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4" y="-18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aney script head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86187"/>
          </a:xfrm>
          <a:prstGeom prst="rect">
            <a:avLst/>
          </a:prstGeom>
        </p:spPr>
      </p:pic>
      <p:pic>
        <p:nvPicPr>
          <p:cNvPr id="9" name="Picture 8" descr="quad.psd"/>
          <p:cNvPicPr>
            <a:picLocks noChangeAspect="1"/>
          </p:cNvPicPr>
          <p:nvPr userDrawn="1"/>
        </p:nvPicPr>
        <p:blipFill rotWithShape="1">
          <a:blip r:embed="rId3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3" b="19604"/>
          <a:stretch/>
        </p:blipFill>
        <p:spPr>
          <a:xfrm>
            <a:off x="-7369" y="-251656"/>
            <a:ext cx="12199369" cy="7269578"/>
          </a:xfrm>
          <a:prstGeom prst="rect">
            <a:avLst/>
          </a:prstGeom>
          <a:ln>
            <a:noFill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-7369" y="1564640"/>
            <a:ext cx="91513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297717"/>
            <a:ext cx="1564169" cy="143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41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0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9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2605" y="115645"/>
            <a:ext cx="7459580" cy="1639691"/>
          </a:xfrm>
          <a:prstGeom prst="rect">
            <a:avLst/>
          </a:prstGeom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021816" y="401091"/>
            <a:ext cx="7888697" cy="591391"/>
          </a:xfrm>
        </p:spPr>
        <p:txBody>
          <a:bodyPr/>
          <a:lstStyle>
            <a:lvl1pPr algn="r">
              <a:defRPr b="1">
                <a:latin typeface="+mn-lt"/>
              </a:defRPr>
            </a:lvl1pPr>
          </a:lstStyle>
          <a:p>
            <a:r>
              <a:rPr lang="en-US" dirty="0" smtClean="0"/>
              <a:t>Title or Header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92604" y="1320472"/>
            <a:ext cx="11792616" cy="5360110"/>
          </a:xfrm>
          <a:prstGeom prst="rect">
            <a:avLst/>
          </a:prstGeom>
          <a:solidFill>
            <a:srgbClr val="006400">
              <a:alpha val="10000"/>
            </a:srgbClr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1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4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3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5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0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0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1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9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6FFFF-EA56-4067-A120-950FA4E6796C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F4B0-CA38-4F0A-A343-BE487F8A4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7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isweb.cccco.edu/ie/DistrictSelect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2209800"/>
            <a:ext cx="10373750" cy="232863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Laney College Institutional Effectiveness Goal Indicators: Proposal for Adoption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47800" y="4800600"/>
            <a:ext cx="9144000" cy="165576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2016-17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Draft Proposal June 13, 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783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568" y="44968"/>
            <a:ext cx="10515600" cy="1325563"/>
          </a:xfrm>
        </p:spPr>
        <p:txBody>
          <a:bodyPr/>
          <a:lstStyle/>
          <a:p>
            <a:r>
              <a:rPr lang="en-US" b="1" dirty="0" smtClean="0"/>
              <a:t>Context for Institutional</a:t>
            </a:r>
            <a:br>
              <a:rPr lang="en-US" b="1" dirty="0" smtClean="0"/>
            </a:br>
            <a:r>
              <a:rPr lang="en-US" b="1" dirty="0" smtClean="0"/>
              <a:t>Effectiveness Goal Indicators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709448" cy="4351338"/>
          </a:xfrm>
        </p:spPr>
        <p:txBody>
          <a:bodyPr>
            <a:noAutofit/>
          </a:bodyPr>
          <a:lstStyle/>
          <a:p>
            <a:r>
              <a:rPr lang="en-US" sz="2000" dirty="0">
                <a:latin typeface="+mj-lt"/>
              </a:rPr>
              <a:t>Per California Education Code Section 84754.6, the State Chancellor’s Office</a:t>
            </a:r>
            <a:r>
              <a:rPr lang="en-US" sz="2000" dirty="0" smtClean="0">
                <a:latin typeface="+mj-lt"/>
              </a:rPr>
              <a:t>: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Creates </a:t>
            </a:r>
            <a:r>
              <a:rPr lang="en-US" sz="2000" dirty="0">
                <a:latin typeface="+mj-lt"/>
              </a:rPr>
              <a:t>a statewide Institutional Effectiveness (IE) Division overseeing the development and operation of a comprehensive program to further student success</a:t>
            </a:r>
            <a:r>
              <a:rPr lang="en-US" sz="2000" dirty="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Develops </a:t>
            </a:r>
            <a:r>
              <a:rPr lang="en-US" sz="2000" dirty="0">
                <a:latin typeface="+mj-lt"/>
              </a:rPr>
              <a:t>a framework of IE indicators focused on (</a:t>
            </a:r>
            <a:r>
              <a:rPr lang="en-US" sz="2000" dirty="0" err="1">
                <a:latin typeface="+mj-lt"/>
              </a:rPr>
              <a:t>i</a:t>
            </a:r>
            <a:r>
              <a:rPr lang="en-US" sz="2000" dirty="0">
                <a:latin typeface="+mj-lt"/>
              </a:rPr>
              <a:t>) accreditation, (ii) fiscal viability, (iii) student performance, and (iv) compliance with state and federal guidelines</a:t>
            </a:r>
            <a:r>
              <a:rPr lang="en-US" sz="2000" dirty="0" smtClean="0">
                <a:latin typeface="+mj-lt"/>
              </a:rPr>
              <a:t>.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Requires </a:t>
            </a:r>
            <a:r>
              <a:rPr lang="en-US" sz="2000" dirty="0">
                <a:latin typeface="+mj-lt"/>
              </a:rPr>
              <a:t>each college/district to develop and publish its IE goal indicators; and monitor, measure, and implement a framework of data analysis and standards that will support the College addressing the issues associated with accreditation sanctions, and students will benefit from fiscally and operationally effective </a:t>
            </a:r>
            <a:r>
              <a:rPr lang="en-US" sz="2000" dirty="0" smtClean="0">
                <a:latin typeface="+mj-lt"/>
              </a:rPr>
              <a:t>institutions.</a:t>
            </a:r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Requests </a:t>
            </a:r>
            <a:r>
              <a:rPr lang="en-US" sz="2000" dirty="0">
                <a:latin typeface="+mj-lt"/>
              </a:rPr>
              <a:t>the College to go through a process adopting its IE </a:t>
            </a:r>
            <a:r>
              <a:rPr lang="en-US" sz="2000" dirty="0" smtClean="0">
                <a:latin typeface="+mj-lt"/>
              </a:rPr>
              <a:t>goals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r>
              <a:rPr lang="en-US" sz="2000" u="sng" dirty="0">
                <a:hlinkClick r:id="rId2"/>
              </a:rPr>
              <a:t>https://misweb.cccco.edu/ie/DistrictSelect.aspx</a:t>
            </a:r>
            <a:r>
              <a:rPr lang="en-US" sz="2000" dirty="0"/>
              <a:t>.  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dirty="0"/>
              <a:t>Password:  </a:t>
            </a:r>
            <a:r>
              <a:rPr lang="en-US" sz="2000" dirty="0"/>
              <a:t>429nk8$</a:t>
            </a:r>
            <a:r>
              <a:rPr lang="en-US" sz="2000" b="1" dirty="0"/>
              <a:t>  </a:t>
            </a:r>
            <a:endParaRPr lang="en-US" sz="2000" dirty="0"/>
          </a:p>
          <a:p>
            <a:pPr marL="0" indent="0">
              <a:buNone/>
            </a:pPr>
            <a:endParaRPr lang="en-US" sz="2000" b="1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399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234" y="8836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IE Goals Framework and</a:t>
            </a:r>
            <a:br>
              <a:rPr lang="en-US" sz="3600" b="1" dirty="0" smtClean="0"/>
            </a:br>
            <a:r>
              <a:rPr lang="en-US" sz="3600" b="1" dirty="0" smtClean="0"/>
              <a:t>Adoption Process-Steps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34671"/>
            <a:ext cx="10515600" cy="5113893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Education</a:t>
            </a:r>
          </a:p>
          <a:p>
            <a:pPr lvl="1"/>
            <a:r>
              <a:rPr lang="en-US" sz="1800" dirty="0" smtClean="0"/>
              <a:t>Present the IE Goals Indicator Process to Institutional Effectiveness Committee, Executive Council, Administrative Leadership Council, Faculty Senate and College Council</a:t>
            </a:r>
          </a:p>
          <a:p>
            <a:r>
              <a:rPr lang="en-US" sz="1800" b="1" dirty="0" smtClean="0"/>
              <a:t>Discussion</a:t>
            </a:r>
          </a:p>
          <a:p>
            <a:pPr lvl="1"/>
            <a:r>
              <a:rPr lang="en-US" sz="1800" dirty="0" smtClean="0"/>
              <a:t>Integration with Education Master Plan Data and Relevant Goals</a:t>
            </a:r>
          </a:p>
          <a:p>
            <a:pPr lvl="2"/>
            <a:r>
              <a:rPr lang="en-US" sz="1800" dirty="0"/>
              <a:t>Build a culture of success, belonging and </a:t>
            </a:r>
            <a:r>
              <a:rPr lang="en-US" sz="1800" dirty="0" smtClean="0"/>
              <a:t>pride</a:t>
            </a:r>
            <a:endParaRPr lang="en-US" sz="1800" dirty="0"/>
          </a:p>
          <a:p>
            <a:pPr lvl="2"/>
            <a:r>
              <a:rPr lang="en-US" sz="1800" dirty="0"/>
              <a:t>Increase student success, retention, transfer and </a:t>
            </a:r>
            <a:r>
              <a:rPr lang="en-US" sz="1800" dirty="0" smtClean="0"/>
              <a:t>completion</a:t>
            </a:r>
            <a:endParaRPr lang="en-US" sz="1800" dirty="0"/>
          </a:p>
          <a:p>
            <a:pPr lvl="2"/>
            <a:r>
              <a:rPr lang="en-US" sz="1800" dirty="0"/>
              <a:t>Provide pathways from adult school, high school, community based. organizations, and other student populations, to careers, degrees, certificates and/or </a:t>
            </a:r>
            <a:r>
              <a:rPr lang="en-US" sz="1800" dirty="0" smtClean="0"/>
              <a:t>transfer</a:t>
            </a:r>
            <a:br>
              <a:rPr lang="en-US" sz="1800" dirty="0" smtClean="0"/>
            </a:br>
            <a:endParaRPr lang="en-US" sz="1800" dirty="0"/>
          </a:p>
          <a:p>
            <a:pPr lvl="1"/>
            <a:r>
              <a:rPr lang="en-US" sz="1800" dirty="0" smtClean="0"/>
              <a:t>Discuss the proposed indicators and action plan </a:t>
            </a:r>
          </a:p>
          <a:p>
            <a:pPr lvl="2"/>
            <a:r>
              <a:rPr lang="en-US" sz="1800" dirty="0" smtClean="0"/>
              <a:t>First year Experience</a:t>
            </a:r>
          </a:p>
          <a:p>
            <a:pPr lvl="2"/>
            <a:r>
              <a:rPr lang="en-US" sz="1800" dirty="0" smtClean="0"/>
              <a:t>Equity</a:t>
            </a:r>
          </a:p>
          <a:p>
            <a:pPr lvl="2"/>
            <a:r>
              <a:rPr lang="en-US" sz="1800" dirty="0" smtClean="0"/>
              <a:t>Basic Skills</a:t>
            </a:r>
            <a:endParaRPr lang="en-US" sz="1800" dirty="0"/>
          </a:p>
          <a:p>
            <a:r>
              <a:rPr lang="en-US" sz="1800" b="1" dirty="0" smtClean="0"/>
              <a:t>Gain Approval </a:t>
            </a:r>
          </a:p>
          <a:p>
            <a:r>
              <a:rPr lang="en-US" sz="1800" b="1" dirty="0" smtClean="0"/>
              <a:t>Publish to Institutional Effectiveness Webpage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7686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843" y="18157"/>
            <a:ext cx="10515600" cy="1325563"/>
          </a:xfrm>
        </p:spPr>
        <p:txBody>
          <a:bodyPr/>
          <a:lstStyle/>
          <a:p>
            <a:r>
              <a:rPr lang="en-US" b="1" dirty="0" smtClean="0"/>
              <a:t>Proposed Institutional Effectiveness Indicators 2016-17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199" y="1676400"/>
            <a:ext cx="10784156" cy="4652190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30000"/>
              </a:lnSpc>
              <a:buFont typeface="+mj-lt"/>
              <a:buAutoNum type="arabicPeriod" startAt="11"/>
            </a:pPr>
            <a:r>
              <a:rPr lang="en-US" sz="2000" b="1" dirty="0" smtClean="0"/>
              <a:t>Remedial </a:t>
            </a:r>
            <a:r>
              <a:rPr lang="en-US" sz="2000" b="1" dirty="0" smtClean="0"/>
              <a:t>Rate (Math) </a:t>
            </a:r>
            <a:r>
              <a:rPr lang="en-US" sz="2000" dirty="0" smtClean="0"/>
              <a:t>(Percentage of credit students tracked for six years who started below transfer level in mathematics and completed a college-level transfer course in the same discipline). Current: 31% Laney’s Goal: </a:t>
            </a:r>
            <a:r>
              <a:rPr lang="en-US" sz="2000" b="1" dirty="0" smtClean="0">
                <a:effectLst/>
              </a:rPr>
              <a:t>Short (</a:t>
            </a:r>
            <a:r>
              <a:rPr lang="en-US" sz="2000" b="1" dirty="0" smtClean="0"/>
              <a:t>32</a:t>
            </a:r>
            <a:r>
              <a:rPr lang="en-US" sz="2000" b="1" dirty="0" smtClean="0">
                <a:effectLst/>
              </a:rPr>
              <a:t>%) and Long (</a:t>
            </a:r>
            <a:r>
              <a:rPr lang="en-US" sz="2000" b="1" dirty="0" smtClean="0"/>
              <a:t>35</a:t>
            </a:r>
            <a:r>
              <a:rPr lang="en-US" sz="2000" b="1" dirty="0" smtClean="0">
                <a:effectLst/>
              </a:rPr>
              <a:t>%)</a:t>
            </a:r>
            <a:endParaRPr lang="en-US" sz="2000" dirty="0" smtClean="0">
              <a:effectLst/>
            </a:endParaRP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11"/>
            </a:pPr>
            <a:r>
              <a:rPr lang="en-US" sz="2000" b="1" dirty="0" smtClean="0"/>
              <a:t>Remedial </a:t>
            </a:r>
            <a:r>
              <a:rPr lang="en-US" sz="2000" b="1" dirty="0" smtClean="0"/>
              <a:t>Rate (English) </a:t>
            </a:r>
            <a:r>
              <a:rPr lang="en-US" sz="2000" dirty="0" smtClean="0"/>
              <a:t>(Percentage of credit students tracked for six years who started below transfer level in English and completed a college-level transfer course in the same discipline).Current: 22% Laney’s Goal: </a:t>
            </a:r>
            <a:r>
              <a:rPr lang="en-US" sz="2000" b="1" dirty="0" smtClean="0"/>
              <a:t>Short (26%); Long (30%)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eriod" startAt="15"/>
            </a:pPr>
            <a:r>
              <a:rPr lang="en-US" sz="2000" b="1" dirty="0" smtClean="0"/>
              <a:t>Successful </a:t>
            </a:r>
            <a:r>
              <a:rPr lang="en-US" sz="2000" b="1" dirty="0" smtClean="0"/>
              <a:t>Course Completion</a:t>
            </a:r>
            <a:r>
              <a:rPr lang="en-US" sz="2000" dirty="0" smtClean="0"/>
              <a:t> Percentage of Fall Term credit course enrollments where students earned a grade of C or better. Current: 67% Laney’s Goal: </a:t>
            </a:r>
            <a:r>
              <a:rPr lang="en-US" sz="2000" b="1" dirty="0" smtClean="0"/>
              <a:t>Short (68%) Long</a:t>
            </a:r>
            <a:r>
              <a:rPr lang="en-US" sz="2000" dirty="0" smtClean="0"/>
              <a:t> (72%)</a:t>
            </a:r>
          </a:p>
          <a:p>
            <a:pPr marL="0" indent="0" algn="just">
              <a:lnSpc>
                <a:spcPct val="130000"/>
              </a:lnSpc>
              <a:buNone/>
            </a:pPr>
            <a:r>
              <a:rPr lang="en-US" sz="2000" b="1" dirty="0" smtClean="0"/>
              <a:t> College Choice </a:t>
            </a:r>
            <a:r>
              <a:rPr lang="en-US" sz="2000" dirty="0" smtClean="0"/>
              <a:t>(The College also created a Goal for optional indicator #9, Completion Rates for Unprepared Students. The College has programs in Equity, First Year Experience and Basic Skills that align will help improve performance in this area.) Current 33% Laney’s Goal: </a:t>
            </a:r>
            <a:r>
              <a:rPr lang="en-US" sz="2000" b="1" dirty="0" smtClean="0"/>
              <a:t>Short</a:t>
            </a:r>
            <a:r>
              <a:rPr lang="en-US" sz="2000" dirty="0" smtClean="0"/>
              <a:t> (</a:t>
            </a:r>
            <a:r>
              <a:rPr lang="en-US" sz="2000" b="1" dirty="0" smtClean="0"/>
              <a:t>35%) </a:t>
            </a:r>
            <a:r>
              <a:rPr lang="en-US" sz="2000" dirty="0" smtClean="0"/>
              <a:t>and</a:t>
            </a:r>
            <a:r>
              <a:rPr lang="en-US" sz="2000" b="1" dirty="0" smtClean="0"/>
              <a:t> Long (36%)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740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4599</TotalTime>
  <Words>455</Words>
  <Application>Microsoft Macintosh PowerPoint</Application>
  <PresentationFormat>Custom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Laney College Institutional Effectiveness Goal Indicators: Proposal for Adoption</vt:lpstr>
      <vt:lpstr>Context for Institutional Effectiveness Goal Indicators</vt:lpstr>
      <vt:lpstr>IE Goals Framework and Adoption Process-Steps</vt:lpstr>
      <vt:lpstr>Proposed Institutional Effectiveness Indicators 2016-17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Marilyn Whalen</dc:creator>
  <cp:lastModifiedBy>Randolph Belle</cp:lastModifiedBy>
  <cp:revision>41</cp:revision>
  <dcterms:created xsi:type="dcterms:W3CDTF">2016-06-01T19:52:58Z</dcterms:created>
  <dcterms:modified xsi:type="dcterms:W3CDTF">2016-06-13T22:20:42Z</dcterms:modified>
</cp:coreProperties>
</file>