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1pPr>
    <a:lvl2pPr marL="0" marR="0" indent="3429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2pPr>
    <a:lvl3pPr marL="0" marR="0" indent="6858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3pPr>
    <a:lvl4pPr marL="0" marR="0" indent="10287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4pPr>
    <a:lvl5pPr marL="0" marR="0" indent="13716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5pPr>
    <a:lvl6pPr marL="0" marR="0" indent="17145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6pPr>
    <a:lvl7pPr marL="0" marR="0" indent="20574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7pPr>
    <a:lvl8pPr marL="0" marR="0" indent="24003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8pPr>
    <a:lvl9pPr marL="0" marR="0" indent="274320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56533A"/>
        </a:fontRef>
        <a:srgbClr val="56533A"/>
      </a:tcTxStyle>
      <a:tcStyle>
        <a:tcBdr>
          <a:left>
            <a:ln w="25400" cap="flat">
              <a:solidFill>
                <a:srgbClr val="56533A"/>
              </a:solidFill>
              <a:prstDash val="solid"/>
              <a:miter lim="400000"/>
            </a:ln>
          </a:left>
          <a:right>
            <a:ln w="25400" cap="flat">
              <a:solidFill>
                <a:srgbClr val="56533A"/>
              </a:solidFill>
              <a:prstDash val="solid"/>
              <a:miter lim="400000"/>
            </a:ln>
          </a:right>
          <a:top>
            <a:ln w="25400" cap="flat">
              <a:solidFill>
                <a:srgbClr val="56533A"/>
              </a:solidFill>
              <a:prstDash val="solid"/>
              <a:miter lim="400000"/>
            </a:ln>
          </a:top>
          <a:bottom>
            <a:ln w="25400" cap="flat">
              <a:solidFill>
                <a:srgbClr val="56533A"/>
              </a:solidFill>
              <a:prstDash val="solid"/>
              <a:miter lim="400000"/>
            </a:ln>
          </a:bottom>
          <a:insideH>
            <a:ln w="25400" cap="flat">
              <a:solidFill>
                <a:srgbClr val="56533A"/>
              </a:solidFill>
              <a:prstDash val="solid"/>
              <a:miter lim="400000"/>
            </a:ln>
          </a:insideH>
          <a:insideV>
            <a:ln w="25400" cap="flat">
              <a:solidFill>
                <a:srgbClr val="56533A"/>
              </a:solidFill>
              <a:prstDash val="solid"/>
              <a:miter lim="400000"/>
            </a:ln>
          </a:insideV>
        </a:tcBdr>
        <a:fill>
          <a:noFill/>
        </a:fill>
      </a:tcStyle>
    </a:wholeTbl>
    <a:band2H>
      <a:tcTxStyle/>
      <a:tcStyle>
        <a:tcBdr/>
        <a:fill>
          <a:solidFill>
            <a:srgbClr val="9B9B87">
              <a:alpha val="37000"/>
            </a:srgbClr>
          </a:solidFill>
        </a:fill>
      </a:tcStyle>
    </a:band2H>
    <a:firstCol>
      <a:tcTxStyle b="off" i="on">
        <a:fontRef idx="minor">
          <a:srgbClr val="FFFFFF"/>
        </a:fontRef>
        <a:srgbClr val="FFFFFF"/>
      </a:tcTxStyle>
      <a:tcStyle>
        <a:tcBdr>
          <a:left>
            <a:ln w="25400" cap="flat">
              <a:solidFill>
                <a:srgbClr val="56533A"/>
              </a:solidFill>
              <a:prstDash val="solid"/>
              <a:miter lim="400000"/>
            </a:ln>
          </a:left>
          <a:right>
            <a:ln w="25400" cap="flat">
              <a:solidFill>
                <a:srgbClr val="56533A"/>
              </a:solidFill>
              <a:prstDash val="solid"/>
              <a:miter lim="400000"/>
            </a:ln>
          </a:right>
          <a:top>
            <a:ln w="25400" cap="flat">
              <a:solidFill>
                <a:srgbClr val="56533A"/>
              </a:solidFill>
              <a:prstDash val="solid"/>
              <a:miter lim="400000"/>
            </a:ln>
          </a:top>
          <a:bottom>
            <a:ln w="25400" cap="flat">
              <a:solidFill>
                <a:srgbClr val="56533A"/>
              </a:solidFill>
              <a:prstDash val="solid"/>
              <a:miter lim="400000"/>
            </a:ln>
          </a:bottom>
          <a:insideH>
            <a:ln w="25400" cap="flat">
              <a:solidFill>
                <a:srgbClr val="56533A"/>
              </a:solidFill>
              <a:prstDash val="solid"/>
              <a:miter lim="400000"/>
            </a:ln>
          </a:insideH>
          <a:insideV>
            <a:ln w="25400" cap="flat">
              <a:solidFill>
                <a:srgbClr val="56533A"/>
              </a:solidFill>
              <a:prstDash val="solid"/>
              <a:miter lim="400000"/>
            </a:ln>
          </a:insideV>
        </a:tcBdr>
        <a:fill>
          <a:noFill/>
        </a:fill>
      </a:tcStyle>
    </a:firstCol>
    <a:lastRow>
      <a:tcTxStyle b="off" i="on">
        <a:fontRef idx="minor">
          <a:srgbClr val="FFFFFF"/>
        </a:fontRef>
        <a:srgbClr val="FFFFFF"/>
      </a:tcTxStyle>
      <a:tcStyle>
        <a:tcBdr>
          <a:left>
            <a:ln w="25400" cap="flat">
              <a:solidFill>
                <a:srgbClr val="56533A"/>
              </a:solidFill>
              <a:prstDash val="solid"/>
              <a:miter lim="400000"/>
            </a:ln>
          </a:left>
          <a:right>
            <a:ln w="25400" cap="flat">
              <a:solidFill>
                <a:srgbClr val="56533A"/>
              </a:solidFill>
              <a:prstDash val="solid"/>
              <a:miter lim="400000"/>
            </a:ln>
          </a:right>
          <a:top>
            <a:ln w="25400" cap="flat">
              <a:solidFill>
                <a:srgbClr val="56533A"/>
              </a:solidFill>
              <a:prstDash val="solid"/>
              <a:miter lim="400000"/>
            </a:ln>
          </a:top>
          <a:bottom>
            <a:ln w="25400" cap="flat">
              <a:solidFill>
                <a:srgbClr val="56533A"/>
              </a:solidFill>
              <a:prstDash val="solid"/>
              <a:miter lim="400000"/>
            </a:ln>
          </a:bottom>
          <a:insideH>
            <a:ln w="25400" cap="flat">
              <a:solidFill>
                <a:srgbClr val="56533A"/>
              </a:solidFill>
              <a:prstDash val="solid"/>
              <a:miter lim="400000"/>
            </a:ln>
          </a:insideH>
          <a:insideV>
            <a:ln w="25400" cap="flat">
              <a:solidFill>
                <a:srgbClr val="56533A"/>
              </a:solidFill>
              <a:prstDash val="solid"/>
              <a:miter lim="400000"/>
            </a:ln>
          </a:insideV>
        </a:tcBdr>
        <a:fill>
          <a:noFill/>
        </a:fill>
      </a:tcStyle>
    </a:lastRow>
    <a:firstRow>
      <a:tcTxStyle b="off" i="on">
        <a:fontRef idx="minor">
          <a:srgbClr val="FFFFFF"/>
        </a:fontRef>
        <a:srgbClr val="FFFFFF"/>
      </a:tcTxStyle>
      <a:tcStyle>
        <a:tcBdr>
          <a:left>
            <a:ln w="25400" cap="flat">
              <a:solidFill>
                <a:srgbClr val="56533A"/>
              </a:solidFill>
              <a:prstDash val="solid"/>
              <a:miter lim="400000"/>
            </a:ln>
          </a:left>
          <a:right>
            <a:ln w="25400" cap="flat">
              <a:solidFill>
                <a:srgbClr val="56533A"/>
              </a:solidFill>
              <a:prstDash val="solid"/>
              <a:miter lim="400000"/>
            </a:ln>
          </a:right>
          <a:top>
            <a:ln w="25400" cap="flat">
              <a:solidFill>
                <a:srgbClr val="56533A"/>
              </a:solidFill>
              <a:prstDash val="solid"/>
              <a:miter lim="400000"/>
            </a:ln>
          </a:top>
          <a:bottom>
            <a:ln w="25400" cap="flat">
              <a:solidFill>
                <a:srgbClr val="56533A"/>
              </a:solidFill>
              <a:prstDash val="solid"/>
              <a:miter lim="400000"/>
            </a:ln>
          </a:bottom>
          <a:insideH>
            <a:ln w="25400" cap="flat">
              <a:solidFill>
                <a:srgbClr val="56533A"/>
              </a:solidFill>
              <a:prstDash val="solid"/>
              <a:miter lim="400000"/>
            </a:ln>
          </a:insideH>
          <a:insideV>
            <a:ln w="25400" cap="flat">
              <a:solidFill>
                <a:srgbClr val="56533A"/>
              </a:solidFill>
              <a:prstDash val="solid"/>
              <a:miter lim="400000"/>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7" d="100"/>
          <a:sy n="87" d="100"/>
        </p:scale>
        <p:origin x="18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a:latin typeface="Lucida Grande"/>
        <a:ea typeface="Lucida Grande"/>
        <a:cs typeface="Lucida Grande"/>
        <a:sym typeface="Lucida Grande"/>
      </a:defRPr>
    </a:lvl1pPr>
    <a:lvl2pPr indent="228600" defTabSz="457200" latinLnBrk="0">
      <a:defRPr>
        <a:latin typeface="Lucida Grande"/>
        <a:ea typeface="Lucida Grande"/>
        <a:cs typeface="Lucida Grande"/>
        <a:sym typeface="Lucida Grande"/>
      </a:defRPr>
    </a:lvl2pPr>
    <a:lvl3pPr indent="457200" defTabSz="457200" latinLnBrk="0">
      <a:defRPr>
        <a:latin typeface="Lucida Grande"/>
        <a:ea typeface="Lucida Grande"/>
        <a:cs typeface="Lucida Grande"/>
        <a:sym typeface="Lucida Grande"/>
      </a:defRPr>
    </a:lvl3pPr>
    <a:lvl4pPr indent="685800" defTabSz="457200" latinLnBrk="0">
      <a:defRPr>
        <a:latin typeface="Lucida Grande"/>
        <a:ea typeface="Lucida Grande"/>
        <a:cs typeface="Lucida Grande"/>
        <a:sym typeface="Lucida Grande"/>
      </a:defRPr>
    </a:lvl4pPr>
    <a:lvl5pPr indent="914400" defTabSz="457200" latinLnBrk="0">
      <a:defRPr>
        <a:latin typeface="Lucida Grande"/>
        <a:ea typeface="Lucida Grande"/>
        <a:cs typeface="Lucida Grande"/>
        <a:sym typeface="Lucida Grande"/>
      </a:defRPr>
    </a:lvl5pPr>
    <a:lvl6pPr indent="1143000" defTabSz="457200" latinLnBrk="0">
      <a:defRPr>
        <a:latin typeface="Lucida Grande"/>
        <a:ea typeface="Lucida Grande"/>
        <a:cs typeface="Lucida Grande"/>
        <a:sym typeface="Lucida Grande"/>
      </a:defRPr>
    </a:lvl6pPr>
    <a:lvl7pPr indent="1371600" defTabSz="457200" latinLnBrk="0">
      <a:defRPr>
        <a:latin typeface="Lucida Grande"/>
        <a:ea typeface="Lucida Grande"/>
        <a:cs typeface="Lucida Grande"/>
        <a:sym typeface="Lucida Grande"/>
      </a:defRPr>
    </a:lvl7pPr>
    <a:lvl8pPr indent="1600200" defTabSz="457200" latinLnBrk="0">
      <a:defRPr>
        <a:latin typeface="Lucida Grande"/>
        <a:ea typeface="Lucida Grande"/>
        <a:cs typeface="Lucida Grande"/>
        <a:sym typeface="Lucida Grande"/>
      </a:defRPr>
    </a:lvl8pPr>
    <a:lvl9pPr indent="1828800" defTabSz="457200" latinLnBrk="0">
      <a:defRPr>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pic>
        <p:nvPicPr>
          <p:cNvPr id="11" name="separator.tiff"/>
          <p:cNvPicPr>
            <a:picLocks noChangeAspect="1"/>
          </p:cNvPicPr>
          <p:nvPr/>
        </p:nvPicPr>
        <p:blipFill>
          <a:blip r:embed="rId2">
            <a:extLst/>
          </a:blip>
          <a:stretch>
            <a:fillRect/>
          </a:stretch>
        </p:blipFill>
        <p:spPr>
          <a:xfrm>
            <a:off x="4191000" y="4800600"/>
            <a:ext cx="4635500" cy="127000"/>
          </a:xfrm>
          <a:prstGeom prst="rect">
            <a:avLst/>
          </a:prstGeom>
          <a:ln w="12700">
            <a:miter lim="400000"/>
          </a:ln>
        </p:spPr>
      </p:pic>
      <p:sp>
        <p:nvSpPr>
          <p:cNvPr id="12" name="Shape 12"/>
          <p:cNvSpPr>
            <a:spLocks noGrp="1"/>
          </p:cNvSpPr>
          <p:nvPr>
            <p:ph type="title"/>
          </p:nvPr>
        </p:nvSpPr>
        <p:spPr>
          <a:xfrm>
            <a:off x="1270000" y="2286000"/>
            <a:ext cx="10464800" cy="2387600"/>
          </a:xfrm>
          <a:prstGeom prst="rect">
            <a:avLst/>
          </a:prstGeom>
        </p:spPr>
        <p:txBody>
          <a:bodyPr anchor="b"/>
          <a:lstStyle/>
          <a:p>
            <a:r>
              <a:t>Title Text</a:t>
            </a:r>
          </a:p>
        </p:txBody>
      </p:sp>
      <p:sp>
        <p:nvSpPr>
          <p:cNvPr id="13" name="Shape 13"/>
          <p:cNvSpPr>
            <a:spLocks noGrp="1"/>
          </p:cNvSpPr>
          <p:nvPr>
            <p:ph type="body" sz="quarter" idx="1"/>
          </p:nvPr>
        </p:nvSpPr>
        <p:spPr>
          <a:xfrm>
            <a:off x="1270000" y="5181600"/>
            <a:ext cx="10464800" cy="16256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90" name="Shape 90"/>
          <p:cNvSpPr>
            <a:spLocks noGrp="1"/>
          </p:cNvSpPr>
          <p:nvPr>
            <p:ph type="pic" sz="quarter" idx="13"/>
          </p:nvPr>
        </p:nvSpPr>
        <p:spPr>
          <a:xfrm>
            <a:off x="7340600" y="2921000"/>
            <a:ext cx="4114800" cy="5486400"/>
          </a:xfrm>
          <a:prstGeom prst="rect">
            <a:avLst/>
          </a:prstGeom>
          <a:ln w="9525">
            <a:round/>
          </a:ln>
          <a:effectLst/>
        </p:spPr>
        <p:txBody>
          <a:bodyPr lIns="91439" tIns="45719" rIns="91439" bIns="45719" anchor="t"/>
          <a:lstStyle/>
          <a:p>
            <a:endParaRPr/>
          </a:p>
        </p:txBody>
      </p:sp>
      <p:sp>
        <p:nvSpPr>
          <p:cNvPr id="91" name="Shape 91"/>
          <p:cNvSpPr>
            <a:spLocks noGrp="1"/>
          </p:cNvSpPr>
          <p:nvPr>
            <p:ph type="title"/>
          </p:nvPr>
        </p:nvSpPr>
        <p:spPr>
          <a:prstGeom prst="rect">
            <a:avLst/>
          </a:prstGeom>
        </p:spPr>
        <p:txBody>
          <a:bodyPr/>
          <a:lstStyle/>
          <a:p>
            <a:r>
              <a:t>Title Text</a:t>
            </a:r>
          </a:p>
        </p:txBody>
      </p:sp>
      <p:sp>
        <p:nvSpPr>
          <p:cNvPr id="92" name="Shape 92"/>
          <p:cNvSpPr>
            <a:spLocks noGrp="1"/>
          </p:cNvSpPr>
          <p:nvPr>
            <p:ph type="body" sz="half" idx="1"/>
          </p:nvPr>
        </p:nvSpPr>
        <p:spPr>
          <a:xfrm>
            <a:off x="1270000" y="2489200"/>
            <a:ext cx="4914900" cy="6350000"/>
          </a:xfrm>
          <a:prstGeom prst="rect">
            <a:avLst/>
          </a:prstGeom>
        </p:spPr>
        <p:txBody>
          <a:bodyPr/>
          <a:lstStyle>
            <a:lvl1pPr marL="632265" indent="-344398">
              <a:spcBef>
                <a:spcPts val="4200"/>
              </a:spcBef>
              <a:defRPr sz="3200"/>
            </a:lvl1pPr>
            <a:lvl2pPr marL="1144498" indent="-344398">
              <a:spcBef>
                <a:spcPts val="4200"/>
              </a:spcBef>
              <a:defRPr sz="3200"/>
            </a:lvl2pPr>
            <a:lvl3pPr marL="1665198" indent="-344398">
              <a:spcBef>
                <a:spcPts val="4200"/>
              </a:spcBef>
              <a:defRPr sz="3200"/>
            </a:lvl3pPr>
            <a:lvl4pPr marL="2185898" indent="-344398">
              <a:spcBef>
                <a:spcPts val="4200"/>
              </a:spcBef>
              <a:defRPr sz="3200"/>
            </a:lvl4pPr>
            <a:lvl5pPr marL="2706598" indent="-344398">
              <a:spcBef>
                <a:spcPts val="4200"/>
              </a:spcBef>
              <a:defRPr sz="3200"/>
            </a:lvl5pPr>
          </a:lstStyle>
          <a:p>
            <a:r>
              <a:t>Body Level One</a:t>
            </a:r>
          </a:p>
          <a:p>
            <a:pPr lvl="1"/>
            <a:r>
              <a:t>Body Level Two</a:t>
            </a:r>
          </a:p>
          <a:p>
            <a:pPr lvl="2"/>
            <a:r>
              <a:t>Body Level Three</a:t>
            </a:r>
          </a:p>
          <a:p>
            <a:pPr lvl="3"/>
            <a:r>
              <a:t>Body Level Four</a:t>
            </a:r>
          </a:p>
          <a:p>
            <a:pPr lvl="4"/>
            <a:r>
              <a:t>Body Level Five</a:t>
            </a:r>
          </a:p>
        </p:txBody>
      </p:sp>
      <p:sp>
        <p:nvSpPr>
          <p:cNvPr id="93" name="Shape 93"/>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00" name="Shape 100"/>
          <p:cNvSpPr>
            <a:spLocks noGrp="1"/>
          </p:cNvSpPr>
          <p:nvPr>
            <p:ph type="title"/>
          </p:nvPr>
        </p:nvSpPr>
        <p:spPr>
          <a:prstGeom prst="rect">
            <a:avLst/>
          </a:prstGeom>
        </p:spPr>
        <p:txBody>
          <a:bodyPr/>
          <a:lstStyle/>
          <a:p>
            <a:r>
              <a:t>Title Text</a:t>
            </a:r>
          </a:p>
        </p:txBody>
      </p:sp>
      <p:sp>
        <p:nvSpPr>
          <p:cNvPr id="101" name="Shape 101"/>
          <p:cNvSpPr>
            <a:spLocks noGrp="1"/>
          </p:cNvSpPr>
          <p:nvPr>
            <p:ph type="body" sz="half" idx="1"/>
          </p:nvPr>
        </p:nvSpPr>
        <p:spPr>
          <a:xfrm>
            <a:off x="1270000" y="2489200"/>
            <a:ext cx="4914900" cy="6350000"/>
          </a:xfrm>
          <a:prstGeom prst="rect">
            <a:avLst/>
          </a:prstGeom>
        </p:spPr>
        <p:txBody>
          <a:bodyPr/>
          <a:lstStyle>
            <a:lvl1pPr marL="632265" indent="-344398">
              <a:spcBef>
                <a:spcPts val="4200"/>
              </a:spcBef>
              <a:defRPr sz="3200"/>
            </a:lvl1pPr>
            <a:lvl2pPr marL="1144498" indent="-344398">
              <a:spcBef>
                <a:spcPts val="4200"/>
              </a:spcBef>
              <a:defRPr sz="3200"/>
            </a:lvl2pPr>
            <a:lvl3pPr marL="1665198" indent="-344398">
              <a:spcBef>
                <a:spcPts val="4200"/>
              </a:spcBef>
              <a:defRPr sz="3200"/>
            </a:lvl3pPr>
            <a:lvl4pPr marL="2185898" indent="-344398">
              <a:spcBef>
                <a:spcPts val="4200"/>
              </a:spcBef>
              <a:defRPr sz="3200"/>
            </a:lvl4pPr>
            <a:lvl5pPr marL="2706598" indent="-344398">
              <a:spcBef>
                <a:spcPts val="4200"/>
              </a:spcBef>
              <a:defRPr sz="3200"/>
            </a:lvl5pPr>
          </a:lstStyle>
          <a:p>
            <a:r>
              <a:t>Body Level One</a:t>
            </a:r>
          </a:p>
          <a:p>
            <a:pPr lvl="1"/>
            <a:r>
              <a:t>Body Level Two</a:t>
            </a:r>
          </a:p>
          <a:p>
            <a:pPr lvl="2"/>
            <a:r>
              <a:t>Body Level Three</a:t>
            </a:r>
          </a:p>
          <a:p>
            <a:pPr lvl="3"/>
            <a:r>
              <a:t>Body Level Four</a:t>
            </a:r>
          </a:p>
          <a:p>
            <a:pPr lvl="4"/>
            <a:r>
              <a:t>Body Level Five</a:t>
            </a:r>
          </a:p>
        </p:txBody>
      </p:sp>
      <p:sp>
        <p:nvSpPr>
          <p:cNvPr id="102" name="Shape 102"/>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09" name="Shape 109"/>
          <p:cNvSpPr>
            <a:spLocks noGrp="1"/>
          </p:cNvSpPr>
          <p:nvPr>
            <p:ph type="title"/>
          </p:nvPr>
        </p:nvSpPr>
        <p:spPr>
          <a:prstGeom prst="rect">
            <a:avLst/>
          </a:prstGeom>
        </p:spPr>
        <p:txBody>
          <a:bodyPr/>
          <a:lstStyle/>
          <a:p>
            <a:r>
              <a:t>Title Text</a:t>
            </a:r>
          </a:p>
        </p:txBody>
      </p:sp>
      <p:sp>
        <p:nvSpPr>
          <p:cNvPr id="110" name="Shape 110"/>
          <p:cNvSpPr>
            <a:spLocks noGrp="1"/>
          </p:cNvSpPr>
          <p:nvPr>
            <p:ph type="body" sz="half" idx="1"/>
          </p:nvPr>
        </p:nvSpPr>
        <p:spPr>
          <a:xfrm>
            <a:off x="7518400" y="2489200"/>
            <a:ext cx="4216400" cy="6350000"/>
          </a:xfrm>
          <a:prstGeom prst="rect">
            <a:avLst/>
          </a:prstGeom>
        </p:spPr>
        <p:txBody>
          <a:bodyPr/>
          <a:lstStyle>
            <a:lvl1pPr marL="632265" indent="-344398">
              <a:spcBef>
                <a:spcPts val="4200"/>
              </a:spcBef>
              <a:defRPr sz="3200"/>
            </a:lvl1pPr>
            <a:lvl2pPr marL="1144498" indent="-344398">
              <a:spcBef>
                <a:spcPts val="4200"/>
              </a:spcBef>
              <a:defRPr sz="3200"/>
            </a:lvl2pPr>
            <a:lvl3pPr marL="1665198" indent="-344398">
              <a:spcBef>
                <a:spcPts val="4200"/>
              </a:spcBef>
              <a:defRPr sz="3200"/>
            </a:lvl3pPr>
            <a:lvl4pPr marL="2185898" indent="-344398">
              <a:spcBef>
                <a:spcPts val="4200"/>
              </a:spcBef>
              <a:defRPr sz="3200"/>
            </a:lvl4pPr>
            <a:lvl5pPr marL="2706598" indent="-344398">
              <a:spcBef>
                <a:spcPts val="4200"/>
              </a:spcBef>
              <a:defRPr sz="3200"/>
            </a:lvl5pPr>
          </a:lstStyle>
          <a:p>
            <a:r>
              <a:t>Body Level One</a:t>
            </a:r>
          </a:p>
          <a:p>
            <a:pPr lvl="1"/>
            <a:r>
              <a:t>Body Level Two</a:t>
            </a:r>
          </a:p>
          <a:p>
            <a:pPr lvl="2"/>
            <a:r>
              <a:t>Body Level Three</a:t>
            </a:r>
          </a:p>
          <a:p>
            <a:pPr lvl="3"/>
            <a:r>
              <a:t>Body Level Four</a:t>
            </a:r>
          </a:p>
          <a:p>
            <a:pPr lvl="4"/>
            <a:r>
              <a:t>Body Level Five</a:t>
            </a:r>
          </a:p>
        </p:txBody>
      </p:sp>
      <p:sp>
        <p:nvSpPr>
          <p:cNvPr id="111" name="Shape 111"/>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numCol="2" spcCol="523240" anchor="t"/>
          <a:lstStyle>
            <a:lvl1pPr marL="632265" indent="-344398">
              <a:spcBef>
                <a:spcPts val="4200"/>
              </a:spcBef>
              <a:defRPr sz="3200"/>
            </a:lvl1pPr>
            <a:lvl2pPr marL="1144498" indent="-344398">
              <a:spcBef>
                <a:spcPts val="4200"/>
              </a:spcBef>
              <a:defRPr sz="3200"/>
            </a:lvl2pPr>
            <a:lvl3pPr marL="1665198" indent="-344398">
              <a:spcBef>
                <a:spcPts val="4200"/>
              </a:spcBef>
              <a:defRPr sz="3200"/>
            </a:lvl3pPr>
            <a:lvl4pPr marL="2185898" indent="-344398">
              <a:spcBef>
                <a:spcPts val="4200"/>
              </a:spcBef>
              <a:defRPr sz="3200"/>
            </a:lvl4pPr>
            <a:lvl5pPr marL="2706598" indent="-344398">
              <a:spcBef>
                <a:spcPts val="4200"/>
              </a:spcBef>
              <a:defRPr sz="32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9" name="Shape 39"/>
          <p:cNvSpPr>
            <a:spLocks noGrp="1"/>
          </p:cNvSpPr>
          <p:nvPr>
            <p:ph type="body" idx="1"/>
          </p:nvPr>
        </p:nvSpPr>
        <p:spPr>
          <a:xfrm>
            <a:off x="1270000" y="914400"/>
            <a:ext cx="10464800" cy="7924800"/>
          </a:xfrm>
          <a:prstGeom prst="rect">
            <a:avLst/>
          </a:prstGeom>
        </p:spPr>
        <p:txBody>
          <a:bodyPr/>
          <a:lstStyle>
            <a:lvl1pPr>
              <a:spcBef>
                <a:spcPts val="5800"/>
              </a:spcBef>
            </a:lvl1pPr>
            <a:lvl2pPr>
              <a:spcBef>
                <a:spcPts val="5800"/>
              </a:spcBef>
            </a:lvl2pPr>
            <a:lvl3pPr>
              <a:spcBef>
                <a:spcPts val="5800"/>
              </a:spcBef>
            </a:lvl3pPr>
            <a:lvl4pPr>
              <a:spcBef>
                <a:spcPts val="5800"/>
              </a:spcBef>
            </a:lvl4pPr>
            <a:lvl5pPr>
              <a:spcBef>
                <a:spcPts val="5800"/>
              </a:spcBef>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7" name="Shape 47"/>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r>
              <a:t>Title Text</a:t>
            </a:r>
          </a:p>
        </p:txBody>
      </p:sp>
      <p:sp>
        <p:nvSpPr>
          <p:cNvPr id="55" name="Shape 55"/>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2" name="Shape 62"/>
          <p:cNvSpPr>
            <a:spLocks noGrp="1"/>
          </p:cNvSpPr>
          <p:nvPr>
            <p:ph type="title"/>
          </p:nvPr>
        </p:nvSpPr>
        <p:spPr>
          <a:xfrm>
            <a:off x="1270000" y="3683000"/>
            <a:ext cx="10464800" cy="2387600"/>
          </a:xfrm>
          <a:prstGeom prst="rect">
            <a:avLst/>
          </a:prstGeom>
        </p:spPr>
        <p:txBody>
          <a:bodyPr/>
          <a:lstStyle/>
          <a:p>
            <a:r>
              <a:t>Title Text</a:t>
            </a:r>
          </a:p>
        </p:txBody>
      </p:sp>
      <p:sp>
        <p:nvSpPr>
          <p:cNvPr id="63" name="Shape 63"/>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70" name="Shape 70"/>
          <p:cNvSpPr>
            <a:spLocks noGrp="1"/>
          </p:cNvSpPr>
          <p:nvPr>
            <p:ph type="pic" sz="quarter" idx="13"/>
          </p:nvPr>
        </p:nvSpPr>
        <p:spPr>
          <a:xfrm>
            <a:off x="3771900" y="2594122"/>
            <a:ext cx="5435600" cy="4064001"/>
          </a:xfrm>
          <a:prstGeom prst="rect">
            <a:avLst/>
          </a:prstGeom>
          <a:ln w="9525">
            <a:round/>
          </a:ln>
          <a:effectLst/>
        </p:spPr>
        <p:txBody>
          <a:bodyPr lIns="91439" tIns="45719" rIns="91439" bIns="45719" anchor="t"/>
          <a:lstStyle/>
          <a:p>
            <a:endParaRPr/>
          </a:p>
        </p:txBody>
      </p:sp>
      <p:sp>
        <p:nvSpPr>
          <p:cNvPr id="71" name="Shape 71"/>
          <p:cNvSpPr>
            <a:spLocks noGrp="1"/>
          </p:cNvSpPr>
          <p:nvPr>
            <p:ph type="title"/>
          </p:nvPr>
        </p:nvSpPr>
        <p:spPr>
          <a:xfrm>
            <a:off x="1270000" y="7264400"/>
            <a:ext cx="10464800" cy="1981200"/>
          </a:xfrm>
          <a:prstGeom prst="rect">
            <a:avLst/>
          </a:prstGeom>
        </p:spPr>
        <p:txBody>
          <a:bodyPr/>
          <a:lstStyle/>
          <a:p>
            <a:r>
              <a:t>Title Text</a:t>
            </a:r>
          </a:p>
        </p:txBody>
      </p:sp>
      <p:sp>
        <p:nvSpPr>
          <p:cNvPr id="72" name="Shape 72"/>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pic>
        <p:nvPicPr>
          <p:cNvPr id="79" name="separator.tiff"/>
          <p:cNvPicPr>
            <a:picLocks noChangeAspect="1"/>
          </p:cNvPicPr>
          <p:nvPr/>
        </p:nvPicPr>
        <p:blipFill>
          <a:blip r:embed="rId2">
            <a:extLst/>
          </a:blip>
          <a:stretch>
            <a:fillRect/>
          </a:stretch>
        </p:blipFill>
        <p:spPr>
          <a:xfrm>
            <a:off x="1244600" y="4800600"/>
            <a:ext cx="4635500" cy="127000"/>
          </a:xfrm>
          <a:prstGeom prst="rect">
            <a:avLst/>
          </a:prstGeom>
          <a:ln w="12700">
            <a:miter lim="400000"/>
          </a:ln>
        </p:spPr>
      </p:pic>
      <p:sp>
        <p:nvSpPr>
          <p:cNvPr id="80" name="Shape 80"/>
          <p:cNvSpPr>
            <a:spLocks noGrp="1"/>
          </p:cNvSpPr>
          <p:nvPr>
            <p:ph type="pic" sz="quarter" idx="13"/>
          </p:nvPr>
        </p:nvSpPr>
        <p:spPr>
          <a:xfrm>
            <a:off x="7340600" y="2146300"/>
            <a:ext cx="4114800" cy="5486400"/>
          </a:xfrm>
          <a:prstGeom prst="rect">
            <a:avLst/>
          </a:prstGeom>
          <a:ln w="9525">
            <a:round/>
          </a:ln>
          <a:effectLst/>
        </p:spPr>
        <p:txBody>
          <a:bodyPr lIns="91439" tIns="45719" rIns="91439" bIns="45719" anchor="t"/>
          <a:lstStyle/>
          <a:p>
            <a:endParaRPr/>
          </a:p>
        </p:txBody>
      </p:sp>
      <p:sp>
        <p:nvSpPr>
          <p:cNvPr id="81" name="Shape 81"/>
          <p:cNvSpPr>
            <a:spLocks noGrp="1"/>
          </p:cNvSpPr>
          <p:nvPr>
            <p:ph type="title"/>
          </p:nvPr>
        </p:nvSpPr>
        <p:spPr>
          <a:xfrm>
            <a:off x="622300" y="1625600"/>
            <a:ext cx="5880100" cy="3048000"/>
          </a:xfrm>
          <a:prstGeom prst="rect">
            <a:avLst/>
          </a:prstGeom>
        </p:spPr>
        <p:txBody>
          <a:bodyPr anchor="b"/>
          <a:lstStyle/>
          <a:p>
            <a:r>
              <a:t>Title Text</a:t>
            </a:r>
          </a:p>
        </p:txBody>
      </p:sp>
      <p:sp>
        <p:nvSpPr>
          <p:cNvPr id="82" name="Shape 82"/>
          <p:cNvSpPr>
            <a:spLocks noGrp="1"/>
          </p:cNvSpPr>
          <p:nvPr>
            <p:ph type="body" sz="quarter" idx="1"/>
          </p:nvPr>
        </p:nvSpPr>
        <p:spPr>
          <a:xfrm>
            <a:off x="622300" y="5181600"/>
            <a:ext cx="5880100" cy="3048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393700"/>
            <a:ext cx="10464800" cy="1981200"/>
          </a:xfrm>
          <a:prstGeom prst="rect">
            <a:avLst/>
          </a:prstGeom>
          <a:ln w="12700">
            <a:miter lim="400000"/>
          </a:ln>
          <a:effectLst>
            <a:outerShdw blurRad="25400" dist="25400" dir="2700000" rotWithShape="0">
              <a:srgbClr val="FFFFFF">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p>
            <a:r>
              <a:t>Title Text</a:t>
            </a:r>
          </a:p>
        </p:txBody>
      </p:sp>
      <p:sp>
        <p:nvSpPr>
          <p:cNvPr id="3" name="Shape 3"/>
          <p:cNvSpPr>
            <a:spLocks noGrp="1"/>
          </p:cNvSpPr>
          <p:nvPr>
            <p:ph type="body" idx="1"/>
          </p:nvPr>
        </p:nvSpPr>
        <p:spPr>
          <a:xfrm>
            <a:off x="1270000" y="2489200"/>
            <a:ext cx="10464800" cy="6350000"/>
          </a:xfrm>
          <a:prstGeom prst="rect">
            <a:avLst/>
          </a:prstGeom>
          <a:ln w="12700">
            <a:miter lim="400000"/>
          </a:ln>
          <a:effectLst>
            <a:outerShdw blurRad="25400" dist="25400" dir="2700000" rotWithShape="0">
              <a:srgbClr val="FFFFFF">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286500" y="9258300"/>
            <a:ext cx="411480" cy="469900"/>
          </a:xfrm>
          <a:prstGeom prst="rect">
            <a:avLst/>
          </a:prstGeom>
          <a:ln w="12700">
            <a:miter lim="400000"/>
          </a:ln>
          <a:effectLst>
            <a:outerShdw blurRad="25400" dist="25400" dir="2700000" rotWithShape="0">
              <a:srgbClr val="FFFFFF">
                <a:alpha val="75000"/>
              </a:srgbClr>
            </a:outerShdw>
          </a:effectLst>
        </p:spPr>
        <p:txBody>
          <a:bodyPr wrap="none" lIns="50800" tIns="50800" rIns="50800" bIns="50800">
            <a:spAutoFit/>
          </a:bodyPr>
          <a:lstStyle>
            <a:lvl1pPr>
              <a:defRPr sz="2400"/>
            </a:lvl1pPr>
          </a:lstStyle>
          <a:p>
            <a:pPr>
              <a:defRPr>
                <a:effectLst/>
              </a:defRPr>
            </a:pPr>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1pPr>
      <a:lvl2pPr marL="0" marR="0" indent="2286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2pPr>
      <a:lvl3pPr marL="0" marR="0" indent="4572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3pPr>
      <a:lvl4pPr marL="0" marR="0" indent="6858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4pPr>
      <a:lvl5pPr marL="0" marR="0" indent="9144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5pPr>
      <a:lvl6pPr marL="0" marR="0" indent="11430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6pPr>
      <a:lvl7pPr marL="0" marR="0" indent="13716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7pPr>
      <a:lvl8pPr marL="0" marR="0" indent="16002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8pPr>
      <a:lvl9pPr marL="0" marR="0" indent="18288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56533A"/>
          </a:solidFill>
          <a:uFillTx/>
          <a:latin typeface="+mn-lt"/>
          <a:ea typeface="+mn-ea"/>
          <a:cs typeface="+mn-cs"/>
          <a:sym typeface="Hoefler Text"/>
        </a:defRPr>
      </a:lvl9pPr>
    </p:titleStyle>
    <p:bodyStyle>
      <a:lvl1pPr marL="664649"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1pPr>
      <a:lvl2pPr marL="11768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2pPr>
      <a:lvl3pPr marL="16975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3pPr>
      <a:lvl4pPr marL="22182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4pPr>
      <a:lvl5pPr marL="27389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5pPr>
      <a:lvl6pPr marL="30945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6pPr>
      <a:lvl7pPr marL="34501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7pPr>
      <a:lvl8pPr marL="38057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8pPr>
      <a:lvl9pPr marL="4161383" marR="0" indent="-376783" algn="l" defTabSz="457200" latinLnBrk="0">
        <a:lnSpc>
          <a:spcPct val="100000"/>
        </a:lnSpc>
        <a:spcBef>
          <a:spcPts val="3300"/>
        </a:spcBef>
        <a:spcAft>
          <a:spcPts val="0"/>
        </a:spcAft>
        <a:buClrTx/>
        <a:buSzPct val="125000"/>
        <a:buFontTx/>
        <a:buChar char="•"/>
        <a:tabLst/>
        <a:defRPr sz="3800" b="0" i="0" u="none" strike="noStrike" cap="none" spc="0" baseline="0">
          <a:ln>
            <a:noFill/>
          </a:ln>
          <a:solidFill>
            <a:srgbClr val="56533A"/>
          </a:solidFill>
          <a:uFillTx/>
          <a:latin typeface="+mn-lt"/>
          <a:ea typeface="+mn-ea"/>
          <a:cs typeface="+mn-cs"/>
          <a:sym typeface="Hoefler Text"/>
        </a:defRPr>
      </a:lvl9pPr>
    </p:bodyStyle>
    <p:otherStyle>
      <a:lvl1pPr marL="0" marR="0" indent="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1pPr>
      <a:lvl2pPr marL="0" marR="0" indent="2286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2pPr>
      <a:lvl3pPr marL="0" marR="0" indent="4572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3pPr>
      <a:lvl4pPr marL="0" marR="0" indent="6858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4pPr>
      <a:lvl5pPr marL="0" marR="0" indent="9144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5pPr>
      <a:lvl6pPr marL="0" marR="0" indent="11430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6pPr>
      <a:lvl7pPr marL="0" marR="0" indent="13716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7pPr>
      <a:lvl8pPr marL="0" marR="0" indent="16002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8pPr>
      <a:lvl9pPr marL="0" marR="0" indent="1828800" algn="ct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ctrTitle"/>
          </p:nvPr>
        </p:nvSpPr>
        <p:spPr>
          <a:prstGeom prst="rect">
            <a:avLst/>
          </a:prstGeom>
        </p:spPr>
        <p:txBody>
          <a:bodyPr/>
          <a:lstStyle>
            <a:lvl1pPr>
              <a:defRPr sz="7200">
                <a:latin typeface="Goudy Old Style"/>
                <a:ea typeface="Goudy Old Style"/>
                <a:cs typeface="Goudy Old Style"/>
                <a:sym typeface="Goudy Old Style"/>
              </a:defRPr>
            </a:lvl1pPr>
          </a:lstStyle>
          <a:p>
            <a:r>
              <a:t>Formatting Part 2</a:t>
            </a:r>
          </a:p>
        </p:txBody>
      </p:sp>
      <p:sp>
        <p:nvSpPr>
          <p:cNvPr id="121" name="Shape 121"/>
          <p:cNvSpPr>
            <a:spLocks noGrp="1"/>
          </p:cNvSpPr>
          <p:nvPr>
            <p:ph type="subTitle" sz="quarter" idx="1"/>
          </p:nvPr>
        </p:nvSpPr>
        <p:spPr>
          <a:prstGeom prst="rect">
            <a:avLst/>
          </a:prstGeom>
        </p:spPr>
        <p:txBody>
          <a:bodyPr/>
          <a:lstStyle>
            <a:lvl1pPr>
              <a:defRPr sz="4800">
                <a:latin typeface="Goudy Old Style"/>
                <a:ea typeface="Goudy Old Style"/>
                <a:cs typeface="Goudy Old Style"/>
                <a:sym typeface="Goudy Old Style"/>
              </a:defRPr>
            </a:lvl1pPr>
          </a:lstStyle>
          <a:p>
            <a:r>
              <a:t>Handout 4</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lvl1pPr>
              <a:defRPr>
                <a:latin typeface="Goudy Old Style"/>
                <a:ea typeface="Goudy Old Style"/>
                <a:cs typeface="Goudy Old Style"/>
                <a:sym typeface="Goudy Old Style"/>
              </a:defRPr>
            </a:lvl1pPr>
          </a:lstStyle>
          <a:p>
            <a:r>
              <a:t>How will this affect density?</a:t>
            </a:r>
          </a:p>
        </p:txBody>
      </p:sp>
      <p:sp>
        <p:nvSpPr>
          <p:cNvPr id="148" name="Shape 148"/>
          <p:cNvSpPr>
            <a:spLocks noGrp="1"/>
          </p:cNvSpPr>
          <p:nvPr>
            <p:ph type="body" idx="1"/>
          </p:nvPr>
        </p:nvSpPr>
        <p:spPr>
          <a:prstGeom prst="rect">
            <a:avLst/>
          </a:prstGeom>
        </p:spPr>
        <p:txBody>
          <a:bodyPr/>
          <a:lstStyle/>
          <a:p>
            <a:pPr marL="1176883" indent="-376783">
              <a:defRPr>
                <a:latin typeface="Goudy Old Style"/>
                <a:ea typeface="Goudy Old Style"/>
                <a:cs typeface="Goudy Old Style"/>
                <a:sym typeface="Goudy Old Style"/>
              </a:defRPr>
            </a:pPr>
            <a:r>
              <a:t>The density is inversely proportional to the volume.</a:t>
            </a:r>
          </a:p>
          <a:p>
            <a:pPr marL="1176883" indent="-376783">
              <a:defRPr>
                <a:latin typeface="Goudy Old Style"/>
                <a:ea typeface="Goudy Old Style"/>
                <a:cs typeface="Goudy Old Style"/>
                <a:sym typeface="Goudy Old Style"/>
              </a:defRPr>
            </a:pPr>
            <a:r>
              <a:t>If the volume is bigger than it should be, the density will be smaller than it should be.  </a:t>
            </a:r>
          </a:p>
          <a:p>
            <a:pPr marL="1176883" indent="-376783">
              <a:defRPr>
                <a:latin typeface="Goudy Old Style"/>
                <a:ea typeface="Goudy Old Style"/>
                <a:cs typeface="Goudy Old Style"/>
                <a:sym typeface="Goudy Old Style"/>
              </a:defRPr>
            </a:pPr>
            <a:r>
              <a:t>If I calculated a density of Al to be 3.0g/mL, the error is probably in the volume reading.</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prstGeom prst="rect">
            <a:avLst/>
          </a:prstGeom>
        </p:spPr>
        <p:txBody>
          <a:bodyPr/>
          <a:lstStyle>
            <a:lvl1pPr>
              <a:defRPr>
                <a:latin typeface="Goudy Old Style"/>
                <a:ea typeface="Goudy Old Style"/>
                <a:cs typeface="Goudy Old Style"/>
                <a:sym typeface="Goudy Old Style"/>
              </a:defRPr>
            </a:lvl1pPr>
          </a:lstStyle>
          <a:p>
            <a:r>
              <a:t>How will this affect the predicted volume?</a:t>
            </a:r>
          </a:p>
        </p:txBody>
      </p:sp>
      <p:sp>
        <p:nvSpPr>
          <p:cNvPr id="151" name="Shape 151"/>
          <p:cNvSpPr>
            <a:spLocks noGrp="1"/>
          </p:cNvSpPr>
          <p:nvPr>
            <p:ph type="body" idx="1"/>
          </p:nvPr>
        </p:nvSpPr>
        <p:spPr>
          <a:prstGeom prst="rect">
            <a:avLst/>
          </a:prstGeom>
        </p:spPr>
        <p:txBody>
          <a:bodyPr/>
          <a:lstStyle/>
          <a:p>
            <a:pPr marL="1176883" indent="-376783">
              <a:defRPr>
                <a:latin typeface="Goudy Old Style"/>
                <a:ea typeface="Goudy Old Style"/>
                <a:cs typeface="Goudy Old Style"/>
                <a:sym typeface="Goudy Old Style"/>
              </a:defRPr>
            </a:pPr>
            <a:r>
              <a:t>In exp. 2, I use the density calculated for the first metal to predict the volume of the second metal.  </a:t>
            </a:r>
          </a:p>
          <a:p>
            <a:pPr marL="1176883" indent="-376783">
              <a:defRPr>
                <a:latin typeface="Goudy Old Style"/>
                <a:ea typeface="Goudy Old Style"/>
                <a:cs typeface="Goudy Old Style"/>
                <a:sym typeface="Goudy Old Style"/>
              </a:defRPr>
            </a:pPr>
            <a:r>
              <a:t>The predicted and measured volumes should be close.  IF they are not, it is probably for two reasons: 1) I am using a density that has error, and 2) I measured the volume with a tool that has poor precision for the second piece of metal</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prstGeom prst="rect">
            <a:avLst/>
          </a:prstGeom>
        </p:spPr>
        <p:txBody>
          <a:bodyPr/>
          <a:lstStyle>
            <a:lvl1pPr marR="457200">
              <a:defRPr sz="4800" b="1">
                <a:solidFill>
                  <a:srgbClr val="000000"/>
                </a:solidFill>
                <a:latin typeface="Goudy Old Style"/>
                <a:ea typeface="Goudy Old Style"/>
                <a:cs typeface="Goudy Old Style"/>
                <a:sym typeface="Goudy Old Style"/>
              </a:defRPr>
            </a:lvl1pPr>
          </a:lstStyle>
          <a:p>
            <a:r>
              <a:t>Laboratory Assignment for Handout 4-Results Statements and Error Analysis.</a:t>
            </a:r>
          </a:p>
        </p:txBody>
      </p:sp>
      <p:sp>
        <p:nvSpPr>
          <p:cNvPr id="154" name="Shape 154"/>
          <p:cNvSpPr>
            <a:spLocks noGrp="1"/>
          </p:cNvSpPr>
          <p:nvPr>
            <p:ph type="body" idx="1"/>
          </p:nvPr>
        </p:nvSpPr>
        <p:spPr>
          <a:prstGeom prst="rect">
            <a:avLst/>
          </a:prstGeom>
        </p:spPr>
        <p:txBody>
          <a:bodyPr/>
          <a:lstStyle/>
          <a:p>
            <a:pPr marL="1176883" indent="-376783">
              <a:defRPr>
                <a:latin typeface="Goudy Old Style"/>
                <a:ea typeface="Goudy Old Style"/>
                <a:cs typeface="Goudy Old Style"/>
                <a:sym typeface="Goudy Old Style"/>
              </a:defRPr>
            </a:pPr>
            <a:r>
              <a:t>You have finished Exp. 2</a:t>
            </a:r>
          </a:p>
          <a:p>
            <a:pPr marL="1176883" indent="-376783">
              <a:defRPr>
                <a:latin typeface="Goudy Old Style"/>
                <a:ea typeface="Goudy Old Style"/>
                <a:cs typeface="Goudy Old Style"/>
                <a:sym typeface="Goudy Old Style"/>
              </a:defRPr>
            </a:pPr>
            <a:r>
              <a:t>After you finish the lab, think about how you might write a results statement and error analysis for the lab.</a:t>
            </a:r>
          </a:p>
          <a:p>
            <a:pPr marL="1176883" indent="-376783">
              <a:defRPr>
                <a:latin typeface="Goudy Old Style"/>
                <a:ea typeface="Goudy Old Style"/>
                <a:cs typeface="Goudy Old Style"/>
                <a:sym typeface="Goudy Old Style"/>
              </a:defRPr>
            </a:pPr>
            <a:r>
              <a:t>You will find this handout under Exp. 2 under the laboratory heading </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lstStyle>
            <a:lvl1pPr>
              <a:defRPr>
                <a:latin typeface="Goudy Old Style"/>
                <a:ea typeface="Goudy Old Style"/>
                <a:cs typeface="Goudy Old Style"/>
                <a:sym typeface="Goudy Old Style"/>
              </a:defRPr>
            </a:lvl1pPr>
          </a:lstStyle>
          <a:p>
            <a:r>
              <a:t>YOU ARE NOT WRITING AN EVALUATION</a:t>
            </a:r>
          </a:p>
        </p:txBody>
      </p:sp>
      <p:sp>
        <p:nvSpPr>
          <p:cNvPr id="157" name="Shape 157"/>
          <p:cNvSpPr>
            <a:spLocks noGrp="1"/>
          </p:cNvSpPr>
          <p:nvPr>
            <p:ph type="body" idx="1"/>
          </p:nvPr>
        </p:nvSpPr>
        <p:spPr>
          <a:prstGeom prst="rect">
            <a:avLst/>
          </a:prstGeom>
        </p:spPr>
        <p:txBody>
          <a:bodyPr/>
          <a:lstStyle/>
          <a:p>
            <a:pPr marL="1176883" indent="-376783">
              <a:defRPr>
                <a:latin typeface="Goudy Old Style"/>
                <a:ea typeface="Goudy Old Style"/>
                <a:cs typeface="Goudy Old Style"/>
                <a:sym typeface="Goudy Old Style"/>
              </a:defRPr>
            </a:pPr>
            <a:r>
              <a:t>In Laboratory assignment for handout 4, you will evaluate pre-written evaluations.</a:t>
            </a:r>
          </a:p>
          <a:p>
            <a:pPr marL="1176883" indent="-376783">
              <a:defRPr>
                <a:latin typeface="Goudy Old Style"/>
                <a:ea typeface="Goudy Old Style"/>
                <a:cs typeface="Goudy Old Style"/>
                <a:sym typeface="Goudy Old Style"/>
              </a:defRPr>
            </a:pPr>
            <a:r>
              <a:t>You are not required to write an evaluation for exp. 2.</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lstStyle>
            <a:lvl1pPr>
              <a:defRPr>
                <a:latin typeface="Goudy Old Style"/>
                <a:ea typeface="Goudy Old Style"/>
                <a:cs typeface="Goudy Old Style"/>
                <a:sym typeface="Goudy Old Style"/>
              </a:defRPr>
            </a:lvl1pPr>
          </a:lstStyle>
          <a:p>
            <a:r>
              <a:t>Perfect? Close to perfect? Close to yucky?</a:t>
            </a:r>
          </a:p>
        </p:txBody>
      </p:sp>
      <p:sp>
        <p:nvSpPr>
          <p:cNvPr id="160" name="Shape 160"/>
          <p:cNvSpPr>
            <a:spLocks noGrp="1"/>
          </p:cNvSpPr>
          <p:nvPr>
            <p:ph type="body" idx="1"/>
          </p:nvPr>
        </p:nvSpPr>
        <p:spPr>
          <a:prstGeom prst="rect">
            <a:avLst/>
          </a:prstGeom>
        </p:spPr>
        <p:txBody>
          <a:bodyPr/>
          <a:lstStyle/>
          <a:p>
            <a:pPr marL="1176883" indent="-376783">
              <a:defRPr>
                <a:latin typeface="Goudy Old Style"/>
                <a:ea typeface="Goudy Old Style"/>
                <a:cs typeface="Goudy Old Style"/>
                <a:sym typeface="Goudy Old Style"/>
              </a:defRPr>
            </a:pPr>
            <a:r>
              <a:t>None of these evaluations are perfect.  </a:t>
            </a:r>
          </a:p>
          <a:p>
            <a:pPr marL="1176883" indent="-376783">
              <a:defRPr>
                <a:latin typeface="Goudy Old Style"/>
                <a:ea typeface="Goudy Old Style"/>
                <a:cs typeface="Goudy Old Style"/>
                <a:sym typeface="Goudy Old Style"/>
              </a:defRPr>
            </a:pPr>
            <a:r>
              <a:t>Some are better than others.</a:t>
            </a:r>
          </a:p>
          <a:p>
            <a:pPr marL="1176883" indent="-376783">
              <a:defRPr>
                <a:latin typeface="Goudy Old Style"/>
                <a:ea typeface="Goudy Old Style"/>
                <a:cs typeface="Goudy Old Style"/>
                <a:sym typeface="Goudy Old Style"/>
              </a:defRPr>
            </a:pPr>
            <a:r>
              <a:t>Think about what you did in the lab.</a:t>
            </a:r>
          </a:p>
          <a:p>
            <a:pPr marL="1176883" indent="-376783">
              <a:defRPr>
                <a:latin typeface="Goudy Old Style"/>
                <a:ea typeface="Goudy Old Style"/>
                <a:cs typeface="Goudy Old Style"/>
                <a:sym typeface="Goudy Old Style"/>
              </a:defRPr>
            </a:pPr>
            <a:r>
              <a:t>Which one of these would you be proud to turn in.  Why? Why not for the others?</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lvl1pPr>
              <a:defRPr>
                <a:latin typeface="Goudy Old Style"/>
                <a:ea typeface="Goudy Old Style"/>
                <a:cs typeface="Goudy Old Style"/>
                <a:sym typeface="Goudy Old Style"/>
              </a:defRPr>
            </a:lvl1pPr>
          </a:lstStyle>
          <a:p>
            <a:r>
              <a:t>Evaluations</a:t>
            </a:r>
          </a:p>
        </p:txBody>
      </p:sp>
      <p:sp>
        <p:nvSpPr>
          <p:cNvPr id="124" name="Shape 124"/>
          <p:cNvSpPr>
            <a:spLocks noGrp="1"/>
          </p:cNvSpPr>
          <p:nvPr>
            <p:ph type="body" idx="1"/>
          </p:nvPr>
        </p:nvSpPr>
        <p:spPr>
          <a:prstGeom prst="rect">
            <a:avLst/>
          </a:prstGeom>
        </p:spPr>
        <p:txBody>
          <a:bodyPr/>
          <a:lstStyle/>
          <a:p>
            <a:pPr marL="1176883" indent="-376783">
              <a:defRPr>
                <a:latin typeface="Goudy Old Style"/>
                <a:ea typeface="Goudy Old Style"/>
                <a:cs typeface="Goudy Old Style"/>
                <a:sym typeface="Goudy Old Style"/>
              </a:defRPr>
            </a:pPr>
            <a:r>
              <a:t>Ties the different parts of the lab together: purpose, observations, calculation results.</a:t>
            </a:r>
          </a:p>
          <a:p>
            <a:pPr marL="1176883" indent="-376783">
              <a:defRPr>
                <a:latin typeface="Goudy Old Style"/>
                <a:ea typeface="Goudy Old Style"/>
                <a:cs typeface="Goudy Old Style"/>
                <a:sym typeface="Goudy Old Style"/>
              </a:defRPr>
            </a:pPr>
            <a:r>
              <a:t>Where the author draws conclusions based on the data.</a:t>
            </a:r>
          </a:p>
          <a:p>
            <a:pPr marL="1176883" indent="-376783">
              <a:defRPr>
                <a:latin typeface="Goudy Old Style"/>
                <a:ea typeface="Goudy Old Style"/>
                <a:cs typeface="Goudy Old Style"/>
                <a:sym typeface="Goudy Old Style"/>
              </a:defRPr>
            </a:pPr>
            <a:r>
              <a:t>Analyzes how error affects results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lvl1pPr>
              <a:defRPr>
                <a:latin typeface="Goudy Old Style"/>
                <a:ea typeface="Goudy Old Style"/>
                <a:cs typeface="Goudy Old Style"/>
                <a:sym typeface="Goudy Old Style"/>
              </a:defRPr>
            </a:lvl1pPr>
          </a:lstStyle>
          <a:p>
            <a:r>
              <a:t>Types of evaluation summaries</a:t>
            </a:r>
          </a:p>
        </p:txBody>
      </p:sp>
      <p:sp>
        <p:nvSpPr>
          <p:cNvPr id="127" name="Shape 127"/>
          <p:cNvSpPr>
            <a:spLocks noGrp="1"/>
          </p:cNvSpPr>
          <p:nvPr>
            <p:ph type="body" idx="1"/>
          </p:nvPr>
        </p:nvSpPr>
        <p:spPr>
          <a:prstGeom prst="rect">
            <a:avLst/>
          </a:prstGeom>
        </p:spPr>
        <p:txBody>
          <a:bodyPr/>
          <a:lstStyle/>
          <a:p>
            <a:pPr marL="1176883" indent="-376783">
              <a:defRPr>
                <a:latin typeface="Goudy Old Style"/>
                <a:ea typeface="Goudy Old Style"/>
                <a:cs typeface="Goudy Old Style"/>
                <a:sym typeface="Goudy Old Style"/>
              </a:defRPr>
            </a:pPr>
            <a:r>
              <a:t>Results statement</a:t>
            </a:r>
          </a:p>
          <a:p>
            <a:pPr marL="1176883" indent="-376783">
              <a:defRPr>
                <a:latin typeface="Goudy Old Style"/>
                <a:ea typeface="Goudy Old Style"/>
                <a:cs typeface="Goudy Old Style"/>
                <a:sym typeface="Goudy Old Style"/>
              </a:defRPr>
            </a:pPr>
            <a:r>
              <a:t>Results statement + error</a:t>
            </a:r>
          </a:p>
          <a:p>
            <a:pPr marL="1176883" indent="-376783">
              <a:defRPr>
                <a:latin typeface="Goudy Old Style"/>
                <a:ea typeface="Goudy Old Style"/>
                <a:cs typeface="Goudy Old Style"/>
                <a:sym typeface="Goudy Old Style"/>
              </a:defRPr>
            </a:pPr>
            <a:r>
              <a:t>Full write up (won’t do this in this class)</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prstGeom prst="rect">
            <a:avLst/>
          </a:prstGeom>
        </p:spPr>
        <p:txBody>
          <a:bodyPr/>
          <a:lstStyle>
            <a:lvl1pPr>
              <a:defRPr>
                <a:latin typeface="Goudy Old Style"/>
                <a:ea typeface="Goudy Old Style"/>
                <a:cs typeface="Goudy Old Style"/>
                <a:sym typeface="Goudy Old Style"/>
              </a:defRPr>
            </a:lvl1pPr>
          </a:lstStyle>
          <a:p>
            <a:r>
              <a:t>Results statement</a:t>
            </a:r>
          </a:p>
        </p:txBody>
      </p:sp>
      <p:sp>
        <p:nvSpPr>
          <p:cNvPr id="130" name="Shape 130"/>
          <p:cNvSpPr>
            <a:spLocks noGrp="1"/>
          </p:cNvSpPr>
          <p:nvPr>
            <p:ph type="body" idx="1"/>
          </p:nvPr>
        </p:nvSpPr>
        <p:spPr>
          <a:prstGeom prst="rect">
            <a:avLst/>
          </a:prstGeom>
        </p:spPr>
        <p:txBody>
          <a:bodyPr/>
          <a:lstStyle/>
          <a:p>
            <a:pPr marL="1176883" indent="-376783">
              <a:defRPr>
                <a:latin typeface="Goudy Old Style"/>
                <a:ea typeface="Goudy Old Style"/>
                <a:cs typeface="Goudy Old Style"/>
                <a:sym typeface="Goudy Old Style"/>
              </a:defRPr>
            </a:pPr>
            <a:r>
              <a:t>Short</a:t>
            </a:r>
          </a:p>
          <a:p>
            <a:pPr marL="1176883" indent="-376783">
              <a:defRPr>
                <a:latin typeface="Goudy Old Style"/>
                <a:ea typeface="Goudy Old Style"/>
                <a:cs typeface="Goudy Old Style"/>
                <a:sym typeface="Goudy Old Style"/>
              </a:defRPr>
            </a:pPr>
            <a:r>
              <a:t>Links purpose to observations to results</a:t>
            </a:r>
          </a:p>
          <a:p>
            <a:pPr marL="1176883" indent="-376783">
              <a:defRPr>
                <a:latin typeface="Goudy Old Style"/>
                <a:ea typeface="Goudy Old Style"/>
                <a:cs typeface="Goudy Old Style"/>
                <a:sym typeface="Goudy Old Style"/>
              </a:defRPr>
            </a:pPr>
            <a:r>
              <a:t>Supports the purpose; if the purpose were posed as a question, did your results answer that question?</a:t>
            </a:r>
          </a:p>
          <a:p>
            <a:pPr marL="1176883" indent="-376783">
              <a:defRPr>
                <a:latin typeface="Goudy Old Style"/>
                <a:ea typeface="Goudy Old Style"/>
                <a:cs typeface="Goudy Old Style"/>
                <a:sym typeface="Goudy Old Style"/>
              </a:defRPr>
            </a:pPr>
            <a:r>
              <a:t>Can include procedure</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prstGeom prst="rect">
            <a:avLst/>
          </a:prstGeom>
        </p:spPr>
        <p:txBody>
          <a:bodyPr/>
          <a:lstStyle/>
          <a:p>
            <a:pPr>
              <a:defRPr sz="3200">
                <a:latin typeface="Goudy Old Style"/>
                <a:ea typeface="Goudy Old Style"/>
                <a:cs typeface="Goudy Old Style"/>
                <a:sym typeface="Goudy Old Style"/>
              </a:defRPr>
            </a:pPr>
            <a:r>
              <a:t>Example Part I:</a:t>
            </a:r>
          </a:p>
          <a:p>
            <a:pPr>
              <a:defRPr sz="3200">
                <a:latin typeface="Goudy Old Style"/>
                <a:ea typeface="Goudy Old Style"/>
                <a:cs typeface="Goudy Old Style"/>
                <a:sym typeface="Goudy Old Style"/>
              </a:defRPr>
            </a:pPr>
            <a:r>
              <a:t>Purpose, results</a:t>
            </a:r>
          </a:p>
        </p:txBody>
      </p:sp>
      <p:sp>
        <p:nvSpPr>
          <p:cNvPr id="133" name="Shape 133"/>
          <p:cNvSpPr>
            <a:spLocks noGrp="1"/>
          </p:cNvSpPr>
          <p:nvPr>
            <p:ph type="body" idx="1"/>
          </p:nvPr>
        </p:nvSpPr>
        <p:spPr>
          <a:prstGeom prst="rect">
            <a:avLst/>
          </a:prstGeom>
        </p:spPr>
        <p:txBody>
          <a:bodyPr/>
          <a:lstStyle>
            <a:lvl1pPr marL="1147137" indent="-347037">
              <a:defRPr sz="3500">
                <a:solidFill>
                  <a:srgbClr val="000000"/>
                </a:solidFill>
                <a:latin typeface="Goudy Old Style"/>
                <a:ea typeface="Goudy Old Style"/>
                <a:cs typeface="Goudy Old Style"/>
                <a:sym typeface="Goudy Old Style"/>
              </a:defRPr>
            </a:lvl1pPr>
          </a:lstStyle>
          <a:p>
            <a:pPr>
              <a:defRPr>
                <a:solidFill>
                  <a:srgbClr val="56533A"/>
                </a:solidFill>
              </a:defRPr>
            </a:pPr>
            <a:r>
              <a:rPr>
                <a:solidFill>
                  <a:srgbClr val="000000"/>
                </a:solidFill>
              </a:rPr>
              <a:t>In this lab, I performed and observed five reactions involving copper metal or copper compounds.  I explored the concept of conservation of mass by trying to recover as much copper as possible at the end of the experiment.  If mass is truly conserved, I should have obtained 100% of my copper metal mass back.  I realize though that the experiment has many places where I could lose copper ions, and therefore copper metal.  (B) I recovered 70.1 % (m/m) of copper metal.  This was not quite the 100% I was looking for, but I realize as I did the experiment, there were many places where I could have lost copper ions.  </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prstGeom prst="rect">
            <a:avLst/>
          </a:prstGeom>
        </p:spPr>
        <p:txBody>
          <a:bodyPr/>
          <a:lstStyle/>
          <a:p>
            <a:pPr>
              <a:defRPr sz="2000">
                <a:latin typeface="Goudy Old Style"/>
                <a:ea typeface="Goudy Old Style"/>
                <a:cs typeface="Goudy Old Style"/>
                <a:sym typeface="Goudy Old Style"/>
              </a:defRPr>
            </a:pPr>
            <a:r>
              <a:t>Example Part 2</a:t>
            </a:r>
          </a:p>
          <a:p>
            <a:pPr>
              <a:defRPr sz="2000">
                <a:latin typeface="Goudy Old Style"/>
                <a:ea typeface="Goudy Old Style"/>
                <a:cs typeface="Goudy Old Style"/>
                <a:sym typeface="Goudy Old Style"/>
              </a:defRPr>
            </a:pPr>
            <a:r>
              <a:t>Observations and conclusions</a:t>
            </a:r>
          </a:p>
        </p:txBody>
      </p:sp>
      <p:sp>
        <p:nvSpPr>
          <p:cNvPr id="136" name="Shape 136"/>
          <p:cNvSpPr>
            <a:spLocks noGrp="1"/>
          </p:cNvSpPr>
          <p:nvPr>
            <p:ph type="body" idx="1"/>
          </p:nvPr>
        </p:nvSpPr>
        <p:spPr>
          <a:xfrm>
            <a:off x="1269999" y="2489200"/>
            <a:ext cx="11192387" cy="6350000"/>
          </a:xfrm>
          <a:prstGeom prst="rect">
            <a:avLst/>
          </a:prstGeom>
        </p:spPr>
        <p:txBody>
          <a:bodyPr/>
          <a:lstStyle/>
          <a:p>
            <a:pPr marL="800100" indent="0" algn="just">
              <a:buNone/>
              <a:defRPr sz="2000">
                <a:latin typeface="Goudy Old Style"/>
                <a:ea typeface="Goudy Old Style"/>
                <a:cs typeface="Goudy Old Style"/>
                <a:sym typeface="Goudy Old Style"/>
              </a:defRPr>
            </a:pPr>
            <a:r>
              <a:rPr sz="2400" dirty="0" smtClean="0">
                <a:solidFill>
                  <a:srgbClr val="000000"/>
                </a:solidFill>
              </a:rPr>
              <a:t>During </a:t>
            </a:r>
            <a:r>
              <a:rPr sz="2400" dirty="0">
                <a:solidFill>
                  <a:srgbClr val="000000"/>
                </a:solidFill>
              </a:rPr>
              <a:t>this lab, I had the opportunity to observe reactions that were discussed in chapter 4: precipitation, acid-base neutralizations, and redox.  I observed that copper metal is oxidized by concentrated nitric acid.  The acid reacts with the metal to produce a noxious brown gas, nitrogen monoxide, copper (II) ions, and water.  The copper metal lost electrons and was oxidized while the nitrogen in the nitric acid gained electrons and was reduced.  The copper(II) ions turned the water blue.  Adding base to this solution neutralized the excess acid and made copper(II) hydroxide, a blue gel precipitate.  I was interested in the precipitation reaction, because it removed most of the copper ions from solution.  Most hydroxide compounds are insoluble in water.  Once this solid was isolated, it was dehydrated upon heating to yield a black solid, copper(II) oxide.  Copper(II) oxide, a base and a black solid,  was neutralized with sulfuric acid to give aqueous copper(II) sulfate, a light blue solution.  The copper(II) ions  were reduced with elemental magnesium to yield elemental copper.  Copper metal is less active than magnesium metal, so it makes sense that the magnesium metal would give up electrons to the copper ions to form copper metal.  A side reaction was the formation of hydrogen gas.  Magnesium metal is more active than hydrogen, so reacting it with an acid yields hydrogen gas. </a:t>
            </a:r>
            <a:r>
              <a:rPr dirty="0">
                <a:solidFill>
                  <a:srgbClr val="000000"/>
                </a:solidFill>
              </a:rPr>
              <a:t> </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lstStyle>
            <a:lvl1pPr>
              <a:defRPr>
                <a:latin typeface="Goudy Old Style"/>
                <a:ea typeface="Goudy Old Style"/>
                <a:cs typeface="Goudy Old Style"/>
                <a:sym typeface="Goudy Old Style"/>
              </a:defRPr>
            </a:lvl1pPr>
          </a:lstStyle>
          <a:p>
            <a:r>
              <a:t>Error Evaluation</a:t>
            </a:r>
          </a:p>
        </p:txBody>
      </p:sp>
      <p:sp>
        <p:nvSpPr>
          <p:cNvPr id="139" name="Shape 139"/>
          <p:cNvSpPr>
            <a:spLocks noGrp="1"/>
          </p:cNvSpPr>
          <p:nvPr>
            <p:ph type="body" idx="1"/>
          </p:nvPr>
        </p:nvSpPr>
        <p:spPr>
          <a:prstGeom prst="rect">
            <a:avLst/>
          </a:prstGeom>
        </p:spPr>
        <p:txBody>
          <a:bodyPr/>
          <a:lstStyle/>
          <a:p>
            <a:pPr marL="1176883" indent="-376783">
              <a:defRPr>
                <a:latin typeface="Goudy Old Style"/>
                <a:ea typeface="Goudy Old Style"/>
                <a:cs typeface="Goudy Old Style"/>
                <a:sym typeface="Goudy Old Style"/>
              </a:defRPr>
            </a:pPr>
            <a:r>
              <a:t>Contains the results statement, AND discusses how error affected the results.</a:t>
            </a:r>
          </a:p>
          <a:p>
            <a:pPr marL="1176883" indent="-376783">
              <a:defRPr>
                <a:latin typeface="Goudy Old Style"/>
                <a:ea typeface="Goudy Old Style"/>
                <a:cs typeface="Goudy Old Style"/>
                <a:sym typeface="Goudy Old Style"/>
              </a:defRPr>
            </a:pPr>
            <a:r>
              <a:t>For this class, I ask you to pick 1 or 2 errors and discuss how that might affect your results.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prstGeom prst="rect">
            <a:avLst/>
          </a:prstGeom>
        </p:spPr>
        <p:txBody>
          <a:bodyPr/>
          <a:lstStyle>
            <a:lvl1pPr>
              <a:defRPr>
                <a:latin typeface="Goudy Old Style"/>
                <a:ea typeface="Goudy Old Style"/>
                <a:cs typeface="Goudy Old Style"/>
                <a:sym typeface="Goudy Old Style"/>
              </a:defRPr>
            </a:lvl1pPr>
          </a:lstStyle>
          <a:p>
            <a:r>
              <a:t>Errors in Exp. 2</a:t>
            </a:r>
          </a:p>
        </p:txBody>
      </p:sp>
      <p:sp>
        <p:nvSpPr>
          <p:cNvPr id="142" name="Shape 142"/>
          <p:cNvSpPr>
            <a:spLocks noGrp="1"/>
          </p:cNvSpPr>
          <p:nvPr>
            <p:ph type="body" idx="1"/>
          </p:nvPr>
        </p:nvSpPr>
        <p:spPr>
          <a:prstGeom prst="rect">
            <a:avLst/>
          </a:prstGeom>
        </p:spPr>
        <p:txBody>
          <a:bodyPr/>
          <a:lstStyle/>
          <a:p>
            <a:pPr marL="1176883" indent="-376783">
              <a:defRPr>
                <a:latin typeface="Goudy Old Style"/>
                <a:ea typeface="Goudy Old Style"/>
                <a:cs typeface="Goudy Old Style"/>
                <a:sym typeface="Goudy Old Style"/>
              </a:defRPr>
            </a:pPr>
            <a:r>
              <a:t>Experiment 2 had many places where errors would affect the results.</a:t>
            </a:r>
          </a:p>
          <a:p>
            <a:pPr marL="1176883" indent="-376783">
              <a:defRPr>
                <a:latin typeface="Goudy Old Style"/>
                <a:ea typeface="Goudy Old Style"/>
                <a:cs typeface="Goudy Old Style"/>
                <a:sym typeface="Goudy Old Style"/>
              </a:defRPr>
            </a:pPr>
            <a:r>
              <a:t>Let’s look at some of them</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lstStyle>
            <a:lvl1pPr>
              <a:defRPr>
                <a:latin typeface="Goudy Old Style"/>
                <a:ea typeface="Goudy Old Style"/>
                <a:cs typeface="Goudy Old Style"/>
                <a:sym typeface="Goudy Old Style"/>
              </a:defRPr>
            </a:lvl1pPr>
          </a:lstStyle>
          <a:p>
            <a:r>
              <a:t>Reading volume</a:t>
            </a:r>
          </a:p>
        </p:txBody>
      </p:sp>
      <p:sp>
        <p:nvSpPr>
          <p:cNvPr id="145" name="Shape 145"/>
          <p:cNvSpPr>
            <a:spLocks noGrp="1"/>
          </p:cNvSpPr>
          <p:nvPr>
            <p:ph type="body" idx="1"/>
          </p:nvPr>
        </p:nvSpPr>
        <p:spPr>
          <a:prstGeom prst="rect">
            <a:avLst/>
          </a:prstGeom>
        </p:spPr>
        <p:txBody>
          <a:bodyPr/>
          <a:lstStyle/>
          <a:p>
            <a:pPr marL="1176883" indent="-376783">
              <a:defRPr>
                <a:latin typeface="Goudy Old Style"/>
                <a:ea typeface="Goudy Old Style"/>
                <a:cs typeface="Goudy Old Style"/>
                <a:sym typeface="Goudy Old Style"/>
              </a:defRPr>
            </a:pPr>
            <a:r>
              <a:t>The biggest place where an error can occur is the volume.</a:t>
            </a:r>
          </a:p>
          <a:p>
            <a:pPr marL="1176883" indent="-376783">
              <a:defRPr>
                <a:latin typeface="Goudy Old Style"/>
                <a:ea typeface="Goudy Old Style"/>
                <a:cs typeface="Goudy Old Style"/>
                <a:sym typeface="Goudy Old Style"/>
              </a:defRPr>
            </a:pPr>
            <a:r>
              <a:t>The graduated cylinders are not very precise.</a:t>
            </a:r>
          </a:p>
          <a:p>
            <a:pPr marL="1176883" indent="-376783">
              <a:defRPr>
                <a:latin typeface="Goudy Old Style"/>
                <a:ea typeface="Goudy Old Style"/>
                <a:cs typeface="Goudy Old Style"/>
                <a:sym typeface="Goudy Old Style"/>
              </a:defRPr>
            </a:pPr>
            <a:r>
              <a:t>Small quantities of air could be trapped around the metal which would make the volume larger than it actually is.</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56533A"/>
      </a:dk1>
      <a:lt1>
        <a:srgbClr val="1C2256"/>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oefler Text"/>
        <a:ea typeface="Hoefler Text"/>
        <a:cs typeface="Hoefler Text"/>
      </a:majorFont>
      <a:minorFont>
        <a:latin typeface="Hoefler Text"/>
        <a:ea typeface="Hoefler Text"/>
        <a:cs typeface="Hoefler Tex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FFFFF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6533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oefler Text"/>
        <a:ea typeface="Hoefler Text"/>
        <a:cs typeface="Hoefler Text"/>
      </a:majorFont>
      <a:minorFont>
        <a:latin typeface="Hoefler Text"/>
        <a:ea typeface="Hoefler Text"/>
        <a:cs typeface="Hoefler Tex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FFFFF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6533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56533A"/>
            </a:solidFill>
            <a:effectLst>
              <a:outerShdw blurRad="25400" dist="25400" dir="2700000" rotWithShape="0">
                <a:srgbClr val="FFFFFF">
                  <a:alpha val="75000"/>
                </a:srgbClr>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868</Words>
  <Application>Microsoft Macintosh PowerPoint</Application>
  <PresentationFormat>Custom</PresentationFormat>
  <Paragraphs>50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Goudy Old Style</vt:lpstr>
      <vt:lpstr>Hoefler Text</vt:lpstr>
      <vt:lpstr>Lucida Grande</vt:lpstr>
      <vt:lpstr>White</vt:lpstr>
      <vt:lpstr>Formatting Part 2</vt:lpstr>
      <vt:lpstr>Evaluations</vt:lpstr>
      <vt:lpstr>Types of evaluation summaries</vt:lpstr>
      <vt:lpstr>Results statement</vt:lpstr>
      <vt:lpstr>Example Part I: Purpose, results</vt:lpstr>
      <vt:lpstr>Example Part 2 Observations and conclusions</vt:lpstr>
      <vt:lpstr>Error Evaluation</vt:lpstr>
      <vt:lpstr>Errors in Exp. 2</vt:lpstr>
      <vt:lpstr>Reading volume</vt:lpstr>
      <vt:lpstr>How will this affect density?</vt:lpstr>
      <vt:lpstr>How will this affect the predicted volume?</vt:lpstr>
      <vt:lpstr>Laboratory Assignment for Handout 4-Results Statements and Error Analysis.</vt:lpstr>
      <vt:lpstr>YOU ARE NOT WRITING AN EVALUATION</vt:lpstr>
      <vt:lpstr>Perfect? Close to perfect? Close to yucky?</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Formatting Part 2</dc:title>
  <cp:lastModifiedBy>pinar alscher</cp:lastModifiedBy>
  <cp:revision>1</cp:revision>
  <dcterms:modified xsi:type="dcterms:W3CDTF">2018-01-29T03:52:48Z</dcterms:modified>
</cp:coreProperties>
</file>