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97" r:id="rId5"/>
    <p:sldId id="298" r:id="rId6"/>
    <p:sldId id="261" r:id="rId7"/>
    <p:sldId id="260" r:id="rId8"/>
    <p:sldId id="302" r:id="rId9"/>
    <p:sldId id="263" r:id="rId10"/>
    <p:sldId id="264" r:id="rId11"/>
    <p:sldId id="265" r:id="rId12"/>
    <p:sldId id="266" r:id="rId13"/>
    <p:sldId id="299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all" spc="0" normalizeH="0" baseline="0">
        <a:ln>
          <a:noFill/>
        </a:ln>
        <a:solidFill>
          <a:srgbClr val="5C554F"/>
        </a:solidFill>
        <a:effectLst/>
        <a:uFillTx/>
        <a:latin typeface="Bradley Hand ITC TT-Bold"/>
        <a:ea typeface="Bradley Hand ITC TT-Bold"/>
        <a:cs typeface="Bradley Hand ITC TT-Bold"/>
        <a:sym typeface="Bradley Hand ITC TT-Bol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929292"/>
      </a:tcTxStyle>
      <a:tcStyle>
        <a:tcBdr>
          <a:left>
            <a:ln w="12700" cap="flat">
              <a:solidFill>
                <a:srgbClr val="C0BDBB"/>
              </a:solidFill>
              <a:prstDash val="solid"/>
              <a:miter lim="400000"/>
            </a:ln>
          </a:left>
          <a:right>
            <a:ln w="12700" cap="flat">
              <a:solidFill>
                <a:srgbClr val="C0BDBB"/>
              </a:solidFill>
              <a:prstDash val="solid"/>
              <a:miter lim="400000"/>
            </a:ln>
          </a:right>
          <a:top>
            <a:ln w="12700" cap="flat">
              <a:solidFill>
                <a:srgbClr val="C0BDBB"/>
              </a:solidFill>
              <a:prstDash val="solid"/>
              <a:miter lim="400000"/>
            </a:ln>
          </a:top>
          <a:bottom>
            <a:ln w="12700" cap="flat">
              <a:solidFill>
                <a:srgbClr val="C0BDBB"/>
              </a:solidFill>
              <a:prstDash val="solid"/>
              <a:miter lim="400000"/>
            </a:ln>
          </a:bottom>
          <a:insideH>
            <a:ln w="12700" cap="flat">
              <a:solidFill>
                <a:srgbClr val="C0BDBB"/>
              </a:solidFill>
              <a:prstDash val="solid"/>
              <a:miter lim="400000"/>
            </a:ln>
          </a:insideH>
          <a:insideV>
            <a:ln w="12700" cap="flat">
              <a:solidFill>
                <a:srgbClr val="C0BDB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4D6">
              <a:alpha val="68000"/>
            </a:srgbClr>
          </a:solidFill>
        </a:fill>
      </a:tcStyle>
    </a:band2H>
    <a:firstCol>
      <a:tcTxStyle b="on" i="off">
        <a:font>
          <a:latin typeface="Bradley Hand ITC TT-Bold"/>
          <a:ea typeface="Bradley Hand ITC TT-Bold"/>
          <a:cs typeface="Bradley Hand ITC TT-Bold"/>
        </a:font>
        <a:srgbClr val="FFFFFF"/>
      </a:tcTxStyle>
      <a:tcStyle>
        <a:tcBdr>
          <a:left>
            <a:ln w="12700" cap="flat">
              <a:solidFill>
                <a:srgbClr val="C0BDBB"/>
              </a:solidFill>
              <a:prstDash val="solid"/>
              <a:miter lim="400000"/>
            </a:ln>
          </a:left>
          <a:right>
            <a:ln w="12700" cap="flat">
              <a:solidFill>
                <a:srgbClr val="C0BDBB"/>
              </a:solidFill>
              <a:prstDash val="solid"/>
              <a:miter lim="400000"/>
            </a:ln>
          </a:right>
          <a:top>
            <a:ln w="12700" cap="flat">
              <a:solidFill>
                <a:srgbClr val="C0BDBB"/>
              </a:solidFill>
              <a:prstDash val="solid"/>
              <a:miter lim="400000"/>
            </a:ln>
          </a:top>
          <a:bottom>
            <a:ln w="12700" cap="flat">
              <a:solidFill>
                <a:srgbClr val="C0BDBB"/>
              </a:solidFill>
              <a:prstDash val="solid"/>
              <a:miter lim="400000"/>
            </a:ln>
          </a:bottom>
          <a:insideH>
            <a:ln w="12700" cap="flat">
              <a:solidFill>
                <a:srgbClr val="C0BDBB"/>
              </a:solidFill>
              <a:prstDash val="solid"/>
              <a:miter lim="400000"/>
            </a:ln>
          </a:insideH>
          <a:insideV>
            <a:ln w="12700" cap="flat">
              <a:solidFill>
                <a:srgbClr val="C0BDB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Bradley Hand ITC TT-Bold"/>
          <a:ea typeface="Bradley Hand ITC TT-Bold"/>
          <a:cs typeface="Bradley Hand ITC TT-Bold"/>
        </a:font>
        <a:srgbClr val="FFFFFF"/>
      </a:tcTxStyle>
      <a:tcStyle>
        <a:tcBdr>
          <a:left>
            <a:ln w="12700" cap="flat">
              <a:solidFill>
                <a:srgbClr val="C0BDBB"/>
              </a:solidFill>
              <a:prstDash val="solid"/>
              <a:miter lim="400000"/>
            </a:ln>
          </a:left>
          <a:right>
            <a:ln w="12700" cap="flat">
              <a:solidFill>
                <a:srgbClr val="C0BDBB"/>
              </a:solidFill>
              <a:prstDash val="solid"/>
              <a:miter lim="400000"/>
            </a:ln>
          </a:right>
          <a:top>
            <a:ln w="25400" cap="flat">
              <a:solidFill>
                <a:srgbClr val="C0BDBB"/>
              </a:solidFill>
              <a:prstDash val="solid"/>
              <a:miter lim="400000"/>
            </a:ln>
          </a:top>
          <a:bottom>
            <a:ln w="12700" cap="flat">
              <a:solidFill>
                <a:srgbClr val="C0BDBB"/>
              </a:solidFill>
              <a:prstDash val="solid"/>
              <a:miter lim="400000"/>
            </a:ln>
          </a:bottom>
          <a:insideH>
            <a:ln w="12700" cap="flat">
              <a:solidFill>
                <a:srgbClr val="C0BDBB"/>
              </a:solidFill>
              <a:prstDash val="solid"/>
              <a:miter lim="400000"/>
            </a:ln>
          </a:insideH>
          <a:insideV>
            <a:ln w="12700" cap="flat">
              <a:solidFill>
                <a:srgbClr val="C0BDB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Bradley Hand ITC TT-Bold"/>
          <a:ea typeface="Bradley Hand ITC TT-Bold"/>
          <a:cs typeface="Bradley Hand ITC TT-Bold"/>
        </a:font>
        <a:srgbClr val="FFFFFF"/>
      </a:tcTxStyle>
      <a:tcStyle>
        <a:tcBdr>
          <a:left>
            <a:ln w="12700" cap="flat">
              <a:solidFill>
                <a:srgbClr val="C0BDBB"/>
              </a:solidFill>
              <a:prstDash val="solid"/>
              <a:miter lim="400000"/>
            </a:ln>
          </a:left>
          <a:right>
            <a:ln w="12700" cap="flat">
              <a:solidFill>
                <a:srgbClr val="C0BDBB"/>
              </a:solidFill>
              <a:prstDash val="solid"/>
              <a:miter lim="400000"/>
            </a:ln>
          </a:right>
          <a:top>
            <a:ln w="12700" cap="flat">
              <a:solidFill>
                <a:srgbClr val="C0BDBB"/>
              </a:solidFill>
              <a:prstDash val="solid"/>
              <a:miter lim="400000"/>
            </a:ln>
          </a:top>
          <a:bottom>
            <a:ln w="12700" cap="flat">
              <a:solidFill>
                <a:srgbClr val="C0BDBB"/>
              </a:solidFill>
              <a:prstDash val="solid"/>
              <a:miter lim="400000"/>
            </a:ln>
          </a:bottom>
          <a:insideH>
            <a:ln w="12700" cap="flat">
              <a:solidFill>
                <a:srgbClr val="C0BDBB"/>
              </a:solidFill>
              <a:prstDash val="solid"/>
              <a:miter lim="400000"/>
            </a:ln>
          </a:insideH>
          <a:insideV>
            <a:ln w="12700" cap="flat">
              <a:solidFill>
                <a:srgbClr val="C0BDBB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165"/>
    <p:restoredTop sz="94703"/>
  </p:normalViewPr>
  <p:slideViewPr>
    <p:cSldViewPr snapToGrid="0" snapToObjects="1">
      <p:cViewPr varScale="1">
        <p:scale>
          <a:sx n="65" d="100"/>
          <a:sy n="65" d="100"/>
        </p:scale>
        <p:origin x="216" y="2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b="1" dirty="0" smtClean="0">
                <a:effectLst/>
                <a:latin typeface="Lucida Grande"/>
                <a:ea typeface="Lucida Grande"/>
                <a:cs typeface="Lucida Grande"/>
                <a:sym typeface="Lucida Grande"/>
              </a:rPr>
              <a:t>Now lets look at a poor graph: At</a:t>
            </a:r>
            <a:r>
              <a:rPr lang="en-US" sz="2200" dirty="0" smtClean="0">
                <a:effectLst/>
                <a:latin typeface="Lucida Grande"/>
                <a:ea typeface="Lucida Grande"/>
                <a:cs typeface="Lucida Grande"/>
                <a:sym typeface="Lucida Grande"/>
              </a:rPr>
              <a:t> first glance, this graph seems reasonable.  There is a title (not a good one).  The axes look okay.  The correct variable is on the correct axis-it is a density chart! The </a:t>
            </a:r>
            <a:r>
              <a:rPr lang="en-US" sz="2200" dirty="0" err="1" smtClean="0">
                <a:effectLst/>
                <a:latin typeface="Lucida Grande"/>
                <a:ea typeface="Lucida Grande"/>
                <a:cs typeface="Lucida Grande"/>
                <a:sym typeface="Lucida Grande"/>
              </a:rPr>
              <a:t>grapher</a:t>
            </a:r>
            <a:r>
              <a:rPr lang="en-US" sz="2200" dirty="0" smtClean="0">
                <a:effectLst/>
                <a:latin typeface="Lucida Grande"/>
                <a:ea typeface="Lucida Grande"/>
                <a:cs typeface="Lucida Grande"/>
                <a:sym typeface="Lucida Grande"/>
              </a:rPr>
              <a:t> seems to follow the rules. But on closer inspection, we see that the graph has some </a:t>
            </a:r>
            <a:r>
              <a:rPr lang="en-US" sz="2200" dirty="0" err="1" smtClean="0">
                <a:effectLst/>
                <a:latin typeface="Lucida Grande"/>
                <a:ea typeface="Lucida Grande"/>
                <a:cs typeface="Lucida Grande"/>
                <a:sym typeface="Lucida Grande"/>
              </a:rPr>
              <a:t>proble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38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title does not contain enough information about the experiment.  The student would be better served to start the graph at 50. Notice</a:t>
            </a:r>
            <a:r>
              <a:rPr lang="en-US" baseline="0" dirty="0" smtClean="0"/>
              <a:t> how the graph is cramped.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1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t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041400" y="1828800"/>
            <a:ext cx="10922000" cy="3302000"/>
          </a:xfrm>
          <a:prstGeom prst="rect">
            <a:avLst/>
          </a:prstGeom>
        </p:spPr>
        <p:txBody>
          <a:bodyPr anchor="b"/>
          <a:lstStyle>
            <a:lvl1pPr>
              <a:defRPr sz="6400" spc="256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041400" y="5245100"/>
            <a:ext cx="109220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1200"/>
              </a:spcBef>
              <a:buSzTx/>
              <a:buNone/>
            </a:lvl1pPr>
            <a:lvl2pPr marL="0" indent="0" algn="ctr">
              <a:spcBef>
                <a:spcPts val="1200"/>
              </a:spcBef>
              <a:buSzTx/>
              <a:buNone/>
            </a:lvl2pPr>
            <a:lvl3pPr marL="0" indent="0" algn="ctr">
              <a:spcBef>
                <a:spcPts val="1200"/>
              </a:spcBef>
              <a:buSzTx/>
              <a:buNone/>
            </a:lvl3pPr>
            <a:lvl4pPr marL="0" indent="0" algn="ctr">
              <a:spcBef>
                <a:spcPts val="1200"/>
              </a:spcBef>
              <a:buSzTx/>
              <a:buNone/>
            </a:lvl4pPr>
            <a:lvl5pPr marL="0" indent="0" algn="ctr">
              <a:spcBef>
                <a:spcPts val="1200"/>
              </a:spcBef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drafting_line-2.tiff"/>
          <p:cNvPicPr>
            <a:picLocks/>
          </p:cNvPicPr>
          <p:nvPr/>
        </p:nvPicPr>
        <p:blipFill>
          <a:blip r:embed="rId2">
            <a:alphaModFix amt="70000"/>
            <a:extLst/>
          </a:blip>
          <a:stretch>
            <a:fillRect/>
          </a:stretch>
        </p:blipFill>
        <p:spPr>
          <a:xfrm>
            <a:off x="1003300" y="22225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>
            <a:spLocks noGrp="1"/>
          </p:cNvSpPr>
          <p:nvPr>
            <p:ph type="pic" sz="quarter" idx="13"/>
          </p:nvPr>
        </p:nvSpPr>
        <p:spPr>
          <a:xfrm>
            <a:off x="7505700" y="2755900"/>
            <a:ext cx="4292600" cy="5715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sz="half" idx="1"/>
          </p:nvPr>
        </p:nvSpPr>
        <p:spPr>
          <a:xfrm>
            <a:off x="1041400" y="2768600"/>
            <a:ext cx="49530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buBlip>
                <a:blip r:embed="rId3"/>
              </a:buBlip>
            </a:lvl1pPr>
            <a:lvl2pPr>
              <a:spcBef>
                <a:spcPts val="3200"/>
              </a:spcBef>
              <a:buBlip>
                <a:blip r:embed="rId3"/>
              </a:buBlip>
            </a:lvl2pPr>
            <a:lvl3pPr>
              <a:spcBef>
                <a:spcPts val="3200"/>
              </a:spcBef>
              <a:buBlip>
                <a:blip r:embed="rId3"/>
              </a:buBlip>
            </a:lvl3pPr>
            <a:lvl4pPr>
              <a:spcBef>
                <a:spcPts val="3200"/>
              </a:spcBef>
              <a:buBlip>
                <a:blip r:embed="rId3"/>
              </a:buBlip>
            </a:lvl4pPr>
            <a:lvl5pPr>
              <a:spcBef>
                <a:spcPts val="3200"/>
              </a:spcBef>
              <a:buBlip>
                <a:blip r:embed="rId3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drafting_line-2.tiff"/>
          <p:cNvPicPr>
            <a:picLocks/>
          </p:cNvPicPr>
          <p:nvPr/>
        </p:nvPicPr>
        <p:blipFill>
          <a:blip r:embed="rId2">
            <a:alphaModFix amt="70000"/>
            <a:extLst/>
          </a:blip>
          <a:stretch>
            <a:fillRect/>
          </a:stretch>
        </p:blipFill>
        <p:spPr>
          <a:xfrm>
            <a:off x="1003300" y="22225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sz="half" idx="1"/>
          </p:nvPr>
        </p:nvSpPr>
        <p:spPr>
          <a:xfrm>
            <a:off x="1041400" y="2768600"/>
            <a:ext cx="49530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buBlip>
                <a:blip r:embed="rId3"/>
              </a:buBlip>
            </a:lvl1pPr>
            <a:lvl2pPr>
              <a:spcBef>
                <a:spcPts val="3200"/>
              </a:spcBef>
              <a:buBlip>
                <a:blip r:embed="rId3"/>
              </a:buBlip>
            </a:lvl2pPr>
            <a:lvl3pPr>
              <a:spcBef>
                <a:spcPts val="3200"/>
              </a:spcBef>
              <a:buBlip>
                <a:blip r:embed="rId3"/>
              </a:buBlip>
            </a:lvl3pPr>
            <a:lvl4pPr>
              <a:spcBef>
                <a:spcPts val="3200"/>
              </a:spcBef>
              <a:buBlip>
                <a:blip r:embed="rId3"/>
              </a:buBlip>
            </a:lvl4pPr>
            <a:lvl5pPr>
              <a:spcBef>
                <a:spcPts val="3200"/>
              </a:spcBef>
              <a:buBlip>
                <a:blip r:embed="rId3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drafting_line-2.tiff"/>
          <p:cNvPicPr>
            <a:picLocks/>
          </p:cNvPicPr>
          <p:nvPr/>
        </p:nvPicPr>
        <p:blipFill>
          <a:blip r:embed="rId2">
            <a:alphaModFix amt="70000"/>
            <a:extLst/>
          </a:blip>
          <a:stretch>
            <a:fillRect/>
          </a:stretch>
        </p:blipFill>
        <p:spPr>
          <a:xfrm>
            <a:off x="1003300" y="22225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sz="half" idx="1"/>
          </p:nvPr>
        </p:nvSpPr>
        <p:spPr>
          <a:xfrm>
            <a:off x="7010400" y="2768600"/>
            <a:ext cx="49530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buBlip>
                <a:blip r:embed="rId3"/>
              </a:buBlip>
            </a:lvl1pPr>
            <a:lvl2pPr>
              <a:spcBef>
                <a:spcPts val="3200"/>
              </a:spcBef>
              <a:buBlip>
                <a:blip r:embed="rId3"/>
              </a:buBlip>
            </a:lvl2pPr>
            <a:lvl3pPr>
              <a:spcBef>
                <a:spcPts val="3200"/>
              </a:spcBef>
              <a:buBlip>
                <a:blip r:embed="rId3"/>
              </a:buBlip>
            </a:lvl3pPr>
            <a:lvl4pPr>
              <a:spcBef>
                <a:spcPts val="3200"/>
              </a:spcBef>
              <a:buBlip>
                <a:blip r:embed="rId3"/>
              </a:buBlip>
            </a:lvl4pPr>
            <a:lvl5pPr>
              <a:spcBef>
                <a:spcPts val="3200"/>
              </a:spcBef>
              <a:buBlip>
                <a:blip r:embed="rId3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drafting_line-2.tiff"/>
          <p:cNvPicPr>
            <a:picLocks/>
          </p:cNvPicPr>
          <p:nvPr/>
        </p:nvPicPr>
        <p:blipFill>
          <a:blip r:embed="rId2">
            <a:alphaModFix amt="70000"/>
            <a:extLst/>
          </a:blip>
          <a:stretch>
            <a:fillRect/>
          </a:stretch>
        </p:blipFill>
        <p:spPr>
          <a:xfrm>
            <a:off x="1003300" y="22225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041400" y="2768600"/>
            <a:ext cx="109220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buBlip>
                <a:blip r:embed="rId3"/>
              </a:buBlip>
            </a:lvl1pPr>
            <a:lvl2pPr>
              <a:spcBef>
                <a:spcPts val="3200"/>
              </a:spcBef>
              <a:buBlip>
                <a:blip r:embed="rId3"/>
              </a:buBlip>
            </a:lvl2pPr>
            <a:lvl3pPr>
              <a:spcBef>
                <a:spcPts val="3200"/>
              </a:spcBef>
              <a:buBlip>
                <a:blip r:embed="rId3"/>
              </a:buBlip>
            </a:lvl3pPr>
            <a:lvl4pPr>
              <a:spcBef>
                <a:spcPts val="3200"/>
              </a:spcBef>
              <a:buBlip>
                <a:blip r:embed="rId3"/>
              </a:buBlip>
            </a:lvl4pPr>
            <a:lvl5pPr>
              <a:spcBef>
                <a:spcPts val="3200"/>
              </a:spcBef>
              <a:buBlip>
                <a:blip r:embed="rId3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drafting_line-2.tiff"/>
          <p:cNvPicPr>
            <a:picLocks/>
          </p:cNvPicPr>
          <p:nvPr/>
        </p:nvPicPr>
        <p:blipFill>
          <a:blip r:embed="rId2">
            <a:alphaModFix amt="70000"/>
            <a:extLst/>
          </a:blip>
          <a:stretch>
            <a:fillRect/>
          </a:stretch>
        </p:blipFill>
        <p:spPr>
          <a:xfrm>
            <a:off x="1003300" y="22225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1041400" y="2768600"/>
            <a:ext cx="10922000" cy="5715000"/>
          </a:xfrm>
          <a:prstGeom prst="rect">
            <a:avLst/>
          </a:prstGeom>
        </p:spPr>
        <p:txBody>
          <a:bodyPr numCol="2" spcCol="546100" anchor="t"/>
          <a:lstStyle>
            <a:lvl1pPr>
              <a:spcBef>
                <a:spcPts val="3200"/>
              </a:spcBef>
              <a:buBlip>
                <a:blip r:embed="rId3"/>
              </a:buBlip>
            </a:lvl1pPr>
            <a:lvl2pPr>
              <a:spcBef>
                <a:spcPts val="3200"/>
              </a:spcBef>
              <a:buBlip>
                <a:blip r:embed="rId3"/>
              </a:buBlip>
            </a:lvl2pPr>
            <a:lvl3pPr>
              <a:spcBef>
                <a:spcPts val="3200"/>
              </a:spcBef>
              <a:buBlip>
                <a:blip r:embed="rId3"/>
              </a:buBlip>
            </a:lvl3pPr>
            <a:lvl4pPr>
              <a:spcBef>
                <a:spcPts val="3200"/>
              </a:spcBef>
              <a:buBlip>
                <a:blip r:embed="rId3"/>
              </a:buBlip>
            </a:lvl4pPr>
            <a:lvl5pPr>
              <a:spcBef>
                <a:spcPts val="3200"/>
              </a:spcBef>
              <a:buBlip>
                <a:blip r:embed="rId3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drafting_line-2.tiff"/>
          <p:cNvPicPr>
            <a:picLocks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3300" y="80645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Shape 65"/>
          <p:cNvSpPr>
            <a:spLocks noGrp="1"/>
          </p:cNvSpPr>
          <p:nvPr>
            <p:ph type="body" sz="quarter" idx="13"/>
          </p:nvPr>
        </p:nvSpPr>
        <p:spPr>
          <a:xfrm>
            <a:off x="10999682" y="8420100"/>
            <a:ext cx="1002590" cy="5461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r">
              <a:spcBef>
                <a:spcPts val="0"/>
              </a:spcBef>
              <a:buSzTx/>
              <a:buNone/>
            </a:lvl1pPr>
          </a:lstStyle>
          <a:p>
            <a:r>
              <a:t>Text</a:t>
            </a:r>
          </a:p>
        </p:txBody>
      </p:sp>
      <p:sp>
        <p:nvSpPr>
          <p:cNvPr id="66" name="Shape 66"/>
          <p:cNvSpPr>
            <a:spLocks noGrp="1"/>
          </p:cNvSpPr>
          <p:nvPr>
            <p:ph type="pic" sz="half" idx="14"/>
          </p:nvPr>
        </p:nvSpPr>
        <p:spPr>
          <a:xfrm>
            <a:off x="1181100" y="1130300"/>
            <a:ext cx="5080000" cy="6350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sz="quarter" idx="15"/>
          </p:nvPr>
        </p:nvSpPr>
        <p:spPr>
          <a:xfrm>
            <a:off x="6769100" y="1130300"/>
            <a:ext cx="5029200" cy="28956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sz="quarter" idx="16"/>
          </p:nvPr>
        </p:nvSpPr>
        <p:spPr>
          <a:xfrm>
            <a:off x="6769100" y="4597400"/>
            <a:ext cx="5029200" cy="28956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drafting_line-2.tiff"/>
          <p:cNvPicPr>
            <a:picLocks/>
          </p:cNvPicPr>
          <p:nvPr/>
        </p:nvPicPr>
        <p:blipFill>
          <a:blip r:embed="rId2">
            <a:alphaModFix amt="70000"/>
            <a:extLst/>
          </a:blip>
          <a:stretch>
            <a:fillRect/>
          </a:stretch>
        </p:blipFill>
        <p:spPr>
          <a:xfrm>
            <a:off x="1003300" y="22225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1041400" y="2971800"/>
            <a:ext cx="10922000" cy="3302000"/>
          </a:xfrm>
          <a:prstGeom prst="rect">
            <a:avLst/>
          </a:prstGeom>
        </p:spPr>
        <p:txBody>
          <a:bodyPr/>
          <a:lstStyle>
            <a:lvl1pPr>
              <a:defRPr sz="6400" spc="256"/>
            </a:lvl1pPr>
          </a:lstStyle>
          <a:p>
            <a:r>
              <a:t>Title Text</a:t>
            </a:r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drafting_line-2.tiff"/>
          <p:cNvPicPr>
            <a:picLocks/>
          </p:cNvPicPr>
          <p:nvPr/>
        </p:nvPicPr>
        <p:blipFill>
          <a:blip r:embed="rId2">
            <a:alphaModFix amt="70000"/>
            <a:extLst/>
          </a:blip>
          <a:stretch>
            <a:fillRect/>
          </a:stretch>
        </p:blipFill>
        <p:spPr>
          <a:xfrm>
            <a:off x="1003300" y="8115300"/>
            <a:ext cx="109982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Shape 94"/>
          <p:cNvSpPr>
            <a:spLocks noGrp="1"/>
          </p:cNvSpPr>
          <p:nvPr>
            <p:ph type="pic" sz="half" idx="13"/>
          </p:nvPr>
        </p:nvSpPr>
        <p:spPr>
          <a:xfrm>
            <a:off x="2692400" y="901700"/>
            <a:ext cx="7620000" cy="5715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1041400" y="6959600"/>
            <a:ext cx="10922000" cy="1016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xfrm>
            <a:off x="1041400" y="8293100"/>
            <a:ext cx="10922000" cy="9906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1041400" y="1828800"/>
            <a:ext cx="109220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041400" y="520700"/>
            <a:ext cx="10922000" cy="165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275833" y="9321800"/>
            <a:ext cx="440437" cy="482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all" spc="208" baseline="0">
          <a:ln>
            <a:noFill/>
          </a:ln>
          <a:solidFill>
            <a:srgbClr val="5C554F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5715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1pPr>
      <a:lvl2pPr marL="10160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2pPr>
      <a:lvl3pPr marL="14605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3pPr>
      <a:lvl4pPr marL="19050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4pPr>
      <a:lvl5pPr marL="23495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5pPr>
      <a:lvl6pPr marL="28067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6pPr>
      <a:lvl7pPr marL="32639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7pPr>
      <a:lvl8pPr marL="37211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8pPr>
      <a:lvl9pPr marL="4178300" marR="0" indent="-571500" algn="l" defTabSz="5842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64679"/>
        <a:buFontTx/>
        <a:buBlip>
          <a:blip r:embed="rId15"/>
        </a:buBlip>
        <a:tabLst/>
        <a:defRPr sz="2800" b="0" i="0" u="none" strike="noStrike" cap="all" spc="0" baseline="0">
          <a:ln>
            <a:noFill/>
          </a:ln>
          <a:solidFill>
            <a:srgbClr val="5C554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radley Hand ITC TT-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Graphing </a:t>
            </a:r>
            <a:r>
              <a:rPr lang="en-US" dirty="0" smtClean="0"/>
              <a:t>errors</a:t>
            </a:r>
            <a:endParaRPr dirty="0"/>
          </a:p>
        </p:txBody>
      </p:sp>
      <p:sp>
        <p:nvSpPr>
          <p:cNvPr id="138" name="Shape 138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What’s wrong with this picture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Density of an unknown liquid</a:t>
            </a:r>
            <a:endParaRPr dirty="0"/>
          </a:p>
        </p:txBody>
      </p:sp>
      <p:sp>
        <p:nvSpPr>
          <p:cNvPr id="168" name="Shape 168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1016000">
              <a:buBlip>
                <a:blip r:embed="rId2"/>
              </a:buBlip>
            </a:pPr>
            <a:r>
              <a:rPr lang="en-US" dirty="0" smtClean="0"/>
              <a:t>Title</a:t>
            </a:r>
          </a:p>
          <a:p>
            <a:pPr marL="1016000">
              <a:buBlip>
                <a:blip r:embed="rId2"/>
              </a:buBlip>
            </a:pPr>
            <a:r>
              <a:rPr lang="en-US" dirty="0" smtClean="0"/>
              <a:t>Axes are reversed</a:t>
            </a:r>
            <a:endParaRPr dirty="0"/>
          </a:p>
          <a:p>
            <a:pPr marL="1016000">
              <a:buBlip>
                <a:blip r:embed="rId2"/>
              </a:buBlip>
            </a:pPr>
            <a:r>
              <a:rPr lang="en-US" dirty="0" smtClean="0"/>
              <a:t>Scale</a:t>
            </a:r>
          </a:p>
          <a:p>
            <a:pPr marL="1016000">
              <a:buBlip>
                <a:blip r:embed="rId2"/>
              </a:buBlip>
            </a:pPr>
            <a:r>
              <a:rPr lang="en-US" dirty="0" smtClean="0"/>
              <a:t>Y-axis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99" y="2953655"/>
            <a:ext cx="6735301" cy="50255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Another density graph</a:t>
            </a:r>
            <a:endParaRPr dirty="0"/>
          </a:p>
        </p:txBody>
      </p:sp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1041400" y="2781300"/>
            <a:ext cx="10922000" cy="5715000"/>
          </a:xfrm>
          <a:prstGeom prst="rect">
            <a:avLst/>
          </a:prstGeom>
        </p:spPr>
        <p:txBody>
          <a:bodyPr/>
          <a:lstStyle/>
          <a:p>
            <a:pPr marL="934357" indent="-489857">
              <a:buBlip>
                <a:blip r:embed="rId2"/>
              </a:buBlip>
              <a:defRPr sz="2400"/>
            </a:pP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198586"/>
            <a:ext cx="7786914" cy="51841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smtClean="0"/>
              <a:t>density</a:t>
            </a:r>
            <a:endParaRPr dirty="0"/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1193800" y="2768600"/>
            <a:ext cx="10922000" cy="5715000"/>
          </a:xfrm>
          <a:prstGeom prst="rect">
            <a:avLst/>
          </a:prstGeom>
        </p:spPr>
        <p:txBody>
          <a:bodyPr/>
          <a:lstStyle/>
          <a:p>
            <a:pPr marL="934357" indent="-489857">
              <a:buBlip>
                <a:blip r:embed="rId2"/>
              </a:buBlip>
              <a:defRPr sz="2400"/>
            </a:pPr>
            <a:r>
              <a:rPr lang="en-US" dirty="0" smtClean="0">
                <a:solidFill>
                  <a:srgbClr val="000000"/>
                </a:solidFill>
              </a:rPr>
              <a:t>What do you see?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513" y="2768600"/>
            <a:ext cx="4321629" cy="48622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3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3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build="p" bldLvl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Labels?</a:t>
            </a:r>
            <a:endParaRPr lang="en-US" dirty="0"/>
          </a:p>
        </p:txBody>
      </p:sp>
      <p:sp>
        <p:nvSpPr>
          <p:cNvPr id="16" name="Text Placeholder 1"/>
          <p:cNvSpPr>
            <a:spLocks noGrp="1"/>
          </p:cNvSpPr>
          <p:nvPr/>
        </p:nvSpPr>
        <p:spPr>
          <a:xfrm>
            <a:off x="10872326" y="7556904"/>
            <a:ext cx="1002590" cy="54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indent="0" algn="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  <a:lvl2pPr marL="10160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2pPr>
            <a:lvl3pPr marL="14605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3pPr>
            <a:lvl4pPr marL="19050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4pPr>
            <a:lvl5pPr marL="23495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5pPr>
            <a:lvl6pPr marL="28067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6pPr>
            <a:lvl7pPr marL="32639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7pPr>
            <a:lvl8pPr marL="37211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8pPr>
            <a:lvl9pPr marL="4178300" marR="0" indent="-571500" algn="l" defTabSz="584200" rtl="0" latinLnBrk="0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Tx/>
              <a:buSzPct val="64679"/>
              <a:buFontTx/>
              <a:buBlip>
                <a:blip r:embed="rId2"/>
              </a:buBlip>
              <a:tabLst/>
              <a:defRPr sz="2800" b="0" i="0" u="none" strike="noStrike" cap="all" spc="0" baseline="0">
                <a:ln>
                  <a:noFill/>
                </a:ln>
                <a:solidFill>
                  <a:srgbClr val="5C554F"/>
                </a:solidFill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9pPr>
          </a:lstStyle>
          <a:p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26481" y="682336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  <a:lvl2pPr marL="0" marR="0" indent="3429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2pPr>
            <a:lvl3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3pPr>
            <a:lvl4pPr marL="0" marR="0" indent="10287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4pPr>
            <a:lvl5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5pPr>
            <a:lvl6pPr marL="0" marR="0" indent="17145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6pPr>
            <a:lvl7pPr marL="0" marR="0" indent="2057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7pPr>
            <a:lvl8pPr marL="0" marR="0" indent="24003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8pPr>
            <a:lvl9pPr marL="0" marR="0" indent="2743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9pPr>
          </a:lstStyle>
          <a:p>
            <a:pPr hangingPunct="1"/>
            <a:r>
              <a:rPr lang="en-US" sz="5400" b="1" dirty="0" smtClean="0"/>
              <a:t>Problem Here?</a:t>
            </a:r>
            <a:endParaRPr lang="en-US" sz="5400" b="1" dirty="0"/>
          </a:p>
        </p:txBody>
      </p:sp>
      <p:pic>
        <p:nvPicPr>
          <p:cNvPr id="18" name="Picture 17" descr="C:\Users\User\Desktop\Graphs\graph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939" y="2468182"/>
            <a:ext cx="7235825" cy="481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/>
          <p:cNvGrpSpPr/>
          <p:nvPr/>
        </p:nvGrpSpPr>
        <p:grpSpPr>
          <a:xfrm>
            <a:off x="2955281" y="2584734"/>
            <a:ext cx="3124200" cy="584775"/>
            <a:chOff x="3124200" y="1320225"/>
            <a:chExt cx="3124200" cy="584775"/>
          </a:xfrm>
        </p:grpSpPr>
        <p:sp>
          <p:nvSpPr>
            <p:cNvPr id="26" name="Oval 25"/>
            <p:cNvSpPr/>
            <p:nvPr/>
          </p:nvSpPr>
          <p:spPr>
            <a:xfrm>
              <a:off x="3124200" y="1371600"/>
              <a:ext cx="3124200" cy="533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1pPr>
              <a:lvl2pPr marL="0" marR="0" indent="3429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2pPr>
              <a:lvl3pPr marL="0" marR="0" indent="6858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3pPr>
              <a:lvl4pPr marL="0" marR="0" indent="10287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4pPr>
              <a:lvl5pPr marL="0" marR="0" indent="13716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5pPr>
              <a:lvl6pPr marL="0" marR="0" indent="17145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6pPr>
              <a:lvl7pPr marL="0" marR="0" indent="20574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7pPr>
              <a:lvl8pPr marL="0" marR="0" indent="24003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8pPr>
              <a:lvl9pPr marL="0" marR="0" indent="27432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65965" y="1320225"/>
              <a:ext cx="9156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1pPr>
              <a:lvl2pPr marL="0" marR="0" indent="3429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2pPr>
              <a:lvl3pPr marL="0" marR="0" indent="6858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3pPr>
              <a:lvl4pPr marL="0" marR="0" indent="10287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4pPr>
              <a:lvl5pPr marL="0" marR="0" indent="13716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5pPr>
              <a:lvl6pPr marL="0" marR="0" indent="17145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6pPr>
              <a:lvl7pPr marL="0" marR="0" indent="20574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7pPr>
              <a:lvl8pPr marL="0" marR="0" indent="24003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8pPr>
              <a:lvl9pPr marL="0" marR="0" indent="27432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9pPr>
            </a:lstStyle>
            <a:p>
              <a:r>
                <a:rPr lang="en-US" sz="3200" dirty="0"/>
                <a:t>Title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66836" y="2616584"/>
            <a:ext cx="5578762" cy="6133497"/>
            <a:chOff x="762000" y="1943100"/>
            <a:chExt cx="5578762" cy="6133497"/>
          </a:xfrm>
        </p:grpSpPr>
        <p:sp>
          <p:nvSpPr>
            <p:cNvPr id="23" name="Rectangle 22"/>
            <p:cNvSpPr/>
            <p:nvPr/>
          </p:nvSpPr>
          <p:spPr>
            <a:xfrm>
              <a:off x="762000" y="1943100"/>
              <a:ext cx="457200" cy="346710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1pPr>
              <a:lvl2pPr marL="0" marR="0" indent="3429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2pPr>
              <a:lvl3pPr marL="0" marR="0" indent="6858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3pPr>
              <a:lvl4pPr marL="0" marR="0" indent="10287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4pPr>
              <a:lvl5pPr marL="0" marR="0" indent="13716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5pPr>
              <a:lvl6pPr marL="0" marR="0" indent="17145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6pPr>
              <a:lvl7pPr marL="0" marR="0" indent="20574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7pPr>
              <a:lvl8pPr marL="0" marR="0" indent="24003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8pPr>
              <a:lvl9pPr marL="0" marR="0" indent="27432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 rot="5400000">
              <a:off x="4286250" y="4221163"/>
              <a:ext cx="457200" cy="346710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1pPr>
              <a:lvl2pPr marL="0" marR="0" indent="3429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2pPr>
              <a:lvl3pPr marL="0" marR="0" indent="6858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3pPr>
              <a:lvl4pPr marL="0" marR="0" indent="10287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4pPr>
              <a:lvl5pPr marL="0" marR="0" indent="13716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5pPr>
              <a:lvl6pPr marL="0" marR="0" indent="17145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6pPr>
              <a:lvl7pPr marL="0" marR="0" indent="20574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7pPr>
              <a:lvl8pPr marL="0" marR="0" indent="24003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8pPr>
              <a:lvl9pPr marL="0" marR="0" indent="27432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chemeClr val="lt1"/>
                  </a:solidFill>
                  <a:effectLst/>
                  <a:uFillTx/>
                  <a:latin typeface="+mn-lt"/>
                  <a:ea typeface="+mn-ea"/>
                  <a:cs typeface="+mn-cs"/>
                  <a:sym typeface="Bradley Hand ITC TT-Bold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156031" y="7491822"/>
              <a:ext cx="184731" cy="58477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1pPr>
              <a:lvl2pPr marL="0" marR="0" indent="3429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2pPr>
              <a:lvl3pPr marL="0" marR="0" indent="6858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3pPr>
              <a:lvl4pPr marL="0" marR="0" indent="10287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4pPr>
              <a:lvl5pPr marL="0" marR="0" indent="13716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5pPr>
              <a:lvl6pPr marL="0" marR="0" indent="17145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6pPr>
              <a:lvl7pPr marL="0" marR="0" indent="20574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7pPr>
              <a:lvl8pPr marL="0" marR="0" indent="24003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8pPr>
              <a:lvl9pPr marL="0" marR="0" indent="274320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0" i="0" u="none" strike="noStrike" cap="all" spc="0" normalizeH="0" baseline="0">
                  <a:ln>
                    <a:noFill/>
                  </a:ln>
                  <a:solidFill>
                    <a:srgbClr val="5C554F"/>
                  </a:solidFill>
                  <a:effectLst/>
                  <a:uFillTx/>
                  <a:latin typeface="Bradley Hand ITC TT-Bold"/>
                  <a:ea typeface="Bradley Hand ITC TT-Bold"/>
                  <a:cs typeface="Bradley Hand ITC TT-Bold"/>
                  <a:sym typeface="Bradley Hand ITC TT-Bold"/>
                </a:defRPr>
              </a:lvl9pPr>
            </a:lstStyle>
            <a:p>
              <a:endParaRPr lang="en-US" sz="3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679682" y="3365211"/>
            <a:ext cx="23905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  <a:lvl2pPr marL="0" marR="0" indent="3429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2pPr>
            <a:lvl3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3pPr>
            <a:lvl4pPr marL="0" marR="0" indent="10287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4pPr>
            <a:lvl5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5pPr>
            <a:lvl6pPr marL="0" marR="0" indent="17145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6pPr>
            <a:lvl7pPr marL="0" marR="0" indent="2057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7pPr>
            <a:lvl8pPr marL="0" marR="0" indent="24003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8pPr>
            <a:lvl9pPr marL="0" marR="0" indent="2743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9pPr>
          </a:lstStyle>
          <a:p>
            <a:r>
              <a:rPr lang="en-US" sz="3200" b="1" dirty="0"/>
              <a:t>The dots are </a:t>
            </a:r>
          </a:p>
          <a:p>
            <a:r>
              <a:rPr lang="en-US" sz="3200" b="1" dirty="0"/>
              <a:t>connected!!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87850" y="1690494"/>
            <a:ext cx="3878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  <a:lvl2pPr marL="0" marR="0" indent="3429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2pPr>
            <a:lvl3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3pPr>
            <a:lvl4pPr marL="0" marR="0" indent="10287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4pPr>
            <a:lvl5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5pPr>
            <a:lvl6pPr marL="0" marR="0" indent="17145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6pPr>
            <a:lvl7pPr marL="0" marR="0" indent="2057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7pPr>
            <a:lvl8pPr marL="0" marR="0" indent="24003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8pPr>
            <a:lvl9pPr marL="0" marR="0" indent="2743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all" spc="0" normalizeH="0" baseline="0">
                <a:ln>
                  <a:noFill/>
                </a:ln>
                <a:solidFill>
                  <a:srgbClr val="5C554F"/>
                </a:solidFill>
                <a:effectLst/>
                <a:uFillTx/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9pPr>
          </a:lstStyle>
          <a:p>
            <a:r>
              <a:rPr lang="en-US" sz="3200" b="1" dirty="0"/>
              <a:t>This graph is useless!!</a:t>
            </a:r>
          </a:p>
        </p:txBody>
      </p:sp>
    </p:spTree>
    <p:extLst>
      <p:ext uri="{BB962C8B-B14F-4D97-AF65-F5344CB8AC3E}">
        <p14:creationId xmlns:p14="http://schemas.microsoft.com/office/powerpoint/2010/main" val="11317749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xfrm>
            <a:off x="355600" y="520700"/>
            <a:ext cx="10922000" cy="1651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 makes a good graph</a:t>
            </a:r>
            <a:endParaRPr dirty="0"/>
          </a:p>
        </p:txBody>
      </p:sp>
      <p:sp>
        <p:nvSpPr>
          <p:cNvPr id="141" name="Shape 1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1" dirty="0"/>
              <a:t>Good graphs give information about the experiment.  A good graph revels trends that might not be visible looking at raw data.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6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6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Here is a good graph</a:t>
            </a:r>
            <a:endParaRPr dirty="0"/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Font typeface="Arial" charset="0"/>
              <a:buChar char="•"/>
              <a:defRPr sz="3600"/>
            </a:pPr>
            <a:endParaRPr lang="en-US" sz="3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399" y="2768601"/>
            <a:ext cx="10922001" cy="60361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 good graph?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graph has a descriptive title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axes are labeled with quantities and units.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scales are evenly spaced and follow the 1-2-5 rule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graph is formatted such that the maximum area of paper is used with the 1-2-5 rule</a:t>
            </a:r>
          </a:p>
        </p:txBody>
      </p:sp>
    </p:spTree>
    <p:extLst>
      <p:ext uri="{BB962C8B-B14F-4D97-AF65-F5344CB8AC3E}">
        <p14:creationId xmlns:p14="http://schemas.microsoft.com/office/powerpoint/2010/main" val="123582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And??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The graph is easy to read, neat, and without cross outs, blobs or other messes. </a:t>
            </a:r>
          </a:p>
          <a:p>
            <a:pPr lvl="0"/>
            <a:r>
              <a:rPr lang="en-US" dirty="0"/>
              <a:t>The label on the vertical axis is easy to read by turning the page one-quarter turn in the clockwise direction.  </a:t>
            </a:r>
          </a:p>
          <a:p>
            <a:pPr lvl="0"/>
            <a:r>
              <a:rPr lang="en-US" dirty="0"/>
              <a:t>The correct variable was used on the correct axis. </a:t>
            </a:r>
          </a:p>
          <a:p>
            <a:pPr lvl="0"/>
            <a:r>
              <a:rPr lang="en-US" dirty="0"/>
              <a:t>Scale numbers are even, round numbers or values with decimals of 0.1, 0.2, or 0.5 when the numbers make sense.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10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Is there more?</a:t>
            </a:r>
            <a:br>
              <a:rPr lang="en-US" dirty="0" smtClean="0"/>
            </a:br>
            <a:r>
              <a:rPr lang="en-US" sz="2400" dirty="0"/>
              <a:t>Why, yes! Thank you for asking</a:t>
            </a:r>
            <a:r>
              <a:rPr lang="en-US" sz="2400" dirty="0" smtClean="0"/>
              <a:t>.</a:t>
            </a:r>
            <a:endParaRPr dirty="0"/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87400" indent="-342900">
              <a:buFont typeface="Arial" charset="0"/>
              <a:buChar char="•"/>
              <a:defRPr sz="2400"/>
            </a:pPr>
            <a:r>
              <a:rPr lang="en-US" dirty="0">
                <a:latin typeface="Gill Sans" charset="0"/>
                <a:ea typeface="Gill Sans" charset="0"/>
                <a:cs typeface="Gill Sans" charset="0"/>
              </a:rPr>
              <a:t>Tick marks are carefully placed on the axis </a:t>
            </a:r>
            <a:endParaRPr lang="en-US" dirty="0" smtClean="0">
              <a:latin typeface="Gill Sans" charset="0"/>
              <a:ea typeface="Gill Sans" charset="0"/>
              <a:cs typeface="Gill Sans" charset="0"/>
            </a:endParaRPr>
          </a:p>
          <a:p>
            <a:pPr lvl="0">
              <a:buFont typeface="Arial" charset="0"/>
              <a:buChar char="•"/>
            </a:pPr>
            <a:r>
              <a:rPr lang="en-US" dirty="0" smtClean="0">
                <a:latin typeface="Gill Sans" charset="0"/>
                <a:ea typeface="Gill Sans" charset="0"/>
                <a:cs typeface="Gill Sans" charset="0"/>
              </a:rPr>
              <a:t>Scale </a:t>
            </a:r>
            <a:r>
              <a:rPr lang="en-US" dirty="0">
                <a:latin typeface="Gill Sans" charset="0"/>
                <a:ea typeface="Gill Sans" charset="0"/>
                <a:cs typeface="Gill Sans" charset="0"/>
              </a:rPr>
              <a:t>numbers are set on the heaviest lines are regular intervals at least two lines apart. </a:t>
            </a:r>
          </a:p>
          <a:p>
            <a:pPr lvl="0"/>
            <a:r>
              <a:rPr lang="en-US" dirty="0">
                <a:latin typeface="Gill Sans" charset="0"/>
                <a:ea typeface="Gill Sans" charset="0"/>
                <a:cs typeface="Gill Sans" charset="0"/>
              </a:rPr>
              <a:t>The data points are spread out and visible, and the curve is the best-fit straight line.  </a:t>
            </a:r>
            <a:endParaRPr lang="en-US" dirty="0" smtClean="0"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dirty="0">
                <a:latin typeface="Gill Sans" charset="0"/>
                <a:ea typeface="Gill Sans" charset="0"/>
                <a:cs typeface="Gill Sans" charset="0"/>
              </a:rPr>
              <a:t>The line is drawn smoothly among the points, not zigzagged.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	</a:t>
            </a:r>
            <a:r>
              <a:rPr lang="en-US" dirty="0" smtClean="0"/>
              <a:t>Now let’s look at some not so good graphs</a:t>
            </a:r>
            <a:endParaRPr dirty="0"/>
          </a:p>
        </p:txBody>
      </p:sp>
      <p:sp>
        <p:nvSpPr>
          <p:cNvPr id="151" name="Shape 151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1016000">
              <a:buBlip>
                <a:blip r:embed="rId3"/>
              </a:buBlip>
            </a:pPr>
            <a:r>
              <a:rPr lang="en-US" dirty="0" smtClean="0"/>
              <a:t>The title is a repeat of the axes.</a:t>
            </a:r>
          </a:p>
          <a:p>
            <a:pPr marL="1016000">
              <a:buBlip>
                <a:blip r:embed="rId3"/>
              </a:buBlip>
            </a:pPr>
            <a:r>
              <a:rPr lang="en-US" dirty="0" smtClean="0"/>
              <a:t>The graph should start closer to zero</a:t>
            </a:r>
          </a:p>
          <a:p>
            <a:pPr marL="1016000">
              <a:buBlip>
                <a:blip r:embed="rId3"/>
              </a:buBlip>
            </a:pPr>
            <a:r>
              <a:rPr lang="en-US" dirty="0" smtClean="0"/>
              <a:t>The y-axis does not follow 1-2-5</a:t>
            </a:r>
          </a:p>
          <a:p>
            <a:pPr marL="1016000">
              <a:buBlip>
                <a:blip r:embed="rId3"/>
              </a:buBlip>
            </a:pPr>
            <a:r>
              <a:rPr lang="en-US" dirty="0" smtClean="0"/>
              <a:t>The y-axis is labeled wrong</a:t>
            </a:r>
            <a:endParaRPr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6920" y="2278380"/>
            <a:ext cx="5496560" cy="6311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1" build="p" bldLvl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10999682" y="8420100"/>
            <a:ext cx="1002590" cy="546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37706" y="1194346"/>
            <a:ext cx="10515600" cy="110407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u="none" strike="noStrike" cap="all" spc="208" baseline="0">
                <a:ln>
                  <a:noFill/>
                </a:ln>
                <a:solidFill>
                  <a:srgbClr val="5C554F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en-US" sz="5400" b="1" smtClean="0"/>
              <a:t>Is this graph correct?</a:t>
            </a:r>
            <a:endParaRPr lang="en-US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95408" y="6729688"/>
            <a:ext cx="1088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There is no need to start at zero if your  first point </a:t>
            </a:r>
            <a:r>
              <a:rPr lang="en-US" sz="3200"/>
              <a:t>is far </a:t>
            </a:r>
            <a:r>
              <a:rPr lang="en-US" sz="3200" dirty="0"/>
              <a:t>from it.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948" y="2195681"/>
            <a:ext cx="8407960" cy="441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>
            <a:cxnSpLocks/>
          </p:cNvCxnSpPr>
          <p:nvPr/>
        </p:nvCxnSpPr>
        <p:spPr>
          <a:xfrm flipV="1">
            <a:off x="1478639" y="5860665"/>
            <a:ext cx="1777429" cy="948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56068" y="3946246"/>
            <a:ext cx="68923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33506" y="4620379"/>
            <a:ext cx="27991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Space Unused!!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12362" y="2064524"/>
            <a:ext cx="1130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Title?</a:t>
            </a:r>
          </a:p>
        </p:txBody>
      </p:sp>
      <p:sp>
        <p:nvSpPr>
          <p:cNvPr id="10" name="Rectangle: Rounded Corners 7"/>
          <p:cNvSpPr/>
          <p:nvPr/>
        </p:nvSpPr>
        <p:spPr>
          <a:xfrm>
            <a:off x="3194423" y="2077528"/>
            <a:ext cx="6953945" cy="52398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How would you fix these graphs</a:t>
            </a:r>
            <a:endParaRPr dirty="0"/>
          </a:p>
        </p:txBody>
      </p:sp>
      <p:sp>
        <p:nvSpPr>
          <p:cNvPr id="165" name="Shape 1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016000">
              <a:buBlip>
                <a:blip r:embed="rId2"/>
              </a:buBlip>
            </a:pPr>
            <a:r>
              <a:rPr lang="en-US" dirty="0" smtClean="0"/>
              <a:t>Part of creating a good graph is knowing how to fix errors in a poor graph </a:t>
            </a:r>
            <a:endParaRPr dirty="0"/>
          </a:p>
          <a:p>
            <a:pPr marL="1016000">
              <a:buBlip>
                <a:blip r:embed="rId2"/>
              </a:buBlip>
            </a:pPr>
            <a:r>
              <a:rPr lang="en-US" dirty="0" smtClean="0"/>
              <a:t>Each of these graphs have problems</a:t>
            </a:r>
            <a:endParaRPr dirty="0"/>
          </a:p>
          <a:p>
            <a:pPr marL="1016000">
              <a:buBlip>
                <a:blip r:embed="rId2"/>
              </a:buBlip>
            </a:pPr>
            <a:r>
              <a:rPr lang="en-US" dirty="0" smtClean="0"/>
              <a:t>How can they be fixed?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1" build="p" bldLvl="5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hite">
  <a:themeElements>
    <a:clrScheme name="White">
      <a:dk1>
        <a:srgbClr val="5C554F"/>
      </a:dk1>
      <a:lt1>
        <a:srgbClr val="0D365C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solidFill>
            <a:srgbClr val="5E5E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all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Bradley Hand ITC TT-Bold"/>
            <a:ea typeface="Bradley Hand ITC TT-Bold"/>
            <a:cs typeface="Bradley Hand ITC TT-Bold"/>
            <a:sym typeface="Bradley Hand ITC TT-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E5E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all" spc="0" normalizeH="0" baseline="0">
            <a:ln>
              <a:noFill/>
            </a:ln>
            <a:solidFill>
              <a:srgbClr val="5C554F"/>
            </a:solidFill>
            <a:effectLst/>
            <a:uFillTx/>
            <a:latin typeface="Bradley Hand ITC TT-Bold"/>
            <a:ea typeface="Bradley Hand ITC TT-Bold"/>
            <a:cs typeface="Bradley Hand ITC TT-Bold"/>
            <a:sym typeface="Bradley Hand ITC TT-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solidFill>
            <a:srgbClr val="5E5E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all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Bradley Hand ITC TT-Bold"/>
            <a:ea typeface="Bradley Hand ITC TT-Bold"/>
            <a:cs typeface="Bradley Hand ITC TT-Bold"/>
            <a:sym typeface="Bradley Hand ITC TT-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E5E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all" spc="0" normalizeH="0" baseline="0">
            <a:ln>
              <a:noFill/>
            </a:ln>
            <a:solidFill>
              <a:srgbClr val="5C554F"/>
            </a:solidFill>
            <a:effectLst/>
            <a:uFillTx/>
            <a:latin typeface="Bradley Hand ITC TT-Bold"/>
            <a:ea typeface="Bradley Hand ITC TT-Bold"/>
            <a:cs typeface="Bradley Hand ITC TT-Bold"/>
            <a:sym typeface="Bradley Hand ITC TT-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445</Words>
  <Application>Microsoft Macintosh PowerPoint</Application>
  <PresentationFormat>Custom</PresentationFormat>
  <Paragraphs>54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Bradley Hand ITC TT-Bold</vt:lpstr>
      <vt:lpstr>Gill Sans</vt:lpstr>
      <vt:lpstr>Gill Sans Light</vt:lpstr>
      <vt:lpstr>Lucida Grande</vt:lpstr>
      <vt:lpstr>Arial</vt:lpstr>
      <vt:lpstr>White</vt:lpstr>
      <vt:lpstr>Graphing errors</vt:lpstr>
      <vt:lpstr>What makes a good graph</vt:lpstr>
      <vt:lpstr>Here is a good graph</vt:lpstr>
      <vt:lpstr>Why is this a good graph?</vt:lpstr>
      <vt:lpstr>And??</vt:lpstr>
      <vt:lpstr>Is there more? Why, yes! Thank you for asking.</vt:lpstr>
      <vt:lpstr> Now let’s look at some not so good graphs</vt:lpstr>
      <vt:lpstr>PowerPoint Presentation</vt:lpstr>
      <vt:lpstr>How would you fix these graphs</vt:lpstr>
      <vt:lpstr>Density of an unknown liquid</vt:lpstr>
      <vt:lpstr>Another density graph</vt:lpstr>
      <vt:lpstr>density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101</dc:title>
  <cp:lastModifiedBy>pinar alscher</cp:lastModifiedBy>
  <cp:revision>7</cp:revision>
  <dcterms:modified xsi:type="dcterms:W3CDTF">2018-02-05T17:29:47Z</dcterms:modified>
</cp:coreProperties>
</file>