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058400" cx="7772400"/>
  <p:notesSz cx="6858000" cy="9144000"/>
  <p:embeddedFontLst>
    <p:embeddedFont>
      <p:font typeface="Lato"/>
      <p:regular r:id="rId7"/>
      <p:bold r:id="rId8"/>
      <p:italic r:id="rId9"/>
      <p:boldItalic r:id="rId10"/>
    </p:embeddedFont>
    <p:embeddedFont>
      <p:font typeface="Lato Light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68" orient="horz"/>
        <p:guide pos="244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LatoLight-regular.fntdata"/><Relationship Id="rId10" Type="http://schemas.openxmlformats.org/officeDocument/2006/relationships/font" Target="fonts/Lato-boldItalic.fntdata"/><Relationship Id="rId13" Type="http://schemas.openxmlformats.org/officeDocument/2006/relationships/font" Target="fonts/LatoLight-italic.fntdata"/><Relationship Id="rId12" Type="http://schemas.openxmlformats.org/officeDocument/2006/relationships/font" Target="fonts/LatoLigh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Lato-italic.fntdata"/><Relationship Id="rId14" Type="http://schemas.openxmlformats.org/officeDocument/2006/relationships/font" Target="fonts/LatoLigh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Lato-regular.fntdata"/><Relationship Id="rId8" Type="http://schemas.openxmlformats.org/officeDocument/2006/relationships/font" Target="fonts/La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b28e976bb_0_0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b28e976b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3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85750" y="5343850"/>
            <a:ext cx="3749400" cy="23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153B63"/>
                </a:solidFill>
                <a:latin typeface="Lato"/>
                <a:ea typeface="Lato"/>
                <a:cs typeface="Lato"/>
                <a:sym typeface="Lato"/>
              </a:rPr>
              <a:t>Demand for this skill is growing significantly:</a:t>
            </a:r>
            <a:endParaRPr b="1" sz="1200">
              <a:solidFill>
                <a:srgbClr val="153B63"/>
              </a:solidFill>
              <a:latin typeface="Lato"/>
              <a:ea typeface="Lato"/>
              <a:cs typeface="Lato"/>
              <a:sym typeface="La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B63"/>
              </a:buClr>
              <a:buSzPts val="1200"/>
              <a:buFont typeface="Lato Light"/>
              <a:buChar char="●"/>
            </a:pPr>
            <a:r>
              <a:rPr lang="en"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There were ~350,000 job openings in 2018 for 3D Graphics jobs </a:t>
            </a:r>
            <a:endParaRPr sz="12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B63"/>
              </a:buClr>
              <a:buSzPts val="1200"/>
              <a:buFont typeface="Lato Light"/>
              <a:buChar char="●"/>
            </a:pPr>
            <a:r>
              <a:rPr lang="en"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Demand for 3D graphics skills are growing 40% faster than overall market job growth</a:t>
            </a:r>
            <a:endParaRPr sz="12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B63"/>
              </a:buClr>
              <a:buSzPts val="1200"/>
              <a:buFont typeface="Lato Light"/>
              <a:buChar char="●"/>
            </a:pPr>
            <a:r>
              <a:rPr lang="en"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20% of open positions are entry-level, providing a strong career launching opportunity </a:t>
            </a:r>
            <a:endParaRPr sz="12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B63"/>
              </a:buClr>
              <a:buSzPts val="1200"/>
              <a:buFont typeface="Lato Light"/>
              <a:buChar char="●"/>
            </a:pPr>
            <a:r>
              <a:rPr lang="en"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Salaries for 3D Graphics positions are over $70,000 on average </a:t>
            </a:r>
            <a:endParaRPr sz="12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B63"/>
              </a:buClr>
              <a:buSzPts val="1200"/>
              <a:buFont typeface="Lato Light"/>
              <a:buChar char="●"/>
            </a:pPr>
            <a:r>
              <a:rPr lang="en"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Real-time 3D skills (such as Unity) command an 18% salary premium to overall 3D Graphics positions </a:t>
            </a:r>
            <a:endParaRPr sz="12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3886200" y="1987527"/>
            <a:ext cx="3448500" cy="1911600"/>
          </a:xfrm>
          <a:prstGeom prst="roundRect">
            <a:avLst>
              <a:gd fmla="val 8202" name="adj"/>
            </a:avLst>
          </a:prstGeom>
          <a:noFill/>
          <a:ln cap="flat" cmpd="sng" w="9525">
            <a:solidFill>
              <a:srgbClr val="153B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0" y="0"/>
            <a:ext cx="7772400" cy="1724400"/>
          </a:xfrm>
          <a:prstGeom prst="rect">
            <a:avLst/>
          </a:prstGeom>
          <a:solidFill>
            <a:srgbClr val="04A9D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152925" y="334200"/>
            <a:ext cx="7529100" cy="137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Unity</a:t>
            </a:r>
            <a:r>
              <a:rPr lang="en" sz="2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and Pathstream  partnered to build an </a:t>
            </a:r>
            <a:endParaRPr sz="20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153B63"/>
                </a:solidFill>
                <a:latin typeface="Lato"/>
                <a:ea typeface="Lato"/>
                <a:cs typeface="Lato"/>
                <a:sym typeface="Lato"/>
              </a:rPr>
              <a:t>Immersive Design with VR/AR </a:t>
            </a:r>
            <a:r>
              <a:rPr b="1" lang="en" sz="2200">
                <a:solidFill>
                  <a:srgbClr val="153B63"/>
                </a:solidFill>
                <a:latin typeface="Lato"/>
                <a:ea typeface="Lato"/>
                <a:cs typeface="Lato"/>
                <a:sym typeface="Lato"/>
              </a:rPr>
              <a:t>Certificate</a:t>
            </a:r>
            <a:endParaRPr b="1" sz="2200">
              <a:solidFill>
                <a:srgbClr val="153B6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to meet the fast-growing needs of employers and job seekers.</a:t>
            </a:r>
            <a:endParaRPr b="1" sz="2200">
              <a:solidFill>
                <a:srgbClr val="153B6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3">
            <a:alphaModFix/>
          </a:blip>
          <a:srcRect b="3999" l="0" r="0" t="-4000"/>
          <a:stretch/>
        </p:blipFill>
        <p:spPr>
          <a:xfrm>
            <a:off x="6607425" y="-415001"/>
            <a:ext cx="1273600" cy="12736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3943575" y="5343850"/>
            <a:ext cx="3556200" cy="23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153B63"/>
                </a:solidFill>
                <a:latin typeface="Lato"/>
                <a:ea typeface="Lato"/>
                <a:cs typeface="Lato"/>
                <a:sym typeface="Lato"/>
              </a:rPr>
              <a:t>Through this program, students will:</a:t>
            </a:r>
            <a:endParaRPr b="1" sz="1200">
              <a:solidFill>
                <a:srgbClr val="153B63"/>
              </a:solidFill>
              <a:latin typeface="Lato"/>
              <a:ea typeface="Lato"/>
              <a:cs typeface="Lato"/>
              <a:sym typeface="La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B63"/>
              </a:buClr>
              <a:buSzPts val="1200"/>
              <a:buFont typeface="Lato Light"/>
              <a:buChar char="●"/>
            </a:pPr>
            <a:r>
              <a:rPr lang="en"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Learn foundational Unity skills to create in a virtual space </a:t>
            </a:r>
            <a:endParaRPr sz="12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B63"/>
              </a:buClr>
              <a:buSzPts val="1200"/>
              <a:buFont typeface="Lato Light"/>
              <a:buChar char="●"/>
            </a:pPr>
            <a:r>
              <a:rPr lang="en"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Create highly realistic and immersive virtual scenes by adding and manipulating features, such as lighting, materials, textures, object animations, and post-processing effects</a:t>
            </a:r>
            <a:endParaRPr sz="12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B63"/>
              </a:buClr>
              <a:buSzPts val="1200"/>
              <a:buFont typeface="Lato Light"/>
              <a:buChar char="●"/>
            </a:pPr>
            <a:r>
              <a:rPr lang="en"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Incorporate interactable menus and media (audio, video, images) to the experience</a:t>
            </a:r>
            <a:endParaRPr sz="12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B63"/>
              </a:buClr>
              <a:buSzPts val="1200"/>
              <a:buFont typeface="Lato Light"/>
              <a:buChar char="●"/>
            </a:pPr>
            <a:r>
              <a:rPr lang="en"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Use these skills to create and deploy VR applications on OculusGO and AR application on mobile devices </a:t>
            </a:r>
            <a:endParaRPr sz="12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0" y="8280075"/>
            <a:ext cx="7772400" cy="1828800"/>
          </a:xfrm>
          <a:prstGeom prst="rect">
            <a:avLst/>
          </a:prstGeom>
          <a:solidFill>
            <a:srgbClr val="2584DE">
              <a:alpha val="17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3"/>
          <p:cNvSpPr/>
          <p:nvPr/>
        </p:nvSpPr>
        <p:spPr>
          <a:xfrm>
            <a:off x="0" y="8280075"/>
            <a:ext cx="1419600" cy="18288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Students will be able to:</a:t>
            </a:r>
            <a:endParaRPr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1475975" y="8406875"/>
            <a:ext cx="6081600" cy="14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53B63"/>
              </a:buClr>
              <a:buSzPts val="1200"/>
              <a:buFont typeface="Lato"/>
              <a:buChar char="●"/>
            </a:pPr>
            <a:r>
              <a:rPr b="1" lang="en" sz="1200">
                <a:solidFill>
                  <a:srgbClr val="153B63"/>
                </a:solidFill>
                <a:latin typeface="Lato"/>
                <a:ea typeface="Lato"/>
                <a:cs typeface="Lato"/>
                <a:sym typeface="Lato"/>
              </a:rPr>
              <a:t>Create immersive VR experiences and AR applications </a:t>
            </a:r>
            <a:r>
              <a:rPr lang="en" sz="1200">
                <a:solidFill>
                  <a:srgbClr val="153B63"/>
                </a:solidFill>
                <a:latin typeface="Lato"/>
                <a:ea typeface="Lato"/>
                <a:cs typeface="Lato"/>
                <a:sym typeface="Lato"/>
              </a:rPr>
              <a:t>for real world use cases such as </a:t>
            </a:r>
            <a:r>
              <a:rPr lang="en" sz="1200">
                <a:solidFill>
                  <a:srgbClr val="153B63"/>
                </a:solidFill>
                <a:latin typeface="Lato"/>
                <a:ea typeface="Lato"/>
                <a:cs typeface="Lato"/>
                <a:sym typeface="Lato"/>
              </a:rPr>
              <a:t>i</a:t>
            </a:r>
            <a:r>
              <a:rPr b="1" lang="en" sz="1200">
                <a:solidFill>
                  <a:srgbClr val="153B63"/>
                </a:solidFill>
                <a:latin typeface="Lato"/>
                <a:ea typeface="Lato"/>
                <a:cs typeface="Lato"/>
                <a:sym typeface="Lato"/>
              </a:rPr>
              <a:t>terative design for </a:t>
            </a:r>
            <a:r>
              <a:rPr b="1" lang="en" sz="1200">
                <a:solidFill>
                  <a:srgbClr val="153B63"/>
                </a:solidFill>
                <a:latin typeface="Lato"/>
                <a:ea typeface="Lato"/>
                <a:cs typeface="Lato"/>
                <a:sym typeface="Lato"/>
              </a:rPr>
              <a:t>automotive applications</a:t>
            </a:r>
            <a:r>
              <a:rPr lang="en" sz="1200">
                <a:solidFill>
                  <a:srgbClr val="153B63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b="1" lang="en" sz="1200">
                <a:solidFill>
                  <a:srgbClr val="153B63"/>
                </a:solidFill>
                <a:latin typeface="Lato"/>
                <a:ea typeface="Lato"/>
                <a:cs typeface="Lato"/>
                <a:sym typeface="Lato"/>
              </a:rPr>
              <a:t>architectural</a:t>
            </a:r>
            <a:r>
              <a:rPr b="1" lang="en" sz="1200">
                <a:solidFill>
                  <a:srgbClr val="153B63"/>
                </a:solidFill>
                <a:latin typeface="Lato"/>
                <a:ea typeface="Lato"/>
                <a:cs typeface="Lato"/>
                <a:sym typeface="Lato"/>
              </a:rPr>
              <a:t> design visualizations,</a:t>
            </a:r>
            <a:r>
              <a:rPr lang="en" sz="1200">
                <a:solidFill>
                  <a:srgbClr val="153B63"/>
                </a:solidFill>
                <a:latin typeface="Lato"/>
                <a:ea typeface="Lato"/>
                <a:cs typeface="Lato"/>
                <a:sym typeface="Lato"/>
              </a:rPr>
              <a:t> and </a:t>
            </a:r>
            <a:r>
              <a:rPr b="1" lang="en" sz="1200">
                <a:solidFill>
                  <a:srgbClr val="153B63"/>
                </a:solidFill>
                <a:latin typeface="Lato"/>
                <a:ea typeface="Lato"/>
                <a:cs typeface="Lato"/>
                <a:sym typeface="Lato"/>
              </a:rPr>
              <a:t>remote assistance &amp; training applications</a:t>
            </a:r>
            <a:endParaRPr b="1" sz="1200">
              <a:solidFill>
                <a:srgbClr val="153B63"/>
              </a:solidFill>
              <a:latin typeface="Lato"/>
              <a:ea typeface="Lato"/>
              <a:cs typeface="Lato"/>
              <a:sym typeface="Lato"/>
            </a:endParaRPr>
          </a:p>
          <a:p>
            <a:pPr indent="-3048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53B63"/>
              </a:buClr>
              <a:buSzPts val="1200"/>
              <a:buFont typeface="Lato"/>
              <a:buChar char="●"/>
            </a:pPr>
            <a:r>
              <a:rPr b="1" lang="en" sz="1200">
                <a:solidFill>
                  <a:srgbClr val="153B63"/>
                </a:solidFill>
                <a:latin typeface="Lato"/>
                <a:ea typeface="Lato"/>
                <a:cs typeface="Lato"/>
                <a:sym typeface="Lato"/>
              </a:rPr>
              <a:t>Customize features such as lighting, media, and interactive elements </a:t>
            </a:r>
            <a:r>
              <a:rPr lang="en" sz="1200">
                <a:solidFill>
                  <a:srgbClr val="153B63"/>
                </a:solidFill>
                <a:latin typeface="Lato"/>
                <a:ea typeface="Lato"/>
                <a:cs typeface="Lato"/>
                <a:sym typeface="Lato"/>
              </a:rPr>
              <a:t>to increase realism and practical functionality  </a:t>
            </a:r>
            <a:endParaRPr sz="1200">
              <a:solidFill>
                <a:srgbClr val="153B63"/>
              </a:solidFill>
              <a:latin typeface="Lato"/>
              <a:ea typeface="Lato"/>
              <a:cs typeface="Lato"/>
              <a:sym typeface="Lato"/>
            </a:endParaRPr>
          </a:p>
          <a:p>
            <a:pPr indent="-3048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53B63"/>
              </a:buClr>
              <a:buSzPts val="1200"/>
              <a:buFont typeface="Lato"/>
              <a:buChar char="●"/>
            </a:pPr>
            <a:r>
              <a:rPr b="1" lang="en" sz="1200">
                <a:solidFill>
                  <a:srgbClr val="153B63"/>
                </a:solidFill>
                <a:latin typeface="Lato"/>
                <a:ea typeface="Lato"/>
                <a:cs typeface="Lato"/>
                <a:sym typeface="Lato"/>
              </a:rPr>
              <a:t>Manage real workflows of importing virtual assets and CAD models</a:t>
            </a:r>
            <a:endParaRPr b="1" sz="1200">
              <a:solidFill>
                <a:srgbClr val="153B63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63" name="Google Shape;63;p13"/>
          <p:cNvGrpSpPr/>
          <p:nvPr/>
        </p:nvGrpSpPr>
        <p:grpSpPr>
          <a:xfrm>
            <a:off x="209913" y="1987527"/>
            <a:ext cx="3485438" cy="1911600"/>
            <a:chOff x="619488" y="1618489"/>
            <a:chExt cx="3485438" cy="1911600"/>
          </a:xfrm>
        </p:grpSpPr>
        <p:sp>
          <p:nvSpPr>
            <p:cNvPr id="64" name="Google Shape;64;p13"/>
            <p:cNvSpPr/>
            <p:nvPr/>
          </p:nvSpPr>
          <p:spPr>
            <a:xfrm>
              <a:off x="656425" y="1618489"/>
              <a:ext cx="3448500" cy="1911600"/>
            </a:xfrm>
            <a:prstGeom prst="roundRect">
              <a:avLst>
                <a:gd fmla="val 8202" name="adj"/>
              </a:avLst>
            </a:prstGeom>
            <a:solidFill>
              <a:srgbClr val="EEEEEE"/>
            </a:solidFill>
            <a:ln cap="flat" cmpd="sng" w="9525">
              <a:solidFill>
                <a:srgbClr val="153B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3"/>
            <p:cNvSpPr txBox="1"/>
            <p:nvPr/>
          </p:nvSpPr>
          <p:spPr>
            <a:xfrm>
              <a:off x="1065025" y="2801966"/>
              <a:ext cx="2865900" cy="72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n" sz="800">
                  <a:solidFill>
                    <a:srgbClr val="666666"/>
                  </a:solidFill>
                  <a:latin typeface="Lato"/>
                  <a:ea typeface="Lato"/>
                  <a:cs typeface="Lato"/>
                  <a:sym typeface="Lato"/>
                </a:rPr>
                <a:t>Foundational </a:t>
              </a:r>
              <a:r>
                <a:rPr lang="en" sz="800">
                  <a:solidFill>
                    <a:srgbClr val="666666"/>
                  </a:solidFill>
                  <a:latin typeface="Lato"/>
                  <a:ea typeface="Lato"/>
                  <a:cs typeface="Lato"/>
                  <a:sym typeface="Lato"/>
                </a:rPr>
                <a:t>knowledge + </a:t>
              </a:r>
              <a:r>
                <a:rPr b="1" lang="en" sz="800">
                  <a:solidFill>
                    <a:srgbClr val="666666"/>
                  </a:solidFill>
                  <a:latin typeface="Lato"/>
                  <a:ea typeface="Lato"/>
                  <a:cs typeface="Lato"/>
                  <a:sym typeface="Lato"/>
                </a:rPr>
                <a:t>applied </a:t>
              </a:r>
              <a:r>
                <a:rPr lang="en" sz="800">
                  <a:solidFill>
                    <a:srgbClr val="666666"/>
                  </a:solidFill>
                  <a:latin typeface="Lato"/>
                  <a:ea typeface="Lato"/>
                  <a:cs typeface="Lato"/>
                  <a:sym typeface="Lato"/>
                </a:rPr>
                <a:t>digital skills</a:t>
              </a:r>
              <a:endParaRPr sz="8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666666"/>
                  </a:solidFill>
                  <a:latin typeface="Lato"/>
                  <a:ea typeface="Lato"/>
                  <a:cs typeface="Lato"/>
                  <a:sym typeface="Lato"/>
                </a:rPr>
                <a:t>College or university degree</a:t>
              </a:r>
              <a:endParaRPr sz="8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666666"/>
                  </a:solidFill>
                  <a:latin typeface="Lato"/>
                  <a:ea typeface="Lato"/>
                  <a:cs typeface="Lato"/>
                  <a:sym typeface="Lato"/>
                </a:rPr>
                <a:t>Tech skill from relevant software partner</a:t>
              </a:r>
              <a:endParaRPr sz="800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6" name="Google Shape;66;p13"/>
            <p:cNvSpPr txBox="1"/>
            <p:nvPr/>
          </p:nvSpPr>
          <p:spPr>
            <a:xfrm>
              <a:off x="619488" y="2252535"/>
              <a:ext cx="3448500" cy="50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600">
                  <a:solidFill>
                    <a:srgbClr val="4997D2"/>
                  </a:solidFill>
                  <a:latin typeface="Lato"/>
                  <a:ea typeface="Lato"/>
                  <a:cs typeface="Lato"/>
                  <a:sym typeface="Lato"/>
                </a:rPr>
                <a:t>VR/AR Immersive Design </a:t>
              </a:r>
              <a:r>
                <a:rPr lang="en" sz="1600">
                  <a:solidFill>
                    <a:srgbClr val="4997D2"/>
                  </a:solidFill>
                  <a:latin typeface="Lato"/>
                  <a:ea typeface="Lato"/>
                  <a:cs typeface="Lato"/>
                  <a:sym typeface="Lato"/>
                </a:rPr>
                <a:t>Certificate</a:t>
              </a:r>
              <a:endParaRPr sz="1600">
                <a:solidFill>
                  <a:srgbClr val="4997D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67" name="Google Shape;67;p13"/>
            <p:cNvSpPr/>
            <p:nvPr/>
          </p:nvSpPr>
          <p:spPr>
            <a:xfrm>
              <a:off x="977125" y="2919507"/>
              <a:ext cx="87900" cy="87900"/>
            </a:xfrm>
            <a:prstGeom prst="rect">
              <a:avLst/>
            </a:prstGeom>
            <a:solidFill>
              <a:srgbClr val="EEEEEE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3"/>
            <p:cNvSpPr/>
            <p:nvPr/>
          </p:nvSpPr>
          <p:spPr>
            <a:xfrm>
              <a:off x="977125" y="3098820"/>
              <a:ext cx="87900" cy="87900"/>
            </a:xfrm>
            <a:prstGeom prst="rect">
              <a:avLst/>
            </a:prstGeom>
            <a:solidFill>
              <a:srgbClr val="EEEEEE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3"/>
            <p:cNvSpPr/>
            <p:nvPr/>
          </p:nvSpPr>
          <p:spPr>
            <a:xfrm>
              <a:off x="977125" y="3278120"/>
              <a:ext cx="87900" cy="87900"/>
            </a:xfrm>
            <a:prstGeom prst="rect">
              <a:avLst/>
            </a:prstGeom>
            <a:solidFill>
              <a:srgbClr val="EEEEEE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0" name="Google Shape;70;p13"/>
            <p:cNvGrpSpPr/>
            <p:nvPr/>
          </p:nvGrpSpPr>
          <p:grpSpPr>
            <a:xfrm>
              <a:off x="1008075" y="2893557"/>
              <a:ext cx="112016" cy="87900"/>
              <a:chOff x="1194550" y="4047850"/>
              <a:chExt cx="112016" cy="87900"/>
            </a:xfrm>
          </p:grpSpPr>
          <p:cxnSp>
            <p:nvCxnSpPr>
              <p:cNvPr id="71" name="Google Shape;71;p13"/>
              <p:cNvCxnSpPr/>
              <p:nvPr/>
            </p:nvCxnSpPr>
            <p:spPr>
              <a:xfrm>
                <a:off x="1194550" y="4097734"/>
                <a:ext cx="31500" cy="315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ED404E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2" name="Google Shape;72;p13"/>
              <p:cNvCxnSpPr/>
              <p:nvPr/>
            </p:nvCxnSpPr>
            <p:spPr>
              <a:xfrm flipH="1" rot="10800000">
                <a:off x="1218666" y="4047850"/>
                <a:ext cx="87900" cy="879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ED404E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73" name="Google Shape;73;p13"/>
            <p:cNvGrpSpPr/>
            <p:nvPr/>
          </p:nvGrpSpPr>
          <p:grpSpPr>
            <a:xfrm>
              <a:off x="1008075" y="3071970"/>
              <a:ext cx="112016" cy="87900"/>
              <a:chOff x="1194550" y="4047850"/>
              <a:chExt cx="112016" cy="87900"/>
            </a:xfrm>
          </p:grpSpPr>
          <p:cxnSp>
            <p:nvCxnSpPr>
              <p:cNvPr id="74" name="Google Shape;74;p13"/>
              <p:cNvCxnSpPr/>
              <p:nvPr/>
            </p:nvCxnSpPr>
            <p:spPr>
              <a:xfrm>
                <a:off x="1194550" y="4097734"/>
                <a:ext cx="31500" cy="315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ED404E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5" name="Google Shape;75;p13"/>
              <p:cNvCxnSpPr/>
              <p:nvPr/>
            </p:nvCxnSpPr>
            <p:spPr>
              <a:xfrm flipH="1" rot="10800000">
                <a:off x="1218666" y="4047850"/>
                <a:ext cx="87900" cy="879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ED404E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76" name="Google Shape;76;p13"/>
            <p:cNvGrpSpPr/>
            <p:nvPr/>
          </p:nvGrpSpPr>
          <p:grpSpPr>
            <a:xfrm>
              <a:off x="1008075" y="3250395"/>
              <a:ext cx="112016" cy="87900"/>
              <a:chOff x="1194550" y="4047850"/>
              <a:chExt cx="112016" cy="87900"/>
            </a:xfrm>
          </p:grpSpPr>
          <p:cxnSp>
            <p:nvCxnSpPr>
              <p:cNvPr id="77" name="Google Shape;77;p13"/>
              <p:cNvCxnSpPr/>
              <p:nvPr/>
            </p:nvCxnSpPr>
            <p:spPr>
              <a:xfrm>
                <a:off x="1194550" y="4097734"/>
                <a:ext cx="31500" cy="315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ED404E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8" name="Google Shape;78;p13"/>
              <p:cNvCxnSpPr/>
              <p:nvPr/>
            </p:nvCxnSpPr>
            <p:spPr>
              <a:xfrm flipH="1" rot="10800000">
                <a:off x="1218666" y="4047850"/>
                <a:ext cx="87900" cy="879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ED404E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79" name="Google Shape;79;p13"/>
            <p:cNvSpPr txBox="1"/>
            <p:nvPr/>
          </p:nvSpPr>
          <p:spPr>
            <a:xfrm>
              <a:off x="885025" y="2562638"/>
              <a:ext cx="2964000" cy="36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6666"/>
                </a:buClr>
                <a:buFont typeface="Lato Light"/>
                <a:buNone/>
              </a:pPr>
              <a:r>
                <a:rPr lang="en" sz="800">
                  <a:latin typeface="Lato Light"/>
                  <a:ea typeface="Lato Light"/>
                  <a:cs typeface="Lato Light"/>
                  <a:sym typeface="Lato Light"/>
                </a:rPr>
                <a:t>Preparing graduates for employability &amp; career success with:</a:t>
              </a:r>
              <a:endParaRPr sz="8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80" name="Google Shape;80;p13"/>
          <p:cNvGrpSpPr/>
          <p:nvPr/>
        </p:nvGrpSpPr>
        <p:grpSpPr>
          <a:xfrm>
            <a:off x="3870850" y="2488575"/>
            <a:ext cx="3552619" cy="908600"/>
            <a:chOff x="183700" y="3469000"/>
            <a:chExt cx="3552619" cy="908600"/>
          </a:xfrm>
        </p:grpSpPr>
        <p:sp>
          <p:nvSpPr>
            <p:cNvPr id="81" name="Google Shape;81;p13"/>
            <p:cNvSpPr txBox="1"/>
            <p:nvPr/>
          </p:nvSpPr>
          <p:spPr>
            <a:xfrm>
              <a:off x="183700" y="3469000"/>
              <a:ext cx="3417900" cy="27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153B63"/>
                  </a:solidFill>
                  <a:latin typeface="Lato"/>
                  <a:ea typeface="Lato"/>
                  <a:cs typeface="Lato"/>
                  <a:sym typeface="Lato"/>
                </a:rPr>
                <a:t>2 </a:t>
              </a:r>
              <a:r>
                <a:rPr b="1" lang="en" sz="1200">
                  <a:solidFill>
                    <a:srgbClr val="153B63"/>
                  </a:solidFill>
                  <a:latin typeface="Lato"/>
                  <a:ea typeface="Lato"/>
                  <a:cs typeface="Lato"/>
                  <a:sym typeface="Lato"/>
                </a:rPr>
                <a:t>courses</a:t>
              </a:r>
              <a:r>
                <a:rPr lang="en" sz="1200">
                  <a:solidFill>
                    <a:srgbClr val="153B63"/>
                  </a:solidFill>
                  <a:latin typeface="Lato"/>
                  <a:ea typeface="Lato"/>
                  <a:cs typeface="Lato"/>
                  <a:sym typeface="Lato"/>
                </a:rPr>
                <a:t> | 6 credit hours | No prerequisites</a:t>
              </a:r>
              <a:endParaRPr sz="1200">
                <a:solidFill>
                  <a:srgbClr val="153B63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698519" y="4103400"/>
              <a:ext cx="3037800" cy="27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C4C4C"/>
                  </a:solidFill>
                  <a:latin typeface="Lato Light"/>
                  <a:ea typeface="Lato Light"/>
                  <a:cs typeface="Lato Light"/>
                  <a:sym typeface="Lato Light"/>
                </a:rPr>
                <a:t>Augmented Reality Design Visualization</a:t>
              </a:r>
              <a:endParaRPr sz="1200">
                <a:solidFill>
                  <a:srgbClr val="4C4C4C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487652" y="4171190"/>
              <a:ext cx="173400" cy="177900"/>
            </a:xfrm>
            <a:prstGeom prst="ellipse">
              <a:avLst/>
            </a:prstGeom>
            <a:solidFill>
              <a:srgbClr val="153B6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Lato Light"/>
                  <a:ea typeface="Lato Light"/>
                  <a:cs typeface="Lato Light"/>
                  <a:sym typeface="Lato Light"/>
                </a:rPr>
                <a:t>2</a:t>
              </a:r>
              <a:endParaRPr sz="12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487652" y="3872575"/>
              <a:ext cx="173400" cy="174000"/>
            </a:xfrm>
            <a:prstGeom prst="ellipse">
              <a:avLst/>
            </a:prstGeom>
            <a:solidFill>
              <a:srgbClr val="153B6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Lato Light"/>
                  <a:ea typeface="Lato Light"/>
                  <a:cs typeface="Lato Light"/>
                  <a:sym typeface="Lato Light"/>
                </a:rPr>
                <a:t>1</a:t>
              </a:r>
              <a:endParaRPr sz="12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698525" y="3866425"/>
              <a:ext cx="2701200" cy="17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C4C4C"/>
                  </a:solidFill>
                  <a:latin typeface="Lato Light"/>
                  <a:ea typeface="Lato Light"/>
                  <a:cs typeface="Lato Light"/>
                  <a:sym typeface="Lato Light"/>
                </a:rPr>
                <a:t>Virtual Reality Design Visualization</a:t>
              </a:r>
              <a:endParaRPr sz="1200">
                <a:solidFill>
                  <a:srgbClr val="4C4C4C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pic>
        <p:nvPicPr>
          <p:cNvPr id="86" name="Google Shape;8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7877" y="2179611"/>
            <a:ext cx="1097048" cy="3975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/>
          <p:nvPr/>
        </p:nvSpPr>
        <p:spPr>
          <a:xfrm>
            <a:off x="279925" y="4075488"/>
            <a:ext cx="35019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153B63"/>
                </a:solidFill>
                <a:latin typeface="Lato"/>
                <a:ea typeface="Lato"/>
                <a:cs typeface="Lato"/>
                <a:sym typeface="Lato"/>
              </a:rPr>
              <a:t>Hands-on software training, including:</a:t>
            </a:r>
            <a:endParaRPr sz="1200">
              <a:solidFill>
                <a:srgbClr val="153B63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47660" y="4663925"/>
            <a:ext cx="1179977" cy="27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26800" y="4631576"/>
            <a:ext cx="1179976" cy="311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/>
          <p:cNvPicPr preferRelativeResize="0"/>
          <p:nvPr/>
        </p:nvPicPr>
        <p:blipFill rotWithShape="1">
          <a:blip r:embed="rId7">
            <a:alphaModFix/>
          </a:blip>
          <a:srcRect b="10511" l="0" r="0" t="15414"/>
          <a:stretch/>
        </p:blipFill>
        <p:spPr>
          <a:xfrm>
            <a:off x="5522700" y="4456353"/>
            <a:ext cx="1097055" cy="541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1427" y="4621636"/>
            <a:ext cx="1097048" cy="3975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3"/>
          <p:cNvSpPr txBox="1"/>
          <p:nvPr/>
        </p:nvSpPr>
        <p:spPr>
          <a:xfrm>
            <a:off x="5341475" y="4921900"/>
            <a:ext cx="2005800" cy="4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153B63"/>
                </a:solidFill>
                <a:latin typeface="Lato"/>
                <a:ea typeface="Lato"/>
                <a:cs typeface="Lato"/>
                <a:sym typeface="Lato"/>
              </a:rPr>
              <a:t>Mobile Augmented Reality</a:t>
            </a:r>
            <a:endParaRPr i="1" sz="10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