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77" r:id="rId7"/>
    <p:sldId id="262" r:id="rId8"/>
    <p:sldId id="263" r:id="rId9"/>
    <p:sldId id="278" r:id="rId10"/>
    <p:sldId id="268" r:id="rId11"/>
    <p:sldId id="279" r:id="rId12"/>
    <p:sldId id="270" r:id="rId13"/>
    <p:sldId id="280" r:id="rId14"/>
    <p:sldId id="269" r:id="rId15"/>
    <p:sldId id="282" r:id="rId16"/>
    <p:sldId id="281" r:id="rId17"/>
    <p:sldId id="265" r:id="rId18"/>
    <p:sldId id="266" r:id="rId19"/>
    <p:sldId id="267" r:id="rId20"/>
    <p:sldId id="283" r:id="rId21"/>
    <p:sldId id="273" r:id="rId22"/>
    <p:sldId id="274" r:id="rId23"/>
    <p:sldId id="276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54D0A-5223-C24A-9ECD-E0008D7ADE9D}" type="datetimeFigureOut">
              <a:rPr lang="en-US" smtClean="0"/>
              <a:t>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93C07-6E96-B345-93F7-305A6A1F7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3C07-6E96-B345-93F7-305A6A1F78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3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Communication on Campus: Institutional Learning Outcome #1 Assessment Results and 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50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14 at 8.5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647"/>
            <a:ext cx="9144000" cy="61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and Support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337219"/>
              </p:ext>
            </p:extLst>
          </p:nvPr>
        </p:nvGraphicFramePr>
        <p:xfrm>
          <a:off x="762000" y="1147834"/>
          <a:ext cx="7543800" cy="275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409"/>
                <a:gridCol w="1398111"/>
                <a:gridCol w="1508760"/>
                <a:gridCol w="1508760"/>
                <a:gridCol w="1508760"/>
              </a:tblGrid>
              <a:tr h="13207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Excellent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Good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Fair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Needs</a:t>
                      </a:r>
                      <a:r>
                        <a:rPr lang="en-US" sz="2800" b="1" baseline="0" dirty="0" smtClean="0"/>
                        <a:t> Work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Not done</a:t>
                      </a:r>
                      <a:endParaRPr lang="en-US" sz="2800" b="1" dirty="0"/>
                    </a:p>
                  </a:txBody>
                  <a:tcPr/>
                </a:tc>
              </a:tr>
              <a:tr h="1438914"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27%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26%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19%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13%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15%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3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14 at 9.0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252"/>
            <a:ext cx="9144000" cy="62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810883"/>
              </p:ext>
            </p:extLst>
          </p:nvPr>
        </p:nvGraphicFramePr>
        <p:xfrm>
          <a:off x="762000" y="1147834"/>
          <a:ext cx="7543800" cy="275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409"/>
                <a:gridCol w="1398111"/>
                <a:gridCol w="1508760"/>
                <a:gridCol w="1508760"/>
                <a:gridCol w="1508760"/>
              </a:tblGrid>
              <a:tr h="13207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Excellent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Good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Fair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Needs</a:t>
                      </a:r>
                      <a:r>
                        <a:rPr lang="en-US" sz="2800" b="1" baseline="0" dirty="0" smtClean="0"/>
                        <a:t> Work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Not done</a:t>
                      </a:r>
                      <a:endParaRPr lang="en-US" sz="2800" b="1" dirty="0"/>
                    </a:p>
                  </a:txBody>
                  <a:tcPr/>
                </a:tc>
              </a:tr>
              <a:tr h="1438914"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28%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27%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19%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11%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15%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40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14 at 9.0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198"/>
            <a:ext cx="9144000" cy="61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5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Grammar/Mechanics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55435"/>
              </p:ext>
            </p:extLst>
          </p:nvPr>
        </p:nvGraphicFramePr>
        <p:xfrm>
          <a:off x="762000" y="1147834"/>
          <a:ext cx="7543800" cy="275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409"/>
                <a:gridCol w="1398111"/>
                <a:gridCol w="1508760"/>
                <a:gridCol w="1508760"/>
                <a:gridCol w="1508760"/>
              </a:tblGrid>
              <a:tr h="13207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Excellent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Good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Fair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Needs</a:t>
                      </a:r>
                      <a:r>
                        <a:rPr lang="en-US" sz="2800" b="1" baseline="0" dirty="0" smtClean="0"/>
                        <a:t> Work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Not done</a:t>
                      </a:r>
                      <a:endParaRPr lang="en-US" sz="2800" b="1" dirty="0"/>
                    </a:p>
                  </a:txBody>
                  <a:tcPr/>
                </a:tc>
              </a:tr>
              <a:tr h="1438914"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20%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30%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24%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13%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14%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50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14 at 9.0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59"/>
            <a:ext cx="9144000" cy="61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6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Panel/Audience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What </a:t>
            </a:r>
            <a:r>
              <a:rPr lang="en-US" sz="3200" b="1" dirty="0"/>
              <a:t>strengths do you find when you evaluate your students’ written work? </a:t>
            </a:r>
            <a:r>
              <a:rPr lang="en-US" sz="3200" b="1" dirty="0" smtClean="0"/>
              <a:t>What </a:t>
            </a:r>
            <a:r>
              <a:rPr lang="en-US" sz="3200" b="1" dirty="0"/>
              <a:t>are they good at</a:t>
            </a:r>
            <a:r>
              <a:rPr lang="en-US" sz="3200" b="1" dirty="0" smtClean="0"/>
              <a:t>?</a:t>
            </a:r>
            <a:r>
              <a:rPr lang="en-US" sz="3200" b="1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What </a:t>
            </a:r>
            <a:r>
              <a:rPr lang="en-US" sz="3200" b="1" dirty="0"/>
              <a:t>are the problem areas you’ve noticed in your students’ writing? 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512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Ideas: College-Wide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3200" b="1" dirty="0" smtClean="0"/>
              <a:t>What </a:t>
            </a:r>
            <a:r>
              <a:rPr lang="en-US" sz="3200" b="1" dirty="0"/>
              <a:t>suggestions do you have to improve students’ writing here at Laney? Can you think of any college-wide initiatives that could help students write better?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9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Resources at Laney or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Suggestions from panel and from audience</a:t>
            </a:r>
          </a:p>
          <a:p>
            <a:endParaRPr lang="en-US" sz="3200" dirty="0" smtClean="0"/>
          </a:p>
          <a:p>
            <a:r>
              <a:rPr lang="en-US" sz="3200" dirty="0" smtClean="0"/>
              <a:t>Have you created anything that helps students write better? Are you willing to share?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91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80" y="4572000"/>
            <a:ext cx="6781800" cy="1600200"/>
          </a:xfrm>
        </p:spPr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 and purpose</a:t>
            </a:r>
          </a:p>
          <a:p>
            <a:r>
              <a:rPr lang="en-US" sz="2800" dirty="0" smtClean="0"/>
              <a:t>Lunch</a:t>
            </a:r>
          </a:p>
          <a:p>
            <a:r>
              <a:rPr lang="en-US" sz="2800" dirty="0" smtClean="0"/>
              <a:t>Preliminary Data – assessment of writing</a:t>
            </a:r>
          </a:p>
          <a:p>
            <a:r>
              <a:rPr lang="en-US" sz="2800" dirty="0" smtClean="0"/>
              <a:t>Panel Discussion – strengths and problems in student writing</a:t>
            </a:r>
          </a:p>
          <a:p>
            <a:r>
              <a:rPr lang="en-US" sz="2800" dirty="0" smtClean="0"/>
              <a:t>Brainstorm college-wide </a:t>
            </a:r>
            <a:r>
              <a:rPr lang="en-US" sz="2800" dirty="0"/>
              <a:t>i</a:t>
            </a:r>
            <a:r>
              <a:rPr lang="en-US" sz="2800" dirty="0" smtClean="0"/>
              <a:t>nitiatives to help students write better</a:t>
            </a:r>
          </a:p>
          <a:p>
            <a:r>
              <a:rPr lang="en-US" sz="2800" dirty="0" smtClean="0"/>
              <a:t>Existing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028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Plan – 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Further discussion</a:t>
            </a:r>
          </a:p>
          <a:p>
            <a:r>
              <a:rPr lang="en-US" sz="3600" dirty="0" smtClean="0"/>
              <a:t>Publicizing resources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9367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ILO Awareness Contest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Will be happening this semester</a:t>
            </a:r>
          </a:p>
          <a:p>
            <a:r>
              <a:rPr lang="en-US" sz="2800" dirty="0" smtClean="0"/>
              <a:t>Different from last semester’s contest</a:t>
            </a:r>
          </a:p>
          <a:p>
            <a:r>
              <a:rPr lang="en-US" sz="2800" dirty="0" smtClean="0"/>
              <a:t>Prizes: </a:t>
            </a:r>
            <a:r>
              <a:rPr lang="en-US" sz="2800" dirty="0" err="1" smtClean="0"/>
              <a:t>iPad</a:t>
            </a:r>
            <a:r>
              <a:rPr lang="en-US" sz="2800" dirty="0" smtClean="0"/>
              <a:t> Air 2 in gold, three $100 gift cards for the Laney bookstore, five 32 GB flash drives</a:t>
            </a:r>
          </a:p>
          <a:p>
            <a:r>
              <a:rPr lang="en-US" sz="2800" dirty="0" smtClean="0"/>
              <a:t>Details coming in a few weeks – check your e-mail</a:t>
            </a:r>
          </a:p>
          <a:p>
            <a:r>
              <a:rPr lang="en-US" sz="2800" dirty="0" smtClean="0"/>
              <a:t>Please encourage students to participate!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3712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Winners from last semester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Winner of the </a:t>
            </a:r>
            <a:r>
              <a:rPr lang="en-US" dirty="0" err="1" smtClean="0"/>
              <a:t>iPad</a:t>
            </a:r>
            <a:r>
              <a:rPr lang="en-US" dirty="0" smtClean="0"/>
              <a:t>:   Yvonne Henderson from Jacqueline Burgess’s class (Dance)</a:t>
            </a:r>
          </a:p>
          <a:p>
            <a:r>
              <a:rPr lang="en-US" dirty="0" smtClean="0"/>
              <a:t>$100 bookstore gift card winners: </a:t>
            </a:r>
            <a:r>
              <a:rPr lang="en-US" dirty="0" err="1" smtClean="0"/>
              <a:t>Ning</a:t>
            </a:r>
            <a:r>
              <a:rPr lang="en-US" dirty="0" smtClean="0"/>
              <a:t> McKenzie (Runyon - </a:t>
            </a:r>
            <a:r>
              <a:rPr lang="en-US" dirty="0" err="1" smtClean="0"/>
              <a:t>Chem</a:t>
            </a:r>
            <a:r>
              <a:rPr lang="en-US" dirty="0" smtClean="0"/>
              <a:t>), Aaron Jones (Santos – Math), Linda </a:t>
            </a:r>
            <a:r>
              <a:rPr lang="en-US" dirty="0" err="1" smtClean="0"/>
              <a:t>Selph</a:t>
            </a:r>
            <a:r>
              <a:rPr lang="en-US" dirty="0" smtClean="0"/>
              <a:t> (</a:t>
            </a:r>
            <a:r>
              <a:rPr lang="en-US" dirty="0" err="1" smtClean="0"/>
              <a:t>Lepowsky</a:t>
            </a:r>
            <a:r>
              <a:rPr lang="en-US" dirty="0" smtClean="0"/>
              <a:t> – Math)</a:t>
            </a:r>
          </a:p>
          <a:p>
            <a:r>
              <a:rPr lang="en-US" dirty="0" smtClean="0"/>
              <a:t>32GB Flash drive winners: Jacob </a:t>
            </a:r>
            <a:r>
              <a:rPr lang="en-US" dirty="0" err="1" smtClean="0"/>
              <a:t>Sultz</a:t>
            </a:r>
            <a:r>
              <a:rPr lang="en-US" dirty="0"/>
              <a:t> </a:t>
            </a:r>
            <a:r>
              <a:rPr lang="en-US" dirty="0" smtClean="0"/>
              <a:t>(Martin – </a:t>
            </a:r>
            <a:r>
              <a:rPr lang="en-US" dirty="0" err="1" smtClean="0"/>
              <a:t>Culin</a:t>
            </a:r>
            <a:r>
              <a:rPr lang="en-US" dirty="0" smtClean="0"/>
              <a:t>), </a:t>
            </a:r>
            <a:r>
              <a:rPr lang="en-US" dirty="0" err="1" smtClean="0"/>
              <a:t>Xuan</a:t>
            </a:r>
            <a:r>
              <a:rPr lang="en-US" dirty="0" smtClean="0"/>
              <a:t> Mai </a:t>
            </a:r>
            <a:r>
              <a:rPr lang="en-US" dirty="0" err="1" smtClean="0"/>
              <a:t>Thi</a:t>
            </a:r>
            <a:r>
              <a:rPr lang="en-US" dirty="0" smtClean="0"/>
              <a:t> Do (Runyon – </a:t>
            </a:r>
            <a:r>
              <a:rPr lang="en-US" dirty="0" err="1" smtClean="0"/>
              <a:t>Chem</a:t>
            </a:r>
            <a:r>
              <a:rPr lang="en-US" dirty="0" smtClean="0"/>
              <a:t>), Mike Hernandez (Fossum- </a:t>
            </a:r>
            <a:r>
              <a:rPr lang="en-US" dirty="0" err="1" smtClean="0"/>
              <a:t>Chem</a:t>
            </a:r>
            <a:r>
              <a:rPr lang="en-US" dirty="0" smtClean="0"/>
              <a:t>), Judah </a:t>
            </a:r>
            <a:r>
              <a:rPr lang="en-US" dirty="0" err="1" smtClean="0"/>
              <a:t>Levenson</a:t>
            </a:r>
            <a:r>
              <a:rPr lang="en-US" dirty="0" smtClean="0"/>
              <a:t> (Burgess- Dance)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8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0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51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turn in questionnaires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4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ILO #1 -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ILO #1 Assessment Goal – assess communication in as many classes as possible.</a:t>
            </a:r>
          </a:p>
          <a:p>
            <a:r>
              <a:rPr lang="en-US" sz="3200" dirty="0" smtClean="0"/>
              <a:t>Rubric Options: Writing, Oral Presentations, Media, Visual and Performing Arts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306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Purposes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3400" b="1" dirty="0" smtClean="0"/>
              <a:t>Find out about existing resources (on campus and online) to help students write more effectively.</a:t>
            </a:r>
          </a:p>
          <a:p>
            <a:r>
              <a:rPr lang="en-US" sz="3400" b="1" dirty="0" smtClean="0"/>
              <a:t>Get feedback/suggestions from </a:t>
            </a:r>
            <a:r>
              <a:rPr lang="en-US" sz="3400" b="1" dirty="0"/>
              <a:t>the college community on </a:t>
            </a:r>
            <a:r>
              <a:rPr lang="en-US" sz="3400" b="1" dirty="0" smtClean="0"/>
              <a:t>institution-wide initiatives to </a:t>
            </a:r>
            <a:r>
              <a:rPr lang="en-US" sz="3400" b="1" dirty="0"/>
              <a:t>help students write better</a:t>
            </a:r>
            <a:r>
              <a:rPr lang="en-US" sz="3400" b="1" dirty="0" smtClean="0"/>
              <a:t>.</a:t>
            </a:r>
          </a:p>
          <a:p>
            <a:r>
              <a:rPr lang="en-US" sz="3400" b="1" dirty="0" smtClean="0"/>
              <a:t>This semester, work on implementing an action plan: develop college-wide resources/initiatives and effectively use existing ones to help students write better.</a:t>
            </a:r>
          </a:p>
          <a:p>
            <a:r>
              <a:rPr lang="en-US" sz="3400" b="1" dirty="0" smtClean="0"/>
              <a:t>Publicize these resources and initiatives.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1074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-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21 instructors participated (so far)</a:t>
            </a:r>
          </a:p>
          <a:p>
            <a:r>
              <a:rPr lang="en-US" sz="3200" dirty="0" smtClean="0"/>
              <a:t>808 student writing samples assessed</a:t>
            </a:r>
          </a:p>
          <a:p>
            <a:r>
              <a:rPr lang="en-US" sz="3200" dirty="0" smtClean="0"/>
              <a:t>Participating instructors were from Anthropology, Art, Asian/Asian American Studies, Biology, Chemistry, English, History, Political Science, Psychology</a:t>
            </a:r>
          </a:p>
        </p:txBody>
      </p:sp>
    </p:spTree>
    <p:extLst>
      <p:ext uri="{BB962C8B-B14F-4D97-AF65-F5344CB8AC3E}">
        <p14:creationId xmlns:p14="http://schemas.microsoft.com/office/powerpoint/2010/main" val="36782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instructors assessed ILO #1 via oral presentations or art  (Sociology, Art departments)</a:t>
            </a:r>
          </a:p>
          <a:p>
            <a:r>
              <a:rPr lang="en-US" sz="3200" dirty="0" smtClean="0"/>
              <a:t>We chose to focus on </a:t>
            </a:r>
            <a:r>
              <a:rPr lang="en-US" sz="3200" b="1" dirty="0" smtClean="0"/>
              <a:t>Writing</a:t>
            </a:r>
            <a:r>
              <a:rPr lang="en-US" sz="3200" dirty="0" smtClean="0"/>
              <a:t> for this discussion.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39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Rubric Categories (Writing)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Understanding of Assignment</a:t>
            </a:r>
            <a:endParaRPr lang="en-US" sz="3600" dirty="0"/>
          </a:p>
          <a:p>
            <a:r>
              <a:rPr lang="en-US" sz="3600" b="1" dirty="0" smtClean="0"/>
              <a:t>Content</a:t>
            </a:r>
            <a:r>
              <a:rPr lang="en-US" sz="3600" b="1" dirty="0"/>
              <a:t>/Support</a:t>
            </a:r>
            <a:endParaRPr lang="en-US" sz="3600" dirty="0"/>
          </a:p>
          <a:p>
            <a:r>
              <a:rPr lang="en-US" sz="3600" b="1" dirty="0"/>
              <a:t>Structural Organization</a:t>
            </a:r>
            <a:endParaRPr lang="en-US" sz="3600" dirty="0"/>
          </a:p>
          <a:p>
            <a:r>
              <a:rPr lang="en-US" sz="3600" b="1" dirty="0" smtClean="0"/>
              <a:t>Grammar/Mechanics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1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Spreadsheet – 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5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of Assignment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064100"/>
              </p:ext>
            </p:extLst>
          </p:nvPr>
        </p:nvGraphicFramePr>
        <p:xfrm>
          <a:off x="762000" y="1147834"/>
          <a:ext cx="7543800" cy="275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197"/>
                <a:gridCol w="1410323"/>
                <a:gridCol w="1508760"/>
                <a:gridCol w="1508760"/>
                <a:gridCol w="1508760"/>
              </a:tblGrid>
              <a:tr h="13207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Excellent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Good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Fair</a:t>
                      </a:r>
                      <a:r>
                        <a:rPr lang="en-US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Needs</a:t>
                      </a:r>
                      <a:r>
                        <a:rPr lang="en-US" sz="2800" b="1" baseline="0" dirty="0" smtClean="0"/>
                        <a:t> Work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Not done</a:t>
                      </a:r>
                      <a:endParaRPr lang="en-US" sz="2800" b="1" dirty="0"/>
                    </a:p>
                  </a:txBody>
                  <a:tcPr/>
                </a:tc>
              </a:tr>
              <a:tr h="1438914"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33%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31%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14%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7%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15%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217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1539</TotalTime>
  <Words>567</Words>
  <Application>Microsoft Macintosh PowerPoint</Application>
  <PresentationFormat>On-screen Show (4:3)</PresentationFormat>
  <Paragraphs>120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NewsPrint</vt:lpstr>
      <vt:lpstr>Writing</vt:lpstr>
      <vt:lpstr>Agenda </vt:lpstr>
      <vt:lpstr>ILO #1 - Communication</vt:lpstr>
      <vt:lpstr>Purposes of this session</vt:lpstr>
      <vt:lpstr>Data - Writing</vt:lpstr>
      <vt:lpstr>Note</vt:lpstr>
      <vt:lpstr>Rubric Categories (Writing)</vt:lpstr>
      <vt:lpstr>Spreadsheet – Raw Data</vt:lpstr>
      <vt:lpstr>Understanding of Assignment</vt:lpstr>
      <vt:lpstr>PowerPoint Presentation</vt:lpstr>
      <vt:lpstr>Content and Support</vt:lpstr>
      <vt:lpstr>PowerPoint Presentation</vt:lpstr>
      <vt:lpstr>Structural Organization</vt:lpstr>
      <vt:lpstr>PowerPoint Presentation</vt:lpstr>
      <vt:lpstr>Grammar/Mechanics</vt:lpstr>
      <vt:lpstr>PowerPoint Presentation</vt:lpstr>
      <vt:lpstr>Panel/Audience</vt:lpstr>
      <vt:lpstr>Ideas: College-Wide Initiatives</vt:lpstr>
      <vt:lpstr>Existing Resources at Laney or Online</vt:lpstr>
      <vt:lpstr>Action Plan – Next Steps?</vt:lpstr>
      <vt:lpstr>ILO Awareness Contest for students</vt:lpstr>
      <vt:lpstr>Winners from last semester</vt:lpstr>
      <vt:lpstr>PowerPoint Presentation</vt:lpstr>
      <vt:lpstr>Please turn in questionnaires</vt:lpstr>
    </vt:vector>
  </TitlesOfParts>
  <Company>Laney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Michelle Fossum</dc:creator>
  <cp:lastModifiedBy>Michelle Fossum</cp:lastModifiedBy>
  <cp:revision>20</cp:revision>
  <dcterms:created xsi:type="dcterms:W3CDTF">2015-01-14T03:49:04Z</dcterms:created>
  <dcterms:modified xsi:type="dcterms:W3CDTF">2015-01-22T05:12:24Z</dcterms:modified>
</cp:coreProperties>
</file>