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2"/>
  </p:notesMasterIdLst>
  <p:sldIdLst>
    <p:sldId id="258" r:id="rId5"/>
    <p:sldId id="256" r:id="rId6"/>
    <p:sldId id="266" r:id="rId7"/>
    <p:sldId id="271" r:id="rId8"/>
    <p:sldId id="257" r:id="rId9"/>
    <p:sldId id="259" r:id="rId10"/>
    <p:sldId id="264"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os="43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3" clrIdx="0"/>
  <p:cmAuthor id="1" name="Joe Fierst" initials="" lastIdx="0" clrIdx="1"/>
  <p:cmAuthor id="2" name="CL User" initials="CU"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6EA"/>
    <a:srgbClr val="6AB0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0" autoAdjust="0"/>
    <p:restoredTop sz="84158" autoAdjust="0"/>
  </p:normalViewPr>
  <p:slideViewPr>
    <p:cSldViewPr snapToGrid="0" snapToObjects="1">
      <p:cViewPr varScale="1">
        <p:scale>
          <a:sx n="129" d="100"/>
          <a:sy n="129" d="100"/>
        </p:scale>
        <p:origin x="-1216" y="-112"/>
      </p:cViewPr>
      <p:guideLst>
        <p:guide orient="horz"/>
        <p:guide pos="43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DB8B3-78FA-EF4F-BB3E-39898EA11395}" type="datetimeFigureOut">
              <a:rPr lang="en-US" smtClean="0"/>
              <a:t>1/11/15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42B31-C08C-5242-ADFB-5D0C8B679CA2}" type="slidenum">
              <a:rPr lang="en-US" smtClean="0"/>
              <a:t>‹#›</a:t>
            </a:fld>
            <a:endParaRPr lang="en-US"/>
          </a:p>
        </p:txBody>
      </p:sp>
    </p:spTree>
    <p:extLst>
      <p:ext uri="{BB962C8B-B14F-4D97-AF65-F5344CB8AC3E}">
        <p14:creationId xmlns:p14="http://schemas.microsoft.com/office/powerpoint/2010/main" val="758188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F42B31-C08C-5242-ADFB-5D0C8B679CA2}" type="slidenum">
              <a:rPr lang="en-US" smtClean="0"/>
              <a:t>1</a:t>
            </a:fld>
            <a:endParaRPr lang="en-US"/>
          </a:p>
        </p:txBody>
      </p:sp>
    </p:spTree>
    <p:extLst>
      <p:ext uri="{BB962C8B-B14F-4D97-AF65-F5344CB8AC3E}">
        <p14:creationId xmlns:p14="http://schemas.microsoft.com/office/powerpoint/2010/main" val="182806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42B31-C08C-5242-ADFB-5D0C8B679CA2}" type="slidenum">
              <a:rPr lang="en-US" smtClean="0"/>
              <a:t>2</a:t>
            </a:fld>
            <a:endParaRPr lang="en-US"/>
          </a:p>
        </p:txBody>
      </p:sp>
    </p:spTree>
    <p:extLst>
      <p:ext uri="{BB962C8B-B14F-4D97-AF65-F5344CB8AC3E}">
        <p14:creationId xmlns:p14="http://schemas.microsoft.com/office/powerpoint/2010/main" val="195873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b="1" dirty="0" smtClean="0"/>
              <a:t>Have the tools you need to be successful</a:t>
            </a:r>
          </a:p>
          <a:p>
            <a:pPr>
              <a:lnSpc>
                <a:spcPct val="150000"/>
              </a:lnSpc>
            </a:pPr>
            <a:r>
              <a:rPr lang="en-US" sz="1200" dirty="0" smtClean="0"/>
              <a:t>A variety of tools are available in </a:t>
            </a:r>
            <a:r>
              <a:rPr lang="en-US" sz="1200" dirty="0" err="1" smtClean="0"/>
              <a:t>CengageNOW</a:t>
            </a:r>
            <a:r>
              <a:rPr lang="en-US" sz="1200" dirty="0" smtClean="0"/>
              <a:t>, all combined in one easy-to-use resource designed to improve your grades. Some resources get you prepared for class and help you succeed on homework, and others show you specific areas where you can work to improve. </a:t>
            </a:r>
          </a:p>
          <a:p>
            <a:endParaRPr lang="en-US" dirty="0"/>
          </a:p>
        </p:txBody>
      </p:sp>
      <p:sp>
        <p:nvSpPr>
          <p:cNvPr id="4" name="Slide Number Placeholder 3"/>
          <p:cNvSpPr>
            <a:spLocks noGrp="1"/>
          </p:cNvSpPr>
          <p:nvPr>
            <p:ph type="sldNum" sz="quarter" idx="10"/>
          </p:nvPr>
        </p:nvSpPr>
        <p:spPr/>
        <p:txBody>
          <a:bodyPr/>
          <a:lstStyle/>
          <a:p>
            <a:fld id="{6CF42B31-C08C-5242-ADFB-5D0C8B679CA2}" type="slidenum">
              <a:rPr lang="en-US" smtClean="0"/>
              <a:t>3</a:t>
            </a:fld>
            <a:endParaRPr lang="en-US"/>
          </a:p>
        </p:txBody>
      </p:sp>
    </p:spTree>
    <p:extLst>
      <p:ext uri="{BB962C8B-B14F-4D97-AF65-F5344CB8AC3E}">
        <p14:creationId xmlns:p14="http://schemas.microsoft.com/office/powerpoint/2010/main" val="296084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Your course materials can be purchased at your campus bookstore or by visiting </a:t>
            </a:r>
            <a:r>
              <a:rPr lang="en-US" sz="1200" b="1" i="0" u="none" strike="noStrike" kern="1200" baseline="0" dirty="0" err="1" smtClean="0">
                <a:solidFill>
                  <a:schemeClr val="tx1"/>
                </a:solidFill>
                <a:latin typeface="+mn-lt"/>
                <a:ea typeface="+mn-ea"/>
                <a:cs typeface="+mn-cs"/>
              </a:rPr>
              <a:t>www.cengagebrain.com</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searching for your course materials by ISBN.</a:t>
            </a:r>
            <a:endParaRPr lang="en-US" dirty="0" smtClean="0"/>
          </a:p>
          <a:p>
            <a:endParaRPr lang="en-US" dirty="0"/>
          </a:p>
        </p:txBody>
      </p:sp>
      <p:sp>
        <p:nvSpPr>
          <p:cNvPr id="4" name="Slide Number Placeholder 3"/>
          <p:cNvSpPr>
            <a:spLocks noGrp="1"/>
          </p:cNvSpPr>
          <p:nvPr>
            <p:ph type="sldNum" sz="quarter" idx="10"/>
          </p:nvPr>
        </p:nvSpPr>
        <p:spPr/>
        <p:txBody>
          <a:bodyPr/>
          <a:lstStyle/>
          <a:p>
            <a:fld id="{6CF42B31-C08C-5242-ADFB-5D0C8B679CA2}" type="slidenum">
              <a:rPr lang="en-US" smtClean="0"/>
              <a:t>4</a:t>
            </a:fld>
            <a:endParaRPr lang="en-US"/>
          </a:p>
        </p:txBody>
      </p:sp>
    </p:spTree>
    <p:extLst>
      <p:ext uri="{BB962C8B-B14F-4D97-AF65-F5344CB8AC3E}">
        <p14:creationId xmlns:p14="http://schemas.microsoft.com/office/powerpoint/2010/main" val="297778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Your course materials can be purchased at your campus bookstore or by visiting </a:t>
            </a:r>
            <a:r>
              <a:rPr lang="en-US" sz="1200" b="1" i="0" u="none" strike="noStrike" kern="1200" baseline="0" dirty="0" err="1" smtClean="0">
                <a:solidFill>
                  <a:schemeClr val="tx1"/>
                </a:solidFill>
                <a:latin typeface="+mn-lt"/>
                <a:ea typeface="+mn-ea"/>
                <a:cs typeface="+mn-cs"/>
              </a:rPr>
              <a:t>www.cengagebrain.com</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searching for your course materials by ISBN.</a:t>
            </a:r>
            <a:endParaRPr lang="en-US" dirty="0" smtClean="0"/>
          </a:p>
          <a:p>
            <a:endParaRPr lang="en-US" dirty="0"/>
          </a:p>
        </p:txBody>
      </p:sp>
      <p:sp>
        <p:nvSpPr>
          <p:cNvPr id="4" name="Slide Number Placeholder 3"/>
          <p:cNvSpPr>
            <a:spLocks noGrp="1"/>
          </p:cNvSpPr>
          <p:nvPr>
            <p:ph type="sldNum" sz="quarter" idx="10"/>
          </p:nvPr>
        </p:nvSpPr>
        <p:spPr/>
        <p:txBody>
          <a:bodyPr/>
          <a:lstStyle/>
          <a:p>
            <a:fld id="{6CF42B31-C08C-5242-ADFB-5D0C8B679CA2}" type="slidenum">
              <a:rPr lang="en-US" smtClean="0"/>
              <a:t>5</a:t>
            </a:fld>
            <a:endParaRPr lang="en-US"/>
          </a:p>
        </p:txBody>
      </p:sp>
    </p:spTree>
    <p:extLst>
      <p:ext uri="{BB962C8B-B14F-4D97-AF65-F5344CB8AC3E}">
        <p14:creationId xmlns:p14="http://schemas.microsoft.com/office/powerpoint/2010/main" val="297778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Whether you’re logging in for the first time or returning to your course, you will begin at the Cengage Brain website: </a:t>
            </a:r>
            <a:r>
              <a:rPr lang="en-US" sz="1200" b="1" i="0" u="none" strike="noStrike" kern="1200" baseline="0" dirty="0" smtClean="0">
                <a:solidFill>
                  <a:schemeClr val="tx1"/>
                </a:solidFill>
                <a:latin typeface="+mn-lt"/>
                <a:ea typeface="+mn-ea"/>
                <a:cs typeface="+mn-cs"/>
              </a:rPr>
              <a:t>https://</a:t>
            </a:r>
            <a:r>
              <a:rPr lang="en-US" sz="1200" b="1" i="0" u="none" strike="noStrike" kern="1200" baseline="0" dirty="0" err="1" smtClean="0">
                <a:solidFill>
                  <a:schemeClr val="tx1"/>
                </a:solidFill>
                <a:latin typeface="+mn-lt"/>
                <a:ea typeface="+mn-ea"/>
                <a:cs typeface="+mn-cs"/>
              </a:rPr>
              <a:t>login.cengagebrain.com</a:t>
            </a:r>
            <a:r>
              <a:rPr lang="en-US" sz="1200" b="1"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 Click </a:t>
            </a:r>
            <a:r>
              <a:rPr lang="en-US" sz="1200" b="1" i="0" u="none" strike="noStrike" kern="1200" baseline="0" dirty="0" smtClean="0">
                <a:solidFill>
                  <a:schemeClr val="tx1"/>
                </a:solidFill>
                <a:latin typeface="+mn-lt"/>
                <a:ea typeface="+mn-ea"/>
                <a:cs typeface="+mn-cs"/>
              </a:rPr>
              <a:t>Create an Account</a:t>
            </a:r>
            <a:r>
              <a:rPr lang="en-US" sz="1200" b="0" i="0" u="none" strike="noStrike" kern="1200" baseline="0" dirty="0" smtClean="0">
                <a:solidFill>
                  <a:schemeClr val="tx1"/>
                </a:solidFill>
                <a:latin typeface="+mn-lt"/>
                <a:ea typeface="+mn-ea"/>
                <a:cs typeface="+mn-cs"/>
              </a:rPr>
              <a:t>. After you register the first time, you will click “Log in” </a:t>
            </a:r>
            <a:endParaRPr lang="en-US" dirty="0" smtClean="0"/>
          </a:p>
          <a:p>
            <a:endParaRPr lang="en-US" dirty="0"/>
          </a:p>
        </p:txBody>
      </p:sp>
      <p:sp>
        <p:nvSpPr>
          <p:cNvPr id="4" name="Slide Number Placeholder 3"/>
          <p:cNvSpPr>
            <a:spLocks noGrp="1"/>
          </p:cNvSpPr>
          <p:nvPr>
            <p:ph type="sldNum" sz="quarter" idx="10"/>
          </p:nvPr>
        </p:nvSpPr>
        <p:spPr/>
        <p:txBody>
          <a:bodyPr/>
          <a:lstStyle/>
          <a:p>
            <a:fld id="{6CF42B31-C08C-5242-ADFB-5D0C8B679CA2}" type="slidenum">
              <a:rPr lang="en-US" smtClean="0"/>
              <a:t>6</a:t>
            </a:fld>
            <a:endParaRPr lang="en-US"/>
          </a:p>
        </p:txBody>
      </p:sp>
    </p:spTree>
    <p:extLst>
      <p:ext uri="{BB962C8B-B14F-4D97-AF65-F5344CB8AC3E}">
        <p14:creationId xmlns:p14="http://schemas.microsoft.com/office/powerpoint/2010/main" val="304623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 any further questions regarding logging in and accessing [</a:t>
            </a:r>
            <a:r>
              <a:rPr lang="en-US" b="1" baseline="0" dirty="0" smtClean="0"/>
              <a:t>insert digital solution</a:t>
            </a:r>
            <a:r>
              <a:rPr lang="en-US" baseline="0" dirty="0" smtClean="0"/>
              <a:t>] through </a:t>
            </a:r>
            <a:r>
              <a:rPr lang="en-US" baseline="0" dirty="0" err="1" smtClean="0"/>
              <a:t>CengageBrain</a:t>
            </a:r>
            <a:r>
              <a:rPr lang="en-US" baseline="0" dirty="0" smtClean="0"/>
              <a:t>, please contact us via email or phone using the information shown here.</a:t>
            </a:r>
          </a:p>
          <a:p>
            <a:r>
              <a:rPr lang="en-US" baseline="0" dirty="0" smtClean="0"/>
              <a:t>If you have any questions while using (insert digital solution), please go to </a:t>
            </a:r>
            <a:r>
              <a:rPr lang="en-US" baseline="0" dirty="0" err="1" smtClean="0"/>
              <a:t>www.cengage.com</a:t>
            </a:r>
            <a:r>
              <a:rPr lang="en-US" baseline="0" dirty="0" smtClean="0"/>
              <a:t>/support and sign in using your </a:t>
            </a:r>
            <a:r>
              <a:rPr lang="en-US" baseline="0" dirty="0" err="1" smtClean="0"/>
              <a:t>cengagebrain</a:t>
            </a:r>
            <a:r>
              <a:rPr lang="en-US" baseline="0" dirty="0" smtClean="0"/>
              <a:t> credentials. You can then create a case and you’ll receive access to 24/7 live chat or you will have the option to speak to a live agent upon case submission.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CF42B31-C08C-5242-ADFB-5D0C8B679CA2}" type="slidenum">
              <a:rPr lang="en-US" smtClean="0"/>
              <a:t>7</a:t>
            </a:fld>
            <a:endParaRPr lang="en-US"/>
          </a:p>
        </p:txBody>
      </p:sp>
    </p:spTree>
    <p:extLst>
      <p:ext uri="{BB962C8B-B14F-4D97-AF65-F5344CB8AC3E}">
        <p14:creationId xmlns:p14="http://schemas.microsoft.com/office/powerpoint/2010/main" val="322953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805" r="2174" b="3472"/>
          <a:stretch/>
        </p:blipFill>
        <p:spPr>
          <a:xfrm>
            <a:off x="0" y="-1"/>
            <a:ext cx="9144000" cy="4496003"/>
          </a:xfrm>
          <a:prstGeom prst="rect">
            <a:avLst/>
          </a:prstGeom>
        </p:spPr>
      </p:pic>
      <p:sp>
        <p:nvSpPr>
          <p:cNvPr id="12" name="Rectangle 11"/>
          <p:cNvSpPr/>
          <p:nvPr userDrawn="1"/>
        </p:nvSpPr>
        <p:spPr>
          <a:xfrm>
            <a:off x="0" y="4457700"/>
            <a:ext cx="9144000" cy="685800"/>
          </a:xfrm>
          <a:prstGeom prst="rect">
            <a:avLst/>
          </a:prstGeom>
          <a:solidFill>
            <a:srgbClr val="186A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CL_Logo_White_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0748" y="4281991"/>
            <a:ext cx="2043252" cy="1077568"/>
          </a:xfrm>
          <a:prstGeom prst="rect">
            <a:avLst/>
          </a:prstGeom>
        </p:spPr>
      </p:pic>
      <p:sp>
        <p:nvSpPr>
          <p:cNvPr id="16" name="TextBox 15"/>
          <p:cNvSpPr txBox="1"/>
          <p:nvPr userDrawn="1"/>
        </p:nvSpPr>
        <p:spPr>
          <a:xfrm>
            <a:off x="315023" y="4669242"/>
            <a:ext cx="2154677" cy="246221"/>
          </a:xfrm>
          <a:prstGeom prst="rect">
            <a:avLst/>
          </a:prstGeom>
          <a:noFill/>
        </p:spPr>
        <p:txBody>
          <a:bodyPr wrap="square" lIns="0" tIns="0" rIns="0" bIns="0" rtlCol="0">
            <a:spAutoFit/>
          </a:bodyPr>
          <a:lstStyle/>
          <a:p>
            <a:r>
              <a:rPr lang="en-US" sz="1600" dirty="0" smtClean="0">
                <a:solidFill>
                  <a:srgbClr val="79C6EA"/>
                </a:solidFill>
              </a:rPr>
              <a:t>Engaged</a:t>
            </a:r>
            <a:r>
              <a:rPr lang="en-US" sz="1600" baseline="0" dirty="0" smtClean="0">
                <a:solidFill>
                  <a:srgbClr val="79C6EA"/>
                </a:solidFill>
              </a:rPr>
              <a:t> with you.</a:t>
            </a:r>
            <a:endParaRPr lang="en-US" sz="1600" dirty="0">
              <a:solidFill>
                <a:srgbClr val="79C6EA"/>
              </a:solidFill>
            </a:endParaRPr>
          </a:p>
        </p:txBody>
      </p:sp>
    </p:spTree>
    <p:extLst>
      <p:ext uri="{BB962C8B-B14F-4D97-AF65-F5344CB8AC3E}">
        <p14:creationId xmlns:p14="http://schemas.microsoft.com/office/powerpoint/2010/main" val="322038221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1/11/15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www.cengagebrain.com" TargetMode="External"/><Relationship Id="rId4" Type="http://schemas.openxmlformats.org/officeDocument/2006/relationships/hyperlink" Target="mailto:Cengagebrain.support@cengage.com" TargetMode="External"/><Relationship Id="rId5" Type="http://schemas.openxmlformats.org/officeDocument/2006/relationships/hyperlink" Target="http://www.cengage.com/support"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186A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L_Logo_White_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412" y="783924"/>
            <a:ext cx="5691306" cy="3001477"/>
          </a:xfrm>
          <a:prstGeom prst="rect">
            <a:avLst/>
          </a:prstGeom>
        </p:spPr>
      </p:pic>
      <p:grpSp>
        <p:nvGrpSpPr>
          <p:cNvPr id="6" name="Group 5"/>
          <p:cNvGrpSpPr/>
          <p:nvPr/>
        </p:nvGrpSpPr>
        <p:grpSpPr>
          <a:xfrm>
            <a:off x="2587583" y="3171470"/>
            <a:ext cx="3950706" cy="613931"/>
            <a:chOff x="2587583" y="3657498"/>
            <a:chExt cx="3950706" cy="613931"/>
          </a:xfrm>
        </p:grpSpPr>
        <p:cxnSp>
          <p:nvCxnSpPr>
            <p:cNvPr id="7" name="Straight Connector 6"/>
            <p:cNvCxnSpPr/>
            <p:nvPr/>
          </p:nvCxnSpPr>
          <p:spPr>
            <a:xfrm>
              <a:off x="2610612" y="3657498"/>
              <a:ext cx="3927677" cy="0"/>
            </a:xfrm>
            <a:prstGeom prst="line">
              <a:avLst/>
            </a:prstGeom>
            <a:ln w="12700">
              <a:solidFill>
                <a:srgbClr val="6EB1CB"/>
              </a:solidFill>
            </a:ln>
            <a:effectLst/>
          </p:spPr>
          <p:style>
            <a:lnRef idx="2">
              <a:schemeClr val="accent1"/>
            </a:lnRef>
            <a:fillRef idx="0">
              <a:schemeClr val="accent1"/>
            </a:fillRef>
            <a:effectRef idx="1">
              <a:schemeClr val="accent1"/>
            </a:effectRef>
            <a:fontRef idx="minor">
              <a:schemeClr val="tx1"/>
            </a:fontRef>
          </p:style>
        </p:cxnSp>
        <p:pic>
          <p:nvPicPr>
            <p:cNvPr id="8" name="Picture 7" descr="EngagedWithYo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583" y="3702367"/>
              <a:ext cx="3950706" cy="569062"/>
            </a:xfrm>
            <a:prstGeom prst="rect">
              <a:avLst/>
            </a:prstGeom>
          </p:spPr>
        </p:pic>
      </p:grpSp>
    </p:spTree>
    <p:extLst>
      <p:ext uri="{BB962C8B-B14F-4D97-AF65-F5344CB8AC3E}">
        <p14:creationId xmlns:p14="http://schemas.microsoft.com/office/powerpoint/2010/main" val="1586766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499343" y="1400842"/>
            <a:ext cx="5183411" cy="1103312"/>
          </a:xfrm>
        </p:spPr>
        <p:txBody>
          <a:bodyPr lIns="0" tIns="0" bIns="0">
            <a:normAutofit/>
          </a:bodyPr>
          <a:lstStyle/>
          <a:p>
            <a:pPr algn="l"/>
            <a:r>
              <a:rPr lang="en-US" sz="4800" b="1" dirty="0" err="1" smtClean="0"/>
              <a:t>CengageNOW</a:t>
            </a:r>
            <a:endParaRPr lang="en-US" sz="4800" b="1" dirty="0"/>
          </a:p>
        </p:txBody>
      </p:sp>
      <p:sp>
        <p:nvSpPr>
          <p:cNvPr id="3" name="Subtitle 2"/>
          <p:cNvSpPr>
            <a:spLocks noGrp="1"/>
          </p:cNvSpPr>
          <p:nvPr>
            <p:ph type="subTitle" idx="4294967295"/>
          </p:nvPr>
        </p:nvSpPr>
        <p:spPr>
          <a:xfrm>
            <a:off x="3499343" y="2356517"/>
            <a:ext cx="4900117" cy="1314450"/>
          </a:xfrm>
        </p:spPr>
        <p:txBody>
          <a:bodyPr lIns="0" tIns="0" rIns="0" bIns="0">
            <a:normAutofit/>
          </a:bodyPr>
          <a:lstStyle/>
          <a:p>
            <a:pPr marL="0" indent="0" algn="l">
              <a:buNone/>
            </a:pPr>
            <a:r>
              <a:rPr lang="en-US" sz="3600" dirty="0" smtClean="0">
                <a:solidFill>
                  <a:schemeClr val="bg1">
                    <a:lumMod val="50000"/>
                  </a:schemeClr>
                </a:solidFill>
              </a:rPr>
              <a:t>Getting Started</a:t>
            </a:r>
            <a:endParaRPr lang="en-US" sz="3600" dirty="0">
              <a:solidFill>
                <a:schemeClr val="bg1">
                  <a:lumMod val="50000"/>
                </a:schemeClr>
              </a:solidFill>
            </a:endParaRPr>
          </a:p>
        </p:txBody>
      </p:sp>
      <p:cxnSp>
        <p:nvCxnSpPr>
          <p:cNvPr id="12" name="Straight Connector 11"/>
          <p:cNvCxnSpPr/>
          <p:nvPr/>
        </p:nvCxnSpPr>
        <p:spPr>
          <a:xfrm>
            <a:off x="2929231" y="348839"/>
            <a:ext cx="0" cy="3816761"/>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29295" y="348839"/>
            <a:ext cx="2261506" cy="3440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PRESENTER</a:t>
            </a:r>
          </a:p>
        </p:txBody>
      </p:sp>
      <p:sp>
        <p:nvSpPr>
          <p:cNvPr id="11" name="Rectangle 10"/>
          <p:cNvSpPr/>
          <p:nvPr/>
        </p:nvSpPr>
        <p:spPr>
          <a:xfrm>
            <a:off x="329294" y="3081407"/>
            <a:ext cx="2261505" cy="8024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r>
              <a:rPr lang="en-US" dirty="0" smtClean="0">
                <a:solidFill>
                  <a:schemeClr val="tx2"/>
                </a:solidFill>
              </a:rPr>
              <a:t>[Lynn Crossman]</a:t>
            </a:r>
            <a:endParaRPr lang="en-US" dirty="0">
              <a:solidFill>
                <a:schemeClr val="tx2"/>
              </a:solidFill>
            </a:endParaRPr>
          </a:p>
          <a:p>
            <a:pPr algn="ctr"/>
            <a:r>
              <a:rPr lang="en-US" sz="1200" dirty="0" smtClean="0">
                <a:solidFill>
                  <a:schemeClr val="bg1">
                    <a:lumMod val="50000"/>
                  </a:schemeClr>
                </a:solidFill>
              </a:rPr>
              <a:t>[Instructor]</a:t>
            </a:r>
            <a:endParaRPr lang="en-US" sz="1200" dirty="0">
              <a:solidFill>
                <a:schemeClr val="bg1">
                  <a:lumMod val="50000"/>
                </a:schemeClr>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96" y="756400"/>
            <a:ext cx="2234901" cy="2261507"/>
          </a:xfrm>
          <a:prstGeom prst="rect">
            <a:avLst/>
          </a:prstGeom>
        </p:spPr>
      </p:pic>
      <p:pic>
        <p:nvPicPr>
          <p:cNvPr id="4" name="Picture 3" descr="CengageNow_Full Color 300d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100" y="348839"/>
            <a:ext cx="2040654" cy="527123"/>
          </a:xfrm>
          <a:prstGeom prst="rect">
            <a:avLst/>
          </a:prstGeom>
        </p:spPr>
      </p:pic>
    </p:spTree>
    <p:extLst>
      <p:ext uri="{BB962C8B-B14F-4D97-AF65-F5344CB8AC3E}">
        <p14:creationId xmlns:p14="http://schemas.microsoft.com/office/powerpoint/2010/main" val="12224386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929231" y="348839"/>
            <a:ext cx="0" cy="3816761"/>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288030" y="1274906"/>
            <a:ext cx="5359400" cy="2262671"/>
          </a:xfrm>
          <a:prstGeom prst="rect">
            <a:avLst/>
          </a:prstGeom>
          <a:noFill/>
        </p:spPr>
        <p:txBody>
          <a:bodyPr wrap="square" rtlCol="0">
            <a:spAutoFit/>
          </a:bodyPr>
          <a:lstStyle/>
          <a:p>
            <a:pPr>
              <a:lnSpc>
                <a:spcPct val="150000"/>
              </a:lnSpc>
            </a:pPr>
            <a:r>
              <a:rPr lang="en-US" sz="1600" b="1" dirty="0"/>
              <a:t>Have the tools you need to be successful</a:t>
            </a:r>
          </a:p>
          <a:p>
            <a:pPr>
              <a:lnSpc>
                <a:spcPct val="150000"/>
              </a:lnSpc>
            </a:pPr>
            <a:r>
              <a:rPr lang="en-US" sz="1600" dirty="0"/>
              <a:t>A variety of tools are available in </a:t>
            </a:r>
            <a:r>
              <a:rPr lang="en-US" sz="1600" dirty="0" err="1"/>
              <a:t>CengageNOW</a:t>
            </a:r>
            <a:r>
              <a:rPr lang="en-US" sz="1600" dirty="0"/>
              <a:t>, all combined in one easy-to-use resource designed to improve your grades. Some resources get you prepared for class and help you succeed on homework, and others show you specific areas where you can work to improve. </a:t>
            </a:r>
            <a:endParaRPr lang="en-US" sz="1600" dirty="0" smtClean="0"/>
          </a:p>
        </p:txBody>
      </p:sp>
      <p:sp>
        <p:nvSpPr>
          <p:cNvPr id="8" name="TextBox 7"/>
          <p:cNvSpPr txBox="1"/>
          <p:nvPr/>
        </p:nvSpPr>
        <p:spPr>
          <a:xfrm>
            <a:off x="208827" y="827262"/>
            <a:ext cx="2507224" cy="2908489"/>
          </a:xfrm>
          <a:prstGeom prst="rect">
            <a:avLst/>
          </a:prstGeom>
          <a:noFill/>
        </p:spPr>
        <p:txBody>
          <a:bodyPr wrap="square" rtlCol="0">
            <a:spAutoFit/>
          </a:bodyPr>
          <a:lstStyle/>
          <a:p>
            <a:pPr>
              <a:lnSpc>
                <a:spcPct val="150000"/>
              </a:lnSpc>
            </a:pPr>
            <a:r>
              <a:rPr lang="en-US" sz="1400" b="1" dirty="0">
                <a:solidFill>
                  <a:srgbClr val="0070C0"/>
                </a:solidFill>
                <a:latin typeface="Calibri Light" panose="020F0302020204030204" pitchFamily="34" charset="0"/>
              </a:rPr>
              <a:t>“I love the check your work option. Really, when you’re having a hard time figuring out an answer, sometimes working backwards is the best way to understand conceptually what you’re doing wrong.”</a:t>
            </a:r>
          </a:p>
          <a:p>
            <a:pPr lvl="2">
              <a:lnSpc>
                <a:spcPct val="150000"/>
              </a:lnSpc>
            </a:pPr>
            <a:r>
              <a:rPr lang="en-US" sz="1200" dirty="0">
                <a:solidFill>
                  <a:srgbClr val="0070C0"/>
                </a:solidFill>
                <a:latin typeface="Calibri Light" panose="020F0302020204030204" pitchFamily="34" charset="0"/>
              </a:rPr>
              <a:t>Brad Duncan</a:t>
            </a:r>
          </a:p>
          <a:p>
            <a:pPr lvl="2">
              <a:lnSpc>
                <a:spcPct val="150000"/>
              </a:lnSpc>
            </a:pPr>
            <a:r>
              <a:rPr lang="en-US" sz="1200" dirty="0">
                <a:solidFill>
                  <a:srgbClr val="0070C0"/>
                </a:solidFill>
                <a:latin typeface="Calibri Light" panose="020F0302020204030204" pitchFamily="34" charset="0"/>
              </a:rPr>
              <a:t>University of Utah </a:t>
            </a:r>
          </a:p>
        </p:txBody>
      </p:sp>
      <p:pic>
        <p:nvPicPr>
          <p:cNvPr id="5" name="Picture 4" descr="CengageNow_Full Color 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0" y="348839"/>
            <a:ext cx="2040654" cy="527123"/>
          </a:xfrm>
          <a:prstGeom prst="rect">
            <a:avLst/>
          </a:prstGeom>
        </p:spPr>
      </p:pic>
    </p:spTree>
    <p:extLst>
      <p:ext uri="{BB962C8B-B14F-4D97-AF65-F5344CB8AC3E}">
        <p14:creationId xmlns:p14="http://schemas.microsoft.com/office/powerpoint/2010/main" val="6874298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 y="381789"/>
            <a:ext cx="2720340" cy="3303468"/>
          </a:xfrm>
          <a:prstGeom prst="rect">
            <a:avLst/>
          </a:prstGeom>
          <a:noFill/>
        </p:spPr>
        <p:txBody>
          <a:bodyPr wrap="square" lIns="0" tIns="0" rIns="0" bIns="0" rtlCol="0">
            <a:spAutoFit/>
          </a:bodyPr>
          <a:lstStyle/>
          <a:p>
            <a:pPr>
              <a:spcAft>
                <a:spcPts val="2000"/>
              </a:spcAft>
            </a:pPr>
            <a:r>
              <a:rPr lang="en-US" sz="2400" b="1" dirty="0" smtClean="0">
                <a:solidFill>
                  <a:schemeClr val="tx2"/>
                </a:solidFill>
              </a:rPr>
              <a:t>Access </a:t>
            </a:r>
            <a:r>
              <a:rPr lang="en-US" sz="2400" b="1" dirty="0" err="1" smtClean="0">
                <a:solidFill>
                  <a:schemeClr val="tx2"/>
                </a:solidFill>
              </a:rPr>
              <a:t>CengageNOW</a:t>
            </a:r>
            <a:endParaRPr lang="en-US" sz="2400" b="1" dirty="0" smtClean="0">
              <a:solidFill>
                <a:schemeClr val="tx2"/>
              </a:solidFill>
            </a:endParaRPr>
          </a:p>
          <a:p>
            <a:pPr>
              <a:spcAft>
                <a:spcPts val="1000"/>
              </a:spcAft>
            </a:pPr>
            <a:r>
              <a:rPr lang="en-US" sz="1200" b="1" dirty="0"/>
              <a:t>1. </a:t>
            </a:r>
            <a:r>
              <a:rPr lang="en-US" sz="1200" dirty="0"/>
              <a:t>Go to the course registration website provided by your instructor.</a:t>
            </a:r>
          </a:p>
          <a:p>
            <a:pPr>
              <a:spcAft>
                <a:spcPts val="1000"/>
              </a:spcAft>
            </a:pPr>
            <a:r>
              <a:rPr lang="en-US" sz="1200" dirty="0"/>
              <a:t>Or if you were given only the course key you can still use this new registration process by adding the course key (with dashes) to the end of this URL: </a:t>
            </a:r>
            <a:r>
              <a:rPr lang="en-US" sz="900" dirty="0">
                <a:solidFill>
                  <a:srgbClr val="FF0000"/>
                </a:solidFill>
              </a:rPr>
              <a:t>login.cengagebrain.com/course/________</a:t>
            </a:r>
            <a:endParaRPr lang="en-US" sz="900" i="1" dirty="0">
              <a:solidFill>
                <a:srgbClr val="FF0000"/>
              </a:solidFill>
            </a:endParaRPr>
          </a:p>
          <a:p>
            <a:pPr>
              <a:spcAft>
                <a:spcPts val="1000"/>
              </a:spcAft>
            </a:pPr>
            <a:r>
              <a:rPr lang="en-US" sz="1200" b="1" dirty="0"/>
              <a:t>2. </a:t>
            </a:r>
            <a:r>
              <a:rPr lang="en-US" sz="1200" dirty="0"/>
              <a:t>Either register as a new user or sign in if you already have a Cengage account</a:t>
            </a:r>
          </a:p>
          <a:p>
            <a:pPr marL="228600" indent="-228600">
              <a:spcAft>
                <a:spcPts val="1000"/>
              </a:spcAft>
              <a:buFont typeface="+mj-lt"/>
              <a:buAutoNum type="arabicPeriod"/>
            </a:pPr>
            <a:endParaRPr lang="en-US" sz="100" dirty="0">
              <a:solidFill>
                <a:srgbClr val="000000"/>
              </a:solidFill>
            </a:endParaRPr>
          </a:p>
        </p:txBody>
      </p:sp>
      <p:cxnSp>
        <p:nvCxnSpPr>
          <p:cNvPr id="4" name="Straight Connector 3"/>
          <p:cNvCxnSpPr/>
          <p:nvPr/>
        </p:nvCxnSpPr>
        <p:spPr>
          <a:xfrm>
            <a:off x="2929231" y="348839"/>
            <a:ext cx="0" cy="3816761"/>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86" t="1558" r="1265" b="13692"/>
          <a:stretch/>
        </p:blipFill>
        <p:spPr>
          <a:xfrm>
            <a:off x="3172078" y="211273"/>
            <a:ext cx="5615872" cy="3888251"/>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3448890" y="254201"/>
            <a:ext cx="1638748" cy="264776"/>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3771702" y="2155398"/>
            <a:ext cx="4506449" cy="943852"/>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Line Callout 1 (Border and Accent Bar) 14"/>
          <p:cNvSpPr/>
          <p:nvPr/>
        </p:nvSpPr>
        <p:spPr>
          <a:xfrm>
            <a:off x="8194939" y="3277213"/>
            <a:ext cx="320040" cy="320040"/>
          </a:xfrm>
          <a:prstGeom prst="accentBorderCallout1">
            <a:avLst>
              <a:gd name="adj1" fmla="val 18750"/>
              <a:gd name="adj2" fmla="val -8333"/>
              <a:gd name="adj3" fmla="val -27093"/>
              <a:gd name="adj4" fmla="val -105321"/>
            </a:avLst>
          </a:prstGeom>
          <a:solidFill>
            <a:schemeClr val="accent4"/>
          </a:solidFill>
          <a:ln w="15875">
            <a:solidFill>
              <a:schemeClr val="accent4"/>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7" name="Line Callout 1 (Border and Accent Bar) 16"/>
          <p:cNvSpPr/>
          <p:nvPr/>
        </p:nvSpPr>
        <p:spPr>
          <a:xfrm>
            <a:off x="5314579" y="527414"/>
            <a:ext cx="320040" cy="320040"/>
          </a:xfrm>
          <a:prstGeom prst="accentBorderCallout1">
            <a:avLst>
              <a:gd name="adj1" fmla="val 18750"/>
              <a:gd name="adj2" fmla="val -8333"/>
              <a:gd name="adj3" fmla="val 1479"/>
              <a:gd name="adj4" fmla="val -60083"/>
            </a:avLst>
          </a:prstGeom>
          <a:solidFill>
            <a:schemeClr val="accent4"/>
          </a:solidFill>
          <a:ln w="15875">
            <a:solidFill>
              <a:schemeClr val="accent4"/>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1" name="Rectangle 10"/>
          <p:cNvSpPr/>
          <p:nvPr/>
        </p:nvSpPr>
        <p:spPr>
          <a:xfrm>
            <a:off x="5951220" y="386589"/>
            <a:ext cx="3192780" cy="99263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spcAft>
                <a:spcPts val="1000"/>
              </a:spcAft>
            </a:pPr>
            <a:r>
              <a:rPr lang="en-US" sz="1100" b="1" dirty="0" smtClean="0">
                <a:solidFill>
                  <a:schemeClr val="tx1"/>
                </a:solidFill>
              </a:rPr>
              <a:t>TIP: Only have the course key? </a:t>
            </a:r>
            <a:br>
              <a:rPr lang="en-US" sz="1100" b="1" dirty="0" smtClean="0">
                <a:solidFill>
                  <a:schemeClr val="tx1"/>
                </a:solidFill>
              </a:rPr>
            </a:br>
            <a:r>
              <a:rPr lang="en-US" sz="900" dirty="0" smtClean="0">
                <a:solidFill>
                  <a:schemeClr val="tx1"/>
                </a:solidFill>
              </a:rPr>
              <a:t>Enter the following URL and replace the X’s with </a:t>
            </a:r>
            <a:br>
              <a:rPr lang="en-US" sz="900" dirty="0" smtClean="0">
                <a:solidFill>
                  <a:schemeClr val="tx1"/>
                </a:solidFill>
              </a:rPr>
            </a:br>
            <a:r>
              <a:rPr lang="en-US" sz="900" dirty="0" smtClean="0">
                <a:solidFill>
                  <a:schemeClr val="tx1"/>
                </a:solidFill>
              </a:rPr>
              <a:t>your course key (include the dashes).</a:t>
            </a:r>
          </a:p>
          <a:p>
            <a:pPr>
              <a:spcAft>
                <a:spcPts val="1000"/>
              </a:spcAft>
            </a:pPr>
            <a:r>
              <a:rPr lang="en-US" sz="900" dirty="0" smtClean="0">
                <a:solidFill>
                  <a:schemeClr val="tx1"/>
                </a:solidFill>
                <a:latin typeface="Courier New" panose="02070309020205020404" pitchFamily="49" charset="0"/>
                <a:cs typeface="Courier New" panose="02070309020205020404" pitchFamily="49" charset="0"/>
              </a:rPr>
              <a:t>login.cengagebrain.com/course/</a:t>
            </a:r>
            <a:r>
              <a:rPr lang="en-US" sz="900" dirty="0" err="1" smtClean="0">
                <a:solidFill>
                  <a:srgbClr val="FF0000"/>
                </a:solidFill>
                <a:latin typeface="Courier New" panose="02070309020205020404" pitchFamily="49" charset="0"/>
                <a:cs typeface="Courier New" panose="02070309020205020404" pitchFamily="49" charset="0"/>
              </a:rPr>
              <a:t>xxxx-xxxx-xxxx</a:t>
            </a:r>
            <a:endParaRPr lang="en-US" sz="900" i="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312476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4000" y="381789"/>
            <a:ext cx="2425700" cy="3636893"/>
          </a:xfrm>
          <a:prstGeom prst="rect">
            <a:avLst/>
          </a:prstGeom>
          <a:noFill/>
        </p:spPr>
        <p:txBody>
          <a:bodyPr wrap="square" lIns="0" tIns="0" rIns="0" bIns="0" rtlCol="0">
            <a:spAutoFit/>
          </a:bodyPr>
          <a:lstStyle/>
          <a:p>
            <a:pPr>
              <a:spcAft>
                <a:spcPts val="2000"/>
              </a:spcAft>
            </a:pPr>
            <a:r>
              <a:rPr lang="en-US" sz="2800" b="1" dirty="0" smtClean="0">
                <a:solidFill>
                  <a:schemeClr val="tx2"/>
                </a:solidFill>
              </a:rPr>
              <a:t>Purchase Options</a:t>
            </a:r>
          </a:p>
          <a:p>
            <a:pPr>
              <a:lnSpc>
                <a:spcPct val="150000"/>
              </a:lnSpc>
              <a:spcAft>
                <a:spcPts val="1000"/>
              </a:spcAft>
            </a:pPr>
            <a:r>
              <a:rPr lang="en-US" sz="1400" b="1" dirty="0">
                <a:solidFill>
                  <a:srgbClr val="000000"/>
                </a:solidFill>
              </a:rPr>
              <a:t>3</a:t>
            </a:r>
            <a:r>
              <a:rPr lang="en-US" sz="1400" b="1" dirty="0" smtClean="0">
                <a:solidFill>
                  <a:srgbClr val="000000"/>
                </a:solidFill>
              </a:rPr>
              <a:t>a.</a:t>
            </a:r>
            <a:r>
              <a:rPr lang="en-US" sz="1400" dirty="0" smtClean="0">
                <a:solidFill>
                  <a:srgbClr val="000000"/>
                </a:solidFill>
              </a:rPr>
              <a:t> Already purchased an access code? Enter code here</a:t>
            </a:r>
          </a:p>
          <a:p>
            <a:pPr>
              <a:lnSpc>
                <a:spcPct val="150000"/>
              </a:lnSpc>
              <a:spcAft>
                <a:spcPts val="1000"/>
              </a:spcAft>
            </a:pPr>
            <a:r>
              <a:rPr lang="en-US" sz="1400" b="1" dirty="0">
                <a:solidFill>
                  <a:srgbClr val="000000"/>
                </a:solidFill>
              </a:rPr>
              <a:t>3</a:t>
            </a:r>
            <a:r>
              <a:rPr lang="en-US" sz="1400" b="1" dirty="0" smtClean="0">
                <a:solidFill>
                  <a:srgbClr val="000000"/>
                </a:solidFill>
              </a:rPr>
              <a:t>b.</a:t>
            </a:r>
            <a:r>
              <a:rPr lang="en-US" sz="1400" dirty="0" smtClean="0">
                <a:solidFill>
                  <a:srgbClr val="000000"/>
                </a:solidFill>
              </a:rPr>
              <a:t> Or purchase online here</a:t>
            </a:r>
          </a:p>
          <a:p>
            <a:pPr>
              <a:lnSpc>
                <a:spcPct val="150000"/>
              </a:lnSpc>
              <a:spcAft>
                <a:spcPts val="1000"/>
              </a:spcAft>
            </a:pPr>
            <a:r>
              <a:rPr lang="en-US" sz="1400" b="1" dirty="0">
                <a:solidFill>
                  <a:srgbClr val="000000"/>
                </a:solidFill>
              </a:rPr>
              <a:t>3</a:t>
            </a:r>
            <a:r>
              <a:rPr lang="en-US" sz="1400" b="1" dirty="0" smtClean="0">
                <a:solidFill>
                  <a:srgbClr val="000000"/>
                </a:solidFill>
              </a:rPr>
              <a:t>c.</a:t>
            </a:r>
            <a:r>
              <a:rPr lang="en-US" sz="1400" dirty="0" smtClean="0">
                <a:solidFill>
                  <a:srgbClr val="000000"/>
                </a:solidFill>
              </a:rPr>
              <a:t> Or buy later and start your trial access (available for limited time after class start date)</a:t>
            </a:r>
          </a:p>
        </p:txBody>
      </p:sp>
      <p:cxnSp>
        <p:nvCxnSpPr>
          <p:cNvPr id="4" name="Straight Connector 3"/>
          <p:cNvCxnSpPr/>
          <p:nvPr/>
        </p:nvCxnSpPr>
        <p:spPr>
          <a:xfrm>
            <a:off x="2929231" y="325689"/>
            <a:ext cx="0" cy="3816761"/>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129" t="1573" r="1129" b="1986"/>
          <a:stretch/>
        </p:blipFill>
        <p:spPr>
          <a:xfrm>
            <a:off x="3277273" y="176974"/>
            <a:ext cx="5203179" cy="4099677"/>
          </a:xfrm>
          <a:prstGeom prst="rect">
            <a:avLst/>
          </a:prstGeom>
          <a:ln>
            <a:noFill/>
          </a:ln>
          <a:effectLst>
            <a:outerShdw blurRad="292100" dist="139700" dir="2700000" algn="tl" rotWithShape="0">
              <a:srgbClr val="333333">
                <a:alpha val="65000"/>
              </a:srgbClr>
            </a:outerShdw>
          </a:effectLst>
        </p:spPr>
      </p:pic>
      <p:sp>
        <p:nvSpPr>
          <p:cNvPr id="10" name="Line Callout 1 (Border and Accent Bar) 9"/>
          <p:cNvSpPr/>
          <p:nvPr/>
        </p:nvSpPr>
        <p:spPr>
          <a:xfrm>
            <a:off x="3890892" y="3163783"/>
            <a:ext cx="462091" cy="478000"/>
          </a:xfrm>
          <a:prstGeom prst="accentBorderCallout1">
            <a:avLst>
              <a:gd name="adj1" fmla="val 18750"/>
              <a:gd name="adj2" fmla="val -8333"/>
              <a:gd name="adj3" fmla="val -47583"/>
              <a:gd name="adj4" fmla="val 139481"/>
            </a:avLst>
          </a:prstGeom>
          <a:solidFill>
            <a:schemeClr val="accent4"/>
          </a:solidFill>
          <a:ln w="15875">
            <a:solidFill>
              <a:schemeClr val="accent4"/>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r>
              <a:rPr lang="en-US" dirty="0" smtClean="0"/>
              <a:t>a</a:t>
            </a:r>
            <a:endParaRPr lang="en-US" dirty="0"/>
          </a:p>
        </p:txBody>
      </p:sp>
      <p:sp>
        <p:nvSpPr>
          <p:cNvPr id="11" name="Line Callout 1 (Border and Accent Bar) 10"/>
          <p:cNvSpPr/>
          <p:nvPr/>
        </p:nvSpPr>
        <p:spPr>
          <a:xfrm>
            <a:off x="6730318" y="3178002"/>
            <a:ext cx="497551" cy="449561"/>
          </a:xfrm>
          <a:prstGeom prst="accentBorderCallout1">
            <a:avLst>
              <a:gd name="adj1" fmla="val 18750"/>
              <a:gd name="adj2" fmla="val -8333"/>
              <a:gd name="adj3" fmla="val -50948"/>
              <a:gd name="adj4" fmla="val 93466"/>
            </a:avLst>
          </a:prstGeom>
          <a:solidFill>
            <a:schemeClr val="accent4"/>
          </a:solidFill>
          <a:ln w="15875">
            <a:solidFill>
              <a:schemeClr val="accent4"/>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r>
              <a:rPr lang="en-US" dirty="0" smtClean="0"/>
              <a:t>c</a:t>
            </a:r>
            <a:endParaRPr lang="en-US" dirty="0"/>
          </a:p>
        </p:txBody>
      </p:sp>
      <p:sp>
        <p:nvSpPr>
          <p:cNvPr id="13" name="Line Callout 1 (Border and Accent Bar) 12"/>
          <p:cNvSpPr/>
          <p:nvPr/>
        </p:nvSpPr>
        <p:spPr>
          <a:xfrm>
            <a:off x="5308431" y="3163783"/>
            <a:ext cx="462091" cy="478000"/>
          </a:xfrm>
          <a:prstGeom prst="accentBorderCallout1">
            <a:avLst>
              <a:gd name="adj1" fmla="val 18750"/>
              <a:gd name="adj2" fmla="val -8333"/>
              <a:gd name="adj3" fmla="val -45891"/>
              <a:gd name="adj4" fmla="val 151740"/>
            </a:avLst>
          </a:prstGeom>
          <a:solidFill>
            <a:schemeClr val="accent4"/>
          </a:solidFill>
          <a:ln w="15875">
            <a:solidFill>
              <a:schemeClr val="accent4"/>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r>
              <a:rPr lang="en-US" dirty="0" smtClean="0"/>
              <a:t>b</a:t>
            </a:r>
            <a:endParaRPr lang="en-US" dirty="0"/>
          </a:p>
        </p:txBody>
      </p:sp>
    </p:spTree>
    <p:extLst>
      <p:ext uri="{BB962C8B-B14F-4D97-AF65-F5344CB8AC3E}">
        <p14:creationId xmlns:p14="http://schemas.microsoft.com/office/powerpoint/2010/main" val="42298594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0" y="381789"/>
            <a:ext cx="2562028" cy="3339376"/>
          </a:xfrm>
          <a:prstGeom prst="rect">
            <a:avLst/>
          </a:prstGeom>
          <a:noFill/>
        </p:spPr>
        <p:txBody>
          <a:bodyPr wrap="square" lIns="0" tIns="0" rIns="0" bIns="0" rtlCol="0">
            <a:spAutoFit/>
          </a:bodyPr>
          <a:lstStyle/>
          <a:p>
            <a:pPr>
              <a:spcAft>
                <a:spcPts val="2000"/>
              </a:spcAft>
            </a:pPr>
            <a:r>
              <a:rPr lang="en-US" sz="2400" b="1" dirty="0" smtClean="0">
                <a:solidFill>
                  <a:schemeClr val="tx2"/>
                </a:solidFill>
              </a:rPr>
              <a:t>Returning to Access Course</a:t>
            </a:r>
          </a:p>
          <a:p>
            <a:pPr>
              <a:lnSpc>
                <a:spcPct val="150000"/>
              </a:lnSpc>
              <a:spcAft>
                <a:spcPts val="2000"/>
              </a:spcAft>
            </a:pPr>
            <a:r>
              <a:rPr lang="en-US" sz="1400" dirty="0" smtClean="0">
                <a:solidFill>
                  <a:srgbClr val="000000"/>
                </a:solidFill>
              </a:rPr>
              <a:t>4. To easily access your course each time you want to login </a:t>
            </a:r>
            <a:r>
              <a:rPr lang="en-US" sz="1400" b="1" dirty="0" smtClean="0">
                <a:solidFill>
                  <a:srgbClr val="000000"/>
                </a:solidFill>
              </a:rPr>
              <a:t>bookmark</a:t>
            </a:r>
            <a:r>
              <a:rPr lang="en-US" sz="1400" dirty="0" smtClean="0">
                <a:solidFill>
                  <a:srgbClr val="000000"/>
                </a:solidFill>
              </a:rPr>
              <a:t> this course website URL</a:t>
            </a:r>
          </a:p>
          <a:p>
            <a:pPr>
              <a:lnSpc>
                <a:spcPct val="150000"/>
              </a:lnSpc>
              <a:spcAft>
                <a:spcPts val="2000"/>
              </a:spcAft>
            </a:pPr>
            <a:r>
              <a:rPr lang="en-US" sz="1400" dirty="0">
                <a:solidFill>
                  <a:srgbClr val="000000"/>
                </a:solidFill>
              </a:rPr>
              <a:t>5. Login as a Returning Student</a:t>
            </a:r>
          </a:p>
          <a:p>
            <a:pPr marL="342900" indent="-342900">
              <a:spcAft>
                <a:spcPts val="2000"/>
              </a:spcAft>
              <a:buAutoNum type="arabicPeriod"/>
            </a:pPr>
            <a:endParaRPr lang="en-US" sz="1400" dirty="0">
              <a:solidFill>
                <a:srgbClr val="000000"/>
              </a:solidFill>
            </a:endParaRPr>
          </a:p>
        </p:txBody>
      </p:sp>
      <p:cxnSp>
        <p:nvCxnSpPr>
          <p:cNvPr id="7" name="Straight Connector 6"/>
          <p:cNvCxnSpPr/>
          <p:nvPr/>
        </p:nvCxnSpPr>
        <p:spPr>
          <a:xfrm>
            <a:off x="2929231" y="348839"/>
            <a:ext cx="0" cy="3816761"/>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86" t="1558" r="1265" b="13692"/>
          <a:stretch/>
        </p:blipFill>
        <p:spPr>
          <a:xfrm>
            <a:off x="3172078" y="211273"/>
            <a:ext cx="5615872" cy="3888251"/>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448890" y="254201"/>
            <a:ext cx="1638748" cy="264776"/>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Line Callout 1 (Border and Accent Bar) 10"/>
          <p:cNvSpPr/>
          <p:nvPr/>
        </p:nvSpPr>
        <p:spPr>
          <a:xfrm>
            <a:off x="5576843" y="518977"/>
            <a:ext cx="320040" cy="320040"/>
          </a:xfrm>
          <a:prstGeom prst="accentBorderCallout1">
            <a:avLst>
              <a:gd name="adj1" fmla="val 18750"/>
              <a:gd name="adj2" fmla="val -8333"/>
              <a:gd name="adj3" fmla="val -3284"/>
              <a:gd name="adj4" fmla="val -129130"/>
            </a:avLst>
          </a:prstGeom>
          <a:solidFill>
            <a:schemeClr val="accent4"/>
          </a:solidFill>
          <a:ln w="15875">
            <a:solidFill>
              <a:schemeClr val="accent4"/>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14" name="Rectangle 13"/>
          <p:cNvSpPr/>
          <p:nvPr/>
        </p:nvSpPr>
        <p:spPr>
          <a:xfrm>
            <a:off x="5980014" y="2155398"/>
            <a:ext cx="2071561" cy="943852"/>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Line Callout 1 (Border and Accent Bar) 16"/>
          <p:cNvSpPr/>
          <p:nvPr/>
        </p:nvSpPr>
        <p:spPr>
          <a:xfrm>
            <a:off x="8194939" y="3277213"/>
            <a:ext cx="320040" cy="320040"/>
          </a:xfrm>
          <a:prstGeom prst="accentBorderCallout1">
            <a:avLst>
              <a:gd name="adj1" fmla="val 18750"/>
              <a:gd name="adj2" fmla="val -8333"/>
              <a:gd name="adj3" fmla="val -27093"/>
              <a:gd name="adj4" fmla="val -105321"/>
            </a:avLst>
          </a:prstGeom>
          <a:solidFill>
            <a:schemeClr val="accent4"/>
          </a:solidFill>
          <a:ln w="15875">
            <a:solidFill>
              <a:schemeClr val="accent4"/>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38498641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535531" y="348839"/>
            <a:ext cx="0" cy="3816761"/>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4000" y="1499389"/>
            <a:ext cx="2006600" cy="1374735"/>
          </a:xfrm>
          <a:prstGeom prst="rect">
            <a:avLst/>
          </a:prstGeom>
          <a:noFill/>
        </p:spPr>
        <p:txBody>
          <a:bodyPr wrap="square" lIns="0" tIns="0" rIns="0" bIns="0" rtlCol="0">
            <a:spAutoFit/>
          </a:bodyPr>
          <a:lstStyle/>
          <a:p>
            <a:pPr algn="ctr">
              <a:spcAft>
                <a:spcPts val="1000"/>
              </a:spcAft>
            </a:pPr>
            <a:r>
              <a:rPr lang="en-US" sz="2700" b="1" dirty="0" smtClean="0">
                <a:solidFill>
                  <a:schemeClr val="tx2"/>
                </a:solidFill>
              </a:rPr>
              <a:t>Questions?</a:t>
            </a:r>
          </a:p>
          <a:p>
            <a:pPr algn="ctr">
              <a:spcAft>
                <a:spcPts val="2000"/>
              </a:spcAft>
            </a:pPr>
            <a:r>
              <a:rPr lang="en-US" sz="2700" dirty="0" smtClean="0"/>
              <a:t>We’re Here </a:t>
            </a:r>
            <a:br>
              <a:rPr lang="en-US" sz="2700" dirty="0" smtClean="0"/>
            </a:br>
            <a:r>
              <a:rPr lang="en-US" sz="2700" dirty="0" smtClean="0"/>
              <a:t>to Help!</a:t>
            </a:r>
            <a:endParaRPr lang="en-US" sz="1400" dirty="0" smtClean="0"/>
          </a:p>
        </p:txBody>
      </p:sp>
      <p:cxnSp>
        <p:nvCxnSpPr>
          <p:cNvPr id="4" name="Straight Connector 3"/>
          <p:cNvCxnSpPr/>
          <p:nvPr/>
        </p:nvCxnSpPr>
        <p:spPr>
          <a:xfrm>
            <a:off x="5685131" y="348839"/>
            <a:ext cx="0" cy="3816761"/>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781299" y="362328"/>
            <a:ext cx="2891131" cy="2990562"/>
          </a:xfrm>
          <a:prstGeom prst="rect">
            <a:avLst/>
          </a:prstGeom>
          <a:noFill/>
        </p:spPr>
        <p:txBody>
          <a:bodyPr wrap="square" lIns="0" tIns="0" bIns="0" rtlCol="0">
            <a:spAutoFit/>
          </a:bodyPr>
          <a:lstStyle/>
          <a:p>
            <a:pPr>
              <a:spcAft>
                <a:spcPts val="1000"/>
              </a:spcAft>
            </a:pPr>
            <a:r>
              <a:rPr lang="en-US" sz="1500" b="1" dirty="0" smtClean="0">
                <a:solidFill>
                  <a:schemeClr val="tx2"/>
                </a:solidFill>
              </a:rPr>
              <a:t>Have questions about your </a:t>
            </a:r>
            <a:r>
              <a:rPr lang="en-US" sz="1500" b="1" dirty="0" err="1" smtClean="0">
                <a:solidFill>
                  <a:schemeClr val="tx2"/>
                </a:solidFill>
              </a:rPr>
              <a:t>CengageBrain</a:t>
            </a:r>
            <a:r>
              <a:rPr lang="en-US" sz="1500" b="1" dirty="0" smtClean="0">
                <a:solidFill>
                  <a:schemeClr val="tx2"/>
                </a:solidFill>
              </a:rPr>
              <a:t> account?</a:t>
            </a:r>
          </a:p>
          <a:p>
            <a:endParaRPr lang="en-US" sz="1200" dirty="0"/>
          </a:p>
          <a:p>
            <a:r>
              <a:rPr lang="en-US" sz="1200" b="1" dirty="0" smtClean="0">
                <a:solidFill>
                  <a:srgbClr val="006AAC"/>
                </a:solidFill>
              </a:rPr>
              <a:t>Online:</a:t>
            </a:r>
          </a:p>
          <a:p>
            <a:r>
              <a:rPr lang="en-US" sz="1200" dirty="0" smtClean="0"/>
              <a:t>Check the FAQs in the Support area </a:t>
            </a:r>
            <a:br>
              <a:rPr lang="en-US" sz="1200" dirty="0" smtClean="0"/>
            </a:br>
            <a:r>
              <a:rPr lang="en-US" sz="1200" dirty="0" smtClean="0"/>
              <a:t>of your </a:t>
            </a:r>
            <a:r>
              <a:rPr lang="en-US" sz="1200" dirty="0" err="1" smtClean="0"/>
              <a:t>CengageBrain</a:t>
            </a:r>
            <a:r>
              <a:rPr lang="en-US" sz="1200" dirty="0" smtClean="0"/>
              <a:t> home:</a:t>
            </a:r>
          </a:p>
          <a:p>
            <a:r>
              <a:rPr lang="en-US" sz="1200" dirty="0" smtClean="0">
                <a:hlinkClick r:id="rId3"/>
              </a:rPr>
              <a:t>www.cengagebrain.com</a:t>
            </a:r>
            <a:endParaRPr lang="en-US" sz="1200" dirty="0" smtClean="0"/>
          </a:p>
          <a:p>
            <a:endParaRPr lang="en-US" sz="1200" dirty="0"/>
          </a:p>
          <a:p>
            <a:r>
              <a:rPr lang="en-US" sz="1200" b="1" dirty="0" smtClean="0">
                <a:solidFill>
                  <a:srgbClr val="006AAC"/>
                </a:solidFill>
              </a:rPr>
              <a:t>Email:</a:t>
            </a:r>
          </a:p>
          <a:p>
            <a:r>
              <a:rPr lang="en-US" sz="1200" dirty="0" smtClean="0">
                <a:hlinkClick r:id="rId4"/>
              </a:rPr>
              <a:t>Cengagebrain.support@cengage.com</a:t>
            </a:r>
            <a:endParaRPr lang="en-US" sz="1200" dirty="0" smtClean="0"/>
          </a:p>
          <a:p>
            <a:endParaRPr lang="en-US" sz="1200" dirty="0"/>
          </a:p>
          <a:p>
            <a:r>
              <a:rPr lang="en-US" sz="1200" b="1" dirty="0" smtClean="0">
                <a:solidFill>
                  <a:srgbClr val="006AAC"/>
                </a:solidFill>
              </a:rPr>
              <a:t>Phone Support:</a:t>
            </a:r>
          </a:p>
          <a:p>
            <a:r>
              <a:rPr lang="en-US" sz="1200" dirty="0" smtClean="0"/>
              <a:t>1.866.994.2427</a:t>
            </a:r>
          </a:p>
          <a:p>
            <a:r>
              <a:rPr lang="en-US" sz="1200" dirty="0" smtClean="0"/>
              <a:t>Monday through Friday</a:t>
            </a:r>
          </a:p>
          <a:p>
            <a:r>
              <a:rPr lang="en-US" sz="1200" dirty="0" smtClean="0"/>
              <a:t>8:00am to 6:00pm (EST)</a:t>
            </a:r>
            <a:endParaRPr lang="en-US" sz="1200" dirty="0"/>
          </a:p>
        </p:txBody>
      </p:sp>
      <p:sp>
        <p:nvSpPr>
          <p:cNvPr id="7" name="TextBox 6"/>
          <p:cNvSpPr txBox="1"/>
          <p:nvPr/>
        </p:nvSpPr>
        <p:spPr>
          <a:xfrm>
            <a:off x="5930899" y="356389"/>
            <a:ext cx="2891131" cy="3672800"/>
          </a:xfrm>
          <a:prstGeom prst="rect">
            <a:avLst/>
          </a:prstGeom>
          <a:noFill/>
        </p:spPr>
        <p:txBody>
          <a:bodyPr wrap="square" lIns="0" tIns="0" bIns="0" rtlCol="0">
            <a:spAutoFit/>
          </a:bodyPr>
          <a:lstStyle/>
          <a:p>
            <a:pPr>
              <a:spcAft>
                <a:spcPts val="1000"/>
              </a:spcAft>
            </a:pPr>
            <a:r>
              <a:rPr lang="en-US" sz="1500" b="1" dirty="0" smtClean="0">
                <a:solidFill>
                  <a:schemeClr val="tx2"/>
                </a:solidFill>
              </a:rPr>
              <a:t>Have questions about </a:t>
            </a:r>
            <a:r>
              <a:rPr lang="en-US" sz="1500" b="1" dirty="0" err="1" smtClean="0">
                <a:solidFill>
                  <a:schemeClr val="tx2"/>
                </a:solidFill>
              </a:rPr>
              <a:t>CengageNOW</a:t>
            </a:r>
            <a:r>
              <a:rPr lang="en-US" sz="1500" b="1" dirty="0" smtClean="0">
                <a:solidFill>
                  <a:schemeClr val="tx2"/>
                </a:solidFill>
              </a:rPr>
              <a:t>?</a:t>
            </a:r>
          </a:p>
          <a:p>
            <a:endParaRPr lang="en-US" sz="1200" dirty="0"/>
          </a:p>
          <a:p>
            <a:r>
              <a:rPr lang="en-US" sz="1200" b="1" dirty="0" smtClean="0">
                <a:solidFill>
                  <a:srgbClr val="006AAC"/>
                </a:solidFill>
              </a:rPr>
              <a:t>Online:</a:t>
            </a:r>
          </a:p>
          <a:p>
            <a:r>
              <a:rPr lang="en-US" sz="1200" dirty="0" smtClean="0"/>
              <a:t>24/7 live chat!</a:t>
            </a:r>
          </a:p>
          <a:p>
            <a:pPr>
              <a:spcAft>
                <a:spcPts val="1000"/>
              </a:spcAft>
            </a:pPr>
            <a:r>
              <a:rPr lang="en-US" sz="1200" dirty="0" smtClean="0">
                <a:hlinkClick r:id="rId5"/>
              </a:rPr>
              <a:t>www.cengage.com/support</a:t>
            </a:r>
            <a:endParaRPr lang="en-US" sz="1200" dirty="0"/>
          </a:p>
          <a:p>
            <a:pPr marL="171450" indent="-171450">
              <a:buFont typeface="Arial"/>
              <a:buChar char="•"/>
            </a:pPr>
            <a:r>
              <a:rPr lang="en-US" sz="1200" dirty="0" smtClean="0"/>
              <a:t>Sign in using your </a:t>
            </a:r>
            <a:r>
              <a:rPr lang="en-US" sz="1200" dirty="0" err="1" smtClean="0"/>
              <a:t>CengageBrain</a:t>
            </a:r>
            <a:r>
              <a:rPr lang="en-US" sz="1200" dirty="0" smtClean="0"/>
              <a:t> credentials and create a case.</a:t>
            </a:r>
          </a:p>
          <a:p>
            <a:pPr marL="171450" indent="-171450">
              <a:buFont typeface="Arial"/>
              <a:buChar char="•"/>
            </a:pPr>
            <a:r>
              <a:rPr lang="en-US" sz="1200" dirty="0" smtClean="0"/>
              <a:t>Once your case is submitted, you’ll receive access to 24/7 live chat! Or you can speak with an agent by calling the phone number provided upon your case submission.</a:t>
            </a:r>
          </a:p>
          <a:p>
            <a:endParaRPr lang="en-US" sz="1200" dirty="0" smtClean="0"/>
          </a:p>
          <a:p>
            <a:r>
              <a:rPr lang="en-US" sz="1200" b="1" dirty="0" smtClean="0">
                <a:solidFill>
                  <a:srgbClr val="006AAC"/>
                </a:solidFill>
              </a:rPr>
              <a:t>Phone Support:</a:t>
            </a:r>
            <a:endParaRPr lang="en-US" sz="1200" dirty="0" smtClean="0"/>
          </a:p>
          <a:p>
            <a:r>
              <a:rPr lang="en-US" sz="1200" dirty="0" smtClean="0"/>
              <a:t>Monday through Thursday:</a:t>
            </a:r>
          </a:p>
          <a:p>
            <a:r>
              <a:rPr lang="en-US" sz="1200" dirty="0" smtClean="0"/>
              <a:t>8:30am to 9:00pm (EST)</a:t>
            </a:r>
          </a:p>
          <a:p>
            <a:r>
              <a:rPr lang="en-US" sz="1200" dirty="0" smtClean="0"/>
              <a:t>Friday: 8:30am to 6:00pm (EST)</a:t>
            </a:r>
            <a:endParaRPr lang="en-US" sz="1200" dirty="0"/>
          </a:p>
        </p:txBody>
      </p:sp>
    </p:spTree>
    <p:extLst>
      <p:ext uri="{BB962C8B-B14F-4D97-AF65-F5344CB8AC3E}">
        <p14:creationId xmlns:p14="http://schemas.microsoft.com/office/powerpoint/2010/main" val="34499020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L Colors">
      <a:dk1>
        <a:sysClr val="windowText" lastClr="000000"/>
      </a:dk1>
      <a:lt1>
        <a:sysClr val="window" lastClr="FFFFFF"/>
      </a:lt1>
      <a:dk2>
        <a:srgbClr val="006AAC"/>
      </a:dk2>
      <a:lt2>
        <a:srgbClr val="EEEDDC"/>
      </a:lt2>
      <a:accent1>
        <a:srgbClr val="002038"/>
      </a:accent1>
      <a:accent2>
        <a:srgbClr val="90151F"/>
      </a:accent2>
      <a:accent3>
        <a:srgbClr val="58A735"/>
      </a:accent3>
      <a:accent4>
        <a:srgbClr val="E2952A"/>
      </a:accent4>
      <a:accent5>
        <a:srgbClr val="FAC945"/>
      </a:accent5>
      <a:accent6>
        <a:srgbClr val="B8CE27"/>
      </a:accent6>
      <a:hlink>
        <a:srgbClr val="0000FF"/>
      </a:hlink>
      <a:folHlink>
        <a:srgbClr val="800080"/>
      </a:folHlink>
    </a:clrScheme>
    <a:fontScheme name="Office 2">
      <a:majorFont>
        <a:latin typeface="OpenSans"/>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OpenSans"/>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schemas.openxmlformats.org/package/2006/metadata/core-properties"/>
    <ds:schemaRef ds:uri="http://schemas.microsoft.com/sharepoint/v3/fields"/>
    <ds:schemaRef ds:uri="http://schemas.microsoft.com/office/2006/metadata/properties"/>
    <ds:schemaRef ds:uri="http://purl.org/dc/dcmitype/"/>
    <ds:schemaRef ds:uri="http://purl.org/dc/terms/"/>
    <ds:schemaRef ds:uri="http://purl.org/dc/elements/1.1/"/>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1460</TotalTime>
  <Words>633</Words>
  <Application>Microsoft Macintosh PowerPoint</Application>
  <PresentationFormat>On-screen Show (16:9)</PresentationFormat>
  <Paragraphs>72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CengageNOW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ANNA BEAVERS</cp:lastModifiedBy>
  <cp:revision>143</cp:revision>
  <dcterms:created xsi:type="dcterms:W3CDTF">2010-04-12T23:12:02Z</dcterms:created>
  <dcterms:modified xsi:type="dcterms:W3CDTF">2015-01-11T18:50:29Z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_AdHocReviewCycleID">
    <vt:i4>287777420</vt:i4>
  </property>
  <property fmtid="{D5CDD505-2E9C-101B-9397-08002B2CF9AE}" pid="4" name="_NewReviewCycle">
    <vt:lpwstr/>
  </property>
  <property fmtid="{D5CDD505-2E9C-101B-9397-08002B2CF9AE}" pid="5" name="_EmailSubject">
    <vt:lpwstr>CNOW getting started materials OK?</vt:lpwstr>
  </property>
  <property fmtid="{D5CDD505-2E9C-101B-9397-08002B2CF9AE}" pid="6" name="_AuthorEmail">
    <vt:lpwstr>Kristin.McNary@cengage.com</vt:lpwstr>
  </property>
  <property fmtid="{D5CDD505-2E9C-101B-9397-08002B2CF9AE}" pid="7" name="_AuthorEmailDisplayName">
    <vt:lpwstr>McNary, Kristin</vt:lpwstr>
  </property>
  <property fmtid="{D5CDD505-2E9C-101B-9397-08002B2CF9AE}" pid="8" name="_PreviousAdHocReviewCycleID">
    <vt:i4>-2104196284</vt:i4>
  </property>
</Properties>
</file>