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ppt/theme/themeOverride5.xml" ContentType="application/vnd.openxmlformats-officedocument.themeOverride+xml"/>
  <Override PartName="/ppt/notesSlides/notesSlide2.xml" ContentType="application/vnd.openxmlformats-officedocument.presentationml.notesSlide+xml"/>
  <Override PartName="/ppt/theme/themeOverride6.xml" ContentType="application/vnd.openxmlformats-officedocument.themeOverride+xml"/>
  <Override PartName="/ppt/notesSlides/notesSlide3.xml" ContentType="application/vnd.openxmlformats-officedocument.presentationml.notesSlide+xml"/>
  <Override PartName="/ppt/theme/themeOverride7.xml" ContentType="application/vnd.openxmlformats-officedocument.themeOverride+xml"/>
  <Override PartName="/ppt/notesSlides/notesSlide4.xml" ContentType="application/vnd.openxmlformats-officedocument.presentationml.notesSlide+xml"/>
  <Override PartName="/ppt/theme/themeOverride8.xml" ContentType="application/vnd.openxmlformats-officedocument.themeOverride+xml"/>
  <Override PartName="/ppt/notesSlides/notesSlide5.xml" ContentType="application/vnd.openxmlformats-officedocument.presentationml.notesSlide+xml"/>
  <Override PartName="/ppt/theme/themeOverride9.xml" ContentType="application/vnd.openxmlformats-officedocument.themeOverride+xml"/>
  <Override PartName="/ppt/theme/themeOverride10.xml" ContentType="application/vnd.openxmlformats-officedocument.themeOverride+xml"/>
  <Override PartName="/ppt/notesSlides/notesSlide6.xml" ContentType="application/vnd.openxmlformats-officedocument.presentationml.notesSlide+xml"/>
  <Override PartName="/ppt/theme/themeOverride11.xml" ContentType="application/vnd.openxmlformats-officedocument.themeOverr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2.xml" ContentType="application/vnd.openxmlformats-officedocument.themeOverr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3.xml" ContentType="application/vnd.openxmlformats-officedocument.themeOverride+xml"/>
  <Override PartName="/ppt/notesSlides/notesSlide9.xml" ContentType="application/vnd.openxmlformats-officedocument.presentationml.notesSlide+xml"/>
  <Override PartName="/ppt/theme/themeOverride14.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82" r:id="rId5"/>
    <p:sldId id="296" r:id="rId6"/>
    <p:sldId id="284" r:id="rId7"/>
    <p:sldId id="285" r:id="rId8"/>
    <p:sldId id="286" r:id="rId9"/>
    <p:sldId id="287" r:id="rId10"/>
    <p:sldId id="288" r:id="rId11"/>
    <p:sldId id="289" r:id="rId12"/>
    <p:sldId id="290" r:id="rId13"/>
    <p:sldId id="291" r:id="rId14"/>
    <p:sldId id="292" r:id="rId15"/>
    <p:sldId id="293" r:id="rId16"/>
    <p:sldId id="294" r:id="rId17"/>
    <p:sldId id="297" r:id="rId18"/>
    <p:sldId id="2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ICPA" initials="A"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11" autoAdjust="0"/>
  </p:normalViewPr>
  <p:slideViewPr>
    <p:cSldViewPr>
      <p:cViewPr varScale="1">
        <p:scale>
          <a:sx n="63" d="100"/>
          <a:sy n="63" d="100"/>
        </p:scale>
        <p:origin x="-10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http://www.thiswaytocpa.com/exam-licensure/prepare-exam/four-sections-four-times-fun/" TargetMode="External"/><Relationship Id="rId2" Type="http://schemas.openxmlformats.org/officeDocument/2006/relationships/hyperlink" Target="http://www.thiswaytocpa.com/exam-licensure/state-requirements/" TargetMode="External"/><Relationship Id="rId1" Type="http://schemas.openxmlformats.org/officeDocument/2006/relationships/hyperlink" Target="http://www.thiswaytocpa.com/education/"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969F2-035E-4BA8-AA29-3E49885B4711}"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US"/>
        </a:p>
      </dgm:t>
    </dgm:pt>
    <dgm:pt modelId="{3E2FEDAB-F607-406E-8E81-EA7FB043B904}">
      <dgm:prSet phldrT="[Text]" custT="1"/>
      <dgm:spPr/>
      <dgm:t>
        <a:bodyPr/>
        <a:lstStyle/>
        <a:p>
          <a:r>
            <a:rPr lang="en-US" sz="1600" dirty="0" smtClean="0"/>
            <a:t>Education</a:t>
          </a:r>
          <a:endParaRPr lang="en-US" sz="1900" dirty="0"/>
        </a:p>
      </dgm:t>
    </dgm:pt>
    <dgm:pt modelId="{9FE13E31-32FE-4A3F-AE02-5D94D9C1F860}" type="parTrans" cxnId="{7413CB9F-28FE-44CF-8CD5-7F613F034B65}">
      <dgm:prSet/>
      <dgm:spPr/>
      <dgm:t>
        <a:bodyPr/>
        <a:lstStyle/>
        <a:p>
          <a:endParaRPr lang="en-US"/>
        </a:p>
      </dgm:t>
    </dgm:pt>
    <dgm:pt modelId="{28346347-D6C0-42A3-A9DB-3EA1C08722DE}" type="sibTrans" cxnId="{7413CB9F-28FE-44CF-8CD5-7F613F034B65}">
      <dgm:prSet/>
      <dgm:spPr/>
      <dgm:t>
        <a:bodyPr/>
        <a:lstStyle/>
        <a:p>
          <a:endParaRPr lang="en-US"/>
        </a:p>
      </dgm:t>
    </dgm:pt>
    <dgm:pt modelId="{3EC4C1FD-0E6F-41AF-AED4-C78FF3E454F7}">
      <dgm:prSet phldrT="[Text]"/>
      <dgm:spPr/>
      <dgm:t>
        <a:bodyPr/>
        <a:lstStyle/>
        <a:p>
          <a:r>
            <a:rPr lang="en-US" dirty="0" smtClean="0">
              <a:hlinkClick xmlns:r="http://schemas.openxmlformats.org/officeDocument/2006/relationships" r:id="rId1"/>
            </a:rPr>
            <a:t>Bachelor’s degree</a:t>
          </a:r>
          <a:endParaRPr lang="en-US" dirty="0"/>
        </a:p>
      </dgm:t>
    </dgm:pt>
    <dgm:pt modelId="{43F53C0E-5599-4011-B472-09F095CDB761}" type="parTrans" cxnId="{4FAD64F8-A05A-418E-A4D7-C3E552DB79D3}">
      <dgm:prSet/>
      <dgm:spPr/>
      <dgm:t>
        <a:bodyPr/>
        <a:lstStyle/>
        <a:p>
          <a:endParaRPr lang="en-US"/>
        </a:p>
      </dgm:t>
    </dgm:pt>
    <dgm:pt modelId="{1CBCEA5B-5971-4D52-942E-F4A4703627B7}" type="sibTrans" cxnId="{4FAD64F8-A05A-418E-A4D7-C3E552DB79D3}">
      <dgm:prSet/>
      <dgm:spPr/>
      <dgm:t>
        <a:bodyPr/>
        <a:lstStyle/>
        <a:p>
          <a:endParaRPr lang="en-US"/>
        </a:p>
      </dgm:t>
    </dgm:pt>
    <dgm:pt modelId="{85B342A8-F11D-470C-95FC-1E59164A0DE3}">
      <dgm:prSet phldrT="[Text]"/>
      <dgm:spPr/>
      <dgm:t>
        <a:bodyPr/>
        <a:lstStyle/>
        <a:p>
          <a:r>
            <a:rPr lang="en-US" dirty="0" smtClean="0"/>
            <a:t>150 semester hours</a:t>
          </a:r>
          <a:endParaRPr lang="en-US" dirty="0"/>
        </a:p>
      </dgm:t>
    </dgm:pt>
    <dgm:pt modelId="{AE5E17AE-F334-414F-9249-F64AE6BB1175}" type="parTrans" cxnId="{8DD00318-0121-4C0D-9F52-2A9E14E9F432}">
      <dgm:prSet/>
      <dgm:spPr/>
      <dgm:t>
        <a:bodyPr/>
        <a:lstStyle/>
        <a:p>
          <a:endParaRPr lang="en-US"/>
        </a:p>
      </dgm:t>
    </dgm:pt>
    <dgm:pt modelId="{8CBBF524-22D8-4D4A-9BAF-4B2C471D6413}" type="sibTrans" cxnId="{8DD00318-0121-4C0D-9F52-2A9E14E9F432}">
      <dgm:prSet/>
      <dgm:spPr/>
      <dgm:t>
        <a:bodyPr/>
        <a:lstStyle/>
        <a:p>
          <a:endParaRPr lang="en-US"/>
        </a:p>
      </dgm:t>
    </dgm:pt>
    <dgm:pt modelId="{0AB6CB72-3484-4134-B689-A92BFDB222DA}">
      <dgm:prSet phldrT="[Text]" custT="1"/>
      <dgm:spPr/>
      <dgm:t>
        <a:bodyPr/>
        <a:lstStyle/>
        <a:p>
          <a:r>
            <a:rPr lang="en-US" sz="2000" dirty="0" smtClean="0"/>
            <a:t>Exam</a:t>
          </a:r>
          <a:endParaRPr lang="en-US" sz="2000" dirty="0"/>
        </a:p>
      </dgm:t>
    </dgm:pt>
    <dgm:pt modelId="{0208C28A-23B3-4661-9F31-EFACDD8DF04A}" type="parTrans" cxnId="{2B59111F-AB33-466C-9FAF-56F743C370D6}">
      <dgm:prSet/>
      <dgm:spPr/>
      <dgm:t>
        <a:bodyPr/>
        <a:lstStyle/>
        <a:p>
          <a:endParaRPr lang="en-US"/>
        </a:p>
      </dgm:t>
    </dgm:pt>
    <dgm:pt modelId="{D2F5DEDA-7E95-4420-8E59-4E86910652E1}" type="sibTrans" cxnId="{2B59111F-AB33-466C-9FAF-56F743C370D6}">
      <dgm:prSet/>
      <dgm:spPr/>
      <dgm:t>
        <a:bodyPr/>
        <a:lstStyle/>
        <a:p>
          <a:endParaRPr lang="en-US"/>
        </a:p>
      </dgm:t>
    </dgm:pt>
    <dgm:pt modelId="{D477D730-0C01-446A-9FFE-94DDF8D4B17F}">
      <dgm:prSet phldrT="[Text]"/>
      <dgm:spPr/>
      <dgm:t>
        <a:bodyPr/>
        <a:lstStyle/>
        <a:p>
          <a:r>
            <a:rPr lang="en-US" dirty="0" smtClean="0"/>
            <a:t>Apply to sit based on </a:t>
          </a:r>
          <a:r>
            <a:rPr lang="en-US" dirty="0" smtClean="0">
              <a:hlinkClick xmlns:r="http://schemas.openxmlformats.org/officeDocument/2006/relationships" r:id="rId2"/>
            </a:rPr>
            <a:t>state requirements</a:t>
          </a:r>
          <a:endParaRPr lang="en-US" dirty="0"/>
        </a:p>
      </dgm:t>
    </dgm:pt>
    <dgm:pt modelId="{7FFF3E67-F680-4998-981B-0197CF279ACF}" type="parTrans" cxnId="{375F70F2-66E7-4584-946C-295DF9F37431}">
      <dgm:prSet/>
      <dgm:spPr/>
      <dgm:t>
        <a:bodyPr/>
        <a:lstStyle/>
        <a:p>
          <a:endParaRPr lang="en-US"/>
        </a:p>
      </dgm:t>
    </dgm:pt>
    <dgm:pt modelId="{CCEB1493-BFBF-4E12-8683-D79F4BE1CF5D}" type="sibTrans" cxnId="{375F70F2-66E7-4584-946C-295DF9F37431}">
      <dgm:prSet/>
      <dgm:spPr/>
      <dgm:t>
        <a:bodyPr/>
        <a:lstStyle/>
        <a:p>
          <a:endParaRPr lang="en-US"/>
        </a:p>
      </dgm:t>
    </dgm:pt>
    <dgm:pt modelId="{AD9B1A22-F292-4112-9C0B-4A7841B781F2}">
      <dgm:prSet phldrT="[Text]"/>
      <dgm:spPr/>
      <dgm:t>
        <a:bodyPr/>
        <a:lstStyle/>
        <a:p>
          <a:r>
            <a:rPr lang="en-US" dirty="0" smtClean="0"/>
            <a:t>Pass </a:t>
          </a:r>
          <a:r>
            <a:rPr lang="en-US" dirty="0" smtClean="0">
              <a:hlinkClick xmlns:r="http://schemas.openxmlformats.org/officeDocument/2006/relationships" r:id="rId3"/>
            </a:rPr>
            <a:t>all 4 parts </a:t>
          </a:r>
          <a:r>
            <a:rPr lang="en-US" dirty="0" smtClean="0"/>
            <a:t>with a 75% or higher</a:t>
          </a:r>
          <a:endParaRPr lang="en-US" dirty="0"/>
        </a:p>
      </dgm:t>
    </dgm:pt>
    <dgm:pt modelId="{779BAF9E-175C-4DAB-9ACF-30E6B0DE60F0}" type="parTrans" cxnId="{183CE069-E4B2-465A-92DF-3607D705538E}">
      <dgm:prSet/>
      <dgm:spPr/>
      <dgm:t>
        <a:bodyPr/>
        <a:lstStyle/>
        <a:p>
          <a:endParaRPr lang="en-US"/>
        </a:p>
      </dgm:t>
    </dgm:pt>
    <dgm:pt modelId="{13F88335-1BAB-489C-9570-779DD7E4A9A1}" type="sibTrans" cxnId="{183CE069-E4B2-465A-92DF-3607D705538E}">
      <dgm:prSet/>
      <dgm:spPr/>
      <dgm:t>
        <a:bodyPr/>
        <a:lstStyle/>
        <a:p>
          <a:endParaRPr lang="en-US"/>
        </a:p>
      </dgm:t>
    </dgm:pt>
    <dgm:pt modelId="{EAE3C1EE-56A9-4FCF-BA9C-D2B820981AB5}">
      <dgm:prSet phldrT="[Text]" custT="1"/>
      <dgm:spPr/>
      <dgm:t>
        <a:bodyPr/>
        <a:lstStyle/>
        <a:p>
          <a:r>
            <a:rPr lang="en-US" sz="1400" dirty="0" smtClean="0"/>
            <a:t>Experience</a:t>
          </a:r>
          <a:endParaRPr lang="en-US" sz="1800" dirty="0"/>
        </a:p>
      </dgm:t>
    </dgm:pt>
    <dgm:pt modelId="{432A9ED6-E54E-42DB-9B01-A7651140C7AA}" type="parTrans" cxnId="{05968EAB-2AFA-4B2E-9162-6EF4425CC16C}">
      <dgm:prSet/>
      <dgm:spPr/>
      <dgm:t>
        <a:bodyPr/>
        <a:lstStyle/>
        <a:p>
          <a:endParaRPr lang="en-US"/>
        </a:p>
      </dgm:t>
    </dgm:pt>
    <dgm:pt modelId="{2A2FCEA6-E855-4F7C-9C4B-E9F3DB9E47AE}" type="sibTrans" cxnId="{05968EAB-2AFA-4B2E-9162-6EF4425CC16C}">
      <dgm:prSet/>
      <dgm:spPr/>
      <dgm:t>
        <a:bodyPr/>
        <a:lstStyle/>
        <a:p>
          <a:endParaRPr lang="en-US"/>
        </a:p>
      </dgm:t>
    </dgm:pt>
    <dgm:pt modelId="{3B4E9871-A7FA-4798-A303-6B4686412EF9}">
      <dgm:prSet phldrT="[Text]"/>
      <dgm:spPr/>
      <dgm:t>
        <a:bodyPr/>
        <a:lstStyle/>
        <a:p>
          <a:r>
            <a:rPr lang="en-US" dirty="0" smtClean="0"/>
            <a:t>1-2 years in accounting</a:t>
          </a:r>
          <a:endParaRPr lang="en-US" dirty="0"/>
        </a:p>
      </dgm:t>
    </dgm:pt>
    <dgm:pt modelId="{FB0A5FDC-BF98-4C66-8C55-11F8362F9AA3}" type="parTrans" cxnId="{4170B677-B324-45F9-8BB2-06D3710E628C}">
      <dgm:prSet/>
      <dgm:spPr/>
      <dgm:t>
        <a:bodyPr/>
        <a:lstStyle/>
        <a:p>
          <a:endParaRPr lang="en-US"/>
        </a:p>
      </dgm:t>
    </dgm:pt>
    <dgm:pt modelId="{FFCACDF7-0A34-44AF-A0B7-25CCE66A0A63}" type="sibTrans" cxnId="{4170B677-B324-45F9-8BB2-06D3710E628C}">
      <dgm:prSet/>
      <dgm:spPr/>
      <dgm:t>
        <a:bodyPr/>
        <a:lstStyle/>
        <a:p>
          <a:endParaRPr lang="en-US"/>
        </a:p>
      </dgm:t>
    </dgm:pt>
    <dgm:pt modelId="{F5E2C61C-EB82-4101-BB5F-C983676DDB1F}">
      <dgm:prSet phldrT="[Text]"/>
      <dgm:spPr/>
      <dgm:t>
        <a:bodyPr/>
        <a:lstStyle/>
        <a:p>
          <a:r>
            <a:rPr lang="en-US" dirty="0" smtClean="0"/>
            <a:t>Under a CPA</a:t>
          </a:r>
          <a:endParaRPr lang="en-US" dirty="0"/>
        </a:p>
      </dgm:t>
    </dgm:pt>
    <dgm:pt modelId="{27BD3E21-CA47-4840-94D0-A5EAADE14F39}" type="parTrans" cxnId="{970632AE-3E16-4DD7-8D5C-5E508A9729CB}">
      <dgm:prSet/>
      <dgm:spPr/>
      <dgm:t>
        <a:bodyPr/>
        <a:lstStyle/>
        <a:p>
          <a:endParaRPr lang="en-US"/>
        </a:p>
      </dgm:t>
    </dgm:pt>
    <dgm:pt modelId="{5F58C47E-0258-457B-BE96-50D6DF59ECE3}" type="sibTrans" cxnId="{970632AE-3E16-4DD7-8D5C-5E508A9729CB}">
      <dgm:prSet/>
      <dgm:spPr/>
      <dgm:t>
        <a:bodyPr/>
        <a:lstStyle/>
        <a:p>
          <a:endParaRPr lang="en-US"/>
        </a:p>
      </dgm:t>
    </dgm:pt>
    <dgm:pt modelId="{A5178702-08E6-4A28-ACDC-54E5C048491A}" type="pres">
      <dgm:prSet presAssocID="{120969F2-035E-4BA8-AA29-3E49885B4711}" presName="linearFlow" presStyleCnt="0">
        <dgm:presLayoutVars>
          <dgm:dir/>
          <dgm:animLvl val="lvl"/>
          <dgm:resizeHandles val="exact"/>
        </dgm:presLayoutVars>
      </dgm:prSet>
      <dgm:spPr/>
      <dgm:t>
        <a:bodyPr/>
        <a:lstStyle/>
        <a:p>
          <a:endParaRPr lang="en-US"/>
        </a:p>
      </dgm:t>
    </dgm:pt>
    <dgm:pt modelId="{016A1286-0208-4556-8AB9-B1FA9A94D97E}" type="pres">
      <dgm:prSet presAssocID="{3E2FEDAB-F607-406E-8E81-EA7FB043B904}" presName="composite" presStyleCnt="0"/>
      <dgm:spPr/>
    </dgm:pt>
    <dgm:pt modelId="{EA3527E4-3545-4416-9399-9BD777C1AC7A}" type="pres">
      <dgm:prSet presAssocID="{3E2FEDAB-F607-406E-8E81-EA7FB043B904}" presName="parentText" presStyleLbl="alignNode1" presStyleIdx="0" presStyleCnt="3">
        <dgm:presLayoutVars>
          <dgm:chMax val="1"/>
          <dgm:bulletEnabled val="1"/>
        </dgm:presLayoutVars>
      </dgm:prSet>
      <dgm:spPr/>
      <dgm:t>
        <a:bodyPr/>
        <a:lstStyle/>
        <a:p>
          <a:endParaRPr lang="en-US"/>
        </a:p>
      </dgm:t>
    </dgm:pt>
    <dgm:pt modelId="{76B80184-449F-44EC-92DF-9D023E27E293}" type="pres">
      <dgm:prSet presAssocID="{3E2FEDAB-F607-406E-8E81-EA7FB043B904}" presName="descendantText" presStyleLbl="alignAcc1" presStyleIdx="0" presStyleCnt="3">
        <dgm:presLayoutVars>
          <dgm:bulletEnabled val="1"/>
        </dgm:presLayoutVars>
      </dgm:prSet>
      <dgm:spPr/>
      <dgm:t>
        <a:bodyPr/>
        <a:lstStyle/>
        <a:p>
          <a:endParaRPr lang="en-US"/>
        </a:p>
      </dgm:t>
    </dgm:pt>
    <dgm:pt modelId="{CDC1F31C-49DC-42C8-8A7C-2C76AF8251EB}" type="pres">
      <dgm:prSet presAssocID="{28346347-D6C0-42A3-A9DB-3EA1C08722DE}" presName="sp" presStyleCnt="0"/>
      <dgm:spPr/>
    </dgm:pt>
    <dgm:pt modelId="{D56B1E3C-BCD1-4D62-958D-EC514C9116EC}" type="pres">
      <dgm:prSet presAssocID="{0AB6CB72-3484-4134-B689-A92BFDB222DA}" presName="composite" presStyleCnt="0"/>
      <dgm:spPr/>
    </dgm:pt>
    <dgm:pt modelId="{93C7A74F-4D3C-40FF-A71F-DF5CC2727453}" type="pres">
      <dgm:prSet presAssocID="{0AB6CB72-3484-4134-B689-A92BFDB222DA}" presName="parentText" presStyleLbl="alignNode1" presStyleIdx="1" presStyleCnt="3">
        <dgm:presLayoutVars>
          <dgm:chMax val="1"/>
          <dgm:bulletEnabled val="1"/>
        </dgm:presLayoutVars>
      </dgm:prSet>
      <dgm:spPr/>
      <dgm:t>
        <a:bodyPr/>
        <a:lstStyle/>
        <a:p>
          <a:endParaRPr lang="en-US"/>
        </a:p>
      </dgm:t>
    </dgm:pt>
    <dgm:pt modelId="{96202AE5-6C77-497F-A222-322EC4E47323}" type="pres">
      <dgm:prSet presAssocID="{0AB6CB72-3484-4134-B689-A92BFDB222DA}" presName="descendantText" presStyleLbl="alignAcc1" presStyleIdx="1" presStyleCnt="3">
        <dgm:presLayoutVars>
          <dgm:bulletEnabled val="1"/>
        </dgm:presLayoutVars>
      </dgm:prSet>
      <dgm:spPr/>
      <dgm:t>
        <a:bodyPr/>
        <a:lstStyle/>
        <a:p>
          <a:endParaRPr lang="en-US"/>
        </a:p>
      </dgm:t>
    </dgm:pt>
    <dgm:pt modelId="{C364F5F0-27ED-4239-8C97-03BD72F0E38C}" type="pres">
      <dgm:prSet presAssocID="{D2F5DEDA-7E95-4420-8E59-4E86910652E1}" presName="sp" presStyleCnt="0"/>
      <dgm:spPr/>
    </dgm:pt>
    <dgm:pt modelId="{DE0FCF04-6E69-4E84-8DC5-95E5F7CFF7D4}" type="pres">
      <dgm:prSet presAssocID="{EAE3C1EE-56A9-4FCF-BA9C-D2B820981AB5}" presName="composite" presStyleCnt="0"/>
      <dgm:spPr/>
    </dgm:pt>
    <dgm:pt modelId="{A3A8B57B-78B7-40CF-B79F-9EE779A386E6}" type="pres">
      <dgm:prSet presAssocID="{EAE3C1EE-56A9-4FCF-BA9C-D2B820981AB5}" presName="parentText" presStyleLbl="alignNode1" presStyleIdx="2" presStyleCnt="3">
        <dgm:presLayoutVars>
          <dgm:chMax val="1"/>
          <dgm:bulletEnabled val="1"/>
        </dgm:presLayoutVars>
      </dgm:prSet>
      <dgm:spPr/>
      <dgm:t>
        <a:bodyPr/>
        <a:lstStyle/>
        <a:p>
          <a:endParaRPr lang="en-US"/>
        </a:p>
      </dgm:t>
    </dgm:pt>
    <dgm:pt modelId="{C2AEE806-A2D1-420C-9F4D-36FE3E03937B}" type="pres">
      <dgm:prSet presAssocID="{EAE3C1EE-56A9-4FCF-BA9C-D2B820981AB5}" presName="descendantText" presStyleLbl="alignAcc1" presStyleIdx="2" presStyleCnt="3">
        <dgm:presLayoutVars>
          <dgm:bulletEnabled val="1"/>
        </dgm:presLayoutVars>
      </dgm:prSet>
      <dgm:spPr/>
      <dgm:t>
        <a:bodyPr/>
        <a:lstStyle/>
        <a:p>
          <a:endParaRPr lang="en-US"/>
        </a:p>
      </dgm:t>
    </dgm:pt>
  </dgm:ptLst>
  <dgm:cxnLst>
    <dgm:cxn modelId="{CEB8C817-CE67-49DC-A63D-345089831738}" type="presOf" srcId="{F5E2C61C-EB82-4101-BB5F-C983676DDB1F}" destId="{C2AEE806-A2D1-420C-9F4D-36FE3E03937B}" srcOrd="0" destOrd="1" presId="urn:microsoft.com/office/officeart/2005/8/layout/chevron2"/>
    <dgm:cxn modelId="{375F70F2-66E7-4584-946C-295DF9F37431}" srcId="{0AB6CB72-3484-4134-B689-A92BFDB222DA}" destId="{D477D730-0C01-446A-9FFE-94DDF8D4B17F}" srcOrd="0" destOrd="0" parTransId="{7FFF3E67-F680-4998-981B-0197CF279ACF}" sibTransId="{CCEB1493-BFBF-4E12-8683-D79F4BE1CF5D}"/>
    <dgm:cxn modelId="{6539C879-A35E-4C81-B22D-0847F2EBAB61}" type="presOf" srcId="{3B4E9871-A7FA-4798-A303-6B4686412EF9}" destId="{C2AEE806-A2D1-420C-9F4D-36FE3E03937B}" srcOrd="0" destOrd="0" presId="urn:microsoft.com/office/officeart/2005/8/layout/chevron2"/>
    <dgm:cxn modelId="{183CE069-E4B2-465A-92DF-3607D705538E}" srcId="{0AB6CB72-3484-4134-B689-A92BFDB222DA}" destId="{AD9B1A22-F292-4112-9C0B-4A7841B781F2}" srcOrd="1" destOrd="0" parTransId="{779BAF9E-175C-4DAB-9ACF-30E6B0DE60F0}" sibTransId="{13F88335-1BAB-489C-9570-779DD7E4A9A1}"/>
    <dgm:cxn modelId="{61C9A22C-DCBA-453E-8E31-96271F518B99}" type="presOf" srcId="{85B342A8-F11D-470C-95FC-1E59164A0DE3}" destId="{76B80184-449F-44EC-92DF-9D023E27E293}" srcOrd="0" destOrd="1" presId="urn:microsoft.com/office/officeart/2005/8/layout/chevron2"/>
    <dgm:cxn modelId="{5D0C3880-79FE-484A-AFF0-81F06178E7F6}" type="presOf" srcId="{D477D730-0C01-446A-9FFE-94DDF8D4B17F}" destId="{96202AE5-6C77-497F-A222-322EC4E47323}" srcOrd="0" destOrd="0" presId="urn:microsoft.com/office/officeart/2005/8/layout/chevron2"/>
    <dgm:cxn modelId="{970632AE-3E16-4DD7-8D5C-5E508A9729CB}" srcId="{EAE3C1EE-56A9-4FCF-BA9C-D2B820981AB5}" destId="{F5E2C61C-EB82-4101-BB5F-C983676DDB1F}" srcOrd="1" destOrd="0" parTransId="{27BD3E21-CA47-4840-94D0-A5EAADE14F39}" sibTransId="{5F58C47E-0258-457B-BE96-50D6DF59ECE3}"/>
    <dgm:cxn modelId="{6B713354-F5E2-4D90-9F95-0E6B5FB3DE0E}" type="presOf" srcId="{AD9B1A22-F292-4112-9C0B-4A7841B781F2}" destId="{96202AE5-6C77-497F-A222-322EC4E47323}" srcOrd="0" destOrd="1" presId="urn:microsoft.com/office/officeart/2005/8/layout/chevron2"/>
    <dgm:cxn modelId="{6EE4C571-3ACF-4A34-94EC-46B4B9E924B1}" type="presOf" srcId="{0AB6CB72-3484-4134-B689-A92BFDB222DA}" destId="{93C7A74F-4D3C-40FF-A71F-DF5CC2727453}" srcOrd="0" destOrd="0" presId="urn:microsoft.com/office/officeart/2005/8/layout/chevron2"/>
    <dgm:cxn modelId="{2B59111F-AB33-466C-9FAF-56F743C370D6}" srcId="{120969F2-035E-4BA8-AA29-3E49885B4711}" destId="{0AB6CB72-3484-4134-B689-A92BFDB222DA}" srcOrd="1" destOrd="0" parTransId="{0208C28A-23B3-4661-9F31-EFACDD8DF04A}" sibTransId="{D2F5DEDA-7E95-4420-8E59-4E86910652E1}"/>
    <dgm:cxn modelId="{579F11C0-3D89-4FB3-BDC3-EABDA0C993D8}" type="presOf" srcId="{3EC4C1FD-0E6F-41AF-AED4-C78FF3E454F7}" destId="{76B80184-449F-44EC-92DF-9D023E27E293}" srcOrd="0" destOrd="0" presId="urn:microsoft.com/office/officeart/2005/8/layout/chevron2"/>
    <dgm:cxn modelId="{4DE00D14-068C-4F95-A152-A377725A5269}" type="presOf" srcId="{120969F2-035E-4BA8-AA29-3E49885B4711}" destId="{A5178702-08E6-4A28-ACDC-54E5C048491A}" srcOrd="0" destOrd="0" presId="urn:microsoft.com/office/officeart/2005/8/layout/chevron2"/>
    <dgm:cxn modelId="{C75A537C-45AD-424E-B31F-DCCF9C57133A}" type="presOf" srcId="{3E2FEDAB-F607-406E-8E81-EA7FB043B904}" destId="{EA3527E4-3545-4416-9399-9BD777C1AC7A}" srcOrd="0" destOrd="0" presId="urn:microsoft.com/office/officeart/2005/8/layout/chevron2"/>
    <dgm:cxn modelId="{05968EAB-2AFA-4B2E-9162-6EF4425CC16C}" srcId="{120969F2-035E-4BA8-AA29-3E49885B4711}" destId="{EAE3C1EE-56A9-4FCF-BA9C-D2B820981AB5}" srcOrd="2" destOrd="0" parTransId="{432A9ED6-E54E-42DB-9B01-A7651140C7AA}" sibTransId="{2A2FCEA6-E855-4F7C-9C4B-E9F3DB9E47AE}"/>
    <dgm:cxn modelId="{7413CB9F-28FE-44CF-8CD5-7F613F034B65}" srcId="{120969F2-035E-4BA8-AA29-3E49885B4711}" destId="{3E2FEDAB-F607-406E-8E81-EA7FB043B904}" srcOrd="0" destOrd="0" parTransId="{9FE13E31-32FE-4A3F-AE02-5D94D9C1F860}" sibTransId="{28346347-D6C0-42A3-A9DB-3EA1C08722DE}"/>
    <dgm:cxn modelId="{4FAD64F8-A05A-418E-A4D7-C3E552DB79D3}" srcId="{3E2FEDAB-F607-406E-8E81-EA7FB043B904}" destId="{3EC4C1FD-0E6F-41AF-AED4-C78FF3E454F7}" srcOrd="0" destOrd="0" parTransId="{43F53C0E-5599-4011-B472-09F095CDB761}" sibTransId="{1CBCEA5B-5971-4D52-942E-F4A4703627B7}"/>
    <dgm:cxn modelId="{8DD00318-0121-4C0D-9F52-2A9E14E9F432}" srcId="{3E2FEDAB-F607-406E-8E81-EA7FB043B904}" destId="{85B342A8-F11D-470C-95FC-1E59164A0DE3}" srcOrd="1" destOrd="0" parTransId="{AE5E17AE-F334-414F-9249-F64AE6BB1175}" sibTransId="{8CBBF524-22D8-4D4A-9BAF-4B2C471D6413}"/>
    <dgm:cxn modelId="{4170B677-B324-45F9-8BB2-06D3710E628C}" srcId="{EAE3C1EE-56A9-4FCF-BA9C-D2B820981AB5}" destId="{3B4E9871-A7FA-4798-A303-6B4686412EF9}" srcOrd="0" destOrd="0" parTransId="{FB0A5FDC-BF98-4C66-8C55-11F8362F9AA3}" sibTransId="{FFCACDF7-0A34-44AF-A0B7-25CCE66A0A63}"/>
    <dgm:cxn modelId="{A0DE117A-83E0-429F-A8D0-8239FB163430}" type="presOf" srcId="{EAE3C1EE-56A9-4FCF-BA9C-D2B820981AB5}" destId="{A3A8B57B-78B7-40CF-B79F-9EE779A386E6}" srcOrd="0" destOrd="0" presId="urn:microsoft.com/office/officeart/2005/8/layout/chevron2"/>
    <dgm:cxn modelId="{304B5C7D-A466-408A-BF9D-EC9B3DE55978}" type="presParOf" srcId="{A5178702-08E6-4A28-ACDC-54E5C048491A}" destId="{016A1286-0208-4556-8AB9-B1FA9A94D97E}" srcOrd="0" destOrd="0" presId="urn:microsoft.com/office/officeart/2005/8/layout/chevron2"/>
    <dgm:cxn modelId="{C0FB8DE3-5BEC-4409-8AEA-D428523E9B97}" type="presParOf" srcId="{016A1286-0208-4556-8AB9-B1FA9A94D97E}" destId="{EA3527E4-3545-4416-9399-9BD777C1AC7A}" srcOrd="0" destOrd="0" presId="urn:microsoft.com/office/officeart/2005/8/layout/chevron2"/>
    <dgm:cxn modelId="{0B2D80CE-5E82-45A8-89D2-8519C2E89F2E}" type="presParOf" srcId="{016A1286-0208-4556-8AB9-B1FA9A94D97E}" destId="{76B80184-449F-44EC-92DF-9D023E27E293}" srcOrd="1" destOrd="0" presId="urn:microsoft.com/office/officeart/2005/8/layout/chevron2"/>
    <dgm:cxn modelId="{58C78423-7975-4911-B3F1-2F742245B070}" type="presParOf" srcId="{A5178702-08E6-4A28-ACDC-54E5C048491A}" destId="{CDC1F31C-49DC-42C8-8A7C-2C76AF8251EB}" srcOrd="1" destOrd="0" presId="urn:microsoft.com/office/officeart/2005/8/layout/chevron2"/>
    <dgm:cxn modelId="{D0BF750A-97CD-432E-A150-FB473A5BAF71}" type="presParOf" srcId="{A5178702-08E6-4A28-ACDC-54E5C048491A}" destId="{D56B1E3C-BCD1-4D62-958D-EC514C9116EC}" srcOrd="2" destOrd="0" presId="urn:microsoft.com/office/officeart/2005/8/layout/chevron2"/>
    <dgm:cxn modelId="{A4C91192-B305-4EAF-88DA-222215CD7DFE}" type="presParOf" srcId="{D56B1E3C-BCD1-4D62-958D-EC514C9116EC}" destId="{93C7A74F-4D3C-40FF-A71F-DF5CC2727453}" srcOrd="0" destOrd="0" presId="urn:microsoft.com/office/officeart/2005/8/layout/chevron2"/>
    <dgm:cxn modelId="{089ED261-5669-4AED-9792-AAEAC47502A8}" type="presParOf" srcId="{D56B1E3C-BCD1-4D62-958D-EC514C9116EC}" destId="{96202AE5-6C77-497F-A222-322EC4E47323}" srcOrd="1" destOrd="0" presId="urn:microsoft.com/office/officeart/2005/8/layout/chevron2"/>
    <dgm:cxn modelId="{6B31D250-8752-4FC7-BE3A-DE0D284F0243}" type="presParOf" srcId="{A5178702-08E6-4A28-ACDC-54E5C048491A}" destId="{C364F5F0-27ED-4239-8C97-03BD72F0E38C}" srcOrd="3" destOrd="0" presId="urn:microsoft.com/office/officeart/2005/8/layout/chevron2"/>
    <dgm:cxn modelId="{76E405F8-7DD9-44FE-AB05-437E23153782}" type="presParOf" srcId="{A5178702-08E6-4A28-ACDC-54E5C048491A}" destId="{DE0FCF04-6E69-4E84-8DC5-95E5F7CFF7D4}" srcOrd="4" destOrd="0" presId="urn:microsoft.com/office/officeart/2005/8/layout/chevron2"/>
    <dgm:cxn modelId="{33ECC1FC-F9EF-44C6-97EC-088E2ABE6D8C}" type="presParOf" srcId="{DE0FCF04-6E69-4E84-8DC5-95E5F7CFF7D4}" destId="{A3A8B57B-78B7-40CF-B79F-9EE779A386E6}" srcOrd="0" destOrd="0" presId="urn:microsoft.com/office/officeart/2005/8/layout/chevron2"/>
    <dgm:cxn modelId="{E05A27BC-C37F-4C83-AC22-B70693F4FACD}" type="presParOf" srcId="{DE0FCF04-6E69-4E84-8DC5-95E5F7CFF7D4}" destId="{C2AEE806-A2D1-420C-9F4D-36FE3E03937B}"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0969F2-035E-4BA8-AA29-3E49885B4711}"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3E2FEDAB-F607-406E-8E81-EA7FB043B904}">
      <dgm:prSet phldrT="[Text]" custT="1"/>
      <dgm:spPr/>
      <dgm:t>
        <a:bodyPr/>
        <a:lstStyle/>
        <a:p>
          <a:r>
            <a:rPr lang="en-US" sz="2000" dirty="0" smtClean="0"/>
            <a:t>License</a:t>
          </a:r>
          <a:endParaRPr lang="en-US" sz="1800" dirty="0"/>
        </a:p>
      </dgm:t>
    </dgm:pt>
    <dgm:pt modelId="{9FE13E31-32FE-4A3F-AE02-5D94D9C1F860}" type="parTrans" cxnId="{7413CB9F-28FE-44CF-8CD5-7F613F034B65}">
      <dgm:prSet/>
      <dgm:spPr/>
      <dgm:t>
        <a:bodyPr/>
        <a:lstStyle/>
        <a:p>
          <a:endParaRPr lang="en-US" sz="1600"/>
        </a:p>
      </dgm:t>
    </dgm:pt>
    <dgm:pt modelId="{28346347-D6C0-42A3-A9DB-3EA1C08722DE}" type="sibTrans" cxnId="{7413CB9F-28FE-44CF-8CD5-7F613F034B65}">
      <dgm:prSet/>
      <dgm:spPr/>
      <dgm:t>
        <a:bodyPr/>
        <a:lstStyle/>
        <a:p>
          <a:endParaRPr lang="en-US" sz="1600"/>
        </a:p>
      </dgm:t>
    </dgm:pt>
    <dgm:pt modelId="{3EC4C1FD-0E6F-41AF-AED4-C78FF3E454F7}">
      <dgm:prSet phldrT="[Text]" custT="1"/>
      <dgm:spPr/>
      <dgm:t>
        <a:bodyPr/>
        <a:lstStyle/>
        <a:p>
          <a:r>
            <a:rPr lang="en-US" sz="2400" dirty="0" smtClean="0"/>
            <a:t>Meet state/jurisdiction 3 E’s requirements</a:t>
          </a:r>
          <a:endParaRPr lang="en-US" sz="2400" dirty="0"/>
        </a:p>
      </dgm:t>
    </dgm:pt>
    <dgm:pt modelId="{43F53C0E-5599-4011-B472-09F095CDB761}" type="parTrans" cxnId="{4FAD64F8-A05A-418E-A4D7-C3E552DB79D3}">
      <dgm:prSet/>
      <dgm:spPr/>
      <dgm:t>
        <a:bodyPr/>
        <a:lstStyle/>
        <a:p>
          <a:endParaRPr lang="en-US" sz="1600"/>
        </a:p>
      </dgm:t>
    </dgm:pt>
    <dgm:pt modelId="{1CBCEA5B-5971-4D52-942E-F4A4703627B7}" type="sibTrans" cxnId="{4FAD64F8-A05A-418E-A4D7-C3E552DB79D3}">
      <dgm:prSet/>
      <dgm:spPr/>
      <dgm:t>
        <a:bodyPr/>
        <a:lstStyle/>
        <a:p>
          <a:endParaRPr lang="en-US" sz="1600"/>
        </a:p>
      </dgm:t>
    </dgm:pt>
    <dgm:pt modelId="{85B342A8-F11D-470C-95FC-1E59164A0DE3}">
      <dgm:prSet phldrT="[Text]" custT="1"/>
      <dgm:spPr/>
      <dgm:t>
        <a:bodyPr/>
        <a:lstStyle/>
        <a:p>
          <a:r>
            <a:rPr lang="en-US" sz="2400" dirty="0" smtClean="0"/>
            <a:t>Other requirements (e.g., ethics exam</a:t>
          </a:r>
          <a:r>
            <a:rPr lang="en-US" sz="2800" dirty="0" smtClean="0"/>
            <a:t>)</a:t>
          </a:r>
          <a:endParaRPr lang="en-US" sz="2800" dirty="0"/>
        </a:p>
      </dgm:t>
    </dgm:pt>
    <dgm:pt modelId="{AE5E17AE-F334-414F-9249-F64AE6BB1175}" type="parTrans" cxnId="{8DD00318-0121-4C0D-9F52-2A9E14E9F432}">
      <dgm:prSet/>
      <dgm:spPr/>
      <dgm:t>
        <a:bodyPr/>
        <a:lstStyle/>
        <a:p>
          <a:endParaRPr lang="en-US" sz="1600"/>
        </a:p>
      </dgm:t>
    </dgm:pt>
    <dgm:pt modelId="{8CBBF524-22D8-4D4A-9BAF-4B2C471D6413}" type="sibTrans" cxnId="{8DD00318-0121-4C0D-9F52-2A9E14E9F432}">
      <dgm:prSet/>
      <dgm:spPr/>
      <dgm:t>
        <a:bodyPr/>
        <a:lstStyle/>
        <a:p>
          <a:endParaRPr lang="en-US" sz="1600"/>
        </a:p>
      </dgm:t>
    </dgm:pt>
    <dgm:pt modelId="{0AB6CB72-3484-4134-B689-A92BFDB222DA}">
      <dgm:prSet phldrT="[Text]" custT="1"/>
      <dgm:spPr/>
      <dgm:t>
        <a:bodyPr/>
        <a:lstStyle/>
        <a:p>
          <a:r>
            <a:rPr lang="en-US" sz="1200" dirty="0" smtClean="0"/>
            <a:t>Continuing Professional Education</a:t>
          </a:r>
          <a:endParaRPr lang="en-US" sz="1200" dirty="0"/>
        </a:p>
      </dgm:t>
    </dgm:pt>
    <dgm:pt modelId="{0208C28A-23B3-4661-9F31-EFACDD8DF04A}" type="parTrans" cxnId="{2B59111F-AB33-466C-9FAF-56F743C370D6}">
      <dgm:prSet/>
      <dgm:spPr/>
      <dgm:t>
        <a:bodyPr/>
        <a:lstStyle/>
        <a:p>
          <a:endParaRPr lang="en-US" sz="1600"/>
        </a:p>
      </dgm:t>
    </dgm:pt>
    <dgm:pt modelId="{D2F5DEDA-7E95-4420-8E59-4E86910652E1}" type="sibTrans" cxnId="{2B59111F-AB33-466C-9FAF-56F743C370D6}">
      <dgm:prSet/>
      <dgm:spPr/>
      <dgm:t>
        <a:bodyPr/>
        <a:lstStyle/>
        <a:p>
          <a:endParaRPr lang="en-US" sz="1600"/>
        </a:p>
      </dgm:t>
    </dgm:pt>
    <dgm:pt modelId="{D477D730-0C01-446A-9FFE-94DDF8D4B17F}">
      <dgm:prSet phldrT="[Text]" custT="1"/>
      <dgm:spPr/>
      <dgm:t>
        <a:bodyPr/>
        <a:lstStyle/>
        <a:p>
          <a:r>
            <a:rPr lang="en-US" sz="2400" dirty="0" smtClean="0"/>
            <a:t>40 hours of CPE per year</a:t>
          </a:r>
          <a:endParaRPr lang="en-US" sz="2400" dirty="0"/>
        </a:p>
      </dgm:t>
    </dgm:pt>
    <dgm:pt modelId="{7FFF3E67-F680-4998-981B-0197CF279ACF}" type="parTrans" cxnId="{375F70F2-66E7-4584-946C-295DF9F37431}">
      <dgm:prSet/>
      <dgm:spPr/>
      <dgm:t>
        <a:bodyPr/>
        <a:lstStyle/>
        <a:p>
          <a:endParaRPr lang="en-US" sz="1600"/>
        </a:p>
      </dgm:t>
    </dgm:pt>
    <dgm:pt modelId="{CCEB1493-BFBF-4E12-8683-D79F4BE1CF5D}" type="sibTrans" cxnId="{375F70F2-66E7-4584-946C-295DF9F37431}">
      <dgm:prSet/>
      <dgm:spPr/>
      <dgm:t>
        <a:bodyPr/>
        <a:lstStyle/>
        <a:p>
          <a:endParaRPr lang="en-US" sz="1600"/>
        </a:p>
      </dgm:t>
    </dgm:pt>
    <dgm:pt modelId="{AD9B1A22-F292-4112-9C0B-4A7841B781F2}">
      <dgm:prSet phldrT="[Text]" custT="1"/>
      <dgm:spPr/>
      <dgm:t>
        <a:bodyPr/>
        <a:lstStyle/>
        <a:p>
          <a:r>
            <a:rPr lang="en-US" sz="2400" dirty="0" smtClean="0"/>
            <a:t>Renew license every 1, 2 or 3 years</a:t>
          </a:r>
          <a:endParaRPr lang="en-US" sz="2400" dirty="0"/>
        </a:p>
      </dgm:t>
    </dgm:pt>
    <dgm:pt modelId="{779BAF9E-175C-4DAB-9ACF-30E6B0DE60F0}" type="parTrans" cxnId="{183CE069-E4B2-465A-92DF-3607D705538E}">
      <dgm:prSet/>
      <dgm:spPr/>
      <dgm:t>
        <a:bodyPr/>
        <a:lstStyle/>
        <a:p>
          <a:endParaRPr lang="en-US" sz="1600"/>
        </a:p>
      </dgm:t>
    </dgm:pt>
    <dgm:pt modelId="{13F88335-1BAB-489C-9570-779DD7E4A9A1}" type="sibTrans" cxnId="{183CE069-E4B2-465A-92DF-3607D705538E}">
      <dgm:prSet/>
      <dgm:spPr/>
      <dgm:t>
        <a:bodyPr/>
        <a:lstStyle/>
        <a:p>
          <a:endParaRPr lang="en-US" sz="1600"/>
        </a:p>
      </dgm:t>
    </dgm:pt>
    <dgm:pt modelId="{EAE3C1EE-56A9-4FCF-BA9C-D2B820981AB5}">
      <dgm:prSet phldrT="[Text]" custT="1"/>
      <dgm:spPr/>
      <dgm:t>
        <a:bodyPr/>
        <a:lstStyle/>
        <a:p>
          <a:r>
            <a:rPr lang="en-US" sz="2000" dirty="0" smtClean="0"/>
            <a:t>Beyond</a:t>
          </a:r>
          <a:endParaRPr lang="en-US" sz="2400" dirty="0"/>
        </a:p>
      </dgm:t>
    </dgm:pt>
    <dgm:pt modelId="{432A9ED6-E54E-42DB-9B01-A7651140C7AA}" type="parTrans" cxnId="{05968EAB-2AFA-4B2E-9162-6EF4425CC16C}">
      <dgm:prSet/>
      <dgm:spPr/>
      <dgm:t>
        <a:bodyPr/>
        <a:lstStyle/>
        <a:p>
          <a:endParaRPr lang="en-US" sz="1600"/>
        </a:p>
      </dgm:t>
    </dgm:pt>
    <dgm:pt modelId="{2A2FCEA6-E855-4F7C-9C4B-E9F3DB9E47AE}" type="sibTrans" cxnId="{05968EAB-2AFA-4B2E-9162-6EF4425CC16C}">
      <dgm:prSet/>
      <dgm:spPr/>
      <dgm:t>
        <a:bodyPr/>
        <a:lstStyle/>
        <a:p>
          <a:endParaRPr lang="en-US" sz="1600"/>
        </a:p>
      </dgm:t>
    </dgm:pt>
    <dgm:pt modelId="{3B4E9871-A7FA-4798-A303-6B4686412EF9}">
      <dgm:prSet phldrT="[Text]" custT="1"/>
      <dgm:spPr/>
      <dgm:t>
        <a:bodyPr/>
        <a:lstStyle/>
        <a:p>
          <a:r>
            <a:rPr lang="en-US" sz="2400" dirty="0" smtClean="0"/>
            <a:t>Join state society, AICPA and volunteer</a:t>
          </a:r>
          <a:endParaRPr lang="en-US" sz="2400" dirty="0"/>
        </a:p>
      </dgm:t>
    </dgm:pt>
    <dgm:pt modelId="{FB0A5FDC-BF98-4C66-8C55-11F8362F9AA3}" type="parTrans" cxnId="{4170B677-B324-45F9-8BB2-06D3710E628C}">
      <dgm:prSet/>
      <dgm:spPr/>
      <dgm:t>
        <a:bodyPr/>
        <a:lstStyle/>
        <a:p>
          <a:endParaRPr lang="en-US" sz="1600"/>
        </a:p>
      </dgm:t>
    </dgm:pt>
    <dgm:pt modelId="{FFCACDF7-0A34-44AF-A0B7-25CCE66A0A63}" type="sibTrans" cxnId="{4170B677-B324-45F9-8BB2-06D3710E628C}">
      <dgm:prSet/>
      <dgm:spPr/>
      <dgm:t>
        <a:bodyPr/>
        <a:lstStyle/>
        <a:p>
          <a:endParaRPr lang="en-US" sz="1600"/>
        </a:p>
      </dgm:t>
    </dgm:pt>
    <dgm:pt modelId="{F5E2C61C-EB82-4101-BB5F-C983676DDB1F}">
      <dgm:prSet phldrT="[Text]" custT="1"/>
      <dgm:spPr/>
      <dgm:t>
        <a:bodyPr/>
        <a:lstStyle/>
        <a:p>
          <a:r>
            <a:rPr lang="en-US" sz="2400" dirty="0" smtClean="0"/>
            <a:t>Specialize in one or more areas (e.g., CFF)</a:t>
          </a:r>
          <a:endParaRPr lang="en-US" sz="2400" dirty="0"/>
        </a:p>
      </dgm:t>
    </dgm:pt>
    <dgm:pt modelId="{27BD3E21-CA47-4840-94D0-A5EAADE14F39}" type="parTrans" cxnId="{970632AE-3E16-4DD7-8D5C-5E508A9729CB}">
      <dgm:prSet/>
      <dgm:spPr/>
      <dgm:t>
        <a:bodyPr/>
        <a:lstStyle/>
        <a:p>
          <a:endParaRPr lang="en-US" sz="1600"/>
        </a:p>
      </dgm:t>
    </dgm:pt>
    <dgm:pt modelId="{5F58C47E-0258-457B-BE96-50D6DF59ECE3}" type="sibTrans" cxnId="{970632AE-3E16-4DD7-8D5C-5E508A9729CB}">
      <dgm:prSet/>
      <dgm:spPr/>
      <dgm:t>
        <a:bodyPr/>
        <a:lstStyle/>
        <a:p>
          <a:endParaRPr lang="en-US" sz="1600"/>
        </a:p>
      </dgm:t>
    </dgm:pt>
    <dgm:pt modelId="{A5178702-08E6-4A28-ACDC-54E5C048491A}" type="pres">
      <dgm:prSet presAssocID="{120969F2-035E-4BA8-AA29-3E49885B4711}" presName="linearFlow" presStyleCnt="0">
        <dgm:presLayoutVars>
          <dgm:dir/>
          <dgm:animLvl val="lvl"/>
          <dgm:resizeHandles val="exact"/>
        </dgm:presLayoutVars>
      </dgm:prSet>
      <dgm:spPr/>
      <dgm:t>
        <a:bodyPr/>
        <a:lstStyle/>
        <a:p>
          <a:endParaRPr lang="en-US"/>
        </a:p>
      </dgm:t>
    </dgm:pt>
    <dgm:pt modelId="{016A1286-0208-4556-8AB9-B1FA9A94D97E}" type="pres">
      <dgm:prSet presAssocID="{3E2FEDAB-F607-406E-8E81-EA7FB043B904}" presName="composite" presStyleCnt="0"/>
      <dgm:spPr/>
      <dgm:t>
        <a:bodyPr/>
        <a:lstStyle/>
        <a:p>
          <a:endParaRPr lang="en-US"/>
        </a:p>
      </dgm:t>
    </dgm:pt>
    <dgm:pt modelId="{EA3527E4-3545-4416-9399-9BD777C1AC7A}" type="pres">
      <dgm:prSet presAssocID="{3E2FEDAB-F607-406E-8E81-EA7FB043B904}" presName="parentText" presStyleLbl="alignNode1" presStyleIdx="0" presStyleCnt="3">
        <dgm:presLayoutVars>
          <dgm:chMax val="1"/>
          <dgm:bulletEnabled val="1"/>
        </dgm:presLayoutVars>
      </dgm:prSet>
      <dgm:spPr/>
      <dgm:t>
        <a:bodyPr/>
        <a:lstStyle/>
        <a:p>
          <a:endParaRPr lang="en-US"/>
        </a:p>
      </dgm:t>
    </dgm:pt>
    <dgm:pt modelId="{76B80184-449F-44EC-92DF-9D023E27E293}" type="pres">
      <dgm:prSet presAssocID="{3E2FEDAB-F607-406E-8E81-EA7FB043B904}" presName="descendantText" presStyleLbl="alignAcc1" presStyleIdx="0" presStyleCnt="3">
        <dgm:presLayoutVars>
          <dgm:bulletEnabled val="1"/>
        </dgm:presLayoutVars>
      </dgm:prSet>
      <dgm:spPr/>
      <dgm:t>
        <a:bodyPr/>
        <a:lstStyle/>
        <a:p>
          <a:endParaRPr lang="en-US"/>
        </a:p>
      </dgm:t>
    </dgm:pt>
    <dgm:pt modelId="{CDC1F31C-49DC-42C8-8A7C-2C76AF8251EB}" type="pres">
      <dgm:prSet presAssocID="{28346347-D6C0-42A3-A9DB-3EA1C08722DE}" presName="sp" presStyleCnt="0"/>
      <dgm:spPr/>
      <dgm:t>
        <a:bodyPr/>
        <a:lstStyle/>
        <a:p>
          <a:endParaRPr lang="en-US"/>
        </a:p>
      </dgm:t>
    </dgm:pt>
    <dgm:pt modelId="{D56B1E3C-BCD1-4D62-958D-EC514C9116EC}" type="pres">
      <dgm:prSet presAssocID="{0AB6CB72-3484-4134-B689-A92BFDB222DA}" presName="composite" presStyleCnt="0"/>
      <dgm:spPr/>
      <dgm:t>
        <a:bodyPr/>
        <a:lstStyle/>
        <a:p>
          <a:endParaRPr lang="en-US"/>
        </a:p>
      </dgm:t>
    </dgm:pt>
    <dgm:pt modelId="{93C7A74F-4D3C-40FF-A71F-DF5CC2727453}" type="pres">
      <dgm:prSet presAssocID="{0AB6CB72-3484-4134-B689-A92BFDB222DA}" presName="parentText" presStyleLbl="alignNode1" presStyleIdx="1" presStyleCnt="3">
        <dgm:presLayoutVars>
          <dgm:chMax val="1"/>
          <dgm:bulletEnabled val="1"/>
        </dgm:presLayoutVars>
      </dgm:prSet>
      <dgm:spPr/>
      <dgm:t>
        <a:bodyPr/>
        <a:lstStyle/>
        <a:p>
          <a:endParaRPr lang="en-US"/>
        </a:p>
      </dgm:t>
    </dgm:pt>
    <dgm:pt modelId="{96202AE5-6C77-497F-A222-322EC4E47323}" type="pres">
      <dgm:prSet presAssocID="{0AB6CB72-3484-4134-B689-A92BFDB222DA}" presName="descendantText" presStyleLbl="alignAcc1" presStyleIdx="1" presStyleCnt="3">
        <dgm:presLayoutVars>
          <dgm:bulletEnabled val="1"/>
        </dgm:presLayoutVars>
      </dgm:prSet>
      <dgm:spPr/>
      <dgm:t>
        <a:bodyPr/>
        <a:lstStyle/>
        <a:p>
          <a:endParaRPr lang="en-US"/>
        </a:p>
      </dgm:t>
    </dgm:pt>
    <dgm:pt modelId="{C364F5F0-27ED-4239-8C97-03BD72F0E38C}" type="pres">
      <dgm:prSet presAssocID="{D2F5DEDA-7E95-4420-8E59-4E86910652E1}" presName="sp" presStyleCnt="0"/>
      <dgm:spPr/>
      <dgm:t>
        <a:bodyPr/>
        <a:lstStyle/>
        <a:p>
          <a:endParaRPr lang="en-US"/>
        </a:p>
      </dgm:t>
    </dgm:pt>
    <dgm:pt modelId="{DE0FCF04-6E69-4E84-8DC5-95E5F7CFF7D4}" type="pres">
      <dgm:prSet presAssocID="{EAE3C1EE-56A9-4FCF-BA9C-D2B820981AB5}" presName="composite" presStyleCnt="0"/>
      <dgm:spPr/>
      <dgm:t>
        <a:bodyPr/>
        <a:lstStyle/>
        <a:p>
          <a:endParaRPr lang="en-US"/>
        </a:p>
      </dgm:t>
    </dgm:pt>
    <dgm:pt modelId="{A3A8B57B-78B7-40CF-B79F-9EE779A386E6}" type="pres">
      <dgm:prSet presAssocID="{EAE3C1EE-56A9-4FCF-BA9C-D2B820981AB5}" presName="parentText" presStyleLbl="alignNode1" presStyleIdx="2" presStyleCnt="3">
        <dgm:presLayoutVars>
          <dgm:chMax val="1"/>
          <dgm:bulletEnabled val="1"/>
        </dgm:presLayoutVars>
      </dgm:prSet>
      <dgm:spPr/>
      <dgm:t>
        <a:bodyPr/>
        <a:lstStyle/>
        <a:p>
          <a:endParaRPr lang="en-US"/>
        </a:p>
      </dgm:t>
    </dgm:pt>
    <dgm:pt modelId="{C2AEE806-A2D1-420C-9F4D-36FE3E03937B}" type="pres">
      <dgm:prSet presAssocID="{EAE3C1EE-56A9-4FCF-BA9C-D2B820981AB5}" presName="descendantText" presStyleLbl="alignAcc1" presStyleIdx="2" presStyleCnt="3">
        <dgm:presLayoutVars>
          <dgm:bulletEnabled val="1"/>
        </dgm:presLayoutVars>
      </dgm:prSet>
      <dgm:spPr/>
      <dgm:t>
        <a:bodyPr/>
        <a:lstStyle/>
        <a:p>
          <a:endParaRPr lang="en-US"/>
        </a:p>
      </dgm:t>
    </dgm:pt>
  </dgm:ptLst>
  <dgm:cxnLst>
    <dgm:cxn modelId="{375F70F2-66E7-4584-946C-295DF9F37431}" srcId="{0AB6CB72-3484-4134-B689-A92BFDB222DA}" destId="{D477D730-0C01-446A-9FFE-94DDF8D4B17F}" srcOrd="0" destOrd="0" parTransId="{7FFF3E67-F680-4998-981B-0197CF279ACF}" sibTransId="{CCEB1493-BFBF-4E12-8683-D79F4BE1CF5D}"/>
    <dgm:cxn modelId="{183CE069-E4B2-465A-92DF-3607D705538E}" srcId="{0AB6CB72-3484-4134-B689-A92BFDB222DA}" destId="{AD9B1A22-F292-4112-9C0B-4A7841B781F2}" srcOrd="1" destOrd="0" parTransId="{779BAF9E-175C-4DAB-9ACF-30E6B0DE60F0}" sibTransId="{13F88335-1BAB-489C-9570-779DD7E4A9A1}"/>
    <dgm:cxn modelId="{970632AE-3E16-4DD7-8D5C-5E508A9729CB}" srcId="{EAE3C1EE-56A9-4FCF-BA9C-D2B820981AB5}" destId="{F5E2C61C-EB82-4101-BB5F-C983676DDB1F}" srcOrd="1" destOrd="0" parTransId="{27BD3E21-CA47-4840-94D0-A5EAADE14F39}" sibTransId="{5F58C47E-0258-457B-BE96-50D6DF59ECE3}"/>
    <dgm:cxn modelId="{2B59111F-AB33-466C-9FAF-56F743C370D6}" srcId="{120969F2-035E-4BA8-AA29-3E49885B4711}" destId="{0AB6CB72-3484-4134-B689-A92BFDB222DA}" srcOrd="1" destOrd="0" parTransId="{0208C28A-23B3-4661-9F31-EFACDD8DF04A}" sibTransId="{D2F5DEDA-7E95-4420-8E59-4E86910652E1}"/>
    <dgm:cxn modelId="{2B4240AF-442F-4067-8155-375DF9968E4A}" type="presOf" srcId="{EAE3C1EE-56A9-4FCF-BA9C-D2B820981AB5}" destId="{A3A8B57B-78B7-40CF-B79F-9EE779A386E6}" srcOrd="0" destOrd="0" presId="urn:microsoft.com/office/officeart/2005/8/layout/chevron2"/>
    <dgm:cxn modelId="{CA87FA28-72EE-45EA-ADE8-28625CF001BF}" type="presOf" srcId="{3EC4C1FD-0E6F-41AF-AED4-C78FF3E454F7}" destId="{76B80184-449F-44EC-92DF-9D023E27E293}" srcOrd="0" destOrd="0" presId="urn:microsoft.com/office/officeart/2005/8/layout/chevron2"/>
    <dgm:cxn modelId="{264BC442-589F-4C1C-A57F-E81E473B05F4}" type="presOf" srcId="{3E2FEDAB-F607-406E-8E81-EA7FB043B904}" destId="{EA3527E4-3545-4416-9399-9BD777C1AC7A}" srcOrd="0" destOrd="0" presId="urn:microsoft.com/office/officeart/2005/8/layout/chevron2"/>
    <dgm:cxn modelId="{05968EAB-2AFA-4B2E-9162-6EF4425CC16C}" srcId="{120969F2-035E-4BA8-AA29-3E49885B4711}" destId="{EAE3C1EE-56A9-4FCF-BA9C-D2B820981AB5}" srcOrd="2" destOrd="0" parTransId="{432A9ED6-E54E-42DB-9B01-A7651140C7AA}" sibTransId="{2A2FCEA6-E855-4F7C-9C4B-E9F3DB9E47AE}"/>
    <dgm:cxn modelId="{1F26BCE9-34DD-472B-AADD-0C5584B55C19}" type="presOf" srcId="{AD9B1A22-F292-4112-9C0B-4A7841B781F2}" destId="{96202AE5-6C77-497F-A222-322EC4E47323}" srcOrd="0" destOrd="1" presId="urn:microsoft.com/office/officeart/2005/8/layout/chevron2"/>
    <dgm:cxn modelId="{7413CB9F-28FE-44CF-8CD5-7F613F034B65}" srcId="{120969F2-035E-4BA8-AA29-3E49885B4711}" destId="{3E2FEDAB-F607-406E-8E81-EA7FB043B904}" srcOrd="0" destOrd="0" parTransId="{9FE13E31-32FE-4A3F-AE02-5D94D9C1F860}" sibTransId="{28346347-D6C0-42A3-A9DB-3EA1C08722DE}"/>
    <dgm:cxn modelId="{D0F07D47-C648-4E5A-B752-6EFA8B4A7077}" type="presOf" srcId="{120969F2-035E-4BA8-AA29-3E49885B4711}" destId="{A5178702-08E6-4A28-ACDC-54E5C048491A}" srcOrd="0" destOrd="0" presId="urn:microsoft.com/office/officeart/2005/8/layout/chevron2"/>
    <dgm:cxn modelId="{4BA58E48-7392-4B5B-BE6F-D4147F0609C7}" type="presOf" srcId="{3B4E9871-A7FA-4798-A303-6B4686412EF9}" destId="{C2AEE806-A2D1-420C-9F4D-36FE3E03937B}" srcOrd="0" destOrd="0" presId="urn:microsoft.com/office/officeart/2005/8/layout/chevron2"/>
    <dgm:cxn modelId="{4FAD64F8-A05A-418E-A4D7-C3E552DB79D3}" srcId="{3E2FEDAB-F607-406E-8E81-EA7FB043B904}" destId="{3EC4C1FD-0E6F-41AF-AED4-C78FF3E454F7}" srcOrd="0" destOrd="0" parTransId="{43F53C0E-5599-4011-B472-09F095CDB761}" sibTransId="{1CBCEA5B-5971-4D52-942E-F4A4703627B7}"/>
    <dgm:cxn modelId="{8DD00318-0121-4C0D-9F52-2A9E14E9F432}" srcId="{3E2FEDAB-F607-406E-8E81-EA7FB043B904}" destId="{85B342A8-F11D-470C-95FC-1E59164A0DE3}" srcOrd="1" destOrd="0" parTransId="{AE5E17AE-F334-414F-9249-F64AE6BB1175}" sibTransId="{8CBBF524-22D8-4D4A-9BAF-4B2C471D6413}"/>
    <dgm:cxn modelId="{4170B677-B324-45F9-8BB2-06D3710E628C}" srcId="{EAE3C1EE-56A9-4FCF-BA9C-D2B820981AB5}" destId="{3B4E9871-A7FA-4798-A303-6B4686412EF9}" srcOrd="0" destOrd="0" parTransId="{FB0A5FDC-BF98-4C66-8C55-11F8362F9AA3}" sibTransId="{FFCACDF7-0A34-44AF-A0B7-25CCE66A0A63}"/>
    <dgm:cxn modelId="{7801E291-2B06-4B0B-AF61-9321657D0B66}" type="presOf" srcId="{F5E2C61C-EB82-4101-BB5F-C983676DDB1F}" destId="{C2AEE806-A2D1-420C-9F4D-36FE3E03937B}" srcOrd="0" destOrd="1" presId="urn:microsoft.com/office/officeart/2005/8/layout/chevron2"/>
    <dgm:cxn modelId="{4859A89E-8879-46D3-BE6F-787B11752164}" type="presOf" srcId="{0AB6CB72-3484-4134-B689-A92BFDB222DA}" destId="{93C7A74F-4D3C-40FF-A71F-DF5CC2727453}" srcOrd="0" destOrd="0" presId="urn:microsoft.com/office/officeart/2005/8/layout/chevron2"/>
    <dgm:cxn modelId="{49D90B1F-5966-40FC-8D15-91991EB5F864}" type="presOf" srcId="{D477D730-0C01-446A-9FFE-94DDF8D4B17F}" destId="{96202AE5-6C77-497F-A222-322EC4E47323}" srcOrd="0" destOrd="0" presId="urn:microsoft.com/office/officeart/2005/8/layout/chevron2"/>
    <dgm:cxn modelId="{2F74F258-E363-4A68-8BC4-94630EB955AD}" type="presOf" srcId="{85B342A8-F11D-470C-95FC-1E59164A0DE3}" destId="{76B80184-449F-44EC-92DF-9D023E27E293}" srcOrd="0" destOrd="1" presId="urn:microsoft.com/office/officeart/2005/8/layout/chevron2"/>
    <dgm:cxn modelId="{872EE93C-B0BA-4F65-B8AE-7F25FDA305E0}" type="presParOf" srcId="{A5178702-08E6-4A28-ACDC-54E5C048491A}" destId="{016A1286-0208-4556-8AB9-B1FA9A94D97E}" srcOrd="0" destOrd="0" presId="urn:microsoft.com/office/officeart/2005/8/layout/chevron2"/>
    <dgm:cxn modelId="{9B091A56-9465-4BB2-8B89-8333940BD5F3}" type="presParOf" srcId="{016A1286-0208-4556-8AB9-B1FA9A94D97E}" destId="{EA3527E4-3545-4416-9399-9BD777C1AC7A}" srcOrd="0" destOrd="0" presId="urn:microsoft.com/office/officeart/2005/8/layout/chevron2"/>
    <dgm:cxn modelId="{735D3FD1-3514-4ACB-A13A-0E41A2B3D55E}" type="presParOf" srcId="{016A1286-0208-4556-8AB9-B1FA9A94D97E}" destId="{76B80184-449F-44EC-92DF-9D023E27E293}" srcOrd="1" destOrd="0" presId="urn:microsoft.com/office/officeart/2005/8/layout/chevron2"/>
    <dgm:cxn modelId="{A872F9D2-9942-41EB-BF32-CFEEB39E3573}" type="presParOf" srcId="{A5178702-08E6-4A28-ACDC-54E5C048491A}" destId="{CDC1F31C-49DC-42C8-8A7C-2C76AF8251EB}" srcOrd="1" destOrd="0" presId="urn:microsoft.com/office/officeart/2005/8/layout/chevron2"/>
    <dgm:cxn modelId="{65E5F885-4E4E-4563-9FC7-9293CD6E4C54}" type="presParOf" srcId="{A5178702-08E6-4A28-ACDC-54E5C048491A}" destId="{D56B1E3C-BCD1-4D62-958D-EC514C9116EC}" srcOrd="2" destOrd="0" presId="urn:microsoft.com/office/officeart/2005/8/layout/chevron2"/>
    <dgm:cxn modelId="{DC2822EB-7BD5-4401-A721-11C573411D65}" type="presParOf" srcId="{D56B1E3C-BCD1-4D62-958D-EC514C9116EC}" destId="{93C7A74F-4D3C-40FF-A71F-DF5CC2727453}" srcOrd="0" destOrd="0" presId="urn:microsoft.com/office/officeart/2005/8/layout/chevron2"/>
    <dgm:cxn modelId="{C99C7B1B-91B2-4077-B00B-FBB7D2124CA7}" type="presParOf" srcId="{D56B1E3C-BCD1-4D62-958D-EC514C9116EC}" destId="{96202AE5-6C77-497F-A222-322EC4E47323}" srcOrd="1" destOrd="0" presId="urn:microsoft.com/office/officeart/2005/8/layout/chevron2"/>
    <dgm:cxn modelId="{63D49059-DF07-47CD-8B9E-6AF9A292EAF0}" type="presParOf" srcId="{A5178702-08E6-4A28-ACDC-54E5C048491A}" destId="{C364F5F0-27ED-4239-8C97-03BD72F0E38C}" srcOrd="3" destOrd="0" presId="urn:microsoft.com/office/officeart/2005/8/layout/chevron2"/>
    <dgm:cxn modelId="{EDB6DA6D-8521-433C-903A-D8BC96340C0F}" type="presParOf" srcId="{A5178702-08E6-4A28-ACDC-54E5C048491A}" destId="{DE0FCF04-6E69-4E84-8DC5-95E5F7CFF7D4}" srcOrd="4" destOrd="0" presId="urn:microsoft.com/office/officeart/2005/8/layout/chevron2"/>
    <dgm:cxn modelId="{BC538EFF-3025-4681-8A68-54CB03B64CB5}" type="presParOf" srcId="{DE0FCF04-6E69-4E84-8DC5-95E5F7CFF7D4}" destId="{A3A8B57B-78B7-40CF-B79F-9EE779A386E6}" srcOrd="0" destOrd="0" presId="urn:microsoft.com/office/officeart/2005/8/layout/chevron2"/>
    <dgm:cxn modelId="{812E3AA3-E17E-408B-9041-0F31E4A2B30A}" type="presParOf" srcId="{DE0FCF04-6E69-4E84-8DC5-95E5F7CFF7D4}" destId="{C2AEE806-A2D1-420C-9F4D-36FE3E03937B}"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63363-E783-4C00-B028-3911029A5184}" type="datetimeFigureOut">
              <a:rPr lang="en-US" smtClean="0"/>
              <a:t>4/15/2013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9660D9-6D92-43F7-90CA-6985B8556F30}" type="slidenum">
              <a:rPr lang="en-US" smtClean="0"/>
              <a:t>‹#›</a:t>
            </a:fld>
            <a:endParaRPr lang="en-US"/>
          </a:p>
        </p:txBody>
      </p:sp>
    </p:spTree>
    <p:extLst>
      <p:ext uri="{BB962C8B-B14F-4D97-AF65-F5344CB8AC3E}">
        <p14:creationId xmlns:p14="http://schemas.microsoft.com/office/powerpoint/2010/main" val="21975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i="1" dirty="0" smtClean="0"/>
              <a:t>Currently six jurisdictions do NOT have the 150 hour</a:t>
            </a:r>
          </a:p>
          <a:p>
            <a:pPr eaLnBrk="1" hangingPunct="1">
              <a:spcBef>
                <a:spcPct val="0"/>
              </a:spcBef>
            </a:pPr>
            <a:r>
              <a:rPr lang="en-US" b="1" i="1" dirty="0" smtClean="0"/>
              <a:t>requirement in place: California, Colorado, Delaware,</a:t>
            </a:r>
          </a:p>
          <a:p>
            <a:pPr eaLnBrk="1" hangingPunct="1">
              <a:spcBef>
                <a:spcPct val="0"/>
              </a:spcBef>
            </a:pPr>
            <a:r>
              <a:rPr lang="en-US" b="1" i="1" dirty="0" smtClean="0"/>
              <a:t>New Hampshire, Vermont and the Virgin Islands.</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246A4-F0DF-4F77-856C-2C01BA26F005}" type="slidenum">
              <a:rPr lang="en-US"/>
              <a:pPr fontAlgn="base">
                <a:spcBef>
                  <a:spcPct val="0"/>
                </a:spcBef>
                <a:spcAft>
                  <a:spcPct val="0"/>
                </a:spcAft>
                <a:defRPr/>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9660D9-6D92-43F7-90CA-6985B8556F30}" type="slidenum">
              <a:rPr lang="en-US" smtClean="0"/>
              <a:t>15</a:t>
            </a:fld>
            <a:endParaRPr lang="en-US"/>
          </a:p>
        </p:txBody>
      </p:sp>
    </p:spTree>
    <p:extLst>
      <p:ext uri="{BB962C8B-B14F-4D97-AF65-F5344CB8AC3E}">
        <p14:creationId xmlns:p14="http://schemas.microsoft.com/office/powerpoint/2010/main" val="261356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According to the CPA Examination Mission Statement, the purpose of the Exam is "To admit individuals into the accounting profession only after they have demonstrated the entry-level knowledge and skills necessary to protect the public interest in a rapidly changing business and financial environment.“</a:t>
            </a:r>
          </a:p>
          <a:p>
            <a:pPr eaLnBrk="1" hangingPunct="1">
              <a:spcBef>
                <a:spcPct val="0"/>
              </a:spcBef>
            </a:pPr>
            <a:r>
              <a:rPr lang="en-US" b="1" dirty="0" smtClean="0"/>
              <a:t>Auditing and Attestation (AUD)</a:t>
            </a:r>
            <a:r>
              <a:rPr lang="en-US" dirty="0" smtClean="0"/>
              <a:t>. This section covers knowledge of auditing procedures, generally accepted auditing standards and other standards related to attest engagements, and the skills needed to apply that knowledge.</a:t>
            </a:r>
            <a:br>
              <a:rPr lang="en-US" dirty="0" smtClean="0"/>
            </a:br>
            <a:r>
              <a:rPr lang="en-US" b="1" dirty="0" smtClean="0"/>
              <a:t>Business Environment and Concepts (BEC)</a:t>
            </a:r>
            <a:r>
              <a:rPr lang="en-US" dirty="0" smtClean="0"/>
              <a:t>. This section covers knowledge of general business environment and business concepts that candidates need to know in order to understand the underlying business reasons for and accounting implications of business transactions, and the skills needed to apply that knowledge.</a:t>
            </a:r>
            <a:br>
              <a:rPr lang="en-US" dirty="0" smtClean="0"/>
            </a:br>
            <a:r>
              <a:rPr lang="en-US" b="1" dirty="0" smtClean="0"/>
              <a:t>Financial Accounting and Reporting (FAR)</a:t>
            </a:r>
            <a:r>
              <a:rPr lang="en-US" dirty="0" smtClean="0"/>
              <a:t>. This section covers knowledge of generally accepted accounting principles for business enterprises, not-for-profit organizations, and governmental entities, and the skills needed to apply that knowledge.</a:t>
            </a:r>
            <a:br>
              <a:rPr lang="en-US" dirty="0" smtClean="0"/>
            </a:br>
            <a:r>
              <a:rPr lang="en-US" b="1" dirty="0" smtClean="0"/>
              <a:t>Regulation (REG)</a:t>
            </a:r>
            <a:r>
              <a:rPr lang="en-US" dirty="0" smtClean="0"/>
              <a:t>. This section covers knowledge of federal taxation, ethics, professional and legal responsibilities, and business law, and the skills needed to apply that knowledge.</a:t>
            </a:r>
          </a:p>
          <a:p>
            <a:pPr eaLnBrk="1" hangingPunct="1">
              <a:spcBef>
                <a:spcPct val="0"/>
              </a:spcBef>
            </a:pPr>
            <a:endParaRPr lang="en-US" b="1" i="1" dirty="0" smtClean="0"/>
          </a:p>
          <a:p>
            <a:pPr eaLnBrk="1" hangingPunct="1">
              <a:spcBef>
                <a:spcPct val="0"/>
              </a:spcBef>
            </a:pPr>
            <a:r>
              <a:rPr lang="en-US" b="1" i="1" dirty="0" smtClean="0"/>
              <a:t>(19 states allow candidates to sit at 120 </a:t>
            </a:r>
            <a:r>
              <a:rPr lang="en-US" b="1" i="1" dirty="0" err="1" smtClean="0"/>
              <a:t>hrs</a:t>
            </a:r>
            <a:r>
              <a:rPr lang="en-US" b="1" i="1" dirty="0" smtClean="0"/>
              <a:t>, but require</a:t>
            </a:r>
          </a:p>
          <a:p>
            <a:pPr eaLnBrk="1" hangingPunct="1">
              <a:spcBef>
                <a:spcPct val="0"/>
              </a:spcBef>
            </a:pPr>
            <a:r>
              <a:rPr lang="en-US" b="1" i="1" dirty="0" smtClean="0"/>
              <a:t>150 for certification. They are: AK, AZ, CT, FL, GA, HI,</a:t>
            </a:r>
          </a:p>
          <a:p>
            <a:pPr eaLnBrk="1" hangingPunct="1">
              <a:spcBef>
                <a:spcPct val="0"/>
              </a:spcBef>
            </a:pPr>
            <a:r>
              <a:rPr lang="it-IT" b="1" i="1" dirty="0" smtClean="0"/>
              <a:t>ID, IA, KY, MA, ME, MI, MN, NC, NJ, PA, RI,</a:t>
            </a:r>
          </a:p>
          <a:p>
            <a:pPr eaLnBrk="1" hangingPunct="1">
              <a:spcBef>
                <a:spcPct val="0"/>
              </a:spcBef>
            </a:pPr>
            <a:r>
              <a:rPr lang="en-US" b="1" i="1" dirty="0" smtClean="0"/>
              <a:t>SC, VA)</a:t>
            </a: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3C06E5-1FA4-4F66-8B0D-3A6079D5D5FA}" type="slidenum">
              <a:rPr lang="en-US"/>
              <a:pPr fontAlgn="base">
                <a:spcBef>
                  <a:spcPct val="0"/>
                </a:spcBef>
                <a:spcAft>
                  <a:spcPct val="0"/>
                </a:spcAft>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80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36A9EA-7A12-46D3-BDB4-D29BF9F7E6E1}" type="slidenum">
              <a:rPr lang="en-US"/>
              <a:pPr fontAlgn="base">
                <a:spcBef>
                  <a:spcPct val="0"/>
                </a:spcBef>
                <a:spcAft>
                  <a:spcPct val="0"/>
                </a:spcAft>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91B87F-CC53-4177-9AEF-AF26F0F249C6}" type="slidenum">
              <a:rPr lang="en-US"/>
              <a:pPr fontAlgn="base">
                <a:spcBef>
                  <a:spcPct val="0"/>
                </a:spcBef>
                <a:spcAft>
                  <a:spcPct val="0"/>
                </a:spcAft>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E1A09F-7802-48CC-AA41-741A23C5CE88}" type="slidenum">
              <a:rPr lang="en-US"/>
              <a:pPr fontAlgn="base">
                <a:spcBef>
                  <a:spcPct val="0"/>
                </a:spcBef>
                <a:spcAft>
                  <a:spcPct val="0"/>
                </a:spcAft>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State Societies</a:t>
            </a:r>
          </a:p>
          <a:p>
            <a:r>
              <a:rPr lang="en-US" dirty="0" smtClean="0"/>
              <a:t>State societies are membership organizations that help members to keep current in state issues, participate in continuing education programs, enhance the accounting profession, and more</a:t>
            </a:r>
          </a:p>
          <a:p>
            <a:endParaRPr lang="en-US" dirty="0" smtClean="0"/>
          </a:p>
          <a:p>
            <a:r>
              <a:rPr lang="en-US" b="1" dirty="0" smtClean="0"/>
              <a:t>State Boards</a:t>
            </a:r>
          </a:p>
          <a:p>
            <a:r>
              <a:rPr lang="en-US" dirty="0" smtClean="0"/>
              <a:t>A state board of accountancy establishes the educational requirements and determines the eligibility of candidates for attempting the CPA Exam. A state board of accountancy also controls the licensing of CPAs and the renewals of the licenses.</a:t>
            </a:r>
          </a:p>
          <a:p>
            <a:endParaRPr lang="en-US" dirty="0" smtClean="0"/>
          </a:p>
          <a:p>
            <a:endParaRPr lang="en-US" dirty="0" smtClean="0"/>
          </a:p>
          <a:p>
            <a:r>
              <a:rPr lang="en-US" b="1" dirty="0" smtClean="0"/>
              <a:t>AICPA</a:t>
            </a:r>
          </a:p>
          <a:p>
            <a:r>
              <a:rPr lang="en-US" dirty="0" smtClean="0"/>
              <a:t>The AICPA</a:t>
            </a:r>
            <a:r>
              <a:rPr lang="en-US" baseline="0" dirty="0" smtClean="0"/>
              <a:t> helps </a:t>
            </a:r>
            <a:r>
              <a:rPr lang="en-US" dirty="0" smtClean="0"/>
              <a:t>you enter the CPA profession and stay there, by connecting you to the people and information you need to succeed. It advocates on your behalf to regulators, legislators and the general public, letting them know how essential CPAs are to society. It provides continuing education opportunities to make smart accounting professionals even smarter. It launches websites like this one to provide all the tips, insight and data you could ever want to know. The AICPA also develops and grades the Uniform CPA Examination. It’s all part of the AICPA's plan to build accountancy’s reputation as a profession of individuals who are educated, ethical, and focused on serving the common good.</a:t>
            </a:r>
          </a:p>
          <a:p>
            <a:endParaRPr lang="en-US" dirty="0"/>
          </a:p>
        </p:txBody>
      </p:sp>
      <p:sp>
        <p:nvSpPr>
          <p:cNvPr id="4" name="Slide Number Placeholder 3"/>
          <p:cNvSpPr>
            <a:spLocks noGrp="1"/>
          </p:cNvSpPr>
          <p:nvPr>
            <p:ph type="sldNum" sz="quarter" idx="10"/>
          </p:nvPr>
        </p:nvSpPr>
        <p:spPr/>
        <p:txBody>
          <a:bodyPr/>
          <a:lstStyle/>
          <a:p>
            <a:fld id="{E79660D9-6D92-43F7-90CA-6985B8556F30}" type="slidenum">
              <a:rPr lang="en-US" smtClean="0"/>
              <a:t>10</a:t>
            </a:fld>
            <a:endParaRPr lang="en-US"/>
          </a:p>
        </p:txBody>
      </p:sp>
    </p:spTree>
    <p:extLst>
      <p:ext uri="{BB962C8B-B14F-4D97-AF65-F5344CB8AC3E}">
        <p14:creationId xmlns:p14="http://schemas.microsoft.com/office/powerpoint/2010/main" val="2670624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exceptions and variations to every bullet on this slide depending on the state/jurisdiction.  This depicts a summary only.</a:t>
            </a:r>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55DB7C-4210-4A15-A43B-B78D03EBE41D}" type="slidenum">
              <a:rPr lang="en-US"/>
              <a:pPr fontAlgn="base">
                <a:spcBef>
                  <a:spcPct val="0"/>
                </a:spcBef>
                <a:spcAft>
                  <a:spcPct val="0"/>
                </a:spcAft>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exceptions and variations to every bullet on this slide depending on the state/jurisdiction.  This depicts a summary only.</a:t>
            </a: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9B6A26-ADF4-406B-B216-D8D230A811D4}" type="slidenum">
              <a:rPr lang="en-US"/>
              <a:pPr fontAlgn="base">
                <a:spcBef>
                  <a:spcPct val="0"/>
                </a:spcBef>
                <a:spcAft>
                  <a:spcPct val="0"/>
                </a:spcAft>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are many details included in this presentation.  These are not meant to confuse you but rather to help you understand the differences among each jurisdiction.  Remember to keep it simple for yourself by concentrating on the 3 E’s for your state.  Typically, 150 hours of qualifying education, passing the CPA Exam and gaining 1-2 years of public accounting experience will get you to the CPA credential.</a:t>
            </a: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81B235-ABCD-455B-BAF4-5CBC19785877}" type="slidenum">
              <a:rPr lang="en-US"/>
              <a:pPr fontAlgn="base">
                <a:spcBef>
                  <a:spcPct val="0"/>
                </a:spcBef>
                <a:spcAft>
                  <a:spcPct val="0"/>
                </a:spcAft>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71600" y="2601353"/>
            <a:ext cx="6400800" cy="1556717"/>
          </a:xfrm>
        </p:spPr>
        <p:txBody>
          <a:bodyPr>
            <a:noAutofit/>
          </a:bodyPr>
          <a:lstStyle>
            <a:lvl1pPr algn="ctr">
              <a:defRPr sz="3600">
                <a:solidFill>
                  <a:schemeClr val="bg1"/>
                </a:solidFill>
              </a:defRPr>
            </a:lvl1pPr>
          </a:lstStyle>
          <a:p>
            <a:r>
              <a:rPr lang="en-US" dirty="0" smtClean="0"/>
              <a:t>The Role of the Accountant in a Changing Business Environment</a:t>
            </a:r>
            <a:endParaRPr lang="en-US" dirty="0"/>
          </a:p>
        </p:txBody>
      </p:sp>
      <p:sp>
        <p:nvSpPr>
          <p:cNvPr id="3" name="Subtitle 2"/>
          <p:cNvSpPr>
            <a:spLocks noGrp="1"/>
          </p:cNvSpPr>
          <p:nvPr>
            <p:ph type="subTitle" idx="1" hasCustomPrompt="1"/>
          </p:nvPr>
        </p:nvSpPr>
        <p:spPr>
          <a:xfrm>
            <a:off x="1371600" y="4343400"/>
            <a:ext cx="6400800" cy="695444"/>
          </a:xfrm>
        </p:spPr>
        <p:txBody>
          <a:bodyPr>
            <a:normAutofit/>
          </a:bodyPr>
          <a:lstStyle>
            <a:lvl1pPr marL="0" indent="0" algn="ctr">
              <a:buNone/>
              <a:defRPr sz="1600" baseline="0">
                <a:solidFill>
                  <a:srgbClr val="60534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Rebecca Mahler – AICPA</a:t>
            </a:r>
          </a:p>
          <a:p>
            <a:r>
              <a:rPr lang="en-US" dirty="0" smtClean="0"/>
              <a:t>Manager of Career Research and Student Organizational Partnerships</a:t>
            </a:r>
            <a:endParaRPr lang="en-US" dirty="0"/>
          </a:p>
        </p:txBody>
      </p:sp>
      <p:sp>
        <p:nvSpPr>
          <p:cNvPr id="8" name="Text Placeholder 7"/>
          <p:cNvSpPr>
            <a:spLocks noGrp="1"/>
          </p:cNvSpPr>
          <p:nvPr>
            <p:ph type="body" sz="quarter" idx="10" hasCustomPrompt="1"/>
          </p:nvPr>
        </p:nvSpPr>
        <p:spPr>
          <a:xfrm>
            <a:off x="1371600" y="5334000"/>
            <a:ext cx="6400800" cy="358067"/>
          </a:xfrm>
        </p:spPr>
        <p:txBody>
          <a:bodyPr>
            <a:normAutofit/>
          </a:bodyPr>
          <a:lstStyle>
            <a:lvl1pPr algn="ctr">
              <a:buNone/>
              <a:defRPr sz="1600" cap="all" baseline="0">
                <a:solidFill>
                  <a:srgbClr val="605348"/>
                </a:solidFill>
              </a:defRPr>
            </a:lvl1pPr>
          </a:lstStyle>
          <a:p>
            <a:pPr lvl="0"/>
            <a:r>
              <a:rPr lang="en-US" dirty="0" smtClean="0"/>
              <a:t>April 16, 2011</a:t>
            </a:r>
            <a:endParaRPr lang="en-US" dirty="0"/>
          </a:p>
        </p:txBody>
      </p:sp>
    </p:spTree>
    <p:extLst>
      <p:ext uri="{BB962C8B-B14F-4D97-AF65-F5344CB8AC3E}">
        <p14:creationId xmlns:p14="http://schemas.microsoft.com/office/powerpoint/2010/main" val="37504839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ior Gree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690834" cy="609599"/>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136919" y="1600200"/>
            <a:ext cx="6995634" cy="4155554"/>
          </a:xfrm>
        </p:spPr>
        <p:txBody>
          <a:body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68541C80-2BDF-C640-9999-0FEC0A19E590}" type="slidenum">
              <a:rPr lang="en-US" smtClean="0">
                <a:solidFill>
                  <a:prstClr val="white"/>
                </a:solidFill>
              </a:rPr>
              <a:pPr/>
              <a:t>‹#›</a:t>
            </a:fld>
            <a:endParaRPr lang="en-US">
              <a:solidFill>
                <a:prstClr val="white"/>
              </a:solidFill>
            </a:endParaRPr>
          </a:p>
        </p:txBody>
      </p:sp>
      <p:sp>
        <p:nvSpPr>
          <p:cNvPr id="5" name="Footer Placeholder 4"/>
          <p:cNvSpPr>
            <a:spLocks noGrp="1"/>
          </p:cNvSpPr>
          <p:nvPr>
            <p:ph type="ftr" sz="quarter" idx="11"/>
          </p:nvPr>
        </p:nvSpPr>
        <p:spPr/>
        <p:txBody>
          <a:bodyPr/>
          <a:lstStyle/>
          <a:p>
            <a:r>
              <a:rPr lang="en-US" dirty="0" smtClean="0">
                <a:solidFill>
                  <a:prstClr val="white"/>
                </a:solidFill>
              </a:rPr>
              <a:t>www.thiswaytocpa.com</a:t>
            </a:r>
            <a:endParaRPr lang="en-US" dirty="0">
              <a:solidFill>
                <a:prstClr val="white"/>
              </a:solidFill>
            </a:endParaRPr>
          </a:p>
        </p:txBody>
      </p:sp>
    </p:spTree>
    <p:extLst>
      <p:ext uri="{BB962C8B-B14F-4D97-AF65-F5344CB8AC3E}">
        <p14:creationId xmlns:p14="http://schemas.microsoft.com/office/powerpoint/2010/main" val="3143089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FEA11D8-AF6F-4F7F-8111-46F4C8A25B36}"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F7218-BB4D-4AF9-948D-9AA3FFB318E8}" type="slidenum">
              <a:rPr lang="en-US" smtClean="0"/>
              <a:t>‹#›</a:t>
            </a:fld>
            <a:endParaRPr lang="en-US"/>
          </a:p>
        </p:txBody>
      </p:sp>
    </p:spTree>
    <p:extLst>
      <p:ext uri="{BB962C8B-B14F-4D97-AF65-F5344CB8AC3E}">
        <p14:creationId xmlns:p14="http://schemas.microsoft.com/office/powerpoint/2010/main" val="22047582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58415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6919" y="1403093"/>
            <a:ext cx="6995634" cy="99343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6919" y="2765220"/>
            <a:ext cx="6995634" cy="2990534"/>
          </a:xfrm>
          <a:prstGeom prst="rect">
            <a:avLst/>
          </a:prstGeom>
        </p:spPr>
        <p:txBody>
          <a:bodyPr vert="horz" lIns="91440" tIns="45720" rIns="91440" bIns="45720" rtlCol="0">
            <a:normAutofit/>
          </a:bodyPr>
          <a:lstStyle/>
          <a:p>
            <a:pPr lvl="0"/>
            <a:r>
              <a:rPr lang="en-US" dirty="0" smtClean="0"/>
              <a:t>Click to edit Master text styles</a:t>
            </a:r>
          </a:p>
        </p:txBody>
      </p:sp>
      <p:sp>
        <p:nvSpPr>
          <p:cNvPr id="5" name="Footer Placeholder 4"/>
          <p:cNvSpPr>
            <a:spLocks noGrp="1"/>
          </p:cNvSpPr>
          <p:nvPr>
            <p:ph type="ftr" sz="quarter" idx="3"/>
          </p:nvPr>
        </p:nvSpPr>
        <p:spPr>
          <a:xfrm>
            <a:off x="1536377" y="6356350"/>
            <a:ext cx="4803736" cy="365125"/>
          </a:xfrm>
          <a:prstGeom prst="rect">
            <a:avLst/>
          </a:prstGeom>
        </p:spPr>
        <p:txBody>
          <a:bodyPr vert="horz" lIns="91440" tIns="45720" rIns="91440" bIns="45720" rtlCol="0" anchor="ctr"/>
          <a:lstStyle>
            <a:lvl1pPr algn="ctr">
              <a:defRPr sz="1200">
                <a:solidFill>
                  <a:schemeClr val="bg1"/>
                </a:solidFill>
                <a:latin typeface="Arial"/>
                <a:cs typeface="Arial"/>
              </a:defRPr>
            </a:lvl1pPr>
          </a:lstStyle>
          <a:p>
            <a:pPr defTabSz="457200"/>
            <a:endParaRPr lang="en-US">
              <a:solidFill>
                <a:prstClr val="white"/>
              </a:solidFill>
            </a:endParaRPr>
          </a:p>
        </p:txBody>
      </p:sp>
      <p:sp>
        <p:nvSpPr>
          <p:cNvPr id="6" name="Slide Number Placeholder 5"/>
          <p:cNvSpPr>
            <a:spLocks noGrp="1"/>
          </p:cNvSpPr>
          <p:nvPr>
            <p:ph type="sldNum" sz="quarter" idx="4"/>
          </p:nvPr>
        </p:nvSpPr>
        <p:spPr>
          <a:xfrm>
            <a:off x="325754" y="6356350"/>
            <a:ext cx="1026257" cy="365125"/>
          </a:xfrm>
          <a:prstGeom prst="rect">
            <a:avLst/>
          </a:prstGeom>
        </p:spPr>
        <p:txBody>
          <a:bodyPr vert="horz" lIns="91440" tIns="45720" rIns="91440" bIns="45720" rtlCol="0" anchor="ctr"/>
          <a:lstStyle>
            <a:lvl1pPr algn="l">
              <a:defRPr sz="1200">
                <a:solidFill>
                  <a:schemeClr val="bg1"/>
                </a:solidFill>
                <a:latin typeface="Arial"/>
                <a:cs typeface="Arial"/>
              </a:defRPr>
            </a:lvl1pPr>
          </a:lstStyle>
          <a:p>
            <a:pPr defTabSz="457200"/>
            <a:fld id="{68541C80-2BDF-C640-9999-0FEC0A19E590}"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32697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l" defTabSz="457200" rtl="0" eaLnBrk="1" latinLnBrk="0" hangingPunct="1">
        <a:spcBef>
          <a:spcPct val="0"/>
        </a:spcBef>
        <a:buNone/>
        <a:defRPr sz="2800" b="1" kern="1200">
          <a:solidFill>
            <a:srgbClr val="F47531"/>
          </a:solidFill>
          <a:latin typeface="Arial"/>
          <a:ea typeface="+mj-ea"/>
          <a:cs typeface="Arial"/>
        </a:defRPr>
      </a:lvl1pPr>
    </p:titleStyle>
    <p:bodyStyle>
      <a:lvl1pPr marL="342900" indent="-342900" algn="l" defTabSz="457200" rtl="0" eaLnBrk="1" latinLnBrk="0" hangingPunct="1">
        <a:spcBef>
          <a:spcPct val="20000"/>
        </a:spcBef>
        <a:buFont typeface="Arial"/>
        <a:buNone/>
        <a:defRPr sz="2000" kern="1200">
          <a:solidFill>
            <a:srgbClr val="666666"/>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rgbClr val="666666"/>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666666"/>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666666"/>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66666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7.xml"/><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themeOverride" Target="../theme/themeOverride11.xml"/><Relationship Id="rId6" Type="http://schemas.openxmlformats.org/officeDocument/2006/relationships/diagramLayout" Target="../diagrams/layout1.xml"/><Relationship Id="rId11" Type="http://schemas.openxmlformats.org/officeDocument/2006/relationships/hyperlink" Target="http://www.thiswaytocpa.com/exam-licensure/get-licensed/licensure-checklist/" TargetMode="External"/><Relationship Id="rId5" Type="http://schemas.openxmlformats.org/officeDocument/2006/relationships/diagramData" Target="../diagrams/data1.xml"/><Relationship Id="rId10" Type="http://schemas.openxmlformats.org/officeDocument/2006/relationships/hyperlink" Target="http://www.thiswaytocpa.com/exam-licensure/state-requirements/?utm_source=becomeacpa&amp;utm_medium=slide&amp;utm_campaign=becomeacpa" TargetMode="External"/><Relationship Id="rId4" Type="http://schemas.openxmlformats.org/officeDocument/2006/relationships/image" Target="../media/image3.jpe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notesSlide" Target="../notesSlides/notesSlide8.xml"/><Relationship Id="rId7" Type="http://schemas.openxmlformats.org/officeDocument/2006/relationships/diagramQuickStyle" Target="../diagrams/quickStyle2.xml"/><Relationship Id="rId2" Type="http://schemas.openxmlformats.org/officeDocument/2006/relationships/slideLayout" Target="../slideLayouts/slideLayout2.xml"/><Relationship Id="rId1" Type="http://schemas.openxmlformats.org/officeDocument/2006/relationships/themeOverride" Target="../theme/themeOverride12.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hyperlink" Target="http://www.thiswaytocpa.com/exam-licensure/state-requirements/?utm_source=becomeacpa&amp;utm_medium=slide&amp;utm_campaign=becomeacpa" TargetMode="External"/><Relationship Id="rId4" Type="http://schemas.openxmlformats.org/officeDocument/2006/relationships/image" Target="../media/image3.jpeg"/><Relationship Id="rId9" Type="http://schemas.microsoft.com/office/2007/relationships/diagramDrawing" Target="../diagrams/drawing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hyperlink" Target="http://www.thiswaytocpa.com/exam-licensure/prepare-exam/" TargetMode="External"/><Relationship Id="rId2" Type="http://schemas.openxmlformats.org/officeDocument/2006/relationships/slideLayout" Target="../slideLayouts/slideLayout2.xml"/><Relationship Id="rId1" Type="http://schemas.openxmlformats.org/officeDocument/2006/relationships/themeOverride" Target="../theme/themeOverride13.xml"/><Relationship Id="rId6" Type="http://schemas.openxmlformats.org/officeDocument/2006/relationships/hyperlink" Target="http://www.thiswaytocpa.com/education/" TargetMode="External"/><Relationship Id="rId5" Type="http://schemas.openxmlformats.org/officeDocument/2006/relationships/hyperlink" Target="http://www.thiswaytocpa.com/exam-licensure/state-requirements/?utm_source=becomeacpa&amp;utm_medium=slide&amp;utm_campaign=becomeacpa" TargetMode="Externa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hyperlink" Target="http://www.thiswaytocpa.com/profession/profiles/?utm_source=becomeacpa&amp;utm_medium=slide&amp;utm_campaign=becomeacpa" TargetMode="External"/><Relationship Id="rId2" Type="http://schemas.openxmlformats.org/officeDocument/2006/relationships/hyperlink" Target="http://www.thiswaytocpa.com/profession/find-your-fit/?utm_source=becomeacpa&amp;utm_medium=slide&amp;utm_campaign=becomeacpa" TargetMode="External"/><Relationship Id="rId1" Type="http://schemas.openxmlformats.org/officeDocument/2006/relationships/slideLayout" Target="../slideLayouts/slideLayout2.xml"/><Relationship Id="rId4" Type="http://schemas.openxmlformats.org/officeDocument/2006/relationships/hyperlink" Target="http://community.thiswaytocpa.com/?utm_source=becomeacpa&amp;utm_medium=slide&amp;utm_campaign=becomeacpa"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nasba.org/" TargetMode="External"/><Relationship Id="rId3" Type="http://schemas.openxmlformats.org/officeDocument/2006/relationships/notesSlide" Target="../notesSlides/notesSlide10.xml"/><Relationship Id="rId7" Type="http://schemas.openxmlformats.org/officeDocument/2006/relationships/hyperlink" Target="http://www.startheregoplaces.com/" TargetMode="External"/><Relationship Id="rId2" Type="http://schemas.openxmlformats.org/officeDocument/2006/relationships/slideLayout" Target="../slideLayouts/slideLayout2.xml"/><Relationship Id="rId1" Type="http://schemas.openxmlformats.org/officeDocument/2006/relationships/themeOverride" Target="../theme/themeOverride14.xml"/><Relationship Id="rId6" Type="http://schemas.openxmlformats.org/officeDocument/2006/relationships/hyperlink" Target="http://www.aicpa.org/Membership/Join/" TargetMode="External"/><Relationship Id="rId5" Type="http://schemas.openxmlformats.org/officeDocument/2006/relationships/hyperlink" Target="http://thiswaytocpa.com/?utm_source=becomeacpa&amp;utm_medium=slide&amp;utm_campaign=becomeacpa"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thiswaytocpa.com/exam-licensure/state-requirements/?utm_source=becomeacpa&amp;utm_medium=slide&amp;utm_campaign=becomeacpa"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hyperlink" Target="http://www.thiswaytocpa.com/career-tools/" TargetMode="External"/><Relationship Id="rId5" Type="http://schemas.openxmlformats.org/officeDocument/2006/relationships/hyperlink" Target="http://www.thiswaytocpa.com/exam-licensure/" TargetMode="External"/><Relationship Id="rId4" Type="http://schemas.openxmlformats.org/officeDocument/2006/relationships/hyperlink" Target="http://www.thiswaytocpa.com/education/"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hyperlink" Target="http://www.thiswaytocpa.com/exam-licensure/state-requirements/?utm_source=becomeacpa&amp;utm_medium=slide&amp;utm_campaign=becomeacpa"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www.thiswaytocpa.com/exam-licensure/prepare-exam/testing-1-2-3/" TargetMode="Externa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hyperlink" Target="http://www.thiswaytocpa.com/exam-licensure/state-requirements/?utm_source=becomeacpa&amp;utm_medium=slide&amp;utm_campaign=becomeacpa" TargetMode="External"/><Relationship Id="rId5" Type="http://schemas.openxmlformats.org/officeDocument/2006/relationships/hyperlink" Target="http://www.thiswaytocpa.com/exam-licensure/prepare-exam/four-sections-four-times-fun/"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hyperlink" Target="http://www.thiswaytocpa.com/exam-licensure/exam-timeline/?utm_source=becomeacpa&amp;utm_medium=slide&amp;utm_campaign=becomeacpa" TargetMode="External"/><Relationship Id="rId5" Type="http://schemas.openxmlformats.org/officeDocument/2006/relationships/hyperlink" Target="http://www.thiswaytocpa.com/exam-licensure/state-requirements/?utm_source=becomeacpa&amp;utm_medium=slide&amp;utm_campaign=becomeacpa"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hyperlink" Target="http://www.thiswaytocpa.com/aicpa-student-membership/?utm_source=becomeacpa&amp;utm_medium=slide&amp;utm_campaign=becomeacp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pPr fontAlgn="auto">
              <a:spcAft>
                <a:spcPts val="0"/>
              </a:spcAft>
              <a:defRPr/>
            </a:pPr>
            <a:r>
              <a:rPr lang="en-US" dirty="0" smtClean="0">
                <a:solidFill>
                  <a:schemeClr val="tx1"/>
                </a:solidFill>
              </a:rPr>
              <a:t>What Does It Take to Become a CPA?</a:t>
            </a:r>
            <a:r>
              <a:rPr lang="en-US" dirty="0" smtClean="0"/>
              <a:t>?</a:t>
            </a:r>
          </a:p>
        </p:txBody>
      </p:sp>
      <p:sp>
        <p:nvSpPr>
          <p:cNvPr id="12291" name="Subtitle 2"/>
          <p:cNvSpPr>
            <a:spLocks noGrp="1"/>
          </p:cNvSpPr>
          <p:nvPr>
            <p:ph type="subTitle" idx="1"/>
          </p:nvPr>
        </p:nvSpPr>
        <p:spPr/>
        <p:txBody>
          <a:bodyPr/>
          <a:lstStyle/>
          <a:p>
            <a:r>
              <a:rPr lang="en-US" dirty="0" smtClean="0">
                <a:solidFill>
                  <a:schemeClr val="tx1"/>
                </a:solidFill>
              </a:rPr>
              <a:t>Presented by </a:t>
            </a:r>
            <a:r>
              <a:rPr lang="en-US" u="sng" dirty="0" smtClean="0">
                <a:solidFill>
                  <a:schemeClr val="tx1"/>
                </a:solidFill>
              </a:rPr>
              <a:t>ThisWayToCPA</a:t>
            </a:r>
            <a:r>
              <a:rPr lang="en-US" dirty="0" smtClean="0">
                <a:solidFill>
                  <a:schemeClr val="tx1"/>
                </a:solidFill>
              </a:rPr>
              <a:t>: </a:t>
            </a:r>
            <a:r>
              <a:rPr lang="en-US" dirty="0">
                <a:solidFill>
                  <a:schemeClr val="tx1"/>
                </a:solidFill>
              </a:rPr>
              <a:t>AICPA’s new website for college students and CPA exam candidates</a:t>
            </a:r>
          </a:p>
          <a:p>
            <a:pPr marR="0">
              <a:buFont typeface="Arial" charset="0"/>
              <a:buNone/>
            </a:pPr>
            <a:endParaRPr lang="en-US" dirty="0" smtClean="0">
              <a:solidFill>
                <a:schemeClr val="tx1"/>
              </a:solidFill>
            </a:endParaRPr>
          </a:p>
        </p:txBody>
      </p:sp>
    </p:spTree>
    <p:extLst>
      <p:ext uri="{BB962C8B-B14F-4D97-AF65-F5344CB8AC3E}">
        <p14:creationId xmlns:p14="http://schemas.microsoft.com/office/powerpoint/2010/main" val="24933381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State Society Membership</a:t>
            </a:r>
          </a:p>
        </p:txBody>
      </p:sp>
      <p:sp>
        <p:nvSpPr>
          <p:cNvPr id="21507" name="Content Placeholder 2"/>
          <p:cNvSpPr>
            <a:spLocks noGrp="1"/>
          </p:cNvSpPr>
          <p:nvPr>
            <p:ph idx="1"/>
          </p:nvPr>
        </p:nvSpPr>
        <p:spPr/>
        <p:txBody>
          <a:bodyPr>
            <a:normAutofit fontScale="85000" lnSpcReduction="10000"/>
          </a:bodyPr>
          <a:lstStyle/>
          <a:p>
            <a:pPr marL="457200" indent="-457200">
              <a:buFont typeface="Arial" pitchFamily="34" charset="0"/>
              <a:buChar char="•"/>
            </a:pPr>
            <a:r>
              <a:rPr lang="en-US" sz="3200" dirty="0" smtClean="0"/>
              <a:t>State CPA Society vs. State Board of Accountancy</a:t>
            </a:r>
          </a:p>
          <a:p>
            <a:pPr lvl="1"/>
            <a:r>
              <a:rPr lang="en-US" sz="3200" dirty="0" smtClean="0"/>
              <a:t>Society is a membership organization</a:t>
            </a:r>
          </a:p>
          <a:p>
            <a:pPr lvl="1"/>
            <a:r>
              <a:rPr lang="en-US" sz="3200" dirty="0" smtClean="0"/>
              <a:t>Board sets policy </a:t>
            </a:r>
          </a:p>
          <a:p>
            <a:pPr lvl="1"/>
            <a:endParaRPr lang="en-US" sz="3200" dirty="0" smtClean="0"/>
          </a:p>
          <a:p>
            <a:pPr marL="457200" indent="-457200">
              <a:buFont typeface="Arial" pitchFamily="34" charset="0"/>
              <a:buChar char="•"/>
            </a:pPr>
            <a:r>
              <a:rPr lang="en-US" sz="3200" dirty="0" smtClean="0"/>
              <a:t>How do State Societies and AICPA differ?</a:t>
            </a:r>
          </a:p>
          <a:p>
            <a:pPr lvl="1"/>
            <a:r>
              <a:rPr lang="en-US" sz="3200" dirty="0" smtClean="0"/>
              <a:t>National vs. state/jurisdiction</a:t>
            </a:r>
          </a:p>
          <a:p>
            <a:pPr lvl="1"/>
            <a:r>
              <a:rPr lang="en-US" sz="3200" dirty="0" smtClean="0"/>
              <a:t>Work closely together in many cases</a:t>
            </a:r>
          </a:p>
        </p:txBody>
      </p:sp>
    </p:spTree>
    <p:extLst>
      <p:ext uri="{BB962C8B-B14F-4D97-AF65-F5344CB8AC3E}">
        <p14:creationId xmlns:p14="http://schemas.microsoft.com/office/powerpoint/2010/main" val="119323511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fontAlgn="auto">
              <a:spcAft>
                <a:spcPts val="0"/>
              </a:spcAft>
              <a:defRPr/>
            </a:pPr>
            <a:r>
              <a:rPr lang="en-US" dirty="0" smtClean="0"/>
              <a:t>Let’s Review</a:t>
            </a:r>
            <a:endParaRPr lang="en-US" sz="2700"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7165946"/>
              </p:ext>
            </p:extLst>
          </p:nvPr>
        </p:nvGraphicFramePr>
        <p:xfrm>
          <a:off x="1143000" y="2667000"/>
          <a:ext cx="6989763" cy="33178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itle 1"/>
          <p:cNvSpPr txBox="1">
            <a:spLocks/>
          </p:cNvSpPr>
          <p:nvPr/>
        </p:nvSpPr>
        <p:spPr>
          <a:xfrm>
            <a:off x="1143000" y="1371600"/>
            <a:ext cx="7979228" cy="1066800"/>
          </a:xfrm>
          <a:prstGeom prst="rect">
            <a:avLst/>
          </a:prstGeom>
        </p:spPr>
        <p:txBody>
          <a:bodyPr anchor="ctr">
            <a:normAutofit fontScale="97500"/>
          </a:bodyPr>
          <a:lstStyle/>
          <a:p>
            <a:pPr fontAlgn="auto">
              <a:spcAft>
                <a:spcPts val="0"/>
              </a:spcAft>
              <a:defRPr/>
            </a:pPr>
            <a:r>
              <a:rPr lang="en-US" sz="2200" dirty="0">
                <a:latin typeface="+mj-lt"/>
                <a:ea typeface="+mj-ea"/>
                <a:cs typeface="+mj-cs"/>
              </a:rPr>
              <a:t>Most requirements are </a:t>
            </a:r>
            <a:r>
              <a:rPr lang="en-US" sz="2200" dirty="0">
                <a:latin typeface="+mj-lt"/>
                <a:ea typeface="+mj-ea"/>
                <a:cs typeface="+mj-cs"/>
                <a:hlinkClick r:id="rId10"/>
              </a:rPr>
              <a:t>determined by the state/jurisdiction </a:t>
            </a:r>
            <a:r>
              <a:rPr lang="en-US" sz="2200" dirty="0">
                <a:latin typeface="+mj-lt"/>
                <a:ea typeface="+mj-ea"/>
                <a:cs typeface="+mj-cs"/>
              </a:rPr>
              <a:t>in which you hope to practice.  In general, this is a </a:t>
            </a:r>
            <a:r>
              <a:rPr lang="en-US" sz="2200" dirty="0">
                <a:latin typeface="+mj-lt"/>
                <a:ea typeface="+mj-ea"/>
                <a:cs typeface="+mj-cs"/>
                <a:hlinkClick r:id="rId11"/>
              </a:rPr>
              <a:t>summary of the steps to CPA licensure.</a:t>
            </a:r>
            <a:endParaRPr lang="en-US" sz="2200" dirty="0">
              <a:latin typeface="+mj-lt"/>
              <a:ea typeface="+mj-ea"/>
              <a:cs typeface="+mj-cs"/>
            </a:endParaRPr>
          </a:p>
        </p:txBody>
      </p:sp>
    </p:spTree>
    <p:extLst>
      <p:ext uri="{BB962C8B-B14F-4D97-AF65-F5344CB8AC3E}">
        <p14:creationId xmlns:p14="http://schemas.microsoft.com/office/powerpoint/2010/main" val="80213679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fontAlgn="auto">
              <a:spcAft>
                <a:spcPts val="0"/>
              </a:spcAft>
              <a:defRPr/>
            </a:pPr>
            <a:r>
              <a:rPr lang="en-US" dirty="0" smtClean="0"/>
              <a:t>Review Continued</a:t>
            </a:r>
            <a:endParaRPr lang="en-US" sz="2700"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5816811"/>
              </p:ext>
            </p:extLst>
          </p:nvPr>
        </p:nvGraphicFramePr>
        <p:xfrm>
          <a:off x="1219200" y="2514600"/>
          <a:ext cx="6913563" cy="3429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Title 1"/>
          <p:cNvSpPr txBox="1">
            <a:spLocks/>
          </p:cNvSpPr>
          <p:nvPr/>
        </p:nvSpPr>
        <p:spPr>
          <a:xfrm>
            <a:off x="1143000" y="1295400"/>
            <a:ext cx="8001000" cy="990600"/>
          </a:xfrm>
          <a:prstGeom prst="rect">
            <a:avLst/>
          </a:prstGeom>
        </p:spPr>
        <p:txBody>
          <a:bodyPr anchor="ctr">
            <a:normAutofit fontScale="97500"/>
          </a:bodyPr>
          <a:lstStyle/>
          <a:p>
            <a:pPr fontAlgn="auto">
              <a:spcAft>
                <a:spcPts val="0"/>
              </a:spcAft>
              <a:defRPr/>
            </a:pPr>
            <a:r>
              <a:rPr lang="en-US" sz="2400" dirty="0">
                <a:latin typeface="+mj-lt"/>
                <a:ea typeface="+mj-ea"/>
                <a:cs typeface="+mj-cs"/>
              </a:rPr>
              <a:t>Again, this is a summary of the steps to maintaining a CPA license.  Requirements do vary </a:t>
            </a:r>
            <a:r>
              <a:rPr lang="en-US" sz="2400" dirty="0">
                <a:latin typeface="+mj-lt"/>
                <a:ea typeface="+mj-ea"/>
                <a:cs typeface="+mj-cs"/>
                <a:hlinkClick r:id="rId10"/>
              </a:rPr>
              <a:t>by state/jurisdiction</a:t>
            </a:r>
            <a:r>
              <a:rPr lang="en-US" sz="2400" dirty="0">
                <a:latin typeface="+mj-lt"/>
                <a:ea typeface="+mj-ea"/>
                <a:cs typeface="+mj-cs"/>
              </a:rPr>
              <a:t>.</a:t>
            </a:r>
          </a:p>
        </p:txBody>
      </p:sp>
    </p:spTree>
    <p:extLst>
      <p:ext uri="{BB962C8B-B14F-4D97-AF65-F5344CB8AC3E}">
        <p14:creationId xmlns:p14="http://schemas.microsoft.com/office/powerpoint/2010/main" val="140437503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Tips</a:t>
            </a:r>
          </a:p>
        </p:txBody>
      </p:sp>
      <p:sp>
        <p:nvSpPr>
          <p:cNvPr id="24579" name="Content Placeholder 2"/>
          <p:cNvSpPr>
            <a:spLocks noGrp="1"/>
          </p:cNvSpPr>
          <p:nvPr>
            <p:ph idx="1"/>
          </p:nvPr>
        </p:nvSpPr>
        <p:spPr/>
        <p:txBody>
          <a:bodyPr>
            <a:normAutofit fontScale="85000" lnSpcReduction="20000"/>
          </a:bodyPr>
          <a:lstStyle/>
          <a:p>
            <a:pPr marL="457200" indent="-457200">
              <a:buFont typeface="Arial" pitchFamily="34" charset="0"/>
              <a:buChar char="•"/>
            </a:pPr>
            <a:r>
              <a:rPr lang="en-US" sz="3200" dirty="0"/>
              <a:t>Understand your </a:t>
            </a:r>
            <a:r>
              <a:rPr lang="en-US" sz="3200" dirty="0">
                <a:hlinkClick r:id="rId5"/>
              </a:rPr>
              <a:t>state/jurisdiction’s </a:t>
            </a:r>
            <a:r>
              <a:rPr lang="en-US" sz="3200" dirty="0" smtClean="0"/>
              <a:t>requirements</a:t>
            </a:r>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Take it one step at a time!</a:t>
            </a:r>
          </a:p>
          <a:p>
            <a:pPr marL="857250" lvl="1" indent="-457200">
              <a:buFont typeface="Arial" pitchFamily="34" charset="0"/>
              <a:buChar char="•"/>
            </a:pPr>
            <a:r>
              <a:rPr lang="en-US" sz="3200" dirty="0" smtClean="0"/>
              <a:t>Focus on the </a:t>
            </a:r>
            <a:r>
              <a:rPr lang="en-US" sz="3200" dirty="0" smtClean="0">
                <a:hlinkClick r:id="rId6"/>
              </a:rPr>
              <a:t>education </a:t>
            </a:r>
            <a:r>
              <a:rPr lang="en-US" sz="3200" dirty="0" smtClean="0"/>
              <a:t>requirement first</a:t>
            </a:r>
          </a:p>
          <a:p>
            <a:pPr marL="857250" lvl="1" indent="-457200">
              <a:buFont typeface="Arial" pitchFamily="34" charset="0"/>
              <a:buChar char="•"/>
            </a:pPr>
            <a:r>
              <a:rPr lang="en-US" sz="3200" dirty="0" smtClean="0"/>
              <a:t>Become eligible to sit for the Uniform CPA Examination</a:t>
            </a:r>
          </a:p>
          <a:p>
            <a:pPr marL="857250" lvl="1" indent="-457200">
              <a:buFont typeface="Arial" pitchFamily="34" charset="0"/>
              <a:buChar char="•"/>
            </a:pPr>
            <a:r>
              <a:rPr lang="en-US" sz="3200" dirty="0" smtClean="0">
                <a:hlinkClick r:id="rId7"/>
              </a:rPr>
              <a:t>Study for (and pass!) the CPA Exam</a:t>
            </a:r>
            <a:endParaRPr lang="en-US" sz="3200" dirty="0" smtClean="0"/>
          </a:p>
          <a:p>
            <a:pPr marL="857250" lvl="1" indent="-457200">
              <a:buFont typeface="Arial" pitchFamily="34" charset="0"/>
              <a:buChar char="•"/>
            </a:pPr>
            <a:r>
              <a:rPr lang="en-US" sz="3200" dirty="0" smtClean="0"/>
              <a:t>Gain the required experience</a:t>
            </a:r>
          </a:p>
        </p:txBody>
      </p:sp>
    </p:spTree>
    <p:extLst>
      <p:ext uri="{BB962C8B-B14F-4D97-AF65-F5344CB8AC3E}">
        <p14:creationId xmlns:p14="http://schemas.microsoft.com/office/powerpoint/2010/main" val="20074871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What Is ThisWayToCPA?</a:t>
            </a:r>
          </a:p>
        </p:txBody>
      </p:sp>
      <p:sp>
        <p:nvSpPr>
          <p:cNvPr id="13315" name="Content Placeholder 2"/>
          <p:cNvSpPr>
            <a:spLocks noGrp="1"/>
          </p:cNvSpPr>
          <p:nvPr>
            <p:ph idx="1"/>
          </p:nvPr>
        </p:nvSpPr>
        <p:spPr/>
        <p:txBody>
          <a:bodyPr>
            <a:normAutofit lnSpcReduction="10000"/>
          </a:bodyPr>
          <a:lstStyle/>
          <a:p>
            <a:pPr marL="457200" indent="-457200">
              <a:buFont typeface="Arial" pitchFamily="34" charset="0"/>
              <a:buChar char="•"/>
            </a:pPr>
            <a:r>
              <a:rPr lang="en-US" sz="2800" dirty="0" smtClean="0"/>
              <a:t>AICPA’s new website for college students and CPA exam candidates</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A virtual </a:t>
            </a:r>
            <a:r>
              <a:rPr lang="en-US" sz="2800" dirty="0"/>
              <a:t>warehouse chock full of the information (and motivation) you need to pursue a career in </a:t>
            </a:r>
            <a:r>
              <a:rPr lang="en-US" sz="2800" dirty="0" smtClean="0"/>
              <a:t>accounting</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Includes features like </a:t>
            </a:r>
            <a:r>
              <a:rPr lang="en-US" sz="2800" dirty="0" smtClean="0">
                <a:hlinkClick r:id="rId2"/>
              </a:rPr>
              <a:t>Find Your Fit</a:t>
            </a:r>
            <a:r>
              <a:rPr lang="en-US" sz="2800" dirty="0" smtClean="0"/>
              <a:t>, </a:t>
            </a:r>
            <a:r>
              <a:rPr lang="en-US" sz="2800" dirty="0" smtClean="0">
                <a:hlinkClick r:id="rId3"/>
              </a:rPr>
              <a:t>CPA Profiles</a:t>
            </a:r>
            <a:r>
              <a:rPr lang="en-US" sz="2800" dirty="0" smtClean="0"/>
              <a:t>, and an </a:t>
            </a:r>
            <a:r>
              <a:rPr lang="en-US" sz="2800" dirty="0" smtClean="0">
                <a:hlinkClick r:id="rId4"/>
              </a:rPr>
              <a:t>online community</a:t>
            </a:r>
            <a:endParaRPr lang="en-US" sz="2800" dirty="0" smtClean="0"/>
          </a:p>
          <a:p>
            <a:pPr marL="457200" indent="-457200">
              <a:buFont typeface="Arial" pitchFamily="34" charset="0"/>
              <a:buChar char="•"/>
            </a:pPr>
            <a:endParaRPr lang="en-US" sz="2800" dirty="0" smtClean="0"/>
          </a:p>
          <a:p>
            <a:endParaRPr lang="en-US" sz="3200" dirty="0" smtClean="0"/>
          </a:p>
        </p:txBody>
      </p:sp>
    </p:spTree>
    <p:extLst>
      <p:ext uri="{BB962C8B-B14F-4D97-AF65-F5344CB8AC3E}">
        <p14:creationId xmlns:p14="http://schemas.microsoft.com/office/powerpoint/2010/main" val="4034216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Resources</a:t>
            </a:r>
          </a:p>
        </p:txBody>
      </p:sp>
      <p:sp>
        <p:nvSpPr>
          <p:cNvPr id="3" name="Content Placeholder 2"/>
          <p:cNvSpPr>
            <a:spLocks noGrp="1"/>
          </p:cNvSpPr>
          <p:nvPr>
            <p:ph idx="1"/>
          </p:nvPr>
        </p:nvSpPr>
        <p:spPr/>
        <p:txBody>
          <a:bodyPr rtlCol="0">
            <a:normAutofit fontScale="77500" lnSpcReduction="20000"/>
          </a:bodyPr>
          <a:lstStyle/>
          <a:p>
            <a:pPr marL="274320" indent="-274320">
              <a:buClr>
                <a:schemeClr val="accent3"/>
              </a:buClr>
              <a:buFont typeface="Arial" pitchFamily="34" charset="0"/>
              <a:buChar char="•"/>
              <a:defRPr/>
            </a:pPr>
            <a:r>
              <a:rPr lang="en-US" sz="3200" dirty="0" smtClean="0"/>
              <a:t>ThisWayToCPA (AICPA website for college students) at </a:t>
            </a:r>
            <a:r>
              <a:rPr lang="en-US" sz="3200" dirty="0" smtClean="0">
                <a:solidFill>
                  <a:schemeClr val="tx2">
                    <a:lumMod val="60000"/>
                    <a:lumOff val="40000"/>
                  </a:schemeClr>
                </a:solidFill>
                <a:hlinkClick r:id="rId5"/>
              </a:rPr>
              <a:t>http://thiswaytocpa.com</a:t>
            </a:r>
            <a:endParaRPr lang="en-US" sz="3200" dirty="0" smtClean="0">
              <a:solidFill>
                <a:schemeClr val="tx2">
                  <a:lumMod val="60000"/>
                  <a:lumOff val="40000"/>
                </a:schemeClr>
              </a:solidFill>
            </a:endParaRPr>
          </a:p>
          <a:p>
            <a:pPr marL="274320" indent="-274320">
              <a:buClr>
                <a:schemeClr val="accent3"/>
              </a:buClr>
              <a:buFont typeface="Arial" pitchFamily="34" charset="0"/>
              <a:buChar char="•"/>
              <a:defRPr/>
            </a:pPr>
            <a:endParaRPr lang="en-US" sz="3200" dirty="0">
              <a:solidFill>
                <a:schemeClr val="tx2">
                  <a:lumMod val="60000"/>
                  <a:lumOff val="40000"/>
                </a:schemeClr>
              </a:solidFill>
            </a:endParaRPr>
          </a:p>
          <a:p>
            <a:pPr marL="274320" indent="-274320" fontAlgn="auto">
              <a:spcAft>
                <a:spcPts val="0"/>
              </a:spcAft>
              <a:buClr>
                <a:schemeClr val="accent3"/>
              </a:buClr>
              <a:buFont typeface="Arial" pitchFamily="34" charset="0"/>
              <a:buChar char="•"/>
              <a:defRPr/>
            </a:pPr>
            <a:r>
              <a:rPr lang="en-US" sz="3200" dirty="0" smtClean="0"/>
              <a:t>AICPA web site for CPA candidates </a:t>
            </a:r>
            <a:r>
              <a:rPr lang="en-US" sz="3200" smtClean="0"/>
              <a:t>at    </a:t>
            </a:r>
            <a:r>
              <a:rPr lang="en-US" sz="3200" smtClean="0">
                <a:solidFill>
                  <a:schemeClr val="tx2">
                    <a:lumMod val="60000"/>
                    <a:lumOff val="40000"/>
                  </a:schemeClr>
                </a:solidFill>
                <a:hlinkClick r:id="rId6"/>
              </a:rPr>
              <a:t>http://www.aicpa.org/Membership/Join/</a:t>
            </a:r>
            <a:r>
              <a:rPr lang="en-US" sz="3200" smtClean="0">
                <a:solidFill>
                  <a:schemeClr val="tx2">
                    <a:lumMod val="60000"/>
                    <a:lumOff val="40000"/>
                  </a:schemeClr>
                </a:solidFill>
              </a:rPr>
              <a:t> </a:t>
            </a:r>
            <a:endParaRPr lang="en-US" sz="3200" dirty="0" smtClean="0">
              <a:solidFill>
                <a:schemeClr val="tx2">
                  <a:lumMod val="60000"/>
                  <a:lumOff val="40000"/>
                </a:schemeClr>
              </a:solidFill>
            </a:endParaRPr>
          </a:p>
          <a:p>
            <a:pPr marL="274320" indent="-274320" fontAlgn="auto">
              <a:spcAft>
                <a:spcPts val="0"/>
              </a:spcAft>
              <a:buClr>
                <a:schemeClr val="accent3"/>
              </a:buClr>
              <a:buFont typeface="Arial" pitchFamily="34" charset="0"/>
              <a:buChar char="•"/>
              <a:defRPr/>
            </a:pPr>
            <a:endParaRPr lang="en-US" sz="3200" dirty="0" smtClean="0">
              <a:solidFill>
                <a:schemeClr val="tx2">
                  <a:lumMod val="60000"/>
                  <a:lumOff val="40000"/>
                </a:schemeClr>
              </a:solidFill>
            </a:endParaRPr>
          </a:p>
          <a:p>
            <a:pPr marL="274320" indent="-274320">
              <a:buClr>
                <a:schemeClr val="accent3"/>
              </a:buClr>
              <a:buFont typeface="Arial" pitchFamily="34" charset="0"/>
              <a:buChar char="•"/>
              <a:defRPr/>
            </a:pPr>
            <a:r>
              <a:rPr lang="en-US" sz="3200" dirty="0" smtClean="0">
                <a:solidFill>
                  <a:schemeClr val="tx1">
                    <a:lumMod val="65000"/>
                    <a:lumOff val="35000"/>
                  </a:schemeClr>
                </a:solidFill>
              </a:rPr>
              <a:t>Start Here, </a:t>
            </a:r>
            <a:r>
              <a:rPr lang="en-US" sz="3200" dirty="0" smtClean="0"/>
              <a:t>Go </a:t>
            </a:r>
            <a:r>
              <a:rPr lang="en-US" sz="3200" dirty="0"/>
              <a:t>Places. (AICPA website for high school students) at </a:t>
            </a:r>
            <a:r>
              <a:rPr lang="en-US" sz="3200" dirty="0">
                <a:solidFill>
                  <a:schemeClr val="tx2">
                    <a:lumMod val="60000"/>
                    <a:lumOff val="40000"/>
                  </a:schemeClr>
                </a:solidFill>
                <a:hlinkClick r:id="rId7"/>
              </a:rPr>
              <a:t>http://www.startheregoplaces.com</a:t>
            </a:r>
            <a:r>
              <a:rPr lang="en-US" sz="3200" dirty="0" smtClean="0">
                <a:solidFill>
                  <a:schemeClr val="tx2">
                    <a:lumMod val="60000"/>
                    <a:lumOff val="40000"/>
                  </a:schemeClr>
                </a:solidFill>
                <a:hlinkClick r:id="rId7"/>
              </a:rPr>
              <a:t>/</a:t>
            </a:r>
            <a:endParaRPr lang="en-US" sz="3200" dirty="0" smtClean="0">
              <a:solidFill>
                <a:schemeClr val="tx2">
                  <a:lumMod val="60000"/>
                  <a:lumOff val="40000"/>
                </a:schemeClr>
              </a:solidFill>
            </a:endParaRPr>
          </a:p>
          <a:p>
            <a:pPr marL="274320" indent="-274320">
              <a:buClr>
                <a:schemeClr val="accent3"/>
              </a:buClr>
              <a:buFont typeface="Arial" pitchFamily="34" charset="0"/>
              <a:buChar char="•"/>
              <a:defRPr/>
            </a:pPr>
            <a:endParaRPr lang="en-US" sz="3200" dirty="0">
              <a:solidFill>
                <a:schemeClr val="tx2">
                  <a:lumMod val="60000"/>
                  <a:lumOff val="40000"/>
                </a:schemeClr>
              </a:solidFill>
            </a:endParaRPr>
          </a:p>
          <a:p>
            <a:pPr marL="274320" indent="-274320">
              <a:buClr>
                <a:schemeClr val="accent3"/>
              </a:buClr>
              <a:buFont typeface="Arial" pitchFamily="34" charset="0"/>
              <a:buChar char="•"/>
              <a:defRPr/>
            </a:pPr>
            <a:r>
              <a:rPr lang="en-US" sz="3200" dirty="0" smtClean="0">
                <a:solidFill>
                  <a:schemeClr val="tx2">
                    <a:lumMod val="60000"/>
                    <a:lumOff val="40000"/>
                  </a:schemeClr>
                </a:solidFill>
              </a:rPr>
              <a:t> </a:t>
            </a:r>
            <a:r>
              <a:rPr lang="en-US" sz="3200" dirty="0" smtClean="0">
                <a:solidFill>
                  <a:schemeClr val="tx1">
                    <a:lumMod val="65000"/>
                    <a:lumOff val="35000"/>
                  </a:schemeClr>
                </a:solidFill>
              </a:rPr>
              <a:t>NASB</a:t>
            </a:r>
            <a:r>
              <a:rPr lang="en-US" sz="3200" dirty="0" smtClean="0"/>
              <a:t>A </a:t>
            </a:r>
            <a:r>
              <a:rPr lang="en-US" sz="3200" dirty="0"/>
              <a:t>web site at </a:t>
            </a:r>
            <a:r>
              <a:rPr lang="en-US" sz="3200" dirty="0">
                <a:solidFill>
                  <a:schemeClr val="tx2">
                    <a:lumMod val="60000"/>
                    <a:lumOff val="40000"/>
                  </a:schemeClr>
                </a:solidFill>
                <a:hlinkClick r:id="rId8"/>
              </a:rPr>
              <a:t>http://www.nasba.org/</a:t>
            </a:r>
            <a:r>
              <a:rPr lang="en-US" sz="3200" dirty="0">
                <a:solidFill>
                  <a:schemeClr val="tx2">
                    <a:lumMod val="60000"/>
                    <a:lumOff val="40000"/>
                  </a:schemeClr>
                </a:solidFill>
              </a:rPr>
              <a:t>   </a:t>
            </a:r>
          </a:p>
        </p:txBody>
      </p:sp>
    </p:spTree>
    <p:extLst>
      <p:ext uri="{BB962C8B-B14F-4D97-AF65-F5344CB8AC3E}">
        <p14:creationId xmlns:p14="http://schemas.microsoft.com/office/powerpoint/2010/main" val="12700379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What Is a CPA?</a:t>
            </a:r>
          </a:p>
        </p:txBody>
      </p:sp>
      <p:sp>
        <p:nvSpPr>
          <p:cNvPr id="13315" name="Content Placeholder 2"/>
          <p:cNvSpPr>
            <a:spLocks noGrp="1"/>
          </p:cNvSpPr>
          <p:nvPr>
            <p:ph idx="1"/>
          </p:nvPr>
        </p:nvSpPr>
        <p:spPr/>
        <p:txBody>
          <a:bodyPr>
            <a:normAutofit lnSpcReduction="10000"/>
          </a:bodyPr>
          <a:lstStyle/>
          <a:p>
            <a:pPr marL="457200" indent="-457200">
              <a:buFont typeface="Arial" pitchFamily="34" charset="0"/>
              <a:buChar char="•"/>
            </a:pPr>
            <a:r>
              <a:rPr lang="en-US" sz="2800" dirty="0" smtClean="0"/>
              <a:t>Stands for Certified Public Accountant</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Trusted financial advisor who helps individuals, businesses, and other organizations plan and reach their financial goals</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All CPAs are accountants, but not all accountants are CPAs</a:t>
            </a:r>
          </a:p>
          <a:p>
            <a:endParaRPr lang="en-US" sz="3200" dirty="0" smtClean="0"/>
          </a:p>
        </p:txBody>
      </p:sp>
    </p:spTree>
    <p:extLst>
      <p:ext uri="{BB962C8B-B14F-4D97-AF65-F5344CB8AC3E}">
        <p14:creationId xmlns:p14="http://schemas.microsoft.com/office/powerpoint/2010/main" val="22257780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To Become a CPA</a:t>
            </a:r>
          </a:p>
        </p:txBody>
      </p:sp>
      <p:sp>
        <p:nvSpPr>
          <p:cNvPr id="3" name="Content Placeholder 2"/>
          <p:cNvSpPr>
            <a:spLocks noGrp="1"/>
          </p:cNvSpPr>
          <p:nvPr>
            <p:ph idx="1"/>
          </p:nvPr>
        </p:nvSpPr>
        <p:spPr>
          <a:xfrm>
            <a:off x="1066800" y="1600200"/>
            <a:ext cx="7543800" cy="4155554"/>
          </a:xfrm>
        </p:spPr>
        <p:txBody>
          <a:bodyPr rtlCol="0">
            <a:noAutofit/>
          </a:bodyPr>
          <a:lstStyle/>
          <a:p>
            <a:pPr marL="274320" indent="-274320" fontAlgn="auto">
              <a:spcAft>
                <a:spcPts val="0"/>
              </a:spcAft>
              <a:buClr>
                <a:schemeClr val="accent3"/>
              </a:buClr>
              <a:buFont typeface="Arial" pitchFamily="34" charset="0"/>
              <a:buChar char="•"/>
              <a:defRPr/>
            </a:pPr>
            <a:r>
              <a:rPr lang="en-US" sz="2400" dirty="0" smtClean="0"/>
              <a:t>3 E’s are required for licensure:</a:t>
            </a:r>
          </a:p>
          <a:p>
            <a:pPr marL="640080" lvl="1" indent="-246888" fontAlgn="auto">
              <a:spcAft>
                <a:spcPts val="0"/>
              </a:spcAft>
              <a:buFont typeface="Arial" pitchFamily="34" charset="0"/>
              <a:buChar char="–"/>
              <a:defRPr/>
            </a:pPr>
            <a:r>
              <a:rPr lang="en-US" sz="2400" dirty="0" smtClean="0">
                <a:hlinkClick r:id="rId4"/>
              </a:rPr>
              <a:t>Education</a:t>
            </a:r>
            <a:endParaRPr lang="en-US" sz="2400" dirty="0" smtClean="0"/>
          </a:p>
          <a:p>
            <a:pPr marL="640080" lvl="1" indent="-246888" fontAlgn="auto">
              <a:spcAft>
                <a:spcPts val="0"/>
              </a:spcAft>
              <a:buFont typeface="Arial" pitchFamily="34" charset="0"/>
              <a:buChar char="–"/>
              <a:defRPr/>
            </a:pPr>
            <a:r>
              <a:rPr lang="en-US" sz="2400" dirty="0" smtClean="0">
                <a:hlinkClick r:id="rId5"/>
              </a:rPr>
              <a:t>Exam or Uniform CPA Examination</a:t>
            </a:r>
            <a:endParaRPr lang="en-US" sz="2400" dirty="0" smtClean="0"/>
          </a:p>
          <a:p>
            <a:pPr marL="640080" lvl="1" indent="-246888" fontAlgn="auto">
              <a:spcAft>
                <a:spcPts val="0"/>
              </a:spcAft>
              <a:buFont typeface="Arial" pitchFamily="34" charset="0"/>
              <a:buChar char="–"/>
              <a:defRPr/>
            </a:pPr>
            <a:r>
              <a:rPr lang="en-US" sz="2400" dirty="0" smtClean="0">
                <a:hlinkClick r:id="rId6"/>
              </a:rPr>
              <a:t>Experience</a:t>
            </a:r>
            <a:endParaRPr lang="en-US" sz="2400" dirty="0" smtClean="0"/>
          </a:p>
          <a:p>
            <a:pPr marL="640080" lvl="1" indent="-246888" fontAlgn="auto">
              <a:spcAft>
                <a:spcPts val="0"/>
              </a:spcAft>
              <a:buFont typeface="Arial" pitchFamily="34" charset="0"/>
              <a:buChar char="–"/>
              <a:defRPr/>
            </a:pPr>
            <a:endParaRPr lang="en-US" sz="2400" dirty="0" smtClean="0"/>
          </a:p>
          <a:p>
            <a:pPr marL="274320" indent="-274320" fontAlgn="auto">
              <a:spcAft>
                <a:spcPts val="0"/>
              </a:spcAft>
              <a:buClr>
                <a:schemeClr val="accent3"/>
              </a:buClr>
              <a:buFont typeface="Arial" pitchFamily="34" charset="0"/>
              <a:buChar char="•"/>
              <a:defRPr/>
            </a:pPr>
            <a:r>
              <a:rPr lang="en-US" sz="2400" dirty="0" smtClean="0"/>
              <a:t>State Boards of Accountancy determine the laws and rules for each state/jurisdiction</a:t>
            </a:r>
          </a:p>
          <a:p>
            <a:pPr marL="274320" indent="-274320" fontAlgn="auto">
              <a:spcAft>
                <a:spcPts val="0"/>
              </a:spcAft>
              <a:buClr>
                <a:schemeClr val="accent3"/>
              </a:buClr>
              <a:buFont typeface="Arial" pitchFamily="34" charset="0"/>
              <a:buChar char="•"/>
              <a:defRPr/>
            </a:pPr>
            <a:endParaRPr lang="en-US" sz="2400" dirty="0" smtClean="0"/>
          </a:p>
          <a:p>
            <a:pPr marL="274320" indent="-274320" fontAlgn="auto">
              <a:spcAft>
                <a:spcPts val="0"/>
              </a:spcAft>
              <a:buClr>
                <a:schemeClr val="accent3"/>
              </a:buClr>
              <a:buFont typeface="Arial" pitchFamily="34" charset="0"/>
              <a:buChar char="•"/>
              <a:defRPr/>
            </a:pPr>
            <a:r>
              <a:rPr lang="en-US" sz="2400" dirty="0" smtClean="0"/>
              <a:t>Visit ThisWayToCPA for </a:t>
            </a:r>
            <a:r>
              <a:rPr lang="en-US" sz="2400" dirty="0">
                <a:hlinkClick r:id="rId7"/>
              </a:rPr>
              <a:t>state </a:t>
            </a:r>
            <a:r>
              <a:rPr lang="en-US" sz="2400" dirty="0" smtClean="0">
                <a:hlinkClick r:id="rId7"/>
              </a:rPr>
              <a:t>requirements</a:t>
            </a:r>
            <a:endParaRPr lang="en-US" sz="2400" dirty="0">
              <a:solidFill>
                <a:schemeClr val="tx2">
                  <a:lumMod val="60000"/>
                  <a:lumOff val="40000"/>
                </a:schemeClr>
              </a:solidFill>
            </a:endParaRPr>
          </a:p>
        </p:txBody>
      </p:sp>
    </p:spTree>
    <p:extLst>
      <p:ext uri="{BB962C8B-B14F-4D97-AF65-F5344CB8AC3E}">
        <p14:creationId xmlns:p14="http://schemas.microsoft.com/office/powerpoint/2010/main" val="393474479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Education</a:t>
            </a:r>
          </a:p>
        </p:txBody>
      </p:sp>
      <p:sp>
        <p:nvSpPr>
          <p:cNvPr id="15363" name="Content Placeholder 2"/>
          <p:cNvSpPr>
            <a:spLocks noGrp="1"/>
          </p:cNvSpPr>
          <p:nvPr>
            <p:ph idx="1"/>
          </p:nvPr>
        </p:nvSpPr>
        <p:spPr/>
        <p:txBody>
          <a:bodyPr>
            <a:normAutofit/>
          </a:bodyPr>
          <a:lstStyle/>
          <a:p>
            <a:pPr marL="457200" indent="-457200">
              <a:buFont typeface="Arial" pitchFamily="34" charset="0"/>
              <a:buChar char="•"/>
            </a:pPr>
            <a:r>
              <a:rPr lang="en-US" sz="2800" dirty="0" smtClean="0"/>
              <a:t>Requirements vary by </a:t>
            </a:r>
            <a:r>
              <a:rPr lang="en-US" sz="2800" dirty="0"/>
              <a:t>state/jurisdiction (see </a:t>
            </a:r>
            <a:r>
              <a:rPr lang="en-US" sz="2800" dirty="0">
                <a:hlinkClick r:id="rId5"/>
              </a:rPr>
              <a:t>state requirements</a:t>
            </a:r>
            <a:r>
              <a:rPr lang="en-US" sz="2800" dirty="0" smtClean="0"/>
              <a:t>)</a:t>
            </a:r>
          </a:p>
          <a:p>
            <a:pPr marL="857250" lvl="1" indent="-457200">
              <a:buFont typeface="Arial" pitchFamily="34" charset="0"/>
              <a:buChar char="•"/>
            </a:pPr>
            <a:r>
              <a:rPr lang="en-US" sz="2600" dirty="0" smtClean="0"/>
              <a:t>Most states now require 150 semester hours</a:t>
            </a:r>
          </a:p>
          <a:p>
            <a:pPr marL="857250" lvl="1" indent="-457200">
              <a:buFont typeface="Arial" pitchFamily="34" charset="0"/>
              <a:buChar char="•"/>
            </a:pPr>
            <a:r>
              <a:rPr lang="en-US" sz="2600" dirty="0" smtClean="0"/>
              <a:t>Number of accounting hours (in the 150 total) is dependent on state requirements</a:t>
            </a:r>
          </a:p>
          <a:p>
            <a:endParaRPr lang="en-US" sz="3200" dirty="0" smtClean="0"/>
          </a:p>
        </p:txBody>
      </p:sp>
    </p:spTree>
    <p:extLst>
      <p:ext uri="{BB962C8B-B14F-4D97-AF65-F5344CB8AC3E}">
        <p14:creationId xmlns:p14="http://schemas.microsoft.com/office/powerpoint/2010/main" val="319032295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Uniform CPA Examination</a:t>
            </a:r>
          </a:p>
        </p:txBody>
      </p:sp>
      <p:sp>
        <p:nvSpPr>
          <p:cNvPr id="16387" name="Content Placeholder 2"/>
          <p:cNvSpPr>
            <a:spLocks noGrp="1"/>
          </p:cNvSpPr>
          <p:nvPr>
            <p:ph idx="1"/>
          </p:nvPr>
        </p:nvSpPr>
        <p:spPr>
          <a:xfrm>
            <a:off x="1136919" y="1600200"/>
            <a:ext cx="6995634" cy="4343400"/>
          </a:xfrm>
        </p:spPr>
        <p:txBody>
          <a:bodyPr>
            <a:normAutofit fontScale="92500" lnSpcReduction="10000"/>
          </a:bodyPr>
          <a:lstStyle/>
          <a:p>
            <a:pPr>
              <a:buFont typeface="Arial" charset="0"/>
              <a:buChar char="•"/>
            </a:pPr>
            <a:r>
              <a:rPr lang="en-US" dirty="0" smtClean="0"/>
              <a:t>Computer-based format</a:t>
            </a:r>
          </a:p>
          <a:p>
            <a:pPr>
              <a:buFont typeface="Arial" charset="0"/>
              <a:buChar char="•"/>
            </a:pPr>
            <a:r>
              <a:rPr lang="en-US" dirty="0" smtClean="0">
                <a:hlinkClick r:id="rId5"/>
              </a:rPr>
              <a:t>Consists of 4 sections</a:t>
            </a:r>
            <a:endParaRPr lang="en-US" dirty="0" smtClean="0"/>
          </a:p>
          <a:p>
            <a:pPr lvl="1">
              <a:buFont typeface="Arial" charset="0"/>
              <a:buChar char="–"/>
            </a:pPr>
            <a:r>
              <a:rPr lang="en-US" dirty="0" smtClean="0"/>
              <a:t>Auditing and Attestation (AUD)</a:t>
            </a:r>
          </a:p>
          <a:p>
            <a:pPr lvl="1">
              <a:buFont typeface="Arial" charset="0"/>
              <a:buChar char="–"/>
            </a:pPr>
            <a:r>
              <a:rPr lang="en-US" dirty="0" smtClean="0"/>
              <a:t>Business Environment and Concepts (BEC)</a:t>
            </a:r>
          </a:p>
          <a:p>
            <a:pPr lvl="1">
              <a:buFont typeface="Arial" charset="0"/>
              <a:buChar char="–"/>
            </a:pPr>
            <a:r>
              <a:rPr lang="en-US" dirty="0" smtClean="0"/>
              <a:t>Financial Accounting and Reporting (FAR)</a:t>
            </a:r>
          </a:p>
          <a:p>
            <a:pPr lvl="1">
              <a:buFont typeface="Arial" charset="0"/>
              <a:buChar char="–"/>
            </a:pPr>
            <a:r>
              <a:rPr lang="en-US" dirty="0" smtClean="0"/>
              <a:t>Regulation (REG</a:t>
            </a:r>
          </a:p>
          <a:p>
            <a:pPr>
              <a:buFont typeface="Arial" charset="0"/>
              <a:buChar char="•"/>
            </a:pPr>
            <a:r>
              <a:rPr lang="en-US" dirty="0" smtClean="0"/>
              <a:t>Same test no matter where it is taken</a:t>
            </a:r>
          </a:p>
          <a:p>
            <a:pPr>
              <a:buFont typeface="Arial" charset="0"/>
              <a:buChar char="•"/>
            </a:pPr>
            <a:r>
              <a:rPr lang="en-US" dirty="0" smtClean="0"/>
              <a:t>Passing score is 75 on a 0-99 scale</a:t>
            </a:r>
          </a:p>
          <a:p>
            <a:pPr>
              <a:buFont typeface="Arial" charset="0"/>
              <a:buChar char="•"/>
            </a:pPr>
            <a:r>
              <a:rPr lang="en-US" dirty="0" smtClean="0"/>
              <a:t>Question types include multiple choice, simulation and written communication</a:t>
            </a:r>
          </a:p>
          <a:p>
            <a:pPr>
              <a:buFont typeface="Arial" charset="0"/>
              <a:buChar char="•"/>
            </a:pPr>
            <a:r>
              <a:rPr lang="en-US" dirty="0" smtClean="0"/>
              <a:t>Eligibility to sit for exam depends on state (see </a:t>
            </a:r>
            <a:r>
              <a:rPr lang="en-US" dirty="0" smtClean="0">
                <a:hlinkClick r:id="rId6"/>
              </a:rPr>
              <a:t>state requirements</a:t>
            </a:r>
            <a:r>
              <a:rPr lang="en-US" dirty="0" smtClean="0"/>
              <a:t>)</a:t>
            </a:r>
          </a:p>
          <a:p>
            <a:pPr>
              <a:buFont typeface="Arial" charset="0"/>
              <a:buChar char="•"/>
            </a:pPr>
            <a:r>
              <a:rPr lang="en-US" dirty="0" smtClean="0">
                <a:hlinkClick r:id="rId7"/>
              </a:rPr>
              <a:t>Click here for more exam information</a:t>
            </a:r>
            <a:endParaRPr lang="en-US" dirty="0" smtClean="0"/>
          </a:p>
        </p:txBody>
      </p:sp>
    </p:spTree>
    <p:extLst>
      <p:ext uri="{BB962C8B-B14F-4D97-AF65-F5344CB8AC3E}">
        <p14:creationId xmlns:p14="http://schemas.microsoft.com/office/powerpoint/2010/main" val="21984276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Experience</a:t>
            </a:r>
          </a:p>
        </p:txBody>
      </p:sp>
      <p:sp>
        <p:nvSpPr>
          <p:cNvPr id="17411" name="Content Placeholder 2"/>
          <p:cNvSpPr>
            <a:spLocks noGrp="1"/>
          </p:cNvSpPr>
          <p:nvPr>
            <p:ph idx="1"/>
          </p:nvPr>
        </p:nvSpPr>
        <p:spPr/>
        <p:txBody>
          <a:bodyPr>
            <a:normAutofit fontScale="85000" lnSpcReduction="10000"/>
          </a:bodyPr>
          <a:lstStyle/>
          <a:p>
            <a:pPr marL="457200" indent="-457200">
              <a:buFont typeface="Arial" pitchFamily="34" charset="0"/>
              <a:buChar char="•"/>
            </a:pPr>
            <a:r>
              <a:rPr lang="en-US" sz="2800" dirty="0" smtClean="0"/>
              <a:t>A </a:t>
            </a:r>
            <a:r>
              <a:rPr lang="en-US" sz="2800" i="1" dirty="0" smtClean="0"/>
              <a:t>candidate</a:t>
            </a:r>
            <a:r>
              <a:rPr lang="en-US" sz="2800" dirty="0" smtClean="0"/>
              <a:t> is an applicant for a CPA license</a:t>
            </a:r>
          </a:p>
          <a:p>
            <a:pPr marL="457200" indent="-457200">
              <a:buFont typeface="Arial" pitchFamily="34" charset="0"/>
              <a:buChar char="•"/>
            </a:pPr>
            <a:r>
              <a:rPr lang="en-US" sz="2800" dirty="0" smtClean="0"/>
              <a:t>Many states require the candidate to have 1 – 2 years experience under a CPA</a:t>
            </a:r>
          </a:p>
          <a:p>
            <a:pPr marL="457200" indent="-457200">
              <a:buFont typeface="Arial" pitchFamily="34" charset="0"/>
              <a:buChar char="•"/>
            </a:pPr>
            <a:r>
              <a:rPr lang="en-US" sz="2800" dirty="0" smtClean="0"/>
              <a:t>Additional requirements vary by the candidate’s: </a:t>
            </a:r>
          </a:p>
          <a:p>
            <a:pPr lvl="1"/>
            <a:r>
              <a:rPr lang="en-US" sz="2800" dirty="0" smtClean="0"/>
              <a:t>Education – e.g., Graduate degree vs. 150 hours of undergraduate </a:t>
            </a:r>
          </a:p>
          <a:p>
            <a:pPr lvl="1"/>
            <a:r>
              <a:rPr lang="en-US" sz="2800" dirty="0" smtClean="0"/>
              <a:t>Employer(s) – e.g., Public accounting firm vs. industry</a:t>
            </a:r>
          </a:p>
          <a:p>
            <a:pPr lvl="1"/>
            <a:r>
              <a:rPr lang="en-US" sz="2800" dirty="0" smtClean="0"/>
              <a:t>Type of work – e.g., Tax professional vs. auditor</a:t>
            </a:r>
          </a:p>
        </p:txBody>
      </p:sp>
    </p:spTree>
    <p:extLst>
      <p:ext uri="{BB962C8B-B14F-4D97-AF65-F5344CB8AC3E}">
        <p14:creationId xmlns:p14="http://schemas.microsoft.com/office/powerpoint/2010/main" val="354036941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Licensure</a:t>
            </a:r>
          </a:p>
        </p:txBody>
      </p:sp>
      <p:sp>
        <p:nvSpPr>
          <p:cNvPr id="18435" name="Content Placeholder 2"/>
          <p:cNvSpPr>
            <a:spLocks noGrp="1"/>
          </p:cNvSpPr>
          <p:nvPr>
            <p:ph idx="1"/>
          </p:nvPr>
        </p:nvSpPr>
        <p:spPr/>
        <p:txBody>
          <a:bodyPr>
            <a:normAutofit fontScale="92500" lnSpcReduction="10000"/>
          </a:bodyPr>
          <a:lstStyle/>
          <a:p>
            <a:pPr marL="457200" indent="-457200">
              <a:buFont typeface="Arial" pitchFamily="34" charset="0"/>
              <a:buChar char="•"/>
            </a:pPr>
            <a:r>
              <a:rPr lang="en-US" sz="2800" dirty="0" smtClean="0"/>
              <a:t>Licenses gives the right to practice public accounting</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Some states require Ethics </a:t>
            </a:r>
            <a:r>
              <a:rPr lang="en-US" sz="2800" dirty="0"/>
              <a:t>exam (see </a:t>
            </a:r>
            <a:r>
              <a:rPr lang="en-US" sz="2800" dirty="0">
                <a:hlinkClick r:id="rId5"/>
              </a:rPr>
              <a:t>state requirements</a:t>
            </a:r>
            <a:r>
              <a:rPr lang="en-US" sz="2800" dirty="0" smtClean="0"/>
              <a:t>)</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t>Must comply with rules of professional conduct</a:t>
            </a:r>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hlinkClick r:id="rId6"/>
              </a:rPr>
              <a:t>Licensure timeline</a:t>
            </a:r>
            <a:endParaRPr lang="en-US" sz="2800" dirty="0" smtClean="0"/>
          </a:p>
        </p:txBody>
      </p:sp>
    </p:spTree>
    <p:extLst>
      <p:ext uri="{BB962C8B-B14F-4D97-AF65-F5344CB8AC3E}">
        <p14:creationId xmlns:p14="http://schemas.microsoft.com/office/powerpoint/2010/main" val="386290274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Maintaining the License</a:t>
            </a:r>
          </a:p>
        </p:txBody>
      </p:sp>
      <p:sp>
        <p:nvSpPr>
          <p:cNvPr id="19459" name="Content Placeholder 2"/>
          <p:cNvSpPr>
            <a:spLocks noGrp="1"/>
          </p:cNvSpPr>
          <p:nvPr>
            <p:ph idx="1"/>
          </p:nvPr>
        </p:nvSpPr>
        <p:spPr/>
        <p:txBody>
          <a:bodyPr>
            <a:normAutofit fontScale="92500" lnSpcReduction="10000"/>
          </a:bodyPr>
          <a:lstStyle/>
          <a:p>
            <a:pPr marL="457200" indent="-457200">
              <a:buFont typeface="Arial" pitchFamily="34" charset="0"/>
              <a:buChar char="•"/>
            </a:pPr>
            <a:r>
              <a:rPr lang="en-US" sz="2800" dirty="0" smtClean="0"/>
              <a:t>Continuing Professional Education (CPE)</a:t>
            </a:r>
          </a:p>
          <a:p>
            <a:pPr lvl="1"/>
            <a:r>
              <a:rPr lang="en-US" sz="2800" dirty="0" smtClean="0"/>
              <a:t>Typically 40 hours per year</a:t>
            </a:r>
          </a:p>
          <a:p>
            <a:pPr lvl="1"/>
            <a:r>
              <a:rPr lang="en-US" sz="2800" dirty="0" smtClean="0"/>
              <a:t>Types (e.g., computer-based vs. group/classroom learning) of CPE vary by jurisdiction </a:t>
            </a:r>
          </a:p>
          <a:p>
            <a:pPr lvl="1"/>
            <a:r>
              <a:rPr lang="en-US" sz="2800" dirty="0" smtClean="0"/>
              <a:t>May need Ethics training and compliance</a:t>
            </a:r>
          </a:p>
          <a:p>
            <a:pPr lvl="1"/>
            <a:r>
              <a:rPr lang="en-US" sz="2800" dirty="0" smtClean="0"/>
              <a:t>Subjects vary depending to type of license and area of employment</a:t>
            </a:r>
          </a:p>
          <a:p>
            <a:pPr lvl="1"/>
            <a:endParaRPr lang="en-US" sz="2800" dirty="0" smtClean="0"/>
          </a:p>
          <a:p>
            <a:pPr marL="457200" indent="-457200">
              <a:buFont typeface="Arial" pitchFamily="34" charset="0"/>
              <a:buChar char="•"/>
            </a:pPr>
            <a:r>
              <a:rPr lang="en-US" sz="2800" dirty="0" smtClean="0"/>
              <a:t>Renewal every period</a:t>
            </a:r>
          </a:p>
        </p:txBody>
      </p:sp>
    </p:spTree>
    <p:extLst>
      <p:ext uri="{BB962C8B-B14F-4D97-AF65-F5344CB8AC3E}">
        <p14:creationId xmlns:p14="http://schemas.microsoft.com/office/powerpoint/2010/main" val="242544881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AICPA Membership</a:t>
            </a:r>
          </a:p>
        </p:txBody>
      </p:sp>
      <p:sp>
        <p:nvSpPr>
          <p:cNvPr id="20483" name="Content Placeholder 2"/>
          <p:cNvSpPr>
            <a:spLocks noGrp="1"/>
          </p:cNvSpPr>
          <p:nvPr>
            <p:ph idx="1"/>
          </p:nvPr>
        </p:nvSpPr>
        <p:spPr>
          <a:xfrm>
            <a:off x="1136918" y="1600200"/>
            <a:ext cx="7321281" cy="4155554"/>
          </a:xfrm>
        </p:spPr>
        <p:txBody>
          <a:bodyPr>
            <a:normAutofit fontScale="85000" lnSpcReduction="20000"/>
          </a:bodyPr>
          <a:lstStyle/>
          <a:p>
            <a:pPr marL="0" indent="0"/>
            <a:r>
              <a:rPr lang="en-US" sz="2800" dirty="0" smtClean="0"/>
              <a:t>Become an </a:t>
            </a:r>
            <a:r>
              <a:rPr lang="en-US" sz="2800" dirty="0" smtClean="0">
                <a:hlinkClick r:id="rId4"/>
              </a:rPr>
              <a:t>AICPA Student Affiliate Member</a:t>
            </a:r>
            <a:r>
              <a:rPr lang="en-US" sz="2800" dirty="0" smtClean="0"/>
              <a:t>!</a:t>
            </a:r>
          </a:p>
          <a:p>
            <a:pPr marL="0" indent="0"/>
            <a:r>
              <a:rPr lang="en-US" sz="2800" dirty="0" smtClean="0"/>
              <a:t> </a:t>
            </a:r>
          </a:p>
          <a:p>
            <a:pPr marL="0" indent="0"/>
            <a:r>
              <a:rPr lang="en-US" sz="2800" dirty="0" smtClean="0"/>
              <a:t>AICPA membership provides:</a:t>
            </a:r>
          </a:p>
          <a:p>
            <a:pPr>
              <a:buFont typeface="Arial" charset="0"/>
              <a:buChar char="•"/>
            </a:pPr>
            <a:r>
              <a:rPr lang="en-US" sz="2800" dirty="0" smtClean="0"/>
              <a:t>National membership organization for the profession</a:t>
            </a:r>
          </a:p>
          <a:p>
            <a:pPr>
              <a:buFont typeface="Arial" charset="0"/>
              <a:buChar char="•"/>
            </a:pPr>
            <a:r>
              <a:rPr lang="en-US" sz="2800" dirty="0" smtClean="0"/>
              <a:t>Support for the diverse membership and efforts to build the future of the profession </a:t>
            </a:r>
          </a:p>
          <a:p>
            <a:pPr>
              <a:buFont typeface="Arial" charset="0"/>
              <a:buChar char="•"/>
            </a:pPr>
            <a:r>
              <a:rPr lang="en-US" sz="2800" dirty="0" smtClean="0"/>
              <a:t>Advocacy with standard setters and state boards </a:t>
            </a:r>
          </a:p>
          <a:p>
            <a:pPr>
              <a:buFont typeface="Arial" charset="0"/>
              <a:buChar char="•"/>
            </a:pPr>
            <a:r>
              <a:rPr lang="en-US" sz="2800" dirty="0" smtClean="0"/>
              <a:t>Professional excellence in terms of professional ethics, training, peer review</a:t>
            </a:r>
          </a:p>
          <a:p>
            <a:pPr>
              <a:buFont typeface="Arial" charset="0"/>
              <a:buChar char="•"/>
            </a:pPr>
            <a:r>
              <a:rPr lang="en-US" sz="2800" dirty="0" smtClean="0"/>
              <a:t>Discounts and affinity programs (even for students!)</a:t>
            </a:r>
          </a:p>
          <a:p>
            <a:pPr>
              <a:buFont typeface="Arial" charset="0"/>
              <a:buChar char="•"/>
            </a:pPr>
            <a:endParaRPr lang="en-US" sz="2800" dirty="0" smtClean="0"/>
          </a:p>
        </p:txBody>
      </p:sp>
    </p:spTree>
    <p:extLst>
      <p:ext uri="{BB962C8B-B14F-4D97-AF65-F5344CB8AC3E}">
        <p14:creationId xmlns:p14="http://schemas.microsoft.com/office/powerpoint/2010/main" val="295686697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wtc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wnloadable Document" ma:contentTypeID="0x010100C568DB52D9D0A14D9B2FDCC96666E9F2007948130EC3DB064584E219954237AF3900C091C3940B5C43A680422C1A537FF75A020700D0DF2E9E425B984290764F8BA7E13486" ma:contentTypeVersion="55" ma:contentTypeDescription="Create a downloadable document in this library" ma:contentTypeScope="" ma:versionID="69a07fba40d77c4079a5a7350e0b2ec9">
  <xsd:schema xmlns:xsd="http://www.w3.org/2001/XMLSchema" xmlns:p="http://schemas.microsoft.com/office/2006/metadata/properties" xmlns:ns1="http://schemas.microsoft.com/sharepoint/v3" xmlns:ns2="BBCB9236-2543-4315-AD92-26B52F15F249" xmlns:ns3="http://schemas.microsoft.com/sharepoint/v3/fields" xmlns:ns4="bbcb9236-2543-4315-ad92-26b52f15f249" targetNamespace="http://schemas.microsoft.com/office/2006/metadata/properties" ma:root="true" ma:fieldsID="24e159ffc2fab1496d2aa756d8caf0f7" ns1:_="" ns2:_="" ns3:_="" ns4:_="">
    <xsd:import namespace="http://schemas.microsoft.com/sharepoint/v3"/>
    <xsd:import namespace="BBCB9236-2543-4315-AD92-26B52F15F249"/>
    <xsd:import namespace="http://schemas.microsoft.com/sharepoint/v3/fields"/>
    <xsd:import namespace="bbcb9236-2543-4315-ad92-26b52f15f249"/>
    <xsd:element name="properties">
      <xsd:complexType>
        <xsd:sequence>
          <xsd:element name="documentManagement">
            <xsd:complexType>
              <xsd:all>
                <xsd:element ref="ns1:Comments" minOccurs="0"/>
                <xsd:element ref="ns1:PublishingContact" minOccurs="0"/>
                <xsd:element ref="ns1:PublishingContactEmail" minOccurs="0"/>
                <xsd:element ref="ns1:PublishingContactName" minOccurs="0"/>
                <xsd:element ref="ns1:PublishingContactPicture" minOccurs="0"/>
                <xsd:element ref="ns1:PublishingRollupImage" minOccurs="0"/>
                <xsd:element ref="ns2:Subtitle" minOccurs="0"/>
                <xsd:element ref="ns2:Abstract" minOccurs="0"/>
                <xsd:element ref="ns2:Topic" minOccurs="0"/>
                <xsd:element ref="ns2:DocumentType" minOccurs="0"/>
                <xsd:element ref="ns1:PublishingStartDate" minOccurs="0"/>
                <xsd:element ref="ns1:PublishingExpirationDate" minOccurs="0"/>
                <xsd:element ref="ns2:CSCAccessLevel" minOccurs="0"/>
                <xsd:element ref="ns2:OrigArticleDate" minOccurs="0"/>
                <xsd:element ref="ns2:LegacyUrl" minOccurs="0"/>
                <xsd:element ref="ns2:Roles" minOccurs="0"/>
                <xsd:element ref="ns2:CoremetricsCategoryID" minOccurs="0"/>
                <xsd:element ref="ns2:CoremetricsPageID" minOccurs="0"/>
                <xsd:element ref="ns1:PublishingPageLayout" minOccurs="0"/>
                <xsd:element ref="ns1:PublishingVariationGroupID" minOccurs="0"/>
                <xsd:element ref="ns1:PublishingVariationRelationshipLinkFieldID" minOccurs="0"/>
                <xsd:element ref="ns1:Audience" minOccurs="0"/>
                <xsd:element ref="ns4:CopyrightInfo" minOccurs="0"/>
                <xsd:element ref="ns4:FooterCopyrightInfo" minOccurs="0"/>
                <xsd:element ref="ns3:_Source" minOccurs="0"/>
                <xsd:element ref="ns4:AICPAPageContent" minOccurs="0"/>
                <xsd:element ref="ns4:Committee" minOccurs="0"/>
                <xsd:element ref="ns3:PracticeArea" minOccurs="0"/>
                <xsd:element ref="ns1:ArticleStartDate" minOccurs="0"/>
                <xsd:element ref="ns4:RSS" minOccurs="0"/>
                <xsd:element ref="ns4:DisplayGuidedNavigation" minOccurs="0"/>
                <xsd:element ref="ns4:GoogleAnalyticsCode" minOccurs="0"/>
                <xsd:element ref="ns4:ExcludeFromSearch" minOccurs="0"/>
                <xsd:element ref="ns4:Industry" minOccurs="0"/>
                <xsd:element ref="ns4:SinglePlayer" minOccurs="0"/>
                <xsd:element ref="ns4:AICPAMetaTitle" minOccurs="0"/>
                <xsd:element ref="ns4:AICPAMetaDescription" minOccurs="0"/>
                <xsd:element ref="ns4:AICPAMetaKeyword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Comments" ma:index="8" nillable="true" ma:displayName="Description" ma:internalName="Comments">
      <xsd:simpleType>
        <xsd:restriction base="dms:Note"/>
      </xsd:simpleType>
    </xsd:element>
    <xsd:element name="PublishingContact" ma:index="9" nillable="true" ma:displayName="Contact"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0" nillable="true" ma:displayName="Contact E-Mail Address" ma:internalName="PublishingContactEmail">
      <xsd:simpleType>
        <xsd:restriction base="dms:Text">
          <xsd:maxLength value="255"/>
        </xsd:restriction>
      </xsd:simpleType>
    </xsd:element>
    <xsd:element name="PublishingContactName" ma:index="11" nillable="true" ma:displayName="Contact Name" ma:internalName="PublishingContactName">
      <xsd:simpleType>
        <xsd:restriction base="dms:Text">
          <xsd:maxLength value="255"/>
        </xsd:restriction>
      </xsd:simpleType>
    </xsd:element>
    <xsd:element name="PublishingContactPicture" ma:index="12" nillable="true" ma:displayName="Contact Picture"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3" nillable="true" ma:displayName="Rollup Image" ma:internalName="PublishingRollupImage">
      <xsd:simpleType>
        <xsd:restriction base="dms:Unknown"/>
      </xsd:simpleType>
    </xsd:element>
    <xsd:element name="PublishingStartDate" ma:index="19" nillable="true" ma:displayName="Scheduling Start Date" ma:internalName="PublishingStartDate">
      <xsd:simpleType>
        <xsd:restriction base="dms:Unknown"/>
      </xsd:simpleType>
    </xsd:element>
    <xsd:element name="PublishingExpirationDate" ma:index="20" nillable="true" ma:displayName="Scheduling End Date" ma:internalName="PublishingExpirationDate">
      <xsd:simpleType>
        <xsd:restriction base="dms:Unknown"/>
      </xsd:simpleType>
    </xsd:element>
    <xsd:element name="PublishingPageLayout" ma:index="28" nillable="true" ma:displayName="Page Layout"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29" nillable="true" ma:displayName="Variation Group ID" ma:hidden="true" ma:internalName="PublishingVariationGroupID">
      <xsd:simpleType>
        <xsd:restriction base="dms:Text">
          <xsd:maxLength value="255"/>
        </xsd:restriction>
      </xsd:simpleType>
    </xsd:element>
    <xsd:element name="PublishingVariationRelationshipLinkFieldID" ma:index="30" nillable="true" ma:displayName="Variation Relationship Link"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Audience" ma:index="31" nillable="true" ma:displayName="Target Audiences" ma:description="" ma:internalName="Audience">
      <xsd:simpleType>
        <xsd:restriction base="dms:Unknown"/>
      </xsd:simpleType>
    </xsd:element>
    <xsd:element name="ArticleStartDate" ma:index="38" nillable="true" ma:displayName="Article Date" ma:format="DateOnly" ma:internalName="ArticleStartDate">
      <xsd:simpleType>
        <xsd:restriction base="dms:DateTime"/>
      </xsd:simpleType>
    </xsd:element>
  </xsd:schema>
  <xsd:schema xmlns:xsd="http://www.w3.org/2001/XMLSchema" xmlns:dms="http://schemas.microsoft.com/office/2006/documentManagement/types" targetNamespace="BBCB9236-2543-4315-AD92-26B52F15F249" elementFormDefault="qualified">
    <xsd:import namespace="http://schemas.microsoft.com/office/2006/documentManagement/types"/>
    <xsd:element name="Subtitle" ma:index="14" nillable="true" ma:displayName="Subtitle" ma:description="" ma:internalName="Subtitle">
      <xsd:simpleType>
        <xsd:restriction base="dms:Text">
          <xsd:maxLength value="255"/>
        </xsd:restriction>
      </xsd:simpleType>
    </xsd:element>
    <xsd:element name="Abstract" ma:index="15" nillable="true" ma:displayName="Abstract" ma:description="" ma:internalName="Abstract">
      <xsd:simpleType>
        <xsd:restriction base="dms:Unknown"/>
      </xsd:simpleType>
    </xsd:element>
    <xsd:element name="Topic" ma:index="16" nillable="true" ma:displayName="Topic" ma:description="Contains comma delimited guids" ma:internalName="Topic">
      <xsd:simpleType>
        <xsd:restriction base="dms:Unknown"/>
      </xsd:simpleType>
    </xsd:element>
    <xsd:element name="DocumentType" ma:index="17" nillable="true" ma:displayName="Document Type" ma:description="Contains comma delimited guids" ma:internalName="DocumentType">
      <xsd:simpleType>
        <xsd:restriction base="dms:Unknown"/>
      </xsd:simpleType>
    </xsd:element>
    <xsd:element name="CSCAccessLevel" ma:index="21" nillable="true" ma:displayName="Legacy CSC Access Level" ma:decimals="0" ma:description="Legacy CSC site access level" ma:internalName="CSCAccessLevel" ma:readOnly="true">
      <xsd:simpleType>
        <xsd:restriction base="dms:Number">
          <xsd:maxInclusive value="4"/>
          <xsd:minInclusive value="1"/>
        </xsd:restriction>
      </xsd:simpleType>
    </xsd:element>
    <xsd:element name="OrigArticleDate" ma:index="22" nillable="true" ma:displayName="Original Article Date" ma:description="" ma:internalName="OrigArticleDate" ma:readOnly="true">
      <xsd:simpleType>
        <xsd:restriction base="dms:DateTime"/>
      </xsd:simpleType>
    </xsd:element>
    <xsd:element name="LegacyUrl" ma:index="23" nillable="true" ma:displayName="Legacy Article Url" ma:description="" ma:internalName="Legacy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Roles" ma:index="24" nillable="true" ma:displayName="Roles" ma:description="" ma:internalName="Roles">
      <xsd:simpleType>
        <xsd:restriction base="dms:Unknown"/>
      </xsd:simpleType>
    </xsd:element>
    <xsd:element name="CoremetricsCategoryID" ma:index="26" nillable="true" ma:displayName="Coremetrics Category ID" ma:description="" ma:internalName="CoremetricsCategoryID">
      <xsd:simpleType>
        <xsd:restriction base="dms:Text">
          <xsd:maxLength value="50"/>
        </xsd:restriction>
      </xsd:simpleType>
    </xsd:element>
    <xsd:element name="CoremetricsPageID" ma:index="27" nillable="true" ma:displayName="Coremetrics Page ID" ma:description="" ma:internalName="CoremetricsPageID">
      <xsd:simpleType>
        <xsd:restriction base="dms:Text">
          <xsd:maxLength value="50"/>
        </xsd:restrictio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Source" ma:index="34" nillable="true" ma:displayName="Source" ma:internalName="_Source">
      <xsd:simpleType>
        <xsd:restriction base="dms:Note"/>
      </xsd:simpleType>
    </xsd:element>
    <xsd:element name="PracticeArea" ma:index="37" nillable="true" ma:displayName="PracticeArea" ma:description="" ma:list="00ae9e9f-b187-4549-a137-3970cfd0c2af" ma:internalName="PracticeArea" ma:readOnly="false" ma:showField="Title" ma:web="e1927741-d4ef-4e34-a580-c3e12e9be2d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dms="http://schemas.microsoft.com/office/2006/documentManagement/types" targetNamespace="bbcb9236-2543-4315-ad92-26b52f15f249" elementFormDefault="qualified">
    <xsd:import namespace="http://schemas.microsoft.com/office/2006/documentManagement/types"/>
    <xsd:element name="CopyrightInfo" ma:index="32" nillable="true" ma:displayName="Include Copyright Info" ma:description="" ma:internalName="CopyrightInfo">
      <xsd:simpleType>
        <xsd:restriction base="dms:Boolean"/>
      </xsd:simpleType>
    </xsd:element>
    <xsd:element name="FooterCopyrightInfo" ma:index="33" nillable="true" ma:displayName="Include Footer Copyright Info" ma:description="" ma:internalName="FooterCopyrightInfo">
      <xsd:simpleType>
        <xsd:restriction base="dms:Boolean"/>
      </xsd:simpleType>
    </xsd:element>
    <xsd:element name="AICPAPageContent" ma:index="35" nillable="true" ma:displayName="AICPAPageContent" ma:description="" ma:internalName="AICPAPageContent" ma:readOnly="false">
      <xsd:simpleType>
        <xsd:restriction base="dms:Unknown"/>
      </xsd:simpleType>
    </xsd:element>
    <xsd:element name="Committee" ma:index="36" nillable="true" ma:displayName="Committee" ma:description="" ma:internalName="Committee" ma:readOnly="false">
      <xsd:simpleType>
        <xsd:restriction base="dms:Text">
          <xsd:maxLength value="50"/>
        </xsd:restriction>
      </xsd:simpleType>
    </xsd:element>
    <xsd:element name="RSS" ma:index="39" nillable="true" ma:displayName="RSS" ma:description="Contains comma delemited feed locations" ma:internalName="RSS">
      <xsd:simpleType>
        <xsd:restriction base="dms:Unknown"/>
      </xsd:simpleType>
    </xsd:element>
    <xsd:element name="DisplayGuidedNavigation" ma:index="41" nillable="true" ma:displayName="Display GuidedNavigation" ma:default="Show" ma:format="RadioButtons" ma:internalName="DisplayGuidedNavigation">
      <xsd:simpleType>
        <xsd:restriction base="dms:Choice">
          <xsd:enumeration value="Show"/>
          <xsd:enumeration value="Hide"/>
        </xsd:restriction>
      </xsd:simpleType>
    </xsd:element>
    <xsd:element name="GoogleAnalyticsCode" ma:index="42" nillable="true" ma:displayName="Google Analytics Code" ma:description="" ma:internalName="GoogleAnalyticsCode">
      <xsd:simpleType>
        <xsd:restriction base="dms:Unknown"/>
      </xsd:simpleType>
    </xsd:element>
    <xsd:element name="ExcludeFromSearch" ma:index="43" nillable="true" ma:displayName="Exclude From Search" ma:internalName="ExcludeFromSearch">
      <xsd:simpleType>
        <xsd:restriction base="dms:Boolean"/>
      </xsd:simpleType>
    </xsd:element>
    <xsd:element name="Industry" ma:index="44" nillable="true" ma:displayName="Industry" ma:format="RadioButtons" ma:internalName="Industry">
      <xsd:simpleType>
        <xsd:restriction base="dms:Choice">
          <xsd:enumeration value="Airlines"/>
          <xsd:enumeration value="Construction"/>
          <xsd:enumeration value="Depository and Lending Institutions"/>
          <xsd:enumeration value="Employee Benefit Plans"/>
          <xsd:enumeration value="Healthcare"/>
          <xsd:enumeration value="Insurance"/>
          <xsd:enumeration value="Investment Companies"/>
          <xsd:enumeration value="Not-for-Profit"/>
          <xsd:enumeration value="Oil and Gas"/>
          <xsd:enumeration value="State and Local Governments"/>
          <xsd:enumeration value="Stockbrokerage and Investment Banking"/>
        </xsd:restriction>
      </xsd:simpleType>
    </xsd:element>
    <xsd:element name="SinglePlayer" ma:index="45" nillable="true" ma:displayName="AICPA Single Player" ma:internalName="SinglePlayer">
      <xsd:simpleType>
        <xsd:restriction base="dms:Unknown"/>
      </xsd:simpleType>
    </xsd:element>
    <xsd:element name="AICPAMetaTitle" ma:index="46" nillable="true" ma:displayName="AICPA Meta Title" ma:description="AICPA Meta Title" ma:internalName="AICPAMetaTitle">
      <xsd:simpleType>
        <xsd:restriction base="dms:Note">
          <xsd:maxLength value="70"/>
        </xsd:restriction>
      </xsd:simpleType>
    </xsd:element>
    <xsd:element name="AICPAMetaDescription" ma:index="47" nillable="true" ma:displayName="AICPA Meta Description" ma:description="AICPA Meta Description" ma:internalName="AICPAMetaDescription">
      <xsd:simpleType>
        <xsd:restriction base="dms:Note">
          <xsd:maxLength value="200"/>
        </xsd:restriction>
      </xsd:simpleType>
    </xsd:element>
    <xsd:element name="AICPAMetaKeywords" ma:index="48" nillable="true" ma:displayName="AICPA Meta Keywords" ma:description="AICPA Meta Keywords" ma:internalName="AICPAMetaKeywords">
      <xsd:simpleType>
        <xsd:restriction base="dms:Note">
          <xsd:maxLength value="7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5" ma:displayName="Author"/>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ma:index="1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_Source xmlns="http://schemas.microsoft.com/sharepoint/v3/fields" xsi:nil="true"/>
    <CoremetricsPageID xmlns="BBCB9236-2543-4315-AD92-26B52F15F249" xsi:nil="true"/>
    <PublishingRollupImage xmlns="http://schemas.microsoft.com/sharepoint/v3" xsi:nil="true"/>
    <Industry xmlns="bbcb9236-2543-4315-ad92-26b52f15f249" xsi:nil="true"/>
    <PublishingContactEmail xmlns="http://schemas.microsoft.com/sharepoint/v3" xsi:nil="true"/>
    <ExcludeFromSearch xmlns="bbcb9236-2543-4315-ad92-26b52f15f249">false</ExcludeFromSearch>
    <PublishingVariationRelationshipLinkFieldID xmlns="http://schemas.microsoft.com/sharepoint/v3">
      <Url xsi:nil="true"/>
      <Description xsi:nil="true"/>
    </PublishingVariationRelationshipLinkFieldID>
    <PublishingVariationGroupID xmlns="http://schemas.microsoft.com/sharepoint/v3" xsi:nil="true"/>
    <Committee xmlns="bbcb9236-2543-4315-ad92-26b52f15f249" xsi:nil="true"/>
    <ArticleStartDate xmlns="http://schemas.microsoft.com/sharepoint/v3" xsi:nil="true"/>
    <RSS xmlns="bbcb9236-2543-4315-ad92-26b52f15f249">;#False;#;#</RSS>
    <DisplayGuidedNavigation xmlns="bbcb9236-2543-4315-ad92-26b52f15f249">Show</DisplayGuidedNavigation>
    <Subtitle xmlns="BBCB9236-2543-4315-AD92-26B52F15F249" xsi:nil="true"/>
    <Audience xmlns="http://schemas.microsoft.com/sharepoint/v3" xsi:nil="true"/>
    <PracticeArea xmlns="http://schemas.microsoft.com/sharepoint/v3/fields">
      <Value>3</Value>
    </PracticeArea>
    <CopyrightInfo xmlns="bbcb9236-2543-4315-ad92-26b52f15f249">true</CopyrightInfo>
    <PublishingExpirationDate xmlns="http://schemas.microsoft.com/sharepoint/v3" xsi:nil="true"/>
    <PublishingContactPicture xmlns="http://schemas.microsoft.com/sharepoint/v3">
      <Url xsi:nil="true"/>
      <Description xsi:nil="true"/>
    </PublishingContactPicture>
    <PublishingStartDate xmlns="http://schemas.microsoft.com/sharepoint/v3" xsi:nil="true"/>
    <Abstract xmlns="BBCB9236-2543-4315-AD92-26B52F15F249" xsi:nil="true"/>
    <Topic xmlns="BBCB9236-2543-4315-AD92-26B52F15F249">3B5333E8-8030-487E-B748-AB13FE195C48</Topic>
    <FooterCopyrightInfo xmlns="bbcb9236-2543-4315-ad92-26b52f15f249">true</FooterCopyrightInfo>
    <PublishingContact xmlns="http://schemas.microsoft.com/sharepoint/v3">
      <UserInfo>
        <DisplayName/>
        <AccountId xsi:nil="true"/>
        <AccountType/>
      </UserInfo>
    </PublishingContact>
    <PublishingContactName xmlns="http://schemas.microsoft.com/sharepoint/v3" xsi:nil="true"/>
    <AICPAPageContent xmlns="bbcb9236-2543-4315-ad92-26b52f15f249" xsi:nil="true"/>
    <Roles xmlns="BBCB9236-2543-4315-AD92-26B52F15F249">;#AICPA.RLUNV0001;#</Roles>
    <GoogleAnalyticsCode xmlns="bbcb9236-2543-4315-ad92-26b52f15f249" xsi:nil="true"/>
    <Comments xmlns="http://schemas.microsoft.com/sharepoint/v3">&lt;div&gt;&lt;/div&gt;</Comments>
    <DocumentType xmlns="BBCB9236-2543-4315-AD92-26B52F15F249">9afbdaed-e3ab-42d9-8326-94708d42cc33</DocumentType>
    <CoremetricsCategoryID xmlns="BBCB9236-2543-4315-AD92-26B52F15F249" xsi:nil="true"/>
    <CSCAccessLevel xmlns="BBCB9236-2543-4315-AD92-26B52F15F249" xsi:nil="true"/>
    <LegacyUrl xmlns="BBCB9236-2543-4315-AD92-26B52F15F249">
      <Url xsi:nil="true"/>
      <Description xsi:nil="true"/>
    </LegacyUrl>
    <OrigArticleDate xmlns="BBCB9236-2543-4315-AD92-26B52F15F249" xsi:nil="true"/>
    <SinglePlayer xmlns="bbcb9236-2543-4315-ad92-26b52f15f249" xsi:nil="true"/>
    <AICPAMetaKeywords xmlns="bbcb9236-2543-4315-ad92-26b52f15f249" xsi:nil="true"/>
    <AICPAMetaTitle xmlns="bbcb9236-2543-4315-ad92-26b52f15f249" xsi:nil="true"/>
    <AICPAMetaDescription xmlns="bbcb9236-2543-4315-ad92-26b52f15f249" xsi:nil="true"/>
  </documentManagement>
</p:properties>
</file>

<file path=customXml/itemProps1.xml><?xml version="1.0" encoding="utf-8"?>
<ds:datastoreItem xmlns:ds="http://schemas.openxmlformats.org/officeDocument/2006/customXml" ds:itemID="{01BAB784-D7C6-4A6A-B481-8BDE199934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BCB9236-2543-4315-AD92-26B52F15F249"/>
    <ds:schemaRef ds:uri="http://schemas.microsoft.com/sharepoint/v3/fields"/>
    <ds:schemaRef ds:uri="bbcb9236-2543-4315-ad92-26b52f15f24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C2FE831-A02D-4AF3-9045-A4085433C8A0}">
  <ds:schemaRefs>
    <ds:schemaRef ds:uri="http://schemas.microsoft.com/sharepoint/v3/contenttype/forms"/>
  </ds:schemaRefs>
</ds:datastoreItem>
</file>

<file path=customXml/itemProps3.xml><?xml version="1.0" encoding="utf-8"?>
<ds:datastoreItem xmlns:ds="http://schemas.openxmlformats.org/officeDocument/2006/customXml" ds:itemID="{3966969E-7919-48D1-8038-1D14C6A60488}">
  <ds:schemaRefs>
    <ds:schemaRef ds:uri="http://schemas.microsoft.com/sharepoint/v3"/>
    <ds:schemaRef ds:uri="http://purl.org/dc/terms/"/>
    <ds:schemaRef ds:uri="http://purl.org/dc/dcmitype/"/>
    <ds:schemaRef ds:uri="http://purl.org/dc/elements/1.1/"/>
    <ds:schemaRef ds:uri="http://schemas.openxmlformats.org/package/2006/metadata/core-properties"/>
    <ds:schemaRef ds:uri="http://www.w3.org/XML/1998/namespace"/>
    <ds:schemaRef ds:uri="bbcb9236-2543-4315-ad92-26b52f15f249"/>
    <ds:schemaRef ds:uri="http://schemas.microsoft.com/office/2006/documentManagement/types"/>
    <ds:schemaRef ds:uri="http://schemas.microsoft.com/sharepoint/v3/fields"/>
    <ds:schemaRef ds:uri="BBCB9236-2543-4315-AD92-26B52F15F24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816</TotalTime>
  <Words>1160</Words>
  <Application>Microsoft Office PowerPoint</Application>
  <PresentationFormat>On-screen Show (4:3)</PresentationFormat>
  <Paragraphs>149</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twtc_template</vt:lpstr>
      <vt:lpstr>What Does It Take to Become a CPA??</vt:lpstr>
      <vt:lpstr>What Is a CPA?</vt:lpstr>
      <vt:lpstr>To Become a CPA</vt:lpstr>
      <vt:lpstr>Education</vt:lpstr>
      <vt:lpstr>Uniform CPA Examination</vt:lpstr>
      <vt:lpstr>Experience</vt:lpstr>
      <vt:lpstr>Licensure</vt:lpstr>
      <vt:lpstr>Maintaining the License</vt:lpstr>
      <vt:lpstr>AICPA Membership</vt:lpstr>
      <vt:lpstr>State Society Membership</vt:lpstr>
      <vt:lpstr>Let’s Review</vt:lpstr>
      <vt:lpstr>Review Continued</vt:lpstr>
      <vt:lpstr>Tips</vt:lpstr>
      <vt:lpstr>What Is ThisWayToCPA?</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to Becoming a CPA PowerPoint Presentation</dc:title>
  <dc:creator>Rebecca Mahler</dc:creator>
  <cp:keywords/>
  <cp:lastModifiedBy>AICPA</cp:lastModifiedBy>
  <cp:revision>54</cp:revision>
  <dcterms:created xsi:type="dcterms:W3CDTF">2011-04-05T20:32:48Z</dcterms:created>
  <dcterms:modified xsi:type="dcterms:W3CDTF">2013-04-15T20:45:00Z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0x010100C568DB52D9D0A14D9B2FDCC96666E9F2007948130EC3DB064584E219954237AF3900C091C3940B5C43A680422C1A537FF75A020700D0DF2E9E425B984290764F8BA7E13486</vt:lpwstr>
  </property>
</Properties>
</file>