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467" r:id="rId2"/>
    <p:sldId id="265" r:id="rId3"/>
    <p:sldId id="377" r:id="rId4"/>
    <p:sldId id="378" r:id="rId5"/>
    <p:sldId id="379" r:id="rId6"/>
    <p:sldId id="380" r:id="rId7"/>
    <p:sldId id="429" r:id="rId8"/>
    <p:sldId id="381" r:id="rId9"/>
    <p:sldId id="383" r:id="rId10"/>
    <p:sldId id="382" r:id="rId11"/>
    <p:sldId id="430" r:id="rId12"/>
    <p:sldId id="384" r:id="rId13"/>
    <p:sldId id="385" r:id="rId14"/>
    <p:sldId id="386" r:id="rId15"/>
    <p:sldId id="387" r:id="rId16"/>
    <p:sldId id="390" r:id="rId17"/>
    <p:sldId id="388" r:id="rId18"/>
    <p:sldId id="391" r:id="rId19"/>
    <p:sldId id="392" r:id="rId20"/>
    <p:sldId id="431" r:id="rId21"/>
    <p:sldId id="393" r:id="rId22"/>
    <p:sldId id="394" r:id="rId23"/>
    <p:sldId id="395" r:id="rId24"/>
    <p:sldId id="396" r:id="rId25"/>
    <p:sldId id="397" r:id="rId26"/>
    <p:sldId id="398" r:id="rId27"/>
    <p:sldId id="400" r:id="rId28"/>
    <p:sldId id="434" r:id="rId29"/>
    <p:sldId id="399" r:id="rId30"/>
    <p:sldId id="435" r:id="rId31"/>
    <p:sldId id="402" r:id="rId32"/>
    <p:sldId id="404" r:id="rId33"/>
    <p:sldId id="436" r:id="rId34"/>
    <p:sldId id="405" r:id="rId35"/>
    <p:sldId id="407" r:id="rId36"/>
    <p:sldId id="408" r:id="rId37"/>
    <p:sldId id="409" r:id="rId38"/>
    <p:sldId id="410" r:id="rId39"/>
    <p:sldId id="438" r:id="rId40"/>
    <p:sldId id="411" r:id="rId41"/>
    <p:sldId id="412" r:id="rId42"/>
    <p:sldId id="413" r:id="rId43"/>
    <p:sldId id="414" r:id="rId44"/>
    <p:sldId id="415" r:id="rId45"/>
    <p:sldId id="439" r:id="rId46"/>
    <p:sldId id="416" r:id="rId47"/>
    <p:sldId id="417" r:id="rId48"/>
    <p:sldId id="418" r:id="rId49"/>
    <p:sldId id="459" r:id="rId50"/>
    <p:sldId id="419" r:id="rId51"/>
    <p:sldId id="420" r:id="rId52"/>
    <p:sldId id="421" r:id="rId53"/>
    <p:sldId id="422" r:id="rId54"/>
    <p:sldId id="423" r:id="rId55"/>
    <p:sldId id="424" r:id="rId56"/>
    <p:sldId id="441" r:id="rId57"/>
    <p:sldId id="425" r:id="rId58"/>
    <p:sldId id="442" r:id="rId59"/>
    <p:sldId id="461" r:id="rId60"/>
    <p:sldId id="426" r:id="rId61"/>
    <p:sldId id="427" r:id="rId62"/>
    <p:sldId id="428" r:id="rId63"/>
    <p:sldId id="443" r:id="rId64"/>
    <p:sldId id="444" r:id="rId65"/>
    <p:sldId id="445" r:id="rId66"/>
    <p:sldId id="446" r:id="rId67"/>
    <p:sldId id="447" r:id="rId68"/>
    <p:sldId id="462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7" r:id="rId77"/>
    <p:sldId id="458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712"/>
  </p:normalViewPr>
  <p:slideViewPr>
    <p:cSldViewPr snapToGrid="0">
      <p:cViewPr>
        <p:scale>
          <a:sx n="100" d="100"/>
          <a:sy n="100" d="100"/>
        </p:scale>
        <p:origin x="-2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8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448B45D-49D5-424B-8A2D-9E23EDFB2F03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5C854A2-8111-0048-AE3C-0346FD3DFD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71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15C646E-D200-8F48-9EC6-FA003068FCDD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6551E1-3B30-1D43-9C91-03BC968964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88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67DFE-842F-2546-ABF0-4E4C7E071142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92D5-8C95-A545-BA82-DEF98061695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0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DBC4-0A09-2941-9AF0-292FA7B38D77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33F4D-80E7-2344-8098-475E58B3AD23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5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08822-D18A-284E-A3C2-6B10BBA1051C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84AD6-1DA5-C54E-A256-5D230314E13C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5104D-C73B-A842-838C-52B389420350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D255F-BB33-3442-8E51-411A3AFEA1B6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8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57FF5-CA01-164D-AEDB-D8D45CB3FBA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7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BB612-D814-E341-A8D5-7C2C4E13B929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6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ABC3-8721-494B-95AA-7C3E9908522D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7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41021-D288-5748-92B2-D4581A798B2F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6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8832C-CE52-EF43-BB24-DDEB24FCFB5D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57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BB7B6-BE89-A348-8166-4B50AECA1FFB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184D-264C-524B-8068-DFD7B0E74E2C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2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86831-A1CE-7C46-A6AF-9781D4FDFCA5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64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7A72E-9AB5-C640-83A0-708126971B75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0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E814-684C-7740-969C-1FC7858ACBA0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BAB28-23FD-9046-B77C-7BB33AC95D18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9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B332-7FAF-6E40-99B3-B4AA2B52421C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96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2ADB-3EF1-934B-AB4C-66A989B27B20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24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1AF5-A1B6-284F-8871-159FBD2A70F0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0705C-72FD-B446-B13B-21C72D9E3F5B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34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FC94E-32F1-684D-B037-97C183869965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3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AF997-A804-B143-9F25-1854B4A9AD11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9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E72-4E16-7441-8ED8-F2B8E90CB05B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1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56EF2-39F5-1A4C-8DD0-C0811BBB5BE4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64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1656-8C5A-0640-AAA0-050024FAEF10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0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C63D0-F834-6840-8101-21A806472C10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08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84594-C092-C544-8C36-71389461C81E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61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D5135-66CB-EC4D-A73C-7E6154B71964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58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8A9CC-E36A-C743-AA91-9DF1D70F529D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7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A9325-7B5F-FD40-8B29-3F354A37066B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3D8D-A22C-E449-A168-50B60B36B69D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814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0D5A-6ECE-3E4D-AFBA-C6C2E215DE9F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82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4665-AC79-BE4A-82E1-819354AAA037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14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E156-05A6-B745-83EF-C02FE42BC300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51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B60E4-71C0-7A47-9BA9-DC552D566972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07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32ABE-AA2C-8F4E-8031-68A235D82E99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34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001AD-4468-304B-ACB9-1DAF9D3DDB65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307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D8BAE-9C6E-E54A-BA0F-6D87325EF587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3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65FF2-6E7A-6343-B641-2D8B632B3DC9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37768-D168-C54F-BCEB-6A33736F35DE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170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6C2C-0995-F246-B576-D8A1CFF66FFA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4296-669E-D74D-A754-4FF40BDF9CF7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32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FD333-5083-4245-A440-27712F883B0C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41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B6331-7778-B347-ADE3-69AA20F55043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647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F38EB-D562-CA49-9492-70E26B3101BA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287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694E8-9813-8748-8D87-5623EEB31CE9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688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EF349-45AC-7A4C-9D4F-EB3EF81880BB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8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84577-4D2B-6343-884E-EF962BF68F00}" type="slidenum">
              <a:rPr lang="en-US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95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D7DB-DC34-0D47-B4E7-31CDA1947961}" type="slidenum">
              <a:rPr lang="en-US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70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4EDF4-108A-354B-AFB4-ED060D8320AE}" type="slidenum">
              <a:rPr lang="en-US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53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48D8-A6BD-AB4F-9AB5-A5BB738EE601}" type="slidenum">
              <a:rPr lang="en-US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0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2F15-4F16-704C-8D5B-CCB2BE2B1760}" type="slidenum">
              <a:rPr lang="en-US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1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580D3-52EE-AA4D-9257-535254DEDD29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13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DC77-F608-F74F-A3E4-24F98216D9B5}" type="slidenum">
              <a:rPr lang="en-US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78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BAF7E-ADA7-E84D-8E13-EADE7D5A8BCB}" type="slidenum">
              <a:rPr lang="en-US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173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7A5D-D309-9841-AD00-DF33C4C83C61}" type="slidenum">
              <a:rPr lang="en-US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638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E772D-1668-5040-A3A0-4802C58782A6}" type="slidenum">
              <a:rPr lang="en-US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130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F2DD8-3B69-2E4F-80A6-685F60835364}" type="slidenum">
              <a:rPr lang="en-US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02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49354-96BD-054F-801E-9EB29474EB76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2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83767-D1E7-354B-AAF8-DBA6B6F1C666}" type="slidenum">
              <a:rPr lang="en-US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0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8F8C-091F-744E-A7EF-C3671650F00B}" type="slidenum">
              <a:rPr lang="en-US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7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C9798-CD16-6343-ADA9-4EF9B47189E8}" type="slidenum">
              <a:rPr lang="en-US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939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1C1E-5546-B641-B107-A0CE8662D297}" type="slidenum">
              <a:rPr lang="en-US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1BEF5-9FE7-2043-96BF-C372474842B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911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BCF05-D639-6440-88D4-DC79B1203F6F}" type="slidenum">
              <a:rPr lang="en-US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429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FC79F-4B49-2541-B24C-2E54B4A98F47}" type="slidenum">
              <a:rPr lang="en-US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572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96648-6C94-0E46-ABA5-67AB1F4EBB15}" type="slidenum">
              <a:rPr lang="en-US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44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75BB3-3965-4040-8A81-CAADAD2F9032}" type="slidenum">
              <a:rPr lang="en-US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1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3C9E4-5976-7E45-8F40-F0C9C319E106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4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DB6B-D9B0-A64B-8B87-EDC5D7160322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433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09863" y="6443340"/>
            <a:ext cx="2324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1-</a:t>
            </a:r>
            <a:fld id="{A2C952A5-9C6C-D843-ABE6-91C8FE848B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433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09863" y="6443340"/>
            <a:ext cx="2324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1-</a:t>
            </a:r>
            <a:fld id="{A2C952A5-9C6C-D843-ABE6-91C8FE848B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433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09863" y="6443340"/>
            <a:ext cx="2324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1-</a:t>
            </a:r>
            <a:fld id="{A2C952A5-9C6C-D843-ABE6-91C8FE848B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433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43340"/>
            <a:ext cx="5351999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09863" y="6443340"/>
            <a:ext cx="2324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1-</a:t>
            </a:r>
            <a:fld id="{A2C952A5-9C6C-D843-ABE6-91C8FE848B7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433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877175" y="615438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ey_Logo_0112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88430"/>
            <a:ext cx="8001000" cy="18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latin typeface="Arial"/>
                <a:ea typeface="Times New Roman" pitchFamily="1" charset="0"/>
                <a:cs typeface="Arial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Third </a:t>
            </a:r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Edition</a:t>
            </a:r>
            <a:endParaRPr lang="en-US" sz="32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771826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Chapter 1</a:t>
            </a:r>
          </a:p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A Review of General Chemistry: Electrons, Bonds, and Molecular Properties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63702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0675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4659912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73213"/>
          </a:xfrm>
        </p:spPr>
        <p:txBody>
          <a:bodyPr/>
          <a:lstStyle/>
          <a:p>
            <a:pPr eaLnBrk="1" hangingPunct="1"/>
            <a:r>
              <a:rPr lang="en-US" sz="4000" dirty="0"/>
              <a:t>1.3 Simple Lewis Structures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779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/>
              <a:t>For simple Lewis Structures…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/>
              <a:t>Draw the individual atoms using dots to represent the valence electrons.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/>
              <a:t>Put the atoms together so they </a:t>
            </a:r>
            <a:r>
              <a:rPr lang="en-US" b="1" dirty="0" smtClean="0">
                <a:solidFill>
                  <a:srgbClr val="FF0000"/>
                </a:solidFill>
              </a:rPr>
              <a:t>share pairs </a:t>
            </a:r>
            <a:r>
              <a:rPr lang="en-US" dirty="0" smtClean="0"/>
              <a:t>of </a:t>
            </a:r>
            <a:r>
              <a:rPr lang="en-US" dirty="0"/>
              <a:t>electrons to make complete octets. </a:t>
            </a:r>
            <a:endParaRPr lang="en-US" dirty="0" smtClean="0"/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/>
          </a:p>
          <a:p>
            <a:pPr eaLnBrk="1" hangingPunct="1"/>
            <a:r>
              <a:rPr lang="en-US" sz="2400" dirty="0"/>
              <a:t>Take NH</a:t>
            </a:r>
            <a:r>
              <a:rPr lang="en-US" sz="2400" baseline="-25000" dirty="0"/>
              <a:t>3</a:t>
            </a:r>
            <a:r>
              <a:rPr lang="en-US" sz="2400" dirty="0"/>
              <a:t>, for example</a:t>
            </a:r>
            <a:r>
              <a:rPr lang="en-US" sz="2400" dirty="0" smtClean="0"/>
              <a:t>…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Note the nitrogen has a </a:t>
            </a:r>
            <a:r>
              <a:rPr lang="en-US" sz="2400" b="1" dirty="0" smtClean="0">
                <a:solidFill>
                  <a:srgbClr val="FF0000"/>
                </a:solidFill>
              </a:rPr>
              <a:t>lone pair </a:t>
            </a:r>
            <a:r>
              <a:rPr lang="en-US" sz="2400" dirty="0" smtClean="0"/>
              <a:t>of electrons</a:t>
            </a:r>
            <a:endParaRPr lang="en-US" sz="2400" dirty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4476750"/>
            <a:ext cx="4714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519613"/>
            <a:ext cx="457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613" y="4513263"/>
            <a:ext cx="457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0263" y="4513263"/>
            <a:ext cx="457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538" y="4476750"/>
            <a:ext cx="9001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57845" y="4432500"/>
            <a:ext cx="3653409" cy="10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0694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1.3 Simple Lewis Structures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779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/>
              <a:t>For simple Lewis Structures…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/>
              <a:t>Draw the individual atoms using dots to represent the valence electrons.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/>
              <a:t>Put the atoms together so they share </a:t>
            </a:r>
            <a:r>
              <a:rPr lang="en-US" dirty="0" smtClean="0"/>
              <a:t>pairs</a:t>
            </a:r>
            <a:r>
              <a:rPr lang="en-US" b="1" dirty="0" smtClean="0"/>
              <a:t> </a:t>
            </a:r>
            <a:r>
              <a:rPr lang="en-US" dirty="0"/>
              <a:t>of electrons to make complete octets</a:t>
            </a:r>
            <a:r>
              <a:rPr lang="en-US" dirty="0" smtClean="0"/>
              <a:t>.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/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Skillbuilder 1.3</a:t>
            </a:r>
            <a:r>
              <a:rPr lang="en-US" sz="2400" dirty="0" smtClean="0"/>
              <a:t>: Try </a:t>
            </a:r>
            <a:r>
              <a:rPr lang="en-US" sz="2400" dirty="0"/>
              <a:t>drawing </a:t>
            </a:r>
            <a:r>
              <a:rPr lang="en-US" sz="2400" dirty="0" smtClean="0"/>
              <a:t>a Lewis structure for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baseline="-25000" dirty="0"/>
          </a:p>
          <a:p>
            <a:pPr eaLnBrk="1" hangingPunct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10694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1.4 Formal Charge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779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 the terms </a:t>
            </a:r>
            <a:r>
              <a:rPr lang="en-US" sz="2400" dirty="0"/>
              <a:t>we use to describe atoms with an unbalanced or FORMAL </a:t>
            </a:r>
            <a:r>
              <a:rPr lang="en-US" sz="2400" dirty="0" smtClean="0"/>
              <a:t>charge.</a:t>
            </a: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Anion</a:t>
            </a:r>
            <a:r>
              <a:rPr lang="en-US" b="1" dirty="0" smtClean="0"/>
              <a:t> = negatively charged atom</a:t>
            </a: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Cation</a:t>
            </a:r>
            <a:r>
              <a:rPr lang="en-US" b="1" dirty="0" smtClean="0"/>
              <a:t> = positively charged atom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Atoms in molecules (sharing electrons) </a:t>
            </a:r>
            <a:r>
              <a:rPr lang="en-US" sz="2400" dirty="0" smtClean="0"/>
              <a:t>are typically neutral, but can also be anionic or cationic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</a:t>
            </a:r>
            <a:r>
              <a:rPr lang="en-US" sz="2400" dirty="0" smtClean="0"/>
              <a:t>to determine the formal </a:t>
            </a:r>
            <a:r>
              <a:rPr lang="en-US" sz="2400" dirty="0"/>
              <a:t>charge for an </a:t>
            </a:r>
            <a:r>
              <a:rPr lang="en-US" sz="2400" dirty="0" smtClean="0"/>
              <a:t>atom in a given molecule, </a:t>
            </a:r>
            <a:r>
              <a:rPr lang="en-US" sz="2400" dirty="0"/>
              <a:t>compare the number of valence electrons that </a:t>
            </a:r>
            <a:r>
              <a:rPr lang="en-US" sz="2400" i="1" dirty="0" smtClean="0"/>
              <a:t>it owns </a:t>
            </a:r>
            <a:r>
              <a:rPr lang="en-US" sz="2400" dirty="0" smtClean="0"/>
              <a:t>(based on its bonding pattern) to </a:t>
            </a:r>
            <a:r>
              <a:rPr lang="en-US" sz="2400" dirty="0"/>
              <a:t>the number of valence electrons that </a:t>
            </a:r>
            <a:r>
              <a:rPr lang="en-US" sz="2400" dirty="0" smtClean="0"/>
              <a:t>the atom needs to be neutral.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1.4 Formal Charge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096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/>
              <a:t>Consider the formal </a:t>
            </a:r>
            <a:r>
              <a:rPr lang="en-US" sz="2400" dirty="0" smtClean="0"/>
              <a:t>charge on the atoms in the structure below, </a:t>
            </a:r>
            <a:r>
              <a:rPr lang="en-US" sz="2400" dirty="0"/>
              <a:t>a</a:t>
            </a:r>
            <a:r>
              <a:rPr lang="en-US" sz="2400" dirty="0" smtClean="0"/>
              <a:t>nd determine if any of the atoms should have a </a:t>
            </a:r>
            <a:r>
              <a:rPr lang="en-US" sz="2400" dirty="0"/>
              <a:t>formal </a:t>
            </a:r>
            <a:r>
              <a:rPr lang="en-US" sz="2400" dirty="0" smtClean="0"/>
              <a:t>charge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		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lvl="3" eaLnBrk="1" hangingPunct="1"/>
            <a:endParaRPr lang="en-US" sz="2400" dirty="0"/>
          </a:p>
          <a:p>
            <a:pPr eaLnBrk="1" hangingPunct="1"/>
            <a:r>
              <a:rPr lang="en-US" sz="2400" b="1" dirty="0"/>
              <a:t>Carbon</a:t>
            </a:r>
            <a:r>
              <a:rPr lang="en-US" sz="2400" dirty="0"/>
              <a:t> </a:t>
            </a:r>
            <a:r>
              <a:rPr lang="en-US" sz="2400" dirty="0" smtClean="0"/>
              <a:t>needs </a:t>
            </a:r>
            <a:r>
              <a:rPr lang="en-US" sz="2400" b="1" dirty="0" smtClean="0"/>
              <a:t>4 </a:t>
            </a:r>
            <a:r>
              <a:rPr lang="en-US" sz="2400" b="1" dirty="0"/>
              <a:t>valence </a:t>
            </a:r>
            <a:r>
              <a:rPr lang="en-US" sz="2400" b="1" dirty="0" smtClean="0"/>
              <a:t>electrons </a:t>
            </a:r>
            <a:r>
              <a:rPr lang="en-US" sz="2400" dirty="0" smtClean="0"/>
              <a:t>to be neutral (Group IV)</a:t>
            </a:r>
          </a:p>
          <a:p>
            <a:pPr eaLnBrk="1" hangingPunct="1"/>
            <a:r>
              <a:rPr lang="en-US" sz="2400" dirty="0" smtClean="0"/>
              <a:t>Carbon is surrounded by 8 electrons here, but it </a:t>
            </a:r>
            <a:r>
              <a:rPr lang="en-US" sz="2400" b="1" dirty="0" smtClean="0"/>
              <a:t>only owns 4 </a:t>
            </a:r>
            <a:r>
              <a:rPr lang="en-US" sz="2400" dirty="0" smtClean="0"/>
              <a:t>of them (1 from each of the bonds).</a:t>
            </a:r>
            <a:endParaRPr lang="en-US" sz="2400" dirty="0"/>
          </a:p>
          <a:p>
            <a:pPr eaLnBrk="1" hangingPunct="1"/>
            <a:r>
              <a:rPr lang="en-US" sz="2400" dirty="0" smtClean="0"/>
              <a:t>Since carbon owns 4 electrons, and needs 4 electrons to be neutral, it does not have a formal charge.</a:t>
            </a:r>
            <a:endParaRPr lang="en-US" sz="2400" dirty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/>
          <a:srcRect b="66718"/>
          <a:stretch>
            <a:fillRect/>
          </a:stretch>
        </p:blipFill>
        <p:spPr bwMode="auto">
          <a:xfrm>
            <a:off x="4927149" y="1677547"/>
            <a:ext cx="1586269" cy="1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/>
          <a:srcRect t="32483" b="31995"/>
          <a:stretch>
            <a:fillRect/>
          </a:stretch>
        </p:blipFill>
        <p:spPr bwMode="auto">
          <a:xfrm>
            <a:off x="2683163" y="1688223"/>
            <a:ext cx="1518231" cy="179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096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Now determine if the oxygen atom has a formal charge here.</a:t>
            </a:r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2400" dirty="0"/>
          </a:p>
          <a:p>
            <a:pPr marL="1371600" lvl="3" indent="0" eaLnBrk="1" hangingPunct="1"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						</a:t>
            </a: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r>
              <a:rPr lang="en-US" sz="2400" b="1" dirty="0" smtClean="0"/>
              <a:t>Oxygen</a:t>
            </a:r>
            <a:r>
              <a:rPr lang="en-US" sz="2400" dirty="0" smtClean="0"/>
              <a:t> </a:t>
            </a:r>
            <a:r>
              <a:rPr lang="en-US" sz="2400" dirty="0"/>
              <a:t>needs </a:t>
            </a:r>
            <a:r>
              <a:rPr lang="en-US" sz="2400" b="1" dirty="0" smtClean="0"/>
              <a:t>6 </a:t>
            </a:r>
            <a:r>
              <a:rPr lang="en-US" sz="2400" b="1" dirty="0"/>
              <a:t>valence electrons </a:t>
            </a:r>
            <a:r>
              <a:rPr lang="en-US" sz="2400" dirty="0"/>
              <a:t>to be neutral (Group </a:t>
            </a:r>
            <a:r>
              <a:rPr lang="en-US" sz="2400" dirty="0" smtClean="0"/>
              <a:t>VI)</a:t>
            </a:r>
            <a:endParaRPr lang="en-US" sz="2400" dirty="0"/>
          </a:p>
          <a:p>
            <a:pPr eaLnBrk="1" hangingPunct="1"/>
            <a:r>
              <a:rPr lang="en-US" sz="2400" dirty="0" smtClean="0"/>
              <a:t>Oxygen </a:t>
            </a:r>
            <a:r>
              <a:rPr lang="en-US" sz="2400" dirty="0"/>
              <a:t>is surrounded by 8 electrons here, but it </a:t>
            </a:r>
            <a:r>
              <a:rPr lang="en-US" sz="2400" b="1" dirty="0"/>
              <a:t>only owns 7</a:t>
            </a:r>
            <a:r>
              <a:rPr lang="en-US" sz="2400" b="1" dirty="0" smtClean="0"/>
              <a:t> </a:t>
            </a:r>
            <a:r>
              <a:rPr lang="en-US" sz="2400" dirty="0"/>
              <a:t>of them (1 from </a:t>
            </a:r>
            <a:r>
              <a:rPr lang="en-US" sz="2400" dirty="0" smtClean="0"/>
              <a:t>the bond, plus 3 lone pairs ).</a:t>
            </a:r>
            <a:endParaRPr lang="en-US" sz="2400" dirty="0"/>
          </a:p>
          <a:p>
            <a:pPr eaLnBrk="1" hangingPunct="1"/>
            <a:r>
              <a:rPr lang="en-US" sz="2400" dirty="0"/>
              <a:t>Since </a:t>
            </a:r>
            <a:r>
              <a:rPr lang="en-US" sz="2400" dirty="0" smtClean="0"/>
              <a:t>oxygen </a:t>
            </a:r>
            <a:r>
              <a:rPr lang="en-US" sz="2400" dirty="0"/>
              <a:t>owns </a:t>
            </a:r>
            <a:r>
              <a:rPr lang="en-US" sz="2400" dirty="0" smtClean="0"/>
              <a:t>7 electrons here, </a:t>
            </a:r>
            <a:r>
              <a:rPr lang="en-US" sz="2400" dirty="0"/>
              <a:t>and needs </a:t>
            </a:r>
            <a:r>
              <a:rPr lang="en-US" sz="2400" dirty="0" smtClean="0"/>
              <a:t>6 </a:t>
            </a:r>
            <a:r>
              <a:rPr lang="en-US" sz="2400" dirty="0"/>
              <a:t>electrons to be neutral, </a:t>
            </a:r>
            <a:r>
              <a:rPr lang="en-US" sz="2400" dirty="0" smtClean="0"/>
              <a:t>it </a:t>
            </a:r>
            <a:r>
              <a:rPr lang="en-US" sz="2400" b="1" dirty="0" smtClean="0"/>
              <a:t>has an extra electron</a:t>
            </a:r>
            <a:r>
              <a:rPr lang="en-US" sz="2400" dirty="0" smtClean="0"/>
              <a:t>, and therefore has a </a:t>
            </a:r>
            <a:r>
              <a:rPr lang="en-US" sz="2400" b="1" dirty="0" smtClean="0"/>
              <a:t>-1 charge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Practice </a:t>
            </a:r>
            <a:r>
              <a:rPr lang="en-US" sz="2400" dirty="0"/>
              <a:t>with SkillBuilder 1.4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b="66718"/>
          <a:stretch>
            <a:fillRect/>
          </a:stretch>
        </p:blipFill>
        <p:spPr bwMode="auto">
          <a:xfrm>
            <a:off x="3133198" y="1493515"/>
            <a:ext cx="1586269" cy="1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1.4 Formal Charge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43528" y="1641806"/>
            <a:ext cx="2160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We need to write a </a:t>
            </a: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negative charge next</a:t>
            </a: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 the oxygen atom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271375" y="1691014"/>
            <a:ext cx="914400" cy="102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1.5 Polar Covalent Bonds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97723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Electronegativity</a:t>
            </a:r>
            <a:r>
              <a:rPr lang="en-US" sz="2400" dirty="0" smtClean="0"/>
              <a:t> </a:t>
            </a:r>
            <a:r>
              <a:rPr lang="en-US" sz="2400" dirty="0"/>
              <a:t>- how strongly an atom attracts shared </a:t>
            </a:r>
            <a:r>
              <a:rPr lang="en-US" sz="2400" dirty="0" smtClean="0"/>
              <a:t>electrons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If you remember that F is the most electronegative atom, then you can always remember the relative electronegativity of the atoms in the same column or the same row of the PTE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 descr="Z:\NewMedia\Ebook-Novella\Wiley\JIRA\Klein Organic Chemistry 3e\Work\Images\Ch01\klein_3e_table_0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4" y="1627647"/>
            <a:ext cx="6673932" cy="33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1.5 Polar Covalent Bonds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10041"/>
            <a:ext cx="6232177" cy="52308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three types of bonds: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b="1" dirty="0" smtClean="0"/>
              <a:t>COVALENT BOND: </a:t>
            </a:r>
            <a:r>
              <a:rPr lang="en-US" sz="2400" dirty="0" smtClean="0"/>
              <a:t>electrons shared between two atoms, where electronegativity difference is less than 0.5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r>
              <a:rPr lang="en-US" sz="2400" b="1" dirty="0" smtClean="0"/>
              <a:t>POLAR COVALENT BOND: </a:t>
            </a:r>
            <a:r>
              <a:rPr lang="en-US" sz="2400" dirty="0" smtClean="0"/>
              <a:t>electrons shared between two atoms with electronegativity difference between 0.5 and 1.7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r>
              <a:rPr lang="en-US" sz="2400" b="1" dirty="0" smtClean="0"/>
              <a:t>IONIC BOND: </a:t>
            </a:r>
            <a:r>
              <a:rPr lang="en-US" sz="2400" dirty="0" smtClean="0"/>
              <a:t>the electrons are not really shared, the two atoms differ in electronegativity by more than 1.7, and so the more electronegative atom owns the electrons.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70" y="1804184"/>
            <a:ext cx="2546270" cy="81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6" y="3534047"/>
            <a:ext cx="10160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26" y="5292129"/>
            <a:ext cx="16510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1.5 Polar Covalent Bonds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09625"/>
            <a:ext cx="8743950" cy="5230813"/>
          </a:xfrm>
        </p:spPr>
        <p:txBody>
          <a:bodyPr/>
          <a:lstStyle/>
          <a:p>
            <a:pPr eaLnBrk="1" hangingPunct="1"/>
            <a:r>
              <a:rPr lang="en-US" sz="2400" dirty="0"/>
              <a:t>Electrons tend to shift away from lower electronegativity atoms to higher electronegativity atoms.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greater the difference in electronegativity, the more polar the bond.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4996" y="1871546"/>
            <a:ext cx="1001572" cy="13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1808163"/>
            <a:ext cx="154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0" y="1922463"/>
            <a:ext cx="8286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8113" y="2203450"/>
            <a:ext cx="7143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2713" y="2722563"/>
            <a:ext cx="101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 descr="Z:\NewMedia\Ebook-Novella\Wiley\JIRA\Klein Organic Chemistry 3e\Work\Images\Ch01\klein_3e_fig_01_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2" y="4498912"/>
            <a:ext cx="7528956" cy="1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1.5 </a:t>
            </a:r>
            <a:r>
              <a:rPr lang="en-US" sz="4000" dirty="0" smtClean="0"/>
              <a:t>Polar </a:t>
            </a:r>
            <a:r>
              <a:rPr lang="en-US" sz="4000" dirty="0"/>
              <a:t>Covalent Bonds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090613"/>
            <a:ext cx="8743950" cy="4949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Some bonds are acceptable to write as a covalent bond or an ionic bond, as in the following example: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The electronegativity difference is 1.5, so it is on the cusp of polar covalent and ionic, according to just one method used for determining electronegativity values.  So, the </a:t>
            </a:r>
            <a:r>
              <a:rPr lang="en-US" sz="2400" i="1" dirty="0" smtClean="0"/>
              <a:t>absolute</a:t>
            </a:r>
            <a:r>
              <a:rPr lang="en-US" sz="2400" dirty="0" smtClean="0"/>
              <a:t> difference in electronegativity is to be taken with a grain of salt.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1.5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79" y="1986461"/>
            <a:ext cx="4795240" cy="9976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56475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1.6 Atomic Orbitals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62013"/>
            <a:ext cx="8743950" cy="4949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General Chemistry review</a:t>
            </a:r>
          </a:p>
          <a:p>
            <a:pPr eaLnBrk="1" hangingPunct="1"/>
            <a:r>
              <a:rPr lang="en-US" sz="2400" dirty="0"/>
              <a:t>In the 1920s, Quantum Mechanics was established as a theory to explain the wave properties of </a:t>
            </a:r>
            <a:r>
              <a:rPr lang="en-US" sz="2400" dirty="0" smtClean="0"/>
              <a:t>electrons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solution to </a:t>
            </a:r>
            <a:r>
              <a:rPr lang="en-US" sz="2400" b="1" dirty="0" smtClean="0"/>
              <a:t>wave equations </a:t>
            </a:r>
            <a:r>
              <a:rPr lang="en-US" sz="2400" dirty="0" smtClean="0"/>
              <a:t>are </a:t>
            </a:r>
            <a:r>
              <a:rPr lang="en-US" sz="2400" b="1" dirty="0" smtClean="0"/>
              <a:t>wave functions</a:t>
            </a:r>
            <a:r>
              <a:rPr lang="en-US" sz="2400" dirty="0" smtClean="0"/>
              <a:t>;</a:t>
            </a:r>
            <a:r>
              <a:rPr lang="en-US" sz="2400" b="1" dirty="0" smtClean="0"/>
              <a:t> </a:t>
            </a:r>
            <a:r>
              <a:rPr lang="en-US" sz="2400" dirty="0" smtClean="0"/>
              <a:t>The 3D plot of a (wave function)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gives an image of an </a:t>
            </a:r>
            <a:r>
              <a:rPr lang="en-US" sz="2400" b="1" dirty="0" smtClean="0">
                <a:solidFill>
                  <a:srgbClr val="FF0000"/>
                </a:solidFill>
              </a:rPr>
              <a:t>atomic orbital 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4" name="Picture 2" descr="Z:\NewMedia\Ebook-Novella\Wiley\JIRA\Klein Organic Chemistry 3e\Work\Images\Ch01\klein_3e_fig_01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3" y="3741485"/>
            <a:ext cx="7861774" cy="2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9442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1.1 Organic Chemistry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n-US" sz="2400" dirty="0"/>
              <a:t>The study of carbon-containing molecules and their reactions</a:t>
            </a:r>
          </a:p>
          <a:p>
            <a:pPr eaLnBrk="1" hangingPunct="1"/>
            <a:r>
              <a:rPr lang="en-US" sz="2400" dirty="0"/>
              <a:t>What happens to a molecule during a reaction?</a:t>
            </a:r>
          </a:p>
          <a:p>
            <a:pPr lvl="1" eaLnBrk="1" hangingPunct="1"/>
            <a:r>
              <a:rPr lang="en-US" dirty="0" smtClean="0"/>
              <a:t>molecules collide</a:t>
            </a:r>
            <a:endParaRPr lang="en-US" dirty="0"/>
          </a:p>
          <a:p>
            <a:pPr lvl="1" eaLnBrk="1" hangingPunct="1"/>
            <a:r>
              <a:rPr lang="en-US" dirty="0"/>
              <a:t>b</a:t>
            </a:r>
            <a:r>
              <a:rPr lang="en-US" dirty="0" smtClean="0"/>
              <a:t>onds are broken and bonds are made</a:t>
            </a:r>
          </a:p>
          <a:p>
            <a:pPr lvl="1" eaLnBrk="1" hangingPunct="1"/>
            <a:endParaRPr lang="en-US" dirty="0"/>
          </a:p>
          <a:p>
            <a:pPr marL="914400" lvl="2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Why do reactions, like the one above, </a:t>
            </a:r>
            <a:r>
              <a:rPr lang="en-US" sz="2400" dirty="0"/>
              <a:t>occur?</a:t>
            </a:r>
          </a:p>
          <a:p>
            <a:pPr lvl="1" eaLnBrk="1" hangingPunct="1"/>
            <a:r>
              <a:rPr lang="en-US" dirty="0"/>
              <a:t>We will need at least 2 semesters of your time to answer this question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FOCUS ON THE ELECTRONS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8" y="3050762"/>
            <a:ext cx="7478764" cy="8392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1.6 Atomic </a:t>
            </a:r>
            <a:r>
              <a:rPr lang="en-US" sz="4000" dirty="0" smtClean="0"/>
              <a:t>Orbitals = Electron Density</a:t>
            </a:r>
            <a:endParaRPr lang="en-US" sz="40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62013"/>
            <a:ext cx="8743950" cy="4949825"/>
          </a:xfrm>
        </p:spPr>
        <p:txBody>
          <a:bodyPr/>
          <a:lstStyle/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type </a:t>
            </a:r>
            <a:r>
              <a:rPr lang="en-US" dirty="0" smtClean="0"/>
              <a:t>of </a:t>
            </a:r>
            <a:r>
              <a:rPr lang="en-US" dirty="0"/>
              <a:t>orbital </a:t>
            </a:r>
            <a:r>
              <a:rPr lang="en-US" dirty="0" smtClean="0"/>
              <a:t>is </a:t>
            </a:r>
            <a:r>
              <a:rPr lang="en-US" dirty="0"/>
              <a:t>identified by its </a:t>
            </a:r>
            <a:r>
              <a:rPr lang="en-US" dirty="0" smtClean="0"/>
              <a:t>shape (s, p)</a:t>
            </a:r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/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Electron density</a:t>
            </a:r>
            <a:r>
              <a:rPr lang="en-US" dirty="0" smtClean="0"/>
              <a:t>: term used to refer to probability of finding an electron (the orbital shape is 90-95% of the space where an electron “probably” is)</a:t>
            </a: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We think of an </a:t>
            </a:r>
            <a:r>
              <a:rPr lang="en-US" sz="2400" b="1" dirty="0" smtClean="0">
                <a:solidFill>
                  <a:srgbClr val="FF0000"/>
                </a:solidFill>
              </a:rPr>
              <a:t>atomic orbital </a:t>
            </a:r>
            <a:r>
              <a:rPr lang="en-US" sz="2400" dirty="0" smtClean="0"/>
              <a:t>as a cloud of </a:t>
            </a:r>
            <a:r>
              <a:rPr lang="en-US" sz="2400" b="1" dirty="0" smtClean="0">
                <a:solidFill>
                  <a:srgbClr val="FF0000"/>
                </a:solidFill>
              </a:rPr>
              <a:t>electron density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 descr="Z:\NewMedia\Ebook-Novella\Wiley\JIRA\Klein Organic Chemistry 3e\Work\Images\Ch01\klein_3e_fig_01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3095423"/>
            <a:ext cx="7397086" cy="20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NewMedia\Ebook-Novella\Wiley\JIRA\Klein Organic Chemistry 3e\Work\Images\Ch01\klein_3e_fig_01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3401392"/>
            <a:ext cx="7424382" cy="28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-43949"/>
            <a:ext cx="8229600" cy="984250"/>
          </a:xfrm>
        </p:spPr>
        <p:txBody>
          <a:bodyPr/>
          <a:lstStyle/>
          <a:p>
            <a:pPr eaLnBrk="1" hangingPunct="1"/>
            <a:r>
              <a:rPr lang="en-US" sz="4000" dirty="0"/>
              <a:t>1.6 </a:t>
            </a:r>
            <a:r>
              <a:rPr lang="en-US" sz="4000" dirty="0" smtClean="0"/>
              <a:t>Phases of Atomic </a:t>
            </a:r>
            <a:r>
              <a:rPr lang="en-US" sz="4000" dirty="0"/>
              <a:t>Orbitals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931863"/>
            <a:ext cx="8743950" cy="4949825"/>
          </a:xfrm>
        </p:spPr>
        <p:txBody>
          <a:bodyPr/>
          <a:lstStyle/>
          <a:p>
            <a:pPr eaLnBrk="1" hangingPunct="1"/>
            <a:r>
              <a:rPr lang="en-US" sz="2400" dirty="0"/>
              <a:t>Electrons behave as both particles and waves. How can they be BOTH? Maybe the theory is not yet complete</a:t>
            </a:r>
          </a:p>
          <a:p>
            <a:pPr eaLnBrk="1" hangingPunct="1"/>
            <a:r>
              <a:rPr lang="en-US" sz="2400" dirty="0"/>
              <a:t>The theory does match experimental data, and it has predictive capability.</a:t>
            </a:r>
          </a:p>
          <a:p>
            <a:pPr lvl="1" eaLnBrk="1" hangingPunct="1"/>
            <a:r>
              <a:rPr lang="en-US" dirty="0"/>
              <a:t>Like a wave on a lake, an electron’s wavefunction can </a:t>
            </a:r>
            <a:r>
              <a:rPr lang="en-US" dirty="0" smtClean="0"/>
              <a:t>have a positive (+) value, a negative (–) value, </a:t>
            </a:r>
            <a:r>
              <a:rPr lang="en-US" dirty="0"/>
              <a:t>or </a:t>
            </a:r>
            <a:r>
              <a:rPr lang="en-US" dirty="0" smtClean="0"/>
              <a:t>zero (a node).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393890"/>
            <a:ext cx="6189663" cy="46243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Because they are generated mathematically from wavefunctions, orbital regions can also be (–), (+), or </a:t>
            </a:r>
            <a:r>
              <a:rPr lang="en-US" sz="2400" dirty="0" smtClean="0"/>
              <a:t>ZERO</a:t>
            </a:r>
          </a:p>
          <a:p>
            <a:pPr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The sign of the wave function has nothing to do with electrical charge. </a:t>
            </a: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p-orbital, there is a nodal plane. The sign of the wavefunction will be important when we look at orbital overlapping in bonds.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1.6 Atomic Orbitals</a:t>
            </a:r>
          </a:p>
        </p:txBody>
      </p:sp>
      <p:pic>
        <p:nvPicPr>
          <p:cNvPr id="11266" name="Picture 2" descr="Z:\NewMedia\Ebook-Novella\Wiley\JIRA\Klein Organic Chemistry 3e\Work\Images\Ch01\klein_3e_fig_0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11" y="1145464"/>
            <a:ext cx="2719752" cy="41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2"/>
          <p:cNvSpPr>
            <a:spLocks noGrp="1"/>
          </p:cNvSpPr>
          <p:nvPr>
            <p:ph sz="half" idx="1"/>
          </p:nvPr>
        </p:nvSpPr>
        <p:spPr>
          <a:xfrm>
            <a:off x="193674" y="1038225"/>
            <a:ext cx="8749909" cy="4324350"/>
          </a:xfrm>
        </p:spPr>
        <p:txBody>
          <a:bodyPr/>
          <a:lstStyle/>
          <a:p>
            <a:pPr eaLnBrk="1" hangingPunct="1"/>
            <a:r>
              <a:rPr lang="en-US" sz="2400" dirty="0"/>
              <a:t>Electrons are most stable (lowest in energy) if they are in the 1</a:t>
            </a:r>
            <a:r>
              <a:rPr lang="en-US" sz="2400" i="1" dirty="0"/>
              <a:t>s</a:t>
            </a:r>
            <a:r>
              <a:rPr lang="en-US" sz="2400" dirty="0"/>
              <a:t> orbital?</a:t>
            </a:r>
          </a:p>
          <a:p>
            <a:pPr eaLnBrk="1" hangingPunct="1"/>
            <a:r>
              <a:rPr lang="en-US" sz="2400" dirty="0"/>
              <a:t>The 1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dirty="0" smtClean="0"/>
              <a:t>orbital, like every atomic orbital, can have up to 2 electrons in it.   If there are more electrons in the atom they fill up the 2s the 2p orbitals</a:t>
            </a:r>
            <a:endParaRPr lang="en-US" sz="2400" dirty="0"/>
          </a:p>
          <a:p>
            <a:pPr eaLnBrk="1" hangingPunct="1"/>
            <a:endParaRPr lang="en-US" sz="24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09483" y="5195071"/>
            <a:ext cx="33994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2p orbitals are of equal energy, and thus are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egenerate orbitals  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1.6 Atomic Orbitals</a:t>
            </a:r>
          </a:p>
        </p:txBody>
      </p:sp>
      <p:pic>
        <p:nvPicPr>
          <p:cNvPr id="12290" name="Picture 2" descr="Z:\NewMedia\Ebook-Novella\Wiley\JIRA\Klein Organic Chemistry 3e\Work\Images\Ch01\klein_3e_fig_01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" y="3039974"/>
            <a:ext cx="8107338" cy="21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1.6 Atomic Orbitals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4325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Common elements and their electron </a:t>
            </a:r>
            <a:r>
              <a:rPr lang="en-US" sz="2400" dirty="0" smtClean="0"/>
              <a:t>configurations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placement of electrons are governed by the following: </a:t>
            </a:r>
            <a:r>
              <a:rPr lang="en-US" sz="2400" b="1" dirty="0"/>
              <a:t>Aufbau principle</a:t>
            </a:r>
            <a:r>
              <a:rPr lang="en-US" sz="2400" dirty="0"/>
              <a:t>, </a:t>
            </a:r>
            <a:r>
              <a:rPr lang="en-US" sz="2400" b="1" dirty="0"/>
              <a:t>Pauli exclusion principle</a:t>
            </a:r>
            <a:r>
              <a:rPr lang="en-US" sz="2400" dirty="0"/>
              <a:t>, and </a:t>
            </a:r>
            <a:r>
              <a:rPr lang="en-US" sz="2400" b="1" dirty="0"/>
              <a:t>Hund’s Rule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4" name="Picture 2" descr="Z:\NewMedia\Ebook-Novella\Wiley\JIRA\Klein Organic Chemistry 3e\Work\Images\Ch01\klein_3e_fig_01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4" y="1451799"/>
            <a:ext cx="7860732" cy="18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NewMedia\Ebook-Novella\Wiley\JIRA\Klein Organic Chemistry 3e\Work\Images\Ch01\klein_3e_fig_01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1" y="3672030"/>
            <a:ext cx="8501598" cy="13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4325938"/>
          </a:xfrm>
        </p:spPr>
        <p:txBody>
          <a:bodyPr/>
          <a:lstStyle/>
          <a:p>
            <a:pPr eaLnBrk="1" hangingPunct="1"/>
            <a:r>
              <a:rPr lang="en-US" sz="2400" dirty="0"/>
              <a:t>A bond occurs when atomic orbitals overlap. Overlapping orbitals is like overlapping </a:t>
            </a:r>
            <a:r>
              <a:rPr lang="en-US" sz="2400" dirty="0" smtClean="0"/>
              <a:t>waves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Only constructive interference results in a bond</a:t>
            </a:r>
          </a:p>
          <a:p>
            <a:pPr eaLnBrk="1" hangingPunct="1"/>
            <a:endParaRPr lang="en-US" sz="2400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1.7 Valence Bond Theory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338" name="Picture 2" descr="Z:\NewMedia\Ebook-Novella\Wiley\JIRA\Klein Organic Chemistry 3e\Work\Images\Ch01\klein_3e_fig_01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0" y="1910497"/>
            <a:ext cx="7790192" cy="16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NewMedia\Ebook-Novella\Wiley\JIRA\Klein Organic Chemistry 3e\Work\Images\Ch01\klein_3e_fig_01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7" y="3844213"/>
            <a:ext cx="8652606" cy="151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:\NewMedia\Ebook-Novella\Wiley\JIRA\Klein Organic Chemistry 3e\Work\Images\Ch01\klein_3e_fig_01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65" y="1814000"/>
            <a:ext cx="4051409" cy="34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013659"/>
            <a:ext cx="8743950" cy="5218047"/>
          </a:xfrm>
        </p:spPr>
        <p:txBody>
          <a:bodyPr/>
          <a:lstStyle/>
          <a:p>
            <a:pPr eaLnBrk="1" hangingPunct="1"/>
            <a:r>
              <a:rPr lang="en-US" sz="2400" dirty="0"/>
              <a:t>The bond for a H</a:t>
            </a:r>
            <a:r>
              <a:rPr lang="en-US" sz="2400" baseline="-25000" dirty="0"/>
              <a:t>2</a:t>
            </a:r>
            <a:r>
              <a:rPr lang="en-US" sz="2400" dirty="0"/>
              <a:t> molecule results from constructive </a:t>
            </a:r>
            <a:r>
              <a:rPr lang="en-US" sz="2400" dirty="0" smtClean="0"/>
              <a:t>interference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bonded electrons spend most of their time in the overlapping atomic orbital </a:t>
            </a:r>
            <a:r>
              <a:rPr lang="en-US" sz="2400" dirty="0" smtClean="0"/>
              <a:t>space… which is called a </a:t>
            </a:r>
            <a:r>
              <a:rPr lang="en-US" sz="2400" b="1" dirty="0" smtClean="0">
                <a:solidFill>
                  <a:srgbClr val="FF0000"/>
                </a:solidFill>
              </a:rPr>
              <a:t>sigma (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) bond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8834" y="3622683"/>
            <a:ext cx="744979" cy="89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1.7 Valence Bond Theory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77" y="4197193"/>
            <a:ext cx="3399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irect overlap of orbitals 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orms a sigma bond</a:t>
            </a:r>
          </a:p>
        </p:txBody>
      </p:sp>
      <p:pic>
        <p:nvPicPr>
          <p:cNvPr id="15362" name="Picture 2" descr="Z:\NewMedia\Ebook-Novella\Wiley\JIRA\Klein Organic Chemistry 3e\Work\Images\Ch01\klein_3e_fig_01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2" y="2878525"/>
            <a:ext cx="3876912" cy="8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NewMedia\Ebook-Novella\Wiley\JIRA\Klein Organic Chemistry 3e\Work\Images\Ch01\klein_3e_fig_01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94" y="1285700"/>
            <a:ext cx="4066856" cy="31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1.8 Molecular Orbital Theory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half" idx="1"/>
          </p:nvPr>
        </p:nvSpPr>
        <p:spPr>
          <a:xfrm>
            <a:off x="193676" y="844550"/>
            <a:ext cx="4559300" cy="5368360"/>
          </a:xfrm>
        </p:spPr>
        <p:txBody>
          <a:bodyPr/>
          <a:lstStyle/>
          <a:p>
            <a:pPr eaLnBrk="1" hangingPunct="1"/>
            <a:r>
              <a:rPr lang="en-US" sz="2400" dirty="0"/>
              <a:t>Atomic orbital wavefunctions overlap to form MOs that extend over the entire molecule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MOs are a more complete analysis of bonds, because they include both constructive and destructive interference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number of MOs created must be equal to the number of AOs that were used.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57036" y="4977435"/>
            <a:ext cx="339943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Molecular Orbitals for H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49"/>
            <a:ext cx="8743950" cy="530572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antibonding </a:t>
            </a:r>
            <a:r>
              <a:rPr lang="en-US" sz="2400" dirty="0"/>
              <a:t>MO has higher energy because it has one node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When the AOs overlap the electrons go into the bonding MO rather than the antibonding MO in order to achieve a lower energy state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1.8 Molecular Orbital Theory</a:t>
            </a:r>
          </a:p>
        </p:txBody>
      </p:sp>
      <p:pic>
        <p:nvPicPr>
          <p:cNvPr id="17410" name="Picture 2" descr="Z:\NewMedia\Ebook-Novella\Wiley\JIRA\Klein Organic Chemistry 3e\Work\Images\Ch01\klein_3e_fig_01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1468750"/>
            <a:ext cx="4503762" cy="35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193675" y="755650"/>
            <a:ext cx="8743950" cy="55133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are more than two </a:t>
            </a:r>
            <a:r>
              <a:rPr lang="en-US" sz="2400" dirty="0"/>
              <a:t>MOs that exist for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Br.. But let’s focus on only two of them here</a:t>
            </a:r>
            <a:endParaRPr lang="en-US" sz="2400" dirty="0"/>
          </a:p>
          <a:p>
            <a:pPr lvl="1" eaLnBrk="1" hangingPunct="1"/>
            <a:r>
              <a:rPr lang="en-US" dirty="0"/>
              <a:t>There are many areas of atomic orbital </a:t>
            </a:r>
            <a:r>
              <a:rPr lang="en-US" dirty="0" smtClean="0"/>
              <a:t>overlap, and nodes as well</a:t>
            </a:r>
            <a:endParaRPr lang="en-US" dirty="0"/>
          </a:p>
          <a:p>
            <a:pPr lvl="1" eaLnBrk="1" hangingPunct="1"/>
            <a:r>
              <a:rPr lang="en-US" dirty="0"/>
              <a:t>Notice how the MOs extend over the entire molecule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1.8 Molecular Orbital Theory</a:t>
            </a:r>
          </a:p>
        </p:txBody>
      </p:sp>
      <p:pic>
        <p:nvPicPr>
          <p:cNvPr id="18434" name="Picture 2" descr="Z:\NewMedia\Ebook-Novella\Wiley\JIRA\Klein Organic Chemistry 3e\Work\Images\Ch01\klein_3e_fig_01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6" y="2783958"/>
            <a:ext cx="3603768" cy="36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Z:\NewMedia\Ebook-Novella\Wiley\JIRA\Klein Organic Chemistry 3e\Work\Images\Ch01\klein_3e_fig_01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2924544"/>
            <a:ext cx="4421874" cy="31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81897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1.1 Organic Chemistry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8229600" cy="5230812"/>
          </a:xfrm>
        </p:spPr>
        <p:txBody>
          <a:bodyPr/>
          <a:lstStyle/>
          <a:p>
            <a:pPr eaLnBrk="1" hangingPunct="1"/>
            <a:r>
              <a:rPr lang="en-US" sz="2400" dirty="0"/>
              <a:t>Why do we distinguish between organic and inorganic compounds</a:t>
            </a:r>
            <a:r>
              <a:rPr lang="en-US" sz="2400" dirty="0" smtClean="0"/>
              <a:t>?</a:t>
            </a:r>
          </a:p>
          <a:p>
            <a:pPr eaLnBrk="1" hangingPunct="1"/>
            <a:endParaRPr lang="en-US" sz="2400" dirty="0"/>
          </a:p>
          <a:p>
            <a:pPr marL="692150" indent="-69215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b="1" i="1" dirty="0"/>
              <a:t>Organic compounds</a:t>
            </a:r>
            <a:r>
              <a:rPr lang="en-US" sz="2400" b="1" dirty="0"/>
              <a:t> contain carbon atoms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Why are organic compounds important?  Organic compounds make up things like:</a:t>
            </a:r>
          </a:p>
          <a:p>
            <a:pPr marL="0" indent="0" eaLnBrk="1" hangingPunct="1">
              <a:buNone/>
            </a:pPr>
            <a:r>
              <a:rPr lang="en-US" sz="2400" dirty="0"/>
              <a:t>	- Food</a:t>
            </a:r>
          </a:p>
          <a:p>
            <a:pPr marL="0" indent="0" eaLnBrk="1" hangingPunct="1">
              <a:buNone/>
            </a:pPr>
            <a:r>
              <a:rPr lang="en-US" sz="2400" dirty="0"/>
              <a:t>	- Clothes</a:t>
            </a:r>
          </a:p>
          <a:p>
            <a:pPr marL="0" indent="0" eaLnBrk="1" hangingPunct="1">
              <a:buNone/>
            </a:pPr>
            <a:r>
              <a:rPr lang="en-US" sz="2400" dirty="0"/>
              <a:t>	- Pharmaceuticals</a:t>
            </a:r>
          </a:p>
          <a:p>
            <a:pPr marL="0" indent="0" eaLnBrk="1" hangingPunct="1">
              <a:buNone/>
            </a:pPr>
            <a:r>
              <a:rPr lang="en-US" sz="2400" dirty="0"/>
              <a:t>	- Plastics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4305300"/>
            <a:ext cx="4404632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755650"/>
            <a:ext cx="8743950" cy="55133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Each MO can hold two electrons?</a:t>
            </a:r>
            <a:endParaRPr lang="en-US" sz="2400" dirty="0"/>
          </a:p>
          <a:p>
            <a:pPr eaLnBrk="1" hangingPunct="1"/>
            <a:r>
              <a:rPr lang="en-US" sz="2400" dirty="0"/>
              <a:t>In the ground state, electrons occupy </a:t>
            </a:r>
            <a:r>
              <a:rPr lang="en-US" sz="2400" dirty="0" smtClean="0"/>
              <a:t>lower energy MO’s while the higher energy ones remain unoccupied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These two MO’s here are the most important ones:  The highest occupied MO </a:t>
            </a:r>
            <a:r>
              <a:rPr lang="en-US" sz="2400" b="1" dirty="0" smtClean="0"/>
              <a:t>(HOMO) </a:t>
            </a:r>
            <a:r>
              <a:rPr lang="en-US" sz="2400" dirty="0" smtClean="0"/>
              <a:t>and the lowest unoccupied MO </a:t>
            </a:r>
            <a:r>
              <a:rPr lang="en-US" sz="2400" b="1" dirty="0" smtClean="0"/>
              <a:t>(LUMO)</a:t>
            </a:r>
          </a:p>
          <a:p>
            <a:pPr eaLnBrk="1" hangingPunct="1"/>
            <a:r>
              <a:rPr lang="en-US" sz="2400" dirty="0" smtClean="0"/>
              <a:t>These are the MO’s in play when undergoing a chemical rxn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/>
              <a:t>1.8 Molecular Orbital Theory</a:t>
            </a:r>
          </a:p>
        </p:txBody>
      </p:sp>
      <p:pic>
        <p:nvPicPr>
          <p:cNvPr id="19458" name="Picture 2" descr="Z:\NewMedia\Ebook-Novella\Wiley\JIRA\Klein Organic Chemistry 3e\Work\Images\Ch01\klein_3e_fig_01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34" y="1928532"/>
            <a:ext cx="2840108" cy="28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Z:\NewMedia\Ebook-Novella\Wiley\JIRA\Klein Organic Chemistry 3e\Work\Images\Ch01\klein_3e_fig_01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41" y="1985763"/>
            <a:ext cx="3685464" cy="26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60457" y="3570288"/>
            <a:ext cx="949217" cy="13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ground state electron configuration for carbon can’t explain how carbon makes four bonds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If considering the excited state, it still doesn’t explain how carbon makes 4 </a:t>
            </a:r>
            <a:r>
              <a:rPr lang="en-US" sz="2400" i="1" dirty="0" smtClean="0"/>
              <a:t>equivalent</a:t>
            </a:r>
            <a:r>
              <a:rPr lang="en-US" sz="2400" dirty="0" smtClean="0"/>
              <a:t> bonds, like the 4 bonds to H in a methane molecule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33" y="3629920"/>
            <a:ext cx="33994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Only two orbitals have unpaired 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lectrons to be shared in the ground 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2969" y="3629920"/>
            <a:ext cx="3399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There are 4 unpaired electrons here, but 4 equal bonds cannot be made with two different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ypes of orbitals (s vs p)</a:t>
            </a:r>
          </a:p>
        </p:txBody>
      </p:sp>
      <p:pic>
        <p:nvPicPr>
          <p:cNvPr id="20482" name="Picture 2" descr="Z:\NewMedia\Ebook-Novella\Wiley\JIRA\Klein Organic Chemistry 3e\Work\Images\Ch01\klein_3e_fig_01_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4" y="2049395"/>
            <a:ext cx="3848716" cy="10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Z:\NewMedia\Ebook-Novella\Wiley\JIRA\Klein Organic Chemistry 3e\Work\Images\Ch01\klein_3e_fig_01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35" y="1223223"/>
            <a:ext cx="2357330" cy="23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/>
              <a:t>The carbon must undergo hybridization to form 4 equal </a:t>
            </a:r>
            <a:r>
              <a:rPr lang="en-US" sz="2400" b="1" dirty="0"/>
              <a:t>atomic</a:t>
            </a:r>
            <a:r>
              <a:rPr lang="en-US" sz="2400" dirty="0"/>
              <a:t> </a:t>
            </a:r>
            <a:r>
              <a:rPr lang="en-US" sz="2400" dirty="0" smtClean="0"/>
              <a:t>orbitals, with symmetrical geometry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</a:t>
            </a:r>
            <a:r>
              <a:rPr lang="en-US" sz="2400" b="1" dirty="0"/>
              <a:t>atomic </a:t>
            </a:r>
            <a:r>
              <a:rPr lang="en-US" sz="2400" dirty="0"/>
              <a:t>orbitals must be equal in energy to form four equal-energy symmetrical C-H bonds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1506" name="Picture 2" descr="Z:\NewMedia\Ebook-Novella\Wiley\JIRA\Klein Organic Chemistry 3e\Work\Images\Ch01\klein_3e_fig_01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3198598"/>
            <a:ext cx="7397086" cy="23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Z:\NewMedia\Ebook-Novella\Wiley\JIRA\Klein Organic Chemistry 3e\Work\Images\Ch01\klein_3e_fig_01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37" y="3876418"/>
            <a:ext cx="4912626" cy="29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193675" y="3425027"/>
            <a:ext cx="8743950" cy="84582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shape of an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dirty="0"/>
              <a:t> orbital </a:t>
            </a:r>
            <a:r>
              <a:rPr lang="en-US" sz="2400" dirty="0" smtClean="0"/>
              <a:t>results from have 25% s-character, and 75% p-character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2530" name="Picture 2" descr="Z:\NewMedia\Ebook-Novella\Wiley\JIRA\Klein Organic Chemistry 3e\Work\Images\Ch01\klein_3e_fig_01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888085"/>
            <a:ext cx="7342496" cy="23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/>
              <a:t>To make CH</a:t>
            </a:r>
            <a:r>
              <a:rPr lang="en-US" sz="2400" baseline="-25000" dirty="0"/>
              <a:t>4</a:t>
            </a:r>
            <a:r>
              <a:rPr lang="en-US" sz="2400" dirty="0"/>
              <a:t>, the 1</a:t>
            </a:r>
            <a:r>
              <a:rPr lang="en-US" sz="2400" i="1" dirty="0"/>
              <a:t>s</a:t>
            </a:r>
            <a:r>
              <a:rPr lang="en-US" sz="2400" dirty="0"/>
              <a:t> atomic orbitals of four H atoms will overlap with the four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dirty="0"/>
              <a:t> hybrid atomic orbitals of C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3554" name="Picture 2" descr="Z:\NewMedia\Ebook-Novella\Wiley\JIRA\Klein Organic Chemistry 3e\Work\Images\Ch01\klein_3e_fig_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2143591"/>
            <a:ext cx="7560860" cy="3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409863" y="6443340"/>
            <a:ext cx="2324275" cy="365125"/>
          </a:xfrm>
        </p:spPr>
        <p:txBody>
          <a:bodyPr/>
          <a:lstStyle/>
          <a:p>
            <a:r>
              <a:rPr lang="en-US" dirty="0" smtClean="0"/>
              <a:t>1-34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/>
              <a:t>Consider ethene (ethylene</a:t>
            </a:r>
            <a:r>
              <a:rPr lang="en-US" sz="2400" dirty="0" smtClean="0"/>
              <a:t>).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Each carbon in ethene must bond to </a:t>
            </a:r>
            <a:r>
              <a:rPr lang="en-US" sz="2400" b="1" dirty="0"/>
              <a:t>three</a:t>
            </a:r>
            <a:r>
              <a:rPr lang="en-US" sz="2400" dirty="0"/>
              <a:t> other atoms, so only </a:t>
            </a:r>
            <a:r>
              <a:rPr lang="en-US" sz="2400" b="1" dirty="0"/>
              <a:t>three</a:t>
            </a:r>
            <a:r>
              <a:rPr lang="en-US" sz="2400" dirty="0"/>
              <a:t> hybridized atomic orbitals are needed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4578" name="Picture 2" descr="Z:\NewMedia\Ebook-Novella\Wiley\JIRA\Klein Organic Chemistry 3e\Work\Images\Ch01\klein_3e_fig_01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79" y="796506"/>
            <a:ext cx="3411418" cy="12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Z:\NewMedia\Ebook-Novella\Wiley\JIRA\Klein Organic Chemistry 3e\Work\Images\Ch01\klein_3e_fig_01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3399522"/>
            <a:ext cx="7342496" cy="23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NewMedia\Ebook-Novella\Wiley\JIRA\Klein Organic Chemistry 3e\Work\Images\Ch01\klein_3e_fig_01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2" y="1609096"/>
            <a:ext cx="5022376" cy="35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06997"/>
            <a:ext cx="8726487" cy="2387078"/>
          </a:xfrm>
        </p:spPr>
        <p:txBody>
          <a:bodyPr/>
          <a:lstStyle/>
          <a:p>
            <a:pPr eaLnBrk="1" hangingPunct="1"/>
            <a:r>
              <a:rPr lang="en-US" sz="2400" dirty="0"/>
              <a:t>An </a:t>
            </a:r>
            <a:r>
              <a:rPr lang="en-US" sz="2400" i="1" dirty="0"/>
              <a:t>sp</a:t>
            </a:r>
            <a:r>
              <a:rPr lang="en-US" sz="2400" baseline="30000" dirty="0"/>
              <a:t>2</a:t>
            </a:r>
            <a:r>
              <a:rPr lang="en-US" sz="2400" dirty="0"/>
              <a:t> hybridized carbon will have three equal-energy </a:t>
            </a:r>
            <a:r>
              <a:rPr lang="en-US" sz="2400" i="1" dirty="0"/>
              <a:t>sp</a:t>
            </a:r>
            <a:r>
              <a:rPr lang="en-US" sz="2400" baseline="30000" dirty="0"/>
              <a:t>2</a:t>
            </a:r>
            <a:r>
              <a:rPr lang="en-US" sz="2400" dirty="0"/>
              <a:t> orbitals and one unhybridized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smtClean="0"/>
              <a:t>orbital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the shape of an </a:t>
            </a:r>
            <a:r>
              <a:rPr lang="en-US" sz="2400" i="1" dirty="0" smtClean="0"/>
              <a:t>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orbital results from have </a:t>
            </a:r>
            <a:r>
              <a:rPr lang="en-US" sz="2400" dirty="0" smtClean="0"/>
              <a:t>33% </a:t>
            </a:r>
            <a:r>
              <a:rPr lang="en-US" sz="2400" dirty="0"/>
              <a:t>s-character, and </a:t>
            </a:r>
            <a:r>
              <a:rPr lang="en-US" sz="2400" dirty="0" smtClean="0"/>
              <a:t>67% </a:t>
            </a:r>
            <a:r>
              <a:rPr lang="en-US" sz="2400" dirty="0"/>
              <a:t>p-character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NewMedia\Ebook-Novella\Wiley\JIRA\Klein Organic Chemistry 3e\Work\Images\Ch01\klein_3e_fig_01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1124183"/>
            <a:ext cx="7069540" cy="43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931863"/>
            <a:ext cx="8726487" cy="2057400"/>
          </a:xfrm>
        </p:spPr>
        <p:txBody>
          <a:bodyPr/>
          <a:lstStyle/>
          <a:p>
            <a:pPr eaLnBrk="1" hangingPunct="1"/>
            <a:r>
              <a:rPr lang="en-US" sz="2400" dirty="0"/>
              <a:t>The </a:t>
            </a:r>
            <a:r>
              <a:rPr lang="en-US" sz="2400" i="1" dirty="0"/>
              <a:t>sp</a:t>
            </a:r>
            <a:r>
              <a:rPr lang="en-US" sz="2400" baseline="30000" dirty="0"/>
              <a:t>2</a:t>
            </a:r>
            <a:r>
              <a:rPr lang="en-US" sz="2400" dirty="0"/>
              <a:t> atomic orbitals overlap to form sigma (</a:t>
            </a:r>
            <a:r>
              <a:rPr lang="el-GR" sz="2400" dirty="0"/>
              <a:t>σ</a:t>
            </a:r>
            <a:r>
              <a:rPr lang="en-US" sz="2400" dirty="0"/>
              <a:t>) </a:t>
            </a:r>
            <a:r>
              <a:rPr lang="en-US" sz="2400" dirty="0" smtClean="0"/>
              <a:t>bonds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i="1" dirty="0" smtClean="0"/>
              <a:t>p</a:t>
            </a:r>
            <a:r>
              <a:rPr lang="en-US" sz="2400" dirty="0" smtClean="0"/>
              <a:t> orbitals, here, overlap to form a pi bond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773113"/>
            <a:ext cx="8726487" cy="205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pi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) </a:t>
            </a:r>
            <a:r>
              <a:rPr lang="en-US" sz="2400" dirty="0" smtClean="0"/>
              <a:t>bond is formed by </a:t>
            </a:r>
            <a:r>
              <a:rPr lang="en-US" sz="2400" dirty="0"/>
              <a:t>SIDE-BY-SIDE </a:t>
            </a:r>
            <a:r>
              <a:rPr lang="en-US" sz="2400" dirty="0" smtClean="0"/>
              <a:t>overlap of the </a:t>
            </a:r>
            <a:r>
              <a:rPr lang="en-US" sz="2400" i="1" dirty="0" smtClean="0"/>
              <a:t>p</a:t>
            </a:r>
            <a:r>
              <a:rPr lang="en-US" sz="2400" dirty="0" smtClean="0"/>
              <a:t> orbitals.  The electron density of the pi bond is spread out above and below the plane of the molecule, as shown below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Pi bonds are weaker than sigma bonds.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7650" name="Picture 2" descr="Z:\NewMedia\Ebook-Novella\Wiley\JIRA\Klein Organic Chemistry 3e\Work\Images\Ch01\klein_3e_fig_01_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9" y="2020153"/>
            <a:ext cx="3521122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773113"/>
            <a:ext cx="8726487" cy="205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pi bond is described in a similar way according to MO theory.</a:t>
            </a:r>
            <a:endParaRPr lang="en-US" sz="2400" dirty="0"/>
          </a:p>
        </p:txBody>
      </p:sp>
      <p:sp>
        <p:nvSpPr>
          <p:cNvPr id="50184" name="Content Placeholder 2"/>
          <p:cNvSpPr>
            <a:spLocks noGrp="1"/>
          </p:cNvSpPr>
          <p:nvPr>
            <p:ph sz="half" idx="1"/>
          </p:nvPr>
        </p:nvSpPr>
        <p:spPr>
          <a:xfrm>
            <a:off x="200025" y="2486633"/>
            <a:ext cx="2747963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Remember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regions are all part of the same </a:t>
            </a:r>
            <a:r>
              <a:rPr lang="en-US" sz="2400" dirty="0" smtClean="0"/>
              <a:t>orbital, but opposite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phases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8674" name="Picture 2" descr="Z:\NewMedia\Ebook-Novella\Wiley\JIRA\Klein Organic Chemistry 3e\Work\Images\Ch01\klein_3e_fig_01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27" y="1828301"/>
            <a:ext cx="5050572" cy="37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10694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1.2 Structural Theory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n-US" sz="2400" dirty="0"/>
              <a:t>In the mid 1800s, it was first suggested that substances are defined by a specific arrangement of atoms.</a:t>
            </a:r>
          </a:p>
          <a:p>
            <a:pPr lvl="1" eaLnBrk="1" hangingPunct="1"/>
            <a:r>
              <a:rPr lang="en-US" dirty="0"/>
              <a:t>Why is a compounds formula not adequate to define it?</a:t>
            </a:r>
          </a:p>
          <a:p>
            <a:pPr marL="457200" lvl="1" indent="0" eaLnBrk="1" hangingPunct="1">
              <a:buNone/>
            </a:pPr>
            <a:r>
              <a:rPr lang="en-US" i="1" dirty="0"/>
              <a:t>Because compounds differ in the specific ways in which atoms are bonded together </a:t>
            </a:r>
            <a:endParaRPr lang="en-US" i="1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sz="2400" dirty="0" smtClean="0"/>
              <a:t>Compounds with the same molecular formula but different structures are </a:t>
            </a:r>
            <a:r>
              <a:rPr lang="en-US" sz="2400" b="1" dirty="0" smtClean="0">
                <a:solidFill>
                  <a:srgbClr val="FF0000"/>
                </a:solidFill>
              </a:rPr>
              <a:t>constitutional isomers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32186" y="4652139"/>
            <a:ext cx="4459272" cy="16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/>
              <a:t>Consider ethyne (acetylene).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Each carbon in ethyne must bond to </a:t>
            </a:r>
            <a:r>
              <a:rPr lang="en-US" sz="2400" b="1" dirty="0"/>
              <a:t>two</a:t>
            </a:r>
            <a:r>
              <a:rPr lang="en-US" sz="2400" dirty="0"/>
              <a:t> other atoms, so only </a:t>
            </a:r>
            <a:r>
              <a:rPr lang="en-US" sz="2400" b="1" dirty="0"/>
              <a:t>two</a:t>
            </a:r>
            <a:r>
              <a:rPr lang="en-US" sz="2400" dirty="0"/>
              <a:t> hybridized atomic orbitals are needed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2424" y="1004361"/>
            <a:ext cx="1689530" cy="7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29698" name="Picture 2" descr="Z:\NewMedia\Ebook-Novella\Wiley\JIRA\Klein Organic Chemistry 3e\Work\Images\Ch01\klein_3e_fig_01_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" y="3169474"/>
            <a:ext cx="7233314" cy="27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Content Placeholder 2"/>
          <p:cNvSpPr>
            <a:spLocks noGrp="1"/>
          </p:cNvSpPr>
          <p:nvPr>
            <p:ph sz="half" idx="1"/>
          </p:nvPr>
        </p:nvSpPr>
        <p:spPr>
          <a:xfrm>
            <a:off x="211138" y="710191"/>
            <a:ext cx="8726487" cy="2057400"/>
          </a:xfrm>
        </p:spPr>
        <p:txBody>
          <a:bodyPr/>
          <a:lstStyle/>
          <a:p>
            <a:pPr eaLnBrk="1" hangingPunct="1"/>
            <a:r>
              <a:rPr lang="en-US" sz="2400" dirty="0"/>
              <a:t>The sp atomic orbitals overlap HEAD-ON to form sigma (</a:t>
            </a:r>
            <a:r>
              <a:rPr lang="el-GR" sz="2400" dirty="0"/>
              <a:t>σ</a:t>
            </a:r>
            <a:r>
              <a:rPr lang="en-US" sz="2400" dirty="0"/>
              <a:t>) bonds while the unhybridized p orbitals overlap SIDE-BY-SIDE to form pi </a:t>
            </a:r>
            <a:r>
              <a:rPr lang="en-US" sz="2400" dirty="0" smtClean="0"/>
              <a:t>bonds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Practice with Skillbuilder 1.7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Hybridized Atomic Orbitals</a:t>
            </a:r>
            <a:endParaRPr lang="en-US" sz="4000" dirty="0"/>
          </a:p>
        </p:txBody>
      </p:sp>
      <p:pic>
        <p:nvPicPr>
          <p:cNvPr id="30722" name="Picture 2" descr="Z:\NewMedia\Ebook-Novella\Wiley\JIRA\Klein Organic Chemistry 3e\Work\Images\Ch01\klein_3e_fig_01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7" y="1572086"/>
            <a:ext cx="5568286" cy="37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/>
              <a:t>Which should be stronger, a pi bond or a sigma bond</a:t>
            </a:r>
            <a:r>
              <a:rPr lang="en-US" sz="2400" dirty="0" smtClean="0"/>
              <a:t>?</a:t>
            </a:r>
          </a:p>
          <a:p>
            <a:pPr eaLnBrk="1" hangingPunct="1"/>
            <a:endParaRPr lang="en-US" sz="2400" dirty="0"/>
          </a:p>
          <a:p>
            <a:pPr marL="457200" lvl="1" indent="0" eaLnBrk="1" hangingPunct="1">
              <a:buNone/>
            </a:pPr>
            <a:r>
              <a:rPr lang="en-US" i="1" dirty="0"/>
              <a:t>The sigma bond is considered stronger as it </a:t>
            </a:r>
            <a:r>
              <a:rPr lang="en-US" i="1" dirty="0" smtClean="0"/>
              <a:t>requires almost </a:t>
            </a:r>
            <a:r>
              <a:rPr lang="en-US" i="1" dirty="0"/>
              <a:t>twice the bond energy of a pi </a:t>
            </a:r>
            <a:r>
              <a:rPr lang="en-US" i="1" dirty="0" smtClean="0"/>
              <a:t>bond to break it</a:t>
            </a:r>
            <a:endParaRPr lang="en-US" i="1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Which should be longer, an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dirty="0"/>
              <a:t> –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dirty="0"/>
              <a:t> sigma bond overlap or an </a:t>
            </a:r>
            <a:r>
              <a:rPr lang="en-US" sz="2400" i="1" dirty="0"/>
              <a:t>sp</a:t>
            </a:r>
            <a:r>
              <a:rPr lang="en-US" sz="2400" dirty="0"/>
              <a:t> – </a:t>
            </a:r>
            <a:r>
              <a:rPr lang="en-US" sz="2400" i="1" dirty="0"/>
              <a:t>sp</a:t>
            </a:r>
            <a:r>
              <a:rPr lang="en-US" sz="2400" dirty="0"/>
              <a:t> sigma bond overlap? </a:t>
            </a:r>
            <a:r>
              <a:rPr lang="en-US" sz="2400" dirty="0" smtClean="0"/>
              <a:t> Realize the more s-character in the orbitals, the shorter they will be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457200" lvl="1" indent="0" eaLnBrk="1" hangingPunct="1">
              <a:buNone/>
            </a:pPr>
            <a:r>
              <a:rPr lang="en-US" i="1" dirty="0"/>
              <a:t>s</a:t>
            </a:r>
            <a:r>
              <a:rPr lang="en-US" i="1" dirty="0" smtClean="0"/>
              <a:t>p</a:t>
            </a:r>
            <a:r>
              <a:rPr lang="en-US" i="1" baseline="30000" dirty="0" smtClean="0"/>
              <a:t>3</a:t>
            </a:r>
            <a:r>
              <a:rPr lang="en-US" i="1" dirty="0" smtClean="0"/>
              <a:t> </a:t>
            </a:r>
            <a:r>
              <a:rPr lang="en-US" i="1" dirty="0"/>
              <a:t>bond lengths are the longest, followed by sp</a:t>
            </a:r>
            <a:r>
              <a:rPr lang="en-US" i="1" baseline="30000" dirty="0"/>
              <a:t>2</a:t>
            </a:r>
            <a:r>
              <a:rPr lang="en-US" i="1" dirty="0"/>
              <a:t>, and then sp bonds.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Bond Strength and Length</a:t>
            </a:r>
            <a:endParaRPr lang="en-US" sz="4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44550"/>
            <a:ext cx="8743950" cy="27257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Rationalize the bond strengths and lengths below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1.9 Bond Strength and Length</a:t>
            </a:r>
            <a:endParaRPr lang="en-US" sz="4000" dirty="0"/>
          </a:p>
        </p:txBody>
      </p:sp>
      <p:pic>
        <p:nvPicPr>
          <p:cNvPr id="31746" name="Picture 2" descr="Z:\NewMedia\Ebook-Novella\Wiley\JIRA\Klein Organic Chemistry 3e\Work\Images\Ch01\klein_3e_table_0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7" y="1445712"/>
            <a:ext cx="7532426" cy="46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2863154"/>
          </a:xfrm>
        </p:spPr>
        <p:txBody>
          <a:bodyPr/>
          <a:lstStyle/>
          <a:p>
            <a:pPr eaLnBrk="1" hangingPunct="1"/>
            <a:r>
              <a:rPr lang="en-US" sz="2400" dirty="0"/>
              <a:t>Valence shell electron pair repulsion (VSEPR theory</a:t>
            </a:r>
            <a:r>
              <a:rPr lang="en-US" sz="2400" dirty="0" smtClean="0"/>
              <a:t>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lvl="1" indent="0" eaLnBrk="1" hangingPunct="1">
              <a:buClr>
                <a:srgbClr val="1F9FAF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Valence </a:t>
            </a:r>
            <a:r>
              <a:rPr lang="en-US" dirty="0"/>
              <a:t>electrons </a:t>
            </a:r>
            <a:r>
              <a:rPr lang="en-US" dirty="0" smtClean="0"/>
              <a:t>(shared </a:t>
            </a:r>
            <a:r>
              <a:rPr lang="en-US" dirty="0"/>
              <a:t>and lone pairs) repel each other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To determine molecular geometry, start with the </a:t>
            </a:r>
            <a:r>
              <a:rPr lang="en-US" sz="2400" b="1" dirty="0" smtClean="0"/>
              <a:t>steric number</a:t>
            </a:r>
            <a:r>
              <a:rPr lang="en-US" sz="2400" dirty="0" smtClean="0"/>
              <a:t>… which gives us a quick prediction</a:t>
            </a:r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>
              <a:buFont typeface="Calibri" charset="0"/>
              <a:buAutoNum type="arabicPeriod"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3811" y="3588757"/>
            <a:ext cx="7995610" cy="239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</a:t>
            </a:r>
            <a:endParaRPr lang="en-US" sz="4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205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steric number translate to the </a:t>
            </a:r>
            <a:r>
              <a:rPr lang="en-US" sz="2400" dirty="0"/>
              <a:t>hybridization of the central atom </a:t>
            </a:r>
          </a:p>
          <a:p>
            <a:pPr marL="1314450" lvl="2" indent="-457200" eaLnBrk="1" hangingPunct="1"/>
            <a:r>
              <a:rPr lang="en-US" sz="2400" dirty="0"/>
              <a:t>If the Steric number is 4, then it is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endParaRPr lang="en-US" sz="2400" dirty="0"/>
          </a:p>
          <a:p>
            <a:pPr marL="1314450" lvl="2" indent="-457200" eaLnBrk="1" hangingPunct="1"/>
            <a:r>
              <a:rPr lang="en-US" sz="2400" dirty="0"/>
              <a:t>If the Steric number is 3, then it is </a:t>
            </a:r>
            <a:r>
              <a:rPr lang="en-US" sz="2400" i="1" dirty="0"/>
              <a:t>sp</a:t>
            </a:r>
            <a:r>
              <a:rPr lang="en-US" sz="2400" baseline="30000" dirty="0"/>
              <a:t>2</a:t>
            </a:r>
          </a:p>
          <a:p>
            <a:pPr marL="1314450" lvl="2" indent="-457200" eaLnBrk="1" hangingPunct="1"/>
            <a:r>
              <a:rPr lang="en-US" sz="2400" dirty="0"/>
              <a:t>If the Steric number is 2, then it is </a:t>
            </a:r>
            <a:r>
              <a:rPr lang="en-US" sz="2400" i="1" dirty="0"/>
              <a:t>sp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769" y="3498971"/>
            <a:ext cx="7810463" cy="23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</a:t>
            </a:r>
            <a:endParaRPr 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1143000"/>
          </a:xfrm>
        </p:spPr>
        <p:txBody>
          <a:bodyPr/>
          <a:lstStyle/>
          <a:p>
            <a:pPr eaLnBrk="1" hangingPunct="1"/>
            <a:r>
              <a:rPr lang="en-US" sz="2400" dirty="0"/>
              <a:t>For any </a:t>
            </a:r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dirty="0"/>
              <a:t> hybridized atom, the 4 valence electron pairs will form a </a:t>
            </a:r>
            <a:r>
              <a:rPr lang="en-US" sz="2400" b="1" dirty="0">
                <a:solidFill>
                  <a:srgbClr val="FF0000"/>
                </a:solidFill>
              </a:rPr>
              <a:t>tetrahedral electron group geometry</a:t>
            </a:r>
          </a:p>
        </p:txBody>
      </p:sp>
      <p:sp>
        <p:nvSpPr>
          <p:cNvPr id="58376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828800"/>
            <a:ext cx="27686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Methane has 4 equal bonds, so the bond angles are equal</a:t>
            </a:r>
          </a:p>
        </p:txBody>
      </p:sp>
      <p:sp>
        <p:nvSpPr>
          <p:cNvPr id="58377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839913"/>
            <a:ext cx="2768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bond angles  in ammonia are a little smaller</a:t>
            </a:r>
            <a:endParaRPr lang="en-US" sz="2400" dirty="0"/>
          </a:p>
        </p:txBody>
      </p:sp>
      <p:sp>
        <p:nvSpPr>
          <p:cNvPr id="58379" name="Content Placeholder 2"/>
          <p:cNvSpPr>
            <a:spLocks noGrp="1"/>
          </p:cNvSpPr>
          <p:nvPr>
            <p:ph sz="half" idx="1"/>
          </p:nvPr>
        </p:nvSpPr>
        <p:spPr>
          <a:xfrm>
            <a:off x="6259513" y="1835150"/>
            <a:ext cx="2770187" cy="1143000"/>
          </a:xfrm>
        </p:spPr>
        <p:txBody>
          <a:bodyPr/>
          <a:lstStyle/>
          <a:p>
            <a:pPr eaLnBrk="1" hangingPunct="1"/>
            <a:r>
              <a:rPr lang="en-US" sz="2400" dirty="0"/>
              <a:t>The bond </a:t>
            </a:r>
            <a:r>
              <a:rPr lang="en-US" sz="2400" dirty="0" smtClean="0"/>
              <a:t>angles </a:t>
            </a:r>
            <a:r>
              <a:rPr lang="en-US" sz="2400" dirty="0"/>
              <a:t>in oxygen are even </a:t>
            </a:r>
            <a:r>
              <a:rPr lang="en-US" sz="2400" dirty="0" smtClean="0"/>
              <a:t>smaller</a:t>
            </a:r>
            <a:r>
              <a:rPr lang="en-US" sz="2400" dirty="0"/>
              <a:t> </a:t>
            </a:r>
            <a:r>
              <a:rPr lang="en-US" sz="2400" dirty="0" smtClean="0"/>
              <a:t>still</a:t>
            </a:r>
            <a:endParaRPr lang="en-US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</a:t>
            </a:r>
            <a:r>
              <a:rPr lang="en-US" sz="4000" i="1" dirty="0" smtClean="0"/>
              <a:t>sp</a:t>
            </a:r>
            <a:r>
              <a:rPr lang="en-US" sz="4000" i="1" baseline="30000" dirty="0" smtClean="0"/>
              <a:t>3</a:t>
            </a:r>
            <a:endParaRPr lang="en-US" sz="4000" baseline="30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" y="3539405"/>
            <a:ext cx="2679368" cy="2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32" y="3830884"/>
            <a:ext cx="2495516" cy="20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63" y="3466527"/>
            <a:ext cx="2461448" cy="228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1143000"/>
          </a:xfrm>
        </p:spPr>
        <p:txBody>
          <a:bodyPr/>
          <a:lstStyle/>
          <a:p>
            <a:pPr eaLnBrk="1" hangingPunct="1"/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molecular geometry </a:t>
            </a:r>
            <a:r>
              <a:rPr lang="en-US" sz="2400" dirty="0"/>
              <a:t>is </a:t>
            </a:r>
            <a:r>
              <a:rPr lang="en-US" sz="2400" dirty="0" smtClean="0"/>
              <a:t>described for </a:t>
            </a:r>
            <a:r>
              <a:rPr lang="en-US" sz="2400" b="1" dirty="0" smtClean="0">
                <a:solidFill>
                  <a:srgbClr val="FF0000"/>
                </a:solidFill>
              </a:rPr>
              <a:t>only the atoms </a:t>
            </a:r>
            <a:r>
              <a:rPr lang="en-US" sz="2400" dirty="0" smtClean="0"/>
              <a:t>bonded to the central atom; </a:t>
            </a:r>
            <a:r>
              <a:rPr lang="en-US" sz="2400" b="1" dirty="0" smtClean="0">
                <a:solidFill>
                  <a:srgbClr val="0070C0"/>
                </a:solidFill>
              </a:rPr>
              <a:t>electron </a:t>
            </a:r>
            <a:r>
              <a:rPr lang="en-US" sz="2400" b="1" dirty="0">
                <a:solidFill>
                  <a:srgbClr val="0070C0"/>
                </a:solidFill>
              </a:rPr>
              <a:t>group </a:t>
            </a:r>
            <a:r>
              <a:rPr lang="en-US" sz="2400" b="1" dirty="0" smtClean="0">
                <a:solidFill>
                  <a:srgbClr val="0070C0"/>
                </a:solidFill>
              </a:rPr>
              <a:t>geometry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includes lone pairs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</a:t>
            </a:r>
            <a:r>
              <a:rPr lang="en-US" sz="4000" i="1" dirty="0" smtClean="0"/>
              <a:t>sp</a:t>
            </a:r>
            <a:r>
              <a:rPr lang="en-US" sz="4000" i="1" baseline="30000" dirty="0" smtClean="0"/>
              <a:t>3</a:t>
            </a:r>
            <a:endParaRPr lang="en-US" sz="4000" baseline="30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2" y="4316071"/>
            <a:ext cx="1952756" cy="19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6" y="4100587"/>
            <a:ext cx="2873628" cy="23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01" y="4200036"/>
            <a:ext cx="2029728" cy="18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Z:\NewMedia\Ebook-Novella\Wiley\JIRA\Klein Organic Chemistry 3e\Work\Images\Ch01\klein_3e_table_01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1" y="1678187"/>
            <a:ext cx="6604998" cy="23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2775472"/>
          </a:xfrm>
        </p:spPr>
        <p:txBody>
          <a:bodyPr/>
          <a:lstStyle/>
          <a:p>
            <a:pPr eaLnBrk="1" hangingPunct="1"/>
            <a:r>
              <a:rPr lang="en-US" sz="2400" dirty="0"/>
              <a:t>Calculate the s</a:t>
            </a:r>
            <a:r>
              <a:rPr lang="en-US" sz="2400" dirty="0" smtClean="0"/>
              <a:t>teric </a:t>
            </a:r>
            <a:r>
              <a:rPr lang="en-US" sz="2400" dirty="0"/>
              <a:t>number for BF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The electron </a:t>
            </a:r>
            <a:r>
              <a:rPr lang="en-US" sz="2400" dirty="0"/>
              <a:t>pairs </a:t>
            </a:r>
            <a:r>
              <a:rPr lang="en-US" sz="2400" dirty="0" smtClean="0"/>
              <a:t>in </a:t>
            </a:r>
            <a:r>
              <a:rPr lang="en-US" sz="2400" i="1" dirty="0"/>
              <a:t>sp</a:t>
            </a:r>
            <a:r>
              <a:rPr lang="en-US" sz="2400" baseline="30000" dirty="0"/>
              <a:t>2</a:t>
            </a:r>
            <a:r>
              <a:rPr lang="en-US" sz="2400" dirty="0"/>
              <a:t> hybridized </a:t>
            </a:r>
            <a:r>
              <a:rPr lang="en-US" sz="2400" dirty="0" smtClean="0"/>
              <a:t>orbitals (either bonded electrons or lone pairs) </a:t>
            </a:r>
            <a:r>
              <a:rPr lang="en-US" sz="2400" dirty="0"/>
              <a:t>will form a </a:t>
            </a:r>
            <a:r>
              <a:rPr lang="en-US" sz="2400" b="1" u="sng" dirty="0">
                <a:solidFill>
                  <a:srgbClr val="FF0000"/>
                </a:solidFill>
              </a:rPr>
              <a:t>trigonal planar </a:t>
            </a:r>
            <a:r>
              <a:rPr lang="en-US" sz="2400" b="1" dirty="0">
                <a:solidFill>
                  <a:srgbClr val="FF0000"/>
                </a:solidFill>
              </a:rPr>
              <a:t>electron group </a:t>
            </a:r>
            <a:r>
              <a:rPr lang="en-US" sz="2400" b="1" dirty="0" smtClean="0">
                <a:solidFill>
                  <a:srgbClr val="FF0000"/>
                </a:solidFill>
              </a:rPr>
              <a:t>geometry </a:t>
            </a:r>
            <a:r>
              <a:rPr lang="en-US" sz="2400" b="1" dirty="0" smtClean="0"/>
              <a:t>(steric number = 3 = trigonal planar)</a:t>
            </a:r>
            <a:endParaRPr lang="en-US" sz="24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</a:t>
            </a:r>
            <a:r>
              <a:rPr lang="en-US" sz="4000" i="1" dirty="0" smtClean="0"/>
              <a:t>sp</a:t>
            </a:r>
            <a:r>
              <a:rPr lang="en-US" sz="4000" i="1" baseline="30000" dirty="0"/>
              <a:t>2</a:t>
            </a:r>
            <a:endParaRPr lang="en-US" sz="4000" baseline="30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20" y="2889562"/>
            <a:ext cx="5624160" cy="350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2133393"/>
            <a:ext cx="6605516" cy="41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Content Placeholder 2"/>
          <p:cNvSpPr>
            <a:spLocks noGrp="1"/>
          </p:cNvSpPr>
          <p:nvPr>
            <p:ph sz="half" idx="1"/>
          </p:nvPr>
        </p:nvSpPr>
        <p:spPr>
          <a:xfrm>
            <a:off x="195263" y="1028700"/>
            <a:ext cx="8696325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Realize that the boron atom, in BF3, is </a:t>
            </a:r>
            <a:r>
              <a:rPr lang="en-US" sz="2400" i="1" dirty="0" smtClean="0"/>
              <a:t>sp2</a:t>
            </a:r>
            <a:r>
              <a:rPr lang="en-US" sz="2400" dirty="0" smtClean="0"/>
              <a:t> hybridized.  The three bonds are made with </a:t>
            </a:r>
            <a:r>
              <a:rPr lang="en-US" sz="2400" i="1" dirty="0" smtClean="0"/>
              <a:t>sp2</a:t>
            </a:r>
            <a:r>
              <a:rPr lang="en-US" sz="2400" dirty="0" smtClean="0"/>
              <a:t> orbitals, and the unhybridized </a:t>
            </a:r>
            <a:r>
              <a:rPr lang="en-US" sz="2400" i="1" dirty="0" smtClean="0"/>
              <a:t>p</a:t>
            </a:r>
            <a:r>
              <a:rPr lang="en-US" sz="2400" dirty="0" smtClean="0"/>
              <a:t> orbital remains empty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</a:t>
            </a:r>
            <a:r>
              <a:rPr lang="en-US" sz="4000" i="1" dirty="0" smtClean="0"/>
              <a:t>sp</a:t>
            </a:r>
            <a:r>
              <a:rPr lang="en-US" sz="4000" i="1" baseline="30000" dirty="0"/>
              <a:t>2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9442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1.2 Structural Theory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n-US" sz="2400" dirty="0"/>
              <a:t>Atoms that are most commonly bonded to carbon include N, O, H, and halides (F, Cl, Br, I).</a:t>
            </a:r>
          </a:p>
          <a:p>
            <a:pPr eaLnBrk="1" hangingPunct="1"/>
            <a:r>
              <a:rPr lang="en-US" sz="2400" dirty="0"/>
              <a:t>With some exceptions, each element generally forms a specific number of bonds with other </a:t>
            </a:r>
            <a:r>
              <a:rPr lang="en-US" sz="2400" dirty="0" smtClean="0"/>
              <a:t>atoms</a:t>
            </a:r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1.1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Z:\NewMedia\Ebook-Novella\Wiley\JIRA\Klein Organic Chemistry 3e\Work\Images\Ch01\klein_3e_fig_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3330424"/>
            <a:ext cx="7837714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44550"/>
            <a:ext cx="8726487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When </a:t>
            </a:r>
            <a:r>
              <a:rPr lang="en-US" sz="2400" b="1" dirty="0" smtClean="0"/>
              <a:t>steric number = 2</a:t>
            </a:r>
            <a:r>
              <a:rPr lang="en-US" sz="2400" dirty="0" smtClean="0"/>
              <a:t>, the geometry will be </a:t>
            </a:r>
            <a:r>
              <a:rPr lang="en-US" sz="2400" b="1" dirty="0" smtClean="0">
                <a:solidFill>
                  <a:srgbClr val="FF0000"/>
                </a:solidFill>
              </a:rPr>
              <a:t>linear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atom will be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-hybridized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BeH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endParaRPr lang="en-US" sz="2400" baseline="-25000" dirty="0"/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eaLnBrk="1" hangingPunct="1"/>
            <a:r>
              <a:rPr lang="en-US" sz="2400" dirty="0" smtClean="0"/>
              <a:t>Draw a </a:t>
            </a:r>
            <a:r>
              <a:rPr lang="en-US" sz="2400" dirty="0"/>
              <a:t>L</a:t>
            </a:r>
            <a:r>
              <a:rPr lang="en-US" sz="2400" dirty="0" smtClean="0"/>
              <a:t>ewis structure for CO</a:t>
            </a:r>
            <a:r>
              <a:rPr lang="en-US" sz="2400" baseline="-25000" dirty="0" smtClean="0"/>
              <a:t>2.</a:t>
            </a:r>
            <a:r>
              <a:rPr lang="en-US" sz="2400" dirty="0" smtClean="0"/>
              <a:t>  Are the </a:t>
            </a:r>
            <a:r>
              <a:rPr lang="en-US" sz="2400" i="1" dirty="0" smtClean="0"/>
              <a:t>p</a:t>
            </a:r>
            <a:r>
              <a:rPr lang="en-US" sz="2400" dirty="0" smtClean="0"/>
              <a:t> orbitals on the C atom also empty in this compound, like they are with Be in the previous example?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</a:t>
            </a:r>
            <a:r>
              <a:rPr lang="en-US" sz="4000" i="1" dirty="0" smtClean="0"/>
              <a:t>sp</a:t>
            </a:r>
            <a:endParaRPr lang="en-US" sz="4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353671"/>
            <a:ext cx="33994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 Be atom has two s bonds using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sp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orbitals, and two empty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orbitals</a:t>
            </a:r>
          </a:p>
        </p:txBody>
      </p:sp>
      <p:pic>
        <p:nvPicPr>
          <p:cNvPr id="35842" name="Picture 2" descr="Z:\NewMedia\Ebook-Novella\Wiley\JIRA\Klein Organic Chemistry 3e\Work\Images\Ch01\klein_3e_fig_01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842566"/>
            <a:ext cx="4626496" cy="12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5609" y="844550"/>
            <a:ext cx="7193569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Content Placeholder 2"/>
          <p:cNvSpPr>
            <a:spLocks noGrp="1"/>
          </p:cNvSpPr>
          <p:nvPr>
            <p:ph sz="half" idx="1"/>
          </p:nvPr>
        </p:nvSpPr>
        <p:spPr>
          <a:xfrm>
            <a:off x="123456" y="1380625"/>
            <a:ext cx="2544762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b="1" dirty="0"/>
              <a:t>Practice with SkillBuilder 1.8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1.10 Molecular Geometry – Summary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55688"/>
            <a:ext cx="8726487" cy="4746625"/>
          </a:xfrm>
        </p:spPr>
        <p:txBody>
          <a:bodyPr/>
          <a:lstStyle/>
          <a:p>
            <a:pPr eaLnBrk="1" hangingPunct="1"/>
            <a:r>
              <a:rPr lang="en-US" sz="2400" dirty="0"/>
              <a:t>Electronegativity </a:t>
            </a:r>
            <a:r>
              <a:rPr lang="en-US" sz="2400" dirty="0" smtClean="0"/>
              <a:t>differences result in polar bonds</a:t>
            </a:r>
            <a:endParaRPr lang="en-US" sz="2400" dirty="0"/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Induction</a:t>
            </a:r>
            <a:r>
              <a:rPr lang="en-US" sz="2400" dirty="0"/>
              <a:t> (shifting of electrons </a:t>
            </a:r>
            <a:r>
              <a:rPr lang="en-US" sz="2400" dirty="0" smtClean="0"/>
              <a:t>within an orbital) </a:t>
            </a:r>
            <a:r>
              <a:rPr lang="en-US" sz="2400" dirty="0"/>
              <a:t>results in a </a:t>
            </a:r>
            <a:r>
              <a:rPr lang="en-US" sz="2400" b="1" dirty="0">
                <a:solidFill>
                  <a:srgbClr val="FF0000"/>
                </a:solidFill>
              </a:rPr>
              <a:t>dipole moment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Dipole moment = (the amount of partial charge) x (the distance the </a:t>
            </a:r>
            <a:r>
              <a:rPr lang="el-GR" sz="2400" dirty="0"/>
              <a:t>δ</a:t>
            </a:r>
            <a:r>
              <a:rPr lang="en-US" sz="2400" dirty="0"/>
              <a:t>+ and </a:t>
            </a:r>
            <a:r>
              <a:rPr lang="el-GR" sz="2400" dirty="0"/>
              <a:t>δ</a:t>
            </a:r>
            <a:r>
              <a:rPr lang="en-US" sz="2400" dirty="0"/>
              <a:t>- are separated)</a:t>
            </a:r>
          </a:p>
          <a:p>
            <a:pPr eaLnBrk="1" hangingPunct="1"/>
            <a:r>
              <a:rPr lang="en-US" sz="2400" dirty="0"/>
              <a:t>Dipole moments are reported in units of debye (D</a:t>
            </a:r>
            <a:r>
              <a:rPr lang="en-US" sz="2400" dirty="0" smtClean="0"/>
              <a:t>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b="1" dirty="0"/>
              <a:t>1 debye = 10</a:t>
            </a:r>
            <a:r>
              <a:rPr lang="en-US" sz="2400" b="1" baseline="30000" dirty="0"/>
              <a:t>-18 </a:t>
            </a:r>
            <a:r>
              <a:rPr lang="en-US" sz="2400" b="1" dirty="0"/>
              <a:t>esu ∙ </a:t>
            </a:r>
            <a:r>
              <a:rPr lang="en-US" sz="2400" b="1" dirty="0" smtClean="0"/>
              <a:t>cm</a:t>
            </a:r>
            <a:endParaRPr lang="en-US" dirty="0"/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55688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/>
              <a:t>Consider the dipole for CH</a:t>
            </a:r>
            <a:r>
              <a:rPr lang="en-US" sz="2400" baseline="-25000" dirty="0"/>
              <a:t>3</a:t>
            </a:r>
            <a:r>
              <a:rPr lang="en-US" sz="2400" dirty="0"/>
              <a:t>Cl</a:t>
            </a:r>
          </a:p>
          <a:p>
            <a:pPr eaLnBrk="1" hangingPunct="1"/>
            <a:r>
              <a:rPr lang="en-US" sz="2400" dirty="0"/>
              <a:t>Dipole moment (</a:t>
            </a:r>
            <a:r>
              <a:rPr lang="el-GR" sz="2400" dirty="0"/>
              <a:t>μ</a:t>
            </a:r>
            <a:r>
              <a:rPr lang="en-US" sz="2400" dirty="0"/>
              <a:t>) = charge (</a:t>
            </a:r>
            <a:r>
              <a:rPr lang="en-US" sz="2400" i="1" dirty="0"/>
              <a:t>e</a:t>
            </a:r>
            <a:r>
              <a:rPr lang="en-US" sz="2400" dirty="0"/>
              <a:t>) x distance (</a:t>
            </a:r>
            <a:r>
              <a:rPr lang="en-US" sz="2400" i="1" dirty="0"/>
              <a:t>d</a:t>
            </a:r>
            <a:r>
              <a:rPr lang="en-US" sz="2400" dirty="0"/>
              <a:t>)</a:t>
            </a:r>
          </a:p>
        </p:txBody>
      </p:sp>
      <p:sp>
        <p:nvSpPr>
          <p:cNvPr id="66568" name="Content Placeholder 2"/>
          <p:cNvSpPr>
            <a:spLocks noGrp="1"/>
          </p:cNvSpPr>
          <p:nvPr>
            <p:ph sz="half" idx="1"/>
          </p:nvPr>
        </p:nvSpPr>
        <p:spPr>
          <a:xfrm>
            <a:off x="211138" y="2062163"/>
            <a:ext cx="6577012" cy="3794125"/>
          </a:xfrm>
        </p:spPr>
        <p:txBody>
          <a:bodyPr/>
          <a:lstStyle/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Plug </a:t>
            </a:r>
            <a:r>
              <a:rPr lang="en-US" i="1" dirty="0"/>
              <a:t>in the charge and </a:t>
            </a:r>
            <a:r>
              <a:rPr lang="en-US" i="1" dirty="0" smtClean="0"/>
              <a:t>distance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l-GR" sz="2400" dirty="0"/>
              <a:t>μ</a:t>
            </a:r>
            <a:r>
              <a:rPr lang="en-US" sz="2400" dirty="0"/>
              <a:t> = (1.056 x 10</a:t>
            </a:r>
            <a:r>
              <a:rPr lang="en-US" sz="2400" baseline="30000" dirty="0"/>
              <a:t>-10 </a:t>
            </a:r>
            <a:r>
              <a:rPr lang="en-US" sz="2400" dirty="0"/>
              <a:t>esu) x (1.772 x 10</a:t>
            </a:r>
            <a:r>
              <a:rPr lang="en-US" sz="2400" baseline="30000" dirty="0"/>
              <a:t>-8 </a:t>
            </a:r>
            <a:r>
              <a:rPr lang="en-US" sz="2400" dirty="0"/>
              <a:t>cm)</a:t>
            </a:r>
          </a:p>
          <a:p>
            <a:pPr lvl="1" eaLnBrk="1" hangingPunct="1"/>
            <a:r>
              <a:rPr lang="en-US" dirty="0"/>
              <a:t>Note that the amount of charge separation is less than what it would be if it were a full charge separation (4.80 x 10</a:t>
            </a:r>
            <a:r>
              <a:rPr lang="en-US" baseline="30000" dirty="0"/>
              <a:t>-10</a:t>
            </a:r>
            <a:r>
              <a:rPr lang="en-US" dirty="0"/>
              <a:t> esu)</a:t>
            </a:r>
          </a:p>
          <a:p>
            <a:pPr eaLnBrk="1" hangingPunct="1"/>
            <a:r>
              <a:rPr lang="el-GR" sz="2400" dirty="0"/>
              <a:t>μ</a:t>
            </a:r>
            <a:r>
              <a:rPr lang="en-US" sz="2400" dirty="0"/>
              <a:t> = 1.87 x 10</a:t>
            </a:r>
            <a:r>
              <a:rPr lang="en-US" sz="2400" baseline="30000" dirty="0"/>
              <a:t>-18 </a:t>
            </a:r>
            <a:r>
              <a:rPr lang="en-US" sz="2400" dirty="0"/>
              <a:t>esu ∙ cm</a:t>
            </a:r>
          </a:p>
          <a:p>
            <a:pPr lvl="1" eaLnBrk="1" hangingPunct="1"/>
            <a:r>
              <a:rPr lang="en-US" dirty="0"/>
              <a:t>Convert to debye</a:t>
            </a:r>
          </a:p>
          <a:p>
            <a:pPr eaLnBrk="1" hangingPunct="1"/>
            <a:r>
              <a:rPr lang="el-GR" sz="2400" dirty="0"/>
              <a:t>μ</a:t>
            </a:r>
            <a:r>
              <a:rPr lang="en-US" sz="2400" dirty="0"/>
              <a:t> = </a:t>
            </a:r>
            <a:r>
              <a:rPr lang="en-US" sz="2400" b="1" dirty="0"/>
              <a:t>1.87 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04888"/>
            <a:ext cx="2438400" cy="3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55688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/>
              <a:t>What would the dipole moment be if CH</a:t>
            </a:r>
            <a:r>
              <a:rPr lang="en-US" sz="2400" baseline="-25000" dirty="0"/>
              <a:t>3</a:t>
            </a:r>
            <a:r>
              <a:rPr lang="en-US" sz="2400" dirty="0"/>
              <a:t>Cl were 100% ionic?</a:t>
            </a:r>
          </a:p>
          <a:p>
            <a:pPr eaLnBrk="1" hangingPunct="1"/>
            <a:r>
              <a:rPr lang="el-GR" sz="2400" dirty="0"/>
              <a:t>μ</a:t>
            </a:r>
            <a:r>
              <a:rPr lang="en-US" sz="2400" dirty="0"/>
              <a:t> = charge (</a:t>
            </a:r>
            <a:r>
              <a:rPr lang="en-US" sz="2400" i="1" dirty="0"/>
              <a:t>e</a:t>
            </a:r>
            <a:r>
              <a:rPr lang="en-US" sz="2400" dirty="0"/>
              <a:t>) x distance (</a:t>
            </a:r>
            <a:r>
              <a:rPr lang="en-US" sz="2400" i="1" dirty="0"/>
              <a:t>d</a:t>
            </a:r>
            <a:r>
              <a:rPr lang="en-US" sz="2400" dirty="0"/>
              <a:t>)</a:t>
            </a:r>
          </a:p>
        </p:txBody>
      </p:sp>
      <p:sp>
        <p:nvSpPr>
          <p:cNvPr id="67592" name="Content Placeholder 2"/>
          <p:cNvSpPr>
            <a:spLocks noGrp="1"/>
          </p:cNvSpPr>
          <p:nvPr>
            <p:ph sz="half" idx="1"/>
          </p:nvPr>
        </p:nvSpPr>
        <p:spPr>
          <a:xfrm>
            <a:off x="211138" y="2430463"/>
            <a:ext cx="5948657" cy="3794125"/>
          </a:xfrm>
        </p:spPr>
        <p:txBody>
          <a:bodyPr/>
          <a:lstStyle/>
          <a:p>
            <a:pPr lvl="1" eaLnBrk="1" hangingPunct="1"/>
            <a:r>
              <a:rPr lang="en-US" i="1" dirty="0"/>
              <a:t>Plug in the charge and </a:t>
            </a:r>
            <a:r>
              <a:rPr lang="en-US" i="1" dirty="0" smtClean="0"/>
              <a:t>distance, using the full charge of an electron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l-GR" sz="2400" dirty="0"/>
              <a:t>μ</a:t>
            </a:r>
            <a:r>
              <a:rPr lang="en-US" sz="2400" dirty="0"/>
              <a:t> = (4.80 x 10</a:t>
            </a:r>
            <a:r>
              <a:rPr lang="en-US" sz="2400" baseline="30000" dirty="0"/>
              <a:t>-10 </a:t>
            </a:r>
            <a:r>
              <a:rPr lang="en-US" sz="2400" dirty="0"/>
              <a:t>esu) x (1.772 x 10</a:t>
            </a:r>
            <a:r>
              <a:rPr lang="en-US" sz="2400" baseline="30000" dirty="0"/>
              <a:t>-8 </a:t>
            </a:r>
            <a:r>
              <a:rPr lang="en-US" sz="2400" dirty="0"/>
              <a:t>cm)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= 8.51 x 10</a:t>
            </a:r>
            <a:r>
              <a:rPr lang="en-US" sz="2400" baseline="30000" dirty="0"/>
              <a:t>-18 </a:t>
            </a:r>
            <a:r>
              <a:rPr lang="en-US" sz="2400" dirty="0"/>
              <a:t>esu ∙ cm = </a:t>
            </a:r>
            <a:r>
              <a:rPr lang="en-US" sz="2400" b="1" dirty="0"/>
              <a:t>8.51 D</a:t>
            </a:r>
          </a:p>
          <a:p>
            <a:pPr eaLnBrk="1" hangingPunct="1"/>
            <a:r>
              <a:rPr lang="en-US" sz="2400" dirty="0"/>
              <a:t>What % of the C-Cl bond is ionic?</a:t>
            </a:r>
          </a:p>
          <a:p>
            <a:pPr eaLnBrk="1" hangingPunct="1"/>
            <a:r>
              <a:rPr lang="en-US" sz="2400" i="1" dirty="0" smtClean="0"/>
              <a:t>22</a:t>
            </a:r>
            <a:r>
              <a:rPr lang="en-US" sz="2400" i="1" dirty="0"/>
              <a:t>% </a:t>
            </a:r>
            <a:r>
              <a:rPr lang="en-US" sz="2400" i="1" dirty="0" smtClean="0"/>
              <a:t>ionic character means the C-Cl bond is </a:t>
            </a:r>
            <a:r>
              <a:rPr lang="en-US" sz="2400" i="1" dirty="0"/>
              <a:t>mostly covalent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36" y="5067150"/>
            <a:ext cx="2698632" cy="76458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69" y="1685538"/>
            <a:ext cx="2110966" cy="31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55688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polarity </a:t>
            </a:r>
            <a:r>
              <a:rPr lang="en-US" sz="2400" dirty="0"/>
              <a:t>of some other common bonds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  <p:pic>
        <p:nvPicPr>
          <p:cNvPr id="37890" name="Picture 2" descr="Z:\NewMedia\Ebook-Novella\Wiley\JIRA\Klein Organic Chemistry 3e\Work\Images\Ch01\klein_3e_table_0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92834"/>
            <a:ext cx="8572500" cy="33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55688"/>
            <a:ext cx="8726487" cy="1476375"/>
          </a:xfrm>
        </p:spPr>
        <p:txBody>
          <a:bodyPr/>
          <a:lstStyle/>
          <a:p>
            <a:pPr eaLnBrk="1" hangingPunct="1"/>
            <a:r>
              <a:rPr lang="en-US" dirty="0"/>
              <a:t>Why is the C=O double bond so much more polar than the C-O single bond?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  <p:pic>
        <p:nvPicPr>
          <p:cNvPr id="10" name="Picture 2" descr="Z:\NewMedia\Ebook-Novella\Wiley\JIRA\Klein Organic Chemistry 3e\Work\Images\Ch01\klein_3e_table_0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92834"/>
            <a:ext cx="8572500" cy="33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914400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/>
              <a:t>For molecules with multiple polar bonds, the dipole moment is the vector sum of all of the individual bond dipoles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2" eaLnBrk="1" hangingPunct="1"/>
            <a:endParaRPr lang="en-US" sz="2400" dirty="0"/>
          </a:p>
          <a:p>
            <a:pPr lvl="2" eaLnBrk="1" hangingPunct="1"/>
            <a:endParaRPr lang="en-US" sz="2400" dirty="0"/>
          </a:p>
          <a:p>
            <a:pPr lvl="1" eaLnBrk="1" hangingPunct="1"/>
            <a:endParaRPr lang="en-US" dirty="0"/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5452" y="1989500"/>
            <a:ext cx="7373096" cy="193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4630" y="4411778"/>
            <a:ext cx="8134740" cy="14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914400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 have to know the molecule’s geometry </a:t>
            </a:r>
            <a:r>
              <a:rPr lang="en-US" sz="2400" dirty="0"/>
              <a:t>before analyzing its </a:t>
            </a:r>
            <a:r>
              <a:rPr lang="en-US" sz="2400" dirty="0" smtClean="0"/>
              <a:t>polarity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you have not drawn the molecule with the proper geometry, it may cause you to assess the polarity wrong as </a:t>
            </a:r>
            <a:r>
              <a:rPr lang="en-US" sz="2400" dirty="0" smtClean="0"/>
              <a:t>well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Would water have a different dipole moment if it were linear instead of bent?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630" y="4411778"/>
            <a:ext cx="8134740" cy="14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sz="half" idx="1"/>
          </p:nvPr>
        </p:nvSpPr>
        <p:spPr>
          <a:xfrm>
            <a:off x="211138" y="914400"/>
            <a:ext cx="8726487" cy="5211763"/>
          </a:xfrm>
        </p:spPr>
        <p:txBody>
          <a:bodyPr/>
          <a:lstStyle/>
          <a:p>
            <a:pPr eaLnBrk="1" hangingPunct="1"/>
            <a:r>
              <a:rPr lang="en-US" sz="2400" dirty="0"/>
              <a:t>Electrostatic potential maps are often used to give a visual depiction of polarity</a:t>
            </a:r>
          </a:p>
        </p:txBody>
      </p:sp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2401" y="1922775"/>
            <a:ext cx="6579198" cy="43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NewMedia\Ebook-Novella\Wiley\JIRA\Klein Organic Chemistry 3e\Work\Images\Ch01\klein_3e_fig_0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7" y="2762208"/>
            <a:ext cx="6436426" cy="35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77925"/>
            <a:ext cx="8493125" cy="5230813"/>
          </a:xfrm>
        </p:spPr>
        <p:txBody>
          <a:bodyPr/>
          <a:lstStyle/>
          <a:p>
            <a:pPr eaLnBrk="1" hangingPunct="1"/>
            <a:r>
              <a:rPr lang="en-US" sz="2400" dirty="0"/>
              <a:t>A covalent bond is a PAIR of electrons shared between two atoms. For example…</a:t>
            </a:r>
          </a:p>
          <a:p>
            <a:pPr eaLnBrk="1" hangingPunct="1"/>
            <a:endParaRPr lang="en-US" sz="2400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-10694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1.3 Covalent Bonding</a:t>
            </a: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238" y="2309813"/>
            <a:ext cx="3089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5"/>
          <a:srcRect t="10227" r="31095"/>
          <a:stretch>
            <a:fillRect/>
          </a:stretch>
        </p:blipFill>
        <p:spPr bwMode="auto">
          <a:xfrm>
            <a:off x="4005142" y="2433939"/>
            <a:ext cx="4624727" cy="5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5700894"/>
            <a:ext cx="8726487" cy="562119"/>
          </a:xfrm>
        </p:spPr>
        <p:txBody>
          <a:bodyPr/>
          <a:lstStyle/>
          <a:p>
            <a:pPr eaLnBrk="1" hangingPunct="1"/>
            <a:r>
              <a:rPr lang="en-US" sz="2400" dirty="0"/>
              <a:t>Practice with SkillBuilder 1.9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1.11 Molecular Polarity &amp; Dipoles</a:t>
            </a:r>
            <a:endParaRPr lang="en-US" sz="4000" baseline="30000" dirty="0"/>
          </a:p>
        </p:txBody>
      </p:sp>
      <p:pic>
        <p:nvPicPr>
          <p:cNvPr id="38914" name="Picture 2" descr="Z:\NewMedia\Ebook-Novella\Wiley\JIRA\Klein Organic Chemistry 3e\Work\Images\Ch01\klein_3e_table_01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3" y="848046"/>
            <a:ext cx="7308274" cy="47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73150"/>
            <a:ext cx="8726487" cy="4338094"/>
          </a:xfrm>
        </p:spPr>
        <p:txBody>
          <a:bodyPr/>
          <a:lstStyle/>
          <a:p>
            <a:pPr eaLnBrk="1" hangingPunct="1"/>
            <a:r>
              <a:rPr lang="en-US" sz="2400" dirty="0"/>
              <a:t>Many properties such as solubility, boiling point, density, state of matter, melting point, etc. are affected by the attractions </a:t>
            </a:r>
            <a:r>
              <a:rPr lang="en-US" sz="2400" dirty="0" smtClean="0"/>
              <a:t>between separate molecules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Neutral molecules (polar and nonpolar) are attracted to one another through…</a:t>
            </a:r>
          </a:p>
          <a:p>
            <a:pPr lvl="1" eaLnBrk="1" hangingPunct="1"/>
            <a:r>
              <a:rPr lang="en-US" dirty="0"/>
              <a:t>Dipole-dipole interactions</a:t>
            </a:r>
          </a:p>
          <a:p>
            <a:pPr lvl="1" eaLnBrk="1" hangingPunct="1"/>
            <a:r>
              <a:rPr lang="en-US" dirty="0"/>
              <a:t>Hydrogen bonding</a:t>
            </a:r>
          </a:p>
          <a:p>
            <a:pPr lvl="1" eaLnBrk="1" hangingPunct="1"/>
            <a:r>
              <a:rPr lang="en-US" dirty="0"/>
              <a:t>Dispersion forces (a.k.a. London forces or fleeting dipole-dipole forces)</a:t>
            </a:r>
          </a:p>
          <a:p>
            <a:pPr lvl="1" eaLnBrk="1" hangingPunct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Intermolecular Forces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1476375"/>
          </a:xfrm>
        </p:spPr>
        <p:txBody>
          <a:bodyPr/>
          <a:lstStyle/>
          <a:p>
            <a:pPr eaLnBrk="1" hangingPunct="1"/>
            <a:r>
              <a:rPr lang="en-US" sz="2400" dirty="0"/>
              <a:t>Dipole-dipole forces result when polar molecules line up their </a:t>
            </a:r>
            <a:r>
              <a:rPr lang="en-US" sz="2400" b="1" dirty="0"/>
              <a:t>opposite</a:t>
            </a:r>
            <a:r>
              <a:rPr lang="en-US" sz="2400" dirty="0"/>
              <a:t> charges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Note acetone’s permanent dipole results from the difference in electronegativity between C and </a:t>
            </a:r>
            <a:r>
              <a:rPr lang="en-US" sz="2400" dirty="0" smtClean="0"/>
              <a:t>O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The dipole-dipole attractions BETWEEN acetone molecules increases acetone’s boiling and melting points while similar molecules without dipole-dipole interactions, such as isobutylene, have lower boiling and melting points.</a:t>
            </a:r>
          </a:p>
          <a:p>
            <a:pPr lvl="1" eaLnBrk="1" hangingPunct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Dipole-Dipole Attractions</a:t>
            </a:r>
            <a:endParaRPr lang="en-US" sz="4000" baseline="30000" dirty="0"/>
          </a:p>
        </p:txBody>
      </p:sp>
      <p:pic>
        <p:nvPicPr>
          <p:cNvPr id="39938" name="Picture 2" descr="Z:\NewMedia\Ebook-Novella\Wiley\JIRA\Klein Organic Chemistry 3e\Work\Images\Ch01\klein_3e_fig_01_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768097"/>
            <a:ext cx="4076700" cy="15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111250"/>
            <a:ext cx="8726487" cy="996950"/>
          </a:xfrm>
        </p:spPr>
        <p:txBody>
          <a:bodyPr/>
          <a:lstStyle/>
          <a:p>
            <a:pPr eaLnBrk="1" hangingPunct="1"/>
            <a:r>
              <a:rPr lang="en-US" sz="2400" dirty="0"/>
              <a:t>Isobutylene and acetone have such different MP and BPs because of dipole-dipole interactions.  Isobutylene lacks a significant dipole </a:t>
            </a:r>
            <a:r>
              <a:rPr lang="en-US" sz="2400" dirty="0" smtClean="0"/>
              <a:t>moment.</a:t>
            </a:r>
            <a:endParaRPr lang="en-US" sz="2400" dirty="0"/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9023" y="2431917"/>
            <a:ext cx="6314739" cy="24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995" y="4977036"/>
            <a:ext cx="33994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sobutylene is less polar, has weaker dipole-dipole attractions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nd therefore a lower BP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3036" y="4977036"/>
            <a:ext cx="3399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Acetone is more polar, and so it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as a higher BP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Dipole-Dipole Attractions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Hydrogen bonds are an especially strong type of dipole-dipole attraction</a:t>
            </a:r>
          </a:p>
          <a:p>
            <a:pPr eaLnBrk="1" hangingPunct="1"/>
            <a:r>
              <a:rPr lang="en-US" sz="2400" dirty="0"/>
              <a:t>Hydrogen bonds are strong because the partial + and – charges are relatively large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H-bonding</a:t>
            </a:r>
            <a:r>
              <a:rPr lang="en-US" sz="2400" dirty="0" smtClean="0"/>
              <a:t> is the </a:t>
            </a:r>
            <a:r>
              <a:rPr lang="en-US" sz="2400" b="1" dirty="0" smtClean="0">
                <a:solidFill>
                  <a:srgbClr val="FF0000"/>
                </a:solidFill>
              </a:rPr>
              <a:t>attractive force </a:t>
            </a:r>
            <a:r>
              <a:rPr lang="en-US" sz="2400" dirty="0" smtClean="0"/>
              <a:t>between an H bonded to an electronegative atom (N, O and F) and a lone pair on another electronegative atom.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Hydrogen Bonding</a:t>
            </a:r>
            <a:endParaRPr lang="en-US" sz="4000" baseline="30000" dirty="0"/>
          </a:p>
        </p:txBody>
      </p:sp>
      <p:pic>
        <p:nvPicPr>
          <p:cNvPr id="40962" name="Picture 2" descr="Z:\NewMedia\Ebook-Novella\Wiley\JIRA\Klein Organic Chemistry 3e\Work\Images\Ch01\klein_3e_fig_01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995161"/>
            <a:ext cx="7239000" cy="19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Only when a hydrogen shares electrons with a highly electronegative atom (O, N, F) will it carry a large partial positive </a:t>
            </a:r>
            <a:r>
              <a:rPr lang="en-US" sz="2400" dirty="0" smtClean="0"/>
              <a:t>charge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large </a:t>
            </a:r>
            <a:r>
              <a:rPr lang="el-GR" sz="2400" dirty="0"/>
              <a:t>δ</a:t>
            </a:r>
            <a:r>
              <a:rPr lang="en-US" sz="2400" dirty="0"/>
              <a:t>+ on the H atom can attract large </a:t>
            </a:r>
            <a:r>
              <a:rPr lang="el-GR" sz="2400" dirty="0"/>
              <a:t>δ</a:t>
            </a:r>
            <a:r>
              <a:rPr lang="en-US" sz="2400" dirty="0"/>
              <a:t>– charges on other </a:t>
            </a:r>
            <a:r>
              <a:rPr lang="en-US" sz="2400" dirty="0" smtClean="0"/>
              <a:t>molecules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Even with the large partial charges, H-bonds are still about 20 times weaker than covalent </a:t>
            </a:r>
            <a:r>
              <a:rPr lang="en-US" sz="2400" dirty="0" smtClean="0"/>
              <a:t>bonds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Hydrogen Bonding</a:t>
            </a:r>
            <a:endParaRPr lang="en-US" sz="4000" baseline="30000" dirty="0"/>
          </a:p>
        </p:txBody>
      </p:sp>
      <p:pic>
        <p:nvPicPr>
          <p:cNvPr id="41986" name="Picture 2" descr="Z:\NewMedia\Ebook-Novella\Wiley\JIRA\Klein Organic Chemistry 3e\Work\Images\Ch01\klein_3e_fig_01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08350"/>
            <a:ext cx="4953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Solvents that engage in H-bonding are called </a:t>
            </a:r>
            <a:r>
              <a:rPr lang="en-US" sz="2400" b="1" dirty="0" smtClean="0"/>
              <a:t>protic solvents.</a:t>
            </a:r>
            <a:r>
              <a:rPr lang="en-US" sz="2400" dirty="0" smtClean="0"/>
              <a:t> Solvents that do not H-bond are </a:t>
            </a:r>
            <a:r>
              <a:rPr lang="en-US" sz="2400" b="1" dirty="0" smtClean="0"/>
              <a:t>aprotic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0649"/>
              </p:ext>
            </p:extLst>
          </p:nvPr>
        </p:nvGraphicFramePr>
        <p:xfrm>
          <a:off x="1299369" y="2023269"/>
          <a:ext cx="15557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CS ChemDraw Drawing" r:id="rId4" imgW="1034413" imgH="735839" progId="ChemDraw.Document.6.0">
                  <p:embed/>
                </p:oleObj>
              </mc:Choice>
              <mc:Fallback>
                <p:oleObj name="CS ChemDraw Drawing" r:id="rId4" imgW="1034413" imgH="73583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369" y="2023269"/>
                        <a:ext cx="155575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8446"/>
              </p:ext>
            </p:extLst>
          </p:nvPr>
        </p:nvGraphicFramePr>
        <p:xfrm>
          <a:off x="4723583" y="2468629"/>
          <a:ext cx="26146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CS ChemDraw Drawing" r:id="rId6" imgW="1743008" imgH="487500" progId="ChemDraw.Document.6.0">
                  <p:embed/>
                </p:oleObj>
              </mc:Choice>
              <mc:Fallback>
                <p:oleObj name="CS ChemDraw Drawing" r:id="rId6" imgW="1743008" imgH="4875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83" y="2468629"/>
                        <a:ext cx="26146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28149"/>
              </p:ext>
            </p:extLst>
          </p:nvPr>
        </p:nvGraphicFramePr>
        <p:xfrm>
          <a:off x="1412103" y="4416897"/>
          <a:ext cx="16271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CS ChemDraw Drawing" r:id="rId8" imgW="1083273" imgH="734219" progId="ChemDraw.Document.6.0">
                  <p:embed/>
                </p:oleObj>
              </mc:Choice>
              <mc:Fallback>
                <p:oleObj name="CS ChemDraw Drawing" r:id="rId8" imgW="1083273" imgH="73421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103" y="4416897"/>
                        <a:ext cx="16271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529" y="3286712"/>
            <a:ext cx="3399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</a:rPr>
              <a:t>a</a:t>
            </a:r>
            <a:r>
              <a:rPr lang="en-US" b="1" dirty="0" smtClean="0">
                <a:latin typeface="+mn-lt"/>
              </a:rPr>
              <a:t>cetic acid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(protic)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1174" y="3286712"/>
            <a:ext cx="3399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iethyl ether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(aprotic)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541" y="4841875"/>
            <a:ext cx="3399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imethylsulfoxide, called DMSO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(aprotic)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Hydrogen Bonding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Increasing the amount and extent of hydrogen bonding explains why the following isomers have different boiling points</a:t>
            </a:r>
          </a:p>
        </p:txBody>
      </p:sp>
      <p:pic>
        <p:nvPicPr>
          <p:cNvPr id="8090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430" y="2757382"/>
            <a:ext cx="8581140" cy="17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Hydrogen Bonding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>
          <a:xfrm>
            <a:off x="110930" y="2172333"/>
            <a:ext cx="405923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H-bonds are among the forces that cause DNA to form a double helix and some proteins to fold into an alpha-helix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Hydrogen Bonding</a:t>
            </a:r>
            <a:endParaRPr lang="en-US" sz="4000" baseline="30000" dirty="0"/>
          </a:p>
        </p:txBody>
      </p:sp>
      <p:pic>
        <p:nvPicPr>
          <p:cNvPr id="43010" name="Picture 2" descr="Z:\NewMedia\Ebook-Novella\Wiley\JIRA\Klein Organic Chemistry 3e\Work\Images\Ch01\klein_3e_fig_01_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012842"/>
            <a:ext cx="4648200" cy="47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If two molecules are nonpolar (dipole = 0 D), </a:t>
            </a:r>
            <a:r>
              <a:rPr lang="en-US" sz="2400" dirty="0" smtClean="0"/>
              <a:t>they still will have an attractive force between them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i="1" dirty="0" smtClean="0"/>
              <a:t>This occurs due to an induced, transient </a:t>
            </a:r>
            <a:r>
              <a:rPr lang="en-US" i="1" dirty="0"/>
              <a:t>dipole moment, </a:t>
            </a:r>
            <a:r>
              <a:rPr lang="en-US" i="1" dirty="0" smtClean="0"/>
              <a:t>called </a:t>
            </a:r>
            <a:r>
              <a:rPr lang="en-US" b="1" i="1" dirty="0"/>
              <a:t>London Dispersion </a:t>
            </a:r>
            <a:r>
              <a:rPr lang="en-US" b="1" i="1" dirty="0" smtClean="0"/>
              <a:t>Forces</a:t>
            </a:r>
          </a:p>
          <a:p>
            <a:pPr lvl="1" eaLnBrk="1" hangingPunct="1"/>
            <a:endParaRPr lang="en-US" i="1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Nonpolar molecules normally have their electrons (–) spread out evenly around the nuclei (+) completely balancing the charge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However, the electrons are in constant random motion within their MOs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NewMedia\Ebook-Novella\Wiley\JIRA\Klein Organic Chemistry 3e\Work\Images\Ch01\klein_3e_fig_0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2" y="1718093"/>
            <a:ext cx="4393250" cy="24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Content Placeholder 2"/>
          <p:cNvSpPr>
            <a:spLocks noGrp="1"/>
          </p:cNvSpPr>
          <p:nvPr>
            <p:ph sz="half" idx="1"/>
          </p:nvPr>
        </p:nvSpPr>
        <p:spPr>
          <a:xfrm>
            <a:off x="193675" y="873127"/>
            <a:ext cx="8493125" cy="5230813"/>
          </a:xfrm>
        </p:spPr>
        <p:txBody>
          <a:bodyPr/>
          <a:lstStyle/>
          <a:p>
            <a:pPr eaLnBrk="1" hangingPunct="1"/>
            <a:r>
              <a:rPr lang="en-US" sz="2400" dirty="0"/>
              <a:t>How do potential energy and stability relate</a:t>
            </a:r>
            <a:r>
              <a:rPr lang="en-US" sz="2400" dirty="0" smtClean="0"/>
              <a:t>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What forces keep the bond at the optimal length?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000" dirty="0"/>
              <a:t>- Attractive forces between positively charged nuclei and negatively charged </a:t>
            </a:r>
            <a:r>
              <a:rPr lang="en-US" sz="2000" dirty="0" smtClean="0"/>
              <a:t>	   electrons</a:t>
            </a: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	- Repulsive forces between the two positively charged nuclei</a:t>
            </a:r>
          </a:p>
          <a:p>
            <a:pPr marL="0" indent="0" eaLnBrk="1" hangingPunct="1">
              <a:buNone/>
            </a:pPr>
            <a:r>
              <a:rPr lang="en-US" sz="2000" dirty="0"/>
              <a:t>	- Repulsive forces between the two negatively charged electrons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-1373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1.3 Covalent Bonding</a:t>
            </a:r>
          </a:p>
        </p:txBody>
      </p:sp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1951038"/>
            <a:ext cx="3090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 t="10227" r="31095"/>
          <a:stretch>
            <a:fillRect/>
          </a:stretch>
        </p:blipFill>
        <p:spPr bwMode="auto">
          <a:xfrm>
            <a:off x="4220308" y="1718093"/>
            <a:ext cx="4409561" cy="4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The constant random motion of the electrons in the molecule will sometimes produce an electron distribution that is NOT evenly balanced with the positive charge of the </a:t>
            </a:r>
            <a:r>
              <a:rPr lang="en-US" sz="2400" dirty="0" smtClean="0"/>
              <a:t>nuclei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Such uneven distribution produces a temporary dipole, which can induce a temporary dipole in a neighboring molecule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  <p:pic>
        <p:nvPicPr>
          <p:cNvPr id="44034" name="Picture 2" descr="Z:\NewMedia\Ebook-Novella\Wiley\JIRA\Klein Organic Chemistry 3e\Work\Images\Ch01\klein_3e_fig_01_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14328"/>
            <a:ext cx="8267700" cy="25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08482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The result is a fleeting attraction between the two </a:t>
            </a:r>
            <a:r>
              <a:rPr lang="en-US" sz="2400" dirty="0" smtClean="0"/>
              <a:t>molecules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Such fleeting attractions are generally weak. </a:t>
            </a:r>
          </a:p>
          <a:p>
            <a:pPr eaLnBrk="1" hangingPunct="1"/>
            <a:r>
              <a:rPr lang="en-US" sz="2400" dirty="0"/>
              <a:t>But like any weak attraction, if there are enough of them, they can add up to be significant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  <p:pic>
        <p:nvPicPr>
          <p:cNvPr id="13" name="Picture 2" descr="Z:\NewMedia\Ebook-Novella\Wiley\JIRA\Klein Organic Chemistry 3e\Work\Images\Ch01\klein_3e_fig_01_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99828"/>
            <a:ext cx="8267700" cy="25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The greater the surface area of a molecule, the more temporary dipole attractions are possible</a:t>
            </a:r>
          </a:p>
          <a:p>
            <a:pPr eaLnBrk="1" hangingPunct="1"/>
            <a:r>
              <a:rPr lang="en-US" sz="2400" dirty="0"/>
              <a:t>Consider the feet of Gecko. They have many flexible hairs on their feet that maximize surface contact</a:t>
            </a:r>
          </a:p>
        </p:txBody>
      </p:sp>
      <p:sp>
        <p:nvSpPr>
          <p:cNvPr id="86024" name="Content Placeholder 2"/>
          <p:cNvSpPr>
            <a:spLocks noGrp="1"/>
          </p:cNvSpPr>
          <p:nvPr>
            <p:ph sz="half" idx="1"/>
          </p:nvPr>
        </p:nvSpPr>
        <p:spPr>
          <a:xfrm>
            <a:off x="1787525" y="2865438"/>
            <a:ext cx="7123113" cy="2459037"/>
          </a:xfrm>
        </p:spPr>
        <p:txBody>
          <a:bodyPr/>
          <a:lstStyle/>
          <a:p>
            <a:pPr eaLnBrk="1" hangingPunct="1"/>
            <a:r>
              <a:rPr lang="en-US" sz="2400" dirty="0"/>
              <a:t>The resulting London dispersion forces are strong enough to support the weight of the Gecko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88" y="3733800"/>
            <a:ext cx="1549524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London dispersion forces are the reason why molecules with more mass generally have higher boiling points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1.10</a:t>
            </a:r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3646" y="2179638"/>
            <a:ext cx="838623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more branching in a molecule, the lower it’s surface area, and the weaker the London dispersion forces.</a:t>
            </a:r>
            <a:endParaRPr lang="en-US" sz="2400" dirty="0"/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124" y="1979024"/>
            <a:ext cx="843175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1.12 London Dispersion Forces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 you learned in general chemistry, </a:t>
            </a:r>
            <a:r>
              <a:rPr lang="en-US" sz="2400" b="1" dirty="0" smtClean="0">
                <a:solidFill>
                  <a:srgbClr val="FF0000"/>
                </a:solidFill>
              </a:rPr>
              <a:t>like-dissolves-like</a:t>
            </a: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u="sng" dirty="0"/>
              <a:t>Polar compounds </a:t>
            </a:r>
            <a:r>
              <a:rPr lang="en-US" sz="2400" b="1" u="sng" dirty="0"/>
              <a:t>generally</a:t>
            </a:r>
            <a:r>
              <a:rPr lang="en-US" sz="2400" u="sng" dirty="0"/>
              <a:t> mix well with other polar compounds</a:t>
            </a:r>
          </a:p>
          <a:p>
            <a:pPr lvl="1" eaLnBrk="1" hangingPunct="1"/>
            <a:r>
              <a:rPr lang="en-US" dirty="0"/>
              <a:t>If the compounds mixing are all capable of H-bonding and/or strong dipole-dipole, then there is no reason why they shouldn’t </a:t>
            </a:r>
            <a:r>
              <a:rPr lang="en-US" dirty="0" smtClean="0"/>
              <a:t>mix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u="sng" dirty="0"/>
              <a:t>Nonpolar compounds </a:t>
            </a:r>
            <a:r>
              <a:rPr lang="en-US" sz="2400" b="1" u="sng" dirty="0"/>
              <a:t>generally </a:t>
            </a:r>
            <a:r>
              <a:rPr lang="en-US" sz="2400" u="sng" dirty="0"/>
              <a:t>mix well with other nonpolar compounds</a:t>
            </a:r>
          </a:p>
          <a:p>
            <a:pPr lvl="1" eaLnBrk="1" hangingPunct="1"/>
            <a:r>
              <a:rPr lang="en-US" dirty="0"/>
              <a:t>If none of the compounds are capable of forming strong attractions, then no strong attractions would have to be broken to allow them to mix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1.13 Solubility</a:t>
            </a:r>
            <a:endParaRPr lang="en-US" sz="4000" baseline="30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We know it is difficult to get a polar compound (like water) to mix with a nonpolar compound (like oil</a:t>
            </a:r>
            <a:r>
              <a:rPr lang="en-US" sz="2400" dirty="0" smtClean="0"/>
              <a:t>)</a:t>
            </a:r>
            <a:endParaRPr lang="en-US" sz="2400" dirty="0"/>
          </a:p>
          <a:p>
            <a:pPr lvl="1" eaLnBrk="1" hangingPunct="1"/>
            <a:r>
              <a:rPr lang="en-US" dirty="0"/>
              <a:t>We can’t use just water to wash oil off our dirty </a:t>
            </a:r>
            <a:r>
              <a:rPr lang="en-US" dirty="0" smtClean="0"/>
              <a:t>cloths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To remove nonpolar oils, </a:t>
            </a:r>
            <a:r>
              <a:rPr lang="en-US" sz="2400" dirty="0" smtClean="0"/>
              <a:t>and grease</a:t>
            </a:r>
            <a:r>
              <a:rPr lang="en-US" sz="2400" dirty="0"/>
              <a:t>, and </a:t>
            </a:r>
            <a:r>
              <a:rPr lang="en-US" sz="2400" dirty="0" smtClean="0"/>
              <a:t>dirt… we </a:t>
            </a:r>
            <a:r>
              <a:rPr lang="en-US" sz="2400" dirty="0"/>
              <a:t>need soap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1.13 Solubility</a:t>
            </a:r>
            <a:endParaRPr lang="en-US" sz="4000" baseline="30000" dirty="0"/>
          </a:p>
        </p:txBody>
      </p:sp>
      <p:pic>
        <p:nvPicPr>
          <p:cNvPr id="45058" name="Picture 2" descr="Z:\NewMedia\Ebook-Novella\Wiley\JIRA\Klein Organic Chemistry 3e\Work\Images\Ch01\klein_3e_fig_01_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9874"/>
            <a:ext cx="8077200" cy="20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2"/>
          <p:cNvSpPr>
            <a:spLocks noGrp="1"/>
          </p:cNvSpPr>
          <p:nvPr>
            <p:ph sz="half" idx="1"/>
          </p:nvPr>
        </p:nvSpPr>
        <p:spPr>
          <a:xfrm>
            <a:off x="211138" y="896938"/>
            <a:ext cx="8726487" cy="3154362"/>
          </a:xfrm>
        </p:spPr>
        <p:txBody>
          <a:bodyPr/>
          <a:lstStyle/>
          <a:p>
            <a:pPr eaLnBrk="1" hangingPunct="1"/>
            <a:r>
              <a:rPr lang="en-US" sz="2400" dirty="0"/>
              <a:t>Soap molecules organize into micelles in water, which form a nonpolar interior to carry away dirt.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81"/>
            <a:ext cx="8229600" cy="738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1.13 Solubility</a:t>
            </a:r>
            <a:endParaRPr lang="en-US" sz="4000" baseline="30000" dirty="0"/>
          </a:p>
        </p:txBody>
      </p:sp>
      <p:pic>
        <p:nvPicPr>
          <p:cNvPr id="46082" name="Picture 2" descr="Z:\NewMedia\Ebook-Novella\Wiley\JIRA\Klein Organic Chemistry 3e\Work\Images\Ch01\klein_3e_fig_01_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5258"/>
            <a:ext cx="7162800" cy="4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0694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1.3 Atomic Structure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177925"/>
            <a:ext cx="8493125" cy="5230813"/>
          </a:xfrm>
        </p:spPr>
        <p:txBody>
          <a:bodyPr/>
          <a:lstStyle/>
          <a:p>
            <a:pPr eaLnBrk="1" hangingPunct="1"/>
            <a:r>
              <a:rPr lang="en-US" dirty="0"/>
              <a:t>A review from General Chemistry</a:t>
            </a:r>
          </a:p>
          <a:p>
            <a:pPr lvl="1" eaLnBrk="1" hangingPunct="1"/>
            <a:r>
              <a:rPr lang="en-US" b="1" dirty="0"/>
              <a:t>Protons</a:t>
            </a:r>
            <a:r>
              <a:rPr lang="en-US" dirty="0"/>
              <a:t> (+</a:t>
            </a:r>
            <a:r>
              <a:rPr lang="en-US" dirty="0" smtClean="0"/>
              <a:t>1 charge) </a:t>
            </a:r>
            <a:r>
              <a:rPr lang="en-US" dirty="0"/>
              <a:t>and neutrons (neutral) reside in the </a:t>
            </a:r>
            <a:r>
              <a:rPr lang="en-US" dirty="0" smtClean="0"/>
              <a:t>nucleus</a:t>
            </a:r>
            <a:endParaRPr lang="en-US" dirty="0"/>
          </a:p>
          <a:p>
            <a:pPr lvl="1" eaLnBrk="1" hangingPunct="1"/>
            <a:r>
              <a:rPr lang="en-US" b="1" dirty="0"/>
              <a:t>Electrons</a:t>
            </a:r>
            <a:r>
              <a:rPr lang="en-US" dirty="0"/>
              <a:t> (-</a:t>
            </a:r>
            <a:r>
              <a:rPr lang="en-US" dirty="0" smtClean="0"/>
              <a:t>1 charge) </a:t>
            </a:r>
            <a:r>
              <a:rPr lang="en-US" dirty="0"/>
              <a:t>reside in </a:t>
            </a:r>
            <a:r>
              <a:rPr lang="en-US" dirty="0" smtClean="0"/>
              <a:t>orbitals </a:t>
            </a:r>
            <a:r>
              <a:rPr lang="en-US" dirty="0"/>
              <a:t>outside the nucleus.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Valence electrons </a:t>
            </a:r>
            <a:r>
              <a:rPr lang="en-US" dirty="0"/>
              <a:t>are the electrons in the outermost </a:t>
            </a:r>
            <a:r>
              <a:rPr lang="en-US" dirty="0" smtClean="0"/>
              <a:t>shell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Look at carbon for example. Which electrons are the valence electrons? </a:t>
            </a: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b="1" u="sng" dirty="0" smtClean="0">
                <a:solidFill>
                  <a:srgbClr val="FF0000"/>
                </a:solidFill>
              </a:rPr>
              <a:t>Valence </a:t>
            </a:r>
            <a:r>
              <a:rPr lang="en-US" b="1" u="sng" dirty="0">
                <a:solidFill>
                  <a:srgbClr val="FF0000"/>
                </a:solidFill>
              </a:rPr>
              <a:t>electrons </a:t>
            </a:r>
            <a:r>
              <a:rPr lang="en-US" b="1" dirty="0" smtClean="0">
                <a:solidFill>
                  <a:srgbClr val="FF0000"/>
                </a:solidFill>
              </a:rPr>
              <a:t>are our focus: </a:t>
            </a:r>
            <a:r>
              <a:rPr lang="en-US" b="1" dirty="0">
                <a:solidFill>
                  <a:srgbClr val="FF0000"/>
                </a:solidFill>
              </a:rPr>
              <a:t>because they </a:t>
            </a:r>
            <a:r>
              <a:rPr lang="en-US" b="1" dirty="0" smtClean="0">
                <a:solidFill>
                  <a:srgbClr val="FF0000"/>
                </a:solidFill>
              </a:rPr>
              <a:t>involved in bonding!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019175"/>
            <a:ext cx="8680450" cy="5489575"/>
          </a:xfrm>
        </p:spPr>
        <p:txBody>
          <a:bodyPr/>
          <a:lstStyle/>
          <a:p>
            <a:pPr eaLnBrk="1" hangingPunct="1"/>
            <a:r>
              <a:rPr lang="en-US" sz="2400" dirty="0"/>
              <a:t>You can always calculate the number of valence </a:t>
            </a:r>
            <a:r>
              <a:rPr lang="en-US" sz="2400" dirty="0" smtClean="0"/>
              <a:t>electrons </a:t>
            </a:r>
            <a:r>
              <a:rPr lang="en-US" sz="2400" dirty="0"/>
              <a:t>by analyzing the e- configuration. </a:t>
            </a:r>
          </a:p>
          <a:p>
            <a:pPr eaLnBrk="1" hangingPunct="1"/>
            <a:r>
              <a:rPr lang="en-US" sz="2400" dirty="0"/>
              <a:t>Or, for Group A elements only, just look at the Group number on the periodic </a:t>
            </a:r>
            <a:r>
              <a:rPr lang="en-US" sz="2400" dirty="0" smtClean="0"/>
              <a:t>table (Group number = # of valence electrons)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Practice with SkillBuilder 1.2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43363"/>
            <a:ext cx="8229600" cy="879475"/>
          </a:xfrm>
        </p:spPr>
        <p:txBody>
          <a:bodyPr/>
          <a:lstStyle/>
          <a:p>
            <a:pPr eaLnBrk="1" hangingPunct="1"/>
            <a:r>
              <a:rPr lang="en-US" sz="4000" dirty="0"/>
              <a:t>1.3 Counting Valence Electrons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1-</a:t>
            </a:r>
            <a:fld id="{A2C952A5-9C6C-D843-ABE6-91C8FE848B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 descr="Z:\NewMedia\Ebook-Novella\Wiley\JIRA\Klein Organic Chemistry 3e\Work\Images\Ch01\klein_3e_fig_01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05" y="2648087"/>
            <a:ext cx="6020790" cy="29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19181</TotalTime>
  <Words>5319</Words>
  <Application>Microsoft Macintosh PowerPoint</Application>
  <PresentationFormat>On-screen Show (4:3)</PresentationFormat>
  <Paragraphs>884</Paragraphs>
  <Slides>77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Klein1-Temp</vt:lpstr>
      <vt:lpstr>CS ChemDraw Drawing</vt:lpstr>
      <vt:lpstr>PowerPoint Presentation</vt:lpstr>
      <vt:lpstr>1.1 Organic Chemistry</vt:lpstr>
      <vt:lpstr>1.1 Organic Chemistry</vt:lpstr>
      <vt:lpstr>1.2 Structural Theory</vt:lpstr>
      <vt:lpstr>1.2 Structural Theory</vt:lpstr>
      <vt:lpstr>1.3 Covalent Bonding</vt:lpstr>
      <vt:lpstr>1.3 Covalent Bonding</vt:lpstr>
      <vt:lpstr>1.3 Atomic Structure</vt:lpstr>
      <vt:lpstr>1.3 Counting Valence Electrons</vt:lpstr>
      <vt:lpstr>1.3 Simple Lewis Structures</vt:lpstr>
      <vt:lpstr>1.3 Simple Lewis Structures</vt:lpstr>
      <vt:lpstr>1.4 Formal Charge</vt:lpstr>
      <vt:lpstr>1.4 Formal Charge</vt:lpstr>
      <vt:lpstr>1.4 Formal Charge</vt:lpstr>
      <vt:lpstr>1.5 Polar Covalent Bonds</vt:lpstr>
      <vt:lpstr>1.5 Polar Covalent Bonds</vt:lpstr>
      <vt:lpstr>1.5 Polar Covalent Bonds</vt:lpstr>
      <vt:lpstr>1.5 Polar Covalent Bonds</vt:lpstr>
      <vt:lpstr>1.6 Atomic Orbitals</vt:lpstr>
      <vt:lpstr>1.6 Atomic Orbitals = Electron Density</vt:lpstr>
      <vt:lpstr>1.6 Phases of Atomic Orbitals</vt:lpstr>
      <vt:lpstr>1.6 Atomic Orbitals</vt:lpstr>
      <vt:lpstr>1.6 Atomic Orbitals</vt:lpstr>
      <vt:lpstr>1.6 Atomic Orbitals</vt:lpstr>
      <vt:lpstr>1.7 Valence Bond Theory</vt:lpstr>
      <vt:lpstr>1.7 Valence Bond Theory</vt:lpstr>
      <vt:lpstr>1.8 Molecular Orbital Theory</vt:lpstr>
      <vt:lpstr>1.8 Molecular Orbital Theory</vt:lpstr>
      <vt:lpstr>1.8 Molecular Orbital Theory</vt:lpstr>
      <vt:lpstr>1.8 Molecular Orbital Theory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Hybridized Atomic Orbitals</vt:lpstr>
      <vt:lpstr>1.9 Bond Strength and Length</vt:lpstr>
      <vt:lpstr>1.9 Bond Strength and Length</vt:lpstr>
      <vt:lpstr>1.10 Molecular Geometry</vt:lpstr>
      <vt:lpstr>1.10 Molecular Geometry</vt:lpstr>
      <vt:lpstr>1.10 Molecular Geometry – sp3</vt:lpstr>
      <vt:lpstr>1.10 Molecular Geometry – sp3</vt:lpstr>
      <vt:lpstr>1.10 Molecular Geometry – sp2</vt:lpstr>
      <vt:lpstr>1.10 Molecular Geometry – sp2</vt:lpstr>
      <vt:lpstr>1.10 Molecular Geometry – sp</vt:lpstr>
      <vt:lpstr>1.10 Molecular Geometry – Summary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1.11 Molecular Polarity &amp; Dipoles</vt:lpstr>
      <vt:lpstr>1.12 Intermolecular Forces</vt:lpstr>
      <vt:lpstr>1.12 Dipole-Dipole Attractions</vt:lpstr>
      <vt:lpstr>1.12 Dipole-Dipole Attractions</vt:lpstr>
      <vt:lpstr>1.12 Hydrogen Bonding</vt:lpstr>
      <vt:lpstr>1.12 Hydrogen Bonding</vt:lpstr>
      <vt:lpstr>1.12 Hydrogen Bonding</vt:lpstr>
      <vt:lpstr>1.12 Hydrogen Bonding</vt:lpstr>
      <vt:lpstr>1.12 Hydrogen Bonding</vt:lpstr>
      <vt:lpstr>1.12 London Dispersion Forces</vt:lpstr>
      <vt:lpstr>1.12 London Dispersion Forces</vt:lpstr>
      <vt:lpstr>1.12 London Dispersion Forces</vt:lpstr>
      <vt:lpstr>1.12 London Dispersion Forces</vt:lpstr>
      <vt:lpstr>1.12 London Dispersion Forces</vt:lpstr>
      <vt:lpstr>1.12 London Dispersion Forces</vt:lpstr>
      <vt:lpstr>1.13 Solubility</vt:lpstr>
      <vt:lpstr>1.13 Solubility</vt:lpstr>
      <vt:lpstr>1.13 Solubility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335</cp:revision>
  <dcterms:created xsi:type="dcterms:W3CDTF">2013-09-27T00:05:11Z</dcterms:created>
  <dcterms:modified xsi:type="dcterms:W3CDTF">2017-08-23T14:38:44Z</dcterms:modified>
</cp:coreProperties>
</file>