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1.bin" ContentType="application/vnd.openxmlformats-officedocument.oleObject"/>
  <Override PartName="/ppt/notesSlides/notesSlide8.xml" ContentType="application/vnd.openxmlformats-officedocument.presentationml.notesSlide+xml"/>
  <Override PartName="/ppt/embeddings/oleObject2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embeddings/oleObject3.bin" ContentType="application/vnd.openxmlformats-officedocument.oleObject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embeddings/oleObject4.bin" ContentType="application/vnd.openxmlformats-officedocument.oleObject"/>
  <Override PartName="/ppt/notesSlides/notesSlide28.xml" ContentType="application/vnd.openxmlformats-officedocument.presentationml.notesSlide+xml"/>
  <Override PartName="/ppt/embeddings/oleObject5.bin" ContentType="application/vnd.openxmlformats-officedocument.oleObject"/>
  <Override PartName="/ppt/notesSlides/notesSlide29.xml" ContentType="application/vnd.openxmlformats-officedocument.presentationml.notesSlide+xml"/>
  <Override PartName="/ppt/embeddings/oleObject6.bin" ContentType="application/vnd.openxmlformats-officedocument.oleObject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embeddings/oleObject7.bin" ContentType="application/vnd.openxmlformats-officedocument.oleObject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340" r:id="rId2"/>
    <p:sldId id="266" r:id="rId3"/>
    <p:sldId id="265" r:id="rId4"/>
    <p:sldId id="267" r:id="rId5"/>
    <p:sldId id="268" r:id="rId6"/>
    <p:sldId id="269" r:id="rId7"/>
    <p:sldId id="270" r:id="rId8"/>
    <p:sldId id="273" r:id="rId9"/>
    <p:sldId id="271" r:id="rId10"/>
    <p:sldId id="277" r:id="rId11"/>
    <p:sldId id="278" r:id="rId12"/>
    <p:sldId id="279" r:id="rId13"/>
    <p:sldId id="281" r:id="rId14"/>
    <p:sldId id="282" r:id="rId15"/>
    <p:sldId id="283" r:id="rId16"/>
    <p:sldId id="285" r:id="rId17"/>
    <p:sldId id="284" r:id="rId18"/>
    <p:sldId id="286" r:id="rId19"/>
    <p:sldId id="291" r:id="rId20"/>
    <p:sldId id="292" r:id="rId21"/>
    <p:sldId id="293" r:id="rId22"/>
    <p:sldId id="295" r:id="rId23"/>
    <p:sldId id="296" r:id="rId24"/>
    <p:sldId id="298" r:id="rId25"/>
    <p:sldId id="299" r:id="rId26"/>
    <p:sldId id="333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341" r:id="rId40"/>
    <p:sldId id="314" r:id="rId41"/>
    <p:sldId id="315" r:id="rId42"/>
    <p:sldId id="317" r:id="rId43"/>
    <p:sldId id="318" r:id="rId44"/>
    <p:sldId id="319" r:id="rId45"/>
    <p:sldId id="320" r:id="rId46"/>
    <p:sldId id="321" r:id="rId47"/>
    <p:sldId id="322" r:id="rId48"/>
    <p:sldId id="323" r:id="rId49"/>
    <p:sldId id="324" r:id="rId50"/>
    <p:sldId id="325" r:id="rId51"/>
    <p:sldId id="342" r:id="rId52"/>
    <p:sldId id="343" r:id="rId53"/>
    <p:sldId id="326" r:id="rId54"/>
    <p:sldId id="328" r:id="rId55"/>
    <p:sldId id="330" r:id="rId56"/>
    <p:sldId id="331" r:id="rId5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46" autoAdjust="0"/>
    <p:restoredTop sz="94712"/>
  </p:normalViewPr>
  <p:slideViewPr>
    <p:cSldViewPr snapToGrid="0">
      <p:cViewPr>
        <p:scale>
          <a:sx n="100" d="100"/>
          <a:sy n="100" d="100"/>
        </p:scale>
        <p:origin x="-2080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1" d="100"/>
          <a:sy n="51" d="100"/>
        </p:scale>
        <p:origin x="-2862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handoutMaster" Target="handoutMasters/handout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2965076A-BDA8-A247-8B5E-B90F17E52F7F}" type="datetimeFigureOut">
              <a:rPr lang="en-US"/>
              <a:pPr/>
              <a:t>8/23/17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C78DB2B0-97E9-5F43-88B2-6C52DBF46F2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8502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FFA706FC-965E-9E4C-AA06-A91A63CCC84F}" type="datetimeFigureOut">
              <a:rPr lang="en-US"/>
              <a:pPr/>
              <a:t>8/23/17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31F053D3-A023-CE44-ADEA-F499735A3D0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1675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4551E-A1C3-2042-832E-DD1D7598B849}" type="slidenum">
              <a:rPr lang="en-US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73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B7EDC-34D2-C14B-90D9-4BECA6B73C21}" type="slidenum">
              <a:rPr lang="en-US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7566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5738B-75E3-1C42-83F0-0BBCCAC811F2}" type="slidenum">
              <a:rPr lang="en-US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6505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D2222-852F-9348-8468-B3CB185B3B05}" type="slidenum">
              <a:rPr lang="en-US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749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835F9-2298-DB4E-A8B2-84408AF3486B}" type="slidenum">
              <a:rPr lang="en-US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9887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4F805-9469-3B49-991C-048DE0CCDF8E}" type="slidenum">
              <a:rPr lang="en-US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3525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B86FB-F3D3-9340-8F3D-E865087B4FCD}" type="slidenum">
              <a:rPr lang="en-US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5901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B083C-B206-D945-86FF-B3BEBC08F2B8}" type="slidenum">
              <a:rPr lang="en-US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7900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BA71C-CDAA-BB4F-8A8C-E09FD793AF97}" type="slidenum">
              <a:rPr lang="en-US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3330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A5D71-B462-2F4B-8805-D32972D256CB}" type="slidenum">
              <a:rPr lang="en-US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2540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4C066-D9FA-214C-9DAE-B07EE25073C2}" type="slidenum">
              <a:rPr lang="en-US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05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D4A60-B851-B04D-88B2-6EFADE329BB5}" type="slidenum">
              <a:rPr lang="en-US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6151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F1E53-A01C-3D49-B083-C38AF1502F4A}" type="slidenum">
              <a:rPr lang="en-US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6061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4D395-C948-0E4C-8707-713BEB630C95}" type="slidenum">
              <a:rPr lang="en-US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3848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3D9B6-E5CE-464C-8DFB-C0A55BC3095B}" type="slidenum">
              <a:rPr lang="en-US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4699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CF47B-F553-E34F-B8BF-BFA837F3BDFF}" type="slidenum">
              <a:rPr lang="en-US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370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FE28D-F5EA-3449-AD94-33303B068A0F}" type="slidenum">
              <a:rPr lang="en-US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6828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A3DD4-9A46-4F46-8E52-E8CC0986ED7C}" type="slidenum">
              <a:rPr lang="en-US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3613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C774F-AA3D-354B-B1A3-CFAE167E25D6}" type="slidenum">
              <a:rPr lang="en-US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0233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FCC074-42D8-9948-B2FD-818F2B86FF01}" type="slidenum">
              <a:rPr lang="en-US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2657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49646-8677-E147-B231-654A2C9A478C}" type="slidenum">
              <a:rPr lang="en-US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6883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E45C2-6CE8-C949-A3DA-AAA7F9386292}" type="slidenum">
              <a:rPr lang="en-US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958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2F1F0-35A3-C649-88F1-5CABC8B86BAF}" type="slidenum">
              <a:rPr lang="en-US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0145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2D430-A09D-3748-A469-1FA70A68DA76}" type="slidenum">
              <a:rPr lang="en-US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939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DC5822-605D-8D47-BB8B-7B5DB2CB323E}" type="slidenum">
              <a:rPr lang="en-US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8352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E1E798-4271-A04B-B2C3-7DE8A903D000}" type="slidenum">
              <a:rPr lang="en-US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7524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EBAE3-F521-BF42-BB54-7FE996BA58C1}" type="slidenum">
              <a:rPr lang="en-US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1760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4274E4-857A-5D43-8D97-F4FDEB958D96}" type="slidenum">
              <a:rPr lang="en-US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6282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87EFB-BE9D-DD41-BACB-34FDDC33E8C7}" type="slidenum">
              <a:rPr lang="en-US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8919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C54755-2B6A-B549-B79D-86C94C8142EE}" type="slidenum">
              <a:rPr lang="en-US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4416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0D64F-73FB-7F4F-B9FA-C3E967A2B3C0}" type="slidenum">
              <a:rPr lang="en-US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1997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0D64F-73FB-7F4F-B9FA-C3E967A2B3C0}" type="slidenum">
              <a:rPr lang="en-US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12232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BD87F2-23B5-3347-8285-0F1A4389DFAD}" type="slidenum">
              <a:rPr lang="en-US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676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2E0FC0-1B35-6B43-8D57-496A96570178}" type="slidenum">
              <a:rPr lang="en-US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9999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904A7-4136-8B4B-94F9-0D7E55311B1E}" type="slidenum">
              <a:rPr lang="en-US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82638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9D1DD5-EB79-EE42-8D18-68241520F7D1}" type="slidenum">
              <a:rPr lang="en-US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98824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34F100-32D8-774D-87DD-522C2AFA6AD6}" type="slidenum">
              <a:rPr lang="en-US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26739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04A02-7609-7A4D-9F74-55E0E7FFF8E6}" type="slidenum">
              <a:rPr lang="en-US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42603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86D93-6D94-924C-AFA0-794B38624B88}" type="slidenum">
              <a:rPr lang="en-US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61264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536CC-A703-EA40-9E31-EF2CDAD08D06}" type="slidenum">
              <a:rPr lang="en-US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09291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AD411-A34E-9443-9CB4-2347006C674E}" type="slidenum">
              <a:rPr lang="en-US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81530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AD839-26E6-134D-AF61-D0AC75EDD790}" type="slidenum">
              <a:rPr lang="en-US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21475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340B0-485F-0241-90A0-289E8C3406E7}" type="slidenum">
              <a:rPr lang="en-US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03329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F0447-3002-104B-ABB3-F5612C6AB297}" type="slidenum">
              <a:rPr lang="en-US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157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E66E81-B6C0-DA4F-AAC1-FD1BA57D7673}" type="slidenum">
              <a:rPr lang="en-US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30074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F0447-3002-104B-ABB3-F5612C6AB297}" type="slidenum">
              <a:rPr lang="en-US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62366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F0447-3002-104B-ABB3-F5612C6AB297}" type="slidenum">
              <a:rPr lang="en-US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9022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0DCBB-1BC7-DE4E-A11A-72B2C9953AB5}" type="slidenum">
              <a:rPr lang="en-US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27021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E6A1C-5233-5F4B-B304-5DAB89EFA9B0}" type="slidenum">
              <a:rPr lang="en-US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00862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CFEDB-E995-E643-88BB-BD2D024CB731}" type="slidenum">
              <a:rPr lang="en-US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08449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801FF-D2A1-F94B-A698-0047E8741258}" type="slidenum">
              <a:rPr lang="en-US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944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B23FB-2CDE-C04F-A6EC-DBCF8EC77DE4}" type="slidenum">
              <a:rPr lang="en-US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152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C512B-A556-4046-9E8C-302E4EFBA76F}" type="slidenum">
              <a:rPr lang="en-US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370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4AF06F-F2E8-6249-9AB9-336E1F91CB50}" type="slidenum">
              <a:rPr lang="en-US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957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1ECF4-6B11-3040-B413-DC3A715F1785}" type="slidenum">
              <a:rPr lang="en-US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443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z="1000"/>
            </a:lvl1pPr>
          </a:lstStyle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2-</a:t>
            </a:r>
            <a:fld id="{C365DC54-4325-4242-BB2B-C8FD7A4A0A7F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59795" y="6492875"/>
            <a:ext cx="2895600" cy="365125"/>
          </a:xfrm>
          <a:prstGeom prst="rect">
            <a:avLst/>
          </a:prstGeom>
        </p:spPr>
        <p:txBody>
          <a:bodyPr anchor="ctr"/>
          <a:lstStyle>
            <a:lvl1pPr>
              <a:defRPr sz="1600"/>
            </a:lvl1pPr>
          </a:lstStyle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z="1000"/>
            </a:lvl1pPr>
          </a:lstStyle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2-</a:t>
            </a:r>
            <a:fld id="{E0C63888-7A97-1C46-B7A3-3A28D12746B6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59795" y="6492875"/>
            <a:ext cx="2895600" cy="365125"/>
          </a:xfrm>
          <a:prstGeom prst="rect">
            <a:avLst/>
          </a:prstGeom>
        </p:spPr>
        <p:txBody>
          <a:bodyPr anchor="ctr"/>
          <a:lstStyle>
            <a:lvl1pPr>
              <a:defRPr sz="1600"/>
            </a:lvl1pPr>
          </a:lstStyle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z="1000"/>
            </a:lvl1pPr>
          </a:lstStyle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59795" y="6492875"/>
            <a:ext cx="2895600" cy="365125"/>
          </a:xfrm>
          <a:prstGeom prst="rect">
            <a:avLst/>
          </a:prstGeom>
        </p:spPr>
        <p:txBody>
          <a:bodyPr anchor="ctr"/>
          <a:lstStyle>
            <a:lvl1pPr>
              <a:defRPr sz="1600"/>
            </a:lvl1pPr>
          </a:lstStyle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3505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2-</a:t>
            </a:r>
            <a:fld id="{E0C63888-7A97-1C46-B7A3-3A28D12746B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457199" y="6492875"/>
            <a:ext cx="4622909" cy="365125"/>
          </a:xfrm>
          <a:prstGeom prst="rect">
            <a:avLst/>
          </a:prstGeom>
        </p:spPr>
        <p:txBody>
          <a:bodyPr anchor="ctr"/>
          <a:lstStyle>
            <a:lvl1pPr>
              <a:defRPr lang="en-US"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052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r>
              <a:rPr lang="en-US" dirty="0"/>
              <a:t>2-</a:t>
            </a:r>
            <a:fld id="{F657D522-B927-C94E-81A1-720249BAACE1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59795" y="6492875"/>
            <a:ext cx="2895600" cy="365125"/>
          </a:xfrm>
          <a:prstGeom prst="rect">
            <a:avLst/>
          </a:prstGeom>
        </p:spPr>
        <p:txBody>
          <a:bodyPr anchor="ctr"/>
          <a:lstStyle>
            <a:lvl1pPr>
              <a:defRPr sz="1600"/>
            </a:lvl1pPr>
          </a:lstStyle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Picture 4" descr="Wiley_Logo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175" y="6224940"/>
            <a:ext cx="1143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504C4C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1F9FAF"/>
        </a:buClr>
        <a:buFont typeface="Arial" charset="0"/>
        <a:buChar char="•"/>
        <a:defRPr sz="3200" kern="1200">
          <a:solidFill>
            <a:srgbClr val="504C4C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2800" kern="1200">
          <a:solidFill>
            <a:srgbClr val="504C4C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504C4C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A0A54"/>
        </a:buClr>
        <a:buFont typeface="Arial" charset="0"/>
        <a:buChar char="–"/>
        <a:defRPr sz="2000" kern="1200">
          <a:solidFill>
            <a:srgbClr val="504C4C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16602D"/>
        </a:buClr>
        <a:buFont typeface="Arial" charset="0"/>
        <a:buChar char="»"/>
        <a:defRPr sz="2000" kern="1200">
          <a:solidFill>
            <a:srgbClr val="504C4C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2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image" Target="../media/image33.jpeg"/><Relationship Id="rId5" Type="http://schemas.openxmlformats.org/officeDocument/2006/relationships/oleObject" Target="../embeddings/oleObject4.bin"/><Relationship Id="rId6" Type="http://schemas.openxmlformats.org/officeDocument/2006/relationships/image" Target="../media/image3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34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35.emf"/><Relationship Id="rId6" Type="http://schemas.openxmlformats.org/officeDocument/2006/relationships/image" Target="../media/image36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4" Type="http://schemas.openxmlformats.org/officeDocument/2006/relationships/image" Target="../media/image5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56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57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5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59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6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61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6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4" Type="http://schemas.openxmlformats.org/officeDocument/2006/relationships/image" Target="../media/image64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4" Type="http://schemas.openxmlformats.org/officeDocument/2006/relationships/image" Target="../media/image66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4" Type="http://schemas.openxmlformats.org/officeDocument/2006/relationships/image" Target="../media/image68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69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70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4" Type="http://schemas.openxmlformats.org/officeDocument/2006/relationships/image" Target="../media/image7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7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oleObject" Target="../embeddings/oleObject1.bin"/><Relationship Id="rId7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4.jpeg"/><Relationship Id="rId5" Type="http://schemas.openxmlformats.org/officeDocument/2006/relationships/oleObject" Target="../embeddings/oleObject2.bin"/><Relationship Id="rId6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ley_Logo_0112_k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347" y="763960"/>
            <a:ext cx="4550712" cy="959748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/>
        </p:nvSpPr>
        <p:spPr bwMode="auto">
          <a:xfrm>
            <a:off x="533400" y="1988430"/>
            <a:ext cx="8001000" cy="188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10000"/>
              </a:lnSpc>
            </a:pPr>
            <a:r>
              <a:rPr lang="en-US" sz="6200" b="1" dirty="0">
                <a:latin typeface="Arial"/>
                <a:ea typeface="Times New Roman" pitchFamily="1" charset="0"/>
                <a:cs typeface="Arial"/>
              </a:rPr>
              <a:t>Organic Chemistry</a:t>
            </a:r>
          </a:p>
          <a:p>
            <a:pPr algn="ctr">
              <a:lnSpc>
                <a:spcPct val="120000"/>
              </a:lnSpc>
            </a:pPr>
            <a:r>
              <a:rPr lang="en-US" sz="3200" b="1" dirty="0" smtClean="0">
                <a:latin typeface="Arial"/>
                <a:ea typeface="Times New Roman" pitchFamily="1" charset="0"/>
                <a:cs typeface="Arial"/>
              </a:rPr>
              <a:t>Third </a:t>
            </a:r>
            <a:r>
              <a:rPr lang="en-US" sz="3200" b="1" dirty="0">
                <a:latin typeface="Arial"/>
                <a:ea typeface="Times New Roman" pitchFamily="1" charset="0"/>
                <a:cs typeface="Arial"/>
              </a:rPr>
              <a:t>Edition</a:t>
            </a:r>
            <a:endParaRPr lang="en-US" sz="3200" dirty="0">
              <a:latin typeface="Arial"/>
              <a:ea typeface="Times New Roman" pitchFamily="1" charset="0"/>
              <a:cs typeface="Arial"/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/>
        </p:nvSpPr>
        <p:spPr bwMode="auto">
          <a:xfrm>
            <a:off x="457200" y="4771826"/>
            <a:ext cx="8153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3200" b="1" dirty="0">
                <a:latin typeface="Arial"/>
                <a:ea typeface="Times New Roman" pitchFamily="1" charset="0"/>
                <a:cs typeface="Arial"/>
              </a:rPr>
              <a:t>Chapter</a:t>
            </a:r>
            <a:r>
              <a:rPr lang="en-US" sz="3200" b="1" dirty="0" smtClean="0">
                <a:latin typeface="Arial"/>
                <a:ea typeface="Times New Roman" pitchFamily="1" charset="0"/>
                <a:cs typeface="Arial"/>
              </a:rPr>
              <a:t> 2</a:t>
            </a:r>
          </a:p>
          <a:p>
            <a:pPr algn="ctr"/>
            <a:r>
              <a:rPr lang="en-US" sz="2800" dirty="0" smtClean="0">
                <a:latin typeface="Arial"/>
                <a:ea typeface="Times New Roman" pitchFamily="1" charset="0"/>
                <a:cs typeface="Arial"/>
              </a:rPr>
              <a:t>Molecular Representations</a:t>
            </a:r>
            <a:endParaRPr lang="en-US" sz="2800" dirty="0">
              <a:latin typeface="Arial"/>
              <a:ea typeface="Times New Roman" pitchFamily="1" charset="0"/>
              <a:cs typeface="Arial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344613" y="3963702"/>
            <a:ext cx="6457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latin typeface="Arial"/>
                <a:ea typeface="Times New Roman" pitchFamily="1" charset="0"/>
                <a:cs typeface="Arial"/>
              </a:rPr>
              <a:t>David Klein</a:t>
            </a:r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609600" y="2067525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609600" y="4659912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Date Placeholder 7"/>
          <p:cNvSpPr>
            <a:spLocks noGrp="1"/>
          </p:cNvSpPr>
          <p:nvPr>
            <p:ph type="dt" sz="half" idx="10"/>
          </p:nvPr>
        </p:nvSpPr>
        <p:spPr>
          <a:xfrm>
            <a:off x="457199" y="6492875"/>
            <a:ext cx="4622909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8229600" cy="5159375"/>
          </a:xfrm>
        </p:spPr>
        <p:txBody>
          <a:bodyPr/>
          <a:lstStyle/>
          <a:p>
            <a:pPr eaLnBrk="1" hangingPunct="1"/>
            <a:r>
              <a:rPr lang="en-US" sz="2400" dirty="0"/>
              <a:t>If you are given a Lewis structure or condensed structure, you must also be able to draw the corresponding bond-line </a:t>
            </a:r>
            <a:r>
              <a:rPr lang="en-US" sz="2400" dirty="0" smtClean="0"/>
              <a:t>structure</a:t>
            </a:r>
            <a:endParaRPr lang="en-US" dirty="0"/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Rule 1</a:t>
            </a:r>
            <a:r>
              <a:rPr lang="en-US" sz="2400" dirty="0" smtClean="0"/>
              <a:t>: sp2 and sp 3 hybridized atoms in a straight chain should be drawn in zigzag format</a:t>
            </a:r>
            <a:endParaRPr lang="en-US" sz="2400" dirty="0"/>
          </a:p>
        </p:txBody>
      </p:sp>
      <p:pic>
        <p:nvPicPr>
          <p:cNvPr id="368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129" y="4181484"/>
            <a:ext cx="7458559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2-</a:t>
            </a:r>
            <a:fld id="{C365DC54-4325-4242-BB2B-C8FD7A4A0A7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129884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2.2 How to Draw Bond-Line Structures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030288"/>
            <a:ext cx="8686800" cy="5326062"/>
          </a:xfrm>
        </p:spPr>
        <p:txBody>
          <a:bodyPr/>
          <a:lstStyle/>
          <a:p>
            <a:pPr marL="0" lvl="1" indent="0" eaLnBrk="1" hangingPunct="1"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ea typeface="+mn-ea"/>
              </a:rPr>
              <a:t>Rule 2: </a:t>
            </a:r>
            <a:r>
              <a:rPr lang="en-US" dirty="0" smtClean="0">
                <a:ea typeface="+mn-ea"/>
              </a:rPr>
              <a:t>When drawing double bonds, draw all bonds as far apart as possible</a:t>
            </a:r>
          </a:p>
          <a:p>
            <a:pPr marL="0" lvl="1" indent="0" eaLnBrk="1" hangingPunct="1">
              <a:buNone/>
              <a:defRPr/>
            </a:pPr>
            <a:endParaRPr lang="en-US" dirty="0">
              <a:ea typeface="+mn-ea"/>
            </a:endParaRPr>
          </a:p>
          <a:p>
            <a:pPr marL="0" lvl="1" indent="0" eaLnBrk="1" hangingPunct="1">
              <a:buNone/>
              <a:defRPr/>
            </a:pPr>
            <a:endParaRPr lang="en-US" dirty="0" smtClean="0">
              <a:ea typeface="+mn-ea"/>
            </a:endParaRPr>
          </a:p>
          <a:p>
            <a:pPr marL="0" lvl="1" indent="0" eaLnBrk="1" hangingPunct="1">
              <a:buNone/>
              <a:defRPr/>
            </a:pPr>
            <a:endParaRPr lang="en-US" dirty="0">
              <a:ea typeface="+mn-ea"/>
            </a:endParaRPr>
          </a:p>
          <a:p>
            <a:pPr marL="0" lvl="1" indent="0" eaLnBrk="1" hangingPunct="1"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ea typeface="+mn-ea"/>
              </a:rPr>
              <a:t>Rule 3: </a:t>
            </a:r>
            <a:r>
              <a:rPr lang="en-US" dirty="0" smtClean="0">
                <a:ea typeface="+mn-ea"/>
              </a:rPr>
              <a:t>When drawing single bonds, the direction in which the bonds are drawn is irrelevant</a:t>
            </a:r>
          </a:p>
        </p:txBody>
      </p:sp>
      <p:pic>
        <p:nvPicPr>
          <p:cNvPr id="410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5722" y="4327526"/>
            <a:ext cx="5250656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2-</a:t>
            </a:r>
            <a:fld id="{C365DC54-4325-4242-BB2B-C8FD7A4A0A7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9101" y="1858168"/>
            <a:ext cx="4867277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-129884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2.2 How to Draw Bond-Line Structures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030288"/>
            <a:ext cx="8686800" cy="5326062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Rule 4: </a:t>
            </a:r>
            <a:r>
              <a:rPr lang="en-US" sz="2400" dirty="0" smtClean="0"/>
              <a:t>All heteroatoms (other than carbon and hydrogen) must be drawn, as well as the H atoms attached to them.</a:t>
            </a:r>
          </a:p>
          <a:p>
            <a:pPr marL="0" indent="0" eaLnBrk="1" hangingPunct="1">
              <a:buNone/>
              <a:defRPr/>
            </a:pPr>
            <a:endParaRPr lang="en-US" sz="2400" dirty="0"/>
          </a:p>
          <a:p>
            <a:pPr marL="0" indent="0" eaLnBrk="1" hangingPunct="1">
              <a:buNone/>
              <a:defRPr/>
            </a:pPr>
            <a:endParaRPr lang="en-US" sz="2400" dirty="0" smtClean="0"/>
          </a:p>
          <a:p>
            <a:pPr marL="0" indent="0" eaLnBrk="1" hangingPunct="1">
              <a:buNone/>
              <a:defRPr/>
            </a:pPr>
            <a:endParaRPr lang="en-US" sz="2400" dirty="0"/>
          </a:p>
          <a:p>
            <a:pPr marL="0" indent="0" eaLnBrk="1" hangingPunct="1">
              <a:buNone/>
              <a:defRPr/>
            </a:pPr>
            <a:endParaRPr lang="en-US" sz="2400" dirty="0" smtClean="0"/>
          </a:p>
          <a:p>
            <a:pPr marL="0" indent="0" eaLnBrk="1" hangingPunct="1">
              <a:buNone/>
              <a:defRPr/>
            </a:pPr>
            <a:endParaRPr lang="en-US" sz="2400" dirty="0"/>
          </a:p>
          <a:p>
            <a:pPr marL="0" indent="0" eaLnBrk="1" hangingPunct="1">
              <a:buNone/>
              <a:defRPr/>
            </a:pPr>
            <a:endParaRPr lang="en-US" sz="2400" dirty="0" smtClean="0"/>
          </a:p>
          <a:p>
            <a:pPr marL="0" indent="0" eaLnBrk="1" hangingPunct="1"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Rule 5</a:t>
            </a:r>
            <a:r>
              <a:rPr lang="en-US" sz="2400" dirty="0" smtClean="0"/>
              <a:t>: The cardinal rule – Never draw more than four bonds to a carbon atom (recall the octet rule).</a:t>
            </a:r>
          </a:p>
          <a:p>
            <a:pPr marL="0" indent="0" eaLnBrk="1" hangingPunct="1">
              <a:buNone/>
              <a:defRPr/>
            </a:pPr>
            <a:endParaRPr lang="en-US" sz="2400" dirty="0"/>
          </a:p>
          <a:p>
            <a:pPr marL="0" indent="0" eaLnBrk="1" hangingPunct="1">
              <a:buNone/>
              <a:defRPr/>
            </a:pPr>
            <a:r>
              <a:rPr lang="en-US" sz="2400" dirty="0" smtClean="0"/>
              <a:t>Practice with Skillbuilder 2.3</a:t>
            </a:r>
          </a:p>
        </p:txBody>
      </p:sp>
      <p:pic>
        <p:nvPicPr>
          <p:cNvPr id="378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6677" y="2112956"/>
            <a:ext cx="7284861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2-</a:t>
            </a:r>
            <a:fld id="{C365DC54-4325-4242-BB2B-C8FD7A4A0A7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-129884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2.2 How to Draw Bond-Line Structures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030288"/>
            <a:ext cx="8686800" cy="5326062"/>
          </a:xfrm>
        </p:spPr>
        <p:txBody>
          <a:bodyPr/>
          <a:lstStyle/>
          <a:p>
            <a:pPr eaLnBrk="1" hangingPunct="1"/>
            <a:r>
              <a:rPr lang="en-US" sz="2400" dirty="0"/>
              <a:t>Bond-line structures </a:t>
            </a:r>
            <a:r>
              <a:rPr lang="en-US" sz="2400" dirty="0" smtClean="0"/>
              <a:t>make it easier to see the bonds made/broken in a chemical reaction</a:t>
            </a:r>
            <a:endParaRPr lang="en-US" sz="2400" dirty="0"/>
          </a:p>
          <a:p>
            <a:pPr eaLnBrk="1" hangingPunct="1"/>
            <a:r>
              <a:rPr lang="en-US" sz="2400" dirty="0"/>
              <a:t>Compare the condensed formula with the bond-line structure below </a:t>
            </a:r>
            <a:r>
              <a:rPr lang="en-US" sz="2400" b="1" dirty="0"/>
              <a:t>for the same </a:t>
            </a:r>
            <a:r>
              <a:rPr lang="en-US" sz="2400" b="1" dirty="0" smtClean="0"/>
              <a:t>reaction</a:t>
            </a:r>
          </a:p>
          <a:p>
            <a:pPr eaLnBrk="1" hangingPunct="1"/>
            <a:endParaRPr lang="en-US" sz="2400" b="1" dirty="0"/>
          </a:p>
          <a:p>
            <a:pPr eaLnBrk="1" hangingPunct="1"/>
            <a:endParaRPr lang="en-US" sz="2400" b="1" dirty="0"/>
          </a:p>
          <a:p>
            <a:pPr lvl="1" eaLnBrk="1" hangingPunct="1"/>
            <a:endParaRPr lang="en-US" b="1" dirty="0"/>
          </a:p>
          <a:p>
            <a:pPr lvl="1" eaLnBrk="1" hangingPunct="1"/>
            <a:endParaRPr lang="en-US" b="1" dirty="0"/>
          </a:p>
          <a:p>
            <a:pPr lvl="1" eaLnBrk="1" hangingPunct="1"/>
            <a:endParaRPr lang="en-US" b="1" dirty="0"/>
          </a:p>
          <a:p>
            <a:pPr eaLnBrk="1" hangingPunct="1"/>
            <a:r>
              <a:rPr lang="en-US" sz="2400" dirty="0" smtClean="0"/>
              <a:t>The bond-line structures make it more obvious to see the functional group transformation that takes place</a:t>
            </a:r>
            <a:endParaRPr lang="en-US" sz="2400" dirty="0"/>
          </a:p>
        </p:txBody>
      </p:sp>
      <p:pic>
        <p:nvPicPr>
          <p:cNvPr id="3994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5596" y="2833487"/>
            <a:ext cx="6752808" cy="1815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2-</a:t>
            </a:r>
            <a:fld id="{C365DC54-4325-4242-BB2B-C8FD7A4A0A7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129884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2.2 Identifying Functional Groups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Content Placeholder 2"/>
          <p:cNvSpPr>
            <a:spLocks noGrp="1"/>
          </p:cNvSpPr>
          <p:nvPr>
            <p:ph sz="half" idx="1"/>
          </p:nvPr>
        </p:nvSpPr>
        <p:spPr>
          <a:xfrm>
            <a:off x="247650" y="935038"/>
            <a:ext cx="8689975" cy="5326062"/>
          </a:xfrm>
        </p:spPr>
        <p:txBody>
          <a:bodyPr/>
          <a:lstStyle/>
          <a:p>
            <a:pPr eaLnBrk="1" hangingPunct="1"/>
            <a:r>
              <a:rPr lang="en-US" sz="2400" dirty="0"/>
              <a:t>When certain atoms are bonded together in specific arrangements, they undergo specific chemical reactions</a:t>
            </a:r>
          </a:p>
          <a:p>
            <a:pPr eaLnBrk="1" hangingPunct="1">
              <a:buFont typeface="Arial" charset="0"/>
              <a:buNone/>
            </a:pPr>
            <a:endParaRPr lang="en-US" sz="2400" b="1" dirty="0"/>
          </a:p>
          <a:p>
            <a:pPr lvl="1" eaLnBrk="1" hangingPunct="1"/>
            <a:endParaRPr lang="en-US" dirty="0"/>
          </a:p>
        </p:txBody>
      </p:sp>
      <p:sp>
        <p:nvSpPr>
          <p:cNvPr id="40968" name="Content Placeholder 2"/>
          <p:cNvSpPr>
            <a:spLocks noGrp="1"/>
          </p:cNvSpPr>
          <p:nvPr>
            <p:ph sz="half" idx="1"/>
          </p:nvPr>
        </p:nvSpPr>
        <p:spPr>
          <a:xfrm>
            <a:off x="247650" y="4800600"/>
            <a:ext cx="8439150" cy="1576387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These characteristic groups of atoms/bonds are called </a:t>
            </a:r>
            <a:r>
              <a:rPr lang="en-US" sz="2400" b="1" dirty="0" smtClean="0"/>
              <a:t>functional </a:t>
            </a:r>
            <a:r>
              <a:rPr lang="en-US" sz="2400" b="1" dirty="0"/>
              <a:t>groups</a:t>
            </a:r>
            <a:r>
              <a:rPr lang="en-US" sz="2400" dirty="0"/>
              <a:t>. </a:t>
            </a:r>
            <a:r>
              <a:rPr lang="en-US" sz="2400" dirty="0" smtClean="0"/>
              <a:t> Every chemistry student needs to learn the term for each functional group (Table 2.1) </a:t>
            </a:r>
            <a:endParaRPr lang="en-US" sz="24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2-</a:t>
            </a:r>
            <a:fld id="{C365DC54-4325-4242-BB2B-C8FD7A4A0A7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129884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2.2 Identifying Functional Groups</a:t>
            </a:r>
            <a:endParaRPr lang="en-US" sz="40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257" y="1857952"/>
            <a:ext cx="3739486" cy="2812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4" name="Content Placeholder 2"/>
          <p:cNvSpPr>
            <a:spLocks noGrp="1"/>
          </p:cNvSpPr>
          <p:nvPr>
            <p:ph sz="half" idx="1"/>
          </p:nvPr>
        </p:nvSpPr>
        <p:spPr>
          <a:xfrm>
            <a:off x="133328" y="5764661"/>
            <a:ext cx="6553222" cy="764732"/>
          </a:xfrm>
        </p:spPr>
        <p:txBody>
          <a:bodyPr/>
          <a:lstStyle/>
          <a:p>
            <a:pPr marL="228600" indent="-228600" eaLnBrk="1" hangingPunct="1"/>
            <a:r>
              <a:rPr lang="en-US" sz="2400" dirty="0"/>
              <a:t>Practice with conceptual checkpoint </a:t>
            </a:r>
            <a:r>
              <a:rPr lang="en-US" sz="2400" dirty="0" smtClean="0"/>
              <a:t>2.7</a:t>
            </a:r>
            <a:endParaRPr lang="en-US" sz="2400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2-</a:t>
            </a:r>
            <a:fld id="{C365DC54-4325-4242-BB2B-C8FD7A4A0A7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457200" y="-1298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04C4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000" dirty="0" smtClean="0"/>
              <a:t>2.2 Identifying Functional Groups</a:t>
            </a:r>
            <a:endParaRPr lang="en-US" sz="4000" dirty="0"/>
          </a:p>
        </p:txBody>
      </p:sp>
      <p:pic>
        <p:nvPicPr>
          <p:cNvPr id="18434" name="Picture 2" descr="Z:\NewMedia\Ebook-Novella\Wiley\JIRA\Klein Organic Chemistry 3e\Work\Images\Ch01\klein_3e_fig_01_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75" y="2134523"/>
            <a:ext cx="7615450" cy="212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047744"/>
            <a:ext cx="8689975" cy="4699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A carbon atom will have 4 bonds when it does not have a formal charge</a:t>
            </a:r>
            <a:endParaRPr lang="en-US" sz="2400" dirty="0"/>
          </a:p>
          <a:p>
            <a:pPr eaLnBrk="1" hangingPunct="1"/>
            <a:r>
              <a:rPr lang="en-US" sz="2400" dirty="0" smtClean="0"/>
              <a:t>When a carbon has a positive charge (carbocation), it will have a total of three bonds (and one empty orbital).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A carbanion will also have </a:t>
            </a:r>
          </a:p>
          <a:p>
            <a:pPr marL="0" indent="0" eaLnBrk="1" hangingPunct="1">
              <a:buNone/>
            </a:pPr>
            <a:r>
              <a:rPr lang="en-US" sz="2400" dirty="0" smtClean="0"/>
              <a:t>     three bonds, but also  a lone pair.</a:t>
            </a:r>
          </a:p>
          <a:p>
            <a:pPr marL="0" indent="0" eaLnBrk="1" hangingPunct="1">
              <a:buNone/>
            </a:pPr>
            <a:r>
              <a:rPr lang="en-US" sz="2400" dirty="0" smtClean="0"/>
              <a:t>     (no empty orbitals)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marL="0" indent="0" eaLnBrk="1" hangingPunct="1">
              <a:buNone/>
            </a:pPr>
            <a:endParaRPr lang="en-US" sz="2400" dirty="0"/>
          </a:p>
        </p:txBody>
      </p:sp>
      <p:pic>
        <p:nvPicPr>
          <p:cNvPr id="4301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448" y="2761344"/>
            <a:ext cx="7924800" cy="15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2-</a:t>
            </a:r>
            <a:fld id="{C365DC54-4325-4242-BB2B-C8FD7A4A0A7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533" y="4733238"/>
            <a:ext cx="1663592" cy="1586216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457200" y="-1298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04C4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000" dirty="0" smtClean="0"/>
              <a:t>2.3 Carbon Atoms with Formal Charges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2"/>
          <p:cNvSpPr>
            <a:spLocks noGrp="1"/>
          </p:cNvSpPr>
          <p:nvPr>
            <p:ph sz="half" idx="1"/>
          </p:nvPr>
        </p:nvSpPr>
        <p:spPr>
          <a:xfrm>
            <a:off x="247650" y="890581"/>
            <a:ext cx="8689975" cy="4699000"/>
          </a:xfrm>
        </p:spPr>
        <p:txBody>
          <a:bodyPr/>
          <a:lstStyle/>
          <a:p>
            <a:pPr eaLnBrk="1" hangingPunct="1"/>
            <a:r>
              <a:rPr lang="en-US" sz="2400" dirty="0"/>
              <a:t>Formal charge (section 1.4) affects the stability and reactivity of molecules, so you must be able to identify formal charges in bond-line representations</a:t>
            </a:r>
          </a:p>
          <a:p>
            <a:pPr eaLnBrk="1" hangingPunct="1"/>
            <a:r>
              <a:rPr lang="en-US" sz="2400" dirty="0" smtClean="0"/>
              <a:t>The following structure is incomplete, because it doesn’t have formal charges correctly indicated.</a:t>
            </a:r>
          </a:p>
          <a:p>
            <a:pPr marL="0" indent="0" eaLnBrk="1" hangingPunct="1">
              <a:buNone/>
            </a:pPr>
            <a:endParaRPr lang="en-US" sz="2400" dirty="0" smtClean="0"/>
          </a:p>
          <a:p>
            <a:pPr eaLnBrk="1" hangingPunct="1"/>
            <a:r>
              <a:rPr lang="en-US" sz="2400" dirty="0" smtClean="0"/>
              <a:t>Formal charges must always</a:t>
            </a:r>
          </a:p>
          <a:p>
            <a:pPr marL="0" indent="0" eaLnBrk="1" hangingPunct="1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drawn.  Fix the structure by </a:t>
            </a:r>
          </a:p>
          <a:p>
            <a:pPr marL="0" indent="0" eaLnBrk="1" hangingPunct="1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adding them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eaLnBrk="1" hangingPunct="1"/>
            <a:r>
              <a:rPr lang="en-US" sz="2400" dirty="0"/>
              <a:t>Practice with conceptual checkpoints 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2400" dirty="0"/>
              <a:t>	2.12 and 2.13</a:t>
            </a:r>
          </a:p>
        </p:txBody>
      </p:sp>
      <p:graphicFrame>
        <p:nvGraphicFramePr>
          <p:cNvPr id="614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967012"/>
              </p:ext>
            </p:extLst>
          </p:nvPr>
        </p:nvGraphicFramePr>
        <p:xfrm>
          <a:off x="5340408" y="3127361"/>
          <a:ext cx="3214688" cy="202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5" name="CS ChemDraw Drawing" r:id="rId4" imgW="1485900" imgH="952500" progId="">
                  <p:embed/>
                </p:oleObj>
              </mc:Choice>
              <mc:Fallback>
                <p:oleObj name="CS ChemDraw Drawing" r:id="rId4" imgW="1485900" imgH="95250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0408" y="3127361"/>
                        <a:ext cx="3214688" cy="202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2-</a:t>
            </a:r>
            <a:fld id="{C365DC54-4325-4242-BB2B-C8FD7A4A0A7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247650" y="-129884"/>
            <a:ext cx="8439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04C4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000" dirty="0" smtClean="0"/>
              <a:t>2.3 Carbon Atoms with Formal Charges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504950"/>
            <a:ext cx="8689975" cy="4699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Formal charge must be drawn, always, but drawing lone pairs is optional and they are often 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included.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By knowing the formal charge, the presence (or absence) of lone pairs is implied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Oxygen is in 6</a:t>
            </a:r>
            <a:r>
              <a:rPr lang="en-US" sz="2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group of PTE, needs 6 valence electrons to be neutral, so an oxygen anion has 7.  The negatively charged oxygen  has one bond, so it must have 6 unshared electrons to total 7.  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2-</a:t>
            </a:r>
            <a:fld id="{C365DC54-4325-4242-BB2B-C8FD7A4A0A7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57200" y="9872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04C4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600" dirty="0" smtClean="0"/>
              <a:t>2.5 Bond-line structures: Identifying Lone Pairs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686" y="3594103"/>
            <a:ext cx="4592387" cy="57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Content Placeholder 2"/>
          <p:cNvSpPr>
            <a:spLocks noGrp="1"/>
          </p:cNvSpPr>
          <p:nvPr>
            <p:ph sz="half" idx="1"/>
          </p:nvPr>
        </p:nvSpPr>
        <p:spPr>
          <a:xfrm>
            <a:off x="193675" y="1390644"/>
            <a:ext cx="8743950" cy="4478338"/>
          </a:xfrm>
        </p:spPr>
        <p:txBody>
          <a:bodyPr/>
          <a:lstStyle/>
          <a:p>
            <a:pPr eaLnBrk="1" hangingPunct="1"/>
            <a:r>
              <a:rPr lang="en-US" sz="2400" dirty="0" smtClean="0"/>
              <a:t>Oxygen has three possible bonding patterns (the same three patterns for any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-row atom with 5, 6 or 7 valence electrons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Practice with SkillBuilder 2.4</a:t>
            </a:r>
          </a:p>
        </p:txBody>
      </p:sp>
      <p:pic>
        <p:nvPicPr>
          <p:cNvPr id="471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03" y="3185895"/>
            <a:ext cx="8746747" cy="242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2-</a:t>
            </a:r>
            <a:fld id="{C365DC54-4325-4242-BB2B-C8FD7A4A0A7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57200" y="9872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04C4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600" dirty="0" smtClean="0"/>
              <a:t>2.5 Bond-line structures: Identifying Lone Pairs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919665" y="2616830"/>
            <a:ext cx="1478290" cy="65659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>
              <a:lnSpc>
                <a:spcPts val="1200"/>
              </a:lnSpc>
              <a:spcAft>
                <a:spcPts val="400"/>
              </a:spcAft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w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hen O has 7</a:t>
            </a:r>
          </a:p>
          <a:p>
            <a:pPr algn="ctr">
              <a:lnSpc>
                <a:spcPts val="1200"/>
              </a:lnSpc>
              <a:spcAft>
                <a:spcPts val="40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valence e-</a:t>
            </a:r>
          </a:p>
          <a:p>
            <a:pPr algn="ctr">
              <a:lnSpc>
                <a:spcPts val="1200"/>
              </a:lnSpc>
              <a:spcAft>
                <a:spcPts val="400"/>
              </a:spcAft>
            </a:pPr>
            <a:endParaRPr lang="en-US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34611" y="2616830"/>
            <a:ext cx="1478290" cy="65659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>
              <a:lnSpc>
                <a:spcPts val="1200"/>
              </a:lnSpc>
              <a:spcAft>
                <a:spcPts val="400"/>
              </a:spcAft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w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hen O has 6</a:t>
            </a:r>
          </a:p>
          <a:p>
            <a:pPr algn="ctr">
              <a:lnSpc>
                <a:spcPts val="1200"/>
              </a:lnSpc>
              <a:spcAft>
                <a:spcPts val="40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valence e-</a:t>
            </a:r>
          </a:p>
          <a:p>
            <a:pPr algn="ctr">
              <a:lnSpc>
                <a:spcPts val="1200"/>
              </a:lnSpc>
              <a:spcAft>
                <a:spcPts val="400"/>
              </a:spcAft>
            </a:pPr>
            <a:endParaRPr lang="en-US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57050" y="2616830"/>
            <a:ext cx="1478290" cy="65659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>
              <a:lnSpc>
                <a:spcPts val="1200"/>
              </a:lnSpc>
              <a:spcAft>
                <a:spcPts val="400"/>
              </a:spcAft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w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hen O has 5</a:t>
            </a:r>
          </a:p>
          <a:p>
            <a:pPr algn="ctr">
              <a:lnSpc>
                <a:spcPts val="1200"/>
              </a:lnSpc>
              <a:spcAft>
                <a:spcPts val="40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valence e-</a:t>
            </a:r>
          </a:p>
          <a:p>
            <a:pPr algn="ctr">
              <a:lnSpc>
                <a:spcPts val="1200"/>
              </a:lnSpc>
              <a:spcAft>
                <a:spcPts val="400"/>
              </a:spcAft>
            </a:pPr>
            <a:endParaRPr lang="en-US" b="1" dirty="0" smtClean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-129884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2.1 Representing Molecules</a:t>
            </a:r>
            <a:endParaRPr lang="en-US" sz="4000" dirty="0"/>
          </a:p>
        </p:txBody>
      </p:sp>
      <p:sp>
        <p:nvSpPr>
          <p:cNvPr id="2867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8229600" cy="5230812"/>
          </a:xfrm>
        </p:spPr>
        <p:txBody>
          <a:bodyPr/>
          <a:lstStyle/>
          <a:p>
            <a:pPr eaLnBrk="1" hangingPunct="1"/>
            <a:r>
              <a:rPr lang="en-US" dirty="0"/>
              <a:t>There are many ways to represent molecules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Consider what information is necessary to accurately describe a molecule.</a:t>
            </a:r>
            <a:endParaRPr lang="en-US" dirty="0"/>
          </a:p>
          <a:p>
            <a:pPr eaLnBrk="1" hangingPunct="1"/>
            <a:r>
              <a:rPr lang="en-US" dirty="0" smtClean="0"/>
              <a:t>Which representations are easiest to draw? Which ones give you more information about the molecule?</a:t>
            </a:r>
            <a:endParaRPr lang="en-US" dirty="0"/>
          </a:p>
          <a:p>
            <a:pPr eaLnBrk="1" hangingPunct="1"/>
            <a:endParaRPr lang="en-US" dirty="0"/>
          </a:p>
        </p:txBody>
      </p:sp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051" y="1815413"/>
            <a:ext cx="8567898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2-</a:t>
            </a:r>
            <a:fld id="{C365DC54-4325-4242-BB2B-C8FD7A4A0A7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Content Placeholder 2"/>
          <p:cNvSpPr>
            <a:spLocks noGrp="1"/>
          </p:cNvSpPr>
          <p:nvPr>
            <p:ph sz="half" idx="1"/>
          </p:nvPr>
        </p:nvSpPr>
        <p:spPr>
          <a:xfrm>
            <a:off x="193675" y="1319205"/>
            <a:ext cx="8743950" cy="4478338"/>
          </a:xfrm>
        </p:spPr>
        <p:txBody>
          <a:bodyPr/>
          <a:lstStyle/>
          <a:p>
            <a:pPr eaLnBrk="1" hangingPunct="1"/>
            <a:r>
              <a:rPr lang="en-US" sz="2400" dirty="0"/>
              <a:t>The formal charge on a N atoms can be calculated the same way or by matching its bonding pattern with its formal </a:t>
            </a:r>
            <a:r>
              <a:rPr lang="en-US" sz="2400" dirty="0" smtClean="0"/>
              <a:t>charge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Practice with SkillBuilder 2.5</a:t>
            </a:r>
          </a:p>
        </p:txBody>
      </p:sp>
      <p:pic>
        <p:nvPicPr>
          <p:cNvPr id="481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8" y="3218478"/>
            <a:ext cx="8229600" cy="2029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2-</a:t>
            </a:r>
            <a:fld id="{C365DC54-4325-4242-BB2B-C8FD7A4A0A7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30644" y="2702558"/>
            <a:ext cx="1513556" cy="65659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>
              <a:lnSpc>
                <a:spcPts val="1200"/>
              </a:lnSpc>
              <a:spcAft>
                <a:spcPts val="40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When N has 6</a:t>
            </a:r>
          </a:p>
          <a:p>
            <a:pPr algn="ctr">
              <a:lnSpc>
                <a:spcPts val="1200"/>
              </a:lnSpc>
              <a:spcAft>
                <a:spcPts val="40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valence e-</a:t>
            </a:r>
          </a:p>
          <a:p>
            <a:pPr algn="ctr">
              <a:lnSpc>
                <a:spcPts val="1200"/>
              </a:lnSpc>
              <a:spcAft>
                <a:spcPts val="400"/>
              </a:spcAft>
            </a:pPr>
            <a:endParaRPr lang="en-US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17046" y="2702558"/>
            <a:ext cx="1513556" cy="65659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>
              <a:lnSpc>
                <a:spcPts val="1200"/>
              </a:lnSpc>
              <a:spcAft>
                <a:spcPts val="40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When N has 5</a:t>
            </a:r>
          </a:p>
          <a:p>
            <a:pPr algn="ctr">
              <a:lnSpc>
                <a:spcPts val="1200"/>
              </a:lnSpc>
              <a:spcAft>
                <a:spcPts val="40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valence e-</a:t>
            </a:r>
          </a:p>
          <a:p>
            <a:pPr algn="ctr">
              <a:lnSpc>
                <a:spcPts val="1200"/>
              </a:lnSpc>
              <a:spcAft>
                <a:spcPts val="400"/>
              </a:spcAft>
            </a:pPr>
            <a:endParaRPr lang="en-US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39484" y="2702558"/>
            <a:ext cx="1513556" cy="65659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>
              <a:lnSpc>
                <a:spcPts val="1200"/>
              </a:lnSpc>
              <a:spcAft>
                <a:spcPts val="40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When N has 4</a:t>
            </a:r>
          </a:p>
          <a:p>
            <a:pPr algn="ctr">
              <a:lnSpc>
                <a:spcPts val="1200"/>
              </a:lnSpc>
              <a:spcAft>
                <a:spcPts val="40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valence e-</a:t>
            </a:r>
          </a:p>
          <a:p>
            <a:pPr algn="ctr">
              <a:lnSpc>
                <a:spcPts val="1200"/>
              </a:lnSpc>
              <a:spcAft>
                <a:spcPts val="400"/>
              </a:spcAft>
            </a:pPr>
            <a:endParaRPr lang="en-US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457200" y="9872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04C4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600" dirty="0" smtClean="0"/>
              <a:t>2.5 Bond-line structures: Identifying Lone Pairs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Content Placeholder 2"/>
          <p:cNvSpPr>
            <a:spLocks noGrp="1"/>
          </p:cNvSpPr>
          <p:nvPr>
            <p:ph sz="half" idx="1"/>
          </p:nvPr>
        </p:nvSpPr>
        <p:spPr>
          <a:xfrm>
            <a:off x="193675" y="1100134"/>
            <a:ext cx="8743950" cy="4840288"/>
          </a:xfrm>
        </p:spPr>
        <p:txBody>
          <a:bodyPr/>
          <a:lstStyle/>
          <a:p>
            <a:pPr eaLnBrk="1" hangingPunct="1"/>
            <a:r>
              <a:rPr lang="en-US" sz="2400" dirty="0" smtClean="0"/>
              <a:t>All molecules take up spaced in 3 dimensions, </a:t>
            </a:r>
            <a:r>
              <a:rPr lang="en-US" sz="2400" dirty="0"/>
              <a:t>but it is difficult to represent a 3D molecule on a 2D piece of paper or </a:t>
            </a:r>
            <a:r>
              <a:rPr lang="en-US" sz="2400" dirty="0" smtClean="0"/>
              <a:t>blackboard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We will use </a:t>
            </a:r>
            <a:r>
              <a:rPr lang="en-US" sz="2400" b="1" dirty="0">
                <a:solidFill>
                  <a:srgbClr val="FF0000"/>
                </a:solidFill>
              </a:rPr>
              <a:t>dashed</a:t>
            </a:r>
            <a:r>
              <a:rPr lang="en-US" sz="2400" dirty="0"/>
              <a:t> and </a:t>
            </a:r>
            <a:r>
              <a:rPr lang="en-US" sz="2400" b="1" dirty="0">
                <a:solidFill>
                  <a:srgbClr val="00B0F0"/>
                </a:solidFill>
              </a:rPr>
              <a:t>solid</a:t>
            </a:r>
            <a:r>
              <a:rPr lang="en-US" sz="2400" dirty="0"/>
              <a:t> wedges to show groups that point </a:t>
            </a:r>
            <a:r>
              <a:rPr lang="en-US" sz="2400" b="1" dirty="0">
                <a:solidFill>
                  <a:srgbClr val="FF0000"/>
                </a:solidFill>
              </a:rPr>
              <a:t>back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into the paper </a:t>
            </a:r>
            <a:r>
              <a:rPr lang="en-US" sz="2400" dirty="0"/>
              <a:t>or </a:t>
            </a:r>
            <a:r>
              <a:rPr lang="en-US" sz="2400" b="1" dirty="0">
                <a:solidFill>
                  <a:srgbClr val="00B0F0"/>
                </a:solidFill>
              </a:rPr>
              <a:t>out of the paper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2-</a:t>
            </a:r>
            <a:fld id="{C365DC54-4325-4242-BB2B-C8FD7A4A0A7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57200" y="-1298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04C4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000" dirty="0" smtClean="0"/>
              <a:t>2.6 Bond-line Structures in 3-D</a:t>
            </a:r>
            <a:endParaRPr lang="en-US" sz="4000" dirty="0"/>
          </a:p>
        </p:txBody>
      </p:sp>
      <p:pic>
        <p:nvPicPr>
          <p:cNvPr id="19458" name="Picture 2" descr="Z:\NewMedia\Ebook-Novella\Wiley\JIRA\Klein Organic Chemistry 3e\Work\Images\Ch02\klein_3e_fig_02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39" y="3613788"/>
            <a:ext cx="7178722" cy="197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193675" y="1200150"/>
            <a:ext cx="8743950" cy="4840288"/>
          </a:xfrm>
        </p:spPr>
        <p:txBody>
          <a:bodyPr/>
          <a:lstStyle/>
          <a:p>
            <a:pPr eaLnBrk="1" hangingPunct="1"/>
            <a:r>
              <a:rPr lang="en-US" sz="2400" dirty="0"/>
              <a:t>O</a:t>
            </a:r>
            <a:r>
              <a:rPr lang="en-US" sz="2400" dirty="0" smtClean="0"/>
              <a:t>ther </a:t>
            </a:r>
            <a:r>
              <a:rPr lang="en-US" sz="2400" dirty="0"/>
              <a:t>ways to show </a:t>
            </a:r>
            <a:r>
              <a:rPr lang="en-US" sz="2400" dirty="0" smtClean="0"/>
              <a:t>3-D structure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>
              <a:solidFill>
                <a:srgbClr val="2C2A2A"/>
              </a:solidFill>
            </a:endParaRPr>
          </a:p>
          <a:p>
            <a:pPr eaLnBrk="1" hangingPunct="1"/>
            <a:endParaRPr lang="en-US" sz="2400" dirty="0">
              <a:solidFill>
                <a:srgbClr val="2C2A2A"/>
              </a:solidFill>
            </a:endParaRPr>
          </a:p>
          <a:p>
            <a:pPr eaLnBrk="1" hangingPunct="1"/>
            <a:endParaRPr lang="en-US" sz="2400" dirty="0">
              <a:solidFill>
                <a:srgbClr val="2C2A2A"/>
              </a:solidFill>
            </a:endParaRPr>
          </a:p>
          <a:p>
            <a:pPr eaLnBrk="1" hangingPunct="1"/>
            <a:endParaRPr lang="en-US" sz="2400" dirty="0">
              <a:solidFill>
                <a:srgbClr val="2C2A2A"/>
              </a:solidFill>
            </a:endParaRPr>
          </a:p>
          <a:p>
            <a:pPr eaLnBrk="1" hangingPunct="1"/>
            <a:endParaRPr lang="en-US" sz="2400" dirty="0">
              <a:solidFill>
                <a:srgbClr val="2C2A2A"/>
              </a:solidFill>
            </a:endParaRPr>
          </a:p>
          <a:p>
            <a:pPr eaLnBrk="1" hangingPunct="1"/>
            <a:endParaRPr lang="en-US" sz="2400" dirty="0" smtClean="0">
              <a:solidFill>
                <a:srgbClr val="2C2A2A"/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rgbClr val="2C2A2A"/>
                </a:solidFill>
              </a:rPr>
              <a:t>The shape of a compound governs how it interacts biologically, and so it is important to accurately depict and interpret 3-D in bond-line structures. </a:t>
            </a:r>
            <a:endParaRPr lang="en-US" sz="2400" dirty="0">
              <a:solidFill>
                <a:srgbClr val="2C2A2A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2-</a:t>
            </a:r>
            <a:fld id="{C365DC54-4325-4242-BB2B-C8FD7A4A0A7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457200" y="-1298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04C4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000" dirty="0" smtClean="0"/>
              <a:t>2.6 Bond-line Structures in 3-D</a:t>
            </a:r>
            <a:endParaRPr lang="en-US" sz="4000" dirty="0"/>
          </a:p>
        </p:txBody>
      </p:sp>
      <p:pic>
        <p:nvPicPr>
          <p:cNvPr id="20482" name="Picture 2" descr="Z:\NewMedia\Ebook-Novella\Wiley\JIRA\Klein Organic Chemistry 3e\Work\Images\Ch02\klein_3e_fig_02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05" y="1899075"/>
            <a:ext cx="7342590" cy="299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193675" y="952500"/>
            <a:ext cx="8743950" cy="4840288"/>
          </a:xfrm>
        </p:spPr>
        <p:txBody>
          <a:bodyPr/>
          <a:lstStyle/>
          <a:p>
            <a:pPr eaLnBrk="1" hangingPunct="1"/>
            <a:r>
              <a:rPr lang="en-US" sz="2400" dirty="0" smtClean="0"/>
              <a:t>Pi-bonds and/or formal charges are often more “spread out” than a bond-line structure can imply</a:t>
            </a:r>
            <a:endParaRPr lang="en-US" sz="2400" dirty="0"/>
          </a:p>
          <a:p>
            <a:pPr marL="0" indent="0" eaLnBrk="1" hangingPunct="1">
              <a:buNone/>
            </a:pPr>
            <a:endParaRPr lang="en-US" sz="2400" dirty="0"/>
          </a:p>
          <a:p>
            <a:pPr eaLnBrk="1" hangingPunct="1"/>
            <a:r>
              <a:rPr lang="en-US" sz="2400" dirty="0"/>
              <a:t>Consider the allyl </a:t>
            </a:r>
            <a:r>
              <a:rPr lang="en-US" sz="2400" dirty="0" smtClean="0"/>
              <a:t>carbocation.  In this case, the pi-bond and the positive are inadequately described by a bond-line structure.</a:t>
            </a:r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pic>
        <p:nvPicPr>
          <p:cNvPr id="522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5422" y="4058444"/>
            <a:ext cx="1573995" cy="84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2-</a:t>
            </a:r>
            <a:fld id="{C365DC54-4325-4242-BB2B-C8FD7A4A0A7F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57200" y="-1298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04C4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000" dirty="0" smtClean="0"/>
              <a:t>2.7 – Introduction to Resonance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34303" y="4257035"/>
            <a:ext cx="301685" cy="451406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>
              <a:lnSpc>
                <a:spcPts val="1200"/>
              </a:lnSpc>
              <a:spcAft>
                <a:spcPts val="40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1</a:t>
            </a:r>
          </a:p>
          <a:p>
            <a:pPr algn="ctr">
              <a:lnSpc>
                <a:spcPts val="1200"/>
              </a:lnSpc>
              <a:spcAft>
                <a:spcPts val="400"/>
              </a:spcAft>
            </a:pPr>
            <a:endParaRPr lang="en-US" sz="2200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81184" y="3805629"/>
            <a:ext cx="301686" cy="451406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>
              <a:lnSpc>
                <a:spcPts val="1200"/>
              </a:lnSpc>
              <a:spcAft>
                <a:spcPts val="400"/>
              </a:spcAft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2</a:t>
            </a:r>
            <a:endParaRPr lang="en-US" b="1" dirty="0" smtClean="0">
              <a:solidFill>
                <a:srgbClr val="FF0000"/>
              </a:solidFill>
              <a:latin typeface="+mn-lt"/>
            </a:endParaRPr>
          </a:p>
          <a:p>
            <a:pPr algn="ctr">
              <a:lnSpc>
                <a:spcPts val="1200"/>
              </a:lnSpc>
              <a:spcAft>
                <a:spcPts val="400"/>
              </a:spcAft>
            </a:pPr>
            <a:endParaRPr lang="en-US" sz="2200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97893" y="4270683"/>
            <a:ext cx="301686" cy="451406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>
              <a:lnSpc>
                <a:spcPts val="1200"/>
              </a:lnSpc>
              <a:spcAft>
                <a:spcPts val="400"/>
              </a:spcAft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3</a:t>
            </a:r>
            <a:endParaRPr lang="en-US" b="1" dirty="0" smtClean="0">
              <a:solidFill>
                <a:srgbClr val="FF0000"/>
              </a:solidFill>
              <a:latin typeface="+mn-lt"/>
            </a:endParaRPr>
          </a:p>
          <a:p>
            <a:pPr algn="ctr">
              <a:lnSpc>
                <a:spcPts val="1200"/>
              </a:lnSpc>
              <a:spcAft>
                <a:spcPts val="400"/>
              </a:spcAft>
            </a:pPr>
            <a:endParaRPr lang="en-US" sz="2200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90523" y="3248840"/>
            <a:ext cx="4299510" cy="354969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sz="2200" b="1" dirty="0" smtClean="0">
                <a:solidFill>
                  <a:srgbClr val="FF0000"/>
                </a:solidFill>
                <a:latin typeface="+mn-lt"/>
              </a:rPr>
              <a:t>There is a p-orbital on </a:t>
            </a:r>
          </a:p>
          <a:p>
            <a:pPr>
              <a:spcAft>
                <a:spcPts val="400"/>
              </a:spcAft>
            </a:pPr>
            <a:r>
              <a:rPr lang="en-US" sz="2200" b="1" dirty="0" smtClean="0">
                <a:solidFill>
                  <a:srgbClr val="FF0000"/>
                </a:solidFill>
                <a:latin typeface="+mn-lt"/>
              </a:rPr>
              <a:t>carbon 1, 2 and 3…</a:t>
            </a:r>
          </a:p>
          <a:p>
            <a:pPr>
              <a:spcAft>
                <a:spcPts val="400"/>
              </a:spcAft>
            </a:pPr>
            <a:endParaRPr lang="en-US" sz="2200" b="1" dirty="0">
              <a:solidFill>
                <a:srgbClr val="FF0000"/>
              </a:solidFill>
              <a:latin typeface="+mn-lt"/>
            </a:endParaRPr>
          </a:p>
          <a:p>
            <a:pPr>
              <a:spcAft>
                <a:spcPts val="400"/>
              </a:spcAft>
            </a:pPr>
            <a:endParaRPr lang="en-US" sz="2200" b="1" dirty="0" smtClean="0">
              <a:solidFill>
                <a:srgbClr val="FF0000"/>
              </a:solidFill>
              <a:latin typeface="+mn-lt"/>
            </a:endParaRPr>
          </a:p>
          <a:p>
            <a:pPr>
              <a:spcAft>
                <a:spcPts val="400"/>
              </a:spcAft>
            </a:pPr>
            <a:endParaRPr lang="en-US" sz="2200" b="1" dirty="0">
              <a:solidFill>
                <a:srgbClr val="FF0000"/>
              </a:solidFill>
              <a:latin typeface="+mn-lt"/>
            </a:endParaRPr>
          </a:p>
          <a:p>
            <a:pPr>
              <a:spcAft>
                <a:spcPts val="400"/>
              </a:spcAft>
            </a:pPr>
            <a:r>
              <a:rPr lang="en-US" sz="2200" b="1" dirty="0" smtClean="0">
                <a:solidFill>
                  <a:srgbClr val="FF0000"/>
                </a:solidFill>
                <a:latin typeface="+mn-lt"/>
              </a:rPr>
              <a:t>… so the pi-bond is also delocalized</a:t>
            </a:r>
          </a:p>
          <a:p>
            <a:pPr>
              <a:spcAft>
                <a:spcPts val="400"/>
              </a:spcAft>
            </a:pPr>
            <a:r>
              <a:rPr lang="en-US" sz="2200" b="1" dirty="0">
                <a:solidFill>
                  <a:srgbClr val="FF0000"/>
                </a:solidFill>
                <a:latin typeface="+mn-lt"/>
              </a:rPr>
              <a:t>b</a:t>
            </a:r>
            <a:r>
              <a:rPr lang="en-US" sz="2200" b="1" dirty="0" smtClean="0">
                <a:solidFill>
                  <a:srgbClr val="FF0000"/>
                </a:solidFill>
                <a:latin typeface="+mn-lt"/>
              </a:rPr>
              <a:t>etween carbons 2 and 3 </a:t>
            </a:r>
          </a:p>
          <a:p>
            <a:pPr>
              <a:spcAft>
                <a:spcPts val="400"/>
              </a:spcAft>
            </a:pPr>
            <a:endParaRPr lang="en-US" sz="2200" b="1" dirty="0" smtClean="0">
              <a:solidFill>
                <a:srgbClr val="FF0000"/>
              </a:solidFill>
              <a:latin typeface="+mn-lt"/>
            </a:endParaRPr>
          </a:p>
          <a:p>
            <a:pPr>
              <a:spcAft>
                <a:spcPts val="400"/>
              </a:spcAft>
            </a:pPr>
            <a:endParaRPr lang="en-US" sz="2200" b="1" dirty="0" smtClean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193675" y="952500"/>
            <a:ext cx="8743950" cy="4840288"/>
          </a:xfrm>
        </p:spPr>
        <p:txBody>
          <a:bodyPr/>
          <a:lstStyle/>
          <a:p>
            <a:pPr eaLnBrk="1" hangingPunct="1"/>
            <a:r>
              <a:rPr lang="en-US" sz="2400" dirty="0"/>
              <a:t>If all of the carbons have unhybridized p orbitals, </a:t>
            </a:r>
            <a:r>
              <a:rPr lang="en-US" sz="2400" dirty="0" smtClean="0"/>
              <a:t>then all 3 of them overlap side-on-side, and </a:t>
            </a:r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>
              <a:solidFill>
                <a:srgbClr val="2C2A2A"/>
              </a:solidFill>
            </a:endParaRPr>
          </a:p>
          <a:p>
            <a:pPr eaLnBrk="1" hangingPunct="1"/>
            <a:endParaRPr lang="en-US" sz="2400" dirty="0">
              <a:solidFill>
                <a:srgbClr val="2C2A2A"/>
              </a:solidFill>
            </a:endParaRPr>
          </a:p>
          <a:p>
            <a:pPr eaLnBrk="1" hangingPunct="1"/>
            <a:endParaRPr lang="en-US" sz="2400" dirty="0">
              <a:solidFill>
                <a:srgbClr val="2C2A2A"/>
              </a:solidFill>
            </a:endParaRPr>
          </a:p>
          <a:p>
            <a:pPr eaLnBrk="1" hangingPunct="1"/>
            <a:endParaRPr lang="en-US" sz="2400" dirty="0">
              <a:solidFill>
                <a:srgbClr val="2C2A2A"/>
              </a:solidFill>
            </a:endParaRPr>
          </a:p>
          <a:p>
            <a:pPr eaLnBrk="1" hangingPunct="1"/>
            <a:endParaRPr lang="en-US" sz="2400" dirty="0">
              <a:solidFill>
                <a:srgbClr val="2C2A2A"/>
              </a:solidFill>
            </a:endParaRPr>
          </a:p>
          <a:p>
            <a:pPr eaLnBrk="1" hangingPunct="1"/>
            <a:r>
              <a:rPr lang="en-US" sz="2400" dirty="0">
                <a:solidFill>
                  <a:srgbClr val="2C2A2A"/>
                </a:solidFill>
              </a:rPr>
              <a:t>All three overlapping p orbitals allow the electrons to move throughout the overlapping </a:t>
            </a:r>
            <a:r>
              <a:rPr lang="en-US" sz="2400" dirty="0" smtClean="0">
                <a:solidFill>
                  <a:srgbClr val="2C2A2A"/>
                </a:solidFill>
              </a:rPr>
              <a:t>area, and so we say the molecule has resonance (meaning it has </a:t>
            </a:r>
            <a:r>
              <a:rPr lang="en-US" sz="2400" i="1" dirty="0" smtClean="0">
                <a:solidFill>
                  <a:srgbClr val="2C2A2A"/>
                </a:solidFill>
              </a:rPr>
              <a:t>delocalized</a:t>
            </a:r>
            <a:r>
              <a:rPr lang="en-US" sz="2400" dirty="0" smtClean="0">
                <a:solidFill>
                  <a:srgbClr val="2C2A2A"/>
                </a:solidFill>
              </a:rPr>
              <a:t> electrons).</a:t>
            </a:r>
            <a:endParaRPr lang="en-US" sz="24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2-</a:t>
            </a:r>
            <a:fld id="{C365DC54-4325-4242-BB2B-C8FD7A4A0A7F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57200" y="-1298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04C4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000" dirty="0" smtClean="0"/>
              <a:t>2.7 – Introduction to Resonance</a:t>
            </a:r>
            <a:endParaRPr lang="en-US" sz="4000" dirty="0"/>
          </a:p>
        </p:txBody>
      </p:sp>
      <p:pic>
        <p:nvPicPr>
          <p:cNvPr id="21506" name="Picture 2" descr="Z:\NewMedia\Ebook-Novella\Wiley\JIRA\Klein Organic Chemistry 3e\Work\Images\Ch02\klein_3e_fig_02_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717" y="1752848"/>
            <a:ext cx="4014442" cy="312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00025" y="1068388"/>
            <a:ext cx="4572000" cy="4840287"/>
          </a:xfrm>
        </p:spPr>
        <p:txBody>
          <a:bodyPr/>
          <a:lstStyle/>
          <a:p>
            <a:pPr algn="just" eaLnBrk="1" hangingPunct="1"/>
            <a:r>
              <a:rPr lang="en-US" sz="2400" dirty="0"/>
              <a:t>From a molecular orbital point of view, </a:t>
            </a:r>
            <a:r>
              <a:rPr lang="en-US" sz="2400" dirty="0" smtClean="0"/>
              <a:t>the </a:t>
            </a:r>
            <a:r>
              <a:rPr lang="en-US" sz="2400" b="1" dirty="0"/>
              <a:t>THREE</a:t>
            </a:r>
            <a:r>
              <a:rPr lang="en-US" sz="2400" dirty="0"/>
              <a:t> unhybridized </a:t>
            </a:r>
            <a:r>
              <a:rPr lang="en-US" sz="2400" dirty="0" smtClean="0"/>
              <a:t>p-orbitals overlap to form </a:t>
            </a:r>
            <a:r>
              <a:rPr lang="en-US" sz="2400" b="1" dirty="0" smtClean="0"/>
              <a:t>THREE</a:t>
            </a:r>
            <a:r>
              <a:rPr lang="en-US" sz="2400" dirty="0" smtClean="0"/>
              <a:t> new MOs</a:t>
            </a:r>
          </a:p>
          <a:p>
            <a:pPr algn="just" eaLnBrk="1" hangingPunct="1"/>
            <a:endParaRPr lang="en-US" sz="2400" dirty="0"/>
          </a:p>
          <a:p>
            <a:pPr algn="just" eaLnBrk="1" hangingPunct="1"/>
            <a:endParaRPr lang="en-US" sz="2400" dirty="0"/>
          </a:p>
          <a:p>
            <a:pPr algn="just" eaLnBrk="1" hangingPunct="1">
              <a:buFont typeface="Arial" charset="0"/>
              <a:buNone/>
            </a:pPr>
            <a:endParaRPr lang="en-US" sz="2400" dirty="0">
              <a:solidFill>
                <a:srgbClr val="2C2A2A"/>
              </a:solidFill>
            </a:endParaRPr>
          </a:p>
          <a:p>
            <a:pPr algn="just" eaLnBrk="1" hangingPunct="1"/>
            <a:r>
              <a:rPr lang="en-US" sz="2400" dirty="0">
                <a:solidFill>
                  <a:srgbClr val="2C2A2A"/>
                </a:solidFill>
              </a:rPr>
              <a:t>The two pi-electrons occupy the lowest energy MO, which is the bonding MO</a:t>
            </a:r>
          </a:p>
          <a:p>
            <a:pPr marL="0" indent="0" algn="just" eaLnBrk="1" hangingPunct="1">
              <a:buNone/>
            </a:pPr>
            <a:endParaRPr lang="en-US" sz="2400" dirty="0">
              <a:solidFill>
                <a:srgbClr val="2C2A2A"/>
              </a:solidFill>
            </a:endParaRPr>
          </a:p>
          <a:p>
            <a:pPr marL="0" indent="0" algn="just" eaLnBrk="1" hangingPunct="1">
              <a:buNone/>
            </a:pPr>
            <a:endParaRPr lang="en-US" sz="24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2-</a:t>
            </a:r>
            <a:fld id="{C365DC54-4325-4242-BB2B-C8FD7A4A0A7F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57200" y="-1298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04C4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000" dirty="0" smtClean="0"/>
              <a:t>2.7 – Introduction to Resonance</a:t>
            </a:r>
            <a:endParaRPr lang="en-US" sz="4000" dirty="0"/>
          </a:p>
        </p:txBody>
      </p:sp>
      <p:pic>
        <p:nvPicPr>
          <p:cNvPr id="22530" name="Picture 2" descr="Z:\NewMedia\Ebook-Novella\Wiley\JIRA\Klein Organic Chemistry 3e\Work\Images\Ch02\klein_3e_fig_02_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426" y="1136345"/>
            <a:ext cx="4121150" cy="482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00025" y="1068388"/>
            <a:ext cx="4608513" cy="484028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The allyl carbocation has a charge of +1.  If it gained an electron it would go to the non-bonding MO</a:t>
            </a: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The symmetry of the non bonding MO suggests the cationic charge is spread out to both ends of the 3 carbon chain (not just one carbon atom drawn with the positive charge)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2-</a:t>
            </a:r>
            <a:fld id="{C365DC54-4325-4242-BB2B-C8FD7A4A0A7F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457200" y="-1298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04C4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000" dirty="0" smtClean="0"/>
              <a:t>2.7 – Introduction to Resonance</a:t>
            </a:r>
            <a:endParaRPr lang="en-US" sz="4000" dirty="0"/>
          </a:p>
        </p:txBody>
      </p:sp>
      <p:pic>
        <p:nvPicPr>
          <p:cNvPr id="23554" name="Picture 2" descr="Z:\NewMedia\Ebook-Novella\Wiley\JIRA\Klein Organic Chemistry 3e\Work\Images\Ch02\klein_3e_fig_02_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778" y="1176958"/>
            <a:ext cx="4121150" cy="482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193675" y="952500"/>
            <a:ext cx="8743950" cy="4840288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So how can we use bond-line structures accurately describe the positive charge on the allyl carbocation?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The pi electrons can exist on both sides of the middle carbon, so we can draw two different </a:t>
            </a:r>
            <a:r>
              <a:rPr lang="en-US" sz="2400" b="1" dirty="0" smtClean="0">
                <a:solidFill>
                  <a:srgbClr val="FF0000"/>
                </a:solidFill>
              </a:rPr>
              <a:t>resonance structures </a:t>
            </a: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to represent the compound</a:t>
            </a: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The resonance arrow, and the brackets, indicate these structures </a:t>
            </a:r>
          </a:p>
          <a:p>
            <a:pPr marL="0" indent="0" eaLnBrk="1" hangingPunct="1">
              <a:buNone/>
              <a:defRPr/>
            </a:pPr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   are describing </a:t>
            </a:r>
            <a:r>
              <a:rPr lang="en-US" sz="2400" i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one compound</a:t>
            </a: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573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2810" y="3454145"/>
            <a:ext cx="3754438" cy="1619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2-</a:t>
            </a:r>
            <a:fld id="{C365DC54-4325-4242-BB2B-C8FD7A4A0A7F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57200" y="-1298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04C4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000" dirty="0" smtClean="0"/>
              <a:t>2.7 Resonance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193675" y="952500"/>
            <a:ext cx="8743950" cy="4840288"/>
          </a:xfrm>
        </p:spPr>
        <p:txBody>
          <a:bodyPr/>
          <a:lstStyle/>
          <a:p>
            <a:pPr eaLnBrk="1" hangingPunct="1"/>
            <a:r>
              <a:rPr lang="en-US" sz="2400" dirty="0"/>
              <a:t>Because neither of the contributors exists (look at MOs), the average or hybrid is much more </a:t>
            </a:r>
            <a:r>
              <a:rPr lang="en-US" sz="2400" dirty="0" smtClean="0"/>
              <a:t>appropriate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>
              <a:buFont typeface="Arial" charset="0"/>
              <a:buNone/>
            </a:pPr>
            <a:r>
              <a:rPr lang="en-US" sz="2400" dirty="0"/>
              <a:t>	                                                          vs.</a:t>
            </a:r>
          </a:p>
          <a:p>
            <a:pPr eaLnBrk="1" hangingPunct="1">
              <a:buFont typeface="Arial" charset="0"/>
              <a:buNone/>
            </a:pPr>
            <a:r>
              <a:rPr lang="en-US" sz="2400" dirty="0"/>
              <a:t>	                                                                        </a:t>
            </a:r>
            <a:r>
              <a:rPr lang="en-US" sz="2400" dirty="0" smtClean="0"/>
              <a:t>         </a:t>
            </a:r>
            <a:endParaRPr lang="en-US" sz="2400" dirty="0"/>
          </a:p>
          <a:p>
            <a:pPr eaLnBrk="1" hangingPunct="1">
              <a:buFont typeface="Arial" charset="0"/>
              <a:buNone/>
            </a:pPr>
            <a:endParaRPr lang="en-US" sz="2400" dirty="0" smtClean="0"/>
          </a:p>
          <a:p>
            <a:pPr eaLnBrk="1" hangingPunct="1">
              <a:buFont typeface="Arial" charset="0"/>
              <a:buNone/>
            </a:pPr>
            <a:endParaRPr lang="en-US" sz="2400" dirty="0"/>
          </a:p>
          <a:p>
            <a:pPr eaLnBrk="1" hangingPunct="1">
              <a:buFont typeface="Arial" charset="0"/>
              <a:buNone/>
            </a:pPr>
            <a:r>
              <a:rPr lang="en-US" sz="2400" b="1" dirty="0" smtClean="0"/>
              <a:t>The resonance structures are not switching back and forth!</a:t>
            </a:r>
            <a:endParaRPr lang="en-US" sz="2400" b="1" dirty="0"/>
          </a:p>
          <a:p>
            <a:pPr eaLnBrk="1" hangingPunct="1"/>
            <a:r>
              <a:rPr lang="en-US" sz="2400" dirty="0"/>
              <a:t>Analogy: a nectarine is a hybrid formed by mixing a peach and a plum.  A nectarine is </a:t>
            </a:r>
            <a:r>
              <a:rPr lang="en-US" sz="2400" dirty="0" smtClean="0"/>
              <a:t>does not switch back and forth between being a peach and a plum.  It is simply a nectarine, all of the time </a:t>
            </a:r>
            <a:endParaRPr lang="en-US" sz="2400" dirty="0"/>
          </a:p>
          <a:p>
            <a:pPr eaLnBrk="1" hangingPunct="1">
              <a:buFont typeface="Arial" charset="0"/>
              <a:buNone/>
            </a:pPr>
            <a:r>
              <a:rPr lang="en-US" sz="2400" b="1" dirty="0"/>
              <a:t>	</a:t>
            </a:r>
            <a:endParaRPr lang="en-US" sz="2400" dirty="0"/>
          </a:p>
        </p:txBody>
      </p:sp>
      <p:pic>
        <p:nvPicPr>
          <p:cNvPr id="820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0575" y="2136522"/>
            <a:ext cx="3754438" cy="1619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6518275" y="2509838"/>
          <a:ext cx="1289050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3" name="CS ChemDraw Drawing" r:id="rId5" imgW="952500" imgH="406400" progId="">
                  <p:embed/>
                </p:oleObj>
              </mc:Choice>
              <mc:Fallback>
                <p:oleObj name="CS ChemDraw Drawing" r:id="rId5" imgW="952500" imgH="4064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8275" y="2509838"/>
                        <a:ext cx="1289050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2-</a:t>
            </a:r>
            <a:fld id="{C365DC54-4325-4242-BB2B-C8FD7A4A0A7F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46334" y="3003312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 </a:t>
            </a:r>
            <a:r>
              <a:rPr lang="el-GR" dirty="0"/>
              <a:t>δ</a:t>
            </a:r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467587" y="3012837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 </a:t>
            </a:r>
            <a:r>
              <a:rPr lang="el-GR" dirty="0"/>
              <a:t>δ</a:t>
            </a:r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25314" y="3683460"/>
            <a:ext cx="3669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Two resonance contributors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33856" y="3683460"/>
            <a:ext cx="29209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one resonance hybrid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457200" y="-1298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04C4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000" dirty="0" smtClean="0"/>
              <a:t>2.7 Resonance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Content Placeholder 2"/>
          <p:cNvSpPr>
            <a:spLocks noGrp="1"/>
          </p:cNvSpPr>
          <p:nvPr>
            <p:ph sz="half" idx="1"/>
          </p:nvPr>
        </p:nvSpPr>
        <p:spPr>
          <a:xfrm>
            <a:off x="193675" y="952500"/>
            <a:ext cx="8743950" cy="4840288"/>
          </a:xfrm>
        </p:spPr>
        <p:txBody>
          <a:bodyPr/>
          <a:lstStyle/>
          <a:p>
            <a:pPr eaLnBrk="1" hangingPunct="1"/>
            <a:r>
              <a:rPr lang="en-US" sz="2400" dirty="0" smtClean="0"/>
              <a:t>Delocalized electrons are more spread out, thus lower energy, thus more stable.  So resonance </a:t>
            </a:r>
            <a:r>
              <a:rPr lang="en-US" sz="2400" i="1" dirty="0" smtClean="0"/>
              <a:t>stabilizes</a:t>
            </a:r>
            <a:r>
              <a:rPr lang="en-US" sz="2400" dirty="0" smtClean="0"/>
              <a:t> a molecule</a:t>
            </a:r>
            <a:endParaRPr lang="en-US" sz="2400" dirty="0"/>
          </a:p>
          <a:p>
            <a:pPr lvl="1" eaLnBrk="1" hangingPunct="1"/>
            <a:r>
              <a:rPr lang="en-US" dirty="0"/>
              <a:t>Electrons exist in orbitals that span a greater distance giving the electrons more freedom minimizing repulsions</a:t>
            </a:r>
          </a:p>
          <a:p>
            <a:pPr lvl="1" eaLnBrk="1" hangingPunct="1"/>
            <a:r>
              <a:rPr lang="en-US" dirty="0"/>
              <a:t>Electrons spend time close to multiple nuclei all at once maximizing </a:t>
            </a:r>
            <a:r>
              <a:rPr lang="en-US" dirty="0" smtClean="0"/>
              <a:t>attractions</a:t>
            </a:r>
          </a:p>
          <a:p>
            <a:pPr lvl="1" eaLnBrk="1" hangingPunct="1"/>
            <a:endParaRPr lang="en-US" dirty="0"/>
          </a:p>
          <a:p>
            <a:pPr eaLnBrk="1" hangingPunct="1"/>
            <a:r>
              <a:rPr lang="en-US" sz="2400" dirty="0"/>
              <a:t>Delocalization of charge</a:t>
            </a:r>
          </a:p>
          <a:p>
            <a:pPr lvl="1" eaLnBrk="1" hangingPunct="1"/>
            <a:r>
              <a:rPr lang="en-US" dirty="0"/>
              <a:t>The charge is spread out over more than one atom.  The resulting partial charges are more stable than a full +1 charge.</a:t>
            </a:r>
          </a:p>
          <a:p>
            <a:pPr marL="457200" lvl="1" indent="0" eaLnBrk="1" hangingPunct="1">
              <a:buNone/>
            </a:pPr>
            <a:endParaRPr lang="en-US" dirty="0"/>
          </a:p>
          <a:p>
            <a:pPr marL="457200" lvl="1" indent="0" eaLnBrk="1" hangingPunct="1">
              <a:buNone/>
            </a:pPr>
            <a:endParaRPr lang="en-US" dirty="0"/>
          </a:p>
          <a:p>
            <a:pPr eaLnBrk="1" hangingPunct="1">
              <a:buFont typeface="Arial" charset="0"/>
              <a:buNone/>
            </a:pPr>
            <a:r>
              <a:rPr lang="en-US" sz="2400" b="1" dirty="0">
                <a:solidFill>
                  <a:schemeClr val="tx1"/>
                </a:solidFill>
              </a:rPr>
              <a:t>                         </a:t>
            </a:r>
            <a:r>
              <a:rPr lang="en-US" sz="2400" b="1" dirty="0" smtClean="0">
                <a:solidFill>
                  <a:schemeClr val="tx1"/>
                </a:solidFill>
              </a:rPr>
              <a:t>    </a:t>
            </a:r>
            <a:r>
              <a:rPr lang="el-GR" sz="2400" b="1" dirty="0" smtClean="0">
                <a:solidFill>
                  <a:schemeClr val="tx1"/>
                </a:solidFill>
              </a:rPr>
              <a:t>δ</a:t>
            </a:r>
            <a:r>
              <a:rPr lang="en-US" sz="2400" b="1" dirty="0" smtClean="0">
                <a:solidFill>
                  <a:schemeClr val="tx1"/>
                </a:solidFill>
              </a:rPr>
              <a:t>+          </a:t>
            </a:r>
            <a:r>
              <a:rPr lang="el-GR" sz="2400" b="1" dirty="0">
                <a:solidFill>
                  <a:schemeClr val="tx1"/>
                </a:solidFill>
              </a:rPr>
              <a:t>δ</a:t>
            </a:r>
            <a:r>
              <a:rPr lang="en-US" sz="2400" b="1" dirty="0">
                <a:solidFill>
                  <a:schemeClr val="tx1"/>
                </a:solidFill>
              </a:rPr>
              <a:t>+</a:t>
            </a:r>
          </a:p>
          <a:p>
            <a:pPr eaLnBrk="1" hangingPunct="1">
              <a:buFont typeface="Arial" charset="0"/>
              <a:buNone/>
            </a:pPr>
            <a:r>
              <a:rPr lang="en-US" sz="2400" dirty="0"/>
              <a:t>                                        </a:t>
            </a:r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1822234"/>
              </p:ext>
            </p:extLst>
          </p:nvPr>
        </p:nvGraphicFramePr>
        <p:xfrm>
          <a:off x="2216150" y="5364163"/>
          <a:ext cx="1289050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7" name="CS ChemDraw Drawing" r:id="rId4" imgW="952500" imgH="406400" progId="">
                  <p:embed/>
                </p:oleObj>
              </mc:Choice>
              <mc:Fallback>
                <p:oleObj name="CS ChemDraw Drawing" r:id="rId4" imgW="952500" imgH="4064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6150" y="5364163"/>
                        <a:ext cx="1289050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2-</a:t>
            </a:r>
            <a:fld id="{C365DC54-4325-4242-BB2B-C8FD7A4A0A7F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57200" y="-1298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04C4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000" dirty="0" smtClean="0"/>
              <a:t>2.7 Resonance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079" y="876741"/>
            <a:ext cx="8559843" cy="168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9098"/>
            <a:ext cx="8229600" cy="3770019"/>
          </a:xfrm>
        </p:spPr>
        <p:txBody>
          <a:bodyPr/>
          <a:lstStyle/>
          <a:p>
            <a:pPr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eaLnBrk="1" hangingPunct="1"/>
            <a:r>
              <a:rPr lang="en-US" sz="2400" dirty="0" smtClean="0"/>
              <a:t>Notice that the molecular formula would be inadequate to distinguish between propanol and isopropanol.</a:t>
            </a:r>
            <a:endParaRPr lang="en-US" sz="2400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sz="2400" dirty="0" smtClean="0"/>
              <a:t>Practice converting from one type of representation to another with Skillbuilder 2.1</a:t>
            </a:r>
            <a:endParaRPr lang="en-US" sz="2400" dirty="0"/>
          </a:p>
        </p:txBody>
      </p:sp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2608" y="3652834"/>
            <a:ext cx="7418785" cy="188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2-</a:t>
            </a:r>
            <a:fld id="{C365DC54-4325-4242-BB2B-C8FD7A4A0A7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129884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2.1 Representing Molecules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Content Placeholder 2"/>
          <p:cNvSpPr>
            <a:spLocks noGrp="1"/>
          </p:cNvSpPr>
          <p:nvPr>
            <p:ph sz="half" idx="1"/>
          </p:nvPr>
        </p:nvSpPr>
        <p:spPr>
          <a:xfrm>
            <a:off x="193675" y="914400"/>
            <a:ext cx="8743950" cy="4840288"/>
          </a:xfrm>
        </p:spPr>
        <p:txBody>
          <a:bodyPr/>
          <a:lstStyle/>
          <a:p>
            <a:pPr eaLnBrk="1" hangingPunct="1"/>
            <a:r>
              <a:rPr lang="en-US" sz="2400" dirty="0"/>
              <a:t>Throughout Organic Chemistry, we will be using curved arrows to show electron </a:t>
            </a:r>
            <a:r>
              <a:rPr lang="en-US" sz="2400" dirty="0" smtClean="0"/>
              <a:t>movement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The sooner you master this skill, the easier the course will be</a:t>
            </a:r>
          </a:p>
          <a:p>
            <a:pPr lvl="1" eaLnBrk="1" hangingPunct="1"/>
            <a:r>
              <a:rPr lang="en-US" dirty="0" smtClean="0"/>
              <a:t>The </a:t>
            </a:r>
            <a:r>
              <a:rPr lang="en-US" dirty="0"/>
              <a:t>arrow starts where the electrons are currently located</a:t>
            </a:r>
          </a:p>
          <a:p>
            <a:pPr lvl="1" eaLnBrk="1" hangingPunct="1"/>
            <a:r>
              <a:rPr lang="en-US" dirty="0"/>
              <a:t>The arrow ends where the electrons will end up after the electron movement</a:t>
            </a:r>
          </a:p>
          <a:p>
            <a:pPr lvl="4" eaLnBrk="1" hangingPunct="1"/>
            <a:endParaRPr lang="en-US" sz="2400" dirty="0" smtClean="0"/>
          </a:p>
          <a:p>
            <a:pPr lvl="4" eaLnBrk="1" hangingPunct="1"/>
            <a:endParaRPr lang="en-US" sz="2400" dirty="0"/>
          </a:p>
          <a:p>
            <a:pPr lvl="4" eaLnBrk="1" hangingPunct="1"/>
            <a:endParaRPr lang="en-US" sz="2400" dirty="0"/>
          </a:p>
          <a:p>
            <a:pPr eaLnBrk="1" hangingPunct="1"/>
            <a:r>
              <a:rPr lang="en-US" sz="2400" dirty="0"/>
              <a:t>We will explore curved arrows to show other reactions in Chapter 3</a:t>
            </a:r>
          </a:p>
        </p:txBody>
      </p:sp>
      <p:graphicFrame>
        <p:nvGraphicFramePr>
          <p:cNvPr id="1024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477420"/>
              </p:ext>
            </p:extLst>
          </p:nvPr>
        </p:nvGraphicFramePr>
        <p:xfrm>
          <a:off x="5351462" y="4327525"/>
          <a:ext cx="132397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0" name="CS ChemDraw Drawing" r:id="rId4" imgW="711200" imgH="368300" progId="">
                  <p:embed/>
                </p:oleObj>
              </mc:Choice>
              <mc:Fallback>
                <p:oleObj name="CS ChemDraw Drawing" r:id="rId4" imgW="711200" imgH="36830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1462" y="4327525"/>
                        <a:ext cx="1323975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2-</a:t>
            </a:r>
            <a:fld id="{C365DC54-4325-4242-BB2B-C8FD7A4A0A7F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57200" y="-1298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04C4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000" dirty="0" smtClean="0"/>
              <a:t>2.8 Curved Arrows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556" y="1611602"/>
            <a:ext cx="2327650" cy="7315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193675" y="952500"/>
            <a:ext cx="8743950" cy="4840288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There specific rules for using curved arrows to describe electron delocalization (i.e. resonance)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marL="0" indent="0" eaLnBrk="1" hangingPunct="1"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Rule 1: </a:t>
            </a:r>
            <a:r>
              <a:rPr lang="en-US" sz="2400" dirty="0" smtClean="0"/>
              <a:t>Never show a single (sigma) bond as being delocalized</a:t>
            </a:r>
          </a:p>
          <a:p>
            <a:pPr marL="914400" lvl="1" indent="-457200" eaLnBrk="1" hangingPunct="1">
              <a:buFont typeface="+mj-lt"/>
              <a:buAutoNum type="arabicPeriod"/>
              <a:defRPr/>
            </a:pPr>
            <a:endParaRPr lang="en-US" dirty="0" smtClean="0">
              <a:ea typeface="+mn-ea"/>
            </a:endParaRPr>
          </a:p>
          <a:p>
            <a:pPr marL="914400" lvl="1" indent="-457200" eaLnBrk="1" hangingPunct="1">
              <a:buFont typeface="+mj-lt"/>
              <a:buAutoNum type="arabicPeriod"/>
              <a:defRPr/>
            </a:pPr>
            <a:endParaRPr lang="en-US" dirty="0" smtClean="0">
              <a:ea typeface="+mn-ea"/>
            </a:endParaRPr>
          </a:p>
          <a:p>
            <a:pPr marL="914400" lvl="1" indent="-457200" eaLnBrk="1" hangingPunct="1">
              <a:buFont typeface="+mj-lt"/>
              <a:buAutoNum type="arabicPeriod"/>
              <a:defRPr/>
            </a:pPr>
            <a:endParaRPr lang="en-US" dirty="0" smtClean="0">
              <a:ea typeface="+mn-ea"/>
            </a:endParaRPr>
          </a:p>
          <a:p>
            <a:pPr marL="914400" lvl="1" indent="-457200" eaLnBrk="1" hangingPunct="1">
              <a:buFont typeface="+mj-lt"/>
              <a:buAutoNum type="arabicPeriod"/>
              <a:defRPr/>
            </a:pPr>
            <a:endParaRPr lang="en-US" dirty="0" smtClean="0">
              <a:ea typeface="+mn-ea"/>
            </a:endParaRPr>
          </a:p>
          <a:p>
            <a:pPr marL="914400" lvl="1" indent="-457200" eaLnBrk="1" hangingPunct="1">
              <a:buFont typeface="+mj-lt"/>
              <a:buAutoNum type="arabicPeriod"/>
              <a:defRPr/>
            </a:pPr>
            <a:endParaRPr lang="en-US" dirty="0" smtClean="0">
              <a:ea typeface="+mn-ea"/>
            </a:endParaRPr>
          </a:p>
          <a:p>
            <a:pPr marL="514350" indent="-457200" eaLnBrk="1" hangingPunct="1">
              <a:defRPr/>
            </a:pPr>
            <a:r>
              <a:rPr lang="en-US" sz="2400" dirty="0" smtClean="0"/>
              <a:t>Single bonds break in a chemical reaction, not resonance.</a:t>
            </a:r>
          </a:p>
          <a:p>
            <a:pPr marL="514350" indent="-457200" eaLnBrk="1" hangingPunct="1">
              <a:defRPr/>
            </a:pPr>
            <a:r>
              <a:rPr lang="en-US" sz="2400" dirty="0" smtClean="0"/>
              <a:t>Resonance occurs for electrons existing in overlapping p orbitals</a:t>
            </a:r>
            <a:r>
              <a:rPr lang="en-US" sz="2400" dirty="0"/>
              <a:t> </a:t>
            </a:r>
            <a:r>
              <a:rPr lang="en-US" sz="2400" dirty="0" smtClean="0"/>
              <a:t>(pi-bonds and lone pairs… not sigma bonds)</a:t>
            </a:r>
          </a:p>
        </p:txBody>
      </p:sp>
      <p:pic>
        <p:nvPicPr>
          <p:cNvPr id="583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7580" y="2919420"/>
            <a:ext cx="4948841" cy="152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2-</a:t>
            </a:r>
            <a:fld id="{C365DC54-4325-4242-BB2B-C8FD7A4A0A7F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57200" y="-1298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04C4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000" dirty="0" smtClean="0"/>
              <a:t>2.8 Curved Arrows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193675" y="952500"/>
            <a:ext cx="8743950" cy="4840288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Rule 2: </a:t>
            </a:r>
            <a:r>
              <a:rPr lang="en-US" sz="2400" dirty="0" smtClean="0"/>
              <a:t>Never exceed an octet for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row elements (B, C, N, O, F)</a:t>
            </a:r>
          </a:p>
          <a:p>
            <a:pPr marL="0" indent="0" eaLnBrk="1" hangingPunct="1">
              <a:buNone/>
              <a:defRPr/>
            </a:pPr>
            <a:endParaRPr lang="en-US" sz="2400" dirty="0" smtClean="0"/>
          </a:p>
          <a:p>
            <a:pPr marL="514350" indent="-457200" eaLnBrk="1" hangingPunct="1">
              <a:defRPr/>
            </a:pPr>
            <a:r>
              <a:rPr lang="en-US" sz="2400" dirty="0" smtClean="0"/>
              <a:t>The valence shell of an atom in the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row has</a:t>
            </a:r>
            <a:r>
              <a:rPr lang="en-US" sz="2400" dirty="0"/>
              <a:t> </a:t>
            </a:r>
            <a:r>
              <a:rPr lang="en-US" sz="2400" dirty="0" smtClean="0"/>
              <a:t>only 4 orbitals, holding a max. of 8 electrons</a:t>
            </a:r>
          </a:p>
          <a:p>
            <a:pPr marL="514350" indent="-457200" eaLnBrk="1" hangingPunct="1">
              <a:defRPr/>
            </a:pPr>
            <a:endParaRPr lang="en-US" sz="2400" dirty="0" smtClean="0"/>
          </a:p>
          <a:p>
            <a:pPr marL="514350" indent="-457200" eaLnBrk="1" hangingPunct="1">
              <a:defRPr/>
            </a:pPr>
            <a:r>
              <a:rPr lang="en-US" sz="2400" dirty="0" smtClean="0"/>
              <a:t>These curved arrows violate rule 2.</a:t>
            </a:r>
          </a:p>
          <a:p>
            <a:pPr marL="514350" indent="-457200" eaLnBrk="1" hangingPunct="1">
              <a:defRPr/>
            </a:pPr>
            <a:endParaRPr lang="en-US" sz="2400" dirty="0" smtClean="0"/>
          </a:p>
          <a:p>
            <a:pPr marL="514350" indent="-457200" eaLnBrk="1" hangingPunct="1">
              <a:defRPr/>
            </a:pPr>
            <a:endParaRPr lang="en-US" sz="2400" dirty="0" smtClean="0"/>
          </a:p>
          <a:p>
            <a:pPr marL="514350" indent="-457200" eaLnBrk="1" hangingPunct="1">
              <a:defRPr/>
            </a:pPr>
            <a:endParaRPr lang="en-US" sz="2400" dirty="0" smtClean="0"/>
          </a:p>
          <a:p>
            <a:pPr marL="57150" indent="0" eaLnBrk="1" hangingPunct="1">
              <a:buNone/>
              <a:defRPr/>
            </a:pPr>
            <a:endParaRPr lang="en-US" sz="2400" dirty="0" smtClean="0"/>
          </a:p>
        </p:txBody>
      </p:sp>
      <p:pic>
        <p:nvPicPr>
          <p:cNvPr id="593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831" y="3895267"/>
            <a:ext cx="5900738" cy="1736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2012" y="4297810"/>
            <a:ext cx="1324780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2-</a:t>
            </a:r>
            <a:fld id="{C365DC54-4325-4242-BB2B-C8FD7A4A0A7F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57200" y="-1298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04C4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000" dirty="0" smtClean="0"/>
              <a:t>2.8 Curved Arrows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7250956" y="5233861"/>
            <a:ext cx="1266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Bad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arrow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193675" y="952500"/>
            <a:ext cx="8743950" cy="4840288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row elements (B, C, N, O, F) will sometimes have LESS than an octet, just never more than an octet.</a:t>
            </a:r>
          </a:p>
          <a:p>
            <a:pPr marL="914400" lvl="1" indent="-457200" eaLnBrk="1" hangingPunct="1">
              <a:buFont typeface="+mj-lt"/>
              <a:buAutoNum type="arabicPeriod" startAt="3"/>
              <a:defRPr/>
            </a:pPr>
            <a:endParaRPr lang="en-US" dirty="0" smtClean="0">
              <a:ea typeface="+mn-ea"/>
            </a:endParaRPr>
          </a:p>
          <a:p>
            <a:pPr marL="914400" lvl="1" indent="-457200" eaLnBrk="1" hangingPunct="1">
              <a:buFont typeface="+mj-lt"/>
              <a:buAutoNum type="arabicPeriod" startAt="3"/>
              <a:defRPr/>
            </a:pPr>
            <a:endParaRPr lang="en-US" dirty="0" smtClean="0">
              <a:ea typeface="+mn-ea"/>
            </a:endParaRPr>
          </a:p>
          <a:p>
            <a:pPr marL="1314450" lvl="2" indent="-457200" eaLnBrk="1" hangingPunct="1">
              <a:buFont typeface="+mj-lt"/>
              <a:buAutoNum type="arabicPeriod" startAt="2"/>
              <a:defRPr/>
            </a:pPr>
            <a:endParaRPr lang="en-US" sz="2400" dirty="0" smtClean="0">
              <a:ea typeface="+mn-ea"/>
            </a:endParaRPr>
          </a:p>
          <a:p>
            <a:pPr marL="1314450" lvl="2" indent="-457200" eaLnBrk="1" hangingPunct="1">
              <a:buFont typeface="+mj-lt"/>
              <a:buAutoNum type="arabicPeriod" startAt="2"/>
              <a:defRPr/>
            </a:pPr>
            <a:endParaRPr lang="en-US" sz="2400" dirty="0" smtClean="0">
              <a:ea typeface="+mn-ea"/>
            </a:endParaRPr>
          </a:p>
          <a:p>
            <a:pPr marL="1314450" lvl="2" indent="-457200" eaLnBrk="1" hangingPunct="1">
              <a:buFont typeface="+mj-lt"/>
              <a:buAutoNum type="arabicPeriod" startAt="2"/>
              <a:defRPr/>
            </a:pPr>
            <a:endParaRPr lang="en-US" sz="2400" dirty="0" smtClean="0">
              <a:ea typeface="+mn-ea"/>
            </a:endParaRPr>
          </a:p>
          <a:p>
            <a:pPr marL="914400" lvl="1" indent="-457200" eaLnBrk="1" hangingPunct="1">
              <a:buFont typeface="+mj-lt"/>
              <a:buAutoNum type="arabicPeriod" startAt="3"/>
              <a:defRPr/>
            </a:pPr>
            <a:endParaRPr lang="en-US" dirty="0" smtClean="0">
              <a:ea typeface="+mn-ea"/>
            </a:endParaRPr>
          </a:p>
          <a:p>
            <a:pPr marL="514350" indent="-457200" eaLnBrk="1" hangingPunct="1">
              <a:defRPr/>
            </a:pPr>
            <a:endParaRPr lang="en-US" sz="2400" dirty="0" smtClean="0"/>
          </a:p>
          <a:p>
            <a:pPr marL="514350" indent="-457200" eaLnBrk="1" hangingPunct="1">
              <a:defRPr/>
            </a:pPr>
            <a:endParaRPr lang="en-US" sz="2400" dirty="0" smtClean="0"/>
          </a:p>
          <a:p>
            <a:pPr marL="514350" indent="-457200" eaLnBrk="1" hangingPunct="1">
              <a:defRPr/>
            </a:pPr>
            <a:r>
              <a:rPr lang="en-US" sz="2400" dirty="0" smtClean="0"/>
              <a:t>Practice with SkillBuilder 2.6</a:t>
            </a:r>
          </a:p>
        </p:txBody>
      </p:sp>
      <p:pic>
        <p:nvPicPr>
          <p:cNvPr id="604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1140" y="2214562"/>
            <a:ext cx="468527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2-</a:t>
            </a:r>
            <a:fld id="{C365DC54-4325-4242-BB2B-C8FD7A4A0A7F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57200" y="-1298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04C4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000" dirty="0" smtClean="0"/>
              <a:t>2.8 Curved Arrows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6" name="Content Placeholder 2"/>
          <p:cNvSpPr>
            <a:spLocks noGrp="1"/>
          </p:cNvSpPr>
          <p:nvPr>
            <p:ph sz="half" idx="1"/>
          </p:nvPr>
        </p:nvSpPr>
        <p:spPr>
          <a:xfrm>
            <a:off x="193675" y="952500"/>
            <a:ext cx="8743950" cy="4840288"/>
          </a:xfrm>
        </p:spPr>
        <p:txBody>
          <a:bodyPr/>
          <a:lstStyle/>
          <a:p>
            <a:pPr eaLnBrk="1" hangingPunct="1"/>
            <a:r>
              <a:rPr lang="en-US" sz="2400" dirty="0"/>
              <a:t>When using curved arrows to </a:t>
            </a:r>
            <a:r>
              <a:rPr lang="en-US" sz="2400" dirty="0" smtClean="0"/>
              <a:t>derive resonance structures, you will often have one or more formal charges to contend with.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 smtClean="0"/>
              <a:t>You have to be able to indicate formal charge to draw a valid structure.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eaLnBrk="1" hangingPunct="1"/>
            <a:r>
              <a:rPr lang="en-US" sz="2400" dirty="0" smtClean="0"/>
              <a:t>Consider the resonance structure derived from the curved arrows shown below: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pic>
        <p:nvPicPr>
          <p:cNvPr id="614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4257" y="4420336"/>
            <a:ext cx="3826878" cy="160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2-</a:t>
            </a:r>
            <a:fld id="{C365DC54-4325-4242-BB2B-C8FD7A4A0A7F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57200" y="-1298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04C4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000" dirty="0" smtClean="0"/>
              <a:t>2.9 Formal Charges in Resonance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0" name="Content Placeholder 2"/>
          <p:cNvSpPr>
            <a:spLocks noGrp="1"/>
          </p:cNvSpPr>
          <p:nvPr>
            <p:ph sz="half" idx="1"/>
          </p:nvPr>
        </p:nvSpPr>
        <p:spPr>
          <a:xfrm>
            <a:off x="193675" y="952500"/>
            <a:ext cx="8743950" cy="4840288"/>
          </a:xfrm>
        </p:spPr>
        <p:txBody>
          <a:bodyPr/>
          <a:lstStyle/>
          <a:p>
            <a:pPr eaLnBrk="1" hangingPunct="1"/>
            <a:r>
              <a:rPr lang="en-US" sz="2400" dirty="0" smtClean="0"/>
              <a:t>We can draw the other resonance structure by following the instructions provided by the curved arrows…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0" indent="0" eaLnBrk="1" hangingPunct="1">
              <a:buNone/>
            </a:pPr>
            <a:r>
              <a:rPr lang="en-US" sz="2400" dirty="0" smtClean="0"/>
              <a:t>	… but we </a:t>
            </a:r>
            <a:r>
              <a:rPr lang="en-US" sz="2400" b="1" dirty="0" smtClean="0"/>
              <a:t>have to show the formal charges </a:t>
            </a:r>
            <a:r>
              <a:rPr lang="en-US" sz="2400" dirty="0" smtClean="0"/>
              <a:t>to draw it correctly: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marL="0" indent="0" eaLnBrk="1" hangingPunct="1">
              <a:buNone/>
            </a:pPr>
            <a:endParaRPr lang="en-US" sz="2400" dirty="0" smtClean="0"/>
          </a:p>
          <a:p>
            <a:pPr eaLnBrk="1" hangingPunct="1"/>
            <a:r>
              <a:rPr lang="en-US" sz="2400" dirty="0" smtClean="0"/>
              <a:t>Do Skillbuilder 2.7 and Practice the Skill 2.15 and 2.16</a:t>
            </a:r>
            <a:endParaRPr lang="en-US" sz="24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2-</a:t>
            </a:r>
            <a:fld id="{C365DC54-4325-4242-BB2B-C8FD7A4A0A7F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57200" y="-1298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04C4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000" dirty="0" smtClean="0"/>
              <a:t>2.9 Formal Charges in Resonance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199" y="1875304"/>
            <a:ext cx="3797113" cy="13963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223" y="4133795"/>
            <a:ext cx="3993347" cy="1368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193675" y="952500"/>
            <a:ext cx="8743950" cy="4840288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There are </a:t>
            </a:r>
            <a:r>
              <a:rPr lang="en-US" sz="2400" b="1" dirty="0" smtClean="0">
                <a:solidFill>
                  <a:srgbClr val="00B050"/>
                </a:solidFill>
              </a:rPr>
              <a:t>5 general bonding patterns </a:t>
            </a:r>
            <a:r>
              <a:rPr lang="en-US" sz="2400" dirty="0" smtClean="0"/>
              <a:t>in which resonance occurs. Recognize these patterns to predict when resonance will occur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marL="914400" lvl="1" indent="-457200" eaLnBrk="1" hangingPunct="1">
              <a:buFont typeface="+mj-lt"/>
              <a:buAutoNum type="arabicPeriod"/>
              <a:defRPr/>
            </a:pPr>
            <a:r>
              <a:rPr lang="en-US" dirty="0" smtClean="0">
                <a:ea typeface="+mn-ea"/>
              </a:rPr>
              <a:t>Allylic lone pair</a:t>
            </a:r>
          </a:p>
          <a:p>
            <a:pPr marL="914400" lvl="1" indent="-457200" eaLnBrk="1" hangingPunct="1">
              <a:buFont typeface="+mj-lt"/>
              <a:buAutoNum type="arabicPeriod"/>
              <a:defRPr/>
            </a:pPr>
            <a:r>
              <a:rPr lang="en-US" dirty="0" smtClean="0">
                <a:ea typeface="+mn-ea"/>
              </a:rPr>
              <a:t>Allylic carbocation</a:t>
            </a:r>
          </a:p>
          <a:p>
            <a:pPr marL="914400" lvl="1" indent="-457200" eaLnBrk="1" hangingPunct="1">
              <a:buFont typeface="+mj-lt"/>
              <a:buAutoNum type="arabicPeriod"/>
              <a:defRPr/>
            </a:pPr>
            <a:r>
              <a:rPr lang="en-US" dirty="0" smtClean="0">
                <a:ea typeface="+mn-ea"/>
              </a:rPr>
              <a:t>Lone pair of electrons adjacent to a carbocation</a:t>
            </a:r>
          </a:p>
          <a:p>
            <a:pPr marL="914400" lvl="1" indent="-457200" eaLnBrk="1" hangingPunct="1">
              <a:buFont typeface="+mj-lt"/>
              <a:buAutoNum type="arabicPeriod"/>
              <a:defRPr/>
            </a:pPr>
            <a:r>
              <a:rPr lang="en-US" dirty="0" smtClean="0">
                <a:ea typeface="+mn-ea"/>
              </a:rPr>
              <a:t>A pi bond between two atoms with different electronegativities</a:t>
            </a:r>
          </a:p>
          <a:p>
            <a:pPr marL="914400" lvl="1" indent="-457200" eaLnBrk="1" hangingPunct="1">
              <a:buFont typeface="+mj-lt"/>
              <a:buAutoNum type="arabicPeriod"/>
              <a:defRPr/>
            </a:pPr>
            <a:r>
              <a:rPr lang="en-US" dirty="0" smtClean="0">
                <a:ea typeface="+mn-ea"/>
              </a:rPr>
              <a:t>Conjugated pi bonds in a ring</a:t>
            </a:r>
          </a:p>
          <a:p>
            <a:pPr marL="914400" lvl="1" indent="-457200" eaLnBrk="1" hangingPunct="1">
              <a:buFont typeface="+mj-lt"/>
              <a:buAutoNum type="arabicPeriod"/>
              <a:defRPr/>
            </a:pPr>
            <a:endParaRPr lang="en-US" dirty="0" smtClean="0">
              <a:ea typeface="+mn-ea"/>
            </a:endParaRPr>
          </a:p>
          <a:p>
            <a:pPr marL="514350" indent="-457200" eaLnBrk="1" hangingPunct="1">
              <a:defRPr/>
            </a:pPr>
            <a:r>
              <a:rPr lang="en-US" sz="2400" dirty="0" smtClean="0"/>
              <a:t>The only way to recognize these patterns is to do lots, and lots of practice problems and examples.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2-</a:t>
            </a:r>
            <a:fld id="{C365DC54-4325-4242-BB2B-C8FD7A4A0A7F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57200" y="-1298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04C4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000" dirty="0" smtClean="0"/>
              <a:t>2.10 Resonance Pattern Recognition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Content Placeholder 2"/>
          <p:cNvSpPr>
            <a:spLocks noGrp="1"/>
          </p:cNvSpPr>
          <p:nvPr>
            <p:ph sz="half" idx="1"/>
          </p:nvPr>
        </p:nvSpPr>
        <p:spPr>
          <a:xfrm>
            <a:off x="193675" y="952500"/>
            <a:ext cx="8743950" cy="4840288"/>
          </a:xfrm>
        </p:spPr>
        <p:txBody>
          <a:bodyPr/>
          <a:lstStyle/>
          <a:p>
            <a:pPr marL="514350" indent="-457200" eaLnBrk="1" hangingPunct="1"/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Vinyl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FF0000"/>
                </a:solidFill>
              </a:rPr>
              <a:t>allyl </a:t>
            </a:r>
            <a:r>
              <a:rPr lang="en-US" sz="2400" dirty="0"/>
              <a:t>refer to </a:t>
            </a:r>
            <a:r>
              <a:rPr lang="en-US" sz="2400" dirty="0" smtClean="0"/>
              <a:t>the atoms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of the pi bond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rgbClr val="FF0000"/>
                </a:solidFill>
              </a:rPr>
              <a:t>next door to the</a:t>
            </a:r>
            <a:r>
              <a:rPr lang="en-US" sz="2400" dirty="0" smtClean="0"/>
              <a:t> </a:t>
            </a:r>
            <a:r>
              <a:rPr lang="en-US" sz="2400" dirty="0"/>
              <a:t>C=C double </a:t>
            </a:r>
            <a:r>
              <a:rPr lang="en-US" sz="2400" dirty="0" smtClean="0"/>
              <a:t>bond, respectively</a:t>
            </a:r>
          </a:p>
          <a:p>
            <a:pPr marL="514350" indent="-457200" eaLnBrk="1" hangingPunct="1"/>
            <a:endParaRPr lang="en-US" sz="2400" dirty="0"/>
          </a:p>
          <a:p>
            <a:pPr marL="514350" indent="-457200" eaLnBrk="1" hangingPunct="1"/>
            <a:endParaRPr lang="en-US" sz="2400" dirty="0" smtClean="0"/>
          </a:p>
          <a:p>
            <a:pPr marL="514350" indent="-457200" eaLnBrk="1" hangingPunct="1"/>
            <a:endParaRPr lang="en-US" sz="2400" dirty="0"/>
          </a:p>
          <a:p>
            <a:pPr marL="514350" indent="-457200" eaLnBrk="1" hangingPunct="1"/>
            <a:endParaRPr lang="en-US" sz="2400" dirty="0" smtClean="0"/>
          </a:p>
          <a:p>
            <a:pPr marL="57150" indent="0" eaLnBrk="1" hangingPunct="1">
              <a:buNone/>
            </a:pPr>
            <a:endParaRPr lang="en-US" sz="2400" dirty="0"/>
          </a:p>
          <a:p>
            <a:pPr marL="514350" indent="-457200" eaLnBrk="1" hangingPunct="1"/>
            <a:r>
              <a:rPr lang="en-US" sz="2400" dirty="0" smtClean="0"/>
              <a:t>We look for allylic lone pairs because they will be resonance delocalized</a:t>
            </a:r>
            <a:endParaRPr lang="en-US" sz="2400" dirty="0"/>
          </a:p>
          <a:p>
            <a:pPr marL="914400" lvl="1" indent="-457200" eaLnBrk="1" hangingPunct="1"/>
            <a:endParaRPr lang="en-US" dirty="0"/>
          </a:p>
          <a:p>
            <a:pPr marL="914400" lvl="1" indent="-457200" eaLnBrk="1" hangingPunct="1"/>
            <a:endParaRPr lang="en-US" dirty="0"/>
          </a:p>
          <a:p>
            <a:pPr marL="514350" indent="-457200" eaLnBrk="1" hangingPunct="1"/>
            <a:endParaRPr lang="en-US" sz="2400" dirty="0"/>
          </a:p>
        </p:txBody>
      </p:sp>
      <p:pic>
        <p:nvPicPr>
          <p:cNvPr id="112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1743" y="2001011"/>
            <a:ext cx="4157662" cy="147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2-</a:t>
            </a:r>
            <a:fld id="{C365DC54-4325-4242-BB2B-C8FD7A4A0A7F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825" y="4503472"/>
            <a:ext cx="2667000" cy="1587500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-128592" y="-1298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04C4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000" dirty="0" smtClean="0"/>
              <a:t>2.10 Resonance Pattern Recognition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8002736" y="151417"/>
            <a:ext cx="966931" cy="630942"/>
          </a:xfrm>
          <a:prstGeom prst="rect">
            <a:avLst/>
          </a:prstGeom>
          <a:noFill/>
          <a:ln>
            <a:solidFill>
              <a:schemeClr val="accent2">
                <a:lumMod val="50000"/>
                <a:alpha val="42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  <a:spcAft>
                <a:spcPts val="600"/>
              </a:spcAft>
            </a:pPr>
            <a:r>
              <a:rPr lang="en-US" b="1" dirty="0">
                <a:solidFill>
                  <a:schemeClr val="accent1">
                    <a:lumMod val="50000"/>
                    <a:alpha val="24000"/>
                  </a:schemeClr>
                </a:solidFill>
              </a:rPr>
              <a:t>p</a:t>
            </a:r>
            <a:r>
              <a:rPr lang="en-US" b="1" dirty="0" smtClean="0">
                <a:solidFill>
                  <a:schemeClr val="accent1">
                    <a:lumMod val="50000"/>
                    <a:alpha val="24000"/>
                  </a:schemeClr>
                </a:solidFill>
              </a:rPr>
              <a:t>attern</a:t>
            </a:r>
          </a:p>
          <a:p>
            <a:pPr algn="ctr">
              <a:lnSpc>
                <a:spcPts val="1800"/>
              </a:lnSpc>
              <a:spcAft>
                <a:spcPts val="600"/>
              </a:spcAft>
            </a:pPr>
            <a:r>
              <a:rPr lang="en-US" b="1" dirty="0" smtClean="0">
                <a:solidFill>
                  <a:schemeClr val="accent1">
                    <a:lumMod val="50000"/>
                    <a:alpha val="24000"/>
                  </a:schemeClr>
                </a:solidFill>
                <a:latin typeface="+mn-lt"/>
              </a:rPr>
              <a:t>#1</a:t>
            </a:r>
            <a:endParaRPr lang="en-US" dirty="0" smtClean="0">
              <a:solidFill>
                <a:schemeClr val="accent1">
                  <a:lumMod val="50000"/>
                  <a:alpha val="24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193675" y="1052515"/>
            <a:ext cx="8743950" cy="4840288"/>
          </a:xfrm>
        </p:spPr>
        <p:txBody>
          <a:bodyPr/>
          <a:lstStyle/>
          <a:p>
            <a:pPr marL="400050" eaLnBrk="1" hangingPunct="1">
              <a:defRPr/>
            </a:pP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All of the lone pairs drawn in these examples are </a:t>
            </a:r>
            <a:r>
              <a:rPr lang="en-US" sz="2400" i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allylic</a:t>
            </a:r>
          </a:p>
          <a:p>
            <a:pPr marL="400050" eaLnBrk="1" hangingPunct="1">
              <a:defRPr/>
            </a:pPr>
            <a:endParaRPr lang="en-US" sz="2400" i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400050" eaLnBrk="1" hangingPunct="1">
              <a:defRPr/>
            </a:pPr>
            <a:endParaRPr lang="en-US" sz="2400" i="1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400050" eaLnBrk="1" hangingPunct="1">
              <a:defRPr/>
            </a:pPr>
            <a:endParaRPr lang="en-US" sz="2400" i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57150" indent="0" eaLnBrk="1" hangingPunct="1">
              <a:buNone/>
              <a:defRPr/>
            </a:pPr>
            <a:endParaRPr lang="en-US" sz="2400" i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400050" eaLnBrk="1" hangingPunct="1">
              <a:defRPr/>
            </a:pPr>
            <a:r>
              <a:rPr lang="en-US" sz="2400" i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Two curved arrows </a:t>
            </a: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must be used to show the delocalization of an allylic lone pair. 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endParaRPr lang="en-US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571500" indent="-514350" eaLnBrk="1" hangingPunct="1">
              <a:buFont typeface="+mj-lt"/>
              <a:buAutoNum type="arabicPeriod"/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571500" indent="-514350" eaLnBrk="1" hangingPunct="1">
              <a:buFont typeface="+mj-lt"/>
              <a:buAutoNum type="arabicPeriod"/>
              <a:defRPr/>
            </a:pPr>
            <a:endParaRPr lang="en-US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571500" indent="-514350" eaLnBrk="1" hangingPunct="1">
              <a:buFont typeface="+mj-lt"/>
              <a:buAutoNum type="arabicPeriod"/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571500" indent="-514350" eaLnBrk="1" hangingPunct="1">
              <a:buFont typeface="+mj-lt"/>
              <a:buAutoNum type="arabicPeriod"/>
              <a:defRPr/>
            </a:pPr>
            <a:endParaRPr lang="en-US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5715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571500" indent="-514350" eaLnBrk="1" hangingPunct="1">
              <a:buFont typeface="+mj-lt"/>
              <a:buAutoNum type="arabicPeriod"/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5715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571500" indent="-514350" eaLnBrk="1" hangingPunct="1"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571500" indent="-514350" eaLnBrk="1" hangingPunct="1"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645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106" y="1650991"/>
            <a:ext cx="7529514" cy="139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2-</a:t>
            </a:r>
            <a:fld id="{C365DC54-4325-4242-BB2B-C8FD7A4A0A7F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7" y="4283077"/>
            <a:ext cx="7817506" cy="1389061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-128592" y="-1298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04C4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000" dirty="0" smtClean="0"/>
              <a:t>2.10 Resonance Pattern Recognition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8002736" y="151417"/>
            <a:ext cx="966931" cy="630942"/>
          </a:xfrm>
          <a:prstGeom prst="rect">
            <a:avLst/>
          </a:prstGeom>
          <a:noFill/>
          <a:ln>
            <a:solidFill>
              <a:schemeClr val="accent2">
                <a:lumMod val="50000"/>
                <a:alpha val="42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  <a:spcAft>
                <a:spcPts val="600"/>
              </a:spcAft>
            </a:pPr>
            <a:r>
              <a:rPr lang="en-US" b="1" dirty="0">
                <a:solidFill>
                  <a:schemeClr val="accent1">
                    <a:lumMod val="50000"/>
                    <a:alpha val="24000"/>
                  </a:schemeClr>
                </a:solidFill>
              </a:rPr>
              <a:t>p</a:t>
            </a:r>
            <a:r>
              <a:rPr lang="en-US" b="1" dirty="0" smtClean="0">
                <a:solidFill>
                  <a:schemeClr val="accent1">
                    <a:lumMod val="50000"/>
                    <a:alpha val="24000"/>
                  </a:schemeClr>
                </a:solidFill>
              </a:rPr>
              <a:t>attern</a:t>
            </a:r>
          </a:p>
          <a:p>
            <a:pPr algn="ctr">
              <a:lnSpc>
                <a:spcPts val="1800"/>
              </a:lnSpc>
              <a:spcAft>
                <a:spcPts val="600"/>
              </a:spcAft>
            </a:pPr>
            <a:r>
              <a:rPr lang="en-US" b="1" dirty="0" smtClean="0">
                <a:solidFill>
                  <a:schemeClr val="accent1">
                    <a:lumMod val="50000"/>
                    <a:alpha val="24000"/>
                  </a:schemeClr>
                </a:solidFill>
                <a:latin typeface="+mn-lt"/>
              </a:rPr>
              <a:t>#1</a:t>
            </a:r>
            <a:endParaRPr lang="en-US" dirty="0" smtClean="0">
              <a:solidFill>
                <a:schemeClr val="accent1">
                  <a:lumMod val="50000"/>
                  <a:alpha val="24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193675" y="1052515"/>
            <a:ext cx="8743950" cy="4840288"/>
          </a:xfrm>
        </p:spPr>
        <p:txBody>
          <a:bodyPr/>
          <a:lstStyle/>
          <a:p>
            <a:pPr marL="400050" eaLnBrk="1" hangingPunct="1">
              <a:defRPr/>
            </a:pP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When the atom with the allylic lone pair has a negative charge, the charge is delocalized with the lone pair, shown here.</a:t>
            </a:r>
          </a:p>
          <a:p>
            <a:pPr marL="400050" eaLnBrk="1" hangingPunct="1">
              <a:defRPr/>
            </a:pPr>
            <a:endParaRPr lang="en-US" sz="2400" i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400050" eaLnBrk="1" hangingPunct="1">
              <a:defRPr/>
            </a:pPr>
            <a:endParaRPr lang="en-US" sz="2400" i="1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400050" eaLnBrk="1" hangingPunct="1">
              <a:defRPr/>
            </a:pPr>
            <a:endParaRPr lang="en-US" sz="2400" i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400050" eaLnBrk="1" hangingPunct="1">
              <a:defRPr/>
            </a:pPr>
            <a:endParaRPr lang="en-US" sz="2400" i="1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400050" eaLnBrk="1" hangingPunct="1">
              <a:defRPr/>
            </a:pP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If the allylic atom is neutral, then it will become positive, and the atom receiving the lone pair will become negative.</a:t>
            </a:r>
          </a:p>
          <a:p>
            <a:pPr marL="400050" eaLnBrk="1" hangingPunct="1">
              <a:defRPr/>
            </a:pPr>
            <a:endParaRPr lang="en-US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400050" eaLnBrk="1" hangingPunct="1"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400050" eaLnBrk="1" hangingPunct="1">
              <a:defRPr/>
            </a:pPr>
            <a:endParaRPr lang="en-US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400050" eaLnBrk="1" hangingPunct="1"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400050" eaLnBrk="1" hangingPunct="1">
              <a:defRPr/>
            </a:pP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Practice with Conceptual Checkpoint 2.18</a:t>
            </a:r>
          </a:p>
          <a:p>
            <a:pPr marL="400050" eaLnBrk="1" hangingPunct="1">
              <a:defRPr/>
            </a:pPr>
            <a:endParaRPr lang="en-US" sz="2400" i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400050" eaLnBrk="1" hangingPunct="1">
              <a:defRPr/>
            </a:pPr>
            <a:endParaRPr lang="en-US" sz="2400" i="1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400050" eaLnBrk="1" hangingPunct="1">
              <a:defRPr/>
            </a:pPr>
            <a:endParaRPr lang="en-US" sz="2400" i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57150" indent="0" eaLnBrk="1" hangingPunct="1">
              <a:buNone/>
              <a:defRPr/>
            </a:pPr>
            <a:endParaRPr lang="en-US" sz="2400" i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571500" indent="-514350" eaLnBrk="1" hangingPunct="1">
              <a:buFont typeface="+mj-lt"/>
              <a:buAutoNum type="arabicPeriod"/>
              <a:defRPr/>
            </a:pPr>
            <a:endParaRPr lang="en-US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571500" indent="-514350" eaLnBrk="1" hangingPunct="1">
              <a:buFont typeface="+mj-lt"/>
              <a:buAutoNum type="arabicPeriod"/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571500" indent="-514350" eaLnBrk="1" hangingPunct="1">
              <a:buFont typeface="+mj-lt"/>
              <a:buAutoNum type="arabicPeriod"/>
              <a:defRPr/>
            </a:pPr>
            <a:endParaRPr lang="en-US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571500" indent="-514350" eaLnBrk="1" hangingPunct="1">
              <a:buFont typeface="+mj-lt"/>
              <a:buAutoNum type="arabicPeriod"/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571500" indent="-514350" eaLnBrk="1" hangingPunct="1">
              <a:buFont typeface="+mj-lt"/>
              <a:buAutoNum type="arabicPeriod"/>
              <a:defRPr/>
            </a:pPr>
            <a:endParaRPr lang="en-US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5715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571500" indent="-514350" eaLnBrk="1" hangingPunct="1">
              <a:buFont typeface="+mj-lt"/>
              <a:buAutoNum type="arabicPeriod"/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5715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571500" indent="-514350" eaLnBrk="1" hangingPunct="1"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571500" indent="-514350" eaLnBrk="1" hangingPunct="1"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2-</a:t>
            </a:r>
            <a:fld id="{C365DC54-4325-4242-BB2B-C8FD7A4A0A7F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055815"/>
            <a:ext cx="3642059" cy="13160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125" y="2095216"/>
            <a:ext cx="3222330" cy="12239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2" y="4576764"/>
            <a:ext cx="3871365" cy="14411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916" y="4573446"/>
            <a:ext cx="3303180" cy="1405084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 bwMode="auto">
          <a:xfrm>
            <a:off x="-128592" y="-1298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04C4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000" dirty="0" smtClean="0"/>
              <a:t>2.10 Resonance Pattern Recognition</a:t>
            </a:r>
            <a:endParaRPr lang="en-US" sz="4000" dirty="0"/>
          </a:p>
        </p:txBody>
      </p:sp>
      <p:sp>
        <p:nvSpPr>
          <p:cNvPr id="21" name="TextBox 20"/>
          <p:cNvSpPr txBox="1"/>
          <p:nvPr/>
        </p:nvSpPr>
        <p:spPr>
          <a:xfrm>
            <a:off x="8002736" y="151417"/>
            <a:ext cx="966931" cy="630942"/>
          </a:xfrm>
          <a:prstGeom prst="rect">
            <a:avLst/>
          </a:prstGeom>
          <a:noFill/>
          <a:ln>
            <a:solidFill>
              <a:schemeClr val="accent2">
                <a:lumMod val="50000"/>
                <a:alpha val="42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  <a:spcAft>
                <a:spcPts val="600"/>
              </a:spcAft>
            </a:pPr>
            <a:r>
              <a:rPr lang="en-US" b="1" dirty="0">
                <a:solidFill>
                  <a:schemeClr val="accent1">
                    <a:lumMod val="50000"/>
                    <a:alpha val="24000"/>
                  </a:schemeClr>
                </a:solidFill>
              </a:rPr>
              <a:t>p</a:t>
            </a:r>
            <a:r>
              <a:rPr lang="en-US" b="1" dirty="0" smtClean="0">
                <a:solidFill>
                  <a:schemeClr val="accent1">
                    <a:lumMod val="50000"/>
                    <a:alpha val="24000"/>
                  </a:schemeClr>
                </a:solidFill>
              </a:rPr>
              <a:t>attern</a:t>
            </a:r>
          </a:p>
          <a:p>
            <a:pPr algn="ctr">
              <a:lnSpc>
                <a:spcPts val="1800"/>
              </a:lnSpc>
              <a:spcAft>
                <a:spcPts val="600"/>
              </a:spcAft>
            </a:pPr>
            <a:r>
              <a:rPr lang="en-US" b="1" dirty="0" smtClean="0">
                <a:solidFill>
                  <a:schemeClr val="accent1">
                    <a:lumMod val="50000"/>
                    <a:alpha val="24000"/>
                  </a:schemeClr>
                </a:solidFill>
                <a:latin typeface="+mn-lt"/>
              </a:rPr>
              <a:t>#1</a:t>
            </a:r>
            <a:endParaRPr lang="en-US" dirty="0" smtClean="0">
              <a:solidFill>
                <a:schemeClr val="accent1">
                  <a:lumMod val="50000"/>
                  <a:alpha val="24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556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8229600" cy="5230812"/>
          </a:xfrm>
        </p:spPr>
        <p:txBody>
          <a:bodyPr/>
          <a:lstStyle/>
          <a:p>
            <a:pPr eaLnBrk="1" hangingPunct="1"/>
            <a:r>
              <a:rPr lang="en-US" dirty="0" smtClean="0"/>
              <a:t>Lewis structures are too impractical to represent a compound like Amoxicillin, because of it’s size.  But condensed formulas would tell very little about it’s shape. </a:t>
            </a:r>
          </a:p>
        </p:txBody>
      </p:sp>
      <p:pic>
        <p:nvPicPr>
          <p:cNvPr id="307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7553" y="3492059"/>
            <a:ext cx="4768894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2-</a:t>
            </a:r>
            <a:fld id="{C365DC54-4325-4242-BB2B-C8FD7A4A0A7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-129884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2.2 Bond-Line Structures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193675" y="952500"/>
            <a:ext cx="8743950" cy="4840288"/>
          </a:xfrm>
        </p:spPr>
        <p:txBody>
          <a:bodyPr/>
          <a:lstStyle/>
          <a:p>
            <a:pPr marL="571500" indent="-514350" eaLnBrk="1" hangingPunct="1">
              <a:buFont typeface="+mj-lt"/>
              <a:buAutoNum type="arabicPeriod" startAt="2"/>
              <a:defRPr/>
            </a:pPr>
            <a:r>
              <a:rPr lang="en-US" sz="24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Allylic carbocations</a:t>
            </a:r>
          </a:p>
          <a:p>
            <a:pPr marL="57150" indent="0" eaLnBrk="1" hangingPunct="1">
              <a:buNone/>
              <a:defRPr/>
            </a:pPr>
            <a:endParaRPr lang="en-US" sz="2400" b="1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57150" indent="0" eaLnBrk="1" hangingPunct="1">
              <a:buNone/>
              <a:defRPr/>
            </a:pP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Only one curved arrow is needed</a:t>
            </a:r>
          </a:p>
          <a:p>
            <a:pPr marL="57150" indent="0" eaLnBrk="1" hangingPunct="1">
              <a:buNone/>
              <a:defRPr/>
            </a:pP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to show resonance</a:t>
            </a:r>
          </a:p>
          <a:p>
            <a:pPr marL="5715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571500" indent="-514350" eaLnBrk="1" hangingPunct="1">
              <a:defRPr/>
            </a:pP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If there are multiple double bonds (conjugated), then multiple contributors are possible.  They are drawn by moving one electron pair at a time</a:t>
            </a:r>
          </a:p>
          <a:p>
            <a:pPr marL="571500" indent="-514350" eaLnBrk="1" hangingPunct="1">
              <a:defRPr/>
            </a:pPr>
            <a:endParaRPr lang="en-US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571500" indent="-514350" eaLnBrk="1" hangingPunct="1"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571500" indent="-514350" eaLnBrk="1" hangingPunct="1">
              <a:defRPr/>
            </a:pPr>
            <a:endParaRPr lang="en-US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571500" indent="-514350" eaLnBrk="1" hangingPunct="1"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57150" indent="0" eaLnBrk="1" hangingPunct="1">
              <a:buNone/>
              <a:defRPr/>
            </a:pP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Practice with Conceptual Checkpoint 2.19</a:t>
            </a:r>
          </a:p>
          <a:p>
            <a:pPr marL="571500" indent="-514350" eaLnBrk="1" hangingPunct="1"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5715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57150" indent="0" eaLnBrk="1" hangingPunct="1">
              <a:buNone/>
              <a:defRPr/>
            </a:pPr>
            <a:endParaRPr lang="en-US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5715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2-</a:t>
            </a:r>
            <a:fld id="{C365DC54-4325-4242-BB2B-C8FD7A4A0A7F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117" y="1732257"/>
            <a:ext cx="3909174" cy="1196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4367208"/>
            <a:ext cx="8355009" cy="117633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89039" y="5608973"/>
            <a:ext cx="701134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</a:rPr>
              <a:t>A total of three resonance structure for this allylic carbocation</a:t>
            </a:r>
            <a:endParaRPr lang="en-US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-128592" y="-1298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04C4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000" dirty="0" smtClean="0"/>
              <a:t>2.10 Resonance Pattern Recognition</a:t>
            </a:r>
            <a:endParaRPr lang="en-US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8002736" y="151417"/>
            <a:ext cx="966931" cy="630942"/>
          </a:xfrm>
          <a:prstGeom prst="rect">
            <a:avLst/>
          </a:prstGeom>
          <a:noFill/>
          <a:ln>
            <a:solidFill>
              <a:schemeClr val="accent2">
                <a:lumMod val="50000"/>
                <a:alpha val="42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  <a:spcAft>
                <a:spcPts val="600"/>
              </a:spcAft>
            </a:pPr>
            <a:r>
              <a:rPr lang="en-US" b="1" dirty="0">
                <a:solidFill>
                  <a:schemeClr val="accent1">
                    <a:lumMod val="50000"/>
                    <a:alpha val="24000"/>
                  </a:schemeClr>
                </a:solidFill>
              </a:rPr>
              <a:t>p</a:t>
            </a:r>
            <a:r>
              <a:rPr lang="en-US" b="1" dirty="0" smtClean="0">
                <a:solidFill>
                  <a:schemeClr val="accent1">
                    <a:lumMod val="50000"/>
                    <a:alpha val="24000"/>
                  </a:schemeClr>
                </a:solidFill>
              </a:rPr>
              <a:t>attern</a:t>
            </a:r>
          </a:p>
          <a:p>
            <a:pPr algn="ctr">
              <a:lnSpc>
                <a:spcPts val="1800"/>
              </a:lnSpc>
              <a:spcAft>
                <a:spcPts val="600"/>
              </a:spcAft>
            </a:pPr>
            <a:r>
              <a:rPr lang="en-US" b="1" dirty="0" smtClean="0">
                <a:solidFill>
                  <a:schemeClr val="accent1">
                    <a:lumMod val="50000"/>
                    <a:alpha val="24000"/>
                  </a:schemeClr>
                </a:solidFill>
                <a:latin typeface="+mn-lt"/>
              </a:rPr>
              <a:t>#2</a:t>
            </a:r>
            <a:endParaRPr lang="en-US" dirty="0" smtClean="0">
              <a:solidFill>
                <a:schemeClr val="accent1">
                  <a:lumMod val="50000"/>
                  <a:alpha val="24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193675" y="952500"/>
            <a:ext cx="8743950" cy="4840288"/>
          </a:xfrm>
        </p:spPr>
        <p:txBody>
          <a:bodyPr/>
          <a:lstStyle/>
          <a:p>
            <a:pPr marL="571500" indent="-514350" eaLnBrk="1" hangingPunct="1">
              <a:buFont typeface="Calibri" charset="0"/>
              <a:buAutoNum type="arabicPeriod" startAt="3"/>
            </a:pPr>
            <a:r>
              <a:rPr lang="en-US" sz="2400" b="1" dirty="0">
                <a:solidFill>
                  <a:srgbClr val="2C2A2A"/>
                </a:solidFill>
              </a:rPr>
              <a:t>A lone pair adjacent to a </a:t>
            </a:r>
            <a:r>
              <a:rPr lang="en-US" sz="2400" b="1" dirty="0" smtClean="0">
                <a:solidFill>
                  <a:srgbClr val="2C2A2A"/>
                </a:solidFill>
              </a:rPr>
              <a:t>carbocation</a:t>
            </a:r>
            <a:endParaRPr lang="en-US" sz="2400" b="1" dirty="0">
              <a:solidFill>
                <a:srgbClr val="2C2A2A"/>
              </a:solidFill>
            </a:endParaRPr>
          </a:p>
          <a:p>
            <a:pPr marL="571500" indent="-514350" eaLnBrk="1" hangingPunct="1"/>
            <a:r>
              <a:rPr lang="en-US" sz="2400" dirty="0">
                <a:solidFill>
                  <a:srgbClr val="2C2A2A"/>
                </a:solidFill>
              </a:rPr>
              <a:t>Only one arrow is </a:t>
            </a:r>
            <a:r>
              <a:rPr lang="en-US" sz="2400" dirty="0" smtClean="0">
                <a:solidFill>
                  <a:srgbClr val="2C2A2A"/>
                </a:solidFill>
              </a:rPr>
              <a:t>needed</a:t>
            </a:r>
          </a:p>
          <a:p>
            <a:pPr marL="571500" indent="-514350" eaLnBrk="1" hangingPunct="1"/>
            <a:endParaRPr lang="en-US" sz="2400" dirty="0">
              <a:solidFill>
                <a:srgbClr val="2C2A2A"/>
              </a:solidFill>
            </a:endParaRPr>
          </a:p>
          <a:p>
            <a:pPr marL="571500" indent="-514350" eaLnBrk="1" hangingPunct="1"/>
            <a:endParaRPr lang="en-US" sz="2400" dirty="0" smtClean="0">
              <a:solidFill>
                <a:srgbClr val="2C2A2A"/>
              </a:solidFill>
            </a:endParaRPr>
          </a:p>
          <a:p>
            <a:pPr marL="571500" indent="-514350" eaLnBrk="1" hangingPunct="1"/>
            <a:endParaRPr lang="en-US" sz="2400" dirty="0">
              <a:solidFill>
                <a:srgbClr val="2C2A2A"/>
              </a:solidFill>
            </a:endParaRPr>
          </a:p>
          <a:p>
            <a:pPr marL="571500" indent="-514350" eaLnBrk="1" hangingPunct="1"/>
            <a:endParaRPr lang="en-US" sz="2400" dirty="0" smtClean="0">
              <a:solidFill>
                <a:srgbClr val="2C2A2A"/>
              </a:solidFill>
            </a:endParaRPr>
          </a:p>
          <a:p>
            <a:pPr marL="571500" indent="-514350" eaLnBrk="1" hangingPunct="1"/>
            <a:endParaRPr lang="en-US" sz="2400" dirty="0">
              <a:solidFill>
                <a:srgbClr val="2C2A2A"/>
              </a:solidFill>
            </a:endParaRPr>
          </a:p>
          <a:p>
            <a:pPr marL="571500" indent="-514350" eaLnBrk="1" hangingPunct="1"/>
            <a:endParaRPr lang="en-US" sz="2400" dirty="0" smtClean="0">
              <a:solidFill>
                <a:srgbClr val="2C2A2A"/>
              </a:solidFill>
            </a:endParaRPr>
          </a:p>
          <a:p>
            <a:pPr marL="57150" indent="0" eaLnBrk="1" hangingPunct="1">
              <a:buNone/>
            </a:pPr>
            <a:endParaRPr lang="en-US" sz="2400" dirty="0">
              <a:solidFill>
                <a:srgbClr val="2C2A2A"/>
              </a:solidFill>
            </a:endParaRPr>
          </a:p>
          <a:p>
            <a:pPr marL="571500" indent="-514350" eaLnBrk="1" hangingPunct="1"/>
            <a:r>
              <a:rPr lang="en-US" sz="2400" dirty="0" smtClean="0">
                <a:solidFill>
                  <a:srgbClr val="2C2A2A"/>
                </a:solidFill>
              </a:rPr>
              <a:t>Recognize how the formal </a:t>
            </a:r>
            <a:r>
              <a:rPr lang="en-US" sz="2400" dirty="0">
                <a:solidFill>
                  <a:srgbClr val="2C2A2A"/>
                </a:solidFill>
              </a:rPr>
              <a:t>charges are affected by the electron movement in </a:t>
            </a:r>
            <a:r>
              <a:rPr lang="en-US" sz="2400" dirty="0" smtClean="0">
                <a:solidFill>
                  <a:srgbClr val="2C2A2A"/>
                </a:solidFill>
              </a:rPr>
              <a:t>these two examples</a:t>
            </a:r>
          </a:p>
          <a:p>
            <a:pPr marL="571500" indent="-514350" eaLnBrk="1" hangingPunct="1"/>
            <a:endParaRPr lang="en-US" sz="2400" dirty="0">
              <a:solidFill>
                <a:srgbClr val="2C2A2A"/>
              </a:solidFill>
            </a:endParaRPr>
          </a:p>
          <a:p>
            <a:pPr marL="57150" indent="0" eaLnBrk="1" hangingPunct="1">
              <a:buNone/>
            </a:pPr>
            <a:r>
              <a:rPr lang="en-US" sz="2400" dirty="0" smtClean="0">
                <a:solidFill>
                  <a:srgbClr val="2C2A2A"/>
                </a:solidFill>
              </a:rPr>
              <a:t>Practice with Conceptual Checkpoint 2.20</a:t>
            </a:r>
            <a:endParaRPr lang="en-US" sz="2400" dirty="0">
              <a:solidFill>
                <a:srgbClr val="2C2A2A"/>
              </a:solidFill>
            </a:endParaRPr>
          </a:p>
          <a:p>
            <a:pPr marL="571500" indent="-514350" eaLnBrk="1" hangingPunct="1"/>
            <a:endParaRPr lang="en-US" sz="2400" dirty="0">
              <a:solidFill>
                <a:srgbClr val="2C2A2A"/>
              </a:solidFill>
            </a:endParaRPr>
          </a:p>
          <a:p>
            <a:pPr marL="571500" indent="-514350" eaLnBrk="1" hangingPunct="1">
              <a:buFont typeface="Arial" charset="0"/>
              <a:buNone/>
            </a:pPr>
            <a:endParaRPr lang="en-US" sz="2400" dirty="0">
              <a:solidFill>
                <a:srgbClr val="2C2A2A"/>
              </a:solidFill>
            </a:endParaRPr>
          </a:p>
        </p:txBody>
      </p:sp>
      <p:pic>
        <p:nvPicPr>
          <p:cNvPr id="655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5789" y="2051769"/>
            <a:ext cx="3382695" cy="144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4886" y="3742920"/>
            <a:ext cx="5507428" cy="1054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2-</a:t>
            </a:r>
            <a:fld id="{C365DC54-4325-4242-BB2B-C8FD7A4A0A7F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-128592" y="-1298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04C4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000" dirty="0" smtClean="0"/>
              <a:t>2.10 Resonance Pattern Recognition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8002736" y="151417"/>
            <a:ext cx="966931" cy="630942"/>
          </a:xfrm>
          <a:prstGeom prst="rect">
            <a:avLst/>
          </a:prstGeom>
          <a:noFill/>
          <a:ln>
            <a:solidFill>
              <a:schemeClr val="accent2">
                <a:lumMod val="50000"/>
                <a:alpha val="42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  <a:spcAft>
                <a:spcPts val="600"/>
              </a:spcAft>
            </a:pPr>
            <a:r>
              <a:rPr lang="en-US" b="1" dirty="0">
                <a:solidFill>
                  <a:schemeClr val="accent1">
                    <a:lumMod val="50000"/>
                    <a:alpha val="24000"/>
                  </a:schemeClr>
                </a:solidFill>
              </a:rPr>
              <a:t>p</a:t>
            </a:r>
            <a:r>
              <a:rPr lang="en-US" b="1" dirty="0" smtClean="0">
                <a:solidFill>
                  <a:schemeClr val="accent1">
                    <a:lumMod val="50000"/>
                    <a:alpha val="24000"/>
                  </a:schemeClr>
                </a:solidFill>
              </a:rPr>
              <a:t>attern</a:t>
            </a:r>
          </a:p>
          <a:p>
            <a:pPr algn="ctr">
              <a:lnSpc>
                <a:spcPts val="1800"/>
              </a:lnSpc>
              <a:spcAft>
                <a:spcPts val="600"/>
              </a:spcAft>
            </a:pPr>
            <a:r>
              <a:rPr lang="en-US" b="1" dirty="0" smtClean="0">
                <a:solidFill>
                  <a:schemeClr val="accent1">
                    <a:lumMod val="50000"/>
                    <a:alpha val="24000"/>
                  </a:schemeClr>
                </a:solidFill>
                <a:latin typeface="+mn-lt"/>
              </a:rPr>
              <a:t>#3</a:t>
            </a:r>
            <a:endParaRPr lang="en-US" dirty="0" smtClean="0">
              <a:solidFill>
                <a:schemeClr val="accent1">
                  <a:lumMod val="50000"/>
                  <a:alpha val="24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50798" y="952500"/>
            <a:ext cx="8861720" cy="4840288"/>
          </a:xfrm>
        </p:spPr>
        <p:txBody>
          <a:bodyPr/>
          <a:lstStyle/>
          <a:p>
            <a:pPr marL="571500" indent="-514350" eaLnBrk="1" hangingPunct="1">
              <a:buFont typeface="Calibri" charset="0"/>
              <a:buAutoNum type="arabicPeriod" startAt="4"/>
            </a:pPr>
            <a:r>
              <a:rPr lang="en-US" sz="2400" b="1" dirty="0">
                <a:solidFill>
                  <a:srgbClr val="2C2A2A"/>
                </a:solidFill>
              </a:rPr>
              <a:t>A pi bond between atoms of different electronegativity</a:t>
            </a:r>
          </a:p>
          <a:p>
            <a:pPr marL="571500" indent="-514350" eaLnBrk="1" hangingPunct="1"/>
            <a:r>
              <a:rPr lang="en-US" sz="2400" dirty="0">
                <a:solidFill>
                  <a:srgbClr val="2C2A2A"/>
                </a:solidFill>
              </a:rPr>
              <a:t>The pi electrons will be more attracted to the more electronegative </a:t>
            </a:r>
            <a:r>
              <a:rPr lang="en-US" sz="2400" dirty="0" smtClean="0">
                <a:solidFill>
                  <a:srgbClr val="2C2A2A"/>
                </a:solidFill>
              </a:rPr>
              <a:t>atom, causing the pi bond to be unequally shared</a:t>
            </a:r>
          </a:p>
          <a:p>
            <a:pPr marL="571500" indent="-514350" eaLnBrk="1" hangingPunct="1"/>
            <a:endParaRPr lang="en-US" sz="2400" dirty="0">
              <a:solidFill>
                <a:srgbClr val="2C2A2A"/>
              </a:solidFill>
            </a:endParaRPr>
          </a:p>
          <a:p>
            <a:pPr marL="571500" indent="-514350" eaLnBrk="1" hangingPunct="1"/>
            <a:endParaRPr lang="en-US" sz="2400" dirty="0" smtClean="0">
              <a:solidFill>
                <a:srgbClr val="2C2A2A"/>
              </a:solidFill>
            </a:endParaRPr>
          </a:p>
          <a:p>
            <a:pPr marL="571500" indent="-514350" eaLnBrk="1" hangingPunct="1"/>
            <a:endParaRPr lang="en-US" sz="2400" dirty="0">
              <a:solidFill>
                <a:srgbClr val="2C2A2A"/>
              </a:solidFill>
            </a:endParaRPr>
          </a:p>
          <a:p>
            <a:pPr marL="57150" indent="0" eaLnBrk="1" hangingPunct="1">
              <a:buNone/>
            </a:pPr>
            <a:endParaRPr lang="en-US" sz="2400" dirty="0">
              <a:solidFill>
                <a:srgbClr val="2C2A2A"/>
              </a:solidFill>
            </a:endParaRPr>
          </a:p>
          <a:p>
            <a:pPr marL="57150" indent="0" eaLnBrk="1" hangingPunct="1">
              <a:buNone/>
            </a:pPr>
            <a:endParaRPr lang="en-US" sz="2400" dirty="0">
              <a:solidFill>
                <a:srgbClr val="2C2A2A"/>
              </a:solidFill>
            </a:endParaRPr>
          </a:p>
          <a:p>
            <a:pPr marL="571500" indent="-514350" eaLnBrk="1" hangingPunct="1"/>
            <a:r>
              <a:rPr lang="en-US" sz="2400" dirty="0">
                <a:solidFill>
                  <a:srgbClr val="2C2A2A"/>
                </a:solidFill>
              </a:rPr>
              <a:t>T</a:t>
            </a:r>
            <a:r>
              <a:rPr lang="en-US" sz="2400" dirty="0" smtClean="0">
                <a:solidFill>
                  <a:srgbClr val="2C2A2A"/>
                </a:solidFill>
              </a:rPr>
              <a:t>hese two structure represent the “extreme” descriptions of the pi-bonded electrons (equally shared versus not shared). The actual compound is a hybrid of the two (unequally shared).</a:t>
            </a:r>
          </a:p>
          <a:p>
            <a:pPr marL="571500" indent="-514350" eaLnBrk="1" hangingPunct="1"/>
            <a:endParaRPr lang="en-US" sz="2400" dirty="0">
              <a:solidFill>
                <a:srgbClr val="2C2A2A"/>
              </a:solidFill>
            </a:endParaRPr>
          </a:p>
          <a:p>
            <a:pPr marL="571500" indent="-514350" eaLnBrk="1" hangingPunct="1"/>
            <a:r>
              <a:rPr lang="en-US" sz="2400" dirty="0">
                <a:solidFill>
                  <a:srgbClr val="2C2A2A"/>
                </a:solidFill>
              </a:rPr>
              <a:t>Practice with conceptual </a:t>
            </a:r>
            <a:r>
              <a:rPr lang="en-US" sz="2400" dirty="0" smtClean="0">
                <a:solidFill>
                  <a:srgbClr val="2C2A2A"/>
                </a:solidFill>
              </a:rPr>
              <a:t>checkpoints 2.21-2.23</a:t>
            </a:r>
            <a:endParaRPr lang="en-US" sz="2400" dirty="0">
              <a:solidFill>
                <a:srgbClr val="2C2A2A"/>
              </a:solidFill>
            </a:endParaRPr>
          </a:p>
          <a:p>
            <a:pPr marL="571500" indent="-514350" eaLnBrk="1" hangingPunct="1"/>
            <a:endParaRPr lang="en-US" sz="2400" dirty="0">
              <a:solidFill>
                <a:srgbClr val="2C2A2A"/>
              </a:solidFill>
            </a:endParaRPr>
          </a:p>
          <a:p>
            <a:pPr marL="571500" indent="-514350" eaLnBrk="1" hangingPunct="1">
              <a:buFont typeface="Arial" charset="0"/>
              <a:buNone/>
            </a:pPr>
            <a:endParaRPr lang="en-US" sz="2400" dirty="0">
              <a:solidFill>
                <a:srgbClr val="2C2A2A"/>
              </a:solidFill>
            </a:endParaRPr>
          </a:p>
        </p:txBody>
      </p:sp>
      <p:pic>
        <p:nvPicPr>
          <p:cNvPr id="153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6040" y="2636837"/>
            <a:ext cx="3543755" cy="131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2-</a:t>
            </a:r>
            <a:fld id="{C365DC54-4325-4242-BB2B-C8FD7A4A0A7F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-128592" y="-1298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04C4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000" dirty="0" smtClean="0"/>
              <a:t>2.10 Resonance Pattern Recognition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8002736" y="151417"/>
            <a:ext cx="966931" cy="630942"/>
          </a:xfrm>
          <a:prstGeom prst="rect">
            <a:avLst/>
          </a:prstGeom>
          <a:noFill/>
          <a:ln>
            <a:solidFill>
              <a:schemeClr val="accent2">
                <a:lumMod val="50000"/>
                <a:alpha val="42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  <a:spcAft>
                <a:spcPts val="600"/>
              </a:spcAft>
            </a:pPr>
            <a:r>
              <a:rPr lang="en-US" b="1" dirty="0">
                <a:solidFill>
                  <a:schemeClr val="accent1">
                    <a:lumMod val="50000"/>
                    <a:alpha val="24000"/>
                  </a:schemeClr>
                </a:solidFill>
              </a:rPr>
              <a:t>p</a:t>
            </a:r>
            <a:r>
              <a:rPr lang="en-US" b="1" dirty="0" smtClean="0">
                <a:solidFill>
                  <a:schemeClr val="accent1">
                    <a:lumMod val="50000"/>
                    <a:alpha val="24000"/>
                  </a:schemeClr>
                </a:solidFill>
              </a:rPr>
              <a:t>attern</a:t>
            </a:r>
          </a:p>
          <a:p>
            <a:pPr algn="ctr">
              <a:lnSpc>
                <a:spcPts val="1800"/>
              </a:lnSpc>
              <a:spcAft>
                <a:spcPts val="600"/>
              </a:spcAft>
            </a:pPr>
            <a:r>
              <a:rPr lang="en-US" b="1" dirty="0" smtClean="0">
                <a:solidFill>
                  <a:schemeClr val="accent1">
                    <a:lumMod val="50000"/>
                    <a:alpha val="24000"/>
                  </a:schemeClr>
                </a:solidFill>
                <a:latin typeface="+mn-lt"/>
              </a:rPr>
              <a:t>#4</a:t>
            </a:r>
            <a:endParaRPr lang="en-US" dirty="0" smtClean="0">
              <a:solidFill>
                <a:schemeClr val="accent1">
                  <a:lumMod val="50000"/>
                  <a:alpha val="24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193675" y="952500"/>
            <a:ext cx="8743950" cy="4840288"/>
          </a:xfrm>
        </p:spPr>
        <p:txBody>
          <a:bodyPr/>
          <a:lstStyle/>
          <a:p>
            <a:pPr marL="571500" indent="-514350" eaLnBrk="1" hangingPunct="1">
              <a:buFont typeface="Calibri" charset="0"/>
              <a:buAutoNum type="arabicPeriod" startAt="5"/>
            </a:pPr>
            <a:r>
              <a:rPr lang="en-US" sz="2400" b="1" dirty="0">
                <a:solidFill>
                  <a:srgbClr val="2C2A2A"/>
                </a:solidFill>
              </a:rPr>
              <a:t>Conjugated pi bonds in a ring</a:t>
            </a:r>
          </a:p>
          <a:p>
            <a:pPr marL="571500" indent="-514350" eaLnBrk="1" hangingPunct="1"/>
            <a:r>
              <a:rPr lang="en-US" sz="2400" dirty="0">
                <a:solidFill>
                  <a:srgbClr val="2C2A2A"/>
                </a:solidFill>
              </a:rPr>
              <a:t>Each atom in the ring </a:t>
            </a:r>
            <a:r>
              <a:rPr lang="en-US" sz="2400" dirty="0" smtClean="0">
                <a:solidFill>
                  <a:srgbClr val="2C2A2A"/>
                </a:solidFill>
              </a:rPr>
              <a:t>has </a:t>
            </a:r>
            <a:r>
              <a:rPr lang="en-US" sz="2400" dirty="0">
                <a:solidFill>
                  <a:srgbClr val="2C2A2A"/>
                </a:solidFill>
              </a:rPr>
              <a:t>an unhybridized p orbital that can overlap with its neighbors</a:t>
            </a:r>
          </a:p>
          <a:p>
            <a:pPr marL="571500" indent="-514350" eaLnBrk="1" hangingPunct="1"/>
            <a:endParaRPr lang="en-US" sz="2400" dirty="0" smtClean="0">
              <a:solidFill>
                <a:srgbClr val="2C2A2A"/>
              </a:solidFill>
            </a:endParaRPr>
          </a:p>
          <a:p>
            <a:pPr marL="571500" indent="-514350" eaLnBrk="1" hangingPunct="1"/>
            <a:endParaRPr lang="en-US" sz="2400" dirty="0">
              <a:solidFill>
                <a:srgbClr val="2C2A2A"/>
              </a:solidFill>
            </a:endParaRPr>
          </a:p>
          <a:p>
            <a:pPr marL="571500" indent="-514350" eaLnBrk="1" hangingPunct="1"/>
            <a:endParaRPr lang="en-US" sz="2400" dirty="0">
              <a:solidFill>
                <a:srgbClr val="2C2A2A"/>
              </a:solidFill>
            </a:endParaRPr>
          </a:p>
          <a:p>
            <a:pPr marL="571500" indent="-514350" eaLnBrk="1" hangingPunct="1"/>
            <a:endParaRPr lang="en-US" sz="2400" dirty="0">
              <a:solidFill>
                <a:srgbClr val="2C2A2A"/>
              </a:solidFill>
            </a:endParaRPr>
          </a:p>
          <a:p>
            <a:pPr marL="571500" indent="-514350" eaLnBrk="1" hangingPunct="1"/>
            <a:endParaRPr lang="en-US" sz="2400" dirty="0">
              <a:solidFill>
                <a:srgbClr val="2C2A2A"/>
              </a:solidFill>
            </a:endParaRPr>
          </a:p>
          <a:p>
            <a:pPr marL="571500" indent="-514350" eaLnBrk="1" hangingPunct="1"/>
            <a:r>
              <a:rPr lang="en-US" sz="2400" dirty="0" smtClean="0">
                <a:solidFill>
                  <a:srgbClr val="2C2A2A"/>
                </a:solidFill>
              </a:rPr>
              <a:t>The pi bonds can be pushed over by one position (clockwise or counterclockwise, doesn’t matter, the result is the same).</a:t>
            </a:r>
            <a:endParaRPr lang="en-US" sz="2400" dirty="0">
              <a:solidFill>
                <a:srgbClr val="2C2A2A"/>
              </a:solidFill>
            </a:endParaRPr>
          </a:p>
          <a:p>
            <a:pPr marL="571500" indent="-514350" eaLnBrk="1" hangingPunct="1"/>
            <a:endParaRPr lang="en-US" sz="2400" dirty="0" smtClean="0">
              <a:solidFill>
                <a:srgbClr val="2C2A2A"/>
              </a:solidFill>
            </a:endParaRPr>
          </a:p>
          <a:p>
            <a:pPr marL="571500" indent="-514350" eaLnBrk="1" hangingPunct="1"/>
            <a:r>
              <a:rPr lang="en-US" sz="2400" dirty="0" smtClean="0">
                <a:solidFill>
                  <a:srgbClr val="2C2A2A"/>
                </a:solidFill>
              </a:rPr>
              <a:t>Practice </a:t>
            </a:r>
            <a:r>
              <a:rPr lang="en-US" sz="2400" dirty="0">
                <a:solidFill>
                  <a:srgbClr val="2C2A2A"/>
                </a:solidFill>
              </a:rPr>
              <a:t>with conceptual checkpoint </a:t>
            </a:r>
            <a:r>
              <a:rPr lang="en-US" sz="2400" dirty="0" smtClean="0">
                <a:solidFill>
                  <a:srgbClr val="2C2A2A"/>
                </a:solidFill>
              </a:rPr>
              <a:t>2.24</a:t>
            </a:r>
            <a:endParaRPr lang="en-US" sz="2400" dirty="0">
              <a:solidFill>
                <a:srgbClr val="2C2A2A"/>
              </a:solidFill>
            </a:endParaRPr>
          </a:p>
          <a:p>
            <a:pPr marL="571500" indent="-514350" eaLnBrk="1" hangingPunct="1"/>
            <a:endParaRPr lang="en-US" sz="2400" dirty="0">
              <a:solidFill>
                <a:srgbClr val="2C2A2A"/>
              </a:solidFill>
            </a:endParaRPr>
          </a:p>
          <a:p>
            <a:pPr marL="571500" indent="-514350" eaLnBrk="1" hangingPunct="1">
              <a:buFont typeface="Arial" charset="0"/>
              <a:buNone/>
            </a:pPr>
            <a:endParaRPr lang="en-US" sz="2400" dirty="0">
              <a:solidFill>
                <a:srgbClr val="2C2A2A"/>
              </a:solidFill>
            </a:endParaRPr>
          </a:p>
        </p:txBody>
      </p:sp>
      <p:pic>
        <p:nvPicPr>
          <p:cNvPr id="665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0586" y="2628654"/>
            <a:ext cx="3746402" cy="120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2-</a:t>
            </a:r>
            <a:fld id="{C365DC54-4325-4242-BB2B-C8FD7A4A0A7F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-128592" y="-1298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04C4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000" dirty="0" smtClean="0"/>
              <a:t>2.10 Resonance Pattern Recognition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8002736" y="151417"/>
            <a:ext cx="966931" cy="630942"/>
          </a:xfrm>
          <a:prstGeom prst="rect">
            <a:avLst/>
          </a:prstGeom>
          <a:noFill/>
          <a:ln>
            <a:solidFill>
              <a:schemeClr val="accent2">
                <a:lumMod val="50000"/>
                <a:alpha val="42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  <a:spcAft>
                <a:spcPts val="600"/>
              </a:spcAft>
            </a:pPr>
            <a:r>
              <a:rPr lang="en-US" b="1" dirty="0">
                <a:solidFill>
                  <a:schemeClr val="accent1">
                    <a:lumMod val="50000"/>
                    <a:alpha val="24000"/>
                  </a:schemeClr>
                </a:solidFill>
              </a:rPr>
              <a:t>p</a:t>
            </a:r>
            <a:r>
              <a:rPr lang="en-US" b="1" dirty="0" smtClean="0">
                <a:solidFill>
                  <a:schemeClr val="accent1">
                    <a:lumMod val="50000"/>
                    <a:alpha val="24000"/>
                  </a:schemeClr>
                </a:solidFill>
              </a:rPr>
              <a:t>attern</a:t>
            </a:r>
          </a:p>
          <a:p>
            <a:pPr algn="ctr">
              <a:lnSpc>
                <a:spcPts val="1800"/>
              </a:lnSpc>
              <a:spcAft>
                <a:spcPts val="600"/>
              </a:spcAft>
            </a:pPr>
            <a:r>
              <a:rPr lang="en-US" b="1" dirty="0" smtClean="0">
                <a:solidFill>
                  <a:schemeClr val="accent1">
                    <a:lumMod val="50000"/>
                    <a:alpha val="24000"/>
                  </a:schemeClr>
                </a:solidFill>
                <a:latin typeface="+mn-lt"/>
              </a:rPr>
              <a:t>#5</a:t>
            </a:r>
            <a:endParaRPr lang="en-US" dirty="0" smtClean="0">
              <a:solidFill>
                <a:schemeClr val="accent1">
                  <a:lumMod val="50000"/>
                  <a:alpha val="24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193675" y="1195391"/>
            <a:ext cx="8743950" cy="4840288"/>
          </a:xfrm>
        </p:spPr>
        <p:txBody>
          <a:bodyPr/>
          <a:lstStyle/>
          <a:p>
            <a:pPr marL="57150" indent="0" eaLnBrk="1" hangingPunct="1">
              <a:buNone/>
            </a:pPr>
            <a:r>
              <a:rPr lang="en-US" sz="2400" b="1" dirty="0">
                <a:solidFill>
                  <a:srgbClr val="2C2A2A"/>
                </a:solidFill>
              </a:rPr>
              <a:t>Summary </a:t>
            </a:r>
            <a:r>
              <a:rPr lang="en-US" sz="2400" b="1" dirty="0" smtClean="0">
                <a:solidFill>
                  <a:srgbClr val="2C2A2A"/>
                </a:solidFill>
              </a:rPr>
              <a:t>of the 5 main patterns</a:t>
            </a:r>
          </a:p>
          <a:p>
            <a:pPr marL="57150" indent="0" eaLnBrk="1" hangingPunct="1">
              <a:buNone/>
            </a:pPr>
            <a:endParaRPr lang="en-US" sz="2400" b="1" dirty="0">
              <a:solidFill>
                <a:srgbClr val="2C2A2A"/>
              </a:solidFill>
            </a:endParaRPr>
          </a:p>
          <a:p>
            <a:pPr marL="57150" indent="0" eaLnBrk="1" hangingPunct="1">
              <a:buNone/>
            </a:pPr>
            <a:endParaRPr lang="en-US" sz="2400" b="1" dirty="0" smtClean="0">
              <a:solidFill>
                <a:srgbClr val="2C2A2A"/>
              </a:solidFill>
            </a:endParaRPr>
          </a:p>
          <a:p>
            <a:pPr marL="57150" indent="0" eaLnBrk="1" hangingPunct="1">
              <a:buNone/>
            </a:pPr>
            <a:endParaRPr lang="en-US" sz="2400" b="1" dirty="0">
              <a:solidFill>
                <a:srgbClr val="2C2A2A"/>
              </a:solidFill>
            </a:endParaRPr>
          </a:p>
          <a:p>
            <a:pPr marL="57150" indent="0" eaLnBrk="1" hangingPunct="1">
              <a:buNone/>
            </a:pPr>
            <a:endParaRPr lang="en-US" sz="2400" b="1" dirty="0">
              <a:solidFill>
                <a:srgbClr val="2C2A2A"/>
              </a:solidFill>
            </a:endParaRPr>
          </a:p>
          <a:p>
            <a:pPr marL="571500" indent="-514350" eaLnBrk="1" hangingPunct="1"/>
            <a:endParaRPr lang="en-US" sz="2400" dirty="0">
              <a:solidFill>
                <a:srgbClr val="2C2A2A"/>
              </a:solidFill>
            </a:endParaRPr>
          </a:p>
          <a:p>
            <a:pPr marL="571500" indent="-514350" eaLnBrk="1" hangingPunct="1"/>
            <a:endParaRPr lang="en-US" sz="2400" dirty="0">
              <a:solidFill>
                <a:srgbClr val="2C2A2A"/>
              </a:solidFill>
            </a:endParaRPr>
          </a:p>
          <a:p>
            <a:pPr marL="571500" indent="-514350" eaLnBrk="1" hangingPunct="1"/>
            <a:endParaRPr lang="en-US" sz="2400" dirty="0">
              <a:solidFill>
                <a:srgbClr val="2C2A2A"/>
              </a:solidFill>
            </a:endParaRPr>
          </a:p>
          <a:p>
            <a:pPr marL="571500" indent="-514350" eaLnBrk="1" hangingPunct="1"/>
            <a:endParaRPr lang="en-US" sz="2400" dirty="0">
              <a:solidFill>
                <a:srgbClr val="2C2A2A"/>
              </a:solidFill>
            </a:endParaRPr>
          </a:p>
          <a:p>
            <a:pPr marL="571500" indent="-514350" eaLnBrk="1" hangingPunct="1"/>
            <a:endParaRPr lang="en-US" sz="2400" dirty="0">
              <a:solidFill>
                <a:srgbClr val="2C2A2A"/>
              </a:solidFill>
            </a:endParaRPr>
          </a:p>
          <a:p>
            <a:pPr marL="57150" indent="0" eaLnBrk="1" hangingPunct="1">
              <a:buNone/>
            </a:pPr>
            <a:r>
              <a:rPr lang="en-US" sz="2400" dirty="0">
                <a:solidFill>
                  <a:srgbClr val="2C2A2A"/>
                </a:solidFill>
              </a:rPr>
              <a:t>Practice with conceptual checkpoint </a:t>
            </a:r>
            <a:r>
              <a:rPr lang="en-US" sz="2400" dirty="0" smtClean="0">
                <a:solidFill>
                  <a:srgbClr val="2C2A2A"/>
                </a:solidFill>
              </a:rPr>
              <a:t>2.25</a:t>
            </a:r>
            <a:endParaRPr lang="en-US" sz="2400" dirty="0">
              <a:solidFill>
                <a:srgbClr val="2C2A2A"/>
              </a:solidFill>
            </a:endParaRPr>
          </a:p>
          <a:p>
            <a:pPr marL="571500" indent="-514350" eaLnBrk="1" hangingPunct="1">
              <a:buFont typeface="Arial" charset="0"/>
              <a:buNone/>
            </a:pPr>
            <a:endParaRPr lang="en-US" sz="2400" dirty="0">
              <a:solidFill>
                <a:srgbClr val="2C2A2A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2-</a:t>
            </a:r>
            <a:fld id="{C365DC54-4325-4242-BB2B-C8FD7A4A0A7F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28625" y="-1298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04C4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000" dirty="0" smtClean="0"/>
              <a:t>2.10 Resonance Pattern Recognition</a:t>
            </a:r>
            <a:endParaRPr lang="en-US" sz="4000" dirty="0"/>
          </a:p>
        </p:txBody>
      </p:sp>
      <p:pic>
        <p:nvPicPr>
          <p:cNvPr id="24578" name="Picture 2" descr="Z:\NewMedia\Ebook-Novella\Wiley\JIRA\Klein Organic Chemistry 3e\Work\Images\Ch02\klein_3e_fig_02_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70" y="2658619"/>
            <a:ext cx="7779460" cy="172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193675" y="952500"/>
            <a:ext cx="8743950" cy="4840288"/>
          </a:xfrm>
        </p:spPr>
        <p:txBody>
          <a:bodyPr/>
          <a:lstStyle/>
          <a:p>
            <a:pPr marL="400050" eaLnBrk="1" hangingPunct="1">
              <a:defRPr/>
            </a:pP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Practice the act of recognizing the patterns of resonance and using curved arrows to push electrons and show their delocalization.</a:t>
            </a:r>
          </a:p>
          <a:p>
            <a:pPr marL="971550" lvl="1" indent="-514350" eaLnBrk="1" hangingPunct="1">
              <a:defRPr/>
            </a:pPr>
            <a:endParaRPr lang="en-US" dirty="0" smtClean="0">
              <a:solidFill>
                <a:schemeClr val="tx1">
                  <a:lumMod val="90000"/>
                  <a:lumOff val="10000"/>
                </a:schemeClr>
              </a:solidFill>
              <a:ea typeface="+mn-ea"/>
            </a:endParaRPr>
          </a:p>
          <a:p>
            <a:pPr marL="971550" lvl="1" indent="-514350" eaLnBrk="1" hangingPunct="1">
              <a:defRPr/>
            </a:pPr>
            <a:endParaRPr lang="en-US" dirty="0" smtClean="0">
              <a:solidFill>
                <a:schemeClr val="tx1">
                  <a:lumMod val="90000"/>
                  <a:lumOff val="10000"/>
                </a:schemeClr>
              </a:solidFill>
              <a:ea typeface="+mn-ea"/>
            </a:endParaRPr>
          </a:p>
          <a:p>
            <a:pPr marL="571500" indent="-514350" eaLnBrk="1" hangingPunct="1"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571500" indent="-514350" eaLnBrk="1" hangingPunct="1"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571500" indent="-514350" eaLnBrk="1" hangingPunct="1">
              <a:defRPr/>
            </a:pPr>
            <a:endParaRPr lang="en-US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5715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graphicFrame>
        <p:nvGraphicFramePr>
          <p:cNvPr id="1638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366307"/>
              </p:ext>
            </p:extLst>
          </p:nvPr>
        </p:nvGraphicFramePr>
        <p:xfrm>
          <a:off x="666741" y="3015469"/>
          <a:ext cx="2232025" cy="152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4" name="CS ChemDraw Drawing" r:id="rId4" imgW="1295400" imgH="901700" progId="">
                  <p:embed/>
                </p:oleObj>
              </mc:Choice>
              <mc:Fallback>
                <p:oleObj name="CS ChemDraw Drawing" r:id="rId4" imgW="1295400" imgH="901700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41" y="3015469"/>
                        <a:ext cx="2232025" cy="152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2-</a:t>
            </a:r>
            <a:fld id="{C365DC54-4325-4242-BB2B-C8FD7A4A0A7F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28625" y="-1298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04C4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000" dirty="0" smtClean="0"/>
              <a:t>2.10 Resonance Pattern Recognition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193675" y="1295400"/>
            <a:ext cx="8743950" cy="4840288"/>
          </a:xfrm>
        </p:spPr>
        <p:txBody>
          <a:bodyPr/>
          <a:lstStyle/>
          <a:p>
            <a:pPr marL="571500" indent="-514350" eaLnBrk="1" hangingPunct="1">
              <a:defRPr/>
            </a:pP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When multiple resonance structures can be drawn, we know a blend of all of them, the </a:t>
            </a:r>
            <a:r>
              <a:rPr lang="en-US" sz="2400" i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hybrid structure</a:t>
            </a: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, is the actual structure of the compound </a:t>
            </a:r>
          </a:p>
          <a:p>
            <a:pPr marL="571500" indent="-514350" eaLnBrk="1" hangingPunct="1"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571500" indent="-514350" eaLnBrk="1" hangingPunct="1">
              <a:defRPr/>
            </a:pP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Typically, not all of the resonance structures will contribute equally to the hybrid.</a:t>
            </a:r>
          </a:p>
          <a:p>
            <a:pPr marL="571500" indent="-514350" eaLnBrk="1" hangingPunct="1">
              <a:defRPr/>
            </a:pPr>
            <a:endParaRPr lang="en-US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571500" indent="-514350" eaLnBrk="1" hangingPunct="1">
              <a:defRPr/>
            </a:pP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The following rules, listed in order of importance, allow us to determine the most significant resonance form(s) for a given compound (i.e. the MAJOR resonance form)</a:t>
            </a:r>
          </a:p>
          <a:p>
            <a:pPr marL="571500" indent="-514350" eaLnBrk="1" hangingPunct="1">
              <a:defRPr/>
            </a:pPr>
            <a:endParaRPr lang="en-US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571500" indent="-514350" eaLnBrk="1" hangingPunct="1"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571500" indent="-514350" eaLnBrk="1" hangingPunct="1">
              <a:defRPr/>
            </a:pPr>
            <a:endParaRPr lang="en-US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571500" indent="-514350" eaLnBrk="1" hangingPunct="1"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5715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57150" indent="0" eaLnBrk="1" hangingPunct="1">
              <a:buNone/>
              <a:defRPr/>
            </a:pP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</a:p>
          <a:p>
            <a:pPr marL="571500" indent="-514350" eaLnBrk="1" hangingPunct="1"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2-</a:t>
            </a:r>
            <a:fld id="{C365DC54-4325-4242-BB2B-C8FD7A4A0A7F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28625" y="-1298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04C4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000" dirty="0" smtClean="0"/>
              <a:t>2.11 Assessing Resonance Structures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193675" y="1066800"/>
            <a:ext cx="8743950" cy="5068888"/>
          </a:xfrm>
        </p:spPr>
        <p:txBody>
          <a:bodyPr/>
          <a:lstStyle/>
          <a:p>
            <a:pPr marL="457200" lvl="1" indent="0" eaLnBrk="1" hangingPunct="1"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ea typeface="+mn-ea"/>
              </a:rPr>
              <a:t>RULE 1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ea typeface="+mn-ea"/>
              </a:rPr>
              <a:t>: The most significant resonance forms have the greatest number of filled octets</a:t>
            </a:r>
            <a:endParaRPr lang="en-US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2-</a:t>
            </a:r>
            <a:fld id="{C365DC54-4325-4242-BB2B-C8FD7A4A0A7F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28625" y="-1298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04C4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000" dirty="0" smtClean="0"/>
              <a:t>2.11 Assessing Resonance Structures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95" y="2271703"/>
            <a:ext cx="6322220" cy="19288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7199" y="4200516"/>
            <a:ext cx="307007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</a:rPr>
              <a:t>Carbocation doesn’t have </a:t>
            </a:r>
          </a:p>
          <a:p>
            <a:pPr algn="ctr">
              <a:lnSpc>
                <a:spcPts val="18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</a:rPr>
              <a:t>a full octet</a:t>
            </a:r>
            <a:endParaRPr lang="en-US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3620" y="4200516"/>
            <a:ext cx="3608681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In this structure, all atoms</a:t>
            </a:r>
          </a:p>
          <a:p>
            <a:pPr algn="ctr">
              <a:lnSpc>
                <a:spcPts val="18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have an octet, so it is the major</a:t>
            </a:r>
          </a:p>
          <a:p>
            <a:pPr algn="ctr">
              <a:lnSpc>
                <a:spcPts val="1800"/>
              </a:lnSpc>
              <a:spcAft>
                <a:spcPts val="600"/>
              </a:spcAft>
            </a:pPr>
            <a:r>
              <a:rPr lang="en-US" b="1" dirty="0">
                <a:solidFill>
                  <a:srgbClr val="FF0000"/>
                </a:solidFill>
                <a:ea typeface="Arial" charset="0"/>
                <a:cs typeface="Arial" charset="0"/>
              </a:rPr>
              <a:t>r</a:t>
            </a:r>
            <a:r>
              <a:rPr lang="en-US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esonance contributor</a:t>
            </a:r>
            <a:endParaRPr lang="en-US" dirty="0" smtClean="0">
              <a:solidFill>
                <a:srgbClr val="FF0000"/>
              </a:solidFill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457200" y="212725"/>
            <a:ext cx="8229600" cy="854075"/>
          </a:xfrm>
        </p:spPr>
        <p:txBody>
          <a:bodyPr/>
          <a:lstStyle/>
          <a:p>
            <a:pPr eaLnBrk="1" hangingPunct="1"/>
            <a:r>
              <a:rPr lang="en-US" sz="4000" dirty="0"/>
              <a:t>2.11 Stability of Contributors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193675" y="1166815"/>
            <a:ext cx="8743950" cy="1590675"/>
          </a:xfrm>
        </p:spPr>
        <p:txBody>
          <a:bodyPr/>
          <a:lstStyle/>
          <a:p>
            <a:pPr marL="457200" lvl="1" indent="0" eaLnBrk="1" hangingPunct="1"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Rule 2: 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The structure with fewer formal charges is more significant</a:t>
            </a:r>
          </a:p>
          <a:p>
            <a:pPr marL="457200" lvl="1" indent="0" eaLnBrk="1" hangingPunct="1">
              <a:buNone/>
              <a:defRPr/>
            </a:pP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457200" lvl="1" indent="0" eaLnBrk="1" hangingPunct="1">
              <a:buNone/>
              <a:defRPr/>
            </a:pPr>
            <a:endParaRPr lang="en-US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457200" lvl="1" indent="0" eaLnBrk="1" hangingPunct="1">
              <a:buNone/>
              <a:defRPr/>
            </a:pP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457200" lvl="1" indent="0" eaLnBrk="1" hangingPunct="1">
              <a:buNone/>
              <a:defRPr/>
            </a:pPr>
            <a:endParaRPr lang="en-US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457200" lvl="1" indent="0" eaLnBrk="1" hangingPunct="1">
              <a:buNone/>
              <a:defRPr/>
            </a:pP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457200" lvl="1" indent="0" eaLnBrk="1" hangingPunct="1">
              <a:buNone/>
              <a:defRPr/>
            </a:pP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The first two structures both have full octets, but the first one has fewest formal charges, so it is the most significant resonance contributor.</a:t>
            </a:r>
          </a:p>
          <a:p>
            <a:pPr marL="457200" lvl="1" indent="0" eaLnBrk="1" hangingPunct="1">
              <a:buNone/>
              <a:defRPr/>
            </a:pP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457200" lvl="1" indent="0" eaLnBrk="1" hangingPunct="1">
              <a:buNone/>
              <a:defRPr/>
            </a:pPr>
            <a:endParaRPr lang="en-US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457200" lvl="1" indent="0" eaLnBrk="1" hangingPunct="1">
              <a:buNone/>
              <a:defRPr/>
            </a:pP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457200" lvl="1" indent="0" eaLnBrk="1" hangingPunct="1">
              <a:buNone/>
              <a:defRPr/>
            </a:pPr>
            <a:endParaRPr lang="en-US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457200" lvl="1" indent="0" eaLnBrk="1" hangingPunct="1">
              <a:buNone/>
              <a:defRPr/>
            </a:pP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2-</a:t>
            </a:r>
            <a:fld id="{C365DC54-4325-4242-BB2B-C8FD7A4A0A7F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29" y="2350292"/>
            <a:ext cx="6678639" cy="1307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itle 1"/>
          <p:cNvSpPr>
            <a:spLocks noGrp="1"/>
          </p:cNvSpPr>
          <p:nvPr>
            <p:ph type="title"/>
          </p:nvPr>
        </p:nvSpPr>
        <p:spPr>
          <a:xfrm>
            <a:off x="457200" y="212725"/>
            <a:ext cx="8229600" cy="854075"/>
          </a:xfrm>
        </p:spPr>
        <p:txBody>
          <a:bodyPr/>
          <a:lstStyle/>
          <a:p>
            <a:pPr eaLnBrk="1" hangingPunct="1"/>
            <a:r>
              <a:rPr lang="en-US" sz="4000" dirty="0"/>
              <a:t>2.11 Stability of Contributors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193675" y="1066800"/>
            <a:ext cx="8743950" cy="5068888"/>
          </a:xfrm>
        </p:spPr>
        <p:txBody>
          <a:bodyPr/>
          <a:lstStyle/>
          <a:p>
            <a:pPr marL="457200" lvl="1" indent="0" eaLnBrk="1" hangingPunct="1">
              <a:buNone/>
              <a:defRPr/>
            </a:pP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If the compound has an overall formal charge, focus only on drawing resonance forms that show the delocalization of the charge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2-</a:t>
            </a:r>
            <a:fld id="{C365DC54-4325-4242-BB2B-C8FD7A4A0A7F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10" y="2629059"/>
            <a:ext cx="7692512" cy="1908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1063"/>
            <a:ext cx="8229600" cy="2863850"/>
          </a:xfrm>
        </p:spPr>
        <p:txBody>
          <a:bodyPr/>
          <a:lstStyle/>
          <a:p>
            <a:pPr eaLnBrk="1" hangingPunct="1"/>
            <a:r>
              <a:rPr lang="en-US" sz="2400" dirty="0"/>
              <a:t>The Bond-line structure </a:t>
            </a:r>
            <a:r>
              <a:rPr lang="en-US" sz="2400" dirty="0" smtClean="0"/>
              <a:t>(also called a skeletal structure) is </a:t>
            </a:r>
            <a:r>
              <a:rPr lang="en-US" sz="2400" dirty="0"/>
              <a:t>easier to read and to draw</a:t>
            </a:r>
          </a:p>
        </p:txBody>
      </p:sp>
      <p:pic>
        <p:nvPicPr>
          <p:cNvPr id="317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948" y="930443"/>
            <a:ext cx="4456515" cy="239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6186" y="4310820"/>
            <a:ext cx="4220252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2-</a:t>
            </a:r>
            <a:fld id="{C365DC54-4325-4242-BB2B-C8FD7A4A0A7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129884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2.1 Representing Molecules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607904" y="1782708"/>
            <a:ext cx="1250920" cy="65659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>
              <a:lnSpc>
                <a:spcPts val="1200"/>
              </a:lnSpc>
              <a:spcAft>
                <a:spcPts val="400"/>
              </a:spcAft>
            </a:pPr>
            <a:r>
              <a:rPr lang="en-US" sz="2200" b="1" dirty="0" smtClean="0">
                <a:solidFill>
                  <a:srgbClr val="FF0000"/>
                </a:solidFill>
                <a:latin typeface="+mn-lt"/>
              </a:rPr>
              <a:t>Lewis</a:t>
            </a:r>
          </a:p>
          <a:p>
            <a:pPr algn="ctr">
              <a:lnSpc>
                <a:spcPts val="1200"/>
              </a:lnSpc>
              <a:spcAft>
                <a:spcPts val="400"/>
              </a:spcAft>
            </a:pPr>
            <a:r>
              <a:rPr lang="en-US" sz="2200" b="1" dirty="0" smtClean="0">
                <a:solidFill>
                  <a:srgbClr val="FF0000"/>
                </a:solidFill>
                <a:latin typeface="+mn-lt"/>
              </a:rPr>
              <a:t>structure</a:t>
            </a:r>
          </a:p>
          <a:p>
            <a:pPr algn="ctr">
              <a:lnSpc>
                <a:spcPts val="1200"/>
              </a:lnSpc>
              <a:spcAft>
                <a:spcPts val="400"/>
              </a:spcAft>
            </a:pPr>
            <a:endParaRPr lang="en-US" sz="2200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7923" y="5040286"/>
            <a:ext cx="1370888" cy="65659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>
              <a:lnSpc>
                <a:spcPts val="1200"/>
              </a:lnSpc>
              <a:spcAft>
                <a:spcPts val="400"/>
              </a:spcAft>
            </a:pPr>
            <a:r>
              <a:rPr lang="en-US" sz="2200" b="1" dirty="0" smtClean="0">
                <a:solidFill>
                  <a:srgbClr val="FF0000"/>
                </a:solidFill>
                <a:latin typeface="+mn-lt"/>
              </a:rPr>
              <a:t>bond-line </a:t>
            </a:r>
          </a:p>
          <a:p>
            <a:pPr algn="ctr">
              <a:lnSpc>
                <a:spcPts val="1200"/>
              </a:lnSpc>
              <a:spcAft>
                <a:spcPts val="400"/>
              </a:spcAft>
            </a:pPr>
            <a:r>
              <a:rPr lang="en-US" sz="2200" b="1" dirty="0" smtClean="0">
                <a:solidFill>
                  <a:srgbClr val="FF0000"/>
                </a:solidFill>
                <a:latin typeface="+mn-lt"/>
              </a:rPr>
              <a:t>structure</a:t>
            </a:r>
          </a:p>
          <a:p>
            <a:pPr algn="ctr">
              <a:lnSpc>
                <a:spcPts val="1200"/>
              </a:lnSpc>
              <a:spcAft>
                <a:spcPts val="400"/>
              </a:spcAft>
            </a:pPr>
            <a:endParaRPr lang="en-US" sz="2200" b="1" dirty="0" smtClean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Title 1"/>
          <p:cNvSpPr>
            <a:spLocks noGrp="1"/>
          </p:cNvSpPr>
          <p:nvPr>
            <p:ph type="title"/>
          </p:nvPr>
        </p:nvSpPr>
        <p:spPr>
          <a:xfrm>
            <a:off x="457200" y="212725"/>
            <a:ext cx="8229600" cy="854075"/>
          </a:xfrm>
        </p:spPr>
        <p:txBody>
          <a:bodyPr/>
          <a:lstStyle/>
          <a:p>
            <a:pPr eaLnBrk="1" hangingPunct="1"/>
            <a:r>
              <a:rPr lang="en-US" sz="4000" dirty="0"/>
              <a:t>2.11 Stability of </a:t>
            </a:r>
            <a:r>
              <a:rPr lang="en-US" sz="4000" dirty="0" smtClean="0"/>
              <a:t>Contributors</a:t>
            </a:r>
            <a:endParaRPr lang="en-US" sz="4000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193675" y="1066800"/>
            <a:ext cx="8743950" cy="1120815"/>
          </a:xfrm>
        </p:spPr>
        <p:txBody>
          <a:bodyPr/>
          <a:lstStyle/>
          <a:p>
            <a:pPr marL="57150" indent="0" eaLnBrk="1" hangingPunct="1"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Rule 3</a:t>
            </a: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: a structure with a negative charge on the more electronegative atom will be more significant, and vice versa</a:t>
            </a:r>
          </a:p>
          <a:p>
            <a:pPr marL="57150" indent="0" eaLnBrk="1" hangingPunct="1">
              <a:buNone/>
              <a:defRPr/>
            </a:pPr>
            <a:endParaRPr lang="en-US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5715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57150" indent="0" eaLnBrk="1" hangingPunct="1">
              <a:buNone/>
              <a:defRPr/>
            </a:pPr>
            <a:endParaRPr lang="en-US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5715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57150" indent="0" eaLnBrk="1" hangingPunct="1">
              <a:buNone/>
              <a:defRPr/>
            </a:pPr>
            <a:endParaRPr lang="en-US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5715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57150" indent="0" eaLnBrk="1" hangingPunct="1">
              <a:buNone/>
              <a:defRPr/>
            </a:pPr>
            <a:endParaRPr lang="en-US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5715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57150" indent="0" eaLnBrk="1" hangingPunct="1">
              <a:buNone/>
              <a:defRPr/>
            </a:pPr>
            <a:endParaRPr lang="en-US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57150" indent="0" eaLnBrk="1" hangingPunct="1">
              <a:buNone/>
              <a:defRPr/>
            </a:pP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Practice these rules with Skillbuilder 2.8</a:t>
            </a:r>
          </a:p>
          <a:p>
            <a:pPr marL="571500" indent="-514350" eaLnBrk="1" hangingPunct="1"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571500" indent="-514350" eaLnBrk="1" hangingPunct="1"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571500" indent="-514350" eaLnBrk="1" hangingPunct="1"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57150" indent="0" eaLnBrk="1" hangingPunct="1">
              <a:buNone/>
              <a:defRPr/>
            </a:pPr>
            <a:endParaRPr lang="en-US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2-</a:t>
            </a:r>
            <a:fld id="{C365DC54-4325-4242-BB2B-C8FD7A4A0A7F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86" y="2275129"/>
            <a:ext cx="4254734" cy="13014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98" y="3889395"/>
            <a:ext cx="4041448" cy="167802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234001" y="2280710"/>
            <a:ext cx="3300904" cy="1554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We default to Rule 3 here</a:t>
            </a:r>
          </a:p>
          <a:p>
            <a:pPr algn="ctr">
              <a:lnSpc>
                <a:spcPts val="1800"/>
              </a:lnSpc>
              <a:spcAft>
                <a:spcPts val="600"/>
              </a:spcAft>
            </a:pPr>
            <a:r>
              <a:rPr lang="en-US" b="1" dirty="0">
                <a:solidFill>
                  <a:srgbClr val="FF0000"/>
                </a:solidFill>
                <a:ea typeface="Arial" charset="0"/>
                <a:cs typeface="Arial" charset="0"/>
              </a:rPr>
              <a:t>b</a:t>
            </a:r>
            <a:r>
              <a:rPr lang="en-US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ecause more than one</a:t>
            </a:r>
          </a:p>
          <a:p>
            <a:pPr algn="ctr">
              <a:lnSpc>
                <a:spcPts val="1800"/>
              </a:lnSpc>
              <a:spcAft>
                <a:spcPts val="600"/>
              </a:spcAft>
            </a:pPr>
            <a:r>
              <a:rPr lang="en-US" b="1" dirty="0">
                <a:solidFill>
                  <a:srgbClr val="FF0000"/>
                </a:solidFill>
                <a:ea typeface="Arial" charset="0"/>
                <a:cs typeface="Arial" charset="0"/>
              </a:rPr>
              <a:t>s</a:t>
            </a:r>
            <a:r>
              <a:rPr lang="en-US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tructure has all atoms with </a:t>
            </a:r>
          </a:p>
          <a:p>
            <a:pPr algn="ctr">
              <a:lnSpc>
                <a:spcPts val="1800"/>
              </a:lnSpc>
              <a:spcAft>
                <a:spcPts val="600"/>
              </a:spcAft>
            </a:pPr>
            <a:r>
              <a:rPr lang="en-US" b="1" dirty="0">
                <a:solidFill>
                  <a:srgbClr val="FF0000"/>
                </a:solidFill>
                <a:ea typeface="Arial" charset="0"/>
                <a:cs typeface="Arial" charset="0"/>
              </a:rPr>
              <a:t>a</a:t>
            </a:r>
            <a:r>
              <a:rPr lang="en-US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 full octet, and the same</a:t>
            </a:r>
          </a:p>
          <a:p>
            <a:pPr algn="ctr">
              <a:lnSpc>
                <a:spcPts val="1800"/>
              </a:lnSpc>
              <a:spcAft>
                <a:spcPts val="600"/>
              </a:spcAft>
            </a:pPr>
            <a:r>
              <a:rPr lang="en-US" b="1" dirty="0">
                <a:solidFill>
                  <a:srgbClr val="FF0000"/>
                </a:solidFill>
                <a:ea typeface="Arial" charset="0"/>
                <a:cs typeface="Arial" charset="0"/>
              </a:rPr>
              <a:t>n</a:t>
            </a:r>
            <a:r>
              <a:rPr lang="en-US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umber of formal charges</a:t>
            </a:r>
            <a:endParaRPr lang="en-US" dirty="0" smtClean="0">
              <a:solidFill>
                <a:srgbClr val="FF0000"/>
              </a:solidFill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Title 1"/>
          <p:cNvSpPr>
            <a:spLocks noGrp="1"/>
          </p:cNvSpPr>
          <p:nvPr>
            <p:ph type="title"/>
          </p:nvPr>
        </p:nvSpPr>
        <p:spPr>
          <a:xfrm>
            <a:off x="457200" y="212725"/>
            <a:ext cx="8229600" cy="854075"/>
          </a:xfrm>
        </p:spPr>
        <p:txBody>
          <a:bodyPr/>
          <a:lstStyle/>
          <a:p>
            <a:pPr eaLnBrk="1" hangingPunct="1"/>
            <a:r>
              <a:rPr lang="en-US" sz="4000" dirty="0"/>
              <a:t>2.11 Stability of Contributors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193675" y="1066800"/>
            <a:ext cx="8743950" cy="1120815"/>
          </a:xfrm>
        </p:spPr>
        <p:txBody>
          <a:bodyPr/>
          <a:lstStyle/>
          <a:p>
            <a:pPr marL="57150" indent="0" eaLnBrk="1" hangingPunct="1"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Practice the Skill 2.26</a:t>
            </a:r>
            <a:r>
              <a:rPr lang="en-US" sz="2400" b="1" dirty="0" smtClean="0">
                <a:solidFill>
                  <a:schemeClr val="tx1"/>
                </a:solidFill>
              </a:rPr>
              <a:t>: </a:t>
            </a:r>
            <a:r>
              <a:rPr lang="en-US" sz="2400" dirty="0" smtClean="0">
                <a:solidFill>
                  <a:schemeClr val="tx1"/>
                </a:solidFill>
              </a:rPr>
              <a:t>Draw the significant resonance forms for each compound below, and indicate the major resonance form.</a:t>
            </a: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57150" indent="0" eaLnBrk="1" hangingPunct="1">
              <a:buNone/>
              <a:defRPr/>
            </a:pPr>
            <a:endParaRPr lang="en-US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5715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57150" indent="0" eaLnBrk="1" hangingPunct="1">
              <a:buNone/>
              <a:defRPr/>
            </a:pPr>
            <a:endParaRPr lang="en-US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5715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57150" indent="0" eaLnBrk="1" hangingPunct="1">
              <a:buNone/>
              <a:defRPr/>
            </a:pPr>
            <a:endParaRPr lang="en-US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5715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57150" indent="0" eaLnBrk="1" hangingPunct="1">
              <a:buNone/>
              <a:defRPr/>
            </a:pPr>
            <a:endParaRPr lang="en-US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5715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57150" indent="0" eaLnBrk="1" hangingPunct="1">
              <a:buNone/>
              <a:defRPr/>
            </a:pPr>
            <a:endParaRPr lang="en-US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571500" indent="-514350" eaLnBrk="1" hangingPunct="1"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571500" indent="-514350" eaLnBrk="1" hangingPunct="1"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571500" indent="-514350" eaLnBrk="1" hangingPunct="1"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57150" indent="0" eaLnBrk="1" hangingPunct="1">
              <a:buNone/>
              <a:defRPr/>
            </a:pPr>
            <a:endParaRPr lang="en-US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2-</a:t>
            </a:r>
            <a:fld id="{C365DC54-4325-4242-BB2B-C8FD7A4A0A7F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45" y="2190730"/>
            <a:ext cx="814407" cy="15706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95" y="4445241"/>
            <a:ext cx="1254247" cy="102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869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Title 1"/>
          <p:cNvSpPr>
            <a:spLocks noGrp="1"/>
          </p:cNvSpPr>
          <p:nvPr>
            <p:ph type="title"/>
          </p:nvPr>
        </p:nvSpPr>
        <p:spPr>
          <a:xfrm>
            <a:off x="457200" y="212725"/>
            <a:ext cx="8229600" cy="85407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2.12 The Resonance Hybrid</a:t>
            </a:r>
            <a:endParaRPr lang="en-US" sz="4000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193675" y="1066800"/>
            <a:ext cx="8743950" cy="1120815"/>
          </a:xfrm>
        </p:spPr>
        <p:txBody>
          <a:bodyPr/>
          <a:lstStyle/>
          <a:p>
            <a:pPr marL="400050" eaLnBrk="1" hangingPunct="1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The</a:t>
            </a:r>
            <a:r>
              <a:rPr lang="en-US" sz="2400" b="1" dirty="0" smtClean="0">
                <a:solidFill>
                  <a:schemeClr val="tx1"/>
                </a:solidFill>
              </a:rPr>
              <a:t> resonance hybrid </a:t>
            </a:r>
            <a:r>
              <a:rPr lang="en-US" sz="2400" dirty="0" smtClean="0">
                <a:solidFill>
                  <a:schemeClr val="tx1"/>
                </a:solidFill>
              </a:rPr>
              <a:t>represents the pi bond of an allylic carbocation as being delocalized over all three carbon atoms</a:t>
            </a:r>
          </a:p>
          <a:p>
            <a:pPr marL="400050" eaLnBrk="1" hangingPunct="1"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marL="400050" eaLnBrk="1" hangingPunct="1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This is consistent with MO theory, in that the pi electrons occupy the bonding MO, which has no nodes and is spread out across all three atoms.</a:t>
            </a:r>
          </a:p>
          <a:p>
            <a:pPr marL="57150" indent="0" eaLnBrk="1" hangingPunct="1">
              <a:buNone/>
              <a:defRPr/>
            </a:pPr>
            <a:endParaRPr lang="en-US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5715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57150" indent="0" eaLnBrk="1" hangingPunct="1">
              <a:buNone/>
              <a:defRPr/>
            </a:pPr>
            <a:endParaRPr lang="en-US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5715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57150" indent="0" eaLnBrk="1" hangingPunct="1">
              <a:buNone/>
              <a:defRPr/>
            </a:pPr>
            <a:endParaRPr lang="en-US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5715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57150" indent="0" eaLnBrk="1" hangingPunct="1">
              <a:buNone/>
              <a:defRPr/>
            </a:pPr>
            <a:endParaRPr lang="en-US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5715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57150" indent="0" eaLnBrk="1" hangingPunct="1">
              <a:buNone/>
              <a:defRPr/>
            </a:pPr>
            <a:endParaRPr lang="en-US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571500" indent="-514350" eaLnBrk="1" hangingPunct="1"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571500" indent="-514350" eaLnBrk="1" hangingPunct="1"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571500" indent="-514350" eaLnBrk="1" hangingPunct="1"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57150" indent="0" eaLnBrk="1" hangingPunct="1">
              <a:buNone/>
              <a:defRPr/>
            </a:pPr>
            <a:endParaRPr lang="en-US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2-</a:t>
            </a:r>
            <a:fld id="{C365DC54-4325-4242-BB2B-C8FD7A4A0A7F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753" y="4022523"/>
            <a:ext cx="2554239" cy="17879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94" y="4568305"/>
            <a:ext cx="4958507" cy="113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736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457200" y="212725"/>
            <a:ext cx="8229600" cy="85407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2.13 </a:t>
            </a:r>
            <a:r>
              <a:rPr lang="en-US" sz="4000" dirty="0"/>
              <a:t>Delocalized </a:t>
            </a:r>
            <a:r>
              <a:rPr lang="en-US" sz="4000" dirty="0" smtClean="0"/>
              <a:t>Lone Pairs</a:t>
            </a:r>
            <a:endParaRPr lang="en-US" sz="4000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193675" y="1066800"/>
            <a:ext cx="8743950" cy="5068888"/>
          </a:xfrm>
        </p:spPr>
        <p:txBody>
          <a:bodyPr/>
          <a:lstStyle/>
          <a:p>
            <a:pPr marL="571500" indent="-514350" eaLnBrk="1" hangingPunct="1"/>
            <a:r>
              <a:rPr lang="en-US" sz="2400" dirty="0" smtClean="0">
                <a:solidFill>
                  <a:srgbClr val="2C2A2A"/>
                </a:solidFill>
              </a:rPr>
              <a:t>Localized electrons </a:t>
            </a:r>
            <a:r>
              <a:rPr lang="en-US" sz="2400" dirty="0">
                <a:solidFill>
                  <a:srgbClr val="2C2A2A"/>
                </a:solidFill>
              </a:rPr>
              <a:t>are NOT in resonance</a:t>
            </a:r>
          </a:p>
          <a:p>
            <a:pPr marL="571500" indent="-514350" eaLnBrk="1" hangingPunct="1"/>
            <a:r>
              <a:rPr lang="en-US" sz="2400" dirty="0" smtClean="0">
                <a:solidFill>
                  <a:srgbClr val="2C2A2A"/>
                </a:solidFill>
              </a:rPr>
              <a:t>Delocalized </a:t>
            </a:r>
            <a:r>
              <a:rPr lang="en-US" sz="2400" dirty="0">
                <a:solidFill>
                  <a:srgbClr val="2C2A2A"/>
                </a:solidFill>
              </a:rPr>
              <a:t>electrons ARE in </a:t>
            </a:r>
            <a:r>
              <a:rPr lang="en-US" sz="2400" dirty="0" smtClean="0">
                <a:solidFill>
                  <a:srgbClr val="2C2A2A"/>
                </a:solidFill>
              </a:rPr>
              <a:t>resonance (and are more stable)</a:t>
            </a:r>
            <a:endParaRPr lang="en-US" dirty="0">
              <a:solidFill>
                <a:srgbClr val="2C2A2A"/>
              </a:solidFill>
            </a:endParaRPr>
          </a:p>
          <a:p>
            <a:pPr marL="571500" indent="-514350" eaLnBrk="1" hangingPunct="1"/>
            <a:endParaRPr lang="en-US" sz="2400" dirty="0" smtClean="0">
              <a:solidFill>
                <a:srgbClr val="2C2A2A"/>
              </a:solidFill>
            </a:endParaRPr>
          </a:p>
          <a:p>
            <a:pPr marL="571500" lvl="1" indent="-514350" eaLnBrk="1" hangingPunct="1">
              <a:buClr>
                <a:srgbClr val="1F9FAF"/>
              </a:buClr>
              <a:buFont typeface="Arial" charset="0"/>
              <a:buChar char="•"/>
            </a:pPr>
            <a:r>
              <a:rPr lang="en-US" dirty="0">
                <a:solidFill>
                  <a:srgbClr val="2C2A2A"/>
                </a:solidFill>
              </a:rPr>
              <a:t>To be delocalized, </a:t>
            </a:r>
            <a:r>
              <a:rPr lang="en-US" dirty="0" smtClean="0">
                <a:solidFill>
                  <a:srgbClr val="2C2A2A"/>
                </a:solidFill>
              </a:rPr>
              <a:t>a lone pair of electrons </a:t>
            </a:r>
            <a:r>
              <a:rPr lang="en-US" dirty="0">
                <a:solidFill>
                  <a:schemeClr val="tx1"/>
                </a:solidFill>
              </a:rPr>
              <a:t>must </a:t>
            </a:r>
            <a:r>
              <a:rPr lang="en-US" dirty="0" smtClean="0">
                <a:solidFill>
                  <a:schemeClr val="tx1"/>
                </a:solidFill>
              </a:rPr>
              <a:t>be </a:t>
            </a:r>
            <a:r>
              <a:rPr lang="en-US" dirty="0" smtClean="0">
                <a:solidFill>
                  <a:srgbClr val="FF0000"/>
                </a:solidFill>
              </a:rPr>
              <a:t>adjacent to </a:t>
            </a:r>
            <a:r>
              <a:rPr lang="en-US" dirty="0" smtClean="0">
                <a:solidFill>
                  <a:schemeClr val="tx1"/>
                </a:solidFill>
              </a:rPr>
              <a:t>an atom with </a:t>
            </a:r>
            <a:r>
              <a:rPr lang="en-US" dirty="0" smtClean="0">
                <a:solidFill>
                  <a:srgbClr val="FF0000"/>
                </a:solidFill>
              </a:rPr>
              <a:t>an </a:t>
            </a:r>
            <a:r>
              <a:rPr lang="en-US" dirty="0">
                <a:solidFill>
                  <a:srgbClr val="FF0000"/>
                </a:solidFill>
              </a:rPr>
              <a:t>unhybridized p </a:t>
            </a:r>
            <a:r>
              <a:rPr lang="en-US" dirty="0" smtClean="0">
                <a:solidFill>
                  <a:srgbClr val="FF0000"/>
                </a:solidFill>
              </a:rPr>
              <a:t>orbital</a:t>
            </a:r>
            <a:endParaRPr lang="en-US" sz="2400" dirty="0" smtClean="0">
              <a:solidFill>
                <a:srgbClr val="2C2A2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2-</a:t>
            </a:r>
            <a:fld id="{C365DC54-4325-4242-BB2B-C8FD7A4A0A7F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41" y="3879528"/>
            <a:ext cx="1783386" cy="17833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93593" y="4200516"/>
            <a:ext cx="4057521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The lone pair on the nitrogen is </a:t>
            </a:r>
          </a:p>
          <a:p>
            <a:pPr algn="ctr">
              <a:lnSpc>
                <a:spcPts val="1800"/>
              </a:lnSpc>
              <a:spcAft>
                <a:spcPts val="600"/>
              </a:spcAft>
            </a:pPr>
            <a:r>
              <a:rPr lang="en-US" b="1" dirty="0">
                <a:solidFill>
                  <a:srgbClr val="FF0000"/>
                </a:solidFill>
                <a:ea typeface="Arial" charset="0"/>
                <a:cs typeface="Arial" charset="0"/>
              </a:rPr>
              <a:t>d</a:t>
            </a:r>
            <a:r>
              <a:rPr lang="en-US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elocalized because it is next door </a:t>
            </a:r>
          </a:p>
          <a:p>
            <a:pPr algn="ctr">
              <a:lnSpc>
                <a:spcPts val="18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to a carbon atom with a p-orbital</a:t>
            </a:r>
            <a:endParaRPr lang="en-US" dirty="0" smtClean="0">
              <a:solidFill>
                <a:srgbClr val="FF0000"/>
              </a:solidFill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457200" y="212725"/>
            <a:ext cx="8229600" cy="854075"/>
          </a:xfrm>
        </p:spPr>
        <p:txBody>
          <a:bodyPr/>
          <a:lstStyle/>
          <a:p>
            <a:pPr eaLnBrk="1" hangingPunct="1"/>
            <a:r>
              <a:rPr lang="en-US" sz="4000" dirty="0"/>
              <a:t>2.12 Delocalized </a:t>
            </a:r>
            <a:r>
              <a:rPr lang="en-US" sz="4000" dirty="0" smtClean="0"/>
              <a:t>Lone Pairs</a:t>
            </a:r>
            <a:endParaRPr lang="en-US" sz="4000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193675" y="1066800"/>
            <a:ext cx="8743950" cy="5068888"/>
          </a:xfrm>
        </p:spPr>
        <p:txBody>
          <a:bodyPr/>
          <a:lstStyle/>
          <a:p>
            <a:pPr marL="571500" indent="-514350" eaLnBrk="1" hangingPunct="1"/>
            <a:r>
              <a:rPr lang="en-US" sz="2400" dirty="0" smtClean="0">
                <a:solidFill>
                  <a:srgbClr val="2C2A2A"/>
                </a:solidFill>
              </a:rPr>
              <a:t>In one structure, the N is sp</a:t>
            </a:r>
            <a:r>
              <a:rPr lang="en-US" sz="2400" baseline="30000" dirty="0" smtClean="0">
                <a:solidFill>
                  <a:srgbClr val="2C2A2A"/>
                </a:solidFill>
              </a:rPr>
              <a:t>3</a:t>
            </a:r>
            <a:r>
              <a:rPr lang="en-US" sz="2400" dirty="0" smtClean="0">
                <a:solidFill>
                  <a:srgbClr val="2C2A2A"/>
                </a:solidFill>
              </a:rPr>
              <a:t> hybridized, and the other indicates the N atom is sp</a:t>
            </a:r>
            <a:r>
              <a:rPr lang="en-US" sz="2400" baseline="30000" dirty="0" smtClean="0">
                <a:solidFill>
                  <a:srgbClr val="2C2A2A"/>
                </a:solidFill>
              </a:rPr>
              <a:t>2</a:t>
            </a:r>
            <a:r>
              <a:rPr lang="en-US" sz="2400" dirty="0" smtClean="0">
                <a:solidFill>
                  <a:srgbClr val="2C2A2A"/>
                </a:solidFill>
              </a:rPr>
              <a:t> hybridized.  So which is it?</a:t>
            </a:r>
            <a:endParaRPr lang="en-US" sz="2400" dirty="0">
              <a:solidFill>
                <a:srgbClr val="2C2A2A"/>
              </a:solidFill>
            </a:endParaRPr>
          </a:p>
          <a:p>
            <a:pPr marL="971550" lvl="1" indent="-514350" eaLnBrk="1" hangingPunct="1"/>
            <a:endParaRPr lang="en-US" dirty="0">
              <a:solidFill>
                <a:srgbClr val="2C2A2A"/>
              </a:solidFill>
            </a:endParaRPr>
          </a:p>
          <a:p>
            <a:pPr marL="971550" lvl="1" indent="-514350" eaLnBrk="1" hangingPunct="1"/>
            <a:endParaRPr lang="en-US" dirty="0">
              <a:solidFill>
                <a:srgbClr val="2C2A2A"/>
              </a:solidFill>
            </a:endParaRPr>
          </a:p>
          <a:p>
            <a:pPr marL="971550" lvl="1" indent="-514350" eaLnBrk="1" hangingPunct="1"/>
            <a:endParaRPr lang="en-US" dirty="0">
              <a:solidFill>
                <a:srgbClr val="2C2A2A"/>
              </a:solidFill>
            </a:endParaRPr>
          </a:p>
          <a:p>
            <a:pPr marL="571500" indent="-514350" eaLnBrk="1" hangingPunct="1"/>
            <a:endParaRPr lang="en-US" sz="2400" dirty="0">
              <a:solidFill>
                <a:srgbClr val="2C2A2A"/>
              </a:solidFill>
            </a:endParaRPr>
          </a:p>
          <a:p>
            <a:pPr marL="571500" indent="-514350" eaLnBrk="1" hangingPunct="1"/>
            <a:endParaRPr lang="en-US" sz="2400" dirty="0" smtClean="0">
              <a:solidFill>
                <a:srgbClr val="2C2A2A"/>
              </a:solidFill>
            </a:endParaRPr>
          </a:p>
          <a:p>
            <a:pPr marL="571500" indent="-514350" eaLnBrk="1" hangingPunct="1"/>
            <a:endParaRPr lang="en-US" sz="2400" dirty="0">
              <a:solidFill>
                <a:srgbClr val="2C2A2A"/>
              </a:solidFill>
            </a:endParaRPr>
          </a:p>
          <a:p>
            <a:pPr marL="571500" indent="-514350" eaLnBrk="1" hangingPunct="1"/>
            <a:r>
              <a:rPr lang="en-US" sz="2400" b="1" dirty="0" smtClean="0">
                <a:solidFill>
                  <a:srgbClr val="FF0000"/>
                </a:solidFill>
              </a:rPr>
              <a:t>The lone pair is delocalized</a:t>
            </a:r>
            <a:r>
              <a:rPr lang="en-US" sz="2400" dirty="0" smtClean="0">
                <a:solidFill>
                  <a:srgbClr val="2C2A2A"/>
                </a:solidFill>
              </a:rPr>
              <a:t>, which is only possible through overlapping p-orbitals.  So, the nitrogen must be sp</a:t>
            </a:r>
            <a:r>
              <a:rPr lang="en-US" sz="2400" baseline="30000" dirty="0" smtClean="0">
                <a:solidFill>
                  <a:srgbClr val="2C2A2A"/>
                </a:solidFill>
              </a:rPr>
              <a:t>2</a:t>
            </a:r>
            <a:r>
              <a:rPr lang="en-US" sz="2400" dirty="0" smtClean="0">
                <a:solidFill>
                  <a:srgbClr val="2C2A2A"/>
                </a:solidFill>
              </a:rPr>
              <a:t> hybridized.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706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4201" y="2307090"/>
            <a:ext cx="3743008" cy="170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2-</a:t>
            </a:r>
            <a:fld id="{C365DC54-4325-4242-BB2B-C8FD7A4A0A7F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3009" y="2533761"/>
            <a:ext cx="3416320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If a lone pair participates in </a:t>
            </a:r>
          </a:p>
          <a:p>
            <a:pPr algn="ctr">
              <a:lnSpc>
                <a:spcPts val="1800"/>
              </a:lnSpc>
              <a:spcAft>
                <a:spcPts val="600"/>
              </a:spcAft>
            </a:pPr>
            <a:r>
              <a:rPr lang="en-US" b="1" dirty="0">
                <a:solidFill>
                  <a:srgbClr val="FF0000"/>
                </a:solidFill>
                <a:ea typeface="Arial" charset="0"/>
                <a:cs typeface="Arial" charset="0"/>
              </a:rPr>
              <a:t>r</a:t>
            </a:r>
            <a:r>
              <a:rPr lang="en-US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esonance, then it occupies a</a:t>
            </a:r>
          </a:p>
          <a:p>
            <a:pPr algn="ctr">
              <a:lnSpc>
                <a:spcPts val="1800"/>
              </a:lnSpc>
              <a:spcAft>
                <a:spcPts val="600"/>
              </a:spcAft>
            </a:pPr>
            <a:r>
              <a:rPr lang="en-US" b="1" dirty="0">
                <a:solidFill>
                  <a:srgbClr val="FF0000"/>
                </a:solidFill>
                <a:ea typeface="Arial" charset="0"/>
                <a:cs typeface="Arial" charset="0"/>
              </a:rPr>
              <a:t>p</a:t>
            </a:r>
            <a:r>
              <a:rPr lang="en-US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-orbital</a:t>
            </a:r>
            <a:endParaRPr lang="en-US" dirty="0" smtClean="0">
              <a:solidFill>
                <a:srgbClr val="FF0000"/>
              </a:solidFill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193675" y="1066800"/>
            <a:ext cx="8603084" cy="5068888"/>
          </a:xfrm>
        </p:spPr>
        <p:txBody>
          <a:bodyPr/>
          <a:lstStyle/>
          <a:p>
            <a:pPr marL="571500" indent="-514350" eaLnBrk="1" hangingPunct="1">
              <a:defRPr/>
            </a:pP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A lone pair does not participate in resonance if it cannot overlap with an adjacent p-orbital… it is a </a:t>
            </a:r>
            <a:r>
              <a:rPr lang="en-US" sz="24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localized lone pair</a:t>
            </a: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737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125" y="2152022"/>
            <a:ext cx="3709011" cy="1589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2-</a:t>
            </a:r>
            <a:fld id="{C365DC54-4325-4242-BB2B-C8FD7A4A0A7F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12725"/>
            <a:ext cx="8229600" cy="854075"/>
          </a:xfrm>
        </p:spPr>
        <p:txBody>
          <a:bodyPr/>
          <a:lstStyle/>
          <a:p>
            <a:pPr eaLnBrk="1" hangingPunct="1"/>
            <a:r>
              <a:rPr lang="en-US" sz="4000" dirty="0"/>
              <a:t>2.12 </a:t>
            </a:r>
            <a:r>
              <a:rPr lang="en-US" sz="4000" dirty="0" smtClean="0"/>
              <a:t>Localized Lone Pairs</a:t>
            </a:r>
            <a:endParaRPr lang="en-US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4958190" y="3409446"/>
            <a:ext cx="3672800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The lone pair in pyridine cannot</a:t>
            </a:r>
            <a:endParaRPr lang="en-US" dirty="0">
              <a:solidFill>
                <a:srgbClr val="FF0000"/>
              </a:solidFill>
              <a:ea typeface="Arial" charset="0"/>
              <a:cs typeface="Arial" charset="0"/>
            </a:endParaRPr>
          </a:p>
          <a:p>
            <a:pPr algn="ctr">
              <a:lnSpc>
                <a:spcPts val="18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Overlap with p-orbital on the </a:t>
            </a:r>
          </a:p>
          <a:p>
            <a:pPr algn="ctr">
              <a:lnSpc>
                <a:spcPts val="18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Adjacent atom</a:t>
            </a:r>
          </a:p>
        </p:txBody>
      </p:sp>
      <p:pic>
        <p:nvPicPr>
          <p:cNvPr id="25602" name="Picture 2" descr="Z:\NewMedia\Ebook-Novella\Wiley\JIRA\Klein Organic Chemistry 3e\Work\Images\Ch02\klein_3e_fig_02_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81" y="3937336"/>
            <a:ext cx="4147688" cy="246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457200" y="212725"/>
            <a:ext cx="8229600" cy="854075"/>
          </a:xfrm>
        </p:spPr>
        <p:txBody>
          <a:bodyPr/>
          <a:lstStyle/>
          <a:p>
            <a:pPr eaLnBrk="1" hangingPunct="1"/>
            <a:r>
              <a:rPr lang="en-US" sz="4000" dirty="0"/>
              <a:t>2.12 </a:t>
            </a:r>
            <a:r>
              <a:rPr lang="en-US" sz="4000" dirty="0" smtClean="0"/>
              <a:t>Localized Lone Pairs</a:t>
            </a:r>
            <a:endParaRPr lang="en-US" sz="4000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193675" y="1066800"/>
            <a:ext cx="8743950" cy="5068888"/>
          </a:xfrm>
        </p:spPr>
        <p:txBody>
          <a:bodyPr/>
          <a:lstStyle/>
          <a:p>
            <a:pPr marL="400050" eaLnBrk="1" hangingPunct="1"/>
            <a:r>
              <a:rPr lang="en-US" sz="2400" dirty="0" smtClean="0">
                <a:solidFill>
                  <a:srgbClr val="2C2A2A"/>
                </a:solidFill>
              </a:rPr>
              <a:t>Don’t assume a lone pair is delocalized just because it is next door to a pi bond.</a:t>
            </a:r>
            <a:endParaRPr lang="en-US" sz="2400" dirty="0">
              <a:solidFill>
                <a:srgbClr val="2C2A2A"/>
              </a:solidFill>
            </a:endParaRPr>
          </a:p>
          <a:p>
            <a:pPr marL="400050" eaLnBrk="1" hangingPunct="1"/>
            <a:r>
              <a:rPr lang="en-US" sz="2400" dirty="0" smtClean="0">
                <a:solidFill>
                  <a:srgbClr val="2C2A2A"/>
                </a:solidFill>
              </a:rPr>
              <a:t>As a general rule, you can assume that when an atom possesses a pi bond and a lone pair, they both will not participate in resonance.</a:t>
            </a:r>
            <a:endParaRPr lang="en-US" sz="2400" dirty="0">
              <a:solidFill>
                <a:srgbClr val="2C2A2A"/>
              </a:solidFill>
            </a:endParaRPr>
          </a:p>
          <a:p>
            <a:pPr marL="400050" eaLnBrk="1" hangingPunct="1"/>
            <a:r>
              <a:rPr lang="en-US" sz="2400" dirty="0" smtClean="0">
                <a:solidFill>
                  <a:srgbClr val="2C2A2A"/>
                </a:solidFill>
              </a:rPr>
              <a:t>And, as always, if there is no p-orbital next door to the lone pair, then it will be localized</a:t>
            </a:r>
            <a:endParaRPr lang="en-US" sz="2400" dirty="0">
              <a:solidFill>
                <a:srgbClr val="2C2A2A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2-</a:t>
            </a:r>
            <a:fld id="{C365DC54-4325-4242-BB2B-C8FD7A4A0A7F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630" y="4170085"/>
            <a:ext cx="3251200" cy="15367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07109" y="4170085"/>
            <a:ext cx="122341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  <a:spcAft>
                <a:spcPts val="600"/>
              </a:spcAft>
            </a:pPr>
            <a:r>
              <a:rPr lang="en-US" b="1" dirty="0">
                <a:solidFill>
                  <a:srgbClr val="FF0000"/>
                </a:solidFill>
                <a:ea typeface="Arial" charset="0"/>
                <a:cs typeface="Arial" charset="0"/>
              </a:rPr>
              <a:t>l</a:t>
            </a:r>
            <a:r>
              <a:rPr lang="en-US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ocalized </a:t>
            </a:r>
          </a:p>
          <a:p>
            <a:pPr algn="ctr">
              <a:lnSpc>
                <a:spcPts val="18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lone pair</a:t>
            </a:r>
            <a:endParaRPr lang="en-US" dirty="0" smtClean="0">
              <a:solidFill>
                <a:srgbClr val="FF0000"/>
              </a:solidFill>
              <a:ea typeface="Arial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91350" y="4485556"/>
            <a:ext cx="149271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delocalized </a:t>
            </a:r>
          </a:p>
          <a:p>
            <a:pPr algn="ctr">
              <a:lnSpc>
                <a:spcPts val="18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lone pair</a:t>
            </a:r>
            <a:endParaRPr lang="en-US" dirty="0" smtClean="0">
              <a:solidFill>
                <a:srgbClr val="FF0000"/>
              </a:solidFill>
              <a:ea typeface="Arial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2230" y="5464888"/>
            <a:ext cx="122341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  <a:spcAft>
                <a:spcPts val="600"/>
              </a:spcAft>
            </a:pPr>
            <a:r>
              <a:rPr lang="en-US" b="1" dirty="0">
                <a:solidFill>
                  <a:srgbClr val="FF0000"/>
                </a:solidFill>
                <a:ea typeface="Arial" charset="0"/>
                <a:cs typeface="Arial" charset="0"/>
              </a:rPr>
              <a:t>l</a:t>
            </a:r>
            <a:r>
              <a:rPr lang="en-US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ocalized </a:t>
            </a:r>
          </a:p>
          <a:p>
            <a:pPr algn="ctr">
              <a:lnSpc>
                <a:spcPts val="18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lone pair</a:t>
            </a:r>
            <a:endParaRPr lang="en-US" dirty="0" smtClean="0">
              <a:solidFill>
                <a:srgbClr val="FF0000"/>
              </a:solidFill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8229600" cy="515937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Bond-line structures are the benchmark representations for organic compounds</a:t>
            </a:r>
            <a:endParaRPr lang="en-US" sz="2400" dirty="0"/>
          </a:p>
          <a:p>
            <a:pPr eaLnBrk="1" hangingPunct="1"/>
            <a:r>
              <a:rPr lang="en-US" sz="2400" dirty="0" smtClean="0"/>
              <a:t>It is critical to known how to draw these structures, for any compound, without difficulty, to succeed in any organic chemistry course.</a:t>
            </a:r>
            <a:endParaRPr lang="en-US" sz="2400" dirty="0"/>
          </a:p>
        </p:txBody>
      </p:sp>
      <p:pic>
        <p:nvPicPr>
          <p:cNvPr id="327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8054" y="3378761"/>
            <a:ext cx="4534849" cy="2306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2-</a:t>
            </a:r>
            <a:fld id="{C365DC54-4325-4242-BB2B-C8FD7A4A0A7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129884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2.1 Representing Molecules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099" y="2192798"/>
            <a:ext cx="4404339" cy="1090290"/>
          </a:xfrm>
          <a:prstGeom prst="rect">
            <a:avLst/>
          </a:prstGeom>
        </p:spPr>
      </p:pic>
      <p:sp>
        <p:nvSpPr>
          <p:cNvPr id="33795" name="Content Placeholder 2"/>
          <p:cNvSpPr>
            <a:spLocks noGrp="1"/>
          </p:cNvSpPr>
          <p:nvPr>
            <p:ph sz="half" idx="1"/>
          </p:nvPr>
        </p:nvSpPr>
        <p:spPr>
          <a:xfrm>
            <a:off x="357184" y="1125538"/>
            <a:ext cx="8415338" cy="5159375"/>
          </a:xfrm>
        </p:spPr>
        <p:txBody>
          <a:bodyPr/>
          <a:lstStyle/>
          <a:p>
            <a:pPr algn="just" eaLnBrk="1" hangingPunct="1"/>
            <a:r>
              <a:rPr lang="en-US" sz="2400" dirty="0" smtClean="0"/>
              <a:t>Each </a:t>
            </a:r>
            <a:r>
              <a:rPr lang="en-US" sz="2400" b="1" dirty="0" smtClean="0">
                <a:solidFill>
                  <a:srgbClr val="FF0000"/>
                </a:solidFill>
              </a:rPr>
              <a:t>corner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or </a:t>
            </a:r>
            <a:r>
              <a:rPr lang="en-US" sz="2400" b="1" dirty="0" smtClean="0">
                <a:solidFill>
                  <a:srgbClr val="FF0000"/>
                </a:solidFill>
              </a:rPr>
              <a:t>endpoint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represents a </a:t>
            </a:r>
            <a:r>
              <a:rPr lang="en-US" sz="2400" b="1" dirty="0" smtClean="0">
                <a:solidFill>
                  <a:srgbClr val="FF0000"/>
                </a:solidFill>
              </a:rPr>
              <a:t>carbon atom</a:t>
            </a:r>
            <a:r>
              <a:rPr lang="en-US" sz="2400" dirty="0" smtClean="0"/>
              <a:t>.  There are six carbon atoms in hexane and four in 2-butene and 2-butyne:</a:t>
            </a:r>
          </a:p>
          <a:p>
            <a:pPr algn="just" eaLnBrk="1" hangingPunct="1"/>
            <a:endParaRPr lang="en-US" sz="2400" dirty="0"/>
          </a:p>
          <a:p>
            <a:pPr algn="just" eaLnBrk="1" hangingPunct="1"/>
            <a:endParaRPr lang="en-US" sz="2400" dirty="0"/>
          </a:p>
          <a:p>
            <a:pPr lvl="1" algn="just" eaLnBrk="1" hangingPunct="1"/>
            <a:endParaRPr lang="en-US" dirty="0"/>
          </a:p>
          <a:p>
            <a:pPr algn="just" eaLnBrk="1" hangingPunct="1">
              <a:buFont typeface="Arial" charset="0"/>
              <a:buNone/>
            </a:pPr>
            <a:r>
              <a:rPr lang="en-US" sz="2400" dirty="0"/>
              <a:t>	</a:t>
            </a:r>
          </a:p>
          <a:p>
            <a:pPr algn="just" eaLnBrk="1" hangingPunct="1"/>
            <a:r>
              <a:rPr lang="en-US" sz="2400" dirty="0" smtClean="0"/>
              <a:t>The </a:t>
            </a:r>
            <a:r>
              <a:rPr lang="en-US" sz="2400" i="1" dirty="0" smtClean="0"/>
              <a:t>zigzag</a:t>
            </a:r>
            <a:r>
              <a:rPr lang="en-US" sz="2400" dirty="0" smtClean="0"/>
              <a:t> format is fairly accurate in representing </a:t>
            </a:r>
            <a:r>
              <a:rPr lang="en-US" sz="2400" dirty="0"/>
              <a:t>the bond </a:t>
            </a:r>
            <a:r>
              <a:rPr lang="en-US" sz="2400" dirty="0" smtClean="0"/>
              <a:t>angles for sp</a:t>
            </a:r>
            <a:r>
              <a:rPr lang="en-US" sz="2400" baseline="30000" dirty="0" smtClean="0"/>
              <a:t>3 </a:t>
            </a:r>
            <a:r>
              <a:rPr lang="en-US" sz="2400" dirty="0" smtClean="0"/>
              <a:t>and sp</a:t>
            </a:r>
            <a:r>
              <a:rPr lang="en-US" sz="2400" baseline="30000" dirty="0" smtClean="0"/>
              <a:t>2 </a:t>
            </a:r>
            <a:r>
              <a:rPr lang="en-US" sz="2400" dirty="0" smtClean="0"/>
              <a:t>hybridized atoms</a:t>
            </a:r>
            <a:endParaRPr lang="en-US" sz="2400" dirty="0"/>
          </a:p>
          <a:p>
            <a:pPr lvl="1" algn="just" eaLnBrk="1" hangingPunct="1"/>
            <a:r>
              <a:rPr lang="en-US" dirty="0" smtClean="0"/>
              <a:t>Linear geometry is shown for sp-hybridized atoms?</a:t>
            </a:r>
            <a:endParaRPr lang="en-US" dirty="0"/>
          </a:p>
          <a:p>
            <a:pPr algn="just" eaLnBrk="1" hangingPunct="1"/>
            <a:r>
              <a:rPr lang="en-US" sz="2400" dirty="0"/>
              <a:t>Carbon atoms are not labeled, but a carbon is assumed to be located at every corner or endpoint on the zigzag</a:t>
            </a:r>
            <a:r>
              <a:rPr lang="en-US" sz="2400" dirty="0" smtClean="0"/>
              <a:t>.</a:t>
            </a:r>
          </a:p>
          <a:p>
            <a:pPr algn="just" eaLnBrk="1" hangingPunct="1"/>
            <a:r>
              <a:rPr lang="en-US" sz="2400" dirty="0" smtClean="0"/>
              <a:t>H atoms bonded to carbon are not drawn</a:t>
            </a:r>
            <a:endParaRPr lang="en-US" sz="2400" dirty="0"/>
          </a:p>
        </p:txBody>
      </p:sp>
      <p:pic>
        <p:nvPicPr>
          <p:cNvPr id="3379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215" y="2419615"/>
            <a:ext cx="2632035" cy="4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2-</a:t>
            </a:r>
            <a:fld id="{C365DC54-4325-4242-BB2B-C8FD7A4A0A7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-129884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2.2 How to Read Bond-Line Structures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209530" y="2754841"/>
            <a:ext cx="301685" cy="451406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>
              <a:lnSpc>
                <a:spcPts val="1200"/>
              </a:lnSpc>
              <a:spcAft>
                <a:spcPts val="40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1</a:t>
            </a:r>
          </a:p>
          <a:p>
            <a:pPr algn="ctr">
              <a:lnSpc>
                <a:spcPts val="1200"/>
              </a:lnSpc>
              <a:spcAft>
                <a:spcPts val="400"/>
              </a:spcAft>
            </a:pPr>
            <a:endParaRPr lang="en-US" sz="2200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9751" y="2299108"/>
            <a:ext cx="301686" cy="451406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>
              <a:lnSpc>
                <a:spcPts val="1200"/>
              </a:lnSpc>
              <a:spcAft>
                <a:spcPts val="400"/>
              </a:spcAft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2</a:t>
            </a:r>
            <a:endParaRPr lang="en-US" b="1" dirty="0" smtClean="0">
              <a:solidFill>
                <a:srgbClr val="FF0000"/>
              </a:solidFill>
              <a:latin typeface="+mn-lt"/>
            </a:endParaRPr>
          </a:p>
          <a:p>
            <a:pPr algn="ctr">
              <a:lnSpc>
                <a:spcPts val="1200"/>
              </a:lnSpc>
              <a:spcAft>
                <a:spcPts val="400"/>
              </a:spcAft>
            </a:pPr>
            <a:endParaRPr lang="en-US" sz="2200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34362" y="2858011"/>
            <a:ext cx="301686" cy="451406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>
              <a:lnSpc>
                <a:spcPts val="1200"/>
              </a:lnSpc>
              <a:spcAft>
                <a:spcPts val="400"/>
              </a:spcAft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3</a:t>
            </a:r>
            <a:endParaRPr lang="en-US" b="1" dirty="0" smtClean="0">
              <a:solidFill>
                <a:srgbClr val="FF0000"/>
              </a:solidFill>
              <a:latin typeface="+mn-lt"/>
            </a:endParaRPr>
          </a:p>
          <a:p>
            <a:pPr algn="ctr">
              <a:lnSpc>
                <a:spcPts val="1200"/>
              </a:lnSpc>
              <a:spcAft>
                <a:spcPts val="400"/>
              </a:spcAft>
            </a:pPr>
            <a:endParaRPr lang="en-US" sz="2200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57233" y="2307193"/>
            <a:ext cx="301686" cy="451406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>
              <a:lnSpc>
                <a:spcPts val="1200"/>
              </a:lnSpc>
              <a:spcAft>
                <a:spcPts val="400"/>
              </a:spcAft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4</a:t>
            </a:r>
            <a:endParaRPr lang="en-US" b="1" dirty="0" smtClean="0">
              <a:solidFill>
                <a:srgbClr val="FF0000"/>
              </a:solidFill>
              <a:latin typeface="+mn-lt"/>
            </a:endParaRPr>
          </a:p>
          <a:p>
            <a:pPr algn="ctr">
              <a:lnSpc>
                <a:spcPts val="1200"/>
              </a:lnSpc>
              <a:spcAft>
                <a:spcPts val="400"/>
              </a:spcAft>
            </a:pPr>
            <a:endParaRPr lang="en-US" sz="2200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08342" y="2346651"/>
            <a:ext cx="301686" cy="246221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>
              <a:lnSpc>
                <a:spcPts val="1200"/>
              </a:lnSpc>
              <a:spcAft>
                <a:spcPts val="400"/>
              </a:spcAft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6</a:t>
            </a:r>
            <a:endParaRPr lang="en-US" sz="2200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65086" y="2840976"/>
            <a:ext cx="301686" cy="451406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>
              <a:lnSpc>
                <a:spcPts val="1200"/>
              </a:lnSpc>
              <a:spcAft>
                <a:spcPts val="400"/>
              </a:spcAft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5</a:t>
            </a:r>
            <a:endParaRPr lang="en-US" b="1" dirty="0" smtClean="0">
              <a:solidFill>
                <a:srgbClr val="FF0000"/>
              </a:solidFill>
              <a:latin typeface="+mn-lt"/>
            </a:endParaRPr>
          </a:p>
          <a:p>
            <a:pPr algn="ctr">
              <a:lnSpc>
                <a:spcPts val="1200"/>
              </a:lnSpc>
              <a:spcAft>
                <a:spcPts val="400"/>
              </a:spcAft>
            </a:pPr>
            <a:endParaRPr lang="en-US" sz="2200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28642" y="3109134"/>
            <a:ext cx="301685" cy="451406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>
              <a:lnSpc>
                <a:spcPts val="1200"/>
              </a:lnSpc>
              <a:spcAft>
                <a:spcPts val="40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1</a:t>
            </a:r>
          </a:p>
          <a:p>
            <a:pPr algn="ctr">
              <a:lnSpc>
                <a:spcPts val="1200"/>
              </a:lnSpc>
              <a:spcAft>
                <a:spcPts val="400"/>
              </a:spcAft>
            </a:pPr>
            <a:endParaRPr lang="en-US" sz="2200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33875" y="2593114"/>
            <a:ext cx="301686" cy="451406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>
              <a:lnSpc>
                <a:spcPts val="1200"/>
              </a:lnSpc>
              <a:spcAft>
                <a:spcPts val="400"/>
              </a:spcAft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2</a:t>
            </a:r>
            <a:endParaRPr lang="en-US" b="1" dirty="0" smtClean="0">
              <a:solidFill>
                <a:srgbClr val="FF0000"/>
              </a:solidFill>
              <a:latin typeface="+mn-lt"/>
            </a:endParaRPr>
          </a:p>
          <a:p>
            <a:pPr algn="ctr">
              <a:lnSpc>
                <a:spcPts val="1200"/>
              </a:lnSpc>
              <a:spcAft>
                <a:spcPts val="400"/>
              </a:spcAft>
            </a:pPr>
            <a:endParaRPr lang="en-US" sz="2200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42105" y="2295971"/>
            <a:ext cx="301686" cy="451406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>
              <a:lnSpc>
                <a:spcPts val="1200"/>
              </a:lnSpc>
              <a:spcAft>
                <a:spcPts val="400"/>
              </a:spcAft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3</a:t>
            </a:r>
            <a:endParaRPr lang="en-US" b="1" dirty="0" smtClean="0">
              <a:solidFill>
                <a:srgbClr val="FF0000"/>
              </a:solidFill>
              <a:latin typeface="+mn-lt"/>
            </a:endParaRPr>
          </a:p>
          <a:p>
            <a:pPr algn="ctr">
              <a:lnSpc>
                <a:spcPts val="1200"/>
              </a:lnSpc>
              <a:spcAft>
                <a:spcPts val="400"/>
              </a:spcAft>
            </a:pPr>
            <a:endParaRPr lang="en-US" sz="2200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97358" y="2075507"/>
            <a:ext cx="301686" cy="451406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>
              <a:lnSpc>
                <a:spcPts val="1200"/>
              </a:lnSpc>
              <a:spcAft>
                <a:spcPts val="400"/>
              </a:spcAft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4</a:t>
            </a:r>
            <a:endParaRPr lang="en-US" b="1" dirty="0" smtClean="0">
              <a:solidFill>
                <a:srgbClr val="FF0000"/>
              </a:solidFill>
              <a:latin typeface="+mn-lt"/>
            </a:endParaRPr>
          </a:p>
          <a:p>
            <a:pPr algn="ctr">
              <a:lnSpc>
                <a:spcPts val="1200"/>
              </a:lnSpc>
              <a:spcAft>
                <a:spcPts val="400"/>
              </a:spcAft>
            </a:pPr>
            <a:endParaRPr lang="en-US" sz="2200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39539" y="2403559"/>
            <a:ext cx="301685" cy="451406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>
              <a:lnSpc>
                <a:spcPts val="1200"/>
              </a:lnSpc>
              <a:spcAft>
                <a:spcPts val="40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1</a:t>
            </a:r>
          </a:p>
          <a:p>
            <a:pPr algn="ctr">
              <a:lnSpc>
                <a:spcPts val="1200"/>
              </a:lnSpc>
              <a:spcAft>
                <a:spcPts val="400"/>
              </a:spcAft>
            </a:pPr>
            <a:endParaRPr lang="en-US" sz="2200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87632" y="2916252"/>
            <a:ext cx="301686" cy="451406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>
              <a:lnSpc>
                <a:spcPts val="1200"/>
              </a:lnSpc>
              <a:spcAft>
                <a:spcPts val="400"/>
              </a:spcAft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2</a:t>
            </a:r>
            <a:endParaRPr lang="en-US" b="1" dirty="0" smtClean="0">
              <a:solidFill>
                <a:srgbClr val="FF0000"/>
              </a:solidFill>
              <a:latin typeface="+mn-lt"/>
            </a:endParaRPr>
          </a:p>
          <a:p>
            <a:pPr algn="ctr">
              <a:lnSpc>
                <a:spcPts val="1200"/>
              </a:lnSpc>
              <a:spcAft>
                <a:spcPts val="400"/>
              </a:spcAft>
            </a:pPr>
            <a:endParaRPr lang="en-US" sz="2200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24422" y="2304779"/>
            <a:ext cx="301686" cy="451406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>
              <a:lnSpc>
                <a:spcPts val="1200"/>
              </a:lnSpc>
              <a:spcAft>
                <a:spcPts val="400"/>
              </a:spcAft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3</a:t>
            </a:r>
            <a:endParaRPr lang="en-US" b="1" dirty="0" smtClean="0">
              <a:solidFill>
                <a:srgbClr val="FF0000"/>
              </a:solidFill>
              <a:latin typeface="+mn-lt"/>
            </a:endParaRPr>
          </a:p>
          <a:p>
            <a:pPr algn="ctr">
              <a:lnSpc>
                <a:spcPts val="1200"/>
              </a:lnSpc>
              <a:spcAft>
                <a:spcPts val="400"/>
              </a:spcAft>
            </a:pPr>
            <a:endParaRPr lang="en-US" sz="2200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08250" y="2741548"/>
            <a:ext cx="301686" cy="451406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>
              <a:lnSpc>
                <a:spcPts val="1200"/>
              </a:lnSpc>
              <a:spcAft>
                <a:spcPts val="400"/>
              </a:spcAft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4</a:t>
            </a:r>
            <a:endParaRPr lang="en-US" b="1" dirty="0" smtClean="0">
              <a:solidFill>
                <a:srgbClr val="FF0000"/>
              </a:solidFill>
              <a:latin typeface="+mn-lt"/>
            </a:endParaRPr>
          </a:p>
          <a:p>
            <a:pPr algn="ctr">
              <a:lnSpc>
                <a:spcPts val="1200"/>
              </a:lnSpc>
              <a:spcAft>
                <a:spcPts val="400"/>
              </a:spcAft>
            </a:pPr>
            <a:endParaRPr lang="en-US" sz="2200" b="1" dirty="0" smtClean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8229600" cy="5159375"/>
          </a:xfrm>
        </p:spPr>
        <p:txBody>
          <a:bodyPr/>
          <a:lstStyle/>
          <a:p>
            <a:pPr eaLnBrk="1" hangingPunct="1"/>
            <a:r>
              <a:rPr lang="en-US" sz="2400" dirty="0"/>
              <a:t>You must also be able to use the bond-line structure language to interpret the number and location of H atoms in a </a:t>
            </a:r>
            <a:r>
              <a:rPr lang="en-US" sz="2400" dirty="0" smtClean="0"/>
              <a:t>molecule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eaLnBrk="1" hangingPunct="1"/>
            <a:r>
              <a:rPr lang="en-US" sz="2400" dirty="0"/>
              <a:t>H atoms are not shown, but </a:t>
            </a:r>
            <a:r>
              <a:rPr lang="en-US" sz="2400" dirty="0" smtClean="0"/>
              <a:t>its assumed </a:t>
            </a:r>
            <a:r>
              <a:rPr lang="en-US" sz="2400" dirty="0"/>
              <a:t>there are enough to complete the octet (4 bonds) for each carbon</a:t>
            </a:r>
          </a:p>
        </p:txBody>
      </p:sp>
      <p:pic>
        <p:nvPicPr>
          <p:cNvPr id="20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9070" y="3483788"/>
            <a:ext cx="4986338" cy="124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1306" y="4741861"/>
            <a:ext cx="2557678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9947919"/>
              </p:ext>
            </p:extLst>
          </p:nvPr>
        </p:nvGraphicFramePr>
        <p:xfrm>
          <a:off x="1689740" y="4812857"/>
          <a:ext cx="1901825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" name="CS ChemDraw Drawing" r:id="rId6" imgW="1460500" imgH="1130300" progId="">
                  <p:embed/>
                </p:oleObj>
              </mc:Choice>
              <mc:Fallback>
                <p:oleObj name="CS ChemDraw Drawing" r:id="rId6" imgW="1460500" imgH="113030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9740" y="4812857"/>
                        <a:ext cx="1901825" cy="1457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2-</a:t>
            </a:r>
            <a:fld id="{C365DC54-4325-4242-BB2B-C8FD7A4A0A7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-129884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2.2 How to Read Bond-Line Structures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8229600" cy="5159375"/>
          </a:xfrm>
        </p:spPr>
        <p:txBody>
          <a:bodyPr/>
          <a:lstStyle/>
          <a:p>
            <a:pPr eaLnBrk="1" hangingPunct="1"/>
            <a:r>
              <a:rPr lang="en-US" sz="2400" dirty="0"/>
              <a:t>Practice identifying the location of </a:t>
            </a:r>
            <a:r>
              <a:rPr lang="en-US" sz="2400" dirty="0" smtClean="0"/>
              <a:t>carbons and hydrogens in a skeletal structure.  In your mind’s eye you should see the hydrogens and where they are located.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marL="0" indent="0" eaLnBrk="1" hangingPunct="1">
              <a:buNone/>
            </a:pPr>
            <a:endParaRPr lang="en-US" sz="2400" dirty="0" smtClean="0"/>
          </a:p>
          <a:p>
            <a:pPr eaLnBrk="1" hangingPunct="1"/>
            <a:r>
              <a:rPr lang="en-US" sz="2400" dirty="0" smtClean="0"/>
              <a:t>Practice with Skillbuilder 2.2</a:t>
            </a:r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>
              <a:buFont typeface="Arial" charset="0"/>
              <a:buNone/>
            </a:pPr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lvl="1" eaLnBrk="1" hangingPunct="1"/>
            <a:endParaRPr lang="en-US" dirty="0"/>
          </a:p>
        </p:txBody>
      </p:sp>
      <p:pic>
        <p:nvPicPr>
          <p:cNvPr id="3584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199" y="2298514"/>
            <a:ext cx="7595761" cy="1530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2-</a:t>
            </a:r>
            <a:fld id="{C365DC54-4325-4242-BB2B-C8FD7A4A0A7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129884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2.2 How to Read Bond-Line Structures</a:t>
            </a:r>
            <a:endParaRPr lang="en-US" sz="4000" dirty="0"/>
          </a:p>
        </p:txBody>
      </p:sp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913237"/>
              </p:ext>
            </p:extLst>
          </p:nvPr>
        </p:nvGraphicFramePr>
        <p:xfrm>
          <a:off x="5284795" y="4154485"/>
          <a:ext cx="3028950" cy="190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" name="CS ChemDraw Drawing" r:id="rId5" imgW="1765300" imgH="1117600" progId="">
                  <p:embed/>
                </p:oleObj>
              </mc:Choice>
              <mc:Fallback>
                <p:oleObj name="CS ChemDraw Drawing" r:id="rId5" imgW="1765300" imgH="1117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4795" y="4154485"/>
                        <a:ext cx="3028950" cy="190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Klein1-Temp">
  <a:themeElements>
    <a:clrScheme name="Custom 2">
      <a:dk1>
        <a:srgbClr val="141313"/>
      </a:dk1>
      <a:lt1>
        <a:sysClr val="window" lastClr="FFFFFF"/>
      </a:lt1>
      <a:dk2>
        <a:srgbClr val="1F497D"/>
      </a:dk2>
      <a:lt2>
        <a:srgbClr val="EEECE1"/>
      </a:lt2>
      <a:accent1>
        <a:srgbClr val="BA5E23"/>
      </a:accent1>
      <a:accent2>
        <a:srgbClr val="639431"/>
      </a:accent2>
      <a:accent3>
        <a:srgbClr val="1F9FAF"/>
      </a:accent3>
      <a:accent4>
        <a:srgbClr val="9A0A54"/>
      </a:accent4>
      <a:accent5>
        <a:srgbClr val="16602D"/>
      </a:accent5>
      <a:accent6>
        <a:srgbClr val="74141C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spcAft>
            <a:spcPts val="600"/>
          </a:spcAft>
          <a:defRPr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Klein1-Temp</Template>
  <TotalTime>20682</TotalTime>
  <Words>4123</Words>
  <Application>Microsoft Macintosh PowerPoint</Application>
  <PresentationFormat>On-screen Show (4:3)</PresentationFormat>
  <Paragraphs>806</Paragraphs>
  <Slides>56</Slides>
  <Notes>55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8" baseType="lpstr">
      <vt:lpstr>Klein1-Temp</vt:lpstr>
      <vt:lpstr>CS ChemDraw Drawing</vt:lpstr>
      <vt:lpstr>PowerPoint Presentation</vt:lpstr>
      <vt:lpstr>2.1 Representing Molecules</vt:lpstr>
      <vt:lpstr>2.1 Representing Molecules</vt:lpstr>
      <vt:lpstr>2.2 Bond-Line Structures</vt:lpstr>
      <vt:lpstr>2.1 Representing Molecules</vt:lpstr>
      <vt:lpstr>2.1 Representing Molecules</vt:lpstr>
      <vt:lpstr>2.2 How to Read Bond-Line Structures</vt:lpstr>
      <vt:lpstr>2.2 How to Read Bond-Line Structures</vt:lpstr>
      <vt:lpstr>2.2 How to Read Bond-Line Structures</vt:lpstr>
      <vt:lpstr>2.2 How to Draw Bond-Line Structures</vt:lpstr>
      <vt:lpstr>2.2 How to Draw Bond-Line Structures</vt:lpstr>
      <vt:lpstr>2.2 How to Draw Bond-Line Structures</vt:lpstr>
      <vt:lpstr>2.2 Identifying Functional Groups</vt:lpstr>
      <vt:lpstr>2.2 Identifying Functional Groups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2.11 Stability of Contributors</vt:lpstr>
      <vt:lpstr>2.11 Stability of Contributors</vt:lpstr>
      <vt:lpstr>2.11 Stability of Contributors</vt:lpstr>
      <vt:lpstr>2.11 Stability of Contributors</vt:lpstr>
      <vt:lpstr>2.12 The Resonance Hybrid</vt:lpstr>
      <vt:lpstr>2.13 Delocalized Lone Pairs</vt:lpstr>
      <vt:lpstr>2.12 Delocalized Lone Pairs</vt:lpstr>
      <vt:lpstr>2.12 Localized Lone Pairs</vt:lpstr>
      <vt:lpstr>2.12 Localized Lone Pairs</vt:lpstr>
    </vt:vector>
  </TitlesOfParts>
  <Company>Wiley Publishing,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jyee</dc:creator>
  <cp:lastModifiedBy>Stephen Corlett</cp:lastModifiedBy>
  <cp:revision>391</cp:revision>
  <cp:lastPrinted>2016-09-11T00:39:30Z</cp:lastPrinted>
  <dcterms:created xsi:type="dcterms:W3CDTF">2013-09-27T00:19:52Z</dcterms:created>
  <dcterms:modified xsi:type="dcterms:W3CDTF">2017-08-23T14:44:21Z</dcterms:modified>
</cp:coreProperties>
</file>