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4" r:id="rId2"/>
    <p:sldId id="265" r:id="rId3"/>
    <p:sldId id="266" r:id="rId4"/>
    <p:sldId id="269" r:id="rId5"/>
    <p:sldId id="270" r:id="rId6"/>
    <p:sldId id="303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74" r:id="rId15"/>
    <p:sldId id="280" r:id="rId16"/>
    <p:sldId id="281" r:id="rId17"/>
    <p:sldId id="315" r:id="rId18"/>
    <p:sldId id="316" r:id="rId19"/>
    <p:sldId id="282" r:id="rId20"/>
    <p:sldId id="319" r:id="rId21"/>
    <p:sldId id="283" r:id="rId22"/>
    <p:sldId id="304" r:id="rId23"/>
    <p:sldId id="285" r:id="rId24"/>
    <p:sldId id="317" r:id="rId25"/>
    <p:sldId id="318" r:id="rId26"/>
    <p:sldId id="286" r:id="rId27"/>
    <p:sldId id="288" r:id="rId28"/>
    <p:sldId id="320" r:id="rId29"/>
    <p:sldId id="290" r:id="rId30"/>
    <p:sldId id="287" r:id="rId31"/>
    <p:sldId id="291" r:id="rId32"/>
    <p:sldId id="292" r:id="rId33"/>
    <p:sldId id="295" r:id="rId34"/>
    <p:sldId id="313" r:id="rId35"/>
    <p:sldId id="294" r:id="rId36"/>
    <p:sldId id="296" r:id="rId37"/>
    <p:sldId id="297" r:id="rId38"/>
    <p:sldId id="298" r:id="rId39"/>
    <p:sldId id="300" r:id="rId40"/>
    <p:sldId id="301" r:id="rId41"/>
    <p:sldId id="302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1" autoAdjust="0"/>
    <p:restoredTop sz="94712"/>
  </p:normalViewPr>
  <p:slideViewPr>
    <p:cSldViewPr snapToGrid="0">
      <p:cViewPr>
        <p:scale>
          <a:sx n="100" d="100"/>
          <a:sy n="100" d="100"/>
        </p:scale>
        <p:origin x="-216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5B15C39-A5A6-0743-B2AF-D5ED228C2CD0}" type="datetimeFigureOut">
              <a:rPr lang="en-US"/>
              <a:pPr/>
              <a:t>8/23/17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BC08017-2CD7-5343-BAE3-89E99965EA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43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51C3DBE-1D44-D646-AF81-3B3DC0B56757}" type="datetimeFigureOut">
              <a:rPr lang="en-US"/>
              <a:pPr/>
              <a:t>8/23/17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D2818FF-B23C-4E4A-B01F-274E012F93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13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818FF-B23C-4E4A-B01F-274E012F935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818FF-B23C-4E4A-B01F-274E012F935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3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3-</a:t>
            </a:r>
            <a:fld id="{44353132-8F3C-3043-926F-44FB4A4BE78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3-</a:t>
            </a:r>
            <a:fld id="{648C3FDA-0987-724B-BA4B-62821B8E364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3-</a:t>
            </a:r>
            <a:fld id="{E0C63888-7A97-1C46-B7A3-3A28D12746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5121613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3-</a:t>
            </a:r>
            <a:fld id="{97545A3F-6DED-F346-9B52-7ECED3F02A2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4" descr="Wiley_Logo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ley_Logo_0112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533400" y="1988430"/>
            <a:ext cx="8001000" cy="18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latin typeface="Arial"/>
                <a:ea typeface="Times New Roman" pitchFamily="1" charset="0"/>
                <a:cs typeface="Arial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latin typeface="Arial"/>
                <a:ea typeface="Times New Roman" pitchFamily="1" charset="0"/>
                <a:cs typeface="Arial"/>
              </a:rPr>
              <a:t>Third </a:t>
            </a:r>
            <a:r>
              <a:rPr lang="en-US" sz="3200" b="1" dirty="0">
                <a:latin typeface="Arial"/>
                <a:ea typeface="Times New Roman" pitchFamily="1" charset="0"/>
                <a:cs typeface="Arial"/>
              </a:rPr>
              <a:t>Edition</a:t>
            </a:r>
            <a:endParaRPr lang="en-US" sz="3200" dirty="0"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57200" y="4771826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latin typeface="Arial"/>
                <a:ea typeface="Times New Roman" pitchFamily="1" charset="0"/>
                <a:cs typeface="Arial"/>
              </a:rPr>
              <a:t>Chapter</a:t>
            </a:r>
            <a:r>
              <a:rPr lang="en-US" sz="3200" b="1" dirty="0" smtClean="0">
                <a:latin typeface="Arial"/>
                <a:ea typeface="Times New Roman" pitchFamily="1" charset="0"/>
                <a:cs typeface="Arial"/>
              </a:rPr>
              <a:t> 3</a:t>
            </a:r>
          </a:p>
          <a:p>
            <a:pPr algn="ctr"/>
            <a:r>
              <a:rPr lang="en-US" sz="2800" dirty="0" smtClean="0">
                <a:latin typeface="Arial"/>
                <a:ea typeface="Times New Roman" pitchFamily="1" charset="0"/>
                <a:cs typeface="Arial"/>
              </a:rPr>
              <a:t>Acids and Bases</a:t>
            </a:r>
            <a:endParaRPr lang="en-US" sz="2800" dirty="0"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44613" y="3963702"/>
            <a:ext cx="6457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ea typeface="Times New Roman" pitchFamily="1" charset="0"/>
                <a:cs typeface="Arial"/>
              </a:rPr>
              <a:t>David Klein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09600" y="20675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09600" y="4659912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256913" y="1046163"/>
            <a:ext cx="4646081" cy="4740275"/>
          </a:xfrm>
        </p:spPr>
        <p:txBody>
          <a:bodyPr/>
          <a:lstStyle/>
          <a:p>
            <a:pPr eaLnBrk="1" hangingPunct="1"/>
            <a:r>
              <a:rPr lang="en-US" sz="2400" dirty="0"/>
              <a:t>There are more acids and p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values in </a:t>
            </a:r>
            <a:r>
              <a:rPr lang="en-US" sz="2400" dirty="0" smtClean="0"/>
              <a:t>Table 3.1 and the inside cover of your textbook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Each p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unit represents an order of magnitude or a power of 10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For example, H2SO4 (</a:t>
            </a:r>
            <a:r>
              <a:rPr lang="en-US" sz="2400" dirty="0" err="1" smtClean="0"/>
              <a:t>pKa</a:t>
            </a:r>
            <a:r>
              <a:rPr lang="en-US" sz="2400" dirty="0" smtClean="0"/>
              <a:t> = -9) is 100 times stronger acid than </a:t>
            </a:r>
            <a:r>
              <a:rPr lang="en-US" sz="2400" dirty="0" err="1" smtClean="0"/>
              <a:t>HCl</a:t>
            </a:r>
            <a:r>
              <a:rPr lang="en-US" sz="2400" dirty="0" smtClean="0"/>
              <a:t> (</a:t>
            </a:r>
            <a:r>
              <a:rPr lang="en-US" sz="2400" dirty="0" err="1" smtClean="0"/>
              <a:t>pKa</a:t>
            </a:r>
            <a:r>
              <a:rPr lang="en-US" sz="2400" dirty="0" smtClean="0"/>
              <a:t> = -7)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365125" y="5908675"/>
            <a:ext cx="7924800" cy="7270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3.2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223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3.3 Quantifying Acidity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6" y="872833"/>
            <a:ext cx="3358818" cy="492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6105525" y="1338263"/>
            <a:ext cx="2895600" cy="47402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You can also use p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values to compare the strengths of </a:t>
            </a:r>
            <a:r>
              <a:rPr lang="en-US" sz="2400" dirty="0" smtClean="0"/>
              <a:t>bases because…</a:t>
            </a:r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b="1" dirty="0" smtClean="0"/>
              <a:t>… The </a:t>
            </a:r>
            <a:r>
              <a:rPr lang="en-US" sz="2400" b="1" dirty="0"/>
              <a:t>stronger </a:t>
            </a:r>
            <a:r>
              <a:rPr lang="en-US" sz="2400" b="1" dirty="0" smtClean="0"/>
              <a:t>an </a:t>
            </a:r>
            <a:r>
              <a:rPr lang="en-US" sz="2400" b="1" dirty="0"/>
              <a:t>acid the weaker its conjugate base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365125" y="5629275"/>
            <a:ext cx="7924800" cy="7270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3.3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lect0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80" y="1235410"/>
            <a:ext cx="5362740" cy="383684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223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3.3 Quantifying Basicity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020763"/>
            <a:ext cx="8755062" cy="4740275"/>
          </a:xfrm>
        </p:spPr>
        <p:txBody>
          <a:bodyPr/>
          <a:lstStyle/>
          <a:p>
            <a:pPr eaLnBrk="1" hangingPunct="1"/>
            <a:r>
              <a:rPr lang="en-US" sz="2400" dirty="0"/>
              <a:t>With the relevant p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values, you can predict which direction an acid/base equilibrium will </a:t>
            </a:r>
            <a:r>
              <a:rPr lang="en-US" sz="2400" dirty="0" smtClean="0"/>
              <a:t>favor.  </a:t>
            </a:r>
            <a:r>
              <a:rPr lang="en-US" sz="2400" b="1" dirty="0" smtClean="0"/>
              <a:t>Higher </a:t>
            </a:r>
            <a:r>
              <a:rPr lang="en-US" sz="2400" b="1" dirty="0" err="1" smtClean="0"/>
              <a:t>pKa</a:t>
            </a:r>
            <a:r>
              <a:rPr lang="en-US" sz="2400" b="1" dirty="0" smtClean="0"/>
              <a:t> = weaker acid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 smtClean="0"/>
              <a:t>This reaction demonstrates what is ALWAYS true in an acid-base reaction: </a:t>
            </a:r>
            <a:r>
              <a:rPr lang="en-US" sz="2400" b="1" dirty="0" smtClean="0">
                <a:solidFill>
                  <a:srgbClr val="FF0000"/>
                </a:solidFill>
              </a:rPr>
              <a:t>equilibrium favors the weaker acid and weaker base!!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6906" y="1955800"/>
            <a:ext cx="79101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45293" y="13494"/>
            <a:ext cx="8492331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/>
              <a:t>3.3 Using </a:t>
            </a:r>
            <a:r>
              <a:rPr lang="en-US" sz="4000" dirty="0" err="1" smtClean="0"/>
              <a:t>p</a:t>
            </a:r>
            <a:r>
              <a:rPr lang="en-US" sz="4000" i="1" dirty="0" err="1" smtClean="0"/>
              <a:t>K</a:t>
            </a:r>
            <a:r>
              <a:rPr lang="en-US" sz="4000" baseline="-25000" dirty="0" err="1" smtClean="0"/>
              <a:t>a</a:t>
            </a:r>
            <a:r>
              <a:rPr lang="en-US" sz="4000" dirty="0"/>
              <a:t> </a:t>
            </a:r>
            <a:r>
              <a:rPr lang="en-US" sz="4000" dirty="0" smtClean="0"/>
              <a:t>values </a:t>
            </a:r>
            <a:r>
              <a:rPr lang="en-US" sz="4000" dirty="0"/>
              <a:t>to </a:t>
            </a:r>
            <a:r>
              <a:rPr lang="en-US" sz="4000" dirty="0" smtClean="0"/>
              <a:t>predict </a:t>
            </a:r>
            <a:r>
              <a:rPr lang="en-US" sz="4000" dirty="0"/>
              <a:t>e</a:t>
            </a:r>
            <a:r>
              <a:rPr lang="en-US" sz="4000" dirty="0" smtClean="0"/>
              <a:t>quilibria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295400"/>
            <a:ext cx="8755062" cy="4465638"/>
          </a:xfrm>
        </p:spPr>
        <p:txBody>
          <a:bodyPr/>
          <a:lstStyle/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Subtracting the p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values, (50 - 15.7 ≈ 34) also tells you that there will be ≈ 10</a:t>
            </a:r>
            <a:r>
              <a:rPr lang="en-US" sz="2400" baseline="30000" dirty="0"/>
              <a:t>34 </a:t>
            </a:r>
            <a:r>
              <a:rPr lang="en-US" sz="2400" dirty="0"/>
              <a:t>more products than reactants</a:t>
            </a:r>
            <a:r>
              <a:rPr lang="en-US" sz="2400" dirty="0" smtClean="0"/>
              <a:t>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It’s </a:t>
            </a:r>
            <a:r>
              <a:rPr lang="en-US" sz="2400" dirty="0"/>
              <a:t>not really much of an </a:t>
            </a:r>
            <a:r>
              <a:rPr lang="en-US" sz="2400" dirty="0" smtClean="0"/>
              <a:t>equilibrium, and more like an irreversible reaction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Practice with SkillBuilder 3.4 </a:t>
            </a:r>
            <a:r>
              <a:rPr lang="en-US" sz="2400" dirty="0" smtClean="0"/>
              <a:t>and checkpoint </a:t>
            </a:r>
            <a:r>
              <a:rPr lang="en-US" sz="2400" dirty="0"/>
              <a:t>3.12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4126" y="1020763"/>
            <a:ext cx="8375749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/>
              <a:t>3.3 Using </a:t>
            </a:r>
            <a:r>
              <a:rPr lang="en-US" sz="4000" dirty="0" err="1"/>
              <a:t>p</a:t>
            </a:r>
            <a:r>
              <a:rPr lang="en-US" sz="4000" i="1" dirty="0" err="1"/>
              <a:t>K</a:t>
            </a:r>
            <a:r>
              <a:rPr lang="en-US" sz="4000" baseline="-25000" dirty="0" err="1"/>
              <a:t>a</a:t>
            </a:r>
            <a:r>
              <a:rPr lang="en-US" sz="4000" dirty="0" err="1"/>
              <a:t>s</a:t>
            </a:r>
            <a:r>
              <a:rPr lang="en-US" sz="4000" dirty="0"/>
              <a:t> to analyze Equilibria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to determine the relative strength of two acids, without knowing their </a:t>
            </a:r>
            <a:r>
              <a:rPr lang="en-US" sz="2400" dirty="0" err="1" smtClean="0"/>
              <a:t>pKa</a:t>
            </a:r>
            <a:r>
              <a:rPr lang="en-US" sz="2400" dirty="0" smtClean="0"/>
              <a:t> values, we compare the </a:t>
            </a:r>
            <a:r>
              <a:rPr lang="en-US" sz="2400" b="1" dirty="0" smtClean="0"/>
              <a:t>stability of their conjugate bases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The stronger the acid, the more stable it’s conjugate base!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dirty="0" smtClean="0"/>
              <a:t>When an acid loses a proton, it forms the conjugate base, which has a </a:t>
            </a:r>
            <a:r>
              <a:rPr lang="en-US" sz="2400" b="1" dirty="0" smtClean="0">
                <a:solidFill>
                  <a:srgbClr val="FF0000"/>
                </a:solidFill>
              </a:rPr>
              <a:t>lone pair of electrons </a:t>
            </a:r>
            <a:r>
              <a:rPr lang="en-US" sz="2400" dirty="0" smtClean="0"/>
              <a:t>that resulted from the lose of H+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To determine the stability of a conjugate base, we are actually looking at the </a:t>
            </a:r>
            <a:r>
              <a:rPr lang="en-US" sz="2400" b="1" dirty="0" smtClean="0">
                <a:solidFill>
                  <a:srgbClr val="FF0000"/>
                </a:solidFill>
              </a:rPr>
              <a:t>stability of the lone pair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/>
              <a:t>The more effectively a conjugate base can stabilize its negative </a:t>
            </a:r>
            <a:r>
              <a:rPr lang="en-US" sz="2400" dirty="0" smtClean="0"/>
              <a:t>charge (i.e. lone pair), </a:t>
            </a:r>
            <a:r>
              <a:rPr lang="en-US" sz="2400" dirty="0"/>
              <a:t>the stronger the </a:t>
            </a:r>
            <a:r>
              <a:rPr lang="en-US" sz="2400" dirty="0" smtClean="0"/>
              <a:t>acid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Four main factors </a:t>
            </a:r>
            <a:r>
              <a:rPr lang="en-US" sz="2400" dirty="0"/>
              <a:t>affect the stability of a negative </a:t>
            </a:r>
            <a:r>
              <a:rPr lang="en-US" sz="2400" dirty="0" smtClean="0"/>
              <a:t>charge:</a:t>
            </a:r>
          </a:p>
          <a:p>
            <a:pPr eaLnBrk="1" hangingPunct="1"/>
            <a:endParaRPr lang="en-US" sz="2400" dirty="0"/>
          </a:p>
          <a:p>
            <a:pPr lvl="1" eaLnBrk="1" hangingPunct="1"/>
            <a:r>
              <a:rPr lang="en-US" dirty="0"/>
              <a:t>The type of </a:t>
            </a:r>
            <a:r>
              <a:rPr lang="en-US" b="1" dirty="0">
                <a:solidFill>
                  <a:srgbClr val="FF0000"/>
                </a:solidFill>
              </a:rPr>
              <a:t>atom</a:t>
            </a:r>
            <a:r>
              <a:rPr lang="en-US" dirty="0"/>
              <a:t> that carries the charge</a:t>
            </a:r>
          </a:p>
          <a:p>
            <a:pPr lvl="1" eaLnBrk="1" hangingPunct="1"/>
            <a:r>
              <a:rPr lang="en-US" b="1" dirty="0">
                <a:solidFill>
                  <a:srgbClr val="00B050"/>
                </a:solidFill>
              </a:rPr>
              <a:t>Resonance</a:t>
            </a:r>
          </a:p>
          <a:p>
            <a:pPr lvl="1" eaLnBrk="1" hangingPunct="1"/>
            <a:r>
              <a:rPr lang="en-US" b="1" dirty="0">
                <a:solidFill>
                  <a:srgbClr val="00B0F0"/>
                </a:solidFill>
              </a:rPr>
              <a:t>Induction</a:t>
            </a:r>
          </a:p>
          <a:p>
            <a:pPr lvl="1" eaLnBrk="1" hangingPunct="1"/>
            <a:r>
              <a:rPr lang="en-US" dirty="0"/>
              <a:t>The type of </a:t>
            </a:r>
            <a:r>
              <a:rPr lang="en-US" b="1" dirty="0">
                <a:solidFill>
                  <a:srgbClr val="FF9900"/>
                </a:solidFill>
              </a:rPr>
              <a:t>orbital</a:t>
            </a:r>
            <a:r>
              <a:rPr lang="en-US" dirty="0"/>
              <a:t> where the charge </a:t>
            </a:r>
            <a:r>
              <a:rPr lang="en-US" dirty="0" smtClean="0"/>
              <a:t>resides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These factors can be remembered with the acronym,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rgbClr val="00B050"/>
                </a:solidFill>
              </a:rPr>
              <a:t>R</a:t>
            </a:r>
            <a:r>
              <a:rPr lang="en-US" sz="2400" b="1" dirty="0">
                <a:solidFill>
                  <a:srgbClr val="00B0F0"/>
                </a:solidFill>
              </a:rPr>
              <a:t>I</a:t>
            </a:r>
            <a:r>
              <a:rPr lang="en-US" sz="2400" b="1" dirty="0">
                <a:solidFill>
                  <a:srgbClr val="FFC000"/>
                </a:solidFill>
              </a:rPr>
              <a:t>O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b="1" u="sng" dirty="0">
                <a:solidFill>
                  <a:srgbClr val="FF0000"/>
                </a:solidFill>
              </a:rPr>
              <a:t>A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RIO</a:t>
            </a:r>
            <a:r>
              <a:rPr lang="en-US" sz="2400" u="sng" dirty="0"/>
              <a:t> - The type of </a:t>
            </a:r>
            <a:r>
              <a:rPr lang="en-US" sz="2400" b="1" u="sng" dirty="0">
                <a:solidFill>
                  <a:srgbClr val="FF0000"/>
                </a:solidFill>
              </a:rPr>
              <a:t>atom</a:t>
            </a:r>
            <a:r>
              <a:rPr lang="en-US" sz="2400" u="sng" dirty="0"/>
              <a:t> that carries the charge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 smtClean="0"/>
              <a:t>In order to compare </a:t>
            </a:r>
            <a:r>
              <a:rPr lang="en-US" dirty="0"/>
              <a:t>the acidity of the two compounds </a:t>
            </a:r>
            <a:r>
              <a:rPr lang="en-US" dirty="0" smtClean="0"/>
              <a:t>below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 smtClean="0"/>
              <a:t>We need to draw and then analyze the stability of the negative charge on the conjugate bases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2868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74850" y="2810016"/>
            <a:ext cx="4557713" cy="101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50" y="5195887"/>
            <a:ext cx="4222750" cy="721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b="1" u="sng" dirty="0">
                <a:solidFill>
                  <a:srgbClr val="FF0000"/>
                </a:solidFill>
              </a:rPr>
              <a:t>A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RIO</a:t>
            </a:r>
            <a:r>
              <a:rPr lang="en-US" sz="2400" u="sng" dirty="0"/>
              <a:t> - The type of </a:t>
            </a:r>
            <a:r>
              <a:rPr lang="en-US" sz="2400" b="1" u="sng" dirty="0">
                <a:solidFill>
                  <a:srgbClr val="FF0000"/>
                </a:solidFill>
              </a:rPr>
              <a:t>atom</a:t>
            </a:r>
            <a:r>
              <a:rPr lang="en-US" sz="2400" u="sng" dirty="0"/>
              <a:t> that carries the </a:t>
            </a:r>
            <a:r>
              <a:rPr lang="en-US" sz="2400" u="sng" dirty="0" smtClean="0"/>
              <a:t>charge</a:t>
            </a: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 smtClean="0"/>
              <a:t>Here, we can determine whether an oxygen or a carbon will better stabilize a negative charge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914400" lvl="1" indent="-457200" eaLnBrk="1" hangingPunct="1">
              <a:buAutoNum type="arabicParenBoth"/>
            </a:pPr>
            <a:r>
              <a:rPr lang="en-US" dirty="0" smtClean="0"/>
              <a:t>The </a:t>
            </a:r>
            <a:r>
              <a:rPr lang="en-US" b="1" dirty="0" smtClean="0"/>
              <a:t>larger the atom</a:t>
            </a:r>
            <a:r>
              <a:rPr lang="en-US" dirty="0" smtClean="0"/>
              <a:t>, the </a:t>
            </a:r>
            <a:r>
              <a:rPr lang="en-US" b="1" dirty="0" smtClean="0"/>
              <a:t>more stable a negative charge </a:t>
            </a:r>
            <a:r>
              <a:rPr lang="en-US" dirty="0" smtClean="0"/>
              <a:t>will be (size is the most important factor)</a:t>
            </a:r>
          </a:p>
          <a:p>
            <a:pPr marL="914400" lvl="1" indent="-457200" eaLnBrk="1" hangingPunct="1">
              <a:buAutoNum type="arabicParenBoth"/>
            </a:pPr>
            <a:endParaRPr lang="en-US" dirty="0" smtClean="0"/>
          </a:p>
          <a:p>
            <a:pPr marL="914400" lvl="1" indent="-457200" eaLnBrk="1" hangingPunct="1">
              <a:buAutoNum type="arabicParenBoth"/>
            </a:pPr>
            <a:r>
              <a:rPr lang="en-US" dirty="0" smtClean="0"/>
              <a:t>Since C and O are in the same period, they are similar sizes.  In this case, </a:t>
            </a:r>
            <a:r>
              <a:rPr lang="en-US" b="1" dirty="0" smtClean="0"/>
              <a:t>the more electronegative atom will better stabilize the negative charge</a:t>
            </a:r>
            <a:endParaRPr lang="en-US" b="1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2744787"/>
            <a:ext cx="4222750" cy="721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62030" y="2866253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More stable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843" y="2877366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Less stable</a:t>
            </a:r>
          </a:p>
        </p:txBody>
      </p:sp>
    </p:spTree>
    <p:extLst>
      <p:ext uri="{BB962C8B-B14F-4D97-AF65-F5344CB8AC3E}">
        <p14:creationId xmlns:p14="http://schemas.microsoft.com/office/powerpoint/2010/main" val="58595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b="1" u="sng" dirty="0">
                <a:solidFill>
                  <a:srgbClr val="FF0000"/>
                </a:solidFill>
              </a:rPr>
              <a:t>A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RIO</a:t>
            </a:r>
            <a:r>
              <a:rPr lang="en-US" sz="2400" u="sng" dirty="0"/>
              <a:t> - The type of </a:t>
            </a:r>
            <a:r>
              <a:rPr lang="en-US" sz="2400" b="1" u="sng" dirty="0">
                <a:solidFill>
                  <a:srgbClr val="FF0000"/>
                </a:solidFill>
              </a:rPr>
              <a:t>atom</a:t>
            </a:r>
            <a:r>
              <a:rPr lang="en-US" sz="2400" u="sng" dirty="0"/>
              <a:t> that carries the </a:t>
            </a:r>
            <a:r>
              <a:rPr lang="en-US" sz="2400" u="sng" dirty="0" smtClean="0"/>
              <a:t>charge</a:t>
            </a:r>
            <a:endParaRPr lang="en-US" sz="2400" u="sng" dirty="0"/>
          </a:p>
          <a:p>
            <a:pPr marL="0" indent="0" eaLnBrk="1" hangingPunct="1">
              <a:buNone/>
            </a:pPr>
            <a:r>
              <a:rPr lang="en-US" sz="2400" dirty="0" smtClean="0"/>
              <a:t>The relative stability of the bases tells us the relative strength of the acids</a:t>
            </a: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2744787"/>
            <a:ext cx="4222750" cy="721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76330" y="2866253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More stable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000" y="4542155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smtClean="0">
                <a:solidFill>
                  <a:srgbClr val="0070C0"/>
                </a:solidFill>
                <a:latin typeface="+mn-lt"/>
              </a:rPr>
              <a:t>Less acidic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27773" y="4453391"/>
            <a:ext cx="4111127" cy="91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576484" y="4542155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smtClean="0">
                <a:solidFill>
                  <a:srgbClr val="FF0000"/>
                </a:solidFill>
                <a:latin typeface="+mn-lt"/>
              </a:rPr>
              <a:t>MORE ACIDIC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6000" y="3050919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Less stable</a:t>
            </a:r>
          </a:p>
        </p:txBody>
      </p:sp>
    </p:spTree>
    <p:extLst>
      <p:ext uri="{BB962C8B-B14F-4D97-AF65-F5344CB8AC3E}">
        <p14:creationId xmlns:p14="http://schemas.microsoft.com/office/powerpoint/2010/main" val="194324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</a:rPr>
              <a:t>A</a:t>
            </a:r>
            <a:r>
              <a:rPr lang="en-US" sz="2400" b="1" dirty="0">
                <a:solidFill>
                  <a:srgbClr val="00B050"/>
                </a:solidFill>
              </a:rPr>
              <a:t>R</a:t>
            </a:r>
            <a:r>
              <a:rPr lang="en-US" sz="2400" dirty="0">
                <a:solidFill>
                  <a:srgbClr val="C6C3C3"/>
                </a:solidFill>
              </a:rPr>
              <a:t>IO</a:t>
            </a:r>
            <a:r>
              <a:rPr lang="en-US" sz="2400" dirty="0"/>
              <a:t> - </a:t>
            </a:r>
            <a:r>
              <a:rPr lang="en-US" sz="2400" b="1" dirty="0">
                <a:solidFill>
                  <a:srgbClr val="00B050"/>
                </a:solidFill>
              </a:rPr>
              <a:t>Resonance</a:t>
            </a:r>
            <a:r>
              <a:rPr lang="en-US" sz="2400" dirty="0"/>
              <a:t> </a:t>
            </a:r>
            <a:r>
              <a:rPr lang="en-US" sz="2400" dirty="0" smtClean="0"/>
              <a:t>stabilizes a </a:t>
            </a:r>
            <a:r>
              <a:rPr lang="en-US" sz="2400" dirty="0"/>
              <a:t>negative </a:t>
            </a:r>
            <a:r>
              <a:rPr lang="en-US" sz="2400" dirty="0" smtClean="0"/>
              <a:t>charge (i.e. lone pair) </a:t>
            </a:r>
            <a:r>
              <a:rPr lang="en-US" sz="2400" dirty="0"/>
              <a:t>by spreading it out </a:t>
            </a:r>
            <a:r>
              <a:rPr lang="en-US" sz="2400" dirty="0" smtClean="0"/>
              <a:t>across multiple atoms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Compare the acidity of the two compounds below by comparing the stabilities of their conjugate bases</a:t>
            </a:r>
            <a:r>
              <a:rPr lang="en-US" sz="2400" dirty="0" smtClean="0"/>
              <a:t>. 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2202" y="3539045"/>
            <a:ext cx="375959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Qualifying Acidity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22325"/>
          </a:xfrm>
        </p:spPr>
        <p:txBody>
          <a:bodyPr/>
          <a:lstStyle/>
          <a:p>
            <a:pPr eaLnBrk="1" hangingPunct="1"/>
            <a:r>
              <a:rPr lang="en-US" sz="4000" dirty="0"/>
              <a:t>3.1 </a:t>
            </a:r>
            <a:r>
              <a:rPr lang="en-US" sz="4000" dirty="0" err="1" smtClean="0"/>
              <a:t>Bronsted</a:t>
            </a:r>
            <a:r>
              <a:rPr lang="en-US" sz="4000" dirty="0" smtClean="0"/>
              <a:t>-Lowry Acids </a:t>
            </a:r>
            <a:r>
              <a:rPr lang="en-US" sz="4000" dirty="0"/>
              <a:t>and Bases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2825"/>
            <a:ext cx="8229600" cy="5000625"/>
          </a:xfrm>
        </p:spPr>
        <p:txBody>
          <a:bodyPr/>
          <a:lstStyle/>
          <a:p>
            <a:pPr eaLnBrk="1" hangingPunct="1"/>
            <a:r>
              <a:rPr lang="en-US" sz="2400" dirty="0"/>
              <a:t>Brønsted-Lowry definition</a:t>
            </a:r>
          </a:p>
          <a:p>
            <a:pPr lvl="1" eaLnBrk="1" hangingPunct="1"/>
            <a:r>
              <a:rPr lang="en-US" b="1" dirty="0"/>
              <a:t>Acids donate </a:t>
            </a:r>
            <a:r>
              <a:rPr lang="en-US" dirty="0"/>
              <a:t>a proton</a:t>
            </a:r>
          </a:p>
          <a:p>
            <a:pPr lvl="1" eaLnBrk="1" hangingPunct="1"/>
            <a:r>
              <a:rPr lang="en-US" b="1" dirty="0"/>
              <a:t>Bases accept </a:t>
            </a:r>
            <a:r>
              <a:rPr lang="en-US" dirty="0"/>
              <a:t>a </a:t>
            </a:r>
            <a:r>
              <a:rPr lang="en-US" dirty="0" smtClean="0"/>
              <a:t>proton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Recall from General Chemistry this classic example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2407" y="3311228"/>
            <a:ext cx="76591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89976" y="4491366"/>
            <a:ext cx="111921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onjugate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1343" y="4491366"/>
            <a:ext cx="111921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onjugate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base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9378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</a:rPr>
              <a:t>A</a:t>
            </a:r>
            <a:r>
              <a:rPr lang="en-US" sz="2400" b="1" dirty="0">
                <a:solidFill>
                  <a:srgbClr val="00B050"/>
                </a:solidFill>
              </a:rPr>
              <a:t>R</a:t>
            </a:r>
            <a:r>
              <a:rPr lang="en-US" sz="2400" dirty="0">
                <a:solidFill>
                  <a:srgbClr val="C6C3C3"/>
                </a:solidFill>
              </a:rPr>
              <a:t>IO</a:t>
            </a:r>
            <a:r>
              <a:rPr lang="en-US" sz="2400" dirty="0"/>
              <a:t> - </a:t>
            </a:r>
            <a:r>
              <a:rPr lang="en-US" sz="2400" b="1" dirty="0">
                <a:solidFill>
                  <a:srgbClr val="00B050"/>
                </a:solidFill>
              </a:rPr>
              <a:t>Resonance</a:t>
            </a:r>
            <a:r>
              <a:rPr lang="en-US" sz="2400" dirty="0"/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Qualifying Acidity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2725" y="1975706"/>
            <a:ext cx="188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Compare the stability of these conjugate bases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594" y="1956869"/>
            <a:ext cx="2853513" cy="1076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0857" y="222254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smtClean="0">
                <a:latin typeface="+mn-lt"/>
              </a:rPr>
              <a:t>versus</a:t>
            </a:r>
            <a:endParaRPr lang="en-US" b="1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087" y="2133395"/>
            <a:ext cx="1825411" cy="1008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60" y="3141458"/>
            <a:ext cx="2290132" cy="55617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0615" y="4336423"/>
            <a:ext cx="3057386" cy="119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2723" y="3798716"/>
            <a:ext cx="41981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Now we know the relative stability of the acids (which can be confirmed by looking up their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pKa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values)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Practice with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Skillbuilder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3.6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6449" y="5437405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smtClean="0">
                <a:solidFill>
                  <a:srgbClr val="FF0000"/>
                </a:solidFill>
                <a:latin typeface="+mn-lt"/>
              </a:rPr>
              <a:t>MORE ACIDIC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6540" y="5459025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smtClean="0">
                <a:solidFill>
                  <a:srgbClr val="0070C0"/>
                </a:solidFill>
                <a:latin typeface="+mn-lt"/>
              </a:rPr>
              <a:t>Less acidic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8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</a:rPr>
              <a:t>AR</a:t>
            </a:r>
            <a:r>
              <a:rPr lang="en-US" sz="2400" b="1" dirty="0">
                <a:solidFill>
                  <a:srgbClr val="00B0F0"/>
                </a:solidFill>
              </a:rPr>
              <a:t>I</a:t>
            </a:r>
            <a:r>
              <a:rPr lang="en-US" sz="2400" dirty="0">
                <a:solidFill>
                  <a:srgbClr val="C6C3C3"/>
                </a:solidFill>
              </a:rPr>
              <a:t>O</a:t>
            </a:r>
            <a:r>
              <a:rPr lang="en-US" sz="2400" dirty="0"/>
              <a:t> - </a:t>
            </a:r>
            <a:r>
              <a:rPr lang="en-US" sz="2400" b="1" dirty="0">
                <a:solidFill>
                  <a:srgbClr val="00B0F0"/>
                </a:solidFill>
              </a:rPr>
              <a:t>Induction</a:t>
            </a:r>
            <a:r>
              <a:rPr lang="en-US" sz="2400" dirty="0"/>
              <a:t> can also stabilize a formal negative charge by spreading it out</a:t>
            </a:r>
            <a:r>
              <a:rPr lang="en-US" sz="2400" dirty="0" smtClean="0"/>
              <a:t>. How </a:t>
            </a:r>
            <a:r>
              <a:rPr lang="en-US" sz="2400" dirty="0"/>
              <a:t>is induction different from resonance</a:t>
            </a:r>
            <a:r>
              <a:rPr lang="en-US" sz="2400" dirty="0" smtClean="0"/>
              <a:t>?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Electron withdrawing atoms/groups inductively withdraw electron density from their surroundings, thus stabilizing a negative charge.  </a:t>
            </a:r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01396" y="4073640"/>
            <a:ext cx="443008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57673" y="4647283"/>
            <a:ext cx="12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ore acidic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075" y="4647283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less acidic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More electron withdrawing groups = more stable conjugate base</a:t>
            </a:r>
          </a:p>
          <a:p>
            <a:pPr eaLnBrk="1" hangingPunct="1"/>
            <a:r>
              <a:rPr lang="en-US" sz="2400" dirty="0" smtClean="0"/>
              <a:t>The closer the electron withdrawing groups to the negative charge = more stable the conjugate base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Practice with SkillBuilder 3.7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3166" y="3049097"/>
            <a:ext cx="812172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</a:rPr>
              <a:t>ARI</a:t>
            </a:r>
            <a:r>
              <a:rPr lang="en-US" sz="2400" b="1" dirty="0">
                <a:solidFill>
                  <a:srgbClr val="FF9900"/>
                </a:solidFill>
              </a:rPr>
              <a:t>O</a:t>
            </a:r>
            <a:r>
              <a:rPr lang="en-US" sz="2400" dirty="0"/>
              <a:t> - The type of </a:t>
            </a:r>
            <a:r>
              <a:rPr lang="en-US" sz="2400" b="1" dirty="0">
                <a:solidFill>
                  <a:srgbClr val="FF9900"/>
                </a:solidFill>
              </a:rPr>
              <a:t>orbital</a:t>
            </a:r>
            <a:r>
              <a:rPr lang="en-US" sz="2400" dirty="0"/>
              <a:t> also can affect the stability of a formal negative </a:t>
            </a:r>
            <a:r>
              <a:rPr lang="en-US" sz="2400" dirty="0" smtClean="0"/>
              <a:t>charge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The closer electrons are held to the nucleus, the the more stable they are.</a:t>
            </a:r>
            <a:endParaRPr lang="en-US" sz="2400" dirty="0"/>
          </a:p>
          <a:p>
            <a:pPr eaLnBrk="1" hangingPunct="1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12725" y="3609975"/>
            <a:ext cx="3948113" cy="188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shorter the atomic orbital, the closer to the nucleus.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pic>
        <p:nvPicPr>
          <p:cNvPr id="10242" name="Picture 2" descr="Z:\NewMedia\Ebook-Novella\Wiley\JIRA\Klein Organic Chemistry 3e\Work\Images\Ch03\klein_3e_fig_03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17" y="2894336"/>
            <a:ext cx="4108862" cy="314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</a:rPr>
              <a:t>ARI</a:t>
            </a:r>
            <a:r>
              <a:rPr lang="en-US" sz="2400" b="1" dirty="0">
                <a:solidFill>
                  <a:srgbClr val="FF9900"/>
                </a:solidFill>
              </a:rPr>
              <a:t>O</a:t>
            </a:r>
            <a:r>
              <a:rPr lang="en-US" sz="2400" dirty="0"/>
              <a:t> - The type of </a:t>
            </a:r>
            <a:r>
              <a:rPr lang="en-US" sz="2400" b="1" dirty="0">
                <a:solidFill>
                  <a:srgbClr val="FF9900"/>
                </a:solidFill>
              </a:rPr>
              <a:t>orbital</a:t>
            </a:r>
            <a:r>
              <a:rPr lang="en-US" sz="2400" dirty="0"/>
              <a:t> also can affect the stability of a formal negative </a:t>
            </a:r>
            <a:r>
              <a:rPr lang="en-US" sz="2400" dirty="0" smtClean="0"/>
              <a:t>charge</a:t>
            </a:r>
            <a:endParaRPr lang="en-US" sz="2400" dirty="0"/>
          </a:p>
          <a:p>
            <a:pPr eaLnBrk="1" hangingPunct="1"/>
            <a:r>
              <a:rPr lang="en-US" sz="2400" dirty="0" smtClean="0"/>
              <a:t>Consider the relative stability of the H’s indicated below: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To predict which H is more acidic, we first have to draw the two possible conjugate bases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Which </a:t>
            </a:r>
            <a:r>
              <a:rPr lang="en-US" sz="2400" dirty="0" err="1" smtClean="0"/>
              <a:t>carbanion</a:t>
            </a:r>
            <a:r>
              <a:rPr lang="en-US" sz="2400" dirty="0" smtClean="0"/>
              <a:t> is more stable?</a:t>
            </a:r>
            <a:endParaRPr lang="en-US" sz="2400" dirty="0"/>
          </a:p>
          <a:p>
            <a:pPr eaLnBrk="1" hangingPunct="1">
              <a:spcBef>
                <a:spcPts val="600"/>
              </a:spcBef>
            </a:pPr>
            <a:endParaRPr lang="en-US" sz="2400" dirty="0" smtClean="0"/>
          </a:p>
          <a:p>
            <a:pPr eaLnBrk="1" hangingPunct="1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909" y="2355850"/>
            <a:ext cx="3820886" cy="123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04" y="4475161"/>
            <a:ext cx="6311907" cy="9017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3354" y="4837112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202445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</a:rPr>
              <a:t>ARI</a:t>
            </a:r>
            <a:r>
              <a:rPr lang="en-US" sz="2400" b="1" dirty="0">
                <a:solidFill>
                  <a:srgbClr val="FF9900"/>
                </a:solidFill>
              </a:rPr>
              <a:t>O</a:t>
            </a:r>
            <a:r>
              <a:rPr lang="en-US" sz="2400" dirty="0"/>
              <a:t> - The type of </a:t>
            </a:r>
            <a:r>
              <a:rPr lang="en-US" sz="2400" b="1" dirty="0">
                <a:solidFill>
                  <a:srgbClr val="FF9900"/>
                </a:solidFill>
              </a:rPr>
              <a:t>orbital</a:t>
            </a:r>
            <a:r>
              <a:rPr lang="en-US" sz="2400" dirty="0"/>
              <a:t> also can affect the stability of </a:t>
            </a:r>
            <a:r>
              <a:rPr lang="en-US" sz="2400" dirty="0" smtClean="0"/>
              <a:t>a </a:t>
            </a:r>
            <a:r>
              <a:rPr lang="en-US" sz="2400" dirty="0"/>
              <a:t>negative </a:t>
            </a:r>
            <a:r>
              <a:rPr lang="en-US" sz="2400" dirty="0" smtClean="0"/>
              <a:t>charge.  The more s-character in the orbital, the more stable the negative charge.</a:t>
            </a:r>
          </a:p>
          <a:p>
            <a:pPr eaLnBrk="1" hangingPunct="1">
              <a:spcBef>
                <a:spcPts val="600"/>
              </a:spcBef>
            </a:pPr>
            <a:endParaRPr lang="en-US" sz="2400" dirty="0" smtClean="0"/>
          </a:p>
          <a:p>
            <a:pPr eaLnBrk="1" hangingPunct="1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4895850"/>
            <a:ext cx="3820886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04" y="2273299"/>
            <a:ext cx="6311907" cy="901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7954" y="271145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versus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4812" y="3251466"/>
            <a:ext cx="227008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Lone pair in a </a:t>
            </a:r>
            <a:r>
              <a:rPr lang="en-US" b="1" i="1" dirty="0" err="1" smtClean="0">
                <a:solidFill>
                  <a:srgbClr val="0070C0"/>
                </a:solidFill>
                <a:latin typeface="+mn-lt"/>
              </a:rPr>
              <a:t>sp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orbital, closer to the nucleus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MORE STABLE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725" y="3251467"/>
            <a:ext cx="227008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Lone pair in a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sp</a:t>
            </a:r>
            <a:r>
              <a:rPr lang="en-US" b="1" i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orbital, not as close to the nucleus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LESS STABLE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0133" y="5514975"/>
            <a:ext cx="148534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smtClean="0">
                <a:solidFill>
                  <a:srgbClr val="0070C0"/>
                </a:solidFill>
                <a:latin typeface="+mn-lt"/>
              </a:rPr>
              <a:t>MORE ACIDIC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308" y="5514975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rgbClr val="FF0000"/>
                </a:solidFill>
                <a:latin typeface="+mn-lt"/>
              </a:rPr>
              <a:t>l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ess acidic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9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/>
              <a:t>Compare the acidity of the compounds below by comparing the stabilities of their conjugate bases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</a:t>
            </a:r>
          </a:p>
          <a:p>
            <a:pPr marL="914400" lvl="2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Practice with SkillBuilder 3.8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01329" y="2551113"/>
            <a:ext cx="734134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30654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assessing the acidity of protons, we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generally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use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00B050"/>
                </a:solidFill>
              </a:rPr>
              <a:t>R</a:t>
            </a:r>
            <a:r>
              <a:rPr lang="en-US" sz="2400" b="1" dirty="0" smtClean="0">
                <a:solidFill>
                  <a:srgbClr val="00B0F0"/>
                </a:solidFill>
              </a:rPr>
              <a:t>I</a:t>
            </a:r>
            <a:r>
              <a:rPr lang="en-US" sz="2400" b="1" dirty="0" smtClean="0">
                <a:solidFill>
                  <a:srgbClr val="FF9900"/>
                </a:solidFill>
              </a:rPr>
              <a:t>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the order of importance of these stabilizing effects.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 type of </a:t>
            </a:r>
            <a:r>
              <a:rPr lang="en-US" b="1" dirty="0" smtClean="0">
                <a:solidFill>
                  <a:srgbClr val="FF0000"/>
                </a:solidFill>
                <a:ea typeface="+mn-ea"/>
              </a:rPr>
              <a:t>atom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that carries the charge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B050"/>
                </a:solidFill>
                <a:ea typeface="+mn-ea"/>
              </a:rPr>
              <a:t>Resonance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  <a:ea typeface="+mn-ea"/>
              </a:rPr>
              <a:t>Induction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 type of </a:t>
            </a:r>
            <a:r>
              <a:rPr lang="en-US" b="1" dirty="0" smtClean="0">
                <a:solidFill>
                  <a:srgbClr val="FF9900"/>
                </a:solidFill>
                <a:ea typeface="+mn-ea"/>
              </a:rPr>
              <a:t>orbital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where the charge resides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97644" y="4625975"/>
            <a:ext cx="8724900" cy="22907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typically helpful to use this order of priority when comparing the stability of conjugate bases, but it isn’t 100% reliable: there 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exceptions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418818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Ethanol is more acidic than propylene.  Therefore, the conjugate base of ethanol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be more stable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type of atom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(O vs. C) is consistent with this fact.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But, propylene’s conjugate base is </a:t>
            </a:r>
            <a:r>
              <a:rPr lang="en-US" sz="2400" b="1" dirty="0" smtClean="0">
                <a:solidFill>
                  <a:srgbClr val="00B050"/>
                </a:solidFill>
              </a:rPr>
              <a:t>resonance stabilized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which would suggest it is more stable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So, in this case, our order of priority (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00B050"/>
                </a:solidFill>
              </a:rPr>
              <a:t>R</a:t>
            </a:r>
            <a:r>
              <a:rPr lang="en-US" sz="2400" b="1" dirty="0" smtClean="0">
                <a:solidFill>
                  <a:srgbClr val="0070C0"/>
                </a:solidFill>
              </a:rPr>
              <a:t>I</a:t>
            </a:r>
            <a:r>
              <a:rPr lang="en-US" sz="2400" b="1" dirty="0" smtClean="0">
                <a:solidFill>
                  <a:srgbClr val="FF9900"/>
                </a:solidFill>
              </a:rPr>
              <a:t>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is accurate.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199" y="2152830"/>
            <a:ext cx="3333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618" y="2980501"/>
            <a:ext cx="1530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+mn-lt"/>
              </a:rPr>
              <a:t>p</a:t>
            </a:r>
            <a:r>
              <a:rPr lang="en-US" sz="2200" b="1" i="1" dirty="0" smtClean="0">
                <a:latin typeface="+mn-lt"/>
              </a:rPr>
              <a:t>K</a:t>
            </a:r>
            <a:r>
              <a:rPr lang="en-US" sz="2200" b="1" baseline="-25000" dirty="0" smtClean="0">
                <a:latin typeface="+mn-lt"/>
              </a:rPr>
              <a:t>a</a:t>
            </a:r>
            <a:r>
              <a:rPr lang="en-US" sz="2200" b="1" dirty="0" smtClean="0">
                <a:latin typeface="+mn-lt"/>
              </a:rPr>
              <a:t> = 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1874" y="2980501"/>
            <a:ext cx="1530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+mn-lt"/>
              </a:rPr>
              <a:t>p</a:t>
            </a:r>
            <a:r>
              <a:rPr lang="en-US" sz="2200" b="1" i="1" dirty="0" smtClean="0">
                <a:latin typeface="+mn-lt"/>
              </a:rPr>
              <a:t>K</a:t>
            </a:r>
            <a:r>
              <a:rPr lang="en-US" sz="2200" b="1" baseline="-25000" dirty="0" smtClean="0">
                <a:latin typeface="+mn-lt"/>
              </a:rPr>
              <a:t>a</a:t>
            </a:r>
            <a:r>
              <a:rPr lang="en-US" sz="2200" b="1" dirty="0" smtClean="0">
                <a:latin typeface="+mn-lt"/>
              </a:rPr>
              <a:t> = 43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49" y="1907531"/>
            <a:ext cx="3489559" cy="9586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99595" y="3011278"/>
            <a:ext cx="138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More stable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7892" y="2997560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Less stable</a:t>
            </a:r>
          </a:p>
        </p:txBody>
      </p:sp>
    </p:spTree>
    <p:extLst>
      <p:ext uri="{BB962C8B-B14F-4D97-AF65-F5344CB8AC3E}">
        <p14:creationId xmlns:p14="http://schemas.microsoft.com/office/powerpoint/2010/main" val="123557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rgbClr val="00B050"/>
                </a:solidFill>
              </a:rPr>
              <a:t>R</a:t>
            </a:r>
            <a:r>
              <a:rPr lang="en-US" sz="2400" b="1" dirty="0">
                <a:solidFill>
                  <a:srgbClr val="00B0F0"/>
                </a:solidFill>
              </a:rPr>
              <a:t>I</a:t>
            </a:r>
            <a:r>
              <a:rPr lang="en-US" sz="2400" b="1" dirty="0">
                <a:solidFill>
                  <a:srgbClr val="FF9900"/>
                </a:solidFill>
              </a:rPr>
              <a:t>O </a:t>
            </a:r>
            <a:r>
              <a:rPr lang="en-US" sz="2400" dirty="0"/>
              <a:t>is </a:t>
            </a:r>
            <a:r>
              <a:rPr lang="en-US" sz="2400" dirty="0" smtClean="0"/>
              <a:t>only a guideline of priority… it </a:t>
            </a:r>
            <a:r>
              <a:rPr lang="en-US" sz="2400" dirty="0"/>
              <a:t>sometimes </a:t>
            </a:r>
            <a:r>
              <a:rPr lang="en-US" sz="2400" dirty="0" smtClean="0"/>
              <a:t>fails</a:t>
            </a:r>
          </a:p>
          <a:p>
            <a:pPr eaLnBrk="1" hangingPunct="1"/>
            <a:r>
              <a:rPr lang="en-US" sz="2400" dirty="0" smtClean="0"/>
              <a:t>In this example, we know </a:t>
            </a:r>
            <a:r>
              <a:rPr lang="en-US" sz="2400" b="1" dirty="0" smtClean="0"/>
              <a:t>equilibrium lies to the right </a:t>
            </a:r>
            <a:r>
              <a:rPr lang="en-US" sz="2400" dirty="0" smtClean="0"/>
              <a:t>because we know the </a:t>
            </a:r>
            <a:r>
              <a:rPr lang="en-US" sz="2400" dirty="0" err="1" smtClean="0"/>
              <a:t>pka</a:t>
            </a:r>
            <a:r>
              <a:rPr lang="en-US" sz="2400" dirty="0" smtClean="0"/>
              <a:t> values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000" dirty="0" smtClean="0"/>
              <a:t>If we had judged the conjugate base stability, we would’ve concluded that negative charge on N is more stable than C, and predicted equilibrium to lie to the left, and we would’ve been wrong</a:t>
            </a:r>
          </a:p>
          <a:p>
            <a:pPr eaLnBrk="1" hangingPunct="1"/>
            <a:r>
              <a:rPr lang="en-US" sz="2400" b="1" dirty="0" smtClean="0"/>
              <a:t>Conclusion: </a:t>
            </a:r>
            <a:r>
              <a:rPr lang="en-US" sz="2400" dirty="0" smtClean="0"/>
              <a:t>for some acids, we simply need to know the </a:t>
            </a:r>
            <a:r>
              <a:rPr lang="en-US" sz="2400" dirty="0" err="1" smtClean="0"/>
              <a:t>pKa</a:t>
            </a:r>
            <a:r>
              <a:rPr lang="en-US" sz="2400" dirty="0" smtClean="0"/>
              <a:t> values because they are exceptions to the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rgbClr val="00B050"/>
                </a:solidFill>
              </a:rPr>
              <a:t>R</a:t>
            </a:r>
            <a:r>
              <a:rPr lang="en-US" sz="2400" b="1" dirty="0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FF9900"/>
                </a:solidFill>
              </a:rPr>
              <a:t>O</a:t>
            </a:r>
            <a:r>
              <a:rPr lang="en-US" sz="2400" dirty="0" smtClean="0"/>
              <a:t> priority rule.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1608138" lvl="3" indent="-350838" eaLnBrk="1" hangingPunct="1"/>
            <a:endParaRPr lang="en-US" sz="2400" dirty="0"/>
          </a:p>
          <a:p>
            <a:pPr marL="1608138" lvl="3" indent="-350838" eaLnBrk="1" hangingPunct="1"/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8521" y="2432050"/>
            <a:ext cx="6823879" cy="105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/>
              <a:t>Brønsted-Lowry definition</a:t>
            </a:r>
          </a:p>
          <a:p>
            <a:pPr lvl="1" eaLnBrk="1" hangingPunct="1"/>
            <a:r>
              <a:rPr lang="en-US" dirty="0"/>
              <a:t>A </a:t>
            </a:r>
            <a:r>
              <a:rPr lang="en-US" b="1" dirty="0"/>
              <a:t>conjugate acid results </a:t>
            </a:r>
            <a:r>
              <a:rPr lang="en-US" dirty="0"/>
              <a:t>when a base accepts a proton</a:t>
            </a:r>
          </a:p>
          <a:p>
            <a:pPr lvl="1" eaLnBrk="1" hangingPunct="1"/>
            <a:r>
              <a:rPr lang="en-US" dirty="0"/>
              <a:t>A </a:t>
            </a:r>
            <a:r>
              <a:rPr lang="en-US" b="1" dirty="0"/>
              <a:t>conjugate base results </a:t>
            </a:r>
            <a:r>
              <a:rPr lang="en-US" dirty="0"/>
              <a:t>when an acid gives up a proton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Label the acid, base, and the conjugates in the reaction below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710"/>
          <a:stretch>
            <a:fillRect/>
          </a:stretch>
        </p:blipFill>
        <p:spPr bwMode="auto">
          <a:xfrm>
            <a:off x="457200" y="4266612"/>
            <a:ext cx="8229600" cy="10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22325"/>
          </a:xfrm>
        </p:spPr>
        <p:txBody>
          <a:bodyPr/>
          <a:lstStyle/>
          <a:p>
            <a:pPr eaLnBrk="1" hangingPunct="1"/>
            <a:r>
              <a:rPr lang="en-US" sz="4000" dirty="0"/>
              <a:t>3.1 </a:t>
            </a:r>
            <a:r>
              <a:rPr lang="en-US" sz="4000" dirty="0" smtClean="0"/>
              <a:t>Conjugate Acids </a:t>
            </a:r>
            <a:r>
              <a:rPr lang="en-US" sz="4000" dirty="0"/>
              <a:t>and Bases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Practice the Skill 3.23 </a:t>
            </a:r>
            <a:r>
              <a:rPr lang="en-US" sz="2400" dirty="0" smtClean="0"/>
              <a:t>– Predict which proton (</a:t>
            </a:r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vs. </a:t>
            </a:r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) is more acidic in each of these compounds.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Keep practicing with the other examples in Practice the Skill 3.23</a:t>
            </a:r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45294" y="13494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3.4 </a:t>
            </a:r>
            <a:r>
              <a:rPr lang="en-US" sz="4000" smtClean="0"/>
              <a:t>Qualifying Acidity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2039144"/>
            <a:ext cx="8538367" cy="137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Consider any acid base reaction: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There are two distinct ways to predict which side is favored at equilibrium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values </a:t>
            </a:r>
            <a:r>
              <a:rPr lang="en-US" sz="2400" dirty="0" smtClean="0"/>
              <a:t>of H-A and H-B (the higher </a:t>
            </a:r>
            <a:r>
              <a:rPr lang="en-US" sz="2400" dirty="0" err="1" smtClean="0"/>
              <a:t>pKa</a:t>
            </a:r>
            <a:r>
              <a:rPr lang="en-US" sz="2400" dirty="0" smtClean="0"/>
              <a:t> will be favored)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The relative </a:t>
            </a:r>
            <a:r>
              <a:rPr lang="en-US" sz="2400" dirty="0"/>
              <a:t>stability of </a:t>
            </a:r>
            <a:r>
              <a:rPr lang="en-US" sz="2400" dirty="0" smtClean="0"/>
              <a:t>the bases, B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and A</a:t>
            </a:r>
            <a:r>
              <a:rPr lang="en-US" sz="2400" baseline="30000" dirty="0" smtClean="0"/>
              <a:t>-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baseline="30000" dirty="0"/>
          </a:p>
          <a:p>
            <a:pPr marL="0" indent="0" eaLnBrk="1" hangingPunct="1">
              <a:buNone/>
            </a:pPr>
            <a:r>
              <a:rPr lang="en-US" sz="2400" dirty="0" smtClean="0"/>
              <a:t>See </a:t>
            </a:r>
            <a:r>
              <a:rPr lang="en-US" sz="2400" dirty="0" err="1" smtClean="0"/>
              <a:t>Skillbuilder</a:t>
            </a:r>
            <a:r>
              <a:rPr lang="en-US" sz="2400" dirty="0" smtClean="0"/>
              <a:t> 3.10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3.5 Predicting Equilibrium Position</a:t>
            </a:r>
            <a:endParaRPr 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62" y="1811849"/>
            <a:ext cx="4583876" cy="7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/>
              <a:t>Another important skill is to be able to choose an appropriate </a:t>
            </a:r>
            <a:r>
              <a:rPr lang="en-US" sz="2400" b="1" dirty="0"/>
              <a:t>reagent</a:t>
            </a:r>
            <a:r>
              <a:rPr lang="en-US" sz="2400" dirty="0"/>
              <a:t> for a acid/base reaction</a:t>
            </a:r>
          </a:p>
          <a:p>
            <a:pPr eaLnBrk="1" hangingPunct="1"/>
            <a:r>
              <a:rPr lang="en-US" sz="2400" dirty="0"/>
              <a:t>Choose an </a:t>
            </a:r>
            <a:r>
              <a:rPr lang="en-US" sz="2400" b="1" dirty="0"/>
              <a:t>acid</a:t>
            </a:r>
            <a:r>
              <a:rPr lang="en-US" sz="2400" dirty="0"/>
              <a:t> from </a:t>
            </a:r>
            <a:r>
              <a:rPr lang="en-US" sz="2400" dirty="0" smtClean="0"/>
              <a:t>Table </a:t>
            </a:r>
            <a:r>
              <a:rPr lang="en-US" sz="2400" dirty="0"/>
              <a:t>3.1 that could effectively </a:t>
            </a:r>
            <a:r>
              <a:rPr lang="en-US" sz="2400" b="1" dirty="0"/>
              <a:t>protonate</a:t>
            </a:r>
            <a:r>
              <a:rPr lang="en-US" sz="2400" dirty="0"/>
              <a:t> each of the following molecules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980148"/>
              </p:ext>
            </p:extLst>
          </p:nvPr>
        </p:nvGraphicFramePr>
        <p:xfrm>
          <a:off x="2755900" y="3054350"/>
          <a:ext cx="296649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CS ChemDraw Drawing" r:id="rId4" imgW="1347030" imgH="1023848" progId="ChemDraw.Document.6.0">
                  <p:embed/>
                </p:oleObj>
              </mc:Choice>
              <mc:Fallback>
                <p:oleObj name="CS ChemDraw Drawing" r:id="rId4" imgW="1347030" imgH="1023848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054350"/>
                        <a:ext cx="296649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3.5 Choosing a Reagent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/>
              <a:t>Another important skill is to be able to choose an appropriate </a:t>
            </a:r>
            <a:r>
              <a:rPr lang="en-US" sz="2400" b="1" dirty="0"/>
              <a:t>solvent</a:t>
            </a:r>
            <a:r>
              <a:rPr lang="en-US" sz="2400" dirty="0"/>
              <a:t> for a acid/base reaction</a:t>
            </a:r>
          </a:p>
          <a:p>
            <a:pPr eaLnBrk="1" hangingPunct="1"/>
            <a:r>
              <a:rPr lang="en-US" sz="2400" dirty="0"/>
              <a:t>The solvent should be able to surround the reactants and facilitate their collisions </a:t>
            </a:r>
            <a:r>
              <a:rPr lang="en-US" sz="2400" u="sng" dirty="0"/>
              <a:t>without </a:t>
            </a:r>
            <a:r>
              <a:rPr lang="en-US" sz="2400" u="sng" dirty="0" smtClean="0"/>
              <a:t>itself reacting</a:t>
            </a:r>
            <a:endParaRPr lang="en-US" sz="2400" u="sng" dirty="0"/>
          </a:p>
          <a:p>
            <a:pPr eaLnBrk="1" hangingPunct="1"/>
            <a:r>
              <a:rPr lang="en-US" sz="2400" dirty="0"/>
              <a:t>Because water can act as an acid or a base, it has a </a:t>
            </a:r>
            <a:r>
              <a:rPr lang="en-US" sz="2400" b="1" dirty="0"/>
              <a:t>leveling effect </a:t>
            </a:r>
            <a:r>
              <a:rPr lang="en-US" sz="2400" dirty="0"/>
              <a:t>on strong acids and </a:t>
            </a:r>
            <a:r>
              <a:rPr lang="en-US" sz="2400" dirty="0" smtClean="0"/>
              <a:t>bases</a:t>
            </a:r>
          </a:p>
          <a:p>
            <a:pPr eaLnBrk="1" hangingPunct="1"/>
            <a:endParaRPr lang="en-US" sz="2400" dirty="0"/>
          </a:p>
          <a:p>
            <a:pPr lvl="1" eaLnBrk="1" hangingPunct="1"/>
            <a:r>
              <a:rPr lang="en-US" dirty="0"/>
              <a:t>Acids stronger than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can not be used in water</a:t>
            </a:r>
            <a:r>
              <a:rPr lang="en-US" dirty="0" smtClean="0"/>
              <a:t>. 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smtClean="0"/>
              <a:t>Bases </a:t>
            </a:r>
            <a:r>
              <a:rPr lang="en-US" dirty="0"/>
              <a:t>stronger than OH</a:t>
            </a:r>
            <a:r>
              <a:rPr lang="en-US" baseline="30000" dirty="0"/>
              <a:t>-</a:t>
            </a:r>
            <a:r>
              <a:rPr lang="en-US" dirty="0"/>
              <a:t> can not be used in water</a:t>
            </a:r>
            <a:r>
              <a:rPr lang="en-US" dirty="0" smtClean="0"/>
              <a:t>. WHY</a:t>
            </a:r>
            <a:r>
              <a:rPr lang="en-US" dirty="0"/>
              <a:t>? – see next few slides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3.6 </a:t>
            </a:r>
            <a:r>
              <a:rPr lang="en-US" sz="4000" smtClean="0"/>
              <a:t>Leveling Effect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509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Appropriate use for water as a solvent – when the base is not stronger than hydroxide:</a:t>
            </a:r>
          </a:p>
          <a:p>
            <a:pPr eaLnBrk="1" hangingPunct="1"/>
            <a:endParaRPr lang="en-US" sz="2400" dirty="0" smtClean="0"/>
          </a:p>
          <a:p>
            <a:pPr lvl="4"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			</a:t>
            </a:r>
            <a:r>
              <a:rPr lang="en-US" sz="2400" dirty="0" smtClean="0"/>
              <a:t>	  p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= 15.7	</a:t>
            </a:r>
            <a:r>
              <a:rPr lang="en-US" sz="2400" dirty="0" smtClean="0"/>
              <a:t>	           </a:t>
            </a:r>
            <a:r>
              <a:rPr lang="en-US" sz="2400" dirty="0"/>
              <a:t>p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= </a:t>
            </a:r>
            <a:r>
              <a:rPr lang="en-US" sz="2400" dirty="0" smtClean="0"/>
              <a:t>4.75</a:t>
            </a:r>
          </a:p>
          <a:p>
            <a:pPr lvl="5"/>
            <a:endParaRPr lang="en-US" sz="2400" dirty="0" smtClean="0"/>
          </a:p>
          <a:p>
            <a:pPr lvl="5"/>
            <a:endParaRPr lang="en-US" sz="2400" dirty="0"/>
          </a:p>
          <a:p>
            <a:pPr eaLnBrk="1" hangingPunct="1"/>
            <a:r>
              <a:rPr lang="en-US" sz="2400" dirty="0"/>
              <a:t>With water as the solvent, the 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/>
              <a:t>will react </a:t>
            </a:r>
            <a:r>
              <a:rPr lang="en-US" sz="2400" dirty="0" smtClean="0"/>
              <a:t>with </a:t>
            </a:r>
            <a:r>
              <a:rPr lang="en-US" sz="2400" dirty="0"/>
              <a:t>the </a:t>
            </a:r>
            <a:r>
              <a:rPr lang="en-US" sz="2400" dirty="0" smtClean="0"/>
              <a:t>water, but the equilibrium greatly favors the left side, so </a:t>
            </a:r>
            <a:r>
              <a:rPr lang="en-US" sz="2400" b="1" dirty="0" smtClean="0"/>
              <a:t>water is an appropriate solvent</a:t>
            </a: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21425" y="2204154"/>
            <a:ext cx="6415000" cy="1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3.6 </a:t>
            </a:r>
            <a:r>
              <a:rPr lang="en-US" sz="4000" smtClean="0"/>
              <a:t>Leveling Effect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water can act as an acid or a base, it has a leveling effect on strong acids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bases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/>
            <a:r>
              <a:rPr lang="en-US" dirty="0"/>
              <a:t>Acids stronger than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cannot </a:t>
            </a:r>
            <a:r>
              <a:rPr lang="en-US" dirty="0"/>
              <a:t>be used in water</a:t>
            </a:r>
            <a:r>
              <a:rPr lang="en-US" dirty="0" smtClean="0"/>
              <a:t>. For </a:t>
            </a:r>
            <a:r>
              <a:rPr lang="en-US" dirty="0"/>
              <a:t>example, water would </a:t>
            </a:r>
            <a:r>
              <a:rPr lang="en-US" dirty="0" smtClean="0"/>
              <a:t>react with sulfuric acid producing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. Virtually no sulfuric acid will remain if we wanted it to be available to react with another reagent</a:t>
            </a:r>
            <a:endParaRPr lang="en-US" dirty="0"/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2745" y="4192662"/>
            <a:ext cx="857851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3.6 </a:t>
            </a:r>
            <a:r>
              <a:rPr lang="en-US" sz="4000" smtClean="0"/>
              <a:t>Leveling Effect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</a:rPr>
              <a:t>Because water can act as an acid or a base, it has a leveling effect on strong acids and bases</a:t>
            </a:r>
          </a:p>
          <a:p>
            <a:pPr lvl="1" eaLnBrk="1" hangingPunct="1"/>
            <a:r>
              <a:rPr lang="en-US" dirty="0"/>
              <a:t>Bases stronger than </a:t>
            </a:r>
            <a:r>
              <a:rPr lang="en-US" dirty="0" smtClean="0"/>
              <a:t>OH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can not be used in water</a:t>
            </a:r>
            <a:r>
              <a:rPr lang="en-US" dirty="0" smtClean="0"/>
              <a:t>. For </a:t>
            </a:r>
            <a:r>
              <a:rPr lang="en-US" dirty="0"/>
              <a:t>example, </a:t>
            </a:r>
            <a:r>
              <a:rPr lang="en-US" dirty="0" smtClean="0"/>
              <a:t>we wouldn’t be able to perform the following acid-base reaction in water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2"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Which of the following solvents would be a better choice?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771481"/>
              </p:ext>
            </p:extLst>
          </p:nvPr>
        </p:nvGraphicFramePr>
        <p:xfrm>
          <a:off x="1477963" y="3657863"/>
          <a:ext cx="61388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CS ChemDraw Drawing" r:id="rId3" imgW="2672730" imgH="384954" progId="ChemDraw.Document.6.0">
                  <p:embed/>
                </p:oleObj>
              </mc:Choice>
              <mc:Fallback>
                <p:oleObj name="CS ChemDraw Drawing" r:id="rId3" imgW="2672730" imgH="384954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3657863"/>
                        <a:ext cx="613886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3.6 </a:t>
            </a:r>
            <a:r>
              <a:rPr lang="en-US" sz="4000" smtClean="0"/>
              <a:t>Leveling Effect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/>
              <a:t>Because they are so similar,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rgbClr val="00B050"/>
                </a:solidFill>
              </a:rPr>
              <a:t>R</a:t>
            </a:r>
            <a:r>
              <a:rPr lang="en-US" sz="2400" b="1" dirty="0">
                <a:solidFill>
                  <a:srgbClr val="00B0F0"/>
                </a:solidFill>
              </a:rPr>
              <a:t>I</a:t>
            </a:r>
            <a:r>
              <a:rPr lang="en-US" sz="2400" b="1" dirty="0">
                <a:solidFill>
                  <a:srgbClr val="FF9900"/>
                </a:solidFill>
              </a:rPr>
              <a:t>O </a:t>
            </a:r>
            <a:r>
              <a:rPr lang="en-US" sz="2400" dirty="0"/>
              <a:t>can not be used to explain the p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difference comparing ethanol and </a:t>
            </a:r>
            <a:r>
              <a:rPr lang="en-US" sz="2400" i="1" dirty="0" err="1" smtClean="0"/>
              <a:t>tert</a:t>
            </a:r>
            <a:r>
              <a:rPr lang="en-US" sz="2400" dirty="0" smtClean="0"/>
              <a:t>-Butanol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b="1" dirty="0"/>
          </a:p>
          <a:p>
            <a:pPr lvl="1" eaLnBrk="1" hangingPunct="1"/>
            <a:endParaRPr lang="en-US" b="1" dirty="0"/>
          </a:p>
          <a:p>
            <a:pPr eaLnBrk="1" hangingPunct="1"/>
            <a:endParaRPr lang="en-US" sz="2400" b="1" dirty="0"/>
          </a:p>
          <a:p>
            <a:pPr lvl="2" eaLnBrk="1" hangingPunct="1"/>
            <a:endParaRPr lang="en-US" sz="2400" b="1" dirty="0"/>
          </a:p>
          <a:p>
            <a:pPr eaLnBrk="1" hangingPunct="1"/>
            <a:r>
              <a:rPr lang="en-US" sz="2400" dirty="0" smtClean="0"/>
              <a:t>As with all acids, the difference in acidity is due to the relative stability of their conjugate bases. </a:t>
            </a:r>
          </a:p>
          <a:p>
            <a:pPr eaLnBrk="1" hangingPunct="1"/>
            <a:r>
              <a:rPr lang="en-US" sz="2400" dirty="0" smtClean="0"/>
              <a:t>The ability of the solvent to stabilize conjugates bases comes into play for this example 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92772" y="2349008"/>
            <a:ext cx="3947728" cy="170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3.7 Solvating Effects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/>
              <a:t>The solvent must form ion-dipole attractions to stabilize the formal negative charge</a:t>
            </a:r>
          </a:p>
          <a:p>
            <a:pPr eaLnBrk="1" hangingPunct="1"/>
            <a:r>
              <a:rPr lang="en-US" sz="2400" dirty="0"/>
              <a:t>If the </a:t>
            </a:r>
            <a:r>
              <a:rPr lang="en-US" sz="2400" i="1" dirty="0"/>
              <a:t>tert</a:t>
            </a:r>
            <a:r>
              <a:rPr lang="en-US" sz="2400" dirty="0"/>
              <a:t>-Butoxide is sterically hindered, it won’t be as well solvated as the </a:t>
            </a:r>
            <a:r>
              <a:rPr lang="en-US" sz="2400" dirty="0" err="1" smtClean="0"/>
              <a:t>ethoxide</a:t>
            </a:r>
            <a:r>
              <a:rPr lang="en-US" sz="2400" dirty="0" smtClean="0"/>
              <a:t>.  That is why t-butanol is not as acidic as ethanol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3.7 Solvating Effects</a:t>
            </a:r>
            <a:endParaRPr lang="en-US" sz="4000" dirty="0"/>
          </a:p>
        </p:txBody>
      </p:sp>
      <p:pic>
        <p:nvPicPr>
          <p:cNvPr id="12290" name="Picture 2" descr="Z:\NewMedia\Ebook-Novella\Wiley\JIRA\Klein Organic Chemistry 3e\Work\Images\Ch03\klein_3e_fig_03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9" y="3232514"/>
            <a:ext cx="7410202" cy="277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Counterions are also known as spectator ions.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always present, because they are necessary to balance the overall charge of a solution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reaction.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counterion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(s) included: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often do not include the counter 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writing the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rxn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1688" y="3344420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10029" y="4571559"/>
            <a:ext cx="692394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smtClean="0"/>
              <a:t>3.8 Counter 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8715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making and breaking of bonds involves </a:t>
            </a:r>
            <a:r>
              <a:rPr lang="en-US" sz="2400" b="1" dirty="0" smtClean="0"/>
              <a:t>electron movement</a:t>
            </a:r>
            <a:endParaRPr lang="en-US" sz="2400" b="1" dirty="0"/>
          </a:p>
          <a:p>
            <a:pPr eaLnBrk="1" hangingPunct="1"/>
            <a:r>
              <a:rPr lang="en-US" sz="2400" dirty="0" smtClean="0"/>
              <a:t>We use curved arrows to describe the flow of electron density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 smtClean="0"/>
              <a:t>The are the same as curved arrows used to draw resonance structures, BUT…</a:t>
            </a:r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/>
              <a:t>	… here, the curved arrows </a:t>
            </a:r>
            <a:r>
              <a:rPr lang="en-US" sz="2400" b="1" dirty="0" smtClean="0"/>
              <a:t>are actually describing the physical 		movement of electrons!!!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Learning to draw </a:t>
            </a:r>
            <a:r>
              <a:rPr lang="en-US" sz="2400" b="1" dirty="0"/>
              <a:t>mechanisms </a:t>
            </a:r>
            <a:r>
              <a:rPr lang="en-US" sz="2400" dirty="0"/>
              <a:t>is one of the most valuable skills in this class</a:t>
            </a: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3482" y="1960562"/>
            <a:ext cx="6777037" cy="8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223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3.2 Curved Arrows </a:t>
            </a:r>
            <a:r>
              <a:rPr lang="en-US" sz="4000" smtClean="0"/>
              <a:t>in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/>
              <a:t>Lewis acid/base definition</a:t>
            </a:r>
          </a:p>
          <a:p>
            <a:pPr lvl="1" eaLnBrk="1" hangingPunct="1"/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Lewis acid </a:t>
            </a:r>
            <a:r>
              <a:rPr lang="en-US" b="1" dirty="0" smtClean="0">
                <a:solidFill>
                  <a:srgbClr val="FF0000"/>
                </a:solidFill>
              </a:rPr>
              <a:t>accepts </a:t>
            </a:r>
            <a:r>
              <a:rPr lang="en-US" dirty="0"/>
              <a:t>a pair of </a:t>
            </a:r>
            <a:r>
              <a:rPr lang="en-US" b="1" dirty="0">
                <a:solidFill>
                  <a:srgbClr val="FF0000"/>
                </a:solidFill>
              </a:rPr>
              <a:t>electrons</a:t>
            </a:r>
          </a:p>
          <a:p>
            <a:pPr lvl="1" eaLnBrk="1" hangingPunct="1"/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Lewis base donates </a:t>
            </a:r>
            <a:r>
              <a:rPr lang="en-US" dirty="0" smtClean="0"/>
              <a:t>a </a:t>
            </a:r>
            <a:r>
              <a:rPr lang="en-US" dirty="0"/>
              <a:t>pair of </a:t>
            </a:r>
            <a:r>
              <a:rPr lang="en-US" b="1" dirty="0">
                <a:solidFill>
                  <a:srgbClr val="0070C0"/>
                </a:solidFill>
              </a:rPr>
              <a:t>electrons</a:t>
            </a:r>
          </a:p>
          <a:p>
            <a:pPr eaLnBrk="1" hangingPunct="1"/>
            <a:r>
              <a:rPr lang="en-US" sz="2400" dirty="0"/>
              <a:t>Acids under the Brønsted-Lowry definition are also acids under the Lewis definition</a:t>
            </a:r>
          </a:p>
          <a:p>
            <a:pPr eaLnBrk="1" hangingPunct="1"/>
            <a:r>
              <a:rPr lang="en-US" sz="2400" dirty="0"/>
              <a:t>Bases under the Brønsted-Lowry definition are also bases under the Lewis definition</a:t>
            </a:r>
          </a:p>
          <a:p>
            <a:pPr eaLnBrk="1" hangingPunct="1"/>
            <a:r>
              <a:rPr lang="en-US" sz="2400" dirty="0" smtClean="0"/>
              <a:t>this </a:t>
            </a:r>
            <a:r>
              <a:rPr lang="en-US" sz="2400" dirty="0"/>
              <a:t>reaction fits both definitions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2"/>
          <a:srcRect b="45136"/>
          <a:stretch>
            <a:fillRect/>
          </a:stretch>
        </p:blipFill>
        <p:spPr bwMode="auto">
          <a:xfrm>
            <a:off x="1138956" y="4748212"/>
            <a:ext cx="6866089" cy="122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3.9 Lewis Acids and Bases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</a:rPr>
              <a:t>Lewis acid/base definition</a:t>
            </a:r>
          </a:p>
          <a:p>
            <a:pPr lvl="1" eaLnBrk="1" hangingPunct="1"/>
            <a:r>
              <a:rPr lang="en-US" dirty="0">
                <a:solidFill>
                  <a:srgbClr val="C6C3C3"/>
                </a:solidFill>
              </a:rPr>
              <a:t>A Lewis acid accepts and shares a pair of electrons</a:t>
            </a:r>
          </a:p>
          <a:p>
            <a:pPr lvl="1" eaLnBrk="1" hangingPunct="1"/>
            <a:r>
              <a:rPr lang="en-US" dirty="0">
                <a:solidFill>
                  <a:srgbClr val="C6C3C3"/>
                </a:solidFill>
              </a:rPr>
              <a:t>A Lewis base donates and shares a pair of electrons</a:t>
            </a:r>
          </a:p>
          <a:p>
            <a:pPr eaLnBrk="1" hangingPunct="1"/>
            <a:r>
              <a:rPr lang="en-US" sz="2400" dirty="0"/>
              <a:t>Some Lewis acid/base reactions can not be classified using the Brønsted-Lowry definition </a:t>
            </a:r>
          </a:p>
          <a:p>
            <a:pPr eaLnBrk="1" hangingPunct="1"/>
            <a:r>
              <a:rPr lang="en-US" sz="2400" dirty="0"/>
              <a:t>Explain how this reaction fits the Lewis definition but not the Brønsted-Lowry definition </a:t>
            </a:r>
            <a:endParaRPr lang="en-US" sz="2400" dirty="0" smtClean="0"/>
          </a:p>
          <a:p>
            <a:pPr eaLnBrk="1" hangingPunct="1"/>
            <a:endParaRPr lang="en-US" sz="2400" dirty="0"/>
          </a:p>
          <a:p>
            <a:pPr lvl="2"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Practice with SkillBuilder 3.12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2"/>
          <a:srcRect b="31137"/>
          <a:stretch>
            <a:fillRect/>
          </a:stretch>
        </p:blipFill>
        <p:spPr bwMode="auto">
          <a:xfrm>
            <a:off x="1120385" y="4255840"/>
            <a:ext cx="6903231" cy="133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03225" y="142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3.9 Lewis Acids and Bases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/>
              <a:t>Consider a specific acid/base </a:t>
            </a:r>
            <a:r>
              <a:rPr lang="en-US" sz="2400" dirty="0" smtClean="0"/>
              <a:t>example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</a:endParaRPr>
          </a:p>
          <a:p>
            <a:pPr eaLnBrk="1" hangingPunct="1"/>
            <a:r>
              <a:rPr lang="en-US" sz="2400" dirty="0" smtClean="0"/>
              <a:t>The base “attacks” the acid, using a pair of electrons</a:t>
            </a:r>
            <a:endParaRPr lang="en-US" sz="2400" dirty="0"/>
          </a:p>
          <a:p>
            <a:pPr eaLnBrk="1" hangingPunct="1"/>
            <a:r>
              <a:rPr lang="en-US" sz="2400" dirty="0"/>
              <a:t>The acid </a:t>
            </a:r>
            <a:r>
              <a:rPr lang="en-US" sz="2400" dirty="0" smtClean="0"/>
              <a:t>cannot </a:t>
            </a:r>
            <a:r>
              <a:rPr lang="en-US" sz="2400" dirty="0"/>
              <a:t>lose its proton without the base taking it</a:t>
            </a:r>
            <a:r>
              <a:rPr lang="en-US" sz="2400" dirty="0" smtClean="0"/>
              <a:t>. All </a:t>
            </a:r>
            <a:r>
              <a:rPr lang="en-US" sz="2400" dirty="0"/>
              <a:t>acid/base reactions occur in one step</a:t>
            </a:r>
          </a:p>
          <a:p>
            <a:pPr eaLnBrk="1" hangingPunct="1"/>
            <a:r>
              <a:rPr lang="en-US" sz="2400" dirty="0"/>
              <a:t>The mechanism shows two arrows indicating that two pairs of electrons move </a:t>
            </a:r>
            <a:r>
              <a:rPr lang="en-US" sz="2400" dirty="0" smtClean="0"/>
              <a:t>simultaneously (one shows a bond breaking, the other shows the bond being made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1152" y="1652439"/>
            <a:ext cx="704169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223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3.2 Curved Arrows </a:t>
            </a:r>
            <a:r>
              <a:rPr lang="en-US" sz="4000" smtClean="0"/>
              <a:t>in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multistep reaction mechanism is shown below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steps below are proton transfers?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Before long, you will be drawing mechanisms like this one.  For now, just worry about correctly using curved arrows to show acid-base reactions (i.e. proton 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transfers).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3.1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4800" y="2175505"/>
            <a:ext cx="8534400" cy="1511808"/>
            <a:chOff x="304800" y="2673096"/>
            <a:chExt cx="8534400" cy="1511808"/>
          </a:xfrm>
        </p:grpSpPr>
        <p:pic>
          <p:nvPicPr>
            <p:cNvPr id="20" name="Picture 19" descr="klein2e_figun_03_p098b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673096"/>
              <a:ext cx="8534400" cy="151180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04800" y="2673096"/>
              <a:ext cx="1682940" cy="300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18325" y="2675076"/>
              <a:ext cx="1682940" cy="300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223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3.2 Curved Arrows </a:t>
            </a:r>
            <a:r>
              <a:rPr lang="en-US" sz="4000" smtClean="0"/>
              <a:t>in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/>
              <a:t>Recall from General Chemistry, how do “strong” acids/bases differ from “weak” acids/bases</a:t>
            </a:r>
            <a:r>
              <a:rPr lang="en-US" sz="2400" dirty="0" smtClean="0"/>
              <a:t>?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strength of an acid or base is </a:t>
            </a:r>
            <a:r>
              <a:rPr lang="en-US" sz="2400" dirty="0" smtClean="0"/>
              <a:t>helpful </a:t>
            </a:r>
            <a:r>
              <a:rPr lang="en-US" sz="2400" dirty="0"/>
              <a:t>to predict how reactions will </a:t>
            </a:r>
            <a:r>
              <a:rPr lang="en-US" sz="2400" dirty="0" smtClean="0"/>
              <a:t>progress</a:t>
            </a:r>
          </a:p>
          <a:p>
            <a:pPr eaLnBrk="1" hangingPunct="1"/>
            <a:endParaRPr lang="en-US" sz="2400" dirty="0"/>
          </a:p>
          <a:p>
            <a:pPr lvl="1" eaLnBrk="1" hangingPunct="1"/>
            <a:r>
              <a:rPr lang="en-US" dirty="0"/>
              <a:t>We will learn to do </a:t>
            </a:r>
            <a:r>
              <a:rPr lang="en-US" b="1" dirty="0"/>
              <a:t>Quantitative</a:t>
            </a:r>
            <a:r>
              <a:rPr lang="en-US" dirty="0"/>
              <a:t> strength analysis – using p</a:t>
            </a:r>
            <a:r>
              <a:rPr lang="en-US" i="1" dirty="0"/>
              <a:t>K</a:t>
            </a:r>
            <a:r>
              <a:rPr lang="en-US" baseline="-25000" dirty="0"/>
              <a:t>a</a:t>
            </a:r>
            <a:r>
              <a:rPr lang="en-US" dirty="0"/>
              <a:t> values to compare the strengths of acids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We will learn to do </a:t>
            </a:r>
            <a:r>
              <a:rPr lang="en-US" b="1" dirty="0"/>
              <a:t>Qualitative</a:t>
            </a:r>
            <a:r>
              <a:rPr lang="en-US" dirty="0"/>
              <a:t> strength analysis – comparing the general stability of structures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223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3.3 Quantifying Acidity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Quantitative strength analysis – using numerical data to compare how strong acids are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eaLnBrk="1" hangingPunct="1"/>
            <a:endParaRPr lang="en-US" sz="2400" baseline="-25000" dirty="0" smtClean="0"/>
          </a:p>
          <a:p>
            <a:pPr eaLnBrk="1" hangingPunct="1"/>
            <a:endParaRPr lang="en-US" sz="2400" baseline="-25000" dirty="0"/>
          </a:p>
          <a:p>
            <a:pPr eaLnBrk="1" hangingPunct="1"/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is the </a:t>
            </a:r>
            <a:r>
              <a:rPr lang="en-US" sz="2400" dirty="0" smtClean="0"/>
              <a:t>acid dissociation constant of an acid </a:t>
            </a:r>
            <a:r>
              <a:rPr lang="en-US" sz="2400" i="1" dirty="0" smtClean="0"/>
              <a:t>dissolved in water</a:t>
            </a:r>
            <a:r>
              <a:rPr lang="en-US" sz="2400" dirty="0" smtClean="0"/>
              <a:t>.  It is the measurement of an acid’s strength what water is the base.</a:t>
            </a:r>
          </a:p>
          <a:p>
            <a:pPr eaLnBrk="1" hangingPunct="1"/>
            <a:endParaRPr lang="en-US" sz="2400" i="1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If the acid is strong, </a:t>
            </a:r>
            <a:r>
              <a:rPr lang="en-US" sz="2400" dirty="0" smtClean="0"/>
              <a:t>will </a:t>
            </a:r>
            <a:r>
              <a:rPr lang="en-US" sz="2400" i="1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/>
              <a:t> </a:t>
            </a:r>
            <a:r>
              <a:rPr lang="en-US" sz="2400" dirty="0" smtClean="0"/>
              <a:t>be bigger than 1, or smaller than 1?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74437" y="3505091"/>
            <a:ext cx="5614058" cy="4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32505" y="4299034"/>
            <a:ext cx="2158431" cy="7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223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3.3 Quantifying Acidity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640" y="4162508"/>
            <a:ext cx="2415150" cy="972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values range from 10</a:t>
            </a:r>
            <a:r>
              <a:rPr lang="en-US" sz="2400" baseline="30000" dirty="0"/>
              <a:t>-50</a:t>
            </a:r>
            <a:r>
              <a:rPr lang="en-US" sz="2400" dirty="0"/>
              <a:t> to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 and so the size of these numbers (very small or very big) are hard to work with.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If </a:t>
            </a:r>
            <a:r>
              <a:rPr lang="en-US" sz="2400" dirty="0"/>
              <a:t>you take the -log of the 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, that will focus you on the exponent of the </a:t>
            </a:r>
            <a:r>
              <a:rPr lang="en-US" sz="2400" i="1" dirty="0"/>
              <a:t>K</a:t>
            </a:r>
            <a:r>
              <a:rPr lang="en-US" sz="2400" baseline="-25000" dirty="0"/>
              <a:t>a </a:t>
            </a:r>
            <a:r>
              <a:rPr lang="en-US" sz="2400" dirty="0"/>
              <a:t>value, which ranges from -10 to </a:t>
            </a:r>
            <a:r>
              <a:rPr lang="en-US" sz="2400" dirty="0" smtClean="0"/>
              <a:t>50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So, </a:t>
            </a:r>
            <a:r>
              <a:rPr lang="en-US" sz="2400" b="1" dirty="0" err="1" smtClean="0"/>
              <a:t>pKa</a:t>
            </a:r>
            <a:r>
              <a:rPr lang="en-US" sz="2400" b="1" dirty="0" smtClean="0"/>
              <a:t> values range from -10 to 50.  </a:t>
            </a:r>
            <a:r>
              <a:rPr lang="en-US" sz="2400" b="1" dirty="0" smtClean="0">
                <a:solidFill>
                  <a:srgbClr val="FF0000"/>
                </a:solidFill>
              </a:rPr>
              <a:t>Lower </a:t>
            </a:r>
            <a:r>
              <a:rPr lang="en-US" sz="2400" b="1" dirty="0" err="1" smtClean="0">
                <a:solidFill>
                  <a:srgbClr val="FF0000"/>
                </a:solidFill>
              </a:rPr>
              <a:t>pka</a:t>
            </a:r>
            <a:r>
              <a:rPr lang="en-US" sz="2400" b="1" dirty="0" smtClean="0">
                <a:solidFill>
                  <a:srgbClr val="FF0000"/>
                </a:solidFill>
              </a:rPr>
              <a:t> = stronger acid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66826" y="4500676"/>
            <a:ext cx="1785938" cy="3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Klein, Organic Chemistry 3e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58925" y="1096032"/>
            <a:ext cx="5614058" cy="4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83369" y="4301733"/>
            <a:ext cx="2158431" cy="7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fld id="{44353132-8F3C-3043-926F-44FB4A4BE7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223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3.3 Quantifying Acidity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11093</TotalTime>
  <Words>3126</Words>
  <Application>Microsoft Macintosh PowerPoint</Application>
  <PresentationFormat>On-screen Show (4:3)</PresentationFormat>
  <Paragraphs>501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Klein1-Temp</vt:lpstr>
      <vt:lpstr>CS ChemDraw Drawing</vt:lpstr>
      <vt:lpstr>PowerPoint Presentation</vt:lpstr>
      <vt:lpstr>3.1 Bronsted-Lowry Acids and Bases</vt:lpstr>
      <vt:lpstr>3.1 Conjugate Acids and Bases</vt:lpstr>
      <vt:lpstr>3.2 Curved Arrows in Reactions</vt:lpstr>
      <vt:lpstr>3.2 Curved Arrows in Reactions</vt:lpstr>
      <vt:lpstr>3.2 Curved Arrows in Reactions</vt:lpstr>
      <vt:lpstr>3.3 Quantifying Acidity</vt:lpstr>
      <vt:lpstr>3.3 Quantifying Acidity</vt:lpstr>
      <vt:lpstr>3.3 Quantifying Acidity</vt:lpstr>
      <vt:lpstr>3.3 Quantifying Acidity</vt:lpstr>
      <vt:lpstr>3.3 Quantifying Basicity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Stephen Corlett</cp:lastModifiedBy>
  <cp:revision>201</cp:revision>
  <dcterms:created xsi:type="dcterms:W3CDTF">2013-09-30T22:32:10Z</dcterms:created>
  <dcterms:modified xsi:type="dcterms:W3CDTF">2017-08-23T14:44:51Z</dcterms:modified>
</cp:coreProperties>
</file>