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51" r:id="rId2"/>
    <p:sldId id="265" r:id="rId3"/>
    <p:sldId id="267" r:id="rId4"/>
    <p:sldId id="269" r:id="rId5"/>
    <p:sldId id="270" r:id="rId6"/>
    <p:sldId id="272" r:id="rId7"/>
    <p:sldId id="271" r:id="rId8"/>
    <p:sldId id="352" r:id="rId9"/>
    <p:sldId id="353" r:id="rId10"/>
    <p:sldId id="275" r:id="rId11"/>
    <p:sldId id="354" r:id="rId12"/>
    <p:sldId id="276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350" r:id="rId21"/>
    <p:sldId id="287" r:id="rId22"/>
    <p:sldId id="288" r:id="rId23"/>
    <p:sldId id="289" r:id="rId24"/>
    <p:sldId id="290" r:id="rId25"/>
    <p:sldId id="291" r:id="rId26"/>
    <p:sldId id="292" r:id="rId27"/>
    <p:sldId id="295" r:id="rId28"/>
    <p:sldId id="296" r:id="rId29"/>
    <p:sldId id="297" r:id="rId30"/>
    <p:sldId id="298" r:id="rId31"/>
    <p:sldId id="301" r:id="rId32"/>
    <p:sldId id="303" r:id="rId33"/>
    <p:sldId id="304" r:id="rId34"/>
    <p:sldId id="306" r:id="rId35"/>
    <p:sldId id="307" r:id="rId36"/>
    <p:sldId id="308" r:id="rId37"/>
    <p:sldId id="309" r:id="rId38"/>
    <p:sldId id="310" r:id="rId39"/>
    <p:sldId id="311" r:id="rId40"/>
    <p:sldId id="313" r:id="rId41"/>
    <p:sldId id="312" r:id="rId42"/>
    <p:sldId id="314" r:id="rId43"/>
    <p:sldId id="315" r:id="rId44"/>
    <p:sldId id="316" r:id="rId45"/>
    <p:sldId id="317" r:id="rId46"/>
    <p:sldId id="318" r:id="rId47"/>
    <p:sldId id="319" r:id="rId48"/>
    <p:sldId id="321" r:id="rId49"/>
    <p:sldId id="322" r:id="rId50"/>
    <p:sldId id="325" r:id="rId51"/>
    <p:sldId id="326" r:id="rId52"/>
    <p:sldId id="327" r:id="rId53"/>
    <p:sldId id="355" r:id="rId54"/>
    <p:sldId id="330" r:id="rId55"/>
    <p:sldId id="357" r:id="rId56"/>
    <p:sldId id="356" r:id="rId57"/>
    <p:sldId id="332" r:id="rId58"/>
    <p:sldId id="334" r:id="rId59"/>
    <p:sldId id="335" r:id="rId60"/>
    <p:sldId id="337" r:id="rId61"/>
    <p:sldId id="338" r:id="rId62"/>
    <p:sldId id="339" r:id="rId63"/>
    <p:sldId id="358" r:id="rId64"/>
    <p:sldId id="340" r:id="rId65"/>
    <p:sldId id="344" r:id="rId66"/>
    <p:sldId id="343" r:id="rId67"/>
    <p:sldId id="341" r:id="rId68"/>
    <p:sldId id="359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2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86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F297770-8E42-CE4A-9B8D-C15302C94DFA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537D45-47C7-EF4D-97D6-080DD1DBFE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4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B1D1B07-4BE5-2F48-A04D-BABE3E36B8BC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8D5B95E-48FC-FE4F-BBFA-0B88392D2A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23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56FA5-1226-DB46-8A05-63530CE33746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4-</a:t>
            </a:r>
            <a:fld id="{002B311F-C947-D346-B691-8322F2F53E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4-</a:t>
            </a:r>
            <a:fld id="{024D8062-1682-B34D-B2B6-EB51B01F06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2-</a:t>
            </a:r>
            <a:fld id="{E0C63888-7A97-1C46-B7A3-3A28D12746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5030901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4-</a:t>
            </a:r>
            <a:fld id="{199972A2-03F7-3C43-A269-721FFCD56EB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Klein, Organic Chemistry 3e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8.emf"/><Relationship Id="rId6" Type="http://schemas.openxmlformats.org/officeDocument/2006/relationships/image" Target="../media/image40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eg"/><Relationship Id="rId3" Type="http://schemas.openxmlformats.org/officeDocument/2006/relationships/image" Target="../media/image5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Relationship Id="rId3" Type="http://schemas.openxmlformats.org/officeDocument/2006/relationships/image" Target="../media/image6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eg"/><Relationship Id="rId3" Type="http://schemas.openxmlformats.org/officeDocument/2006/relationships/image" Target="../media/image69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eg"/><Relationship Id="rId3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eg"/><Relationship Id="rId3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eg"/><Relationship Id="rId3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jpeg"/><Relationship Id="rId3" Type="http://schemas.openxmlformats.org/officeDocument/2006/relationships/image" Target="../media/image8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ley_Logo_0112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533400" y="1988430"/>
            <a:ext cx="8001000" cy="18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latin typeface="Arial"/>
                <a:ea typeface="Times New Roman" pitchFamily="1" charset="0"/>
                <a:cs typeface="Arial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Third Edition</a:t>
            </a:r>
            <a:endParaRPr lang="en-US" sz="32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57200" y="4771826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Chapter</a:t>
            </a: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 4</a:t>
            </a:r>
          </a:p>
          <a:p>
            <a:pPr algn="ctr"/>
            <a:r>
              <a:rPr lang="en-US" sz="2800" dirty="0" smtClean="0">
                <a:latin typeface="Arial"/>
                <a:ea typeface="Times New Roman" pitchFamily="1" charset="0"/>
                <a:cs typeface="Arial"/>
              </a:rPr>
              <a:t>Alkanes and Cycloalkanes</a:t>
            </a:r>
            <a:endParaRPr lang="en-US" sz="28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4613" y="3963702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ea typeface="Times New Roman" pitchFamily="1" charset="0"/>
                <a:cs typeface="Arial"/>
              </a:rPr>
              <a:t>David Klein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20675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9600" y="4659912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en-US" sz="2400" dirty="0"/>
              <a:t>Identify </a:t>
            </a:r>
            <a:r>
              <a:rPr lang="en-US" sz="2400" dirty="0" smtClean="0"/>
              <a:t>and name the substituents</a:t>
            </a:r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914400" lvl="1" indent="-514350" eaLnBrk="1" hangingPunct="1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0036" y="1941513"/>
            <a:ext cx="5755789" cy="17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Substituents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8" y="1326563"/>
            <a:ext cx="2603468" cy="430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Identify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and name the substituents</a:t>
            </a:r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400050" lvl="1" indent="0" eaLnBrk="1" hangingPunct="1">
              <a:buNone/>
            </a:pPr>
            <a:r>
              <a:rPr lang="en-US" b="1" dirty="0" smtClean="0"/>
              <a:t>Substituents end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yl </a:t>
            </a:r>
            <a:r>
              <a:rPr lang="en-US" b="1" dirty="0"/>
              <a:t>instead of </a:t>
            </a:r>
            <a:r>
              <a:rPr lang="en-US" b="1" dirty="0">
                <a:solidFill>
                  <a:srgbClr val="FF0000"/>
                </a:solidFill>
              </a:rPr>
              <a:t>ane</a:t>
            </a:r>
            <a:r>
              <a:rPr lang="en-US" b="1" dirty="0"/>
              <a:t>.</a:t>
            </a:r>
          </a:p>
          <a:p>
            <a:pPr marL="914400" lvl="1" indent="-514350" eaLnBrk="1" hangingPunct="1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Substituents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8" y="1883190"/>
            <a:ext cx="3156879" cy="169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8" y="1326563"/>
            <a:ext cx="2603468" cy="43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Identify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and name the substituents</a:t>
            </a:r>
          </a:p>
          <a:p>
            <a:pPr marL="0" lvl="1" indent="0" eaLnBrk="1" hangingPunct="1">
              <a:buClr>
                <a:srgbClr val="1F9FAF"/>
              </a:buClr>
              <a:buNone/>
            </a:pPr>
            <a:r>
              <a:rPr lang="en-US" dirty="0"/>
              <a:t>A ring can be either a parent chain or a substituent depending on the number of </a:t>
            </a:r>
            <a:r>
              <a:rPr lang="en-US" dirty="0" smtClean="0"/>
              <a:t>carbons</a:t>
            </a:r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 smtClean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 smtClean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 smtClean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/>
          </a:p>
          <a:p>
            <a:pPr marL="0" lvl="1" indent="0" eaLnBrk="1" hangingPunct="1">
              <a:buClr>
                <a:srgbClr val="1F9FAF"/>
              </a:buClr>
              <a:buNone/>
            </a:pPr>
            <a:endParaRPr lang="en-US" dirty="0" smtClean="0"/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dirty="0" smtClean="0"/>
              <a:t>Practice with Skillbuilder 4.2 </a:t>
            </a:r>
            <a:endParaRPr lang="en-US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 smtClean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 startAt="2"/>
            </a:pPr>
            <a:endParaRPr lang="en-US" sz="2400" dirty="0"/>
          </a:p>
          <a:p>
            <a:pPr marL="914400" lvl="1" indent="-514350" eaLnBrk="1" hangingPunct="1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7816" y="4112929"/>
            <a:ext cx="3878984" cy="146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6953" y="2936651"/>
            <a:ext cx="4215678" cy="16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Substituents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Identify and name the substituents</a:t>
            </a:r>
          </a:p>
          <a:p>
            <a:pPr marL="914400" lvl="1" indent="-514350" eaLnBrk="1" hangingPunct="1"/>
            <a:r>
              <a:rPr lang="en-US" dirty="0" smtClean="0"/>
              <a:t>For </a:t>
            </a:r>
            <a:r>
              <a:rPr lang="en-US" dirty="0"/>
              <a:t>substituents with complex </a:t>
            </a:r>
            <a:r>
              <a:rPr lang="en-US" dirty="0" smtClean="0"/>
              <a:t>branches</a:t>
            </a:r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sz="2200" dirty="0"/>
              <a:t>Number the longest carbon chain WITHIN the substituent</a:t>
            </a:r>
            <a:r>
              <a:rPr lang="en-US" sz="2200" dirty="0" smtClean="0"/>
              <a:t>. Start </a:t>
            </a:r>
            <a:r>
              <a:rPr lang="en-US" sz="2200" dirty="0"/>
              <a:t>with the </a:t>
            </a:r>
            <a:r>
              <a:rPr lang="en-US" sz="2200" dirty="0" smtClean="0"/>
              <a:t>carbon </a:t>
            </a:r>
            <a:r>
              <a:rPr lang="en-US" sz="2200" dirty="0"/>
              <a:t>attached to the </a:t>
            </a:r>
            <a:r>
              <a:rPr lang="en-US" sz="2200" dirty="0" smtClean="0"/>
              <a:t>parent chain</a:t>
            </a:r>
            <a:endParaRPr lang="en-US" sz="2200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sz="2200" dirty="0"/>
              <a:t>Name the substituent (in this case butyl)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sz="2200" dirty="0"/>
              <a:t>Name and Number the substituent’s side group (in this case 2-methyl)</a:t>
            </a:r>
          </a:p>
          <a:p>
            <a:pPr marL="400050" lvl="1" indent="0" eaLnBrk="1" hangingPunct="1">
              <a:buNone/>
            </a:pPr>
            <a:r>
              <a:rPr lang="en-US" dirty="0" smtClean="0"/>
              <a:t>		The </a:t>
            </a:r>
            <a:r>
              <a:rPr lang="en-US" dirty="0"/>
              <a:t>name of the substituent is </a:t>
            </a:r>
            <a:r>
              <a:rPr lang="en-US" b="1" dirty="0"/>
              <a:t>(2-methylbutyl)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6800" y="2059937"/>
            <a:ext cx="3975100" cy="160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4143697" y="2617627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4577743" y="2705521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4950976" y="2601828"/>
            <a:ext cx="283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5395308" y="2687349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Substituents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Identify and name the substituents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Some branched substituents have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common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names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Two types of propyl groups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2902" y="2867986"/>
            <a:ext cx="7558196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Substituents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Identify and name the substituents</a:t>
            </a:r>
          </a:p>
          <a:p>
            <a:pPr marL="914400" lvl="1" indent="-514350"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Some branched substituents have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common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names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types of butyl groups</a:t>
            </a:r>
          </a:p>
          <a:p>
            <a:pPr marL="914400" lvl="1" indent="-514350"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3429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4.3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25000"/>
                  <a:lumOff val="75000"/>
                </a:schemeClr>
              </a:solidFill>
              <a:ea typeface="+mn-ea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2951" y="2916238"/>
            <a:ext cx="861809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Substituents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arbons in the parent chain have to be </a:t>
            </a:r>
            <a:r>
              <a:rPr lang="en-US" sz="2400" b="1" dirty="0" smtClean="0">
                <a:solidFill>
                  <a:srgbClr val="FF0000"/>
                </a:solidFill>
              </a:rPr>
              <a:t>numbered</a:t>
            </a:r>
          </a:p>
          <a:p>
            <a:pPr marL="514350" indent="-514350"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2-methyl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pentane means there is a </a:t>
            </a:r>
            <a:r>
              <a:rPr lang="en-US" sz="2400" b="1" dirty="0" smtClean="0">
                <a:solidFill>
                  <a:srgbClr val="FF0000"/>
                </a:solidFill>
              </a:rPr>
              <a:t>methyl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group on </a:t>
            </a:r>
            <a:r>
              <a:rPr lang="en-US" sz="2400" b="1" dirty="0" smtClean="0">
                <a:solidFill>
                  <a:srgbClr val="FF0000"/>
                </a:solidFill>
              </a:rPr>
              <a:t>carbon #2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pentane chain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5994" y="2053964"/>
            <a:ext cx="4672012" cy="177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Guidelines to follow when numbering the parent </a:t>
            </a:r>
            <a:r>
              <a:rPr lang="en-US" sz="2400" dirty="0" smtClean="0"/>
              <a:t>chain</a:t>
            </a:r>
          </a:p>
          <a:p>
            <a:pPr marL="514350" indent="-514350" eaLnBrk="1" hangingPunct="1"/>
            <a:endParaRPr lang="en-US" sz="2400" dirty="0"/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dirty="0"/>
              <a:t>If ONE substituent is present, number the parent chain so that the substituent has the lowest number possible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8390" y="3499960"/>
            <a:ext cx="6707220" cy="17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rgbClr val="C6C3C3"/>
                </a:solidFill>
              </a:rPr>
              <a:t>Guidelines to follow when numbering the parent </a:t>
            </a:r>
            <a:r>
              <a:rPr lang="en-US" sz="2400" dirty="0" smtClean="0">
                <a:solidFill>
                  <a:srgbClr val="C6C3C3"/>
                </a:solidFill>
              </a:rPr>
              <a:t>chain</a:t>
            </a:r>
          </a:p>
          <a:p>
            <a:pPr marL="514350" indent="-514350" eaLnBrk="1" hangingPunct="1"/>
            <a:endParaRPr lang="en-US" sz="2400" dirty="0">
              <a:solidFill>
                <a:srgbClr val="C6C3C3"/>
              </a:solidFill>
            </a:endParaRPr>
          </a:p>
          <a:p>
            <a:pPr marL="914400" lvl="1" indent="-514350" eaLnBrk="1" hangingPunct="1">
              <a:buFont typeface="Calibri" charset="0"/>
              <a:buAutoNum type="arabicPeriod" startAt="2"/>
            </a:pPr>
            <a:r>
              <a:rPr lang="en-US" dirty="0"/>
              <a:t>When multiple substituents are present, number the parent chain to give the first substituent the lowest number possible</a:t>
            </a:r>
            <a:endParaRPr lang="en-US" dirty="0">
              <a:solidFill>
                <a:srgbClr val="C6C3C3"/>
              </a:solidFill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332105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rgbClr val="C6C3C3"/>
                </a:solidFill>
              </a:rPr>
              <a:t>Guidelines to follow when numbering the parent </a:t>
            </a:r>
            <a:r>
              <a:rPr lang="en-US" sz="2400" dirty="0" smtClean="0">
                <a:solidFill>
                  <a:srgbClr val="C6C3C3"/>
                </a:solidFill>
              </a:rPr>
              <a:t>chain</a:t>
            </a:r>
          </a:p>
          <a:p>
            <a:pPr marL="514350" indent="-514350" eaLnBrk="1" hangingPunct="1"/>
            <a:endParaRPr lang="en-US" sz="2400" dirty="0">
              <a:solidFill>
                <a:srgbClr val="C6C3C3"/>
              </a:solidFill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 dirty="0"/>
              <a:t>If there is a tie, then number the parent chain so that the second locant gets the lowest number possible</a:t>
            </a:r>
            <a:endParaRPr lang="en-US" dirty="0">
              <a:solidFill>
                <a:srgbClr val="C6C3C3"/>
              </a:solidFill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8475" y="3235325"/>
            <a:ext cx="6407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/>
              <a:t>4.1 Alkanes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1143000"/>
            <a:ext cx="8693150" cy="521335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Hydro</a:t>
            </a:r>
            <a:r>
              <a:rPr lang="en-US" sz="2400" dirty="0">
                <a:solidFill>
                  <a:srgbClr val="00B0F0"/>
                </a:solidFill>
              </a:rPr>
              <a:t>carbon</a:t>
            </a:r>
            <a:r>
              <a:rPr lang="en-US" sz="2400" dirty="0"/>
              <a:t>s </a:t>
            </a:r>
            <a:r>
              <a:rPr lang="en-US" sz="2400" dirty="0" smtClean="0"/>
              <a:t>–composed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hydrogen</a:t>
            </a:r>
            <a:r>
              <a:rPr lang="en-US" sz="2400" dirty="0"/>
              <a:t> and </a:t>
            </a:r>
            <a:r>
              <a:rPr lang="en-US" sz="2400" dirty="0" smtClean="0">
                <a:solidFill>
                  <a:srgbClr val="00B0F0"/>
                </a:solidFill>
              </a:rPr>
              <a:t>carbon</a:t>
            </a: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r>
              <a:rPr lang="en-US" sz="2400" dirty="0" smtClean="0"/>
              <a:t>Hydrocarbons are </a:t>
            </a:r>
            <a:r>
              <a:rPr lang="en-US" sz="2400" b="1" dirty="0" smtClean="0"/>
              <a:t>saturated</a:t>
            </a:r>
            <a:r>
              <a:rPr lang="en-US" sz="2400" dirty="0" smtClean="0"/>
              <a:t> or </a:t>
            </a:r>
            <a:r>
              <a:rPr lang="en-US" sz="2400" b="1" dirty="0" smtClean="0"/>
              <a:t>unsaturated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4991" y="1961593"/>
            <a:ext cx="765401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989440" y="3880022"/>
            <a:ext cx="1274460" cy="1225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01298" y="3929449"/>
            <a:ext cx="1104993" cy="1272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84800" y="4104718"/>
            <a:ext cx="254000" cy="1097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88100" y="4092363"/>
            <a:ext cx="1802386" cy="1109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rgbClr val="C6C3C3"/>
                </a:solidFill>
              </a:rPr>
              <a:t>Guidelines to follow when numbering the parent </a:t>
            </a:r>
            <a:r>
              <a:rPr lang="en-US" sz="2400" dirty="0" smtClean="0">
                <a:solidFill>
                  <a:srgbClr val="C6C3C3"/>
                </a:solidFill>
              </a:rPr>
              <a:t>chain</a:t>
            </a:r>
          </a:p>
          <a:p>
            <a:pPr marL="514350" indent="-514350" eaLnBrk="1" hangingPunct="1"/>
            <a:endParaRPr lang="en-US" sz="2400" dirty="0">
              <a:solidFill>
                <a:srgbClr val="C6C3C3"/>
              </a:solidFill>
            </a:endParaRPr>
          </a:p>
          <a:p>
            <a:pPr marL="914400" lvl="1" indent="-514350" eaLnBrk="1" hangingPunct="1">
              <a:buFont typeface="Calibri" charset="0"/>
              <a:buAutoNum type="arabicPeriod" startAt="4"/>
            </a:pPr>
            <a:r>
              <a:rPr lang="en-US" dirty="0"/>
              <a:t>If there is no other tie-breaker, then assign the lowest number alphabetically</a:t>
            </a:r>
            <a:endParaRPr lang="en-US" dirty="0">
              <a:solidFill>
                <a:srgbClr val="C6C3C3"/>
              </a:solidFill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2478" y="3487431"/>
            <a:ext cx="6719043" cy="19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Guidelines to follow when numbering the parent chain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 same rules apply 	for cycloalkanes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96111" y="3132138"/>
            <a:ext cx="4551778" cy="23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400050" lvl="1" indent="0" eaLnBrk="1" hangingPunct="1">
              <a:buNone/>
            </a:pPr>
            <a:r>
              <a:rPr lang="en-US" dirty="0" smtClean="0"/>
              <a:t>To </a:t>
            </a:r>
            <a:r>
              <a:rPr lang="en-US" dirty="0"/>
              <a:t>assemble the complete </a:t>
            </a:r>
            <a:r>
              <a:rPr lang="en-US" dirty="0" smtClean="0"/>
              <a:t>name:</a:t>
            </a:r>
          </a:p>
          <a:p>
            <a:pPr marL="400050" lvl="1" indent="0" eaLnBrk="1" hangingPunct="1">
              <a:buNone/>
            </a:pPr>
            <a:endParaRPr lang="en-US" dirty="0"/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dirty="0" smtClean="0"/>
              <a:t>Put the # and name of each substituent before </a:t>
            </a:r>
            <a:r>
              <a:rPr lang="en-US" dirty="0"/>
              <a:t>the parent chain </a:t>
            </a:r>
            <a:r>
              <a:rPr lang="en-US" dirty="0" smtClean="0"/>
              <a:t>name, </a:t>
            </a:r>
            <a:r>
              <a:rPr lang="en-US" b="1" i="1" dirty="0"/>
              <a:t>in alphabetical </a:t>
            </a:r>
            <a:r>
              <a:rPr lang="en-US" b="1" i="1" dirty="0" smtClean="0"/>
              <a:t>order</a:t>
            </a:r>
          </a:p>
          <a:p>
            <a:pPr marL="914400" lvl="1" indent="-514350" eaLnBrk="1" hangingPunct="1">
              <a:buFont typeface="Calibri" charset="0"/>
              <a:buAutoNum type="arabicPeriod" startAt="5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 startAt="5"/>
            </a:pPr>
            <a:r>
              <a:rPr lang="en-US" dirty="0"/>
              <a:t>A prefix is used (di, tri, </a:t>
            </a:r>
            <a:r>
              <a:rPr lang="en-US" dirty="0" smtClean="0"/>
              <a:t>tetra</a:t>
            </a:r>
            <a:r>
              <a:rPr lang="en-US" dirty="0"/>
              <a:t>, penta, etc.) if multiple substituents are </a:t>
            </a:r>
            <a:r>
              <a:rPr lang="en-US" dirty="0" smtClean="0"/>
              <a:t>identical.  </a:t>
            </a:r>
          </a:p>
          <a:p>
            <a:pPr marL="400050" lvl="1" indent="0" eaLnBrk="1" hangingPunct="1">
              <a:buNone/>
            </a:pPr>
            <a:endParaRPr lang="en-US" dirty="0"/>
          </a:p>
          <a:p>
            <a:pPr marL="400050" lvl="1" indent="0" eaLnBrk="1" hangingPunct="1">
              <a:buNone/>
            </a:pPr>
            <a:r>
              <a:rPr lang="en-US" dirty="0" smtClean="0"/>
              <a:t>		</a:t>
            </a:r>
            <a:r>
              <a:rPr lang="en-US" i="1" dirty="0" smtClean="0"/>
              <a:t>note</a:t>
            </a:r>
            <a:r>
              <a:rPr lang="en-US" dirty="0" smtClean="0"/>
              <a:t>: “di” or “tri” is ignored when alphabetizing the 				substituents</a:t>
            </a:r>
          </a:p>
          <a:p>
            <a:pPr marL="914400" lvl="1" indent="-514350" eaLnBrk="1" hangingPunct="1">
              <a:buFont typeface="Calibri" charset="0"/>
              <a:buAutoNum type="arabicPeriod" startAt="5"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Assembling the IUPAC Name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parent chain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and Name the substituents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the parent chain; assign a locant to each substituent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 the numbered substituents before the parent name in alphabetical order</a:t>
            </a: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4.4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IUPAC Rules - Summary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Following the rules, we can name the following compound: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		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1-</a:t>
            </a:r>
            <a:r>
              <a:rPr lang="en-US" sz="2400" b="1" i="1" dirty="0" smtClean="0"/>
              <a:t>tert-</a:t>
            </a:r>
            <a:r>
              <a:rPr lang="en-US" sz="2400" b="1" dirty="0" smtClean="0"/>
              <a:t>butyl-2-ethyl-4,4-dimethylcyclohexane</a:t>
            </a:r>
            <a:endParaRPr lang="en-US" sz="2400" b="1" dirty="0"/>
          </a:p>
          <a:p>
            <a:pPr marL="514350" indent="-514350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IUPAC Rules - Summary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873249"/>
            <a:ext cx="2178050" cy="2677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92" y="1873249"/>
            <a:ext cx="1523815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Parent name: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yclohexane</a:t>
            </a:r>
          </a:p>
          <a:p>
            <a:pPr>
              <a:spcAft>
                <a:spcPts val="6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Substituents: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</a:rPr>
              <a:t>1</a:t>
            </a:r>
            <a:r>
              <a:rPr lang="en-US" i="1" dirty="0" smtClean="0">
                <a:latin typeface="+mn-lt"/>
              </a:rPr>
              <a:t>-tert</a:t>
            </a:r>
            <a:r>
              <a:rPr lang="en-US" dirty="0" smtClean="0">
                <a:latin typeface="+mn-lt"/>
              </a:rPr>
              <a:t>-butyl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</a:rPr>
              <a:t>2-ethyl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4-methyl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4-methyl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4826000" y="4102100"/>
            <a:ext cx="254000" cy="47447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0000" y="4154673"/>
            <a:ext cx="139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</a:rPr>
              <a:t>4,4-dimethyl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 smtClean="0">
                <a:solidFill>
                  <a:schemeClr val="tx1"/>
                </a:solidFill>
              </a:rPr>
              <a:t>Bicyclic</a:t>
            </a:r>
            <a:r>
              <a:rPr lang="en-US" sz="2400" b="1" dirty="0" smtClean="0"/>
              <a:t> </a:t>
            </a:r>
            <a:r>
              <a:rPr lang="en-US" sz="2400" dirty="0" smtClean="0"/>
              <a:t>compound contains </a:t>
            </a:r>
            <a:r>
              <a:rPr lang="en-US" sz="2400" dirty="0">
                <a:solidFill>
                  <a:schemeClr val="tx1"/>
                </a:solidFill>
              </a:rPr>
              <a:t>two fused </a:t>
            </a:r>
            <a:r>
              <a:rPr lang="en-US" sz="2400" dirty="0" smtClean="0">
                <a:solidFill>
                  <a:schemeClr val="tx1"/>
                </a:solidFill>
              </a:rPr>
              <a:t>rings. </a:t>
            </a:r>
          </a:p>
          <a:p>
            <a:pPr marL="514350" indent="-514350" eaLnBrk="1" hangingPunct="1"/>
            <a:endParaRPr lang="en-US" sz="2400" dirty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dirty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dirty="0">
              <a:solidFill>
                <a:srgbClr val="00B0F0"/>
              </a:solidFill>
            </a:endParaRPr>
          </a:p>
          <a:p>
            <a:pPr marL="514350" indent="-514350" eaLnBrk="1" hangingPunct="1"/>
            <a:endParaRPr lang="en-US" sz="2400" dirty="0" smtClean="0">
              <a:solidFill>
                <a:srgbClr val="00B0F0"/>
              </a:solidFill>
            </a:endParaRPr>
          </a:p>
          <a:p>
            <a:pPr marL="514350" indent="-514350" eaLnBrk="1" hangingPunct="1"/>
            <a:endParaRPr lang="en-US" sz="2400" dirty="0"/>
          </a:p>
          <a:p>
            <a:pPr marL="1771650" lvl="3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To name a bicyclic compound, include the prefix </a:t>
            </a:r>
            <a:r>
              <a:rPr lang="en-US" sz="2400" b="1" dirty="0"/>
              <a:t>bicyclo</a:t>
            </a:r>
            <a:r>
              <a:rPr lang="en-US" sz="2400" dirty="0"/>
              <a:t> in front of the </a:t>
            </a:r>
            <a:r>
              <a:rPr lang="en-US" sz="2400" dirty="0" smtClean="0"/>
              <a:t>parent name</a:t>
            </a: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0413" y="2546078"/>
            <a:ext cx="4757737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Bicyclic Compounds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9" y="1143000"/>
            <a:ext cx="5580062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two carbons where the rings are fused are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bridgehead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carbons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14350" indent="-514350" eaLnBrk="1" hangingPunct="1"/>
            <a:r>
              <a:rPr lang="en-US" sz="2400" dirty="0" smtClean="0"/>
              <a:t>There are three “paths” connecting the bridgeheads.  Count the number of carbons in each path to name the compound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Practice with Skillbuilder 4.5</a:t>
            </a:r>
          </a:p>
          <a:p>
            <a:pPr marL="514350" indent="-514350" eaLnBrk="1" hangingPunct="1"/>
            <a:endParaRPr lang="en-US" sz="2400" dirty="0"/>
          </a:p>
          <a:p>
            <a:pPr marL="1771650" lvl="3" indent="-514350" eaLnBrk="1" hangingPunct="1">
              <a:buFont typeface="Arial" charset="0"/>
              <a:buNone/>
            </a:pPr>
            <a:endParaRPr lang="en-US" sz="2400" dirty="0"/>
          </a:p>
          <a:p>
            <a:pPr marL="1771650" lvl="3" indent="-514350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1569" y="3757612"/>
            <a:ext cx="5681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Naming Bicyclic Compounds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23" y="1143985"/>
            <a:ext cx="2451977" cy="1557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2800" y="3572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5257" y="4099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2060" y="3951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2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8557" y="46025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279" y="4634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302558" y="440171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124758" y="463666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51708" y="424296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645458" y="389371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058208" y="476366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26708" y="477636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274358" y="435091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610908" y="375401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188758" y="436361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947458" y="4782715"/>
            <a:ext cx="85292" cy="91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02711" y="343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8986" y="4103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7668" y="4648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90104" y="4670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7736" y="4150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 smtClean="0"/>
              <a:t>ISOMERS </a:t>
            </a:r>
          </a:p>
          <a:p>
            <a:pPr marL="914400" lvl="1" indent="-514350" eaLnBrk="1" hangingPunct="1"/>
            <a:r>
              <a:rPr lang="en-US" dirty="0" smtClean="0"/>
              <a:t>different structures, same molecular formula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b="1" dirty="0" smtClean="0"/>
              <a:t>CONSTITUTIONAL ISOMERS</a:t>
            </a:r>
          </a:p>
          <a:p>
            <a:pPr marL="914400" lvl="1" indent="-514350" eaLnBrk="1" hangingPunct="1"/>
            <a:r>
              <a:rPr lang="en-US" dirty="0" smtClean="0"/>
              <a:t>different connectivity of atoms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800100" lvl="2" indent="0" eaLnBrk="1" hangingPunct="1">
              <a:buNone/>
            </a:pPr>
            <a:endParaRPr lang="en-US" sz="2400" dirty="0"/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/>
          <a:srcRect t="5772" r="64428" b="46528"/>
          <a:stretch>
            <a:fillRect/>
          </a:stretch>
        </p:blipFill>
        <p:spPr bwMode="auto">
          <a:xfrm>
            <a:off x="2496937" y="4175873"/>
            <a:ext cx="4091388" cy="8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4.3 Constitutional Isomers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17500" y="896973"/>
            <a:ext cx="8686800" cy="1930400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As the number of carbon atoms increases, the number of constitutional isomers increases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4.3 Constitutional Isomers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33" y="1721960"/>
            <a:ext cx="4673934" cy="460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able to recognize different structures as either being isomers, or being the same compound.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test if structures are the same in two ways: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Flip one of the molecules in 3D space and rotate around its single bonds until it is super-imposable on the other molecule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Name them. If they have the same IUPAC name, they are the same compound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4.3 Constitutional Isomers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336800"/>
            <a:ext cx="8723391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143000"/>
            <a:ext cx="8662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Many organic compounds have </a:t>
            </a:r>
            <a:r>
              <a:rPr lang="en-US" sz="2400" dirty="0" smtClean="0"/>
              <a:t>“common” </a:t>
            </a:r>
            <a:r>
              <a:rPr lang="en-US" sz="2400" dirty="0"/>
              <a:t>names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5921" y="2254475"/>
            <a:ext cx="8180420" cy="27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/>
              <a:t>4.1 </a:t>
            </a:r>
            <a:r>
              <a:rPr lang="en-US" sz="4000" dirty="0" smtClean="0"/>
              <a:t>Naming Alkanes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180˚ rotation along the C3 – C4 bond would make it more obvious these two compounds are the same</a:t>
            </a: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514350" eaLnBrk="1" hangingPunct="1">
              <a:buFont typeface="+mj-lt"/>
              <a:buAutoNum type="arabicPeriod" startAt="2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 IUPAC rules for naming yields the same name as well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4.6</a:t>
            </a:r>
          </a:p>
        </p:txBody>
      </p:sp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65376" y="2313474"/>
            <a:ext cx="4806924" cy="165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4.3 Constitutional Isomers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033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Relative stability of isomers can be determined by measuring heat of combustion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4.4 Relative Stability of Isomeric Alkanes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2295234"/>
            <a:ext cx="7216346" cy="333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414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various components of petroleum are separated by distillation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gasoline fraction of crude oil only makes up about 19%, which is not enough to meet demand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4.5 Sources and Uses of Alkanes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1877609"/>
            <a:ext cx="7661190" cy="310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Gasoline is a mixture of straight, branched, and aromatic hydrocarbons (5-12 carbons in size)</a:t>
            </a: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alkanes can be broken down into smaller molecules by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Cracking</a:t>
            </a:r>
          </a:p>
          <a:p>
            <a:pPr marL="514350" indent="-514350"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chain alkanes can be converted into branched alkanes and aromatic compounds through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Reforming</a:t>
            </a:r>
          </a:p>
          <a:p>
            <a:pPr marL="514350" indent="-514350" eaLnBrk="1" hangingPunct="1"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using these processes, the yield of gasoline is about 47% rather than 19%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946" y="3172334"/>
            <a:ext cx="8426109" cy="60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4.5 Sources and Uses of Alkanes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bonds rotate, resulting in multiple 3-D shapes, called </a:t>
            </a:r>
            <a:r>
              <a:rPr lang="en-US" sz="2400" b="1" dirty="0" smtClean="0">
                <a:solidFill>
                  <a:schemeClr val="tx1"/>
                </a:solidFill>
              </a:rPr>
              <a:t>conformations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various ways to represent the 3-D shape of a compound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Newman projections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ideal for comparing the relative stability of possible conformations resulting from single bond rotation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4.6 Drawing Newman Projections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6" y="3133965"/>
            <a:ext cx="6450228" cy="181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Newman projection is the perspective of looking straight down a particular C-C bond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Show the front carbon as a point and the back carbon as a large circle behind it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4.7</a:t>
            </a:r>
          </a:p>
        </p:txBody>
      </p:sp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1565" y="3436403"/>
            <a:ext cx="1097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72758"/>
              </p:ext>
            </p:extLst>
          </p:nvPr>
        </p:nvGraphicFramePr>
        <p:xfrm>
          <a:off x="2295525" y="3495476"/>
          <a:ext cx="171926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CS ChemDraw Drawing" r:id="rId4" imgW="1142390" imgH="1109157" progId="ChemDraw.Document.6.0">
                  <p:embed/>
                </p:oleObj>
              </mc:Choice>
              <mc:Fallback>
                <p:oleObj name="CS ChemDraw Drawing" r:id="rId4" imgW="1142390" imgH="110915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495476"/>
                        <a:ext cx="1719263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4.6 Drawing Newman Projections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167034"/>
            <a:ext cx="3509318" cy="232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211263"/>
            <a:ext cx="8789987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example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5442" y="2345990"/>
            <a:ext cx="12420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27602"/>
              </p:ext>
            </p:extLst>
          </p:nvPr>
        </p:nvGraphicFramePr>
        <p:xfrm>
          <a:off x="1822450" y="3095625"/>
          <a:ext cx="16827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CS ChemDraw Drawing" r:id="rId4" imgW="1121334" imgH="674834" progId="ChemDraw.Document.6.0">
                  <p:embed/>
                </p:oleObj>
              </mc:Choice>
              <mc:Fallback>
                <p:oleObj name="CS ChemDraw Drawing" r:id="rId4" imgW="1121334" imgH="67483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095625"/>
                        <a:ext cx="16827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4.6 Drawing Newman Projections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012" y="2158414"/>
            <a:ext cx="2094261" cy="209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The </a:t>
            </a:r>
            <a:r>
              <a:rPr lang="en-US" sz="2400" dirty="0"/>
              <a:t>angle </a:t>
            </a:r>
            <a:r>
              <a:rPr lang="en-US" sz="2400" dirty="0" smtClean="0"/>
              <a:t>between </a:t>
            </a:r>
            <a:r>
              <a:rPr lang="en-US" sz="2400" dirty="0"/>
              <a:t>atoms on adjacent carbons is called a </a:t>
            </a:r>
            <a:r>
              <a:rPr lang="en-US" sz="2400" b="1" dirty="0" smtClean="0">
                <a:solidFill>
                  <a:schemeClr val="tx1"/>
                </a:solidFill>
              </a:rPr>
              <a:t>dihedral angle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chemeClr val="tx1"/>
                </a:solidFill>
              </a:rPr>
              <a:t>torsional angle</a:t>
            </a:r>
            <a:r>
              <a:rPr lang="en-US" sz="2400" dirty="0" smtClean="0"/>
              <a:t>. It </a:t>
            </a:r>
            <a:r>
              <a:rPr lang="en-US" sz="2400" dirty="0"/>
              <a:t>is 60° in the molecule below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04" y="2266826"/>
            <a:ext cx="3756454" cy="313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 smtClean="0">
                <a:solidFill>
                  <a:schemeClr val="tx1"/>
                </a:solidFill>
              </a:rPr>
              <a:t>Staggered conformations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are more stable (lower in energy) than </a:t>
            </a:r>
            <a:r>
              <a:rPr lang="en-US" sz="2400" b="1" dirty="0" smtClean="0">
                <a:solidFill>
                  <a:schemeClr val="tx1"/>
                </a:solidFill>
              </a:rPr>
              <a:t>eclipsed conformations</a:t>
            </a:r>
          </a:p>
          <a:p>
            <a:pPr marL="514350" indent="-514350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eaLnBrk="1" hangingPunct="1"/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difference in energy between these conformations is due to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torsional strain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  Here, the difference in energy is 12 kJ/mol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b="1" dirty="0">
              <a:solidFill>
                <a:schemeClr val="tx1"/>
              </a:solidFill>
            </a:endParaRP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 - Ethane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2143305"/>
            <a:ext cx="6499654" cy="2299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 - Ethane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1394513"/>
            <a:ext cx="6870356" cy="406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The</a:t>
            </a:r>
            <a:r>
              <a:rPr lang="en-US" sz="2400" b="1" dirty="0"/>
              <a:t> IUPAC </a:t>
            </a:r>
            <a:r>
              <a:rPr lang="en-US" sz="2400" dirty="0" smtClean="0"/>
              <a:t>system – </a:t>
            </a:r>
            <a:r>
              <a:rPr lang="en-US" sz="2400" b="1" dirty="0" smtClean="0"/>
              <a:t>systematic</a:t>
            </a:r>
            <a:r>
              <a:rPr lang="en-US" sz="2400" dirty="0" smtClean="0"/>
              <a:t> naming of compounds 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IUPAC name includes:</a:t>
            </a:r>
          </a:p>
          <a:p>
            <a:pPr marL="514350" indent="-514350" eaLnBrk="1" hangingPunct="1"/>
            <a:endParaRPr lang="en-US" sz="2400" dirty="0"/>
          </a:p>
          <a:p>
            <a:pPr marL="1771650" lvl="3" indent="-514350" eaLnBrk="1" hangingPunct="1"/>
            <a:r>
              <a:rPr lang="en-US" sz="2400" dirty="0" smtClean="0"/>
              <a:t>Parent name (longest carbon chain)</a:t>
            </a:r>
          </a:p>
          <a:p>
            <a:pPr marL="1771650" lvl="3" indent="-514350" eaLnBrk="1" hangingPunct="1"/>
            <a:r>
              <a:rPr lang="en-US" sz="2400" dirty="0" smtClean="0"/>
              <a:t>Names of substituents</a:t>
            </a:r>
          </a:p>
          <a:p>
            <a:pPr marL="1771650" lvl="3" indent="-514350" eaLnBrk="1" hangingPunct="1"/>
            <a:r>
              <a:rPr lang="en-US" sz="2400" dirty="0" smtClean="0"/>
              <a:t>Location of substituents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IUPAC Nomenclature - Alkanes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It’s possible the eclipsed conformation is 12 kJ/mol less stable because of electron pair repulsion between the eclipsing bonds (4 kJ/mol for each eclipsing interaction)</a:t>
            </a:r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endParaRPr lang="en-US" sz="2400" b="1" dirty="0" smtClean="0"/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endParaRPr lang="en-US" sz="2400" b="1" dirty="0" smtClean="0"/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b="1" dirty="0"/>
          </a:p>
          <a:p>
            <a:pPr marL="514350" indent="-514350" eaLnBrk="1" hangingPunct="1"/>
            <a:r>
              <a:rPr lang="en-US" sz="2400" dirty="0"/>
              <a:t>With a difference of 12 kJ/mol in stability, at room temperature, 99% of the molecules will be in the staggered conformation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 - Ethane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2564880"/>
            <a:ext cx="6178378" cy="204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difference in energy can also be rationalized by the presence of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stabilizing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interactions in the staggered conformation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7638" y="3194050"/>
            <a:ext cx="3905250" cy="20129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filled, bonding MO has side-on-side overlap with an empty anti-bonding MO.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 - Ethane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56" y="2685222"/>
            <a:ext cx="4358374" cy="266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The analysis of </a:t>
            </a:r>
            <a:r>
              <a:rPr lang="en-US" sz="2400" b="1" dirty="0"/>
              <a:t>torsional strain </a:t>
            </a:r>
            <a:r>
              <a:rPr lang="en-US" sz="2400" dirty="0"/>
              <a:t>for </a:t>
            </a:r>
            <a:r>
              <a:rPr lang="en-US" sz="2400" dirty="0" smtClean="0"/>
              <a:t>propane (below) is similar to ethane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 – Propane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2" y="1979178"/>
            <a:ext cx="6647936" cy="388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The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barrier to rotation </a:t>
            </a:r>
            <a:r>
              <a:rPr lang="en-US" sz="2400" dirty="0" smtClean="0"/>
              <a:t>for </a:t>
            </a:r>
            <a:r>
              <a:rPr lang="en-US" sz="2400" dirty="0"/>
              <a:t>propane is 14 kJ/mol, which is 2 kJ/mol more than for ethane </a:t>
            </a:r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If each H-----H eclipsing interaction costs 4 kJ/mol of stability, that total can be subtracted from the total 14 kJ/mol to calculate the contribution of a CH</a:t>
            </a:r>
            <a:r>
              <a:rPr lang="en-US" sz="2400" baseline="-25000" dirty="0"/>
              <a:t>3</a:t>
            </a:r>
            <a:r>
              <a:rPr lang="en-US" sz="2400" dirty="0"/>
              <a:t>-----H eclipsing interaction</a:t>
            </a:r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endParaRPr lang="en-US" sz="2400" b="1" dirty="0"/>
          </a:p>
          <a:p>
            <a:pPr marL="514350" indent="-514350" eaLnBrk="1" hangingPunct="1"/>
            <a:r>
              <a:rPr lang="en-US" sz="2400" dirty="0"/>
              <a:t>Practice with conceptual checkpoint 4.19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4.7 Conformational Analysis - Propane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3452391"/>
            <a:ext cx="6178378" cy="170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The analysis of </a:t>
            </a:r>
            <a:r>
              <a:rPr lang="en-US" sz="2400" b="1" dirty="0"/>
              <a:t>torsional strain </a:t>
            </a:r>
            <a:r>
              <a:rPr lang="en-US" sz="2400" dirty="0"/>
              <a:t>for butane shows more variation</a:t>
            </a:r>
            <a:endParaRPr lang="en-US" sz="2400" b="1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6050" y="2543175"/>
            <a:ext cx="2986088" cy="32527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there are multiple staggered conformations and multiple eclipsed conformations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4.8 Conformational Analysis - Butane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10" y="3026569"/>
            <a:ext cx="1652016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90" y="1755535"/>
            <a:ext cx="5839764" cy="404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stability of the different staggered conformations differs by 3.8 kJ/mol</a:t>
            </a: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methyl groups are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gauche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one another, there is steric strain, and a higher energy conformation than when they are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one another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4.8 Conformational Analysis - Butane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3153340"/>
            <a:ext cx="7463482" cy="275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The </a:t>
            </a:r>
            <a:r>
              <a:rPr lang="en-US" sz="2400" dirty="0" smtClean="0"/>
              <a:t>highest energy conformation for butane </a:t>
            </a:r>
            <a:r>
              <a:rPr lang="en-US" sz="2400" dirty="0"/>
              <a:t>results when the methyl groups eclipse one another </a:t>
            </a:r>
            <a:endParaRPr lang="en-US" sz="2400" dirty="0" smtClean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Each CH</a:t>
            </a:r>
            <a:r>
              <a:rPr lang="en-US" sz="2400" baseline="-25000" dirty="0"/>
              <a:t>3</a:t>
            </a:r>
            <a:r>
              <a:rPr lang="en-US" sz="2400" dirty="0"/>
              <a:t>-----CH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b="1" dirty="0"/>
              <a:t>eclipsing </a:t>
            </a:r>
            <a:r>
              <a:rPr lang="en-US" sz="2400" dirty="0"/>
              <a:t>interaction accounts for 11 kJ/mol of energy (torsional and steric strain).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4.8 Conformational Analysis - Butane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5" y="2104179"/>
            <a:ext cx="7809470" cy="2649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0" y="1106488"/>
            <a:ext cx="3206750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energy costs for eclipsing and gauche interactions can be used to approximate the energy of a given conformation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4.8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4.8 Conformational Analysis - Butane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53" y="1612062"/>
            <a:ext cx="5634682" cy="383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386387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Ideal bond angles for 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hybridized carbon is 109.5˚</a:t>
            </a: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cycloalkanes were flat, each carbon in the ring would experience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 strain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Also, if a ring was flat, then all the C-C bonds would be in eclipsing rotamers… causing considerable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torsional strain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4.9 Cycloalkanes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8" y="2718486"/>
            <a:ext cx="7781524" cy="142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40283"/>
            <a:ext cx="8699499" cy="2943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The combustion data for cycloalkanes shows that a 6-member ring is the most most stable ring size (it is lowest in energy per CH</a:t>
            </a:r>
            <a:r>
              <a:rPr lang="en-US" sz="2400" baseline="-25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group)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4.9 Cycloalkanes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7" y="2311895"/>
            <a:ext cx="4032504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1" y="2561756"/>
            <a:ext cx="4151868" cy="254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12838"/>
            <a:ext cx="8789987" cy="5259387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Identify the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parent chain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- the longest consecutive chain of carbons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Selecting the Parent Chain</a:t>
            </a:r>
            <a:endParaRPr lang="en-US" sz="4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9169" y="2760664"/>
            <a:ext cx="6845662" cy="23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6050" y="821120"/>
            <a:ext cx="8789987" cy="5386388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Cyclobutane is 27 kJ/mol less stable than cyclohexane per CH</a:t>
            </a:r>
            <a:r>
              <a:rPr lang="en-US" sz="2400" baseline="-25000" dirty="0"/>
              <a:t>2</a:t>
            </a:r>
            <a:r>
              <a:rPr lang="en-US" sz="2400" dirty="0"/>
              <a:t> group</a:t>
            </a:r>
            <a:r>
              <a:rPr lang="en-US" sz="2400" dirty="0" smtClean="0"/>
              <a:t>. </a:t>
            </a:r>
            <a:endParaRPr lang="en-US" sz="2400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b="1" dirty="0"/>
              <a:t>Angle strain </a:t>
            </a:r>
            <a:r>
              <a:rPr lang="en-US" dirty="0" smtClean="0"/>
              <a:t>bond </a:t>
            </a:r>
            <a:r>
              <a:rPr lang="en-US" dirty="0"/>
              <a:t>angles of </a:t>
            </a:r>
            <a:r>
              <a:rPr lang="en-US" dirty="0" smtClean="0"/>
              <a:t>88°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 smtClean="0"/>
              <a:t>Slight </a:t>
            </a:r>
            <a:r>
              <a:rPr lang="en-US" b="1" dirty="0"/>
              <a:t>torsional strain </a:t>
            </a:r>
            <a:r>
              <a:rPr lang="en-US" dirty="0"/>
              <a:t>results because adjacent C-H bonds are neither fully eclipsed nor fully </a:t>
            </a:r>
            <a:r>
              <a:rPr lang="en-US" dirty="0" smtClean="0"/>
              <a:t>staggered</a:t>
            </a:r>
          </a:p>
          <a:p>
            <a:pPr marL="400050" lvl="1" indent="0" eaLnBrk="1" hangingPunct="1">
              <a:buNone/>
            </a:pPr>
            <a:endParaRPr lang="en-US" dirty="0"/>
          </a:p>
          <a:p>
            <a:pPr marL="400050" lvl="1" indent="0" eaLnBrk="1" hangingPunct="1">
              <a:buNone/>
            </a:pPr>
            <a:r>
              <a:rPr lang="en-US" dirty="0" smtClean="0"/>
              <a:t>Puckered conformation has less  torsional strain than a flat conformation</a:t>
            </a:r>
            <a:endParaRPr lang="en-US" dirty="0"/>
          </a:p>
          <a:p>
            <a:pPr marL="514350" indent="-514350" eaLnBrk="1" hangingPunct="1"/>
            <a:endParaRPr lang="en-US" sz="2400" dirty="0"/>
          </a:p>
        </p:txBody>
      </p:sp>
      <p:pic>
        <p:nvPicPr>
          <p:cNvPr id="7168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1873" y="4225514"/>
            <a:ext cx="3044976" cy="187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4.9 Cyclobutane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7" y="3955644"/>
            <a:ext cx="2125362" cy="214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06475"/>
            <a:ext cx="8789987" cy="5386388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Cyclopentane is only 5 kJ/mol less stable than cyclohexane per CH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group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little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 strain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bond angles are nearly 109.5˚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Slight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torsional strain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adopts an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envelope conformation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avoid most of it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/>
            <a:endParaRPr lang="en-US" sz="2400" dirty="0"/>
          </a:p>
        </p:txBody>
      </p:sp>
      <p:pic>
        <p:nvPicPr>
          <p:cNvPr id="7271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1025" y="3379629"/>
            <a:ext cx="31273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4.9 Cyclopentane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6050" y="821120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Cyclohexane can adopt a variety of conformations, but it is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 conformation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that is the most stable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4.10 Conformations of Cyclohexane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5" y="1929508"/>
            <a:ext cx="6054810" cy="3987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6050" y="821120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Cyclohexane  has no ring strain in a </a:t>
            </a:r>
            <a:r>
              <a:rPr lang="en-US" sz="2400" b="1" dirty="0" smtClean="0">
                <a:solidFill>
                  <a:srgbClr val="FF0000"/>
                </a:solidFill>
              </a:rPr>
              <a:t>chair conformation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b="1" dirty="0"/>
              <a:t>No angle strain </a:t>
            </a:r>
            <a:r>
              <a:rPr lang="en-US" dirty="0" smtClean="0"/>
              <a:t>– beyond angles are 109.5</a:t>
            </a:r>
            <a:r>
              <a:rPr lang="en-US" dirty="0"/>
              <a:t>°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b="1" dirty="0"/>
              <a:t>No torsional strain </a:t>
            </a:r>
            <a:r>
              <a:rPr lang="en-US" dirty="0"/>
              <a:t>- all adjacent C-H bonds </a:t>
            </a:r>
            <a:r>
              <a:rPr lang="en-US" dirty="0" smtClean="0"/>
              <a:t>are staggered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 smtClean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 smtClean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 smtClean="0"/>
          </a:p>
          <a:p>
            <a:pPr marL="400050" lvl="1" indent="0" eaLnBrk="1" hangingPunct="1">
              <a:buNone/>
            </a:pPr>
            <a:r>
              <a:rPr lang="en-US" dirty="0" smtClean="0"/>
              <a:t>The other possible conformations of cyclohexane have some amount of angle and/or torsional strain (i.e. ring strain)</a:t>
            </a:r>
            <a:endParaRPr lang="en-US" dirty="0"/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373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0426" y="3044826"/>
            <a:ext cx="7121233" cy="166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4.10 Conformations of Cyclohexane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841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77006" y="963803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a chair conformation (SkillBuilder 4.9)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4.11 Drawing Chair Conformations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5" y="1898046"/>
            <a:ext cx="7576791" cy="3778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77006" y="963803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drawn correctly, the chair should contain 3 sets of parallel lines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1650" lvl="3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771650" lvl="3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carbon in the ring has two substituents: one is in an </a:t>
            </a:r>
            <a:r>
              <a:rPr lang="en-US" sz="2400" b="1" dirty="0" smtClean="0">
                <a:solidFill>
                  <a:srgbClr val="FF0000"/>
                </a:solidFill>
              </a:rPr>
              <a:t>axial position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other in an </a:t>
            </a:r>
            <a:r>
              <a:rPr lang="en-US" sz="2400" b="1" dirty="0" smtClean="0">
                <a:solidFill>
                  <a:srgbClr val="0070C0"/>
                </a:solidFill>
              </a:rPr>
              <a:t>equatorial position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1325" y="1860743"/>
            <a:ext cx="5915025" cy="5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4.11 Drawing Chair Conformations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94" y="4182653"/>
            <a:ext cx="5140412" cy="20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77006" y="963803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Adding the </a:t>
            </a:r>
            <a:r>
              <a:rPr lang="en-US" sz="2400" b="1" dirty="0" smtClean="0">
                <a:solidFill>
                  <a:srgbClr val="FF0000"/>
                </a:solidFill>
              </a:rPr>
              <a:t>axial substituents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easy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point straight up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alternating around the ring.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3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equatorial groups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drawn off of the ring, and they run parallel to the lines in the chair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4.11 Drawing Chair Conformations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56599"/>
            <a:ext cx="7255656" cy="10795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99" y="4734213"/>
            <a:ext cx="5181601" cy="6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56363" y="4228895"/>
            <a:ext cx="2224087" cy="139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892175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cyclohexane has one substituent, there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possible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chair conformations, 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Ring flipping occurs by rotation of all the C-C bonds in the ring. Axial substituents become equatorial and vice versa.</a:t>
            </a:r>
          </a:p>
        </p:txBody>
      </p:sp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86693" y="1907959"/>
            <a:ext cx="6111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4.12 Monosubstituted Cyclohexane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50795" y="2400674"/>
            <a:ext cx="91723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ring flip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4" y="4453416"/>
            <a:ext cx="7250372" cy="160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854075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methylcyclohexane.  The chair conformation where the methyl group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equatorial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stable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3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room temperature, methylcyclohexane will be in the more stable chair 95% of the time.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axial position, the methyl group causes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steric interactions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that destabilize the conformation.</a:t>
            </a:r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94681" y="1961708"/>
            <a:ext cx="5384696" cy="153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4.12 Monosubstituted Cyclohexane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067" y="963803"/>
            <a:ext cx="8789987" cy="5386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steric strain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a substituent being in the axial position is the result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1,3-diaxial interactions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3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1,3-diaxial interactions are actually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gauche interactions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are not present when the methyl group is equatorial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4.12 Monosubstituted Cyclohexane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5" y="1980034"/>
            <a:ext cx="4282290" cy="1615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01" y="1715747"/>
            <a:ext cx="2125362" cy="198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95" y="4842020"/>
            <a:ext cx="2397210" cy="139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12838"/>
            <a:ext cx="8789987" cy="5259387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Identify the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parent chain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- the longest consecutive chain of carbons</a:t>
            </a: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r>
              <a:rPr lang="en-US" dirty="0" smtClean="0"/>
              <a:t>	If </a:t>
            </a:r>
            <a:r>
              <a:rPr lang="en-US" dirty="0"/>
              <a:t>there is more than one possible parent chain, choose the one </a:t>
            </a:r>
            <a:r>
              <a:rPr lang="en-US" dirty="0" smtClean="0"/>
              <a:t>	with </a:t>
            </a:r>
            <a:r>
              <a:rPr lang="en-US" dirty="0"/>
              <a:t>the most substituents attached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Selecting the Parent Chain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3162300"/>
            <a:ext cx="6059238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 groups will cause more steric crowding in the axial position.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771650" lvl="3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4.27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4.12 Monosubstituted Cyclohexane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2149304"/>
            <a:ext cx="7241060" cy="313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multiple substituents, solid or dashed wedges are used to show positioning of the groups on the ring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Realize the Cl group is </a:t>
            </a:r>
            <a:r>
              <a:rPr lang="en-US" sz="2400" b="1" dirty="0" smtClean="0">
                <a:solidFill>
                  <a:srgbClr val="FF0000"/>
                </a:solidFill>
              </a:rPr>
              <a:t>UP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both possible chair conformations, and the methyl group is </a:t>
            </a:r>
            <a:r>
              <a:rPr lang="en-US" sz="2400" b="1" dirty="0" smtClean="0">
                <a:solidFill>
                  <a:srgbClr val="00B0F0"/>
                </a:solidFill>
              </a:rPr>
              <a:t>DOWN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3629" y="2407444"/>
            <a:ext cx="3336671" cy="14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1211" y="2389039"/>
            <a:ext cx="4193533" cy="13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4.13 Disubstituted Cyclohexane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Skillbuilder 4.12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Draw both chair conformations for the following molecule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 the first chair by labeling the substituted carbons in the given structure, then translating to a chair: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35667" y="1676401"/>
            <a:ext cx="1272666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4.13 Disubstituted Cyclohexane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4547394"/>
            <a:ext cx="3945855" cy="1332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4722" y="4685397"/>
            <a:ext cx="32316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On carbon 1 the ethyl group is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up, and on carbon 2 the methyl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latin typeface="+mn-lt"/>
              </a:rPr>
              <a:t>g</a:t>
            </a:r>
            <a:r>
              <a:rPr lang="en-US" b="1" dirty="0" smtClean="0">
                <a:latin typeface="+mn-lt"/>
              </a:rPr>
              <a:t>roup is down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draw the other possible chair, we have to make sure that the ethyl group (pointed up) will be equatorial, and the methyl group (pointed down) will be axial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the two conformations are: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4.13 Disubstituted Cyclohexane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31179" y="4992531"/>
            <a:ext cx="2812821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Which chair is more stable?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What is your reasoning?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99" y="2213075"/>
            <a:ext cx="3945855" cy="1332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00" y="2516248"/>
            <a:ext cx="2174979" cy="1146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4544412"/>
            <a:ext cx="4256805" cy="14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62610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When naming a disubstituted cycloalkane, use the prefix </a:t>
            </a:r>
            <a:r>
              <a:rPr lang="en-US" sz="2400" b="1" i="1" dirty="0">
                <a:solidFill>
                  <a:srgbClr val="FF0000"/>
                </a:solidFill>
              </a:rPr>
              <a:t>cis</a:t>
            </a:r>
            <a:r>
              <a:rPr lang="en-US" sz="2400" i="1" dirty="0"/>
              <a:t> </a:t>
            </a:r>
            <a:r>
              <a:rPr lang="en-US" sz="2400" dirty="0"/>
              <a:t>when there are two groups on the same side of the </a:t>
            </a:r>
            <a:r>
              <a:rPr lang="en-US" sz="2400" dirty="0" smtClean="0"/>
              <a:t>ring, and </a:t>
            </a:r>
            <a:r>
              <a:rPr lang="en-US" sz="2400" b="1" i="1" dirty="0" smtClean="0">
                <a:solidFill>
                  <a:srgbClr val="FF0000"/>
                </a:solidFill>
              </a:rPr>
              <a:t>trans</a:t>
            </a:r>
            <a:r>
              <a:rPr lang="en-US" sz="2400" i="1" dirty="0" smtClean="0"/>
              <a:t> </a:t>
            </a:r>
            <a:r>
              <a:rPr lang="en-US" sz="2400" dirty="0"/>
              <a:t>when two substituents are on opposite sides of a </a:t>
            </a:r>
            <a:r>
              <a:rPr lang="en-US" sz="2400" dirty="0" smtClean="0"/>
              <a:t>ring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These two compounds are stereoisomers.  Since they are 6-member rings, they are best represented as chair conformations</a:t>
            </a:r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1314450" lvl="2" indent="-514350" eaLnBrk="1" hangingPunct="1"/>
            <a:endParaRPr lang="en-US" sz="2400" dirty="0"/>
          </a:p>
          <a:p>
            <a:pPr marL="1771650" lvl="3" indent="-514350" eaLnBrk="1" hangingPunct="1"/>
            <a:endParaRPr lang="en-US" sz="2400" dirty="0"/>
          </a:p>
        </p:txBody>
      </p:sp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1879" y="2698401"/>
            <a:ext cx="7421503" cy="14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4.14 </a:t>
            </a:r>
            <a:r>
              <a:rPr lang="en-US" sz="4000" i="1" dirty="0" smtClean="0"/>
              <a:t>cis</a:t>
            </a:r>
            <a:r>
              <a:rPr lang="en-US" sz="4000" dirty="0" smtClean="0"/>
              <a:t>-</a:t>
            </a:r>
            <a:r>
              <a:rPr lang="en-US" sz="4000" i="1" dirty="0" smtClean="0"/>
              <a:t>trans</a:t>
            </a:r>
            <a:r>
              <a:rPr lang="en-US" sz="4000" dirty="0" smtClean="0"/>
              <a:t> Stereoisomerism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7" y="1049337"/>
            <a:ext cx="8789987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compound exists as two equilibrating chairs, spending more time in the more stable chair conformation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4.14 </a:t>
            </a:r>
            <a:r>
              <a:rPr lang="en-US" sz="4000" i="1" dirty="0" smtClean="0"/>
              <a:t>cis</a:t>
            </a:r>
            <a:r>
              <a:rPr lang="en-US" sz="4000" dirty="0" smtClean="0"/>
              <a:t>-</a:t>
            </a:r>
            <a:r>
              <a:rPr lang="en-US" sz="4000" i="1" dirty="0" smtClean="0"/>
              <a:t>trans</a:t>
            </a:r>
            <a:r>
              <a:rPr lang="en-US" sz="4000" dirty="0" smtClean="0"/>
              <a:t> Stereoisomerism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1705" y="5385831"/>
            <a:ext cx="318092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This is the lowest energy conformation for the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cis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isomer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8100" y="5385831"/>
            <a:ext cx="31809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This is the lowest energy conformation for the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trans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 isomer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67336" y="44831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16921" y="4510901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20" y="1937179"/>
            <a:ext cx="7443606" cy="2477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78875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Decalin is two 6-member rings fused together</a:t>
            </a: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42358" y="1728649"/>
            <a:ext cx="4701342" cy="185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6050" y="4191000"/>
            <a:ext cx="4883150" cy="225107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decalin sub-structure is found in many naturally occurring compounds, such as steroids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4.15 Polycyclic Systems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9" y="3984624"/>
            <a:ext cx="2782655" cy="214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89987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many important structures that result when more than one ring is fused together (recall bicycloalkanes)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Camphor and Camphene are fragrant natural products isolated from evergreens</a:t>
            </a:r>
          </a:p>
        </p:txBody>
      </p:sp>
      <p:pic>
        <p:nvPicPr>
          <p:cNvPr id="880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4570" y="2290570"/>
            <a:ext cx="2174521" cy="161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43685" y="2122447"/>
            <a:ext cx="4224015" cy="17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4.15 Polycyclic Systems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69963"/>
            <a:ext cx="8778875" cy="56261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structure of diamond is a network of 6-membered rings, fused together.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29" y="8320"/>
            <a:ext cx="8480425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4.15 Polycyclic Systems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4" y="2081507"/>
            <a:ext cx="6198802" cy="36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Selecting the Parent Chain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03220"/>
            <a:ext cx="2133600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1461893"/>
            <a:ext cx="7982464" cy="393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12838"/>
            <a:ext cx="8789987" cy="5259387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Identify the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parent chain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- the longest consecutive chain of carbons</a:t>
            </a: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r>
              <a:rPr lang="en-US" dirty="0" smtClean="0"/>
              <a:t>	If </a:t>
            </a:r>
            <a:r>
              <a:rPr lang="en-US" dirty="0"/>
              <a:t>the parent chain is </a:t>
            </a:r>
            <a:r>
              <a:rPr lang="en-US" dirty="0" smtClean="0"/>
              <a:t>cyclic, add </a:t>
            </a:r>
            <a:r>
              <a:rPr lang="en-US" dirty="0"/>
              <a:t>the </a:t>
            </a:r>
            <a:r>
              <a:rPr lang="en-US" dirty="0" smtClean="0"/>
              <a:t>prefix </a:t>
            </a:r>
            <a:r>
              <a:rPr lang="en-US" dirty="0"/>
              <a:t>“cyclo</a:t>
            </a:r>
            <a:r>
              <a:rPr lang="en-US" dirty="0" smtClean="0"/>
              <a:t>”</a:t>
            </a: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Practice with Skillbuilder 4.1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Selecting the Parent Chain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3178175"/>
            <a:ext cx="640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74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12838"/>
            <a:ext cx="8789987" cy="5259387"/>
          </a:xfrm>
        </p:spPr>
        <p:txBody>
          <a:bodyPr/>
          <a:lstStyle/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Practice the Skill 4.1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– Identify and name the parent in each of the following compounds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 eaLnBrk="1" hangingPunct="1">
              <a:buClr>
                <a:srgbClr val="1F9FAF"/>
              </a:buClr>
              <a:buNone/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002B311F-C947-D346-B691-8322F2F53E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20"/>
            <a:ext cx="8229600" cy="812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4.2 Selecting the Parent Chain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32" y="3140346"/>
            <a:ext cx="913478" cy="608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03" y="3046937"/>
            <a:ext cx="1229246" cy="764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42" y="3071440"/>
            <a:ext cx="899988" cy="7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13854</TotalTime>
  <Words>3444</Words>
  <Application>Microsoft Macintosh PowerPoint</Application>
  <PresentationFormat>On-screen Show (4:3)</PresentationFormat>
  <Paragraphs>698</Paragraphs>
  <Slides>68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Klein1-Temp</vt:lpstr>
      <vt:lpstr>CS ChemDraw Drawing</vt:lpstr>
      <vt:lpstr>PowerPoint Presentation</vt:lpstr>
      <vt:lpstr>4.1 Alkanes</vt:lpstr>
      <vt:lpstr>4.1 Naming Alkanes</vt:lpstr>
      <vt:lpstr>4.2 IUPAC Nomenclature - Alkanes</vt:lpstr>
      <vt:lpstr>4.2 Selecting the Parent Chain</vt:lpstr>
      <vt:lpstr>4.2 Selecting the Parent Chain</vt:lpstr>
      <vt:lpstr>4.2 Selecting the Parent Chain</vt:lpstr>
      <vt:lpstr>4.2 Selecting the Parent Chain</vt:lpstr>
      <vt:lpstr>4.2 Selecting the Parent Chain</vt:lpstr>
      <vt:lpstr>4.2 Naming Substituents</vt:lpstr>
      <vt:lpstr>4.2 Naming Substituents</vt:lpstr>
      <vt:lpstr>4.2 Naming Substituents</vt:lpstr>
      <vt:lpstr>4.2 Naming Substituents</vt:lpstr>
      <vt:lpstr>4.2 Naming Substituents</vt:lpstr>
      <vt:lpstr>4.2 Naming Substituents</vt:lpstr>
      <vt:lpstr>4.2 Assembling the IUPAC Name</vt:lpstr>
      <vt:lpstr>4.2 Assembling the IUPAC Name</vt:lpstr>
      <vt:lpstr>4.2 Assembling the IUPAC Name</vt:lpstr>
      <vt:lpstr>4.2 Assembling the IUPAC Name</vt:lpstr>
      <vt:lpstr>4.2 Assembling the IUPAC Name</vt:lpstr>
      <vt:lpstr>4.2 Assembling the IUPAC Name</vt:lpstr>
      <vt:lpstr>4.2 Assembling the IUPAC Name</vt:lpstr>
      <vt:lpstr>4.2 IUPAC Rules - Summary</vt:lpstr>
      <vt:lpstr>4.2 IUPAC Rules - Summary</vt:lpstr>
      <vt:lpstr>4.2 Naming Bicyclic Compounds</vt:lpstr>
      <vt:lpstr>4.2 Naming Bicyclic Compounds</vt:lpstr>
      <vt:lpstr>4.3 Constitutional Isomers</vt:lpstr>
      <vt:lpstr>4.3 Constitutional Isomers</vt:lpstr>
      <vt:lpstr>4.3 Constitutional Isomers</vt:lpstr>
      <vt:lpstr>4.3 Constitutional Isomers</vt:lpstr>
      <vt:lpstr>4.4 Relative Stability of Isomeric Alkanes</vt:lpstr>
      <vt:lpstr>4.5 Sources and Uses of Alkanes</vt:lpstr>
      <vt:lpstr>4.5 Sources and Uses of Alkanes</vt:lpstr>
      <vt:lpstr>4.6 Drawing Newman Projections</vt:lpstr>
      <vt:lpstr>4.6 Drawing Newman Projections</vt:lpstr>
      <vt:lpstr>4.6 Drawing Newman Projections</vt:lpstr>
      <vt:lpstr>4.7 Conformational Analysis</vt:lpstr>
      <vt:lpstr>4.7 Conformational Analysis - Ethane</vt:lpstr>
      <vt:lpstr>4.7 Conformational Analysis - Ethane</vt:lpstr>
      <vt:lpstr>4.7 Conformational Analysis - Ethane</vt:lpstr>
      <vt:lpstr>4.7 Conformational Analysis - Ethane</vt:lpstr>
      <vt:lpstr>4.7 Conformational Analysis – Propane</vt:lpstr>
      <vt:lpstr>4.7 Conformational Analysis - Propane</vt:lpstr>
      <vt:lpstr>4.8 Conformational Analysis - Butane</vt:lpstr>
      <vt:lpstr>4.8 Conformational Analysis - Butane</vt:lpstr>
      <vt:lpstr>4.8 Conformational Analysis - Butane</vt:lpstr>
      <vt:lpstr>4.8 Conformational Analysis - Butane</vt:lpstr>
      <vt:lpstr>4.9 Cycloalkanes</vt:lpstr>
      <vt:lpstr>4.9 Cycloalkanes</vt:lpstr>
      <vt:lpstr>4.9 Cyclobutane</vt:lpstr>
      <vt:lpstr>4.9 Cyclopentane</vt:lpstr>
      <vt:lpstr>4.10 Conformations of Cyclohexane</vt:lpstr>
      <vt:lpstr>4.10 Conformations of Cyclohexane</vt:lpstr>
      <vt:lpstr>4.11 Drawing Chair Conformations</vt:lpstr>
      <vt:lpstr>4.11 Drawing Chair Conformations</vt:lpstr>
      <vt:lpstr>4.11 Drawing Chair Conformations</vt:lpstr>
      <vt:lpstr>4.12 Monosubstituted Cyclohexane</vt:lpstr>
      <vt:lpstr>4.12 Monosubstituted Cyclohexane</vt:lpstr>
      <vt:lpstr>4.12 Monosubstituted Cyclohexane</vt:lpstr>
      <vt:lpstr>4.12 Monosubstituted Cyclohexane</vt:lpstr>
      <vt:lpstr>4.13 Disubstituted Cyclohexane</vt:lpstr>
      <vt:lpstr>4.13 Disubstituted Cyclohexane</vt:lpstr>
      <vt:lpstr>4.13 Disubstituted Cyclohexane</vt:lpstr>
      <vt:lpstr>4.14 cis-trans Stereoisomerism</vt:lpstr>
      <vt:lpstr>4.14 cis-trans Stereoisomerism</vt:lpstr>
      <vt:lpstr>4.15 Polycyclic Systems</vt:lpstr>
      <vt:lpstr>4.15 Polycyclic Systems</vt:lpstr>
      <vt:lpstr>4.15 Polycyclic Systems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Stephen Corlett</cp:lastModifiedBy>
  <cp:revision>291</cp:revision>
  <dcterms:created xsi:type="dcterms:W3CDTF">2013-09-30T23:30:04Z</dcterms:created>
  <dcterms:modified xsi:type="dcterms:W3CDTF">2017-08-23T14:45:21Z</dcterms:modified>
</cp:coreProperties>
</file>