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8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4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9.bin" ContentType="application/vnd.openxmlformats-officedocument.oleObject"/>
  <Override PartName="/ppt/notesSlides/notesSlide17.xml" ContentType="application/vnd.openxmlformats-officedocument.presentationml.notesSlide+xml"/>
  <Override PartName="/ppt/embeddings/oleObject30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3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65" r:id="rId2"/>
    <p:sldId id="266" r:id="rId3"/>
    <p:sldId id="268" r:id="rId4"/>
    <p:sldId id="269" r:id="rId5"/>
    <p:sldId id="267" r:id="rId6"/>
    <p:sldId id="336" r:id="rId7"/>
    <p:sldId id="272" r:id="rId8"/>
    <p:sldId id="337" r:id="rId9"/>
    <p:sldId id="273" r:id="rId10"/>
    <p:sldId id="274" r:id="rId11"/>
    <p:sldId id="275" r:id="rId12"/>
    <p:sldId id="276" r:id="rId13"/>
    <p:sldId id="277" r:id="rId14"/>
    <p:sldId id="338" r:id="rId15"/>
    <p:sldId id="339" r:id="rId16"/>
    <p:sldId id="278" r:id="rId17"/>
    <p:sldId id="340" r:id="rId18"/>
    <p:sldId id="341" r:id="rId19"/>
    <p:sldId id="280" r:id="rId20"/>
    <p:sldId id="281" r:id="rId21"/>
    <p:sldId id="282" r:id="rId22"/>
    <p:sldId id="283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342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43" r:id="rId45"/>
    <p:sldId id="307" r:id="rId46"/>
    <p:sldId id="308" r:id="rId47"/>
    <p:sldId id="309" r:id="rId48"/>
    <p:sldId id="310" r:id="rId49"/>
    <p:sldId id="312" r:id="rId50"/>
    <p:sldId id="344" r:id="rId51"/>
    <p:sldId id="311" r:id="rId52"/>
    <p:sldId id="314" r:id="rId53"/>
    <p:sldId id="315" r:id="rId54"/>
    <p:sldId id="316" r:id="rId55"/>
    <p:sldId id="317" r:id="rId56"/>
    <p:sldId id="318" r:id="rId57"/>
    <p:sldId id="321" r:id="rId58"/>
    <p:sldId id="346" r:id="rId59"/>
    <p:sldId id="345" r:id="rId60"/>
    <p:sldId id="322" r:id="rId61"/>
    <p:sldId id="323" r:id="rId62"/>
    <p:sldId id="324" r:id="rId63"/>
    <p:sldId id="347" r:id="rId64"/>
    <p:sldId id="348" r:id="rId65"/>
    <p:sldId id="349" r:id="rId6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5673"/>
  </p:normalViewPr>
  <p:slideViewPr>
    <p:cSldViewPr snapToGrid="0">
      <p:cViewPr>
        <p:scale>
          <a:sx n="100" d="100"/>
          <a:sy n="100" d="100"/>
        </p:scale>
        <p:origin x="-212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86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20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20.emf"/><Relationship Id="rId2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30E5F83C-6127-C14F-A6CC-C81D962EE6B4}" type="datetimeFigureOut">
              <a:rPr lang="en-US"/>
              <a:pPr/>
              <a:t>8/23/17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191EE6E2-96CC-4947-B1BD-47B321D6FD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22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F2AA3A94-CDE6-0E41-9922-F44EA41108C6}" type="datetimeFigureOut">
              <a:rPr lang="en-US"/>
              <a:pPr/>
              <a:t>8/23/17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A9876DBC-7271-364B-897B-F22089389D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24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E8D7B-8BD0-0448-9F14-CCA0E9F56DAD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42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81CD1-4229-B644-9F33-B8AE53CABEEB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42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054DC-6672-084C-9597-B304E8015DEF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0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B3E8-6AE2-0A42-AFCF-B40A2B8692E3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0CABC-7EDB-7543-A0B5-E200D57B79B8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49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0CABC-7EDB-7543-A0B5-E200D57B79B8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5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0CABC-7EDB-7543-A0B5-E200D57B79B8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26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5409-0EAB-7B4E-9436-DF2EC762CCF5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51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5409-0EAB-7B4E-9436-DF2EC762CCF5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78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5409-0EAB-7B4E-9436-DF2EC762CCF5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94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3BA5C-7FA2-DE41-9D13-49886E0AA462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5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F3287-922A-DE4F-AA74-29BA2E27CB27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55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DD4DD-B078-1B47-923B-4FF06CF32036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65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EEE52-E528-F948-AB83-3E3234F66C66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22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7E83-1466-504E-812D-13FFF0871C49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40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A080-DC0B-D34C-9AFA-0C267E139640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42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A84E-06FE-B04C-B847-615993C22AA0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0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7CAE-C14C-BA44-B0A0-499E97DC21C8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09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62359-5E64-CD4C-9308-F3F091C25BD7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82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98F9-5456-8B47-A647-C6A020D4CD30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10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57A4-CAFD-994E-9B40-0DCFAB0366C1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4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4052C-825F-3649-8244-04CE9775A9F3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7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71D11-7405-004C-90F4-8418D2EC7D0E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57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57A4-CAFD-994E-9B40-0DCFAB0366C1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73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ACB6D-8C52-4B4F-8A84-CB4D45F1BAD9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82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8768-20AF-A744-A1BF-EC5FBEE809BE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95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A5514-D334-C740-A22C-2AABF94FA00C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43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99C2-8B77-8A46-88C7-581CE171EF8A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70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1EA70-7184-D348-865E-44B422621067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017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83436-81F3-8340-A3EE-4DDDF9ED68C2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09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ECE6-D677-AD44-8F21-1F9FC1EFCD30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13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0C462-DCD3-8240-A618-5A37BB46B278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59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F21C-1E23-C34A-90C3-84778A2FBFCF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5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C80A8-9D4C-294C-820A-DC9A3636B12F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574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68981-9BE6-DA42-ADB6-553EE0FD4484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88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7F5F0-FFB0-4944-B00F-F97715D33586}" type="slidenum">
              <a:rPr lang="en-US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934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E042C-EE8A-4542-A6F8-3F8D594A091E}" type="slidenum">
              <a:rPr lang="en-US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477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4D51E-B34F-3442-A57A-8824D4D9AB15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302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4D51E-B34F-3442-A57A-8824D4D9AB15}" type="slidenum">
              <a:rPr lang="en-US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62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D4F0-BA8C-DE45-A58E-5F4596CE8F60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23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772A5-A738-DC4F-92BB-3293755118D3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50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140E1-F6D4-F848-B7B6-A51E9D3361B6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473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CE97E-261D-9C42-9DBE-E9FCBADF313B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570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61665-95DB-FE40-9D08-01CD9D8F5274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3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4898-3C8F-0E4D-BD98-85ABB3B39730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737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61665-95DB-FE40-9D08-01CD9D8F5274}" type="slidenum">
              <a:rPr lang="en-US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004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8ABB0-D7CB-184D-B6DE-DBEAD514115C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020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4963E-9B52-FA40-AF99-6CE3B7A91BB2}" type="slidenum">
              <a:rPr lang="en-US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51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81E52-2052-8444-865B-3118D9297DC3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450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F6086-E52F-B24F-9E3A-2FC2F2161A34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19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4E44D-0019-6B46-BA15-E44066821785}" type="slidenum">
              <a:rPr lang="en-US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740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193C5-8188-3747-B6CC-659B61BE5667}" type="slidenum">
              <a:rPr lang="en-US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0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2F41-9668-134B-A717-780D3AE9B307}" type="slidenum">
              <a:rPr lang="en-US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299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2F41-9668-134B-A717-780D3AE9B307}" type="slidenum">
              <a:rPr lang="en-US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275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2F41-9668-134B-A717-780D3AE9B307}" type="slidenum">
              <a:rPr lang="en-US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4898-3C8F-0E4D-BD98-85ABB3B39730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159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82BCC-66C7-2547-988B-760C11E4806E}" type="slidenum">
              <a:rPr lang="en-US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726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9F2F8-DD52-DC4E-A063-F14A4BEAA71C}" type="slidenum">
              <a:rPr lang="en-US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274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7B604-795D-3A4A-9C63-8E119913DF20}" type="slidenum">
              <a:rPr lang="en-US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634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7B604-795D-3A4A-9C63-8E119913DF20}" type="slidenum">
              <a:rPr lang="en-US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093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7B604-795D-3A4A-9C63-8E119913DF20}" type="slidenum">
              <a:rPr lang="en-US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600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7B604-795D-3A4A-9C63-8E119913DF20}" type="slidenum">
              <a:rPr lang="en-US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01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CEB0-3546-9F4E-9D68-85E47A6CA3A3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9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CEB0-3546-9F4E-9D68-85E47A6CA3A3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3A258-1878-B24A-8E02-5267652EDF3B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2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5-</a:t>
            </a:r>
            <a:fld id="{88FC047B-6809-6748-A5AC-69E5A817C5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963" y="6486878"/>
            <a:ext cx="295203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5-</a:t>
            </a:r>
            <a:fld id="{88FC047B-6809-6748-A5AC-69E5A817C5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963" y="6486878"/>
            <a:ext cx="295203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963" y="6486878"/>
            <a:ext cx="295203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8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5584825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5-</a:t>
            </a:r>
            <a:fld id="{88FC047B-6809-6748-A5AC-69E5A817C5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963" y="6486878"/>
            <a:ext cx="295203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1" name="Picture 4" descr="Wiley_Logo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pitchFamily="1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1" charset="0"/>
        <a:buChar char="–"/>
        <a:defRPr sz="28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1" charset="0"/>
        <a:buChar char="•"/>
        <a:defRPr sz="24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pitchFamily="1" charset="0"/>
        <a:buChar char="–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pitchFamily="1" charset="0"/>
        <a:buChar char="»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9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4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Chapter 5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Stereoisomerism</a:t>
            </a:r>
            <a:endParaRPr lang="en-US" sz="2800" dirty="0">
              <a:solidFill>
                <a:srgbClr val="141313"/>
              </a:solidFill>
              <a:latin typeface="Arial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141313"/>
                </a:solidFill>
                <a:ea typeface="Times New Roman" pitchFamily="1" charset="0"/>
                <a:cs typeface="Times New Roman" pitchFamily="1" charset="0"/>
              </a:rPr>
              <a:t>T</a:t>
            </a:r>
            <a:r>
              <a:rPr lang="en-US" sz="3200" b="1" dirty="0" smtClean="0">
                <a:solidFill>
                  <a:srgbClr val="141313"/>
                </a:solidFill>
                <a:ea typeface="Times New Roman" pitchFamily="1" charset="0"/>
                <a:cs typeface="Times New Roman" pitchFamily="1" charset="0"/>
              </a:rPr>
              <a:t>hird</a:t>
            </a:r>
            <a:r>
              <a:rPr lang="en-US" sz="3200" b="1" dirty="0" smtClean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sz="3200" b="1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Edition</a:t>
            </a:r>
            <a:endParaRPr lang="en-US" sz="3200" dirty="0">
              <a:solidFill>
                <a:srgbClr val="141313"/>
              </a:solidFill>
              <a:latin typeface="Arial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David Klein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Chirality </a:t>
            </a:r>
            <a:r>
              <a:rPr lang="en-US" sz="2400" dirty="0"/>
              <a:t>is important in molecules</a:t>
            </a:r>
            <a:r>
              <a:rPr lang="en-US" sz="2400" dirty="0" smtClean="0"/>
              <a:t>. </a:t>
            </a:r>
          </a:p>
          <a:p>
            <a:pPr eaLnBrk="1" hangingPunct="1"/>
            <a:endParaRPr lang="en-US" sz="2400" dirty="0" smtClean="0"/>
          </a:p>
          <a:p>
            <a:pPr lvl="1" eaLnBrk="1" hangingPunct="1"/>
            <a:r>
              <a:rPr lang="en-US" dirty="0" smtClean="0"/>
              <a:t>Because two chiral molecules </a:t>
            </a:r>
            <a:r>
              <a:rPr lang="en-US" dirty="0"/>
              <a:t>are mirror images, they will have many identical properties, but because they are not identical, their </a:t>
            </a:r>
            <a:r>
              <a:rPr lang="en-US" b="1" dirty="0"/>
              <a:t>pharmacology </a:t>
            </a:r>
            <a:r>
              <a:rPr lang="en-US" dirty="0"/>
              <a:t>may be very </a:t>
            </a:r>
            <a:r>
              <a:rPr lang="en-US" dirty="0" smtClean="0"/>
              <a:t>different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Visualizing mirror images of molecules and manipulating them in 3D space to see if they are superimposable can be VERY </a:t>
            </a:r>
            <a:r>
              <a:rPr lang="en-US" sz="2400" dirty="0" smtClean="0"/>
              <a:t>challenging, so…</a:t>
            </a:r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…It </a:t>
            </a:r>
            <a:r>
              <a:rPr lang="en-US" sz="2400" dirty="0"/>
              <a:t>is </a:t>
            </a:r>
            <a:r>
              <a:rPr lang="en-US" sz="2400" b="1" dirty="0" smtClean="0"/>
              <a:t>absolutely critical </a:t>
            </a:r>
            <a:r>
              <a:rPr lang="en-US" sz="2400" dirty="0" smtClean="0"/>
              <a:t>that </a:t>
            </a:r>
            <a:r>
              <a:rPr lang="en-US" sz="2400" dirty="0"/>
              <a:t>you </a:t>
            </a:r>
            <a:r>
              <a:rPr lang="en-US" sz="2400" b="1" dirty="0"/>
              <a:t>use handheld models </a:t>
            </a:r>
            <a:r>
              <a:rPr lang="en-US" sz="2400" dirty="0"/>
              <a:t>as </a:t>
            </a:r>
            <a:r>
              <a:rPr lang="en-US" sz="2400" dirty="0" smtClean="0"/>
              <a:t>	visual 	aids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5.2 Molecular Chirality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/>
              <a:t>Chirality most often results when a carbon atom is bonded to 4 unique groups of atoms.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99118" y="4927343"/>
            <a:ext cx="8123544" cy="1160941"/>
          </a:xfrm>
        </p:spPr>
        <p:txBody>
          <a:bodyPr/>
          <a:lstStyle/>
          <a:p>
            <a:pPr eaLnBrk="1" hangingPunct="1"/>
            <a:r>
              <a:rPr lang="en-US" sz="2400" dirty="0"/>
              <a:t>Make a handheld model to prove to yourself that they are NOT superimposable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5.2 Stereoisomers</a:t>
            </a:r>
            <a:endParaRPr lang="en-US" sz="4000" dirty="0"/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0706" y="2362000"/>
            <a:ext cx="3767313" cy="200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8" y="2447981"/>
            <a:ext cx="3207732" cy="183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an atom (like carbon) forms a tetrahedral center with 4 different groups attached to it, it is called a chirality center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Analyze the attachments for each chirality center below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5.1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9468" y="3075250"/>
            <a:ext cx="4758070" cy="169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5.2 Stereoisomers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37297" y="3227599"/>
            <a:ext cx="2488374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ach highlighted carbon</a:t>
            </a:r>
          </a:p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s bonded to 4 different</a:t>
            </a:r>
          </a:p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roups, and is a </a:t>
            </a:r>
          </a:p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hirality center</a:t>
            </a:r>
            <a:endParaRPr lang="en-US" i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chirality centers are in each of the following compounds?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92004"/>
              </p:ext>
            </p:extLst>
          </p:nvPr>
        </p:nvGraphicFramePr>
        <p:xfrm>
          <a:off x="1144588" y="2256661"/>
          <a:ext cx="22209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" name="CS ChemDraw Drawing" r:id="rId4" imgW="1482515" imgH="389784" progId="ChemDraw.Document.6.0">
                  <p:embed/>
                </p:oleObj>
              </mc:Choice>
              <mc:Fallback>
                <p:oleObj name="CS ChemDraw Drawing" r:id="rId4" imgW="1482515" imgH="38978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256661"/>
                        <a:ext cx="22209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270805"/>
              </p:ext>
            </p:extLst>
          </p:nvPr>
        </p:nvGraphicFramePr>
        <p:xfrm>
          <a:off x="4948238" y="1613724"/>
          <a:ext cx="222408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" name="CS ChemDraw Drawing" r:id="rId6" imgW="1482245" imgH="817899" progId="ChemDraw.Document.6.0">
                  <p:embed/>
                </p:oleObj>
              </mc:Choice>
              <mc:Fallback>
                <p:oleObj name="CS ChemDraw Drawing" r:id="rId6" imgW="1482245" imgH="81789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613724"/>
                        <a:ext cx="2224087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88796"/>
              </p:ext>
            </p:extLst>
          </p:nvPr>
        </p:nvGraphicFramePr>
        <p:xfrm>
          <a:off x="1144588" y="4266214"/>
          <a:ext cx="2220912" cy="130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" name="CS ChemDraw Drawing" r:id="rId8" imgW="1698738" imgH="996325" progId="ChemDraw.Document.6.0">
                  <p:embed/>
                </p:oleObj>
              </mc:Choice>
              <mc:Fallback>
                <p:oleObj name="CS ChemDraw Drawing" r:id="rId8" imgW="1698738" imgH="996325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4266214"/>
                        <a:ext cx="2220912" cy="1303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39759"/>
              </p:ext>
            </p:extLst>
          </p:nvPr>
        </p:nvGraphicFramePr>
        <p:xfrm>
          <a:off x="5307055" y="4010795"/>
          <a:ext cx="2224087" cy="155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" name="CS ChemDraw Drawing" r:id="rId10" imgW="1698738" imgH="1191217" progId="ChemDraw.Document.6.0">
                  <p:embed/>
                </p:oleObj>
              </mc:Choice>
              <mc:Fallback>
                <p:oleObj name="CS ChemDraw Drawing" r:id="rId10" imgW="1698738" imgH="1191217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55" y="4010795"/>
                        <a:ext cx="2224087" cy="1558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5.2 Stereoisomers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1235" y="3356923"/>
            <a:ext cx="246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*answers on next slide*</a:t>
            </a: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chirality centers are in each of the following compounds?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92004"/>
              </p:ext>
            </p:extLst>
          </p:nvPr>
        </p:nvGraphicFramePr>
        <p:xfrm>
          <a:off x="1144588" y="2256661"/>
          <a:ext cx="22209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1" name="CS ChemDraw Drawing" r:id="rId4" imgW="1482515" imgH="389784" progId="ChemDraw.Document.6.0">
                  <p:embed/>
                </p:oleObj>
              </mc:Choice>
              <mc:Fallback>
                <p:oleObj name="CS ChemDraw Drawing" r:id="rId4" imgW="1482515" imgH="38978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256661"/>
                        <a:ext cx="22209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270805"/>
              </p:ext>
            </p:extLst>
          </p:nvPr>
        </p:nvGraphicFramePr>
        <p:xfrm>
          <a:off x="4948238" y="1613724"/>
          <a:ext cx="222408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2" name="CS ChemDraw Drawing" r:id="rId6" imgW="1482245" imgH="817899" progId="ChemDraw.Document.6.0">
                  <p:embed/>
                </p:oleObj>
              </mc:Choice>
              <mc:Fallback>
                <p:oleObj name="CS ChemDraw Drawing" r:id="rId6" imgW="1482245" imgH="81789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613724"/>
                        <a:ext cx="2224087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88796"/>
              </p:ext>
            </p:extLst>
          </p:nvPr>
        </p:nvGraphicFramePr>
        <p:xfrm>
          <a:off x="1144588" y="4266214"/>
          <a:ext cx="2220912" cy="130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3" name="CS ChemDraw Drawing" r:id="rId8" imgW="1698738" imgH="996325" progId="ChemDraw.Document.6.0">
                  <p:embed/>
                </p:oleObj>
              </mc:Choice>
              <mc:Fallback>
                <p:oleObj name="CS ChemDraw Drawing" r:id="rId8" imgW="1698738" imgH="99632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4266214"/>
                        <a:ext cx="2220912" cy="1303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39759"/>
              </p:ext>
            </p:extLst>
          </p:nvPr>
        </p:nvGraphicFramePr>
        <p:xfrm>
          <a:off x="5307055" y="4010795"/>
          <a:ext cx="2224087" cy="155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4" name="CS ChemDraw Drawing" r:id="rId10" imgW="1698738" imgH="1191217" progId="ChemDraw.Document.6.0">
                  <p:embed/>
                </p:oleObj>
              </mc:Choice>
              <mc:Fallback>
                <p:oleObj name="CS ChemDraw Drawing" r:id="rId10" imgW="1698738" imgH="119121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55" y="4010795"/>
                        <a:ext cx="2224087" cy="1558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5.2 Stereoisomers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01830" y="3190101"/>
            <a:ext cx="200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no chirality centers</a:t>
            </a:r>
            <a:endParaRPr lang="en-US" i="1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4809" y="3190101"/>
            <a:ext cx="213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wo chirality centers</a:t>
            </a:r>
            <a:endParaRPr lang="en-US" i="1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682" y="5847024"/>
            <a:ext cx="213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two chirality centers</a:t>
            </a:r>
            <a:endParaRPr lang="en-US" i="1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2135" y="5847024"/>
            <a:ext cx="213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two chirality centers</a:t>
            </a:r>
            <a:endParaRPr lang="en-US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85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Practice the Skill 5.4 -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and label all the chirality centers in Vitamin D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5.2 Stereoisomers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78" y="2547235"/>
            <a:ext cx="6500632" cy="23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25425" y="1019529"/>
            <a:ext cx="8693150" cy="5399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stereoisomers can also be classified as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enantiomers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Enantiomers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TWO molecules that are MIRROR IMAGES but are </a:t>
            </a:r>
            <a:r>
              <a:rPr lang="en-US" sz="2400" b="1" dirty="0" smtClean="0">
                <a:solidFill>
                  <a:srgbClr val="FF0000"/>
                </a:solidFill>
              </a:rPr>
              <a:t>not superimposable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therefore </a:t>
            </a:r>
            <a:r>
              <a:rPr lang="en-US" sz="2400" b="1" dirty="0" smtClean="0">
                <a:solidFill>
                  <a:srgbClr val="FF0000"/>
                </a:solidFill>
              </a:rPr>
              <a:t>not identical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a chiral compound can have an enantiomer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54695"/>
              </p:ext>
            </p:extLst>
          </p:nvPr>
        </p:nvGraphicFramePr>
        <p:xfrm>
          <a:off x="2181225" y="3222302"/>
          <a:ext cx="478155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CS ChemDraw Drawing" r:id="rId4" imgW="3178824" imgH="1112126" progId="ChemDraw.Document.6.0">
                  <p:embed/>
                </p:oleObj>
              </mc:Choice>
              <mc:Fallback>
                <p:oleObj name="CS ChemDraw Drawing" r:id="rId4" imgW="3178824" imgH="1112126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3222302"/>
                        <a:ext cx="478155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5.2 Enantiomers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815332" y="3796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87" y="5010567"/>
            <a:ext cx="271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latin typeface="+mn-lt"/>
              </a:rPr>
              <a:t>t</a:t>
            </a:r>
            <a:r>
              <a:rPr lang="en-US" b="1" dirty="0" smtClean="0">
                <a:latin typeface="+mn-lt"/>
              </a:rPr>
              <a:t>his is a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chiral compound…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6809" y="5010567"/>
            <a:ext cx="415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… the mirror image will be its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enantiomer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25425" y="1019529"/>
            <a:ext cx="8693150" cy="5399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stereoisomers can also be classified as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enantiomers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Enantiomers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TWO molecules that are MIRROR IMAGES but are </a:t>
            </a:r>
            <a:r>
              <a:rPr lang="en-US" sz="2400" b="1" dirty="0" smtClean="0">
                <a:solidFill>
                  <a:srgbClr val="FF0000"/>
                </a:solidFill>
              </a:rPr>
              <a:t>not superimposable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therefore </a:t>
            </a:r>
            <a:r>
              <a:rPr lang="en-US" sz="2400" b="1" dirty="0" smtClean="0">
                <a:solidFill>
                  <a:srgbClr val="FF0000"/>
                </a:solidFill>
              </a:rPr>
              <a:t>not identical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a chiral compound can have an enantiomer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54695"/>
              </p:ext>
            </p:extLst>
          </p:nvPr>
        </p:nvGraphicFramePr>
        <p:xfrm>
          <a:off x="2181225" y="3222302"/>
          <a:ext cx="478155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8" name="CS ChemDraw Drawing" r:id="rId4" imgW="3178824" imgH="1112126" progId="ChemDraw.Document.6.0">
                  <p:embed/>
                </p:oleObj>
              </mc:Choice>
              <mc:Fallback>
                <p:oleObj name="CS ChemDraw Drawing" r:id="rId4" imgW="3178824" imgH="111212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3222302"/>
                        <a:ext cx="478155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5.2 Enantiomers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815332" y="3796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87" y="5010567"/>
            <a:ext cx="271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latin typeface="+mn-lt"/>
              </a:rPr>
              <a:t>t</a:t>
            </a:r>
            <a:r>
              <a:rPr lang="en-US" b="1" dirty="0" smtClean="0">
                <a:latin typeface="+mn-lt"/>
              </a:rPr>
              <a:t>his is a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chiral compound…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6809" y="5010567"/>
            <a:ext cx="415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… the mirror image will be its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enantiomer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385" y="3410997"/>
            <a:ext cx="1465242" cy="10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25425" y="1019529"/>
            <a:ext cx="8693150" cy="5399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Another, often easier way to draw the enantiomer of a chiral compound is to invert the dashes and wedges of a chirality center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2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5.2 Enantiomers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815332" y="3796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222" y="306010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enantiomers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60" y="2172503"/>
            <a:ext cx="3249776" cy="825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523" y="2288251"/>
            <a:ext cx="3797925" cy="7443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8956" y="306010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enantiomers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611" y="4165828"/>
            <a:ext cx="2227476" cy="8692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39610" y="5182659"/>
            <a:ext cx="462197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latin typeface="+mn-lt"/>
              </a:rPr>
              <a:t>t</a:t>
            </a:r>
            <a:r>
              <a:rPr lang="en-US" b="1" dirty="0" smtClean="0">
                <a:latin typeface="+mn-lt"/>
              </a:rPr>
              <a:t>his is not a chiral compound, so inverting the 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+mn-lt"/>
              </a:rPr>
              <a:t>d</a:t>
            </a:r>
            <a:r>
              <a:rPr lang="en-US" b="1" dirty="0" smtClean="0">
                <a:latin typeface="+mn-lt"/>
              </a:rPr>
              <a:t>ashes/wedges provides an identical structure</a:t>
            </a:r>
          </a:p>
        </p:txBody>
      </p:sp>
    </p:spTree>
    <p:extLst>
      <p:ext uri="{BB962C8B-B14F-4D97-AF65-F5344CB8AC3E}">
        <p14:creationId xmlns:p14="http://schemas.microsoft.com/office/powerpoint/2010/main" val="207507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Enantiomers are different compounds, so they must not have identical names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have opposite configuration at their chirality center(s)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use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Cahn-Ingold-Prelog system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designate each chirality center as having either the “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R”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“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S”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 compound has the “R” configuration at a chirality center, then the enantiomer will have the “S” configuration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81663"/>
              </p:ext>
            </p:extLst>
          </p:nvPr>
        </p:nvGraphicFramePr>
        <p:xfrm>
          <a:off x="2520950" y="2634388"/>
          <a:ext cx="39671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CS ChemDraw Drawing" r:id="rId4" imgW="2639212" imgH="681042" progId="ChemDraw.Document.6.0">
                  <p:embed/>
                </p:oleObj>
              </mc:Choice>
              <mc:Fallback>
                <p:oleObj name="CS ChemDraw Drawing" r:id="rId4" imgW="2639212" imgH="681042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634388"/>
                        <a:ext cx="3967163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5.3 Designating R vs S configuration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5.1 </a:t>
            </a:r>
            <a:r>
              <a:rPr lang="en-US" sz="4000" dirty="0" smtClean="0"/>
              <a:t>Isomers - Overview</a:t>
            </a:r>
            <a:endParaRPr lang="en-US" sz="40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/>
              <a:t>Isomers </a:t>
            </a:r>
            <a:r>
              <a:rPr lang="en-US" sz="2400" dirty="0" smtClean="0"/>
              <a:t>are different compounds </a:t>
            </a:r>
            <a:r>
              <a:rPr lang="en-US" sz="2400" dirty="0"/>
              <a:t>that have the same formula</a:t>
            </a:r>
          </a:p>
          <a:p>
            <a:pPr eaLnBrk="1" hangingPunct="1"/>
            <a:r>
              <a:rPr lang="en-US" sz="2400" dirty="0"/>
              <a:t>There are two </a:t>
            </a:r>
            <a:r>
              <a:rPr lang="en-US" sz="2400" dirty="0" smtClean="0"/>
              <a:t>general types </a:t>
            </a:r>
            <a:r>
              <a:rPr lang="en-US" sz="2400" dirty="0"/>
              <a:t>of </a:t>
            </a:r>
            <a:r>
              <a:rPr lang="en-US" sz="2400" dirty="0" smtClean="0"/>
              <a:t>isomers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lvl="2" eaLnBrk="1" hangingPunct="1"/>
            <a:endParaRPr lang="en-US" sz="2400" dirty="0"/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" y="2719780"/>
            <a:ext cx="8061158" cy="2284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“R” or “S” is assigned to a chirality center using a stepwise procedure</a:t>
            </a:r>
          </a:p>
          <a:p>
            <a:pPr eaLnBrk="1" hangingPunct="1"/>
            <a:endParaRPr lang="en-US" sz="2400" dirty="0"/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/>
              <a:t>Using atomic numbers, prioritize the 4 groups attached to the chirality </a:t>
            </a:r>
            <a:r>
              <a:rPr lang="en-US" dirty="0" smtClean="0"/>
              <a:t>center (1, 2, 3 and 4)</a:t>
            </a:r>
            <a:endParaRPr lang="en-US" dirty="0"/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/>
              <a:t>Arrange the molecule in space so the lowest priority group faces away from </a:t>
            </a:r>
            <a:r>
              <a:rPr lang="en-US" dirty="0" smtClean="0"/>
              <a:t>you </a:t>
            </a:r>
            <a:endParaRPr lang="en-US" dirty="0"/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/>
              <a:t>Count the group priorities 1…2…3 to determine whether the order progresses in a clockwise or counterclockwise direction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/>
              <a:t>Clockwise = </a:t>
            </a:r>
            <a:r>
              <a:rPr lang="en-US" i="1" dirty="0"/>
              <a:t>R </a:t>
            </a:r>
            <a:r>
              <a:rPr lang="en-US" dirty="0"/>
              <a:t>and Counterclockwise = </a:t>
            </a:r>
            <a:r>
              <a:rPr lang="en-US" i="1" dirty="0" smtClean="0"/>
              <a:t>S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endParaRPr lang="en-US" dirty="0"/>
          </a:p>
          <a:p>
            <a:pPr eaLnBrk="1" hangingPunct="1"/>
            <a:r>
              <a:rPr lang="en-US" sz="2400" dirty="0"/>
              <a:t>A handheld model can be very helpful visual aid for this process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5.3 Designating R vs S configuration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Cahn, Ingold and Prelog system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Using atomic numbers, prioritize the 4 groups attached to the chirality center. The higher the atomic number, the higher the priority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 atom with the largest atomic number is assigned the highest priority (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</a:rPr>
              <a:t>1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), and so on…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857250" lvl="2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615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02241" y="3019034"/>
            <a:ext cx="228244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Designating R vs S configuration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1142459"/>
            <a:ext cx="8693150" cy="5399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Cahn, Ingold and Prelog system 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Arrange the molecule in space so the lowest priority group faces away from you</a:t>
            </a: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457200" eaLnBrk="1" hangingPunct="1">
              <a:buFont typeface="+mj-lt"/>
              <a:buAutoNum type="arabicPeriod" startAt="2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457200" eaLnBrk="1" hangingPunct="1">
              <a:buFont typeface="+mj-lt"/>
              <a:buAutoNum type="arabicPeriod" startAt="2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**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This is the step where it is most helpful to have a handheld model</a:t>
            </a: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645" y="3364377"/>
            <a:ext cx="228244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3040255"/>
            <a:ext cx="3857625" cy="18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Designating R vs S configuration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/>
              <a:t>The Cahn, Ingold and Prelog system </a:t>
            </a:r>
          </a:p>
          <a:p>
            <a:pPr marL="914400" lvl="1" indent="-457200" eaLnBrk="1" hangingPunct="1">
              <a:buFont typeface="Calibri" pitchFamily="1" charset="0"/>
              <a:buAutoNum type="arabicPeriod" startAt="3"/>
            </a:pPr>
            <a:r>
              <a:rPr lang="en-US" dirty="0"/>
              <a:t>Counting the other group priorities, 1…2…3, determine whether the order progresses in a clockwise or counterclockwise </a:t>
            </a:r>
            <a:r>
              <a:rPr lang="en-US" dirty="0" smtClean="0"/>
              <a:t>direction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r>
              <a:rPr lang="en-US" b="1" dirty="0"/>
              <a:t>Clockwise = </a:t>
            </a:r>
            <a:r>
              <a:rPr lang="en-US" b="1" i="1" dirty="0"/>
              <a:t>R </a:t>
            </a:r>
            <a:r>
              <a:rPr lang="en-US" b="1" i="1" dirty="0" smtClean="0"/>
              <a:t>    </a:t>
            </a:r>
            <a:r>
              <a:rPr lang="en-US" dirty="0" smtClean="0"/>
              <a:t>and      </a:t>
            </a:r>
            <a:r>
              <a:rPr lang="en-US" b="1" dirty="0" smtClean="0"/>
              <a:t>Counterclockwise </a:t>
            </a:r>
            <a:r>
              <a:rPr lang="en-US" b="1" dirty="0"/>
              <a:t>= </a:t>
            </a:r>
            <a:r>
              <a:rPr lang="en-US" b="1" i="1" dirty="0"/>
              <a:t>S</a:t>
            </a:r>
            <a:endParaRPr lang="en-US" b="1" dirty="0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5879" y="4072189"/>
            <a:ext cx="2664677" cy="198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53248" y="3608408"/>
            <a:ext cx="228244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364140" y="5214193"/>
            <a:ext cx="397698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nd so we just determined this chirality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Center has the (S) configuration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Designating R vs S configuration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/>
            <a:r>
              <a:rPr lang="en-US" sz="2400" dirty="0"/>
              <a:t>When the groups attached to a chirality center are similar, it can be tricky to prioritize them</a:t>
            </a:r>
          </a:p>
          <a:p>
            <a:pPr marL="514350" indent="-457200" eaLnBrk="1" hangingPunct="1"/>
            <a:r>
              <a:rPr lang="en-US" sz="2400" dirty="0"/>
              <a:t>Analyze the atomic numbers one layer of atoms at a time</a:t>
            </a:r>
          </a:p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			</a:t>
            </a:r>
          </a:p>
          <a:p>
            <a:pPr marL="514350" indent="-457200" eaLnBrk="1" hangingPunct="1"/>
            <a:endParaRPr lang="en-US" sz="2400" dirty="0">
              <a:solidFill>
                <a:srgbClr val="FF0000"/>
              </a:solidFill>
            </a:endParaRPr>
          </a:p>
          <a:p>
            <a:pPr marL="514350" indent="-457200" eaLnBrk="1" hangingPunct="1"/>
            <a:endParaRPr lang="en-US" sz="2400" dirty="0">
              <a:solidFill>
                <a:srgbClr val="FF0000"/>
              </a:solidFill>
            </a:endParaRPr>
          </a:p>
          <a:p>
            <a:pPr marL="514350" indent="-457200" eaLnBrk="1" hangingPunct="1"/>
            <a:endParaRPr lang="en-US" sz="2400" dirty="0">
              <a:solidFill>
                <a:srgbClr val="FF0000"/>
              </a:solidFill>
            </a:endParaRPr>
          </a:p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	</a:t>
            </a:r>
            <a:endParaRPr lang="en-US" sz="2400" dirty="0"/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8662" y="2631927"/>
            <a:ext cx="3824839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24184" y="2589061"/>
            <a:ext cx="378929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Content Placeholder 2"/>
          <p:cNvSpPr>
            <a:spLocks noGrp="1"/>
          </p:cNvSpPr>
          <p:nvPr>
            <p:ph sz="half" idx="1"/>
          </p:nvPr>
        </p:nvSpPr>
        <p:spPr>
          <a:xfrm>
            <a:off x="1750219" y="2258065"/>
            <a:ext cx="644525" cy="665163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850" name="Content Placeholder 2"/>
          <p:cNvSpPr>
            <a:spLocks noGrp="1"/>
          </p:cNvSpPr>
          <p:nvPr>
            <p:ph sz="half" idx="1"/>
          </p:nvPr>
        </p:nvSpPr>
        <p:spPr>
          <a:xfrm>
            <a:off x="1099345" y="2271878"/>
            <a:ext cx="744537" cy="663575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851" name="Content Placeholder 2"/>
          <p:cNvSpPr>
            <a:spLocks noGrp="1"/>
          </p:cNvSpPr>
          <p:nvPr>
            <p:ph sz="half" idx="1"/>
          </p:nvPr>
        </p:nvSpPr>
        <p:spPr>
          <a:xfrm>
            <a:off x="1377950" y="3558868"/>
            <a:ext cx="744537" cy="665162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Tie</a:t>
            </a:r>
          </a:p>
        </p:txBody>
      </p:sp>
      <p:sp>
        <p:nvSpPr>
          <p:cNvPr id="35852" name="Content Placeholder 2"/>
          <p:cNvSpPr>
            <a:spLocks noGrp="1"/>
          </p:cNvSpPr>
          <p:nvPr>
            <p:ph sz="half" idx="1"/>
          </p:nvPr>
        </p:nvSpPr>
        <p:spPr>
          <a:xfrm>
            <a:off x="5527400" y="3406623"/>
            <a:ext cx="744537" cy="665163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35853" name="Content Placeholder 2"/>
          <p:cNvSpPr>
            <a:spLocks noGrp="1"/>
          </p:cNvSpPr>
          <p:nvPr>
            <p:ph sz="half" idx="1"/>
          </p:nvPr>
        </p:nvSpPr>
        <p:spPr>
          <a:xfrm>
            <a:off x="6360837" y="3392336"/>
            <a:ext cx="744538" cy="665162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6271937" y="2182105"/>
            <a:ext cx="644525" cy="665163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5621063" y="2195918"/>
            <a:ext cx="744537" cy="663575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8950" y="4822516"/>
            <a:ext cx="364805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The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1 </a:t>
            </a:r>
            <a:r>
              <a:rPr lang="en-US" b="1" dirty="0" smtClean="0">
                <a:latin typeface="+mn-lt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US" b="1" dirty="0" smtClean="0">
                <a:latin typeface="+mn-lt"/>
              </a:rPr>
              <a:t> groups are obvious, but 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+mn-lt"/>
              </a:rPr>
              <a:t>t</a:t>
            </a:r>
            <a:r>
              <a:rPr lang="en-US" b="1" dirty="0" smtClean="0">
                <a:latin typeface="+mn-lt"/>
              </a:rPr>
              <a:t>here is a tie for priority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 and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3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839" y="4798296"/>
            <a:ext cx="3736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So we have to compare the atomic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+mn-lt"/>
              </a:rPr>
              <a:t>w</a:t>
            </a:r>
            <a:r>
              <a:rPr lang="en-US" b="1" dirty="0" smtClean="0">
                <a:latin typeface="+mn-lt"/>
              </a:rPr>
              <a:t>eights of the atoms bonded to each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+mn-lt"/>
              </a:rPr>
              <a:t>c</a:t>
            </a:r>
            <a:r>
              <a:rPr lang="en-US" b="1" dirty="0" smtClean="0">
                <a:latin typeface="+mn-lt"/>
              </a:rPr>
              <a:t>arbon to break the tie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Designating R vs S configuration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 b="41791"/>
          <a:stretch>
            <a:fillRect/>
          </a:stretch>
        </p:blipFill>
        <p:spPr bwMode="auto">
          <a:xfrm>
            <a:off x="2959646" y="1710166"/>
            <a:ext cx="2267254" cy="144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74823" y="3903663"/>
            <a:ext cx="2267254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/>
            <a:r>
              <a:rPr lang="en-US" sz="2400" dirty="0"/>
              <a:t>Analyze the atomic numbers one layer of atoms at a </a:t>
            </a:r>
            <a:r>
              <a:rPr lang="en-US" sz="2400" dirty="0" smtClean="0"/>
              <a:t>time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>
                <a:solidFill>
                  <a:srgbClr val="FF0000"/>
                </a:solidFill>
              </a:rPr>
              <a:t>First layer</a:t>
            </a:r>
          </a:p>
          <a:p>
            <a:pPr marL="514350" indent="-457200" eaLnBrk="1" hangingPunct="1"/>
            <a:endParaRPr lang="en-US" sz="2400" dirty="0">
              <a:solidFill>
                <a:srgbClr val="FF0000"/>
              </a:solidFill>
            </a:endParaRPr>
          </a:p>
          <a:p>
            <a:pPr marL="514350" indent="-457200" eaLnBrk="1" hangingPunct="1"/>
            <a:endParaRPr lang="en-US" sz="2400" dirty="0">
              <a:solidFill>
                <a:srgbClr val="FF0000"/>
              </a:solidFill>
            </a:endParaRPr>
          </a:p>
          <a:p>
            <a:pPr marL="514350" indent="-457200" eaLnBrk="1" hangingPunct="1"/>
            <a:endParaRPr lang="en-US" sz="2400" dirty="0">
              <a:solidFill>
                <a:srgbClr val="FF0000"/>
              </a:solidFill>
            </a:endParaRPr>
          </a:p>
          <a:p>
            <a:pPr marL="514350" indent="-457200" eaLnBrk="1" hangingPunct="1"/>
            <a:endParaRPr lang="en-US" sz="2400" dirty="0">
              <a:solidFill>
                <a:srgbClr val="FF0000"/>
              </a:solidFill>
            </a:endParaRPr>
          </a:p>
          <a:p>
            <a:pPr marL="514350" indent="-457200" eaLnBrk="1" hangingPunct="1"/>
            <a:r>
              <a:rPr lang="en-US" sz="2400" dirty="0">
                <a:solidFill>
                  <a:srgbClr val="00B0F0"/>
                </a:solidFill>
              </a:rPr>
              <a:t>Second layer</a:t>
            </a:r>
            <a:endParaRPr lang="en-US" sz="2400" dirty="0"/>
          </a:p>
        </p:txBody>
      </p:sp>
      <p:sp>
        <p:nvSpPr>
          <p:cNvPr id="36873" name="Content Placeholder 2"/>
          <p:cNvSpPr>
            <a:spLocks noGrp="1"/>
          </p:cNvSpPr>
          <p:nvPr>
            <p:ph sz="half" idx="1"/>
          </p:nvPr>
        </p:nvSpPr>
        <p:spPr>
          <a:xfrm>
            <a:off x="4233863" y="1368425"/>
            <a:ext cx="644525" cy="663575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874" name="Content Placeholder 2"/>
          <p:cNvSpPr>
            <a:spLocks noGrp="1"/>
          </p:cNvSpPr>
          <p:nvPr>
            <p:ph sz="half" idx="1"/>
          </p:nvPr>
        </p:nvSpPr>
        <p:spPr>
          <a:xfrm>
            <a:off x="3714750" y="1376363"/>
            <a:ext cx="744538" cy="665162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875" name="Content Placeholder 2"/>
          <p:cNvSpPr>
            <a:spLocks noGrp="1"/>
          </p:cNvSpPr>
          <p:nvPr>
            <p:ph sz="half" idx="1"/>
          </p:nvPr>
        </p:nvSpPr>
        <p:spPr>
          <a:xfrm>
            <a:off x="3726997" y="2826205"/>
            <a:ext cx="638175" cy="548368"/>
          </a:xfrm>
          <a:solidFill>
            <a:schemeClr val="bg1"/>
          </a:solidFill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Tie</a:t>
            </a:r>
          </a:p>
        </p:txBody>
      </p:sp>
      <p:sp>
        <p:nvSpPr>
          <p:cNvPr id="36876" name="Content Placeholder 2"/>
          <p:cNvSpPr>
            <a:spLocks noGrp="1"/>
          </p:cNvSpPr>
          <p:nvPr>
            <p:ph sz="half" idx="1"/>
          </p:nvPr>
        </p:nvSpPr>
        <p:spPr>
          <a:xfrm>
            <a:off x="3560763" y="4878388"/>
            <a:ext cx="744537" cy="663575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36877" name="Content Placeholder 2"/>
          <p:cNvSpPr>
            <a:spLocks noGrp="1"/>
          </p:cNvSpPr>
          <p:nvPr>
            <p:ph sz="half" idx="1"/>
          </p:nvPr>
        </p:nvSpPr>
        <p:spPr>
          <a:xfrm>
            <a:off x="4760918" y="4630738"/>
            <a:ext cx="744537" cy="663575"/>
          </a:xfrm>
        </p:spPr>
        <p:txBody>
          <a:bodyPr/>
          <a:lstStyle/>
          <a:p>
            <a:pPr marL="514350" indent="-457200" eaLnBrk="1" hangingPunct="1">
              <a:buFont typeface="Arial" pitchFamily="1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5667491" y="2772712"/>
            <a:ext cx="3303587" cy="9921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The priority is based on the first point of </a:t>
            </a:r>
            <a:r>
              <a:rPr lang="en-US" sz="2400" dirty="0" smtClean="0"/>
              <a:t>difference</a:t>
            </a:r>
            <a:r>
              <a:rPr lang="en-US" sz="2400" dirty="0"/>
              <a:t>!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Designating R vs S configuration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prioritizing for the Cahn, Ingold and Prelog system, double bonds count as two single bonds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45992" y="2595666"/>
            <a:ext cx="6061807" cy="185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Designating R vs S configuration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Handheld molecular models can be very helpful when arranging the molecule in space so the lowest priority group faces away from you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Here are some other tricks that can use</a:t>
            </a:r>
          </a:p>
          <a:p>
            <a:pPr marL="914400" lvl="1" indent="-457200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Switching two groups on a chirality center will produce its opposite configuration</a:t>
            </a:r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9885" y="3705224"/>
            <a:ext cx="5244230" cy="194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Rotating the Molecule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/>
            <a:r>
              <a:rPr lang="en-US" sz="2400" dirty="0">
                <a:solidFill>
                  <a:srgbClr val="C6C3C3"/>
                </a:solidFill>
              </a:rPr>
              <a:t>Switching two groups on a chirality center will produce its opposite configuration</a:t>
            </a:r>
          </a:p>
          <a:p>
            <a:pPr marL="514350" indent="-457200" eaLnBrk="1" hangingPunct="1"/>
            <a:r>
              <a:rPr lang="en-US" sz="2400" dirty="0"/>
              <a:t>You can use this trick to adjust a molecule so that the lowest priority group faces away from </a:t>
            </a:r>
            <a:r>
              <a:rPr lang="en-US" sz="2400" dirty="0" smtClean="0"/>
              <a:t>you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914400" lvl="1" indent="-457200" eaLnBrk="1" hangingPunct="1"/>
            <a:endParaRPr lang="en-US" dirty="0"/>
          </a:p>
          <a:p>
            <a:pPr marL="1314450" lvl="2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/>
              <a:t>With the 4</a:t>
            </a:r>
            <a:r>
              <a:rPr lang="en-US" sz="2400" baseline="30000" dirty="0"/>
              <a:t>th</a:t>
            </a:r>
            <a:r>
              <a:rPr lang="en-US" sz="2400" dirty="0"/>
              <a:t> priority group facing away, you can designate the configuration as </a:t>
            </a:r>
            <a:r>
              <a:rPr lang="en-US" sz="2400" i="1" dirty="0"/>
              <a:t>R</a:t>
            </a:r>
          </a:p>
          <a:p>
            <a:pPr marL="514350" indent="-457200" eaLnBrk="1" hangingPunct="1"/>
            <a:r>
              <a:rPr lang="en-US" sz="2400" dirty="0" smtClean="0"/>
              <a:t>Switching two of the groups, twice, returns the original configuration but allows us to put the 4 priority group pointing away.</a:t>
            </a:r>
            <a:endParaRPr lang="en-US" sz="2400" dirty="0"/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3753" y="2876095"/>
            <a:ext cx="829649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Rotating the Molecule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9670" y="1319123"/>
            <a:ext cx="8753547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CIP Rules Summary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Although </a:t>
            </a:r>
            <a:r>
              <a:rPr lang="en-US" sz="2400" dirty="0"/>
              <a:t>the two molecules below have the same connectivity, they are NOT identical</a:t>
            </a:r>
            <a:r>
              <a:rPr lang="en-US" sz="2400" dirty="0" smtClean="0"/>
              <a:t>.  So they are </a:t>
            </a:r>
            <a:r>
              <a:rPr lang="en-US" sz="2400" b="1" dirty="0" smtClean="0">
                <a:solidFill>
                  <a:srgbClr val="FF0000"/>
                </a:solidFill>
              </a:rPr>
              <a:t>stereoisomers</a:t>
            </a:r>
            <a:r>
              <a:rPr lang="en-US" sz="2400" dirty="0" smtClean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In order to give these compounds unique IUPAC names, we use the </a:t>
            </a:r>
            <a:r>
              <a:rPr lang="en-US" sz="2400" i="1" dirty="0" smtClean="0"/>
              <a:t>cis </a:t>
            </a:r>
            <a:r>
              <a:rPr lang="en-US" sz="2400" dirty="0" smtClean="0"/>
              <a:t>and</a:t>
            </a:r>
            <a:r>
              <a:rPr lang="en-US" sz="2400" i="1" dirty="0" smtClean="0"/>
              <a:t> trans </a:t>
            </a:r>
            <a:r>
              <a:rPr lang="en-US" sz="2400" dirty="0" smtClean="0"/>
              <a:t>prefixes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/>
          <a:srcRect b="32265"/>
          <a:stretch>
            <a:fillRect/>
          </a:stretch>
        </p:blipFill>
        <p:spPr bwMode="auto">
          <a:xfrm>
            <a:off x="1212192" y="2164052"/>
            <a:ext cx="6719616" cy="145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5.1 </a:t>
            </a:r>
            <a:r>
              <a:rPr lang="en-US" sz="4000" dirty="0" smtClean="0"/>
              <a:t>Isomers - Overview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18035" y="3757056"/>
            <a:ext cx="332084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cis</a:t>
            </a:r>
            <a:r>
              <a:rPr lang="en-US" b="1" dirty="0" smtClean="0">
                <a:latin typeface="+mn-lt"/>
              </a:rPr>
              <a:t>-1,2-dimethylcyclohexane</a:t>
            </a:r>
          </a:p>
          <a:p>
            <a:pPr algn="ctr">
              <a:spcAft>
                <a:spcPts val="600"/>
              </a:spcAft>
            </a:pPr>
            <a:r>
              <a:rPr lang="en-US" i="1" dirty="0" smtClean="0">
                <a:latin typeface="+mn-lt"/>
              </a:rPr>
              <a:t>(both groups in same side of ring)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8358" y="3751059"/>
            <a:ext cx="313015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trans</a:t>
            </a:r>
            <a:r>
              <a:rPr lang="en-US" b="1" dirty="0" smtClean="0">
                <a:latin typeface="+mn-lt"/>
              </a:rPr>
              <a:t>-1,2-dimethylcyclohexane</a:t>
            </a:r>
          </a:p>
          <a:p>
            <a:pPr algn="ctr">
              <a:spcAft>
                <a:spcPts val="600"/>
              </a:spcAft>
            </a:pPr>
            <a:r>
              <a:rPr lang="en-US" i="1" dirty="0" smtClean="0">
                <a:latin typeface="+mn-lt"/>
              </a:rPr>
              <a:t>(Both groups on opposite sides)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/>
            <a:r>
              <a:rPr lang="en-US" sz="2400" b="1" dirty="0" smtClean="0">
                <a:solidFill>
                  <a:srgbClr val="FF0000"/>
                </a:solidFill>
              </a:rPr>
              <a:t>Skillbuilder 5.3 </a:t>
            </a:r>
            <a:r>
              <a:rPr lang="en-US" sz="2400" b="1" dirty="0" smtClean="0"/>
              <a:t>– </a:t>
            </a:r>
            <a:r>
              <a:rPr lang="en-US" sz="2400" dirty="0" smtClean="0"/>
              <a:t>Assign the configuration of the chiral center in the following compound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Get additional practice with </a:t>
            </a:r>
            <a:r>
              <a:rPr lang="en-US" sz="2400" b="1" dirty="0" smtClean="0"/>
              <a:t>Practice the Skill 5.9</a:t>
            </a:r>
            <a:endParaRPr lang="en-US" sz="2400" dirty="0" smtClean="0"/>
          </a:p>
          <a:p>
            <a:pPr marL="57150" indent="0" eaLnBrk="1" hangingPunct="1">
              <a:buNone/>
            </a:pPr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914400" lvl="1" indent="-457200" eaLnBrk="1" hangingPunct="1"/>
            <a:endParaRPr lang="en-US" dirty="0"/>
          </a:p>
          <a:p>
            <a:pPr marL="857250" lvl="2" indent="0" eaLnBrk="1" hangingPunct="1">
              <a:buNone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Designating R vs S configuration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365416"/>
            <a:ext cx="4219294" cy="27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(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(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 is used in the IUPAC name for a compound to distinguish it from its enantiomer</a:t>
            </a: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59224" y="2225818"/>
            <a:ext cx="4425553" cy="150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81895" y="4141448"/>
            <a:ext cx="3580210" cy="209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(R) and (S) in IUPAC Nomenclature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the structures of enantiomers only differ in the same way your right hand differs from your left, they have the same physical properties.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Enantiomers only differ in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 </a:t>
            </a:r>
            <a:r>
              <a:rPr lang="en-US" sz="2400" b="1" dirty="0" smtClean="0">
                <a:solidFill>
                  <a:srgbClr val="FF0000"/>
                </a:solidFill>
              </a:rPr>
              <a:t>how they interact with other chiral compounds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(2)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their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optical activity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30762" y="2311848"/>
            <a:ext cx="5426571" cy="234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5.3 Optical Activity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Enantiomers have opposite configurations (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vs.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and  rotate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plane-polarized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light in opposite directions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5.4 Optical Activity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24" y="2238811"/>
            <a:ext cx="6458952" cy="346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get light waves that travel in only one plane, light travels through a filter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</a:t>
            </a:r>
            <a:r>
              <a:rPr lang="en-US" sz="2400" b="1" dirty="0" smtClean="0">
                <a:solidFill>
                  <a:srgbClr val="FF0000"/>
                </a:solidFill>
              </a:rPr>
              <a:t>plane-polarized light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passed through a sample of chiral compound, the plane that the light travels on will rotate. </a:t>
            </a: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Compounds that can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rotate plane-polarized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light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optically active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Only chiral compounds are optically active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5.4 Optical Activity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3"/>
            <a:ext cx="7772400" cy="174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5.4 Optical Activity - Polarimeter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" y="1412362"/>
            <a:ext cx="7435516" cy="410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3823081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Enantiomers will rotate the plane of the light to equal degrees but in opposite directions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degree to which light is rotated depends on the sample concentration and the pathlength of the light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optical rotation measurements are taken with 1 gram of compound dissolved in 1 mL of solution, and with a pathlength of 1 dm for the light</a:t>
            </a:r>
          </a:p>
          <a:p>
            <a:pPr marL="1314450" lvl="2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2228850" lvl="4" indent="-457200" eaLnBrk="1" hangingPunct="1">
              <a:buFont typeface="Arial" charset="0"/>
              <a:buChar char="»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07033" y="3873188"/>
            <a:ext cx="3695034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59038" y="5359535"/>
            <a:ext cx="832925" cy="5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5.4 Optical Activity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5125437"/>
            <a:ext cx="39759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 and the wavelength of light can also affect rotation and must be reported with measurements that are taken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1963" y="5103004"/>
            <a:ext cx="13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temperature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0921" y="5728867"/>
            <a:ext cx="129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wavelength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the enantiomers of 2-bromobutane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(S) refer to the configuration of the chirality center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(+) and (-) signs refer to the direction that the plane of light is rotated</a:t>
            </a: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0838" y="1568419"/>
            <a:ext cx="5943600" cy="21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5.4 Optical Activity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/>
            <a:r>
              <a:rPr lang="en-US" sz="2400" b="1" dirty="0" smtClean="0">
                <a:solidFill>
                  <a:srgbClr val="FF0000"/>
                </a:solidFill>
              </a:rPr>
              <a:t>(+)</a:t>
            </a:r>
            <a:r>
              <a:rPr lang="en-US" sz="2400" dirty="0" smtClean="0"/>
              <a:t> rotation is called </a:t>
            </a:r>
            <a:r>
              <a:rPr lang="en-US" sz="2400" b="1" dirty="0" smtClean="0">
                <a:solidFill>
                  <a:srgbClr val="FF0000"/>
                </a:solidFill>
              </a:rPr>
              <a:t>dextrorotary</a:t>
            </a:r>
            <a:r>
              <a:rPr lang="en-US" sz="2400" dirty="0" smtClean="0"/>
              <a:t>, and </a:t>
            </a:r>
            <a:r>
              <a:rPr lang="en-US" sz="2400" b="1" dirty="0" smtClean="0">
                <a:solidFill>
                  <a:srgbClr val="00B0F0"/>
                </a:solidFill>
              </a:rPr>
              <a:t>(-)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rgbClr val="00B0F0"/>
                </a:solidFill>
              </a:rPr>
              <a:t>levorotary</a:t>
            </a:r>
            <a:endParaRPr lang="en-US" sz="2400" b="1" dirty="0">
              <a:solidFill>
                <a:srgbClr val="00B0F0"/>
              </a:solidFill>
            </a:endParaRPr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r>
              <a:rPr lang="en-US" sz="2400" dirty="0" smtClean="0"/>
              <a:t>The compound below has the (</a:t>
            </a:r>
            <a:r>
              <a:rPr lang="en-US" sz="2400" i="1" dirty="0" smtClean="0"/>
              <a:t>S</a:t>
            </a:r>
            <a:r>
              <a:rPr lang="en-US" sz="2400" dirty="0" smtClean="0"/>
              <a:t>) configuration</a:t>
            </a:r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1314450" lvl="2" indent="-457200" eaLnBrk="1" hangingPunct="1"/>
            <a:endParaRPr lang="en-US" sz="2400" dirty="0"/>
          </a:p>
          <a:p>
            <a:pPr marL="914400" lvl="1" indent="-457200" eaLnBrk="1" hangingPunct="1"/>
            <a:endParaRPr lang="en-US" dirty="0" smtClean="0"/>
          </a:p>
          <a:p>
            <a:pPr marL="57150" indent="0" eaLnBrk="1" hangingPunct="1">
              <a:buNone/>
            </a:pPr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Its optical rotation is levorotatory </a:t>
            </a:r>
            <a:r>
              <a:rPr lang="en-US" sz="2400" dirty="0"/>
              <a:t>(-) at 20°C</a:t>
            </a:r>
            <a:r>
              <a:rPr lang="en-US" sz="2400" dirty="0" smtClean="0"/>
              <a:t>, but it </a:t>
            </a:r>
            <a:r>
              <a:rPr lang="en-US" sz="2400" dirty="0"/>
              <a:t>is dextrorotatory (+) at </a:t>
            </a:r>
            <a:r>
              <a:rPr lang="en-US" sz="2400" dirty="0" smtClean="0"/>
              <a:t>100°C</a:t>
            </a:r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r>
              <a:rPr lang="en-US" sz="2400" b="1" dirty="0" smtClean="0">
                <a:solidFill>
                  <a:srgbClr val="FF0000"/>
                </a:solidFill>
              </a:rPr>
              <a:t>There is no correlation between R/S and +/-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46640" y="2569917"/>
            <a:ext cx="2850721" cy="164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5.4 Optical Activity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/>
            <a:r>
              <a:rPr lang="en-US" sz="2400" dirty="0"/>
              <a:t>The magnitude and direction of optical rotation </a:t>
            </a:r>
            <a:r>
              <a:rPr lang="en-US" sz="2400" dirty="0" smtClean="0"/>
              <a:t>cannot be predicted, and has to be measured experimentally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However, we can predict the rotation of a racemic mixture to be 0˚  (the optical rotation of each enantiomer cancels each other).</a:t>
            </a:r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1314450" lvl="2" indent="-457200" eaLnBrk="1" hangingPunct="1"/>
            <a:r>
              <a:rPr lang="en-US" sz="2200" b="1" dirty="0" smtClean="0">
                <a:solidFill>
                  <a:srgbClr val="FF0000"/>
                </a:solidFill>
              </a:rPr>
              <a:t>Racemic mixture: </a:t>
            </a:r>
            <a:r>
              <a:rPr lang="en-US" sz="2200" b="1" dirty="0" smtClean="0"/>
              <a:t> 50/50 mixture of two enantiomers</a:t>
            </a:r>
            <a:endParaRPr lang="en-US" sz="2200" b="1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If one enantiomer is present </a:t>
            </a:r>
            <a:r>
              <a:rPr lang="en-US" sz="2400" i="1" dirty="0" smtClean="0"/>
              <a:t>in excess,</a:t>
            </a:r>
            <a:r>
              <a:rPr lang="en-US" sz="2400" dirty="0" smtClean="0"/>
              <a:t> relative to the other, then the mixture will have an optical rotation, but it will be less than the pure enantiomer.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5.4 Optical Activity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97542"/>
            <a:ext cx="3051468" cy="3051468"/>
          </a:xfrm>
          <a:prstGeom prst="rect">
            <a:avLst/>
          </a:prstGeom>
        </p:spPr>
      </p:pic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/>
              <a:t>To maintain orbital overlap in the pi bond, C=C double bonds can not freely rotate</a:t>
            </a:r>
            <a:r>
              <a:rPr lang="en-US" sz="2400" dirty="0" smtClean="0"/>
              <a:t>. 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4"/>
          <a:srcRect b="32263"/>
          <a:stretch>
            <a:fillRect/>
          </a:stretch>
        </p:blipFill>
        <p:spPr bwMode="auto">
          <a:xfrm>
            <a:off x="1489160" y="4325593"/>
            <a:ext cx="5455338" cy="13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42888" y="1924349"/>
            <a:ext cx="4273550" cy="2125662"/>
          </a:xfrm>
        </p:spPr>
        <p:txBody>
          <a:bodyPr/>
          <a:lstStyle/>
          <a:p>
            <a:pPr eaLnBrk="1" hangingPunct="1"/>
            <a:r>
              <a:rPr lang="en-US" sz="2400" dirty="0"/>
              <a:t>Although the two molecules below have the same connectivity, they are NOT </a:t>
            </a:r>
            <a:r>
              <a:rPr lang="en-US" sz="2400" dirty="0" smtClean="0"/>
              <a:t>identical… they are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stereoisomers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8608" y="5694500"/>
            <a:ext cx="311726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cis</a:t>
            </a:r>
            <a:r>
              <a:rPr lang="en-US" b="1" dirty="0" smtClean="0">
                <a:latin typeface="+mn-lt"/>
              </a:rPr>
              <a:t>-2-butene</a:t>
            </a:r>
          </a:p>
          <a:p>
            <a:pPr algn="ctr">
              <a:spcAft>
                <a:spcPts val="600"/>
              </a:spcAft>
            </a:pPr>
            <a:r>
              <a:rPr lang="en-US" i="1" dirty="0" smtClean="0">
                <a:latin typeface="+mn-lt"/>
              </a:rPr>
              <a:t>Groups on same side of pi bond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8291" y="5694500"/>
            <a:ext cx="251383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trans</a:t>
            </a:r>
            <a:r>
              <a:rPr lang="en-US" b="1" dirty="0" smtClean="0">
                <a:latin typeface="+mn-lt"/>
              </a:rPr>
              <a:t>-2-butene</a:t>
            </a:r>
          </a:p>
          <a:p>
            <a:pPr algn="ctr">
              <a:spcAft>
                <a:spcPts val="600"/>
              </a:spcAft>
            </a:pPr>
            <a:r>
              <a:rPr lang="en-US" i="1" dirty="0" smtClean="0">
                <a:latin typeface="+mn-lt"/>
              </a:rPr>
              <a:t>Groups on opposite sides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5.1 </a:t>
            </a:r>
            <a:r>
              <a:rPr lang="en-US" sz="4000" dirty="0" smtClean="0"/>
              <a:t>Isomers - Overview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unequal amounts of enantiomers, the </a:t>
            </a:r>
            <a:r>
              <a:rPr lang="en-US" sz="2400" b="1" dirty="0" smtClean="0">
                <a:solidFill>
                  <a:srgbClr val="FF0000"/>
                </a:solidFill>
              </a:rPr>
              <a:t>enantiomeric excess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% ee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be determined from the optical rotation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Suppose a mixture of (R) and (S) 2-bromobutane has a specific rotation of -4.6 ˚.   This allows us to determine the </a:t>
            </a:r>
            <a:r>
              <a:rPr lang="en-US" sz="2400" b="1" dirty="0" smtClean="0">
                <a:solidFill>
                  <a:srgbClr val="FF0000"/>
                </a:solidFill>
              </a:rPr>
              <a:t>% ee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So,  (-4.6) / (-23.1) x 100% = </a:t>
            </a:r>
            <a:r>
              <a:rPr lang="en-US" sz="2400" b="1" dirty="0" smtClean="0">
                <a:solidFill>
                  <a:srgbClr val="FF0000"/>
                </a:solidFill>
              </a:rPr>
              <a:t>20 % ee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Practice with SkillBuilder 5.5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3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771650" lvl="3" indent="-457200" eaLnBrk="1" hangingPunct="1">
              <a:buFont typeface="Arial" charset="0"/>
              <a:buChar char="–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771650" lvl="3" indent="-457200" eaLnBrk="1" hangingPunct="1">
              <a:buFont typeface="Arial" charset="0"/>
              <a:buChar char="–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50185" name="Picture 2"/>
          <p:cNvPicPr>
            <a:picLocks noChangeAspect="1" noChangeArrowheads="1"/>
          </p:cNvPicPr>
          <p:nvPr/>
        </p:nvPicPr>
        <p:blipFill>
          <a:blip r:embed="rId3"/>
          <a:srcRect b="52193"/>
          <a:stretch>
            <a:fillRect/>
          </a:stretch>
        </p:blipFill>
        <p:spPr bwMode="auto">
          <a:xfrm>
            <a:off x="2566072" y="1825884"/>
            <a:ext cx="3894530" cy="67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t="75242"/>
          <a:stretch>
            <a:fillRect/>
          </a:stretch>
        </p:blipFill>
        <p:spPr bwMode="auto">
          <a:xfrm>
            <a:off x="2566072" y="2598376"/>
            <a:ext cx="3894530" cy="34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5.4 Enantiomeric Excess</a:t>
            </a:r>
            <a:endParaRPr lang="en-US" sz="4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09571" y="4230401"/>
            <a:ext cx="4724857" cy="84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Categories of isomers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Enantiomers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stereoisomers that are mirror images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Diastereomers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stereoisomers that are not mirror images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5.5 Enantiomers and Diastereomers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00851" y="1184900"/>
            <a:ext cx="309033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* there are two sub-categories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f stereoisomers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4" y="2038703"/>
            <a:ext cx="7098632" cy="2499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the structures of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cis-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2-butene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stereoisomers, but not mirror images of each other.  So, they are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diastereomers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Recall that enantiomers have identical physical properties.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Diastereomers have </a:t>
            </a:r>
            <a:r>
              <a:rPr lang="en-US" sz="2400" b="1" u="sng" dirty="0" smtClean="0">
                <a:solidFill>
                  <a:srgbClr val="0070C0"/>
                </a:solidFill>
              </a:rPr>
              <a:t>different</a:t>
            </a:r>
            <a:r>
              <a:rPr lang="en-US" sz="2400" b="1" dirty="0" smtClean="0">
                <a:solidFill>
                  <a:srgbClr val="0070C0"/>
                </a:solidFill>
              </a:rPr>
              <a:t> physical properties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93675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0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04C4C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5.5 Enantiomers and Diastereomers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56" y="1720851"/>
            <a:ext cx="4066738" cy="1318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00113"/>
            <a:ext cx="8693150" cy="5400675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a cyclohexane with three substituents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three stereocenters here, and so there are 8 possible stereoisomers (all drawn above).  Consider the relationship among them (enantiomers vs. diastereomers)</a:t>
            </a:r>
          </a:p>
        </p:txBody>
      </p:sp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9988" y="1351829"/>
            <a:ext cx="5548384" cy="347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5.5 Stereoisomeric Relationships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00113"/>
            <a:ext cx="8693150" cy="5400675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Notice these 8 stereoisomers are comprised of 4 pairs of enantiomers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think of this as a family where there are 4 pairs of twins, for a total of 8 kids.  Each kid has 7 siblings, where one of them is their twin (i.e. enantiomer) and the other 6 are diastereomers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9988" y="1661110"/>
            <a:ext cx="5548384" cy="347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5.5 Stereoisomeric Relationships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5.5 Stereoisomeric Relationships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00113"/>
            <a:ext cx="8693150" cy="5400675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number of possible stereoisomers for a compound depends on the number of chirality centers (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in the compound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maximum number of possible cholesterol isomers?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5.6</a:t>
            </a: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775" y="1958697"/>
            <a:ext cx="5072063" cy="414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4280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57147" y="3019436"/>
            <a:ext cx="4552624" cy="253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5.6 Symmetry and Chirality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00113"/>
            <a:ext cx="8693150" cy="5400675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Any compound with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ONE chirality center will be a chiral compound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more than one chirality center, a compound may not be chiral; it may have a plane of symmetry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the stereoisomers below, which possess TWO chirality centers: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b="32198"/>
          <a:stretch>
            <a:fillRect/>
          </a:stretch>
        </p:blipFill>
        <p:spPr bwMode="auto">
          <a:xfrm>
            <a:off x="1070853" y="3439086"/>
            <a:ext cx="7002293" cy="147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3247" y="5271097"/>
            <a:ext cx="287527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cis</a:t>
            </a:r>
            <a:r>
              <a:rPr lang="en-US" b="1" dirty="0" smtClean="0">
                <a:latin typeface="+mn-lt"/>
              </a:rPr>
              <a:t>-1,2-dimethylcyclohexane</a:t>
            </a:r>
          </a:p>
          <a:p>
            <a:pPr algn="ctr">
              <a:spcAft>
                <a:spcPts val="600"/>
              </a:spcAft>
            </a:pPr>
            <a:endParaRPr lang="en-US" i="1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680" y="5271096"/>
            <a:ext cx="313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trans</a:t>
            </a:r>
            <a:r>
              <a:rPr lang="en-US" b="1" dirty="0" smtClean="0">
                <a:latin typeface="+mn-lt"/>
              </a:rPr>
              <a:t>-1,2-dimethylcyclohexane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5.6 Symmetry and Chirality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00113"/>
            <a:ext cx="8693150" cy="5400675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isomer is chiral, but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isomer is not (it is achiral)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 molecule has a plane of symmetry, it will be achiral</a:t>
            </a:r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3"/>
          <a:srcRect b="32198"/>
          <a:stretch>
            <a:fillRect/>
          </a:stretch>
        </p:blipFill>
        <p:spPr bwMode="auto">
          <a:xfrm>
            <a:off x="1326349" y="1581080"/>
            <a:ext cx="6419158" cy="135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699" y="4442856"/>
            <a:ext cx="46578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cis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isomer has a plane of symmetry</a:t>
            </a:r>
            <a:r>
              <a:rPr lang="en-US" b="1" dirty="0" smtClean="0">
                <a:latin typeface="+mn-lt"/>
              </a:rPr>
              <a:t>, which 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eans it will be superimposable on its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irror image, and is not a chiral compound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74" y="3634107"/>
            <a:ext cx="1890052" cy="2550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dirty="0"/>
              <a:t>5.6 </a:t>
            </a:r>
            <a:r>
              <a:rPr lang="en-US" sz="4000" dirty="0"/>
              <a:t>Symmetry</a:t>
            </a:r>
            <a:r>
              <a:rPr lang="en-US" dirty="0"/>
              <a:t> and Chirality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39713" y="4049244"/>
            <a:ext cx="8693150" cy="2670175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 the mirror image of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isomer and show that it can be superimposed on its mirror image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definition, when a compound is identical to its mirror image, it is NOT chiral. It is achiral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6965950" cy="2755900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Molecules with an even number of chirality centers that have a plane of symmetry are called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compounds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Another way to test if a compound is a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compound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to see if it is identical to its mirror image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15" y="1343256"/>
            <a:ext cx="1719348" cy="231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5.6 Symmetry and Chirality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689975" cy="51768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 compound has a </a:t>
            </a:r>
            <a:r>
              <a:rPr lang="en-US" sz="2400" b="1" dirty="0" smtClean="0">
                <a:solidFill>
                  <a:srgbClr val="FF0000"/>
                </a:solidFill>
              </a:rPr>
              <a:t>plane of symmetry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it is </a:t>
            </a:r>
            <a:r>
              <a:rPr lang="en-US" sz="2400" b="1" dirty="0" smtClean="0">
                <a:solidFill>
                  <a:srgbClr val="FF0000"/>
                </a:solidFill>
              </a:rPr>
              <a:t>ACHIRAL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But… a compound that lacks a plane of symmetry may still be an achiral compound… if it has an reflectional symmetry through </a:t>
            </a:r>
            <a:r>
              <a:rPr lang="en-US" sz="2400" b="1" dirty="0" smtClean="0">
                <a:solidFill>
                  <a:schemeClr val="tx1"/>
                </a:solidFill>
              </a:rPr>
              <a:t>inversion</a:t>
            </a:r>
            <a:r>
              <a:rPr lang="en-US" sz="2400" dirty="0" smtClean="0">
                <a:solidFill>
                  <a:schemeClr val="tx1"/>
                </a:solidFill>
              </a:rPr>
              <a:t> about a central point in the molecule</a:t>
            </a: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molecule to the right has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chirality</a:t>
            </a:r>
          </a:p>
          <a:p>
            <a:pPr marL="5715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centers,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no plane of symmetry, but it is</a:t>
            </a:r>
          </a:p>
          <a:p>
            <a:pPr marL="5715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still achiral because of inversion</a:t>
            </a:r>
          </a:p>
          <a:p>
            <a:pPr marL="5715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61596" y="3720492"/>
            <a:ext cx="1385877" cy="14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/>
              <a:t>Identify the following pairs as either constitutional isomers, stereoisomers, or </a:t>
            </a:r>
            <a:r>
              <a:rPr lang="en-US" sz="2400" dirty="0" smtClean="0"/>
              <a:t>identical</a:t>
            </a:r>
            <a:r>
              <a:rPr lang="en-US" sz="2400" dirty="0"/>
              <a:t> </a:t>
            </a:r>
            <a:r>
              <a:rPr lang="en-US" sz="2400" dirty="0" smtClean="0"/>
              <a:t>structures </a:t>
            </a: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endParaRPr lang="en-US" sz="2400" dirty="0" smtClean="0">
              <a:solidFill>
                <a:srgbClr val="00B0F0"/>
              </a:solidFill>
            </a:endParaRP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endParaRPr lang="en-US" sz="2400" dirty="0" smtClean="0">
              <a:solidFill>
                <a:srgbClr val="00B0F0"/>
              </a:solidFill>
            </a:endParaRP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endParaRPr lang="en-US" sz="2400" dirty="0" smtClean="0">
              <a:solidFill>
                <a:srgbClr val="00B0F0"/>
              </a:solidFill>
            </a:endParaRPr>
          </a:p>
          <a:p>
            <a:pPr eaLnBrk="1" hangingPunct="1"/>
            <a:endParaRPr lang="en-US" sz="2400" dirty="0">
              <a:solidFill>
                <a:srgbClr val="00B0F0"/>
              </a:solidFill>
            </a:endParaRPr>
          </a:p>
          <a:p>
            <a:pPr eaLnBrk="1" hangingPunct="1"/>
            <a:endParaRPr lang="en-US" sz="2400" dirty="0" smtClean="0">
              <a:solidFill>
                <a:srgbClr val="00B0F0"/>
              </a:solidFill>
            </a:endParaRPr>
          </a:p>
          <a:p>
            <a:pPr marL="3657600" lvl="8" indent="0">
              <a:buNone/>
            </a:pPr>
            <a:r>
              <a:rPr lang="en-US" sz="1400" dirty="0" smtClean="0">
                <a:solidFill>
                  <a:srgbClr val="00B0F0"/>
                </a:solidFill>
              </a:rPr>
              <a:t>		</a:t>
            </a:r>
            <a:r>
              <a:rPr lang="en-US" sz="1600" b="1" dirty="0" smtClean="0">
                <a:solidFill>
                  <a:srgbClr val="00B0F0"/>
                </a:solidFill>
              </a:rPr>
              <a:t>*Answers on the next slide*</a:t>
            </a:r>
            <a:endParaRPr lang="en-US" sz="1600" b="1" dirty="0">
              <a:solidFill>
                <a:srgbClr val="00B0F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53035"/>
              </p:ext>
            </p:extLst>
          </p:nvPr>
        </p:nvGraphicFramePr>
        <p:xfrm>
          <a:off x="1198906" y="5167682"/>
          <a:ext cx="2458204" cy="818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" name="CS ChemDraw Drawing" r:id="rId4" imgW="2104189" imgH="700748" progId="ChemDraw.Document.6.0">
                  <p:embed/>
                </p:oleObj>
              </mc:Choice>
              <mc:Fallback>
                <p:oleObj name="CS ChemDraw Drawing" r:id="rId4" imgW="2104189" imgH="700748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906" y="5167682"/>
                        <a:ext cx="2458204" cy="818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50021"/>
              </p:ext>
            </p:extLst>
          </p:nvPr>
        </p:nvGraphicFramePr>
        <p:xfrm>
          <a:off x="668338" y="1843558"/>
          <a:ext cx="3269771" cy="957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" name="CS ChemDraw Drawing" r:id="rId6" imgW="2797667" imgH="819788" progId="ChemDraw.Document.6.0">
                  <p:embed/>
                </p:oleObj>
              </mc:Choice>
              <mc:Fallback>
                <p:oleObj name="CS ChemDraw Drawing" r:id="rId6" imgW="2797667" imgH="819788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1843558"/>
                        <a:ext cx="3269771" cy="957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28978"/>
              </p:ext>
            </p:extLst>
          </p:nvPr>
        </p:nvGraphicFramePr>
        <p:xfrm>
          <a:off x="5638800" y="2375586"/>
          <a:ext cx="2515113" cy="84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" name="CS ChemDraw Drawing" r:id="rId8" imgW="2151699" imgH="721802" progId="ChemDraw.Document.6.0">
                  <p:embed/>
                </p:oleObj>
              </mc:Choice>
              <mc:Fallback>
                <p:oleObj name="CS ChemDraw Drawing" r:id="rId8" imgW="2151699" imgH="721802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75586"/>
                        <a:ext cx="2515113" cy="84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708812"/>
              </p:ext>
            </p:extLst>
          </p:nvPr>
        </p:nvGraphicFramePr>
        <p:xfrm>
          <a:off x="5265800" y="4169495"/>
          <a:ext cx="3261111" cy="99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" name="CS ChemDraw Drawing" r:id="rId10" imgW="2791459" imgH="854610" progId="ChemDraw.Document.6.0">
                  <p:embed/>
                </p:oleObj>
              </mc:Choice>
              <mc:Fallback>
                <p:oleObj name="CS ChemDraw Drawing" r:id="rId10" imgW="2791459" imgH="854610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800" y="4169495"/>
                        <a:ext cx="3261111" cy="99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98560"/>
              </p:ext>
            </p:extLst>
          </p:nvPr>
        </p:nvGraphicFramePr>
        <p:xfrm>
          <a:off x="679450" y="3398024"/>
          <a:ext cx="3277194" cy="120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" name="CS ChemDraw Drawing" r:id="rId12" imgW="2796048" imgH="1026827" progId="ChemDraw.Document.6.0">
                  <p:embed/>
                </p:oleObj>
              </mc:Choice>
              <mc:Fallback>
                <p:oleObj name="CS ChemDraw Drawing" r:id="rId12" imgW="2796048" imgH="1026827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3398024"/>
                        <a:ext cx="3277194" cy="1203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5.1 </a:t>
            </a:r>
            <a:r>
              <a:rPr lang="en-US" sz="4000" dirty="0" smtClean="0"/>
              <a:t>Isomers - Overview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5.6 Symmetry and Chirality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1508590"/>
            <a:ext cx="8689975" cy="51768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OVERALL: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1650" lvl="3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presence or absence of rotational symmetry is irrelevant to chirality</a:t>
            </a:r>
          </a:p>
          <a:p>
            <a:pPr marL="1771650" lvl="3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1650" lvl="3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compound that has a plane of symmetry is achiral</a:t>
            </a:r>
          </a:p>
          <a:p>
            <a:pPr marL="1771650" lvl="3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71650" lvl="3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compound without a plane of symmetry will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usually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 chiral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there are exceptions (such as a compound with an inversion center).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5.6 </a:t>
            </a:r>
            <a:r>
              <a:rPr lang="en-US" sz="4000" dirty="0" smtClean="0"/>
              <a:t>Meso Compounds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443912" cy="25034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compound with chirality centers, but is achiral because of symmetry is called a </a:t>
            </a:r>
            <a:r>
              <a:rPr lang="en-US" sz="2400" b="1" dirty="0" smtClean="0">
                <a:solidFill>
                  <a:srgbClr val="FF0000"/>
                </a:solidFill>
              </a:rPr>
              <a:t>meso compound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molecules below are meso compounds: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compounds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less than the predicted number of stereoisomers based on the 2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formula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5.7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077" y="3001328"/>
            <a:ext cx="6185982" cy="91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5.7 Fischer Projections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694737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Fischer projections can also be used to represent molecules with chirality centers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Horizontal lines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 attachments </a:t>
            </a:r>
            <a:r>
              <a:rPr lang="en-US" sz="2400" b="1" dirty="0" smtClean="0">
                <a:solidFill>
                  <a:srgbClr val="FF0000"/>
                </a:solidFill>
              </a:rPr>
              <a:t>coming out of the page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Vertical lines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 attachments going </a:t>
            </a:r>
            <a:r>
              <a:rPr lang="en-US" sz="2400" b="1" dirty="0" smtClean="0">
                <a:solidFill>
                  <a:srgbClr val="0070C0"/>
                </a:solidFill>
              </a:rPr>
              <a:t>back into the page</a:t>
            </a:r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91957" y="4018123"/>
            <a:ext cx="5360086" cy="154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5.7 Fischer Projections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1051392"/>
            <a:ext cx="8694737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Fischer projections are most useful when drawing molecules having multiple chirality centers (like sugars, shown below).</a:t>
            </a: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1475" y="2243181"/>
            <a:ext cx="855279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5.7 Fischer Projections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694737" cy="53990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Fischer projections are also useful to quickly assess stereoisomeric relationships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5.8</a:t>
            </a:r>
          </a:p>
        </p:txBody>
      </p:sp>
      <p:pic>
        <p:nvPicPr>
          <p:cNvPr id="6247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6403" y="2108573"/>
            <a:ext cx="781119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3600" dirty="0"/>
              <a:t>5.8 </a:t>
            </a:r>
            <a:r>
              <a:rPr lang="en-US" sz="3600" dirty="0" smtClean="0"/>
              <a:t>Conformationally Mobile Compounds</a:t>
            </a:r>
            <a:endParaRPr 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443912" cy="5188043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Molecules can rotate around single bonds.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Recall the gauche rotational conformations of butane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Realize that these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conformations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chiral, and are actually enantiomeric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But, because these rotatomers are interchangeable via bond rotation, butane is not a chiral compound.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88" y="1993428"/>
            <a:ext cx="4964112" cy="144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5.8 Interconverting Enantiomers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693150" cy="2389187"/>
          </a:xfrm>
        </p:spPr>
        <p:txBody>
          <a:bodyPr/>
          <a:lstStyle/>
          <a:p>
            <a:pPr marL="514350" indent="-457200" eaLnBrk="1" hangingPunct="1"/>
            <a:r>
              <a:rPr lang="en-US" sz="2400" dirty="0"/>
              <a:t>Compare </a:t>
            </a:r>
            <a:r>
              <a:rPr lang="en-US" sz="2400" dirty="0" smtClean="0"/>
              <a:t>both possible chair conformations of (</a:t>
            </a:r>
            <a:r>
              <a:rPr lang="en-US" sz="2400" i="1" dirty="0" smtClean="0"/>
              <a:t>cis</a:t>
            </a:r>
            <a:r>
              <a:rPr lang="en-US" sz="2400" dirty="0"/>
              <a:t>)-</a:t>
            </a:r>
            <a:r>
              <a:rPr lang="en-US" sz="2400" dirty="0" smtClean="0"/>
              <a:t>1,2-dimethylcyclohexane</a:t>
            </a:r>
            <a:endParaRPr lang="en-US" sz="2400" i="1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39713" y="3010275"/>
            <a:ext cx="8696325" cy="3009900"/>
          </a:xfrm>
        </p:spPr>
        <p:txBody>
          <a:bodyPr/>
          <a:lstStyle/>
          <a:p>
            <a:pPr marL="514350" indent="-457200" eaLnBrk="1" hangingPunct="1"/>
            <a:r>
              <a:rPr lang="en-US" sz="2400" dirty="0" smtClean="0"/>
              <a:t>These conformations are chiral, and also enantiomeric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However, these conformations interconvert, and overall this is an achiral compound (possesses a plane of symmetry)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88" y="1818457"/>
            <a:ext cx="4468159" cy="923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838" y="4795099"/>
            <a:ext cx="4036358" cy="162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5.9 Chirality without Chirality Centers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693150" cy="5203825"/>
          </a:xfrm>
        </p:spPr>
        <p:txBody>
          <a:bodyPr/>
          <a:lstStyle/>
          <a:p>
            <a:pPr marL="514350" indent="-457200" eaLnBrk="1" hangingPunct="1"/>
            <a:r>
              <a:rPr lang="en-US" sz="2400" b="1" dirty="0" smtClean="0">
                <a:solidFill>
                  <a:srgbClr val="0070C0"/>
                </a:solidFill>
              </a:rPr>
              <a:t>ATROPISOMERS</a:t>
            </a:r>
            <a:r>
              <a:rPr lang="en-US" sz="2400" dirty="0" smtClean="0"/>
              <a:t>:  stereoisomers that would be interchangeable through the rotation of a sigma bond, but because the bond is unable to rotate, the different conformations are “stuck” and not interchangeable.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r>
              <a:rPr lang="en-US" sz="2400" dirty="0" smtClean="0"/>
              <a:t>(R) and (S)-BINAP are chiral, and enantiomers of one another, even though they do not have any chirality centers (they instead have an “axis of chirality.”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86" y="2688665"/>
            <a:ext cx="6857365" cy="2125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5.9 Chirality without Chirality Centers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693150" cy="5203825"/>
          </a:xfrm>
        </p:spPr>
        <p:txBody>
          <a:bodyPr/>
          <a:lstStyle/>
          <a:p>
            <a:pPr marL="514350" indent="-457200" eaLnBrk="1" hangingPunct="1"/>
            <a:r>
              <a:rPr lang="en-US" sz="2400" b="1" dirty="0" smtClean="0">
                <a:solidFill>
                  <a:srgbClr val="0070C0"/>
                </a:solidFill>
              </a:rPr>
              <a:t>ALLENES</a:t>
            </a:r>
            <a:r>
              <a:rPr lang="en-US" sz="2400" dirty="0" smtClean="0"/>
              <a:t>:  compounds that possess two adjacent C=C double bonds.  They may or may not be chiral depending on the substituents,</a:t>
            </a:r>
          </a:p>
          <a:p>
            <a:pPr marL="514350" indent="-457200" eaLnBrk="1" hangingPunct="1"/>
            <a:endParaRPr lang="en-US" sz="2400" dirty="0"/>
          </a:p>
          <a:p>
            <a:pPr marL="57150" indent="0" eaLnBrk="1" hangingPunct="1">
              <a:buNone/>
            </a:pPr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r>
              <a:rPr lang="en-US" sz="2400" dirty="0" smtClean="0"/>
              <a:t>The the two groups on each end of the allene are different, than it will be a chiral compound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034" y="2019300"/>
            <a:ext cx="4345752" cy="1140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884" y="4370293"/>
            <a:ext cx="5672902" cy="19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5.10 </a:t>
            </a:r>
            <a:r>
              <a:rPr lang="en-US" sz="4000" dirty="0"/>
              <a:t>Resolution of Enantiomers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693150" cy="5203825"/>
          </a:xfrm>
        </p:spPr>
        <p:txBody>
          <a:bodyPr/>
          <a:lstStyle/>
          <a:p>
            <a:pPr marL="514350" indent="-457200" eaLnBrk="1" hangingPunct="1"/>
            <a:r>
              <a:rPr lang="en-US" sz="2400" dirty="0"/>
              <a:t>Most methods of separating compounds from one another take advantages of the compounds’ different physical </a:t>
            </a:r>
            <a:r>
              <a:rPr lang="en-US" sz="2400" dirty="0" smtClean="0"/>
              <a:t>properties</a:t>
            </a:r>
          </a:p>
          <a:p>
            <a:pPr marL="514350" indent="-457200" eaLnBrk="1" hangingPunct="1"/>
            <a:endParaRPr lang="en-US" sz="2400" dirty="0"/>
          </a:p>
          <a:p>
            <a:pPr marL="914400" lvl="1" indent="-457200" eaLnBrk="1" hangingPunct="1"/>
            <a:r>
              <a:rPr lang="en-US" b="1" u="sng" dirty="0"/>
              <a:t>Distillation</a:t>
            </a:r>
            <a:r>
              <a:rPr lang="en-US" dirty="0"/>
              <a:t> – separates compounds with different boiling </a:t>
            </a:r>
            <a:r>
              <a:rPr lang="en-US" dirty="0" smtClean="0"/>
              <a:t>points</a:t>
            </a:r>
          </a:p>
          <a:p>
            <a:pPr marL="914400" lvl="1" indent="-457200" eaLnBrk="1" hangingPunct="1"/>
            <a:endParaRPr lang="en-US" dirty="0"/>
          </a:p>
          <a:p>
            <a:pPr marL="914400" lvl="1" indent="-457200" eaLnBrk="1" hangingPunct="1"/>
            <a:r>
              <a:rPr lang="en-US" b="1" u="sng" dirty="0"/>
              <a:t>Recrystallization</a:t>
            </a:r>
            <a:r>
              <a:rPr lang="en-US" dirty="0"/>
              <a:t> – separates compounds with different solubilities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marL="514350" indent="-457200" eaLnBrk="1" hangingPunct="1"/>
            <a:r>
              <a:rPr lang="en-US" sz="2400" dirty="0"/>
              <a:t>Such methods often don’t work to separate one enantiomer from its </a:t>
            </a:r>
            <a:r>
              <a:rPr lang="en-US" sz="2400" dirty="0" smtClean="0"/>
              <a:t>racemate, because they have identical physical properties</a:t>
            </a:r>
            <a:r>
              <a:rPr lang="en-US" sz="2400" dirty="0"/>
              <a:t>/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/>
              <a:t>Identify the following pairs as either constitutional isomers, stereoisomers, or </a:t>
            </a:r>
            <a:r>
              <a:rPr lang="en-US" sz="2400" dirty="0" smtClean="0"/>
              <a:t>identical</a:t>
            </a:r>
            <a:r>
              <a:rPr lang="en-US" sz="2400" dirty="0"/>
              <a:t> </a:t>
            </a:r>
            <a:r>
              <a:rPr lang="en-US" sz="2400" dirty="0" smtClean="0"/>
              <a:t>structures </a:t>
            </a:r>
            <a:endParaRPr lang="en-US" sz="2400" dirty="0">
              <a:solidFill>
                <a:srgbClr val="00B0F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53035"/>
              </p:ext>
            </p:extLst>
          </p:nvPr>
        </p:nvGraphicFramePr>
        <p:xfrm>
          <a:off x="1198906" y="5167682"/>
          <a:ext cx="2458204" cy="818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" name="CS ChemDraw Drawing" r:id="rId4" imgW="2104189" imgH="700748" progId="ChemDraw.Document.6.0">
                  <p:embed/>
                </p:oleObj>
              </mc:Choice>
              <mc:Fallback>
                <p:oleObj name="CS ChemDraw Drawing" r:id="rId4" imgW="2104189" imgH="70074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906" y="5167682"/>
                        <a:ext cx="2458204" cy="818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358308"/>
              </p:ext>
            </p:extLst>
          </p:nvPr>
        </p:nvGraphicFramePr>
        <p:xfrm>
          <a:off x="668338" y="1843558"/>
          <a:ext cx="3269771" cy="957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" name="CS ChemDraw Drawing" r:id="rId6" imgW="2797667" imgH="819788" progId="ChemDraw.Document.6.0">
                  <p:embed/>
                </p:oleObj>
              </mc:Choice>
              <mc:Fallback>
                <p:oleObj name="CS ChemDraw Drawing" r:id="rId6" imgW="2797667" imgH="81978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1843558"/>
                        <a:ext cx="3269771" cy="957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28978"/>
              </p:ext>
            </p:extLst>
          </p:nvPr>
        </p:nvGraphicFramePr>
        <p:xfrm>
          <a:off x="5638800" y="2375586"/>
          <a:ext cx="2515113" cy="84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" name="CS ChemDraw Drawing" r:id="rId8" imgW="2151699" imgH="721802" progId="ChemDraw.Document.6.0">
                  <p:embed/>
                </p:oleObj>
              </mc:Choice>
              <mc:Fallback>
                <p:oleObj name="CS ChemDraw Drawing" r:id="rId8" imgW="2151699" imgH="7218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75586"/>
                        <a:ext cx="2515113" cy="84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708812"/>
              </p:ext>
            </p:extLst>
          </p:nvPr>
        </p:nvGraphicFramePr>
        <p:xfrm>
          <a:off x="5265800" y="4169495"/>
          <a:ext cx="3261111" cy="99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" name="CS ChemDraw Drawing" r:id="rId10" imgW="2791459" imgH="854610" progId="ChemDraw.Document.6.0">
                  <p:embed/>
                </p:oleObj>
              </mc:Choice>
              <mc:Fallback>
                <p:oleObj name="CS ChemDraw Drawing" r:id="rId10" imgW="2791459" imgH="8546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800" y="4169495"/>
                        <a:ext cx="3261111" cy="99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98560"/>
              </p:ext>
            </p:extLst>
          </p:nvPr>
        </p:nvGraphicFramePr>
        <p:xfrm>
          <a:off x="679450" y="3398024"/>
          <a:ext cx="3277194" cy="120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" name="CS ChemDraw Drawing" r:id="rId12" imgW="2796048" imgH="1026827" progId="ChemDraw.Document.6.0">
                  <p:embed/>
                </p:oleObj>
              </mc:Choice>
              <mc:Fallback>
                <p:oleObj name="CS ChemDraw Drawing" r:id="rId12" imgW="2796048" imgH="102682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3398024"/>
                        <a:ext cx="3277194" cy="1203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5.1 </a:t>
            </a:r>
            <a:r>
              <a:rPr lang="en-US" sz="4000" dirty="0" smtClean="0"/>
              <a:t>Isomers - Overview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30508" y="2843679"/>
            <a:ext cx="100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identical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604" y="4515391"/>
            <a:ext cx="15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stereoisomers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7923" y="6031547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Constitutional isomers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2928" y="3287474"/>
            <a:ext cx="100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identical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2024" y="4931301"/>
            <a:ext cx="15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stereoisomers</a:t>
            </a:r>
          </a:p>
        </p:txBody>
      </p:sp>
    </p:spTree>
    <p:extLst>
      <p:ext uri="{BB962C8B-B14F-4D97-AF65-F5344CB8AC3E}">
        <p14:creationId xmlns:p14="http://schemas.microsoft.com/office/powerpoint/2010/main" val="155214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693150" cy="5203825"/>
          </a:xfrm>
        </p:spPr>
        <p:txBody>
          <a:bodyPr/>
          <a:lstStyle/>
          <a:p>
            <a:pPr marL="514350" indent="-457200" eaLnBrk="1" hangingPunct="1"/>
            <a:r>
              <a:rPr lang="en-US" sz="2400" dirty="0"/>
              <a:t>In 1847, Pasteur performed the first resolution of enantiomers from a racemic mixture of tartaric acid </a:t>
            </a:r>
            <a:r>
              <a:rPr lang="en-US" sz="2400" dirty="0" smtClean="0"/>
              <a:t>salts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1771650" lvl="3" indent="-457200" eaLnBrk="1" hangingPunct="1"/>
            <a:endParaRPr lang="en-US" sz="2400" dirty="0"/>
          </a:p>
          <a:p>
            <a:pPr marL="1771650" lvl="3" indent="-457200" eaLnBrk="1" hangingPunct="1"/>
            <a:endParaRPr lang="en-US" sz="2400" dirty="0"/>
          </a:p>
          <a:p>
            <a:pPr marL="514350" indent="-457200" eaLnBrk="1" hangingPunct="1">
              <a:buFont typeface="Arial" pitchFamily="1" charset="0"/>
              <a:buNone/>
            </a:pPr>
            <a:endParaRPr lang="en-US" sz="2400" dirty="0"/>
          </a:p>
          <a:p>
            <a:pPr marL="514350" indent="-457200" eaLnBrk="1" hangingPunct="1">
              <a:buFont typeface="Arial" pitchFamily="1" charset="0"/>
              <a:buNone/>
            </a:pPr>
            <a:endParaRPr lang="en-US" sz="2400" dirty="0"/>
          </a:p>
          <a:p>
            <a:pPr marL="514350" indent="-457200" eaLnBrk="1" hangingPunct="1"/>
            <a:r>
              <a:rPr lang="en-US" sz="2400" dirty="0"/>
              <a:t>The different enantiomers formed different shaped crystals that were separated by hand using tweezers</a:t>
            </a:r>
          </a:p>
          <a:p>
            <a:pPr marL="514350" indent="-457200" eaLnBrk="1" hangingPunct="1"/>
            <a:r>
              <a:rPr lang="en-US" sz="2400" dirty="0" smtClean="0"/>
              <a:t>However, this </a:t>
            </a:r>
            <a:r>
              <a:rPr lang="en-US" sz="2400" dirty="0"/>
              <a:t>method doesn’t work for most pairs of </a:t>
            </a:r>
            <a:r>
              <a:rPr lang="en-US" sz="2400" dirty="0" smtClean="0"/>
              <a:t>enantiomers</a:t>
            </a:r>
            <a:endParaRPr lang="en-US" sz="2400" dirty="0"/>
          </a:p>
        </p:txBody>
      </p:sp>
      <p:pic>
        <p:nvPicPr>
          <p:cNvPr id="6656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379"/>
          <a:stretch>
            <a:fillRect/>
          </a:stretch>
        </p:blipFill>
        <p:spPr bwMode="auto">
          <a:xfrm>
            <a:off x="1709933" y="2028407"/>
            <a:ext cx="6392535" cy="237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5.10 </a:t>
            </a:r>
            <a:r>
              <a:rPr lang="en-US" sz="4000" dirty="0"/>
              <a:t>Resolution of Enantiomers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693150" cy="5203825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Another method is to use a chiral resolving agent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771650" lvl="3" indent="-457200" eaLnBrk="1" hangingPunct="1">
              <a:buFont typeface="Arial" charset="0"/>
              <a:buChar char="–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differing physical properties of diastereomers allow them to be more easily separated</a:t>
            </a:r>
          </a:p>
        </p:txBody>
      </p:sp>
      <p:pic>
        <p:nvPicPr>
          <p:cNvPr id="6759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392" y="1696279"/>
            <a:ext cx="8187217" cy="357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5.10 </a:t>
            </a:r>
            <a:r>
              <a:rPr lang="en-US" sz="4000" dirty="0"/>
              <a:t>Resolution of Enantiomers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957263"/>
            <a:ext cx="8693150" cy="5203825"/>
          </a:xfrm>
        </p:spPr>
        <p:txBody>
          <a:bodyPr/>
          <a:lstStyle/>
          <a:p>
            <a:pPr marL="514350" indent="-457200" eaLnBrk="1" hangingPunct="1"/>
            <a:r>
              <a:rPr lang="en-US" sz="2400" dirty="0"/>
              <a:t>Affinity chromatography is often used to separate </a:t>
            </a:r>
            <a:r>
              <a:rPr lang="en-US" sz="2400" dirty="0" smtClean="0"/>
              <a:t>compounds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a </a:t>
            </a:r>
            <a:r>
              <a:rPr lang="en-US" sz="2400" dirty="0"/>
              <a:t>glass column </a:t>
            </a:r>
            <a:r>
              <a:rPr lang="en-US" sz="2400" dirty="0" smtClean="0"/>
              <a:t>(or tube) is packed with a solid substance to act as an adsorbent, and a mixture is passed through it.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If a </a:t>
            </a:r>
            <a:r>
              <a:rPr lang="en-US" sz="2400" b="1" dirty="0" smtClean="0"/>
              <a:t>chiral adsorbent </a:t>
            </a:r>
            <a:r>
              <a:rPr lang="en-US" sz="2400" dirty="0" smtClean="0"/>
              <a:t>is used, then enantiomers will interact with it differently, and travel through the column at different rates, allowing for their individual collection (thus separation).</a:t>
            </a:r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This is a very common way for resolving enantiomers</a:t>
            </a:r>
            <a:endParaRPr lang="en-US" sz="2400" dirty="0"/>
          </a:p>
          <a:p>
            <a:pPr marL="514350" indent="-457200" eaLnBrk="1" hangingPunct="1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5.10 </a:t>
            </a:r>
            <a:r>
              <a:rPr lang="en-US" sz="4000" dirty="0"/>
              <a:t>Resolution of Enantiomers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2888" y="1320332"/>
            <a:ext cx="8693150" cy="520382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molecules with different groups attached to the C=C double bond, the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notation is used instead of cis/trans notation</a:t>
            </a:r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/>
              <a:t>c</a:t>
            </a:r>
            <a:r>
              <a:rPr lang="en-US" sz="2400" dirty="0" smtClean="0"/>
              <a:t>is and trans only works if there is a like group on each carbon of the alkene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5.11 </a:t>
            </a:r>
            <a:r>
              <a:rPr lang="en-US" sz="4000" i="1" dirty="0" smtClean="0"/>
              <a:t>E</a:t>
            </a:r>
            <a:r>
              <a:rPr lang="en-US" sz="4000" dirty="0" smtClean="0"/>
              <a:t> and </a:t>
            </a:r>
            <a:r>
              <a:rPr lang="en-US" sz="4000" i="1" dirty="0" smtClean="0"/>
              <a:t>Z</a:t>
            </a:r>
            <a:r>
              <a:rPr lang="en-US" sz="4000" dirty="0" smtClean="0"/>
              <a:t> Designations for Alkenes</a:t>
            </a:r>
            <a:endParaRPr lang="en-US" sz="4000" i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67848" y="2590705"/>
            <a:ext cx="4073738" cy="10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64393" y="3725450"/>
            <a:ext cx="728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Cis/trans isn’t adequate to differentiate between these two diastereomers</a:t>
            </a:r>
          </a:p>
        </p:txBody>
      </p:sp>
    </p:spTree>
    <p:extLst>
      <p:ext uri="{BB962C8B-B14F-4D97-AF65-F5344CB8AC3E}">
        <p14:creationId xmlns:p14="http://schemas.microsoft.com/office/powerpoint/2010/main" val="119121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5.11 </a:t>
            </a:r>
            <a:r>
              <a:rPr lang="en-US" sz="4000" i="1" dirty="0" smtClean="0"/>
              <a:t>E</a:t>
            </a:r>
            <a:r>
              <a:rPr lang="en-US" sz="4000" dirty="0" smtClean="0"/>
              <a:t> and </a:t>
            </a:r>
            <a:r>
              <a:rPr lang="en-US" sz="4000" i="1" dirty="0" smtClean="0"/>
              <a:t>Z</a:t>
            </a:r>
            <a:r>
              <a:rPr lang="en-US" sz="4000" dirty="0" smtClean="0"/>
              <a:t> Designations for Alkenes</a:t>
            </a:r>
            <a:endParaRPr lang="en-US" sz="4000" i="1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u="sng" dirty="0" smtClean="0"/>
              <a:t>Assigning </a:t>
            </a:r>
            <a:r>
              <a:rPr lang="en-US" sz="2400" i="1" u="sng" dirty="0" smtClean="0"/>
              <a:t>E</a:t>
            </a:r>
            <a:r>
              <a:rPr lang="en-US" sz="2400" u="sng" dirty="0" smtClean="0"/>
              <a:t> or </a:t>
            </a:r>
            <a:r>
              <a:rPr lang="en-US" sz="2400" i="1" u="sng" dirty="0" smtClean="0"/>
              <a:t>Z</a:t>
            </a:r>
            <a:r>
              <a:rPr lang="en-US" sz="2400" u="sng" dirty="0" smtClean="0"/>
              <a:t> to a C=C double bond:</a:t>
            </a:r>
            <a:endParaRPr lang="en-US" sz="2400" dirty="0"/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prioritize the groups attached to the C=C double bond based on atomic number</a:t>
            </a:r>
            <a:endParaRPr lang="en-US" dirty="0">
              <a:solidFill>
                <a:srgbClr val="C6C3C3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26792" y="3216742"/>
            <a:ext cx="3690416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7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5.11 </a:t>
            </a:r>
            <a:r>
              <a:rPr lang="en-US" sz="4000" i="1" dirty="0" smtClean="0"/>
              <a:t>E</a:t>
            </a:r>
            <a:r>
              <a:rPr lang="en-US" sz="4000" dirty="0" smtClean="0"/>
              <a:t> and </a:t>
            </a:r>
            <a:r>
              <a:rPr lang="en-US" sz="4000" i="1" dirty="0" smtClean="0"/>
              <a:t>Z</a:t>
            </a:r>
            <a:r>
              <a:rPr lang="en-US" sz="4000" dirty="0" smtClean="0"/>
              <a:t> Designations for Alkenes</a:t>
            </a:r>
            <a:endParaRPr lang="en-US" sz="4000" i="1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u="sng" dirty="0" smtClean="0"/>
              <a:t>Assigning </a:t>
            </a:r>
            <a:r>
              <a:rPr lang="en-US" sz="2400" i="1" u="sng" dirty="0" smtClean="0"/>
              <a:t>E</a:t>
            </a:r>
            <a:r>
              <a:rPr lang="en-US" sz="2400" u="sng" dirty="0" smtClean="0"/>
              <a:t> or </a:t>
            </a:r>
            <a:r>
              <a:rPr lang="en-US" sz="2400" i="1" u="sng" dirty="0" smtClean="0"/>
              <a:t>Z</a:t>
            </a:r>
            <a:r>
              <a:rPr lang="en-US" sz="2400" u="sng" dirty="0" smtClean="0"/>
              <a:t> to a C=C double bond:</a:t>
            </a:r>
            <a:endParaRPr lang="en-US" sz="2400" dirty="0"/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prioritize the groups attached to the C=C double bond based on atomic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number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 top priority groups are on the same side of the C=C double bond, it is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(for zussamen, which means </a:t>
            </a:r>
            <a:r>
              <a:rPr lang="en-US" dirty="0">
                <a:solidFill>
                  <a:srgbClr val="FF0000"/>
                </a:solidFill>
              </a:rPr>
              <a:t>together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00050" lvl="1" indent="0" eaLnBrk="1" hangingPunct="1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top priority groups are on opposite sides of the C=C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double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bond, it is </a:t>
            </a:r>
            <a:r>
              <a:rPr lang="en-US" dirty="0">
                <a:solidFill>
                  <a:srgbClr val="00B0F0"/>
                </a:solidFill>
              </a:rPr>
              <a:t>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(for entgegen, which means </a:t>
            </a:r>
            <a:r>
              <a:rPr lang="en-US" dirty="0">
                <a:solidFill>
                  <a:srgbClr val="00B0F0"/>
                </a:solidFill>
              </a:rPr>
              <a:t>opposite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8.2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>
              <a:solidFill>
                <a:srgbClr val="C6C3C3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19211" y="4391025"/>
            <a:ext cx="4208483" cy="147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49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/>
              <a:t>Identify the following as either </a:t>
            </a:r>
            <a:r>
              <a:rPr lang="en-US" sz="2400" i="1" dirty="0"/>
              <a:t>cis</a:t>
            </a:r>
            <a:r>
              <a:rPr lang="en-US" sz="2400" dirty="0"/>
              <a:t>, </a:t>
            </a:r>
            <a:r>
              <a:rPr lang="en-US" sz="2400" i="1" dirty="0"/>
              <a:t>trans</a:t>
            </a:r>
            <a:r>
              <a:rPr lang="en-US" sz="2400" dirty="0"/>
              <a:t>, or neither</a:t>
            </a:r>
            <a:r>
              <a:rPr lang="en-US" sz="2400" dirty="0" smtClean="0"/>
              <a:t>. </a:t>
            </a:r>
            <a:endParaRPr lang="en-US" sz="2400" dirty="0">
              <a:solidFill>
                <a:srgbClr val="00B0F0"/>
              </a:solidFill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342098"/>
              </p:ext>
            </p:extLst>
          </p:nvPr>
        </p:nvGraphicFramePr>
        <p:xfrm>
          <a:off x="6412730" y="3795801"/>
          <a:ext cx="12239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" name="CS ChemDraw Drawing" r:id="rId4" imgW="816571" imgH="712625" progId="ChemDraw.Document.6.0">
                  <p:embed/>
                </p:oleObj>
              </mc:Choice>
              <mc:Fallback>
                <p:oleObj name="CS ChemDraw Drawing" r:id="rId4" imgW="816571" imgH="712625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2730" y="3795801"/>
                        <a:ext cx="122396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85409"/>
              </p:ext>
            </p:extLst>
          </p:nvPr>
        </p:nvGraphicFramePr>
        <p:xfrm>
          <a:off x="933449" y="3369723"/>
          <a:ext cx="2224087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" name="CS ChemDraw Drawing" r:id="rId6" imgW="1482245" imgH="817899" progId="ChemDraw.Document.6.0">
                  <p:embed/>
                </p:oleObj>
              </mc:Choice>
              <mc:Fallback>
                <p:oleObj name="CS ChemDraw Drawing" r:id="rId6" imgW="1482245" imgH="817899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49" y="3369723"/>
                        <a:ext cx="2224087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24624"/>
              </p:ext>
            </p:extLst>
          </p:nvPr>
        </p:nvGraphicFramePr>
        <p:xfrm>
          <a:off x="1018380" y="5384800"/>
          <a:ext cx="2054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" name="CS ChemDraw Drawing" r:id="rId8" imgW="1369680" imgH="286130" progId="ChemDraw.Document.6.0">
                  <p:embed/>
                </p:oleObj>
              </mc:Choice>
              <mc:Fallback>
                <p:oleObj name="CS ChemDraw Drawing" r:id="rId8" imgW="1369680" imgH="286130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380" y="5384800"/>
                        <a:ext cx="20542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36129"/>
              </p:ext>
            </p:extLst>
          </p:nvPr>
        </p:nvGraphicFramePr>
        <p:xfrm>
          <a:off x="1266823" y="1750067"/>
          <a:ext cx="155733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" name="CS ChemDraw Drawing" r:id="rId10" imgW="1039002" imgH="817899" progId="ChemDraw.Document.6.0">
                  <p:embed/>
                </p:oleObj>
              </mc:Choice>
              <mc:Fallback>
                <p:oleObj name="CS ChemDraw Drawing" r:id="rId10" imgW="1039002" imgH="817899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3" y="1750067"/>
                        <a:ext cx="1557338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288895"/>
              </p:ext>
            </p:extLst>
          </p:nvPr>
        </p:nvGraphicFramePr>
        <p:xfrm>
          <a:off x="6042025" y="1635380"/>
          <a:ext cx="156368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" name="CS ChemDraw Drawing" r:id="rId12" imgW="1040352" imgH="1016030" progId="ChemDraw.Document.6.0">
                  <p:embed/>
                </p:oleObj>
              </mc:Choice>
              <mc:Fallback>
                <p:oleObj name="CS ChemDraw Drawing" r:id="rId12" imgW="1040352" imgH="1016030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1635380"/>
                        <a:ext cx="1563688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5.1 </a:t>
            </a:r>
            <a:r>
              <a:rPr lang="en-US" sz="4000" dirty="0" smtClean="0"/>
              <a:t>Isomers - Overview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87569" y="5444093"/>
            <a:ext cx="24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*answers on next slide*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dirty="0"/>
              <a:t>Identify the following as either </a:t>
            </a:r>
            <a:r>
              <a:rPr lang="en-US" sz="2400" i="1" dirty="0"/>
              <a:t>cis</a:t>
            </a:r>
            <a:r>
              <a:rPr lang="en-US" sz="2400" dirty="0"/>
              <a:t>, </a:t>
            </a:r>
            <a:r>
              <a:rPr lang="en-US" sz="2400" i="1" dirty="0"/>
              <a:t>trans</a:t>
            </a:r>
            <a:r>
              <a:rPr lang="en-US" sz="2400" dirty="0"/>
              <a:t>, or neither</a:t>
            </a:r>
            <a:r>
              <a:rPr lang="en-US" sz="2400" dirty="0" smtClean="0"/>
              <a:t>. </a:t>
            </a:r>
            <a:endParaRPr lang="en-US" sz="2400" dirty="0">
              <a:solidFill>
                <a:srgbClr val="00B0F0"/>
              </a:solidFill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342098"/>
              </p:ext>
            </p:extLst>
          </p:nvPr>
        </p:nvGraphicFramePr>
        <p:xfrm>
          <a:off x="6412730" y="3795801"/>
          <a:ext cx="12239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" name="CS ChemDraw Drawing" r:id="rId4" imgW="816571" imgH="712625" progId="ChemDraw.Document.6.0">
                  <p:embed/>
                </p:oleObj>
              </mc:Choice>
              <mc:Fallback>
                <p:oleObj name="CS ChemDraw Drawing" r:id="rId4" imgW="816571" imgH="71262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2730" y="3795801"/>
                        <a:ext cx="122396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85409"/>
              </p:ext>
            </p:extLst>
          </p:nvPr>
        </p:nvGraphicFramePr>
        <p:xfrm>
          <a:off x="933449" y="3369723"/>
          <a:ext cx="2224087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6" name="CS ChemDraw Drawing" r:id="rId6" imgW="1482245" imgH="817899" progId="ChemDraw.Document.6.0">
                  <p:embed/>
                </p:oleObj>
              </mc:Choice>
              <mc:Fallback>
                <p:oleObj name="CS ChemDraw Drawing" r:id="rId6" imgW="1482245" imgH="81789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49" y="3369723"/>
                        <a:ext cx="2224087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24624"/>
              </p:ext>
            </p:extLst>
          </p:nvPr>
        </p:nvGraphicFramePr>
        <p:xfrm>
          <a:off x="1018380" y="5384800"/>
          <a:ext cx="2054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7" name="CS ChemDraw Drawing" r:id="rId8" imgW="1369680" imgH="286130" progId="ChemDraw.Document.6.0">
                  <p:embed/>
                </p:oleObj>
              </mc:Choice>
              <mc:Fallback>
                <p:oleObj name="CS ChemDraw Drawing" r:id="rId8" imgW="1369680" imgH="2861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380" y="5384800"/>
                        <a:ext cx="20542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36129"/>
              </p:ext>
            </p:extLst>
          </p:nvPr>
        </p:nvGraphicFramePr>
        <p:xfrm>
          <a:off x="1266823" y="1750067"/>
          <a:ext cx="155733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8" name="CS ChemDraw Drawing" r:id="rId10" imgW="1039002" imgH="817899" progId="ChemDraw.Document.6.0">
                  <p:embed/>
                </p:oleObj>
              </mc:Choice>
              <mc:Fallback>
                <p:oleObj name="CS ChemDraw Drawing" r:id="rId10" imgW="1039002" imgH="81789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3" y="1750067"/>
                        <a:ext cx="1557338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288895"/>
              </p:ext>
            </p:extLst>
          </p:nvPr>
        </p:nvGraphicFramePr>
        <p:xfrm>
          <a:off x="6042025" y="1635380"/>
          <a:ext cx="156368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" name="CS ChemDraw Drawing" r:id="rId12" imgW="1040352" imgH="1016030" progId="ChemDraw.Document.6.0">
                  <p:embed/>
                </p:oleObj>
              </mc:Choice>
              <mc:Fallback>
                <p:oleObj name="CS ChemDraw Drawing" r:id="rId12" imgW="1040352" imgH="10160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1635380"/>
                        <a:ext cx="1563688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/>
              <a:t>5.1 </a:t>
            </a:r>
            <a:r>
              <a:rPr lang="en-US" sz="4000" dirty="0" smtClean="0"/>
              <a:t>Isomers - Overview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04307" y="2383313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4861" y="3480686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6221" y="5919086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trans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60385" y="1785345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trans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0246" y="384067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neither</a:t>
            </a:r>
          </a:p>
        </p:txBody>
      </p:sp>
    </p:spTree>
    <p:extLst>
      <p:ext uri="{BB962C8B-B14F-4D97-AF65-F5344CB8AC3E}">
        <p14:creationId xmlns:p14="http://schemas.microsoft.com/office/powerpoint/2010/main" val="71707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957263"/>
            <a:ext cx="8693150" cy="5399087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cis-trans</a:t>
            </a:r>
            <a:r>
              <a:rPr lang="en-US" sz="2400" dirty="0" smtClean="0"/>
              <a:t> isomerism is only one type… </a:t>
            </a:r>
            <a:r>
              <a:rPr lang="en-US" sz="2400" dirty="0"/>
              <a:t>there </a:t>
            </a:r>
            <a:r>
              <a:rPr lang="en-US" sz="2400" dirty="0" smtClean="0"/>
              <a:t>are </a:t>
            </a:r>
            <a:r>
              <a:rPr lang="en-US" sz="2400" dirty="0"/>
              <a:t>other important </a:t>
            </a:r>
            <a:r>
              <a:rPr lang="en-US" sz="2400" dirty="0" smtClean="0"/>
              <a:t>stereoisomeric relationships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To identify such stereoisomers, we must be able to identify </a:t>
            </a:r>
            <a:r>
              <a:rPr lang="en-US" sz="2400" b="1" dirty="0"/>
              <a:t>chiral</a:t>
            </a:r>
            <a:r>
              <a:rPr lang="en-US" sz="2400" dirty="0"/>
              <a:t> </a:t>
            </a:r>
            <a:r>
              <a:rPr lang="en-US" sz="2400" dirty="0" smtClean="0"/>
              <a:t>molecules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chiral</a:t>
            </a:r>
            <a:r>
              <a:rPr lang="en-US" sz="2400" b="1" dirty="0"/>
              <a:t> </a:t>
            </a:r>
            <a:r>
              <a:rPr lang="en-US" sz="2400" dirty="0"/>
              <a:t>object is </a:t>
            </a:r>
            <a:r>
              <a:rPr lang="en-US" sz="2400" b="1" dirty="0" smtClean="0">
                <a:solidFill>
                  <a:srgbClr val="FF0000"/>
                </a:solidFill>
              </a:rPr>
              <a:t>asymmetric</a:t>
            </a:r>
            <a:r>
              <a:rPr lang="en-US" sz="2400" dirty="0" smtClean="0">
                <a:solidFill>
                  <a:schemeClr val="tx1"/>
                </a:solidFill>
              </a:rPr>
              <a:t>, which means it is not the same as its mirror image (i.e. </a:t>
            </a:r>
            <a:r>
              <a:rPr lang="en-US" sz="2400" b="1" dirty="0" smtClean="0">
                <a:solidFill>
                  <a:srgbClr val="FF0000"/>
                </a:solidFill>
              </a:rPr>
              <a:t>not superimposable </a:t>
            </a:r>
            <a:r>
              <a:rPr lang="en-US" sz="2400" dirty="0" smtClean="0">
                <a:solidFill>
                  <a:schemeClr val="tx1"/>
                </a:solidFill>
              </a:rPr>
              <a:t>on its mirror image)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You can test whether two objects are identical by seeing if they are </a:t>
            </a:r>
            <a:r>
              <a:rPr lang="en-US" sz="2400" b="1" dirty="0"/>
              <a:t>superimposable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5-</a:t>
            </a:r>
            <a:fld id="{88FC047B-6809-6748-A5AC-69E5A817C5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7635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5.2 Stereoisomers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15391</TotalTime>
  <Words>4554</Words>
  <Application>Microsoft Macintosh PowerPoint</Application>
  <PresentationFormat>On-screen Show (4:3)</PresentationFormat>
  <Paragraphs>818</Paragraphs>
  <Slides>65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Klein1-Temp</vt:lpstr>
      <vt:lpstr>CS ChemDraw Drawing</vt:lpstr>
      <vt:lpstr>PowerPoint Presentation</vt:lpstr>
      <vt:lpstr>5.1 Isomers - Overview</vt:lpstr>
      <vt:lpstr>5.1 Isomers - Overview</vt:lpstr>
      <vt:lpstr>5.1 Isomers - Overview</vt:lpstr>
      <vt:lpstr>5.1 Isomers - Overview</vt:lpstr>
      <vt:lpstr>5.1 Isomers - Overview</vt:lpstr>
      <vt:lpstr>5.1 Isomers - Overview</vt:lpstr>
      <vt:lpstr>5.1 Isomers - Overview</vt:lpstr>
      <vt:lpstr>5.2 Stereoisomers</vt:lpstr>
      <vt:lpstr>5.2 Molecular Chirality</vt:lpstr>
      <vt:lpstr>5.2 Stereoisomers</vt:lpstr>
      <vt:lpstr>5.2 Stereoisomers</vt:lpstr>
      <vt:lpstr>5.2 Stereoisomers</vt:lpstr>
      <vt:lpstr>5.2 Stereoisomers</vt:lpstr>
      <vt:lpstr>5.2 Stereoisomers</vt:lpstr>
      <vt:lpstr>5.2 Enantiomers</vt:lpstr>
      <vt:lpstr>5.2 Enantiomers</vt:lpstr>
      <vt:lpstr>5.2 Enantiomers</vt:lpstr>
      <vt:lpstr>5.3 Designating R vs S configuration</vt:lpstr>
      <vt:lpstr>5.3 Designating R vs S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5.5 Stereoisomeric Relationships</vt:lpstr>
      <vt:lpstr>5.5 Stereoisomeric Relationships</vt:lpstr>
      <vt:lpstr>5.5 Stereoisomeric Relationships</vt:lpstr>
      <vt:lpstr>5.6 Symmetry and Chirality</vt:lpstr>
      <vt:lpstr>5.6 Symmetry and Chirality</vt:lpstr>
      <vt:lpstr>5.6 Symmetry and Chirality</vt:lpstr>
      <vt:lpstr>5.6 Symmetry and Chirality</vt:lpstr>
      <vt:lpstr>5.6 Symmetry and Chirality</vt:lpstr>
      <vt:lpstr>5.6 Meso Compounds</vt:lpstr>
      <vt:lpstr>5.7 Fischer Projections</vt:lpstr>
      <vt:lpstr>5.7 Fischer Projections</vt:lpstr>
      <vt:lpstr>5.7 Fischer Projections</vt:lpstr>
      <vt:lpstr>5.8 Conformationally Mobile Compounds</vt:lpstr>
      <vt:lpstr>5.8 Interconverting Enantiomers</vt:lpstr>
      <vt:lpstr>5.9 Chirality without Chirality Centers</vt:lpstr>
      <vt:lpstr>5.9 Chirality without Chirality Centers</vt:lpstr>
      <vt:lpstr>5.10 Resolution of Enantiomers</vt:lpstr>
      <vt:lpstr>5.10 Resolution of Enantiomers</vt:lpstr>
      <vt:lpstr>5.10 Resolution of Enantiomers</vt:lpstr>
      <vt:lpstr>5.10 Resolution of Enantiomers</vt:lpstr>
      <vt:lpstr>5.11 E and Z Designations for Alkenes</vt:lpstr>
      <vt:lpstr>5.11 E and Z Designations for Alkenes</vt:lpstr>
      <vt:lpstr>5.11 E and Z Designations for Alkenes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Stephen Corlett</cp:lastModifiedBy>
  <cp:revision>345</cp:revision>
  <dcterms:created xsi:type="dcterms:W3CDTF">2013-10-02T02:51:00Z</dcterms:created>
  <dcterms:modified xsi:type="dcterms:W3CDTF">2017-08-23T14:45:44Z</dcterms:modified>
</cp:coreProperties>
</file>