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353" r:id="rId2"/>
    <p:sldId id="265" r:id="rId3"/>
    <p:sldId id="266" r:id="rId4"/>
    <p:sldId id="267" r:id="rId5"/>
    <p:sldId id="269" r:id="rId6"/>
    <p:sldId id="270" r:id="rId7"/>
    <p:sldId id="271" r:id="rId8"/>
    <p:sldId id="354" r:id="rId9"/>
    <p:sldId id="272" r:id="rId10"/>
    <p:sldId id="335" r:id="rId11"/>
    <p:sldId id="274" r:id="rId12"/>
    <p:sldId id="275" r:id="rId13"/>
    <p:sldId id="277" r:id="rId14"/>
    <p:sldId id="278" r:id="rId15"/>
    <p:sldId id="279" r:id="rId16"/>
    <p:sldId id="280" r:id="rId17"/>
    <p:sldId id="282" r:id="rId18"/>
    <p:sldId id="283" r:id="rId19"/>
    <p:sldId id="284" r:id="rId20"/>
    <p:sldId id="287" r:id="rId21"/>
    <p:sldId id="288" r:id="rId22"/>
    <p:sldId id="289" r:id="rId23"/>
    <p:sldId id="296" r:id="rId24"/>
    <p:sldId id="297" r:id="rId25"/>
    <p:sldId id="291" r:id="rId26"/>
    <p:sldId id="295" r:id="rId27"/>
    <p:sldId id="355" r:id="rId28"/>
    <p:sldId id="298" r:id="rId29"/>
    <p:sldId id="300" r:id="rId30"/>
    <p:sldId id="301" r:id="rId31"/>
    <p:sldId id="356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5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6" r:id="rId56"/>
    <p:sldId id="327" r:id="rId57"/>
    <p:sldId id="329" r:id="rId58"/>
    <p:sldId id="332" r:id="rId59"/>
    <p:sldId id="333" r:id="rId60"/>
    <p:sldId id="334" r:id="rId61"/>
    <p:sldId id="343" r:id="rId62"/>
    <p:sldId id="347" r:id="rId63"/>
    <p:sldId id="346" r:id="rId64"/>
    <p:sldId id="348" r:id="rId65"/>
    <p:sldId id="349" r:id="rId66"/>
    <p:sldId id="351" r:id="rId67"/>
    <p:sldId id="352" r:id="rId6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1667" autoAdjust="0"/>
  </p:normalViewPr>
  <p:slideViewPr>
    <p:cSldViewPr snapToGrid="0">
      <p:cViewPr>
        <p:scale>
          <a:sx n="100" d="100"/>
          <a:sy n="100" d="100"/>
        </p:scale>
        <p:origin x="-2148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</a:defRPr>
            </a:lvl1pPr>
          </a:lstStyle>
          <a:p>
            <a:fld id="{F59C20EE-01B2-7C4E-98C6-9FA73EA9F447}" type="datetimeFigureOut">
              <a:rPr lang="en-US"/>
              <a:pPr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</a:defRPr>
            </a:lvl1pPr>
          </a:lstStyle>
          <a:p>
            <a:fld id="{2FD31B8A-5638-6E4D-98EE-57A0AA85B1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082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</a:defRPr>
            </a:lvl1pPr>
          </a:lstStyle>
          <a:p>
            <a:fld id="{E1C796BE-A415-3E43-B1E4-6DF12A0BFA38}" type="datetimeFigureOut">
              <a:rPr lang="en-US"/>
              <a:pPr/>
              <a:t>11/16/2016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</a:defRPr>
            </a:lvl1pPr>
          </a:lstStyle>
          <a:p>
            <a:fld id="{8FD1CD79-D726-7F4B-B036-08A3189D42B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43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1CD79-D726-7F4B-B036-08A3189D42B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0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  <a:endParaRPr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6-</a:t>
            </a:r>
            <a:fld id="{62A87B18-DF57-6349-913D-85FA9003560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4928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pic>
        <p:nvPicPr>
          <p:cNvPr id="6" name="Picture 5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762000"/>
            <a:ext cx="45529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199" y="6492875"/>
            <a:ext cx="4690533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4928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35052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/>
              <a:t>6-</a:t>
            </a:r>
            <a:fld id="{21252462-C997-AB4D-BEBC-3D307F59B5E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9" name="Picture 4" descr="Wiley_Logo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7175" y="622494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pitchFamily="1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1" charset="0"/>
        <a:buChar char="–"/>
        <a:defRPr sz="28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1" charset="0"/>
        <a:buChar char="•"/>
        <a:defRPr sz="24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pitchFamily="1" charset="0"/>
        <a:buChar char="–"/>
        <a:defRPr sz="20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pitchFamily="1" charset="0"/>
        <a:buChar char="»"/>
        <a:defRPr sz="20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jpeg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2.jpg"/><Relationship Id="rId4" Type="http://schemas.openxmlformats.org/officeDocument/2006/relationships/image" Target="../media/image51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457200" y="4602163"/>
            <a:ext cx="81534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141313"/>
                </a:solidFill>
                <a:latin typeface="Arial" pitchFamily="1" charset="0"/>
                <a:ea typeface="Times New Roman" pitchFamily="1" charset="0"/>
                <a:cs typeface="Times New Roman" pitchFamily="1" charset="0"/>
              </a:rPr>
              <a:t>Chapter 6</a:t>
            </a:r>
          </a:p>
          <a:p>
            <a:pPr algn="ctr"/>
            <a:r>
              <a:rPr lang="en-US" sz="2800" dirty="0">
                <a:solidFill>
                  <a:srgbClr val="141313"/>
                </a:solidFill>
                <a:latin typeface="Arial" pitchFamily="1" charset="0"/>
                <a:ea typeface="Times New Roman" pitchFamily="1" charset="0"/>
                <a:cs typeface="Times New Roman" pitchFamily="1" charset="0"/>
              </a:rPr>
              <a:t>Chemical Reactivity and Mechanisms</a:t>
            </a:r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533400" y="1901825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6200" b="1" dirty="0">
                <a:solidFill>
                  <a:srgbClr val="141313"/>
                </a:solidFill>
                <a:latin typeface="Arial" pitchFamily="1" charset="0"/>
                <a:ea typeface="Times New Roman" pitchFamily="1" charset="0"/>
                <a:cs typeface="Times New Roman" pitchFamily="1" charset="0"/>
              </a:rPr>
              <a:t>Organic Chemistry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141313"/>
                </a:solidFill>
                <a:latin typeface="Arial" pitchFamily="1" charset="0"/>
                <a:ea typeface="Times New Roman" pitchFamily="1" charset="0"/>
                <a:cs typeface="Times New Roman" pitchFamily="1" charset="0"/>
              </a:rPr>
              <a:t>Third </a:t>
            </a:r>
            <a:r>
              <a:rPr lang="en-US" sz="3200" b="1" dirty="0">
                <a:solidFill>
                  <a:srgbClr val="141313"/>
                </a:solidFill>
                <a:latin typeface="Arial" pitchFamily="1" charset="0"/>
                <a:ea typeface="Times New Roman" pitchFamily="1" charset="0"/>
                <a:cs typeface="Times New Roman" pitchFamily="1" charset="0"/>
              </a:rPr>
              <a:t>Edition</a:t>
            </a:r>
            <a:endParaRPr lang="en-US" sz="3200" dirty="0">
              <a:solidFill>
                <a:srgbClr val="141313"/>
              </a:solidFill>
              <a:latin typeface="Arial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44613" y="3900488"/>
            <a:ext cx="6457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141313"/>
                </a:solidFill>
                <a:latin typeface="Arial" pitchFamily="1" charset="0"/>
                <a:ea typeface="Times New Roman" pitchFamily="1" charset="0"/>
                <a:cs typeface="Times New Roman" pitchFamily="1" charset="0"/>
              </a:rPr>
              <a:t>David Klein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09600" y="2119313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98488" y="456565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30275"/>
            <a:ext cx="8689975" cy="54260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Consider why a gas will expand and spread out into an empty container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 smtClean="0"/>
              <a:t>The number of states the molecules spread across increases with increasing volume. 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 smtClean="0"/>
              <a:t>More volume </a:t>
            </a:r>
            <a:r>
              <a:rPr lang="en-US" sz="2400" dirty="0" smtClean="0"/>
              <a:t>for gas to occupy = </a:t>
            </a:r>
            <a:r>
              <a:rPr lang="en-US" sz="2400" b="1" dirty="0" smtClean="0"/>
              <a:t>greater entropy</a:t>
            </a:r>
            <a:endParaRPr lang="en-US" sz="24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/>
              <a:t>6.2 Entropy </a:t>
            </a:r>
            <a:r>
              <a:rPr lang="en-US" sz="4000" dirty="0" smtClean="0"/>
              <a:t>(</a:t>
            </a:r>
            <a:r>
              <a:rPr lang="el-GR" sz="4000" dirty="0" smtClean="0"/>
              <a:t>Δ</a:t>
            </a:r>
            <a:r>
              <a:rPr lang="en-US" sz="4000" i="1" dirty="0" smtClean="0"/>
              <a:t>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" y="2041949"/>
            <a:ext cx="7193282" cy="22620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30275"/>
            <a:ext cx="8689975" cy="5426075"/>
          </a:xfrm>
        </p:spPr>
        <p:txBody>
          <a:bodyPr/>
          <a:lstStyle/>
          <a:p>
            <a:pPr eaLnBrk="1" hangingPunct="1"/>
            <a:r>
              <a:rPr lang="en-US" sz="2400" dirty="0"/>
              <a:t>The total entropy </a:t>
            </a:r>
            <a:r>
              <a:rPr lang="en-US" sz="2400" dirty="0" smtClean="0"/>
              <a:t>change (</a:t>
            </a:r>
            <a:r>
              <a:rPr lang="en-US" sz="24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tot</a:t>
            </a:r>
            <a:r>
              <a:rPr lang="en-US" sz="2400" dirty="0" smtClean="0"/>
              <a:t>) </a:t>
            </a:r>
            <a:r>
              <a:rPr lang="en-US" sz="2400" dirty="0"/>
              <a:t>will determine whether a process is </a:t>
            </a:r>
            <a:r>
              <a:rPr lang="en-US" sz="2400" dirty="0" smtClean="0"/>
              <a:t>spontaneous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For chemical reactions, we must consider the entropy change for both the system (the reaction) and the surroundings (the solvent usually</a:t>
            </a:r>
            <a:r>
              <a:rPr lang="en-US" sz="2400" dirty="0" smtClean="0"/>
              <a:t>)</a:t>
            </a:r>
            <a:endParaRPr lang="en-US" sz="2400" dirty="0"/>
          </a:p>
          <a:p>
            <a:pPr marL="457200" lvl="1" indent="0" eaLnBrk="1" hangingPunct="1">
              <a:buNone/>
            </a:pPr>
            <a:endParaRPr lang="en-US" dirty="0"/>
          </a:p>
          <a:p>
            <a:pPr eaLnBrk="1" hangingPunct="1"/>
            <a:r>
              <a:rPr lang="en-US" sz="2400" dirty="0"/>
              <a:t>If </a:t>
            </a:r>
            <a:r>
              <a:rPr lang="el-GR" sz="2400" b="1" dirty="0"/>
              <a:t>Δ</a:t>
            </a:r>
            <a:r>
              <a:rPr lang="en-US" sz="2400" b="1" i="1" dirty="0"/>
              <a:t>S</a:t>
            </a:r>
            <a:r>
              <a:rPr lang="en-US" sz="2400" b="1" baseline="-25000" dirty="0"/>
              <a:t>tot </a:t>
            </a:r>
            <a:r>
              <a:rPr lang="en-US" sz="2400" dirty="0"/>
              <a:t>is </a:t>
            </a:r>
            <a:r>
              <a:rPr lang="en-US" sz="2400" b="1" dirty="0"/>
              <a:t>positive</a:t>
            </a:r>
            <a:r>
              <a:rPr lang="en-US" sz="2400" dirty="0"/>
              <a:t>, the process is </a:t>
            </a:r>
            <a:r>
              <a:rPr lang="en-US" sz="2400" b="1" dirty="0"/>
              <a:t>spontaneous</a:t>
            </a:r>
            <a:r>
              <a:rPr lang="en-US" sz="2400" dirty="0"/>
              <a:t>. </a:t>
            </a:r>
            <a:endParaRPr lang="en-US" sz="2400" dirty="0" smtClean="0"/>
          </a:p>
          <a:p>
            <a:pPr eaLnBrk="1" hangingPunct="1"/>
            <a:endParaRPr lang="en-US" sz="2400" dirty="0"/>
          </a:p>
          <a:p>
            <a:pPr marL="1828800" lvl="4" indent="0" eaLnBrk="1" hangingPunct="1">
              <a:buNone/>
            </a:pPr>
            <a:endParaRPr lang="en-US" sz="2400" dirty="0"/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87202" y="1943100"/>
            <a:ext cx="282357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/>
              <a:t>6.2 Entropy </a:t>
            </a:r>
            <a:r>
              <a:rPr lang="en-US" sz="4000" dirty="0" smtClean="0"/>
              <a:t>(</a:t>
            </a:r>
            <a:r>
              <a:rPr lang="el-GR" sz="4000" dirty="0" smtClean="0"/>
              <a:t>Δ</a:t>
            </a:r>
            <a:r>
              <a:rPr lang="en-US" sz="4000" i="1" dirty="0" smtClean="0"/>
              <a:t>S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136983" y="935446"/>
            <a:ext cx="8689975" cy="3316288"/>
          </a:xfrm>
        </p:spPr>
        <p:txBody>
          <a:bodyPr/>
          <a:lstStyle/>
          <a:p>
            <a:pPr eaLnBrk="1" hangingPunct="1"/>
            <a:r>
              <a:rPr lang="el-GR" sz="2400" dirty="0" smtClean="0"/>
              <a:t>Δ</a:t>
            </a:r>
            <a:r>
              <a:rPr lang="en-US" sz="2400" i="1" dirty="0"/>
              <a:t>S</a:t>
            </a:r>
            <a:r>
              <a:rPr lang="en-US" sz="2400" baseline="-25000" dirty="0" smtClean="0"/>
              <a:t>sys </a:t>
            </a:r>
            <a:r>
              <a:rPr lang="en-US" sz="2400" dirty="0" smtClean="0"/>
              <a:t>is affected most significantly by two factors, and will be positive…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When there are more moles of product than reactant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When a cyclic compound becomes acyclic</a:t>
            </a:r>
            <a:endParaRPr lang="en-US" sz="2400" dirty="0"/>
          </a:p>
          <a:p>
            <a:pPr marL="457200" lvl="1" indent="0" eaLnBrk="1" hangingPunct="1">
              <a:buNone/>
            </a:pP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r>
              <a:rPr lang="en-US" dirty="0" smtClean="0"/>
              <a:t>Practice with Conceptual Checkpoint 6.3</a:t>
            </a:r>
            <a:endParaRPr lang="en-US" dirty="0"/>
          </a:p>
        </p:txBody>
      </p:sp>
      <p:pic>
        <p:nvPicPr>
          <p:cNvPr id="23560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45314" y="2762234"/>
            <a:ext cx="3164713" cy="106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45314" y="4475789"/>
            <a:ext cx="3505298" cy="119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/>
              <a:t>6.2 Entropy </a:t>
            </a:r>
            <a:r>
              <a:rPr lang="en-US" sz="4000" dirty="0" smtClean="0"/>
              <a:t>(</a:t>
            </a:r>
            <a:r>
              <a:rPr lang="el-GR" sz="4000" dirty="0" smtClean="0"/>
              <a:t>Δ</a:t>
            </a:r>
            <a:r>
              <a:rPr lang="en-US" sz="4000" i="1" dirty="0" smtClean="0"/>
              <a:t>S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054099"/>
            <a:ext cx="8689975" cy="505931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Recall the </a:t>
            </a:r>
            <a:r>
              <a:rPr lang="en-US" sz="2400" dirty="0"/>
              <a:t>spontaneity of a process depends only on </a:t>
            </a:r>
            <a:r>
              <a:rPr lang="el-GR" sz="2400" dirty="0"/>
              <a:t>Δ</a:t>
            </a:r>
            <a:r>
              <a:rPr lang="en-US" sz="2400" i="1" dirty="0"/>
              <a:t>S</a:t>
            </a:r>
            <a:r>
              <a:rPr lang="en-US" sz="2400" baseline="-25000" dirty="0"/>
              <a:t>tot</a:t>
            </a:r>
            <a:r>
              <a:rPr lang="en-US" sz="2400" dirty="0"/>
              <a:t>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l-GR" sz="2400" dirty="0" smtClean="0"/>
              <a:t>Δ</a:t>
            </a:r>
            <a:r>
              <a:rPr lang="en-US" sz="2400" i="1" dirty="0"/>
              <a:t>S</a:t>
            </a:r>
            <a:r>
              <a:rPr lang="en-US" sz="2400" baseline="-25000" dirty="0"/>
              <a:t>surr </a:t>
            </a:r>
            <a:r>
              <a:rPr lang="en-US" sz="2400" dirty="0" smtClean="0"/>
              <a:t>is actually a function of </a:t>
            </a:r>
            <a:r>
              <a:rPr lang="el-GR" sz="2400" dirty="0"/>
              <a:t>Δ</a:t>
            </a:r>
            <a:r>
              <a:rPr lang="en-US" sz="2400" i="1" dirty="0"/>
              <a:t>H</a:t>
            </a:r>
            <a:r>
              <a:rPr lang="en-US" sz="2400" baseline="-25000" dirty="0"/>
              <a:t>sys</a:t>
            </a:r>
            <a:r>
              <a:rPr lang="en-US" sz="2400" dirty="0"/>
              <a:t> </a:t>
            </a:r>
            <a:r>
              <a:rPr lang="en-US" sz="2400" dirty="0" smtClean="0"/>
              <a:t>and temperature (</a:t>
            </a:r>
            <a:r>
              <a:rPr lang="en-US" sz="2400" i="1" dirty="0" smtClean="0"/>
              <a:t>T</a:t>
            </a:r>
            <a:r>
              <a:rPr lang="en-US" sz="2400" dirty="0" smtClean="0"/>
              <a:t>)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	</a:t>
            </a:r>
            <a:r>
              <a:rPr lang="en-US" sz="2400" dirty="0" smtClean="0"/>
              <a:t>which gives us a new equation for </a:t>
            </a:r>
            <a:r>
              <a:rPr lang="el-GR" sz="2400" dirty="0"/>
              <a:t>Δ</a:t>
            </a:r>
            <a:r>
              <a:rPr lang="en-US" sz="2400" i="1" dirty="0"/>
              <a:t>S</a:t>
            </a:r>
            <a:r>
              <a:rPr lang="en-US" sz="2400" baseline="-25000" dirty="0"/>
              <a:t>tot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5825" y="1703989"/>
            <a:ext cx="282357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72791" y="3143816"/>
            <a:ext cx="2466009" cy="75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619641" y="4958953"/>
            <a:ext cx="3628760" cy="90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/>
              <a:t>6.3 Gibbs Free Energy (</a:t>
            </a:r>
            <a:r>
              <a:rPr lang="el-GR" sz="4000" dirty="0" smtClean="0"/>
              <a:t>Δ</a:t>
            </a:r>
            <a:r>
              <a:rPr lang="en-US" sz="4000" i="1" dirty="0" smtClean="0"/>
              <a:t>G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139699" y="947925"/>
            <a:ext cx="8834484" cy="2355850"/>
          </a:xfrm>
        </p:spPr>
        <p:txBody>
          <a:bodyPr/>
          <a:lstStyle/>
          <a:p>
            <a:pPr eaLnBrk="1" hangingPunct="1"/>
            <a:r>
              <a:rPr lang="en-US" sz="2400" dirty="0"/>
              <a:t>Multiply both sides by </a:t>
            </a:r>
            <a:r>
              <a:rPr lang="en-US" sz="2400" dirty="0" smtClean="0"/>
              <a:t>temperature (</a:t>
            </a:r>
            <a:r>
              <a:rPr lang="en-US" sz="2400" i="1" dirty="0" smtClean="0"/>
              <a:t>T</a:t>
            </a:r>
            <a:r>
              <a:rPr lang="en-US" sz="2400" dirty="0" smtClean="0"/>
              <a:t>)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1828800" lvl="4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l-GR" sz="2400" b="1" dirty="0" smtClean="0"/>
              <a:t>Δ</a:t>
            </a:r>
            <a:r>
              <a:rPr lang="en-US" sz="2400" b="1" i="1" dirty="0"/>
              <a:t>G </a:t>
            </a:r>
            <a:r>
              <a:rPr lang="en-US" sz="2400" dirty="0" smtClean="0"/>
              <a:t>is the </a:t>
            </a:r>
            <a:r>
              <a:rPr lang="en-US" sz="2400" b="1" dirty="0" smtClean="0"/>
              <a:t>Gibbs Free Energy</a:t>
            </a:r>
            <a:r>
              <a:rPr lang="en-US" sz="2400" dirty="0" smtClean="0"/>
              <a:t>.  A </a:t>
            </a:r>
            <a:r>
              <a:rPr lang="en-US" sz="2400" b="1" dirty="0" smtClean="0">
                <a:solidFill>
                  <a:srgbClr val="FF0000"/>
                </a:solidFill>
              </a:rPr>
              <a:t>negative</a:t>
            </a:r>
            <a:r>
              <a:rPr lang="en-US" sz="2400" dirty="0" smtClean="0"/>
              <a:t> value of </a:t>
            </a:r>
            <a:r>
              <a:rPr lang="en-US" sz="2400" b="1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400" b="1" dirty="0" smtClean="0"/>
              <a:t>G</a:t>
            </a:r>
            <a:r>
              <a:rPr lang="en-US" sz="2400" dirty="0" smtClean="0"/>
              <a:t> means the reaction is </a:t>
            </a:r>
            <a:r>
              <a:rPr lang="en-US" sz="2400" b="1" dirty="0" smtClean="0">
                <a:solidFill>
                  <a:srgbClr val="FF0000"/>
                </a:solidFill>
              </a:rPr>
              <a:t>spontaneous</a:t>
            </a:r>
            <a:r>
              <a:rPr lang="en-US" sz="2400" dirty="0" smtClean="0"/>
              <a:t>, and a </a:t>
            </a:r>
            <a:r>
              <a:rPr lang="en-US" sz="2400" b="1" dirty="0" smtClean="0">
                <a:solidFill>
                  <a:srgbClr val="0070C0"/>
                </a:solidFill>
              </a:rPr>
              <a:t>positive</a:t>
            </a:r>
            <a:r>
              <a:rPr lang="en-US" sz="2400" dirty="0" smtClean="0"/>
              <a:t> value is a </a:t>
            </a:r>
            <a:r>
              <a:rPr lang="en-US" sz="2400" b="1" dirty="0" smtClean="0">
                <a:solidFill>
                  <a:srgbClr val="0070C0"/>
                </a:solidFill>
              </a:rPr>
              <a:t>nonspontaneous</a:t>
            </a:r>
            <a:r>
              <a:rPr lang="en-US" sz="2400" dirty="0" smtClean="0"/>
              <a:t> reaction.</a:t>
            </a:r>
            <a:endParaRPr lang="en-US" sz="2400" dirty="0"/>
          </a:p>
        </p:txBody>
      </p: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37752" y="1610160"/>
            <a:ext cx="3572482" cy="145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11712" y="4640462"/>
            <a:ext cx="2514600" cy="44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/>
              <a:t>6.3 Gibbs Free Energy (</a:t>
            </a:r>
            <a:r>
              <a:rPr lang="el-GR" sz="4000" dirty="0" smtClean="0"/>
              <a:t>Δ</a:t>
            </a:r>
            <a:r>
              <a:rPr lang="en-US" sz="4000" i="1" dirty="0" smtClean="0"/>
              <a:t>G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199" y="5522976"/>
            <a:ext cx="2859373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b="1" dirty="0" smtClean="0">
                <a:latin typeface="+mn-lt"/>
              </a:rPr>
              <a:t>H is the change in the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Entropy of the surroundings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1423" y="5637929"/>
            <a:ext cx="275529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latin typeface="Symbol" charset="2"/>
                <a:ea typeface="Symbol" charset="2"/>
                <a:cs typeface="Symbol" charset="2"/>
              </a:rPr>
              <a:t>TD</a:t>
            </a:r>
            <a:r>
              <a:rPr lang="en-US" b="1" dirty="0" smtClean="0">
                <a:latin typeface="+mn-lt"/>
              </a:rPr>
              <a:t>S is the change in the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>
                <a:latin typeface="+mn-lt"/>
              </a:rPr>
              <a:t>e</a:t>
            </a:r>
            <a:r>
              <a:rPr lang="en-US" b="1" dirty="0" smtClean="0">
                <a:latin typeface="+mn-lt"/>
              </a:rPr>
              <a:t>ntropy of the system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161211" y="5172891"/>
            <a:ext cx="587829" cy="347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526312" y="5172891"/>
            <a:ext cx="234408" cy="347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227011" y="828630"/>
            <a:ext cx="8689975" cy="4975225"/>
          </a:xfrm>
        </p:spPr>
        <p:txBody>
          <a:bodyPr/>
          <a:lstStyle/>
          <a:p>
            <a:pPr eaLnBrk="1" hangingPunct="1"/>
            <a:r>
              <a:rPr lang="en-US" sz="2400" dirty="0"/>
              <a:t>Consider </a:t>
            </a:r>
            <a:r>
              <a:rPr lang="en-US" sz="2400" dirty="0" smtClean="0"/>
              <a:t>the following reaction, which is </a:t>
            </a:r>
            <a:r>
              <a:rPr lang="en-US" sz="2400" b="1" i="1" dirty="0" smtClean="0"/>
              <a:t>spontaneous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Since the reaction is </a:t>
            </a:r>
            <a:r>
              <a:rPr lang="en-US" sz="2400" b="1" dirty="0" smtClean="0"/>
              <a:t>spontaneous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400" dirty="0" smtClean="0"/>
              <a:t>G must be </a:t>
            </a:r>
            <a:r>
              <a:rPr lang="en-US" sz="2400" b="1" dirty="0" smtClean="0"/>
              <a:t>negative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baseline="-25000" dirty="0"/>
          </a:p>
          <a:p>
            <a:pPr eaLnBrk="1" hangingPunct="1"/>
            <a:endParaRPr lang="en-US" sz="2400" b="1" baseline="-25000" dirty="0"/>
          </a:p>
          <a:p>
            <a:pPr eaLnBrk="1" hangingPunct="1"/>
            <a:r>
              <a:rPr lang="en-US" sz="2400" dirty="0" smtClean="0"/>
              <a:t>We also know that </a:t>
            </a:r>
            <a:r>
              <a:rPr lang="en-US" sz="2400" i="1" dirty="0" smtClean="0"/>
              <a:t>T</a:t>
            </a:r>
            <a:r>
              <a:rPr lang="en-US" sz="2400" i="1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400" i="1" dirty="0" smtClean="0"/>
              <a:t>S</a:t>
            </a:r>
            <a:r>
              <a:rPr lang="en-US" sz="2400" dirty="0" smtClean="0"/>
              <a:t> will be negative value because entropy is decreasing (2 molecules become 1). </a:t>
            </a:r>
          </a:p>
          <a:p>
            <a:pPr eaLnBrk="1" hangingPunct="1"/>
            <a:r>
              <a:rPr lang="en-US" sz="2400" dirty="0" smtClean="0"/>
              <a:t>So, it must be true that </a:t>
            </a:r>
            <a:r>
              <a:rPr lang="en-US" sz="24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400" dirty="0" smtClean="0"/>
              <a:t>H is a negative value, in order for </a:t>
            </a:r>
            <a:r>
              <a:rPr lang="en-US" sz="24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400" dirty="0" smtClean="0"/>
              <a:t>G to be negative overall.  </a:t>
            </a:r>
          </a:p>
          <a:p>
            <a:pPr eaLnBrk="1" hangingPunct="1"/>
            <a:r>
              <a:rPr lang="en-US" sz="2400" dirty="0" smtClean="0"/>
              <a:t>In other words, the entropy of the surroundings is increasing more than the entropy of the system is increasing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05087" y="3316242"/>
            <a:ext cx="3643313" cy="47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02465" y="1517650"/>
            <a:ext cx="3026304" cy="80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/>
              <a:t>6.3 Gibbs Free Energy (</a:t>
            </a:r>
            <a:r>
              <a:rPr lang="el-GR" sz="4000" dirty="0" smtClean="0"/>
              <a:t>Δ</a:t>
            </a:r>
            <a:r>
              <a:rPr lang="en-US" sz="4000" i="1" dirty="0" smtClean="0"/>
              <a:t>G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867816"/>
            <a:ext cx="8689975" cy="4975225"/>
          </a:xfrm>
        </p:spPr>
        <p:txBody>
          <a:bodyPr/>
          <a:lstStyle/>
          <a:p>
            <a:pPr eaLnBrk="1" hangingPunct="1"/>
            <a:r>
              <a:rPr lang="en-US" sz="2400" dirty="0"/>
              <a:t>If a process </a:t>
            </a:r>
            <a:r>
              <a:rPr lang="en-US" sz="2400" dirty="0" smtClean="0"/>
              <a:t>has a negative </a:t>
            </a:r>
            <a:r>
              <a:rPr lang="el-GR" sz="2400" dirty="0"/>
              <a:t>Δ</a:t>
            </a:r>
            <a:r>
              <a:rPr lang="en-US" sz="2400" i="1" dirty="0"/>
              <a:t>G</a:t>
            </a:r>
            <a:r>
              <a:rPr lang="en-US" sz="2400" dirty="0"/>
              <a:t>, </a:t>
            </a:r>
            <a:r>
              <a:rPr lang="en-US" sz="2400" dirty="0" smtClean="0"/>
              <a:t>the process is spontaneous, and the </a:t>
            </a:r>
            <a:r>
              <a:rPr lang="en-US" sz="2400" dirty="0"/>
              <a:t>process is </a:t>
            </a:r>
            <a:r>
              <a:rPr lang="en-US" sz="2400" b="1" dirty="0"/>
              <a:t>exergonic</a:t>
            </a:r>
            <a:endParaRPr lang="en-US" sz="2400" dirty="0"/>
          </a:p>
          <a:p>
            <a:pPr marL="0" indent="0" eaLnBrk="1" hangingPunct="1">
              <a:buNone/>
            </a:pPr>
            <a:endParaRPr lang="en-US" sz="2400" b="1" dirty="0"/>
          </a:p>
        </p:txBody>
      </p:sp>
      <p:sp>
        <p:nvSpPr>
          <p:cNvPr id="28680" name="Content Placeholder 2"/>
          <p:cNvSpPr>
            <a:spLocks noGrp="1"/>
          </p:cNvSpPr>
          <p:nvPr>
            <p:ph sz="half" idx="1"/>
          </p:nvPr>
        </p:nvSpPr>
        <p:spPr>
          <a:xfrm>
            <a:off x="246063" y="2320244"/>
            <a:ext cx="3721100" cy="3479666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Notice that in this energy diagram, is is the free energy  (</a:t>
            </a:r>
            <a:r>
              <a:rPr lang="en-US" sz="2400" i="1" dirty="0" smtClean="0"/>
              <a:t>G</a:t>
            </a:r>
            <a:r>
              <a:rPr lang="en-US" sz="2400" dirty="0" smtClean="0"/>
              <a:t>) </a:t>
            </a:r>
            <a:r>
              <a:rPr lang="en-US" sz="2400" dirty="0"/>
              <a:t>is plotted rather than </a:t>
            </a:r>
            <a:r>
              <a:rPr lang="en-US" sz="2400" dirty="0" smtClean="0"/>
              <a:t>enthalpy (</a:t>
            </a:r>
            <a:r>
              <a:rPr lang="en-US" sz="2400" i="1" dirty="0" smtClean="0"/>
              <a:t>H</a:t>
            </a:r>
            <a:r>
              <a:rPr lang="en-US" sz="2400" dirty="0" smtClean="0"/>
              <a:t>)</a:t>
            </a:r>
            <a:endParaRPr lang="en-US" sz="2400" i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/>
              <a:t>6.3 Gibbs Free Energy (</a:t>
            </a:r>
            <a:r>
              <a:rPr lang="el-GR" sz="4000" dirty="0" smtClean="0"/>
              <a:t>Δ</a:t>
            </a:r>
            <a:r>
              <a:rPr lang="en-US" sz="4000" i="1" dirty="0" smtClean="0"/>
              <a:t>G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194050" y="2141874"/>
            <a:ext cx="4876798" cy="27937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246063" y="828630"/>
            <a:ext cx="8689975" cy="4975225"/>
          </a:xfrm>
        </p:spPr>
        <p:txBody>
          <a:bodyPr/>
          <a:lstStyle/>
          <a:p>
            <a:pPr eaLnBrk="1" hangingPunct="1"/>
            <a:r>
              <a:rPr lang="en-US" sz="2400" dirty="0"/>
              <a:t>If a process has a </a:t>
            </a:r>
            <a:r>
              <a:rPr lang="en-US" sz="2400" dirty="0" smtClean="0"/>
              <a:t>positive </a:t>
            </a:r>
            <a:r>
              <a:rPr lang="el-GR" sz="2400" dirty="0"/>
              <a:t>Δ</a:t>
            </a:r>
            <a:r>
              <a:rPr lang="en-US" sz="2400" i="1" dirty="0"/>
              <a:t>G</a:t>
            </a:r>
            <a:r>
              <a:rPr lang="en-US" sz="2400" dirty="0"/>
              <a:t>, the process is </a:t>
            </a:r>
            <a:r>
              <a:rPr lang="en-US" sz="2400" dirty="0" smtClean="0"/>
              <a:t>nonspontaneous</a:t>
            </a:r>
            <a:r>
              <a:rPr lang="en-US" sz="2400" dirty="0"/>
              <a:t>, and the process is </a:t>
            </a:r>
            <a:r>
              <a:rPr lang="en-US" sz="2400" b="1" dirty="0" smtClean="0"/>
              <a:t>endergonic</a:t>
            </a:r>
            <a:endParaRPr lang="en-US" sz="2400" dirty="0"/>
          </a:p>
        </p:txBody>
      </p:sp>
      <p:sp>
        <p:nvSpPr>
          <p:cNvPr id="29704" name="Content Placeholder 2"/>
          <p:cNvSpPr>
            <a:spLocks noGrp="1"/>
          </p:cNvSpPr>
          <p:nvPr>
            <p:ph sz="half" idx="1"/>
          </p:nvPr>
        </p:nvSpPr>
        <p:spPr>
          <a:xfrm>
            <a:off x="246063" y="2058988"/>
            <a:ext cx="3721100" cy="42973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An </a:t>
            </a:r>
            <a:r>
              <a:rPr lang="en-US" sz="2400" i="1" dirty="0" smtClean="0"/>
              <a:t>endergonic</a:t>
            </a:r>
            <a:r>
              <a:rPr lang="en-US" sz="2400" dirty="0" smtClean="0"/>
              <a:t> reaction favors the reactants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Practice </a:t>
            </a:r>
            <a:r>
              <a:rPr lang="en-US" sz="2400" dirty="0"/>
              <a:t>with conceptual checkpoint 6.4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/>
              <a:t>6.3 Gibbs Free Energy (</a:t>
            </a:r>
            <a:r>
              <a:rPr lang="el-GR" sz="4000" dirty="0" smtClean="0"/>
              <a:t>Δ</a:t>
            </a:r>
            <a:r>
              <a:rPr lang="en-US" sz="4000" i="1" dirty="0" smtClean="0"/>
              <a:t>G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0"/>
          <a:stretch/>
        </p:blipFill>
        <p:spPr>
          <a:xfrm>
            <a:off x="4325540" y="2249424"/>
            <a:ext cx="4252120" cy="24079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246062" y="948048"/>
            <a:ext cx="8689975" cy="4975225"/>
          </a:xfrm>
        </p:spPr>
        <p:txBody>
          <a:bodyPr/>
          <a:lstStyle/>
          <a:p>
            <a:pPr eaLnBrk="1" hangingPunct="1"/>
            <a:r>
              <a:rPr lang="en-US" sz="2400" dirty="0"/>
              <a:t>Consider an exergonic</a:t>
            </a:r>
            <a:r>
              <a:rPr lang="en-US" sz="2400" b="1" dirty="0"/>
              <a:t> </a:t>
            </a:r>
            <a:r>
              <a:rPr lang="en-US" sz="2400" dirty="0"/>
              <a:t>process with a (-) </a:t>
            </a:r>
            <a:r>
              <a:rPr lang="el-GR" sz="2400" dirty="0"/>
              <a:t>Δ</a:t>
            </a:r>
            <a:r>
              <a:rPr lang="en-US" sz="2400" i="1" dirty="0" smtClean="0"/>
              <a:t>G</a:t>
            </a:r>
            <a:r>
              <a:rPr lang="en-US" sz="2400" dirty="0" smtClean="0"/>
              <a:t>, which means the products are favored to form (spontaneous).</a:t>
            </a:r>
            <a:endParaRPr lang="en-US" sz="2400" dirty="0"/>
          </a:p>
        </p:txBody>
      </p:sp>
      <p:sp>
        <p:nvSpPr>
          <p:cNvPr id="30728" name="Content Placeholder 2"/>
          <p:cNvSpPr>
            <a:spLocks noGrp="1"/>
          </p:cNvSpPr>
          <p:nvPr>
            <p:ph sz="half" idx="1"/>
          </p:nvPr>
        </p:nvSpPr>
        <p:spPr>
          <a:xfrm>
            <a:off x="241402" y="1876108"/>
            <a:ext cx="3981553" cy="3551237"/>
          </a:xfrm>
        </p:spPr>
        <p:txBody>
          <a:bodyPr/>
          <a:lstStyle/>
          <a:p>
            <a:pPr marL="635000" lvl="1" indent="-355600" eaLnBrk="1" hangingPunct="1"/>
            <a:r>
              <a:rPr lang="en-US" dirty="0" smtClean="0"/>
              <a:t>an </a:t>
            </a:r>
            <a:r>
              <a:rPr lang="en-US" b="1" dirty="0"/>
              <a:t>equilibrium</a:t>
            </a:r>
            <a:r>
              <a:rPr lang="en-US" dirty="0"/>
              <a:t> will eventually be </a:t>
            </a:r>
            <a:r>
              <a:rPr lang="en-US" dirty="0" smtClean="0"/>
              <a:t>reached</a:t>
            </a:r>
          </a:p>
          <a:p>
            <a:pPr marL="635000" lvl="1" indent="-355600" eaLnBrk="1" hangingPunct="1"/>
            <a:endParaRPr lang="en-US" dirty="0"/>
          </a:p>
          <a:p>
            <a:pPr marL="635000" lvl="1" indent="-355600" eaLnBrk="1" hangingPunct="1"/>
            <a:r>
              <a:rPr lang="en-US" dirty="0"/>
              <a:t>A spontaneous process </a:t>
            </a:r>
            <a:r>
              <a:rPr lang="en-US" dirty="0" smtClean="0"/>
              <a:t>means there </a:t>
            </a:r>
            <a:r>
              <a:rPr lang="en-US" dirty="0"/>
              <a:t>will be more products than </a:t>
            </a:r>
            <a:r>
              <a:rPr lang="en-US" dirty="0" smtClean="0"/>
              <a:t>reactants</a:t>
            </a:r>
          </a:p>
          <a:p>
            <a:pPr marL="635000" lvl="1" indent="-355600" eaLnBrk="1" hangingPunct="1"/>
            <a:endParaRPr lang="en-US" dirty="0"/>
          </a:p>
          <a:p>
            <a:pPr marL="635000" lvl="1" indent="-355600" eaLnBrk="1" hangingPunct="1"/>
            <a:r>
              <a:rPr lang="en-US" dirty="0"/>
              <a:t>The greater the magnitude of a (-)</a:t>
            </a:r>
            <a:r>
              <a:rPr lang="el-GR" dirty="0"/>
              <a:t>Δ</a:t>
            </a:r>
            <a:r>
              <a:rPr lang="en-US" i="1" dirty="0"/>
              <a:t>G</a:t>
            </a:r>
            <a:r>
              <a:rPr lang="en-US" dirty="0"/>
              <a:t>, the greater the equilibrium concentration of products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6.4 Equilibria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79" y="2249038"/>
            <a:ext cx="4485258" cy="31489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339090" y="958583"/>
            <a:ext cx="8689975" cy="1766887"/>
          </a:xfrm>
        </p:spPr>
        <p:txBody>
          <a:bodyPr/>
          <a:lstStyle/>
          <a:p>
            <a:pPr eaLnBrk="1" hangingPunct="1"/>
            <a:r>
              <a:rPr lang="en-US" sz="2400" dirty="0"/>
              <a:t>Why doesn’t an exergonic</a:t>
            </a:r>
            <a:r>
              <a:rPr lang="en-US" sz="2400" b="1" dirty="0"/>
              <a:t> </a:t>
            </a:r>
            <a:r>
              <a:rPr lang="en-US" sz="2400" dirty="0"/>
              <a:t>process react 100% to give products? Why will </a:t>
            </a:r>
            <a:r>
              <a:rPr lang="en-US" sz="2400" b="1" dirty="0"/>
              <a:t>some reactants </a:t>
            </a:r>
            <a:r>
              <a:rPr lang="en-US" sz="2400" b="1" dirty="0" smtClean="0"/>
              <a:t>still remain at equilibrium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1752" name="Content Placeholder 2"/>
          <p:cNvSpPr>
            <a:spLocks noGrp="1"/>
          </p:cNvSpPr>
          <p:nvPr>
            <p:ph sz="half" idx="1"/>
          </p:nvPr>
        </p:nvSpPr>
        <p:spPr>
          <a:xfrm>
            <a:off x="120650" y="2058988"/>
            <a:ext cx="3673475" cy="3863975"/>
          </a:xfrm>
        </p:spPr>
        <p:txBody>
          <a:bodyPr/>
          <a:lstStyle/>
          <a:p>
            <a:pPr eaLnBrk="1" hangingPunct="1"/>
            <a:r>
              <a:rPr lang="en-US" sz="2400" dirty="0"/>
              <a:t>As [A] and [B] decrease collisions between A and B will occur less </a:t>
            </a:r>
            <a:r>
              <a:rPr lang="en-US" sz="2400" dirty="0" smtClean="0"/>
              <a:t>often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As [C] and [D] increase, collisions between C and D will occur more </a:t>
            </a:r>
            <a:r>
              <a:rPr lang="en-US" sz="2400" dirty="0" smtClean="0"/>
              <a:t>often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Eventually the forward and reverse reaction </a:t>
            </a:r>
            <a:r>
              <a:rPr lang="en-US" sz="2400" b="1" dirty="0" smtClean="0"/>
              <a:t>rates will be equal</a:t>
            </a:r>
            <a:endParaRPr lang="en-US" sz="2400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6.4 Equilibria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91" y="2465995"/>
            <a:ext cx="4550408" cy="30499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" y="2605776"/>
            <a:ext cx="5632704" cy="2997836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/>
              <a:t>6.1 Enthalpy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30275"/>
            <a:ext cx="8689975" cy="5426075"/>
          </a:xfrm>
        </p:spPr>
        <p:txBody>
          <a:bodyPr/>
          <a:lstStyle/>
          <a:p>
            <a:pPr eaLnBrk="1" hangingPunct="1"/>
            <a:r>
              <a:rPr lang="en-US" sz="2400" b="1" dirty="0"/>
              <a:t>Enthalpy</a:t>
            </a:r>
            <a:r>
              <a:rPr lang="en-US" sz="2400" dirty="0"/>
              <a:t> (</a:t>
            </a:r>
            <a:r>
              <a:rPr lang="el-GR" sz="2400" dirty="0"/>
              <a:t>Δ</a:t>
            </a:r>
            <a:r>
              <a:rPr lang="en-US" sz="2400" i="1" dirty="0"/>
              <a:t>H</a:t>
            </a:r>
            <a:r>
              <a:rPr lang="en-US" sz="2400" dirty="0"/>
              <a:t> or </a:t>
            </a:r>
            <a:r>
              <a:rPr lang="en-US" sz="2400" i="1" dirty="0"/>
              <a:t>q</a:t>
            </a:r>
            <a:r>
              <a:rPr lang="en-US" sz="2400" dirty="0"/>
              <a:t>) is the heat energy exchange between the reaction and its surroundings 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Breaking </a:t>
            </a:r>
            <a:r>
              <a:rPr lang="en-US" sz="2400" dirty="0"/>
              <a:t>a bond requires the system to absorb </a:t>
            </a:r>
            <a:r>
              <a:rPr lang="en-US" sz="2400" dirty="0" smtClean="0"/>
              <a:t>energy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00246" y="4838107"/>
            <a:ext cx="284744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The electrons must absorb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Kinetic energy to overcome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the stability of the bond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16013"/>
            <a:ext cx="8689975" cy="5240337"/>
          </a:xfrm>
        </p:spPr>
        <p:txBody>
          <a:bodyPr/>
          <a:lstStyle/>
          <a:p>
            <a:pPr eaLnBrk="1" hangingPunct="1"/>
            <a:r>
              <a:rPr lang="en-US" sz="2400" dirty="0"/>
              <a:t>An equilibrium constant (</a:t>
            </a:r>
            <a:r>
              <a:rPr lang="en-US" sz="2400" i="1" dirty="0"/>
              <a:t>K</a:t>
            </a:r>
            <a:r>
              <a:rPr lang="en-US" sz="2400" baseline="-25000" dirty="0"/>
              <a:t>eq</a:t>
            </a:r>
            <a:r>
              <a:rPr lang="en-US" sz="2400" dirty="0"/>
              <a:t>) is used to show the degree to which a reaction is product or reactant </a:t>
            </a:r>
            <a:r>
              <a:rPr lang="en-US" sz="2400" dirty="0" smtClean="0"/>
              <a:t>favored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Arial" pitchFamily="1" charset="0"/>
              <a:buNone/>
            </a:pPr>
            <a:endParaRPr lang="en-US" sz="2400" dirty="0"/>
          </a:p>
          <a:p>
            <a:pPr eaLnBrk="1" hangingPunct="1">
              <a:buFont typeface="Arial" pitchFamily="1" charset="0"/>
              <a:buNone/>
            </a:pPr>
            <a:endParaRPr lang="en-US" sz="2400" dirty="0"/>
          </a:p>
          <a:p>
            <a:pPr eaLnBrk="1" hangingPunct="1">
              <a:buFont typeface="Arial" pitchFamily="1" charset="0"/>
              <a:buNone/>
            </a:pPr>
            <a:endParaRPr lang="en-US" sz="2400" dirty="0"/>
          </a:p>
          <a:p>
            <a:pPr eaLnBrk="1" hangingPunct="1"/>
            <a:r>
              <a:rPr lang="en-US" sz="2400" i="1" dirty="0"/>
              <a:t>K</a:t>
            </a:r>
            <a:r>
              <a:rPr lang="en-US" sz="2400" baseline="-25000" dirty="0"/>
              <a:t>eq</a:t>
            </a:r>
            <a:r>
              <a:rPr lang="en-US" sz="2400" dirty="0"/>
              <a:t>, </a:t>
            </a:r>
            <a:r>
              <a:rPr lang="el-GR" sz="2400" dirty="0"/>
              <a:t>Δ</a:t>
            </a:r>
            <a:r>
              <a:rPr lang="en-US" sz="2400" i="1" dirty="0"/>
              <a:t>G</a:t>
            </a:r>
            <a:r>
              <a:rPr lang="en-US" sz="2400" dirty="0"/>
              <a:t>,</a:t>
            </a:r>
            <a:r>
              <a:rPr lang="el-GR" sz="2400" dirty="0"/>
              <a:t> Δ</a:t>
            </a:r>
            <a:r>
              <a:rPr lang="en-US" sz="2400" i="1" dirty="0"/>
              <a:t>H</a:t>
            </a:r>
            <a:r>
              <a:rPr lang="en-US" sz="2400" dirty="0"/>
              <a:t>, and </a:t>
            </a:r>
            <a:r>
              <a:rPr lang="el-GR" sz="2400" dirty="0"/>
              <a:t>Δ</a:t>
            </a:r>
            <a:r>
              <a:rPr lang="en-US" sz="2400" i="1" dirty="0"/>
              <a:t>S </a:t>
            </a:r>
            <a:r>
              <a:rPr lang="en-US" sz="2400" dirty="0"/>
              <a:t>are thermodynamic terms. </a:t>
            </a:r>
            <a:r>
              <a:rPr lang="en-US" sz="2400" dirty="0" smtClean="0"/>
              <a:t>The only describe the relative stability of the products and reactants, but not the rate at which they are formed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Practice with checkpoint 6.6</a:t>
            </a:r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78714" y="2211388"/>
            <a:ext cx="3986573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05944" y="3449149"/>
            <a:ext cx="2932112" cy="53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6.4 Equilibria</a:t>
            </a:r>
            <a:endParaRPr lang="en-US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16013"/>
            <a:ext cx="8689975" cy="524033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Notice that increasing (or decreasing) the value of DG by about 6 kJ/mol corresponds to a 10x change in the equilibrium constant</a:t>
            </a: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6.4 Equilibria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98" y="2058745"/>
            <a:ext cx="6737478" cy="40328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16013"/>
            <a:ext cx="8689975" cy="5240337"/>
          </a:xfrm>
        </p:spPr>
        <p:txBody>
          <a:bodyPr/>
          <a:lstStyle/>
          <a:p>
            <a:pPr eaLnBrk="1" hangingPunct="1"/>
            <a:r>
              <a:rPr lang="en-US" sz="2400" dirty="0"/>
              <a:t>Recall that a (-) sign for </a:t>
            </a:r>
            <a:r>
              <a:rPr lang="el-GR" sz="2400" dirty="0"/>
              <a:t>Δ</a:t>
            </a:r>
            <a:r>
              <a:rPr lang="en-US" sz="2400" i="1" dirty="0"/>
              <a:t>G </a:t>
            </a:r>
            <a:r>
              <a:rPr lang="en-US" sz="2400" dirty="0"/>
              <a:t>tells us a process is product favored (spontaneous) </a:t>
            </a:r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That does NOT tell us anything about the RATE or </a:t>
            </a:r>
            <a:r>
              <a:rPr lang="en-US" sz="2400" b="1" dirty="0"/>
              <a:t>kinetics </a:t>
            </a:r>
            <a:r>
              <a:rPr lang="en-US" sz="2400" dirty="0"/>
              <a:t>for the </a:t>
            </a:r>
            <a:r>
              <a:rPr lang="en-US" sz="2400" dirty="0" smtClean="0"/>
              <a:t>process.</a:t>
            </a:r>
          </a:p>
          <a:p>
            <a:pPr lvl="1" eaLnBrk="1" hangingPunct="1"/>
            <a:r>
              <a:rPr lang="en-US" sz="2200" dirty="0" smtClean="0"/>
              <a:t>In other words, </a:t>
            </a:r>
            <a:r>
              <a:rPr lang="en-US" sz="22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200" dirty="0" smtClean="0"/>
              <a:t>G says nothing about how fast a reaction will occur.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Some spontaneous processes are </a:t>
            </a:r>
            <a:r>
              <a:rPr lang="en-US" sz="2400" dirty="0" smtClean="0"/>
              <a:t>fast, </a:t>
            </a:r>
            <a:r>
              <a:rPr lang="en-US" sz="2400" dirty="0"/>
              <a:t>such as explosions. 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Some </a:t>
            </a:r>
            <a:r>
              <a:rPr lang="en-US" sz="2400" dirty="0"/>
              <a:t>spontaneous processes are slow such as C (diamond) </a:t>
            </a:r>
            <a:r>
              <a:rPr lang="en-US" sz="2400" dirty="0">
                <a:sym typeface="Wingdings" pitchFamily="1" charset="2"/>
              </a:rPr>
              <a:t> C (graphite</a:t>
            </a:r>
            <a:r>
              <a:rPr lang="en-US" sz="2400" dirty="0" smtClean="0">
                <a:sym typeface="Wingdings" pitchFamily="1" charset="2"/>
              </a:rPr>
              <a:t>)… this takes millions of years, even though a spontaneous reaction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6.5 Kinetics</a:t>
            </a:r>
            <a:endParaRPr lang="en-US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16013"/>
            <a:ext cx="8689975" cy="5240337"/>
          </a:xfrm>
        </p:spPr>
        <p:txBody>
          <a:bodyPr/>
          <a:lstStyle/>
          <a:p>
            <a:pPr eaLnBrk="1" hangingPunct="1"/>
            <a:r>
              <a:rPr lang="en-US" sz="2400" dirty="0"/>
              <a:t>The reaction rate </a:t>
            </a:r>
            <a:r>
              <a:rPr lang="en-US" sz="2400" dirty="0" smtClean="0"/>
              <a:t>is a function of the </a:t>
            </a:r>
            <a:r>
              <a:rPr lang="en-US" sz="2400" dirty="0"/>
              <a:t>number of </a:t>
            </a:r>
            <a:r>
              <a:rPr lang="en-US" sz="2400" dirty="0" smtClean="0"/>
              <a:t>molecular collisions </a:t>
            </a:r>
            <a:r>
              <a:rPr lang="en-US" sz="2400" dirty="0"/>
              <a:t>that will </a:t>
            </a:r>
            <a:r>
              <a:rPr lang="en-US" sz="2400" dirty="0" smtClean="0"/>
              <a:t>occur in </a:t>
            </a:r>
            <a:r>
              <a:rPr lang="en-US" sz="2400" dirty="0"/>
              <a:t>a given period of </a:t>
            </a:r>
            <a:r>
              <a:rPr lang="en-US" sz="2400" dirty="0" smtClean="0"/>
              <a:t>time, which is affected by the following factors:</a:t>
            </a:r>
          </a:p>
          <a:p>
            <a:pPr eaLnBrk="1" hangingPunct="1"/>
            <a:endParaRPr lang="en-US" sz="2400" dirty="0"/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r>
              <a:rPr lang="en-US" dirty="0"/>
              <a:t>The concentrations of the reactants</a:t>
            </a:r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r>
              <a:rPr lang="en-US" dirty="0"/>
              <a:t>The Activation Energy</a:t>
            </a:r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r>
              <a:rPr lang="en-US" dirty="0"/>
              <a:t>The Temperature</a:t>
            </a:r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r>
              <a:rPr lang="en-US" dirty="0"/>
              <a:t>Geometry and Sterics</a:t>
            </a:r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r>
              <a:rPr lang="en-US" dirty="0"/>
              <a:t>The presence of a </a:t>
            </a:r>
            <a:r>
              <a:rPr lang="en-US" dirty="0" smtClean="0"/>
              <a:t>catalyst</a:t>
            </a:r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endParaRPr lang="en-US" dirty="0"/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6.5 Kinetics</a:t>
            </a:r>
            <a:endParaRPr lang="en-US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16013"/>
            <a:ext cx="8689975" cy="524033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Rate is determined using a </a:t>
            </a:r>
            <a:r>
              <a:rPr lang="en-US" sz="2400" b="1" dirty="0" smtClean="0"/>
              <a:t>Rate Law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rate depends on a rate constant, and the concentration of the reactant(s)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degree to which a change in [reactant] will affect the </a:t>
            </a:r>
            <a:r>
              <a:rPr lang="en-US" sz="2400" dirty="0" smtClean="0"/>
              <a:t>rate </a:t>
            </a:r>
            <a:r>
              <a:rPr lang="en-US" sz="2400" dirty="0"/>
              <a:t>is known as the </a:t>
            </a:r>
            <a:r>
              <a:rPr lang="en-US" sz="2400" b="1" dirty="0"/>
              <a:t>order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/>
          </a:p>
        </p:txBody>
      </p:sp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76408" y="1972077"/>
            <a:ext cx="4163581" cy="137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6.5 Rate Equations</a:t>
            </a:r>
            <a:endParaRPr lang="en-US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>
          <a:xfrm>
            <a:off x="227011" y="920071"/>
            <a:ext cx="8689975" cy="5240337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The </a:t>
            </a:r>
            <a:r>
              <a:rPr lang="en-US" sz="2400" b="1" dirty="0"/>
              <a:t>order</a:t>
            </a:r>
            <a:r>
              <a:rPr lang="en-US" sz="2400" dirty="0"/>
              <a:t> </a:t>
            </a:r>
            <a:r>
              <a:rPr lang="en-US" sz="2400" dirty="0" smtClean="0"/>
              <a:t>of a reaction is </a:t>
            </a:r>
            <a:r>
              <a:rPr lang="en-US" sz="2400" dirty="0"/>
              <a:t>represented by x and y as </a:t>
            </a:r>
            <a:r>
              <a:rPr lang="en-US" sz="2400" dirty="0" smtClean="0"/>
              <a:t>follows</a:t>
            </a:r>
          </a:p>
          <a:p>
            <a:pPr eaLnBrk="1" hangingPunct="1">
              <a:buFont typeface="Arial" charset="0"/>
              <a:buChar char="•"/>
            </a:pPr>
            <a:endParaRPr lang="en-US" sz="2400" dirty="0"/>
          </a:p>
          <a:p>
            <a:pPr eaLnBrk="1" hangingPunct="1">
              <a:buFont typeface="Arial" charset="0"/>
              <a:buChar char="•"/>
            </a:pPr>
            <a:endParaRPr lang="en-US" sz="2400" dirty="0" smtClean="0"/>
          </a:p>
          <a:p>
            <a:pPr eaLnBrk="1" hangingPunct="1">
              <a:buFont typeface="Arial" charset="0"/>
              <a:buChar char="•"/>
            </a:pPr>
            <a:endParaRPr lang="en-US" sz="2400" dirty="0"/>
          </a:p>
          <a:p>
            <a:pPr eaLnBrk="1" hangingPunct="1"/>
            <a:endParaRPr lang="en-US" sz="2400" dirty="0">
              <a:sym typeface="Wingdings" pitchFamily="1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53024" y="1665030"/>
            <a:ext cx="2652057" cy="3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6.5 Kinetics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4" y="2978331"/>
            <a:ext cx="7219653" cy="8098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1181" y="4445968"/>
            <a:ext cx="1704313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If [A] is doubled</a:t>
            </a:r>
            <a:endParaRPr lang="en-US" b="1" dirty="0">
              <a:latin typeface="+mn-lt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>
                <a:latin typeface="+mn-lt"/>
              </a:rPr>
              <a:t>r</a:t>
            </a:r>
            <a:r>
              <a:rPr lang="en-US" b="1" dirty="0" smtClean="0">
                <a:latin typeface="+mn-lt"/>
              </a:rPr>
              <a:t>ate is doubled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43419" y="4445968"/>
            <a:ext cx="1704313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If [A] is doubled</a:t>
            </a:r>
            <a:endParaRPr lang="en-US" b="1" dirty="0">
              <a:latin typeface="+mn-lt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>
                <a:latin typeface="+mn-lt"/>
              </a:rPr>
              <a:t>r</a:t>
            </a:r>
            <a:r>
              <a:rPr lang="en-US" b="1" dirty="0" smtClean="0">
                <a:latin typeface="+mn-lt"/>
              </a:rPr>
              <a:t>ate is doubled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68825" y="4445968"/>
            <a:ext cx="1927067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If [A] is doubled</a:t>
            </a:r>
            <a:endParaRPr lang="en-US" b="1" dirty="0">
              <a:latin typeface="+mn-lt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>
                <a:latin typeface="+mn-lt"/>
              </a:rPr>
              <a:t>r</a:t>
            </a:r>
            <a:r>
              <a:rPr lang="en-US" b="1" dirty="0" smtClean="0">
                <a:latin typeface="+mn-lt"/>
              </a:rPr>
              <a:t>ate is quadrupled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27011" y="3102494"/>
            <a:ext cx="4262438" cy="1685108"/>
          </a:xfrm>
        </p:spPr>
        <p:txBody>
          <a:bodyPr/>
          <a:lstStyle/>
          <a:p>
            <a:pPr marL="514350" indent="-457200" eaLnBrk="1" hangingPunct="1"/>
            <a:r>
              <a:rPr lang="en-US" sz="2400" b="1" i="1" dirty="0" smtClean="0">
                <a:solidFill>
                  <a:srgbClr val="FF0000"/>
                </a:solidFill>
              </a:rPr>
              <a:t>E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is the minimum amt. of energy required for a molecular collision to result in a reaction</a:t>
            </a:r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60333" y="2159000"/>
            <a:ext cx="1058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>
                <a:latin typeface="+mn-lt"/>
              </a:rPr>
              <a:t>Free</a:t>
            </a:r>
          </a:p>
          <a:p>
            <a:pPr algn="ctr">
              <a:spcAft>
                <a:spcPts val="0"/>
              </a:spcAft>
            </a:pPr>
            <a:r>
              <a:rPr lang="en-US" dirty="0">
                <a:latin typeface="+mn-lt"/>
              </a:rPr>
              <a:t>energy</a:t>
            </a:r>
          </a:p>
          <a:p>
            <a:pPr algn="ctr">
              <a:spcAft>
                <a:spcPts val="0"/>
              </a:spcAft>
            </a:pPr>
            <a:r>
              <a:rPr lang="en-US" dirty="0">
                <a:latin typeface="+mn-lt"/>
              </a:rPr>
              <a:t>(</a:t>
            </a:r>
            <a:r>
              <a:rPr lang="en-US" i="1" dirty="0">
                <a:latin typeface="+mn-lt"/>
              </a:rPr>
              <a:t>G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6.5 Factors Affecting the Rate Constant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27011" y="920071"/>
            <a:ext cx="8689975" cy="93485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/>
              <a:t>Activation Energy (</a:t>
            </a:r>
            <a:r>
              <a:rPr lang="en-US" sz="2400" b="1" i="1" dirty="0" smtClean="0">
                <a:solidFill>
                  <a:srgbClr val="FF0000"/>
                </a:solidFill>
              </a:rPr>
              <a:t>E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/>
              <a:t>) </a:t>
            </a:r>
            <a:r>
              <a:rPr lang="en-US" sz="2400" dirty="0" smtClean="0"/>
              <a:t>– The energy barrier between reactants and products</a:t>
            </a:r>
            <a:endParaRPr lang="en-US" sz="2400" dirty="0"/>
          </a:p>
          <a:p>
            <a:pPr eaLnBrk="1" hangingPunct="1">
              <a:buFont typeface="Arial" charset="0"/>
              <a:buChar char="•"/>
            </a:pPr>
            <a:endParaRPr lang="en-US" sz="2400" dirty="0" smtClean="0"/>
          </a:p>
          <a:p>
            <a:pPr eaLnBrk="1" hangingPunct="1">
              <a:buFont typeface="Arial" charset="0"/>
              <a:buChar char="•"/>
            </a:pPr>
            <a:endParaRPr lang="en-US" sz="2400" dirty="0"/>
          </a:p>
          <a:p>
            <a:pPr eaLnBrk="1" hangingPunct="1"/>
            <a:endParaRPr lang="en-US" sz="2400" dirty="0">
              <a:sym typeface="Wingdings" pitchFamily="1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2" y="3146696"/>
            <a:ext cx="4273296" cy="286728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27011" y="1785445"/>
            <a:ext cx="8551229" cy="1075321"/>
          </a:xfrm>
        </p:spPr>
        <p:txBody>
          <a:bodyPr/>
          <a:lstStyle/>
          <a:p>
            <a:pPr marL="514350" indent="-457200" eaLnBrk="1" hangingPunct="1"/>
            <a:r>
              <a:rPr lang="en-US" sz="2400" dirty="0" smtClean="0"/>
              <a:t>As Ea increases, the number of molecules possessing enough energy to react decreases…</a:t>
            </a:r>
            <a:endParaRPr lang="en-US" sz="2400" dirty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6.5 Factors Affecting the Rate Constant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27011" y="920071"/>
            <a:ext cx="8689975" cy="93485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Activation Energy (</a:t>
            </a:r>
            <a:r>
              <a:rPr lang="en-US" sz="2400" b="1" i="1" dirty="0" smtClean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en-US" sz="2400" b="1" baseline="-25000" dirty="0" smtClean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)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– The energy barrier between reactants and products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62" y="2885056"/>
            <a:ext cx="5681476" cy="31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6.5 Factors Affecting the Rate Constant</a:t>
            </a:r>
            <a:endParaRPr lang="en-US" sz="4000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227011" y="1785445"/>
            <a:ext cx="8551229" cy="1075321"/>
          </a:xfrm>
        </p:spPr>
        <p:txBody>
          <a:bodyPr/>
          <a:lstStyle/>
          <a:p>
            <a:pPr marL="514350" indent="-457200" eaLnBrk="1" hangingPunct="1"/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lower the activation energy, the faster the rate</a:t>
            </a:r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b="1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227011" y="920071"/>
            <a:ext cx="8689975" cy="93485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Activation Energy (</a:t>
            </a:r>
            <a:r>
              <a:rPr lang="en-US" sz="2400" b="1" i="1" dirty="0" smtClean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en-US" sz="2400" b="1" baseline="-25000" dirty="0" smtClean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)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– The energy barrier between reactants and products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8" y="2799806"/>
            <a:ext cx="6851904" cy="288269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6.5 Factors Affecting the Rate Constant</a:t>
            </a:r>
            <a:endParaRPr lang="en-US" sz="40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27011" y="920071"/>
            <a:ext cx="8689975" cy="1626314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2"/>
            </a:pPr>
            <a:r>
              <a:rPr lang="en-US" sz="2400" b="1" dirty="0" smtClean="0"/>
              <a:t>Temperature (</a:t>
            </a:r>
            <a:r>
              <a:rPr lang="en-US" sz="2400" b="1" i="1" dirty="0">
                <a:solidFill>
                  <a:srgbClr val="FF0000"/>
                </a:solidFill>
              </a:rPr>
              <a:t>T</a:t>
            </a:r>
            <a:r>
              <a:rPr lang="en-US" sz="2400" b="1" dirty="0" smtClean="0"/>
              <a:t>) </a:t>
            </a:r>
            <a:r>
              <a:rPr lang="en-US" sz="2400" dirty="0" smtClean="0"/>
              <a:t>– Raising temperature will result in a faster rxn.</a:t>
            </a:r>
          </a:p>
          <a:p>
            <a:pPr marL="457200" indent="-457200" eaLnBrk="1" hangingPunct="1">
              <a:buFont typeface="+mj-lt"/>
              <a:buAutoNum type="arabicPeriod" startAt="2"/>
            </a:pPr>
            <a:endParaRPr lang="en-US" sz="2400" dirty="0"/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At higher </a:t>
            </a:r>
            <a:r>
              <a:rPr lang="en-US" i="1" dirty="0" smtClean="0"/>
              <a:t>T</a:t>
            </a:r>
            <a:r>
              <a:rPr lang="en-US" dirty="0" smtClean="0"/>
              <a:t>, molecules have more kinetic energy.</a:t>
            </a:r>
            <a:endParaRPr lang="en-US" sz="2400" dirty="0" smtClean="0"/>
          </a:p>
          <a:p>
            <a:pPr lvl="1" eaLnBrk="1" hangingPunct="1">
              <a:buFont typeface="Arial" charset="0"/>
              <a:buChar char="•"/>
            </a:pPr>
            <a:r>
              <a:rPr lang="en-US" b="1" dirty="0" smtClean="0"/>
              <a:t>At higher </a:t>
            </a:r>
            <a:r>
              <a:rPr lang="en-US" b="1" i="1" dirty="0" smtClean="0"/>
              <a:t>T</a:t>
            </a:r>
            <a:r>
              <a:rPr lang="en-US" b="1" dirty="0" smtClean="0"/>
              <a:t>, more molecules will have enough energy to produce a reaction</a:t>
            </a:r>
          </a:p>
          <a:p>
            <a:pPr eaLnBrk="1" hangingPunct="1">
              <a:buFont typeface="Arial" charset="0"/>
              <a:buChar char="•"/>
            </a:pPr>
            <a:endParaRPr lang="en-US" sz="2400" dirty="0"/>
          </a:p>
          <a:p>
            <a:pPr eaLnBrk="1" hangingPunct="1"/>
            <a:endParaRPr lang="en-US" sz="2400" dirty="0">
              <a:sym typeface="Wingdings" pitchFamily="1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40" y="3256301"/>
            <a:ext cx="5315716" cy="27937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30275"/>
            <a:ext cx="8689975" cy="5426075"/>
          </a:xfrm>
        </p:spPr>
        <p:txBody>
          <a:bodyPr/>
          <a:lstStyle/>
          <a:p>
            <a:pPr eaLnBrk="1" hangingPunct="1"/>
            <a:r>
              <a:rPr lang="en-US" sz="2400" dirty="0"/>
              <a:t>Bonds can break homolytically or </a:t>
            </a:r>
            <a:r>
              <a:rPr lang="en-US" sz="2400" dirty="0" smtClean="0"/>
              <a:t>heterolytically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b="1" dirty="0"/>
              <a:t>Bond dissociation energy (</a:t>
            </a:r>
            <a:r>
              <a:rPr lang="en-US" sz="2400" b="1" dirty="0">
                <a:solidFill>
                  <a:srgbClr val="FF0000"/>
                </a:solidFill>
              </a:rPr>
              <a:t>BDE</a:t>
            </a:r>
            <a:r>
              <a:rPr lang="en-US" sz="2400" b="1" dirty="0"/>
              <a:t>) </a:t>
            </a:r>
            <a:r>
              <a:rPr lang="en-US" sz="2400" dirty="0"/>
              <a:t>or </a:t>
            </a:r>
            <a:r>
              <a:rPr lang="el-GR" sz="2400" dirty="0"/>
              <a:t>Δ</a:t>
            </a:r>
            <a:r>
              <a:rPr lang="en-US" sz="2400" i="1" dirty="0"/>
              <a:t>H </a:t>
            </a:r>
            <a:r>
              <a:rPr lang="en-US" sz="2400" dirty="0"/>
              <a:t>for bond breaking </a:t>
            </a:r>
            <a:r>
              <a:rPr lang="en-US" sz="2400" dirty="0" smtClean="0"/>
              <a:t>corresponds to </a:t>
            </a:r>
            <a:r>
              <a:rPr lang="en-US" sz="2400" b="1" dirty="0" smtClean="0">
                <a:solidFill>
                  <a:srgbClr val="FF0000"/>
                </a:solidFill>
              </a:rPr>
              <a:t>homolytic</a:t>
            </a:r>
            <a:r>
              <a:rPr lang="en-US" sz="2400" b="1" dirty="0" smtClean="0"/>
              <a:t> bond cleavage</a:t>
            </a:r>
            <a:endParaRPr lang="en-US" sz="24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/>
              <a:t>6.1 Enthalpy </a:t>
            </a:r>
            <a:r>
              <a:rPr lang="en-US" sz="4000" dirty="0" smtClean="0"/>
              <a:t>(</a:t>
            </a:r>
            <a:r>
              <a:rPr lang="el-GR" sz="4000" dirty="0" smtClean="0"/>
              <a:t>Δ</a:t>
            </a:r>
            <a:r>
              <a:rPr lang="en-US" sz="4000" i="1" dirty="0" smtClean="0"/>
              <a:t>H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20" y="1774923"/>
            <a:ext cx="4188728" cy="1137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63" y="3188560"/>
            <a:ext cx="4315842" cy="113797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6.5 Factors Affecting the Rate Constant</a:t>
            </a:r>
            <a:endParaRPr lang="en-US" sz="4000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227011" y="920071"/>
            <a:ext cx="8689975" cy="1626314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3"/>
            </a:pPr>
            <a:r>
              <a:rPr lang="en-US" sz="2400" b="1" dirty="0" smtClean="0"/>
              <a:t>Steric Considerations </a:t>
            </a:r>
            <a:r>
              <a:rPr lang="en-US" sz="2400" dirty="0" smtClean="0"/>
              <a:t>– Steric hindrance, and the geometry of a compound, affects the rate of reaction</a:t>
            </a:r>
          </a:p>
          <a:p>
            <a:pPr marL="457200" indent="-457200" eaLnBrk="1" hangingPunct="1">
              <a:buFont typeface="+mj-lt"/>
              <a:buAutoNum type="arabicPeriod" startAt="3"/>
            </a:pPr>
            <a:endParaRPr lang="en-US" sz="2400" dirty="0"/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When molecules collide, they have to have the correct </a:t>
            </a:r>
            <a:r>
              <a:rPr lang="en-US" i="1" dirty="0" smtClean="0"/>
              <a:t>orientation</a:t>
            </a:r>
            <a:r>
              <a:rPr lang="en-US" dirty="0" smtClean="0"/>
              <a:t> for bonds to be made/broken.</a:t>
            </a:r>
          </a:p>
          <a:p>
            <a:pPr lvl="1" eaLnBrk="1" hangingPunct="1">
              <a:buFont typeface="Arial" charset="0"/>
              <a:buChar char="•"/>
            </a:pPr>
            <a:endParaRPr lang="en-US" sz="2400" dirty="0" smtClean="0"/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If the </a:t>
            </a:r>
            <a:r>
              <a:rPr lang="en-US" i="1" dirty="0" smtClean="0"/>
              <a:t>reactive conformation</a:t>
            </a:r>
            <a:r>
              <a:rPr lang="en-US" dirty="0" smtClean="0"/>
              <a:t> of a compound is high energy, it will spend less time in that conformation, and so the probability of collision resulting in a reaction is low</a:t>
            </a:r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This will be further explored in Chapter 7.</a:t>
            </a:r>
          </a:p>
          <a:p>
            <a:pPr eaLnBrk="1" hangingPunct="1">
              <a:buFont typeface="Arial" charset="0"/>
              <a:buChar char="•"/>
            </a:pPr>
            <a:endParaRPr lang="en-US" sz="2400" dirty="0"/>
          </a:p>
          <a:p>
            <a:pPr eaLnBrk="1" hangingPunct="1"/>
            <a:endParaRPr lang="en-US" sz="2400" dirty="0">
              <a:sym typeface="Wingdings" pitchFamily="1" charset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7011" y="2150654"/>
            <a:ext cx="3488327" cy="2511425"/>
          </a:xfrm>
        </p:spPr>
        <p:txBody>
          <a:bodyPr/>
          <a:lstStyle/>
          <a:p>
            <a:pPr marL="400050" eaLnBrk="1" hangingPunct="1">
              <a:buFont typeface="Arial" charset="0"/>
              <a:buChar char="•"/>
            </a:pPr>
            <a:r>
              <a:rPr lang="en-US" sz="2400" dirty="0" smtClean="0"/>
              <a:t>Enzymes are catalysts</a:t>
            </a:r>
          </a:p>
          <a:p>
            <a:pPr marL="400050" eaLnBrk="1" hangingPunct="1">
              <a:buFont typeface="Arial" charset="0"/>
              <a:buChar char="•"/>
            </a:pPr>
            <a:endParaRPr lang="en-US" sz="2400" dirty="0" smtClean="0"/>
          </a:p>
          <a:p>
            <a:pPr marL="400050" eaLnBrk="1" hangingPunct="1">
              <a:buFont typeface="Arial" charset="0"/>
              <a:buChar char="•"/>
            </a:pPr>
            <a:r>
              <a:rPr lang="en-US" sz="2400" dirty="0" smtClean="0"/>
              <a:t>Catalyst provides an alternate, and faster pathway of reaction</a:t>
            </a:r>
          </a:p>
          <a:p>
            <a:pPr marL="400050" eaLnBrk="1" hangingPunct="1">
              <a:buFont typeface="Arial" charset="0"/>
              <a:buChar char="•"/>
            </a:pPr>
            <a:endParaRPr lang="en-US" sz="2400" dirty="0"/>
          </a:p>
          <a:p>
            <a:pPr marL="400050" eaLnBrk="1" hangingPunct="1">
              <a:buFont typeface="Arial" charset="0"/>
              <a:buChar char="•"/>
            </a:pPr>
            <a:r>
              <a:rPr lang="en-US" sz="2400" b="1" dirty="0"/>
              <a:t>C</a:t>
            </a:r>
            <a:r>
              <a:rPr lang="en-US" sz="2400" b="1" dirty="0" smtClean="0"/>
              <a:t>atalysts lower the activation energy</a:t>
            </a:r>
            <a:endParaRPr lang="en-US" sz="24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6.5 Catalysts and Enzymes</a:t>
            </a:r>
            <a:endParaRPr lang="en-US" sz="4000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27011" y="920071"/>
            <a:ext cx="8689975" cy="1058726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4"/>
            </a:pPr>
            <a:r>
              <a:rPr lang="en-US" sz="2400" b="1" dirty="0" smtClean="0"/>
              <a:t>Catalyst </a:t>
            </a:r>
            <a:r>
              <a:rPr lang="en-US" sz="2400" dirty="0" smtClean="0"/>
              <a:t>– speeds up the rate of a reaction without being consumed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118" y="2476860"/>
            <a:ext cx="4923282" cy="282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35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27011" y="922160"/>
            <a:ext cx="8689975" cy="776012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Recall that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kinetics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thermodynamics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completely different concepts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6.6 Reading Energy Diagrams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" y="2136526"/>
            <a:ext cx="7485888" cy="321893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880880"/>
            <a:ext cx="8804910" cy="872626"/>
          </a:xfrm>
        </p:spPr>
        <p:txBody>
          <a:bodyPr/>
          <a:lstStyle/>
          <a:p>
            <a:pPr marL="514350" indent="-457200" eaLnBrk="1" hangingPunct="1"/>
            <a:r>
              <a:rPr lang="en-US" sz="2400" dirty="0" smtClean="0"/>
              <a:t>Consider the energy diagram below, which describes two possible reaction pathways of A+B:</a:t>
            </a:r>
          </a:p>
          <a:p>
            <a:pPr marL="514350" indent="-457200" eaLnBrk="1" hangingPunct="1"/>
            <a:endParaRPr lang="en-US" sz="2400" b="1" dirty="0"/>
          </a:p>
          <a:p>
            <a:pPr marL="514350" indent="-457200" eaLnBrk="1" hangingPunct="1"/>
            <a:endParaRPr lang="en-US" sz="2400" b="1" dirty="0" smtClean="0"/>
          </a:p>
          <a:p>
            <a:pPr marL="514350" indent="-457200" eaLnBrk="1" hangingPunct="1"/>
            <a:endParaRPr lang="en-US" sz="2400" b="1" dirty="0"/>
          </a:p>
          <a:p>
            <a:pPr marL="514350" indent="-457200" eaLnBrk="1" hangingPunct="1"/>
            <a:endParaRPr lang="en-US" sz="2400" b="1" dirty="0" smtClean="0"/>
          </a:p>
          <a:p>
            <a:pPr marL="514350" indent="-457200" eaLnBrk="1" hangingPunct="1"/>
            <a:endParaRPr lang="en-US" sz="2400" b="1" dirty="0"/>
          </a:p>
          <a:p>
            <a:pPr marL="514350" indent="-457200" eaLnBrk="1" hangingPunct="1"/>
            <a:endParaRPr lang="en-US" sz="2400" b="1" dirty="0" smtClean="0"/>
          </a:p>
          <a:p>
            <a:pPr marL="514350" indent="-457200" eaLnBrk="1" hangingPunct="1"/>
            <a:endParaRPr lang="en-US" sz="2400" b="1" dirty="0"/>
          </a:p>
          <a:p>
            <a:pPr marL="57150" indent="0" eaLnBrk="1" hangingPunct="1">
              <a:buNone/>
            </a:pPr>
            <a:endParaRPr lang="en-US" sz="2400" b="1" dirty="0"/>
          </a:p>
          <a:p>
            <a:pPr marL="514350" indent="-457200" eaLnBrk="1" hangingPunct="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formation of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C+D are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kinetically and thermodynamically favored</a:t>
            </a:r>
          </a:p>
          <a:p>
            <a:pPr marL="514350" indent="-457200" eaLnBrk="1" hangingPunct="1"/>
            <a:endParaRPr lang="en-US" sz="2400" b="1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47650" y="2046288"/>
            <a:ext cx="4742361" cy="2930661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formation of products  C+D has a lower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2400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are lower in energy than E+F.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 products </a:t>
            </a:r>
            <a:r>
              <a:rPr lang="en-US" sz="2400" b="1" dirty="0" smtClean="0">
                <a:solidFill>
                  <a:srgbClr val="0070C0"/>
                </a:solidFill>
              </a:rPr>
              <a:t>C+D form faster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 E+F, and </a:t>
            </a:r>
            <a:r>
              <a:rPr lang="en-US" sz="2400" b="1" dirty="0" smtClean="0">
                <a:solidFill>
                  <a:srgbClr val="0070C0"/>
                </a:solidFill>
              </a:rPr>
              <a:t>C+D are more stable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than E+F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6.6 Kinetics vs. Thermodynamics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1808843"/>
            <a:ext cx="3852672" cy="316716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6.6 Kinetics vs. Thermodynamics</a:t>
            </a:r>
            <a:endParaRPr lang="en-US" sz="4000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247650" y="880880"/>
            <a:ext cx="8804910" cy="872626"/>
          </a:xfrm>
        </p:spPr>
        <p:txBody>
          <a:bodyPr/>
          <a:lstStyle/>
          <a:p>
            <a:pPr marL="514350" indent="-457200" eaLnBrk="1" hangingPunct="1"/>
            <a:r>
              <a:rPr lang="en-US" sz="2400" dirty="0" smtClean="0"/>
              <a:t>Now interpret the formation of E+F versus C+D according to the following energy diagram:</a:t>
            </a:r>
          </a:p>
          <a:p>
            <a:pPr marL="514350" indent="-457200" eaLnBrk="1" hangingPunct="1"/>
            <a:endParaRPr lang="en-US" sz="2400" b="1" dirty="0"/>
          </a:p>
          <a:p>
            <a:pPr marL="514350" indent="-457200" eaLnBrk="1" hangingPunct="1"/>
            <a:endParaRPr lang="en-US" sz="2400" b="1" dirty="0" smtClean="0"/>
          </a:p>
          <a:p>
            <a:pPr marL="514350" indent="-457200" eaLnBrk="1" hangingPunct="1"/>
            <a:endParaRPr lang="en-US" sz="2400" b="1" dirty="0"/>
          </a:p>
          <a:p>
            <a:pPr marL="514350" indent="-457200" eaLnBrk="1" hangingPunct="1"/>
            <a:endParaRPr lang="en-US" sz="2400" b="1" dirty="0" smtClean="0"/>
          </a:p>
          <a:p>
            <a:pPr marL="514350" indent="-457200" eaLnBrk="1" hangingPunct="1"/>
            <a:endParaRPr lang="en-US" sz="2400" b="1" dirty="0"/>
          </a:p>
          <a:p>
            <a:pPr marL="514350" indent="-457200" eaLnBrk="1" hangingPunct="1"/>
            <a:endParaRPr lang="en-US" sz="2400" b="1" dirty="0" smtClean="0"/>
          </a:p>
          <a:p>
            <a:pPr marL="514350" indent="-457200" eaLnBrk="1" hangingPunct="1"/>
            <a:endParaRPr lang="en-US" sz="2400" b="1" dirty="0"/>
          </a:p>
          <a:p>
            <a:pPr marL="57150" indent="0" eaLnBrk="1" hangingPunct="1">
              <a:buNone/>
            </a:pPr>
            <a:endParaRPr lang="en-US" sz="2400" b="1" dirty="0"/>
          </a:p>
          <a:p>
            <a:pPr marL="514350" indent="-457200" eaLnBrk="1" hangingPunct="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formation of </a:t>
            </a:r>
            <a:r>
              <a:rPr lang="en-US" sz="2400" b="1" dirty="0">
                <a:solidFill>
                  <a:srgbClr val="FF0000"/>
                </a:solidFill>
              </a:rPr>
              <a:t>E+F </a:t>
            </a:r>
            <a:r>
              <a:rPr lang="en-US" sz="2400" b="1" dirty="0" smtClean="0">
                <a:solidFill>
                  <a:srgbClr val="FF0000"/>
                </a:solidFill>
              </a:rPr>
              <a:t>is </a:t>
            </a:r>
            <a:r>
              <a:rPr lang="en-US" sz="2400" b="1" dirty="0">
                <a:solidFill>
                  <a:srgbClr val="FF0000"/>
                </a:solidFill>
              </a:rPr>
              <a:t>kinetically </a:t>
            </a:r>
            <a:r>
              <a:rPr lang="en-US" sz="2400" b="1" dirty="0" smtClean="0">
                <a:solidFill>
                  <a:srgbClr val="FF0000"/>
                </a:solidFill>
              </a:rPr>
              <a:t>favored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but the formation of </a:t>
            </a:r>
            <a:r>
              <a:rPr lang="en-US" sz="2400" b="1" dirty="0" smtClean="0">
                <a:solidFill>
                  <a:srgbClr val="0070C0"/>
                </a:solidFill>
              </a:rPr>
              <a:t>C+D is </a:t>
            </a:r>
            <a:r>
              <a:rPr lang="en-US" sz="2400" b="1" dirty="0">
                <a:solidFill>
                  <a:srgbClr val="0070C0"/>
                </a:solidFill>
              </a:rPr>
              <a:t>thermodynamically favored</a:t>
            </a:r>
          </a:p>
          <a:p>
            <a:pPr marL="514350" indent="-457200" eaLnBrk="1" hangingPunct="1"/>
            <a:endParaRPr lang="en-US" sz="2400" b="1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247650" y="2046288"/>
            <a:ext cx="4742361" cy="2930661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formation of products  </a:t>
            </a:r>
            <a:r>
              <a:rPr lang="en-US" sz="2400" b="1" dirty="0" smtClean="0">
                <a:solidFill>
                  <a:srgbClr val="FF0000"/>
                </a:solidFill>
              </a:rPr>
              <a:t>E+F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has a lower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2400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will </a:t>
            </a:r>
            <a:r>
              <a:rPr lang="en-US" sz="2400" b="1" dirty="0" smtClean="0">
                <a:solidFill>
                  <a:srgbClr val="FF0000"/>
                </a:solidFill>
              </a:rPr>
              <a:t>form faster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products </a:t>
            </a:r>
            <a:r>
              <a:rPr lang="en-US" sz="2400" b="1" dirty="0" smtClean="0">
                <a:solidFill>
                  <a:srgbClr val="0070C0"/>
                </a:solidFill>
              </a:rPr>
              <a:t>C+D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lower in energy, thus </a:t>
            </a:r>
            <a:r>
              <a:rPr lang="en-US" sz="2400" b="1" dirty="0" smtClean="0">
                <a:solidFill>
                  <a:srgbClr val="0070C0"/>
                </a:solidFill>
              </a:rPr>
              <a:t>more stable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 E+F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721150"/>
            <a:ext cx="3998976" cy="326939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6.6 Transition States vs. Intermediates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3" y="1080228"/>
            <a:ext cx="7900414" cy="469754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16013"/>
            <a:ext cx="4365625" cy="524033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transition state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the high energy state a reaction passes through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Transition states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fleeting;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</a:t>
            </a: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cannot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observed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an energy diagram,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transition states are energy maxima,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represent the transition as bonds are made and/or broken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6.6 Transition States vs. Intermediates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" y="1591501"/>
            <a:ext cx="4096512" cy="417458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1930" y="970825"/>
            <a:ext cx="8720137" cy="524033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intermediate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an intermediate species formed during the course of a reaction.  They are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 minima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the diagram.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Intermediates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observable.  They are an actual chemical species that exists for a period of time before reacting further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6.6 Transition States vs. Intermediates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82" y="2709058"/>
            <a:ext cx="6047236" cy="350210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07427" y="860426"/>
            <a:ext cx="8720137" cy="1026296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Two points on an energy diagram that are close in energy should be similar in structure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6.6 The Hammond Postulate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01870" y="2794236"/>
            <a:ext cx="4246985" cy="2639913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this assumption, we can generalize the structure of a transition state,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depending on whether the reaction is exothermic or endothermic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48" y="1988027"/>
            <a:ext cx="4414616" cy="358908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1930" y="888439"/>
            <a:ext cx="8720137" cy="524033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Exothermic rxn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transition states resembles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reactant(s)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Endothermic rxn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transition state resembles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product(s)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Conceptual Checkpoint 6.7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6.6 The Hammond Postulate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2" y="2280374"/>
            <a:ext cx="6681216" cy="28824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226609"/>
            <a:ext cx="8689975" cy="4801657"/>
          </a:xfrm>
        </p:spPr>
        <p:txBody>
          <a:bodyPr anchor="b"/>
          <a:lstStyle/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More BDEs </a:t>
            </a:r>
            <a:r>
              <a:rPr lang="en-US" sz="2400" dirty="0" smtClean="0"/>
              <a:t>can be found in </a:t>
            </a:r>
            <a:r>
              <a:rPr lang="en-US" sz="2400" dirty="0"/>
              <a:t>table 6.1</a:t>
            </a:r>
          </a:p>
        </p:txBody>
      </p:sp>
      <p:pic>
        <p:nvPicPr>
          <p:cNvPr id="20" name="Picture 19" descr="klein2e_tab_06_01c.jpg"/>
          <p:cNvPicPr>
            <a:picLocks noChangeAspect="1"/>
          </p:cNvPicPr>
          <p:nvPr/>
        </p:nvPicPr>
        <p:blipFill>
          <a:blip r:embed="rId2"/>
          <a:srcRect b="30956"/>
          <a:stretch>
            <a:fillRect/>
          </a:stretch>
        </p:blipFill>
        <p:spPr>
          <a:xfrm>
            <a:off x="4478781" y="955144"/>
            <a:ext cx="4114800" cy="2016125"/>
          </a:xfrm>
          <a:prstGeom prst="rect">
            <a:avLst/>
          </a:prstGeom>
        </p:spPr>
      </p:pic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3"/>
          <a:srcRect b="47621"/>
          <a:stretch>
            <a:fillRect/>
          </a:stretch>
        </p:blipFill>
        <p:spPr bwMode="auto">
          <a:xfrm>
            <a:off x="372447" y="955144"/>
            <a:ext cx="4114800" cy="202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pic>
        <p:nvPicPr>
          <p:cNvPr id="19" name="Picture 18" descr="klein2e_tab_06_01b.jpg"/>
          <p:cNvPicPr>
            <a:picLocks noChangeAspect="1"/>
          </p:cNvPicPr>
          <p:nvPr/>
        </p:nvPicPr>
        <p:blipFill>
          <a:blip r:embed="rId4"/>
          <a:srcRect t="55278" b="8056"/>
          <a:stretch>
            <a:fillRect/>
          </a:stretch>
        </p:blipFill>
        <p:spPr>
          <a:xfrm>
            <a:off x="372447" y="2967213"/>
            <a:ext cx="4114800" cy="2022466"/>
          </a:xfrm>
          <a:prstGeom prst="rect">
            <a:avLst/>
          </a:prstGeom>
        </p:spPr>
      </p:pic>
      <p:pic>
        <p:nvPicPr>
          <p:cNvPr id="21" name="Picture 20" descr="klein2e_tab_06_01d.jpg"/>
          <p:cNvPicPr>
            <a:picLocks noChangeAspect="1"/>
          </p:cNvPicPr>
          <p:nvPr/>
        </p:nvPicPr>
        <p:blipFill>
          <a:blip r:embed="rId5"/>
          <a:srcRect t="58863"/>
          <a:stretch>
            <a:fillRect/>
          </a:stretch>
        </p:blipFill>
        <p:spPr>
          <a:xfrm>
            <a:off x="4478781" y="2971798"/>
            <a:ext cx="4114800" cy="1318809"/>
          </a:xfrm>
          <a:prstGeom prst="rect">
            <a:avLst/>
          </a:prstGeom>
        </p:spPr>
      </p:pic>
      <p:pic>
        <p:nvPicPr>
          <p:cNvPr id="22" name="Picture 21" descr="klein2e_tab_06_01d.jpg"/>
          <p:cNvPicPr>
            <a:picLocks noChangeAspect="1"/>
          </p:cNvPicPr>
          <p:nvPr/>
        </p:nvPicPr>
        <p:blipFill>
          <a:blip r:embed="rId6"/>
          <a:srcRect t="13482" b="42863"/>
          <a:stretch>
            <a:fillRect/>
          </a:stretch>
        </p:blipFill>
        <p:spPr>
          <a:xfrm>
            <a:off x="4478781" y="4233330"/>
            <a:ext cx="4114800" cy="1286157"/>
          </a:xfrm>
          <a:prstGeom prst="rect">
            <a:avLst/>
          </a:prstGeom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/>
              <a:t>6.1 </a:t>
            </a:r>
            <a:r>
              <a:rPr lang="en-US" sz="4000" dirty="0" smtClean="0"/>
              <a:t>Bond Dissociation Energy</a:t>
            </a:r>
            <a:endParaRPr lang="en-US" sz="4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7488" y="1116013"/>
            <a:ext cx="8720137" cy="5240337"/>
          </a:xfrm>
        </p:spPr>
        <p:txBody>
          <a:bodyPr/>
          <a:lstStyle/>
          <a:p>
            <a:pPr marL="514350" indent="-457200" eaLnBrk="1" hangingPunct="1"/>
            <a:r>
              <a:rPr lang="en-US" sz="2400" b="1" dirty="0" smtClean="0"/>
              <a:t>Polar reactions </a:t>
            </a:r>
            <a:r>
              <a:rPr lang="en-US" sz="2400" dirty="0" smtClean="0"/>
              <a:t>– involve ions as reactants, intermediates, and/or products</a:t>
            </a:r>
            <a:endParaRPr lang="en-US" sz="2400" dirty="0"/>
          </a:p>
          <a:p>
            <a:pPr marL="914400" lvl="1" indent="-457200" eaLnBrk="1" hangingPunct="1"/>
            <a:r>
              <a:rPr lang="en-US" b="1" dirty="0" smtClean="0">
                <a:solidFill>
                  <a:srgbClr val="FF0000"/>
                </a:solidFill>
              </a:rPr>
              <a:t>Negative charges </a:t>
            </a:r>
            <a:r>
              <a:rPr lang="en-US" dirty="0" smtClean="0"/>
              <a:t>attracted to </a:t>
            </a:r>
            <a:r>
              <a:rPr lang="en-US" b="1" dirty="0" smtClean="0">
                <a:solidFill>
                  <a:srgbClr val="0070C0"/>
                </a:solidFill>
              </a:rPr>
              <a:t>positive charges</a:t>
            </a:r>
          </a:p>
          <a:p>
            <a:pPr marL="914400" lvl="1" indent="-457200" eaLnBrk="1" hangingPunct="1"/>
            <a:r>
              <a:rPr lang="en-US" b="1" dirty="0" smtClean="0">
                <a:solidFill>
                  <a:srgbClr val="FF0000"/>
                </a:solidFill>
              </a:rPr>
              <a:t>Electron-rich species </a:t>
            </a:r>
            <a:r>
              <a:rPr lang="en-US" dirty="0" smtClean="0"/>
              <a:t>attracted to </a:t>
            </a:r>
            <a:r>
              <a:rPr lang="en-US" b="1" dirty="0" smtClean="0">
                <a:solidFill>
                  <a:srgbClr val="0070C0"/>
                </a:solidFill>
              </a:rPr>
              <a:t>electron-deficient species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6.7 Nucleophiles &amp; Electrophiles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7514893" y="5006777"/>
            <a:ext cx="1451488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The carbon is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nucleophilic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749" y="5006777"/>
            <a:ext cx="1451488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The carbon is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electrophilic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14" y="3391859"/>
            <a:ext cx="5535170" cy="242973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2111" y="1040584"/>
            <a:ext cx="8971260" cy="5240337"/>
          </a:xfrm>
        </p:spPr>
        <p:txBody>
          <a:bodyPr/>
          <a:lstStyle/>
          <a:p>
            <a:pPr marL="514350" indent="-457200" eaLnBrk="1" hangingPunct="1"/>
            <a:r>
              <a:rPr lang="en-US" sz="2400" b="1" dirty="0" smtClean="0">
                <a:solidFill>
                  <a:srgbClr val="FF0000"/>
                </a:solidFill>
              </a:rPr>
              <a:t>Nucleophile</a:t>
            </a:r>
            <a:r>
              <a:rPr lang="en-US" sz="2400" dirty="0" smtClean="0"/>
              <a:t> – electron rich species, can </a:t>
            </a:r>
            <a:r>
              <a:rPr lang="en-US" sz="2400" b="1" dirty="0" smtClean="0">
                <a:solidFill>
                  <a:srgbClr val="FF0000"/>
                </a:solidFill>
              </a:rPr>
              <a:t>donate a pair of electrons</a:t>
            </a:r>
            <a:endParaRPr lang="en-US" sz="2400" b="1" dirty="0">
              <a:solidFill>
                <a:srgbClr val="FF0000"/>
              </a:solidFill>
            </a:endParaRPr>
          </a:p>
          <a:p>
            <a:pPr marL="914400" lvl="1" indent="-457200" eaLnBrk="1" hangingPunct="1"/>
            <a:r>
              <a:rPr lang="en-US" dirty="0" smtClean="0"/>
              <a:t>Nucleophiles are </a:t>
            </a:r>
            <a:r>
              <a:rPr lang="en-US" b="1" dirty="0" smtClean="0">
                <a:solidFill>
                  <a:srgbClr val="FF0000"/>
                </a:solidFill>
              </a:rPr>
              <a:t>Lewis bases</a:t>
            </a:r>
          </a:p>
          <a:p>
            <a:pPr marL="914400" lvl="1" indent="-457200" eaLnBrk="1" hangingPunct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polarizable nucleophile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stronger nucleophile</a:t>
            </a:r>
          </a:p>
        </p:txBody>
      </p:sp>
      <p:pic>
        <p:nvPicPr>
          <p:cNvPr id="205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44063" y="3329782"/>
            <a:ext cx="336735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087069"/>
              </p:ext>
            </p:extLst>
          </p:nvPr>
        </p:nvGraphicFramePr>
        <p:xfrm>
          <a:off x="6856671" y="3563145"/>
          <a:ext cx="1571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CS ChemDraw Drawing" r:id="rId4" imgW="1039002" imgH="284510" progId="ChemDraw.Document.6.0">
                  <p:embed/>
                </p:oleObj>
              </mc:Choice>
              <mc:Fallback>
                <p:oleObj name="CS ChemDraw Drawing" r:id="rId4" imgW="1039002" imgH="28451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671" y="3563145"/>
                        <a:ext cx="15716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4" name="Picture 13" descr="lect064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701" y="3177763"/>
            <a:ext cx="1170432" cy="138988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6.7 Nucleophiles</a:t>
            </a:r>
            <a:endParaRPr lang="en-US" sz="4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543" y="1089887"/>
            <a:ext cx="8900388" cy="524033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Electrophile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electron deficient species, can </a:t>
            </a:r>
            <a:r>
              <a:rPr lang="en-US" sz="2400" b="1" dirty="0" smtClean="0">
                <a:solidFill>
                  <a:srgbClr val="0070C0"/>
                </a:solidFill>
              </a:rPr>
              <a:t>accept a pair of electrons</a:t>
            </a:r>
          </a:p>
          <a:p>
            <a:pPr marL="914400" lvl="1" indent="-457200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Electrophiles are </a:t>
            </a:r>
            <a:r>
              <a:rPr lang="en-US" b="1" dirty="0">
                <a:solidFill>
                  <a:srgbClr val="0070C0"/>
                </a:solidFill>
              </a:rPr>
              <a:t>L</a:t>
            </a:r>
            <a:r>
              <a:rPr lang="en-US" b="1" dirty="0" smtClean="0">
                <a:solidFill>
                  <a:srgbClr val="0070C0"/>
                </a:solidFill>
              </a:rPr>
              <a:t>ewis acids</a:t>
            </a:r>
          </a:p>
          <a:p>
            <a:pPr marL="914400" lvl="1" indent="-457200" eaLnBrk="1" hangingPunct="1"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Carbocations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b="1" dirty="0" smtClean="0">
                <a:solidFill>
                  <a:srgbClr val="0070C0"/>
                </a:solidFill>
              </a:rPr>
              <a:t>partially-positive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atoms are electrophilic</a:t>
            </a:r>
          </a:p>
          <a:p>
            <a:pPr marL="914400" lvl="1" indent="-457200" eaLnBrk="1" hangingPunct="1">
              <a:buFont typeface="Arial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 eaLnBrk="1" hangingPunct="1">
              <a:buFont typeface="Arial" charset="0"/>
              <a:buChar char="•"/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14450" lvl="2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1771650" lvl="3" indent="-457200" eaLnBrk="1" hangingPunct="1">
              <a:buFont typeface="Arial" charset="0"/>
              <a:buChar char="–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SkillBuilder 6.2</a:t>
            </a:r>
          </a:p>
        </p:txBody>
      </p:sp>
      <p:pic>
        <p:nvPicPr>
          <p:cNvPr id="59399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73652" y="3381212"/>
            <a:ext cx="3857625" cy="107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6.7 Electrophiles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25" y="3015369"/>
            <a:ext cx="3271374" cy="311935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7488" y="946195"/>
            <a:ext cx="3701369" cy="1039360"/>
          </a:xfrm>
        </p:spPr>
        <p:txBody>
          <a:bodyPr/>
          <a:lstStyle/>
          <a:p>
            <a:pPr marL="514350" indent="-457200" eaLnBrk="1" hangingPunct="1"/>
            <a:r>
              <a:rPr lang="en-US" sz="2400" dirty="0"/>
              <a:t>Label all of the nucleophilic and electrophilic sites on the following </a:t>
            </a:r>
            <a:r>
              <a:rPr lang="en-US" sz="2400" dirty="0" smtClean="0"/>
              <a:t>molecule</a:t>
            </a:r>
            <a:endParaRPr lang="en-US" sz="2400" dirty="0"/>
          </a:p>
          <a:p>
            <a:pPr marL="514350" indent="-457200" eaLnBrk="1" hangingPunct="1"/>
            <a:endParaRPr lang="en-US" sz="24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32251"/>
              </p:ext>
            </p:extLst>
          </p:nvPr>
        </p:nvGraphicFramePr>
        <p:xfrm>
          <a:off x="3918857" y="946194"/>
          <a:ext cx="4187741" cy="1460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CS ChemDraw Drawing" r:id="rId3" imgW="3719515" imgH="1296491" progId="ChemDraw.Document.6.0">
                  <p:embed/>
                </p:oleObj>
              </mc:Choice>
              <mc:Fallback>
                <p:oleObj name="CS ChemDraw Drawing" r:id="rId3" imgW="3719515" imgH="1296491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857" y="946194"/>
                        <a:ext cx="4187741" cy="1460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6.7 Nucleophiles &amp; Electrophiles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59" y="2717749"/>
            <a:ext cx="5974082" cy="337962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1930" y="1040584"/>
            <a:ext cx="8720137" cy="524033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Curved arrows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used to </a:t>
            </a:r>
            <a:r>
              <a:rPr lang="en-US" sz="2400" b="1" dirty="0" smtClean="0">
                <a:solidFill>
                  <a:srgbClr val="FF0000"/>
                </a:solidFill>
              </a:rPr>
              <a:t>show how electrons </a:t>
            </a:r>
            <a:r>
              <a:rPr lang="en-US" sz="2400" b="1" dirty="0">
                <a:solidFill>
                  <a:srgbClr val="FF0000"/>
                </a:solidFill>
              </a:rPr>
              <a:t>move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bonds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breaking and/or forming</a:t>
            </a:r>
          </a:p>
          <a:p>
            <a:pPr marL="914400" lvl="1" indent="-457200" eaLnBrk="1" hangingPunct="1">
              <a:buFont typeface="Arial" charset="0"/>
              <a:buChar char="•"/>
              <a:defRPr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Recall their use in acid-base reactions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four main ways that electrons move in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polar reactions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Nucleophilic Attack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Loss of a Leaving Group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Proton Transfers (Acid/Base)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Rearrangements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6.8 Mechanisms and Arrow Pushing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14" y="2584268"/>
            <a:ext cx="4981119" cy="62919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7488" y="1116013"/>
            <a:ext cx="8720137" cy="5240337"/>
          </a:xfrm>
        </p:spPr>
        <p:txBody>
          <a:bodyPr/>
          <a:lstStyle/>
          <a:p>
            <a:pPr marL="514350" indent="-457200" eaLnBrk="1" hangingPunct="1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Nucleophilic attack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nucleophile attacking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electrophile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tail of the arrow starts on the electrons (- charge)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head of the arrow ends on a nucleus (+ charge)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electrons end up being sharing rather than transferred</a:t>
            </a:r>
          </a:p>
        </p:txBody>
      </p:sp>
      <p:pic>
        <p:nvPicPr>
          <p:cNvPr id="6144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14499" y="2181701"/>
            <a:ext cx="571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6.8 Nucleophilic Attack</a:t>
            </a:r>
            <a:endParaRPr lang="en-US" sz="4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7488" y="1116013"/>
            <a:ext cx="8720137" cy="5240337"/>
          </a:xfrm>
        </p:spPr>
        <p:txBody>
          <a:bodyPr/>
          <a:lstStyle/>
          <a:p>
            <a:pPr marL="514350" indent="-457200" eaLnBrk="1" hangingPunct="1">
              <a:buFont typeface="+mj-lt"/>
              <a:buAutoNum type="arabicPeriod"/>
            </a:pPr>
            <a:r>
              <a:rPr lang="en-US" sz="2400" b="1" dirty="0"/>
              <a:t>Nucleophilic attack </a:t>
            </a:r>
            <a:r>
              <a:rPr lang="en-US" sz="2400" dirty="0"/>
              <a:t>may </a:t>
            </a:r>
            <a:r>
              <a:rPr lang="en-US" sz="2400" dirty="0" smtClean="0"/>
              <a:t>require more than one curved arrow</a:t>
            </a:r>
            <a:endParaRPr lang="en-US" sz="2400" dirty="0"/>
          </a:p>
          <a:p>
            <a:pPr marL="514350" indent="-457200" eaLnBrk="1" hangingPunct="1"/>
            <a:endParaRPr lang="en-US" sz="2400" dirty="0"/>
          </a:p>
          <a:p>
            <a:pPr marL="914400" lvl="1" indent="-457200" eaLnBrk="1" hangingPunct="1"/>
            <a:endParaRPr lang="en-US" dirty="0"/>
          </a:p>
          <a:p>
            <a:pPr marL="1314450" lvl="2" indent="-457200" eaLnBrk="1" hangingPunct="1"/>
            <a:endParaRPr lang="en-US" sz="2400" dirty="0"/>
          </a:p>
          <a:p>
            <a:pPr marL="1314450" lvl="2" indent="-457200" eaLnBrk="1" hangingPunct="1"/>
            <a:endParaRPr lang="en-US" sz="2400" dirty="0"/>
          </a:p>
          <a:p>
            <a:pPr marL="514350" indent="-457200" eaLnBrk="1" hangingPunct="1"/>
            <a:r>
              <a:rPr lang="en-US" sz="2400" dirty="0"/>
              <a:t>The alcohol </a:t>
            </a:r>
            <a:r>
              <a:rPr lang="en-US" sz="2400" dirty="0" smtClean="0"/>
              <a:t>(nucleophile) attacks </a:t>
            </a:r>
            <a:r>
              <a:rPr lang="en-US" sz="2400" dirty="0"/>
              <a:t>a carbon with a </a:t>
            </a:r>
            <a:r>
              <a:rPr lang="el-GR" sz="2400" dirty="0"/>
              <a:t>δ</a:t>
            </a:r>
            <a:r>
              <a:rPr lang="en-US" sz="2400" dirty="0"/>
              <a:t>+ </a:t>
            </a:r>
            <a:r>
              <a:rPr lang="en-US" sz="2400" dirty="0" smtClean="0"/>
              <a:t>charge.</a:t>
            </a:r>
          </a:p>
          <a:p>
            <a:pPr marL="514350" indent="-457200" eaLnBrk="1" hangingPunct="1"/>
            <a:r>
              <a:rPr lang="en-US" sz="2400" dirty="0" smtClean="0"/>
              <a:t> </a:t>
            </a:r>
            <a:r>
              <a:rPr lang="en-US" sz="2400" i="1" dirty="0" smtClean="0"/>
              <a:t>The </a:t>
            </a:r>
            <a:r>
              <a:rPr lang="en-US" sz="2400" i="1" dirty="0"/>
              <a:t>second arrow could be thought of as a resonance arrow</a:t>
            </a:r>
            <a:r>
              <a:rPr lang="en-US" sz="2400" dirty="0"/>
              <a:t>. </a:t>
            </a:r>
          </a:p>
        </p:txBody>
      </p:sp>
      <p:pic>
        <p:nvPicPr>
          <p:cNvPr id="6247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22896" y="1737319"/>
            <a:ext cx="4600418" cy="145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6.8 Nucleophilic Attack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72" y="4423632"/>
            <a:ext cx="5636185" cy="165059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7488" y="1116013"/>
            <a:ext cx="8720137" cy="5240337"/>
          </a:xfrm>
        </p:spPr>
        <p:txBody>
          <a:bodyPr/>
          <a:lstStyle/>
          <a:p>
            <a:pPr marL="51435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Nucleophilic attack - </a:t>
            </a:r>
            <a:r>
              <a:rPr lang="en-US" sz="2400" b="1" dirty="0" smtClean="0">
                <a:solidFill>
                  <a:srgbClr val="FF0000"/>
                </a:solidFill>
              </a:rPr>
              <a:t>Pi bonds </a:t>
            </a:r>
            <a:r>
              <a:rPr lang="en-US" sz="2400" dirty="0" smtClean="0"/>
              <a:t>can also act as a </a:t>
            </a:r>
            <a:r>
              <a:rPr lang="en-US" sz="2400" b="1" dirty="0" smtClean="0">
                <a:solidFill>
                  <a:srgbClr val="FF0000"/>
                </a:solidFill>
              </a:rPr>
              <a:t>nucleophiles</a:t>
            </a:r>
          </a:p>
          <a:p>
            <a:pPr marL="514350" indent="-457200" eaLnBrk="1" hangingPunct="1"/>
            <a:endParaRPr lang="en-US" sz="2400" b="1" dirty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/>
          </a:p>
          <a:p>
            <a:pPr marL="914400" lvl="1" indent="-457200" eaLnBrk="1" hangingPunct="1"/>
            <a:endParaRPr lang="en-US" dirty="0"/>
          </a:p>
          <a:p>
            <a:pPr marL="1314450" lvl="2" indent="-457200" eaLnBrk="1" hangingPunct="1"/>
            <a:endParaRPr lang="en-US" sz="2400" dirty="0"/>
          </a:p>
          <a:p>
            <a:pPr marL="1314450" lvl="2" indent="-457200" eaLnBrk="1" hangingPunct="1"/>
            <a:endParaRPr lang="en-US" sz="2400" dirty="0" smtClean="0"/>
          </a:p>
          <a:p>
            <a:pPr marL="1314450" lvl="2" indent="-457200" eaLnBrk="1" hangingPunct="1"/>
            <a:endParaRPr lang="en-US" sz="2400" dirty="0"/>
          </a:p>
          <a:p>
            <a:pPr marL="514350" indent="-457200" eaLnBrk="1" hangingPunct="1"/>
            <a:r>
              <a:rPr lang="en-US" sz="2400" dirty="0" smtClean="0"/>
              <a:t>Note that </a:t>
            </a:r>
            <a:r>
              <a:rPr lang="en-US" sz="2400" i="1" dirty="0" smtClean="0"/>
              <a:t>only one of the carbon atoms from the pi bond </a:t>
            </a:r>
            <a:r>
              <a:rPr lang="en-US" sz="2400" dirty="0" smtClean="0"/>
              <a:t>uses the pair of electrons (from the pi bond) to attack the electrophile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6.8 Nucleophilic Attack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36" y="2037080"/>
            <a:ext cx="4725126" cy="206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34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7488" y="946195"/>
            <a:ext cx="8720137" cy="817289"/>
          </a:xfrm>
        </p:spPr>
        <p:txBody>
          <a:bodyPr/>
          <a:lstStyle/>
          <a:p>
            <a:pPr marL="514350" indent="-457200" eaLnBrk="1" hangingPunct="1">
              <a:buFont typeface="+mj-lt"/>
              <a:buAutoNum type="arabicPeriod" startAt="2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Loss of a leaving group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heterolytic bond cleavage, an atom or group takes the electron pair</a:t>
            </a:r>
          </a:p>
        </p:txBody>
      </p:sp>
      <p:pic>
        <p:nvPicPr>
          <p:cNvPr id="6349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84700" y="1907020"/>
            <a:ext cx="4612191" cy="97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6.8 Loss of a Leaving Group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17488" y="4061914"/>
            <a:ext cx="428919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charset="0"/>
                <a:cs typeface="Calibri" charset="0"/>
              </a:rPr>
              <a:t>It is common for more than one curved arrow be necessary to show the loss of a leaving group:</a:t>
            </a:r>
          </a:p>
          <a:p>
            <a:pPr>
              <a:spcAft>
                <a:spcPts val="600"/>
              </a:spcAft>
            </a:pPr>
            <a:endParaRPr lang="en-US" sz="2400" dirty="0" smtClean="0"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23" y="3543809"/>
            <a:ext cx="3521309" cy="234753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7488" y="985383"/>
            <a:ext cx="8720137" cy="5240337"/>
          </a:xfrm>
        </p:spPr>
        <p:txBody>
          <a:bodyPr/>
          <a:lstStyle/>
          <a:p>
            <a:pPr marL="514350" indent="-457200" eaLnBrk="1" hangingPunct="1">
              <a:buFont typeface="+mj-lt"/>
              <a:buAutoNum type="arabicPeriod" startAt="3"/>
            </a:pPr>
            <a:r>
              <a:rPr lang="en-US" sz="2400" b="1" dirty="0" smtClean="0"/>
              <a:t>Proton transfer </a:t>
            </a:r>
            <a:r>
              <a:rPr lang="en-US" sz="2400" dirty="0" smtClean="0"/>
              <a:t>- Recall (from </a:t>
            </a:r>
            <a:r>
              <a:rPr lang="en-US" sz="2400" dirty="0"/>
              <a:t>Chapter </a:t>
            </a:r>
            <a:r>
              <a:rPr lang="en-US" sz="2400" dirty="0" smtClean="0"/>
              <a:t>3) that proton transfer requires two curved arrows</a:t>
            </a:r>
          </a:p>
          <a:p>
            <a:pPr marL="514350" indent="-457200" eaLnBrk="1" hangingPunct="1">
              <a:buFont typeface="+mj-lt"/>
              <a:buAutoNum type="arabicPeriod" startAt="3"/>
            </a:pPr>
            <a:endParaRPr lang="en-US" sz="2400" dirty="0"/>
          </a:p>
          <a:p>
            <a:pPr marL="1771650" lvl="3" indent="-457200" eaLnBrk="1" hangingPunct="1"/>
            <a:endParaRPr lang="en-US" sz="2400" dirty="0"/>
          </a:p>
          <a:p>
            <a:pPr marL="1314450" lvl="2" indent="-457200" eaLnBrk="1" hangingPunct="1"/>
            <a:endParaRPr lang="en-US" sz="2400" dirty="0"/>
          </a:p>
          <a:p>
            <a:pPr marL="857250" lvl="2" indent="0" eaLnBrk="1" hangingPunct="1">
              <a:buNone/>
            </a:pPr>
            <a:endParaRPr lang="en-US" sz="2400" dirty="0"/>
          </a:p>
          <a:p>
            <a:pPr marL="514350" indent="-457200" eaLnBrk="1" hangingPunct="1"/>
            <a:r>
              <a:rPr lang="en-US" sz="2400" dirty="0" smtClean="0"/>
              <a:t>The deprotonation of a compound is sometimes shown with just a single arrow and “-H+” above the rxn arrow.</a:t>
            </a:r>
            <a:endParaRPr lang="en-US" sz="2400" dirty="0"/>
          </a:p>
        </p:txBody>
      </p:sp>
      <p:pic>
        <p:nvPicPr>
          <p:cNvPr id="64520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47732" y="4587371"/>
            <a:ext cx="3613885" cy="127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1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82168" y="1883816"/>
            <a:ext cx="4179661" cy="142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6.8 Proton Transfers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3" y="4514227"/>
            <a:ext cx="3565194" cy="1416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8163" y="5037716"/>
            <a:ext cx="470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30275"/>
            <a:ext cx="8689975" cy="5426075"/>
          </a:xfrm>
        </p:spPr>
        <p:txBody>
          <a:bodyPr/>
          <a:lstStyle/>
          <a:p>
            <a:pPr eaLnBrk="1" hangingPunct="1"/>
            <a:r>
              <a:rPr lang="en-US" sz="2400" dirty="0"/>
              <a:t>Most reactions involve multiple bonds breaking and forming. </a:t>
            </a:r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Exothermic reaction </a:t>
            </a:r>
            <a:r>
              <a:rPr lang="en-US" sz="2400" dirty="0" smtClean="0"/>
              <a:t>– The energy gained by bonds formed exceeds the energy needed for bonds broken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r>
              <a:rPr lang="en-US" i="1" dirty="0"/>
              <a:t>	</a:t>
            </a:r>
            <a:r>
              <a:rPr lang="en-US" i="1" dirty="0" smtClean="0"/>
              <a:t>Products more stable than reactants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b="1" dirty="0" smtClean="0">
                <a:solidFill>
                  <a:srgbClr val="0070C0"/>
                </a:solidFill>
              </a:rPr>
              <a:t>Endothermic reaction </a:t>
            </a:r>
            <a:r>
              <a:rPr lang="en-US" sz="2400" dirty="0" smtClean="0"/>
              <a:t>– Energy needed for bonds broken exceeds the stability gained by the bonds formed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r>
              <a:rPr lang="en-US" dirty="0"/>
              <a:t>	</a:t>
            </a:r>
            <a:r>
              <a:rPr lang="en-US" i="1" dirty="0" smtClean="0"/>
              <a:t>Products less stable than reactants</a:t>
            </a:r>
            <a:endParaRPr lang="en-US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/>
              <a:t>6.1 </a:t>
            </a:r>
            <a:r>
              <a:rPr lang="en-US" sz="4000" dirty="0" smtClean="0"/>
              <a:t>Bond Dissociation Energy</a:t>
            </a:r>
            <a:endParaRPr lang="en-US" sz="4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47732" y="1003663"/>
            <a:ext cx="3210554" cy="171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7488" y="1116014"/>
            <a:ext cx="4654958" cy="1470432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Multiple arrows may be necessary to show the complete electron flow when a proton is exchanged</a:t>
            </a:r>
          </a:p>
        </p:txBody>
      </p:sp>
      <p:pic>
        <p:nvPicPr>
          <p:cNvPr id="65544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5811" y="4062068"/>
            <a:ext cx="7572375" cy="218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17488" y="3146426"/>
            <a:ext cx="8609012" cy="986246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Such electron flow can also be thought of as a proton transfer combined with resonance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6.8 Proton Transfers</a:t>
            </a:r>
            <a:endParaRPr lang="en-US" sz="4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26047" y="946194"/>
            <a:ext cx="8822009" cy="5240337"/>
          </a:xfrm>
        </p:spPr>
        <p:txBody>
          <a:bodyPr/>
          <a:lstStyle/>
          <a:p>
            <a:pPr marL="514350" indent="-457200" eaLnBrk="1" hangingPunct="1">
              <a:buFont typeface="+mj-lt"/>
              <a:buAutoNum type="arabicPeriod" startAt="4"/>
            </a:pPr>
            <a:r>
              <a:rPr lang="en-US" sz="2400" b="1" dirty="0" smtClean="0"/>
              <a:t>Rearrangements</a:t>
            </a:r>
            <a:r>
              <a:rPr lang="en-US" sz="2400" dirty="0" smtClean="0"/>
              <a:t> - Carbocations </a:t>
            </a:r>
            <a:r>
              <a:rPr lang="en-US" sz="2400" dirty="0"/>
              <a:t>can be stabilized by neighboring groups through slight orbital overlapping called </a:t>
            </a:r>
            <a:r>
              <a:rPr lang="en-US" sz="2400" b="1" dirty="0"/>
              <a:t>hyperconjugation</a:t>
            </a:r>
            <a:endParaRPr lang="en-US" sz="2400" dirty="0"/>
          </a:p>
          <a:p>
            <a:pPr marL="514350" indent="-457200" eaLnBrk="1" hangingPunct="1"/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6.8 Rearrangements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311965"/>
            <a:ext cx="7095744" cy="311189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7488" y="972320"/>
            <a:ext cx="8720137" cy="5240337"/>
          </a:xfrm>
        </p:spPr>
        <p:txBody>
          <a:bodyPr/>
          <a:lstStyle/>
          <a:p>
            <a:pPr marL="514350" indent="-457200" eaLnBrk="1" hangingPunct="1"/>
            <a:r>
              <a:rPr lang="en-US" sz="2400" b="1" dirty="0"/>
              <a:t>Hyperconjugation </a:t>
            </a:r>
            <a:r>
              <a:rPr lang="en-US" sz="2400" dirty="0" smtClean="0"/>
              <a:t>explains the carbocation stability trend below </a:t>
            </a:r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r>
              <a:rPr lang="en-US" sz="2400" dirty="0" smtClean="0"/>
              <a:t>Increasing the substitution increases the stability of a carbocation, due to the increasing number of adjacent sigma bonds aligned with the empty </a:t>
            </a:r>
            <a:r>
              <a:rPr lang="en-US" sz="2400" i="1" dirty="0" smtClean="0"/>
              <a:t>p</a:t>
            </a:r>
            <a:r>
              <a:rPr lang="en-US" sz="2400" dirty="0" smtClean="0"/>
              <a:t>-orbital.</a:t>
            </a:r>
            <a:endParaRPr lang="en-US" sz="2400" dirty="0"/>
          </a:p>
          <a:p>
            <a:pPr marL="514350" indent="-457200" eaLnBrk="1" hangingPunct="1"/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6.8 Rearrangements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2047282"/>
            <a:ext cx="5974080" cy="190999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7488" y="985383"/>
            <a:ext cx="8720137" cy="5240337"/>
          </a:xfrm>
        </p:spPr>
        <p:txBody>
          <a:bodyPr/>
          <a:lstStyle/>
          <a:p>
            <a:pPr marL="514350" indent="-457200" eaLnBrk="1" hangingPunct="1">
              <a:buFont typeface="+mj-lt"/>
              <a:buAutoNum type="arabicPeriod" startAt="4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Rearrangements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Two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types of carbocation rearrangement are common</a:t>
            </a:r>
          </a:p>
          <a:p>
            <a:pPr marL="914400" lvl="1" indent="-457200" eaLnBrk="1" hangingPunct="1">
              <a:buFont typeface="Arial" charset="0"/>
              <a:buChar char="–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457200" eaLnBrk="1" hangingPunct="1">
              <a:buFont typeface="Arial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1,2-hydride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shift</a:t>
            </a:r>
          </a:p>
          <a:p>
            <a:pPr marL="1314450" lvl="2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1314450" lvl="2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1314450" lvl="2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457200" eaLnBrk="1" hangingPunct="1">
              <a:buFont typeface="Arial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1,2-methide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shift</a:t>
            </a:r>
          </a:p>
          <a:p>
            <a:pPr marL="514350" indent="-457200" eaLnBrk="1" hangingPunct="1">
              <a:buFont typeface="Arial" charset="0"/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Shifts can only occur from an adjacent carbon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Shifts only occur if a more stable carbocation results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861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4491" y="1757839"/>
            <a:ext cx="3857625" cy="120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53397" y="3508854"/>
            <a:ext cx="4357687" cy="104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6.8 Rearrangements</a:t>
            </a:r>
            <a:endParaRPr lang="en-US" sz="4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7488" y="985383"/>
            <a:ext cx="8720137" cy="524033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Multistep reaction mechanisms are simply a combination of one or more of the 4 patterns covered thus far: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Often two of the patterns occur in a single mechanistic step: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6.9 Combining Patterns of Arrow Pushing</a:t>
            </a:r>
            <a:endParaRPr lang="en-US" sz="3800" dirty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90515" y="4629103"/>
            <a:ext cx="6342698" cy="94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199" y="5760332"/>
            <a:ext cx="346166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Nucleophilic attack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 the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loss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f a leaving group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simultaneously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0" y="2193346"/>
            <a:ext cx="7506160" cy="122779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7488" y="985383"/>
            <a:ext cx="8720137" cy="5240337"/>
          </a:xfrm>
        </p:spPr>
        <p:txBody>
          <a:bodyPr/>
          <a:lstStyle/>
          <a:p>
            <a:pPr marL="514350" indent="-457200" eaLnBrk="1" hangingPunct="1">
              <a:buFont typeface="Calibri" pitchFamily="1" charset="0"/>
              <a:buAutoNum type="arabicPeriod"/>
            </a:pPr>
            <a:r>
              <a:rPr lang="en-US" sz="2400" dirty="0" smtClean="0"/>
              <a:t>The curved arrow </a:t>
            </a:r>
            <a:r>
              <a:rPr lang="en-US" sz="2400" dirty="0"/>
              <a:t>starts </a:t>
            </a:r>
            <a:r>
              <a:rPr lang="en-US" sz="2400" dirty="0" smtClean="0"/>
              <a:t>on a </a:t>
            </a:r>
            <a:r>
              <a:rPr lang="en-US" sz="2400" b="1" dirty="0" smtClean="0"/>
              <a:t>pair of electrons </a:t>
            </a:r>
            <a:r>
              <a:rPr lang="en-US" sz="2400" dirty="0"/>
              <a:t>(a </a:t>
            </a:r>
            <a:r>
              <a:rPr lang="en-US" sz="2400" b="1" dirty="0" smtClean="0"/>
              <a:t>shared pair </a:t>
            </a:r>
            <a:r>
              <a:rPr lang="en-US" sz="2400" dirty="0" smtClean="0"/>
              <a:t>in a bond, </a:t>
            </a:r>
            <a:r>
              <a:rPr lang="en-US" sz="2400" dirty="0"/>
              <a:t>or a </a:t>
            </a:r>
            <a:r>
              <a:rPr lang="en-US" sz="2400" b="1" dirty="0"/>
              <a:t>lone pair</a:t>
            </a:r>
            <a:r>
              <a:rPr lang="en-US" sz="2400" dirty="0" smtClean="0"/>
              <a:t>)</a:t>
            </a:r>
          </a:p>
          <a:p>
            <a:pPr marL="514350" indent="-457200" eaLnBrk="1" hangingPunct="1">
              <a:buFont typeface="Calibri" pitchFamily="1" charset="0"/>
              <a:buAutoNum type="arabicPeriod"/>
            </a:pPr>
            <a:endParaRPr lang="en-US" sz="2400" dirty="0" smtClean="0"/>
          </a:p>
          <a:p>
            <a:pPr marL="514350" indent="-457200" eaLnBrk="1" hangingPunct="1">
              <a:buFont typeface="Calibri" pitchFamily="1" charset="0"/>
              <a:buAutoNum type="arabicPeriod"/>
            </a:pPr>
            <a:endParaRPr lang="en-US" sz="2400" dirty="0"/>
          </a:p>
          <a:p>
            <a:pPr marL="914400" lvl="1" indent="-457200" eaLnBrk="1" hangingPunct="1"/>
            <a:endParaRPr lang="en-US" dirty="0"/>
          </a:p>
          <a:p>
            <a:pPr marL="914400" lvl="1" indent="-457200" eaLnBrk="1" hangingPunct="1"/>
            <a:endParaRPr lang="en-US" dirty="0"/>
          </a:p>
          <a:p>
            <a:pPr marL="914400" lvl="1" indent="-457200" eaLnBrk="1" hangingPunct="1"/>
            <a:endParaRPr lang="en-US" dirty="0"/>
          </a:p>
          <a:p>
            <a:pPr marL="914400" lvl="1" indent="-457200" eaLnBrk="1" hangingPunct="1"/>
            <a:r>
              <a:rPr lang="en-US" dirty="0" smtClean="0"/>
              <a:t>The second arrow shown below is drawn incorrectly</a:t>
            </a:r>
            <a:endParaRPr lang="en-US" dirty="0"/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8927" y="2242866"/>
            <a:ext cx="7946144" cy="118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562789"/>
              </p:ext>
            </p:extLst>
          </p:nvPr>
        </p:nvGraphicFramePr>
        <p:xfrm>
          <a:off x="3009105" y="4750389"/>
          <a:ext cx="312578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CS ChemDraw Drawing" r:id="rId4" imgW="2069367" imgH="533119" progId="ChemDraw.Document.6.0">
                  <p:embed/>
                </p:oleObj>
              </mc:Choice>
              <mc:Fallback>
                <p:oleObj name="CS ChemDraw Drawing" r:id="rId4" imgW="2069367" imgH="533119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105" y="4750389"/>
                        <a:ext cx="312578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6.10 Drawing Curved Arrows</a:t>
            </a:r>
            <a:endParaRPr lang="en-US" sz="4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43691" y="985383"/>
            <a:ext cx="8882743" cy="5240337"/>
          </a:xfrm>
        </p:spPr>
        <p:txBody>
          <a:bodyPr/>
          <a:lstStyle/>
          <a:p>
            <a:pPr marL="514350" indent="-457200" eaLnBrk="1" hangingPunct="1">
              <a:buFont typeface="Calibri" pitchFamily="1" charset="0"/>
              <a:buAutoNum type="arabicPeriod" startAt="2"/>
            </a:pPr>
            <a:r>
              <a:rPr lang="en-US" sz="2400" dirty="0" smtClean="0"/>
              <a:t>The head of a curved arrow shows either the formation of a bond, or the formation of a lone pair</a:t>
            </a:r>
          </a:p>
          <a:p>
            <a:pPr marL="514350" indent="-457200" eaLnBrk="1" hangingPunct="1">
              <a:buFont typeface="Calibri" pitchFamily="1" charset="0"/>
              <a:buAutoNum type="arabicPeriod" startAt="2"/>
            </a:pPr>
            <a:endParaRPr lang="en-US" sz="2400" dirty="0"/>
          </a:p>
          <a:p>
            <a:pPr marL="514350" indent="-457200" eaLnBrk="1" hangingPunct="1">
              <a:buFont typeface="Calibri" pitchFamily="1" charset="0"/>
              <a:buAutoNum type="arabicPeriod" startAt="2"/>
            </a:pPr>
            <a:endParaRPr lang="en-US" sz="2400" dirty="0" smtClean="0"/>
          </a:p>
          <a:p>
            <a:pPr marL="514350" indent="-457200" eaLnBrk="1" hangingPunct="1">
              <a:buFont typeface="Calibri" pitchFamily="1" charset="0"/>
              <a:buAutoNum type="arabicPeriod" startAt="2"/>
            </a:pPr>
            <a:endParaRPr lang="en-US" sz="2400" dirty="0"/>
          </a:p>
          <a:p>
            <a:pPr marL="514350" indent="-457200" eaLnBrk="1" hangingPunct="1">
              <a:buFont typeface="Calibri" pitchFamily="1" charset="0"/>
              <a:buAutoNum type="arabicPeriod" startAt="2"/>
            </a:pPr>
            <a:endParaRPr lang="en-US" sz="2400" dirty="0" smtClean="0"/>
          </a:p>
          <a:p>
            <a:pPr marL="514350" indent="-457200" eaLnBrk="1" hangingPunct="1">
              <a:buFont typeface="Calibri" pitchFamily="1" charset="0"/>
              <a:buAutoNum type="arabicPeriod" startAt="2"/>
            </a:pPr>
            <a:endParaRPr lang="en-US" sz="2400" dirty="0"/>
          </a:p>
          <a:p>
            <a:pPr marL="514350" indent="-457200" eaLnBrk="1" hangingPunct="1">
              <a:buFont typeface="+mj-lt"/>
              <a:buAutoNum type="arabicPeriod" startAt="3"/>
            </a:pPr>
            <a:r>
              <a:rPr lang="en-US" sz="2400" dirty="0" smtClean="0"/>
              <a:t>The head of a curved arrow can never show carbon forming more than 4 bonds</a:t>
            </a:r>
            <a:endParaRPr lang="en-US" sz="2400" dirty="0"/>
          </a:p>
          <a:p>
            <a:pPr marL="914400" lvl="1" indent="-457200" eaLnBrk="1" hangingPunct="1"/>
            <a:endParaRPr lang="en-US" dirty="0"/>
          </a:p>
          <a:p>
            <a:pPr marL="1314450" lvl="2" indent="-457200" eaLnBrk="1" hangingPunct="1"/>
            <a:endParaRPr lang="en-US" sz="2400" dirty="0"/>
          </a:p>
          <a:p>
            <a:pPr marL="1314450" lvl="2" indent="-457200" eaLnBrk="1" hangingPunct="1"/>
            <a:endParaRPr lang="en-US" sz="2400" dirty="0"/>
          </a:p>
          <a:p>
            <a:pPr marL="1314450" lvl="2" indent="-457200" eaLnBrk="1" hangingPunct="1"/>
            <a:endParaRPr lang="en-US" sz="2400" dirty="0"/>
          </a:p>
          <a:p>
            <a:pPr marL="1314450" lvl="2" indent="-457200" eaLnBrk="1" hangingPunct="1"/>
            <a:endParaRPr lang="en-US" sz="2400" dirty="0"/>
          </a:p>
        </p:txBody>
      </p:sp>
      <p:pic>
        <p:nvPicPr>
          <p:cNvPr id="7168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2172" y="2036677"/>
            <a:ext cx="7560490" cy="149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6.10 Drawing Curved Arrows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70" y="4900390"/>
            <a:ext cx="6734058" cy="1226089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7488" y="972320"/>
            <a:ext cx="8720137" cy="5240337"/>
          </a:xfrm>
        </p:spPr>
        <p:txBody>
          <a:bodyPr/>
          <a:lstStyle/>
          <a:p>
            <a:pPr marL="571500" indent="-514350" eaLnBrk="1" hangingPunct="1">
              <a:buFont typeface="+mj-lt"/>
              <a:buAutoNum type="arabicPeriod" startAt="4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Any curved arrow drawn should describe one of the 4 patterns discussed thus far.</a:t>
            </a:r>
          </a:p>
          <a:p>
            <a:pPr marL="571500" indent="-514350" eaLnBrk="1" hangingPunct="1">
              <a:buFont typeface="+mj-lt"/>
              <a:buAutoNum type="arabicPeriod" startAt="4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14350" eaLnBrk="1" hangingPunct="1">
              <a:buFont typeface="+mj-lt"/>
              <a:buAutoNum type="arabicPeriod" startAt="4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14350" eaLnBrk="1" hangingPunct="1">
              <a:buFont typeface="+mj-lt"/>
              <a:buAutoNum type="arabicPeriod" startAt="4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14350" eaLnBrk="1" hangingPunct="1">
              <a:buFont typeface="+mj-lt"/>
              <a:buAutoNum type="arabicPeriod" startAt="4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arrow below is unreasonable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. It violates the octet, and doesn’t match one of the 4 patterns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1371600" lvl="2" indent="-51435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1371600" lvl="2" indent="-51435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71550" lvl="1" indent="-514350" eaLnBrk="1" hangingPunct="1">
              <a:buFont typeface="Arial" charset="0"/>
              <a:buChar char="–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71500" indent="-51435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6.5</a:t>
            </a:r>
          </a:p>
        </p:txBody>
      </p:sp>
      <p:pic>
        <p:nvPicPr>
          <p:cNvPr id="7373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78911" y="1996728"/>
            <a:ext cx="7685821" cy="171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69704" y="4895640"/>
            <a:ext cx="2569096" cy="83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6.10 Drawing Curved Arrows</a:t>
            </a:r>
            <a:endParaRPr lang="en-US" sz="4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7488" y="985383"/>
            <a:ext cx="8720137" cy="524033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encounter a carbocation, you must consider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rearrangement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(Hydride and methyl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shift)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could result in a more stable carbocation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a secondary carbocation.  Could it rearrange to a more 	stable tertiary carbocation?</a:t>
            </a:r>
          </a:p>
        </p:txBody>
      </p:sp>
      <p:pic>
        <p:nvPicPr>
          <p:cNvPr id="7475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17814" y="2541028"/>
            <a:ext cx="2717037" cy="129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6.11 Carbocation Rearrangements</a:t>
            </a:r>
            <a:endParaRPr lang="en-US" sz="4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09105" y="4767944"/>
            <a:ext cx="5484192" cy="119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6.11 Carbocation Rearrangements</a:t>
            </a:r>
            <a:endParaRPr lang="en-US" sz="4000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7670" y="985384"/>
            <a:ext cx="8965702" cy="3782560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When you encounter a carbocation, you must consider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if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rearrangement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will occur</a:t>
            </a:r>
            <a:endParaRPr lang="en-US" sz="2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H atoms and/or methyl groups on neighboring carbon atoms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" indent="0" eaLnBrk="1" hangingPunct="1">
              <a:buNone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+mj-lt"/>
              <a:buAutoNum type="arabicPeriod" startAt="2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if the shifting of one of these groups give a more stable carbocation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05" y="2504075"/>
            <a:ext cx="7335361" cy="13886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75121" y="5037846"/>
            <a:ext cx="2338251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more stable, tertiary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arbocation can form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30275"/>
            <a:ext cx="8689975" cy="54260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Energy diagrams for </a:t>
            </a:r>
            <a:r>
              <a:rPr lang="en-US" sz="2400" b="1" dirty="0" smtClean="0">
                <a:solidFill>
                  <a:srgbClr val="FF0000"/>
                </a:solidFill>
              </a:rPr>
              <a:t>exothermic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vs. </a:t>
            </a:r>
            <a:r>
              <a:rPr lang="en-US" sz="2400" b="1" dirty="0" smtClean="0">
                <a:solidFill>
                  <a:srgbClr val="0070C0"/>
                </a:solidFill>
              </a:rPr>
              <a:t>endothermic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reactions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/>
              <a:t>6.1 Enthalpy </a:t>
            </a:r>
            <a:r>
              <a:rPr lang="en-US" sz="4000" dirty="0" smtClean="0"/>
              <a:t>(</a:t>
            </a:r>
            <a:r>
              <a:rPr lang="el-GR" sz="4000" dirty="0" smtClean="0"/>
              <a:t>Δ</a:t>
            </a:r>
            <a:r>
              <a:rPr lang="en-US" sz="4000" i="1" dirty="0" smtClean="0"/>
              <a:t>H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199" y="4916014"/>
            <a:ext cx="3360664" cy="1297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• Products lower in energy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• Energy is released as heat 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  (PE converted to KE)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• 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H˚ is negative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• Temp of surroundings increases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6772" y="4916014"/>
            <a:ext cx="3461717" cy="1297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• Products higher in energy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• Energy is consumed 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   (KE converted to PE)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• </a:t>
            </a:r>
            <a:r>
              <a:rPr lang="en-US" b="1" dirty="0" smtClean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H˚ is positive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• Temp of surroundings consumed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" y="2148631"/>
            <a:ext cx="7144512" cy="1877986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7488" y="985383"/>
            <a:ext cx="8720137" cy="5240337"/>
          </a:xfrm>
        </p:spPr>
        <p:txBody>
          <a:bodyPr/>
          <a:lstStyle/>
          <a:p>
            <a:pPr marL="514350" indent="-457200" eaLnBrk="1" hangingPunct="1"/>
            <a:r>
              <a:rPr lang="en-US" sz="2400" dirty="0" smtClean="0"/>
              <a:t>Tertiary carbocations typically will not rearrange unless a resonance stabilized cation is formed.</a:t>
            </a:r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r>
              <a:rPr lang="en-US" sz="2400" dirty="0" smtClean="0"/>
              <a:t>Here, an </a:t>
            </a:r>
            <a:r>
              <a:rPr lang="en-US" sz="2400" b="1" dirty="0" smtClean="0"/>
              <a:t>allylic carbocation </a:t>
            </a:r>
            <a:r>
              <a:rPr lang="en-US" sz="2400" dirty="0" smtClean="0"/>
              <a:t>if formed</a:t>
            </a:r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r>
              <a:rPr lang="en-US" sz="2400" dirty="0"/>
              <a:t>Practice with SkillBuilder 6.6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6.11 Carbocation Rearrangements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9" y="2964547"/>
            <a:ext cx="8537926" cy="2103843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5315" y="1396047"/>
            <a:ext cx="9039497" cy="478313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reactions are drawn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equilibria,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others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drawn as irreversible.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question of reversibility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both a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kinetic and a thermodynamic question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680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9480" y="2684600"/>
            <a:ext cx="838814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209008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6.12 Reversible and Irreversible Reaction Arrows</a:t>
            </a:r>
            <a:endParaRPr lang="en-US" sz="4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04504" y="1409110"/>
            <a:ext cx="8921930" cy="305838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the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attacking nucleophile is also a good leaving group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it will be a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reversible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attack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reverse process occurs at an appreciable rate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885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868"/>
          <a:stretch>
            <a:fillRect/>
          </a:stretch>
        </p:blipFill>
        <p:spPr bwMode="auto">
          <a:xfrm>
            <a:off x="1529486" y="2310173"/>
            <a:ext cx="5837965" cy="156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209008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6.12 Reversible and Irreversible Reaction Arrows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86" y="4657360"/>
            <a:ext cx="5655008" cy="124188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1440" y="1356858"/>
            <a:ext cx="8948057" cy="478313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the attacking nucleophile is a poor leaving group, it will essentially be an irreversible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attack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reverse reaction does not occur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9879" name="Picture 2"/>
          <p:cNvPicPr>
            <a:picLocks noChangeAspect="1" noChangeArrowheads="1"/>
          </p:cNvPicPr>
          <p:nvPr/>
        </p:nvPicPr>
        <p:blipFill>
          <a:blip r:embed="rId2"/>
          <a:srcRect t="54449"/>
          <a:stretch>
            <a:fillRect/>
          </a:stretch>
        </p:blipFill>
        <p:spPr bwMode="auto">
          <a:xfrm>
            <a:off x="1370571" y="2298830"/>
            <a:ext cx="6402856" cy="155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209008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6.12 Reversible and Irreversible Reaction Arrows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97" y="4905585"/>
            <a:ext cx="5425448" cy="1011889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7488" y="1382984"/>
            <a:ext cx="8720137" cy="478313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loss of a leaving group is virtually always reversible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of the leaving groups encountered can act as nucleophiles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14450" lvl="2" indent="-457200" eaLnBrk="1" hangingPunct="1">
              <a:buFont typeface="Arial" charset="0"/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209008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6.12 Reversible and Irreversible Reaction Arrows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9" y="2578463"/>
            <a:ext cx="5046997" cy="1209767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17566" y="1409110"/>
            <a:ext cx="8820059" cy="4783137"/>
          </a:xfrm>
        </p:spPr>
        <p:txBody>
          <a:bodyPr/>
          <a:lstStyle/>
          <a:p>
            <a:pPr marL="514350" indent="-457200" eaLnBrk="1" hangingPunct="1"/>
            <a:r>
              <a:rPr lang="en-US" sz="2400" dirty="0" smtClean="0"/>
              <a:t>All proton transfers are reversible.</a:t>
            </a:r>
            <a:endParaRPr lang="en-US" sz="2400" dirty="0"/>
          </a:p>
          <a:p>
            <a:pPr marL="514350" indent="-457200" eaLnBrk="1" hangingPunct="1"/>
            <a:r>
              <a:rPr lang="en-US" sz="2400" dirty="0" smtClean="0"/>
              <a:t>But, if the pKa difference is 10 units or more, it can be considered irreversible</a:t>
            </a:r>
          </a:p>
        </p:txBody>
      </p:sp>
      <p:pic>
        <p:nvPicPr>
          <p:cNvPr id="8192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7422" y="2847295"/>
            <a:ext cx="8389154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21005" y="4810534"/>
            <a:ext cx="5668070" cy="12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209008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6.12 Reversible and Irreversible Reaction Arrows</a:t>
            </a:r>
            <a:endParaRPr lang="en-US" sz="40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7488" y="1487488"/>
            <a:ext cx="8720137" cy="478313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Carbocation rearrangements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generally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irreversible</a:t>
            </a: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Thermodynamically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there is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driving force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a more stable carbocation to rearrange to a less stable one.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397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83817" y="2357106"/>
            <a:ext cx="3376363" cy="108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209008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6.12 Reversible and Irreversible Reaction Arrows</a:t>
            </a:r>
            <a:endParaRPr lang="en-US" sz="40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9921" y="1448299"/>
            <a:ext cx="8861199" cy="4783137"/>
          </a:xfrm>
        </p:spPr>
        <p:txBody>
          <a:bodyPr/>
          <a:lstStyle/>
          <a:p>
            <a:pPr marL="514350" indent="-457200" eaLnBrk="1" hangingPunct="1"/>
            <a:r>
              <a:rPr lang="en-US" sz="2400" dirty="0"/>
              <a:t>When considering thermodynamic equilibrium, in addition to comparing relative energies, Le Châtelier’s principle must also be considered. </a:t>
            </a:r>
            <a:endParaRPr lang="en-US" sz="2400" dirty="0" smtClean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endParaRPr lang="en-US" sz="2400" dirty="0"/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endParaRPr lang="en-US" sz="2400" dirty="0" smtClean="0"/>
          </a:p>
          <a:p>
            <a:pPr marL="514350" indent="-457200" eaLnBrk="1" hangingPunct="1"/>
            <a:r>
              <a:rPr lang="en-US" sz="2400" dirty="0" smtClean="0"/>
              <a:t>One of the products (N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is a gas, and will escape the reaction mixture.  It becomes impossible for the reaction to be reversible</a:t>
            </a:r>
            <a:endParaRPr lang="en-US" sz="2400" dirty="0"/>
          </a:p>
        </p:txBody>
      </p:sp>
      <p:pic>
        <p:nvPicPr>
          <p:cNvPr id="84999" name="Picture 2"/>
          <p:cNvPicPr>
            <a:picLocks noChangeAspect="1" noChangeArrowheads="1"/>
          </p:cNvPicPr>
          <p:nvPr/>
        </p:nvPicPr>
        <p:blipFill>
          <a:blip r:embed="rId2"/>
          <a:srcRect r="10986" b="29816"/>
          <a:stretch>
            <a:fillRect/>
          </a:stretch>
        </p:blipFill>
        <p:spPr bwMode="auto">
          <a:xfrm>
            <a:off x="1801476" y="2880300"/>
            <a:ext cx="5552914" cy="135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209008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6.12 Reversible and Irreversible Reaction Arrows</a:t>
            </a:r>
            <a:endParaRPr lang="en-US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30275"/>
            <a:ext cx="8778784" cy="5426075"/>
          </a:xfrm>
        </p:spPr>
        <p:txBody>
          <a:bodyPr/>
          <a:lstStyle/>
          <a:p>
            <a:pPr eaLnBrk="1" hangingPunct="1"/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sign (+/-) </a:t>
            </a:r>
            <a:r>
              <a:rPr lang="en-US" sz="2400" dirty="0" smtClean="0"/>
              <a:t>of </a:t>
            </a:r>
            <a:r>
              <a:rPr lang="el-GR" sz="2400" dirty="0"/>
              <a:t>Δ</a:t>
            </a:r>
            <a:r>
              <a:rPr lang="en-US" sz="2400" i="1" dirty="0"/>
              <a:t>H </a:t>
            </a:r>
            <a:r>
              <a:rPr lang="en-US" sz="2400" dirty="0" smtClean="0"/>
              <a:t>indicates if the reaction is </a:t>
            </a:r>
            <a:r>
              <a:rPr lang="en-US" sz="2400" b="1" dirty="0" smtClean="0">
                <a:solidFill>
                  <a:srgbClr val="FF0000"/>
                </a:solidFill>
              </a:rPr>
              <a:t>exothermic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or </a:t>
            </a:r>
            <a:r>
              <a:rPr lang="en-US" sz="2400" b="1" dirty="0" smtClean="0">
                <a:solidFill>
                  <a:srgbClr val="0070C0"/>
                </a:solidFill>
              </a:rPr>
              <a:t>endothermic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An </a:t>
            </a:r>
            <a:r>
              <a:rPr lang="en-US" sz="2400" b="1" dirty="0" smtClean="0"/>
              <a:t>energy diagram</a:t>
            </a:r>
            <a:r>
              <a:rPr lang="en-US" sz="2400" dirty="0" smtClean="0"/>
              <a:t> is often used to describe the kinetics and thermodynamics of a chemical reaction</a:t>
            </a:r>
          </a:p>
          <a:p>
            <a:pPr lvl="1" eaLnBrk="1" hangingPunct="1"/>
            <a:r>
              <a:rPr lang="en-US" dirty="0" smtClean="0"/>
              <a:t> Potential energy (PE) is described by the y-axis</a:t>
            </a:r>
          </a:p>
          <a:p>
            <a:pPr lvl="1" eaLnBrk="1" hangingPunct="1"/>
            <a:r>
              <a:rPr lang="en-US" dirty="0" smtClean="0"/>
              <a:t> Reaction progress described by the x-axis (reaction coordinate)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dirty="0"/>
              <a:t>Practice with SkillBuilder 6.1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6.1 Enthalpy (</a:t>
            </a:r>
            <a:r>
              <a:rPr lang="el-GR" sz="4000" dirty="0" smtClean="0"/>
              <a:t>Δ</a:t>
            </a:r>
            <a:r>
              <a:rPr lang="en-US" sz="4000" i="1" dirty="0" smtClean="0"/>
              <a:t>H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30275"/>
            <a:ext cx="8778784" cy="5426075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Practice the Skill 6.1 </a:t>
            </a:r>
            <a:r>
              <a:rPr lang="en-US" sz="2400" dirty="0" smtClean="0"/>
              <a:t>– Use BDE’s to determine if the following reaction is exothermic (+</a:t>
            </a:r>
            <a:r>
              <a:rPr lang="en-US" sz="24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400" dirty="0" smtClean="0"/>
              <a:t>H) or endothermic (-</a:t>
            </a:r>
            <a:r>
              <a:rPr lang="en-US" sz="24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400" dirty="0" smtClean="0"/>
              <a:t>H)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400" dirty="0" smtClean="0"/>
              <a:t>H = BDE (bonds broken) – BDE(bonds formed)</a:t>
            </a:r>
            <a:endParaRPr lang="en-US" sz="2400" dirty="0"/>
          </a:p>
          <a:p>
            <a:pPr eaLnBrk="1" hangingPunct="1"/>
            <a:r>
              <a:rPr lang="en-US" sz="2400" dirty="0" smtClean="0"/>
              <a:t>Bonds broken = C-H (397 kJ/mol) and Br-Br (193 kJ/mol)</a:t>
            </a:r>
          </a:p>
          <a:p>
            <a:pPr eaLnBrk="1" hangingPunct="1"/>
            <a:r>
              <a:rPr lang="en-US" sz="2400" dirty="0" smtClean="0"/>
              <a:t>Bonds formed = C-Br (285 kJ/mol) and H-Br (368 kJ/mol)</a:t>
            </a:r>
            <a:endParaRPr lang="en-US" sz="2400" dirty="0"/>
          </a:p>
          <a:p>
            <a:pPr eaLnBrk="1" hangingPunct="1"/>
            <a:r>
              <a:rPr lang="en-US" sz="24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400" dirty="0" smtClean="0"/>
              <a:t>H = (397 + 193) – (285 + 368) = </a:t>
            </a:r>
            <a:r>
              <a:rPr lang="en-US" sz="2400" b="1" dirty="0" smtClean="0"/>
              <a:t>-63 kJ/mol</a:t>
            </a:r>
          </a:p>
          <a:p>
            <a:pPr eaLnBrk="1" hangingPunct="1"/>
            <a:endParaRPr lang="en-US" sz="2400" b="1" dirty="0"/>
          </a:p>
          <a:p>
            <a:pPr eaLnBrk="1" hangingPunct="1"/>
            <a:r>
              <a:rPr lang="en-US" sz="2400" b="1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400" b="1" dirty="0" smtClean="0"/>
              <a:t>H is negative, so the reaction is </a:t>
            </a:r>
            <a:r>
              <a:rPr lang="en-US" sz="2400" b="1" dirty="0" smtClean="0">
                <a:solidFill>
                  <a:srgbClr val="FF0000"/>
                </a:solidFill>
              </a:rPr>
              <a:t>exothermic</a:t>
            </a:r>
          </a:p>
          <a:p>
            <a:pPr eaLnBrk="1" hangingPunct="1"/>
            <a:endParaRPr lang="en-US" sz="24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6.1 Enthalpy (</a:t>
            </a:r>
            <a:r>
              <a:rPr lang="el-GR" sz="4000" dirty="0" smtClean="0"/>
              <a:t>Δ</a:t>
            </a:r>
            <a:r>
              <a:rPr lang="en-US" sz="4000" i="1" dirty="0" smtClean="0"/>
              <a:t>H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99" y="1973216"/>
            <a:ext cx="4682607" cy="86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82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30275"/>
            <a:ext cx="8689975" cy="54260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Exothermic and endothermic reactions can occur spontaneously (most reactions </a:t>
            </a:r>
            <a:r>
              <a:rPr lang="en-US" sz="2400" dirty="0"/>
              <a:t>are </a:t>
            </a:r>
            <a:r>
              <a:rPr lang="en-US" sz="2400" dirty="0" smtClean="0"/>
              <a:t>exothermic though)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Enthalpy (</a:t>
            </a:r>
            <a:r>
              <a:rPr lang="en-US" sz="24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400" dirty="0" smtClean="0"/>
              <a:t>H) and </a:t>
            </a:r>
            <a:r>
              <a:rPr lang="en-US" sz="2400" b="1" dirty="0"/>
              <a:t>entropy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400" b="1" dirty="0" smtClean="0"/>
              <a:t>S</a:t>
            </a:r>
            <a:r>
              <a:rPr lang="en-US" sz="2400" dirty="0" smtClean="0"/>
              <a:t>) must both </a:t>
            </a:r>
            <a:r>
              <a:rPr lang="en-US" sz="2400" dirty="0"/>
              <a:t>be considered when predicting whether a reaction will </a:t>
            </a:r>
            <a:r>
              <a:rPr lang="en-US" sz="2400" dirty="0" smtClean="0"/>
              <a:t>occur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Recall that </a:t>
            </a:r>
            <a:r>
              <a:rPr lang="en-US" sz="2400" b="1" dirty="0" smtClean="0"/>
              <a:t>entropy</a:t>
            </a:r>
            <a:r>
              <a:rPr lang="en-US" sz="2400" dirty="0" smtClean="0"/>
              <a:t> can be described as molecular </a:t>
            </a:r>
            <a:r>
              <a:rPr lang="en-US" sz="2400" dirty="0"/>
              <a:t>disorder, randomness, or </a:t>
            </a:r>
            <a:r>
              <a:rPr lang="en-US" sz="2400" dirty="0" smtClean="0"/>
              <a:t>freedom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 smtClean="0"/>
              <a:t>Entropy</a:t>
            </a:r>
            <a:r>
              <a:rPr lang="en-US" sz="2400" dirty="0" smtClean="0"/>
              <a:t> is actually the number </a:t>
            </a:r>
            <a:r>
              <a:rPr lang="en-US" sz="2400" dirty="0"/>
              <a:t>of vibrational, rotational, and translational </a:t>
            </a:r>
            <a:r>
              <a:rPr lang="en-US" sz="2400" dirty="0" smtClean="0"/>
              <a:t>states the energy of a compound is distributed.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2017 </a:t>
            </a:r>
            <a:r>
              <a:rPr lang="en-US" dirty="0"/>
              <a:t>John Wiley &amp; Sons, Inc. All rights reserved.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Klein, Organic Chemistry </a:t>
            </a:r>
            <a:r>
              <a:rPr lang="en-US" dirty="0" smtClean="0"/>
              <a:t>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6-</a:t>
            </a:r>
            <a:fld id="{62A87B18-DF57-6349-913D-85FA9003560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28630"/>
          </a:xfrm>
        </p:spPr>
        <p:txBody>
          <a:bodyPr/>
          <a:lstStyle/>
          <a:p>
            <a:pPr eaLnBrk="1" hangingPunct="1"/>
            <a:r>
              <a:rPr lang="en-US" sz="4000" dirty="0"/>
              <a:t>6.2 Entropy </a:t>
            </a:r>
            <a:r>
              <a:rPr lang="en-US" sz="4000" dirty="0" smtClean="0"/>
              <a:t>(</a:t>
            </a:r>
            <a:r>
              <a:rPr lang="el-GR" sz="4000" dirty="0" smtClean="0"/>
              <a:t>Δ</a:t>
            </a:r>
            <a:r>
              <a:rPr lang="en-US" sz="4000" i="1" dirty="0" smtClean="0"/>
              <a:t>S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14570</TotalTime>
  <Words>4169</Words>
  <Application>Microsoft Office PowerPoint</Application>
  <PresentationFormat>On-screen Show (4:3)</PresentationFormat>
  <Paragraphs>733</Paragraphs>
  <Slides>67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Klein1-Temp</vt:lpstr>
      <vt:lpstr>CS ChemDraw Drawing</vt:lpstr>
      <vt:lpstr>PowerPoint Presentation</vt:lpstr>
      <vt:lpstr>6.1 Enthalpy</vt:lpstr>
      <vt:lpstr>6.1 Enthalpy (ΔH)</vt:lpstr>
      <vt:lpstr>6.1 Bond Dissociation Energy</vt:lpstr>
      <vt:lpstr>6.1 Bond Dissociation Energy</vt:lpstr>
      <vt:lpstr>6.1 Enthalpy (ΔH)</vt:lpstr>
      <vt:lpstr>6.1 Enthalpy (ΔH)</vt:lpstr>
      <vt:lpstr>6.1 Enthalpy (ΔH)</vt:lpstr>
      <vt:lpstr>6.2 Entropy (ΔS)</vt:lpstr>
      <vt:lpstr>6.2 Entropy (ΔS)</vt:lpstr>
      <vt:lpstr>6.2 Entropy (ΔS)</vt:lpstr>
      <vt:lpstr>6.2 Entropy (ΔS)</vt:lpstr>
      <vt:lpstr>6.3 Gibbs Free Energy (ΔG)</vt:lpstr>
      <vt:lpstr>6.3 Gibbs Free Energy (ΔG)</vt:lpstr>
      <vt:lpstr>6.3 Gibbs Free Energy (ΔG)</vt:lpstr>
      <vt:lpstr>6.3 Gibbs Free Energy (ΔG)</vt:lpstr>
      <vt:lpstr>6.3 Gibbs Free Energy (ΔG)</vt:lpstr>
      <vt:lpstr>6.4 Equilibria</vt:lpstr>
      <vt:lpstr>6.4 Equilibria</vt:lpstr>
      <vt:lpstr>6.4 Equilibria</vt:lpstr>
      <vt:lpstr>6.4 Equilibria</vt:lpstr>
      <vt:lpstr>6.5 Kinetics</vt:lpstr>
      <vt:lpstr>6.5 Kinetics</vt:lpstr>
      <vt:lpstr>6.5 Rate Equations</vt:lpstr>
      <vt:lpstr>6.5 Kinetics</vt:lpstr>
      <vt:lpstr>6.5 Factors Affecting the Rate Constant</vt:lpstr>
      <vt:lpstr>6.5 Factors Affecting the Rate Constant</vt:lpstr>
      <vt:lpstr>6.5 Factors Affecting the Rate Constant</vt:lpstr>
      <vt:lpstr>6.5 Factors Affecting the Rate Constant</vt:lpstr>
      <vt:lpstr>6.5 Factors Affecting the Rate Constant</vt:lpstr>
      <vt:lpstr>6.5 Catalysts and Enzymes</vt:lpstr>
      <vt:lpstr>6.6 Reading Energy Diagrams</vt:lpstr>
      <vt:lpstr>6.6 Kinetics vs. Thermodynamics</vt:lpstr>
      <vt:lpstr>6.6 Kinetics vs. Thermodynamics</vt:lpstr>
      <vt:lpstr>6.6 Transition States vs. Intermediates</vt:lpstr>
      <vt:lpstr>6.6 Transition States vs. Intermediates</vt:lpstr>
      <vt:lpstr>6.6 Transition States vs. Intermediates</vt:lpstr>
      <vt:lpstr>6.6 The Hammond Postulate</vt:lpstr>
      <vt:lpstr>6.6 The Hammond Postulate</vt:lpstr>
      <vt:lpstr>6.7 Nucleophiles &amp; Electrophiles</vt:lpstr>
      <vt:lpstr>6.7 Nucleophiles</vt:lpstr>
      <vt:lpstr>6.7 Electrophiles</vt:lpstr>
      <vt:lpstr>6.7 Nucleophiles &amp; Electrophiles</vt:lpstr>
      <vt:lpstr>6.8 Mechanisms and Arrow Pushing</vt:lpstr>
      <vt:lpstr>6.8 Nucleophilic Attack</vt:lpstr>
      <vt:lpstr>6.8 Nucleophilic Attack</vt:lpstr>
      <vt:lpstr>6.8 Nucleophilic Attack</vt:lpstr>
      <vt:lpstr>6.8 Loss of a Leaving Group</vt:lpstr>
      <vt:lpstr>6.8 Proton Transfers</vt:lpstr>
      <vt:lpstr>6.8 Proton Transfers</vt:lpstr>
      <vt:lpstr>6.8 Rearrangements</vt:lpstr>
      <vt:lpstr>6.8 Rearrangements</vt:lpstr>
      <vt:lpstr>6.8 Rearrangements</vt:lpstr>
      <vt:lpstr>6.9 Combining Patterns of Arrow Pushing</vt:lpstr>
      <vt:lpstr>6.10 Drawing Curved Arrows</vt:lpstr>
      <vt:lpstr>6.10 Drawing Curved Arrows</vt:lpstr>
      <vt:lpstr>6.10 Drawing Curved Arrows</vt:lpstr>
      <vt:lpstr>6.11 Carbocation Rearrangements</vt:lpstr>
      <vt:lpstr>6.11 Carbocation Rearrangements</vt:lpstr>
      <vt:lpstr>6.11 Carbocation Rearrangements</vt:lpstr>
      <vt:lpstr>6.12 Reversible and Irreversible Reaction Arrows</vt:lpstr>
      <vt:lpstr>6.12 Reversible and Irreversible Reaction Arrows</vt:lpstr>
      <vt:lpstr>6.12 Reversible and Irreversible Reaction Arrows</vt:lpstr>
      <vt:lpstr>6.12 Reversible and Irreversible Reaction Arrows</vt:lpstr>
      <vt:lpstr>6.12 Reversible and Irreversible Reaction Arrows</vt:lpstr>
      <vt:lpstr>6.12 Reversible and Irreversible Reaction Arrows</vt:lpstr>
      <vt:lpstr>6.12 Reversible and Irreversible Reaction Arrows</vt:lpstr>
    </vt:vector>
  </TitlesOfParts>
  <Company>Wiley Publishing,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laser</cp:lastModifiedBy>
  <cp:revision>329</cp:revision>
  <dcterms:created xsi:type="dcterms:W3CDTF">2013-10-03T03:59:18Z</dcterms:created>
  <dcterms:modified xsi:type="dcterms:W3CDTF">2016-11-16T11:01:12Z</dcterms:modified>
</cp:coreProperties>
</file>