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13"/>
  </p:notesMasterIdLst>
  <p:handoutMasterIdLst>
    <p:handoutMasterId r:id="rId114"/>
  </p:handoutMasterIdLst>
  <p:sldIdLst>
    <p:sldId id="403" r:id="rId2"/>
    <p:sldId id="404" r:id="rId3"/>
    <p:sldId id="265" r:id="rId4"/>
    <p:sldId id="390" r:id="rId5"/>
    <p:sldId id="321" r:id="rId6"/>
    <p:sldId id="322" r:id="rId7"/>
    <p:sldId id="323" r:id="rId8"/>
    <p:sldId id="324" r:id="rId9"/>
    <p:sldId id="325" r:id="rId10"/>
    <p:sldId id="326" r:id="rId11"/>
    <p:sldId id="327" r:id="rId12"/>
    <p:sldId id="328" r:id="rId13"/>
    <p:sldId id="329" r:id="rId14"/>
    <p:sldId id="406" r:id="rId15"/>
    <p:sldId id="331" r:id="rId16"/>
    <p:sldId id="333" r:id="rId17"/>
    <p:sldId id="334" r:id="rId18"/>
    <p:sldId id="335" r:id="rId19"/>
    <p:sldId id="336" r:id="rId20"/>
    <p:sldId id="337" r:id="rId21"/>
    <p:sldId id="407" r:id="rId22"/>
    <p:sldId id="338" r:id="rId23"/>
    <p:sldId id="339" r:id="rId24"/>
    <p:sldId id="340" r:id="rId25"/>
    <p:sldId id="341" r:id="rId26"/>
    <p:sldId id="409" r:id="rId27"/>
    <p:sldId id="410"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3" r:id="rId50"/>
    <p:sldId id="434" r:id="rId51"/>
    <p:sldId id="435" r:id="rId52"/>
    <p:sldId id="436" r:id="rId53"/>
    <p:sldId id="437" r:id="rId54"/>
    <p:sldId id="438" r:id="rId55"/>
    <p:sldId id="439" r:id="rId56"/>
    <p:sldId id="440" r:id="rId57"/>
    <p:sldId id="445" r:id="rId58"/>
    <p:sldId id="446" r:id="rId59"/>
    <p:sldId id="442" r:id="rId60"/>
    <p:sldId id="443" r:id="rId61"/>
    <p:sldId id="444" r:id="rId62"/>
    <p:sldId id="447" r:id="rId63"/>
    <p:sldId id="448" r:id="rId64"/>
    <p:sldId id="450" r:id="rId65"/>
    <p:sldId id="449" r:id="rId66"/>
    <p:sldId id="391" r:id="rId67"/>
    <p:sldId id="392" r:id="rId68"/>
    <p:sldId id="451" r:id="rId69"/>
    <p:sldId id="452" r:id="rId70"/>
    <p:sldId id="453" r:id="rId71"/>
    <p:sldId id="456" r:id="rId72"/>
    <p:sldId id="457"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473" r:id="rId89"/>
    <p:sldId id="474" r:id="rId90"/>
    <p:sldId id="475" r:id="rId91"/>
    <p:sldId id="476" r:id="rId92"/>
    <p:sldId id="477" r:id="rId93"/>
    <p:sldId id="478" r:id="rId94"/>
    <p:sldId id="479" r:id="rId95"/>
    <p:sldId id="480" r:id="rId96"/>
    <p:sldId id="481" r:id="rId97"/>
    <p:sldId id="482" r:id="rId98"/>
    <p:sldId id="483" r:id="rId99"/>
    <p:sldId id="484" r:id="rId100"/>
    <p:sldId id="485" r:id="rId101"/>
    <p:sldId id="486" r:id="rId102"/>
    <p:sldId id="487" r:id="rId103"/>
    <p:sldId id="488" r:id="rId104"/>
    <p:sldId id="489" r:id="rId105"/>
    <p:sldId id="373" r:id="rId106"/>
    <p:sldId id="490" r:id="rId107"/>
    <p:sldId id="491" r:id="rId108"/>
    <p:sldId id="492" r:id="rId109"/>
    <p:sldId id="493" r:id="rId110"/>
    <p:sldId id="494" r:id="rId111"/>
    <p:sldId id="495" r:id="rId1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mn-ea"/>
        <a:cs typeface="+mn-cs"/>
      </a:defRPr>
    </a:lvl1pPr>
    <a:lvl2pPr marL="457200" algn="l" defTabSz="457200" rtl="0" fontAlgn="base">
      <a:spcBef>
        <a:spcPct val="0"/>
      </a:spcBef>
      <a:spcAft>
        <a:spcPct val="0"/>
      </a:spcAft>
      <a:defRPr kern="1200">
        <a:solidFill>
          <a:schemeClr val="tx1"/>
        </a:solidFill>
        <a:latin typeface="Arial" pitchFamily="1" charset="0"/>
        <a:ea typeface="+mn-ea"/>
        <a:cs typeface="+mn-cs"/>
      </a:defRPr>
    </a:lvl2pPr>
    <a:lvl3pPr marL="914400" algn="l" defTabSz="457200" rtl="0" fontAlgn="base">
      <a:spcBef>
        <a:spcPct val="0"/>
      </a:spcBef>
      <a:spcAft>
        <a:spcPct val="0"/>
      </a:spcAft>
      <a:defRPr kern="1200">
        <a:solidFill>
          <a:schemeClr val="tx1"/>
        </a:solidFill>
        <a:latin typeface="Arial" pitchFamily="1" charset="0"/>
        <a:ea typeface="+mn-ea"/>
        <a:cs typeface="+mn-cs"/>
      </a:defRPr>
    </a:lvl3pPr>
    <a:lvl4pPr marL="1371600" algn="l" defTabSz="457200" rtl="0" fontAlgn="base">
      <a:spcBef>
        <a:spcPct val="0"/>
      </a:spcBef>
      <a:spcAft>
        <a:spcPct val="0"/>
      </a:spcAft>
      <a:defRPr kern="1200">
        <a:solidFill>
          <a:schemeClr val="tx1"/>
        </a:solidFill>
        <a:latin typeface="Arial" pitchFamily="1" charset="0"/>
        <a:ea typeface="+mn-ea"/>
        <a:cs typeface="+mn-cs"/>
      </a:defRPr>
    </a:lvl4pPr>
    <a:lvl5pPr marL="1828800" algn="l" defTabSz="457200"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autoAdjust="0"/>
    <p:restoredTop sz="95372" autoAdjust="0"/>
  </p:normalViewPr>
  <p:slideViewPr>
    <p:cSldViewPr snapToGrid="0">
      <p:cViewPr>
        <p:scale>
          <a:sx n="50" d="100"/>
          <a:sy n="50" d="100"/>
        </p:scale>
        <p:origin x="-194" y="-2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0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A41CB8BD-D203-CC4F-85E9-341F2C6F9D99}" type="datetimeFigureOut">
              <a:rPr lang="en-US"/>
              <a:pPr/>
              <a:t>9/6/2016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B9944C44-36B9-DB4E-AD16-9A196474BC5A}" type="slidenum">
              <a:rPr lang="en-US"/>
              <a:pPr/>
              <a:t>‹#›</a:t>
            </a:fld>
            <a:endParaRPr lang="en-US" dirty="0"/>
          </a:p>
        </p:txBody>
      </p:sp>
    </p:spTree>
    <p:extLst>
      <p:ext uri="{BB962C8B-B14F-4D97-AF65-F5344CB8AC3E}">
        <p14:creationId xmlns:p14="http://schemas.microsoft.com/office/powerpoint/2010/main" val="28016357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fld id="{0C75A653-7986-B741-A061-EB0EA915D4E4}" type="datetimeFigureOut">
              <a:rPr lang="en-US"/>
              <a:pPr/>
              <a:t>9/6/2016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fld id="{A18A705C-255E-3B40-953D-58D3B882C121}" type="slidenum">
              <a:rPr lang="en-US"/>
              <a:pPr/>
              <a:t>‹#›</a:t>
            </a:fld>
            <a:endParaRPr lang="en-US" dirty="0"/>
          </a:p>
        </p:txBody>
      </p:sp>
    </p:spTree>
    <p:extLst>
      <p:ext uri="{BB962C8B-B14F-4D97-AF65-F5344CB8AC3E}">
        <p14:creationId xmlns:p14="http://schemas.microsoft.com/office/powerpoint/2010/main" val="171561801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fld id="{28985AAB-B1EB-614C-907B-24FF17C51C6B}" type="slidenum">
              <a:rPr lang="en-US"/>
              <a:pPr/>
              <a:t>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457199" y="6443341"/>
            <a:ext cx="4161554" cy="365125"/>
          </a:xfrm>
        </p:spPr>
        <p:txBody>
          <a:bodyPr/>
          <a:lstStyle>
            <a:lvl1pPr>
              <a:defRPr lang="en-US" sz="1100"/>
            </a:lvl1pPr>
          </a:lstStyle>
          <a:p>
            <a:pPr>
              <a:defRPr/>
            </a:pPr>
            <a:r>
              <a:rPr lang="en-US" dirty="0" smtClean="0"/>
              <a:t>Copyright © 2017 John Wiley &amp; Sons, Inc. All rights reserved.</a:t>
            </a:r>
            <a:endParaRPr lang="en-US" dirty="0"/>
          </a:p>
        </p:txBody>
      </p:sp>
      <p:sp>
        <p:nvSpPr>
          <p:cNvPr id="8" name="Slide Number Placeholder 6"/>
          <p:cNvSpPr>
            <a:spLocks noGrp="1"/>
          </p:cNvSpPr>
          <p:nvPr userDrawn="1">
            <p:ph type="sldNum" sz="quarter" idx="12"/>
          </p:nvPr>
        </p:nvSpPr>
        <p:spPr>
          <a:xfrm>
            <a:off x="4053368" y="6443341"/>
            <a:ext cx="1988657" cy="365125"/>
          </a:xfrm>
        </p:spPr>
        <p:txBody>
          <a:bodyPr/>
          <a:lstStyle>
            <a:lvl1pPr>
              <a:defRPr/>
            </a:lvl1pPr>
          </a:lstStyle>
          <a:p>
            <a:r>
              <a:rPr lang="en-US" dirty="0" smtClean="0"/>
              <a:t>7-</a:t>
            </a:r>
            <a:fld id="{4B57A725-2350-1445-A056-22A5AA08CBA9}" type="slidenum">
              <a:rPr lang="en-US"/>
              <a:pPr/>
              <a:t>‹#›</a:t>
            </a:fld>
            <a:endParaRPr lang="en-US" dirty="0"/>
          </a:p>
        </p:txBody>
      </p:sp>
      <p:sp>
        <p:nvSpPr>
          <p:cNvPr id="10" name="Footer Placeholder 4"/>
          <p:cNvSpPr>
            <a:spLocks noGrp="1"/>
          </p:cNvSpPr>
          <p:nvPr>
            <p:ph type="ftr" sz="quarter" idx="3"/>
          </p:nvPr>
        </p:nvSpPr>
        <p:spPr>
          <a:xfrm>
            <a:off x="6159795" y="6443341"/>
            <a:ext cx="2895600" cy="365125"/>
          </a:xfrm>
          <a:prstGeom prst="rect">
            <a:avLst/>
          </a:prstGeom>
        </p:spPr>
        <p:txBody>
          <a:bodyPr/>
          <a:lstStyle>
            <a:lvl1pPr>
              <a:defRPr sz="1600"/>
            </a:lvl1p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4"/>
          <p:cNvSpPr>
            <a:spLocks noGrp="1"/>
          </p:cNvSpPr>
          <p:nvPr>
            <p:ph type="dt" sz="half" idx="10"/>
          </p:nvPr>
        </p:nvSpPr>
        <p:spPr>
          <a:xfrm>
            <a:off x="457200" y="6443341"/>
            <a:ext cx="4222441" cy="365125"/>
          </a:xfrm>
        </p:spPr>
        <p:txBody>
          <a:bodyPr/>
          <a:lstStyle>
            <a:lvl1pPr>
              <a:defRPr lang="en-US" sz="1100"/>
            </a:lvl1pPr>
          </a:lstStyle>
          <a:p>
            <a:pPr>
              <a:defRPr/>
            </a:pPr>
            <a:r>
              <a:rPr lang="en-US" dirty="0" smtClean="0"/>
              <a:t>Copyright © 2017 John Wiley &amp; Sons, Inc. All rights reserved.</a:t>
            </a:r>
            <a:endParaRPr lang="en-US" dirty="0"/>
          </a:p>
        </p:txBody>
      </p:sp>
      <p:sp>
        <p:nvSpPr>
          <p:cNvPr id="8" name="Slide Number Placeholder 6"/>
          <p:cNvSpPr>
            <a:spLocks noGrp="1"/>
          </p:cNvSpPr>
          <p:nvPr userDrawn="1">
            <p:ph type="sldNum" sz="quarter" idx="12"/>
          </p:nvPr>
        </p:nvSpPr>
        <p:spPr>
          <a:xfrm>
            <a:off x="4053368" y="6443341"/>
            <a:ext cx="1988657" cy="365125"/>
          </a:xfrm>
        </p:spPr>
        <p:txBody>
          <a:bodyPr/>
          <a:lstStyle>
            <a:lvl1pPr>
              <a:defRPr/>
            </a:lvl1pPr>
          </a:lstStyle>
          <a:p>
            <a:r>
              <a:rPr lang="en-US" dirty="0" smtClean="0"/>
              <a:t>7-</a:t>
            </a:r>
            <a:fld id="{4B57A725-2350-1445-A056-22A5AA08CBA9}" type="slidenum">
              <a:rPr lang="en-US"/>
              <a:pPr/>
              <a:t>‹#›</a:t>
            </a:fld>
            <a:endParaRPr lang="en-US" dirty="0"/>
          </a:p>
        </p:txBody>
      </p:sp>
      <p:sp>
        <p:nvSpPr>
          <p:cNvPr id="7" name="Footer Placeholder 4"/>
          <p:cNvSpPr>
            <a:spLocks noGrp="1"/>
          </p:cNvSpPr>
          <p:nvPr>
            <p:ph type="ftr" sz="quarter" idx="3"/>
          </p:nvPr>
        </p:nvSpPr>
        <p:spPr>
          <a:xfrm>
            <a:off x="6159795" y="6443341"/>
            <a:ext cx="2895600" cy="365125"/>
          </a:xfrm>
          <a:prstGeom prst="rect">
            <a:avLst/>
          </a:prstGeom>
        </p:spPr>
        <p:txBody>
          <a:bodyPr/>
          <a:lstStyle>
            <a:lvl1pPr>
              <a:defRPr sz="1600"/>
            </a:lvl1p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457200" y="1417638"/>
            <a:ext cx="8480426" cy="4821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a:xfrm>
            <a:off x="457199" y="6443341"/>
            <a:ext cx="4065874" cy="365125"/>
          </a:xfrm>
        </p:spPr>
        <p:txBody>
          <a:bodyPr/>
          <a:lstStyle>
            <a:lvl1pPr>
              <a:defRPr lang="en-US" sz="1100"/>
            </a:lvl1pPr>
          </a:lstStyle>
          <a:p>
            <a:pPr>
              <a:defRPr/>
            </a:pPr>
            <a:r>
              <a:rPr lang="en-US" dirty="0" smtClean="0"/>
              <a:t>Copyright © 2017 John Wiley &amp; Sons, Inc. All rights reserved.</a:t>
            </a:r>
            <a:endParaRPr lang="en-US" dirty="0"/>
          </a:p>
        </p:txBody>
      </p:sp>
      <p:sp>
        <p:nvSpPr>
          <p:cNvPr id="8" name="Slide Number Placeholder 6"/>
          <p:cNvSpPr>
            <a:spLocks noGrp="1"/>
          </p:cNvSpPr>
          <p:nvPr userDrawn="1">
            <p:ph type="sldNum" sz="quarter" idx="12"/>
          </p:nvPr>
        </p:nvSpPr>
        <p:spPr>
          <a:xfrm>
            <a:off x="4053368" y="6443341"/>
            <a:ext cx="1988657" cy="365125"/>
          </a:xfrm>
        </p:spPr>
        <p:txBody>
          <a:bodyPr/>
          <a:lstStyle>
            <a:lvl1pPr>
              <a:defRPr/>
            </a:lvl1pPr>
          </a:lstStyle>
          <a:p>
            <a:r>
              <a:rPr lang="en-US" dirty="0" smtClean="0"/>
              <a:t>7-</a:t>
            </a:r>
            <a:fld id="{4B57A725-2350-1445-A056-22A5AA08CBA9}" type="slidenum">
              <a:rPr lang="en-US"/>
              <a:pPr/>
              <a:t>‹#›</a:t>
            </a:fld>
            <a:endParaRPr lang="en-US" dirty="0"/>
          </a:p>
        </p:txBody>
      </p:sp>
      <p:sp>
        <p:nvSpPr>
          <p:cNvPr id="13" name="Title 12"/>
          <p:cNvSpPr>
            <a:spLocks noGrp="1"/>
          </p:cNvSpPr>
          <p:nvPr>
            <p:ph type="title"/>
          </p:nvPr>
        </p:nvSpPr>
        <p:spPr/>
        <p:txBody>
          <a:bodyPr/>
          <a:lstStyle/>
          <a:p>
            <a:r>
              <a:rPr lang="en-US" dirty="0" smtClean="0"/>
              <a:t>Click to edit Master title style</a:t>
            </a:r>
            <a:endParaRPr lang="en-US" dirty="0"/>
          </a:p>
        </p:txBody>
      </p:sp>
      <p:sp>
        <p:nvSpPr>
          <p:cNvPr id="10" name="Footer Placeholder 4"/>
          <p:cNvSpPr>
            <a:spLocks noGrp="1"/>
          </p:cNvSpPr>
          <p:nvPr>
            <p:ph type="ftr" sz="quarter" idx="3"/>
          </p:nvPr>
        </p:nvSpPr>
        <p:spPr>
          <a:xfrm>
            <a:off x="6159795" y="6443341"/>
            <a:ext cx="2895600" cy="365125"/>
          </a:xfrm>
          <a:prstGeom prst="rect">
            <a:avLst/>
          </a:prstGeom>
        </p:spPr>
        <p:txBody>
          <a:bodyPr/>
          <a:lstStyle>
            <a:lvl1pPr>
              <a:defRPr sz="1600"/>
            </a:lvl1p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457199" y="6443341"/>
            <a:ext cx="4231140" cy="365125"/>
          </a:xfrm>
          <a:prstGeom prst="rect">
            <a:avLst/>
          </a:prstGeom>
        </p:spPr>
        <p:txBody>
          <a:bodyPr lIns="91440" tIns="45720" rIns="91440" bIns="45720" anchor="ctr"/>
          <a:lstStyle>
            <a:lvl1pPr>
              <a:defRPr lang="en-US" sz="1100">
                <a:solidFill>
                  <a:schemeClr val="tx1">
                    <a:tint val="75000"/>
                  </a:schemeClr>
                </a:solidFill>
                <a:latin typeface="+mn-lt"/>
              </a:defRPr>
            </a:lvl1pPr>
          </a:lstStyle>
          <a:p>
            <a:pPr>
              <a:defRPr/>
            </a:pPr>
            <a:r>
              <a:rPr lang="en-US" dirty="0" smtClean="0"/>
              <a:t>Copyright © 2017 John Wiley &amp; Sons, Inc. All rights reserved.</a:t>
            </a:r>
            <a:endParaRPr lang="en-US" dirty="0"/>
          </a:p>
        </p:txBody>
      </p:sp>
      <p:sp>
        <p:nvSpPr>
          <p:cNvPr id="8" name="Slide Number Placeholder 6"/>
          <p:cNvSpPr>
            <a:spLocks noGrp="1"/>
          </p:cNvSpPr>
          <p:nvPr userDrawn="1">
            <p:ph type="sldNum" sz="quarter" idx="4"/>
          </p:nvPr>
        </p:nvSpPr>
        <p:spPr bwMode="auto">
          <a:xfrm>
            <a:off x="4056342" y="6443341"/>
            <a:ext cx="1985682"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lvl1pPr>
          </a:lstStyle>
          <a:p>
            <a:r>
              <a:rPr lang="en-US" dirty="0" smtClean="0"/>
              <a:t>7-</a:t>
            </a:r>
            <a:fld id="{48C2727F-EC9A-374A-9E1C-7DAB743D167E}" type="slidenum">
              <a:rPr lang="en-US"/>
              <a:pPr/>
              <a:t>‹#›</a:t>
            </a:fld>
            <a:endParaRPr lang="en-US" dirty="0"/>
          </a:p>
        </p:txBody>
      </p:sp>
      <p:sp>
        <p:nvSpPr>
          <p:cNvPr id="13" name="Footer Placeholder 4"/>
          <p:cNvSpPr>
            <a:spLocks noGrp="1"/>
          </p:cNvSpPr>
          <p:nvPr userDrawn="1">
            <p:ph type="ftr" sz="quarter" idx="3"/>
          </p:nvPr>
        </p:nvSpPr>
        <p:spPr>
          <a:xfrm>
            <a:off x="6159795" y="6443341"/>
            <a:ext cx="2895600" cy="365125"/>
          </a:xfrm>
          <a:prstGeom prst="rect">
            <a:avLst/>
          </a:prstGeom>
        </p:spPr>
        <p:txBody>
          <a:bodyPr lIns="91440" tIns="45720" rIns="91440" bIns="45720"/>
          <a:lstStyle>
            <a:lvl1pPr>
              <a:defRPr sz="1600"/>
            </a:lvl1pPr>
          </a:lstStyle>
          <a:p>
            <a:pPr algn="r">
              <a:defRPr/>
            </a:pPr>
            <a:r>
              <a:rPr lang="en-US" dirty="0" smtClean="0"/>
              <a:t>Klein, Organic Chemistry 3e </a:t>
            </a:r>
            <a:endParaRPr lang="en-US" dirty="0">
              <a:solidFill>
                <a:schemeClr val="bg1">
                  <a:lumMod val="50000"/>
                </a:schemeClr>
              </a:solidFill>
            </a:endParaRPr>
          </a:p>
        </p:txBody>
      </p:sp>
      <p:pic>
        <p:nvPicPr>
          <p:cNvPr id="9" name="Picture 4" descr="Wiley_Logo.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877175" y="6154380"/>
            <a:ext cx="1143000" cy="2619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hdr="0"/>
  <p:txStyles>
    <p:title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p:titleStyle>
    <p:bodyStyle>
      <a:lvl1pPr marL="342900" indent="-342900" algn="l" defTabSz="457200" rtl="0" eaLnBrk="0" fontAlgn="base" hangingPunct="0">
        <a:spcBef>
          <a:spcPct val="20000"/>
        </a:spcBef>
        <a:spcAft>
          <a:spcPct val="0"/>
        </a:spcAft>
        <a:buClr>
          <a:srgbClr val="1F9FAF"/>
        </a:buClr>
        <a:buFont typeface="Arial" pitchFamily="1" charset="0"/>
        <a:buChar char="•"/>
        <a:defRPr sz="2800" kern="1200">
          <a:solidFill>
            <a:srgbClr val="504C4C"/>
          </a:solidFill>
          <a:latin typeface="+mn-lt"/>
          <a:ea typeface="+mn-ea"/>
          <a:cs typeface="+mn-cs"/>
        </a:defRPr>
      </a:lvl1pPr>
      <a:lvl2pPr marL="742950" indent="-285750" algn="l" defTabSz="457200" rtl="0" eaLnBrk="0" fontAlgn="base" hangingPunct="0">
        <a:spcBef>
          <a:spcPct val="20000"/>
        </a:spcBef>
        <a:spcAft>
          <a:spcPct val="0"/>
        </a:spcAft>
        <a:buClr>
          <a:schemeClr val="accent2"/>
        </a:buClr>
        <a:buFont typeface="Arial" pitchFamily="1" charset="0"/>
        <a:buChar char="–"/>
        <a:defRPr sz="2400" kern="1200">
          <a:solidFill>
            <a:srgbClr val="504C4C"/>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Clr>
          <a:schemeClr val="accent1"/>
        </a:buClr>
        <a:buFont typeface="Arial" pitchFamily="1" charset="0"/>
        <a:buChar char="•"/>
        <a:defRPr sz="2400" kern="1200">
          <a:solidFill>
            <a:srgbClr val="504C4C"/>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Clr>
          <a:srgbClr val="9A0A54"/>
        </a:buClr>
        <a:buFont typeface="Arial" pitchFamily="1" charset="0"/>
        <a:buChar char="–"/>
        <a:defRPr sz="2000" kern="1200">
          <a:solidFill>
            <a:srgbClr val="504C4C"/>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Clr>
          <a:srgbClr val="16602D"/>
        </a:buClr>
        <a:buFont typeface="Arial" pitchFamily="1" charset="0"/>
        <a:buChar char="»"/>
        <a:defRPr sz="2000" kern="1200">
          <a:solidFill>
            <a:srgbClr val="504C4C"/>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0.emf"/><Relationship Id="rId5" Type="http://schemas.openxmlformats.org/officeDocument/2006/relationships/oleObject" Target="../embeddings/oleObject4.bin"/><Relationship Id="rId4" Type="http://schemas.openxmlformats.org/officeDocument/2006/relationships/image" Target="../media/image29.emf"/><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emf"/></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Copyright © 2017 John Wiley &amp; Sons, Inc. All rights reserved.</a:t>
            </a:r>
            <a:endParaRPr lang="en-US" dirty="0"/>
          </a:p>
        </p:txBody>
      </p:sp>
      <p:pic>
        <p:nvPicPr>
          <p:cNvPr id="8" name="Picture 7" descr="Wiley_Logo_0112_k.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7347" y="763960"/>
            <a:ext cx="4550712" cy="959748"/>
          </a:xfrm>
          <a:prstGeom prst="rect">
            <a:avLst/>
          </a:prstGeom>
        </p:spPr>
      </p:pic>
      <p:sp>
        <p:nvSpPr>
          <p:cNvPr id="9" name="Rectangle 2"/>
          <p:cNvSpPr>
            <a:spLocks noGrp="1" noChangeArrowheads="1"/>
          </p:cNvSpPr>
          <p:nvPr/>
        </p:nvSpPr>
        <p:spPr bwMode="auto">
          <a:xfrm>
            <a:off x="533400" y="1988431"/>
            <a:ext cx="8001000" cy="1884323"/>
          </a:xfrm>
          <a:prstGeom prst="rect">
            <a:avLst/>
          </a:prstGeom>
          <a:noFill/>
          <a:ln w="9525">
            <a:noFill/>
            <a:miter lim="800000"/>
            <a:headEnd/>
            <a:tailEnd/>
          </a:ln>
        </p:spPr>
        <p:txBody>
          <a:bodyPr lIns="91440" tIns="45720" rIns="91440" bIns="45720" anchor="ctr">
            <a:prstTxWarp prst="textNoShape">
              <a:avLst/>
            </a:prstTxWarp>
          </a:bodyPr>
          <a:lstStyle/>
          <a:p>
            <a:pPr algn="ctr">
              <a:lnSpc>
                <a:spcPct val="110000"/>
              </a:lnSpc>
            </a:pPr>
            <a:r>
              <a:rPr lang="en-US" sz="6200" b="1" dirty="0">
                <a:latin typeface="Arial"/>
                <a:ea typeface="Times New Roman" pitchFamily="1" charset="0"/>
                <a:cs typeface="Arial"/>
              </a:rPr>
              <a:t>Organic Chemistry</a:t>
            </a:r>
          </a:p>
          <a:p>
            <a:pPr algn="ctr">
              <a:lnSpc>
                <a:spcPct val="120000"/>
              </a:lnSpc>
            </a:pPr>
            <a:r>
              <a:rPr lang="en-US" sz="3200" b="1" dirty="0">
                <a:latin typeface="Arial"/>
                <a:ea typeface="Times New Roman" pitchFamily="1" charset="0"/>
                <a:cs typeface="Arial"/>
              </a:rPr>
              <a:t>Third Edition</a:t>
            </a:r>
            <a:endParaRPr lang="en-US" sz="3200" dirty="0">
              <a:latin typeface="Arial"/>
              <a:ea typeface="Times New Roman" pitchFamily="1" charset="0"/>
              <a:cs typeface="Arial"/>
            </a:endParaRPr>
          </a:p>
        </p:txBody>
      </p:sp>
      <p:sp>
        <p:nvSpPr>
          <p:cNvPr id="10" name="Rectangle 3"/>
          <p:cNvSpPr>
            <a:spLocks noGrp="1" noChangeArrowheads="1"/>
          </p:cNvSpPr>
          <p:nvPr/>
        </p:nvSpPr>
        <p:spPr bwMode="auto">
          <a:xfrm>
            <a:off x="457200" y="4771826"/>
            <a:ext cx="8153400" cy="1524000"/>
          </a:xfrm>
          <a:prstGeom prst="rect">
            <a:avLst/>
          </a:prstGeom>
          <a:noFill/>
          <a:ln w="9525">
            <a:noFill/>
            <a:miter lim="800000"/>
            <a:headEnd/>
            <a:tailEnd/>
          </a:ln>
        </p:spPr>
        <p:txBody>
          <a:bodyPr lIns="91440" tIns="45720" rIns="91440" bIns="45720">
            <a:prstTxWarp prst="textNoShape">
              <a:avLst/>
            </a:prstTxWarp>
          </a:bodyPr>
          <a:lstStyle/>
          <a:p>
            <a:pPr algn="ctr"/>
            <a:r>
              <a:rPr lang="en-US" sz="3200" b="1" dirty="0">
                <a:latin typeface="Arial"/>
                <a:ea typeface="Times New Roman" pitchFamily="1" charset="0"/>
                <a:cs typeface="Arial"/>
              </a:rPr>
              <a:t>Chapter 7</a:t>
            </a:r>
          </a:p>
          <a:p>
            <a:pPr algn="ctr"/>
            <a:r>
              <a:rPr lang="en-US" sz="2800" dirty="0">
                <a:latin typeface="Arial"/>
                <a:ea typeface="Times New Roman" pitchFamily="1" charset="0"/>
                <a:cs typeface="Arial"/>
              </a:rPr>
              <a:t>Alkyl Halides: Nucleophilic Substitution and Elimination Reactions</a:t>
            </a:r>
          </a:p>
        </p:txBody>
      </p:sp>
      <p:sp>
        <p:nvSpPr>
          <p:cNvPr id="11" name="Text Box 5"/>
          <p:cNvSpPr txBox="1">
            <a:spLocks noChangeArrowheads="1"/>
          </p:cNvSpPr>
          <p:nvPr/>
        </p:nvSpPr>
        <p:spPr bwMode="auto">
          <a:xfrm>
            <a:off x="1344613" y="3963703"/>
            <a:ext cx="6457950" cy="519113"/>
          </a:xfrm>
          <a:prstGeom prst="rect">
            <a:avLst/>
          </a:prstGeom>
          <a:noFill/>
          <a:ln w="9525">
            <a:noFill/>
            <a:miter lim="800000"/>
            <a:headEnd/>
            <a:tailEnd/>
          </a:ln>
        </p:spPr>
        <p:txBody>
          <a:bodyPr lIns="91440" tIns="45720" rIns="91440" bIns="45720">
            <a:prstTxWarp prst="textNoShape">
              <a:avLst/>
            </a:prstTxWarp>
            <a:spAutoFit/>
          </a:bodyPr>
          <a:lstStyle/>
          <a:p>
            <a:pPr algn="ctr"/>
            <a:r>
              <a:rPr lang="en-US" sz="2800" dirty="0">
                <a:latin typeface="Arial"/>
                <a:ea typeface="Times New Roman" pitchFamily="1" charset="0"/>
                <a:cs typeface="Arial"/>
              </a:rPr>
              <a:t>David Klein</a:t>
            </a:r>
          </a:p>
        </p:txBody>
      </p:sp>
      <p:sp>
        <p:nvSpPr>
          <p:cNvPr id="12" name="Line 6"/>
          <p:cNvSpPr>
            <a:spLocks noChangeShapeType="1"/>
          </p:cNvSpPr>
          <p:nvPr/>
        </p:nvSpPr>
        <p:spPr bwMode="auto">
          <a:xfrm>
            <a:off x="609600" y="2067525"/>
            <a:ext cx="7880350" cy="0"/>
          </a:xfrm>
          <a:prstGeom prst="line">
            <a:avLst/>
          </a:prstGeom>
          <a:noFill/>
          <a:ln w="19050">
            <a:solidFill>
              <a:schemeClr val="tx1"/>
            </a:solidFill>
            <a:round/>
            <a:headEnd/>
            <a:tailEnd/>
          </a:ln>
        </p:spPr>
        <p:txBody>
          <a:bodyPr wrap="none" lIns="91440" tIns="45720" rIns="91440" bIns="45720" anchor="ctr">
            <a:prstTxWarp prst="textNoShape">
              <a:avLst/>
            </a:prstTxWarp>
          </a:bodyPr>
          <a:lstStyle/>
          <a:p>
            <a:endParaRPr lang="en-US" dirty="0">
              <a:latin typeface="Arial"/>
              <a:cs typeface="Arial"/>
            </a:endParaRPr>
          </a:p>
        </p:txBody>
      </p:sp>
      <p:sp>
        <p:nvSpPr>
          <p:cNvPr id="13" name="Line 7"/>
          <p:cNvSpPr>
            <a:spLocks noChangeShapeType="1"/>
          </p:cNvSpPr>
          <p:nvPr/>
        </p:nvSpPr>
        <p:spPr bwMode="auto">
          <a:xfrm>
            <a:off x="609600" y="4659912"/>
            <a:ext cx="7880350" cy="0"/>
          </a:xfrm>
          <a:prstGeom prst="line">
            <a:avLst/>
          </a:prstGeom>
          <a:noFill/>
          <a:ln w="19050">
            <a:solidFill>
              <a:schemeClr val="tx1"/>
            </a:solidFill>
            <a:round/>
            <a:headEnd/>
            <a:tailEnd/>
          </a:ln>
        </p:spPr>
        <p:txBody>
          <a:bodyPr wrap="none" lIns="91440" tIns="45720" rIns="91440" bIns="45720" anchor="ctr">
            <a:prstTxWarp prst="textNoShape">
              <a:avLst/>
            </a:prstTxWarp>
          </a:bodyPr>
          <a:lstStyle/>
          <a:p>
            <a:endParaRPr lang="en-US" dirty="0">
              <a:latin typeface="Arial"/>
              <a:cs typeface="Arial"/>
            </a:endParaRPr>
          </a:p>
        </p:txBody>
      </p:sp>
      <p:sp>
        <p:nvSpPr>
          <p:cNvPr id="15" name="Footer Placeholder 14"/>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1"/>
          <p:cNvSpPr>
            <a:spLocks noGrp="1"/>
          </p:cNvSpPr>
          <p:nvPr>
            <p:ph type="title"/>
          </p:nvPr>
        </p:nvSpPr>
        <p:spPr>
          <a:xfrm>
            <a:off x="457200" y="95250"/>
            <a:ext cx="8229600" cy="1143000"/>
          </a:xfrm>
        </p:spPr>
        <p:txBody>
          <a:bodyPr/>
          <a:lstStyle/>
          <a:p>
            <a:pPr eaLnBrk="1" hangingPunct="1"/>
            <a:r>
              <a:rPr lang="en-US" dirty="0"/>
              <a:t>7.2 Alkyl Halide Nomenclature</a:t>
            </a:r>
          </a:p>
        </p:txBody>
      </p:sp>
      <p:sp>
        <p:nvSpPr>
          <p:cNvPr id="5127" name="Content Placeholder 2"/>
          <p:cNvSpPr>
            <a:spLocks noGrp="1"/>
          </p:cNvSpPr>
          <p:nvPr>
            <p:ph sz="half" idx="1"/>
          </p:nvPr>
        </p:nvSpPr>
        <p:spPr>
          <a:xfrm>
            <a:off x="307976" y="1073151"/>
            <a:ext cx="8480425" cy="5000625"/>
          </a:xfrm>
        </p:spPr>
        <p:txBody>
          <a:bodyPr/>
          <a:lstStyle/>
          <a:p>
            <a:pPr eaLnBrk="1" hangingPunct="1"/>
            <a:r>
              <a:rPr lang="en-US" dirty="0"/>
              <a:t>Give reasonable names for the following molecules</a:t>
            </a:r>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r>
              <a:rPr lang="en-US" dirty="0"/>
              <a:t>Try more examples with conceptual checkpoint 7.1</a:t>
            </a:r>
          </a:p>
        </p:txBody>
      </p:sp>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9</a:t>
            </a:fld>
            <a:endParaRPr lang="en-US" dirty="0"/>
          </a:p>
        </p:txBody>
      </p:sp>
      <p:sp>
        <p:nvSpPr>
          <p:cNvPr id="11" name="Footer Placeholder 10"/>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444" y="2230145"/>
            <a:ext cx="1779495" cy="138695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72" y="2333956"/>
            <a:ext cx="1453733" cy="124173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Sulfonates are made from the corresponding alcohol</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Realize we are just strapping the “Ts” group to the oxygen of the alcohol… no change in the carbon atom bearing the OH group occurs</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99</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Alkyl sulfonates</a:t>
            </a:r>
            <a:endParaRPr lang="en-US" sz="4000" dirty="0"/>
          </a:p>
        </p:txBody>
      </p:sp>
      <p:pic>
        <p:nvPicPr>
          <p:cNvPr id="3" name="Picture 2"/>
          <p:cNvPicPr>
            <a:picLocks noChangeAspect="1"/>
          </p:cNvPicPr>
          <p:nvPr/>
        </p:nvPicPr>
        <p:blipFill>
          <a:blip r:embed="rId2"/>
          <a:stretch>
            <a:fillRect/>
          </a:stretch>
        </p:blipFill>
        <p:spPr>
          <a:xfrm>
            <a:off x="674594" y="1651000"/>
            <a:ext cx="7348818" cy="1603748"/>
          </a:xfrm>
          <a:prstGeom prst="rect">
            <a:avLst/>
          </a:prstGeom>
        </p:spPr>
      </p:pic>
      <p:pic>
        <p:nvPicPr>
          <p:cNvPr id="5" name="Picture 4"/>
          <p:cNvPicPr>
            <a:picLocks noChangeAspect="1"/>
          </p:cNvPicPr>
          <p:nvPr/>
        </p:nvPicPr>
        <p:blipFill>
          <a:blip r:embed="rId3"/>
          <a:stretch>
            <a:fillRect/>
          </a:stretch>
        </p:blipFill>
        <p:spPr>
          <a:xfrm>
            <a:off x="2540750" y="4739340"/>
            <a:ext cx="3687318" cy="998071"/>
          </a:xfrm>
          <a:prstGeom prst="rect">
            <a:avLst/>
          </a:prstGeom>
        </p:spPr>
      </p:pic>
      <p:sp>
        <p:nvSpPr>
          <p:cNvPr id="13" name="TextBox 12"/>
          <p:cNvSpPr txBox="1"/>
          <p:nvPr/>
        </p:nvSpPr>
        <p:spPr>
          <a:xfrm>
            <a:off x="333436" y="5204967"/>
            <a:ext cx="2326278" cy="760037"/>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Alcohols are not</a:t>
            </a:r>
          </a:p>
          <a:p>
            <a:pPr algn="ctr">
              <a:lnSpc>
                <a:spcPts val="1400"/>
              </a:lnSpc>
              <a:spcAft>
                <a:spcPts val="400"/>
              </a:spcAft>
            </a:pPr>
            <a:r>
              <a:rPr lang="en-US" sz="2000" b="1" dirty="0">
                <a:solidFill>
                  <a:srgbClr val="FF0000"/>
                </a:solidFill>
                <a:latin typeface="+mn-lt"/>
              </a:rPr>
              <a:t>g</a:t>
            </a:r>
            <a:r>
              <a:rPr lang="en-US" sz="2000" b="1" dirty="0" smtClean="0">
                <a:solidFill>
                  <a:srgbClr val="FF0000"/>
                </a:solidFill>
                <a:latin typeface="+mn-lt"/>
              </a:rPr>
              <a:t>ood leaving groups</a:t>
            </a:r>
          </a:p>
          <a:p>
            <a:pPr algn="ctr">
              <a:lnSpc>
                <a:spcPts val="1400"/>
              </a:lnSpc>
              <a:spcAft>
                <a:spcPts val="400"/>
              </a:spcAft>
            </a:pPr>
            <a:endParaRPr lang="en-US" sz="2200" b="1" dirty="0" smtClean="0">
              <a:solidFill>
                <a:srgbClr val="FF0000"/>
              </a:solidFill>
              <a:latin typeface="+mn-lt"/>
            </a:endParaRPr>
          </a:p>
        </p:txBody>
      </p:sp>
      <p:sp>
        <p:nvSpPr>
          <p:cNvPr id="15" name="TextBox 14"/>
          <p:cNvSpPr txBox="1"/>
          <p:nvPr/>
        </p:nvSpPr>
        <p:spPr>
          <a:xfrm>
            <a:off x="6405679" y="5133246"/>
            <a:ext cx="2379778" cy="760037"/>
          </a:xfrm>
          <a:prstGeom prst="rect">
            <a:avLst/>
          </a:prstGeom>
          <a:noFill/>
        </p:spPr>
        <p:txBody>
          <a:bodyPr wrap="none" lIns="91440" tIns="45720" rIns="91440" bIns="45720" rtlCol="0">
            <a:spAutoFit/>
          </a:bodyPr>
          <a:lstStyle/>
          <a:p>
            <a:pPr algn="ctr">
              <a:lnSpc>
                <a:spcPts val="1400"/>
              </a:lnSpc>
              <a:spcAft>
                <a:spcPts val="400"/>
              </a:spcAft>
            </a:pPr>
            <a:r>
              <a:rPr lang="en-US" sz="2000" b="1" dirty="0">
                <a:solidFill>
                  <a:srgbClr val="FF0000"/>
                </a:solidFill>
                <a:latin typeface="+mn-lt"/>
              </a:rPr>
              <a:t>n</a:t>
            </a:r>
            <a:r>
              <a:rPr lang="en-US" sz="2000" b="1" dirty="0" smtClean="0">
                <a:solidFill>
                  <a:srgbClr val="FF0000"/>
                </a:solidFill>
                <a:latin typeface="+mn-lt"/>
              </a:rPr>
              <a:t>ow we have a good</a:t>
            </a:r>
          </a:p>
          <a:p>
            <a:pPr algn="ctr">
              <a:lnSpc>
                <a:spcPts val="1400"/>
              </a:lnSpc>
              <a:spcAft>
                <a:spcPts val="400"/>
              </a:spcAft>
            </a:pPr>
            <a:r>
              <a:rPr lang="en-US" sz="2000" b="1" dirty="0">
                <a:solidFill>
                  <a:srgbClr val="FF0000"/>
                </a:solidFill>
                <a:latin typeface="+mn-lt"/>
              </a:rPr>
              <a:t>l</a:t>
            </a:r>
            <a:r>
              <a:rPr lang="en-US" sz="2000" b="1" dirty="0" smtClean="0">
                <a:solidFill>
                  <a:srgbClr val="FF0000"/>
                </a:solidFill>
                <a:latin typeface="+mn-lt"/>
              </a:rPr>
              <a:t>eaving group!</a:t>
            </a:r>
          </a:p>
          <a:p>
            <a:pPr algn="ctr">
              <a:lnSpc>
                <a:spcPts val="1400"/>
              </a:lnSpc>
              <a:spcAft>
                <a:spcPts val="400"/>
              </a:spcAft>
            </a:pPr>
            <a:endParaRPr lang="en-US" sz="2200" b="1" dirty="0" smtClean="0">
              <a:solidFill>
                <a:srgbClr val="FF0000"/>
              </a:solidFill>
              <a:latin typeface="+mn-lt"/>
            </a:endParaRPr>
          </a:p>
        </p:txBody>
      </p:sp>
    </p:spTree>
    <p:extLst>
      <p:ext uri="{BB962C8B-B14F-4D97-AF65-F5344CB8AC3E}">
        <p14:creationId xmlns:p14="http://schemas.microsoft.com/office/powerpoint/2010/main" val="39312148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To envision the compounds that can be synthesized from an alkyl tosylate, treat them the same as you would an alkyl halide</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100</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Alkyl sulfonates</a:t>
            </a:r>
            <a:endParaRPr lang="en-US" sz="4000" dirty="0"/>
          </a:p>
        </p:txBody>
      </p:sp>
      <p:sp>
        <p:nvSpPr>
          <p:cNvPr id="13" name="TextBox 12"/>
          <p:cNvSpPr txBox="1"/>
          <p:nvPr/>
        </p:nvSpPr>
        <p:spPr>
          <a:xfrm>
            <a:off x="3186749" y="1977671"/>
            <a:ext cx="4922040" cy="760037"/>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With a strong Nu/strong base, a 1˚ substrate</a:t>
            </a:r>
          </a:p>
          <a:p>
            <a:pPr algn="ctr">
              <a:lnSpc>
                <a:spcPts val="1400"/>
              </a:lnSpc>
              <a:spcAft>
                <a:spcPts val="400"/>
              </a:spcAft>
            </a:pPr>
            <a:r>
              <a:rPr lang="en-US" sz="2000" b="1" dirty="0">
                <a:solidFill>
                  <a:srgbClr val="FF0000"/>
                </a:solidFill>
                <a:latin typeface="+mn-lt"/>
              </a:rPr>
              <a:t>g</a:t>
            </a:r>
            <a:r>
              <a:rPr lang="en-US" sz="2000" b="1" dirty="0" smtClean="0">
                <a:solidFill>
                  <a:srgbClr val="FF0000"/>
                </a:solidFill>
                <a:latin typeface="+mn-lt"/>
              </a:rPr>
              <a:t>ives mostly S</a:t>
            </a:r>
            <a:r>
              <a:rPr lang="en-US" sz="2000" b="1" baseline="-25000" dirty="0" smtClean="0">
                <a:solidFill>
                  <a:srgbClr val="FF0000"/>
                </a:solidFill>
                <a:latin typeface="+mn-lt"/>
              </a:rPr>
              <a:t>N</a:t>
            </a:r>
            <a:r>
              <a:rPr lang="en-US" sz="2000" b="1" dirty="0" smtClean="0">
                <a:solidFill>
                  <a:srgbClr val="FF0000"/>
                </a:solidFill>
                <a:latin typeface="+mn-lt"/>
              </a:rPr>
              <a:t>2, with a little E2</a:t>
            </a:r>
          </a:p>
          <a:p>
            <a:pPr algn="ctr">
              <a:lnSpc>
                <a:spcPts val="1400"/>
              </a:lnSpc>
              <a:spcAft>
                <a:spcPts val="400"/>
              </a:spcAft>
            </a:pPr>
            <a:endParaRPr lang="en-US" sz="2200" b="1" dirty="0" smtClean="0">
              <a:solidFill>
                <a:srgbClr val="FF0000"/>
              </a:solidFill>
              <a:latin typeface="+mn-lt"/>
            </a:endParaRPr>
          </a:p>
        </p:txBody>
      </p:sp>
      <p:pic>
        <p:nvPicPr>
          <p:cNvPr id="2" name="Picture 1"/>
          <p:cNvPicPr>
            <a:picLocks noChangeAspect="1"/>
          </p:cNvPicPr>
          <p:nvPr/>
        </p:nvPicPr>
        <p:blipFill>
          <a:blip r:embed="rId2"/>
          <a:stretch>
            <a:fillRect/>
          </a:stretch>
        </p:blipFill>
        <p:spPr>
          <a:xfrm>
            <a:off x="476625" y="2593036"/>
            <a:ext cx="7143714" cy="2636371"/>
          </a:xfrm>
          <a:prstGeom prst="rect">
            <a:avLst/>
          </a:prstGeom>
        </p:spPr>
      </p:pic>
      <p:sp>
        <p:nvSpPr>
          <p:cNvPr id="12" name="TextBox 11"/>
          <p:cNvSpPr txBox="1"/>
          <p:nvPr/>
        </p:nvSpPr>
        <p:spPr>
          <a:xfrm>
            <a:off x="3189734" y="5476890"/>
            <a:ext cx="4922040" cy="760037"/>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With a strong Nu/strong base, a 2˚ substrate</a:t>
            </a:r>
          </a:p>
          <a:p>
            <a:pPr algn="ctr">
              <a:lnSpc>
                <a:spcPts val="1400"/>
              </a:lnSpc>
              <a:spcAft>
                <a:spcPts val="400"/>
              </a:spcAft>
            </a:pPr>
            <a:r>
              <a:rPr lang="en-US" sz="2000" b="1" dirty="0">
                <a:solidFill>
                  <a:srgbClr val="FF0000"/>
                </a:solidFill>
                <a:latin typeface="+mn-lt"/>
              </a:rPr>
              <a:t>g</a:t>
            </a:r>
            <a:r>
              <a:rPr lang="en-US" sz="2000" b="1" dirty="0" smtClean="0">
                <a:solidFill>
                  <a:srgbClr val="FF0000"/>
                </a:solidFill>
                <a:latin typeface="+mn-lt"/>
              </a:rPr>
              <a:t>ives mostly E2, with a little S</a:t>
            </a:r>
            <a:r>
              <a:rPr lang="en-US" sz="2000" b="1" baseline="-25000" dirty="0" smtClean="0">
                <a:solidFill>
                  <a:srgbClr val="FF0000"/>
                </a:solidFill>
                <a:latin typeface="+mn-lt"/>
              </a:rPr>
              <a:t>N</a:t>
            </a:r>
            <a:r>
              <a:rPr lang="en-US" sz="2000" b="1" dirty="0" smtClean="0">
                <a:solidFill>
                  <a:srgbClr val="FF0000"/>
                </a:solidFill>
                <a:latin typeface="+mn-lt"/>
              </a:rPr>
              <a:t>2</a:t>
            </a:r>
          </a:p>
          <a:p>
            <a:pPr algn="ctr">
              <a:lnSpc>
                <a:spcPts val="1400"/>
              </a:lnSpc>
              <a:spcAft>
                <a:spcPts val="400"/>
              </a:spcAft>
            </a:pPr>
            <a:endParaRPr lang="en-US" sz="2200" b="1" dirty="0" smtClean="0">
              <a:solidFill>
                <a:srgbClr val="FF0000"/>
              </a:solidFill>
              <a:latin typeface="+mn-lt"/>
            </a:endParaRPr>
          </a:p>
        </p:txBody>
      </p:sp>
    </p:spTree>
    <p:extLst>
      <p:ext uri="{BB962C8B-B14F-4D97-AF65-F5344CB8AC3E}">
        <p14:creationId xmlns:p14="http://schemas.microsoft.com/office/powerpoint/2010/main" val="25877571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Alcohols can also be used in substitution and elimination reactions, and used as starting materials to make alkyl halides and alkenes. </a:t>
            </a: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We need strongly acidic conditions to do these reactions, because OH is a bad leaving group, but H</a:t>
            </a:r>
            <a:r>
              <a:rPr lang="en-US" sz="2400" baseline="-25000" dirty="0" smtClean="0">
                <a:solidFill>
                  <a:schemeClr val="tx1">
                    <a:lumMod val="75000"/>
                    <a:lumOff val="25000"/>
                  </a:schemeClr>
                </a:solidFill>
              </a:rPr>
              <a:t>2</a:t>
            </a:r>
            <a:r>
              <a:rPr lang="en-US" sz="2400" dirty="0" smtClean="0">
                <a:solidFill>
                  <a:schemeClr val="tx1">
                    <a:lumMod val="75000"/>
                    <a:lumOff val="25000"/>
                  </a:schemeClr>
                </a:solidFill>
              </a:rPr>
              <a:t>O is a good leaving group </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101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Alcohols</a:t>
            </a:r>
            <a:endParaRPr lang="en-US" sz="4000" dirty="0"/>
          </a:p>
        </p:txBody>
      </p:sp>
      <p:pic>
        <p:nvPicPr>
          <p:cNvPr id="3" name="Picture 2"/>
          <p:cNvPicPr>
            <a:picLocks noChangeAspect="1"/>
          </p:cNvPicPr>
          <p:nvPr/>
        </p:nvPicPr>
        <p:blipFill>
          <a:blip r:embed="rId2"/>
          <a:stretch>
            <a:fillRect/>
          </a:stretch>
        </p:blipFill>
        <p:spPr>
          <a:xfrm>
            <a:off x="2056968" y="2236649"/>
            <a:ext cx="4901342" cy="705229"/>
          </a:xfrm>
          <a:prstGeom prst="rect">
            <a:avLst/>
          </a:prstGeom>
        </p:spPr>
      </p:pic>
      <p:sp>
        <p:nvSpPr>
          <p:cNvPr id="15" name="TextBox 14"/>
          <p:cNvSpPr txBox="1"/>
          <p:nvPr/>
        </p:nvSpPr>
        <p:spPr>
          <a:xfrm>
            <a:off x="2134184" y="3158022"/>
            <a:ext cx="1229999" cy="52920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1˚ alcohol</a:t>
            </a:r>
          </a:p>
          <a:p>
            <a:pPr algn="ctr">
              <a:lnSpc>
                <a:spcPts val="1400"/>
              </a:lnSpc>
              <a:spcAft>
                <a:spcPts val="400"/>
              </a:spcAft>
            </a:pPr>
            <a:endParaRPr lang="en-US" sz="2200" b="1" dirty="0" smtClean="0">
              <a:solidFill>
                <a:srgbClr val="FF0000"/>
              </a:solidFill>
              <a:latin typeface="+mn-lt"/>
            </a:endParaRPr>
          </a:p>
        </p:txBody>
      </p:sp>
      <p:sp>
        <p:nvSpPr>
          <p:cNvPr id="16" name="TextBox 15"/>
          <p:cNvSpPr txBox="1"/>
          <p:nvPr/>
        </p:nvSpPr>
        <p:spPr>
          <a:xfrm>
            <a:off x="4430640" y="3161010"/>
            <a:ext cx="1364476" cy="52920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1˚ bromide</a:t>
            </a:r>
          </a:p>
          <a:p>
            <a:pPr algn="ctr">
              <a:lnSpc>
                <a:spcPts val="1400"/>
              </a:lnSpc>
              <a:spcAft>
                <a:spcPts val="400"/>
              </a:spcAft>
            </a:pPr>
            <a:endParaRPr lang="en-US" sz="2200" b="1" dirty="0" smtClean="0">
              <a:solidFill>
                <a:srgbClr val="FF0000"/>
              </a:solidFill>
              <a:latin typeface="+mn-lt"/>
            </a:endParaRPr>
          </a:p>
        </p:txBody>
      </p:sp>
      <p:pic>
        <p:nvPicPr>
          <p:cNvPr id="4" name="Picture 3"/>
          <p:cNvPicPr>
            <a:picLocks noChangeAspect="1"/>
          </p:cNvPicPr>
          <p:nvPr/>
        </p:nvPicPr>
        <p:blipFill>
          <a:blip r:embed="rId3"/>
          <a:stretch>
            <a:fillRect/>
          </a:stretch>
        </p:blipFill>
        <p:spPr>
          <a:xfrm>
            <a:off x="636493" y="4604870"/>
            <a:ext cx="7775388" cy="1133255"/>
          </a:xfrm>
          <a:prstGeom prst="rect">
            <a:avLst/>
          </a:prstGeom>
        </p:spPr>
      </p:pic>
    </p:spTree>
    <p:extLst>
      <p:ext uri="{BB962C8B-B14F-4D97-AF65-F5344CB8AC3E}">
        <p14:creationId xmlns:p14="http://schemas.microsoft.com/office/powerpoint/2010/main" val="25468969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The mechanism will be either SN1 or SN2, depending on the substrate.  1˚ alcohols react via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but 2˚ and 3˚ alcohols react via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Strongly acidic conditions are </a:t>
            </a:r>
            <a:r>
              <a:rPr lang="en-US" sz="2400" i="1" dirty="0" smtClean="0">
                <a:solidFill>
                  <a:schemeClr val="tx1">
                    <a:lumMod val="75000"/>
                    <a:lumOff val="25000"/>
                  </a:schemeClr>
                </a:solidFill>
              </a:rPr>
              <a:t>protic</a:t>
            </a:r>
            <a:r>
              <a:rPr lang="en-US" sz="2400" dirty="0" smtClean="0">
                <a:solidFill>
                  <a:schemeClr val="tx1">
                    <a:lumMod val="75000"/>
                    <a:lumOff val="25000"/>
                  </a:schemeClr>
                </a:solidFill>
              </a:rPr>
              <a:t> conditions, which would favor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But, since 1˚ carbocations are too unstable to form, 1˚ alcohols react via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mechanism</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pic>
        <p:nvPicPr>
          <p:cNvPr id="2" name="Picture 1"/>
          <p:cNvPicPr>
            <a:picLocks noChangeAspect="1"/>
          </p:cNvPicPr>
          <p:nvPr/>
        </p:nvPicPr>
        <p:blipFill>
          <a:blip r:embed="rId2"/>
          <a:stretch>
            <a:fillRect/>
          </a:stretch>
        </p:blipFill>
        <p:spPr>
          <a:xfrm>
            <a:off x="635000" y="2499656"/>
            <a:ext cx="7717118" cy="1626015"/>
          </a:xfrm>
          <a:prstGeom prst="rect">
            <a:avLst/>
          </a:prstGeom>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102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Alcohols</a:t>
            </a:r>
            <a:endParaRPr lang="en-US" sz="4000" dirty="0"/>
          </a:p>
        </p:txBody>
      </p:sp>
      <p:sp>
        <p:nvSpPr>
          <p:cNvPr id="15" name="TextBox 14"/>
          <p:cNvSpPr txBox="1"/>
          <p:nvPr/>
        </p:nvSpPr>
        <p:spPr>
          <a:xfrm>
            <a:off x="493059" y="3441901"/>
            <a:ext cx="1229999" cy="529205"/>
          </a:xfrm>
          <a:prstGeom prst="rect">
            <a:avLst/>
          </a:prstGeom>
          <a:noFill/>
        </p:spPr>
        <p:txBody>
          <a:bodyPr wrap="none" lIns="91440" tIns="45720" rIns="91440" bIns="45720" rtlCol="0">
            <a:spAutoFit/>
          </a:bodyPr>
          <a:lstStyle/>
          <a:p>
            <a:pPr algn="ctr">
              <a:lnSpc>
                <a:spcPts val="1400"/>
              </a:lnSpc>
              <a:spcAft>
                <a:spcPts val="400"/>
              </a:spcAft>
            </a:pPr>
            <a:r>
              <a:rPr lang="en-US" sz="2000" b="1" dirty="0">
                <a:solidFill>
                  <a:srgbClr val="FF0000"/>
                </a:solidFill>
                <a:latin typeface="+mn-lt"/>
              </a:rPr>
              <a:t>3</a:t>
            </a:r>
            <a:r>
              <a:rPr lang="en-US" sz="2000" b="1" dirty="0" smtClean="0">
                <a:solidFill>
                  <a:srgbClr val="FF0000"/>
                </a:solidFill>
                <a:latin typeface="+mn-lt"/>
              </a:rPr>
              <a:t>˚ alcohol</a:t>
            </a:r>
          </a:p>
          <a:p>
            <a:pPr algn="ctr">
              <a:lnSpc>
                <a:spcPts val="1400"/>
              </a:lnSpc>
              <a:spcAft>
                <a:spcPts val="400"/>
              </a:spcAft>
            </a:pPr>
            <a:endParaRPr lang="en-US" sz="2200" b="1" dirty="0" smtClean="0">
              <a:solidFill>
                <a:srgbClr val="FF0000"/>
              </a:solidFill>
              <a:latin typeface="+mn-lt"/>
            </a:endParaRPr>
          </a:p>
        </p:txBody>
      </p:sp>
      <p:sp>
        <p:nvSpPr>
          <p:cNvPr id="16" name="TextBox 15"/>
          <p:cNvSpPr txBox="1"/>
          <p:nvPr/>
        </p:nvSpPr>
        <p:spPr>
          <a:xfrm>
            <a:off x="7246471" y="3534538"/>
            <a:ext cx="1364476" cy="529205"/>
          </a:xfrm>
          <a:prstGeom prst="rect">
            <a:avLst/>
          </a:prstGeom>
          <a:noFill/>
        </p:spPr>
        <p:txBody>
          <a:bodyPr wrap="none" lIns="91440" tIns="45720" rIns="91440" bIns="45720" rtlCol="0">
            <a:spAutoFit/>
          </a:bodyPr>
          <a:lstStyle/>
          <a:p>
            <a:pPr algn="ctr">
              <a:lnSpc>
                <a:spcPts val="1400"/>
              </a:lnSpc>
              <a:spcAft>
                <a:spcPts val="400"/>
              </a:spcAft>
            </a:pPr>
            <a:r>
              <a:rPr lang="en-US" sz="2000" b="1" dirty="0">
                <a:solidFill>
                  <a:srgbClr val="FF0000"/>
                </a:solidFill>
                <a:latin typeface="+mn-lt"/>
              </a:rPr>
              <a:t>3</a:t>
            </a:r>
            <a:r>
              <a:rPr lang="en-US" sz="2000" b="1" dirty="0" smtClean="0">
                <a:solidFill>
                  <a:srgbClr val="FF0000"/>
                </a:solidFill>
                <a:latin typeface="+mn-lt"/>
              </a:rPr>
              <a:t>˚ bromide</a:t>
            </a:r>
          </a:p>
          <a:p>
            <a:pPr algn="ctr">
              <a:lnSpc>
                <a:spcPts val="1400"/>
              </a:lnSpc>
              <a:spcAft>
                <a:spcPts val="400"/>
              </a:spcAft>
            </a:pPr>
            <a:endParaRPr lang="en-US" sz="2200" b="1" dirty="0" smtClean="0">
              <a:solidFill>
                <a:srgbClr val="FF0000"/>
              </a:solidFill>
              <a:latin typeface="+mn-lt"/>
            </a:endParaRPr>
          </a:p>
        </p:txBody>
      </p:sp>
    </p:spTree>
    <p:extLst>
      <p:ext uri="{BB962C8B-B14F-4D97-AF65-F5344CB8AC3E}">
        <p14:creationId xmlns:p14="http://schemas.microsoft.com/office/powerpoint/2010/main" val="26618984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23" y="3597910"/>
            <a:ext cx="7853110" cy="279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Alcohols will undergo E1 elimination when reacted with H</a:t>
            </a:r>
            <a:r>
              <a:rPr lang="en-US" sz="2400" baseline="-25000" dirty="0" smtClean="0">
                <a:solidFill>
                  <a:schemeClr val="tx1">
                    <a:lumMod val="75000"/>
                    <a:lumOff val="25000"/>
                  </a:schemeClr>
                </a:solidFill>
              </a:rPr>
              <a:t>2</a:t>
            </a:r>
            <a:r>
              <a:rPr lang="en-US" sz="2400" dirty="0" smtClean="0">
                <a:solidFill>
                  <a:schemeClr val="tx1">
                    <a:lumMod val="75000"/>
                    <a:lumOff val="25000"/>
                  </a:schemeClr>
                </a:solidFill>
              </a:rPr>
              <a:t>SO</a:t>
            </a:r>
            <a:r>
              <a:rPr lang="en-US" sz="2400" baseline="-25000" dirty="0" smtClean="0">
                <a:solidFill>
                  <a:schemeClr val="tx1">
                    <a:lumMod val="75000"/>
                    <a:lumOff val="25000"/>
                  </a:schemeClr>
                </a:solidFill>
              </a:rPr>
              <a:t>4</a:t>
            </a: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Again, the strongly acidic conditions are </a:t>
            </a:r>
            <a:r>
              <a:rPr lang="en-US" sz="2400" i="1" dirty="0" smtClean="0">
                <a:solidFill>
                  <a:schemeClr val="tx1">
                    <a:lumMod val="75000"/>
                    <a:lumOff val="25000"/>
                  </a:schemeClr>
                </a:solidFill>
              </a:rPr>
              <a:t>protic</a:t>
            </a:r>
            <a:r>
              <a:rPr lang="en-US" sz="2400" dirty="0" smtClean="0">
                <a:solidFill>
                  <a:schemeClr val="tx1">
                    <a:lumMod val="75000"/>
                    <a:lumOff val="25000"/>
                  </a:schemeClr>
                </a:solidFill>
              </a:rPr>
              <a:t> conditions, which favors E1 for 2˚ and 3˚ substrates</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103</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Alcohols</a:t>
            </a:r>
            <a:endParaRPr lang="en-US" sz="4000" dirty="0"/>
          </a:p>
        </p:txBody>
      </p:sp>
      <p:sp>
        <p:nvSpPr>
          <p:cNvPr id="15" name="TextBox 14"/>
          <p:cNvSpPr txBox="1"/>
          <p:nvPr/>
        </p:nvSpPr>
        <p:spPr>
          <a:xfrm>
            <a:off x="4580144" y="5985954"/>
            <a:ext cx="1718665"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E1 mechanism</a:t>
            </a:r>
          </a:p>
        </p:txBody>
      </p:sp>
      <p:pic>
        <p:nvPicPr>
          <p:cNvPr id="3" name="Picture 2"/>
          <p:cNvPicPr>
            <a:picLocks noChangeAspect="1"/>
          </p:cNvPicPr>
          <p:nvPr/>
        </p:nvPicPr>
        <p:blipFill>
          <a:blip r:embed="rId3"/>
          <a:stretch>
            <a:fillRect/>
          </a:stretch>
        </p:blipFill>
        <p:spPr>
          <a:xfrm>
            <a:off x="1272415" y="1801547"/>
            <a:ext cx="4695817" cy="738336"/>
          </a:xfrm>
          <a:prstGeom prst="rect">
            <a:avLst/>
          </a:prstGeom>
        </p:spPr>
      </p:pic>
      <p:sp>
        <p:nvSpPr>
          <p:cNvPr id="13" name="TextBox 12"/>
          <p:cNvSpPr txBox="1"/>
          <p:nvPr/>
        </p:nvSpPr>
        <p:spPr>
          <a:xfrm>
            <a:off x="422523" y="5445658"/>
            <a:ext cx="1229999"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3˚ alcohol</a:t>
            </a:r>
          </a:p>
        </p:txBody>
      </p:sp>
      <p:sp>
        <p:nvSpPr>
          <p:cNvPr id="17" name="TextBox 16"/>
          <p:cNvSpPr txBox="1"/>
          <p:nvPr/>
        </p:nvSpPr>
        <p:spPr>
          <a:xfrm>
            <a:off x="998286" y="2519414"/>
            <a:ext cx="1229999"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3˚ alcohol</a:t>
            </a:r>
          </a:p>
        </p:txBody>
      </p:sp>
      <p:sp>
        <p:nvSpPr>
          <p:cNvPr id="18" name="TextBox 17"/>
          <p:cNvSpPr txBox="1"/>
          <p:nvPr/>
        </p:nvSpPr>
        <p:spPr>
          <a:xfrm>
            <a:off x="4051681" y="2517883"/>
            <a:ext cx="893243"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alkene</a:t>
            </a:r>
          </a:p>
        </p:txBody>
      </p:sp>
    </p:spTree>
    <p:extLst>
      <p:ext uri="{BB962C8B-B14F-4D97-AF65-F5344CB8AC3E}">
        <p14:creationId xmlns:p14="http://schemas.microsoft.com/office/powerpoint/2010/main" val="9106941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eaLnBrk="1" hangingPunct="1">
              <a:buFont typeface="Arial"/>
              <a:buChar char="•"/>
              <a:defRPr/>
            </a:pPr>
            <a:r>
              <a:rPr lang="en-US" sz="2400" dirty="0" smtClean="0">
                <a:solidFill>
                  <a:schemeClr val="tx1">
                    <a:lumMod val="75000"/>
                    <a:lumOff val="25000"/>
                  </a:schemeClr>
                </a:solidFill>
              </a:rPr>
              <a:t>The whole point to organic synthesis is to make valuable, complex compounds from cheap and readily available starting materials</a:t>
            </a:r>
          </a:p>
          <a:p>
            <a:pPr eaLnBrk="1" hangingPunct="1">
              <a:buFont typeface="Arial"/>
              <a:buChar char="•"/>
              <a:defRPr/>
            </a:pPr>
            <a:r>
              <a:rPr lang="en-US" sz="2400" dirty="0" smtClean="0">
                <a:solidFill>
                  <a:schemeClr val="tx1">
                    <a:lumMod val="75000"/>
                    <a:lumOff val="25000"/>
                  </a:schemeClr>
                </a:solidFill>
              </a:rPr>
              <a:t>You now know how to make a variety of compounds starting with an alkyl halide.</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Synthetic strategies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104</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0" name="TextBox 9"/>
          <p:cNvSpPr txBox="1"/>
          <p:nvPr/>
        </p:nvSpPr>
        <p:spPr>
          <a:xfrm>
            <a:off x="3991870" y="2517187"/>
            <a:ext cx="1113656"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1˚ halide</a:t>
            </a:r>
          </a:p>
        </p:txBody>
      </p:sp>
      <p:sp>
        <p:nvSpPr>
          <p:cNvPr id="3" name="TextBox 2"/>
          <p:cNvSpPr txBox="1"/>
          <p:nvPr/>
        </p:nvSpPr>
        <p:spPr>
          <a:xfrm>
            <a:off x="2754923" y="4149969"/>
            <a:ext cx="5175419" cy="920795"/>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1" name="Picture 1" descr="klein_3e_fig_07_2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901489" y="3057634"/>
            <a:ext cx="7294418" cy="269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eaLnBrk="1" hangingPunct="1">
              <a:buFont typeface="Arial"/>
              <a:buChar char="•"/>
              <a:defRPr/>
            </a:pPr>
            <a:r>
              <a:rPr lang="en-US" sz="2400" dirty="0" smtClean="0">
                <a:solidFill>
                  <a:schemeClr val="tx1">
                    <a:lumMod val="75000"/>
                    <a:lumOff val="25000"/>
                  </a:schemeClr>
                </a:solidFill>
              </a:rPr>
              <a:t>In order to envision how a desired compound can be made, you need to be able to recall the reactions you can use (meaning you have to remember these reactions!!!)</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Synthetic strategies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105</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0" name="TextBox 9"/>
          <p:cNvSpPr txBox="1"/>
          <p:nvPr/>
        </p:nvSpPr>
        <p:spPr>
          <a:xfrm>
            <a:off x="2288576" y="2547063"/>
            <a:ext cx="1113656" cy="293243"/>
          </a:xfrm>
          <a:prstGeom prst="rect">
            <a:avLst/>
          </a:prstGeom>
          <a:noFill/>
        </p:spPr>
        <p:txBody>
          <a:bodyPr wrap="none" lIns="91440" tIns="45720" rIns="91440" bIns="45720" rtlCol="0">
            <a:spAutoFit/>
          </a:bodyPr>
          <a:lstStyle/>
          <a:p>
            <a:pPr algn="ctr">
              <a:lnSpc>
                <a:spcPts val="1400"/>
              </a:lnSpc>
              <a:spcAft>
                <a:spcPts val="400"/>
              </a:spcAft>
            </a:pPr>
            <a:r>
              <a:rPr lang="en-US" sz="2000" b="1" dirty="0">
                <a:solidFill>
                  <a:srgbClr val="FF0000"/>
                </a:solidFill>
                <a:latin typeface="+mn-lt"/>
              </a:rPr>
              <a:t>3</a:t>
            </a:r>
            <a:r>
              <a:rPr lang="en-US" sz="2000" b="1" dirty="0" smtClean="0">
                <a:solidFill>
                  <a:srgbClr val="FF0000"/>
                </a:solidFill>
                <a:latin typeface="+mn-lt"/>
              </a:rPr>
              <a:t>˚ halide</a:t>
            </a:r>
          </a:p>
        </p:txBody>
      </p:sp>
      <p:sp>
        <p:nvSpPr>
          <p:cNvPr id="11" name="TextBox 10"/>
          <p:cNvSpPr txBox="1"/>
          <p:nvPr/>
        </p:nvSpPr>
        <p:spPr>
          <a:xfrm>
            <a:off x="2754923" y="4149969"/>
            <a:ext cx="4743157" cy="754540"/>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2" name="Picture 1" descr="klein_3e_fig_07_2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68680" y="3011718"/>
            <a:ext cx="77724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49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eaLnBrk="1" hangingPunct="1">
              <a:buFont typeface="Arial"/>
              <a:buChar char="•"/>
              <a:defRPr/>
            </a:pPr>
            <a:r>
              <a:rPr lang="en-US" sz="2400" dirty="0" smtClean="0">
                <a:solidFill>
                  <a:schemeClr val="tx1">
                    <a:lumMod val="75000"/>
                    <a:lumOff val="25000"/>
                  </a:schemeClr>
                </a:solidFill>
              </a:rPr>
              <a:t>When thinking about how to make something, we FIRST think about what the finished product will look. </a:t>
            </a: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If we were building a brick house, we would first imagine what the house will look like.  THEN we would decide what bricks would be used to make it.</a:t>
            </a: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Organic synthesis is the same way:  we first look at the desired product, and from there we decide what substrates and reactants we would need to use to make it</a:t>
            </a: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This approach is called </a:t>
            </a:r>
            <a:r>
              <a:rPr lang="en-US" sz="2400" b="1" dirty="0" smtClean="0">
                <a:solidFill>
                  <a:schemeClr val="tx1">
                    <a:lumMod val="75000"/>
                    <a:lumOff val="25000"/>
                  </a:schemeClr>
                </a:solidFill>
              </a:rPr>
              <a:t>retrosynthetic analysis</a:t>
            </a:r>
            <a:endParaRPr lang="en-US" sz="2400"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Synthetic strategies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106</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extLst>
      <p:ext uri="{BB962C8B-B14F-4D97-AF65-F5344CB8AC3E}">
        <p14:creationId xmlns:p14="http://schemas.microsoft.com/office/powerpoint/2010/main" val="18704234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eaLnBrk="1" hangingPunct="1">
              <a:buFont typeface="Arial"/>
              <a:buChar char="•"/>
              <a:defRPr/>
            </a:pPr>
            <a:r>
              <a:rPr lang="en-US" sz="2400" dirty="0" smtClean="0">
                <a:solidFill>
                  <a:schemeClr val="tx1">
                    <a:lumMod val="75000"/>
                    <a:lumOff val="25000"/>
                  </a:schemeClr>
                </a:solidFill>
              </a:rPr>
              <a:t>Suppose we need to synthesize the following ether:</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r>
              <a:rPr lang="en-US" sz="2400" b="1" dirty="0" smtClean="0">
                <a:solidFill>
                  <a:schemeClr val="tx1">
                    <a:lumMod val="75000"/>
                    <a:lumOff val="25000"/>
                  </a:schemeClr>
                </a:solidFill>
              </a:rPr>
              <a:t>STEP 1: </a:t>
            </a:r>
            <a:r>
              <a:rPr lang="en-US" sz="2400" dirty="0" smtClean="0">
                <a:solidFill>
                  <a:schemeClr val="tx1">
                    <a:lumMod val="75000"/>
                    <a:lumOff val="25000"/>
                  </a:schemeClr>
                </a:solidFill>
              </a:rPr>
              <a:t>identify a bond in the target molecule that can be made using a reaction that you know. </a:t>
            </a:r>
          </a:p>
          <a:p>
            <a:pPr marL="0" indent="0" eaLnBrk="1" hangingPunct="1">
              <a:buNone/>
              <a:defRPr/>
            </a:pPr>
            <a:r>
              <a:rPr lang="en-US" sz="2400" b="1" dirty="0" smtClean="0">
                <a:solidFill>
                  <a:schemeClr val="tx1">
                    <a:lumMod val="75000"/>
                    <a:lumOff val="25000"/>
                  </a:schemeClr>
                </a:solidFill>
              </a:rPr>
              <a:t>STEP 2: </a:t>
            </a:r>
            <a:r>
              <a:rPr lang="en-US" sz="2400" dirty="0" smtClean="0">
                <a:solidFill>
                  <a:schemeClr val="tx1">
                    <a:lumMod val="75000"/>
                    <a:lumOff val="25000"/>
                  </a:schemeClr>
                </a:solidFill>
              </a:rPr>
              <a:t>draw the substrate and the nucleophile necessary to for the reaction. </a:t>
            </a: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retrosynthetic analysis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107</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3" name="Picture 2"/>
          <p:cNvPicPr>
            <a:picLocks noChangeAspect="1"/>
          </p:cNvPicPr>
          <p:nvPr/>
        </p:nvPicPr>
        <p:blipFill>
          <a:blip r:embed="rId2"/>
          <a:stretch>
            <a:fillRect/>
          </a:stretch>
        </p:blipFill>
        <p:spPr>
          <a:xfrm>
            <a:off x="3392394" y="1715995"/>
            <a:ext cx="1787088" cy="345888"/>
          </a:xfrm>
          <a:prstGeom prst="rect">
            <a:avLst/>
          </a:prstGeom>
        </p:spPr>
      </p:pic>
      <p:sp>
        <p:nvSpPr>
          <p:cNvPr id="10" name="TextBox 9"/>
          <p:cNvSpPr txBox="1"/>
          <p:nvPr/>
        </p:nvSpPr>
        <p:spPr>
          <a:xfrm>
            <a:off x="187172" y="5302641"/>
            <a:ext cx="3135068" cy="754908"/>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We can make this bond by</a:t>
            </a:r>
          </a:p>
          <a:p>
            <a:pPr algn="ctr">
              <a:lnSpc>
                <a:spcPts val="1400"/>
              </a:lnSpc>
              <a:spcAft>
                <a:spcPts val="400"/>
              </a:spcAft>
            </a:pPr>
            <a:r>
              <a:rPr lang="en-US" sz="2000" b="1" dirty="0" smtClean="0">
                <a:solidFill>
                  <a:srgbClr val="FF0000"/>
                </a:solidFill>
                <a:latin typeface="+mn-lt"/>
              </a:rPr>
              <a:t>S</a:t>
            </a:r>
            <a:r>
              <a:rPr lang="en-US" sz="2000" b="1" baseline="-25000" dirty="0" smtClean="0">
                <a:solidFill>
                  <a:srgbClr val="FF0000"/>
                </a:solidFill>
                <a:latin typeface="+mn-lt"/>
              </a:rPr>
              <a:t>N</a:t>
            </a:r>
            <a:r>
              <a:rPr lang="en-US" sz="2000" b="1" dirty="0" smtClean="0">
                <a:solidFill>
                  <a:srgbClr val="FF0000"/>
                </a:solidFill>
                <a:latin typeface="+mn-lt"/>
              </a:rPr>
              <a:t>2 reaction between an</a:t>
            </a:r>
          </a:p>
          <a:p>
            <a:pPr algn="ctr">
              <a:lnSpc>
                <a:spcPts val="1400"/>
              </a:lnSpc>
              <a:spcAft>
                <a:spcPts val="400"/>
              </a:spcAft>
            </a:pPr>
            <a:r>
              <a:rPr lang="en-US" sz="2000" b="1" dirty="0" smtClean="0">
                <a:solidFill>
                  <a:srgbClr val="FF0000"/>
                </a:solidFill>
                <a:latin typeface="+mn-lt"/>
              </a:rPr>
              <a:t>alkyl halide and an alkoxide</a:t>
            </a:r>
          </a:p>
        </p:txBody>
      </p:sp>
      <p:sp>
        <p:nvSpPr>
          <p:cNvPr id="11" name="TextBox 10"/>
          <p:cNvSpPr txBox="1"/>
          <p:nvPr/>
        </p:nvSpPr>
        <p:spPr>
          <a:xfrm>
            <a:off x="4097981" y="5410218"/>
            <a:ext cx="4702504" cy="754908"/>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The retrosynthetic arrow is used to show</a:t>
            </a:r>
          </a:p>
          <a:p>
            <a:pPr algn="ctr">
              <a:lnSpc>
                <a:spcPts val="1400"/>
              </a:lnSpc>
              <a:spcAft>
                <a:spcPts val="400"/>
              </a:spcAft>
            </a:pPr>
            <a:r>
              <a:rPr lang="en-US" sz="2000" b="1" dirty="0">
                <a:solidFill>
                  <a:srgbClr val="FF0000"/>
                </a:solidFill>
                <a:latin typeface="+mn-lt"/>
              </a:rPr>
              <a:t>w</a:t>
            </a:r>
            <a:r>
              <a:rPr lang="en-US" sz="2000" b="1" dirty="0" smtClean="0">
                <a:solidFill>
                  <a:srgbClr val="FF0000"/>
                </a:solidFill>
                <a:latin typeface="+mn-lt"/>
              </a:rPr>
              <a:t>e are “thinking backwards” with regards</a:t>
            </a:r>
          </a:p>
          <a:p>
            <a:pPr algn="ctr">
              <a:lnSpc>
                <a:spcPts val="1400"/>
              </a:lnSpc>
              <a:spcAft>
                <a:spcPts val="400"/>
              </a:spcAft>
            </a:pPr>
            <a:r>
              <a:rPr lang="en-US" sz="2000" b="1" dirty="0">
                <a:solidFill>
                  <a:srgbClr val="FF0000"/>
                </a:solidFill>
                <a:latin typeface="+mn-lt"/>
              </a:rPr>
              <a:t>t</a:t>
            </a:r>
            <a:r>
              <a:rPr lang="en-US" sz="2000" b="1" dirty="0" smtClean="0">
                <a:solidFill>
                  <a:srgbClr val="FF0000"/>
                </a:solidFill>
                <a:latin typeface="+mn-lt"/>
              </a:rPr>
              <a:t>o the reaction we could do</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15" y="3921426"/>
            <a:ext cx="7845829" cy="115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392706" y="4817466"/>
            <a:ext cx="552824" cy="508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0389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There are two C – O bonds in an ether, so we could also envision an alternative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reaction to make it:</a:t>
            </a: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You will find that when “thinking backwards” this way, more than one reaction will often come to mind to make a target compound</a:t>
            </a:r>
            <a:endParaRPr lang="en-US" sz="2400"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retrosynthetic analysis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108</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0" name="TextBox 9"/>
          <p:cNvSpPr txBox="1"/>
          <p:nvPr/>
        </p:nvSpPr>
        <p:spPr>
          <a:xfrm>
            <a:off x="388309" y="3615342"/>
            <a:ext cx="2660229"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Alternatively, we could</a:t>
            </a:r>
          </a:p>
          <a:p>
            <a:pPr algn="ctr">
              <a:lnSpc>
                <a:spcPts val="1400"/>
              </a:lnSpc>
              <a:spcAft>
                <a:spcPts val="400"/>
              </a:spcAft>
            </a:pPr>
            <a:r>
              <a:rPr lang="en-US" sz="2000" b="1" dirty="0" smtClean="0">
                <a:solidFill>
                  <a:srgbClr val="FF0000"/>
                </a:solidFill>
                <a:latin typeface="+mn-lt"/>
              </a:rPr>
              <a:t>make this bond via S</a:t>
            </a:r>
            <a:r>
              <a:rPr lang="en-US" sz="2000" b="1" baseline="-25000" dirty="0" smtClean="0">
                <a:solidFill>
                  <a:srgbClr val="FF0000"/>
                </a:solidFill>
                <a:latin typeface="+mn-lt"/>
              </a:rPr>
              <a:t>N</a:t>
            </a:r>
            <a:r>
              <a:rPr lang="en-US" sz="2000" b="1" dirty="0" smtClean="0">
                <a:solidFill>
                  <a:srgbClr val="FF0000"/>
                </a:solidFill>
                <a:latin typeface="+mn-lt"/>
              </a:rPr>
              <a:t>2</a:t>
            </a:r>
          </a:p>
        </p:txBody>
      </p:sp>
      <p:sp>
        <p:nvSpPr>
          <p:cNvPr id="14" name="TextBox 13"/>
          <p:cNvSpPr txBox="1"/>
          <p:nvPr/>
        </p:nvSpPr>
        <p:spPr>
          <a:xfrm>
            <a:off x="4911237" y="3604457"/>
            <a:ext cx="3063183"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These are the reactants we</a:t>
            </a:r>
          </a:p>
          <a:p>
            <a:pPr algn="ctr">
              <a:lnSpc>
                <a:spcPts val="1400"/>
              </a:lnSpc>
              <a:spcAft>
                <a:spcPts val="400"/>
              </a:spcAft>
            </a:pPr>
            <a:r>
              <a:rPr lang="en-US" sz="2000" b="1" dirty="0">
                <a:solidFill>
                  <a:srgbClr val="FF0000"/>
                </a:solidFill>
                <a:latin typeface="+mn-lt"/>
              </a:rPr>
              <a:t>w</a:t>
            </a:r>
            <a:r>
              <a:rPr lang="en-US" sz="2000" b="1" dirty="0" smtClean="0">
                <a:solidFill>
                  <a:srgbClr val="FF0000"/>
                </a:solidFill>
                <a:latin typeface="+mn-lt"/>
              </a:rPr>
              <a:t>ould need</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4010"/>
            <a:ext cx="8492616" cy="112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589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95250"/>
            <a:ext cx="8229600" cy="1143000"/>
          </a:xfrm>
        </p:spPr>
        <p:txBody>
          <a:bodyPr/>
          <a:lstStyle/>
          <a:p>
            <a:pPr eaLnBrk="1" hangingPunct="1"/>
            <a:r>
              <a:rPr lang="en-US" dirty="0"/>
              <a:t>7.2 Alkyl Halide Structure</a:t>
            </a:r>
          </a:p>
        </p:txBody>
      </p:sp>
      <p:sp>
        <p:nvSpPr>
          <p:cNvPr id="25605" name="Content Placeholder 2"/>
          <p:cNvSpPr>
            <a:spLocks noGrp="1"/>
          </p:cNvSpPr>
          <p:nvPr>
            <p:ph sz="half" idx="1"/>
          </p:nvPr>
        </p:nvSpPr>
        <p:spPr>
          <a:xfrm>
            <a:off x="307976" y="1222376"/>
            <a:ext cx="8480425" cy="5000625"/>
          </a:xfrm>
        </p:spPr>
        <p:txBody>
          <a:bodyPr/>
          <a:lstStyle/>
          <a:p>
            <a:pPr eaLnBrk="1" hangingPunct="1"/>
            <a:r>
              <a:rPr lang="en-US" dirty="0"/>
              <a:t>Greek letters are often used to label the carbons of the alkyl group attached to the halide</a:t>
            </a:r>
          </a:p>
          <a:p>
            <a:pPr lvl="1" eaLnBrk="1" hangingPunct="1"/>
            <a:r>
              <a:rPr lang="en-US" dirty="0"/>
              <a:t>Substitutions occur at the alpha carbon</a:t>
            </a:r>
          </a:p>
          <a:p>
            <a:pPr lvl="1" eaLnBrk="1" hangingPunct="1">
              <a:buFont typeface="Arial" pitchFamily="1" charset="0"/>
              <a:buNone/>
            </a:pPr>
            <a:r>
              <a:rPr lang="en-US" dirty="0"/>
              <a:t>	WHY?</a:t>
            </a:r>
          </a:p>
          <a:p>
            <a:pPr eaLnBrk="1" hangingPunct="1"/>
            <a:r>
              <a:rPr lang="en-US" dirty="0"/>
              <a:t>The amount of branching at the alpha carbon affects the reaction mechanism.  There are three types of alkyl halides</a:t>
            </a:r>
          </a:p>
          <a:p>
            <a:pPr eaLnBrk="1" hangingPunct="1"/>
            <a:endParaRPr lang="en-US" dirty="0"/>
          </a:p>
        </p:txBody>
      </p:sp>
      <p:pic>
        <p:nvPicPr>
          <p:cNvPr id="2560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5278" y="1738313"/>
            <a:ext cx="1446456" cy="1331912"/>
          </a:xfrm>
          <a:prstGeom prst="rect">
            <a:avLst/>
          </a:prstGeom>
          <a:noFill/>
          <a:ln w="9525">
            <a:noFill/>
            <a:miter lim="800000"/>
            <a:headEnd/>
            <a:tailEnd/>
          </a:ln>
        </p:spPr>
      </p:pic>
      <p:pic>
        <p:nvPicPr>
          <p:cNvPr id="256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9779" y="4405313"/>
            <a:ext cx="5628458" cy="1726546"/>
          </a:xfrm>
          <a:prstGeom prst="rect">
            <a:avLst/>
          </a:prstGeom>
          <a:noFill/>
          <a:ln w="9525">
            <a:noFill/>
            <a:miter lim="800000"/>
            <a:headEnd/>
            <a:tailEnd/>
          </a:ln>
        </p:spPr>
      </p:pic>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10</a:t>
            </a:fld>
            <a:endParaRPr lang="en-US" dirty="0"/>
          </a:p>
        </p:txBody>
      </p:sp>
      <p:sp>
        <p:nvSpPr>
          <p:cNvPr id="11" name="Footer Placeholder 10"/>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marL="0" indent="0" eaLnBrk="1" hangingPunct="1">
              <a:buNone/>
              <a:defRPr/>
            </a:pPr>
            <a:r>
              <a:rPr lang="en-US" sz="2400" b="1" dirty="0" smtClean="0">
                <a:solidFill>
                  <a:schemeClr val="tx1">
                    <a:lumMod val="75000"/>
                    <a:lumOff val="25000"/>
                  </a:schemeClr>
                </a:solidFill>
              </a:rPr>
              <a:t>STEP 3: verify that the reaction you have proposed is reasonable</a:t>
            </a:r>
          </a:p>
          <a:p>
            <a:pPr marL="0" indent="0" eaLnBrk="1" hangingPunct="1">
              <a:buNone/>
              <a:defRPr/>
            </a:pPr>
            <a:endParaRPr lang="en-US" sz="2400" b="1" dirty="0">
              <a:solidFill>
                <a:schemeClr val="tx1">
                  <a:lumMod val="75000"/>
                  <a:lumOff val="25000"/>
                </a:schemeClr>
              </a:solidFill>
            </a:endParaRPr>
          </a:p>
          <a:p>
            <a:pPr marL="0" indent="0" eaLnBrk="1" hangingPunct="1">
              <a:buNone/>
              <a:defRPr/>
            </a:pPr>
            <a:endParaRPr lang="en-US" sz="2400" b="1" dirty="0" smtClean="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marL="0" indent="0" eaLnBrk="1" hangingPunct="1">
              <a:buNone/>
              <a:defRPr/>
            </a:pPr>
            <a:endParaRPr lang="en-US" sz="2400" b="1" dirty="0" smtClean="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r>
              <a:rPr lang="en-US" sz="2400" b="1" dirty="0" smtClean="0">
                <a:solidFill>
                  <a:schemeClr val="tx1">
                    <a:lumMod val="75000"/>
                    <a:lumOff val="25000"/>
                  </a:schemeClr>
                </a:solidFill>
              </a:rPr>
              <a:t>STEP 4: draw the reaction in the forward direction</a:t>
            </a: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retrosynthetic analysis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109</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0" name="TextBox 9"/>
          <p:cNvSpPr txBox="1"/>
          <p:nvPr/>
        </p:nvSpPr>
        <p:spPr>
          <a:xfrm>
            <a:off x="53542" y="2371274"/>
            <a:ext cx="2732105"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1˚ halide</a:t>
            </a:r>
          </a:p>
          <a:p>
            <a:pPr algn="ctr">
              <a:lnSpc>
                <a:spcPts val="1400"/>
              </a:lnSpc>
              <a:spcAft>
                <a:spcPts val="400"/>
              </a:spcAft>
            </a:pPr>
            <a:r>
              <a:rPr lang="en-US" sz="2000" b="1" dirty="0" smtClean="0">
                <a:solidFill>
                  <a:srgbClr val="FF0000"/>
                </a:solidFill>
                <a:latin typeface="+mn-lt"/>
              </a:rPr>
              <a:t>(good substrate for S</a:t>
            </a:r>
            <a:r>
              <a:rPr lang="en-US" sz="2000" b="1" baseline="-25000" dirty="0" smtClean="0">
                <a:solidFill>
                  <a:srgbClr val="FF0000"/>
                </a:solidFill>
                <a:latin typeface="+mn-lt"/>
              </a:rPr>
              <a:t>N</a:t>
            </a:r>
            <a:r>
              <a:rPr lang="en-US" sz="2000" b="1" dirty="0" smtClean="0">
                <a:solidFill>
                  <a:srgbClr val="FF0000"/>
                </a:solidFill>
                <a:latin typeface="+mn-lt"/>
              </a:rPr>
              <a:t>2)</a:t>
            </a:r>
          </a:p>
        </p:txBody>
      </p:sp>
      <p:sp>
        <p:nvSpPr>
          <p:cNvPr id="14" name="TextBox 13"/>
          <p:cNvSpPr txBox="1"/>
          <p:nvPr/>
        </p:nvSpPr>
        <p:spPr>
          <a:xfrm>
            <a:off x="3419687" y="2397737"/>
            <a:ext cx="2609959"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Strong, unhindered Nu</a:t>
            </a:r>
          </a:p>
          <a:p>
            <a:pPr algn="ctr">
              <a:lnSpc>
                <a:spcPts val="1400"/>
              </a:lnSpc>
              <a:spcAft>
                <a:spcPts val="400"/>
              </a:spcAft>
            </a:pPr>
            <a:r>
              <a:rPr lang="en-US" sz="2000" b="1" dirty="0" smtClean="0">
                <a:solidFill>
                  <a:srgbClr val="FF0000"/>
                </a:solidFill>
                <a:latin typeface="+mn-lt"/>
              </a:rPr>
              <a:t>(good for S</a:t>
            </a:r>
            <a:r>
              <a:rPr lang="en-US" sz="2000" b="1" baseline="-25000" dirty="0" smtClean="0">
                <a:solidFill>
                  <a:srgbClr val="FF0000"/>
                </a:solidFill>
                <a:latin typeface="+mn-lt"/>
              </a:rPr>
              <a:t>N</a:t>
            </a:r>
            <a:r>
              <a:rPr lang="en-US" sz="2000" b="1" dirty="0" smtClean="0">
                <a:solidFill>
                  <a:srgbClr val="FF0000"/>
                </a:solidFill>
                <a:latin typeface="+mn-lt"/>
              </a:rPr>
              <a:t>2)</a:t>
            </a:r>
          </a:p>
        </p:txBody>
      </p:sp>
      <p:pic>
        <p:nvPicPr>
          <p:cNvPr id="2" name="Picture 1"/>
          <p:cNvPicPr>
            <a:picLocks noChangeAspect="1"/>
          </p:cNvPicPr>
          <p:nvPr/>
        </p:nvPicPr>
        <p:blipFill>
          <a:blip r:embed="rId2"/>
          <a:stretch>
            <a:fillRect/>
          </a:stretch>
        </p:blipFill>
        <p:spPr>
          <a:xfrm>
            <a:off x="841305" y="1839459"/>
            <a:ext cx="3997591" cy="438760"/>
          </a:xfrm>
          <a:prstGeom prst="rect">
            <a:avLst/>
          </a:prstGeom>
        </p:spPr>
      </p:pic>
      <p:sp>
        <p:nvSpPr>
          <p:cNvPr id="11" name="TextBox 10"/>
          <p:cNvSpPr txBox="1"/>
          <p:nvPr/>
        </p:nvSpPr>
        <p:spPr>
          <a:xfrm>
            <a:off x="6291420" y="2008594"/>
            <a:ext cx="2400442"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0000FF"/>
                </a:solidFill>
                <a:latin typeface="+mn-lt"/>
              </a:rPr>
              <a:t>YES! We expect</a:t>
            </a:r>
          </a:p>
          <a:p>
            <a:pPr algn="ctr">
              <a:lnSpc>
                <a:spcPts val="1400"/>
              </a:lnSpc>
              <a:spcAft>
                <a:spcPts val="400"/>
              </a:spcAft>
            </a:pPr>
            <a:r>
              <a:rPr lang="en-US" sz="2000" b="1" dirty="0">
                <a:solidFill>
                  <a:srgbClr val="0000FF"/>
                </a:solidFill>
                <a:latin typeface="+mn-lt"/>
              </a:rPr>
              <a:t>t</a:t>
            </a:r>
            <a:r>
              <a:rPr lang="en-US" sz="2000" b="1" dirty="0" smtClean="0">
                <a:solidFill>
                  <a:srgbClr val="0000FF"/>
                </a:solidFill>
                <a:latin typeface="+mn-lt"/>
              </a:rPr>
              <a:t>his reaction to work</a:t>
            </a:r>
          </a:p>
        </p:txBody>
      </p:sp>
      <p:pic>
        <p:nvPicPr>
          <p:cNvPr id="3" name="Picture 2"/>
          <p:cNvPicPr>
            <a:picLocks noChangeAspect="1"/>
          </p:cNvPicPr>
          <p:nvPr/>
        </p:nvPicPr>
        <p:blipFill>
          <a:blip r:embed="rId3"/>
          <a:stretch>
            <a:fillRect/>
          </a:stretch>
        </p:blipFill>
        <p:spPr>
          <a:xfrm>
            <a:off x="1237939" y="4414204"/>
            <a:ext cx="6469425" cy="814496"/>
          </a:xfrm>
          <a:prstGeom prst="rect">
            <a:avLst/>
          </a:prstGeom>
        </p:spPr>
      </p:pic>
      <p:sp>
        <p:nvSpPr>
          <p:cNvPr id="12" name="TextBox 11"/>
          <p:cNvSpPr txBox="1"/>
          <p:nvPr/>
        </p:nvSpPr>
        <p:spPr>
          <a:xfrm>
            <a:off x="1451222" y="5612661"/>
            <a:ext cx="5432371" cy="524075"/>
          </a:xfrm>
          <a:prstGeom prst="rect">
            <a:avLst/>
          </a:prstGeom>
          <a:noFill/>
        </p:spPr>
        <p:txBody>
          <a:bodyPr wrap="none" lIns="91440" tIns="45720" rIns="91440" bIns="45720" rtlCol="0">
            <a:spAutoFit/>
          </a:bodyPr>
          <a:lstStyle/>
          <a:p>
            <a:pPr algn="ctr">
              <a:lnSpc>
                <a:spcPts val="1400"/>
              </a:lnSpc>
              <a:spcAft>
                <a:spcPts val="400"/>
              </a:spcAft>
            </a:pPr>
            <a:r>
              <a:rPr lang="en-US" sz="2000" b="1" dirty="0" smtClean="0">
                <a:solidFill>
                  <a:srgbClr val="FF0000"/>
                </a:solidFill>
                <a:latin typeface="+mn-lt"/>
              </a:rPr>
              <a:t>We are trying to do an S</a:t>
            </a:r>
            <a:r>
              <a:rPr lang="en-US" sz="2000" b="1" baseline="-25000" dirty="0" smtClean="0">
                <a:solidFill>
                  <a:srgbClr val="FF0000"/>
                </a:solidFill>
                <a:latin typeface="+mn-lt"/>
              </a:rPr>
              <a:t>N</a:t>
            </a:r>
            <a:r>
              <a:rPr lang="en-US" sz="2000" b="1" dirty="0" smtClean="0">
                <a:solidFill>
                  <a:srgbClr val="FF0000"/>
                </a:solidFill>
                <a:latin typeface="+mn-lt"/>
              </a:rPr>
              <a:t>2 reaction, </a:t>
            </a:r>
          </a:p>
          <a:p>
            <a:pPr algn="ctr">
              <a:lnSpc>
                <a:spcPts val="1400"/>
              </a:lnSpc>
              <a:spcAft>
                <a:spcPts val="400"/>
              </a:spcAft>
            </a:pPr>
            <a:r>
              <a:rPr lang="en-US" sz="2000" b="1" dirty="0" smtClean="0">
                <a:solidFill>
                  <a:srgbClr val="FF0000"/>
                </a:solidFill>
                <a:latin typeface="+mn-lt"/>
              </a:rPr>
              <a:t>So we might as well use an aprotic solvent, right?</a:t>
            </a:r>
          </a:p>
        </p:txBody>
      </p:sp>
    </p:spTree>
    <p:extLst>
      <p:ext uri="{BB962C8B-B14F-4D97-AF65-F5344CB8AC3E}">
        <p14:creationId xmlns:p14="http://schemas.microsoft.com/office/powerpoint/2010/main" val="9266404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147639" y="1089876"/>
            <a:ext cx="8789987" cy="5213350"/>
          </a:xfrm>
        </p:spPr>
        <p:txBody>
          <a:bodyPr/>
          <a:lstStyle/>
          <a:p>
            <a:pPr marL="0" indent="0" eaLnBrk="1" hangingPunct="1">
              <a:buNone/>
              <a:defRPr/>
            </a:pPr>
            <a:r>
              <a:rPr lang="en-US" sz="2400" dirty="0" smtClean="0">
                <a:solidFill>
                  <a:schemeClr val="tx1">
                    <a:lumMod val="75000"/>
                    <a:lumOff val="25000"/>
                  </a:schemeClr>
                </a:solidFill>
              </a:rPr>
              <a:t>What reactants would you need in order to make the following compound as the product of a substitution reaction?</a:t>
            </a:r>
          </a:p>
          <a:p>
            <a:pPr marL="0" indent="0" eaLnBrk="1" hangingPunct="1">
              <a:buNone/>
              <a:defRPr/>
            </a:pPr>
            <a:endParaRPr lang="en-US" sz="2400" b="1" dirty="0">
              <a:solidFill>
                <a:schemeClr val="tx1">
                  <a:lumMod val="75000"/>
                  <a:lumOff val="25000"/>
                </a:schemeClr>
              </a:solidFill>
            </a:endParaRPr>
          </a:p>
          <a:p>
            <a:pPr marL="0" indent="0" eaLnBrk="1" hangingPunct="1">
              <a:buNone/>
              <a:defRPr/>
            </a:pPr>
            <a:endParaRPr lang="en-US" sz="2400" b="1" dirty="0" smtClean="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marL="0" indent="0" eaLnBrk="1" hangingPunct="1">
              <a:buNone/>
              <a:defRPr/>
            </a:pPr>
            <a:endParaRPr lang="en-US" sz="2400" b="1" dirty="0" smtClean="0">
              <a:solidFill>
                <a:schemeClr val="tx1">
                  <a:lumMod val="75000"/>
                  <a:lumOff val="25000"/>
                </a:schemeClr>
              </a:solidFill>
            </a:endParaRPr>
          </a:p>
          <a:p>
            <a:pPr marL="0" indent="0" eaLnBrk="1" hangingPunct="1">
              <a:buNone/>
              <a:defRPr/>
            </a:pPr>
            <a:r>
              <a:rPr lang="en-US" sz="2400" b="1" dirty="0" smtClean="0">
                <a:solidFill>
                  <a:schemeClr val="tx1">
                    <a:lumMod val="75000"/>
                    <a:lumOff val="25000"/>
                  </a:schemeClr>
                </a:solidFill>
              </a:rPr>
              <a:t>Try to do this on your own, and when you want to check your answer, or if you get completely stuck, refer to SkillBuilder 7.8</a:t>
            </a:r>
          </a:p>
          <a:p>
            <a:pPr marL="0" indent="0" eaLnBrk="1" hangingPunct="1">
              <a:buNone/>
              <a:defRPr/>
            </a:pPr>
            <a:endParaRPr lang="en-US" sz="2400"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0898" name="Title 1"/>
          <p:cNvSpPr>
            <a:spLocks noGrp="1"/>
          </p:cNvSpPr>
          <p:nvPr>
            <p:ph type="title"/>
          </p:nvPr>
        </p:nvSpPr>
        <p:spPr>
          <a:xfrm>
            <a:off x="457200" y="95250"/>
            <a:ext cx="8229600" cy="1143000"/>
          </a:xfrm>
        </p:spPr>
        <p:txBody>
          <a:bodyPr/>
          <a:lstStyle/>
          <a:p>
            <a:pPr eaLnBrk="1" hangingPunct="1"/>
            <a:r>
              <a:rPr lang="en-US" dirty="0" smtClean="0"/>
              <a:t>7.13 retrosynthetic analysis</a:t>
            </a:r>
            <a:endParaRPr lang="en-US" dirty="0"/>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110</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4" name="Picture 3"/>
          <p:cNvPicPr>
            <a:picLocks noChangeAspect="1"/>
          </p:cNvPicPr>
          <p:nvPr/>
        </p:nvPicPr>
        <p:blipFill>
          <a:blip r:embed="rId2"/>
          <a:stretch>
            <a:fillRect/>
          </a:stretch>
        </p:blipFill>
        <p:spPr>
          <a:xfrm>
            <a:off x="1041562" y="2322725"/>
            <a:ext cx="1423606" cy="889754"/>
          </a:xfrm>
          <a:prstGeom prst="rect">
            <a:avLst/>
          </a:prstGeom>
        </p:spPr>
      </p:pic>
    </p:spTree>
    <p:extLst>
      <p:ext uri="{BB962C8B-B14F-4D97-AF65-F5344CB8AC3E}">
        <p14:creationId xmlns:p14="http://schemas.microsoft.com/office/powerpoint/2010/main" val="3044622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95250"/>
            <a:ext cx="8229600" cy="1143000"/>
          </a:xfrm>
        </p:spPr>
        <p:txBody>
          <a:bodyPr/>
          <a:lstStyle/>
          <a:p>
            <a:pPr eaLnBrk="1" hangingPunct="1"/>
            <a:r>
              <a:rPr lang="en-US" dirty="0"/>
              <a:t>7.2 Alkyl Halide Structure</a:t>
            </a:r>
          </a:p>
        </p:txBody>
      </p:sp>
      <p:sp>
        <p:nvSpPr>
          <p:cNvPr id="26629" name="Content Placeholder 2"/>
          <p:cNvSpPr>
            <a:spLocks noGrp="1"/>
          </p:cNvSpPr>
          <p:nvPr>
            <p:ph sz="half" idx="1"/>
          </p:nvPr>
        </p:nvSpPr>
        <p:spPr>
          <a:xfrm>
            <a:off x="307976" y="1222376"/>
            <a:ext cx="8480425" cy="5000625"/>
          </a:xfrm>
        </p:spPr>
        <p:txBody>
          <a:bodyPr/>
          <a:lstStyle/>
          <a:p>
            <a:pPr eaLnBrk="1" hangingPunct="1"/>
            <a:r>
              <a:rPr lang="en-US" dirty="0"/>
              <a:t>Some alkyl halides are used as insecticides.  For the insecticides below…</a:t>
            </a:r>
          </a:p>
          <a:p>
            <a:pPr lvl="1" eaLnBrk="1" hangingPunct="1"/>
            <a:r>
              <a:rPr lang="en-US" dirty="0"/>
              <a:t>Label each halide as either primary, secondary, or tertiary</a:t>
            </a:r>
          </a:p>
          <a:p>
            <a:pPr lvl="1" eaLnBrk="1" hangingPunct="1"/>
            <a:r>
              <a:rPr lang="en-US" dirty="0"/>
              <a:t>For the circled atoms, label all of the alpha, beta, gamma, and delta carbons.</a:t>
            </a:r>
          </a:p>
        </p:txBody>
      </p:sp>
      <p:pic>
        <p:nvPicPr>
          <p:cNvPr id="2663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6686" y="3531855"/>
            <a:ext cx="3636963" cy="2686714"/>
          </a:xfrm>
          <a:prstGeom prst="rect">
            <a:avLst/>
          </a:prstGeom>
          <a:noFill/>
          <a:ln w="9525">
            <a:noFill/>
            <a:miter lim="800000"/>
            <a:headEnd/>
            <a:tailEnd/>
          </a:ln>
        </p:spPr>
      </p:pic>
      <p:pic>
        <p:nvPicPr>
          <p:cNvPr id="2663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9168" y="3451907"/>
            <a:ext cx="2189162" cy="2811686"/>
          </a:xfrm>
          <a:prstGeom prst="rect">
            <a:avLst/>
          </a:prstGeom>
          <a:noFill/>
          <a:ln w="9525">
            <a:noFill/>
            <a:miter lim="800000"/>
            <a:headEnd/>
            <a:tailEnd/>
          </a:ln>
        </p:spPr>
      </p:pic>
      <p:sp>
        <p:nvSpPr>
          <p:cNvPr id="11" name="Oval 10"/>
          <p:cNvSpPr>
            <a:spLocks noChangeArrowheads="1"/>
          </p:cNvSpPr>
          <p:nvPr/>
        </p:nvSpPr>
        <p:spPr bwMode="auto">
          <a:xfrm>
            <a:off x="2611439" y="3814764"/>
            <a:ext cx="465137" cy="377825"/>
          </a:xfrm>
          <a:prstGeom prst="ellipse">
            <a:avLst/>
          </a:prstGeom>
          <a:noFill/>
          <a:ln w="9525">
            <a:solidFill>
              <a:srgbClr val="B95B1E"/>
            </a:solidFill>
            <a:round/>
            <a:headEnd/>
            <a:tailEnd/>
          </a:ln>
          <a:effectLst>
            <a:outerShdw blurRad="63500" dist="23000" dir="5400000" rotWithShape="0">
              <a:srgbClr val="000000">
                <a:alpha val="34999"/>
              </a:srgbClr>
            </a:outerShdw>
          </a:effectLst>
        </p:spPr>
        <p:txBody>
          <a:bodyPr lIns="91440" tIns="45720" rIns="91440" bIns="45720" anchor="ctr">
            <a:prstTxWarp prst="textNoShape">
              <a:avLst/>
            </a:prstTxWarp>
          </a:bodyPr>
          <a:lstStyle/>
          <a:p>
            <a:pPr algn="ctr">
              <a:defRPr/>
            </a:pPr>
            <a:endParaRPr lang="en-US" dirty="0">
              <a:solidFill>
                <a:schemeClr val="lt1"/>
              </a:solidFill>
              <a:latin typeface="+mn-lt"/>
            </a:endParaRPr>
          </a:p>
        </p:txBody>
      </p:sp>
      <p:sp>
        <p:nvSpPr>
          <p:cNvPr id="12" name="Oval 11"/>
          <p:cNvSpPr>
            <a:spLocks noChangeArrowheads="1"/>
          </p:cNvSpPr>
          <p:nvPr/>
        </p:nvSpPr>
        <p:spPr bwMode="auto">
          <a:xfrm>
            <a:off x="6000750" y="3414714"/>
            <a:ext cx="465138" cy="377825"/>
          </a:xfrm>
          <a:prstGeom prst="ellipse">
            <a:avLst/>
          </a:prstGeom>
          <a:noFill/>
          <a:ln w="9525">
            <a:solidFill>
              <a:srgbClr val="B95B1E"/>
            </a:solidFill>
            <a:round/>
            <a:headEnd/>
            <a:tailEnd/>
          </a:ln>
          <a:effectLst>
            <a:outerShdw blurRad="63500" dist="23000" dir="5400000" rotWithShape="0">
              <a:srgbClr val="000000">
                <a:alpha val="34999"/>
              </a:srgbClr>
            </a:outerShdw>
          </a:effectLst>
        </p:spPr>
        <p:txBody>
          <a:bodyPr lIns="91440" tIns="45720" rIns="91440" bIns="45720" anchor="ctr">
            <a:prstTxWarp prst="textNoShape">
              <a:avLst/>
            </a:prstTxWarp>
          </a:bodyPr>
          <a:lstStyle/>
          <a:p>
            <a:pPr algn="ctr">
              <a:defRPr/>
            </a:pPr>
            <a:endParaRPr lang="en-US" dirty="0">
              <a:solidFill>
                <a:schemeClr val="lt1"/>
              </a:solidFill>
              <a:latin typeface="+mn-lt"/>
            </a:endParaRPr>
          </a:p>
        </p:txBody>
      </p:sp>
      <p:sp>
        <p:nvSpPr>
          <p:cNvPr id="19" name="Date Placeholder 1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3" name="Slide Number Placeholder 12"/>
          <p:cNvSpPr>
            <a:spLocks noGrp="1"/>
          </p:cNvSpPr>
          <p:nvPr>
            <p:ph type="sldNum" sz="quarter" idx="12"/>
          </p:nvPr>
        </p:nvSpPr>
        <p:spPr/>
        <p:txBody>
          <a:bodyPr/>
          <a:lstStyle/>
          <a:p>
            <a:r>
              <a:rPr lang="en-US" dirty="0" smtClean="0"/>
              <a:t>7-</a:t>
            </a:r>
            <a:fld id="{4B57A725-2350-1445-A056-22A5AA08CBA9}" type="slidenum">
              <a:rPr lang="en-US" smtClean="0"/>
              <a:pPr/>
              <a:t>11</a:t>
            </a:fld>
            <a:endParaRPr lang="en-US" dirty="0"/>
          </a:p>
        </p:txBody>
      </p:sp>
      <p:sp>
        <p:nvSpPr>
          <p:cNvPr id="15" name="Footer Placeholder 14"/>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95250"/>
            <a:ext cx="8229600" cy="1143000"/>
          </a:xfrm>
        </p:spPr>
        <p:txBody>
          <a:bodyPr/>
          <a:lstStyle/>
          <a:p>
            <a:pPr eaLnBrk="1" hangingPunct="1"/>
            <a:r>
              <a:rPr lang="en-US" dirty="0"/>
              <a:t>7.2 </a:t>
            </a:r>
            <a:r>
              <a:rPr lang="en-US" dirty="0" smtClean="0"/>
              <a:t>Uses of Organohalides</a:t>
            </a:r>
            <a:endParaRPr lang="en-US" dirty="0"/>
          </a:p>
        </p:txBody>
      </p:sp>
      <p:sp>
        <p:nvSpPr>
          <p:cNvPr id="27653" name="Content Placeholder 2"/>
          <p:cNvSpPr>
            <a:spLocks noGrp="1"/>
          </p:cNvSpPr>
          <p:nvPr>
            <p:ph sz="half" idx="1"/>
          </p:nvPr>
        </p:nvSpPr>
        <p:spPr>
          <a:xfrm>
            <a:off x="307976" y="1100139"/>
            <a:ext cx="8480425" cy="5000625"/>
          </a:xfrm>
        </p:spPr>
        <p:txBody>
          <a:bodyPr/>
          <a:lstStyle/>
          <a:p>
            <a:pPr eaLnBrk="1" hangingPunct="1"/>
            <a:r>
              <a:rPr lang="en-US" dirty="0"/>
              <a:t>Halides appear in a wide variety of natural products and synthetic compounds</a:t>
            </a:r>
          </a:p>
          <a:p>
            <a:pPr eaLnBrk="1" hangingPunct="1"/>
            <a:r>
              <a:rPr lang="en-US" dirty="0"/>
              <a:t>The structure of the molecule determines its function, and functions include…</a:t>
            </a:r>
          </a:p>
          <a:p>
            <a:pPr lvl="1" eaLnBrk="1" hangingPunct="1"/>
            <a:r>
              <a:rPr lang="en-US" dirty="0"/>
              <a:t>Insecticides (DDT, etc.)</a:t>
            </a:r>
          </a:p>
          <a:p>
            <a:pPr lvl="1" eaLnBrk="1" hangingPunct="1"/>
            <a:r>
              <a:rPr lang="en-US" dirty="0"/>
              <a:t>Dyes (tyrian purple, etc.)</a:t>
            </a:r>
          </a:p>
          <a:p>
            <a:pPr lvl="1" eaLnBrk="1" hangingPunct="1"/>
            <a:r>
              <a:rPr lang="en-US" dirty="0"/>
              <a:t>Drugs (anticancer, antidepressants, antimicrobial, etc.)</a:t>
            </a:r>
          </a:p>
          <a:p>
            <a:pPr lvl="1" eaLnBrk="1" hangingPunct="1"/>
            <a:r>
              <a:rPr lang="en-US" dirty="0"/>
              <a:t>Food additives (Splenda, etc.)</a:t>
            </a:r>
          </a:p>
          <a:p>
            <a:pPr lvl="1" eaLnBrk="1" hangingPunct="1"/>
            <a:r>
              <a:rPr lang="en-US" dirty="0"/>
              <a:t>Many more</a:t>
            </a:r>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12</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Content Placeholder 2"/>
          <p:cNvSpPr>
            <a:spLocks noGrp="1"/>
          </p:cNvSpPr>
          <p:nvPr>
            <p:ph sz="half" idx="1"/>
          </p:nvPr>
        </p:nvSpPr>
        <p:spPr>
          <a:xfrm>
            <a:off x="307976" y="976313"/>
            <a:ext cx="8480425" cy="4987766"/>
          </a:xfrm>
        </p:spPr>
        <p:txBody>
          <a:bodyPr/>
          <a:lstStyle/>
          <a:p>
            <a:pPr eaLnBrk="1" hangingPunct="1"/>
            <a:r>
              <a:rPr lang="en-US" dirty="0" smtClean="0"/>
              <a:t>A substitution reaction requires the loss of a leaving group, and nucleophilic attack.  There are two possible mechanisms: (1) concerted, and (2) stepwise.</a:t>
            </a:r>
            <a:endParaRPr lang="en-US" dirty="0"/>
          </a:p>
          <a:p>
            <a:pPr marL="0" indent="0" eaLnBrk="1" hangingPunct="1">
              <a:buNone/>
            </a:pPr>
            <a:endParaRPr lang="en-US" sz="1600" dirty="0"/>
          </a:p>
          <a:p>
            <a:pPr marL="457200" indent="-457200" eaLnBrk="1" hangingPunct="1">
              <a:buFont typeface="+mj-lt"/>
              <a:buAutoNum type="arabicPeriod"/>
            </a:pPr>
            <a:r>
              <a:rPr lang="en-US" sz="2400" dirty="0"/>
              <a:t>The concerted mechanism involves breaking of the bond to the leaving group and making of the bond to the nucleophile at the same time</a:t>
            </a:r>
          </a:p>
        </p:txBody>
      </p:sp>
      <p:sp>
        <p:nvSpPr>
          <p:cNvPr id="31747" name="Title 1"/>
          <p:cNvSpPr>
            <a:spLocks noGrp="1"/>
          </p:cNvSpPr>
          <p:nvPr>
            <p:ph type="title"/>
          </p:nvPr>
        </p:nvSpPr>
        <p:spPr>
          <a:xfrm>
            <a:off x="457200" y="130176"/>
            <a:ext cx="8229600" cy="881063"/>
          </a:xfrm>
        </p:spPr>
        <p:txBody>
          <a:bodyPr/>
          <a:lstStyle/>
          <a:p>
            <a:pPr eaLnBrk="1" hangingPunct="1"/>
            <a:r>
              <a:rPr lang="en-US" dirty="0"/>
              <a:t>7.3 </a:t>
            </a:r>
            <a:r>
              <a:rPr lang="en-US" dirty="0" smtClean="0"/>
              <a:t>S</a:t>
            </a:r>
            <a:r>
              <a:rPr lang="en-US" baseline="-25000" dirty="0" smtClean="0"/>
              <a:t>N</a:t>
            </a:r>
            <a:r>
              <a:rPr lang="en-US" dirty="0" smtClean="0"/>
              <a:t>2 Reactions</a:t>
            </a:r>
            <a:endParaRPr lang="en-US" dirty="0"/>
          </a:p>
        </p:txBody>
      </p:sp>
      <p:sp>
        <p:nvSpPr>
          <p:cNvPr id="17" name="Date Placeholder 1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1" name="Slide Number Placeholder 10"/>
          <p:cNvSpPr>
            <a:spLocks noGrp="1"/>
          </p:cNvSpPr>
          <p:nvPr>
            <p:ph type="sldNum" sz="quarter" idx="12"/>
          </p:nvPr>
        </p:nvSpPr>
        <p:spPr/>
        <p:txBody>
          <a:bodyPr/>
          <a:lstStyle/>
          <a:p>
            <a:r>
              <a:rPr lang="en-US" dirty="0" smtClean="0"/>
              <a:t>7-</a:t>
            </a:r>
            <a:fld id="{4B57A725-2350-1445-A056-22A5AA08CBA9}" type="slidenum">
              <a:rPr lang="en-US" smtClean="0"/>
              <a:pPr/>
              <a:t>13</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804" y="4013864"/>
            <a:ext cx="6594975" cy="2207083"/>
          </a:xfrm>
          <a:prstGeom prst="rect">
            <a:avLst/>
          </a:prstGeom>
        </p:spPr>
      </p:pic>
    </p:spTree>
    <p:extLst>
      <p:ext uri="{BB962C8B-B14F-4D97-AF65-F5344CB8AC3E}">
        <p14:creationId xmlns:p14="http://schemas.microsoft.com/office/powerpoint/2010/main" val="415695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Content Placeholder 2"/>
          <p:cNvSpPr>
            <a:spLocks noGrp="1"/>
          </p:cNvSpPr>
          <p:nvPr>
            <p:ph sz="half" idx="1"/>
          </p:nvPr>
        </p:nvSpPr>
        <p:spPr>
          <a:xfrm>
            <a:off x="307976" y="1459523"/>
            <a:ext cx="8480425" cy="4987766"/>
          </a:xfrm>
        </p:spPr>
        <p:txBody>
          <a:bodyPr/>
          <a:lstStyle/>
          <a:p>
            <a:pPr marL="457200" indent="-457200" eaLnBrk="1" hangingPunct="1">
              <a:buFont typeface="+mj-lt"/>
              <a:buAutoNum type="arabicPeriod" startAt="2"/>
            </a:pPr>
            <a:r>
              <a:rPr lang="en-US" sz="2400" dirty="0"/>
              <a:t>The stepwise mechanism the leaving groups leaves first, to give a carbocation intermediate, followed by nucleophilic attack</a:t>
            </a:r>
          </a:p>
          <a:p>
            <a:pPr marL="457200" indent="-457200" eaLnBrk="1" hangingPunct="1">
              <a:buFont typeface="+mj-lt"/>
              <a:buAutoNum type="arabicPeriod" startAt="2"/>
            </a:pPr>
            <a:endParaRPr lang="en-US" sz="2400" dirty="0"/>
          </a:p>
          <a:p>
            <a:pPr marL="457200" indent="-457200" eaLnBrk="1" hangingPunct="1">
              <a:buFont typeface="+mj-lt"/>
              <a:buAutoNum type="arabicPeriod" startAt="2"/>
            </a:pPr>
            <a:endParaRPr lang="en-US" sz="2400" dirty="0"/>
          </a:p>
          <a:p>
            <a:pPr marL="457200" indent="-457200" eaLnBrk="1" hangingPunct="1">
              <a:buFont typeface="+mj-lt"/>
              <a:buAutoNum type="arabicPeriod" startAt="2"/>
            </a:pPr>
            <a:endParaRPr lang="en-US" sz="2400" dirty="0"/>
          </a:p>
          <a:p>
            <a:pPr marL="457200" indent="-457200" eaLnBrk="1" hangingPunct="1">
              <a:buFont typeface="+mj-lt"/>
              <a:buAutoNum type="arabicPeriod" startAt="2"/>
            </a:pPr>
            <a:endParaRPr lang="en-US" sz="2400" dirty="0"/>
          </a:p>
          <a:p>
            <a:pPr marL="457200" indent="-457200" eaLnBrk="1" hangingPunct="1">
              <a:buFont typeface="+mj-lt"/>
              <a:buAutoNum type="arabicPeriod" startAt="2"/>
            </a:pPr>
            <a:endParaRPr lang="en-US" sz="2400" dirty="0"/>
          </a:p>
          <a:p>
            <a:pPr marL="457200" indent="-457200" eaLnBrk="1" hangingPunct="1">
              <a:buFont typeface="+mj-lt"/>
              <a:buAutoNum type="arabicPeriod" startAt="2"/>
            </a:pPr>
            <a:endParaRPr lang="en-US" sz="2400" dirty="0"/>
          </a:p>
          <a:p>
            <a:pPr marL="0" indent="0" eaLnBrk="1" hangingPunct="1">
              <a:buNone/>
            </a:pPr>
            <a:r>
              <a:rPr lang="en-US" sz="2400" dirty="0"/>
              <a:t>	(The stepwise mechanism is covered in section 7.10)</a:t>
            </a:r>
          </a:p>
        </p:txBody>
      </p:sp>
      <p:sp>
        <p:nvSpPr>
          <p:cNvPr id="31747" name="Title 1"/>
          <p:cNvSpPr>
            <a:spLocks noGrp="1"/>
          </p:cNvSpPr>
          <p:nvPr>
            <p:ph type="title"/>
          </p:nvPr>
        </p:nvSpPr>
        <p:spPr>
          <a:xfrm>
            <a:off x="457200" y="130176"/>
            <a:ext cx="8229600" cy="881063"/>
          </a:xfrm>
        </p:spPr>
        <p:txBody>
          <a:bodyPr/>
          <a:lstStyle/>
          <a:p>
            <a:pPr eaLnBrk="1" hangingPunct="1"/>
            <a:r>
              <a:rPr lang="en-US" dirty="0"/>
              <a:t>7.3 </a:t>
            </a:r>
            <a:r>
              <a:rPr lang="en-US" dirty="0" smtClean="0"/>
              <a:t>S</a:t>
            </a:r>
            <a:r>
              <a:rPr lang="en-US" baseline="-25000" dirty="0" smtClean="0"/>
              <a:t>N</a:t>
            </a:r>
            <a:r>
              <a:rPr lang="en-US" dirty="0" smtClean="0"/>
              <a:t>2 Reactions</a:t>
            </a:r>
            <a:endParaRPr lang="en-US" dirty="0"/>
          </a:p>
        </p:txBody>
      </p:sp>
      <p:sp>
        <p:nvSpPr>
          <p:cNvPr id="17" name="Date Placeholder 1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1" name="Slide Number Placeholder 10"/>
          <p:cNvSpPr>
            <a:spLocks noGrp="1"/>
          </p:cNvSpPr>
          <p:nvPr>
            <p:ph type="sldNum" sz="quarter" idx="12"/>
          </p:nvPr>
        </p:nvSpPr>
        <p:spPr/>
        <p:txBody>
          <a:bodyPr/>
          <a:lstStyle/>
          <a:p>
            <a:r>
              <a:rPr lang="en-US" dirty="0" smtClean="0"/>
              <a:t>7-</a:t>
            </a:r>
            <a:fld id="{4B57A725-2350-1445-A056-22A5AA08CBA9}" type="slidenum">
              <a:rPr lang="en-US" smtClean="0"/>
              <a:pPr/>
              <a:t>14</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24" y="2613960"/>
            <a:ext cx="8105261" cy="174865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a:t>
            </a:r>
            <a:r>
              <a:rPr lang="en-US" dirty="0" smtClean="0"/>
              <a:t>concerted substitution</a:t>
            </a:r>
            <a:endParaRPr lang="en-US" dirty="0"/>
          </a:p>
        </p:txBody>
      </p:sp>
      <p:sp>
        <p:nvSpPr>
          <p:cNvPr id="33797" name="Content Placeholder 2"/>
          <p:cNvSpPr>
            <a:spLocks noGrp="1"/>
          </p:cNvSpPr>
          <p:nvPr>
            <p:ph sz="half" idx="1"/>
          </p:nvPr>
        </p:nvSpPr>
        <p:spPr>
          <a:xfrm>
            <a:off x="307976" y="976314"/>
            <a:ext cx="8480425" cy="5380037"/>
          </a:xfrm>
        </p:spPr>
        <p:txBody>
          <a:bodyPr/>
          <a:lstStyle/>
          <a:p>
            <a:pPr eaLnBrk="1" hangingPunct="1"/>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eaLnBrk="1" hangingPunct="1">
              <a:buFont typeface="Arial"/>
              <a:buChar char="•"/>
            </a:pPr>
            <a:r>
              <a:rPr lang="en-US" sz="2400" dirty="0"/>
              <a:t>What do S, </a:t>
            </a:r>
            <a:r>
              <a:rPr lang="en-US" sz="2400" baseline="-25000" dirty="0"/>
              <a:t>N</a:t>
            </a:r>
            <a:r>
              <a:rPr lang="en-US" sz="2400" dirty="0"/>
              <a:t>, and 2 stand for in the S</a:t>
            </a:r>
            <a:r>
              <a:rPr lang="en-US" sz="2400" baseline="-25000" dirty="0"/>
              <a:t>N</a:t>
            </a:r>
            <a:r>
              <a:rPr lang="en-US" sz="2400" dirty="0"/>
              <a:t>2 name</a:t>
            </a:r>
          </a:p>
          <a:p>
            <a:pPr eaLnBrk="1" hangingPunct="1">
              <a:buFont typeface="Arial" pitchFamily="1" charset="0"/>
              <a:buNone/>
            </a:pPr>
            <a:endParaRPr lang="en-US" sz="2400" dirty="0"/>
          </a:p>
          <a:p>
            <a:pPr eaLnBrk="1" hangingPunct="1"/>
            <a:r>
              <a:rPr lang="en-US" sz="2400" dirty="0"/>
              <a:t>How might you write a rate law for this reaction?</a:t>
            </a:r>
          </a:p>
          <a:p>
            <a:pPr eaLnBrk="1" hangingPunct="1"/>
            <a:endParaRPr lang="en-US" sz="2400" dirty="0"/>
          </a:p>
          <a:p>
            <a:pPr eaLnBrk="1" hangingPunct="1"/>
            <a:r>
              <a:rPr lang="en-US" sz="2400" dirty="0"/>
              <a:t>How would you design a laboratory experiment to confirm this rate law?  (Test yourself with conceptual checkpoint 7.2)</a:t>
            </a:r>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15</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42" y="1136207"/>
            <a:ext cx="7941719" cy="22047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stereochemistry</a:t>
            </a:r>
          </a:p>
        </p:txBody>
      </p:sp>
      <p:sp>
        <p:nvSpPr>
          <p:cNvPr id="34821" name="Content Placeholder 2"/>
          <p:cNvSpPr>
            <a:spLocks noGrp="1"/>
          </p:cNvSpPr>
          <p:nvPr>
            <p:ph sz="half" idx="1"/>
          </p:nvPr>
        </p:nvSpPr>
        <p:spPr>
          <a:xfrm>
            <a:off x="307976" y="1152954"/>
            <a:ext cx="8480425" cy="4457700"/>
          </a:xfrm>
        </p:spPr>
        <p:txBody>
          <a:bodyPr/>
          <a:lstStyle/>
          <a:p>
            <a:pPr eaLnBrk="1" hangingPunct="1"/>
            <a:r>
              <a:rPr lang="en-US" dirty="0" smtClean="0"/>
              <a:t>How does the observed stereochemistry in the following reaction </a:t>
            </a:r>
            <a:r>
              <a:rPr lang="en-US" dirty="0"/>
              <a:t>support </a:t>
            </a:r>
            <a:r>
              <a:rPr lang="en-US" dirty="0" smtClean="0"/>
              <a:t>an </a:t>
            </a:r>
            <a:r>
              <a:rPr lang="en-US" dirty="0"/>
              <a:t>S</a:t>
            </a:r>
            <a:r>
              <a:rPr lang="en-US" baseline="-25000" dirty="0"/>
              <a:t>N</a:t>
            </a:r>
            <a:r>
              <a:rPr lang="en-US" dirty="0"/>
              <a:t>2 </a:t>
            </a:r>
            <a:r>
              <a:rPr lang="en-US" dirty="0" smtClean="0"/>
              <a:t>mechanism?</a:t>
            </a:r>
          </a:p>
          <a:p>
            <a:pPr lvl="1" eaLnBrk="1" hangingPunct="1">
              <a:buNone/>
            </a:pPr>
            <a:endParaRPr lang="en-US" dirty="0" smtClean="0"/>
          </a:p>
          <a:p>
            <a:pPr lvl="1" eaLnBrk="1" hangingPunct="1">
              <a:buNone/>
            </a:pPr>
            <a:endParaRPr lang="en-US" dirty="0" smtClean="0"/>
          </a:p>
          <a:p>
            <a:pPr lvl="2" eaLnBrk="1" hangingPunct="1"/>
            <a:endParaRPr lang="en-US" dirty="0"/>
          </a:p>
          <a:p>
            <a:pPr lvl="2" eaLnBrk="1" hangingPunct="1"/>
            <a:endParaRPr lang="en-US" dirty="0"/>
          </a:p>
          <a:p>
            <a:pPr eaLnBrk="1" hangingPunct="1"/>
            <a:endParaRPr lang="en-US" dirty="0" smtClean="0"/>
          </a:p>
          <a:p>
            <a:pPr eaLnBrk="1" hangingPunct="1"/>
            <a:endParaRPr lang="en-US" dirty="0" smtClean="0"/>
          </a:p>
          <a:p>
            <a:pPr eaLnBrk="1" hangingPunct="1"/>
            <a:endParaRPr lang="en-US" dirty="0"/>
          </a:p>
          <a:p>
            <a:pPr eaLnBrk="1" hangingPunct="1"/>
            <a:r>
              <a:rPr lang="en-US" dirty="0" smtClean="0"/>
              <a:t>Practice </a:t>
            </a:r>
            <a:r>
              <a:rPr lang="en-US" dirty="0"/>
              <a:t>drawing </a:t>
            </a:r>
            <a:r>
              <a:rPr lang="en-US" dirty="0" smtClean="0"/>
              <a:t>the products of S</a:t>
            </a:r>
            <a:r>
              <a:rPr lang="en-US" baseline="-25000" dirty="0" smtClean="0"/>
              <a:t>N</a:t>
            </a:r>
            <a:r>
              <a:rPr lang="en-US" dirty="0" smtClean="0"/>
              <a:t>2 </a:t>
            </a:r>
            <a:r>
              <a:rPr lang="en-US" dirty="0"/>
              <a:t>reactions with SkillBuilder </a:t>
            </a:r>
            <a:r>
              <a:rPr lang="en-US" dirty="0" smtClean="0"/>
              <a:t>7.1</a:t>
            </a:r>
            <a:endParaRPr lang="en-US" dirty="0"/>
          </a:p>
          <a:p>
            <a:pPr eaLnBrk="1" hangingPunct="1"/>
            <a:endParaRPr lang="en-US" dirty="0"/>
          </a:p>
        </p:txBody>
      </p:sp>
      <p:pic>
        <p:nvPicPr>
          <p:cNvPr id="14" name="Picture 13" descr="klein2e_figun_07_p297a.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031" y="2601030"/>
            <a:ext cx="6813941" cy="1488719"/>
          </a:xfrm>
          <a:prstGeom prst="rect">
            <a:avLst/>
          </a:prstGeom>
        </p:spPr>
      </p:pic>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16</a:t>
            </a:fld>
            <a:endParaRPr lang="en-US" dirty="0"/>
          </a:p>
        </p:txBody>
      </p:sp>
      <p:sp>
        <p:nvSpPr>
          <p:cNvPr id="11" name="Footer Placeholder 10"/>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backside attack</a:t>
            </a:r>
          </a:p>
        </p:txBody>
      </p:sp>
      <p:sp>
        <p:nvSpPr>
          <p:cNvPr id="35846" name="Content Placeholder 2"/>
          <p:cNvSpPr>
            <a:spLocks noGrp="1"/>
          </p:cNvSpPr>
          <p:nvPr>
            <p:ph sz="half" idx="1"/>
          </p:nvPr>
        </p:nvSpPr>
        <p:spPr>
          <a:xfrm>
            <a:off x="245515" y="1049521"/>
            <a:ext cx="8480425" cy="3467061"/>
          </a:xfrm>
        </p:spPr>
        <p:txBody>
          <a:bodyPr/>
          <a:lstStyle/>
          <a:p>
            <a:pPr eaLnBrk="1" hangingPunct="1"/>
            <a:r>
              <a:rPr lang="en-US" dirty="0"/>
              <a:t>The nucleophile attacks from the </a:t>
            </a:r>
            <a:r>
              <a:rPr lang="en-US" b="1" dirty="0"/>
              <a:t>back-side</a:t>
            </a:r>
          </a:p>
          <a:p>
            <a:pPr lvl="1" eaLnBrk="1" hangingPunct="1"/>
            <a:r>
              <a:rPr lang="en-US" dirty="0"/>
              <a:t>Electron density repels the attacking nucleophile from the front-side </a:t>
            </a:r>
          </a:p>
          <a:p>
            <a:pPr lvl="1" eaLnBrk="1" hangingPunct="1"/>
            <a:r>
              <a:rPr lang="en-US" dirty="0"/>
              <a:t>The nucleophile must approach the back-side to allow electrons to flow from the HOMO of the nucleophile to the LUMO of the electrophile.</a:t>
            </a:r>
          </a:p>
          <a:p>
            <a:pPr lvl="1" eaLnBrk="1" hangingPunct="1"/>
            <a:r>
              <a:rPr lang="en-US" dirty="0"/>
              <a:t>Proper orbital overlap </a:t>
            </a:r>
            <a:r>
              <a:rPr lang="en-US" dirty="0" smtClean="0"/>
              <a:t>cannot 	occur with front-side attack </a:t>
            </a:r>
          </a:p>
          <a:p>
            <a:pPr lvl="1" eaLnBrk="1" hangingPunct="1">
              <a:spcBef>
                <a:spcPct val="0"/>
              </a:spcBef>
              <a:buFont typeface="Arial" pitchFamily="1" charset="0"/>
              <a:buNone/>
            </a:pPr>
            <a:r>
              <a:rPr lang="en-US" dirty="0"/>
              <a:t>	because there is a node </a:t>
            </a:r>
            <a:r>
              <a:rPr lang="en-US" dirty="0" smtClean="0"/>
              <a:t>on the front-side of the LUMO</a:t>
            </a:r>
            <a:endParaRPr lang="en-US"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17</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2" name="TextBox 1"/>
          <p:cNvSpPr txBox="1"/>
          <p:nvPr/>
        </p:nvSpPr>
        <p:spPr>
          <a:xfrm>
            <a:off x="1108365" y="5237019"/>
            <a:ext cx="6483926" cy="848011"/>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9" name="Picture 1" descr="klein_3e_fig_07_0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346141" y="4540367"/>
            <a:ext cx="3777568" cy="199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Content Placeholder 2"/>
          <p:cNvSpPr>
            <a:spLocks noGrp="1"/>
          </p:cNvSpPr>
          <p:nvPr>
            <p:ph sz="half" idx="1"/>
          </p:nvPr>
        </p:nvSpPr>
        <p:spPr>
          <a:xfrm>
            <a:off x="307976" y="1028700"/>
            <a:ext cx="8480425" cy="4457700"/>
          </a:xfrm>
        </p:spPr>
        <p:txBody>
          <a:bodyPr/>
          <a:lstStyle/>
          <a:p>
            <a:pPr eaLnBrk="1" hangingPunct="1"/>
            <a:r>
              <a:rPr lang="en-US" sz="2400" dirty="0"/>
              <a:t>Draw the </a:t>
            </a:r>
            <a:r>
              <a:rPr lang="en-US" sz="2400" b="1" dirty="0"/>
              <a:t>transition state </a:t>
            </a:r>
            <a:r>
              <a:rPr lang="en-US" sz="2400" dirty="0"/>
              <a:t>for the following reaction, which explains why S</a:t>
            </a:r>
            <a:r>
              <a:rPr lang="en-US" sz="2400" baseline="-25000" dirty="0"/>
              <a:t>N</a:t>
            </a:r>
            <a:r>
              <a:rPr lang="en-US" sz="2400" dirty="0"/>
              <a:t>2 reactions proceed with inversion of configuration</a:t>
            </a:r>
            <a:endParaRPr lang="en-US" dirty="0" smtClean="0"/>
          </a:p>
          <a:p>
            <a:pPr eaLnBrk="1" hangingPunct="1"/>
            <a:endParaRPr lang="en-US" dirty="0" smtClean="0"/>
          </a:p>
          <a:p>
            <a:pPr eaLnBrk="1" hangingPunct="1"/>
            <a:endParaRPr lang="en-US" dirty="0" smtClean="0"/>
          </a:p>
          <a:p>
            <a:pPr eaLnBrk="1" hangingPunct="1"/>
            <a:endParaRPr lang="en-US" dirty="0"/>
          </a:p>
          <a:p>
            <a:pPr eaLnBrk="1" hangingPunct="1"/>
            <a:endParaRPr lang="en-US" dirty="0"/>
          </a:p>
          <a:p>
            <a:pPr eaLnBrk="1" hangingPunct="1"/>
            <a:endParaRPr lang="en-US" sz="2400" dirty="0"/>
          </a:p>
          <a:p>
            <a:pPr eaLnBrk="1" hangingPunct="1"/>
            <a:endParaRPr lang="en-US" sz="2400" dirty="0"/>
          </a:p>
          <a:p>
            <a:pPr eaLnBrk="1" hangingPunct="1"/>
            <a:r>
              <a:rPr lang="en-US" sz="2400" dirty="0"/>
              <a:t>Practice drawing transition states with SkillBuilder 7.2</a:t>
            </a:r>
          </a:p>
        </p:txBody>
      </p:sp>
      <p:sp>
        <p:nvSpPr>
          <p:cNvPr id="36867"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backside attack</a:t>
            </a:r>
          </a:p>
        </p:txBody>
      </p:sp>
      <p:sp>
        <p:nvSpPr>
          <p:cNvPr id="10" name="TextBox 9"/>
          <p:cNvSpPr txBox="1"/>
          <p:nvPr/>
        </p:nvSpPr>
        <p:spPr>
          <a:xfrm>
            <a:off x="6281458" y="2393380"/>
            <a:ext cx="2374192" cy="369332"/>
          </a:xfrm>
          <a:prstGeom prst="rect">
            <a:avLst/>
          </a:prstGeom>
          <a:noFill/>
          <a:ln>
            <a:solidFill>
              <a:srgbClr val="FF0000"/>
            </a:solidFill>
          </a:ln>
        </p:spPr>
        <p:txBody>
          <a:bodyPr wrap="none" lIns="91440" tIns="45720" rIns="91440" bIns="45720">
            <a:prstTxWarp prst="textNoShape">
              <a:avLst/>
            </a:prstTxWarp>
            <a:spAutoFit/>
          </a:bodyPr>
          <a:lstStyle/>
          <a:p>
            <a:pPr>
              <a:spcAft>
                <a:spcPts val="600"/>
              </a:spcAft>
            </a:pPr>
            <a:r>
              <a:rPr lang="en-US" dirty="0">
                <a:latin typeface="Calibri" pitchFamily="1" charset="0"/>
              </a:rPr>
              <a:t>Transition state symbol</a:t>
            </a:r>
          </a:p>
        </p:txBody>
      </p:sp>
      <p:cxnSp>
        <p:nvCxnSpPr>
          <p:cNvPr id="12" name="Straight Arrow Connector 11"/>
          <p:cNvCxnSpPr>
            <a:cxnSpLocks noChangeShapeType="1"/>
          </p:cNvCxnSpPr>
          <p:nvPr/>
        </p:nvCxnSpPr>
        <p:spPr bwMode="auto">
          <a:xfrm flipH="1">
            <a:off x="5859349" y="2763267"/>
            <a:ext cx="538162" cy="576262"/>
          </a:xfrm>
          <a:prstGeom prst="straightConnector1">
            <a:avLst/>
          </a:prstGeom>
          <a:noFill/>
          <a:ln w="9525">
            <a:solidFill>
              <a:srgbClr val="FF0000"/>
            </a:solidFill>
            <a:round/>
            <a:headEnd/>
            <a:tailEnd type="arrow" w="med" len="med"/>
          </a:ln>
          <a:effectLst>
            <a:outerShdw blurRad="63500" dist="20000" dir="5400000" rotWithShape="0">
              <a:srgbClr val="000000">
                <a:alpha val="37999"/>
              </a:srgbClr>
            </a:outerShdw>
          </a:effectLst>
        </p:spPr>
      </p:cxnSp>
      <p:sp>
        <p:nvSpPr>
          <p:cNvPr id="19" name="Date Placeholder 1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1" name="Slide Number Placeholder 10"/>
          <p:cNvSpPr>
            <a:spLocks noGrp="1"/>
          </p:cNvSpPr>
          <p:nvPr>
            <p:ph type="sldNum" sz="quarter" idx="12"/>
          </p:nvPr>
        </p:nvSpPr>
        <p:spPr/>
        <p:txBody>
          <a:bodyPr/>
          <a:lstStyle/>
          <a:p>
            <a:r>
              <a:rPr lang="en-US" dirty="0" smtClean="0"/>
              <a:t>7-</a:t>
            </a:r>
            <a:fld id="{4B57A725-2350-1445-A056-22A5AA08CBA9}" type="slidenum">
              <a:rPr lang="en-US" smtClean="0"/>
              <a:pPr/>
              <a:t>18</a:t>
            </a:fld>
            <a:endParaRPr lang="en-US" dirty="0"/>
          </a:p>
        </p:txBody>
      </p:sp>
      <p:sp>
        <p:nvSpPr>
          <p:cNvPr id="15" name="Footer Placeholder 14"/>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88" y="3251763"/>
            <a:ext cx="3452130" cy="12856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57" y="3303668"/>
            <a:ext cx="3599895" cy="112796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57200" y="1528086"/>
            <a:ext cx="8480426" cy="4821237"/>
          </a:xfrm>
          <a:prstGeom prst="rect">
            <a:avLst/>
          </a:prstGeom>
        </p:spPr>
        <p:txBody>
          <a:bodyPr lIns="91440" tIns="45720" rIns="91440" bIns="45720"/>
          <a:lstStyle>
            <a:lvl1pPr marL="342900" indent="-342900" algn="l" defTabSz="457200" rtl="0" eaLnBrk="0" fontAlgn="base" hangingPunct="0">
              <a:spcBef>
                <a:spcPct val="20000"/>
              </a:spcBef>
              <a:spcAft>
                <a:spcPct val="0"/>
              </a:spcAft>
              <a:buClr>
                <a:srgbClr val="1F9FAF"/>
              </a:buClr>
              <a:buFont typeface="Arial" pitchFamily="1" charset="0"/>
              <a:buChar char="•"/>
              <a:defRPr sz="2800" kern="1200">
                <a:solidFill>
                  <a:srgbClr val="504C4C"/>
                </a:solidFill>
                <a:latin typeface="+mn-lt"/>
                <a:ea typeface="+mn-ea"/>
                <a:cs typeface="+mn-cs"/>
              </a:defRPr>
            </a:lvl1pPr>
            <a:lvl2pPr marL="742950" indent="-285750" algn="l" defTabSz="457200" rtl="0" eaLnBrk="0" fontAlgn="base" hangingPunct="0">
              <a:spcBef>
                <a:spcPct val="20000"/>
              </a:spcBef>
              <a:spcAft>
                <a:spcPct val="0"/>
              </a:spcAft>
              <a:buClr>
                <a:schemeClr val="accent2"/>
              </a:buClr>
              <a:buFont typeface="Arial" pitchFamily="1" charset="0"/>
              <a:buChar char="–"/>
              <a:defRPr sz="2400" kern="1200">
                <a:solidFill>
                  <a:srgbClr val="504C4C"/>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Clr>
                <a:schemeClr val="accent1"/>
              </a:buClr>
              <a:buFont typeface="Arial" pitchFamily="1" charset="0"/>
              <a:buChar char="•"/>
              <a:defRPr sz="2400" kern="1200">
                <a:solidFill>
                  <a:srgbClr val="504C4C"/>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Clr>
                <a:srgbClr val="9A0A54"/>
              </a:buClr>
              <a:buFont typeface="Arial" pitchFamily="1" charset="0"/>
              <a:buChar char="–"/>
              <a:defRPr sz="2000" kern="1200">
                <a:solidFill>
                  <a:srgbClr val="504C4C"/>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Clr>
                <a:srgbClr val="16602D"/>
              </a:buClr>
              <a:buFont typeface="Arial" pitchFamily="1" charset="0"/>
              <a:buChar char="»"/>
              <a:defRPr sz="2000" kern="1200">
                <a:solidFill>
                  <a:srgbClr val="504C4C"/>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smtClean="0"/>
              <a:t>Alkyl halides </a:t>
            </a:r>
            <a:r>
              <a:rPr lang="en-US" dirty="0" smtClean="0"/>
              <a:t>undergo substitution and elimination rxns</a:t>
            </a:r>
          </a:p>
          <a:p>
            <a:endParaRPr lang="en-US" dirty="0" smtClean="0"/>
          </a:p>
          <a:p>
            <a:pPr lvl="1"/>
            <a:endParaRPr lang="en-US" dirty="0" smtClean="0"/>
          </a:p>
          <a:p>
            <a:pPr lvl="1"/>
            <a:endParaRPr lang="en-US" dirty="0" smtClean="0"/>
          </a:p>
          <a:p>
            <a:pPr lvl="1"/>
            <a:endParaRPr lang="en-US" dirty="0" smtClean="0"/>
          </a:p>
          <a:p>
            <a:pPr lvl="1"/>
            <a:r>
              <a:rPr lang="en-US" dirty="0" smtClean="0"/>
              <a:t>What is the hybridization of each highlighted carbon in the structures shown above?</a:t>
            </a:r>
          </a:p>
          <a:p>
            <a:pPr lvl="1"/>
            <a:endParaRPr lang="en-US" dirty="0"/>
          </a:p>
          <a:p>
            <a:pPr lvl="1"/>
            <a:r>
              <a:rPr lang="en-US" dirty="0" smtClean="0"/>
              <a:t>Which structure represents an alkyl halide?</a:t>
            </a:r>
          </a:p>
          <a:p>
            <a:pPr lvl="1"/>
            <a:endParaRPr lang="en-US" dirty="0" smtClean="0"/>
          </a:p>
          <a:p>
            <a:pPr lvl="1"/>
            <a:endParaRPr lang="en-US" dirty="0" smtClean="0"/>
          </a:p>
          <a:p>
            <a:pPr lvl="1"/>
            <a:endParaRPr lang="en-US" dirty="0" smtClean="0"/>
          </a:p>
          <a:p>
            <a:pPr marL="0" indent="0">
              <a:buNone/>
            </a:pPr>
            <a:endParaRPr lang="en-US" dirty="0"/>
          </a:p>
        </p:txBody>
      </p:sp>
      <p:sp>
        <p:nvSpPr>
          <p:cNvPr id="2" name="Title 1"/>
          <p:cNvSpPr>
            <a:spLocks noGrp="1"/>
          </p:cNvSpPr>
          <p:nvPr>
            <p:ph type="title"/>
          </p:nvPr>
        </p:nvSpPr>
        <p:spPr/>
        <p:txBody>
          <a:bodyPr/>
          <a:lstStyle/>
          <a:p>
            <a:r>
              <a:rPr lang="en-US" dirty="0" smtClean="0"/>
              <a:t>7.1 Introduction to Alkyl Halides</a:t>
            </a:r>
            <a:endParaRPr lang="en-US" dirty="0"/>
          </a:p>
        </p:txBody>
      </p:sp>
      <p:sp>
        <p:nvSpPr>
          <p:cNvPr id="3" name="Date Placeholder 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4" name="Slide Number Placeholder 3"/>
          <p:cNvSpPr>
            <a:spLocks noGrp="1"/>
          </p:cNvSpPr>
          <p:nvPr>
            <p:ph type="sldNum" sz="quarter" idx="12"/>
          </p:nvPr>
        </p:nvSpPr>
        <p:spPr/>
        <p:txBody>
          <a:bodyPr/>
          <a:lstStyle/>
          <a:p>
            <a:r>
              <a:rPr lang="en-US" dirty="0" smtClean="0"/>
              <a:t>7-</a:t>
            </a:r>
            <a:fld id="{4B57A725-2350-1445-A056-22A5AA08CBA9}" type="slidenum">
              <a:rPr lang="en-US" smtClean="0"/>
              <a:pPr/>
              <a:t>1</a:t>
            </a:fld>
            <a:endParaRPr lang="en-US" dirty="0"/>
          </a:p>
        </p:txBody>
      </p:sp>
      <p:sp>
        <p:nvSpPr>
          <p:cNvPr id="5" name="Footer Placeholder 4"/>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7233" name="Picture 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2389676"/>
            <a:ext cx="6873753" cy="111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356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95250"/>
            <a:ext cx="8229600" cy="1143000"/>
          </a:xfrm>
        </p:spPr>
        <p:txBody>
          <a:bodyPr/>
          <a:lstStyle/>
          <a:p>
            <a:pPr eaLnBrk="1" hangingPunct="1"/>
            <a:r>
              <a:rPr lang="en-US" dirty="0" smtClean="0"/>
              <a:t>7.3 S</a:t>
            </a:r>
            <a:r>
              <a:rPr lang="en-US" baseline="-25000" dirty="0" smtClean="0"/>
              <a:t>N</a:t>
            </a:r>
            <a:r>
              <a:rPr lang="en-US" dirty="0" smtClean="0"/>
              <a:t>2- Kinetics</a:t>
            </a:r>
            <a:endParaRPr lang="en-US" dirty="0"/>
          </a:p>
        </p:txBody>
      </p:sp>
      <p:sp>
        <p:nvSpPr>
          <p:cNvPr id="37893" name="Content Placeholder 2"/>
          <p:cNvSpPr>
            <a:spLocks noGrp="1"/>
          </p:cNvSpPr>
          <p:nvPr>
            <p:ph sz="half" idx="1"/>
          </p:nvPr>
        </p:nvSpPr>
        <p:spPr>
          <a:xfrm>
            <a:off x="307976" y="1028700"/>
            <a:ext cx="8480425" cy="4457700"/>
          </a:xfrm>
        </p:spPr>
        <p:txBody>
          <a:bodyPr/>
          <a:lstStyle/>
          <a:p>
            <a:pPr eaLnBrk="1" hangingPunct="1"/>
            <a:r>
              <a:rPr lang="en-US" dirty="0"/>
              <a:t>Less sterically hindered electrophiles react more readily under S</a:t>
            </a:r>
            <a:r>
              <a:rPr lang="en-US" baseline="-25000" dirty="0"/>
              <a:t>N</a:t>
            </a:r>
            <a:r>
              <a:rPr lang="en-US" dirty="0"/>
              <a:t>2 conditions</a:t>
            </a:r>
            <a:r>
              <a:rPr lang="en-US" dirty="0" smtClean="0"/>
              <a:t>. </a:t>
            </a:r>
            <a:r>
              <a:rPr lang="en-US" dirty="0"/>
              <a:t> </a:t>
            </a:r>
            <a:r>
              <a:rPr lang="en-US" dirty="0" smtClean="0"/>
              <a:t>Tertiary halides are too hindered to react via S</a:t>
            </a:r>
            <a:r>
              <a:rPr lang="en-US" baseline="-25000" dirty="0" smtClean="0"/>
              <a:t>N</a:t>
            </a:r>
            <a:r>
              <a:rPr lang="en-US" dirty="0" smtClean="0"/>
              <a:t>2 mechanism. </a:t>
            </a: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buFont typeface="Arial" pitchFamily="1" charset="0"/>
              <a:buNone/>
            </a:pPr>
            <a:endParaRPr lang="en-US" dirty="0"/>
          </a:p>
          <a:p>
            <a:pPr eaLnBrk="1" hangingPunct="1"/>
            <a:r>
              <a:rPr lang="en-US" dirty="0"/>
              <a:t>To </a:t>
            </a:r>
            <a:r>
              <a:rPr lang="en-US" dirty="0" smtClean="0"/>
              <a:t>rationalize </a:t>
            </a:r>
            <a:r>
              <a:rPr lang="en-US" dirty="0"/>
              <a:t>this trend</a:t>
            </a:r>
            <a:r>
              <a:rPr lang="en-US" dirty="0" smtClean="0"/>
              <a:t>, </a:t>
            </a:r>
            <a:r>
              <a:rPr lang="en-US" dirty="0"/>
              <a:t>examine the </a:t>
            </a:r>
          </a:p>
          <a:p>
            <a:pPr eaLnBrk="1" hangingPunct="1">
              <a:spcBef>
                <a:spcPct val="0"/>
              </a:spcBef>
              <a:buFont typeface="Arial" pitchFamily="1" charset="0"/>
              <a:buNone/>
            </a:pPr>
            <a:r>
              <a:rPr lang="en-US" dirty="0"/>
              <a:t>	reaction coordinate </a:t>
            </a:r>
            <a:r>
              <a:rPr lang="en-US" dirty="0" smtClean="0"/>
              <a:t>diagram.</a:t>
            </a:r>
            <a:endParaRPr lang="en-US"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19</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124" y="2576284"/>
            <a:ext cx="6834011" cy="201990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95250"/>
            <a:ext cx="8229600" cy="1143000"/>
          </a:xfrm>
        </p:spPr>
        <p:txBody>
          <a:bodyPr/>
          <a:lstStyle/>
          <a:p>
            <a:pPr eaLnBrk="1" hangingPunct="1"/>
            <a:r>
              <a:rPr lang="en-US" dirty="0" smtClean="0"/>
              <a:t>7.3 S</a:t>
            </a:r>
            <a:r>
              <a:rPr lang="en-US" baseline="-25000" dirty="0" smtClean="0"/>
              <a:t>N</a:t>
            </a:r>
            <a:r>
              <a:rPr lang="en-US" dirty="0" smtClean="0"/>
              <a:t>2 - Kinetics</a:t>
            </a:r>
            <a:endParaRPr lang="en-US" dirty="0"/>
          </a:p>
        </p:txBody>
      </p:sp>
      <p:sp>
        <p:nvSpPr>
          <p:cNvPr id="37893" name="Content Placeholder 2"/>
          <p:cNvSpPr>
            <a:spLocks noGrp="1"/>
          </p:cNvSpPr>
          <p:nvPr>
            <p:ph sz="half" idx="1"/>
          </p:nvPr>
        </p:nvSpPr>
        <p:spPr>
          <a:xfrm>
            <a:off x="307976" y="998883"/>
            <a:ext cx="8480425" cy="1221014"/>
          </a:xfrm>
        </p:spPr>
        <p:txBody>
          <a:bodyPr/>
          <a:lstStyle/>
          <a:p>
            <a:pPr eaLnBrk="1" hangingPunct="1"/>
            <a:r>
              <a:rPr lang="en-US" sz="2400" dirty="0"/>
              <a:t>Alkyl groups branching from the </a:t>
            </a:r>
            <a:r>
              <a:rPr lang="en-US" sz="2400" dirty="0">
                <a:latin typeface="Symbol" charset="2"/>
                <a:cs typeface="Symbol" charset="2"/>
              </a:rPr>
              <a:t>a</a:t>
            </a:r>
            <a:r>
              <a:rPr lang="en-US" sz="2400" dirty="0"/>
              <a:t> and </a:t>
            </a:r>
            <a:r>
              <a:rPr lang="en-US" sz="2400" dirty="0">
                <a:latin typeface="Symbol" charset="2"/>
                <a:cs typeface="Symbol" charset="2"/>
              </a:rPr>
              <a:t>b</a:t>
            </a:r>
            <a:r>
              <a:rPr lang="en-US" sz="2400" dirty="0"/>
              <a:t> carbons hinder the backside attack of the nucleophile, resulting in a slower rate of reaction.</a:t>
            </a:r>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20</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4" name="TextBox 3"/>
          <p:cNvSpPr txBox="1"/>
          <p:nvPr/>
        </p:nvSpPr>
        <p:spPr>
          <a:xfrm>
            <a:off x="663204" y="2251666"/>
            <a:ext cx="7992091" cy="461665"/>
          </a:xfrm>
          <a:prstGeom prst="rect">
            <a:avLst/>
          </a:prstGeom>
          <a:noFill/>
        </p:spPr>
        <p:txBody>
          <a:bodyPr wrap="square" lIns="91440" tIns="45720" rIns="91440" bIns="45720" rtlCol="0">
            <a:spAutoFit/>
          </a:bodyPr>
          <a:lstStyle/>
          <a:p>
            <a:pPr>
              <a:spcAft>
                <a:spcPts val="600"/>
              </a:spcAft>
            </a:pPr>
            <a:r>
              <a:rPr lang="en-US" sz="2400" dirty="0">
                <a:latin typeface="+mn-lt"/>
              </a:rPr>
              <a:t>To rationalize this trend, we must examine the </a:t>
            </a:r>
            <a:r>
              <a:rPr lang="en-US" sz="2400" dirty="0" smtClean="0">
                <a:latin typeface="+mn-lt"/>
              </a:rPr>
              <a:t>energy diagram</a:t>
            </a:r>
            <a:endParaRPr lang="en-US" sz="2400" dirty="0">
              <a:latin typeface="+mn-lt"/>
            </a:endParaRPr>
          </a:p>
        </p:txBody>
      </p:sp>
      <p:sp>
        <p:nvSpPr>
          <p:cNvPr id="2" name="TextBox 1"/>
          <p:cNvSpPr txBox="1"/>
          <p:nvPr/>
        </p:nvSpPr>
        <p:spPr>
          <a:xfrm>
            <a:off x="2086429" y="4650319"/>
            <a:ext cx="5145643" cy="1556517"/>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9" name="Picture 1" descr="klein_3e_table_07_0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684316" y="2713331"/>
            <a:ext cx="4443947" cy="351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783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95250"/>
            <a:ext cx="8229600" cy="933450"/>
          </a:xfrm>
        </p:spPr>
        <p:txBody>
          <a:bodyPr/>
          <a:lstStyle/>
          <a:p>
            <a:pPr eaLnBrk="1" hangingPunct="1"/>
            <a:r>
              <a:rPr lang="en-US" dirty="0" smtClean="0"/>
              <a:t>7.3 </a:t>
            </a:r>
            <a:r>
              <a:rPr lang="en-US" dirty="0"/>
              <a:t>S</a:t>
            </a:r>
            <a:r>
              <a:rPr lang="en-US" baseline="-25000" dirty="0"/>
              <a:t>N</a:t>
            </a:r>
            <a:r>
              <a:rPr lang="en-US" dirty="0"/>
              <a:t>2 – Rationalizing kinetic data</a:t>
            </a:r>
          </a:p>
        </p:txBody>
      </p:sp>
      <p:sp>
        <p:nvSpPr>
          <p:cNvPr id="38919" name="Content Placeholder 2"/>
          <p:cNvSpPr>
            <a:spLocks noGrp="1"/>
          </p:cNvSpPr>
          <p:nvPr>
            <p:ph sz="half" idx="1"/>
          </p:nvPr>
        </p:nvSpPr>
        <p:spPr>
          <a:xfrm>
            <a:off x="627237" y="978823"/>
            <a:ext cx="8084501" cy="1781002"/>
          </a:xfrm>
        </p:spPr>
        <p:txBody>
          <a:bodyPr/>
          <a:lstStyle/>
          <a:p>
            <a:pPr eaLnBrk="1" hangingPunct="1"/>
            <a:r>
              <a:rPr lang="en-US" sz="2400" dirty="0"/>
              <a:t>What feature of the diagram is relevant to rationalize the rate of reaction</a:t>
            </a:r>
            <a:r>
              <a:rPr lang="en-US" sz="2400" dirty="0" smtClean="0"/>
              <a:t>?</a:t>
            </a:r>
            <a:endParaRPr lang="en-US" sz="2400" dirty="0"/>
          </a:p>
          <a:p>
            <a:pPr eaLnBrk="1" hangingPunct="1"/>
            <a:r>
              <a:rPr lang="en-US" sz="2400" dirty="0"/>
              <a:t>What feature is relevant to rationalize the thermodynamics of the reaction?</a:t>
            </a:r>
          </a:p>
        </p:txBody>
      </p:sp>
      <p:sp>
        <p:nvSpPr>
          <p:cNvPr id="11" name="Date Placeholder 10"/>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21</a:t>
            </a:fld>
            <a:endParaRPr lang="en-US" dirty="0"/>
          </a:p>
        </p:txBody>
      </p:sp>
      <p:sp>
        <p:nvSpPr>
          <p:cNvPr id="12" name="Footer Placeholder 11"/>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extBox 8"/>
          <p:cNvSpPr txBox="1"/>
          <p:nvPr/>
        </p:nvSpPr>
        <p:spPr>
          <a:xfrm>
            <a:off x="914398" y="1448119"/>
            <a:ext cx="4139740" cy="2275983"/>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0" name="Picture 1" descr="klein_3e_fig_07_0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812172" y="2586111"/>
            <a:ext cx="5753683" cy="35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Content Placeholder 2"/>
          <p:cNvSpPr>
            <a:spLocks noGrp="1"/>
          </p:cNvSpPr>
          <p:nvPr>
            <p:ph sz="half" idx="1"/>
          </p:nvPr>
        </p:nvSpPr>
        <p:spPr>
          <a:xfrm>
            <a:off x="258763" y="1028700"/>
            <a:ext cx="8609012" cy="4457700"/>
          </a:xfrm>
        </p:spPr>
        <p:txBody>
          <a:bodyPr/>
          <a:lstStyle/>
          <a:p>
            <a:pPr eaLnBrk="1" hangingPunct="1"/>
            <a:r>
              <a:rPr lang="en-US" dirty="0"/>
              <a:t>Which reaction will have the fastest rate of reaction?</a:t>
            </a:r>
          </a:p>
          <a:p>
            <a:pPr eaLnBrk="1" hangingPunct="1"/>
            <a:r>
              <a:rPr lang="en-US" dirty="0"/>
              <a:t>WHY?</a:t>
            </a:r>
          </a:p>
          <a:p>
            <a:pPr eaLnBrk="1" hangingPunct="1"/>
            <a:endParaRPr lang="en-US" dirty="0"/>
          </a:p>
          <a:p>
            <a:pPr lvl="1" eaLnBrk="1" hangingPunct="1"/>
            <a:endParaRPr lang="en-US" dirty="0"/>
          </a:p>
          <a:p>
            <a:pPr lvl="1" eaLnBrk="1" hangingPunct="1"/>
            <a:endParaRPr lang="en-US" dirty="0"/>
          </a:p>
          <a:p>
            <a:pPr lvl="1" eaLnBrk="1" hangingPunct="1"/>
            <a:endParaRPr lang="en-US" dirty="0"/>
          </a:p>
          <a:p>
            <a:pPr lvl="1" eaLnBrk="1" hangingPunct="1"/>
            <a:endParaRPr lang="en-US" dirty="0"/>
          </a:p>
          <a:p>
            <a:pPr lvl="1" eaLnBrk="1" hangingPunct="1"/>
            <a:endParaRPr lang="en-US" dirty="0"/>
          </a:p>
          <a:p>
            <a:pPr eaLnBrk="1" hangingPunct="1"/>
            <a:endParaRPr lang="en-US" dirty="0"/>
          </a:p>
          <a:p>
            <a:pPr eaLnBrk="1" hangingPunct="1"/>
            <a:endParaRPr lang="en-US" dirty="0"/>
          </a:p>
          <a:p>
            <a:pPr eaLnBrk="1" hangingPunct="1"/>
            <a:r>
              <a:rPr lang="en-US" dirty="0"/>
              <a:t>3° substrates react too slowly to measure.</a:t>
            </a:r>
          </a:p>
        </p:txBody>
      </p:sp>
      <p:sp>
        <p:nvSpPr>
          <p:cNvPr id="6150"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Rationalizing kinetic data</a:t>
            </a:r>
          </a:p>
        </p:txBody>
      </p:sp>
      <p:graphicFrame>
        <p:nvGraphicFramePr>
          <p:cNvPr id="6146" name="Object 11"/>
          <p:cNvGraphicFramePr>
            <a:graphicFrameLocks noChangeAspect="1"/>
          </p:cNvGraphicFramePr>
          <p:nvPr/>
        </p:nvGraphicFramePr>
        <p:xfrm>
          <a:off x="1233757" y="1886654"/>
          <a:ext cx="1836737" cy="877887"/>
        </p:xfrm>
        <a:graphic>
          <a:graphicData uri="http://schemas.openxmlformats.org/presentationml/2006/ole">
            <mc:AlternateContent xmlns:mc="http://schemas.openxmlformats.org/markup-compatibility/2006">
              <mc:Choice xmlns:v="urn:schemas-microsoft-com:vml" Requires="v">
                <p:oleObj spid="_x0000_s6799" name="CS ChemDraw Drawing" r:id="rId3" imgW="1371600" imgH="660400" progId="">
                  <p:embed/>
                </p:oleObj>
              </mc:Choice>
              <mc:Fallback>
                <p:oleObj name="CS ChemDraw Drawing" r:id="rId3" imgW="1371600" imgH="660400" progId="">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757" y="1886654"/>
                        <a:ext cx="18367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12"/>
          <p:cNvGraphicFramePr>
            <a:graphicFrameLocks noChangeAspect="1"/>
          </p:cNvGraphicFramePr>
          <p:nvPr/>
        </p:nvGraphicFramePr>
        <p:xfrm>
          <a:off x="3756025" y="1897064"/>
          <a:ext cx="1836738" cy="877887"/>
        </p:xfrm>
        <a:graphic>
          <a:graphicData uri="http://schemas.openxmlformats.org/presentationml/2006/ole">
            <mc:AlternateContent xmlns:mc="http://schemas.openxmlformats.org/markup-compatibility/2006">
              <mc:Choice xmlns:v="urn:schemas-microsoft-com:vml" Requires="v">
                <p:oleObj spid="_x0000_s6800" name="CS ChemDraw Drawing" r:id="rId5" imgW="1371600" imgH="660400" progId="">
                  <p:embed/>
                </p:oleObj>
              </mc:Choice>
              <mc:Fallback>
                <p:oleObj name="CS ChemDraw Drawing" r:id="rId5" imgW="1371600" imgH="660400" progId="">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6025" y="1897064"/>
                        <a:ext cx="1836738"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13"/>
          <p:cNvGraphicFramePr>
            <a:graphicFrameLocks noChangeAspect="1"/>
          </p:cNvGraphicFramePr>
          <p:nvPr/>
        </p:nvGraphicFramePr>
        <p:xfrm>
          <a:off x="6511925" y="1897063"/>
          <a:ext cx="1836738" cy="933450"/>
        </p:xfrm>
        <a:graphic>
          <a:graphicData uri="http://schemas.openxmlformats.org/presentationml/2006/ole">
            <mc:AlternateContent xmlns:mc="http://schemas.openxmlformats.org/markup-compatibility/2006">
              <mc:Choice xmlns:v="urn:schemas-microsoft-com:vml" Requires="v">
                <p:oleObj spid="_x0000_s6801" name="CS ChemDraw Drawing" r:id="rId7" imgW="1371600" imgH="711200" progId="">
                  <p:embed/>
                </p:oleObj>
              </mc:Choice>
              <mc:Fallback>
                <p:oleObj name="CS ChemDraw Drawing" r:id="rId7" imgW="1371600" imgH="711200" progId="">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1925" y="1897063"/>
                        <a:ext cx="1836738"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Date Placeholder 1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1" name="Slide Number Placeholder 10"/>
          <p:cNvSpPr>
            <a:spLocks noGrp="1"/>
          </p:cNvSpPr>
          <p:nvPr>
            <p:ph type="sldNum" sz="quarter" idx="12"/>
          </p:nvPr>
        </p:nvSpPr>
        <p:spPr/>
        <p:txBody>
          <a:bodyPr/>
          <a:lstStyle/>
          <a:p>
            <a:r>
              <a:rPr lang="en-US" dirty="0" smtClean="0"/>
              <a:t>7-</a:t>
            </a:r>
            <a:fld id="{4B57A725-2350-1445-A056-22A5AA08CBA9}" type="slidenum">
              <a:rPr lang="en-US" smtClean="0"/>
              <a:pPr/>
              <a:t>22</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2" name="TextBox 11"/>
          <p:cNvSpPr txBox="1"/>
          <p:nvPr/>
        </p:nvSpPr>
        <p:spPr>
          <a:xfrm>
            <a:off x="498764" y="2992583"/>
            <a:ext cx="7963592" cy="2510442"/>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5" name="Picture 1" descr="klein_3e_fig_07_06"/>
          <p:cNvPicPr>
            <a:picLocks noGrp="1" noChangeAspect="1"/>
          </p:cNvPicPr>
          <p:nvPr isPhoto="1"/>
        </p:nvPicPr>
        <p:blipFill>
          <a:blip r:embed="rId9">
            <a:extLst>
              <a:ext uri="{28A0092B-C50C-407E-A947-70E740481C1C}">
                <a14:useLocalDpi xmlns:a14="http://schemas.microsoft.com/office/drawing/2010/main" val="0"/>
              </a:ext>
            </a:extLst>
          </a:blip>
          <a:srcRect/>
          <a:stretch>
            <a:fillRect/>
          </a:stretch>
        </p:blipFill>
        <p:spPr bwMode="auto">
          <a:xfrm>
            <a:off x="1450570" y="3195813"/>
            <a:ext cx="5914505" cy="244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95250"/>
            <a:ext cx="8229600" cy="1143000"/>
          </a:xfrm>
        </p:spPr>
        <p:txBody>
          <a:bodyPr/>
          <a:lstStyle/>
          <a:p>
            <a:pPr eaLnBrk="1" hangingPunct="1"/>
            <a:r>
              <a:rPr lang="en-US" dirty="0" smtClean="0"/>
              <a:t>7.3 </a:t>
            </a:r>
            <a:r>
              <a:rPr lang="en-US" dirty="0"/>
              <a:t>S</a:t>
            </a:r>
            <a:r>
              <a:rPr lang="en-US" baseline="-25000" dirty="0"/>
              <a:t>N</a:t>
            </a:r>
            <a:r>
              <a:rPr lang="en-US" dirty="0"/>
              <a:t>2 – Rationalizing kinetic data</a:t>
            </a:r>
          </a:p>
        </p:txBody>
      </p:sp>
      <p:sp>
        <p:nvSpPr>
          <p:cNvPr id="39941" name="Content Placeholder 2"/>
          <p:cNvSpPr>
            <a:spLocks noGrp="1"/>
          </p:cNvSpPr>
          <p:nvPr>
            <p:ph sz="half" idx="1"/>
          </p:nvPr>
        </p:nvSpPr>
        <p:spPr>
          <a:xfrm>
            <a:off x="258763" y="1028701"/>
            <a:ext cx="8609012" cy="5002213"/>
          </a:xfrm>
        </p:spPr>
        <p:txBody>
          <a:bodyPr/>
          <a:lstStyle/>
          <a:p>
            <a:pPr eaLnBrk="1" hangingPunct="1"/>
            <a:r>
              <a:rPr lang="en-US" dirty="0"/>
              <a:t>An example to consider: neopentyl bromide</a:t>
            </a:r>
          </a:p>
          <a:p>
            <a:pPr eaLnBrk="1" hangingPunct="1"/>
            <a:r>
              <a:rPr lang="en-US" dirty="0"/>
              <a:t>Draw the structure of neopentyl bromide</a:t>
            </a:r>
          </a:p>
          <a:p>
            <a:pPr eaLnBrk="1" hangingPunct="1"/>
            <a:endParaRPr lang="en-US" dirty="0"/>
          </a:p>
          <a:p>
            <a:pPr eaLnBrk="1" hangingPunct="1"/>
            <a:r>
              <a:rPr lang="en-US" dirty="0"/>
              <a:t>Is neopentyl bromide a primary, secondary, or tertiary alkyl bromide?</a:t>
            </a:r>
          </a:p>
          <a:p>
            <a:pPr eaLnBrk="1" hangingPunct="1"/>
            <a:endParaRPr lang="en-US" dirty="0"/>
          </a:p>
          <a:p>
            <a:pPr eaLnBrk="1" hangingPunct="1"/>
            <a:r>
              <a:rPr lang="en-US" dirty="0"/>
              <a:t>Should neopentyl bromide react by an S</a:t>
            </a:r>
            <a:r>
              <a:rPr lang="en-US" baseline="-25000" dirty="0"/>
              <a:t>N</a:t>
            </a:r>
            <a:r>
              <a:rPr lang="en-US" dirty="0"/>
              <a:t>2 reaction relatively quickly or relatively slowly?  WHY?</a:t>
            </a:r>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23</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95250"/>
            <a:ext cx="8229600" cy="1143000"/>
          </a:xfrm>
        </p:spPr>
        <p:txBody>
          <a:bodyPr/>
          <a:lstStyle/>
          <a:p>
            <a:pPr eaLnBrk="1" hangingPunct="1"/>
            <a:r>
              <a:rPr lang="en-US" dirty="0" smtClean="0"/>
              <a:t>7.4 S</a:t>
            </a:r>
            <a:r>
              <a:rPr lang="en-US" baseline="-25000" dirty="0" smtClean="0"/>
              <a:t>N</a:t>
            </a:r>
            <a:r>
              <a:rPr lang="en-US" dirty="0"/>
              <a:t>2</a:t>
            </a:r>
            <a:r>
              <a:rPr lang="en-US" dirty="0" smtClean="0"/>
              <a:t> </a:t>
            </a:r>
            <a:r>
              <a:rPr lang="en-US" dirty="0"/>
              <a:t>– </a:t>
            </a:r>
            <a:r>
              <a:rPr lang="en-US" dirty="0" smtClean="0"/>
              <a:t>nucleophilicity</a:t>
            </a:r>
            <a:endParaRPr lang="en-US" dirty="0"/>
          </a:p>
        </p:txBody>
      </p:sp>
      <p:sp>
        <p:nvSpPr>
          <p:cNvPr id="41989" name="Content Placeholder 2"/>
          <p:cNvSpPr>
            <a:spLocks noGrp="1"/>
          </p:cNvSpPr>
          <p:nvPr>
            <p:ph sz="half" idx="1"/>
          </p:nvPr>
        </p:nvSpPr>
        <p:spPr>
          <a:xfrm>
            <a:off x="332167" y="1140278"/>
            <a:ext cx="8480425" cy="3111500"/>
          </a:xfrm>
        </p:spPr>
        <p:txBody>
          <a:bodyPr/>
          <a:lstStyle/>
          <a:p>
            <a:pPr eaLnBrk="1" hangingPunct="1"/>
            <a:r>
              <a:rPr lang="en-US" dirty="0" smtClean="0"/>
              <a:t>What are the factors that contribute to the strength of a nucleophile? (Review section 6.7)</a:t>
            </a:r>
          </a:p>
          <a:p>
            <a:pPr eaLnBrk="1" hangingPunct="1"/>
            <a:r>
              <a:rPr lang="en-US" dirty="0" smtClean="0"/>
              <a:t>A </a:t>
            </a:r>
            <a:r>
              <a:rPr lang="en-US" dirty="0" smtClean="0">
                <a:solidFill>
                  <a:srgbClr val="FF0000"/>
                </a:solidFill>
              </a:rPr>
              <a:t>strong nucleophile </a:t>
            </a:r>
            <a:r>
              <a:rPr lang="en-US" dirty="0" smtClean="0"/>
              <a:t>is </a:t>
            </a:r>
            <a:r>
              <a:rPr lang="en-US" dirty="0" smtClean="0">
                <a:solidFill>
                  <a:srgbClr val="FF0000"/>
                </a:solidFill>
              </a:rPr>
              <a:t>needed for </a:t>
            </a:r>
            <a:r>
              <a:rPr lang="en-US" dirty="0" smtClean="0"/>
              <a:t>an </a:t>
            </a:r>
            <a:r>
              <a:rPr lang="en-US" dirty="0" smtClean="0">
                <a:solidFill>
                  <a:srgbClr val="FF0000"/>
                </a:solidFill>
              </a:rPr>
              <a:t>S</a:t>
            </a:r>
            <a:r>
              <a:rPr lang="en-US" baseline="-25000" dirty="0" smtClean="0">
                <a:solidFill>
                  <a:srgbClr val="FF0000"/>
                </a:solidFill>
              </a:rPr>
              <a:t>N</a:t>
            </a:r>
            <a:r>
              <a:rPr lang="en-US" dirty="0" smtClean="0">
                <a:solidFill>
                  <a:srgbClr val="FF0000"/>
                </a:solidFill>
              </a:rPr>
              <a:t>2</a:t>
            </a:r>
            <a:r>
              <a:rPr lang="en-US" dirty="0" smtClean="0"/>
              <a:t> rxn</a:t>
            </a:r>
          </a:p>
          <a:p>
            <a:pPr eaLnBrk="1" hangingPunct="1"/>
            <a:endParaRPr lang="en-US" dirty="0"/>
          </a:p>
          <a:p>
            <a:pPr eaLnBrk="1" hangingPunct="1"/>
            <a:endParaRPr lang="en-US" dirty="0" smtClean="0"/>
          </a:p>
          <a:p>
            <a:pPr eaLnBrk="1" hangingPunct="1"/>
            <a:endParaRPr lang="en-US" dirty="0"/>
          </a:p>
          <a:p>
            <a:pPr eaLnBrk="1" hangingPunct="1"/>
            <a:endParaRPr lang="en-US" dirty="0" smtClean="0"/>
          </a:p>
          <a:p>
            <a:pPr eaLnBrk="1" hangingPunct="1"/>
            <a:endParaRPr lang="en-US" dirty="0"/>
          </a:p>
          <a:p>
            <a:pPr eaLnBrk="1" hangingPunct="1"/>
            <a:r>
              <a:rPr lang="en-US" dirty="0" smtClean="0"/>
              <a:t>Be able to recognize a given nucleophile as being strong or weak</a:t>
            </a:r>
            <a:endParaRPr lang="en-US" dirty="0"/>
          </a:p>
          <a:p>
            <a:pPr eaLnBrk="1" hangingPunct="1"/>
            <a:endParaRPr lang="en-US" dirty="0"/>
          </a:p>
          <a:p>
            <a:pPr eaLnBrk="1" hangingPunct="1"/>
            <a:endParaRPr lang="en-US" dirty="0"/>
          </a:p>
          <a:p>
            <a:pPr eaLnBrk="1" hangingPunct="1">
              <a:buFont typeface="Arial" pitchFamily="1" charset="0"/>
              <a:buNone/>
            </a:pPr>
            <a:endParaRPr lang="en-US" dirty="0"/>
          </a:p>
        </p:txBody>
      </p:sp>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24</a:t>
            </a:fld>
            <a:endParaRPr lang="en-US" dirty="0"/>
          </a:p>
        </p:txBody>
      </p:sp>
      <p:sp>
        <p:nvSpPr>
          <p:cNvPr id="11" name="Footer Placeholder 10"/>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54" y="2630725"/>
            <a:ext cx="7935424" cy="24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95250"/>
            <a:ext cx="8229600" cy="1143000"/>
          </a:xfrm>
        </p:spPr>
        <p:txBody>
          <a:bodyPr/>
          <a:lstStyle/>
          <a:p>
            <a:pPr eaLnBrk="1" hangingPunct="1"/>
            <a:r>
              <a:rPr lang="en-US" dirty="0" smtClean="0"/>
              <a:t>7.4 S</a:t>
            </a:r>
            <a:r>
              <a:rPr lang="en-US" baseline="-25000" dirty="0" smtClean="0"/>
              <a:t>N</a:t>
            </a:r>
            <a:r>
              <a:rPr lang="en-US" dirty="0"/>
              <a:t>2</a:t>
            </a:r>
            <a:r>
              <a:rPr lang="en-US" dirty="0" smtClean="0"/>
              <a:t> </a:t>
            </a:r>
            <a:r>
              <a:rPr lang="en-US" dirty="0"/>
              <a:t>– N</a:t>
            </a:r>
            <a:r>
              <a:rPr lang="en-US" dirty="0" smtClean="0"/>
              <a:t>ucleophilicity</a:t>
            </a:r>
            <a:endParaRPr lang="en-US" dirty="0"/>
          </a:p>
        </p:txBody>
      </p:sp>
      <p:sp>
        <p:nvSpPr>
          <p:cNvPr id="41989" name="Content Placeholder 2"/>
          <p:cNvSpPr>
            <a:spLocks noGrp="1"/>
          </p:cNvSpPr>
          <p:nvPr>
            <p:ph sz="half" idx="1"/>
          </p:nvPr>
        </p:nvSpPr>
        <p:spPr>
          <a:xfrm>
            <a:off x="332167" y="1140278"/>
            <a:ext cx="8480425" cy="3111500"/>
          </a:xfrm>
        </p:spPr>
        <p:txBody>
          <a:bodyPr/>
          <a:lstStyle/>
          <a:p>
            <a:pPr marL="0" indent="0" eaLnBrk="1" hangingPunct="1">
              <a:buNone/>
            </a:pPr>
            <a:r>
              <a:rPr lang="en-US" dirty="0" smtClean="0"/>
              <a:t>Commonly nucleophiles used in substitution rxns:</a:t>
            </a:r>
            <a:endParaRPr lang="en-US" dirty="0"/>
          </a:p>
          <a:p>
            <a:pPr eaLnBrk="1" hangingPunct="1"/>
            <a:endParaRPr lang="en-US" dirty="0"/>
          </a:p>
          <a:p>
            <a:pPr marL="0" indent="0" eaLnBrk="1" hangingPunct="1">
              <a:buNone/>
            </a:pPr>
            <a:endParaRPr lang="en-US" dirty="0"/>
          </a:p>
          <a:p>
            <a:pPr eaLnBrk="1" hangingPunct="1">
              <a:buFont typeface="Arial" pitchFamily="1" charset="0"/>
              <a:buNone/>
            </a:pPr>
            <a:endParaRPr lang="en-US" dirty="0" smtClean="0"/>
          </a:p>
          <a:p>
            <a:pPr eaLnBrk="1" hangingPunct="1">
              <a:buFont typeface="Arial" pitchFamily="1" charset="0"/>
              <a:buNone/>
            </a:pPr>
            <a:endParaRPr lang="en-US" dirty="0"/>
          </a:p>
          <a:p>
            <a:pPr eaLnBrk="1" hangingPunct="1">
              <a:buFont typeface="Arial"/>
              <a:buChar char="•"/>
            </a:pPr>
            <a:r>
              <a:rPr lang="en-US" sz="2400" dirty="0" smtClean="0"/>
              <a:t>You should be </a:t>
            </a:r>
            <a:r>
              <a:rPr lang="en-US" sz="2400" dirty="0"/>
              <a:t>able to determine if a nucleophile is strong or weak.  Which of the nucleophiles shown above would prefer S</a:t>
            </a:r>
            <a:r>
              <a:rPr lang="en-US" sz="2400" baseline="-25000" dirty="0"/>
              <a:t>N</a:t>
            </a:r>
            <a:r>
              <a:rPr lang="en-US" sz="2400" dirty="0"/>
              <a:t>2</a:t>
            </a:r>
            <a:r>
              <a:rPr lang="en-US" sz="2400" dirty="0" smtClean="0"/>
              <a:t>?</a:t>
            </a:r>
            <a:endParaRPr lang="en-US" sz="2400" dirty="0"/>
          </a:p>
          <a:p>
            <a:pPr eaLnBrk="1" hangingPunct="1">
              <a:buFont typeface="Arial"/>
              <a:buChar char="•"/>
            </a:pPr>
            <a:r>
              <a:rPr lang="en-US" sz="2400" dirty="0"/>
              <a:t>In general, anions are strong nucleophiles</a:t>
            </a:r>
          </a:p>
          <a:p>
            <a:pPr eaLnBrk="1" hangingPunct="1">
              <a:buFont typeface="Arial"/>
              <a:buChar char="•"/>
            </a:pPr>
            <a:r>
              <a:rPr lang="en-US" sz="2400" i="1" dirty="0"/>
              <a:t>Polarizable </a:t>
            </a:r>
            <a:r>
              <a:rPr lang="en-US" sz="2400" dirty="0"/>
              <a:t>atoms are good nucleophiles</a:t>
            </a:r>
          </a:p>
          <a:p>
            <a:pPr eaLnBrk="1" hangingPunct="1">
              <a:buFont typeface="Arial"/>
              <a:buChar char="•"/>
            </a:pPr>
            <a:r>
              <a:rPr lang="en-US" sz="2400" dirty="0"/>
              <a:t>The solvent affects nucleophilicity</a:t>
            </a:r>
          </a:p>
        </p:txBody>
      </p:sp>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25</a:t>
            </a:fld>
            <a:endParaRPr lang="en-US" dirty="0"/>
          </a:p>
        </p:txBody>
      </p:sp>
      <p:sp>
        <p:nvSpPr>
          <p:cNvPr id="11" name="Footer Placeholder 10"/>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06" y="1902754"/>
            <a:ext cx="6752493" cy="154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527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95250"/>
            <a:ext cx="8229600" cy="1143000"/>
          </a:xfrm>
        </p:spPr>
        <p:txBody>
          <a:bodyPr/>
          <a:lstStyle/>
          <a:p>
            <a:pPr eaLnBrk="1" hangingPunct="1"/>
            <a:r>
              <a:rPr lang="en-US" dirty="0" smtClean="0"/>
              <a:t>7.4 S</a:t>
            </a:r>
            <a:r>
              <a:rPr lang="en-US" baseline="-25000" dirty="0" smtClean="0"/>
              <a:t>N</a:t>
            </a:r>
            <a:r>
              <a:rPr lang="en-US" dirty="0" smtClean="0"/>
              <a:t>2 – solvent effects</a:t>
            </a:r>
            <a:endParaRPr lang="en-US" dirty="0"/>
          </a:p>
        </p:txBody>
      </p:sp>
      <p:sp>
        <p:nvSpPr>
          <p:cNvPr id="75781" name="Content Placeholder 2"/>
          <p:cNvSpPr>
            <a:spLocks noGrp="1"/>
          </p:cNvSpPr>
          <p:nvPr>
            <p:ph sz="half" idx="1"/>
          </p:nvPr>
        </p:nvSpPr>
        <p:spPr>
          <a:xfrm>
            <a:off x="69851" y="1106949"/>
            <a:ext cx="8989483" cy="4422775"/>
          </a:xfrm>
        </p:spPr>
        <p:txBody>
          <a:bodyPr/>
          <a:lstStyle/>
          <a:p>
            <a:pPr eaLnBrk="1" hangingPunct="1"/>
            <a:r>
              <a:rPr lang="en-US" dirty="0" smtClean="0"/>
              <a:t>Need a </a:t>
            </a:r>
            <a:r>
              <a:rPr lang="en-US" b="1" dirty="0" smtClean="0">
                <a:solidFill>
                  <a:srgbClr val="FF0000"/>
                </a:solidFill>
              </a:rPr>
              <a:t>polar aprotic </a:t>
            </a:r>
            <a:r>
              <a:rPr lang="en-US" dirty="0" smtClean="0"/>
              <a:t>solvent for </a:t>
            </a:r>
            <a:r>
              <a:rPr lang="en-US" b="1" dirty="0" smtClean="0">
                <a:solidFill>
                  <a:srgbClr val="FF0000"/>
                </a:solidFill>
              </a:rPr>
              <a:t>S</a:t>
            </a:r>
            <a:r>
              <a:rPr lang="en-US" b="1" baseline="-25000" dirty="0" smtClean="0">
                <a:solidFill>
                  <a:srgbClr val="FF0000"/>
                </a:solidFill>
              </a:rPr>
              <a:t>N</a:t>
            </a:r>
            <a:r>
              <a:rPr lang="en-US" b="1" dirty="0" smtClean="0">
                <a:solidFill>
                  <a:srgbClr val="FF0000"/>
                </a:solidFill>
              </a:rPr>
              <a:t>2 rxns</a:t>
            </a:r>
          </a:p>
          <a:p>
            <a:pPr eaLnBrk="1" hangingPunct="1"/>
            <a:endParaRPr lang="en-US" dirty="0"/>
          </a:p>
          <a:p>
            <a:pPr eaLnBrk="1" hangingPunct="1"/>
            <a:endParaRPr lang="en-US" dirty="0" smtClean="0"/>
          </a:p>
          <a:p>
            <a:pPr eaLnBrk="1" hangingPunct="1"/>
            <a:endParaRPr lang="en-US" dirty="0"/>
          </a:p>
          <a:p>
            <a:pPr eaLnBrk="1" hangingPunct="1"/>
            <a:endParaRPr lang="en-US" dirty="0" smtClean="0"/>
          </a:p>
          <a:p>
            <a:pPr eaLnBrk="1" hangingPunct="1"/>
            <a:endParaRPr lang="en-US" dirty="0"/>
          </a:p>
          <a:p>
            <a:pPr eaLnBrk="1" hangingPunct="1"/>
            <a:r>
              <a:rPr lang="en-US" sz="2400" dirty="0"/>
              <a:t>Protic solvents engage in H-bonding, and stabilize anionic species (such as good nucleophiles).</a:t>
            </a:r>
          </a:p>
          <a:p>
            <a:pPr eaLnBrk="1" hangingPunct="1"/>
            <a:r>
              <a:rPr lang="en-US" sz="2400" dirty="0"/>
              <a:t>Aprotic solvents stabilize both cations and anions</a:t>
            </a:r>
          </a:p>
          <a:p>
            <a:pPr eaLnBrk="1" hangingPunct="1"/>
            <a:r>
              <a:rPr lang="en-US" sz="2400" dirty="0"/>
              <a:t>How do these factors play into the strength of a nucleophile in protic versus aprotic solvent?</a:t>
            </a:r>
          </a:p>
          <a:p>
            <a:pPr eaLnBrk="1" hangingPunct="1"/>
            <a:endParaRPr lang="en-US" dirty="0"/>
          </a:p>
          <a:p>
            <a:pPr eaLnBrk="1" hangingPunct="1"/>
            <a:endParaRPr lang="en-US" dirty="0" smtClean="0"/>
          </a:p>
          <a:p>
            <a:pPr eaLnBrk="1" hangingPunct="1"/>
            <a:endParaRPr lang="en-US" dirty="0"/>
          </a:p>
          <a:p>
            <a:pPr eaLnBrk="1" hangingPunct="1"/>
            <a:endParaRPr lang="en-US" dirty="0"/>
          </a:p>
          <a:p>
            <a:pPr eaLnBrk="1" hangingPunct="1"/>
            <a:endParaRPr lang="en-US" dirty="0"/>
          </a:p>
          <a:p>
            <a:pPr eaLnBrk="1" hangingPunct="1">
              <a:buFont typeface="Arial" pitchFamily="1" charset="0"/>
              <a:buNone/>
            </a:pPr>
            <a:endParaRPr lang="en-US" dirty="0" smtClean="0"/>
          </a:p>
          <a:p>
            <a:pPr eaLnBrk="1" hangingPunct="1">
              <a:buFont typeface="Arial" pitchFamily="1" charset="0"/>
              <a:buNone/>
            </a:pPr>
            <a:endParaRPr lang="en-US" dirty="0"/>
          </a:p>
        </p:txBody>
      </p:sp>
      <p:sp>
        <p:nvSpPr>
          <p:cNvPr id="17" name="Date Placeholder 1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1" name="Slide Number Placeholder 10"/>
          <p:cNvSpPr>
            <a:spLocks noGrp="1"/>
          </p:cNvSpPr>
          <p:nvPr>
            <p:ph type="sldNum" sz="quarter" idx="12"/>
          </p:nvPr>
        </p:nvSpPr>
        <p:spPr/>
        <p:txBody>
          <a:bodyPr/>
          <a:lstStyle/>
          <a:p>
            <a:r>
              <a:rPr lang="en-US" dirty="0" smtClean="0"/>
              <a:t>7-</a:t>
            </a:r>
            <a:fld id="{4B57A725-2350-1445-A056-22A5AA08CBA9}" type="slidenum">
              <a:rPr lang="en-US" smtClean="0"/>
              <a:pPr/>
              <a:t>26</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08" y="1577207"/>
            <a:ext cx="7280763" cy="259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445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ontent Placeholder 2"/>
          <p:cNvSpPr>
            <a:spLocks noGrp="1"/>
          </p:cNvSpPr>
          <p:nvPr>
            <p:ph sz="half" idx="1"/>
          </p:nvPr>
        </p:nvSpPr>
        <p:spPr>
          <a:xfrm>
            <a:off x="128411" y="1478136"/>
            <a:ext cx="4358922" cy="2599972"/>
          </a:xfrm>
        </p:spPr>
        <p:txBody>
          <a:bodyPr/>
          <a:lstStyle/>
          <a:p>
            <a:pPr eaLnBrk="1" hangingPunct="1">
              <a:buFont typeface="Arial"/>
              <a:buChar char="•"/>
            </a:pPr>
            <a:r>
              <a:rPr lang="en-US" sz="2400" dirty="0"/>
              <a:t>Nucleophiles are less stable, thus more reactive in aprotic solvent.  </a:t>
            </a:r>
          </a:p>
          <a:p>
            <a:pPr marL="0" indent="0" eaLnBrk="1" hangingPunct="1">
              <a:buNone/>
            </a:pPr>
            <a:endParaRPr lang="en-US" sz="2400" dirty="0"/>
          </a:p>
          <a:p>
            <a:pPr eaLnBrk="1" hangingPunct="1"/>
            <a:r>
              <a:rPr lang="en-US" sz="2400" dirty="0"/>
              <a:t>The activation energy will be lower and the reaction faster</a:t>
            </a:r>
          </a:p>
          <a:p>
            <a:pPr marL="0" indent="0" eaLnBrk="1" hangingPunct="1">
              <a:buNone/>
            </a:pPr>
            <a:endParaRPr lang="en-US" sz="2400" b="1" dirty="0">
              <a:solidFill>
                <a:srgbClr val="FF0000"/>
              </a:solidFill>
            </a:endParaRPr>
          </a:p>
          <a:p>
            <a:pPr eaLnBrk="1" hangingPunct="1"/>
            <a:endParaRPr lang="en-US" sz="2400"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27</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itle 1"/>
          <p:cNvSpPr txBox="1">
            <a:spLocks/>
          </p:cNvSpPr>
          <p:nvPr/>
        </p:nvSpPr>
        <p:spPr bwMode="auto">
          <a:xfrm>
            <a:off x="457200" y="95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a:lstStyle>
          <a:p>
            <a:pPr eaLnBrk="1" hangingPunct="1"/>
            <a:r>
              <a:rPr lang="en-US" dirty="0" smtClean="0"/>
              <a:t>7.4 S</a:t>
            </a:r>
            <a:r>
              <a:rPr lang="en-US" baseline="-25000" dirty="0" smtClean="0"/>
              <a:t>N</a:t>
            </a:r>
            <a:r>
              <a:rPr lang="en-US" dirty="0" smtClean="0"/>
              <a:t>2 – solvent effects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023" y="1089377"/>
            <a:ext cx="4320420" cy="1591734"/>
          </a:xfrm>
          <a:prstGeom prst="rect">
            <a:avLst/>
          </a:prstGeom>
        </p:spPr>
      </p:pic>
      <p:sp>
        <p:nvSpPr>
          <p:cNvPr id="6" name="TextBox 5"/>
          <p:cNvSpPr txBox="1"/>
          <p:nvPr/>
        </p:nvSpPr>
        <p:spPr>
          <a:xfrm>
            <a:off x="578556" y="4868333"/>
            <a:ext cx="3683000" cy="830997"/>
          </a:xfrm>
          <a:prstGeom prst="rect">
            <a:avLst/>
          </a:prstGeom>
          <a:noFill/>
          <a:ln>
            <a:solidFill>
              <a:srgbClr val="FF0000"/>
            </a:solidFill>
          </a:ln>
        </p:spPr>
        <p:txBody>
          <a:bodyPr wrap="square" lIns="91440" tIns="45720" rIns="91440" bIns="45720" rtlCol="0">
            <a:spAutoFit/>
          </a:bodyPr>
          <a:lstStyle/>
          <a:p>
            <a:pPr algn="ctr"/>
            <a:r>
              <a:rPr lang="en-US" sz="2400" b="1" dirty="0">
                <a:solidFill>
                  <a:srgbClr val="FF0000"/>
                </a:solidFill>
              </a:rPr>
              <a:t>Aprotic solvents </a:t>
            </a:r>
            <a:r>
              <a:rPr lang="en-US" sz="2400" b="1" dirty="0"/>
              <a:t>are best for </a:t>
            </a:r>
            <a:r>
              <a:rPr lang="en-US" sz="2400" b="1" dirty="0">
                <a:solidFill>
                  <a:srgbClr val="FF0000"/>
                </a:solidFill>
              </a:rPr>
              <a:t>S</a:t>
            </a:r>
            <a:r>
              <a:rPr lang="en-US" sz="2400" b="1" baseline="-25000" dirty="0">
                <a:solidFill>
                  <a:srgbClr val="FF0000"/>
                </a:solidFill>
              </a:rPr>
              <a:t>N</a:t>
            </a:r>
            <a:r>
              <a:rPr lang="en-US" sz="2400" b="1" dirty="0">
                <a:solidFill>
                  <a:srgbClr val="FF0000"/>
                </a:solidFill>
              </a:rPr>
              <a:t>2 reactions</a:t>
            </a:r>
          </a:p>
        </p:txBody>
      </p:sp>
      <p:sp>
        <p:nvSpPr>
          <p:cNvPr id="2" name="TextBox 1"/>
          <p:cNvSpPr txBox="1"/>
          <p:nvPr/>
        </p:nvSpPr>
        <p:spPr>
          <a:xfrm>
            <a:off x="4761466" y="4030489"/>
            <a:ext cx="3925334" cy="837844"/>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1" name="Picture 1" descr="klein_3e_fig_07_09"/>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712775" y="2920729"/>
            <a:ext cx="4048129" cy="296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155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ontent Placeholder 2"/>
          <p:cNvSpPr>
            <a:spLocks noGrp="1"/>
          </p:cNvSpPr>
          <p:nvPr>
            <p:ph sz="half" idx="1"/>
          </p:nvPr>
        </p:nvSpPr>
        <p:spPr>
          <a:xfrm>
            <a:off x="128411" y="1209198"/>
            <a:ext cx="8775700" cy="2599972"/>
          </a:xfrm>
        </p:spPr>
        <p:txBody>
          <a:bodyPr/>
          <a:lstStyle/>
          <a:p>
            <a:pPr eaLnBrk="1" hangingPunct="1">
              <a:buFont typeface="Arial"/>
              <a:buChar char="•"/>
            </a:pPr>
            <a:r>
              <a:rPr lang="en-US" sz="2400" dirty="0"/>
              <a:t>Halides are common leaving groups for laboratory use, but are not common substrates in biological S</a:t>
            </a:r>
            <a:r>
              <a:rPr lang="en-US" sz="2400" baseline="-25000" dirty="0"/>
              <a:t>N</a:t>
            </a:r>
            <a:r>
              <a:rPr lang="en-US" sz="2400" dirty="0"/>
              <a:t>2 rxns.</a:t>
            </a:r>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r>
              <a:rPr lang="en-US" sz="2400" dirty="0"/>
              <a:t>Both of these compounds are good </a:t>
            </a:r>
            <a:r>
              <a:rPr lang="en-US" sz="2400" i="1" dirty="0"/>
              <a:t>methylating</a:t>
            </a:r>
            <a:r>
              <a:rPr lang="en-US" sz="2400" dirty="0"/>
              <a:t> reagents: a good nucleophile will attack the CH</a:t>
            </a:r>
            <a:r>
              <a:rPr lang="en-US" sz="2400" baseline="-25000" dirty="0"/>
              <a:t>3</a:t>
            </a:r>
            <a:r>
              <a:rPr lang="en-US" sz="2400" dirty="0"/>
              <a:t> via an S</a:t>
            </a:r>
            <a:r>
              <a:rPr lang="en-US" sz="2400" baseline="-25000" dirty="0"/>
              <a:t>N</a:t>
            </a:r>
            <a:r>
              <a:rPr lang="en-US" sz="2400" dirty="0"/>
              <a:t>2 mechanism.</a:t>
            </a:r>
          </a:p>
          <a:p>
            <a:pPr marL="0" indent="0" eaLnBrk="1" hangingPunct="1">
              <a:buNone/>
            </a:pPr>
            <a:endParaRPr lang="en-US" sz="2400" b="1" dirty="0">
              <a:solidFill>
                <a:srgbClr val="FF0000"/>
              </a:solidFill>
            </a:endParaRPr>
          </a:p>
          <a:p>
            <a:pPr eaLnBrk="1" hangingPunct="1"/>
            <a:endParaRPr lang="en-US" sz="2400"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28</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itle 1"/>
          <p:cNvSpPr txBox="1">
            <a:spLocks/>
          </p:cNvSpPr>
          <p:nvPr/>
        </p:nvSpPr>
        <p:spPr bwMode="auto">
          <a:xfrm>
            <a:off x="457200" y="95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a:lstStyle>
          <a:p>
            <a:pPr eaLnBrk="1" hangingPunct="1"/>
            <a:r>
              <a:rPr lang="en-US" dirty="0" smtClean="0"/>
              <a:t>7.5 S</a:t>
            </a:r>
            <a:r>
              <a:rPr lang="en-US" baseline="-25000" dirty="0" smtClean="0"/>
              <a:t>N</a:t>
            </a:r>
            <a:r>
              <a:rPr lang="en-US" dirty="0" smtClean="0"/>
              <a:t>2 – biological alkylation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63" y="3361270"/>
            <a:ext cx="1376879" cy="64629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206" y="2562329"/>
            <a:ext cx="2106789" cy="2106789"/>
          </a:xfrm>
          <a:prstGeom prst="rect">
            <a:avLst/>
          </a:prstGeom>
        </p:spPr>
      </p:pic>
      <p:sp>
        <p:nvSpPr>
          <p:cNvPr id="13" name="TextBox 12"/>
          <p:cNvSpPr txBox="1"/>
          <p:nvPr/>
        </p:nvSpPr>
        <p:spPr>
          <a:xfrm>
            <a:off x="2853761" y="2629648"/>
            <a:ext cx="896480" cy="923330"/>
          </a:xfrm>
          <a:prstGeom prst="rect">
            <a:avLst/>
          </a:prstGeom>
          <a:noFill/>
          <a:ln>
            <a:noFill/>
          </a:ln>
        </p:spPr>
        <p:txBody>
          <a:bodyPr wrap="square" lIns="91440" tIns="45720" rIns="91440" bIns="45720" rtlCol="0">
            <a:spAutoFit/>
          </a:bodyPr>
          <a:lstStyle/>
          <a:p>
            <a:pPr algn="ctr">
              <a:spcAft>
                <a:spcPts val="600"/>
              </a:spcAft>
            </a:pPr>
            <a:r>
              <a:rPr lang="en-US" dirty="0" smtClean="0">
                <a:solidFill>
                  <a:srgbClr val="FF0000"/>
                </a:solidFill>
                <a:latin typeface="+mn-lt"/>
              </a:rPr>
              <a:t>Good leaving group</a:t>
            </a:r>
          </a:p>
        </p:txBody>
      </p:sp>
      <p:sp>
        <p:nvSpPr>
          <p:cNvPr id="15" name="Left Arrow 14"/>
          <p:cNvSpPr/>
          <p:nvPr/>
        </p:nvSpPr>
        <p:spPr>
          <a:xfrm rot="20318037">
            <a:off x="1973780" y="3173514"/>
            <a:ext cx="785836" cy="17299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p>
        </p:txBody>
      </p:sp>
      <p:sp>
        <p:nvSpPr>
          <p:cNvPr id="18" name="TextBox 17"/>
          <p:cNvSpPr txBox="1"/>
          <p:nvPr/>
        </p:nvSpPr>
        <p:spPr>
          <a:xfrm>
            <a:off x="7682749" y="2408519"/>
            <a:ext cx="896480" cy="923330"/>
          </a:xfrm>
          <a:prstGeom prst="rect">
            <a:avLst/>
          </a:prstGeom>
          <a:noFill/>
          <a:ln>
            <a:noFill/>
          </a:ln>
        </p:spPr>
        <p:txBody>
          <a:bodyPr wrap="square" lIns="91440" tIns="45720" rIns="91440" bIns="45720" rtlCol="0">
            <a:spAutoFit/>
          </a:bodyPr>
          <a:lstStyle/>
          <a:p>
            <a:pPr algn="ctr">
              <a:spcAft>
                <a:spcPts val="600"/>
              </a:spcAft>
            </a:pPr>
            <a:r>
              <a:rPr lang="en-US" dirty="0" smtClean="0">
                <a:solidFill>
                  <a:srgbClr val="FF0000"/>
                </a:solidFill>
                <a:latin typeface="+mn-lt"/>
              </a:rPr>
              <a:t>Good leaving group</a:t>
            </a:r>
          </a:p>
        </p:txBody>
      </p:sp>
      <p:sp>
        <p:nvSpPr>
          <p:cNvPr id="19" name="Left Arrow 18"/>
          <p:cNvSpPr/>
          <p:nvPr/>
        </p:nvSpPr>
        <p:spPr>
          <a:xfrm rot="20318037">
            <a:off x="6802768" y="2952385"/>
            <a:ext cx="785836" cy="17299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p>
        </p:txBody>
      </p:sp>
    </p:spTree>
    <p:extLst>
      <p:ext uri="{BB962C8B-B14F-4D97-AF65-F5344CB8AC3E}">
        <p14:creationId xmlns:p14="http://schemas.microsoft.com/office/powerpoint/2010/main" val="2823500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Content Placeholder 2"/>
          <p:cNvSpPr>
            <a:spLocks noGrp="1"/>
          </p:cNvSpPr>
          <p:nvPr>
            <p:ph sz="quarter" idx="13"/>
          </p:nvPr>
        </p:nvSpPr>
        <p:spPr/>
        <p:txBody>
          <a:bodyPr/>
          <a:lstStyle/>
          <a:p>
            <a:r>
              <a:rPr lang="en-US" sz="2400" dirty="0"/>
              <a:t>Alkyl Halides can undergo a substitution reaction when reacted with a nucleophile.</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Alkyl Halides can undergo an elimination reaction when reacted with a base.</a:t>
            </a:r>
          </a:p>
          <a:p>
            <a:pPr marL="0" indent="0">
              <a:buNone/>
            </a:pPr>
            <a:r>
              <a:rPr lang="en-US" sz="2400" dirty="0"/>
              <a:t>		- what do “nucleophiles” and “bases” have in common?</a:t>
            </a:r>
          </a:p>
          <a:p>
            <a:pPr marL="0" indent="0">
              <a:buNone/>
            </a:pPr>
            <a:endParaRPr lang="en-US" sz="2400" dirty="0"/>
          </a:p>
          <a:p>
            <a:pPr marL="457200" lvl="1" indent="0">
              <a:buNone/>
            </a:pP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marL="0" indent="0">
              <a:buNone/>
            </a:pPr>
            <a:endParaRPr lang="en-US" dirty="0"/>
          </a:p>
        </p:txBody>
      </p:sp>
      <p:sp>
        <p:nvSpPr>
          <p:cNvPr id="21507" name="Title 1"/>
          <p:cNvSpPr>
            <a:spLocks noGrp="1"/>
          </p:cNvSpPr>
          <p:nvPr>
            <p:ph type="title"/>
          </p:nvPr>
        </p:nvSpPr>
        <p:spPr/>
        <p:txBody>
          <a:bodyPr/>
          <a:lstStyle/>
          <a:p>
            <a:r>
              <a:rPr lang="en-US" dirty="0" smtClean="0"/>
              <a:t>7.1 Substitution and Elimination Rxns</a:t>
            </a:r>
            <a:endParaRPr lang="en-US" dirty="0"/>
          </a:p>
        </p:txBody>
      </p:sp>
      <p:sp>
        <p:nvSpPr>
          <p:cNvPr id="12" name="Date Placeholder 11"/>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2</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217" y="2305050"/>
            <a:ext cx="72294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ontent Placeholder 2"/>
          <p:cNvSpPr>
            <a:spLocks noGrp="1"/>
          </p:cNvSpPr>
          <p:nvPr>
            <p:ph sz="half" idx="1"/>
          </p:nvPr>
        </p:nvSpPr>
        <p:spPr>
          <a:xfrm>
            <a:off x="128411" y="1209198"/>
            <a:ext cx="8775700" cy="2599972"/>
          </a:xfrm>
        </p:spPr>
        <p:txBody>
          <a:bodyPr/>
          <a:lstStyle/>
          <a:p>
            <a:pPr eaLnBrk="1" hangingPunct="1">
              <a:buFont typeface="Arial"/>
              <a:buChar char="•"/>
            </a:pPr>
            <a:r>
              <a:rPr lang="en-US" sz="2400" dirty="0"/>
              <a:t>When an alkyl halide is treated with a </a:t>
            </a:r>
            <a:r>
              <a:rPr lang="en-US" sz="2400" u="sng" dirty="0">
                <a:solidFill>
                  <a:schemeClr val="tx1"/>
                </a:solidFill>
              </a:rPr>
              <a:t>strong</a:t>
            </a:r>
            <a:r>
              <a:rPr lang="en-US" sz="2400" dirty="0">
                <a:solidFill>
                  <a:schemeClr val="tx1"/>
                </a:solidFill>
              </a:rPr>
              <a:t> base</a:t>
            </a:r>
            <a:r>
              <a:rPr lang="en-US" sz="2400" dirty="0"/>
              <a:t>, it can undergo beta elimination (1,2-elimination) to form an alkene:</a:t>
            </a:r>
          </a:p>
          <a:p>
            <a:pPr marL="0" indent="0" eaLnBrk="1" hangingPunct="1">
              <a:buNone/>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r>
              <a:rPr lang="en-US" sz="2400" dirty="0"/>
              <a:t>A </a:t>
            </a:r>
            <a:r>
              <a:rPr lang="en-US" sz="2400" b="1" dirty="0">
                <a:solidFill>
                  <a:srgbClr val="FF0000"/>
                </a:solidFill>
              </a:rPr>
              <a:t>strong base </a:t>
            </a:r>
            <a:r>
              <a:rPr lang="en-US" sz="2400" dirty="0"/>
              <a:t>will react in a concerted mechanism, called an </a:t>
            </a:r>
            <a:r>
              <a:rPr lang="en-US" sz="2400" b="1" dirty="0">
                <a:solidFill>
                  <a:srgbClr val="FF0000"/>
                </a:solidFill>
              </a:rPr>
              <a:t>E2 elimination</a:t>
            </a:r>
            <a:r>
              <a:rPr lang="en-US" sz="2400" dirty="0"/>
              <a:t>.</a:t>
            </a:r>
          </a:p>
          <a:p>
            <a:pPr marL="0" indent="0" eaLnBrk="1" hangingPunct="1">
              <a:buNone/>
            </a:pPr>
            <a:endParaRPr lang="en-US" sz="2400" b="1" dirty="0">
              <a:solidFill>
                <a:srgbClr val="FF0000"/>
              </a:solidFill>
            </a:endParaRPr>
          </a:p>
          <a:p>
            <a:pPr eaLnBrk="1" hangingPunct="1"/>
            <a:endParaRPr lang="en-US" sz="2400"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29</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itle 1"/>
          <p:cNvSpPr txBox="1">
            <a:spLocks/>
          </p:cNvSpPr>
          <p:nvPr/>
        </p:nvSpPr>
        <p:spPr bwMode="auto">
          <a:xfrm>
            <a:off x="457200" y="95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a:lstStyle>
          <a:p>
            <a:pPr eaLnBrk="1" hangingPunct="1"/>
            <a:r>
              <a:rPr lang="en-US" dirty="0" smtClean="0"/>
              <a:t>7.6 introduction to E2 rxns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109" y="2219569"/>
            <a:ext cx="6336193" cy="8577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41899"/>
            <a:ext cx="6806896" cy="2134567"/>
          </a:xfrm>
          <a:prstGeom prst="rect">
            <a:avLst/>
          </a:prstGeom>
        </p:spPr>
      </p:pic>
    </p:spTree>
    <p:extLst>
      <p:ext uri="{BB962C8B-B14F-4D97-AF65-F5344CB8AC3E}">
        <p14:creationId xmlns:p14="http://schemas.microsoft.com/office/powerpoint/2010/main" val="4158744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ontent Placeholder 2"/>
          <p:cNvSpPr>
            <a:spLocks noGrp="1"/>
          </p:cNvSpPr>
          <p:nvPr>
            <p:ph sz="half" idx="1"/>
          </p:nvPr>
        </p:nvSpPr>
        <p:spPr>
          <a:xfrm>
            <a:off x="128411" y="1209198"/>
            <a:ext cx="8775700" cy="2599972"/>
          </a:xfrm>
        </p:spPr>
        <p:txBody>
          <a:bodyPr/>
          <a:lstStyle/>
          <a:p>
            <a:pPr eaLnBrk="1" hangingPunct="1">
              <a:buFont typeface="Arial"/>
              <a:buChar char="•"/>
            </a:pPr>
            <a:r>
              <a:rPr lang="en-US" sz="2400" dirty="0"/>
              <a:t>E2 elimination is concerted, where the base removes a </a:t>
            </a:r>
            <a:r>
              <a:rPr lang="en-US" sz="2400" dirty="0">
                <a:latin typeface="Symbol" charset="2"/>
                <a:cs typeface="Symbol" charset="2"/>
              </a:rPr>
              <a:t>b</a:t>
            </a:r>
            <a:r>
              <a:rPr lang="en-US" sz="2400" dirty="0"/>
              <a:t>-proton, causing the loss of the leaving group and the formation of the C=C bond.  So, concerted elimination is bimolecular and follows second-order kinetics:</a:t>
            </a:r>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r>
              <a:rPr lang="en-US" sz="2400" dirty="0"/>
              <a:t>In what ways is E2 elimination similar to S</a:t>
            </a:r>
            <a:r>
              <a:rPr lang="en-US" sz="2400" baseline="-25000" dirty="0"/>
              <a:t>N</a:t>
            </a:r>
            <a:r>
              <a:rPr lang="en-US" sz="2400" dirty="0"/>
              <a:t>2 substitution? What are the differences?</a:t>
            </a:r>
          </a:p>
          <a:p>
            <a:pPr marL="0" indent="0" eaLnBrk="1" hangingPunct="1">
              <a:buNone/>
            </a:pPr>
            <a:endParaRPr lang="en-US" sz="2400" dirty="0"/>
          </a:p>
          <a:p>
            <a:pPr eaLnBrk="1" hangingPunct="1">
              <a:buFont typeface="Arial"/>
              <a:buChar char="•"/>
            </a:pPr>
            <a:endParaRPr lang="en-US" sz="2400" dirty="0"/>
          </a:p>
          <a:p>
            <a:pPr eaLnBrk="1" hangingPunct="1">
              <a:buFont typeface="Arial"/>
              <a:buChar char="•"/>
            </a:pPr>
            <a:endParaRPr lang="en-US" sz="2400" dirty="0"/>
          </a:p>
          <a:p>
            <a:pPr marL="0" indent="0" eaLnBrk="1" hangingPunct="1">
              <a:buNone/>
            </a:pPr>
            <a:endParaRPr lang="en-US" sz="2400" b="1" dirty="0">
              <a:solidFill>
                <a:srgbClr val="FF0000"/>
              </a:solidFill>
            </a:endParaRPr>
          </a:p>
          <a:p>
            <a:pPr eaLnBrk="1" hangingPunct="1"/>
            <a:endParaRPr lang="en-US" sz="2400"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30</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itle 1"/>
          <p:cNvSpPr txBox="1">
            <a:spLocks/>
          </p:cNvSpPr>
          <p:nvPr/>
        </p:nvSpPr>
        <p:spPr bwMode="auto">
          <a:xfrm>
            <a:off x="457200" y="95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a:lstStyle>
          <a:p>
            <a:pPr eaLnBrk="1" hangingPunct="1"/>
            <a:r>
              <a:rPr lang="en-US" dirty="0" smtClean="0"/>
              <a:t>7.6 E2 - kinetics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59" y="3193110"/>
            <a:ext cx="3139402" cy="4410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984" y="2861031"/>
            <a:ext cx="4263797" cy="759642"/>
          </a:xfrm>
          <a:prstGeom prst="rect">
            <a:avLst/>
          </a:prstGeom>
        </p:spPr>
      </p:pic>
    </p:spTree>
    <p:extLst>
      <p:ext uri="{BB962C8B-B14F-4D97-AF65-F5344CB8AC3E}">
        <p14:creationId xmlns:p14="http://schemas.microsoft.com/office/powerpoint/2010/main" val="149939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ontent Placeholder 2"/>
          <p:cNvSpPr>
            <a:spLocks noGrp="1"/>
          </p:cNvSpPr>
          <p:nvPr>
            <p:ph sz="half" idx="1"/>
          </p:nvPr>
        </p:nvSpPr>
        <p:spPr>
          <a:xfrm>
            <a:off x="128411" y="1209198"/>
            <a:ext cx="8775700" cy="2599972"/>
          </a:xfrm>
        </p:spPr>
        <p:txBody>
          <a:bodyPr/>
          <a:lstStyle/>
          <a:p>
            <a:pPr eaLnBrk="1" hangingPunct="1">
              <a:buFont typeface="Arial"/>
              <a:buChar char="•"/>
            </a:pPr>
            <a:r>
              <a:rPr lang="en-US" sz="2400" dirty="0"/>
              <a:t>Consider a reagent such as NaOH, which is a strong nucleophile (S</a:t>
            </a:r>
            <a:r>
              <a:rPr lang="en-US" sz="2400" baseline="-25000" dirty="0"/>
              <a:t>N</a:t>
            </a:r>
            <a:r>
              <a:rPr lang="en-US" sz="2400" dirty="0"/>
              <a:t>2) and a strong base (E2)…</a:t>
            </a:r>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eaLnBrk="1" hangingPunct="1">
              <a:buFont typeface="Arial"/>
              <a:buChar char="•"/>
            </a:pPr>
            <a:endParaRPr lang="en-US" sz="2400" dirty="0"/>
          </a:p>
          <a:p>
            <a:pPr marL="0" indent="0" eaLnBrk="1" hangingPunct="1">
              <a:buNone/>
            </a:pPr>
            <a:r>
              <a:rPr lang="en-US" sz="2400" dirty="0"/>
              <a:t>… when the substrate is sterically hindered, E2 elimination will occur.</a:t>
            </a:r>
          </a:p>
          <a:p>
            <a:pPr marL="0" indent="0" eaLnBrk="1" hangingPunct="1">
              <a:buNone/>
            </a:pPr>
            <a:endParaRPr lang="en-US" sz="2400" dirty="0"/>
          </a:p>
          <a:p>
            <a:pPr eaLnBrk="1" hangingPunct="1">
              <a:buFont typeface="Arial"/>
              <a:buChar char="•"/>
            </a:pPr>
            <a:endParaRPr lang="en-US" sz="2400" dirty="0"/>
          </a:p>
          <a:p>
            <a:pPr eaLnBrk="1" hangingPunct="1">
              <a:buFont typeface="Arial"/>
              <a:buChar char="•"/>
            </a:pPr>
            <a:endParaRPr lang="en-US" sz="2400" dirty="0"/>
          </a:p>
          <a:p>
            <a:pPr marL="0" indent="0" eaLnBrk="1" hangingPunct="1">
              <a:buNone/>
            </a:pPr>
            <a:endParaRPr lang="en-US" sz="2400" b="1" dirty="0">
              <a:solidFill>
                <a:srgbClr val="FF0000"/>
              </a:solidFill>
            </a:endParaRPr>
          </a:p>
          <a:p>
            <a:pPr eaLnBrk="1" hangingPunct="1"/>
            <a:endParaRPr lang="en-US" sz="2400"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31</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9" name="Title 1"/>
          <p:cNvSpPr txBox="1">
            <a:spLocks/>
          </p:cNvSpPr>
          <p:nvPr/>
        </p:nvSpPr>
        <p:spPr bwMode="auto">
          <a:xfrm>
            <a:off x="457200" y="95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a:lstStyle>
          <a:p>
            <a:pPr eaLnBrk="1" hangingPunct="1"/>
            <a:r>
              <a:rPr lang="en-US" dirty="0" smtClean="0"/>
              <a:t>7.6 E2 – effect of the substrate</a:t>
            </a:r>
            <a:endParaRPr lang="en-US" dirty="0"/>
          </a:p>
        </p:txBody>
      </p:sp>
      <p:sp>
        <p:nvSpPr>
          <p:cNvPr id="11" name="TextBox 10"/>
          <p:cNvSpPr txBox="1"/>
          <p:nvPr/>
        </p:nvSpPr>
        <p:spPr>
          <a:xfrm>
            <a:off x="2100328" y="3308630"/>
            <a:ext cx="5031992" cy="847734"/>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2" name="Picture 1" descr="klein_3e_fig_07_1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730124" y="2188205"/>
            <a:ext cx="7772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761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32</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dirty="0" smtClean="0">
                <a:solidFill>
                  <a:schemeClr val="tx1">
                    <a:lumMod val="75000"/>
                    <a:lumOff val="25000"/>
                  </a:schemeClr>
                </a:solidFill>
              </a:rPr>
              <a:t>Alk</a:t>
            </a:r>
            <a:r>
              <a:rPr lang="en-US" dirty="0" smtClean="0">
                <a:solidFill>
                  <a:srgbClr val="FF0000"/>
                </a:solidFill>
              </a:rPr>
              <a:t>enes</a:t>
            </a:r>
            <a:r>
              <a:rPr lang="en-US" dirty="0" smtClean="0">
                <a:solidFill>
                  <a:schemeClr val="tx1">
                    <a:lumMod val="75000"/>
                    <a:lumOff val="25000"/>
                  </a:schemeClr>
                </a:solidFill>
              </a:rPr>
              <a:t> are given IUPAC names using the same procedure to name alk</a:t>
            </a:r>
            <a:r>
              <a:rPr lang="en-US" dirty="0" smtClean="0">
                <a:solidFill>
                  <a:srgbClr val="FF0000"/>
                </a:solidFill>
              </a:rPr>
              <a:t>anes</a:t>
            </a:r>
            <a:r>
              <a:rPr lang="en-US" dirty="0" smtClean="0">
                <a:solidFill>
                  <a:schemeClr val="tx1">
                    <a:lumMod val="75000"/>
                    <a:lumOff val="25000"/>
                  </a:schemeClr>
                </a:solidFill>
              </a:rPr>
              <a:t>, with </a:t>
            </a:r>
            <a:r>
              <a:rPr lang="en-US" dirty="0" smtClean="0">
                <a:solidFill>
                  <a:srgbClr val="00B0F0"/>
                </a:solidFill>
              </a:rPr>
              <a:t>minor modifications</a:t>
            </a:r>
          </a:p>
          <a:p>
            <a:pPr marL="914400" lvl="1" indent="-514350" eaLnBrk="1" hangingPunct="1">
              <a:buFont typeface="+mj-lt"/>
              <a:buAutoNum type="arabicPeriod"/>
              <a:defRPr/>
            </a:pPr>
            <a:r>
              <a:rPr lang="en-US" dirty="0" smtClean="0">
                <a:solidFill>
                  <a:schemeClr val="tx1">
                    <a:lumMod val="75000"/>
                    <a:lumOff val="25000"/>
                  </a:schemeClr>
                </a:solidFill>
                <a:ea typeface="+mn-ea"/>
              </a:rPr>
              <a:t>Identify the parent chain, </a:t>
            </a:r>
            <a:r>
              <a:rPr lang="en-US" dirty="0" smtClean="0">
                <a:solidFill>
                  <a:srgbClr val="00B0F0"/>
                </a:solidFill>
                <a:ea typeface="+mn-ea"/>
              </a:rPr>
              <a:t>which includes the C=C double bond</a:t>
            </a:r>
            <a:endParaRPr lang="en-US" dirty="0" smtClean="0">
              <a:solidFill>
                <a:schemeClr val="tx1">
                  <a:lumMod val="75000"/>
                  <a:lumOff val="25000"/>
                </a:schemeClr>
              </a:solidFill>
              <a:ea typeface="+mn-ea"/>
            </a:endParaRPr>
          </a:p>
          <a:p>
            <a:pPr marL="914400" lvl="1" indent="-514350" eaLnBrk="1" hangingPunct="1">
              <a:buFont typeface="+mj-lt"/>
              <a:buAutoNum type="arabicPeriod"/>
              <a:defRPr/>
            </a:pPr>
            <a:r>
              <a:rPr lang="en-US" dirty="0" smtClean="0">
                <a:solidFill>
                  <a:schemeClr val="tx1">
                    <a:lumMod val="75000"/>
                    <a:lumOff val="25000"/>
                  </a:schemeClr>
                </a:solidFill>
                <a:ea typeface="+mn-ea"/>
              </a:rPr>
              <a:t>Identify and Name the substituents</a:t>
            </a:r>
          </a:p>
          <a:p>
            <a:pPr marL="914400" lvl="1" indent="-514350" eaLnBrk="1" hangingPunct="1">
              <a:buFont typeface="+mj-lt"/>
              <a:buAutoNum type="arabicPeriod"/>
              <a:defRPr/>
            </a:pPr>
            <a:r>
              <a:rPr lang="en-US" dirty="0" smtClean="0">
                <a:solidFill>
                  <a:schemeClr val="tx1">
                    <a:lumMod val="75000"/>
                    <a:lumOff val="25000"/>
                  </a:schemeClr>
                </a:solidFill>
                <a:ea typeface="+mn-ea"/>
              </a:rPr>
              <a:t>Assign a locant (and prefix if necessary) to each substituent. </a:t>
            </a:r>
            <a:r>
              <a:rPr lang="en-US" dirty="0" smtClean="0">
                <a:solidFill>
                  <a:srgbClr val="00B0F0"/>
                </a:solidFill>
                <a:ea typeface="+mn-ea"/>
              </a:rPr>
              <a:t>Give the C=C double bond the lowest number possible</a:t>
            </a:r>
          </a:p>
          <a:p>
            <a:pPr marL="914400" lvl="1" indent="-514350" eaLnBrk="1" hangingPunct="1">
              <a:buFont typeface="+mj-lt"/>
              <a:buAutoNum type="arabicPeriod"/>
              <a:defRPr/>
            </a:pPr>
            <a:r>
              <a:rPr lang="en-US" dirty="0" smtClean="0">
                <a:solidFill>
                  <a:schemeClr val="tx1">
                    <a:lumMod val="75000"/>
                    <a:lumOff val="25000"/>
                  </a:schemeClr>
                </a:solidFill>
                <a:ea typeface="+mn-ea"/>
              </a:rPr>
              <a:t>List the numbered substituents before the parent name in alphabetical order. Ignore prefixes (except iso) when ordering alphabetically</a:t>
            </a:r>
          </a:p>
          <a:p>
            <a:pPr marL="914400" lvl="1" indent="-514350" eaLnBrk="1" hangingPunct="1">
              <a:buFont typeface="+mj-lt"/>
              <a:buAutoNum type="arabicPeriod"/>
              <a:defRPr/>
            </a:pPr>
            <a:r>
              <a:rPr lang="en-US" dirty="0" smtClean="0">
                <a:solidFill>
                  <a:srgbClr val="00B0F0"/>
                </a:solidFill>
                <a:ea typeface="+mn-ea"/>
              </a:rPr>
              <a:t>The C=C double bond locant is placed either just before the parent name or just before the -</a:t>
            </a:r>
            <a:r>
              <a:rPr lang="en-US" dirty="0" smtClean="0">
                <a:solidFill>
                  <a:srgbClr val="FF0000"/>
                </a:solidFill>
                <a:ea typeface="+mn-ea"/>
              </a:rPr>
              <a:t>ene</a:t>
            </a:r>
            <a:r>
              <a:rPr lang="en-US" dirty="0" smtClean="0">
                <a:solidFill>
                  <a:srgbClr val="00B0F0"/>
                </a:solidFill>
                <a:ea typeface="+mn-ea"/>
              </a:rPr>
              <a:t> suffix</a:t>
            </a:r>
          </a:p>
        </p:txBody>
      </p:sp>
      <p:sp>
        <p:nvSpPr>
          <p:cNvPr id="12"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Nomenclature</a:t>
            </a:r>
          </a:p>
        </p:txBody>
      </p:sp>
    </p:spTree>
    <p:extLst>
      <p:ext uri="{BB962C8B-B14F-4D97-AF65-F5344CB8AC3E}">
        <p14:creationId xmlns:p14="http://schemas.microsoft.com/office/powerpoint/2010/main" val="4122511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33</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5" name="Content Placeholder 2"/>
          <p:cNvSpPr>
            <a:spLocks noGrp="1"/>
          </p:cNvSpPr>
          <p:nvPr>
            <p:ph sz="half" idx="1"/>
          </p:nvPr>
        </p:nvSpPr>
        <p:spPr>
          <a:xfrm>
            <a:off x="147639" y="1143000"/>
            <a:ext cx="8789987" cy="5213350"/>
          </a:xfrm>
        </p:spPr>
        <p:txBody>
          <a:bodyPr/>
          <a:lstStyle/>
          <a:p>
            <a:pPr marL="514350" indent="-514350" eaLnBrk="1" hangingPunct="1">
              <a:buFont typeface="Calibri" charset="0"/>
              <a:buAutoNum type="arabicPeriod"/>
            </a:pPr>
            <a:r>
              <a:rPr lang="en-US" sz="2400" dirty="0"/>
              <a:t>Identify the parent chain, </a:t>
            </a:r>
            <a:r>
              <a:rPr lang="en-US" sz="2400" dirty="0">
                <a:solidFill>
                  <a:srgbClr val="00B0F0"/>
                </a:solidFill>
              </a:rPr>
              <a:t>which should include the C=C double bond</a:t>
            </a:r>
            <a:endParaRPr lang="en-US" sz="2400" dirty="0"/>
          </a:p>
          <a:p>
            <a:pPr marL="514350" indent="-514350" eaLnBrk="1" hangingPunct="1"/>
            <a:r>
              <a:rPr lang="en-US" sz="2400" dirty="0"/>
              <a:t>The name of the parent chain should end in -</a:t>
            </a:r>
            <a:r>
              <a:rPr lang="en-US" sz="2400" dirty="0">
                <a:solidFill>
                  <a:srgbClr val="FF0000"/>
                </a:solidFill>
              </a:rPr>
              <a:t>ene</a:t>
            </a:r>
            <a:r>
              <a:rPr lang="en-US" sz="2400" dirty="0"/>
              <a:t> rather than –</a:t>
            </a:r>
            <a:r>
              <a:rPr lang="en-US" sz="2400" dirty="0">
                <a:solidFill>
                  <a:srgbClr val="FF0000"/>
                </a:solidFill>
              </a:rPr>
              <a:t>ane</a:t>
            </a:r>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r>
              <a:rPr lang="en-US" sz="2400" dirty="0"/>
              <a:t>The parent chain should include the C=C double bond</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5913" y="2719242"/>
            <a:ext cx="4708977" cy="901432"/>
          </a:xfrm>
          <a:prstGeom prst="rect">
            <a:avLst/>
          </a:prstGeom>
          <a:noFill/>
          <a:ln w="9525">
            <a:noFill/>
            <a:miter lim="800000"/>
            <a:headEnd/>
            <a:tailEnd/>
          </a:ln>
        </p:spPr>
      </p:pic>
      <p:pic>
        <p:nvPicPr>
          <p:cNvPr id="1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22338" y="4648201"/>
            <a:ext cx="6130680" cy="1453847"/>
          </a:xfrm>
          <a:prstGeom prst="rect">
            <a:avLst/>
          </a:prstGeom>
          <a:noFill/>
          <a:ln w="9525">
            <a:noFill/>
            <a:miter lim="800000"/>
            <a:headEnd/>
            <a:tailEnd/>
          </a:ln>
        </p:spPr>
      </p:pic>
      <p:sp>
        <p:nvSpPr>
          <p:cNvPr id="18"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Nomenclature</a:t>
            </a:r>
          </a:p>
        </p:txBody>
      </p:sp>
    </p:spTree>
    <p:extLst>
      <p:ext uri="{BB962C8B-B14F-4D97-AF65-F5344CB8AC3E}">
        <p14:creationId xmlns:p14="http://schemas.microsoft.com/office/powerpoint/2010/main" val="4086606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Nomenclature</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buFont typeface="+mj-lt"/>
              <a:buAutoNum type="arabicPeriod" startAt="2"/>
              <a:defRPr/>
            </a:pPr>
            <a:r>
              <a:rPr lang="en-US" sz="2400" dirty="0">
                <a:solidFill>
                  <a:schemeClr val="tx1">
                    <a:lumMod val="75000"/>
                    <a:lumOff val="25000"/>
                  </a:schemeClr>
                </a:solidFill>
              </a:rPr>
              <a:t>Identify and Name the substituents</a:t>
            </a:r>
          </a:p>
          <a:p>
            <a:pPr marL="514350" indent="-514350" eaLnBrk="1" hangingPunct="1">
              <a:buFont typeface="+mj-lt"/>
              <a:buAutoNum type="arabicPeriod" startAt="2"/>
              <a:defRPr/>
            </a:pPr>
            <a:r>
              <a:rPr lang="en-US" sz="2400" dirty="0">
                <a:solidFill>
                  <a:schemeClr val="tx1">
                    <a:lumMod val="75000"/>
                    <a:lumOff val="25000"/>
                  </a:schemeClr>
                </a:solidFill>
              </a:rPr>
              <a:t>Assign a locant (and prefix if necessary) to each substituent. </a:t>
            </a:r>
            <a:r>
              <a:rPr lang="en-US" sz="2400" dirty="0">
                <a:solidFill>
                  <a:srgbClr val="00B0F0"/>
                </a:solidFill>
              </a:rPr>
              <a:t>Give the C=C double bond the lowest number possible</a:t>
            </a:r>
          </a:p>
          <a:p>
            <a:pPr marL="514350" indent="-514350" eaLnBrk="1" hangingPunct="1">
              <a:buFont typeface="+mj-lt"/>
              <a:buAutoNum type="arabicPeriod" startAt="2"/>
              <a:defRPr/>
            </a:pPr>
            <a:endParaRPr lang="en-US" sz="2400" dirty="0">
              <a:solidFill>
                <a:srgbClr val="00B0F0"/>
              </a:solidFill>
            </a:endParaRPr>
          </a:p>
          <a:p>
            <a:pPr marL="514350" indent="-514350" eaLnBrk="1" hangingPunct="1">
              <a:buFont typeface="+mj-lt"/>
              <a:buAutoNum type="arabicPeriod" startAt="2"/>
              <a:defRPr/>
            </a:pPr>
            <a:endParaRPr lang="en-US" sz="2400" dirty="0">
              <a:solidFill>
                <a:srgbClr val="00B0F0"/>
              </a:solidFill>
            </a:endParaRPr>
          </a:p>
          <a:p>
            <a:pPr marL="914400" lvl="1" indent="-514350" eaLnBrk="1" hangingPunct="1">
              <a:buFont typeface="+mj-lt"/>
              <a:buAutoNum type="arabicPeriod" startAt="2"/>
              <a:defRPr/>
            </a:pPr>
            <a:endParaRPr lang="en-US" dirty="0" smtClean="0">
              <a:solidFill>
                <a:srgbClr val="00B0F0"/>
              </a:solidFill>
              <a:ea typeface="+mn-ea"/>
            </a:endParaRPr>
          </a:p>
          <a:p>
            <a:pPr marL="914400" lvl="1" indent="-514350" eaLnBrk="1" hangingPunct="1">
              <a:buFont typeface="+mj-lt"/>
              <a:buAutoNum type="arabicPeriod" startAt="2"/>
              <a:defRPr/>
            </a:pPr>
            <a:endParaRPr lang="en-US" dirty="0" smtClean="0">
              <a:solidFill>
                <a:srgbClr val="00B0F0"/>
              </a:solidFill>
              <a:ea typeface="+mn-ea"/>
            </a:endParaRPr>
          </a:p>
          <a:p>
            <a:pPr marL="914400" lvl="1" indent="-514350" eaLnBrk="1" hangingPunct="1">
              <a:buFont typeface="+mj-lt"/>
              <a:buAutoNum type="arabicPeriod" startAt="2"/>
              <a:defRPr/>
            </a:pPr>
            <a:endParaRPr lang="en-US" dirty="0" smtClean="0">
              <a:solidFill>
                <a:srgbClr val="00B0F0"/>
              </a:solidFill>
              <a:ea typeface="+mn-ea"/>
            </a:endParaRPr>
          </a:p>
          <a:p>
            <a:pPr marL="914400" lvl="1" indent="-514350" eaLnBrk="1" hangingPunct="1">
              <a:buFont typeface="+mj-lt"/>
              <a:buAutoNum type="arabicPeriod" startAt="2"/>
              <a:defRPr/>
            </a:pPr>
            <a:endParaRPr lang="en-US" dirty="0" smtClean="0">
              <a:solidFill>
                <a:srgbClr val="00B0F0"/>
              </a:solidFill>
              <a:ea typeface="+mn-ea"/>
            </a:endParaRPr>
          </a:p>
          <a:p>
            <a:pPr marL="914400" lvl="1" indent="-514350" eaLnBrk="1" hangingPunct="1">
              <a:defRPr/>
            </a:pPr>
            <a:r>
              <a:rPr lang="en-US" dirty="0" smtClean="0">
                <a:solidFill>
                  <a:schemeClr val="tx1">
                    <a:lumMod val="75000"/>
                    <a:lumOff val="25000"/>
                  </a:schemeClr>
                </a:solidFill>
                <a:ea typeface="+mn-ea"/>
              </a:rPr>
              <a:t>The locant of the double bond is a single number, and is the number indicating where the double bond </a:t>
            </a:r>
            <a:r>
              <a:rPr lang="en-US" i="1" dirty="0" smtClean="0">
                <a:solidFill>
                  <a:schemeClr val="tx1">
                    <a:lumMod val="75000"/>
                    <a:lumOff val="25000"/>
                  </a:schemeClr>
                </a:solidFill>
                <a:ea typeface="+mn-ea"/>
              </a:rPr>
              <a:t>starts</a:t>
            </a:r>
            <a:r>
              <a:rPr lang="en-US" dirty="0" smtClean="0">
                <a:solidFill>
                  <a:schemeClr val="tx1">
                    <a:lumMod val="75000"/>
                    <a:lumOff val="25000"/>
                  </a:schemeClr>
                </a:solidFill>
                <a:ea typeface="+mn-ea"/>
              </a:rPr>
              <a:t>.  The alkene above is located at the “2” carbon.</a:t>
            </a:r>
          </a:p>
        </p:txBody>
      </p:sp>
      <p:pic>
        <p:nvPicPr>
          <p:cNvPr id="2253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5881" y="2646687"/>
            <a:ext cx="6472238" cy="1682781"/>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34</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36922331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Nomenclature</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buFont typeface="+mj-lt"/>
              <a:buAutoNum type="arabicPeriod" startAt="4"/>
              <a:defRPr/>
            </a:pPr>
            <a:r>
              <a:rPr lang="en-US" sz="2400" dirty="0">
                <a:solidFill>
                  <a:schemeClr val="tx1">
                    <a:lumMod val="75000"/>
                    <a:lumOff val="25000"/>
                  </a:schemeClr>
                </a:solidFill>
              </a:rPr>
              <a:t>List the numbered substituents before the parent name in alphabetical order. Ignore prefixes (except iso) when ordering alphabetically</a:t>
            </a:r>
          </a:p>
          <a:p>
            <a:pPr marL="514350" indent="-514350" eaLnBrk="1" hangingPunct="1">
              <a:buFont typeface="+mj-lt"/>
              <a:buAutoNum type="arabicPeriod" startAt="4"/>
              <a:defRPr/>
            </a:pPr>
            <a:r>
              <a:rPr lang="en-US" sz="2400" dirty="0">
                <a:solidFill>
                  <a:srgbClr val="00B0F0"/>
                </a:solidFill>
              </a:rPr>
              <a:t>The C=C double bond locant is placed either just before the parent name or just before the -ene suffix</a:t>
            </a:r>
          </a:p>
          <a:p>
            <a:pPr marL="514350" indent="-514350" eaLnBrk="1" hangingPunct="1">
              <a:buFont typeface="+mj-lt"/>
              <a:buAutoNum type="arabicPeriod" startAt="4"/>
              <a:defRPr/>
            </a:pPr>
            <a:endParaRPr lang="en-US" dirty="0" smtClean="0">
              <a:solidFill>
                <a:srgbClr val="00B0F0"/>
              </a:solidFill>
            </a:endParaRPr>
          </a:p>
          <a:p>
            <a:pPr marL="514350" indent="-514350" eaLnBrk="1" hangingPunct="1">
              <a:buFont typeface="+mj-lt"/>
              <a:buAutoNum type="arabicPeriod" startAt="4"/>
              <a:defRPr/>
            </a:pPr>
            <a:endParaRPr lang="en-US" dirty="0" smtClean="0">
              <a:solidFill>
                <a:srgbClr val="00B0F0"/>
              </a:solidFill>
            </a:endParaRPr>
          </a:p>
          <a:p>
            <a:pPr marL="0" indent="0" eaLnBrk="1" hangingPunct="1">
              <a:buNone/>
              <a:defRPr/>
            </a:pPr>
            <a:endParaRPr lang="en-US" dirty="0" smtClean="0">
              <a:solidFill>
                <a:srgbClr val="00B0F0"/>
              </a:solidFill>
            </a:endParaRPr>
          </a:p>
          <a:p>
            <a:pPr marL="0" indent="0" eaLnBrk="1" hangingPunct="1">
              <a:buNone/>
              <a:defRPr/>
            </a:pPr>
            <a:endParaRPr lang="en-US" dirty="0" smtClean="0">
              <a:solidFill>
                <a:srgbClr val="00B0F0"/>
              </a:solidFill>
            </a:endParaRPr>
          </a:p>
          <a:p>
            <a:pPr marL="0" indent="0" eaLnBrk="1" hangingPunct="1">
              <a:buNone/>
              <a:defRPr/>
            </a:pPr>
            <a:r>
              <a:rPr lang="en-US" sz="2400" dirty="0">
                <a:solidFill>
                  <a:schemeClr val="tx1">
                    <a:lumMod val="75000"/>
                    <a:lumOff val="25000"/>
                  </a:schemeClr>
                </a:solidFill>
              </a:rPr>
              <a:t>Note: This alkene has the </a:t>
            </a:r>
            <a:r>
              <a:rPr lang="en-US" sz="2400" i="1" dirty="0">
                <a:solidFill>
                  <a:schemeClr val="tx1">
                    <a:lumMod val="75000"/>
                    <a:lumOff val="25000"/>
                  </a:schemeClr>
                </a:solidFill>
              </a:rPr>
              <a:t>E</a:t>
            </a:r>
            <a:r>
              <a:rPr lang="en-US" sz="2400" dirty="0">
                <a:solidFill>
                  <a:schemeClr val="tx1">
                    <a:lumMod val="75000"/>
                    <a:lumOff val="25000"/>
                  </a:schemeClr>
                </a:solidFill>
              </a:rPr>
              <a:t> configuration, which must be indicated in the name, in </a:t>
            </a:r>
            <a:r>
              <a:rPr lang="en-US" sz="2400" dirty="0" smtClean="0">
                <a:solidFill>
                  <a:schemeClr val="tx1">
                    <a:lumMod val="75000"/>
                    <a:lumOff val="25000"/>
                  </a:schemeClr>
                </a:solidFill>
              </a:rPr>
              <a:t>parentheses:  </a:t>
            </a:r>
            <a:r>
              <a:rPr lang="en-US" sz="2400" b="1" dirty="0">
                <a:solidFill>
                  <a:schemeClr val="tx1">
                    <a:lumMod val="75000"/>
                    <a:lumOff val="25000"/>
                  </a:schemeClr>
                </a:solidFill>
              </a:rPr>
              <a:t>(</a:t>
            </a:r>
            <a:r>
              <a:rPr lang="en-US" sz="2400" b="1" i="1" dirty="0">
                <a:solidFill>
                  <a:schemeClr val="tx1">
                    <a:lumMod val="75000"/>
                    <a:lumOff val="25000"/>
                  </a:schemeClr>
                </a:solidFill>
              </a:rPr>
              <a:t>E</a:t>
            </a:r>
            <a:r>
              <a:rPr lang="en-US" sz="2400" b="1" dirty="0">
                <a:solidFill>
                  <a:schemeClr val="tx1">
                    <a:lumMod val="75000"/>
                    <a:lumOff val="25000"/>
                  </a:schemeClr>
                </a:solidFill>
              </a:rPr>
              <a:t>)-5,5,6-trimethylhept-2-ene</a:t>
            </a:r>
          </a:p>
        </p:txBody>
      </p:sp>
      <p:pic>
        <p:nvPicPr>
          <p:cNvPr id="2355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1144" y="3398523"/>
            <a:ext cx="6386987" cy="1332142"/>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35</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36650232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93675"/>
            <a:ext cx="8229600" cy="750888"/>
          </a:xfrm>
        </p:spPr>
        <p:txBody>
          <a:bodyPr/>
          <a:lstStyle/>
          <a:p>
            <a:pPr eaLnBrk="1" hangingPunct="1"/>
            <a:r>
              <a:rPr lang="en-US" dirty="0" smtClean="0"/>
              <a:t>7.7 Alkene isomerism</a:t>
            </a:r>
            <a:endParaRPr lang="en-US" dirty="0"/>
          </a:p>
        </p:txBody>
      </p:sp>
      <p:sp>
        <p:nvSpPr>
          <p:cNvPr id="7" name="Content Placeholder 2"/>
          <p:cNvSpPr>
            <a:spLocks noGrp="1"/>
          </p:cNvSpPr>
          <p:nvPr>
            <p:ph sz="half" idx="1"/>
          </p:nvPr>
        </p:nvSpPr>
        <p:spPr>
          <a:xfrm>
            <a:off x="147639" y="1143000"/>
            <a:ext cx="8789987" cy="5213350"/>
          </a:xfrm>
        </p:spPr>
        <p:txBody>
          <a:bodyPr/>
          <a:lstStyle/>
          <a:p>
            <a:pPr marL="0" indent="0" eaLnBrk="1" hangingPunct="1">
              <a:buNone/>
            </a:pPr>
            <a:r>
              <a:rPr lang="en-US" dirty="0" smtClean="0"/>
              <a:t>Recall how to assign </a:t>
            </a:r>
            <a:r>
              <a:rPr lang="en-US" i="1" dirty="0"/>
              <a:t>E</a:t>
            </a:r>
            <a:r>
              <a:rPr lang="en-US" dirty="0"/>
              <a:t> or </a:t>
            </a:r>
            <a:r>
              <a:rPr lang="en-US" i="1" dirty="0"/>
              <a:t>Z</a:t>
            </a:r>
            <a:r>
              <a:rPr lang="en-US" dirty="0"/>
              <a:t> to </a:t>
            </a:r>
            <a:r>
              <a:rPr lang="en-US" dirty="0" smtClean="0"/>
              <a:t>alkene stereoisomers… </a:t>
            </a:r>
          </a:p>
          <a:p>
            <a:pPr marL="0" indent="0" eaLnBrk="1" hangingPunct="1">
              <a:buNone/>
            </a:pPr>
            <a:endParaRPr lang="en-US" dirty="0"/>
          </a:p>
          <a:p>
            <a:pPr lvl="1" indent="-342900" eaLnBrk="1" hangingPunct="1">
              <a:buFont typeface="Arial"/>
              <a:buChar char="•"/>
            </a:pPr>
            <a:r>
              <a:rPr lang="en-US" dirty="0" smtClean="0"/>
              <a:t>First, prioritize </a:t>
            </a:r>
            <a:r>
              <a:rPr lang="en-US" dirty="0"/>
              <a:t>the groups attached to the C=C double bond </a:t>
            </a:r>
            <a:r>
              <a:rPr lang="en-US" i="1" dirty="0"/>
              <a:t>based on atomic number</a:t>
            </a:r>
            <a:endParaRPr lang="en-US" i="1" dirty="0">
              <a:solidFill>
                <a:srgbClr val="C6C3C3"/>
              </a:solidFill>
            </a:endParaRPr>
          </a:p>
        </p:txBody>
      </p:sp>
      <p:pic>
        <p:nvPicPr>
          <p:cNvPr id="2765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9336" y="3421974"/>
            <a:ext cx="3690416" cy="2414587"/>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36</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2736812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a:t>
            </a:r>
            <a:r>
              <a:rPr lang="en-US" dirty="0" smtClean="0"/>
              <a:t>isomerism</a:t>
            </a:r>
            <a:endParaRPr lang="en-US" dirty="0"/>
          </a:p>
        </p:txBody>
      </p:sp>
      <p:sp>
        <p:nvSpPr>
          <p:cNvPr id="7" name="Content Placeholder 2"/>
          <p:cNvSpPr>
            <a:spLocks noGrp="1"/>
          </p:cNvSpPr>
          <p:nvPr>
            <p:ph sz="half" idx="1"/>
          </p:nvPr>
        </p:nvSpPr>
        <p:spPr>
          <a:xfrm>
            <a:off x="147639" y="1143000"/>
            <a:ext cx="8789987" cy="5213350"/>
          </a:xfrm>
        </p:spPr>
        <p:txBody>
          <a:bodyPr/>
          <a:lstStyle/>
          <a:p>
            <a:pPr lvl="1" indent="-342900" eaLnBrk="1" hangingPunct="1">
              <a:buFont typeface="Arial"/>
              <a:buChar char="•"/>
              <a:defRPr/>
            </a:pPr>
            <a:r>
              <a:rPr lang="en-US" dirty="0" smtClean="0">
                <a:solidFill>
                  <a:schemeClr val="tx1">
                    <a:lumMod val="75000"/>
                    <a:lumOff val="25000"/>
                  </a:schemeClr>
                </a:solidFill>
                <a:ea typeface="+mn-ea"/>
              </a:rPr>
              <a:t>If the top priority groups are cis to each other, it is the</a:t>
            </a:r>
            <a:r>
              <a:rPr lang="en-US" b="1" i="1" dirty="0" smtClean="0">
                <a:solidFill>
                  <a:srgbClr val="141313"/>
                </a:solidFill>
                <a:ea typeface="+mn-ea"/>
              </a:rPr>
              <a:t> </a:t>
            </a:r>
          </a:p>
          <a:p>
            <a:pPr marL="400050" lvl="1" indent="0" eaLnBrk="1" hangingPunct="1">
              <a:buNone/>
              <a:defRPr/>
            </a:pPr>
            <a:r>
              <a:rPr lang="en-US" b="1" i="1" dirty="0">
                <a:solidFill>
                  <a:srgbClr val="141313"/>
                </a:solidFill>
                <a:ea typeface="+mn-ea"/>
              </a:rPr>
              <a:t>	</a:t>
            </a:r>
            <a:r>
              <a:rPr lang="en-US" b="1" i="1" dirty="0" smtClean="0">
                <a:solidFill>
                  <a:srgbClr val="141313"/>
                </a:solidFill>
                <a:ea typeface="+mn-ea"/>
              </a:rPr>
              <a:t>	Z </a:t>
            </a:r>
            <a:r>
              <a:rPr lang="en-US" dirty="0" smtClean="0">
                <a:solidFill>
                  <a:schemeClr val="tx1"/>
                </a:solidFill>
                <a:ea typeface="+mn-ea"/>
              </a:rPr>
              <a:t>isomer</a:t>
            </a:r>
          </a:p>
          <a:p>
            <a:pPr marL="400050" lvl="1" indent="0" eaLnBrk="1" hangingPunct="1">
              <a:buNone/>
              <a:defRPr/>
            </a:pPr>
            <a:endParaRPr lang="en-US" dirty="0" smtClean="0">
              <a:solidFill>
                <a:schemeClr val="tx1"/>
              </a:solidFill>
              <a:ea typeface="+mn-ea"/>
            </a:endParaRPr>
          </a:p>
          <a:p>
            <a:pPr lvl="1" indent="-342900" eaLnBrk="1" hangingPunct="1">
              <a:buFont typeface="Arial"/>
              <a:buChar char="•"/>
              <a:defRPr/>
            </a:pPr>
            <a:r>
              <a:rPr lang="en-US" dirty="0" smtClean="0">
                <a:solidFill>
                  <a:schemeClr val="tx1">
                    <a:lumMod val="75000"/>
                    <a:lumOff val="25000"/>
                  </a:schemeClr>
                </a:solidFill>
                <a:ea typeface="+mn-ea"/>
              </a:rPr>
              <a:t>If the top priority groups are trans to each other, it is the </a:t>
            </a:r>
          </a:p>
          <a:p>
            <a:pPr marL="400050" lvl="1" indent="0" eaLnBrk="1" hangingPunct="1">
              <a:buNone/>
              <a:defRPr/>
            </a:pPr>
            <a:r>
              <a:rPr lang="en-US" b="1" i="1" dirty="0">
                <a:solidFill>
                  <a:schemeClr val="tx1">
                    <a:lumMod val="75000"/>
                    <a:lumOff val="25000"/>
                  </a:schemeClr>
                </a:solidFill>
                <a:ea typeface="+mn-ea"/>
              </a:rPr>
              <a:t>	</a:t>
            </a:r>
            <a:r>
              <a:rPr lang="en-US" b="1" i="1" dirty="0" smtClean="0">
                <a:solidFill>
                  <a:schemeClr val="tx1">
                    <a:lumMod val="75000"/>
                    <a:lumOff val="25000"/>
                  </a:schemeClr>
                </a:solidFill>
                <a:ea typeface="+mn-ea"/>
              </a:rPr>
              <a:t>	</a:t>
            </a:r>
            <a:r>
              <a:rPr lang="en-US" b="1" i="1" dirty="0" smtClean="0">
                <a:solidFill>
                  <a:schemeClr val="tx1"/>
                </a:solidFill>
                <a:ea typeface="+mn-ea"/>
              </a:rPr>
              <a:t>E</a:t>
            </a:r>
            <a:r>
              <a:rPr lang="en-US" b="1" dirty="0" smtClean="0">
                <a:solidFill>
                  <a:srgbClr val="00B0F0"/>
                </a:solidFill>
                <a:ea typeface="+mn-ea"/>
              </a:rPr>
              <a:t> </a:t>
            </a:r>
            <a:r>
              <a:rPr lang="en-US" dirty="0" smtClean="0">
                <a:solidFill>
                  <a:schemeClr val="tx1"/>
                </a:solidFill>
                <a:ea typeface="+mn-ea"/>
              </a:rPr>
              <a:t>isomer</a:t>
            </a:r>
          </a:p>
          <a:p>
            <a:pPr marL="914400" lvl="1" indent="-514350" eaLnBrk="1" hangingPunct="1">
              <a:buFont typeface="+mj-lt"/>
              <a:buAutoNum type="arabicPeriod" startAt="2"/>
              <a:defRPr/>
            </a:pPr>
            <a:endParaRPr lang="en-US" dirty="0" smtClean="0">
              <a:solidFill>
                <a:schemeClr val="tx1">
                  <a:lumMod val="75000"/>
                  <a:lumOff val="25000"/>
                </a:schemeClr>
              </a:solidFill>
              <a:ea typeface="+mn-ea"/>
            </a:endParaRPr>
          </a:p>
          <a:p>
            <a:pPr marL="914400" lvl="1" indent="-514350" eaLnBrk="1" hangingPunct="1">
              <a:buFont typeface="+mj-lt"/>
              <a:buAutoNum type="arabicPeriod" startAt="2"/>
              <a:defRPr/>
            </a:pPr>
            <a:endParaRPr lang="en-US" dirty="0" smtClean="0">
              <a:solidFill>
                <a:schemeClr val="tx1">
                  <a:lumMod val="75000"/>
                  <a:lumOff val="25000"/>
                </a:schemeClr>
              </a:solidFill>
              <a:ea typeface="+mn-ea"/>
            </a:endParaRPr>
          </a:p>
          <a:p>
            <a:pPr marL="400050" lvl="1" indent="0" eaLnBrk="1" hangingPunct="1">
              <a:buNone/>
              <a:defRPr/>
            </a:pPr>
            <a:endParaRPr lang="en-US" dirty="0" smtClean="0">
              <a:solidFill>
                <a:schemeClr val="tx1">
                  <a:lumMod val="75000"/>
                  <a:lumOff val="25000"/>
                </a:schemeClr>
              </a:solidFill>
              <a:ea typeface="+mn-ea"/>
            </a:endParaRPr>
          </a:p>
        </p:txBody>
      </p:sp>
      <p:pic>
        <p:nvPicPr>
          <p:cNvPr id="28679"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5617" y="3811168"/>
            <a:ext cx="4716036" cy="165735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7684576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Stability</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defRPr/>
            </a:pPr>
            <a:r>
              <a:rPr lang="en-US" dirty="0" smtClean="0">
                <a:solidFill>
                  <a:schemeClr val="tx1">
                    <a:lumMod val="75000"/>
                    <a:lumOff val="25000"/>
                  </a:schemeClr>
                </a:solidFill>
              </a:rPr>
              <a:t>Because of steric strain, </a:t>
            </a:r>
            <a:r>
              <a:rPr lang="en-US" i="1" dirty="0" smtClean="0">
                <a:solidFill>
                  <a:schemeClr val="tx1">
                    <a:lumMod val="75000"/>
                    <a:lumOff val="25000"/>
                  </a:schemeClr>
                </a:solidFill>
              </a:rPr>
              <a:t>cis </a:t>
            </a:r>
            <a:r>
              <a:rPr lang="en-US" dirty="0" smtClean="0">
                <a:solidFill>
                  <a:schemeClr val="tx1">
                    <a:lumMod val="75000"/>
                    <a:lumOff val="25000"/>
                  </a:schemeClr>
                </a:solidFill>
              </a:rPr>
              <a:t>isomers are generally less stable than </a:t>
            </a:r>
            <a:r>
              <a:rPr lang="en-US" i="1" dirty="0" smtClean="0">
                <a:solidFill>
                  <a:schemeClr val="tx1">
                    <a:lumMod val="75000"/>
                    <a:lumOff val="25000"/>
                  </a:schemeClr>
                </a:solidFill>
              </a:rPr>
              <a:t>trans </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1" name="TextBox 10"/>
          <p:cNvSpPr txBox="1"/>
          <p:nvPr/>
        </p:nvSpPr>
        <p:spPr>
          <a:xfrm>
            <a:off x="2452020" y="3332077"/>
            <a:ext cx="5810831" cy="707886"/>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2" name="Picture 1" descr="klein_3e_fig_07_1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702425" y="2289813"/>
            <a:ext cx="7772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97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Content Placeholder 2"/>
          <p:cNvSpPr>
            <a:spLocks noGrp="1"/>
          </p:cNvSpPr>
          <p:nvPr>
            <p:ph sz="quarter" idx="13"/>
          </p:nvPr>
        </p:nvSpPr>
        <p:spPr>
          <a:xfrm>
            <a:off x="457200" y="1583310"/>
            <a:ext cx="8480426" cy="4821237"/>
          </a:xfrm>
        </p:spPr>
        <p:txBody>
          <a:bodyPr/>
          <a:lstStyle/>
          <a:p>
            <a:r>
              <a:rPr lang="en-US" dirty="0" smtClean="0"/>
              <a:t>When the reagent can act as a nucleophile or a base, elimination and substitution will be competing reaction pathways</a:t>
            </a:r>
          </a:p>
          <a:p>
            <a:endParaRPr lang="en-US" dirty="0" smtClean="0"/>
          </a:p>
          <a:p>
            <a:endParaRPr lang="en-US" dirty="0"/>
          </a:p>
          <a:p>
            <a:endParaRPr lang="en-US" dirty="0" smtClean="0"/>
          </a:p>
          <a:p>
            <a:endParaRPr lang="en-US" dirty="0"/>
          </a:p>
          <a:p>
            <a:r>
              <a:rPr lang="en-US" dirty="0" smtClean="0"/>
              <a:t>In the example above, which compound is the substrate?</a:t>
            </a:r>
          </a:p>
          <a:p>
            <a:endParaRPr lang="en-US" dirty="0" smtClean="0"/>
          </a:p>
          <a:p>
            <a:endParaRPr lang="en-US" dirty="0" smtClean="0"/>
          </a:p>
          <a:p>
            <a:endParaRPr lang="en-US" dirty="0" smtClean="0"/>
          </a:p>
          <a:p>
            <a:pPr marL="0" indent="0">
              <a:buNone/>
            </a:pPr>
            <a:endParaRPr lang="en-US" dirty="0" smtClean="0"/>
          </a:p>
        </p:txBody>
      </p:sp>
      <p:sp>
        <p:nvSpPr>
          <p:cNvPr id="12" name="Date Placeholder 11"/>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3</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0" name="Title 1"/>
          <p:cNvSpPr>
            <a:spLocks noGrp="1"/>
          </p:cNvSpPr>
          <p:nvPr>
            <p:ph type="title"/>
          </p:nvPr>
        </p:nvSpPr>
        <p:spPr>
          <a:xfrm>
            <a:off x="457200" y="274638"/>
            <a:ext cx="8229600" cy="1143000"/>
          </a:xfrm>
        </p:spPr>
        <p:txBody>
          <a:bodyPr/>
          <a:lstStyle/>
          <a:p>
            <a:r>
              <a:rPr lang="en-US" dirty="0" smtClean="0"/>
              <a:t>7.1 Substitution and Elimination Rxns</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28242"/>
            <a:ext cx="89154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Stability</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defRPr/>
            </a:pPr>
            <a:r>
              <a:rPr lang="en-US" dirty="0" smtClean="0">
                <a:solidFill>
                  <a:schemeClr val="tx1">
                    <a:lumMod val="75000"/>
                    <a:lumOff val="25000"/>
                  </a:schemeClr>
                </a:solidFill>
              </a:rPr>
              <a:t>The difference in stability can be quantified by comparing the heats of combustion</a:t>
            </a:r>
          </a:p>
          <a:p>
            <a:pPr marL="514350" indent="-514350" eaLnBrk="1" hangingPunct="1">
              <a:defRPr/>
            </a:pPr>
            <a:endParaRPr lang="en-US" dirty="0" smtClean="0">
              <a:solidFill>
                <a:schemeClr val="tx1">
                  <a:lumMod val="75000"/>
                  <a:lumOff val="25000"/>
                </a:schemeClr>
              </a:solidFill>
            </a:endParaRPr>
          </a:p>
          <a:p>
            <a:pPr marL="514350" indent="-514350" eaLnBrk="1" hangingPunct="1">
              <a:defRPr/>
            </a:pPr>
            <a:endParaRPr lang="en-US" dirty="0" smtClean="0">
              <a:solidFill>
                <a:schemeClr val="tx1">
                  <a:lumMod val="75000"/>
                  <a:lumOff val="25000"/>
                </a:schemeClr>
              </a:solidFill>
            </a:endParaRPr>
          </a:p>
          <a:p>
            <a:pPr marL="514350" indent="-514350" eaLnBrk="1" hangingPunct="1">
              <a:defRPr/>
            </a:pPr>
            <a:endParaRPr lang="en-US" dirty="0" smtClean="0">
              <a:solidFill>
                <a:schemeClr val="tx1">
                  <a:lumMod val="75000"/>
                  <a:lumOff val="25000"/>
                </a:schemeClr>
              </a:solidFill>
            </a:endParaRPr>
          </a:p>
          <a:p>
            <a:pPr marL="514350" indent="-514350" eaLnBrk="1" hangingPunct="1">
              <a:defRPr/>
            </a:pPr>
            <a:endParaRPr lang="en-US" dirty="0" smtClean="0">
              <a:solidFill>
                <a:schemeClr val="tx1">
                  <a:lumMod val="75000"/>
                  <a:lumOff val="25000"/>
                </a:schemeClr>
              </a:solidFill>
            </a:endParaRPr>
          </a:p>
          <a:p>
            <a:pPr marL="514350" indent="-514350" eaLnBrk="1" hangingPunct="1">
              <a:defRPr/>
            </a:pPr>
            <a:r>
              <a:rPr lang="en-US" dirty="0" smtClean="0">
                <a:solidFill>
                  <a:schemeClr val="tx1">
                    <a:lumMod val="75000"/>
                    <a:lumOff val="25000"/>
                  </a:schemeClr>
                </a:solidFill>
              </a:rPr>
              <a:t>Think about how the heats of combustion of the </a:t>
            </a:r>
            <a:r>
              <a:rPr lang="en-US" i="1" dirty="0" smtClean="0">
                <a:solidFill>
                  <a:schemeClr val="tx1">
                    <a:lumMod val="75000"/>
                    <a:lumOff val="25000"/>
                  </a:schemeClr>
                </a:solidFill>
              </a:rPr>
              <a:t>cis</a:t>
            </a:r>
            <a:r>
              <a:rPr lang="en-US" dirty="0" smtClean="0">
                <a:solidFill>
                  <a:schemeClr val="tx1">
                    <a:lumMod val="75000"/>
                    <a:lumOff val="25000"/>
                  </a:schemeClr>
                </a:solidFill>
              </a:rPr>
              <a:t> and </a:t>
            </a:r>
            <a:r>
              <a:rPr lang="en-US" i="1" dirty="0" smtClean="0">
                <a:solidFill>
                  <a:schemeClr val="tx1">
                    <a:lumMod val="75000"/>
                    <a:lumOff val="25000"/>
                  </a:schemeClr>
                </a:solidFill>
              </a:rPr>
              <a:t>trans</a:t>
            </a:r>
            <a:r>
              <a:rPr lang="en-US" dirty="0" smtClean="0">
                <a:solidFill>
                  <a:schemeClr val="tx1">
                    <a:lumMod val="75000"/>
                    <a:lumOff val="25000"/>
                  </a:schemeClr>
                </a:solidFill>
              </a:rPr>
              <a:t> isomers reveal their relative stability…</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39</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80" y="2610711"/>
            <a:ext cx="7852807" cy="955386"/>
          </a:xfrm>
          <a:prstGeom prst="rect">
            <a:avLst/>
          </a:prstGeom>
        </p:spPr>
      </p:pic>
    </p:spTree>
    <p:extLst>
      <p:ext uri="{BB962C8B-B14F-4D97-AF65-F5344CB8AC3E}">
        <p14:creationId xmlns:p14="http://schemas.microsoft.com/office/powerpoint/2010/main" val="1896181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Stability</a:t>
            </a:r>
          </a:p>
        </p:txBody>
      </p:sp>
      <p:sp>
        <p:nvSpPr>
          <p:cNvPr id="7" name="Date Placeholder 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8-</a:t>
            </a:r>
            <a:fld id="{47784EF3-B0ED-CC4C-BA07-F1ABCCB8D2E7}" type="slidenum">
              <a:rPr lang="en-US" smtClean="0"/>
              <a:pPr/>
              <a:t>40</a:t>
            </a:fld>
            <a:endParaRPr lang="en-US" dirty="0"/>
          </a:p>
        </p:txBody>
      </p:sp>
      <p:sp>
        <p:nvSpPr>
          <p:cNvPr id="9" name="Footer Placeholder 8"/>
          <p:cNvSpPr>
            <a:spLocks noGrp="1"/>
          </p:cNvSpPr>
          <p:nvPr>
            <p:ph type="ftr" sz="quarter" idx="3"/>
          </p:nvPr>
        </p:nvSpPr>
        <p:spPr/>
        <p:txBody>
          <a:bodyPr/>
          <a:lstStyle/>
          <a:p>
            <a:pPr>
              <a:defRPr/>
            </a:pPr>
            <a:r>
              <a:rPr lang="en-US" dirty="0" smtClean="0"/>
              <a:t>Klein, Organic Chemistry 3e </a:t>
            </a:r>
            <a:endParaRPr lang="en-US" dirty="0"/>
          </a:p>
        </p:txBody>
      </p:sp>
      <p:sp>
        <p:nvSpPr>
          <p:cNvPr id="10" name="TextBox 9"/>
          <p:cNvSpPr txBox="1"/>
          <p:nvPr/>
        </p:nvSpPr>
        <p:spPr>
          <a:xfrm>
            <a:off x="2815435" y="3676546"/>
            <a:ext cx="5231285" cy="707886"/>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1" name="Picture 1" descr="klein_3e_fig_07_1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384069" y="1187421"/>
            <a:ext cx="6546273" cy="417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437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Stability</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Alkyl groups stabilize the C=C pi bond via hyperconjugation.  </a:t>
            </a:r>
          </a:p>
          <a:p>
            <a:pPr marL="514350" indent="-514350" eaLnBrk="1" hangingPunct="1">
              <a:defRPr/>
            </a:pPr>
            <a:endParaRPr lang="en-US" sz="2400" b="1" dirty="0">
              <a:solidFill>
                <a:schemeClr val="tx1">
                  <a:lumMod val="75000"/>
                  <a:lumOff val="25000"/>
                </a:schemeClr>
              </a:solidFill>
            </a:endParaRPr>
          </a:p>
          <a:p>
            <a:pPr marL="514350" indent="-514350" eaLnBrk="1" hangingPunct="1">
              <a:defRPr/>
            </a:pPr>
            <a:endParaRPr lang="en-US" sz="2400" b="1"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algn="ctr" eaLnBrk="1" hangingPunct="1">
              <a:buNone/>
              <a:defRPr/>
            </a:pPr>
            <a:endParaRPr lang="en-US" sz="2400" b="1" dirty="0">
              <a:solidFill>
                <a:schemeClr val="tx1">
                  <a:lumMod val="75000"/>
                  <a:lumOff val="25000"/>
                </a:schemeClr>
              </a:solidFill>
            </a:endParaRPr>
          </a:p>
          <a:p>
            <a:pPr marL="0" indent="0" algn="ctr" eaLnBrk="1" hangingPunct="1">
              <a:buNone/>
              <a:defRPr/>
            </a:pPr>
            <a:endParaRPr lang="en-US" sz="2400" b="1"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Practice with Conceptual Checkpoint 7.16</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41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3" name="TextBox 2"/>
          <p:cNvSpPr txBox="1"/>
          <p:nvPr/>
        </p:nvSpPr>
        <p:spPr>
          <a:xfrm>
            <a:off x="1471127" y="4399896"/>
            <a:ext cx="6264870" cy="815608"/>
          </a:xfrm>
          <a:prstGeom prst="rect">
            <a:avLst/>
          </a:prstGeom>
          <a:noFill/>
          <a:ln>
            <a:solidFill>
              <a:schemeClr val="tx1"/>
            </a:solidFill>
          </a:ln>
        </p:spPr>
        <p:txBody>
          <a:bodyPr wrap="square" lIns="91440" tIns="45720" rIns="91440" bIns="45720" rtlCol="0">
            <a:spAutoFit/>
          </a:bodyPr>
          <a:lstStyle/>
          <a:p>
            <a:pPr>
              <a:spcAft>
                <a:spcPts val="600"/>
              </a:spcAft>
            </a:pPr>
            <a:r>
              <a:rPr lang="en-US" sz="2400" b="1" dirty="0">
                <a:solidFill>
                  <a:schemeClr val="tx1">
                    <a:lumMod val="75000"/>
                    <a:lumOff val="25000"/>
                  </a:schemeClr>
                </a:solidFill>
              </a:rPr>
              <a:t>More alkyl groups = more stable alkene</a:t>
            </a:r>
          </a:p>
          <a:p>
            <a:pPr>
              <a:spcAft>
                <a:spcPts val="600"/>
              </a:spcAft>
            </a:pPr>
            <a:endParaRPr lang="en-US" dirty="0" smtClean="0">
              <a:latin typeface="+mn-lt"/>
            </a:endParaRPr>
          </a:p>
        </p:txBody>
      </p:sp>
      <p:sp>
        <p:nvSpPr>
          <p:cNvPr id="11" name="TextBox 10"/>
          <p:cNvSpPr txBox="1"/>
          <p:nvPr/>
        </p:nvSpPr>
        <p:spPr>
          <a:xfrm>
            <a:off x="2979559" y="2658888"/>
            <a:ext cx="5299917" cy="1248093"/>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2" name="Picture 1" descr="klein_3e_fig_07_1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85800" y="1773238"/>
            <a:ext cx="77724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62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93675"/>
            <a:ext cx="8229600" cy="750888"/>
          </a:xfrm>
        </p:spPr>
        <p:txBody>
          <a:bodyPr/>
          <a:lstStyle/>
          <a:p>
            <a:pPr eaLnBrk="1" hangingPunct="1"/>
            <a:r>
              <a:rPr lang="en-US" dirty="0" smtClean="0"/>
              <a:t>7.7 Cycloalkene stability</a:t>
            </a:r>
            <a:endParaRPr lang="en-US" dirty="0"/>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r>
              <a:rPr lang="en-US" sz="2400" dirty="0"/>
              <a:t>In cyclic alkenes with less than 7 carbons in the ring, only </a:t>
            </a:r>
            <a:r>
              <a:rPr lang="en-US" sz="2400" i="1" dirty="0"/>
              <a:t>cis </a:t>
            </a:r>
            <a:r>
              <a:rPr lang="en-US" sz="2400" dirty="0"/>
              <a:t>alkenes are stable. WHY?</a:t>
            </a:r>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r>
              <a:rPr lang="en-US" sz="2400" dirty="0"/>
              <a:t>So we do not need to indicate if the alkene is </a:t>
            </a:r>
            <a:r>
              <a:rPr lang="en-US" sz="2400" i="1" dirty="0"/>
              <a:t>cis</a:t>
            </a:r>
            <a:r>
              <a:rPr lang="en-US" sz="2400" dirty="0"/>
              <a:t> or </a:t>
            </a:r>
            <a:r>
              <a:rPr lang="en-US" sz="2400" i="1" dirty="0"/>
              <a:t>trans</a:t>
            </a:r>
            <a:r>
              <a:rPr lang="en-US" sz="2400" dirty="0"/>
              <a:t> unless the ring contains 8 carbons or more.</a:t>
            </a:r>
          </a:p>
          <a:p>
            <a:pPr marL="514350" indent="-514350" eaLnBrk="1" hangingPunct="1"/>
            <a:endParaRPr lang="en-US" sz="2400" dirty="0"/>
          </a:p>
          <a:p>
            <a:pPr marL="514350" indent="-514350" eaLnBrk="1" hangingPunct="1"/>
            <a:r>
              <a:rPr lang="en-US" sz="2400" dirty="0"/>
              <a:t>When applied to bridged bicycloakenes, this rule is called </a:t>
            </a:r>
          </a:p>
          <a:p>
            <a:pPr marL="0" indent="0" eaLnBrk="1" hangingPunct="1">
              <a:buNone/>
            </a:pPr>
            <a:r>
              <a:rPr lang="en-US" sz="2400" b="1" dirty="0"/>
              <a:t>	 Bredt’s rule</a:t>
            </a:r>
          </a:p>
        </p:txBody>
      </p:sp>
      <p:pic>
        <p:nvPicPr>
          <p:cNvPr id="2560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095" y="2101671"/>
            <a:ext cx="7734929" cy="1524886"/>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42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40273659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93675"/>
            <a:ext cx="8229600" cy="750888"/>
          </a:xfrm>
        </p:spPr>
        <p:txBody>
          <a:bodyPr/>
          <a:lstStyle/>
          <a:p>
            <a:pPr eaLnBrk="1" hangingPunct="1"/>
            <a:r>
              <a:rPr lang="en-US" dirty="0" smtClean="0"/>
              <a:t>7.7 </a:t>
            </a:r>
            <a:r>
              <a:rPr lang="en-US" dirty="0"/>
              <a:t>Alkene Isomerism</a:t>
            </a:r>
          </a:p>
        </p:txBody>
      </p:sp>
      <p:sp>
        <p:nvSpPr>
          <p:cNvPr id="7" name="Content Placeholder 2"/>
          <p:cNvSpPr>
            <a:spLocks noGrp="1"/>
          </p:cNvSpPr>
          <p:nvPr>
            <p:ph sz="half" idx="1"/>
          </p:nvPr>
        </p:nvSpPr>
        <p:spPr>
          <a:xfrm>
            <a:off x="147639" y="1143000"/>
            <a:ext cx="8789987" cy="5213350"/>
          </a:xfrm>
        </p:spPr>
        <p:txBody>
          <a:bodyPr/>
          <a:lstStyle/>
          <a:p>
            <a:pPr marL="514350" indent="-514350" eaLnBrk="1" hangingPunct="1"/>
            <a:r>
              <a:rPr lang="en-US" sz="2400" dirty="0"/>
              <a:t>Apply Bredt’s rule to the compounds below</a:t>
            </a:r>
          </a:p>
          <a:p>
            <a:pPr marL="514350" indent="-514350" eaLnBrk="1" hangingPunct="1"/>
            <a:endParaRPr lang="en-US" sz="2400" dirty="0"/>
          </a:p>
          <a:p>
            <a:pPr marL="514350" indent="-514350" eaLnBrk="1" hangingPunct="1"/>
            <a:endParaRPr lang="en-US" sz="2400" dirty="0"/>
          </a:p>
          <a:p>
            <a:pPr marL="914400" lvl="1" indent="-514350" eaLnBrk="1" hangingPunct="1"/>
            <a:endParaRPr lang="en-US" dirty="0"/>
          </a:p>
          <a:p>
            <a:pPr marL="1314450" lvl="2" indent="-514350" eaLnBrk="1" hangingPunct="1"/>
            <a:endParaRPr lang="en-US" sz="2400" dirty="0"/>
          </a:p>
          <a:p>
            <a:pPr marL="1314450" lvl="2" indent="-514350" eaLnBrk="1" hangingPunct="1"/>
            <a:endParaRPr lang="en-US" sz="2400" dirty="0"/>
          </a:p>
          <a:p>
            <a:pPr marL="514350" indent="-514350" eaLnBrk="1" hangingPunct="1"/>
            <a:r>
              <a:rPr lang="en-US" sz="2400" dirty="0"/>
              <a:t>The bridgehead carbon cannot have a </a:t>
            </a:r>
            <a:r>
              <a:rPr lang="en-US" sz="2400" i="1" dirty="0"/>
              <a:t>trans</a:t>
            </a:r>
            <a:r>
              <a:rPr lang="en-US" sz="2400" dirty="0"/>
              <a:t> pi bond unless one of the rings has at least 8 carbons (otherwise the geometry of the bridgehead prevents parallel overlap of the </a:t>
            </a:r>
            <a:r>
              <a:rPr lang="en-US" sz="2400" i="1" dirty="0"/>
              <a:t>p</a:t>
            </a:r>
            <a:r>
              <a:rPr lang="en-US" sz="2400" dirty="0"/>
              <a:t>-orbitals) </a:t>
            </a:r>
          </a:p>
          <a:p>
            <a:pPr marL="514350" indent="-514350" eaLnBrk="1" hangingPunct="1"/>
            <a:r>
              <a:rPr lang="en-US" sz="2400" dirty="0"/>
              <a:t>Try building a handheld model of each compound shown above, and see, first-hand, the relative geometric strain of each</a:t>
            </a:r>
          </a:p>
        </p:txBody>
      </p:sp>
      <p:pic>
        <p:nvPicPr>
          <p:cNvPr id="2663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6525" y="2037677"/>
            <a:ext cx="2934571" cy="1542746"/>
          </a:xfrm>
          <a:prstGeom prst="rect">
            <a:avLst/>
          </a:prstGeom>
          <a:noFill/>
          <a:ln w="9525">
            <a:noFill/>
            <a:miter lim="800000"/>
            <a:headEnd/>
            <a:tailEnd/>
          </a:ln>
        </p:spPr>
      </p:pic>
      <p:pic>
        <p:nvPicPr>
          <p:cNvPr id="2663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3475" y="1797017"/>
            <a:ext cx="2579472" cy="1787205"/>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43</a:t>
            </a:fld>
            <a:endParaRPr lang="en-US" dirty="0"/>
          </a:p>
        </p:txBody>
      </p:sp>
      <p:sp>
        <p:nvSpPr>
          <p:cNvPr id="11" name="Footer Placeholder 10"/>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40925675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93675"/>
            <a:ext cx="8229600" cy="750888"/>
          </a:xfrm>
        </p:spPr>
        <p:txBody>
          <a:bodyPr/>
          <a:lstStyle/>
          <a:p>
            <a:pPr eaLnBrk="1" hangingPunct="1"/>
            <a:r>
              <a:rPr lang="en-US" dirty="0" smtClean="0"/>
              <a:t>7.8 E2 regioselectivity</a:t>
            </a:r>
            <a:endParaRPr lang="en-US" dirty="0"/>
          </a:p>
        </p:txBody>
      </p:sp>
      <p:sp>
        <p:nvSpPr>
          <p:cNvPr id="7" name="Content Placeholder 2"/>
          <p:cNvSpPr>
            <a:spLocks noGrp="1"/>
          </p:cNvSpPr>
          <p:nvPr>
            <p:ph sz="half" idx="1"/>
          </p:nvPr>
        </p:nvSpPr>
        <p:spPr>
          <a:xfrm>
            <a:off x="147639" y="1030112"/>
            <a:ext cx="8789987" cy="5213350"/>
          </a:xfrm>
        </p:spPr>
        <p:txBody>
          <a:bodyPr/>
          <a:lstStyle/>
          <a:p>
            <a:pPr marL="514350" indent="-514350" eaLnBrk="1" hangingPunct="1"/>
            <a:r>
              <a:rPr lang="en-US" sz="2400" dirty="0"/>
              <a:t>It is common for a substrate to have more than one </a:t>
            </a:r>
            <a:r>
              <a:rPr lang="en-US" sz="2400" dirty="0">
                <a:latin typeface="Symbol" charset="2"/>
                <a:cs typeface="Symbol" charset="2"/>
              </a:rPr>
              <a:t>b</a:t>
            </a:r>
            <a:r>
              <a:rPr lang="en-US" sz="2400" dirty="0"/>
              <a:t>-carbon that can be deprotonated by a strong base, and so E2 elimination results in more than one alkene product.</a:t>
            </a:r>
          </a:p>
          <a:p>
            <a:pPr marL="0" indent="0" eaLnBrk="1" hangingPunct="1">
              <a:buNone/>
            </a:pPr>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r>
              <a:rPr lang="en-US" sz="2400" dirty="0"/>
              <a:t>When ethoxide is used as the strong base, 2-methyl-2-bromobutane gives two E2 products (shown above), with the more stable alkene (the Zaitsev product) produced as the major product, and the less substituted alkene (the Hofmann product) is the minor product.</a:t>
            </a:r>
          </a:p>
          <a:p>
            <a:pPr marL="514350" indent="-514350" eaLnBrk="1" hangingPunct="1"/>
            <a:endParaRPr lang="en-US" sz="2400" dirty="0"/>
          </a:p>
        </p:txBody>
      </p:sp>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44</a:t>
            </a:fld>
            <a:endParaRPr lang="en-US" dirty="0"/>
          </a:p>
        </p:txBody>
      </p:sp>
      <p:sp>
        <p:nvSpPr>
          <p:cNvPr id="11" name="Footer Placeholder 10"/>
          <p:cNvSpPr>
            <a:spLocks noGrp="1"/>
          </p:cNvSpPr>
          <p:nvPr>
            <p:ph type="ftr" sz="quarter" idx="3"/>
          </p:nvPr>
        </p:nvSpPr>
        <p:spPr/>
        <p:txBody>
          <a:bodyPr/>
          <a:lstStyle/>
          <a:p>
            <a:pPr>
              <a:defRPr/>
            </a:pPr>
            <a:r>
              <a:rPr lang="en-US" dirty="0" smtClean="0"/>
              <a:t>Klein, Organic Chemistry 3e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2580923"/>
            <a:ext cx="5012303" cy="1059744"/>
          </a:xfrm>
          <a:prstGeom prst="rect">
            <a:avLst/>
          </a:prstGeom>
        </p:spPr>
      </p:pic>
      <p:sp>
        <p:nvSpPr>
          <p:cNvPr id="4" name="TextBox 3"/>
          <p:cNvSpPr txBox="1"/>
          <p:nvPr/>
        </p:nvSpPr>
        <p:spPr>
          <a:xfrm>
            <a:off x="5545667" y="3668888"/>
            <a:ext cx="1883448" cy="369332"/>
          </a:xfrm>
          <a:prstGeom prst="rect">
            <a:avLst/>
          </a:prstGeom>
          <a:noFill/>
        </p:spPr>
        <p:txBody>
          <a:bodyPr wrap="none" lIns="91440" tIns="45720" rIns="91440" bIns="45720" rtlCol="0">
            <a:spAutoFit/>
          </a:bodyPr>
          <a:lstStyle/>
          <a:p>
            <a:pPr>
              <a:spcAft>
                <a:spcPts val="600"/>
              </a:spcAft>
            </a:pPr>
            <a:r>
              <a:rPr lang="en-US" b="1" dirty="0" smtClean="0">
                <a:solidFill>
                  <a:srgbClr val="FF0000"/>
                </a:solidFill>
                <a:latin typeface="+mn-lt"/>
              </a:rPr>
              <a:t>Hofmann</a:t>
            </a:r>
            <a:r>
              <a:rPr lang="en-US" b="1" dirty="0">
                <a:solidFill>
                  <a:srgbClr val="FF0000"/>
                </a:solidFill>
                <a:latin typeface="+mn-lt"/>
              </a:rPr>
              <a:t> </a:t>
            </a:r>
            <a:r>
              <a:rPr lang="en-US" b="1" dirty="0" smtClean="0">
                <a:solidFill>
                  <a:srgbClr val="FF0000"/>
                </a:solidFill>
                <a:latin typeface="+mn-lt"/>
              </a:rPr>
              <a:t>product</a:t>
            </a:r>
          </a:p>
        </p:txBody>
      </p:sp>
      <p:sp>
        <p:nvSpPr>
          <p:cNvPr id="12" name="TextBox 11"/>
          <p:cNvSpPr txBox="1"/>
          <p:nvPr/>
        </p:nvSpPr>
        <p:spPr>
          <a:xfrm>
            <a:off x="3524957" y="3666066"/>
            <a:ext cx="1669748" cy="369332"/>
          </a:xfrm>
          <a:prstGeom prst="rect">
            <a:avLst/>
          </a:prstGeom>
          <a:noFill/>
        </p:spPr>
        <p:txBody>
          <a:bodyPr wrap="none" lIns="91440" tIns="45720" rIns="91440" bIns="45720" rtlCol="0">
            <a:spAutoFit/>
          </a:bodyPr>
          <a:lstStyle/>
          <a:p>
            <a:pPr>
              <a:spcAft>
                <a:spcPts val="600"/>
              </a:spcAft>
            </a:pPr>
            <a:r>
              <a:rPr lang="en-US" b="1" dirty="0" smtClean="0">
                <a:solidFill>
                  <a:srgbClr val="FF0000"/>
                </a:solidFill>
                <a:latin typeface="+mn-lt"/>
              </a:rPr>
              <a:t>Zaitsev product</a:t>
            </a:r>
          </a:p>
        </p:txBody>
      </p:sp>
    </p:spTree>
    <p:extLst>
      <p:ext uri="{BB962C8B-B14F-4D97-AF65-F5344CB8AC3E}">
        <p14:creationId xmlns:p14="http://schemas.microsoft.com/office/powerpoint/2010/main" val="251491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47639" y="1030112"/>
            <a:ext cx="8789987" cy="5213350"/>
          </a:xfrm>
        </p:spPr>
        <p:txBody>
          <a:bodyPr/>
          <a:lstStyle/>
          <a:p>
            <a:pPr eaLnBrk="1" hangingPunct="1">
              <a:buFont typeface="Arial"/>
              <a:buChar char="•"/>
            </a:pPr>
            <a:r>
              <a:rPr lang="en-US" dirty="0" smtClean="0"/>
              <a:t>E2 elimination is a </a:t>
            </a:r>
            <a:r>
              <a:rPr lang="en-US" i="1" dirty="0" smtClean="0"/>
              <a:t>regioselective:</a:t>
            </a:r>
            <a:endParaRPr lang="en-US" dirty="0" smtClean="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eaLnBrk="1" hangingPunct="1">
              <a:buFont typeface="Arial"/>
              <a:buChar char="•"/>
            </a:pPr>
            <a:r>
              <a:rPr lang="en-US" sz="2400" dirty="0"/>
              <a:t>When constitutional isomers are formed as the products of a reaction, with one of them as the major product, the reaction is </a:t>
            </a:r>
            <a:r>
              <a:rPr lang="en-US" sz="2400" b="1" i="1" dirty="0"/>
              <a:t>regioselective</a:t>
            </a:r>
          </a:p>
          <a:p>
            <a:pPr eaLnBrk="1" hangingPunct="1">
              <a:buFont typeface="Arial"/>
              <a:buChar char="•"/>
            </a:pPr>
            <a:endParaRPr lang="en-US" sz="2400" b="1" i="1" dirty="0"/>
          </a:p>
          <a:p>
            <a:pPr eaLnBrk="1" hangingPunct="1">
              <a:buFont typeface="Arial"/>
              <a:buChar char="•"/>
            </a:pPr>
            <a:r>
              <a:rPr lang="en-US" sz="2400" dirty="0"/>
              <a:t>The </a:t>
            </a:r>
            <a:r>
              <a:rPr lang="en-US" sz="2400" i="1" dirty="0"/>
              <a:t>regioselectivity</a:t>
            </a:r>
            <a:r>
              <a:rPr lang="en-US" sz="2400" dirty="0"/>
              <a:t> of an E2 reaction </a:t>
            </a:r>
            <a:r>
              <a:rPr lang="en-US" sz="2400" i="1" dirty="0"/>
              <a:t>can be controlled </a:t>
            </a:r>
            <a:r>
              <a:rPr lang="en-US" sz="2400" dirty="0"/>
              <a:t>by carefully choosing the strong base used.</a:t>
            </a:r>
          </a:p>
          <a:p>
            <a:pPr marL="0" indent="0" eaLnBrk="1" hangingPunct="1">
              <a:buNone/>
            </a:pPr>
            <a:endParaRPr lang="en-US" sz="2400" b="1" dirty="0"/>
          </a:p>
          <a:p>
            <a:pPr marL="0" indent="0" eaLnBrk="1" hangingPunct="1">
              <a:buNone/>
            </a:pPr>
            <a:endParaRPr lang="en-US" sz="2400" b="1" dirty="0"/>
          </a:p>
        </p:txBody>
      </p:sp>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45</a:t>
            </a:fld>
            <a:endParaRPr lang="en-US" dirty="0"/>
          </a:p>
        </p:txBody>
      </p:sp>
      <p:sp>
        <p:nvSpPr>
          <p:cNvPr id="11" name="Footer Placeholder 10"/>
          <p:cNvSpPr>
            <a:spLocks noGrp="1"/>
          </p:cNvSpPr>
          <p:nvPr>
            <p:ph type="ftr" sz="quarter" idx="3"/>
          </p:nvPr>
        </p:nvSpPr>
        <p:spPr/>
        <p:txBody>
          <a:bodyPr/>
          <a:lstStyle/>
          <a:p>
            <a:pPr>
              <a:defRPr/>
            </a:pPr>
            <a:r>
              <a:rPr lang="en-US" dirty="0" smtClean="0"/>
              <a:t>Klein, Organic Chemistry 3e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1931817"/>
            <a:ext cx="5012303" cy="1059744"/>
          </a:xfrm>
          <a:prstGeom prst="rect">
            <a:avLst/>
          </a:prstGeom>
        </p:spPr>
      </p:pic>
      <p:sp>
        <p:nvSpPr>
          <p:cNvPr id="4" name="TextBox 3"/>
          <p:cNvSpPr txBox="1"/>
          <p:nvPr/>
        </p:nvSpPr>
        <p:spPr>
          <a:xfrm>
            <a:off x="5545667" y="3019782"/>
            <a:ext cx="1883448" cy="369332"/>
          </a:xfrm>
          <a:prstGeom prst="rect">
            <a:avLst/>
          </a:prstGeom>
          <a:noFill/>
        </p:spPr>
        <p:txBody>
          <a:bodyPr wrap="none" lIns="91440" tIns="45720" rIns="91440" bIns="45720" rtlCol="0">
            <a:spAutoFit/>
          </a:bodyPr>
          <a:lstStyle/>
          <a:p>
            <a:pPr>
              <a:spcAft>
                <a:spcPts val="600"/>
              </a:spcAft>
            </a:pPr>
            <a:r>
              <a:rPr lang="en-US" b="1" dirty="0" smtClean="0">
                <a:solidFill>
                  <a:srgbClr val="FF0000"/>
                </a:solidFill>
                <a:latin typeface="+mn-lt"/>
              </a:rPr>
              <a:t>Hofmann</a:t>
            </a:r>
            <a:r>
              <a:rPr lang="en-US" b="1" dirty="0">
                <a:solidFill>
                  <a:srgbClr val="FF0000"/>
                </a:solidFill>
                <a:latin typeface="+mn-lt"/>
              </a:rPr>
              <a:t> </a:t>
            </a:r>
            <a:r>
              <a:rPr lang="en-US" b="1" dirty="0" smtClean="0">
                <a:solidFill>
                  <a:srgbClr val="FF0000"/>
                </a:solidFill>
                <a:latin typeface="+mn-lt"/>
              </a:rPr>
              <a:t>product</a:t>
            </a:r>
          </a:p>
        </p:txBody>
      </p:sp>
      <p:sp>
        <p:nvSpPr>
          <p:cNvPr id="12" name="TextBox 11"/>
          <p:cNvSpPr txBox="1"/>
          <p:nvPr/>
        </p:nvSpPr>
        <p:spPr>
          <a:xfrm>
            <a:off x="3524957" y="3016960"/>
            <a:ext cx="1669748" cy="369332"/>
          </a:xfrm>
          <a:prstGeom prst="rect">
            <a:avLst/>
          </a:prstGeom>
          <a:noFill/>
        </p:spPr>
        <p:txBody>
          <a:bodyPr wrap="none" lIns="91440" tIns="45720" rIns="91440" bIns="45720" rtlCol="0">
            <a:spAutoFit/>
          </a:bodyPr>
          <a:lstStyle/>
          <a:p>
            <a:pPr>
              <a:spcAft>
                <a:spcPts val="600"/>
              </a:spcAft>
            </a:pPr>
            <a:r>
              <a:rPr lang="en-US" b="1" dirty="0" smtClean="0">
                <a:solidFill>
                  <a:srgbClr val="FF0000"/>
                </a:solidFill>
                <a:latin typeface="+mn-lt"/>
              </a:rPr>
              <a:t>Zaitsev product</a:t>
            </a:r>
          </a:p>
        </p:txBody>
      </p:sp>
      <p:sp>
        <p:nvSpPr>
          <p:cNvPr id="15" name="Title 1"/>
          <p:cNvSpPr>
            <a:spLocks noGrp="1"/>
          </p:cNvSpPr>
          <p:nvPr>
            <p:ph type="title"/>
          </p:nvPr>
        </p:nvSpPr>
        <p:spPr>
          <a:xfrm>
            <a:off x="457200" y="193675"/>
            <a:ext cx="8229600" cy="750888"/>
          </a:xfrm>
        </p:spPr>
        <p:txBody>
          <a:bodyPr/>
          <a:lstStyle/>
          <a:p>
            <a:pPr eaLnBrk="1" hangingPunct="1"/>
            <a:r>
              <a:rPr lang="en-US" dirty="0" smtClean="0"/>
              <a:t>7.8 E2 regioselectivity</a:t>
            </a:r>
            <a:endParaRPr lang="en-US" dirty="0"/>
          </a:p>
        </p:txBody>
      </p:sp>
    </p:spTree>
    <p:extLst>
      <p:ext uri="{BB962C8B-B14F-4D97-AF65-F5344CB8AC3E}">
        <p14:creationId xmlns:p14="http://schemas.microsoft.com/office/powerpoint/2010/main" val="3409946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47639" y="1030112"/>
            <a:ext cx="8789987" cy="5213350"/>
          </a:xfrm>
        </p:spPr>
        <p:txBody>
          <a:bodyPr/>
          <a:lstStyle/>
          <a:p>
            <a:pPr eaLnBrk="1" hangingPunct="1">
              <a:buFont typeface="Arial"/>
              <a:buChar char="•"/>
            </a:pPr>
            <a:r>
              <a:rPr lang="en-US" sz="2400" dirty="0"/>
              <a:t>Experimental data indicates that a bulky, sterically hindered base will favor the formation of the Hofmann product, but an unhindered base (like ethoxide) will favor the Zaitsev product:</a:t>
            </a:r>
            <a:endParaRPr lang="en-US" dirty="0" smtClean="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514350" indent="-514350" eaLnBrk="1" hangingPunct="1"/>
            <a:endParaRPr lang="en-US" sz="2400" dirty="0"/>
          </a:p>
          <a:p>
            <a:pPr marL="0" indent="0" eaLnBrk="1" hangingPunct="1">
              <a:buNone/>
            </a:pPr>
            <a:endParaRPr lang="en-US" sz="2400" b="1" dirty="0"/>
          </a:p>
        </p:txBody>
      </p:sp>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46</a:t>
            </a:fld>
            <a:endParaRPr lang="en-US" dirty="0"/>
          </a:p>
        </p:txBody>
      </p:sp>
      <p:sp>
        <p:nvSpPr>
          <p:cNvPr id="11" name="Footer Placeholder 10"/>
          <p:cNvSpPr>
            <a:spLocks noGrp="1"/>
          </p:cNvSpPr>
          <p:nvPr>
            <p:ph type="ftr" sz="quarter" idx="3"/>
          </p:nvPr>
        </p:nvSpPr>
        <p:spPr/>
        <p:txBody>
          <a:bodyPr/>
          <a:lstStyle/>
          <a:p>
            <a:pPr>
              <a:defRPr/>
            </a:pPr>
            <a:r>
              <a:rPr lang="en-US" dirty="0" smtClean="0"/>
              <a:t>Klein, Organic Chemistry 3e </a:t>
            </a:r>
            <a:endParaRPr lang="en-US" dirty="0"/>
          </a:p>
        </p:txBody>
      </p:sp>
      <p:sp>
        <p:nvSpPr>
          <p:cNvPr id="20" name="Title 1"/>
          <p:cNvSpPr>
            <a:spLocks noGrp="1"/>
          </p:cNvSpPr>
          <p:nvPr>
            <p:ph type="title"/>
          </p:nvPr>
        </p:nvSpPr>
        <p:spPr>
          <a:xfrm>
            <a:off x="457200" y="193675"/>
            <a:ext cx="8229600" cy="750888"/>
          </a:xfrm>
        </p:spPr>
        <p:txBody>
          <a:bodyPr/>
          <a:lstStyle/>
          <a:p>
            <a:pPr eaLnBrk="1" hangingPunct="1"/>
            <a:r>
              <a:rPr lang="en-US" dirty="0" smtClean="0"/>
              <a:t>7.8 E2 regioselectivity</a:t>
            </a:r>
            <a:endParaRPr lang="en-US" dirty="0"/>
          </a:p>
        </p:txBody>
      </p:sp>
      <p:sp>
        <p:nvSpPr>
          <p:cNvPr id="8" name="TextBox 7"/>
          <p:cNvSpPr txBox="1"/>
          <p:nvPr/>
        </p:nvSpPr>
        <p:spPr>
          <a:xfrm>
            <a:off x="2158942" y="3420889"/>
            <a:ext cx="5970905" cy="1866006"/>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2" name="Picture 1" descr="klein_3e_table_07_0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35429" y="2413027"/>
            <a:ext cx="7294418" cy="333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34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Why does a sterically hindered base favor the Hofmann product?</a:t>
            </a:r>
          </a:p>
          <a:p>
            <a:pPr marL="514350" indent="-514350" eaLnBrk="1" hangingPunct="1">
              <a:defRPr/>
            </a:pPr>
            <a:r>
              <a:rPr lang="en-US" sz="2400" dirty="0">
                <a:solidFill>
                  <a:schemeClr val="tx1">
                    <a:lumMod val="75000"/>
                    <a:lumOff val="25000"/>
                  </a:schemeClr>
                </a:solidFill>
              </a:rPr>
              <a:t>Sterically hindered bases (also called non-nucleophilic bases) are useful in many reactions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buNone/>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Practice with SkillBuilder 7.3</a:t>
            </a:r>
          </a:p>
        </p:txBody>
      </p:sp>
      <p:pic>
        <p:nvPicPr>
          <p:cNvPr id="471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9190" y="2708453"/>
            <a:ext cx="7477997" cy="2328862"/>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47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dirty="0" smtClean="0"/>
              <a:t>7.8 E2 regioselectivity</a:t>
            </a:r>
            <a:endParaRPr lang="en-US" dirty="0"/>
          </a:p>
        </p:txBody>
      </p:sp>
    </p:spTree>
    <p:extLst>
      <p:ext uri="{BB962C8B-B14F-4D97-AF65-F5344CB8AC3E}">
        <p14:creationId xmlns:p14="http://schemas.microsoft.com/office/powerpoint/2010/main" val="19724458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663222"/>
          </a:xfrm>
        </p:spPr>
        <p:txBody>
          <a:bodyPr/>
          <a:lstStyle/>
          <a:p>
            <a:pPr marL="0" indent="0" eaLnBrk="1" hangingPunct="1">
              <a:buNone/>
              <a:defRPr/>
            </a:pPr>
            <a:r>
              <a:rPr lang="en-US" sz="2400" b="1" dirty="0">
                <a:solidFill>
                  <a:schemeClr val="tx1">
                    <a:lumMod val="75000"/>
                    <a:lumOff val="25000"/>
                  </a:schemeClr>
                </a:solidFill>
              </a:rPr>
              <a:t>Practice the Skill 7.18</a:t>
            </a:r>
            <a:r>
              <a:rPr lang="en-US" sz="2400" dirty="0">
                <a:solidFill>
                  <a:schemeClr val="tx1">
                    <a:lumMod val="75000"/>
                    <a:lumOff val="25000"/>
                  </a:schemeClr>
                </a:solidFill>
              </a:rPr>
              <a:t>  predict the major and minor products for the following E2 reactions:</a:t>
            </a:r>
          </a:p>
          <a:p>
            <a:pPr marL="514350" indent="-514350" eaLnBrk="1" hangingPunct="1">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p:txBody>
      </p:sp>
      <p:sp>
        <p:nvSpPr>
          <p:cNvPr id="47107" name="Title 1"/>
          <p:cNvSpPr>
            <a:spLocks noGrp="1"/>
          </p:cNvSpPr>
          <p:nvPr>
            <p:ph type="title"/>
          </p:nvPr>
        </p:nvSpPr>
        <p:spPr>
          <a:xfrm>
            <a:off x="457200" y="193675"/>
            <a:ext cx="8229600" cy="750888"/>
          </a:xfrm>
        </p:spPr>
        <p:txBody>
          <a:bodyPr/>
          <a:lstStyle/>
          <a:p>
            <a:pPr eaLnBrk="1" hangingPunct="1"/>
            <a:r>
              <a:rPr lang="en-US" dirty="0" smtClean="0"/>
              <a:t>7.8 Regioselectivity of E2 rxns</a:t>
            </a:r>
            <a:endParaRPr lang="en-US" dirty="0"/>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48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64" y="2250830"/>
            <a:ext cx="2182015" cy="127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95" y="3953607"/>
            <a:ext cx="2424536" cy="85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01" y="5138005"/>
            <a:ext cx="2403730" cy="79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991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Content Placeholder 2"/>
          <p:cNvSpPr>
            <a:spLocks noGrp="1"/>
          </p:cNvSpPr>
          <p:nvPr>
            <p:ph sz="half" idx="1"/>
          </p:nvPr>
        </p:nvSpPr>
        <p:spPr>
          <a:xfrm>
            <a:off x="307976" y="1553954"/>
            <a:ext cx="8480425" cy="5221287"/>
          </a:xfrm>
        </p:spPr>
        <p:txBody>
          <a:bodyPr/>
          <a:lstStyle/>
          <a:p>
            <a:pPr marL="0" indent="0" eaLnBrk="1" hangingPunct="1">
              <a:buNone/>
            </a:pPr>
            <a:r>
              <a:rPr lang="en-US" dirty="0" smtClean="0"/>
              <a:t>Two main reasons why alkyl halides undergo substitution and elimination reactions:</a:t>
            </a:r>
            <a:endParaRPr lang="en-US" dirty="0"/>
          </a:p>
          <a:p>
            <a:pPr marL="914400" lvl="1" indent="-457200" eaLnBrk="1" hangingPunct="1">
              <a:buFont typeface="Calibri" pitchFamily="1" charset="0"/>
              <a:buAutoNum type="arabicPeriod"/>
            </a:pPr>
            <a:r>
              <a:rPr lang="en-US" dirty="0" smtClean="0"/>
              <a:t>The halogen is electron-withdrawing, creating a partial positive charge on the alpha carbon, making it susceptible to nucleophilic attack.</a:t>
            </a:r>
            <a:endParaRPr lang="en-US" dirty="0"/>
          </a:p>
          <a:p>
            <a:pPr marL="914400" lvl="1" indent="-457200" eaLnBrk="1" hangingPunct="1">
              <a:buFont typeface="Calibri" pitchFamily="1" charset="0"/>
              <a:buAutoNum type="arabicPeriod"/>
            </a:pPr>
            <a:endParaRPr lang="en-US" dirty="0"/>
          </a:p>
          <a:p>
            <a:pPr marL="914400" lvl="1" indent="-457200" eaLnBrk="1" hangingPunct="1">
              <a:buFont typeface="Calibri" pitchFamily="1" charset="0"/>
              <a:buAutoNum type="arabicPeriod"/>
            </a:pPr>
            <a:endParaRPr lang="en-US" dirty="0"/>
          </a:p>
          <a:p>
            <a:pPr marL="914400" lvl="1" indent="-457200" eaLnBrk="1" hangingPunct="1">
              <a:buFont typeface="Calibri" pitchFamily="1" charset="0"/>
              <a:buAutoNum type="arabicPeriod"/>
            </a:pPr>
            <a:endParaRPr lang="en-US" dirty="0"/>
          </a:p>
          <a:p>
            <a:pPr marL="914400" lvl="1" indent="-457200" eaLnBrk="1" hangingPunct="1">
              <a:buFont typeface="Calibri" pitchFamily="1" charset="0"/>
              <a:buAutoNum type="arabicPeriod" startAt="2"/>
            </a:pPr>
            <a:r>
              <a:rPr lang="en-US" dirty="0" smtClean="0"/>
              <a:t>The halogen acts as a </a:t>
            </a:r>
            <a:r>
              <a:rPr lang="en-US" i="1" dirty="0" smtClean="0"/>
              <a:t>leaving group</a:t>
            </a:r>
            <a:r>
              <a:rPr lang="en-US" dirty="0" smtClean="0"/>
              <a:t>, and for a substrate to undergo a substitution/elimination reaction, it must possess a good leaving group.</a:t>
            </a:r>
            <a:endParaRPr lang="en-US" i="1" dirty="0"/>
          </a:p>
        </p:txBody>
      </p:sp>
      <p:pic>
        <p:nvPicPr>
          <p:cNvPr id="12" name="Picture 11" descr="klein2e_fig_07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11956" y="3653933"/>
            <a:ext cx="1580467" cy="1329947"/>
          </a:xfrm>
          <a:prstGeom prst="rect">
            <a:avLst/>
          </a:prstGeom>
        </p:spPr>
      </p:pic>
      <p:graphicFrame>
        <p:nvGraphicFramePr>
          <p:cNvPr id="3074" name="Object 4"/>
          <p:cNvGraphicFramePr>
            <a:graphicFrameLocks noChangeAspect="1"/>
          </p:cNvGraphicFramePr>
          <p:nvPr>
            <p:extLst>
              <p:ext uri="{D42A27DB-BD31-4B8C-83A1-F6EECF244321}">
                <p14:modId xmlns:p14="http://schemas.microsoft.com/office/powerpoint/2010/main" val="3523468310"/>
              </p:ext>
            </p:extLst>
          </p:nvPr>
        </p:nvGraphicFramePr>
        <p:xfrm>
          <a:off x="1625959" y="3888202"/>
          <a:ext cx="1608137" cy="768350"/>
        </p:xfrm>
        <a:graphic>
          <a:graphicData uri="http://schemas.openxmlformats.org/presentationml/2006/ole">
            <mc:AlternateContent xmlns:mc="http://schemas.openxmlformats.org/markup-compatibility/2006">
              <mc:Choice xmlns:v="urn:schemas-microsoft-com:vml" Requires="v">
                <p:oleObj spid="_x0000_s3303" name="CS ChemDraw Drawing" r:id="rId4" imgW="1270000" imgH="622300" progId="">
                  <p:embed/>
                </p:oleObj>
              </mc:Choice>
              <mc:Fallback>
                <p:oleObj name="CS ChemDraw Drawing" r:id="rId4" imgW="1270000" imgH="6223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959" y="3888202"/>
                        <a:ext cx="16081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Date Placeholder 1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7-</a:t>
            </a:r>
            <a:fld id="{4B57A725-2350-1445-A056-22A5AA08CBA9}" type="slidenum">
              <a:rPr lang="en-US" smtClean="0"/>
              <a:pPr/>
              <a:t>4</a:t>
            </a:fld>
            <a:endParaRPr lang="en-US" dirty="0"/>
          </a:p>
        </p:txBody>
      </p:sp>
      <p:sp>
        <p:nvSpPr>
          <p:cNvPr id="13" name="Footer Placeholder 12"/>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11" name="Title 1"/>
          <p:cNvSpPr>
            <a:spLocks noGrp="1"/>
          </p:cNvSpPr>
          <p:nvPr>
            <p:ph type="title"/>
          </p:nvPr>
        </p:nvSpPr>
        <p:spPr>
          <a:xfrm>
            <a:off x="457200" y="274638"/>
            <a:ext cx="8229600" cy="1143000"/>
          </a:xfrm>
        </p:spPr>
        <p:txBody>
          <a:bodyPr/>
          <a:lstStyle/>
          <a:p>
            <a:r>
              <a:rPr lang="en-US" dirty="0" smtClean="0"/>
              <a:t>7.1 Substitution and Elimination Rxns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r>
              <a:rPr lang="en-US" sz="2400" dirty="0"/>
              <a:t>Consider the </a:t>
            </a:r>
            <a:r>
              <a:rPr lang="en-US" sz="2400" dirty="0">
                <a:solidFill>
                  <a:srgbClr val="141313"/>
                </a:solidFill>
              </a:rPr>
              <a:t>dehydrohalogenation of 3-bromopentane, where two </a:t>
            </a:r>
            <a:r>
              <a:rPr lang="en-US" sz="2400" i="1" dirty="0">
                <a:solidFill>
                  <a:srgbClr val="141313"/>
                </a:solidFill>
              </a:rPr>
              <a:t>stereoisomers</a:t>
            </a:r>
            <a:r>
              <a:rPr lang="en-US" sz="2400" dirty="0">
                <a:solidFill>
                  <a:srgbClr val="141313"/>
                </a:solidFill>
              </a:rPr>
              <a:t> are possible products:</a:t>
            </a:r>
          </a:p>
          <a:p>
            <a:pPr marL="514350" indent="-514350" eaLnBrk="1" hangingPunct="1">
              <a:buNone/>
            </a:pPr>
            <a:endParaRPr lang="en-US" sz="2400" dirty="0"/>
          </a:p>
        </p:txBody>
      </p:sp>
      <p:sp>
        <p:nvSpPr>
          <p:cNvPr id="48131" name="Title 1"/>
          <p:cNvSpPr>
            <a:spLocks noGrp="1"/>
          </p:cNvSpPr>
          <p:nvPr>
            <p:ph type="title"/>
          </p:nvPr>
        </p:nvSpPr>
        <p:spPr>
          <a:xfrm>
            <a:off x="457200" y="193675"/>
            <a:ext cx="8229600" cy="750888"/>
          </a:xfrm>
        </p:spPr>
        <p:txBody>
          <a:bodyPr/>
          <a:lstStyle/>
          <a:p>
            <a:pPr eaLnBrk="1" hangingPunct="1"/>
            <a:r>
              <a:rPr lang="en-US" dirty="0" smtClean="0"/>
              <a:t>7.8 E2 stereoselectivity</a:t>
            </a:r>
            <a:endParaRPr lang="en-US" dirty="0"/>
          </a:p>
        </p:txBody>
      </p:sp>
      <p:pic>
        <p:nvPicPr>
          <p:cNvPr id="4813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11483" y="1834034"/>
            <a:ext cx="6279071" cy="1291695"/>
          </a:xfrm>
          <a:prstGeom prst="rect">
            <a:avLst/>
          </a:prstGeom>
          <a:noFill/>
          <a:ln w="9525">
            <a:noFill/>
            <a:miter lim="800000"/>
            <a:headEnd/>
            <a:tailEnd/>
          </a:ln>
        </p:spPr>
      </p:pic>
      <p:sp>
        <p:nvSpPr>
          <p:cNvPr id="12" name="Content Placeholder 2"/>
          <p:cNvSpPr>
            <a:spLocks noGrp="1"/>
          </p:cNvSpPr>
          <p:nvPr>
            <p:ph sz="half" idx="1"/>
          </p:nvPr>
        </p:nvSpPr>
        <p:spPr>
          <a:xfrm>
            <a:off x="147639" y="4056768"/>
            <a:ext cx="4021137" cy="1984375"/>
          </a:xfrm>
        </p:spPr>
        <p:txBody>
          <a:bodyPr/>
          <a:lstStyle/>
          <a:p>
            <a:pPr marL="0" indent="0" eaLnBrk="1" hangingPunct="1">
              <a:buNone/>
              <a:defRPr/>
            </a:pPr>
            <a:r>
              <a:rPr lang="en-US" sz="2400" dirty="0">
                <a:solidFill>
                  <a:schemeClr val="tx1">
                    <a:lumMod val="75000"/>
                    <a:lumOff val="25000"/>
                  </a:schemeClr>
                </a:solidFill>
              </a:rPr>
              <a:t>Use this energy diagram and the Hammond postulate to explain why the </a:t>
            </a:r>
            <a:r>
              <a:rPr lang="en-US" sz="2400" i="1" dirty="0">
                <a:solidFill>
                  <a:schemeClr val="tx1">
                    <a:lumMod val="75000"/>
                    <a:lumOff val="25000"/>
                  </a:schemeClr>
                </a:solidFill>
              </a:rPr>
              <a:t>trans</a:t>
            </a:r>
            <a:r>
              <a:rPr lang="en-US" sz="2400" dirty="0">
                <a:solidFill>
                  <a:schemeClr val="tx1">
                    <a:lumMod val="75000"/>
                    <a:lumOff val="25000"/>
                  </a:schemeClr>
                </a:solidFill>
              </a:rPr>
              <a:t> isomer is formed </a:t>
            </a:r>
            <a:r>
              <a:rPr lang="en-US" sz="2400" i="1" dirty="0">
                <a:solidFill>
                  <a:schemeClr val="tx1">
                    <a:lumMod val="75000"/>
                    <a:lumOff val="25000"/>
                  </a:schemeClr>
                </a:solidFill>
              </a:rPr>
              <a:t>stereoselectively</a:t>
            </a:r>
            <a:endParaRPr lang="en-US" sz="2400" dirty="0">
              <a:solidFill>
                <a:schemeClr val="tx1">
                  <a:lumMod val="75000"/>
                  <a:lumOff val="25000"/>
                </a:schemeClr>
              </a:solidFill>
            </a:endParaRPr>
          </a:p>
        </p:txBody>
      </p:sp>
      <p:sp>
        <p:nvSpPr>
          <p:cNvPr id="10" name="Date Placeholder 9"/>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3" name="Slide Number Placeholder 12"/>
          <p:cNvSpPr>
            <a:spLocks noGrp="1"/>
          </p:cNvSpPr>
          <p:nvPr>
            <p:ph type="sldNum" sz="quarter" idx="12"/>
          </p:nvPr>
        </p:nvSpPr>
        <p:spPr/>
        <p:txBody>
          <a:bodyPr/>
          <a:lstStyle/>
          <a:p>
            <a:r>
              <a:rPr lang="en-US" dirty="0" smtClean="0"/>
              <a:t>8-</a:t>
            </a:r>
            <a:fld id="{47784EF3-B0ED-CC4C-BA07-F1ABCCB8D2E7}" type="slidenum">
              <a:rPr lang="en-US" smtClean="0"/>
              <a:pPr/>
              <a:t>49</a:t>
            </a:fld>
            <a:endParaRPr lang="en-US" dirty="0"/>
          </a:p>
        </p:txBody>
      </p:sp>
      <p:sp>
        <p:nvSpPr>
          <p:cNvPr id="14" name="Footer Placeholder 13"/>
          <p:cNvSpPr>
            <a:spLocks noGrp="1"/>
          </p:cNvSpPr>
          <p:nvPr>
            <p:ph type="ftr" sz="quarter" idx="3"/>
          </p:nvPr>
        </p:nvSpPr>
        <p:spPr/>
        <p:txBody>
          <a:bodyPr/>
          <a:lstStyle/>
          <a:p>
            <a:pPr>
              <a:defRPr/>
            </a:pPr>
            <a:r>
              <a:rPr lang="en-US" dirty="0" smtClean="0"/>
              <a:t>Klein, Organic Chemistry 3e </a:t>
            </a:r>
            <a:endParaRPr lang="en-US" dirty="0"/>
          </a:p>
        </p:txBody>
      </p:sp>
      <p:sp>
        <p:nvSpPr>
          <p:cNvPr id="3" name="TextBox 2"/>
          <p:cNvSpPr txBox="1"/>
          <p:nvPr/>
        </p:nvSpPr>
        <p:spPr>
          <a:xfrm>
            <a:off x="5169876" y="4454769"/>
            <a:ext cx="2860431" cy="523220"/>
          </a:xfrm>
          <a:prstGeom prst="rect">
            <a:avLst/>
          </a:prstGeom>
          <a:noFill/>
        </p:spPr>
        <p:txBody>
          <a:bodyPr wrap="square" rtlCol="0">
            <a:spAutoFit/>
          </a:bodyPr>
          <a:lstStyle/>
          <a:p>
            <a:pPr>
              <a:spcAft>
                <a:spcPts val="600"/>
              </a:spcAft>
            </a:pPr>
            <a:endParaRPr lang="en-US" sz="2800" dirty="0" smtClean="0">
              <a:latin typeface="+mn-lt"/>
            </a:endParaRPr>
          </a:p>
        </p:txBody>
      </p:sp>
      <p:pic>
        <p:nvPicPr>
          <p:cNvPr id="15" name="Picture 1" descr="klein_3e_fig_07_14"/>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227021" y="3495989"/>
            <a:ext cx="4484076" cy="244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484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Consider dehydrohalogenation of the alkyl halide below:</a:t>
            </a:r>
          </a:p>
        </p:txBody>
      </p:sp>
      <p:sp>
        <p:nvSpPr>
          <p:cNvPr id="49155"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12" name="Content Placeholder 2"/>
          <p:cNvSpPr>
            <a:spLocks noGrp="1"/>
          </p:cNvSpPr>
          <p:nvPr>
            <p:ph sz="half" idx="1"/>
          </p:nvPr>
        </p:nvSpPr>
        <p:spPr>
          <a:xfrm>
            <a:off x="147638" y="3534830"/>
            <a:ext cx="8841140" cy="3503613"/>
          </a:xfrm>
        </p:spPr>
        <p:txBody>
          <a:bodyPr/>
          <a:lstStyle/>
          <a:p>
            <a:pPr marL="514350" indent="-514350" eaLnBrk="1" hangingPunct="1"/>
            <a:r>
              <a:rPr lang="en-US" sz="2400" dirty="0"/>
              <a:t>You might imagine that it would be possible to form both the </a:t>
            </a:r>
            <a:r>
              <a:rPr lang="en-US" sz="2400" i="1" dirty="0"/>
              <a:t>E</a:t>
            </a:r>
            <a:r>
              <a:rPr lang="en-US" sz="2400" dirty="0"/>
              <a:t> and </a:t>
            </a:r>
            <a:r>
              <a:rPr lang="en-US" sz="2400" i="1" dirty="0"/>
              <a:t>Z</a:t>
            </a:r>
            <a:r>
              <a:rPr lang="en-US" sz="2400" dirty="0"/>
              <a:t> alkene products, but only the </a:t>
            </a:r>
            <a:r>
              <a:rPr lang="en-US" sz="2400" i="1" dirty="0"/>
              <a:t>E </a:t>
            </a:r>
            <a:r>
              <a:rPr lang="en-US" sz="2400" dirty="0"/>
              <a:t>isomer</a:t>
            </a:r>
            <a:r>
              <a:rPr lang="en-US" sz="2400" i="1" dirty="0"/>
              <a:t> </a:t>
            </a:r>
            <a:r>
              <a:rPr lang="en-US" sz="2400" dirty="0"/>
              <a:t>is formed</a:t>
            </a:r>
          </a:p>
        </p:txBody>
      </p:sp>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50</a:t>
            </a:fld>
            <a:endParaRPr lang="en-US" dirty="0"/>
          </a:p>
        </p:txBody>
      </p:sp>
      <p:sp>
        <p:nvSpPr>
          <p:cNvPr id="13" name="Footer Placeholder 12"/>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079" y="2071510"/>
            <a:ext cx="2104733" cy="11881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19" y="4460524"/>
            <a:ext cx="5263444" cy="1348758"/>
          </a:xfrm>
          <a:prstGeom prst="rect">
            <a:avLst/>
          </a:prstGeom>
        </p:spPr>
      </p:pic>
      <p:sp>
        <p:nvSpPr>
          <p:cNvPr id="14" name="TextBox 13"/>
          <p:cNvSpPr txBox="1"/>
          <p:nvPr/>
        </p:nvSpPr>
        <p:spPr>
          <a:xfrm>
            <a:off x="4174068" y="5867404"/>
            <a:ext cx="1405215" cy="369332"/>
          </a:xfrm>
          <a:prstGeom prst="rect">
            <a:avLst/>
          </a:prstGeom>
          <a:noFill/>
        </p:spPr>
        <p:txBody>
          <a:bodyPr wrap="none" lIns="91440" tIns="45720" rIns="91440" bIns="45720" rtlCol="0">
            <a:spAutoFit/>
          </a:bodyPr>
          <a:lstStyle/>
          <a:p>
            <a:pPr>
              <a:spcAft>
                <a:spcPts val="600"/>
              </a:spcAft>
            </a:pPr>
            <a:r>
              <a:rPr lang="en-US" b="1" dirty="0" smtClean="0">
                <a:solidFill>
                  <a:srgbClr val="FF0000"/>
                </a:solidFill>
                <a:latin typeface="+mn-lt"/>
              </a:rPr>
              <a:t>only product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777" y="4408311"/>
            <a:ext cx="1312334" cy="1045419"/>
          </a:xfrm>
          <a:prstGeom prst="rect">
            <a:avLst/>
          </a:prstGeom>
        </p:spPr>
      </p:pic>
      <p:sp>
        <p:nvSpPr>
          <p:cNvPr id="15" name="TextBox 14"/>
          <p:cNvSpPr txBox="1"/>
          <p:nvPr/>
        </p:nvSpPr>
        <p:spPr>
          <a:xfrm>
            <a:off x="7073686" y="5540026"/>
            <a:ext cx="1449398" cy="471924"/>
          </a:xfrm>
          <a:prstGeom prst="rect">
            <a:avLst/>
          </a:prstGeom>
          <a:noFill/>
        </p:spPr>
        <p:txBody>
          <a:bodyPr wrap="none" lIns="91440" tIns="45720" rIns="91440" bIns="45720" rtlCol="0">
            <a:spAutoFit/>
          </a:bodyPr>
          <a:lstStyle/>
          <a:p>
            <a:pPr algn="ctr">
              <a:lnSpc>
                <a:spcPts val="1200"/>
              </a:lnSpc>
              <a:spcAft>
                <a:spcPts val="400"/>
              </a:spcAft>
            </a:pPr>
            <a:r>
              <a:rPr lang="en-US" b="1" dirty="0">
                <a:solidFill>
                  <a:srgbClr val="FF0000"/>
                </a:solidFill>
                <a:latin typeface="+mn-lt"/>
              </a:rPr>
              <a:t>t</a:t>
            </a:r>
            <a:r>
              <a:rPr lang="en-US" b="1" dirty="0" smtClean="0">
                <a:solidFill>
                  <a:srgbClr val="FF0000"/>
                </a:solidFill>
                <a:latin typeface="+mn-lt"/>
              </a:rPr>
              <a:t>his isomer is </a:t>
            </a:r>
          </a:p>
          <a:p>
            <a:pPr algn="ctr">
              <a:lnSpc>
                <a:spcPts val="1200"/>
              </a:lnSpc>
              <a:spcAft>
                <a:spcPts val="400"/>
              </a:spcAft>
            </a:pPr>
            <a:r>
              <a:rPr lang="en-US" b="1" dirty="0">
                <a:solidFill>
                  <a:srgbClr val="FF0000"/>
                </a:solidFill>
                <a:latin typeface="+mn-lt"/>
              </a:rPr>
              <a:t>n</a:t>
            </a:r>
            <a:r>
              <a:rPr lang="en-US" b="1" dirty="0" smtClean="0">
                <a:solidFill>
                  <a:srgbClr val="FF0000"/>
                </a:solidFill>
                <a:latin typeface="+mn-lt"/>
              </a:rPr>
              <a:t>ot formed</a:t>
            </a:r>
          </a:p>
        </p:txBody>
      </p:sp>
      <p:sp>
        <p:nvSpPr>
          <p:cNvPr id="16" name="TextBox 15"/>
          <p:cNvSpPr txBox="1"/>
          <p:nvPr/>
        </p:nvSpPr>
        <p:spPr>
          <a:xfrm>
            <a:off x="896978" y="2094091"/>
            <a:ext cx="2762295"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There is only one</a:t>
            </a:r>
          </a:p>
          <a:p>
            <a:pPr algn="ctr">
              <a:lnSpc>
                <a:spcPts val="1200"/>
              </a:lnSpc>
              <a:spcAft>
                <a:spcPts val="400"/>
              </a:spcAft>
            </a:pPr>
            <a:r>
              <a:rPr lang="en-US" b="1" dirty="0" smtClean="0">
                <a:solidFill>
                  <a:srgbClr val="FF0000"/>
                </a:solidFill>
                <a:latin typeface="Symbol" charset="2"/>
                <a:cs typeface="Symbol" charset="2"/>
              </a:rPr>
              <a:t>b</a:t>
            </a:r>
            <a:r>
              <a:rPr lang="en-US" b="1" dirty="0" smtClean="0">
                <a:solidFill>
                  <a:srgbClr val="FF0000"/>
                </a:solidFill>
                <a:latin typeface="+mn-lt"/>
              </a:rPr>
              <a:t>-hydrogen to be removed</a:t>
            </a:r>
          </a:p>
          <a:p>
            <a:pPr algn="ctr">
              <a:lnSpc>
                <a:spcPts val="1200"/>
              </a:lnSpc>
              <a:spcAft>
                <a:spcPts val="400"/>
              </a:spcAft>
            </a:pPr>
            <a:r>
              <a:rPr lang="en-US" b="1" dirty="0" smtClean="0">
                <a:solidFill>
                  <a:srgbClr val="FF0000"/>
                </a:solidFill>
                <a:latin typeface="+mn-lt"/>
              </a:rPr>
              <a:t>For E2 elimination to occur</a:t>
            </a:r>
          </a:p>
        </p:txBody>
      </p:sp>
      <p:sp>
        <p:nvSpPr>
          <p:cNvPr id="17" name="Left Arrow 16"/>
          <p:cNvSpPr/>
          <p:nvPr/>
        </p:nvSpPr>
        <p:spPr>
          <a:xfrm rot="11843230">
            <a:off x="3729582" y="2690724"/>
            <a:ext cx="1143374" cy="172446"/>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p>
        </p:txBody>
      </p:sp>
    </p:spTree>
    <p:extLst>
      <p:ext uri="{BB962C8B-B14F-4D97-AF65-F5344CB8AC3E}">
        <p14:creationId xmlns:p14="http://schemas.microsoft.com/office/powerpoint/2010/main" val="3325537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To rationalize the stereospecificity of the reaction, consider the transition state for the reaction</a:t>
            </a:r>
          </a:p>
          <a:p>
            <a:pPr marL="514350" indent="-514350" eaLnBrk="1" hangingPunct="1">
              <a:defRPr/>
            </a:pPr>
            <a:r>
              <a:rPr lang="en-US" sz="2400" dirty="0">
                <a:solidFill>
                  <a:schemeClr val="tx1">
                    <a:lumMod val="75000"/>
                    <a:lumOff val="25000"/>
                  </a:schemeClr>
                </a:solidFill>
              </a:rPr>
              <a:t>In the transition state, the C-H and C-Br bonds that are breaking must be rotated into the same plane as the pi bond that is forming</a:t>
            </a:r>
          </a:p>
          <a:p>
            <a:pPr marL="514350" indent="-514350" eaLnBrk="1" hangingPunct="1">
              <a:defRPr/>
            </a:pPr>
            <a:endParaRPr lang="en-US" sz="2400" dirty="0">
              <a:solidFill>
                <a:schemeClr val="tx1">
                  <a:lumMod val="75000"/>
                  <a:lumOff val="25000"/>
                </a:schemeClr>
              </a:solidFill>
            </a:endParaRPr>
          </a:p>
          <a:p>
            <a:pPr marL="914400" lvl="1" indent="-514350" eaLnBrk="1" hangingPunct="1">
              <a:defRPr/>
            </a:pPr>
            <a:endParaRPr lang="en-US" dirty="0" smtClean="0">
              <a:solidFill>
                <a:schemeClr val="tx1">
                  <a:lumMod val="75000"/>
                  <a:lumOff val="25000"/>
                </a:schemeClr>
              </a:solidFill>
              <a:ea typeface="+mn-ea"/>
            </a:endParaRPr>
          </a:p>
          <a:p>
            <a:pPr marL="914400" lvl="1" indent="-514350" eaLnBrk="1" hangingPunct="1">
              <a:defRPr/>
            </a:pPr>
            <a:endParaRPr lang="en-US" dirty="0" smtClean="0">
              <a:solidFill>
                <a:schemeClr val="tx1">
                  <a:lumMod val="75000"/>
                  <a:lumOff val="25000"/>
                </a:schemeClr>
              </a:solidFill>
              <a:ea typeface="+mn-ea"/>
            </a:endParaRPr>
          </a:p>
          <a:p>
            <a:pPr marL="914400" lvl="1" indent="-514350" eaLnBrk="1" hangingPunct="1">
              <a:defRPr/>
            </a:pPr>
            <a:endParaRPr lang="en-US" dirty="0" smtClean="0">
              <a:solidFill>
                <a:schemeClr val="tx1">
                  <a:lumMod val="75000"/>
                  <a:lumOff val="25000"/>
                </a:schemeClr>
              </a:solidFill>
              <a:ea typeface="+mn-ea"/>
            </a:endParaRPr>
          </a:p>
          <a:p>
            <a:pPr marL="914400" lvl="1" indent="-514350" eaLnBrk="1" hangingPunct="1">
              <a:defRPr/>
            </a:pPr>
            <a:endParaRPr lang="en-US" dirty="0" smtClean="0">
              <a:solidFill>
                <a:schemeClr val="tx1">
                  <a:lumMod val="75000"/>
                  <a:lumOff val="25000"/>
                </a:schemeClr>
              </a:solidFill>
              <a:ea typeface="+mn-ea"/>
            </a:endParaRPr>
          </a:p>
          <a:p>
            <a:pPr marL="514350" indent="-514350" eaLnBrk="1" hangingPunct="1">
              <a:defRPr/>
            </a:pPr>
            <a:r>
              <a:rPr lang="en-US" sz="2400" dirty="0">
                <a:solidFill>
                  <a:schemeClr val="tx1">
                    <a:lumMod val="75000"/>
                    <a:lumOff val="25000"/>
                  </a:schemeClr>
                </a:solidFill>
              </a:rPr>
              <a:t>In other words, the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-hydrogen and the leaving group must be </a:t>
            </a:r>
            <a:r>
              <a:rPr lang="en-US" sz="2400" b="1" dirty="0">
                <a:solidFill>
                  <a:schemeClr val="tx1">
                    <a:lumMod val="75000"/>
                    <a:lumOff val="25000"/>
                  </a:schemeClr>
                </a:solidFill>
              </a:rPr>
              <a:t>co-planar</a:t>
            </a:r>
            <a:r>
              <a:rPr lang="en-US" sz="2400" b="1" i="1" dirty="0">
                <a:solidFill>
                  <a:schemeClr val="tx1">
                    <a:lumMod val="75000"/>
                    <a:lumOff val="25000"/>
                  </a:schemeClr>
                </a:solidFill>
              </a:rPr>
              <a:t>.</a:t>
            </a:r>
            <a:endParaRPr lang="en-US" sz="2400" dirty="0">
              <a:solidFill>
                <a:schemeClr val="tx1">
                  <a:lumMod val="75000"/>
                  <a:lumOff val="25000"/>
                </a:schemeClr>
              </a:solidFill>
            </a:endParaRPr>
          </a:p>
        </p:txBody>
      </p:sp>
      <p:sp>
        <p:nvSpPr>
          <p:cNvPr id="51203"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pic>
        <p:nvPicPr>
          <p:cNvPr id="5120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5900" y="3122010"/>
            <a:ext cx="3829050" cy="1843414"/>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51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2736541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There are two rotamers where the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-hydrogen and the leaving group are coplanar:</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Since we are comparing two different rotamers, the Newman projections are a good tool to compare them </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914400" lvl="1" indent="-514350" eaLnBrk="1" hangingPunct="1">
              <a:defRPr/>
            </a:pPr>
            <a:endParaRPr lang="en-US" dirty="0" smtClean="0">
              <a:solidFill>
                <a:schemeClr val="tx1">
                  <a:lumMod val="75000"/>
                  <a:lumOff val="25000"/>
                </a:schemeClr>
              </a:solidFill>
              <a:ea typeface="+mn-ea"/>
            </a:endParaRPr>
          </a:p>
          <a:p>
            <a:pPr marL="914400" lvl="1" indent="-514350" eaLnBrk="1" hangingPunct="1">
              <a:defRPr/>
            </a:pPr>
            <a:endParaRPr lang="en-US" dirty="0" smtClean="0">
              <a:solidFill>
                <a:schemeClr val="tx1">
                  <a:lumMod val="75000"/>
                  <a:lumOff val="25000"/>
                </a:schemeClr>
              </a:solidFill>
              <a:ea typeface="+mn-ea"/>
            </a:endParaRPr>
          </a:p>
          <a:p>
            <a:pPr marL="914400" lvl="1" indent="-514350" eaLnBrk="1" hangingPunct="1">
              <a:buNone/>
              <a:defRPr/>
            </a:pPr>
            <a:endParaRPr lang="en-US" dirty="0" smtClean="0">
              <a:solidFill>
                <a:schemeClr val="tx1">
                  <a:lumMod val="75000"/>
                  <a:lumOff val="25000"/>
                </a:schemeClr>
              </a:solidFill>
              <a:ea typeface="+mn-ea"/>
            </a:endParaRPr>
          </a:p>
          <a:p>
            <a:pPr marL="914400" lvl="1" indent="-514350" eaLnBrk="1" hangingPunct="1">
              <a:buNone/>
              <a:defRPr/>
            </a:pPr>
            <a:endParaRPr lang="en-US" dirty="0" smtClean="0">
              <a:solidFill>
                <a:schemeClr val="tx1">
                  <a:lumMod val="75000"/>
                  <a:lumOff val="25000"/>
                </a:schemeClr>
              </a:solidFill>
              <a:ea typeface="+mn-ea"/>
            </a:endParaRPr>
          </a:p>
        </p:txBody>
      </p:sp>
      <p:sp>
        <p:nvSpPr>
          <p:cNvPr id="52227"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52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856" y="2171699"/>
            <a:ext cx="6520894" cy="11161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657" y="4698999"/>
            <a:ext cx="3503320" cy="1580445"/>
          </a:xfrm>
          <a:prstGeom prst="rect">
            <a:avLst/>
          </a:prstGeom>
        </p:spPr>
      </p:pic>
    </p:spTree>
    <p:extLst>
      <p:ext uri="{BB962C8B-B14F-4D97-AF65-F5344CB8AC3E}">
        <p14:creationId xmlns:p14="http://schemas.microsoft.com/office/powerpoint/2010/main" val="2511775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The staggered rotamer, where the b-hydrogen and leaving group are </a:t>
            </a:r>
            <a:r>
              <a:rPr lang="en-US" sz="2400" i="1" dirty="0">
                <a:solidFill>
                  <a:schemeClr val="tx1">
                    <a:lumMod val="75000"/>
                    <a:lumOff val="25000"/>
                  </a:schemeClr>
                </a:solidFill>
              </a:rPr>
              <a:t>anti</a:t>
            </a:r>
            <a:r>
              <a:rPr lang="en-US" sz="2400" dirty="0">
                <a:solidFill>
                  <a:schemeClr val="tx1">
                    <a:lumMod val="75000"/>
                    <a:lumOff val="25000"/>
                  </a:schemeClr>
                </a:solidFill>
              </a:rPr>
              <a:t>-coplanar, is much lower energy than the eclipsed rotamer:</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The product resulting from the </a:t>
            </a:r>
            <a:r>
              <a:rPr lang="en-US" sz="2400" i="1" dirty="0">
                <a:solidFill>
                  <a:schemeClr val="tx1">
                    <a:lumMod val="75000"/>
                    <a:lumOff val="25000"/>
                  </a:schemeClr>
                </a:solidFill>
              </a:rPr>
              <a:t>anti</a:t>
            </a:r>
            <a:r>
              <a:rPr lang="en-US" sz="2400" dirty="0">
                <a:solidFill>
                  <a:schemeClr val="tx1">
                    <a:lumMod val="75000"/>
                    <a:lumOff val="25000"/>
                  </a:schemeClr>
                </a:solidFill>
              </a:rPr>
              <a:t>-coplanar rotamer is formed</a:t>
            </a:r>
          </a:p>
        </p:txBody>
      </p:sp>
      <p:sp>
        <p:nvSpPr>
          <p:cNvPr id="53251"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9" name="Date Placeholder 8"/>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8-</a:t>
            </a:r>
            <a:fld id="{47784EF3-B0ED-CC4C-BA07-F1ABCCB8D2E7}" type="slidenum">
              <a:rPr lang="en-US" smtClean="0"/>
              <a:pPr/>
              <a:t>53</a:t>
            </a:fld>
            <a:endParaRPr lang="en-US" dirty="0"/>
          </a:p>
        </p:txBody>
      </p:sp>
      <p:sp>
        <p:nvSpPr>
          <p:cNvPr id="12" name="Footer Placeholder 11"/>
          <p:cNvSpPr>
            <a:spLocks noGrp="1"/>
          </p:cNvSpPr>
          <p:nvPr>
            <p:ph type="ftr" sz="quarter" idx="3"/>
          </p:nvPr>
        </p:nvSpPr>
        <p:spPr/>
        <p:txBody>
          <a:bodyPr/>
          <a:lstStyle/>
          <a:p>
            <a:pPr>
              <a:defRPr/>
            </a:pPr>
            <a:r>
              <a:rPr lang="en-US" dirty="0" smtClean="0"/>
              <a:t>Klein, Organic Chemistry 3e </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546" y="2102554"/>
            <a:ext cx="3503320" cy="1580445"/>
          </a:xfrm>
          <a:prstGeom prst="rect">
            <a:avLst/>
          </a:prstGeom>
        </p:spPr>
      </p:pic>
      <p:sp>
        <p:nvSpPr>
          <p:cNvPr id="14" name="TextBox 13"/>
          <p:cNvSpPr txBox="1"/>
          <p:nvPr/>
        </p:nvSpPr>
        <p:spPr>
          <a:xfrm>
            <a:off x="970140" y="2844803"/>
            <a:ext cx="1492716"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Lower energy</a:t>
            </a:r>
          </a:p>
          <a:p>
            <a:pPr algn="ctr">
              <a:lnSpc>
                <a:spcPts val="1200"/>
              </a:lnSpc>
              <a:spcAft>
                <a:spcPts val="400"/>
              </a:spcAft>
            </a:pPr>
            <a:r>
              <a:rPr lang="en-US" b="1" dirty="0" smtClean="0">
                <a:solidFill>
                  <a:srgbClr val="FF0000"/>
                </a:solidFill>
                <a:latin typeface="+mn-lt"/>
              </a:rPr>
              <a:t>rotamer</a:t>
            </a:r>
          </a:p>
        </p:txBody>
      </p:sp>
      <p:sp>
        <p:nvSpPr>
          <p:cNvPr id="15" name="TextBox 14"/>
          <p:cNvSpPr txBox="1"/>
          <p:nvPr/>
        </p:nvSpPr>
        <p:spPr>
          <a:xfrm>
            <a:off x="6660486" y="2841980"/>
            <a:ext cx="1338828"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High energy</a:t>
            </a:r>
          </a:p>
          <a:p>
            <a:pPr algn="ctr">
              <a:lnSpc>
                <a:spcPts val="1200"/>
              </a:lnSpc>
              <a:spcAft>
                <a:spcPts val="400"/>
              </a:spcAft>
            </a:pPr>
            <a:r>
              <a:rPr lang="en-US" b="1" dirty="0" smtClean="0">
                <a:solidFill>
                  <a:srgbClr val="FF0000"/>
                </a:solidFill>
                <a:latin typeface="+mn-lt"/>
              </a:rPr>
              <a:t>rotamer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572" y="4645378"/>
            <a:ext cx="6118224" cy="1591733"/>
          </a:xfrm>
          <a:prstGeom prst="rect">
            <a:avLst/>
          </a:prstGeom>
        </p:spPr>
      </p:pic>
    </p:spTree>
    <p:extLst>
      <p:ext uri="{BB962C8B-B14F-4D97-AF65-F5344CB8AC3E}">
        <p14:creationId xmlns:p14="http://schemas.microsoft.com/office/powerpoint/2010/main" val="405019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r>
              <a:rPr lang="en-US" dirty="0"/>
              <a:t>Evidence suggests that a strict 180° angle is not necessary for E2 mechanisms</a:t>
            </a:r>
            <a:r>
              <a:rPr lang="en-US" dirty="0" smtClean="0"/>
              <a:t>. </a:t>
            </a:r>
          </a:p>
          <a:p>
            <a:pPr marL="514350" indent="-514350" eaLnBrk="1" hangingPunct="1"/>
            <a:r>
              <a:rPr lang="en-US" dirty="0"/>
              <a:t>Similar angles (</a:t>
            </a:r>
            <a:r>
              <a:rPr lang="en-US" dirty="0" smtClean="0"/>
              <a:t>175–179</a:t>
            </a:r>
            <a:r>
              <a:rPr lang="en-US" dirty="0"/>
              <a:t>°) are sufficient</a:t>
            </a:r>
          </a:p>
          <a:p>
            <a:pPr marL="514350" indent="-514350" eaLnBrk="1" hangingPunct="1"/>
            <a:r>
              <a:rPr lang="en-US" dirty="0"/>
              <a:t>The term, </a:t>
            </a:r>
            <a:r>
              <a:rPr lang="en-US" b="1" i="1" dirty="0"/>
              <a:t>anti</a:t>
            </a:r>
            <a:r>
              <a:rPr lang="en-US" dirty="0"/>
              <a:t>-</a:t>
            </a:r>
            <a:r>
              <a:rPr lang="en-US" b="1" dirty="0"/>
              <a:t>periplanar</a:t>
            </a:r>
            <a:r>
              <a:rPr lang="en-US" dirty="0"/>
              <a:t> is generally used instead of </a:t>
            </a:r>
            <a:r>
              <a:rPr lang="en-US" i="1" dirty="0"/>
              <a:t>anti</a:t>
            </a:r>
            <a:r>
              <a:rPr lang="en-US" dirty="0"/>
              <a:t>-coplanar to account for slight deviations from coplanarity</a:t>
            </a:r>
          </a:p>
          <a:p>
            <a:pPr marL="514350" indent="-514350" eaLnBrk="1" hangingPunct="1"/>
            <a:r>
              <a:rPr lang="en-US" dirty="0"/>
              <a:t>Although the E isomer is usually more stable because it is less sterically hindered, the requirement for an </a:t>
            </a:r>
            <a:r>
              <a:rPr lang="en-US" i="1" dirty="0"/>
              <a:t>anti</a:t>
            </a:r>
            <a:r>
              <a:rPr lang="en-US" dirty="0"/>
              <a:t>-periplanar transition state can often lead to the less stable Z isomer</a:t>
            </a:r>
          </a:p>
        </p:txBody>
      </p:sp>
      <p:sp>
        <p:nvSpPr>
          <p:cNvPr id="54275"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7" name="Date Placeholder 6"/>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8-</a:t>
            </a:r>
            <a:fld id="{47784EF3-B0ED-CC4C-BA07-F1ABCCB8D2E7}" type="slidenum">
              <a:rPr lang="en-US" smtClean="0"/>
              <a:pPr/>
              <a:t>54</a:t>
            </a:fld>
            <a:endParaRPr lang="en-US" dirty="0"/>
          </a:p>
        </p:txBody>
      </p:sp>
      <p:sp>
        <p:nvSpPr>
          <p:cNvPr id="9" name="Footer Placeholder 8"/>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415497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dirty="0" smtClean="0">
                <a:solidFill>
                  <a:schemeClr val="tx1">
                    <a:lumMod val="75000"/>
                    <a:lumOff val="25000"/>
                  </a:schemeClr>
                </a:solidFill>
              </a:rPr>
              <a:t>Assuming they proceed through an </a:t>
            </a:r>
            <a:r>
              <a:rPr lang="en-US" i="1" dirty="0" smtClean="0">
                <a:solidFill>
                  <a:schemeClr val="tx1">
                    <a:lumMod val="75000"/>
                    <a:lumOff val="25000"/>
                  </a:schemeClr>
                </a:solidFill>
              </a:rPr>
              <a:t>anti</a:t>
            </a:r>
            <a:r>
              <a:rPr lang="en-US" dirty="0" smtClean="0">
                <a:solidFill>
                  <a:schemeClr val="tx1">
                    <a:lumMod val="75000"/>
                    <a:lumOff val="25000"/>
                  </a:schemeClr>
                </a:solidFill>
              </a:rPr>
              <a:t>-periplanar transition state, predict the products for the following reactions</a:t>
            </a:r>
          </a:p>
        </p:txBody>
      </p:sp>
      <p:sp>
        <p:nvSpPr>
          <p:cNvPr id="55299"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pic>
        <p:nvPicPr>
          <p:cNvPr id="553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2755496"/>
            <a:ext cx="3710000" cy="317098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55</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3899933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For the following substrate, the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-carbon has TWO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-hydrogens</a:t>
            </a:r>
          </a:p>
          <a:p>
            <a:pPr marL="514350" indent="-514350" eaLnBrk="1" hangingPunct="1">
              <a:defRPr/>
            </a:pPr>
            <a:r>
              <a:rPr lang="en-US" sz="2400" dirty="0">
                <a:solidFill>
                  <a:schemeClr val="tx1">
                    <a:lumMod val="75000"/>
                    <a:lumOff val="25000"/>
                  </a:schemeClr>
                </a:solidFill>
              </a:rPr>
              <a:t>There are two different rotamers where a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-hydrogen is anti-periplanar to the leaving group, and so two stereoisomers will be formed.</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In this case, the reaction will be </a:t>
            </a:r>
            <a:r>
              <a:rPr lang="en-US" sz="2400" i="1" dirty="0">
                <a:solidFill>
                  <a:schemeClr val="tx1">
                    <a:lumMod val="75000"/>
                    <a:lumOff val="25000"/>
                  </a:schemeClr>
                </a:solidFill>
              </a:rPr>
              <a:t>stereoselective</a:t>
            </a:r>
            <a:r>
              <a:rPr lang="en-US" sz="2400" dirty="0">
                <a:solidFill>
                  <a:schemeClr val="tx1">
                    <a:lumMod val="75000"/>
                    <a:lumOff val="25000"/>
                  </a:schemeClr>
                </a:solidFill>
              </a:rPr>
              <a:t>, but not stereospecific. (see Skillbuilder 7.4)</a:t>
            </a:r>
          </a:p>
          <a:p>
            <a:pPr marL="514350" indent="-514350" eaLnBrk="1" hangingPunct="1">
              <a:defRPr/>
            </a:pPr>
            <a:r>
              <a:rPr lang="en-US" sz="2400" dirty="0">
                <a:solidFill>
                  <a:schemeClr val="tx1">
                    <a:lumMod val="75000"/>
                    <a:lumOff val="25000"/>
                  </a:schemeClr>
                </a:solidFill>
              </a:rPr>
              <a:t>E2 elimination will be stereospecific only when both the </a:t>
            </a:r>
            <a:r>
              <a:rPr lang="en-US" sz="2400" dirty="0">
                <a:solidFill>
                  <a:schemeClr val="tx1">
                    <a:lumMod val="75000"/>
                    <a:lumOff val="25000"/>
                  </a:schemeClr>
                </a:solidFill>
                <a:latin typeface="Symbol" charset="2"/>
                <a:cs typeface="Symbol" charset="2"/>
              </a:rPr>
              <a:t>a</a:t>
            </a:r>
            <a:r>
              <a:rPr lang="en-US" sz="2400" dirty="0">
                <a:solidFill>
                  <a:schemeClr val="tx1">
                    <a:lumMod val="75000"/>
                    <a:lumOff val="25000"/>
                  </a:schemeClr>
                </a:solidFill>
              </a:rPr>
              <a:t> and </a:t>
            </a:r>
            <a:r>
              <a:rPr lang="en-US" sz="2400" dirty="0">
                <a:solidFill>
                  <a:schemeClr val="tx1">
                    <a:lumMod val="75000"/>
                    <a:lumOff val="25000"/>
                  </a:schemeClr>
                </a:solidFill>
                <a:latin typeface="Symbol" charset="2"/>
                <a:cs typeface="Symbol" charset="2"/>
              </a:rPr>
              <a:t>b</a:t>
            </a:r>
            <a:r>
              <a:rPr lang="en-US" sz="2400" dirty="0">
                <a:solidFill>
                  <a:schemeClr val="tx1">
                    <a:lumMod val="75000"/>
                    <a:lumOff val="25000"/>
                  </a:schemeClr>
                </a:solidFill>
              </a:rPr>
              <a:t> carbons are stereocenters</a:t>
            </a:r>
          </a:p>
        </p:txBody>
      </p:sp>
      <p:sp>
        <p:nvSpPr>
          <p:cNvPr id="56323"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56</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271" y="2995613"/>
            <a:ext cx="5467334" cy="1154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800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It is very important to understand the difference between the terms </a:t>
            </a:r>
            <a:r>
              <a:rPr lang="en-US" sz="2400" i="1" dirty="0">
                <a:solidFill>
                  <a:schemeClr val="tx1">
                    <a:lumMod val="75000"/>
                    <a:lumOff val="25000"/>
                  </a:schemeClr>
                </a:solidFill>
              </a:rPr>
              <a:t>stereospecific</a:t>
            </a:r>
            <a:r>
              <a:rPr lang="en-US" sz="2400" dirty="0">
                <a:solidFill>
                  <a:schemeClr val="tx1">
                    <a:lumMod val="75000"/>
                    <a:lumOff val="25000"/>
                  </a:schemeClr>
                </a:solidFill>
              </a:rPr>
              <a:t> and </a:t>
            </a:r>
            <a:r>
              <a:rPr lang="en-US" sz="2400" i="1" dirty="0">
                <a:solidFill>
                  <a:schemeClr val="tx1">
                    <a:lumMod val="75000"/>
                    <a:lumOff val="25000"/>
                  </a:schemeClr>
                </a:solidFill>
              </a:rPr>
              <a:t>stereoselective</a:t>
            </a:r>
            <a:r>
              <a:rPr lang="en-US" sz="2400" dirty="0">
                <a:solidFill>
                  <a:schemeClr val="tx1">
                    <a:lumMod val="75000"/>
                    <a:lumOff val="25000"/>
                  </a:schemeClr>
                </a:solidFill>
              </a:rPr>
              <a:t>.</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In a </a:t>
            </a:r>
            <a:r>
              <a:rPr lang="en-US" sz="2400" b="1" dirty="0">
                <a:solidFill>
                  <a:schemeClr val="tx1">
                    <a:lumMod val="75000"/>
                    <a:lumOff val="25000"/>
                  </a:schemeClr>
                </a:solidFill>
              </a:rPr>
              <a:t>stereospecific rxn</a:t>
            </a:r>
            <a:r>
              <a:rPr lang="en-US" sz="2400" dirty="0">
                <a:solidFill>
                  <a:schemeClr val="tx1">
                    <a:lumMod val="75000"/>
                    <a:lumOff val="25000"/>
                  </a:schemeClr>
                </a:solidFill>
              </a:rPr>
              <a:t>, the substrate is stereoisomeric and results in one stereoisomer as the product</a:t>
            </a:r>
          </a:p>
          <a:p>
            <a:pPr marL="514350" indent="-514350" eaLnBrk="1" hangingPunct="1">
              <a:defRPr/>
            </a:pPr>
            <a:r>
              <a:rPr lang="en-US" sz="2400" dirty="0">
                <a:solidFill>
                  <a:schemeClr val="tx1">
                    <a:lumMod val="75000"/>
                    <a:lumOff val="25000"/>
                  </a:schemeClr>
                </a:solidFill>
              </a:rPr>
              <a:t>In a </a:t>
            </a:r>
            <a:r>
              <a:rPr lang="en-US" sz="2400" b="1" dirty="0">
                <a:solidFill>
                  <a:schemeClr val="tx1">
                    <a:lumMod val="75000"/>
                    <a:lumOff val="25000"/>
                  </a:schemeClr>
                </a:solidFill>
              </a:rPr>
              <a:t>stereoselective rxn</a:t>
            </a:r>
            <a:r>
              <a:rPr lang="en-US" sz="2400" dirty="0">
                <a:solidFill>
                  <a:schemeClr val="tx1">
                    <a:lumMod val="75000"/>
                    <a:lumOff val="25000"/>
                  </a:schemeClr>
                </a:solidFill>
              </a:rPr>
              <a:t>, the substrate can produce two stereoisomers as products, where one is the major product.</a:t>
            </a:r>
          </a:p>
        </p:txBody>
      </p:sp>
      <p:sp>
        <p:nvSpPr>
          <p:cNvPr id="56323" name="Title 1"/>
          <p:cNvSpPr>
            <a:spLocks noGrp="1"/>
          </p:cNvSpPr>
          <p:nvPr>
            <p:ph type="title"/>
          </p:nvPr>
        </p:nvSpPr>
        <p:spPr>
          <a:xfrm>
            <a:off x="457200" y="193675"/>
            <a:ext cx="8229600" cy="750888"/>
          </a:xfrm>
        </p:spPr>
        <p:txBody>
          <a:bodyPr/>
          <a:lstStyle/>
          <a:p>
            <a:pPr eaLnBrk="1" hangingPunct="1"/>
            <a:r>
              <a:rPr lang="en-US" sz="4200" dirty="0"/>
              <a:t>7.8 stereospecific vs. stereoselective</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57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3" name="TextBox 2"/>
          <p:cNvSpPr txBox="1"/>
          <p:nvPr/>
        </p:nvSpPr>
        <p:spPr>
          <a:xfrm>
            <a:off x="3001108" y="3012831"/>
            <a:ext cx="4929234" cy="646331"/>
          </a:xfrm>
          <a:prstGeom prst="rect">
            <a:avLst/>
          </a:prstGeom>
          <a:noFill/>
        </p:spPr>
        <p:txBody>
          <a:bodyPr wrap="square" rtlCol="0">
            <a:spAutoFit/>
          </a:bodyPr>
          <a:lstStyle/>
          <a:p>
            <a:pPr>
              <a:spcAft>
                <a:spcPts val="600"/>
              </a:spcAft>
            </a:pPr>
            <a:endParaRPr lang="en-US" sz="3600" dirty="0" smtClean="0">
              <a:latin typeface="+mn-lt"/>
            </a:endParaRPr>
          </a:p>
        </p:txBody>
      </p:sp>
      <p:pic>
        <p:nvPicPr>
          <p:cNvPr id="12" name="Picture 1" descr="klein_3e_fig_07_1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33451" y="2201026"/>
            <a:ext cx="5731625" cy="22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4074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Consider the dehydrohalogenation of a cyclohexane derivative, where the leaving group is attached to the ring</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Given the </a:t>
            </a:r>
            <a:r>
              <a:rPr lang="en-US" sz="2400" i="1" dirty="0">
                <a:solidFill>
                  <a:schemeClr val="tx1">
                    <a:lumMod val="75000"/>
                    <a:lumOff val="25000"/>
                  </a:schemeClr>
                </a:solidFill>
              </a:rPr>
              <a:t>anti</a:t>
            </a:r>
            <a:r>
              <a:rPr lang="en-US" sz="2400" dirty="0">
                <a:solidFill>
                  <a:schemeClr val="tx1">
                    <a:lumMod val="75000"/>
                    <a:lumOff val="25000"/>
                  </a:schemeClr>
                </a:solidFill>
              </a:rPr>
              <a:t>-periplanar requirement, E2 elimination can only occur when the leaving group is in the axial position.</a:t>
            </a:r>
          </a:p>
        </p:txBody>
      </p:sp>
      <p:sp>
        <p:nvSpPr>
          <p:cNvPr id="57347" name="Title 1"/>
          <p:cNvSpPr>
            <a:spLocks noGrp="1"/>
          </p:cNvSpPr>
          <p:nvPr>
            <p:ph type="title"/>
          </p:nvPr>
        </p:nvSpPr>
        <p:spPr>
          <a:xfrm>
            <a:off x="457200" y="193675"/>
            <a:ext cx="8229600" cy="750888"/>
          </a:xfrm>
        </p:spPr>
        <p:txBody>
          <a:bodyPr/>
          <a:lstStyle/>
          <a:p>
            <a:pPr eaLnBrk="1" hangingPunct="1"/>
            <a:r>
              <a:rPr lang="en-US" sz="4200" dirty="0"/>
              <a:t>7.8 Stereospecificity of E2</a:t>
            </a:r>
          </a:p>
        </p:txBody>
      </p:sp>
      <p:pic>
        <p:nvPicPr>
          <p:cNvPr id="573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11" y="2179101"/>
            <a:ext cx="8229600" cy="1288568"/>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2" name="Slide Number Placeholder 11"/>
          <p:cNvSpPr>
            <a:spLocks noGrp="1"/>
          </p:cNvSpPr>
          <p:nvPr>
            <p:ph type="sldNum" sz="quarter" idx="12"/>
          </p:nvPr>
        </p:nvSpPr>
        <p:spPr/>
        <p:txBody>
          <a:bodyPr/>
          <a:lstStyle/>
          <a:p>
            <a:r>
              <a:rPr lang="en-US" dirty="0" smtClean="0"/>
              <a:t>8-</a:t>
            </a:r>
            <a:fld id="{47784EF3-B0ED-CC4C-BA07-F1ABCCB8D2E7}" type="slidenum">
              <a:rPr lang="en-US" smtClean="0"/>
              <a:pPr/>
              <a:t>58</a:t>
            </a:fld>
            <a:endParaRPr lang="en-US" dirty="0"/>
          </a:p>
        </p:txBody>
      </p:sp>
      <p:sp>
        <p:nvSpPr>
          <p:cNvPr id="13" name="Footer Placeholder 12"/>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717" y="4706056"/>
            <a:ext cx="3710734" cy="867833"/>
          </a:xfrm>
          <a:prstGeom prst="rect">
            <a:avLst/>
          </a:prstGeom>
        </p:spPr>
      </p:pic>
      <p:sp>
        <p:nvSpPr>
          <p:cNvPr id="9" name="TextBox 8"/>
          <p:cNvSpPr txBox="1"/>
          <p:nvPr/>
        </p:nvSpPr>
        <p:spPr>
          <a:xfrm>
            <a:off x="467322" y="5003802"/>
            <a:ext cx="2018589"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E2 elimination</a:t>
            </a:r>
          </a:p>
          <a:p>
            <a:pPr algn="ctr">
              <a:lnSpc>
                <a:spcPts val="1200"/>
              </a:lnSpc>
              <a:spcAft>
                <a:spcPts val="400"/>
              </a:spcAft>
            </a:pPr>
            <a:r>
              <a:rPr lang="en-US" b="1" dirty="0" smtClean="0">
                <a:solidFill>
                  <a:srgbClr val="FF0000"/>
                </a:solidFill>
                <a:latin typeface="+mn-lt"/>
              </a:rPr>
              <a:t>can occur in this</a:t>
            </a:r>
          </a:p>
          <a:p>
            <a:pPr algn="ctr">
              <a:lnSpc>
                <a:spcPts val="1200"/>
              </a:lnSpc>
              <a:spcAft>
                <a:spcPts val="400"/>
              </a:spcAft>
            </a:pPr>
            <a:r>
              <a:rPr lang="en-US" b="1" dirty="0">
                <a:solidFill>
                  <a:srgbClr val="FF0000"/>
                </a:solidFill>
                <a:latin typeface="+mn-lt"/>
              </a:rPr>
              <a:t>c</a:t>
            </a:r>
            <a:r>
              <a:rPr lang="en-US" b="1" dirty="0" smtClean="0">
                <a:solidFill>
                  <a:srgbClr val="FF0000"/>
                </a:solidFill>
                <a:latin typeface="+mn-lt"/>
              </a:rPr>
              <a:t>hair conformation</a:t>
            </a:r>
          </a:p>
        </p:txBody>
      </p:sp>
      <p:sp>
        <p:nvSpPr>
          <p:cNvPr id="14" name="TextBox 13"/>
          <p:cNvSpPr txBox="1"/>
          <p:nvPr/>
        </p:nvSpPr>
        <p:spPr>
          <a:xfrm>
            <a:off x="6845522" y="5099756"/>
            <a:ext cx="1561433"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E2 elimination</a:t>
            </a:r>
          </a:p>
          <a:p>
            <a:pPr algn="ctr">
              <a:lnSpc>
                <a:spcPts val="1200"/>
              </a:lnSpc>
              <a:spcAft>
                <a:spcPts val="400"/>
              </a:spcAft>
            </a:pPr>
            <a:r>
              <a:rPr lang="en-US" b="1" dirty="0" smtClean="0">
                <a:solidFill>
                  <a:srgbClr val="FF0000"/>
                </a:solidFill>
                <a:latin typeface="+mn-lt"/>
              </a:rPr>
              <a:t>cannot occur</a:t>
            </a:r>
          </a:p>
        </p:txBody>
      </p:sp>
    </p:spTree>
    <p:extLst>
      <p:ext uri="{BB962C8B-B14F-4D97-AF65-F5344CB8AC3E}">
        <p14:creationId xmlns:p14="http://schemas.microsoft.com/office/powerpoint/2010/main" val="545005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95250"/>
            <a:ext cx="8229600" cy="1143000"/>
          </a:xfrm>
        </p:spPr>
        <p:txBody>
          <a:bodyPr/>
          <a:lstStyle/>
          <a:p>
            <a:pPr eaLnBrk="1" hangingPunct="1"/>
            <a:r>
              <a:rPr lang="en-US" dirty="0"/>
              <a:t>7.1 </a:t>
            </a:r>
            <a:r>
              <a:rPr lang="en-US" dirty="0" smtClean="0"/>
              <a:t>Leaving Groups</a:t>
            </a:r>
            <a:endParaRPr lang="en-US" dirty="0"/>
          </a:p>
        </p:txBody>
      </p:sp>
      <p:sp>
        <p:nvSpPr>
          <p:cNvPr id="22533" name="Content Placeholder 2"/>
          <p:cNvSpPr>
            <a:spLocks noGrp="1"/>
          </p:cNvSpPr>
          <p:nvPr>
            <p:ph sz="half" idx="1"/>
          </p:nvPr>
        </p:nvSpPr>
        <p:spPr>
          <a:xfrm>
            <a:off x="307976" y="987674"/>
            <a:ext cx="8480425" cy="5000625"/>
          </a:xfrm>
        </p:spPr>
        <p:txBody>
          <a:bodyPr/>
          <a:lstStyle/>
          <a:p>
            <a:pPr marL="0" indent="0" eaLnBrk="1" hangingPunct="1">
              <a:buNone/>
            </a:pPr>
            <a:r>
              <a:rPr lang="en-US" dirty="0" smtClean="0"/>
              <a:t>Good leaving groups are the conjugate bases of strong acids</a:t>
            </a:r>
            <a:r>
              <a:rPr lang="en-US" dirty="0"/>
              <a:t>.</a:t>
            </a:r>
          </a:p>
        </p:txBody>
      </p:sp>
      <p:sp>
        <p:nvSpPr>
          <p:cNvPr id="13" name="Date Placeholder 12"/>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5</a:t>
            </a:fld>
            <a:endParaRPr lang="en-US" dirty="0"/>
          </a:p>
        </p:txBody>
      </p:sp>
      <p:sp>
        <p:nvSpPr>
          <p:cNvPr id="9" name="Footer Placeholder 8"/>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3" name="TextBox 2"/>
          <p:cNvSpPr txBox="1"/>
          <p:nvPr/>
        </p:nvSpPr>
        <p:spPr>
          <a:xfrm>
            <a:off x="581891" y="2410691"/>
            <a:ext cx="7398327" cy="3214254"/>
          </a:xfrm>
          <a:prstGeom prst="rect">
            <a:avLst/>
          </a:prstGeom>
          <a:noFill/>
        </p:spPr>
        <p:txBody>
          <a:bodyPr wrap="square" rtlCol="0">
            <a:spAutoFit/>
          </a:bodyPr>
          <a:lstStyle/>
          <a:p>
            <a:pPr>
              <a:spcAft>
                <a:spcPts val="600"/>
              </a:spcAft>
            </a:pPr>
            <a:endParaRPr lang="en-US" sz="3600" dirty="0" smtClean="0">
              <a:latin typeface="+mn-lt"/>
            </a:endParaRPr>
          </a:p>
        </p:txBody>
      </p:sp>
      <p:pic>
        <p:nvPicPr>
          <p:cNvPr id="8" name="Picture 1" descr="klein_3e_table_07_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124507" y="1983914"/>
            <a:ext cx="5190691" cy="406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Which of the two molecules below will NOT be able to undergo an E2 elimination reaction? WHY?</a:t>
            </a:r>
          </a:p>
          <a:p>
            <a:pPr marL="514350" indent="-514350" eaLnBrk="1" hangingPunct="1">
              <a:defRPr/>
            </a:pPr>
            <a:r>
              <a:rPr lang="en-US" sz="2400" dirty="0">
                <a:solidFill>
                  <a:schemeClr val="tx1">
                    <a:lumMod val="75000"/>
                    <a:lumOff val="25000"/>
                  </a:schemeClr>
                </a:solidFill>
              </a:rPr>
              <a:t>It might be helpful to draw their chair structures and build a model</a:t>
            </a:r>
          </a:p>
        </p:txBody>
      </p:sp>
      <p:sp>
        <p:nvSpPr>
          <p:cNvPr id="58371"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pic>
        <p:nvPicPr>
          <p:cNvPr id="5837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5189" y="3289093"/>
            <a:ext cx="2128837" cy="1556167"/>
          </a:xfrm>
          <a:prstGeom prst="rect">
            <a:avLst/>
          </a:prstGeom>
          <a:noFill/>
          <a:ln w="9525">
            <a:noFill/>
            <a:miter lim="800000"/>
            <a:headEnd/>
            <a:tailEnd/>
          </a:ln>
        </p:spPr>
      </p:pic>
      <p:pic>
        <p:nvPicPr>
          <p:cNvPr id="5837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2255" y="3267076"/>
            <a:ext cx="2035755" cy="1643063"/>
          </a:xfrm>
          <a:prstGeom prst="rect">
            <a:avLst/>
          </a:prstGeom>
          <a:noFill/>
          <a:ln w="9525">
            <a:noFill/>
            <a:miter lim="800000"/>
            <a:headEnd/>
            <a:tailEnd/>
          </a:ln>
        </p:spPr>
      </p:pic>
      <p:sp>
        <p:nvSpPr>
          <p:cNvPr id="12" name="Date Placeholder 11"/>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3" name="Slide Number Placeholder 12"/>
          <p:cNvSpPr>
            <a:spLocks noGrp="1"/>
          </p:cNvSpPr>
          <p:nvPr>
            <p:ph type="sldNum" sz="quarter" idx="12"/>
          </p:nvPr>
        </p:nvSpPr>
        <p:spPr/>
        <p:txBody>
          <a:bodyPr/>
          <a:lstStyle/>
          <a:p>
            <a:r>
              <a:rPr lang="en-US" dirty="0" smtClean="0"/>
              <a:t>8-</a:t>
            </a:r>
            <a:fld id="{47784EF3-B0ED-CC4C-BA07-F1ABCCB8D2E7}" type="slidenum">
              <a:rPr lang="en-US" smtClean="0"/>
              <a:pPr/>
              <a:t>59</a:t>
            </a:fld>
            <a:endParaRPr lang="en-US" dirty="0"/>
          </a:p>
        </p:txBody>
      </p:sp>
      <p:sp>
        <p:nvSpPr>
          <p:cNvPr id="14" name="Footer Placeholder 13"/>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464870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Rationalize the product(s) formed in the following two reactions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One of the alkyl halides undergoes E2 elimination much faster than it’s diastereomer.  Why is there a difference in their rxn rates?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p:txBody>
      </p:sp>
      <p:sp>
        <p:nvSpPr>
          <p:cNvPr id="59395" name="Title 1"/>
          <p:cNvSpPr>
            <a:spLocks noGrp="1"/>
          </p:cNvSpPr>
          <p:nvPr>
            <p:ph type="title"/>
          </p:nvPr>
        </p:nvSpPr>
        <p:spPr>
          <a:xfrm>
            <a:off x="457200" y="193675"/>
            <a:ext cx="8229600" cy="750888"/>
          </a:xfrm>
        </p:spPr>
        <p:txBody>
          <a:bodyPr/>
          <a:lstStyle/>
          <a:p>
            <a:pPr eaLnBrk="1" hangingPunct="1"/>
            <a:r>
              <a:rPr lang="en-US" dirty="0" smtClean="0"/>
              <a:t>7.8 </a:t>
            </a:r>
            <a:r>
              <a:rPr lang="en-US" dirty="0"/>
              <a:t>Stereospecificity of E2</a:t>
            </a:r>
          </a:p>
        </p:txBody>
      </p:sp>
      <p:sp>
        <p:nvSpPr>
          <p:cNvPr id="12" name="Date Placeholder 11"/>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3" name="Slide Number Placeholder 12"/>
          <p:cNvSpPr>
            <a:spLocks noGrp="1"/>
          </p:cNvSpPr>
          <p:nvPr>
            <p:ph type="sldNum" sz="quarter" idx="12"/>
          </p:nvPr>
        </p:nvSpPr>
        <p:spPr/>
        <p:txBody>
          <a:bodyPr/>
          <a:lstStyle/>
          <a:p>
            <a:r>
              <a:rPr lang="en-US" dirty="0" smtClean="0"/>
              <a:t>8-</a:t>
            </a:r>
            <a:fld id="{47784EF3-B0ED-CC4C-BA07-F1ABCCB8D2E7}" type="slidenum">
              <a:rPr lang="en-US" smtClean="0"/>
              <a:pPr/>
              <a:t>60</a:t>
            </a:fld>
            <a:endParaRPr lang="en-US" dirty="0"/>
          </a:p>
        </p:txBody>
      </p:sp>
      <p:sp>
        <p:nvSpPr>
          <p:cNvPr id="14" name="Footer Placeholder 13"/>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44" y="1866900"/>
            <a:ext cx="5279808" cy="2578100"/>
          </a:xfrm>
          <a:prstGeom prst="rect">
            <a:avLst/>
          </a:prstGeom>
        </p:spPr>
      </p:pic>
      <p:sp>
        <p:nvSpPr>
          <p:cNvPr id="15" name="TextBox 14"/>
          <p:cNvSpPr txBox="1"/>
          <p:nvPr/>
        </p:nvSpPr>
        <p:spPr>
          <a:xfrm>
            <a:off x="2173550" y="2729090"/>
            <a:ext cx="1620268"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(E2 rxn is slow)</a:t>
            </a:r>
          </a:p>
        </p:txBody>
      </p:sp>
      <p:sp>
        <p:nvSpPr>
          <p:cNvPr id="16" name="TextBox 15"/>
          <p:cNvSpPr txBox="1"/>
          <p:nvPr/>
        </p:nvSpPr>
        <p:spPr>
          <a:xfrm>
            <a:off x="2213615" y="4292601"/>
            <a:ext cx="1534495"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(E2 rxn is fast)</a:t>
            </a:r>
          </a:p>
        </p:txBody>
      </p:sp>
      <p:sp>
        <p:nvSpPr>
          <p:cNvPr id="17" name="TextBox 16"/>
          <p:cNvSpPr txBox="1"/>
          <p:nvPr/>
        </p:nvSpPr>
        <p:spPr>
          <a:xfrm>
            <a:off x="5645401" y="2161824"/>
            <a:ext cx="1698264"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Only one</a:t>
            </a:r>
          </a:p>
          <a:p>
            <a:pPr algn="ctr">
              <a:lnSpc>
                <a:spcPts val="1200"/>
              </a:lnSpc>
              <a:spcAft>
                <a:spcPts val="400"/>
              </a:spcAft>
            </a:pPr>
            <a:r>
              <a:rPr lang="en-US" b="1" dirty="0">
                <a:solidFill>
                  <a:srgbClr val="FF0000"/>
                </a:solidFill>
                <a:latin typeface="+mn-lt"/>
              </a:rPr>
              <a:t>p</a:t>
            </a:r>
            <a:r>
              <a:rPr lang="en-US" b="1" dirty="0" smtClean="0">
                <a:solidFill>
                  <a:srgbClr val="FF0000"/>
                </a:solidFill>
                <a:latin typeface="+mn-lt"/>
              </a:rPr>
              <a:t>roduct formed</a:t>
            </a:r>
          </a:p>
        </p:txBody>
      </p:sp>
      <p:sp>
        <p:nvSpPr>
          <p:cNvPr id="18" name="TextBox 17"/>
          <p:cNvSpPr txBox="1"/>
          <p:nvPr/>
        </p:nvSpPr>
        <p:spPr>
          <a:xfrm>
            <a:off x="7043088" y="3922891"/>
            <a:ext cx="1493693"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Two products</a:t>
            </a:r>
          </a:p>
          <a:p>
            <a:pPr algn="ctr">
              <a:lnSpc>
                <a:spcPts val="1200"/>
              </a:lnSpc>
              <a:spcAft>
                <a:spcPts val="400"/>
              </a:spcAft>
            </a:pPr>
            <a:r>
              <a:rPr lang="en-US" b="1" dirty="0" smtClean="0">
                <a:solidFill>
                  <a:srgbClr val="FF0000"/>
                </a:solidFill>
                <a:latin typeface="+mn-lt"/>
              </a:rPr>
              <a:t> formed</a:t>
            </a:r>
          </a:p>
        </p:txBody>
      </p:sp>
    </p:spTree>
    <p:extLst>
      <p:ext uri="{BB962C8B-B14F-4D97-AF65-F5344CB8AC3E}">
        <p14:creationId xmlns:p14="http://schemas.microsoft.com/office/powerpoint/2010/main" val="35680768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There are many factors to consider in order to correctly predict the product(s) of an E2 rxn and decide what the major product will be.  </a:t>
            </a:r>
          </a:p>
          <a:p>
            <a:pPr marL="514350" indent="-514350" eaLnBrk="1" hangingPunct="1">
              <a:defRPr/>
            </a:pPr>
            <a:endParaRPr lang="en-US" sz="2400" dirty="0">
              <a:solidFill>
                <a:schemeClr val="tx1">
                  <a:lumMod val="75000"/>
                  <a:lumOff val="25000"/>
                </a:schemeClr>
              </a:solidFill>
            </a:endParaRPr>
          </a:p>
          <a:p>
            <a:pPr marL="914400" lvl="1" indent="-514350" eaLnBrk="1" hangingPunct="1">
              <a:defRPr/>
            </a:pPr>
            <a:r>
              <a:rPr lang="en-US" dirty="0" smtClean="0">
                <a:solidFill>
                  <a:schemeClr val="tx1">
                    <a:lumMod val="75000"/>
                    <a:lumOff val="25000"/>
                  </a:schemeClr>
                </a:solidFill>
              </a:rPr>
              <a:t>Will the substrate react </a:t>
            </a:r>
            <a:r>
              <a:rPr lang="en-US" i="1" dirty="0" smtClean="0">
                <a:solidFill>
                  <a:schemeClr val="tx1">
                    <a:lumMod val="75000"/>
                    <a:lumOff val="25000"/>
                  </a:schemeClr>
                </a:solidFill>
              </a:rPr>
              <a:t>stereospecifically</a:t>
            </a:r>
            <a:r>
              <a:rPr lang="en-US" dirty="0" smtClean="0">
                <a:solidFill>
                  <a:schemeClr val="tx1">
                    <a:lumMod val="75000"/>
                    <a:lumOff val="25000"/>
                  </a:schemeClr>
                </a:solidFill>
              </a:rPr>
              <a:t>? or will it be a </a:t>
            </a:r>
            <a:r>
              <a:rPr lang="en-US" i="1" dirty="0" smtClean="0">
                <a:solidFill>
                  <a:schemeClr val="tx1">
                    <a:lumMod val="75000"/>
                    <a:lumOff val="25000"/>
                  </a:schemeClr>
                </a:solidFill>
              </a:rPr>
              <a:t>stereoselective</a:t>
            </a:r>
            <a:r>
              <a:rPr lang="en-US" dirty="0" smtClean="0">
                <a:solidFill>
                  <a:schemeClr val="tx1">
                    <a:lumMod val="75000"/>
                    <a:lumOff val="25000"/>
                  </a:schemeClr>
                </a:solidFill>
              </a:rPr>
              <a:t> E2 rxn?</a:t>
            </a:r>
          </a:p>
          <a:p>
            <a:pPr marL="914400" lvl="1" indent="-514350" eaLnBrk="1" hangingPunct="1">
              <a:defRPr/>
            </a:pPr>
            <a:r>
              <a:rPr lang="en-US" dirty="0" smtClean="0">
                <a:solidFill>
                  <a:schemeClr val="tx1">
                    <a:lumMod val="75000"/>
                    <a:lumOff val="25000"/>
                  </a:schemeClr>
                </a:solidFill>
              </a:rPr>
              <a:t>Will the substrate produce several regioisomeric alkenes?  If so, what will be the major product, given the steric hindrance of the base that is used?</a:t>
            </a:r>
          </a:p>
          <a:p>
            <a:pPr marL="914400" lvl="1" indent="-514350" eaLnBrk="1" hangingPunct="1">
              <a:defRPr/>
            </a:pPr>
            <a:endParaRPr lang="en-US" dirty="0" smtClean="0">
              <a:solidFill>
                <a:schemeClr val="tx1">
                  <a:lumMod val="75000"/>
                  <a:lumOff val="25000"/>
                </a:schemeClr>
              </a:solidFill>
            </a:endParaRPr>
          </a:p>
          <a:p>
            <a:pPr lvl="1" indent="-342900" eaLnBrk="1" hangingPunct="1">
              <a:buFont typeface="Arial"/>
              <a:buChar char="•"/>
              <a:defRPr/>
            </a:pPr>
            <a:r>
              <a:rPr lang="en-US" dirty="0" smtClean="0">
                <a:solidFill>
                  <a:schemeClr val="tx1">
                    <a:lumMod val="75000"/>
                    <a:lumOff val="25000"/>
                  </a:schemeClr>
                </a:solidFill>
              </a:rPr>
              <a:t>The only way to master this material is to do lots of practice problems.  Start with Skillbuilder 7.5, then go from there.</a:t>
            </a:r>
          </a:p>
        </p:txBody>
      </p:sp>
      <p:sp>
        <p:nvSpPr>
          <p:cNvPr id="3076" name="Title 1"/>
          <p:cNvSpPr>
            <a:spLocks noGrp="1"/>
          </p:cNvSpPr>
          <p:nvPr>
            <p:ph type="title"/>
          </p:nvPr>
        </p:nvSpPr>
        <p:spPr>
          <a:xfrm>
            <a:off x="457200" y="193675"/>
            <a:ext cx="8229600" cy="750888"/>
          </a:xfrm>
        </p:spPr>
        <p:txBody>
          <a:bodyPr/>
          <a:lstStyle/>
          <a:p>
            <a:pPr eaLnBrk="1" hangingPunct="1"/>
            <a:r>
              <a:rPr lang="en-US" sz="4200" dirty="0"/>
              <a:t>7.8 drawing products of E2 rxns</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Tree>
    <p:extLst>
      <p:ext uri="{BB962C8B-B14F-4D97-AF65-F5344CB8AC3E}">
        <p14:creationId xmlns:p14="http://schemas.microsoft.com/office/powerpoint/2010/main" val="1754831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Consider the following reaction, where a substitution and elimination products are formed when dissolving:</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The substrate is 3˚, so S</a:t>
            </a:r>
            <a:r>
              <a:rPr lang="en-US" sz="2400" baseline="-25000" dirty="0">
                <a:solidFill>
                  <a:schemeClr val="tx1">
                    <a:lumMod val="75000"/>
                    <a:lumOff val="25000"/>
                  </a:schemeClr>
                </a:solidFill>
              </a:rPr>
              <a:t>N</a:t>
            </a:r>
            <a:r>
              <a:rPr lang="en-US" sz="2400" dirty="0">
                <a:solidFill>
                  <a:schemeClr val="tx1">
                    <a:lumMod val="75000"/>
                    <a:lumOff val="25000"/>
                  </a:schemeClr>
                </a:solidFill>
              </a:rPr>
              <a:t>2 substitution is not possible.  The reagent is EtOH, which is not a strong base, and so E2 elimination is unlikely.</a:t>
            </a:r>
          </a:p>
          <a:p>
            <a:pPr marL="514350" indent="-514350" eaLnBrk="1" hangingPunct="1">
              <a:defRPr/>
            </a:pPr>
            <a:r>
              <a:rPr lang="en-US" sz="2400" dirty="0">
                <a:solidFill>
                  <a:schemeClr val="tx1">
                    <a:lumMod val="75000"/>
                    <a:lumOff val="25000"/>
                  </a:schemeClr>
                </a:solidFill>
              </a:rPr>
              <a:t>It turns out the formation of the substitution and elimination products follow </a:t>
            </a:r>
            <a:r>
              <a:rPr lang="en-US" sz="2400" b="1" dirty="0">
                <a:solidFill>
                  <a:schemeClr val="tx1">
                    <a:lumMod val="75000"/>
                    <a:lumOff val="25000"/>
                  </a:schemeClr>
                </a:solidFill>
              </a:rPr>
              <a:t>first-order</a:t>
            </a:r>
            <a:r>
              <a:rPr lang="en-US" sz="2400" dirty="0">
                <a:solidFill>
                  <a:schemeClr val="tx1">
                    <a:lumMod val="75000"/>
                    <a:lumOff val="25000"/>
                  </a:schemeClr>
                </a:solidFill>
              </a:rPr>
              <a:t> kinetics, which confirms neither S</a:t>
            </a:r>
            <a:r>
              <a:rPr lang="en-US" sz="2400" baseline="-25000" dirty="0">
                <a:solidFill>
                  <a:schemeClr val="tx1">
                    <a:lumMod val="75000"/>
                    <a:lumOff val="25000"/>
                  </a:schemeClr>
                </a:solidFill>
              </a:rPr>
              <a:t>N</a:t>
            </a:r>
            <a:r>
              <a:rPr lang="en-US" sz="2400" dirty="0">
                <a:solidFill>
                  <a:schemeClr val="tx1">
                    <a:lumMod val="75000"/>
                    <a:lumOff val="25000"/>
                  </a:schemeClr>
                </a:solidFill>
              </a:rPr>
              <a:t>2 nor E2 is occurring. </a:t>
            </a:r>
          </a:p>
          <a:p>
            <a:pPr marL="514350" indent="-514350" eaLnBrk="1" hangingPunct="1">
              <a:defRPr/>
            </a:pPr>
            <a:endParaRPr lang="en-US" sz="2400" dirty="0">
              <a:solidFill>
                <a:schemeClr val="tx1">
                  <a:lumMod val="75000"/>
                  <a:lumOff val="25000"/>
                </a:schemeClr>
              </a:solidFill>
            </a:endParaRPr>
          </a:p>
        </p:txBody>
      </p:sp>
      <p:sp>
        <p:nvSpPr>
          <p:cNvPr id="3076" name="Title 1"/>
          <p:cNvSpPr>
            <a:spLocks noGrp="1"/>
          </p:cNvSpPr>
          <p:nvPr>
            <p:ph type="title"/>
          </p:nvPr>
        </p:nvSpPr>
        <p:spPr>
          <a:xfrm>
            <a:off x="457200" y="193675"/>
            <a:ext cx="8229600" cy="750888"/>
          </a:xfrm>
        </p:spPr>
        <p:txBody>
          <a:bodyPr/>
          <a:lstStyle/>
          <a:p>
            <a:pPr eaLnBrk="1" hangingPunct="1"/>
            <a:r>
              <a:rPr lang="en-US" sz="4200" dirty="0"/>
              <a:t>7.9 Unimolecular Rxns (S</a:t>
            </a:r>
            <a:r>
              <a:rPr lang="en-US" sz="4200" baseline="-25000" dirty="0"/>
              <a:t>N</a:t>
            </a:r>
            <a:r>
              <a:rPr lang="en-US" sz="4200" dirty="0"/>
              <a:t>1 and E1)</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2079976"/>
            <a:ext cx="4297894" cy="11091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47" y="5685368"/>
            <a:ext cx="2463633" cy="523522"/>
          </a:xfrm>
          <a:prstGeom prst="rect">
            <a:avLst/>
          </a:prstGeom>
        </p:spPr>
      </p:pic>
    </p:spTree>
    <p:extLst>
      <p:ext uri="{BB962C8B-B14F-4D97-AF65-F5344CB8AC3E}">
        <p14:creationId xmlns:p14="http://schemas.microsoft.com/office/powerpoint/2010/main" val="1664733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143000"/>
            <a:ext cx="8789987" cy="5213350"/>
          </a:xfrm>
        </p:spPr>
        <p:txBody>
          <a:bodyPr/>
          <a:lstStyle/>
          <a:p>
            <a:pPr marL="514350" indent="-514350" eaLnBrk="1" hangingPunct="1">
              <a:defRPr/>
            </a:pPr>
            <a:r>
              <a:rPr lang="en-US" sz="2400" dirty="0">
                <a:solidFill>
                  <a:schemeClr val="tx1">
                    <a:lumMod val="75000"/>
                    <a:lumOff val="25000"/>
                  </a:schemeClr>
                </a:solidFill>
              </a:rPr>
              <a:t>The mechanisms of substitution and elimination in this case both start with the same step: </a:t>
            </a:r>
            <a:r>
              <a:rPr lang="en-US" sz="2400" i="1" dirty="0">
                <a:solidFill>
                  <a:schemeClr val="tx1">
                    <a:lumMod val="75000"/>
                    <a:lumOff val="25000"/>
                  </a:schemeClr>
                </a:solidFill>
              </a:rPr>
              <a:t>ionization</a:t>
            </a:r>
            <a:r>
              <a:rPr lang="en-US" sz="2400" dirty="0">
                <a:solidFill>
                  <a:schemeClr val="tx1">
                    <a:lumMod val="75000"/>
                    <a:lumOff val="25000"/>
                  </a:schemeClr>
                </a:solidFill>
              </a:rPr>
              <a:t> of the substrate</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After the carbocation is formed, it will either undergo substitution or elimination, depending on how it reacts with the solvent (EtOH).</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63</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942" y="2256365"/>
            <a:ext cx="5962804" cy="1116190"/>
          </a:xfrm>
          <a:prstGeom prst="rect">
            <a:avLst/>
          </a:prstGeom>
        </p:spPr>
      </p:pic>
      <p:sp>
        <p:nvSpPr>
          <p:cNvPr id="12" name="TextBox 11"/>
          <p:cNvSpPr txBox="1"/>
          <p:nvPr/>
        </p:nvSpPr>
        <p:spPr>
          <a:xfrm>
            <a:off x="1967588" y="3403600"/>
            <a:ext cx="3324798"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The leaving group leaves </a:t>
            </a:r>
            <a:r>
              <a:rPr lang="en-US" b="1" dirty="0">
                <a:solidFill>
                  <a:srgbClr val="FF0000"/>
                </a:solidFill>
                <a:latin typeface="+mn-lt"/>
              </a:rPr>
              <a:t>t</a:t>
            </a:r>
            <a:r>
              <a:rPr lang="en-US" b="1" dirty="0" smtClean="0">
                <a:solidFill>
                  <a:srgbClr val="FF0000"/>
                </a:solidFill>
                <a:latin typeface="+mn-lt"/>
              </a:rPr>
              <a:t>o form</a:t>
            </a:r>
          </a:p>
          <a:p>
            <a:pPr algn="ctr">
              <a:lnSpc>
                <a:spcPts val="1200"/>
              </a:lnSpc>
              <a:spcAft>
                <a:spcPts val="400"/>
              </a:spcAft>
            </a:pPr>
            <a:r>
              <a:rPr lang="en-US" b="1" dirty="0" smtClean="0">
                <a:solidFill>
                  <a:srgbClr val="FF0000"/>
                </a:solidFill>
                <a:latin typeface="+mn-lt"/>
              </a:rPr>
              <a:t> a carbocation intermediate</a:t>
            </a:r>
          </a:p>
        </p:txBody>
      </p:sp>
      <p:sp>
        <p:nvSpPr>
          <p:cNvPr id="13" name="TextBox 12"/>
          <p:cNvSpPr txBox="1"/>
          <p:nvPr/>
        </p:nvSpPr>
        <p:spPr>
          <a:xfrm>
            <a:off x="7250302" y="2314222"/>
            <a:ext cx="655949"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a:t>
            </a:r>
          </a:p>
        </p:txBody>
      </p:sp>
      <p:sp>
        <p:nvSpPr>
          <p:cNvPr id="14" name="TextBox 13"/>
          <p:cNvSpPr txBox="1"/>
          <p:nvPr/>
        </p:nvSpPr>
        <p:spPr>
          <a:xfrm>
            <a:off x="7310525" y="3059289"/>
            <a:ext cx="558078"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(E1)</a:t>
            </a:r>
          </a:p>
        </p:txBody>
      </p:sp>
      <p:sp>
        <p:nvSpPr>
          <p:cNvPr id="16" name="Title 1"/>
          <p:cNvSpPr>
            <a:spLocks noGrp="1"/>
          </p:cNvSpPr>
          <p:nvPr>
            <p:ph type="title"/>
          </p:nvPr>
        </p:nvSpPr>
        <p:spPr>
          <a:xfrm>
            <a:off x="457200" y="193675"/>
            <a:ext cx="8229600" cy="750888"/>
          </a:xfrm>
        </p:spPr>
        <p:txBody>
          <a:bodyPr/>
          <a:lstStyle/>
          <a:p>
            <a:pPr eaLnBrk="1" hangingPunct="1"/>
            <a:r>
              <a:rPr lang="en-US" sz="4200" dirty="0"/>
              <a:t>7.9 Unimolecular Rxns (S</a:t>
            </a:r>
            <a:r>
              <a:rPr lang="en-US" sz="4200" baseline="-25000" dirty="0"/>
              <a:t>N</a:t>
            </a:r>
            <a:r>
              <a:rPr lang="en-US" sz="4200" dirty="0"/>
              <a:t>1 and E1)</a:t>
            </a:r>
          </a:p>
        </p:txBody>
      </p:sp>
    </p:spTree>
    <p:extLst>
      <p:ext uri="{BB962C8B-B14F-4D97-AF65-F5344CB8AC3E}">
        <p14:creationId xmlns:p14="http://schemas.microsoft.com/office/powerpoint/2010/main" val="41980533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a:solidFill>
                  <a:schemeClr val="tx1">
                    <a:lumMod val="75000"/>
                    <a:lumOff val="25000"/>
                  </a:schemeClr>
                </a:solidFill>
              </a:rPr>
              <a:t>The substitution rxn of a 3˚ substrate, in an alcohol solvent like EtOH, proceeds through a </a:t>
            </a:r>
            <a:r>
              <a:rPr lang="en-US" sz="2400" b="1" dirty="0">
                <a:solidFill>
                  <a:schemeClr val="tx1">
                    <a:lumMod val="75000"/>
                    <a:lumOff val="25000"/>
                  </a:schemeClr>
                </a:solidFill>
              </a:rPr>
              <a:t>two-step (stepwise) mechanism</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The entire mechanism is actually 3 steps, but the last step is just a proton transfer</a:t>
            </a:r>
          </a:p>
          <a:p>
            <a:pPr marL="0" indent="0" eaLnBrk="1" hangingPunct="1">
              <a:buNone/>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This is called “solvolysis” because the nucleophile is also the solvent.</a:t>
            </a: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64</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2" name="TextBox 11"/>
          <p:cNvSpPr txBox="1"/>
          <p:nvPr/>
        </p:nvSpPr>
        <p:spPr>
          <a:xfrm>
            <a:off x="1151199" y="2260598"/>
            <a:ext cx="1486254"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Loss of </a:t>
            </a:r>
          </a:p>
          <a:p>
            <a:pPr algn="ctr">
              <a:lnSpc>
                <a:spcPts val="1200"/>
              </a:lnSpc>
              <a:spcAft>
                <a:spcPts val="400"/>
              </a:spcAft>
            </a:pPr>
            <a:r>
              <a:rPr lang="en-US" b="1" dirty="0" smtClean="0">
                <a:solidFill>
                  <a:srgbClr val="FF0000"/>
                </a:solidFill>
                <a:latin typeface="+mn-lt"/>
              </a:rPr>
              <a:t>leaving group</a:t>
            </a:r>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S</a:t>
            </a:r>
            <a:r>
              <a:rPr lang="en-US" sz="4200" baseline="-25000" dirty="0"/>
              <a:t>N</a:t>
            </a:r>
            <a:r>
              <a:rPr lang="en-US" sz="4200" dirty="0"/>
              <a:t>1 mechanism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8" y="2610552"/>
            <a:ext cx="4879098" cy="95142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831" y="2497664"/>
            <a:ext cx="3781302" cy="1439334"/>
          </a:xfrm>
          <a:prstGeom prst="rect">
            <a:avLst/>
          </a:prstGeom>
        </p:spPr>
      </p:pic>
      <p:sp>
        <p:nvSpPr>
          <p:cNvPr id="17" name="TextBox 16"/>
          <p:cNvSpPr txBox="1"/>
          <p:nvPr/>
        </p:nvSpPr>
        <p:spPr>
          <a:xfrm>
            <a:off x="4043547" y="2144888"/>
            <a:ext cx="1368584"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Nucleophilic</a:t>
            </a:r>
          </a:p>
          <a:p>
            <a:pPr algn="ctr">
              <a:lnSpc>
                <a:spcPts val="1200"/>
              </a:lnSpc>
              <a:spcAft>
                <a:spcPts val="400"/>
              </a:spcAft>
            </a:pPr>
            <a:r>
              <a:rPr lang="en-US" b="1" dirty="0" smtClean="0">
                <a:solidFill>
                  <a:srgbClr val="FF0000"/>
                </a:solidFill>
                <a:latin typeface="+mn-lt"/>
              </a:rPr>
              <a:t>attack</a:t>
            </a:r>
          </a:p>
        </p:txBody>
      </p:sp>
    </p:spTree>
    <p:extLst>
      <p:ext uri="{BB962C8B-B14F-4D97-AF65-F5344CB8AC3E}">
        <p14:creationId xmlns:p14="http://schemas.microsoft.com/office/powerpoint/2010/main" val="41631947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sz="half" idx="1"/>
          </p:nvPr>
        </p:nvSpPr>
        <p:spPr>
          <a:xfrm>
            <a:off x="307976" y="1085850"/>
            <a:ext cx="8480425" cy="5270500"/>
          </a:xfrm>
        </p:spPr>
        <p:txBody>
          <a:bodyPr/>
          <a:lstStyle/>
          <a:p>
            <a:pPr eaLnBrk="1" hangingPunct="1"/>
            <a:r>
              <a:rPr lang="en-US" sz="2400" dirty="0"/>
              <a:t>The highest energy transition state, in S</a:t>
            </a:r>
            <a:r>
              <a:rPr lang="en-US" sz="2400" baseline="-25000" dirty="0"/>
              <a:t>N</a:t>
            </a:r>
            <a:r>
              <a:rPr lang="en-US" sz="2400" dirty="0"/>
              <a:t>1, is for the formation of the carbocation intermediate.  So, formation of the carbocation is the </a:t>
            </a:r>
            <a:r>
              <a:rPr lang="en-US" sz="2400" i="1" dirty="0"/>
              <a:t>rate determining step.</a:t>
            </a:r>
            <a:r>
              <a:rPr lang="en-US" sz="2400" dirty="0"/>
              <a:t> </a:t>
            </a:r>
          </a:p>
          <a:p>
            <a:pPr eaLnBrk="1" hangingPunct="1"/>
            <a:endParaRPr lang="en-US" dirty="0"/>
          </a:p>
          <a:p>
            <a:pPr eaLnBrk="1" hangingPunct="1"/>
            <a:endParaRPr lang="en-US" dirty="0"/>
          </a:p>
          <a:p>
            <a:pPr eaLnBrk="1" hangingPunct="1">
              <a:buFont typeface="Arial" pitchFamily="1" charset="0"/>
              <a:buNone/>
            </a:pPr>
            <a:endParaRPr lang="en-US" dirty="0"/>
          </a:p>
        </p:txBody>
      </p:sp>
      <p:sp>
        <p:nvSpPr>
          <p:cNvPr id="43012" name="Title 1"/>
          <p:cNvSpPr>
            <a:spLocks noGrp="1"/>
          </p:cNvSpPr>
          <p:nvPr>
            <p:ph type="title"/>
          </p:nvPr>
        </p:nvSpPr>
        <p:spPr>
          <a:xfrm>
            <a:off x="457200" y="95250"/>
            <a:ext cx="8229600" cy="1143000"/>
          </a:xfrm>
        </p:spPr>
        <p:txBody>
          <a:bodyPr/>
          <a:lstStyle/>
          <a:p>
            <a:pPr eaLnBrk="1" hangingPunct="1"/>
            <a:r>
              <a:rPr lang="en-US" dirty="0" smtClean="0"/>
              <a:t>7.9  S</a:t>
            </a:r>
            <a:r>
              <a:rPr lang="en-US" baseline="-25000" dirty="0" smtClean="0"/>
              <a:t>N</a:t>
            </a:r>
            <a:r>
              <a:rPr lang="en-US" dirty="0" smtClean="0"/>
              <a:t>1 reaction coordinate</a:t>
            </a:r>
            <a:endParaRPr lang="en-US" dirty="0"/>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65</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
        <p:nvSpPr>
          <p:cNvPr id="4" name="TextBox 3"/>
          <p:cNvSpPr txBox="1"/>
          <p:nvPr/>
        </p:nvSpPr>
        <p:spPr>
          <a:xfrm>
            <a:off x="2473569" y="3341077"/>
            <a:ext cx="5539900" cy="831912"/>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9" name="Picture 1" descr="klein_3e_fig_07_1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592548" y="2352925"/>
            <a:ext cx="7420921" cy="382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sz="half" idx="1"/>
          </p:nvPr>
        </p:nvSpPr>
        <p:spPr>
          <a:xfrm>
            <a:off x="307976" y="1085850"/>
            <a:ext cx="8480425" cy="5270500"/>
          </a:xfrm>
        </p:spPr>
        <p:txBody>
          <a:bodyPr/>
          <a:lstStyle/>
          <a:p>
            <a:pPr eaLnBrk="1" hangingPunct="1"/>
            <a:r>
              <a:rPr lang="en-US" sz="2400" dirty="0"/>
              <a:t>Since the formation of the carbocation requires only ionization of the substrate, the rate of it’s formation depends only on the substrate, and so the rxn follows </a:t>
            </a:r>
            <a:r>
              <a:rPr lang="en-US" sz="2400" b="1" dirty="0"/>
              <a:t>first-order</a:t>
            </a:r>
            <a:r>
              <a:rPr lang="en-US" sz="2400" dirty="0"/>
              <a:t> kinetics</a:t>
            </a:r>
          </a:p>
          <a:p>
            <a:pPr eaLnBrk="1" hangingPunct="1"/>
            <a:endParaRPr lang="en-US" sz="2400" dirty="0"/>
          </a:p>
          <a:p>
            <a:pPr eaLnBrk="1" hangingPunct="1"/>
            <a:endParaRPr lang="en-US" sz="2400" dirty="0"/>
          </a:p>
          <a:p>
            <a:pPr eaLnBrk="1" hangingPunct="1"/>
            <a:endParaRPr lang="en-US" sz="2400" dirty="0"/>
          </a:p>
          <a:p>
            <a:pPr eaLnBrk="1" hangingPunct="1"/>
            <a:r>
              <a:rPr lang="en-US" sz="2400" dirty="0"/>
              <a:t>Now it is clear that when substitution occurs via a carbocation intermediate, it is called “S</a:t>
            </a:r>
            <a:r>
              <a:rPr lang="en-US" sz="2400" baseline="-25000" dirty="0"/>
              <a:t>N</a:t>
            </a:r>
            <a:r>
              <a:rPr lang="en-US" sz="2400" dirty="0"/>
              <a:t>1”</a:t>
            </a:r>
          </a:p>
          <a:p>
            <a:pPr eaLnBrk="1" hangingPunct="1"/>
            <a:endParaRPr lang="en-US" sz="2400" dirty="0"/>
          </a:p>
          <a:p>
            <a:pPr eaLnBrk="1" hangingPunct="1"/>
            <a:endParaRPr lang="en-US" dirty="0"/>
          </a:p>
          <a:p>
            <a:pPr eaLnBrk="1" hangingPunct="1"/>
            <a:endParaRPr lang="en-US" dirty="0"/>
          </a:p>
          <a:p>
            <a:pPr eaLnBrk="1" hangingPunct="1">
              <a:buFont typeface="Arial" pitchFamily="1" charset="0"/>
              <a:buNone/>
            </a:pPr>
            <a:endParaRPr lang="en-US" dirty="0"/>
          </a:p>
        </p:txBody>
      </p:sp>
      <p:sp>
        <p:nvSpPr>
          <p:cNvPr id="44036" name="Title 1"/>
          <p:cNvSpPr>
            <a:spLocks noGrp="1"/>
          </p:cNvSpPr>
          <p:nvPr>
            <p:ph type="title"/>
          </p:nvPr>
        </p:nvSpPr>
        <p:spPr>
          <a:xfrm>
            <a:off x="457200" y="95250"/>
            <a:ext cx="8229600" cy="1143000"/>
          </a:xfrm>
        </p:spPr>
        <p:txBody>
          <a:bodyPr/>
          <a:lstStyle/>
          <a:p>
            <a:pPr eaLnBrk="1" hangingPunct="1"/>
            <a:r>
              <a:rPr lang="en-US" dirty="0" smtClean="0"/>
              <a:t>7.9 </a:t>
            </a:r>
            <a:r>
              <a:rPr lang="en-US" dirty="0"/>
              <a:t>S</a:t>
            </a:r>
            <a:r>
              <a:rPr lang="en-US" baseline="-25000" dirty="0"/>
              <a:t>N</a:t>
            </a:r>
            <a:r>
              <a:rPr lang="en-US" dirty="0"/>
              <a:t>1 </a:t>
            </a:r>
            <a:r>
              <a:rPr lang="en-US" dirty="0" smtClean="0"/>
              <a:t>kinetics</a:t>
            </a:r>
            <a:endParaRPr lang="en-US" dirty="0"/>
          </a:p>
        </p:txBody>
      </p:sp>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66</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91" y="2623255"/>
            <a:ext cx="2463633" cy="523522"/>
          </a:xfrm>
          <a:prstGeom prst="rect">
            <a:avLst/>
          </a:prstGeom>
        </p:spPr>
      </p:pic>
      <p:sp>
        <p:nvSpPr>
          <p:cNvPr id="13" name="TextBox 12"/>
          <p:cNvSpPr txBox="1"/>
          <p:nvPr/>
        </p:nvSpPr>
        <p:spPr>
          <a:xfrm>
            <a:off x="4930623" y="2698046"/>
            <a:ext cx="3099602"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The rate of S</a:t>
            </a:r>
            <a:r>
              <a:rPr lang="en-US" b="1" baseline="-25000" dirty="0" smtClean="0">
                <a:solidFill>
                  <a:srgbClr val="FF0000"/>
                </a:solidFill>
                <a:latin typeface="+mn-lt"/>
              </a:rPr>
              <a:t>N</a:t>
            </a:r>
            <a:r>
              <a:rPr lang="en-US" b="1" dirty="0" smtClean="0">
                <a:solidFill>
                  <a:srgbClr val="FF0000"/>
                </a:solidFill>
                <a:latin typeface="+mn-lt"/>
              </a:rPr>
              <a:t>1 substitution</a:t>
            </a:r>
          </a:p>
          <a:p>
            <a:pPr algn="ctr">
              <a:lnSpc>
                <a:spcPts val="1200"/>
              </a:lnSpc>
              <a:spcAft>
                <a:spcPts val="400"/>
              </a:spcAft>
            </a:pPr>
            <a:r>
              <a:rPr lang="en-US" b="1" dirty="0">
                <a:solidFill>
                  <a:srgbClr val="FF0000"/>
                </a:solidFill>
                <a:latin typeface="+mn-lt"/>
              </a:rPr>
              <a:t>d</a:t>
            </a:r>
            <a:r>
              <a:rPr lang="en-US" b="1" dirty="0" smtClean="0">
                <a:solidFill>
                  <a:srgbClr val="FF0000"/>
                </a:solidFill>
                <a:latin typeface="+mn-lt"/>
              </a:rPr>
              <a:t>epends only on the substrate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226" y="4622799"/>
            <a:ext cx="4108990" cy="131797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sz="half" idx="1"/>
          </p:nvPr>
        </p:nvSpPr>
        <p:spPr>
          <a:xfrm>
            <a:off x="307976" y="1212849"/>
            <a:ext cx="8480425" cy="5270500"/>
          </a:xfrm>
        </p:spPr>
        <p:txBody>
          <a:bodyPr/>
          <a:lstStyle/>
          <a:p>
            <a:pPr eaLnBrk="1" hangingPunct="1"/>
            <a:r>
              <a:rPr lang="en-US" sz="2400" dirty="0"/>
              <a:t>A substitution reaction that occurs stepwise, where the leaving group first leaves to form a </a:t>
            </a:r>
            <a:r>
              <a:rPr lang="en-US" sz="2400" b="1" dirty="0"/>
              <a:t>carbocation intermediate</a:t>
            </a:r>
            <a:r>
              <a:rPr lang="en-US" sz="2400" dirty="0"/>
              <a:t>, followed by nucleophilic attack is called S</a:t>
            </a:r>
            <a:r>
              <a:rPr lang="en-US" sz="2400" baseline="-25000" dirty="0"/>
              <a:t>N</a:t>
            </a:r>
            <a:r>
              <a:rPr lang="en-US" sz="2400" dirty="0"/>
              <a:t>1 substitution.</a:t>
            </a:r>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r>
              <a:rPr lang="en-US" sz="2400" dirty="0"/>
              <a:t>Remember that when the nucleophile is a neutral species, such as an alcohol, there will be a proton transfer after nucleophilic attack</a:t>
            </a:r>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marL="0" indent="0" eaLnBrk="1" hangingPunct="1">
              <a:buNone/>
            </a:pPr>
            <a:endParaRPr lang="en-US" sz="2400" dirty="0"/>
          </a:p>
          <a:p>
            <a:pPr eaLnBrk="1" hangingPunct="1"/>
            <a:endParaRPr lang="en-US" sz="2400" dirty="0"/>
          </a:p>
          <a:p>
            <a:pPr eaLnBrk="1" hangingPunct="1"/>
            <a:endParaRPr lang="en-US" dirty="0"/>
          </a:p>
          <a:p>
            <a:pPr eaLnBrk="1" hangingPunct="1"/>
            <a:endParaRPr lang="en-US" dirty="0"/>
          </a:p>
          <a:p>
            <a:pPr eaLnBrk="1" hangingPunct="1">
              <a:buFont typeface="Arial" pitchFamily="1" charset="0"/>
              <a:buNone/>
            </a:pPr>
            <a:endParaRPr lang="en-US" dirty="0"/>
          </a:p>
        </p:txBody>
      </p:sp>
      <p:sp>
        <p:nvSpPr>
          <p:cNvPr id="44036" name="Title 1"/>
          <p:cNvSpPr>
            <a:spLocks noGrp="1"/>
          </p:cNvSpPr>
          <p:nvPr>
            <p:ph type="title"/>
          </p:nvPr>
        </p:nvSpPr>
        <p:spPr>
          <a:xfrm>
            <a:off x="457200" y="95250"/>
            <a:ext cx="8229600" cy="1143000"/>
          </a:xfrm>
        </p:spPr>
        <p:txBody>
          <a:bodyPr/>
          <a:lstStyle/>
          <a:p>
            <a:pPr eaLnBrk="1" hangingPunct="1"/>
            <a:r>
              <a:rPr lang="en-US" dirty="0" smtClean="0"/>
              <a:t>7.9 </a:t>
            </a:r>
            <a:r>
              <a:rPr lang="en-US" dirty="0"/>
              <a:t>S</a:t>
            </a:r>
            <a:r>
              <a:rPr lang="en-US" baseline="-25000" dirty="0"/>
              <a:t>N</a:t>
            </a:r>
            <a:r>
              <a:rPr lang="en-US" dirty="0"/>
              <a:t>1 </a:t>
            </a:r>
            <a:r>
              <a:rPr lang="en-US" dirty="0" smtClean="0"/>
              <a:t>mechanism</a:t>
            </a:r>
            <a:endParaRPr lang="en-US" dirty="0"/>
          </a:p>
        </p:txBody>
      </p:sp>
      <p:sp>
        <p:nvSpPr>
          <p:cNvPr id="15" name="Date Placeholder 14"/>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8" name="Slide Number Placeholder 7"/>
          <p:cNvSpPr>
            <a:spLocks noGrp="1"/>
          </p:cNvSpPr>
          <p:nvPr>
            <p:ph type="sldNum" sz="quarter" idx="12"/>
          </p:nvPr>
        </p:nvSpPr>
        <p:spPr/>
        <p:txBody>
          <a:bodyPr/>
          <a:lstStyle/>
          <a:p>
            <a:r>
              <a:rPr lang="en-US" dirty="0" smtClean="0"/>
              <a:t>7-</a:t>
            </a:r>
            <a:fld id="{4B57A725-2350-1445-A056-22A5AA08CBA9}" type="slidenum">
              <a:rPr lang="en-US" smtClean="0"/>
              <a:pPr/>
              <a:t>67</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066" y="2885719"/>
            <a:ext cx="6465711" cy="1841500"/>
          </a:xfrm>
          <a:prstGeom prst="rect">
            <a:avLst/>
          </a:prstGeom>
        </p:spPr>
      </p:pic>
    </p:spTree>
    <p:extLst>
      <p:ext uri="{BB962C8B-B14F-4D97-AF65-F5344CB8AC3E}">
        <p14:creationId xmlns:p14="http://schemas.microsoft.com/office/powerpoint/2010/main" val="42569773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a:solidFill>
                  <a:schemeClr val="tx1">
                    <a:lumMod val="75000"/>
                    <a:lumOff val="25000"/>
                  </a:schemeClr>
                </a:solidFill>
              </a:rPr>
              <a:t>The elimination rxn of a 3˚ substrate, in an alcohol solvent like EtOH, proceeds through a </a:t>
            </a:r>
            <a:r>
              <a:rPr lang="en-US" sz="2400" b="1" dirty="0">
                <a:solidFill>
                  <a:schemeClr val="tx1">
                    <a:lumMod val="75000"/>
                    <a:lumOff val="25000"/>
                  </a:schemeClr>
                </a:solidFill>
              </a:rPr>
              <a:t>two-step (stepwise) mechanism</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Here, EtOH is serving as a base (not as a nucleophile) to deprotonate the carbocation and form an alkene</a:t>
            </a:r>
          </a:p>
          <a:p>
            <a:pPr marL="0" indent="0" eaLnBrk="1" hangingPunct="1">
              <a:buNone/>
              <a:defRPr/>
            </a:pPr>
            <a:endParaRPr lang="en-US" sz="2400" dirty="0">
              <a:solidFill>
                <a:schemeClr val="tx1">
                  <a:lumMod val="75000"/>
                  <a:lumOff val="25000"/>
                </a:schemeClr>
              </a:solidFill>
            </a:endParaRPr>
          </a:p>
          <a:p>
            <a:pPr marL="514350" indent="-514350" eaLnBrk="1" hangingPunct="1">
              <a:defRPr/>
            </a:pPr>
            <a:r>
              <a:rPr lang="en-US" sz="2400" dirty="0">
                <a:solidFill>
                  <a:schemeClr val="tx1">
                    <a:lumMod val="75000"/>
                    <a:lumOff val="25000"/>
                  </a:schemeClr>
                </a:solidFill>
              </a:rPr>
              <a:t>Like SN1, the E1 mechanism is unimolecular, and follows the same kinetics.  </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2" name="TextBox 11"/>
          <p:cNvSpPr txBox="1"/>
          <p:nvPr/>
        </p:nvSpPr>
        <p:spPr>
          <a:xfrm>
            <a:off x="1489863" y="2048933"/>
            <a:ext cx="1486254"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Loss of </a:t>
            </a:r>
          </a:p>
          <a:p>
            <a:pPr algn="ctr">
              <a:lnSpc>
                <a:spcPts val="1200"/>
              </a:lnSpc>
              <a:spcAft>
                <a:spcPts val="400"/>
              </a:spcAft>
            </a:pPr>
            <a:r>
              <a:rPr lang="en-US" b="1" dirty="0" smtClean="0">
                <a:solidFill>
                  <a:srgbClr val="FF0000"/>
                </a:solidFill>
                <a:latin typeface="+mn-lt"/>
              </a:rPr>
              <a:t>leaving group</a:t>
            </a:r>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E1 mechanism</a:t>
            </a:r>
          </a:p>
        </p:txBody>
      </p:sp>
      <p:sp>
        <p:nvSpPr>
          <p:cNvPr id="17" name="TextBox 16"/>
          <p:cNvSpPr txBox="1"/>
          <p:nvPr/>
        </p:nvSpPr>
        <p:spPr>
          <a:xfrm>
            <a:off x="4362682" y="1961445"/>
            <a:ext cx="1294758" cy="471924"/>
          </a:xfrm>
          <a:prstGeom prst="rect">
            <a:avLst/>
          </a:prstGeom>
          <a:noFill/>
        </p:spPr>
        <p:txBody>
          <a:bodyPr wrap="none" lIns="91440" tIns="45720" rIns="91440" bIns="45720" rtlCol="0">
            <a:spAutoFit/>
          </a:bodyPr>
          <a:lstStyle/>
          <a:p>
            <a:pPr algn="ctr">
              <a:lnSpc>
                <a:spcPts val="1200"/>
              </a:lnSpc>
              <a:spcAft>
                <a:spcPts val="400"/>
              </a:spcAft>
            </a:pPr>
            <a:r>
              <a:rPr lang="en-US" b="1" dirty="0">
                <a:solidFill>
                  <a:srgbClr val="FF0000"/>
                </a:solidFill>
                <a:latin typeface="Symbol" charset="2"/>
                <a:cs typeface="Symbol" charset="2"/>
              </a:rPr>
              <a:t>b</a:t>
            </a:r>
            <a:r>
              <a:rPr lang="en-US" b="1" dirty="0" smtClean="0">
                <a:solidFill>
                  <a:srgbClr val="FF0000"/>
                </a:solidFill>
                <a:latin typeface="+mn-lt"/>
              </a:rPr>
              <a:t>-hydrogen</a:t>
            </a:r>
          </a:p>
          <a:p>
            <a:pPr algn="ctr">
              <a:lnSpc>
                <a:spcPts val="1200"/>
              </a:lnSpc>
              <a:spcAft>
                <a:spcPts val="400"/>
              </a:spcAft>
            </a:pPr>
            <a:r>
              <a:rPr lang="en-US" b="1" dirty="0" smtClean="0">
                <a:solidFill>
                  <a:srgbClr val="FF0000"/>
                </a:solidFill>
                <a:latin typeface="+mn-lt"/>
              </a:rPr>
              <a:t>elimination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33" y="2445452"/>
            <a:ext cx="6926437" cy="1632660"/>
          </a:xfrm>
          <a:prstGeom prst="rect">
            <a:avLst/>
          </a:prstGeom>
        </p:spPr>
      </p:pic>
    </p:spTree>
    <p:extLst>
      <p:ext uri="{BB962C8B-B14F-4D97-AF65-F5344CB8AC3E}">
        <p14:creationId xmlns:p14="http://schemas.microsoft.com/office/powerpoint/2010/main" val="1491679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95250"/>
            <a:ext cx="8229600" cy="1143000"/>
          </a:xfrm>
        </p:spPr>
        <p:txBody>
          <a:bodyPr/>
          <a:lstStyle/>
          <a:p>
            <a:pPr eaLnBrk="1" hangingPunct="1"/>
            <a:r>
              <a:rPr lang="en-US" dirty="0"/>
              <a:t>7.2 Alkyl Halides</a:t>
            </a:r>
          </a:p>
        </p:txBody>
      </p:sp>
      <p:sp>
        <p:nvSpPr>
          <p:cNvPr id="9" name="Content Placeholder 2"/>
          <p:cNvSpPr>
            <a:spLocks noGrp="1"/>
          </p:cNvSpPr>
          <p:nvPr>
            <p:ph sz="half" idx="1"/>
          </p:nvPr>
        </p:nvSpPr>
        <p:spPr>
          <a:xfrm>
            <a:off x="307976" y="1222376"/>
            <a:ext cx="8480425" cy="5000625"/>
          </a:xfrm>
        </p:spPr>
        <p:txBody>
          <a:bodyPr/>
          <a:lstStyle/>
          <a:p>
            <a:pPr eaLnBrk="1" hangingPunct="1">
              <a:buFont typeface="Arial" charset="0"/>
              <a:buChar char="•"/>
              <a:defRPr/>
            </a:pPr>
            <a:r>
              <a:rPr lang="en-US" dirty="0" smtClean="0"/>
              <a:t>Alkyl halides are compounds where a carbon group (alkyl) is bonded to a halide (F, Cl, Br, or I)</a:t>
            </a:r>
          </a:p>
          <a:p>
            <a:pPr eaLnBrk="1" hangingPunct="1">
              <a:buFont typeface="Arial" charset="0"/>
              <a:buChar char="•"/>
              <a:defRPr/>
            </a:pPr>
            <a:r>
              <a:rPr lang="en-US" dirty="0" smtClean="0"/>
              <a:t>Recall from section 4.2 the steps we use to name a molecule</a:t>
            </a:r>
          </a:p>
          <a:p>
            <a:pPr marL="914400" lvl="1" indent="-514350" eaLnBrk="1" hangingPunct="1">
              <a:buFont typeface="Calibri" pitchFamily="34" charset="0"/>
              <a:buAutoNum type="arabicPeriod"/>
              <a:defRPr/>
            </a:pPr>
            <a:r>
              <a:rPr lang="en-US" dirty="0" smtClean="0">
                <a:ea typeface="+mn-ea"/>
              </a:rPr>
              <a:t>Identify and name the parent chain</a:t>
            </a:r>
          </a:p>
          <a:p>
            <a:pPr marL="914400" lvl="1" indent="-514350" eaLnBrk="1" hangingPunct="1">
              <a:buFont typeface="Calibri" pitchFamily="34" charset="0"/>
              <a:buAutoNum type="arabicPeriod"/>
              <a:defRPr/>
            </a:pPr>
            <a:r>
              <a:rPr lang="en-US" dirty="0" smtClean="0">
                <a:ea typeface="+mn-ea"/>
              </a:rPr>
              <a:t>Identify the name of the substituents</a:t>
            </a:r>
          </a:p>
          <a:p>
            <a:pPr marL="914400" lvl="1" indent="-514350" eaLnBrk="1" hangingPunct="1">
              <a:buFont typeface="Calibri" pitchFamily="34" charset="0"/>
              <a:buAutoNum type="arabicPeriod"/>
              <a:defRPr/>
            </a:pPr>
            <a:r>
              <a:rPr lang="en-US" dirty="0" smtClean="0">
                <a:ea typeface="+mn-ea"/>
              </a:rPr>
              <a:t>Assign a locant  (number) to each substituents</a:t>
            </a:r>
          </a:p>
          <a:p>
            <a:pPr marL="914400" lvl="1" indent="-514350" eaLnBrk="1" hangingPunct="1">
              <a:buFont typeface="Calibri" pitchFamily="34" charset="0"/>
              <a:buAutoNum type="arabicPeriod"/>
              <a:defRPr/>
            </a:pPr>
            <a:r>
              <a:rPr lang="en-US" dirty="0" smtClean="0">
                <a:ea typeface="+mn-ea"/>
              </a:rPr>
              <a:t>Assemble the name alphabetically</a:t>
            </a:r>
          </a:p>
          <a:p>
            <a:pPr marL="514350" indent="-514350" eaLnBrk="1" hangingPunct="1">
              <a:buFont typeface="Arial" charset="0"/>
              <a:buChar char="•"/>
              <a:defRPr/>
            </a:pPr>
            <a:r>
              <a:rPr lang="en-US" dirty="0" smtClean="0"/>
              <a:t>The halide group is the key substituent we will name and locate</a:t>
            </a:r>
          </a:p>
        </p:txBody>
      </p:sp>
      <p:sp>
        <p:nvSpPr>
          <p:cNvPr id="14" name="Date Placeholder 13"/>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7" name="Slide Number Placeholder 6"/>
          <p:cNvSpPr>
            <a:spLocks noGrp="1"/>
          </p:cNvSpPr>
          <p:nvPr>
            <p:ph type="sldNum" sz="quarter" idx="12"/>
          </p:nvPr>
        </p:nvSpPr>
        <p:spPr/>
        <p:txBody>
          <a:bodyPr/>
          <a:lstStyle/>
          <a:p>
            <a:r>
              <a:rPr lang="en-US" dirty="0" smtClean="0"/>
              <a:t>7-</a:t>
            </a:r>
            <a:fld id="{4B57A725-2350-1445-A056-22A5AA08CBA9}" type="slidenum">
              <a:rPr lang="en-US" smtClean="0"/>
              <a:pPr/>
              <a:t>6</a:t>
            </a:fld>
            <a:endParaRPr lang="en-US" dirty="0"/>
          </a:p>
        </p:txBody>
      </p:sp>
      <p:sp>
        <p:nvSpPr>
          <p:cNvPr id="10" name="Footer Placeholder 9"/>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a:solidFill>
                  <a:schemeClr val="tx1">
                    <a:lumMod val="75000"/>
                    <a:lumOff val="25000"/>
                  </a:schemeClr>
                </a:solidFill>
              </a:rPr>
              <a:t>The rate of E1 is the same as for SN1: in both cases, the rate determining step is the formation of the carbocation intermediate</a:t>
            </a:r>
            <a:endParaRPr lang="en-US" sz="2400" b="1"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69</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2" name="TextBox 11"/>
          <p:cNvSpPr txBox="1"/>
          <p:nvPr/>
        </p:nvSpPr>
        <p:spPr>
          <a:xfrm>
            <a:off x="712319" y="2627488"/>
            <a:ext cx="3238913"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Both E1 and S</a:t>
            </a:r>
            <a:r>
              <a:rPr lang="en-US" b="1" baseline="-25000" dirty="0" smtClean="0">
                <a:solidFill>
                  <a:srgbClr val="FF0000"/>
                </a:solidFill>
                <a:latin typeface="+mn-lt"/>
              </a:rPr>
              <a:t>N</a:t>
            </a:r>
            <a:r>
              <a:rPr lang="en-US" b="1" dirty="0" smtClean="0">
                <a:solidFill>
                  <a:srgbClr val="FF0000"/>
                </a:solidFill>
                <a:latin typeface="+mn-lt"/>
              </a:rPr>
              <a:t>1 share</a:t>
            </a:r>
          </a:p>
          <a:p>
            <a:pPr algn="ctr">
              <a:lnSpc>
                <a:spcPts val="1200"/>
              </a:lnSpc>
              <a:spcAft>
                <a:spcPts val="400"/>
              </a:spcAft>
            </a:pPr>
            <a:r>
              <a:rPr lang="en-US" b="1" dirty="0" smtClean="0">
                <a:solidFill>
                  <a:srgbClr val="FF0000"/>
                </a:solidFill>
                <a:latin typeface="+mn-lt"/>
              </a:rPr>
              <a:t>The same rate determining step</a:t>
            </a:r>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E1 kinetics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456" y="2098643"/>
            <a:ext cx="3531395" cy="9916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362" y="3133024"/>
            <a:ext cx="2106072" cy="447540"/>
          </a:xfrm>
          <a:prstGeom prst="rect">
            <a:avLst/>
          </a:prstGeom>
        </p:spPr>
      </p:pic>
      <p:sp>
        <p:nvSpPr>
          <p:cNvPr id="15" name="TextBox 14"/>
          <p:cNvSpPr txBox="1"/>
          <p:nvPr/>
        </p:nvSpPr>
        <p:spPr>
          <a:xfrm>
            <a:off x="1301261" y="4478215"/>
            <a:ext cx="5947437" cy="707886"/>
          </a:xfrm>
          <a:prstGeom prst="rect">
            <a:avLst/>
          </a:prstGeom>
          <a:noFill/>
        </p:spPr>
        <p:txBody>
          <a:bodyPr wrap="square" rtlCol="0">
            <a:spAutoFit/>
          </a:bodyPr>
          <a:lstStyle/>
          <a:p>
            <a:pPr>
              <a:spcAft>
                <a:spcPts val="600"/>
              </a:spcAft>
            </a:pPr>
            <a:endParaRPr lang="en-US" sz="4000" dirty="0" smtClean="0">
              <a:latin typeface="+mn-lt"/>
            </a:endParaRPr>
          </a:p>
        </p:txBody>
      </p:sp>
      <p:pic>
        <p:nvPicPr>
          <p:cNvPr id="16" name="Picture 1" descr="klein_3e_fig_07_17"/>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1617433" y="3671887"/>
            <a:ext cx="5764269" cy="232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4623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Because SN1 and E1 rxns proceed through a carbocation intermediate, the carbocation may rearrange from 1,2-hydride or methide shifts.</a:t>
            </a: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70</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a:t>
            </a:r>
            <a:r>
              <a:rPr lang="en-US" sz="4200" baseline="-25000" dirty="0" smtClean="0"/>
              <a:t>N</a:t>
            </a:r>
            <a:r>
              <a:rPr lang="en-US" sz="4200" dirty="0" smtClean="0"/>
              <a:t>1/E1 rearrangements</a:t>
            </a:r>
            <a:endParaRPr lang="en-US" sz="4200" dirty="0"/>
          </a:p>
        </p:txBody>
      </p:sp>
      <p:pic>
        <p:nvPicPr>
          <p:cNvPr id="2" name="Picture 1"/>
          <p:cNvPicPr>
            <a:picLocks noChangeAspect="1"/>
          </p:cNvPicPr>
          <p:nvPr/>
        </p:nvPicPr>
        <p:blipFill>
          <a:blip r:embed="rId2"/>
          <a:stretch>
            <a:fillRect/>
          </a:stretch>
        </p:blipFill>
        <p:spPr>
          <a:xfrm>
            <a:off x="434500" y="2300698"/>
            <a:ext cx="8143518" cy="962916"/>
          </a:xfrm>
          <a:prstGeom prst="rect">
            <a:avLst/>
          </a:prstGeom>
        </p:spPr>
      </p:pic>
      <p:sp>
        <p:nvSpPr>
          <p:cNvPr id="12" name="TextBox 11"/>
          <p:cNvSpPr txBox="1"/>
          <p:nvPr/>
        </p:nvSpPr>
        <p:spPr>
          <a:xfrm>
            <a:off x="3161225" y="3372020"/>
            <a:ext cx="1318690"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 product</a:t>
            </a:r>
          </a:p>
        </p:txBody>
      </p:sp>
      <p:sp>
        <p:nvSpPr>
          <p:cNvPr id="13" name="TextBox 12"/>
          <p:cNvSpPr txBox="1"/>
          <p:nvPr/>
        </p:nvSpPr>
        <p:spPr>
          <a:xfrm>
            <a:off x="4546392" y="5506600"/>
            <a:ext cx="1864626"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 product</a:t>
            </a:r>
          </a:p>
          <a:p>
            <a:pPr algn="ctr">
              <a:lnSpc>
                <a:spcPts val="1200"/>
              </a:lnSpc>
              <a:spcAft>
                <a:spcPts val="400"/>
              </a:spcAft>
            </a:pPr>
            <a:r>
              <a:rPr lang="en-US" b="1" dirty="0" smtClean="0">
                <a:solidFill>
                  <a:srgbClr val="FF0000"/>
                </a:solidFill>
                <a:latin typeface="+mn-lt"/>
              </a:rPr>
              <a:t>after 1,2-methide</a:t>
            </a:r>
          </a:p>
          <a:p>
            <a:pPr algn="ctr">
              <a:lnSpc>
                <a:spcPts val="1200"/>
              </a:lnSpc>
              <a:spcAft>
                <a:spcPts val="400"/>
              </a:spcAft>
            </a:pPr>
            <a:r>
              <a:rPr lang="en-US" b="1" dirty="0" smtClean="0">
                <a:solidFill>
                  <a:srgbClr val="FF0000"/>
                </a:solidFill>
                <a:latin typeface="+mn-lt"/>
              </a:rPr>
              <a:t>shift</a:t>
            </a:r>
          </a:p>
        </p:txBody>
      </p:sp>
      <p:pic>
        <p:nvPicPr>
          <p:cNvPr id="3" name="Picture 2"/>
          <p:cNvPicPr>
            <a:picLocks noChangeAspect="1"/>
          </p:cNvPicPr>
          <p:nvPr/>
        </p:nvPicPr>
        <p:blipFill>
          <a:blip r:embed="rId3"/>
          <a:stretch>
            <a:fillRect/>
          </a:stretch>
        </p:blipFill>
        <p:spPr>
          <a:xfrm>
            <a:off x="596791" y="4483264"/>
            <a:ext cx="7999900" cy="985495"/>
          </a:xfrm>
          <a:prstGeom prst="rect">
            <a:avLst/>
          </a:prstGeom>
        </p:spPr>
      </p:pic>
      <p:sp>
        <p:nvSpPr>
          <p:cNvPr id="15" name="TextBox 14"/>
          <p:cNvSpPr txBox="1"/>
          <p:nvPr/>
        </p:nvSpPr>
        <p:spPr>
          <a:xfrm>
            <a:off x="2943190" y="5500229"/>
            <a:ext cx="1318690" cy="266740"/>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 product</a:t>
            </a:r>
          </a:p>
        </p:txBody>
      </p:sp>
      <p:sp>
        <p:nvSpPr>
          <p:cNvPr id="16" name="TextBox 15"/>
          <p:cNvSpPr txBox="1"/>
          <p:nvPr/>
        </p:nvSpPr>
        <p:spPr>
          <a:xfrm>
            <a:off x="4713219" y="3365650"/>
            <a:ext cx="1800493"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 product</a:t>
            </a:r>
          </a:p>
          <a:p>
            <a:pPr algn="ctr">
              <a:lnSpc>
                <a:spcPts val="1200"/>
              </a:lnSpc>
              <a:spcAft>
                <a:spcPts val="400"/>
              </a:spcAft>
            </a:pPr>
            <a:r>
              <a:rPr lang="en-US" b="1" dirty="0" smtClean="0">
                <a:solidFill>
                  <a:srgbClr val="FF0000"/>
                </a:solidFill>
                <a:latin typeface="+mn-lt"/>
              </a:rPr>
              <a:t>after 1,2-hydride</a:t>
            </a:r>
          </a:p>
          <a:p>
            <a:pPr algn="ctr">
              <a:lnSpc>
                <a:spcPts val="1200"/>
              </a:lnSpc>
              <a:spcAft>
                <a:spcPts val="400"/>
              </a:spcAft>
            </a:pPr>
            <a:r>
              <a:rPr lang="en-US" b="1" dirty="0" smtClean="0">
                <a:solidFill>
                  <a:srgbClr val="FF0000"/>
                </a:solidFill>
                <a:latin typeface="+mn-lt"/>
              </a:rPr>
              <a:t>shift</a:t>
            </a:r>
          </a:p>
        </p:txBody>
      </p:sp>
    </p:spTree>
    <p:extLst>
      <p:ext uri="{BB962C8B-B14F-4D97-AF65-F5344CB8AC3E}">
        <p14:creationId xmlns:p14="http://schemas.microsoft.com/office/powerpoint/2010/main" val="42185518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When a 1˚ substrate is reacted under solvolysis conditions, only the product resulting from rearrangement is observed</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Remember 1˚ carbocations are too unstable to form.  So, in this case the rearrangement occurs as the leaving group leaves</a:t>
            </a: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a:t>
            </a:r>
            <a:r>
              <a:rPr lang="en-US" sz="4200" baseline="-25000" dirty="0" smtClean="0"/>
              <a:t>N</a:t>
            </a:r>
            <a:r>
              <a:rPr lang="en-US" sz="4200" dirty="0" smtClean="0"/>
              <a:t>1/E1 rearrangements</a:t>
            </a:r>
            <a:endParaRPr lang="en-US" sz="4200" dirty="0"/>
          </a:p>
        </p:txBody>
      </p:sp>
      <p:sp>
        <p:nvSpPr>
          <p:cNvPr id="13" name="TextBox 12"/>
          <p:cNvSpPr txBox="1"/>
          <p:nvPr/>
        </p:nvSpPr>
        <p:spPr>
          <a:xfrm>
            <a:off x="6151566" y="3089762"/>
            <a:ext cx="1582484"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This product is</a:t>
            </a:r>
          </a:p>
          <a:p>
            <a:pPr algn="ctr">
              <a:lnSpc>
                <a:spcPts val="1200"/>
              </a:lnSpc>
              <a:spcAft>
                <a:spcPts val="400"/>
              </a:spcAft>
            </a:pPr>
            <a:r>
              <a:rPr lang="en-US" b="1" dirty="0">
                <a:solidFill>
                  <a:srgbClr val="FF0000"/>
                </a:solidFill>
                <a:latin typeface="+mn-lt"/>
              </a:rPr>
              <a:t>n</a:t>
            </a:r>
            <a:r>
              <a:rPr lang="en-US" b="1" dirty="0" smtClean="0">
                <a:solidFill>
                  <a:srgbClr val="FF0000"/>
                </a:solidFill>
                <a:latin typeface="+mn-lt"/>
              </a:rPr>
              <a:t>ot observed</a:t>
            </a:r>
          </a:p>
        </p:txBody>
      </p:sp>
      <p:sp>
        <p:nvSpPr>
          <p:cNvPr id="15" name="TextBox 14"/>
          <p:cNvSpPr txBox="1"/>
          <p:nvPr/>
        </p:nvSpPr>
        <p:spPr>
          <a:xfrm>
            <a:off x="3648782" y="3083391"/>
            <a:ext cx="1318690" cy="471924"/>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Only</a:t>
            </a:r>
          </a:p>
          <a:p>
            <a:pPr algn="ctr">
              <a:lnSpc>
                <a:spcPts val="1200"/>
              </a:lnSpc>
              <a:spcAft>
                <a:spcPts val="400"/>
              </a:spcAft>
            </a:pPr>
            <a:r>
              <a:rPr lang="en-US" b="1" dirty="0" smtClean="0">
                <a:solidFill>
                  <a:srgbClr val="FF0000"/>
                </a:solidFill>
                <a:latin typeface="+mn-lt"/>
              </a:rPr>
              <a:t>S</a:t>
            </a:r>
            <a:r>
              <a:rPr lang="en-US" b="1" baseline="-25000" dirty="0" smtClean="0">
                <a:solidFill>
                  <a:srgbClr val="FF0000"/>
                </a:solidFill>
                <a:latin typeface="+mn-lt"/>
              </a:rPr>
              <a:t>N</a:t>
            </a:r>
            <a:r>
              <a:rPr lang="en-US" b="1" dirty="0" smtClean="0">
                <a:solidFill>
                  <a:srgbClr val="FF0000"/>
                </a:solidFill>
                <a:latin typeface="+mn-lt"/>
              </a:rPr>
              <a:t>1 product</a:t>
            </a:r>
          </a:p>
        </p:txBody>
      </p:sp>
      <p:pic>
        <p:nvPicPr>
          <p:cNvPr id="4" name="Picture 3"/>
          <p:cNvPicPr>
            <a:picLocks noChangeAspect="1"/>
          </p:cNvPicPr>
          <p:nvPr/>
        </p:nvPicPr>
        <p:blipFill>
          <a:blip r:embed="rId2"/>
          <a:stretch>
            <a:fillRect/>
          </a:stretch>
        </p:blipFill>
        <p:spPr>
          <a:xfrm>
            <a:off x="744207" y="2000801"/>
            <a:ext cx="2793549" cy="1015836"/>
          </a:xfrm>
          <a:prstGeom prst="rect">
            <a:avLst/>
          </a:prstGeom>
        </p:spPr>
      </p:pic>
      <p:pic>
        <p:nvPicPr>
          <p:cNvPr id="5" name="Picture 4"/>
          <p:cNvPicPr>
            <a:picLocks noChangeAspect="1"/>
          </p:cNvPicPr>
          <p:nvPr/>
        </p:nvPicPr>
        <p:blipFill>
          <a:blip r:embed="rId3"/>
          <a:stretch>
            <a:fillRect/>
          </a:stretch>
        </p:blipFill>
        <p:spPr>
          <a:xfrm>
            <a:off x="3766228" y="2258352"/>
            <a:ext cx="1044053" cy="705441"/>
          </a:xfrm>
          <a:prstGeom prst="rect">
            <a:avLst/>
          </a:prstGeom>
        </p:spPr>
      </p:pic>
      <p:pic>
        <p:nvPicPr>
          <p:cNvPr id="6" name="Picture 5"/>
          <p:cNvPicPr>
            <a:picLocks noChangeAspect="1"/>
          </p:cNvPicPr>
          <p:nvPr/>
        </p:nvPicPr>
        <p:blipFill>
          <a:blip r:embed="rId4"/>
          <a:stretch>
            <a:fillRect/>
          </a:stretch>
        </p:blipFill>
        <p:spPr>
          <a:xfrm>
            <a:off x="6609047" y="2018444"/>
            <a:ext cx="874748" cy="1015836"/>
          </a:xfrm>
          <a:prstGeom prst="rect">
            <a:avLst/>
          </a:prstGeom>
        </p:spPr>
      </p:pic>
      <p:sp>
        <p:nvSpPr>
          <p:cNvPr id="17" name="TextBox 16"/>
          <p:cNvSpPr txBox="1"/>
          <p:nvPr/>
        </p:nvSpPr>
        <p:spPr>
          <a:xfrm>
            <a:off x="764310" y="5793758"/>
            <a:ext cx="2523873" cy="882293"/>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1,2-methide shift and</a:t>
            </a:r>
          </a:p>
          <a:p>
            <a:pPr algn="ctr">
              <a:lnSpc>
                <a:spcPts val="1200"/>
              </a:lnSpc>
              <a:spcAft>
                <a:spcPts val="400"/>
              </a:spcAft>
            </a:pPr>
            <a:r>
              <a:rPr lang="en-US" b="1" dirty="0">
                <a:solidFill>
                  <a:srgbClr val="FF0000"/>
                </a:solidFill>
                <a:latin typeface="+mn-lt"/>
              </a:rPr>
              <a:t>i</a:t>
            </a:r>
            <a:r>
              <a:rPr lang="en-US" b="1" dirty="0" smtClean="0">
                <a:solidFill>
                  <a:srgbClr val="FF0000"/>
                </a:solidFill>
                <a:latin typeface="+mn-lt"/>
              </a:rPr>
              <a:t>onization is concerted,</a:t>
            </a:r>
          </a:p>
          <a:p>
            <a:pPr algn="ctr">
              <a:lnSpc>
                <a:spcPts val="1200"/>
              </a:lnSpc>
              <a:spcAft>
                <a:spcPts val="400"/>
              </a:spcAft>
            </a:pPr>
            <a:r>
              <a:rPr lang="en-US" b="1" dirty="0" smtClean="0">
                <a:solidFill>
                  <a:srgbClr val="FF0000"/>
                </a:solidFill>
                <a:latin typeface="+mn-lt"/>
              </a:rPr>
              <a:t>3˚ carbocation is formed</a:t>
            </a:r>
          </a:p>
          <a:p>
            <a:pPr algn="ctr">
              <a:lnSpc>
                <a:spcPts val="1200"/>
              </a:lnSpc>
              <a:spcAft>
                <a:spcPts val="400"/>
              </a:spcAft>
            </a:pPr>
            <a:endParaRPr lang="en-US" b="1" dirty="0" smtClean="0">
              <a:solidFill>
                <a:srgbClr val="FF0000"/>
              </a:solidFill>
              <a:latin typeface="+mn-lt"/>
            </a:endParaRPr>
          </a:p>
        </p:txBody>
      </p:sp>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192" y="4603140"/>
            <a:ext cx="6979993" cy="106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2294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Experimental data indicates SN1 and E1 reactions are faster in a polar </a:t>
            </a:r>
            <a:r>
              <a:rPr lang="en-US" sz="2400" i="1" dirty="0" smtClean="0">
                <a:solidFill>
                  <a:schemeClr val="tx1">
                    <a:lumMod val="75000"/>
                    <a:lumOff val="25000"/>
                  </a:schemeClr>
                </a:solidFill>
              </a:rPr>
              <a:t>protic</a:t>
            </a:r>
            <a:r>
              <a:rPr lang="en-US" sz="2400" dirty="0" smtClean="0">
                <a:solidFill>
                  <a:schemeClr val="tx1">
                    <a:lumMod val="75000"/>
                    <a:lumOff val="25000"/>
                  </a:schemeClr>
                </a:solidFill>
              </a:rPr>
              <a:t> solvent</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a:t>
            </a:r>
            <a:r>
              <a:rPr lang="en-US" sz="4200" baseline="-25000" dirty="0" smtClean="0"/>
              <a:t>N</a:t>
            </a:r>
            <a:r>
              <a:rPr lang="en-US" sz="4200" dirty="0" smtClean="0"/>
              <a:t>1/E1 solvent effects</a:t>
            </a:r>
            <a:endParaRPr lang="en-US" sz="4200" dirty="0"/>
          </a:p>
        </p:txBody>
      </p:sp>
      <p:sp>
        <p:nvSpPr>
          <p:cNvPr id="2" name="TextBox 1"/>
          <p:cNvSpPr txBox="1"/>
          <p:nvPr/>
        </p:nvSpPr>
        <p:spPr>
          <a:xfrm>
            <a:off x="2239108" y="3059723"/>
            <a:ext cx="5608107" cy="1013513"/>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2" name="Picture 1" descr="klein_3e_table_07_0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35429" y="2078181"/>
            <a:ext cx="7547289" cy="411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2856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Overall:  For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rxns, a polar aprotic solvent is best</a:t>
            </a:r>
          </a:p>
          <a:p>
            <a:pPr marL="514350" indent="-514350" eaLnBrk="1" hangingPunct="1">
              <a:defRPr/>
            </a:pPr>
            <a:r>
              <a:rPr lang="en-US" sz="2400" dirty="0">
                <a:solidFill>
                  <a:schemeClr val="tx1">
                    <a:lumMod val="75000"/>
                    <a:lumOff val="25000"/>
                  </a:schemeClr>
                </a:solidFill>
              </a:rPr>
              <a:t> </a:t>
            </a:r>
            <a:r>
              <a:rPr lang="en-US" sz="2400" dirty="0" smtClean="0">
                <a:solidFill>
                  <a:schemeClr val="tx1">
                    <a:lumMod val="75000"/>
                    <a:lumOff val="25000"/>
                  </a:schemeClr>
                </a:solidFill>
              </a:rPr>
              <a:t>               For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rxns, a polar protic solvent is best</a:t>
            </a:r>
            <a:endParaRPr lang="en-US" sz="16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73</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solvent effects on substitution</a:t>
            </a:r>
            <a:endParaRPr lang="en-US" sz="4200" dirty="0"/>
          </a:p>
        </p:txBody>
      </p:sp>
      <p:sp>
        <p:nvSpPr>
          <p:cNvPr id="12" name="TextBox 11"/>
          <p:cNvSpPr txBox="1"/>
          <p:nvPr/>
        </p:nvSpPr>
        <p:spPr>
          <a:xfrm>
            <a:off x="562199" y="5395955"/>
            <a:ext cx="3638135" cy="882293"/>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aprotic solvents raise the energy</a:t>
            </a:r>
          </a:p>
          <a:p>
            <a:pPr algn="ctr">
              <a:lnSpc>
                <a:spcPts val="1200"/>
              </a:lnSpc>
              <a:spcAft>
                <a:spcPts val="400"/>
              </a:spcAft>
            </a:pPr>
            <a:r>
              <a:rPr lang="en-US" b="1" dirty="0" smtClean="0">
                <a:solidFill>
                  <a:srgbClr val="FF0000"/>
                </a:solidFill>
                <a:latin typeface="+mn-lt"/>
              </a:rPr>
              <a:t> of the Nu</a:t>
            </a:r>
            <a:r>
              <a:rPr lang="en-US" b="1" baseline="30000" dirty="0" smtClean="0">
                <a:solidFill>
                  <a:srgbClr val="FF0000"/>
                </a:solidFill>
                <a:latin typeface="+mn-lt"/>
              </a:rPr>
              <a:t>-</a:t>
            </a:r>
            <a:r>
              <a:rPr lang="en-US" b="1" dirty="0" smtClean="0">
                <a:solidFill>
                  <a:srgbClr val="FF0000"/>
                </a:solidFill>
                <a:latin typeface="+mn-lt"/>
              </a:rPr>
              <a:t>, which results in lower E</a:t>
            </a:r>
            <a:r>
              <a:rPr lang="en-US" b="1" baseline="-25000" dirty="0" smtClean="0">
                <a:solidFill>
                  <a:srgbClr val="FF0000"/>
                </a:solidFill>
                <a:latin typeface="+mn-lt"/>
              </a:rPr>
              <a:t>a</a:t>
            </a:r>
            <a:endParaRPr lang="en-US" b="1" dirty="0" smtClean="0">
              <a:solidFill>
                <a:srgbClr val="FF0000"/>
              </a:solidFill>
              <a:latin typeface="+mn-lt"/>
            </a:endParaRPr>
          </a:p>
          <a:p>
            <a:pPr algn="ctr">
              <a:lnSpc>
                <a:spcPts val="1200"/>
              </a:lnSpc>
              <a:spcAft>
                <a:spcPts val="400"/>
              </a:spcAft>
            </a:pPr>
            <a:r>
              <a:rPr lang="en-US" b="1" dirty="0">
                <a:solidFill>
                  <a:srgbClr val="FF0000"/>
                </a:solidFill>
                <a:latin typeface="+mn-lt"/>
              </a:rPr>
              <a:t>a</a:t>
            </a:r>
            <a:r>
              <a:rPr lang="en-US" b="1" dirty="0" smtClean="0">
                <a:solidFill>
                  <a:srgbClr val="FF0000"/>
                </a:solidFill>
                <a:latin typeface="+mn-lt"/>
              </a:rPr>
              <a:t>nd a faster S</a:t>
            </a:r>
            <a:r>
              <a:rPr lang="en-US" b="1" baseline="-25000" dirty="0" smtClean="0">
                <a:solidFill>
                  <a:srgbClr val="FF0000"/>
                </a:solidFill>
                <a:latin typeface="+mn-lt"/>
              </a:rPr>
              <a:t>N</a:t>
            </a:r>
            <a:r>
              <a:rPr lang="en-US" b="1" dirty="0" smtClean="0">
                <a:solidFill>
                  <a:srgbClr val="FF0000"/>
                </a:solidFill>
                <a:latin typeface="+mn-lt"/>
              </a:rPr>
              <a:t>2 reaction</a:t>
            </a:r>
          </a:p>
          <a:p>
            <a:pPr algn="ctr">
              <a:lnSpc>
                <a:spcPts val="1200"/>
              </a:lnSpc>
              <a:spcAft>
                <a:spcPts val="400"/>
              </a:spcAft>
            </a:pPr>
            <a:endParaRPr lang="en-US" b="1" dirty="0" smtClean="0">
              <a:solidFill>
                <a:srgbClr val="FF0000"/>
              </a:solidFill>
              <a:latin typeface="+mn-lt"/>
            </a:endParaRPr>
          </a:p>
        </p:txBody>
      </p:sp>
      <p:sp>
        <p:nvSpPr>
          <p:cNvPr id="13" name="TextBox 12"/>
          <p:cNvSpPr txBox="1"/>
          <p:nvPr/>
        </p:nvSpPr>
        <p:spPr>
          <a:xfrm>
            <a:off x="4664941" y="5397950"/>
            <a:ext cx="3991710" cy="882293"/>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protic solvents stabilize the carbocation </a:t>
            </a:r>
          </a:p>
          <a:p>
            <a:pPr algn="ctr">
              <a:lnSpc>
                <a:spcPts val="1200"/>
              </a:lnSpc>
              <a:spcAft>
                <a:spcPts val="400"/>
              </a:spcAft>
            </a:pPr>
            <a:r>
              <a:rPr lang="en-US" b="1" dirty="0" smtClean="0">
                <a:solidFill>
                  <a:srgbClr val="FF0000"/>
                </a:solidFill>
                <a:latin typeface="+mn-lt"/>
              </a:rPr>
              <a:t>Intermediate, which results in lower E</a:t>
            </a:r>
            <a:r>
              <a:rPr lang="en-US" b="1" baseline="-25000" dirty="0" smtClean="0">
                <a:solidFill>
                  <a:srgbClr val="FF0000"/>
                </a:solidFill>
                <a:latin typeface="+mn-lt"/>
              </a:rPr>
              <a:t>a</a:t>
            </a:r>
            <a:endParaRPr lang="en-US" b="1" dirty="0" smtClean="0">
              <a:solidFill>
                <a:srgbClr val="FF0000"/>
              </a:solidFill>
              <a:latin typeface="+mn-lt"/>
            </a:endParaRPr>
          </a:p>
          <a:p>
            <a:pPr algn="ctr">
              <a:lnSpc>
                <a:spcPts val="1200"/>
              </a:lnSpc>
              <a:spcAft>
                <a:spcPts val="400"/>
              </a:spcAft>
            </a:pPr>
            <a:r>
              <a:rPr lang="en-US" b="1" dirty="0">
                <a:solidFill>
                  <a:srgbClr val="FF0000"/>
                </a:solidFill>
                <a:latin typeface="+mn-lt"/>
              </a:rPr>
              <a:t>a</a:t>
            </a:r>
            <a:r>
              <a:rPr lang="en-US" b="1" dirty="0" smtClean="0">
                <a:solidFill>
                  <a:srgbClr val="FF0000"/>
                </a:solidFill>
                <a:latin typeface="+mn-lt"/>
              </a:rPr>
              <a:t>nd a faster S</a:t>
            </a:r>
            <a:r>
              <a:rPr lang="en-US" b="1" baseline="-25000" dirty="0" smtClean="0">
                <a:solidFill>
                  <a:srgbClr val="FF0000"/>
                </a:solidFill>
                <a:latin typeface="+mn-lt"/>
              </a:rPr>
              <a:t>N</a:t>
            </a:r>
            <a:r>
              <a:rPr lang="en-US" b="1" dirty="0">
                <a:solidFill>
                  <a:srgbClr val="FF0000"/>
                </a:solidFill>
                <a:latin typeface="+mn-lt"/>
              </a:rPr>
              <a:t>1</a:t>
            </a:r>
            <a:r>
              <a:rPr lang="en-US" b="1" dirty="0" smtClean="0">
                <a:solidFill>
                  <a:srgbClr val="FF0000"/>
                </a:solidFill>
                <a:latin typeface="+mn-lt"/>
              </a:rPr>
              <a:t> reaction</a:t>
            </a:r>
          </a:p>
          <a:p>
            <a:pPr algn="ctr">
              <a:lnSpc>
                <a:spcPts val="1200"/>
              </a:lnSpc>
              <a:spcAft>
                <a:spcPts val="400"/>
              </a:spcAft>
            </a:pPr>
            <a:endParaRPr lang="en-US" b="1" dirty="0" smtClean="0">
              <a:solidFill>
                <a:srgbClr val="FF0000"/>
              </a:solidFill>
              <a:latin typeface="+mn-lt"/>
            </a:endParaRPr>
          </a:p>
        </p:txBody>
      </p:sp>
      <p:sp>
        <p:nvSpPr>
          <p:cNvPr id="15" name="TextBox 14"/>
          <p:cNvSpPr txBox="1"/>
          <p:nvPr/>
        </p:nvSpPr>
        <p:spPr>
          <a:xfrm>
            <a:off x="2239108" y="3059723"/>
            <a:ext cx="5774361" cy="584775"/>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6" name="Picture 1" descr="klein_3e_fig_07_1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44832" y="2135370"/>
            <a:ext cx="7168637" cy="29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8778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The better the leaving group, the faster the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or E1 rxn</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Remember the rate-determining step for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and E1 of alkyl halides is the ionization step: the formation of a carbocation and a halide ion</a:t>
            </a:r>
          </a:p>
          <a:p>
            <a:pPr marL="0" indent="0" eaLnBrk="1" hangingPunct="1">
              <a:buNone/>
              <a:defRPr/>
            </a:pPr>
            <a:endParaRPr lang="en-US" sz="2400" dirty="0" smtClean="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So, the more stable the halide ion, the faster the ionization</a:t>
            </a: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74</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S</a:t>
            </a:r>
            <a:r>
              <a:rPr lang="en-US" sz="4200" baseline="-25000" dirty="0"/>
              <a:t>N</a:t>
            </a:r>
            <a:r>
              <a:rPr lang="en-US" sz="4200" dirty="0"/>
              <a:t>1/</a:t>
            </a:r>
            <a:r>
              <a:rPr lang="en-US" sz="4200" dirty="0" smtClean="0"/>
              <a:t>E1 – the substrate</a:t>
            </a:r>
            <a:endParaRPr lang="en-US" sz="4200" dirty="0"/>
          </a:p>
        </p:txBody>
      </p:sp>
      <p:pic>
        <p:nvPicPr>
          <p:cNvPr id="2" name="Picture 1"/>
          <p:cNvPicPr>
            <a:picLocks noChangeAspect="1"/>
          </p:cNvPicPr>
          <p:nvPr/>
        </p:nvPicPr>
        <p:blipFill>
          <a:blip r:embed="rId2"/>
          <a:stretch>
            <a:fillRect/>
          </a:stretch>
        </p:blipFill>
        <p:spPr>
          <a:xfrm>
            <a:off x="797610" y="1771232"/>
            <a:ext cx="7150539" cy="1036310"/>
          </a:xfrm>
          <a:prstGeom prst="rect">
            <a:avLst/>
          </a:prstGeom>
        </p:spPr>
      </p:pic>
    </p:spTree>
    <p:extLst>
      <p:ext uri="{BB962C8B-B14F-4D97-AF65-F5344CB8AC3E}">
        <p14:creationId xmlns:p14="http://schemas.microsoft.com/office/powerpoint/2010/main" val="28262820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The more stable the carbocation intermediate, the faster the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and E1 reactions will be. </a:t>
            </a:r>
          </a:p>
          <a:p>
            <a:pPr marL="514350" indent="-514350" eaLnBrk="1" hangingPunct="1">
              <a:defRPr/>
            </a:pPr>
            <a:r>
              <a:rPr lang="en-US" sz="2400" dirty="0" smtClean="0">
                <a:solidFill>
                  <a:schemeClr val="tx1">
                    <a:lumMod val="75000"/>
                    <a:lumOff val="25000"/>
                  </a:schemeClr>
                </a:solidFill>
              </a:rPr>
              <a:t>Solvolysis rxns of 1˚ and 2˚ alkyl halides are often too slow to observe the formation of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and E1 products </a:t>
            </a:r>
          </a:p>
          <a:p>
            <a:pPr marL="514350" indent="-514350" eaLnBrk="1" hangingPunct="1">
              <a:defRPr/>
            </a:pPr>
            <a:r>
              <a:rPr lang="en-US" sz="2400" dirty="0" smtClean="0">
                <a:solidFill>
                  <a:schemeClr val="tx1">
                    <a:lumMod val="75000"/>
                    <a:lumOff val="25000"/>
                  </a:schemeClr>
                </a:solidFill>
              </a:rPr>
              <a:t>However, 3˚ alkyl halides, as well as benzylic and allylic halides will undergo solvolysis at a practical rate thanks to the stability of the carbocation intermediates: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75</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S</a:t>
            </a:r>
            <a:r>
              <a:rPr lang="en-US" sz="4200" baseline="-25000" dirty="0"/>
              <a:t>N</a:t>
            </a:r>
            <a:r>
              <a:rPr lang="en-US" sz="4200" dirty="0"/>
              <a:t>1/</a:t>
            </a:r>
            <a:r>
              <a:rPr lang="en-US" sz="4200" dirty="0" smtClean="0"/>
              <a:t>E1 – the substrate</a:t>
            </a:r>
            <a:endParaRPr lang="en-US" sz="4200" dirty="0"/>
          </a:p>
        </p:txBody>
      </p:sp>
      <p:pic>
        <p:nvPicPr>
          <p:cNvPr id="3" name="Picture 2"/>
          <p:cNvPicPr>
            <a:picLocks noChangeAspect="1"/>
          </p:cNvPicPr>
          <p:nvPr/>
        </p:nvPicPr>
        <p:blipFill>
          <a:blip r:embed="rId2"/>
          <a:stretch>
            <a:fillRect/>
          </a:stretch>
        </p:blipFill>
        <p:spPr>
          <a:xfrm>
            <a:off x="694693" y="4085450"/>
            <a:ext cx="7644011" cy="1278959"/>
          </a:xfrm>
          <a:prstGeom prst="rect">
            <a:avLst/>
          </a:prstGeom>
        </p:spPr>
      </p:pic>
      <p:sp>
        <p:nvSpPr>
          <p:cNvPr id="12" name="TextBox 11"/>
          <p:cNvSpPr txBox="1"/>
          <p:nvPr/>
        </p:nvSpPr>
        <p:spPr>
          <a:xfrm>
            <a:off x="3743462" y="5512944"/>
            <a:ext cx="4326826" cy="677108"/>
          </a:xfrm>
          <a:prstGeom prst="rect">
            <a:avLst/>
          </a:prstGeom>
          <a:noFill/>
        </p:spPr>
        <p:txBody>
          <a:bodyPr wrap="none" lIns="91440" tIns="45720" rIns="91440" bIns="45720" rtlCol="0">
            <a:spAutoFit/>
          </a:bodyPr>
          <a:lstStyle/>
          <a:p>
            <a:pPr algn="ctr">
              <a:lnSpc>
                <a:spcPts val="1200"/>
              </a:lnSpc>
              <a:spcAft>
                <a:spcPts val="400"/>
              </a:spcAft>
            </a:pPr>
            <a:r>
              <a:rPr lang="en-US" dirty="0" smtClean="0">
                <a:solidFill>
                  <a:srgbClr val="FF0000"/>
                </a:solidFill>
                <a:latin typeface="+mn-lt"/>
              </a:rPr>
              <a:t>Recall that benzylic and allylic carbocations</a:t>
            </a:r>
          </a:p>
          <a:p>
            <a:pPr algn="ctr">
              <a:lnSpc>
                <a:spcPts val="1200"/>
              </a:lnSpc>
              <a:spcAft>
                <a:spcPts val="400"/>
              </a:spcAft>
            </a:pPr>
            <a:r>
              <a:rPr lang="en-US" dirty="0" smtClean="0">
                <a:solidFill>
                  <a:srgbClr val="FF0000"/>
                </a:solidFill>
                <a:latin typeface="+mn-lt"/>
              </a:rPr>
              <a:t>are </a:t>
            </a:r>
            <a:r>
              <a:rPr lang="en-US" b="1" dirty="0" smtClean="0">
                <a:solidFill>
                  <a:srgbClr val="FF0000"/>
                </a:solidFill>
                <a:latin typeface="+mn-lt"/>
              </a:rPr>
              <a:t>resonance stabilized</a:t>
            </a:r>
          </a:p>
          <a:p>
            <a:pPr algn="ctr">
              <a:lnSpc>
                <a:spcPts val="1200"/>
              </a:lnSpc>
              <a:spcAft>
                <a:spcPts val="400"/>
              </a:spcAft>
            </a:pPr>
            <a:endParaRPr lang="en-US" b="1" dirty="0" smtClean="0">
              <a:solidFill>
                <a:srgbClr val="FF0000"/>
              </a:solidFill>
              <a:latin typeface="+mn-lt"/>
            </a:endParaRPr>
          </a:p>
        </p:txBody>
      </p:sp>
    </p:spTree>
    <p:extLst>
      <p:ext uri="{BB962C8B-B14F-4D97-AF65-F5344CB8AC3E}">
        <p14:creationId xmlns:p14="http://schemas.microsoft.com/office/powerpoint/2010/main" val="7352095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Be able to judge whether or not a given alkyl halide will undergo a solvolysis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and/or E1) reaction.  </a:t>
            </a: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In general, a 1˚ or 2˚ alkyl halide will only undergo solvolysis if rearrangement to a more stable carbocation is possible.</a:t>
            </a:r>
          </a:p>
          <a:p>
            <a:pPr marL="514350" indent="-514350" eaLnBrk="1" hangingPunct="1">
              <a:defRPr/>
            </a:pPr>
            <a:r>
              <a:rPr lang="en-US" sz="2400" dirty="0" smtClean="0">
                <a:solidFill>
                  <a:schemeClr val="tx1">
                    <a:lumMod val="75000"/>
                    <a:lumOff val="25000"/>
                  </a:schemeClr>
                </a:solidFill>
              </a:rPr>
              <a:t>3˚, allylic and benzylic alkyl halides will undergo solvolysis to give a mixture of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and E1 products </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Practice with Conceptual Checkpoints 7.30, 7.31 and 7.32 </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76</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S</a:t>
            </a:r>
            <a:r>
              <a:rPr lang="en-US" sz="4200" baseline="-25000" dirty="0"/>
              <a:t>N</a:t>
            </a:r>
            <a:r>
              <a:rPr lang="en-US" sz="4200" dirty="0"/>
              <a:t>1/</a:t>
            </a:r>
            <a:r>
              <a:rPr lang="en-US" sz="4200" dirty="0" smtClean="0"/>
              <a:t>E1 – the substrate</a:t>
            </a:r>
            <a:endParaRPr lang="en-US" sz="4200" dirty="0"/>
          </a:p>
        </p:txBody>
      </p:sp>
      <p:sp>
        <p:nvSpPr>
          <p:cNvPr id="12" name="TextBox 11"/>
          <p:cNvSpPr txBox="1"/>
          <p:nvPr/>
        </p:nvSpPr>
        <p:spPr>
          <a:xfrm>
            <a:off x="1246825" y="5045012"/>
            <a:ext cx="1934732"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benzylic substrate</a:t>
            </a:r>
          </a:p>
          <a:p>
            <a:pPr algn="ctr">
              <a:lnSpc>
                <a:spcPts val="1200"/>
              </a:lnSpc>
              <a:spcAft>
                <a:spcPts val="400"/>
              </a:spcAft>
            </a:pPr>
            <a:endParaRPr lang="en-US" b="1" dirty="0" smtClean="0">
              <a:solidFill>
                <a:srgbClr val="FF0000"/>
              </a:solidFill>
              <a:latin typeface="+mn-lt"/>
            </a:endParaRPr>
          </a:p>
          <a:p>
            <a:pPr algn="ctr">
              <a:lnSpc>
                <a:spcPts val="1200"/>
              </a:lnSpc>
              <a:spcAft>
                <a:spcPts val="400"/>
              </a:spcAft>
            </a:pPr>
            <a:endParaRPr lang="en-US" b="1" dirty="0" smtClean="0">
              <a:solidFill>
                <a:srgbClr val="FF0000"/>
              </a:solidFill>
              <a:latin typeface="+mn-lt"/>
            </a:endParaRPr>
          </a:p>
        </p:txBody>
      </p:sp>
      <p:sp>
        <p:nvSpPr>
          <p:cNvPr id="13" name="TextBox 12"/>
          <p:cNvSpPr txBox="1"/>
          <p:nvPr/>
        </p:nvSpPr>
        <p:spPr>
          <a:xfrm>
            <a:off x="4438571" y="5047008"/>
            <a:ext cx="3174592" cy="882293"/>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Mixture of S</a:t>
            </a:r>
            <a:r>
              <a:rPr lang="en-US" b="1" baseline="-25000" dirty="0" smtClean="0">
                <a:solidFill>
                  <a:srgbClr val="FF0000"/>
                </a:solidFill>
                <a:latin typeface="+mn-lt"/>
              </a:rPr>
              <a:t>N</a:t>
            </a:r>
            <a:r>
              <a:rPr lang="en-US" b="1" dirty="0" smtClean="0">
                <a:solidFill>
                  <a:srgbClr val="FF0000"/>
                </a:solidFill>
                <a:latin typeface="+mn-lt"/>
              </a:rPr>
              <a:t>1 and E1 products</a:t>
            </a:r>
          </a:p>
          <a:p>
            <a:pPr algn="ctr">
              <a:lnSpc>
                <a:spcPts val="1200"/>
              </a:lnSpc>
              <a:spcAft>
                <a:spcPts val="400"/>
              </a:spcAft>
            </a:pPr>
            <a:r>
              <a:rPr lang="en-US" b="1" dirty="0" smtClean="0">
                <a:solidFill>
                  <a:srgbClr val="FF0000"/>
                </a:solidFill>
                <a:latin typeface="+mn-lt"/>
              </a:rPr>
              <a:t>is observed</a:t>
            </a:r>
          </a:p>
          <a:p>
            <a:pPr algn="ctr">
              <a:lnSpc>
                <a:spcPts val="1200"/>
              </a:lnSpc>
              <a:spcAft>
                <a:spcPts val="400"/>
              </a:spcAft>
            </a:pPr>
            <a:endParaRPr lang="en-US" b="1" dirty="0" smtClean="0">
              <a:solidFill>
                <a:srgbClr val="FF0000"/>
              </a:solidFill>
              <a:latin typeface="+mn-lt"/>
            </a:endParaRPr>
          </a:p>
          <a:p>
            <a:pPr algn="ctr">
              <a:lnSpc>
                <a:spcPts val="1200"/>
              </a:lnSpc>
              <a:spcAft>
                <a:spcPts val="400"/>
              </a:spcAft>
            </a:pPr>
            <a:endParaRPr lang="en-US" b="1" dirty="0" smtClean="0">
              <a:solidFill>
                <a:srgbClr val="FF0000"/>
              </a:solidFill>
              <a:latin typeface="+mn-l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3" y="3630857"/>
            <a:ext cx="5712804" cy="134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3357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Like we saw with E2 eliminations, it is possible for E1 elimination to yield more than one regioisomer, as in the following example:</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b="1" dirty="0" smtClean="0">
                <a:solidFill>
                  <a:schemeClr val="tx1">
                    <a:lumMod val="75000"/>
                    <a:lumOff val="25000"/>
                  </a:schemeClr>
                </a:solidFill>
              </a:rPr>
              <a:t>E1 reactions will always give the most stable alkene </a:t>
            </a:r>
            <a:r>
              <a:rPr lang="en-US" sz="2400" dirty="0" smtClean="0">
                <a:solidFill>
                  <a:schemeClr val="tx1">
                    <a:lumMod val="75000"/>
                    <a:lumOff val="25000"/>
                  </a:schemeClr>
                </a:solidFill>
              </a:rPr>
              <a:t>as the major product, which will be the most substituted alkene</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So E1 reactions are </a:t>
            </a:r>
            <a:r>
              <a:rPr lang="en-US" sz="2400" i="1" dirty="0" smtClean="0">
                <a:solidFill>
                  <a:schemeClr val="tx1">
                    <a:lumMod val="75000"/>
                    <a:lumOff val="25000"/>
                  </a:schemeClr>
                </a:solidFill>
              </a:rPr>
              <a:t>regioselective, </a:t>
            </a:r>
            <a:r>
              <a:rPr lang="en-US" sz="2400" dirty="0" smtClean="0">
                <a:solidFill>
                  <a:schemeClr val="tx1">
                    <a:lumMod val="75000"/>
                    <a:lumOff val="25000"/>
                  </a:schemeClr>
                </a:solidFill>
              </a:rPr>
              <a:t>but we cannot control the regioselectivity like we can with E2 reactions.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E1 – regioselectivity</a:t>
            </a:r>
            <a:endParaRPr lang="en-US" sz="4200" dirty="0"/>
          </a:p>
        </p:txBody>
      </p:sp>
      <p:sp>
        <p:nvSpPr>
          <p:cNvPr id="12" name="TextBox 11"/>
          <p:cNvSpPr txBox="1"/>
          <p:nvPr/>
        </p:nvSpPr>
        <p:spPr>
          <a:xfrm>
            <a:off x="4533653" y="2070352"/>
            <a:ext cx="1810750"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Major product</a:t>
            </a:r>
          </a:p>
          <a:p>
            <a:pPr algn="ctr">
              <a:lnSpc>
                <a:spcPts val="1200"/>
              </a:lnSpc>
              <a:spcAft>
                <a:spcPts val="400"/>
              </a:spcAft>
            </a:pPr>
            <a:r>
              <a:rPr lang="en-US" b="1" dirty="0" smtClean="0">
                <a:solidFill>
                  <a:srgbClr val="FF0000"/>
                </a:solidFill>
                <a:latin typeface="+mn-lt"/>
              </a:rPr>
              <a:t>of E1 elimination</a:t>
            </a:r>
          </a:p>
          <a:p>
            <a:pPr algn="ctr">
              <a:lnSpc>
                <a:spcPts val="1200"/>
              </a:lnSpc>
              <a:spcAft>
                <a:spcPts val="400"/>
              </a:spcAft>
            </a:pPr>
            <a:endParaRPr lang="en-US" b="1" dirty="0" smtClean="0">
              <a:solidFill>
                <a:srgbClr val="FF0000"/>
              </a:solidFill>
              <a:latin typeface="+mn-lt"/>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70" y="2579076"/>
            <a:ext cx="6579256" cy="1459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5383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It is further possible to obtain several alkene stereoisomers in an E1 reaction, as in the following example:</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It still holds true that the </a:t>
            </a:r>
            <a:r>
              <a:rPr lang="en-US" sz="2400" b="1" dirty="0" smtClean="0">
                <a:solidFill>
                  <a:schemeClr val="tx1">
                    <a:lumMod val="75000"/>
                    <a:lumOff val="25000"/>
                  </a:schemeClr>
                </a:solidFill>
              </a:rPr>
              <a:t>E1 reaction will give the most stable alkene </a:t>
            </a:r>
            <a:r>
              <a:rPr lang="en-US" sz="2400" dirty="0" smtClean="0">
                <a:solidFill>
                  <a:schemeClr val="tx1">
                    <a:lumMod val="75000"/>
                    <a:lumOff val="25000"/>
                  </a:schemeClr>
                </a:solidFill>
              </a:rPr>
              <a:t>as the major product.  When two stereoisomers are obtained, the least sterically hindered isomer will be more stable.</a:t>
            </a: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So E1 reactions are </a:t>
            </a:r>
            <a:r>
              <a:rPr lang="en-US" sz="2400" i="1" dirty="0" smtClean="0">
                <a:solidFill>
                  <a:schemeClr val="tx1">
                    <a:lumMod val="75000"/>
                    <a:lumOff val="25000"/>
                  </a:schemeClr>
                </a:solidFill>
              </a:rPr>
              <a:t>stereoselective</a:t>
            </a:r>
            <a:r>
              <a:rPr lang="en-US" sz="2400" dirty="0" smtClean="0">
                <a:solidFill>
                  <a:schemeClr val="tx1">
                    <a:lumMod val="75000"/>
                    <a:lumOff val="25000"/>
                  </a:schemeClr>
                </a:solidFill>
              </a:rPr>
              <a:t>.  But realize a mixture of all possible products is still obtained.</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E1 – stereoselectivity</a:t>
            </a:r>
            <a:endParaRPr lang="en-US" sz="4200" dirty="0"/>
          </a:p>
        </p:txBody>
      </p:sp>
      <p:sp>
        <p:nvSpPr>
          <p:cNvPr id="12" name="TextBox 11"/>
          <p:cNvSpPr txBox="1"/>
          <p:nvPr/>
        </p:nvSpPr>
        <p:spPr>
          <a:xfrm>
            <a:off x="2060721" y="1986796"/>
            <a:ext cx="1810750" cy="677108"/>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Major product</a:t>
            </a:r>
          </a:p>
          <a:p>
            <a:pPr algn="ctr">
              <a:lnSpc>
                <a:spcPts val="1200"/>
              </a:lnSpc>
              <a:spcAft>
                <a:spcPts val="400"/>
              </a:spcAft>
            </a:pPr>
            <a:r>
              <a:rPr lang="en-US" b="1" dirty="0" smtClean="0">
                <a:solidFill>
                  <a:srgbClr val="FF0000"/>
                </a:solidFill>
                <a:latin typeface="+mn-lt"/>
              </a:rPr>
              <a:t>of E1 elimination</a:t>
            </a:r>
          </a:p>
          <a:p>
            <a:pPr algn="ctr">
              <a:lnSpc>
                <a:spcPts val="1200"/>
              </a:lnSpc>
              <a:spcAft>
                <a:spcPts val="400"/>
              </a:spcAft>
            </a:pPr>
            <a:endParaRPr lang="en-US" b="1" dirty="0" smtClean="0">
              <a:solidFill>
                <a:srgbClr val="FF0000"/>
              </a:solidFill>
              <a:latin typeface="+mn-lt"/>
            </a:endParaRPr>
          </a:p>
        </p:txBody>
      </p:sp>
      <p:pic>
        <p:nvPicPr>
          <p:cNvPr id="2" name="Picture 1"/>
          <p:cNvPicPr>
            <a:picLocks noChangeAspect="1"/>
          </p:cNvPicPr>
          <p:nvPr/>
        </p:nvPicPr>
        <p:blipFill>
          <a:blip r:embed="rId2"/>
          <a:stretch>
            <a:fillRect/>
          </a:stretch>
        </p:blipFill>
        <p:spPr>
          <a:xfrm>
            <a:off x="137210" y="2370854"/>
            <a:ext cx="8447109" cy="1422671"/>
          </a:xfrm>
          <a:prstGeom prst="rect">
            <a:avLst/>
          </a:prstGeom>
        </p:spPr>
      </p:pic>
    </p:spTree>
    <p:extLst>
      <p:ext uri="{BB962C8B-B14F-4D97-AF65-F5344CB8AC3E}">
        <p14:creationId xmlns:p14="http://schemas.microsoft.com/office/powerpoint/2010/main" val="3968920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95250"/>
            <a:ext cx="8229600" cy="1143000"/>
          </a:xfrm>
        </p:spPr>
        <p:txBody>
          <a:bodyPr/>
          <a:lstStyle/>
          <a:p>
            <a:pPr eaLnBrk="1" hangingPunct="1"/>
            <a:r>
              <a:rPr lang="en-US" dirty="0"/>
              <a:t>7.2 Alkyl Halide Nomenclature</a:t>
            </a:r>
          </a:p>
        </p:txBody>
      </p:sp>
      <p:sp>
        <p:nvSpPr>
          <p:cNvPr id="24581" name="Content Placeholder 2"/>
          <p:cNvSpPr>
            <a:spLocks noGrp="1"/>
          </p:cNvSpPr>
          <p:nvPr>
            <p:ph sz="half" idx="1"/>
          </p:nvPr>
        </p:nvSpPr>
        <p:spPr>
          <a:xfrm>
            <a:off x="307976" y="1222376"/>
            <a:ext cx="8480425" cy="5000625"/>
          </a:xfrm>
        </p:spPr>
        <p:txBody>
          <a:bodyPr/>
          <a:lstStyle/>
          <a:p>
            <a:pPr eaLnBrk="1" hangingPunct="1"/>
            <a:r>
              <a:rPr lang="en-US" dirty="0"/>
              <a:t>For each of these examples, convince yourself that they are numbered in the most appropriate way.</a:t>
            </a:r>
          </a:p>
          <a:p>
            <a:pPr eaLnBrk="1" hangingPunct="1"/>
            <a:endParaRPr lang="en-US" dirty="0"/>
          </a:p>
          <a:p>
            <a:pPr eaLnBrk="1" hangingPunct="1"/>
            <a:endParaRPr lang="en-US" dirty="0"/>
          </a:p>
        </p:txBody>
      </p:sp>
      <p:pic>
        <p:nvPicPr>
          <p:cNvPr id="15" name="Picture 14" descr="klein2e_figun_07_p28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97" y="2225040"/>
            <a:ext cx="7084406" cy="2001674"/>
          </a:xfrm>
          <a:prstGeom prst="rect">
            <a:avLst/>
          </a:prstGeom>
        </p:spPr>
      </p:pic>
      <p:pic>
        <p:nvPicPr>
          <p:cNvPr id="17" name="Picture 16" descr="klein2e_figun_07_p289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58" y="4291275"/>
            <a:ext cx="4739284" cy="2143719"/>
          </a:xfrm>
          <a:prstGeom prst="rect">
            <a:avLst/>
          </a:prstGeom>
        </p:spPr>
      </p:pic>
      <p:sp>
        <p:nvSpPr>
          <p:cNvPr id="16" name="Date Placeholder 15"/>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7-</a:t>
            </a:r>
            <a:fld id="{4B57A725-2350-1445-A056-22A5AA08CBA9}" type="slidenum">
              <a:rPr lang="en-US" smtClean="0"/>
              <a:pPr/>
              <a:t>7</a:t>
            </a:fld>
            <a:endParaRPr lang="en-US" dirty="0"/>
          </a:p>
        </p:txBody>
      </p:sp>
      <p:sp>
        <p:nvSpPr>
          <p:cNvPr id="12" name="Footer Placeholder 11"/>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When the </a:t>
            </a:r>
            <a:r>
              <a:rPr lang="en-US" sz="2400" dirty="0" smtClean="0">
                <a:solidFill>
                  <a:schemeClr val="tx1">
                    <a:lumMod val="75000"/>
                    <a:lumOff val="25000"/>
                  </a:schemeClr>
                </a:solidFill>
                <a:latin typeface="Symbol" charset="2"/>
                <a:cs typeface="Symbol" charset="2"/>
              </a:rPr>
              <a:t>a</a:t>
            </a:r>
            <a:r>
              <a:rPr lang="en-US" sz="2400" dirty="0" smtClean="0">
                <a:solidFill>
                  <a:schemeClr val="tx1">
                    <a:lumMod val="75000"/>
                    <a:lumOff val="25000"/>
                  </a:schemeClr>
                </a:solidFill>
              </a:rPr>
              <a:t>-carbon in an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reaction is chiral, we obtain </a:t>
            </a:r>
            <a:r>
              <a:rPr lang="en-US" sz="2400" b="1" dirty="0" smtClean="0">
                <a:solidFill>
                  <a:schemeClr val="tx1">
                    <a:lumMod val="75000"/>
                    <a:lumOff val="25000"/>
                  </a:schemeClr>
                </a:solidFill>
              </a:rPr>
              <a:t>two</a:t>
            </a:r>
            <a:r>
              <a:rPr lang="en-US" sz="2400" dirty="0" smtClean="0">
                <a:solidFill>
                  <a:schemeClr val="tx1">
                    <a:lumMod val="75000"/>
                    <a:lumOff val="25000"/>
                  </a:schemeClr>
                </a:solidFill>
              </a:rPr>
              <a:t> substitution products that have opposite configurations at the reactive carbon:</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Recall that in an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reaction, the Nuc does a backside attack, and only the inversion of configuration product is obtained.</a:t>
            </a: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79</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a:t>
            </a:r>
            <a:r>
              <a:rPr lang="en-US" sz="4200" baseline="-25000" dirty="0" smtClean="0"/>
              <a:t>N</a:t>
            </a:r>
            <a:r>
              <a:rPr lang="en-US" sz="4200" dirty="0" smtClean="0"/>
              <a:t>1 – stereoselectivity</a:t>
            </a:r>
            <a:endParaRPr lang="en-US" sz="4200" dirty="0"/>
          </a:p>
        </p:txBody>
      </p:sp>
      <p:sp>
        <p:nvSpPr>
          <p:cNvPr id="12" name="TextBox 11"/>
          <p:cNvSpPr txBox="1"/>
          <p:nvPr/>
        </p:nvSpPr>
        <p:spPr>
          <a:xfrm>
            <a:off x="2278247" y="3908626"/>
            <a:ext cx="2244575" cy="1087477"/>
          </a:xfrm>
          <a:prstGeom prst="rect">
            <a:avLst/>
          </a:prstGeom>
          <a:noFill/>
        </p:spPr>
        <p:txBody>
          <a:bodyPr wrap="none" lIns="91440" tIns="45720" rIns="91440" bIns="45720" rtlCol="0">
            <a:spAutoFit/>
          </a:bodyPr>
          <a:lstStyle/>
          <a:p>
            <a:pPr algn="ctr">
              <a:lnSpc>
                <a:spcPts val="1200"/>
              </a:lnSpc>
              <a:spcAft>
                <a:spcPts val="400"/>
              </a:spcAft>
            </a:pPr>
            <a:r>
              <a:rPr lang="en-US" b="1" dirty="0" smtClean="0">
                <a:solidFill>
                  <a:srgbClr val="FF0000"/>
                </a:solidFill>
                <a:latin typeface="+mn-lt"/>
              </a:rPr>
              <a:t>The Nuc can attack </a:t>
            </a:r>
          </a:p>
          <a:p>
            <a:pPr algn="ctr">
              <a:lnSpc>
                <a:spcPts val="1200"/>
              </a:lnSpc>
              <a:spcAft>
                <a:spcPts val="400"/>
              </a:spcAft>
            </a:pPr>
            <a:r>
              <a:rPr lang="en-US" b="1" dirty="0" smtClean="0">
                <a:solidFill>
                  <a:srgbClr val="FF0000"/>
                </a:solidFill>
                <a:latin typeface="+mn-lt"/>
              </a:rPr>
              <a:t>The </a:t>
            </a:r>
            <a:r>
              <a:rPr lang="en-US" b="1" dirty="0">
                <a:solidFill>
                  <a:srgbClr val="FF0000"/>
                </a:solidFill>
                <a:latin typeface="+mn-lt"/>
              </a:rPr>
              <a:t>c</a:t>
            </a:r>
            <a:r>
              <a:rPr lang="en-US" b="1" dirty="0" smtClean="0">
                <a:solidFill>
                  <a:srgbClr val="FF0000"/>
                </a:solidFill>
                <a:latin typeface="+mn-lt"/>
              </a:rPr>
              <a:t>arbocation from</a:t>
            </a:r>
          </a:p>
          <a:p>
            <a:pPr algn="ctr">
              <a:lnSpc>
                <a:spcPts val="1200"/>
              </a:lnSpc>
              <a:spcAft>
                <a:spcPts val="400"/>
              </a:spcAft>
            </a:pPr>
            <a:r>
              <a:rPr lang="en-US" b="1" dirty="0">
                <a:solidFill>
                  <a:srgbClr val="FF0000"/>
                </a:solidFill>
                <a:latin typeface="+mn-lt"/>
              </a:rPr>
              <a:t>e</a:t>
            </a:r>
            <a:r>
              <a:rPr lang="en-US" b="1" dirty="0" smtClean="0">
                <a:solidFill>
                  <a:srgbClr val="FF0000"/>
                </a:solidFill>
                <a:latin typeface="+mn-lt"/>
              </a:rPr>
              <a:t>ither side</a:t>
            </a:r>
          </a:p>
          <a:p>
            <a:pPr algn="ctr">
              <a:lnSpc>
                <a:spcPts val="1200"/>
              </a:lnSpc>
              <a:spcAft>
                <a:spcPts val="400"/>
              </a:spcAft>
            </a:pPr>
            <a:endParaRPr lang="en-US" b="1" dirty="0" smtClean="0">
              <a:solidFill>
                <a:srgbClr val="FF0000"/>
              </a:solidFill>
              <a:latin typeface="+mn-lt"/>
            </a:endParaRPr>
          </a:p>
          <a:p>
            <a:pPr algn="ctr">
              <a:lnSpc>
                <a:spcPts val="1200"/>
              </a:lnSpc>
              <a:spcAft>
                <a:spcPts val="400"/>
              </a:spcAft>
            </a:pPr>
            <a:endParaRPr lang="en-US" b="1" dirty="0" smtClean="0">
              <a:solidFill>
                <a:srgbClr val="FF0000"/>
              </a:solidFill>
              <a:latin typeface="+mn-lt"/>
            </a:endParaRPr>
          </a:p>
        </p:txBody>
      </p:sp>
      <p:pic>
        <p:nvPicPr>
          <p:cNvPr id="3" name="Picture 2"/>
          <p:cNvPicPr>
            <a:picLocks noChangeAspect="1"/>
          </p:cNvPicPr>
          <p:nvPr/>
        </p:nvPicPr>
        <p:blipFill>
          <a:blip r:embed="rId2"/>
          <a:stretch>
            <a:fillRect/>
          </a:stretch>
        </p:blipFill>
        <p:spPr>
          <a:xfrm>
            <a:off x="538928" y="2274596"/>
            <a:ext cx="7981253" cy="1635909"/>
          </a:xfrm>
          <a:prstGeom prst="rect">
            <a:avLst/>
          </a:prstGeom>
        </p:spPr>
      </p:pic>
    </p:spTree>
    <p:extLst>
      <p:ext uri="{BB962C8B-B14F-4D97-AF65-F5344CB8AC3E}">
        <p14:creationId xmlns:p14="http://schemas.microsoft.com/office/powerpoint/2010/main" val="9554445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Even though a mixture of configurations is obtained in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substitution, typically more of the </a:t>
            </a:r>
            <a:r>
              <a:rPr lang="en-US" sz="2400" i="1" dirty="0" smtClean="0">
                <a:solidFill>
                  <a:schemeClr val="tx1">
                    <a:lumMod val="75000"/>
                    <a:lumOff val="25000"/>
                  </a:schemeClr>
                </a:solidFill>
              </a:rPr>
              <a:t>inversion</a:t>
            </a:r>
            <a:r>
              <a:rPr lang="en-US" sz="2400" dirty="0" smtClean="0">
                <a:solidFill>
                  <a:schemeClr val="tx1">
                    <a:lumMod val="75000"/>
                    <a:lumOff val="25000"/>
                  </a:schemeClr>
                </a:solidFill>
              </a:rPr>
              <a:t> product is observed</a:t>
            </a: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80</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a:t>7.9 </a:t>
            </a:r>
            <a:r>
              <a:rPr lang="en-US" sz="4200" dirty="0" smtClean="0"/>
              <a:t>S</a:t>
            </a:r>
            <a:r>
              <a:rPr lang="en-US" sz="4200" baseline="-25000" dirty="0" smtClean="0"/>
              <a:t>N</a:t>
            </a:r>
            <a:r>
              <a:rPr lang="en-US" sz="4200" dirty="0" smtClean="0"/>
              <a:t>1 – stereoselectivity</a:t>
            </a:r>
            <a:endParaRPr lang="en-US" sz="4200" dirty="0"/>
          </a:p>
        </p:txBody>
      </p:sp>
      <p:sp>
        <p:nvSpPr>
          <p:cNvPr id="12" name="TextBox 11"/>
          <p:cNvSpPr txBox="1"/>
          <p:nvPr/>
        </p:nvSpPr>
        <p:spPr>
          <a:xfrm>
            <a:off x="22141" y="3173319"/>
            <a:ext cx="2929007" cy="2145032"/>
          </a:xfrm>
          <a:prstGeom prst="rect">
            <a:avLst/>
          </a:prstGeom>
          <a:noFill/>
        </p:spPr>
        <p:txBody>
          <a:bodyPr wrap="none" lIns="91440" tIns="45720" rIns="91440" bIns="45720" rtlCol="0">
            <a:spAutoFit/>
          </a:bodyPr>
          <a:lstStyle/>
          <a:p>
            <a:pPr algn="ctr">
              <a:lnSpc>
                <a:spcPts val="1400"/>
              </a:lnSpc>
              <a:spcAft>
                <a:spcPts val="400"/>
              </a:spcAft>
            </a:pPr>
            <a:r>
              <a:rPr lang="en-US" sz="2200" b="1" dirty="0" smtClean="0">
                <a:solidFill>
                  <a:srgbClr val="FF0000"/>
                </a:solidFill>
                <a:latin typeface="+mn-lt"/>
              </a:rPr>
              <a:t>The leaving group</a:t>
            </a:r>
          </a:p>
          <a:p>
            <a:pPr algn="ctr">
              <a:lnSpc>
                <a:spcPts val="1400"/>
              </a:lnSpc>
              <a:spcAft>
                <a:spcPts val="400"/>
              </a:spcAft>
            </a:pPr>
            <a:r>
              <a:rPr lang="en-US" sz="2200" b="1" dirty="0" smtClean="0">
                <a:solidFill>
                  <a:srgbClr val="FF0000"/>
                </a:solidFill>
                <a:latin typeface="+mn-lt"/>
              </a:rPr>
              <a:t>will form an ion-pair</a:t>
            </a:r>
          </a:p>
          <a:p>
            <a:pPr algn="ctr">
              <a:lnSpc>
                <a:spcPts val="1400"/>
              </a:lnSpc>
              <a:spcAft>
                <a:spcPts val="400"/>
              </a:spcAft>
            </a:pPr>
            <a:r>
              <a:rPr lang="en-US" sz="2200" b="1" dirty="0">
                <a:solidFill>
                  <a:srgbClr val="FF0000"/>
                </a:solidFill>
                <a:latin typeface="+mn-lt"/>
              </a:rPr>
              <a:t>w</a:t>
            </a:r>
            <a:r>
              <a:rPr lang="en-US" sz="2200" b="1" dirty="0" smtClean="0">
                <a:solidFill>
                  <a:srgbClr val="FF0000"/>
                </a:solidFill>
                <a:latin typeface="+mn-lt"/>
              </a:rPr>
              <a:t>ith the carbocation,</a:t>
            </a:r>
          </a:p>
          <a:p>
            <a:pPr algn="ctr">
              <a:lnSpc>
                <a:spcPts val="1400"/>
              </a:lnSpc>
              <a:spcAft>
                <a:spcPts val="400"/>
              </a:spcAft>
            </a:pPr>
            <a:r>
              <a:rPr lang="en-US" sz="2200" b="1" dirty="0">
                <a:solidFill>
                  <a:srgbClr val="FF0000"/>
                </a:solidFill>
                <a:latin typeface="+mn-lt"/>
              </a:rPr>
              <a:t>m</a:t>
            </a:r>
            <a:r>
              <a:rPr lang="en-US" sz="2200" b="1" dirty="0" smtClean="0">
                <a:solidFill>
                  <a:srgbClr val="FF0000"/>
                </a:solidFill>
                <a:latin typeface="+mn-lt"/>
              </a:rPr>
              <a:t>aking it more difficult</a:t>
            </a:r>
          </a:p>
          <a:p>
            <a:pPr algn="ctr">
              <a:lnSpc>
                <a:spcPts val="1400"/>
              </a:lnSpc>
              <a:spcAft>
                <a:spcPts val="400"/>
              </a:spcAft>
            </a:pPr>
            <a:r>
              <a:rPr lang="en-US" sz="2200" b="1" dirty="0">
                <a:solidFill>
                  <a:srgbClr val="FF0000"/>
                </a:solidFill>
                <a:latin typeface="+mn-lt"/>
              </a:rPr>
              <a:t>f</a:t>
            </a:r>
            <a:r>
              <a:rPr lang="en-US" sz="2200" b="1" dirty="0" smtClean="0">
                <a:solidFill>
                  <a:srgbClr val="FF0000"/>
                </a:solidFill>
                <a:latin typeface="+mn-lt"/>
              </a:rPr>
              <a:t>or the nucleophile</a:t>
            </a:r>
          </a:p>
          <a:p>
            <a:pPr algn="ctr">
              <a:lnSpc>
                <a:spcPts val="1400"/>
              </a:lnSpc>
              <a:spcAft>
                <a:spcPts val="400"/>
              </a:spcAft>
            </a:pPr>
            <a:r>
              <a:rPr lang="en-US" sz="2200" b="1" dirty="0">
                <a:solidFill>
                  <a:srgbClr val="FF0000"/>
                </a:solidFill>
                <a:latin typeface="+mn-lt"/>
              </a:rPr>
              <a:t>t</a:t>
            </a:r>
            <a:r>
              <a:rPr lang="en-US" sz="2200" b="1" dirty="0" smtClean="0">
                <a:solidFill>
                  <a:srgbClr val="FF0000"/>
                </a:solidFill>
                <a:latin typeface="+mn-lt"/>
              </a:rPr>
              <a:t>o attack from the</a:t>
            </a:r>
          </a:p>
          <a:p>
            <a:pPr algn="ctr">
              <a:lnSpc>
                <a:spcPts val="1400"/>
              </a:lnSpc>
              <a:spcAft>
                <a:spcPts val="400"/>
              </a:spcAft>
            </a:pPr>
            <a:r>
              <a:rPr lang="en-US" sz="2200" b="1" dirty="0">
                <a:solidFill>
                  <a:srgbClr val="FF0000"/>
                </a:solidFill>
                <a:latin typeface="+mn-lt"/>
              </a:rPr>
              <a:t>s</a:t>
            </a:r>
            <a:r>
              <a:rPr lang="en-US" sz="2200" b="1" dirty="0" smtClean="0">
                <a:solidFill>
                  <a:srgbClr val="FF0000"/>
                </a:solidFill>
                <a:latin typeface="+mn-lt"/>
              </a:rPr>
              <a:t>ame side</a:t>
            </a:r>
          </a:p>
          <a:p>
            <a:pPr algn="ctr">
              <a:lnSpc>
                <a:spcPts val="1400"/>
              </a:lnSpc>
              <a:spcAft>
                <a:spcPts val="400"/>
              </a:spcAft>
            </a:pPr>
            <a:endParaRPr lang="en-US" sz="2200" b="1" dirty="0" smtClean="0">
              <a:solidFill>
                <a:srgbClr val="FF0000"/>
              </a:solidFill>
              <a:latin typeface="+mn-lt"/>
            </a:endParaRPr>
          </a:p>
          <a:p>
            <a:pPr algn="ctr">
              <a:lnSpc>
                <a:spcPts val="1400"/>
              </a:lnSpc>
              <a:spcAft>
                <a:spcPts val="400"/>
              </a:spcAft>
            </a:pPr>
            <a:endParaRPr lang="en-US" sz="2200" b="1" dirty="0" smtClean="0">
              <a:solidFill>
                <a:srgbClr val="FF0000"/>
              </a:solidFill>
              <a:latin typeface="+mn-lt"/>
            </a:endParaRPr>
          </a:p>
        </p:txBody>
      </p:sp>
      <p:pic>
        <p:nvPicPr>
          <p:cNvPr id="2" name="Picture 1"/>
          <p:cNvPicPr>
            <a:picLocks noChangeAspect="1"/>
          </p:cNvPicPr>
          <p:nvPr/>
        </p:nvPicPr>
        <p:blipFill>
          <a:blip r:embed="rId2"/>
          <a:stretch>
            <a:fillRect/>
          </a:stretch>
        </p:blipFill>
        <p:spPr>
          <a:xfrm>
            <a:off x="2878246" y="2080760"/>
            <a:ext cx="6123447" cy="3768275"/>
          </a:xfrm>
          <a:prstGeom prst="rect">
            <a:avLst/>
          </a:prstGeom>
        </p:spPr>
      </p:pic>
    </p:spTree>
    <p:extLst>
      <p:ext uri="{BB962C8B-B14F-4D97-AF65-F5344CB8AC3E}">
        <p14:creationId xmlns:p14="http://schemas.microsoft.com/office/powerpoint/2010/main" val="39389159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As you learn all these mechanisms of substitution and elimination, you should appreciate how we have come to know how the mechanisms occur</a:t>
            </a: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One way we to study a mechanism is to see how replacing a hydrogen atom with it’s isotope, deuterium, affects the rate of a reaction.  If the rate is affected, it is likely that particular H atom is involved in the rate determining step.  </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baseline="30000" dirty="0" smtClean="0">
                <a:solidFill>
                  <a:schemeClr val="tx1">
                    <a:lumMod val="75000"/>
                    <a:lumOff val="25000"/>
                  </a:schemeClr>
                </a:solidFill>
              </a:rPr>
              <a:t>1</a:t>
            </a:r>
            <a:r>
              <a:rPr lang="en-US" sz="2400" dirty="0" smtClean="0">
                <a:solidFill>
                  <a:schemeClr val="tx1">
                    <a:lumMod val="75000"/>
                    <a:lumOff val="25000"/>
                  </a:schemeClr>
                </a:solidFill>
              </a:rPr>
              <a:t>H  is called hydrogen, abbreviated as “H”, and </a:t>
            </a:r>
            <a:r>
              <a:rPr lang="en-US" sz="2400" baseline="30000" dirty="0" smtClean="0">
                <a:solidFill>
                  <a:schemeClr val="tx1">
                    <a:lumMod val="75000"/>
                    <a:lumOff val="25000"/>
                  </a:schemeClr>
                </a:solidFill>
              </a:rPr>
              <a:t>2</a:t>
            </a:r>
            <a:r>
              <a:rPr lang="en-US" sz="2400" dirty="0" smtClean="0">
                <a:solidFill>
                  <a:schemeClr val="tx1">
                    <a:lumMod val="75000"/>
                    <a:lumOff val="25000"/>
                  </a:schemeClr>
                </a:solidFill>
              </a:rPr>
              <a:t>H is called deuterium, abbreviated as “D”</a:t>
            </a:r>
          </a:p>
          <a:p>
            <a:pPr marL="514350" indent="-514350" eaLnBrk="1" hangingPunct="1">
              <a:defRPr/>
            </a:pPr>
            <a:endParaRPr lang="en-US" sz="2400" baseline="300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Deuterium (D) has the same chemical reactivity as hydrogen (H)</a:t>
            </a: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7.10 Kinetic Isotope effects</a:t>
            </a:r>
            <a:endParaRPr lang="en-US" sz="4200" dirty="0"/>
          </a:p>
        </p:txBody>
      </p:sp>
    </p:spTree>
    <p:extLst>
      <p:ext uri="{BB962C8B-B14F-4D97-AF65-F5344CB8AC3E}">
        <p14:creationId xmlns:p14="http://schemas.microsoft.com/office/powerpoint/2010/main" val="6060589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Consider the following reaction, where an alkyl halide undergoes elimination with a strong base (which you already know is called an E2 reaction).</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When we replace the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-hydrogens with deuteriums, the reaction occurs at a slower rate.  This is called the </a:t>
            </a:r>
            <a:r>
              <a:rPr lang="en-US" sz="2400" b="1" dirty="0" smtClean="0">
                <a:solidFill>
                  <a:schemeClr val="tx1">
                    <a:lumMod val="75000"/>
                    <a:lumOff val="25000"/>
                  </a:schemeClr>
                </a:solidFill>
              </a:rPr>
              <a:t>kinetic isotope effect</a:t>
            </a:r>
            <a:endParaRPr lang="en-US" sz="2400" dirty="0" smtClean="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7.10 Kinetic Isotope effects</a:t>
            </a:r>
            <a:endParaRPr lang="en-US" sz="4200" dirty="0"/>
          </a:p>
        </p:txBody>
      </p:sp>
      <p:pic>
        <p:nvPicPr>
          <p:cNvPr id="2" name="Picture 1"/>
          <p:cNvPicPr>
            <a:picLocks noChangeAspect="1"/>
          </p:cNvPicPr>
          <p:nvPr/>
        </p:nvPicPr>
        <p:blipFill>
          <a:blip r:embed="rId2"/>
          <a:stretch>
            <a:fillRect/>
          </a:stretch>
        </p:blipFill>
        <p:spPr>
          <a:xfrm>
            <a:off x="589085" y="2319365"/>
            <a:ext cx="8153736" cy="872540"/>
          </a:xfrm>
          <a:prstGeom prst="rect">
            <a:avLst/>
          </a:prstGeom>
        </p:spPr>
      </p:pic>
      <p:pic>
        <p:nvPicPr>
          <p:cNvPr id="3" name="Picture 2"/>
          <p:cNvPicPr>
            <a:picLocks noChangeAspect="1"/>
          </p:cNvPicPr>
          <p:nvPr/>
        </p:nvPicPr>
        <p:blipFill>
          <a:blip r:embed="rId3"/>
          <a:stretch>
            <a:fillRect/>
          </a:stretch>
        </p:blipFill>
        <p:spPr>
          <a:xfrm>
            <a:off x="417313" y="4763262"/>
            <a:ext cx="8438457" cy="944376"/>
          </a:xfrm>
          <a:prstGeom prst="rect">
            <a:avLst/>
          </a:prstGeom>
        </p:spPr>
      </p:pic>
    </p:spTree>
    <p:extLst>
      <p:ext uri="{BB962C8B-B14F-4D97-AF65-F5344CB8AC3E}">
        <p14:creationId xmlns:p14="http://schemas.microsoft.com/office/powerpoint/2010/main" val="11277640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C – D bonds are stronger than C – H bonds.  So, if replacing the b-hydrogens with deuteriums results in a slower rate by more than a factor of 5, then we can conclude the breaking of the C – H bond occurs during the rate determining step</a:t>
            </a: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The reaction above is nearly 7 times slower with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-deuteriums instead of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-hydrogens.  This is one of the reasons why we know that E2 elimination is a </a:t>
            </a:r>
            <a:r>
              <a:rPr lang="en-US" sz="2400" i="1" dirty="0" smtClean="0">
                <a:solidFill>
                  <a:schemeClr val="tx1">
                    <a:lumMod val="75000"/>
                    <a:lumOff val="25000"/>
                  </a:schemeClr>
                </a:solidFill>
              </a:rPr>
              <a:t>concerted</a:t>
            </a:r>
            <a:r>
              <a:rPr lang="en-US" sz="2400" dirty="0" smtClean="0">
                <a:solidFill>
                  <a:schemeClr val="tx1">
                    <a:lumMod val="75000"/>
                    <a:lumOff val="25000"/>
                  </a:schemeClr>
                </a:solidFill>
              </a:rPr>
              <a:t> elimination</a:t>
            </a:r>
          </a:p>
          <a:p>
            <a:pPr marL="514350" indent="-514350" eaLnBrk="1" hangingPunct="1">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83</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7.10 Kinetic Isotope effects</a:t>
            </a:r>
            <a:endParaRPr lang="en-US" sz="4200" dirty="0"/>
          </a:p>
        </p:txBody>
      </p:sp>
      <p:pic>
        <p:nvPicPr>
          <p:cNvPr id="3" name="Picture 2"/>
          <p:cNvPicPr>
            <a:picLocks noChangeAspect="1"/>
          </p:cNvPicPr>
          <p:nvPr/>
        </p:nvPicPr>
        <p:blipFill>
          <a:blip r:embed="rId2"/>
          <a:stretch>
            <a:fillRect/>
          </a:stretch>
        </p:blipFill>
        <p:spPr>
          <a:xfrm>
            <a:off x="350477" y="2924999"/>
            <a:ext cx="8438457" cy="944376"/>
          </a:xfrm>
          <a:prstGeom prst="rect">
            <a:avLst/>
          </a:prstGeom>
        </p:spPr>
      </p:pic>
    </p:spTree>
    <p:extLst>
      <p:ext uri="{BB962C8B-B14F-4D97-AF65-F5344CB8AC3E}">
        <p14:creationId xmlns:p14="http://schemas.microsoft.com/office/powerpoint/2010/main" val="31007306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By now, it should be clear that a number of factors affect the product(s) formed when reacting an alkyl halide with a nucleophile and/or base (the substrate, the reagent, and the solvent).</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It should also be clear that in many cases, a mixture of substitution and/or elimination products will be obtained</a:t>
            </a:r>
          </a:p>
          <a:p>
            <a:pPr marL="514350" indent="-514350" eaLnBrk="1" hangingPunct="1">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84</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7.11 Predicting Products</a:t>
            </a:r>
            <a:endParaRPr lang="en-US" sz="42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08" y="3915141"/>
            <a:ext cx="7189544" cy="220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798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It is also possible, for a given substrate, that only one mechanism will occur</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dirty="0" smtClean="0">
                <a:solidFill>
                  <a:schemeClr val="tx1">
                    <a:lumMod val="75000"/>
                    <a:lumOff val="25000"/>
                  </a:schemeClr>
                </a:solidFill>
              </a:rPr>
              <a:t>In order to </a:t>
            </a:r>
            <a:r>
              <a:rPr lang="en-US" sz="2400" u="sng" dirty="0" smtClean="0">
                <a:solidFill>
                  <a:schemeClr val="tx1">
                    <a:lumMod val="75000"/>
                    <a:lumOff val="25000"/>
                  </a:schemeClr>
                </a:solidFill>
              </a:rPr>
              <a:t>understand how to use these reactions, </a:t>
            </a:r>
            <a:r>
              <a:rPr lang="en-US" sz="2400" dirty="0" smtClean="0">
                <a:solidFill>
                  <a:schemeClr val="tx1">
                    <a:lumMod val="75000"/>
                    <a:lumOff val="25000"/>
                  </a:schemeClr>
                </a:solidFill>
              </a:rPr>
              <a:t>to transform alkyl halides into a desired compound, one must be able to predict ALL the products that will form in a given reaction, as well as the major and minor product(s)</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85</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7.11 Predicting Products</a:t>
            </a:r>
            <a:endParaRPr lang="en-US" sz="42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692" y="2344616"/>
            <a:ext cx="3782805" cy="1380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9856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0" indent="0" eaLnBrk="1" hangingPunct="1">
              <a:buNone/>
              <a:defRPr/>
            </a:pPr>
            <a:r>
              <a:rPr lang="en-US" sz="2400" dirty="0" smtClean="0">
                <a:solidFill>
                  <a:schemeClr val="tx1">
                    <a:lumMod val="75000"/>
                    <a:lumOff val="25000"/>
                  </a:schemeClr>
                </a:solidFill>
              </a:rPr>
              <a:t>To successfully predict the product(s) formed in a given reactions, we can follow a three-step analysis:</a:t>
            </a:r>
          </a:p>
          <a:p>
            <a:pPr marL="514350" indent="-514350" eaLnBrk="1" hangingPunct="1">
              <a:defRPr/>
            </a:pPr>
            <a:endParaRPr lang="en-US" sz="2400" dirty="0">
              <a:solidFill>
                <a:schemeClr val="tx1">
                  <a:lumMod val="75000"/>
                  <a:lumOff val="25000"/>
                </a:schemeClr>
              </a:solidFill>
            </a:endParaRPr>
          </a:p>
          <a:p>
            <a:pPr marL="457200" indent="-457200" eaLnBrk="1" hangingPunct="1">
              <a:buFont typeface="+mj-lt"/>
              <a:buAutoNum type="arabicPeriod"/>
              <a:defRPr/>
            </a:pPr>
            <a:r>
              <a:rPr lang="en-US" sz="2400" dirty="0" smtClean="0">
                <a:solidFill>
                  <a:schemeClr val="tx1">
                    <a:lumMod val="75000"/>
                    <a:lumOff val="25000"/>
                  </a:schemeClr>
                </a:solidFill>
              </a:rPr>
              <a:t>DETERMINE THE FUNCTION OF THE REAGENT</a:t>
            </a:r>
          </a:p>
          <a:p>
            <a:pPr marL="0" indent="0" eaLnBrk="1" hangingPunct="1">
              <a:buNone/>
              <a:defRPr/>
            </a:pPr>
            <a:endParaRPr lang="en-US" sz="2400" dirty="0" smtClean="0">
              <a:solidFill>
                <a:schemeClr val="tx1">
                  <a:lumMod val="75000"/>
                  <a:lumOff val="25000"/>
                </a:schemeClr>
              </a:solidFill>
            </a:endParaRPr>
          </a:p>
          <a:p>
            <a:pPr marL="457200" indent="-457200" eaLnBrk="1" hangingPunct="1">
              <a:buFont typeface="+mj-lt"/>
              <a:buAutoNum type="arabicPeriod"/>
              <a:defRPr/>
            </a:pPr>
            <a:r>
              <a:rPr lang="en-US" sz="2400" dirty="0" smtClean="0">
                <a:solidFill>
                  <a:schemeClr val="tx1">
                    <a:lumMod val="75000"/>
                    <a:lumOff val="25000"/>
                  </a:schemeClr>
                </a:solidFill>
              </a:rPr>
              <a:t>ANALYZE THE SUBSTRATE AND DETERMINE THE EXPECTED MECHANISM(S)</a:t>
            </a:r>
          </a:p>
          <a:p>
            <a:pPr marL="0" indent="0" eaLnBrk="1" hangingPunct="1">
              <a:buNone/>
              <a:defRPr/>
            </a:pPr>
            <a:endParaRPr lang="en-US" sz="2400" dirty="0" smtClean="0">
              <a:solidFill>
                <a:schemeClr val="tx1">
                  <a:lumMod val="75000"/>
                  <a:lumOff val="25000"/>
                </a:schemeClr>
              </a:solidFill>
            </a:endParaRPr>
          </a:p>
          <a:p>
            <a:pPr marL="457200" indent="-457200" eaLnBrk="1" hangingPunct="1">
              <a:buFont typeface="+mj-lt"/>
              <a:buAutoNum type="arabicPeriod"/>
              <a:defRPr/>
            </a:pPr>
            <a:r>
              <a:rPr lang="en-US" sz="2400" dirty="0" smtClean="0">
                <a:solidFill>
                  <a:schemeClr val="tx1">
                    <a:lumMod val="75000"/>
                    <a:lumOff val="25000"/>
                  </a:schemeClr>
                </a:solidFill>
              </a:rPr>
              <a:t>CONSIDER ANY RELEVANT REGIOCHEMICAL AND STEREOCHEMICAL REQUIREMENTS</a:t>
            </a:r>
            <a:endParaRPr lang="en-US" sz="2400" dirty="0">
              <a:solidFill>
                <a:schemeClr val="tx1">
                  <a:lumMod val="75000"/>
                  <a:lumOff val="25000"/>
                </a:schemeClr>
              </a:solidFill>
            </a:endParaRPr>
          </a:p>
          <a:p>
            <a:pPr marL="514350" indent="-514350" eaLnBrk="1" hangingPunct="1">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86</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7.11 Predicting Products</a:t>
            </a:r>
            <a:endParaRPr lang="en-US" sz="4200" dirty="0"/>
          </a:p>
        </p:txBody>
      </p:sp>
    </p:spTree>
    <p:extLst>
      <p:ext uri="{BB962C8B-B14F-4D97-AF65-F5344CB8AC3E}">
        <p14:creationId xmlns:p14="http://schemas.microsoft.com/office/powerpoint/2010/main" val="32906123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Remember what kind of reagents promote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1, S</a:t>
            </a:r>
            <a:r>
              <a:rPr lang="en-US" sz="2400" baseline="-25000" dirty="0" smtClean="0">
                <a:solidFill>
                  <a:schemeClr val="tx1">
                    <a:lumMod val="75000"/>
                    <a:lumOff val="25000"/>
                  </a:schemeClr>
                </a:solidFill>
              </a:rPr>
              <a:t>N</a:t>
            </a:r>
            <a:r>
              <a:rPr lang="en-US" sz="2400" dirty="0" smtClean="0">
                <a:solidFill>
                  <a:schemeClr val="tx1">
                    <a:lumMod val="75000"/>
                    <a:lumOff val="25000"/>
                  </a:schemeClr>
                </a:solidFill>
              </a:rPr>
              <a:t>2, E1 and E2</a:t>
            </a:r>
          </a:p>
          <a:p>
            <a:pPr marL="400050" lvl="1" indent="0" eaLnBrk="1" hangingPunct="1">
              <a:buNone/>
              <a:defRPr/>
            </a:pPr>
            <a:r>
              <a:rPr lang="en-US" b="1" dirty="0" smtClean="0">
                <a:solidFill>
                  <a:schemeClr val="tx1">
                    <a:lumMod val="75000"/>
                    <a:lumOff val="25000"/>
                  </a:schemeClr>
                </a:solidFill>
              </a:rPr>
              <a:t>		S</a:t>
            </a:r>
            <a:r>
              <a:rPr lang="en-US" b="1" baseline="-25000" dirty="0" smtClean="0">
                <a:solidFill>
                  <a:schemeClr val="tx1">
                    <a:lumMod val="75000"/>
                    <a:lumOff val="25000"/>
                  </a:schemeClr>
                </a:solidFill>
              </a:rPr>
              <a:t>N</a:t>
            </a:r>
            <a:r>
              <a:rPr lang="en-US" b="1" dirty="0" smtClean="0">
                <a:solidFill>
                  <a:schemeClr val="tx1">
                    <a:lumMod val="75000"/>
                    <a:lumOff val="25000"/>
                  </a:schemeClr>
                </a:solidFill>
              </a:rPr>
              <a:t>2</a:t>
            </a:r>
            <a:r>
              <a:rPr lang="en-US" dirty="0" smtClean="0">
                <a:solidFill>
                  <a:schemeClr val="tx1">
                    <a:lumMod val="75000"/>
                    <a:lumOff val="25000"/>
                  </a:schemeClr>
                </a:solidFill>
              </a:rPr>
              <a:t> = </a:t>
            </a:r>
            <a:r>
              <a:rPr lang="en-US" dirty="0" smtClean="0">
                <a:solidFill>
                  <a:srgbClr val="FF0000"/>
                </a:solidFill>
              </a:rPr>
              <a:t>strong nucleophile   </a:t>
            </a:r>
            <a:r>
              <a:rPr lang="en-US" b="1" dirty="0" smtClean="0">
                <a:solidFill>
                  <a:schemeClr val="tx1">
                    <a:lumMod val="75000"/>
                    <a:lumOff val="25000"/>
                  </a:schemeClr>
                </a:solidFill>
              </a:rPr>
              <a:t>E2</a:t>
            </a:r>
            <a:r>
              <a:rPr lang="en-US" dirty="0" smtClean="0">
                <a:solidFill>
                  <a:schemeClr val="tx1">
                    <a:lumMod val="75000"/>
                    <a:lumOff val="25000"/>
                  </a:schemeClr>
                </a:solidFill>
              </a:rPr>
              <a:t> = </a:t>
            </a:r>
            <a:r>
              <a:rPr lang="en-US" dirty="0" smtClean="0">
                <a:solidFill>
                  <a:srgbClr val="FF0000"/>
                </a:solidFill>
              </a:rPr>
              <a:t>strong base</a:t>
            </a:r>
          </a:p>
          <a:p>
            <a:pPr marL="400050" lvl="1" indent="0" eaLnBrk="1" hangingPunct="1">
              <a:buNone/>
              <a:defRPr/>
            </a:pPr>
            <a:r>
              <a:rPr lang="en-US" b="1" dirty="0" smtClean="0">
                <a:solidFill>
                  <a:schemeClr val="tx1">
                    <a:lumMod val="75000"/>
                    <a:lumOff val="25000"/>
                  </a:schemeClr>
                </a:solidFill>
              </a:rPr>
              <a:t>		S</a:t>
            </a:r>
            <a:r>
              <a:rPr lang="en-US" b="1" baseline="-25000" dirty="0" smtClean="0">
                <a:solidFill>
                  <a:schemeClr val="tx1">
                    <a:lumMod val="75000"/>
                    <a:lumOff val="25000"/>
                  </a:schemeClr>
                </a:solidFill>
              </a:rPr>
              <a:t>N</a:t>
            </a:r>
            <a:r>
              <a:rPr lang="en-US" b="1" dirty="0" smtClean="0">
                <a:solidFill>
                  <a:schemeClr val="tx1">
                    <a:lumMod val="75000"/>
                    <a:lumOff val="25000"/>
                  </a:schemeClr>
                </a:solidFill>
              </a:rPr>
              <a:t>1</a:t>
            </a:r>
            <a:r>
              <a:rPr lang="en-US" dirty="0" smtClean="0">
                <a:solidFill>
                  <a:schemeClr val="tx1">
                    <a:lumMod val="75000"/>
                    <a:lumOff val="25000"/>
                  </a:schemeClr>
                </a:solidFill>
              </a:rPr>
              <a:t> = </a:t>
            </a:r>
            <a:r>
              <a:rPr lang="en-US" dirty="0" smtClean="0">
                <a:solidFill>
                  <a:srgbClr val="FF0000"/>
                </a:solidFill>
              </a:rPr>
              <a:t>weak nucleophile     </a:t>
            </a:r>
            <a:r>
              <a:rPr lang="en-US" b="1" dirty="0" smtClean="0">
                <a:solidFill>
                  <a:schemeClr val="tx1">
                    <a:lumMod val="75000"/>
                    <a:lumOff val="25000"/>
                  </a:schemeClr>
                </a:solidFill>
              </a:rPr>
              <a:t>E1</a:t>
            </a:r>
            <a:r>
              <a:rPr lang="en-US" dirty="0" smtClean="0">
                <a:solidFill>
                  <a:schemeClr val="tx1">
                    <a:lumMod val="75000"/>
                    <a:lumOff val="25000"/>
                  </a:schemeClr>
                </a:solidFill>
              </a:rPr>
              <a:t> = </a:t>
            </a:r>
            <a:r>
              <a:rPr lang="en-US" dirty="0" smtClean="0">
                <a:solidFill>
                  <a:srgbClr val="FF0000"/>
                </a:solidFill>
              </a:rPr>
              <a:t>weak base</a:t>
            </a:r>
            <a:endParaRPr lang="en-US" dirty="0" smtClean="0">
              <a:solidFill>
                <a:schemeClr val="tx1">
                  <a:lumMod val="75000"/>
                  <a:lumOff val="25000"/>
                </a:schemeClr>
              </a:solidFill>
            </a:endParaRPr>
          </a:p>
          <a:p>
            <a:pPr marL="0" lvl="1" indent="0" eaLnBrk="1" hangingPunct="1">
              <a:buNone/>
              <a:defRPr/>
            </a:pPr>
            <a:endParaRPr lang="en-US" dirty="0">
              <a:solidFill>
                <a:schemeClr val="tx1">
                  <a:lumMod val="75000"/>
                  <a:lumOff val="25000"/>
                </a:schemeClr>
              </a:solidFill>
            </a:endParaRPr>
          </a:p>
          <a:p>
            <a:pPr marL="342900" lvl="1" indent="-342900" eaLnBrk="1" hangingPunct="1">
              <a:buFont typeface="Arial"/>
              <a:buChar char="•"/>
              <a:defRPr/>
            </a:pPr>
            <a:r>
              <a:rPr lang="en-US" dirty="0" smtClean="0">
                <a:solidFill>
                  <a:schemeClr val="tx1">
                    <a:lumMod val="75000"/>
                    <a:lumOff val="25000"/>
                  </a:schemeClr>
                </a:solidFill>
              </a:rPr>
              <a:t>The following table is a good resource for categorizing reagents and the mechanisms they will promote</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7.11 Function of the reagent</a:t>
            </a:r>
            <a:endParaRPr lang="en-US" sz="4200" dirty="0"/>
          </a:p>
        </p:txBody>
      </p:sp>
      <p:sp>
        <p:nvSpPr>
          <p:cNvPr id="12" name="TextBox 11"/>
          <p:cNvSpPr txBox="1"/>
          <p:nvPr/>
        </p:nvSpPr>
        <p:spPr>
          <a:xfrm>
            <a:off x="1363323" y="3791653"/>
            <a:ext cx="465279"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rgbClr val="FF0000"/>
                </a:solidFill>
                <a:latin typeface="+mn-lt"/>
              </a:rPr>
              <a:t>E2</a:t>
            </a:r>
          </a:p>
          <a:p>
            <a:pPr algn="ctr">
              <a:lnSpc>
                <a:spcPts val="1200"/>
              </a:lnSpc>
              <a:spcAft>
                <a:spcPts val="400"/>
              </a:spcAft>
            </a:pPr>
            <a:endParaRPr lang="en-US" sz="2200" b="1" dirty="0" smtClean="0">
              <a:solidFill>
                <a:srgbClr val="FF0000"/>
              </a:solidFill>
              <a:latin typeface="+mn-lt"/>
            </a:endParaRPr>
          </a:p>
        </p:txBody>
      </p:sp>
      <p:sp>
        <p:nvSpPr>
          <p:cNvPr id="13" name="TextBox 12"/>
          <p:cNvSpPr txBox="1"/>
          <p:nvPr/>
        </p:nvSpPr>
        <p:spPr>
          <a:xfrm>
            <a:off x="2868782" y="3743518"/>
            <a:ext cx="1435142"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rgbClr val="FF0000"/>
                </a:solidFill>
                <a:latin typeface="+mn-lt"/>
              </a:rPr>
              <a:t>S</a:t>
            </a:r>
            <a:r>
              <a:rPr lang="en-US" sz="2200" b="1" baseline="-25000" dirty="0" smtClean="0">
                <a:solidFill>
                  <a:srgbClr val="FF0000"/>
                </a:solidFill>
                <a:latin typeface="+mn-lt"/>
              </a:rPr>
              <a:t>N</a:t>
            </a:r>
            <a:r>
              <a:rPr lang="en-US" sz="2200" b="1" dirty="0" smtClean="0">
                <a:solidFill>
                  <a:srgbClr val="FF0000"/>
                </a:solidFill>
                <a:latin typeface="+mn-lt"/>
              </a:rPr>
              <a:t>2 and E2</a:t>
            </a:r>
          </a:p>
          <a:p>
            <a:pPr algn="ctr">
              <a:lnSpc>
                <a:spcPts val="1200"/>
              </a:lnSpc>
              <a:spcAft>
                <a:spcPts val="400"/>
              </a:spcAft>
            </a:pPr>
            <a:endParaRPr lang="en-US" sz="2200" b="1" dirty="0" smtClean="0">
              <a:solidFill>
                <a:srgbClr val="FF0000"/>
              </a:solidFill>
              <a:latin typeface="+mn-lt"/>
            </a:endParaRPr>
          </a:p>
        </p:txBody>
      </p:sp>
      <p:sp>
        <p:nvSpPr>
          <p:cNvPr id="15" name="TextBox 14"/>
          <p:cNvSpPr txBox="1"/>
          <p:nvPr/>
        </p:nvSpPr>
        <p:spPr>
          <a:xfrm>
            <a:off x="4832779" y="3745514"/>
            <a:ext cx="1554762"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rgbClr val="FF0000"/>
                </a:solidFill>
                <a:latin typeface="Calibri"/>
                <a:cs typeface="Calibri"/>
              </a:rPr>
              <a:t>S</a:t>
            </a:r>
            <a:r>
              <a:rPr lang="en-US" sz="2200" b="1" baseline="-25000" dirty="0" smtClean="0">
                <a:solidFill>
                  <a:srgbClr val="FF0000"/>
                </a:solidFill>
                <a:latin typeface="Calibri"/>
                <a:cs typeface="Calibri"/>
              </a:rPr>
              <a:t>N</a:t>
            </a:r>
            <a:r>
              <a:rPr lang="en-US" sz="2200" b="1" dirty="0">
                <a:solidFill>
                  <a:srgbClr val="FF0000"/>
                </a:solidFill>
                <a:latin typeface="Calibri"/>
                <a:cs typeface="Calibri"/>
              </a:rPr>
              <a:t>1</a:t>
            </a:r>
            <a:r>
              <a:rPr lang="en-US" sz="2200" b="1" dirty="0" smtClean="0">
                <a:solidFill>
                  <a:srgbClr val="FF0000"/>
                </a:solidFill>
                <a:latin typeface="Calibri"/>
                <a:cs typeface="Calibri"/>
              </a:rPr>
              <a:t> and S</a:t>
            </a:r>
            <a:r>
              <a:rPr lang="en-US" sz="2200" b="1" baseline="-25000" dirty="0" smtClean="0">
                <a:solidFill>
                  <a:srgbClr val="FF0000"/>
                </a:solidFill>
                <a:latin typeface="Calibri"/>
                <a:cs typeface="Calibri"/>
              </a:rPr>
              <a:t>N</a:t>
            </a:r>
            <a:r>
              <a:rPr lang="en-US" sz="2200" b="1" dirty="0">
                <a:solidFill>
                  <a:srgbClr val="FF0000"/>
                </a:solidFill>
                <a:latin typeface="Calibri"/>
                <a:cs typeface="Calibri"/>
              </a:rPr>
              <a:t>2</a:t>
            </a:r>
            <a:endParaRPr lang="en-US" sz="2200" b="1" dirty="0" smtClean="0">
              <a:solidFill>
                <a:srgbClr val="FF0000"/>
              </a:solidFill>
              <a:latin typeface="Calibri"/>
              <a:cs typeface="Calibri"/>
            </a:endParaRPr>
          </a:p>
          <a:p>
            <a:pPr algn="ctr">
              <a:lnSpc>
                <a:spcPts val="1200"/>
              </a:lnSpc>
              <a:spcAft>
                <a:spcPts val="400"/>
              </a:spcAft>
            </a:pPr>
            <a:endParaRPr lang="en-US" sz="2200" b="1" dirty="0" smtClean="0">
              <a:solidFill>
                <a:srgbClr val="FF0000"/>
              </a:solidFill>
              <a:latin typeface="Calibri"/>
              <a:cs typeface="Calibri"/>
            </a:endParaRPr>
          </a:p>
        </p:txBody>
      </p:sp>
      <p:sp>
        <p:nvSpPr>
          <p:cNvPr id="16" name="TextBox 15"/>
          <p:cNvSpPr txBox="1"/>
          <p:nvPr/>
        </p:nvSpPr>
        <p:spPr>
          <a:xfrm>
            <a:off x="6949815" y="3747510"/>
            <a:ext cx="1435142"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rgbClr val="FF0000"/>
                </a:solidFill>
                <a:latin typeface="Calibri"/>
                <a:cs typeface="Calibri"/>
              </a:rPr>
              <a:t>S</a:t>
            </a:r>
            <a:r>
              <a:rPr lang="en-US" sz="2200" b="1" baseline="-25000" dirty="0" smtClean="0">
                <a:solidFill>
                  <a:srgbClr val="FF0000"/>
                </a:solidFill>
                <a:latin typeface="Calibri"/>
                <a:cs typeface="Calibri"/>
              </a:rPr>
              <a:t>N</a:t>
            </a:r>
            <a:r>
              <a:rPr lang="en-US" sz="2200" b="1" dirty="0">
                <a:solidFill>
                  <a:srgbClr val="FF0000"/>
                </a:solidFill>
                <a:latin typeface="Calibri"/>
                <a:cs typeface="Calibri"/>
              </a:rPr>
              <a:t>1</a:t>
            </a:r>
            <a:r>
              <a:rPr lang="en-US" sz="2200" b="1" dirty="0" smtClean="0">
                <a:solidFill>
                  <a:srgbClr val="FF0000"/>
                </a:solidFill>
                <a:latin typeface="Calibri"/>
                <a:cs typeface="Calibri"/>
              </a:rPr>
              <a:t> and E1</a:t>
            </a:r>
          </a:p>
          <a:p>
            <a:pPr algn="ctr">
              <a:lnSpc>
                <a:spcPts val="1200"/>
              </a:lnSpc>
              <a:spcAft>
                <a:spcPts val="400"/>
              </a:spcAft>
            </a:pPr>
            <a:endParaRPr lang="en-US" sz="2200" b="1" dirty="0" smtClean="0">
              <a:solidFill>
                <a:srgbClr val="FF0000"/>
              </a:solidFill>
              <a:latin typeface="Calibri"/>
              <a:cs typeface="Calibri"/>
            </a:endParaRPr>
          </a:p>
        </p:txBody>
      </p:sp>
      <p:sp>
        <p:nvSpPr>
          <p:cNvPr id="17" name="TextBox 16"/>
          <p:cNvSpPr txBox="1"/>
          <p:nvPr/>
        </p:nvSpPr>
        <p:spPr>
          <a:xfrm>
            <a:off x="157521" y="164100"/>
            <a:ext cx="954107"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1</a:t>
            </a:r>
          </a:p>
          <a:p>
            <a:pPr algn="ctr">
              <a:lnSpc>
                <a:spcPts val="1200"/>
              </a:lnSpc>
              <a:spcAft>
                <a:spcPts val="400"/>
              </a:spcAft>
            </a:pPr>
            <a:endParaRPr lang="en-US" sz="2200" b="1" dirty="0" smtClean="0">
              <a:solidFill>
                <a:schemeClr val="tx1">
                  <a:lumMod val="25000"/>
                  <a:lumOff val="75000"/>
                </a:schemeClr>
              </a:solidFill>
              <a:latin typeface="+mn-lt"/>
            </a:endParaRPr>
          </a:p>
        </p:txBody>
      </p:sp>
      <p:sp>
        <p:nvSpPr>
          <p:cNvPr id="3" name="TextBox 2"/>
          <p:cNvSpPr txBox="1"/>
          <p:nvPr/>
        </p:nvSpPr>
        <p:spPr>
          <a:xfrm>
            <a:off x="2868782" y="5005754"/>
            <a:ext cx="4798604" cy="584775"/>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8" name="Picture 1" descr="klein_3e_fig_07_1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85800" y="4229693"/>
            <a:ext cx="77724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7620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Once you determine what mechanism(s) will be favored by the reagent, analyze the substrate (is it  to see which mechanism(s) will dominate… is the substrate 1˚, 2˚, or 3˚?</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200" dirty="0" smtClean="0"/>
              <a:t>7.11 Analyze the substrate</a:t>
            </a:r>
            <a:endParaRPr lang="en-US" sz="4200" dirty="0"/>
          </a:p>
        </p:txBody>
      </p:sp>
      <p:sp>
        <p:nvSpPr>
          <p:cNvPr id="17" name="TextBox 16"/>
          <p:cNvSpPr txBox="1"/>
          <p:nvPr/>
        </p:nvSpPr>
        <p:spPr>
          <a:xfrm>
            <a:off x="158448" y="164100"/>
            <a:ext cx="952254"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2</a:t>
            </a:r>
          </a:p>
          <a:p>
            <a:pPr algn="ctr">
              <a:lnSpc>
                <a:spcPts val="1200"/>
              </a:lnSpc>
              <a:spcAft>
                <a:spcPts val="400"/>
              </a:spcAft>
            </a:pPr>
            <a:endParaRPr lang="en-US" sz="2200" b="1" dirty="0" smtClean="0">
              <a:solidFill>
                <a:schemeClr val="tx1">
                  <a:lumMod val="25000"/>
                  <a:lumOff val="75000"/>
                </a:schemeClr>
              </a:solidFill>
              <a:latin typeface="+mn-lt"/>
            </a:endParaRPr>
          </a:p>
        </p:txBody>
      </p:sp>
      <p:sp>
        <p:nvSpPr>
          <p:cNvPr id="12" name="TextBox 11"/>
          <p:cNvSpPr txBox="1"/>
          <p:nvPr/>
        </p:nvSpPr>
        <p:spPr>
          <a:xfrm>
            <a:off x="2868782" y="5005754"/>
            <a:ext cx="5477196" cy="584775"/>
          </a:xfrm>
          <a:prstGeom prst="rect">
            <a:avLst/>
          </a:prstGeom>
          <a:noFill/>
        </p:spPr>
        <p:txBody>
          <a:bodyPr wrap="square" rtlCol="0">
            <a:spAutoFit/>
          </a:bodyPr>
          <a:lstStyle/>
          <a:p>
            <a:pPr>
              <a:spcAft>
                <a:spcPts val="600"/>
              </a:spcAft>
            </a:pPr>
            <a:endParaRPr lang="en-US" sz="3200" dirty="0" smtClean="0">
              <a:latin typeface="+mn-lt"/>
            </a:endParaRPr>
          </a:p>
        </p:txBody>
      </p:sp>
      <p:pic>
        <p:nvPicPr>
          <p:cNvPr id="13" name="Picture 1" descr="klein_3e_fig_07_2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34575" y="2626289"/>
            <a:ext cx="7942812" cy="308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839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95250"/>
            <a:ext cx="8229600" cy="1143000"/>
          </a:xfrm>
        </p:spPr>
        <p:txBody>
          <a:bodyPr/>
          <a:lstStyle/>
          <a:p>
            <a:pPr eaLnBrk="1" hangingPunct="1"/>
            <a:r>
              <a:rPr lang="en-US" dirty="0"/>
              <a:t>7.2 Alkyl Halide Nomenclature</a:t>
            </a:r>
          </a:p>
        </p:txBody>
      </p:sp>
      <p:sp>
        <p:nvSpPr>
          <p:cNvPr id="9" name="Content Placeholder 2"/>
          <p:cNvSpPr>
            <a:spLocks noGrp="1"/>
          </p:cNvSpPr>
          <p:nvPr>
            <p:ph sz="half" idx="1"/>
          </p:nvPr>
        </p:nvSpPr>
        <p:spPr>
          <a:xfrm>
            <a:off x="307976" y="985839"/>
            <a:ext cx="8480425" cy="5000625"/>
          </a:xfrm>
        </p:spPr>
        <p:txBody>
          <a:bodyPr/>
          <a:lstStyle/>
          <a:p>
            <a:pPr eaLnBrk="1" hangingPunct="1">
              <a:buFont typeface="Arial" charset="0"/>
              <a:buChar char="•"/>
              <a:defRPr/>
            </a:pPr>
            <a:r>
              <a:rPr lang="en-US" dirty="0" smtClean="0"/>
              <a:t>Some simple molecules are also recognized by their </a:t>
            </a:r>
            <a:r>
              <a:rPr lang="en-US" b="1" dirty="0" smtClean="0"/>
              <a:t>common</a:t>
            </a:r>
            <a:r>
              <a:rPr lang="en-US" dirty="0" smtClean="0"/>
              <a:t> names.</a:t>
            </a:r>
          </a:p>
          <a:p>
            <a:pPr lvl="1" eaLnBrk="1" hangingPunct="1">
              <a:buFont typeface="Arial" charset="0"/>
              <a:buChar char="–"/>
              <a:defRPr/>
            </a:pPr>
            <a:r>
              <a:rPr lang="en-US" dirty="0" smtClean="0">
                <a:ea typeface="+mn-ea"/>
              </a:rPr>
              <a:t>the alkyl group is named </a:t>
            </a:r>
          </a:p>
          <a:p>
            <a:pPr lvl="1" eaLnBrk="1" hangingPunct="1">
              <a:buFont typeface="Arial" charset="0"/>
              <a:buNone/>
              <a:defRPr/>
            </a:pPr>
            <a:r>
              <a:rPr lang="en-US" dirty="0" smtClean="0">
                <a:ea typeface="+mn-ea"/>
              </a:rPr>
              <a:t>	as the substituent, and </a:t>
            </a:r>
          </a:p>
          <a:p>
            <a:pPr lvl="1" eaLnBrk="1" hangingPunct="1">
              <a:buFont typeface="Arial" charset="0"/>
              <a:buNone/>
              <a:defRPr/>
            </a:pPr>
            <a:r>
              <a:rPr lang="en-US" dirty="0" smtClean="0">
                <a:ea typeface="+mn-ea"/>
              </a:rPr>
              <a:t>	the halide is treated as </a:t>
            </a:r>
          </a:p>
          <a:p>
            <a:pPr lvl="1" eaLnBrk="1" hangingPunct="1">
              <a:buFont typeface="Arial" charset="0"/>
              <a:buNone/>
              <a:defRPr/>
            </a:pPr>
            <a:r>
              <a:rPr lang="en-US" dirty="0" smtClean="0">
                <a:ea typeface="+mn-ea"/>
              </a:rPr>
              <a:t>	the parent name</a:t>
            </a:r>
          </a:p>
          <a:p>
            <a:pPr marL="4700588" lvl="1" indent="-4763" eaLnBrk="1" hangingPunct="1">
              <a:buNone/>
              <a:tabLst>
                <a:tab pos="4748213" algn="l"/>
              </a:tabLst>
              <a:defRPr/>
            </a:pPr>
            <a:r>
              <a:rPr lang="en-US" dirty="0" smtClean="0">
                <a:ea typeface="+mn-ea"/>
              </a:rPr>
              <a:t>			</a:t>
            </a:r>
          </a:p>
          <a:p>
            <a:pPr marL="4700588" lvl="1" indent="-4763" eaLnBrk="1" hangingPunct="1">
              <a:buNone/>
              <a:tabLst>
                <a:tab pos="4748213" algn="l"/>
              </a:tabLst>
              <a:defRPr/>
            </a:pPr>
            <a:endParaRPr lang="en-US" dirty="0" smtClean="0">
              <a:ea typeface="+mn-ea"/>
            </a:endParaRPr>
          </a:p>
          <a:p>
            <a:pPr marL="4700588" lvl="1" indent="-4763" eaLnBrk="1" hangingPunct="1">
              <a:buNone/>
              <a:tabLst>
                <a:tab pos="4748213" algn="l"/>
              </a:tabLst>
              <a:defRPr/>
            </a:pPr>
            <a:r>
              <a:rPr lang="en-US" dirty="0" smtClean="0">
                <a:ea typeface="+mn-ea"/>
              </a:rPr>
              <a:t>	Methylene chloride is a commonly used organic solvent</a:t>
            </a:r>
          </a:p>
        </p:txBody>
      </p:sp>
      <p:pic>
        <p:nvPicPr>
          <p:cNvPr id="410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9316" y="1578326"/>
            <a:ext cx="4213225" cy="2175829"/>
          </a:xfrm>
          <a:prstGeom prst="rect">
            <a:avLst/>
          </a:prstGeom>
          <a:noFill/>
          <a:ln w="9525">
            <a:noFill/>
            <a:miter lim="800000"/>
            <a:headEnd/>
            <a:tailEnd/>
          </a:ln>
        </p:spPr>
      </p:pic>
      <p:graphicFrame>
        <p:nvGraphicFramePr>
          <p:cNvPr id="4098" name="Object 3"/>
          <p:cNvGraphicFramePr>
            <a:graphicFrameLocks noChangeAspect="1"/>
          </p:cNvGraphicFramePr>
          <p:nvPr/>
        </p:nvGraphicFramePr>
        <p:xfrm>
          <a:off x="649288" y="4071939"/>
          <a:ext cx="4214812" cy="2179637"/>
        </p:xfrm>
        <a:graphic>
          <a:graphicData uri="http://schemas.openxmlformats.org/presentationml/2006/ole">
            <mc:AlternateContent xmlns:mc="http://schemas.openxmlformats.org/markup-compatibility/2006">
              <mc:Choice xmlns:v="urn:schemas-microsoft-com:vml" Requires="v">
                <p:oleObj spid="_x0000_s4325" name="CS ChemDraw Drawing" r:id="rId4" imgW="8191500" imgH="4241800" progId="">
                  <p:embed/>
                </p:oleObj>
              </mc:Choice>
              <mc:Fallback>
                <p:oleObj name="CS ChemDraw Drawing" r:id="rId4" imgW="8191500" imgH="42418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4071939"/>
                        <a:ext cx="4214812" cy="217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Date Placeholder 15"/>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10" name="Slide Number Placeholder 9"/>
          <p:cNvSpPr>
            <a:spLocks noGrp="1"/>
          </p:cNvSpPr>
          <p:nvPr>
            <p:ph type="sldNum" sz="quarter" idx="12"/>
          </p:nvPr>
        </p:nvSpPr>
        <p:spPr/>
        <p:txBody>
          <a:bodyPr/>
          <a:lstStyle/>
          <a:p>
            <a:r>
              <a:rPr lang="en-US" dirty="0" smtClean="0"/>
              <a:t>7-</a:t>
            </a:r>
            <a:fld id="{4B57A725-2350-1445-A056-22A5AA08CBA9}" type="slidenum">
              <a:rPr lang="en-US" smtClean="0"/>
              <a:pPr/>
              <a:t>8</a:t>
            </a:fld>
            <a:endParaRPr lang="en-US" dirty="0"/>
          </a:p>
        </p:txBody>
      </p:sp>
      <p:sp>
        <p:nvSpPr>
          <p:cNvPr id="12" name="Footer Placeholder 11"/>
          <p:cNvSpPr>
            <a:spLocks noGrp="1"/>
          </p:cNvSpPr>
          <p:nvPr>
            <p:ph type="ftr" sz="quarter" idx="3"/>
          </p:nvPr>
        </p:nvSpPr>
        <p:spPr/>
        <p:txBody>
          <a:bodyPr/>
          <a:lstStyle/>
          <a:p>
            <a:pPr algn="r">
              <a:defRPr/>
            </a:pPr>
            <a:r>
              <a:rPr lang="en-US" dirty="0" smtClean="0"/>
              <a:t>Klein, Organic Chemistry 3e </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514350" indent="-514350" eaLnBrk="1" hangingPunct="1">
              <a:defRPr/>
            </a:pPr>
            <a:r>
              <a:rPr lang="en-US" sz="2400" dirty="0" smtClean="0">
                <a:solidFill>
                  <a:schemeClr val="tx1">
                    <a:lumMod val="75000"/>
                    <a:lumOff val="25000"/>
                  </a:schemeClr>
                </a:solidFill>
              </a:rPr>
              <a:t>After analyzing the reagent and the substrate, you can say which mechanism(s) will occur.  Draw all the possible regio- and stereoisomers, then choose the major, using the guidelines you have learned.</a:t>
            </a:r>
          </a:p>
          <a:p>
            <a:pPr marL="514350" indent="-514350" eaLnBrk="1" hangingPunct="1">
              <a:defRPr/>
            </a:pPr>
            <a:endParaRPr lang="en-US" sz="2400" dirty="0">
              <a:solidFill>
                <a:schemeClr val="tx1">
                  <a:lumMod val="75000"/>
                  <a:lumOff val="25000"/>
                </a:schemeClr>
              </a:solidFill>
            </a:endParaRPr>
          </a:p>
          <a:p>
            <a:pPr marL="514350" indent="-514350" eaLnBrk="1" hangingPunct="1">
              <a:defRPr/>
            </a:pPr>
            <a:r>
              <a:rPr lang="en-US" sz="2400" b="1" dirty="0" smtClean="0">
                <a:solidFill>
                  <a:schemeClr val="tx1">
                    <a:lumMod val="75000"/>
                    <a:lumOff val="25000"/>
                  </a:schemeClr>
                </a:solidFill>
              </a:rPr>
              <a:t>For S</a:t>
            </a:r>
            <a:r>
              <a:rPr lang="en-US" sz="2400" b="1" baseline="-25000" dirty="0" smtClean="0">
                <a:solidFill>
                  <a:schemeClr val="tx1">
                    <a:lumMod val="75000"/>
                    <a:lumOff val="25000"/>
                  </a:schemeClr>
                </a:solidFill>
              </a:rPr>
              <a:t>N</a:t>
            </a:r>
            <a:r>
              <a:rPr lang="en-US" sz="2400" b="1" dirty="0" smtClean="0">
                <a:solidFill>
                  <a:schemeClr val="tx1">
                    <a:lumMod val="75000"/>
                    <a:lumOff val="25000"/>
                  </a:schemeClr>
                </a:solidFill>
              </a:rPr>
              <a:t>2</a:t>
            </a:r>
            <a:r>
              <a:rPr lang="en-US" sz="2400" dirty="0" smtClean="0">
                <a:solidFill>
                  <a:schemeClr val="tx1">
                    <a:lumMod val="75000"/>
                    <a:lumOff val="25000"/>
                  </a:schemeClr>
                </a:solidFill>
              </a:rPr>
              <a:t>, you will observe a single product, which is </a:t>
            </a:r>
            <a:r>
              <a:rPr lang="en-US" sz="2400" i="1" dirty="0" smtClean="0">
                <a:solidFill>
                  <a:schemeClr val="tx1">
                    <a:lumMod val="75000"/>
                    <a:lumOff val="25000"/>
                  </a:schemeClr>
                </a:solidFill>
              </a:rPr>
              <a:t>inversion of configuration</a:t>
            </a:r>
            <a:r>
              <a:rPr lang="en-US" sz="2400" dirty="0" smtClean="0">
                <a:solidFill>
                  <a:schemeClr val="tx1">
                    <a:lumMod val="75000"/>
                    <a:lumOff val="25000"/>
                  </a:schemeClr>
                </a:solidFill>
              </a:rPr>
              <a:t> at the </a:t>
            </a:r>
            <a:r>
              <a:rPr lang="en-US" sz="2400" dirty="0" smtClean="0">
                <a:solidFill>
                  <a:schemeClr val="tx1">
                    <a:lumMod val="75000"/>
                    <a:lumOff val="25000"/>
                  </a:schemeClr>
                </a:solidFill>
                <a:latin typeface="Symbol" charset="2"/>
                <a:cs typeface="Symbol" charset="2"/>
              </a:rPr>
              <a:t>a</a:t>
            </a:r>
            <a:r>
              <a:rPr lang="en-US" sz="2400" dirty="0" smtClean="0">
                <a:solidFill>
                  <a:schemeClr val="tx1">
                    <a:lumMod val="75000"/>
                    <a:lumOff val="25000"/>
                  </a:schemeClr>
                </a:solidFill>
              </a:rPr>
              <a:t>-carbon</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89</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regioselectivity/stereoselectivity</a:t>
            </a:r>
            <a:endParaRPr lang="en-US" sz="4000" dirty="0"/>
          </a:p>
        </p:txBody>
      </p:sp>
      <p:sp>
        <p:nvSpPr>
          <p:cNvPr id="12" name="TextBox 11"/>
          <p:cNvSpPr txBox="1"/>
          <p:nvPr/>
        </p:nvSpPr>
        <p:spPr>
          <a:xfrm>
            <a:off x="158448" y="164100"/>
            <a:ext cx="952254"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3</a:t>
            </a:r>
          </a:p>
          <a:p>
            <a:pPr algn="ctr">
              <a:lnSpc>
                <a:spcPts val="1200"/>
              </a:lnSpc>
              <a:spcAft>
                <a:spcPts val="400"/>
              </a:spcAft>
            </a:pPr>
            <a:endParaRPr lang="en-US" sz="2200" b="1" dirty="0" smtClean="0">
              <a:solidFill>
                <a:schemeClr val="tx1">
                  <a:lumMod val="25000"/>
                  <a:lumOff val="75000"/>
                </a:schemeClr>
              </a:solidFill>
              <a:latin typeface="+mn-lt"/>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8" y="4261706"/>
            <a:ext cx="9157888" cy="67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3975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0" indent="0" eaLnBrk="1" hangingPunct="1">
              <a:buNone/>
              <a:defRPr/>
            </a:pPr>
            <a:r>
              <a:rPr lang="en-US" sz="2400" b="1" dirty="0" smtClean="0">
                <a:solidFill>
                  <a:schemeClr val="tx1">
                    <a:lumMod val="75000"/>
                    <a:lumOff val="25000"/>
                  </a:schemeClr>
                </a:solidFill>
              </a:rPr>
              <a:t>For E2</a:t>
            </a:r>
            <a:r>
              <a:rPr lang="en-US" sz="2400" dirty="0" smtClean="0">
                <a:solidFill>
                  <a:schemeClr val="tx1">
                    <a:lumMod val="75000"/>
                    <a:lumOff val="25000"/>
                  </a:schemeClr>
                </a:solidFill>
              </a:rPr>
              <a:t>, draw all the possible alkene isomers.  Only alkenes which result from a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-hydrogen anti-periplanar to the leaving group can form</a:t>
            </a: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r>
              <a:rPr lang="en-US" sz="2400" dirty="0">
                <a:solidFill>
                  <a:schemeClr val="tx1">
                    <a:lumMod val="75000"/>
                    <a:lumOff val="25000"/>
                  </a:schemeClr>
                </a:solidFill>
              </a:rPr>
              <a:t>	</a:t>
            </a:r>
            <a:r>
              <a:rPr lang="en-US" sz="2400" dirty="0" smtClean="0">
                <a:solidFill>
                  <a:schemeClr val="tx1">
                    <a:lumMod val="75000"/>
                    <a:lumOff val="25000"/>
                  </a:schemeClr>
                </a:solidFill>
              </a:rPr>
              <a:t>- if a bulky base is used, the Hofmann product is the major</a:t>
            </a:r>
          </a:p>
          <a:p>
            <a:pPr marL="0" indent="0" eaLnBrk="1" hangingPunct="1">
              <a:buNone/>
              <a:defRPr/>
            </a:pPr>
            <a:r>
              <a:rPr lang="en-US" sz="2400" dirty="0">
                <a:solidFill>
                  <a:schemeClr val="tx1">
                    <a:lumMod val="75000"/>
                    <a:lumOff val="25000"/>
                  </a:schemeClr>
                </a:solidFill>
              </a:rPr>
              <a:t>	</a:t>
            </a:r>
            <a:r>
              <a:rPr lang="en-US" sz="2400" dirty="0" smtClean="0">
                <a:solidFill>
                  <a:schemeClr val="tx1">
                    <a:lumMod val="75000"/>
                    <a:lumOff val="25000"/>
                  </a:schemeClr>
                </a:solidFill>
              </a:rPr>
              <a:t>- if a non-bulky base is used, the most stable alkene is the major</a:t>
            </a:r>
            <a:endParaRPr lang="en-US" sz="2400" dirty="0">
              <a:solidFill>
                <a:schemeClr val="tx1">
                  <a:lumMod val="75000"/>
                  <a:lumOff val="25000"/>
                </a:schemeClr>
              </a:solidFill>
            </a:endParaRPr>
          </a:p>
          <a:p>
            <a:pPr marL="0" indent="0" eaLnBrk="1" hangingPunct="1">
              <a:buNone/>
              <a:defRPr/>
            </a:pPr>
            <a:r>
              <a:rPr lang="en-US" sz="2400" dirty="0" smtClean="0">
                <a:solidFill>
                  <a:schemeClr val="tx1">
                    <a:lumMod val="75000"/>
                    <a:lumOff val="25000"/>
                  </a:schemeClr>
                </a:solidFill>
              </a:rPr>
              <a:t>	</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90</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regioselectivity/stereoselectivity</a:t>
            </a:r>
            <a:endParaRPr lang="en-US" sz="4000" dirty="0"/>
          </a:p>
        </p:txBody>
      </p:sp>
      <p:sp>
        <p:nvSpPr>
          <p:cNvPr id="12" name="TextBox 11"/>
          <p:cNvSpPr txBox="1"/>
          <p:nvPr/>
        </p:nvSpPr>
        <p:spPr>
          <a:xfrm>
            <a:off x="158448" y="164100"/>
            <a:ext cx="952254"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3</a:t>
            </a:r>
          </a:p>
          <a:p>
            <a:pPr algn="ctr">
              <a:lnSpc>
                <a:spcPts val="1200"/>
              </a:lnSpc>
              <a:spcAft>
                <a:spcPts val="400"/>
              </a:spcAft>
            </a:pPr>
            <a:endParaRPr lang="en-US" sz="2200" b="1" dirty="0" smtClean="0">
              <a:solidFill>
                <a:schemeClr val="tx1">
                  <a:lumMod val="25000"/>
                  <a:lumOff val="75000"/>
                </a:schemeClr>
              </a:solidFill>
              <a:latin typeface="+mn-lt"/>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13" y="3903784"/>
            <a:ext cx="8269765" cy="181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8888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0" indent="0" eaLnBrk="1" hangingPunct="1">
              <a:buNone/>
              <a:defRPr/>
            </a:pPr>
            <a:r>
              <a:rPr lang="en-US" sz="2400" b="1" dirty="0" smtClean="0">
                <a:solidFill>
                  <a:schemeClr val="tx1">
                    <a:lumMod val="75000"/>
                    <a:lumOff val="25000"/>
                  </a:schemeClr>
                </a:solidFill>
              </a:rPr>
              <a:t>For S</a:t>
            </a:r>
            <a:r>
              <a:rPr lang="en-US" sz="2400" b="1" baseline="-25000" dirty="0" smtClean="0">
                <a:solidFill>
                  <a:schemeClr val="tx1">
                    <a:lumMod val="75000"/>
                    <a:lumOff val="25000"/>
                  </a:schemeClr>
                </a:solidFill>
              </a:rPr>
              <a:t>N</a:t>
            </a:r>
            <a:r>
              <a:rPr lang="en-US" sz="2400" b="1" dirty="0" smtClean="0">
                <a:solidFill>
                  <a:schemeClr val="tx1">
                    <a:lumMod val="75000"/>
                    <a:lumOff val="25000"/>
                  </a:schemeClr>
                </a:solidFill>
              </a:rPr>
              <a:t>1</a:t>
            </a:r>
            <a:r>
              <a:rPr lang="en-US" sz="2400" dirty="0" smtClean="0">
                <a:solidFill>
                  <a:schemeClr val="tx1">
                    <a:lumMod val="75000"/>
                    <a:lumOff val="25000"/>
                  </a:schemeClr>
                </a:solidFill>
              </a:rPr>
              <a:t>, draw the carbocation intermediate, consider if it will rearrange.  If not, then attach nucleophile to the carbocation. </a:t>
            </a:r>
            <a:r>
              <a:rPr lang="en-US" sz="2400" dirty="0">
                <a:solidFill>
                  <a:schemeClr val="tx1">
                    <a:lumMod val="75000"/>
                    <a:lumOff val="25000"/>
                  </a:schemeClr>
                </a:solidFill>
              </a:rPr>
              <a:t> </a:t>
            </a:r>
            <a:r>
              <a:rPr lang="en-US" sz="2400" dirty="0" smtClean="0">
                <a:solidFill>
                  <a:schemeClr val="tx1">
                    <a:lumMod val="75000"/>
                    <a:lumOff val="25000"/>
                  </a:schemeClr>
                </a:solidFill>
              </a:rPr>
              <a:t>If it rearranges, draw the resulting carbocation, then attach the nucleophile to it.  </a:t>
            </a: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r>
              <a:rPr lang="en-US" sz="2400" dirty="0">
                <a:solidFill>
                  <a:schemeClr val="tx1">
                    <a:lumMod val="75000"/>
                    <a:lumOff val="25000"/>
                  </a:schemeClr>
                </a:solidFill>
              </a:rPr>
              <a:t>	</a:t>
            </a:r>
            <a:r>
              <a:rPr lang="en-US" sz="2400" dirty="0" smtClean="0">
                <a:solidFill>
                  <a:schemeClr val="tx1">
                    <a:lumMod val="75000"/>
                    <a:lumOff val="25000"/>
                  </a:schemeClr>
                </a:solidFill>
              </a:rPr>
              <a:t>- if a chiral carbon is formed by attack of the nucleophile, then</a:t>
            </a:r>
          </a:p>
          <a:p>
            <a:pPr marL="0" indent="0" eaLnBrk="1" hangingPunct="1">
              <a:buNone/>
              <a:defRPr/>
            </a:pPr>
            <a:r>
              <a:rPr lang="en-US" sz="2400" dirty="0">
                <a:solidFill>
                  <a:schemeClr val="tx1">
                    <a:lumMod val="75000"/>
                    <a:lumOff val="25000"/>
                  </a:schemeClr>
                </a:solidFill>
              </a:rPr>
              <a:t>	</a:t>
            </a:r>
            <a:r>
              <a:rPr lang="en-US" sz="2400" dirty="0" smtClean="0">
                <a:solidFill>
                  <a:schemeClr val="tx1">
                    <a:lumMod val="75000"/>
                    <a:lumOff val="25000"/>
                  </a:schemeClr>
                </a:solidFill>
              </a:rPr>
              <a:t>  two products are formed (“R” and “S”).  Draw them both.</a:t>
            </a:r>
            <a:endParaRPr lang="en-US" sz="2400" dirty="0">
              <a:solidFill>
                <a:schemeClr val="tx1">
                  <a:lumMod val="75000"/>
                  <a:lumOff val="25000"/>
                </a:schemeClr>
              </a:solidFill>
            </a:endParaRPr>
          </a:p>
          <a:p>
            <a:pPr marL="0" indent="0" eaLnBrk="1" hangingPunct="1">
              <a:buNone/>
              <a:defRPr/>
            </a:pPr>
            <a:r>
              <a:rPr lang="en-US" sz="2400" dirty="0" smtClean="0">
                <a:solidFill>
                  <a:schemeClr val="tx1">
                    <a:lumMod val="75000"/>
                    <a:lumOff val="25000"/>
                  </a:schemeClr>
                </a:solidFill>
              </a:rPr>
              <a:t>	</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91</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regioselectivity/stereoselectivity</a:t>
            </a:r>
            <a:endParaRPr lang="en-US" sz="4000" dirty="0"/>
          </a:p>
        </p:txBody>
      </p:sp>
      <p:sp>
        <p:nvSpPr>
          <p:cNvPr id="12" name="TextBox 11"/>
          <p:cNvSpPr txBox="1"/>
          <p:nvPr/>
        </p:nvSpPr>
        <p:spPr>
          <a:xfrm>
            <a:off x="158448" y="164100"/>
            <a:ext cx="952254"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3</a:t>
            </a:r>
          </a:p>
          <a:p>
            <a:pPr algn="ctr">
              <a:lnSpc>
                <a:spcPts val="1200"/>
              </a:lnSpc>
              <a:spcAft>
                <a:spcPts val="400"/>
              </a:spcAft>
            </a:pPr>
            <a:endParaRPr lang="en-US" sz="2200" b="1" dirty="0" smtClean="0">
              <a:solidFill>
                <a:schemeClr val="tx1">
                  <a:lumMod val="25000"/>
                  <a:lumOff val="75000"/>
                </a:schemeClr>
              </a:solidFill>
              <a:latin typeface="+mn-lt"/>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20" y="4396154"/>
            <a:ext cx="8440793" cy="121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15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0" indent="0" eaLnBrk="1" hangingPunct="1">
              <a:buNone/>
              <a:defRPr/>
            </a:pPr>
            <a:r>
              <a:rPr lang="en-US" sz="2400" b="1" dirty="0" smtClean="0">
                <a:solidFill>
                  <a:schemeClr val="tx1">
                    <a:lumMod val="75000"/>
                    <a:lumOff val="25000"/>
                  </a:schemeClr>
                </a:solidFill>
              </a:rPr>
              <a:t>For E1</a:t>
            </a:r>
            <a:r>
              <a:rPr lang="en-US" sz="2400" dirty="0" smtClean="0">
                <a:solidFill>
                  <a:schemeClr val="tx1">
                    <a:lumMod val="75000"/>
                    <a:lumOff val="25000"/>
                  </a:schemeClr>
                </a:solidFill>
              </a:rPr>
              <a:t>, draw the carbocation formed from loss of the leaving group.  If it will rearrange, draw the rearranged carbocation.  Then, draw all possible alkene isomers resulting from elimination of a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-hydrogen.  All possible alkene stereoisomers will form (E1 is not stereospecific).</a:t>
            </a: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r>
              <a:rPr lang="en-US" sz="2400" dirty="0">
                <a:solidFill>
                  <a:schemeClr val="tx1">
                    <a:lumMod val="75000"/>
                    <a:lumOff val="25000"/>
                  </a:schemeClr>
                </a:solidFill>
              </a:rPr>
              <a:t>	</a:t>
            </a:r>
            <a:r>
              <a:rPr lang="en-US" sz="2400" dirty="0" smtClean="0">
                <a:solidFill>
                  <a:schemeClr val="tx1">
                    <a:lumMod val="75000"/>
                    <a:lumOff val="25000"/>
                  </a:schemeClr>
                </a:solidFill>
              </a:rPr>
              <a:t>- the major product will always be the most stable alkene.</a:t>
            </a: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r>
              <a:rPr lang="en-US" sz="2400" b="1" dirty="0" smtClean="0">
                <a:solidFill>
                  <a:schemeClr val="tx1">
                    <a:lumMod val="75000"/>
                    <a:lumOff val="25000"/>
                  </a:schemeClr>
                </a:solidFill>
              </a:rPr>
              <a:t>PRACTICE THESE STEPS WITH SKILLBUILDER 7.7</a:t>
            </a:r>
            <a:r>
              <a:rPr lang="en-US" sz="2400" dirty="0" smtClean="0">
                <a:solidFill>
                  <a:schemeClr val="tx1">
                    <a:lumMod val="75000"/>
                    <a:lumOff val="25000"/>
                  </a:schemeClr>
                </a:solidFill>
              </a:rPr>
              <a:t>	</a:t>
            </a:r>
            <a:endParaRPr lang="en-US"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92</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regioselectivity/stereoselectivity</a:t>
            </a:r>
            <a:endParaRPr lang="en-US" sz="4000" dirty="0"/>
          </a:p>
        </p:txBody>
      </p:sp>
      <p:sp>
        <p:nvSpPr>
          <p:cNvPr id="12" name="TextBox 11"/>
          <p:cNvSpPr txBox="1"/>
          <p:nvPr/>
        </p:nvSpPr>
        <p:spPr>
          <a:xfrm>
            <a:off x="158448" y="164100"/>
            <a:ext cx="952254"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chemeClr val="tx1">
                    <a:lumMod val="25000"/>
                    <a:lumOff val="75000"/>
                  </a:schemeClr>
                </a:solidFill>
                <a:latin typeface="+mn-lt"/>
              </a:rPr>
              <a:t>STEP 3</a:t>
            </a:r>
          </a:p>
          <a:p>
            <a:pPr algn="ctr">
              <a:lnSpc>
                <a:spcPts val="1200"/>
              </a:lnSpc>
              <a:spcAft>
                <a:spcPts val="400"/>
              </a:spcAft>
            </a:pPr>
            <a:endParaRPr lang="en-US" sz="2200" b="1" dirty="0" smtClean="0">
              <a:solidFill>
                <a:schemeClr val="tx1">
                  <a:lumMod val="25000"/>
                  <a:lumOff val="75000"/>
                </a:schemeClr>
              </a:solidFill>
              <a:latin typeface="+mn-lt"/>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48" y="3977053"/>
            <a:ext cx="8824867" cy="79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6985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marL="0" indent="0" eaLnBrk="1" hangingPunct="1">
              <a:buNone/>
              <a:defRPr/>
            </a:pPr>
            <a:r>
              <a:rPr lang="en-US" sz="2400" dirty="0" smtClean="0">
                <a:solidFill>
                  <a:schemeClr val="tx1">
                    <a:lumMod val="75000"/>
                    <a:lumOff val="25000"/>
                  </a:schemeClr>
                </a:solidFill>
              </a:rPr>
              <a:t>Predict the product(s) of the following reaction, and label the major</a:t>
            </a:r>
          </a:p>
          <a:p>
            <a:pPr marL="0" indent="0" eaLnBrk="1" hangingPunct="1">
              <a:buNone/>
              <a:defRPr/>
            </a:pPr>
            <a:r>
              <a:rPr lang="en-US" sz="2400" dirty="0">
                <a:solidFill>
                  <a:schemeClr val="tx1">
                    <a:lumMod val="75000"/>
                    <a:lumOff val="25000"/>
                  </a:schemeClr>
                </a:solidFill>
              </a:rPr>
              <a:t>p</a:t>
            </a:r>
            <a:r>
              <a:rPr lang="en-US" sz="2400" dirty="0" smtClean="0">
                <a:solidFill>
                  <a:schemeClr val="tx1">
                    <a:lumMod val="75000"/>
                    <a:lumOff val="25000"/>
                  </a:schemeClr>
                </a:solidFill>
              </a:rPr>
              <a:t>roduct.</a:t>
            </a:r>
          </a:p>
          <a:p>
            <a:pPr marL="0" indent="0" eaLnBrk="1" hangingPunct="1">
              <a:buNone/>
              <a:defRPr/>
            </a:pPr>
            <a:endParaRPr lang="en-US" sz="2400" b="1" dirty="0">
              <a:solidFill>
                <a:schemeClr val="tx1">
                  <a:lumMod val="75000"/>
                  <a:lumOff val="25000"/>
                </a:schemeClr>
              </a:solidFill>
            </a:endParaRPr>
          </a:p>
          <a:p>
            <a:pPr marL="0" indent="0" eaLnBrk="1" hangingPunct="1">
              <a:buNone/>
              <a:defRPr/>
            </a:pPr>
            <a:endParaRPr lang="en-US" sz="2400" b="1" dirty="0" smtClean="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r>
              <a:rPr lang="en-US" sz="2400" b="1" dirty="0" smtClean="0">
                <a:solidFill>
                  <a:srgbClr val="FF0000"/>
                </a:solidFill>
              </a:rPr>
              <a:t>STEP 1:</a:t>
            </a:r>
            <a:r>
              <a:rPr lang="en-US" sz="2400" dirty="0" smtClean="0">
                <a:solidFill>
                  <a:srgbClr val="FF0000"/>
                </a:solidFill>
              </a:rPr>
              <a:t> </a:t>
            </a:r>
            <a:r>
              <a:rPr lang="en-US" sz="2400" b="1" dirty="0" smtClean="0">
                <a:solidFill>
                  <a:srgbClr val="FF0000"/>
                </a:solidFill>
              </a:rPr>
              <a:t>ANALYZE THE REAGENT(S)</a:t>
            </a:r>
            <a:r>
              <a:rPr lang="en-US" sz="2400" dirty="0" smtClean="0">
                <a:solidFill>
                  <a:schemeClr val="tx1">
                    <a:lumMod val="75000"/>
                    <a:lumOff val="25000"/>
                  </a:schemeClr>
                </a:solidFill>
              </a:rPr>
              <a:t>.  NaOH is a strong base, and a strong nucleophile, so </a:t>
            </a:r>
            <a:r>
              <a:rPr lang="en-US" sz="2400" b="1" dirty="0" smtClean="0">
                <a:solidFill>
                  <a:schemeClr val="tx1">
                    <a:lumMod val="75000"/>
                    <a:lumOff val="25000"/>
                  </a:schemeClr>
                </a:solidFill>
              </a:rPr>
              <a:t>SN2</a:t>
            </a:r>
            <a:r>
              <a:rPr lang="en-US" sz="2400" dirty="0" smtClean="0">
                <a:solidFill>
                  <a:schemeClr val="tx1">
                    <a:lumMod val="75000"/>
                    <a:lumOff val="25000"/>
                  </a:schemeClr>
                </a:solidFill>
              </a:rPr>
              <a:t> and</a:t>
            </a:r>
            <a:r>
              <a:rPr lang="en-US" sz="2400" b="1" dirty="0" smtClean="0">
                <a:solidFill>
                  <a:schemeClr val="tx1">
                    <a:lumMod val="75000"/>
                    <a:lumOff val="25000"/>
                  </a:schemeClr>
                </a:solidFill>
              </a:rPr>
              <a:t> E2 </a:t>
            </a:r>
            <a:r>
              <a:rPr lang="en-US" sz="2400" dirty="0" smtClean="0">
                <a:solidFill>
                  <a:schemeClr val="tx1">
                    <a:lumMod val="75000"/>
                    <a:lumOff val="25000"/>
                  </a:schemeClr>
                </a:solidFill>
              </a:rPr>
              <a:t>will be favored</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r>
              <a:rPr lang="en-US" sz="2400" b="1" dirty="0" smtClean="0">
                <a:solidFill>
                  <a:srgbClr val="FF0000"/>
                </a:solidFill>
              </a:rPr>
              <a:t>STEP 2: LOOK AT THE SUBSTRATE</a:t>
            </a:r>
            <a:r>
              <a:rPr lang="en-US" sz="2400" b="1" dirty="0" smtClean="0">
                <a:solidFill>
                  <a:schemeClr val="tx1">
                    <a:lumMod val="75000"/>
                    <a:lumOff val="25000"/>
                  </a:schemeClr>
                </a:solidFill>
              </a:rPr>
              <a:t>. </a:t>
            </a:r>
            <a:r>
              <a:rPr lang="en-US" sz="2400" dirty="0" smtClean="0">
                <a:solidFill>
                  <a:schemeClr val="tx1">
                    <a:lumMod val="75000"/>
                    <a:lumOff val="25000"/>
                  </a:schemeClr>
                </a:solidFill>
              </a:rPr>
              <a:t> It is a 2˚ halide, so </a:t>
            </a:r>
            <a:r>
              <a:rPr lang="en-US" sz="2400" b="1" dirty="0" smtClean="0">
                <a:solidFill>
                  <a:schemeClr val="tx1">
                    <a:lumMod val="75000"/>
                    <a:lumOff val="25000"/>
                  </a:schemeClr>
                </a:solidFill>
              </a:rPr>
              <a:t>SN2 and E2</a:t>
            </a:r>
            <a:r>
              <a:rPr lang="en-US" sz="2400" dirty="0" smtClean="0">
                <a:solidFill>
                  <a:schemeClr val="tx1">
                    <a:lumMod val="75000"/>
                    <a:lumOff val="25000"/>
                  </a:schemeClr>
                </a:solidFill>
              </a:rPr>
              <a:t> will occur, but </a:t>
            </a:r>
            <a:r>
              <a:rPr lang="en-US" sz="2400" b="1" dirty="0" smtClean="0">
                <a:solidFill>
                  <a:schemeClr val="tx1">
                    <a:lumMod val="75000"/>
                    <a:lumOff val="25000"/>
                  </a:schemeClr>
                </a:solidFill>
              </a:rPr>
              <a:t>E2 will dominate</a:t>
            </a:r>
            <a:r>
              <a:rPr lang="en-US" sz="2400" dirty="0" smtClean="0">
                <a:solidFill>
                  <a:schemeClr val="tx1">
                    <a:lumMod val="75000"/>
                    <a:lumOff val="25000"/>
                  </a:schemeClr>
                </a:solidFill>
              </a:rPr>
              <a:t> (because 2˚ substrates are somewhat hindered, and backside attack is more difficult)</a:t>
            </a:r>
            <a:endParaRPr lang="en-US" sz="2400" b="1"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93</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Predict the products</a:t>
            </a:r>
            <a:endParaRPr lang="en-US" sz="4000" dirty="0"/>
          </a:p>
        </p:txBody>
      </p:sp>
      <p:pic>
        <p:nvPicPr>
          <p:cNvPr id="3" name="Picture 2"/>
          <p:cNvPicPr>
            <a:picLocks noChangeAspect="1"/>
          </p:cNvPicPr>
          <p:nvPr/>
        </p:nvPicPr>
        <p:blipFill>
          <a:blip r:embed="rId2"/>
          <a:stretch>
            <a:fillRect/>
          </a:stretch>
        </p:blipFill>
        <p:spPr>
          <a:xfrm>
            <a:off x="2163844" y="1830287"/>
            <a:ext cx="4044513" cy="1044833"/>
          </a:xfrm>
          <a:prstGeom prst="rect">
            <a:avLst/>
          </a:prstGeom>
        </p:spPr>
      </p:pic>
    </p:spTree>
    <p:extLst>
      <p:ext uri="{BB962C8B-B14F-4D97-AF65-F5344CB8AC3E}">
        <p14:creationId xmlns:p14="http://schemas.microsoft.com/office/powerpoint/2010/main" val="31586073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b="1" dirty="0" smtClean="0">
                <a:solidFill>
                  <a:srgbClr val="FF0000"/>
                </a:solidFill>
              </a:rPr>
              <a:t>STEP </a:t>
            </a:r>
            <a:r>
              <a:rPr lang="en-US" sz="2400" b="1" dirty="0">
                <a:solidFill>
                  <a:srgbClr val="FF0000"/>
                </a:solidFill>
              </a:rPr>
              <a:t>3</a:t>
            </a:r>
            <a:r>
              <a:rPr lang="en-US" sz="2400" b="1" dirty="0" smtClean="0">
                <a:solidFill>
                  <a:srgbClr val="FF0000"/>
                </a:solidFill>
              </a:rPr>
              <a:t>:</a:t>
            </a:r>
            <a:r>
              <a:rPr lang="en-US" sz="2400" dirty="0" smtClean="0">
                <a:solidFill>
                  <a:srgbClr val="FF0000"/>
                </a:solidFill>
              </a:rPr>
              <a:t> </a:t>
            </a:r>
            <a:r>
              <a:rPr lang="en-US" sz="2400" b="1" dirty="0" smtClean="0">
                <a:solidFill>
                  <a:srgbClr val="FF0000"/>
                </a:solidFill>
              </a:rPr>
              <a:t>consider the regio- and stereochemical requirements</a:t>
            </a:r>
            <a:r>
              <a:rPr lang="en-US" sz="2400" dirty="0" smtClean="0">
                <a:solidFill>
                  <a:schemeClr val="tx1">
                    <a:lumMod val="75000"/>
                    <a:lumOff val="25000"/>
                  </a:schemeClr>
                </a:solidFill>
              </a:rPr>
              <a:t>.  </a:t>
            </a: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r>
              <a:rPr lang="en-US" sz="2400" dirty="0" smtClean="0">
                <a:solidFill>
                  <a:schemeClr val="tx1">
                    <a:lumMod val="75000"/>
                    <a:lumOff val="25000"/>
                  </a:schemeClr>
                </a:solidFill>
              </a:rPr>
              <a:t>For the </a:t>
            </a:r>
            <a:r>
              <a:rPr lang="en-US" sz="2400" b="1" dirty="0" smtClean="0">
                <a:solidFill>
                  <a:schemeClr val="tx1">
                    <a:lumMod val="75000"/>
                    <a:lumOff val="25000"/>
                  </a:schemeClr>
                </a:solidFill>
              </a:rPr>
              <a:t>S</a:t>
            </a:r>
            <a:r>
              <a:rPr lang="en-US" sz="2400" b="1" baseline="-25000" dirty="0" smtClean="0">
                <a:solidFill>
                  <a:schemeClr val="tx1">
                    <a:lumMod val="75000"/>
                    <a:lumOff val="25000"/>
                  </a:schemeClr>
                </a:solidFill>
              </a:rPr>
              <a:t>N</a:t>
            </a:r>
            <a:r>
              <a:rPr lang="en-US" sz="2400" b="1" dirty="0" smtClean="0">
                <a:solidFill>
                  <a:schemeClr val="tx1">
                    <a:lumMod val="75000"/>
                    <a:lumOff val="25000"/>
                  </a:schemeClr>
                </a:solidFill>
              </a:rPr>
              <a:t>2 product</a:t>
            </a:r>
            <a:r>
              <a:rPr lang="en-US" sz="2400" dirty="0" smtClean="0">
                <a:solidFill>
                  <a:schemeClr val="tx1">
                    <a:lumMod val="75000"/>
                    <a:lumOff val="25000"/>
                  </a:schemeClr>
                </a:solidFill>
              </a:rPr>
              <a:t>, backside attack gives inversion of configuration</a:t>
            </a: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94</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Predict the products</a:t>
            </a:r>
            <a:endParaRPr lang="en-US" sz="4000" dirty="0"/>
          </a:p>
        </p:txBody>
      </p:sp>
      <p:pic>
        <p:nvPicPr>
          <p:cNvPr id="2" name="Picture 1"/>
          <p:cNvPicPr>
            <a:picLocks noChangeAspect="1"/>
          </p:cNvPicPr>
          <p:nvPr/>
        </p:nvPicPr>
        <p:blipFill>
          <a:blip r:embed="rId2"/>
          <a:stretch>
            <a:fillRect/>
          </a:stretch>
        </p:blipFill>
        <p:spPr>
          <a:xfrm>
            <a:off x="1953540" y="3237721"/>
            <a:ext cx="4991153" cy="807697"/>
          </a:xfrm>
          <a:prstGeom prst="rect">
            <a:avLst/>
          </a:prstGeom>
        </p:spPr>
      </p:pic>
      <p:sp>
        <p:nvSpPr>
          <p:cNvPr id="12" name="TextBox 11"/>
          <p:cNvSpPr txBox="1"/>
          <p:nvPr/>
        </p:nvSpPr>
        <p:spPr>
          <a:xfrm>
            <a:off x="5340790" y="4229598"/>
            <a:ext cx="1570696"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latin typeface="+mn-lt"/>
              </a:rPr>
              <a:t>S</a:t>
            </a:r>
            <a:r>
              <a:rPr lang="en-US" sz="2200" b="1" baseline="-25000" dirty="0" smtClean="0">
                <a:latin typeface="+mn-lt"/>
              </a:rPr>
              <a:t>N</a:t>
            </a:r>
            <a:r>
              <a:rPr lang="en-US" sz="2200" b="1" dirty="0" smtClean="0">
                <a:latin typeface="+mn-lt"/>
              </a:rPr>
              <a:t>2 product</a:t>
            </a:r>
          </a:p>
          <a:p>
            <a:pPr algn="ctr">
              <a:lnSpc>
                <a:spcPts val="1200"/>
              </a:lnSpc>
              <a:spcAft>
                <a:spcPts val="400"/>
              </a:spcAft>
            </a:pPr>
            <a:endParaRPr lang="en-US" sz="2200" b="1" dirty="0" smtClean="0">
              <a:latin typeface="+mn-lt"/>
            </a:endParaRPr>
          </a:p>
        </p:txBody>
      </p:sp>
    </p:spTree>
    <p:extLst>
      <p:ext uri="{BB962C8B-B14F-4D97-AF65-F5344CB8AC3E}">
        <p14:creationId xmlns:p14="http://schemas.microsoft.com/office/powerpoint/2010/main" val="38020533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600" b="1" dirty="0" smtClean="0">
                <a:solidFill>
                  <a:srgbClr val="FF0000"/>
                </a:solidFill>
              </a:rPr>
              <a:t>STEP </a:t>
            </a:r>
            <a:r>
              <a:rPr lang="en-US" sz="2600" b="1" dirty="0">
                <a:solidFill>
                  <a:srgbClr val="FF0000"/>
                </a:solidFill>
              </a:rPr>
              <a:t>3</a:t>
            </a:r>
            <a:r>
              <a:rPr lang="en-US" sz="2600" b="1" dirty="0" smtClean="0">
                <a:solidFill>
                  <a:srgbClr val="FF0000"/>
                </a:solidFill>
              </a:rPr>
              <a:t>:</a:t>
            </a:r>
            <a:r>
              <a:rPr lang="en-US" sz="2600" dirty="0" smtClean="0">
                <a:solidFill>
                  <a:srgbClr val="FF0000"/>
                </a:solidFill>
              </a:rPr>
              <a:t> </a:t>
            </a:r>
            <a:r>
              <a:rPr lang="en-US" sz="2600" b="1" dirty="0" smtClean="0">
                <a:solidFill>
                  <a:srgbClr val="FF0000"/>
                </a:solidFill>
              </a:rPr>
              <a:t>consider the regiochemical and stereochemical requirements</a:t>
            </a:r>
            <a:r>
              <a:rPr lang="en-US" sz="2600" dirty="0" smtClean="0">
                <a:solidFill>
                  <a:schemeClr val="tx1">
                    <a:lumMod val="75000"/>
                    <a:lumOff val="25000"/>
                  </a:schemeClr>
                </a:solidFill>
              </a:rPr>
              <a:t>.  </a:t>
            </a:r>
          </a:p>
          <a:p>
            <a:pPr eaLnBrk="1" hangingPunct="1">
              <a:buFont typeface="Arial"/>
              <a:buChar char="•"/>
              <a:defRPr/>
            </a:pPr>
            <a:endParaRPr lang="en-US" sz="2400" dirty="0">
              <a:solidFill>
                <a:schemeClr val="tx1">
                  <a:lumMod val="75000"/>
                  <a:lumOff val="25000"/>
                </a:schemeClr>
              </a:solidFill>
            </a:endParaRPr>
          </a:p>
          <a:p>
            <a:pPr marL="0" indent="0" eaLnBrk="1" hangingPunct="1">
              <a:buNone/>
              <a:defRPr/>
            </a:pPr>
            <a:r>
              <a:rPr lang="en-US" sz="2400" dirty="0" smtClean="0">
                <a:solidFill>
                  <a:schemeClr val="tx1">
                    <a:lumMod val="75000"/>
                    <a:lumOff val="25000"/>
                  </a:schemeClr>
                </a:solidFill>
              </a:rPr>
              <a:t>For the </a:t>
            </a:r>
            <a:r>
              <a:rPr lang="en-US" sz="2400" b="1" dirty="0" smtClean="0">
                <a:solidFill>
                  <a:schemeClr val="tx1">
                    <a:lumMod val="75000"/>
                    <a:lumOff val="25000"/>
                  </a:schemeClr>
                </a:solidFill>
              </a:rPr>
              <a:t>E2 product</a:t>
            </a:r>
            <a:r>
              <a:rPr lang="en-US" sz="2400" dirty="0" smtClean="0">
                <a:solidFill>
                  <a:schemeClr val="tx1">
                    <a:lumMod val="75000"/>
                    <a:lumOff val="25000"/>
                  </a:schemeClr>
                </a:solidFill>
              </a:rPr>
              <a:t>(s), draw all the </a:t>
            </a:r>
            <a:r>
              <a:rPr lang="en-US" sz="2400" dirty="0" smtClean="0">
                <a:solidFill>
                  <a:schemeClr val="tx1">
                    <a:lumMod val="75000"/>
                    <a:lumOff val="25000"/>
                  </a:schemeClr>
                </a:solidFill>
                <a:latin typeface="Symbol" charset="2"/>
                <a:cs typeface="Symbol" charset="2"/>
              </a:rPr>
              <a:t>b</a:t>
            </a:r>
            <a:r>
              <a:rPr lang="en-US" sz="2400" dirty="0" smtClean="0">
                <a:solidFill>
                  <a:schemeClr val="tx1">
                    <a:lumMod val="75000"/>
                    <a:lumOff val="25000"/>
                  </a:schemeClr>
                </a:solidFill>
              </a:rPr>
              <a:t>-hydrogens</a:t>
            </a:r>
            <a:r>
              <a:rPr lang="en-US" sz="2400" dirty="0">
                <a:solidFill>
                  <a:schemeClr val="tx1">
                    <a:lumMod val="75000"/>
                    <a:lumOff val="25000"/>
                  </a:schemeClr>
                </a:solidFill>
              </a:rPr>
              <a:t> </a:t>
            </a:r>
            <a:r>
              <a:rPr lang="en-US" sz="2400" dirty="0" smtClean="0">
                <a:solidFill>
                  <a:schemeClr val="tx1">
                    <a:lumMod val="75000"/>
                    <a:lumOff val="25000"/>
                  </a:schemeClr>
                </a:solidFill>
              </a:rPr>
              <a:t>that can be anti-periplanar to the leaving group, then draw the resulting alkenes (use Newman projections if necessary)</a:t>
            </a:r>
            <a:endParaRPr lang="en-US" sz="2400" dirty="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95</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Predict the products</a:t>
            </a:r>
            <a:endParaRPr lang="en-US" sz="4000" dirty="0"/>
          </a:p>
        </p:txBody>
      </p:sp>
      <p:sp>
        <p:nvSpPr>
          <p:cNvPr id="12" name="TextBox 11"/>
          <p:cNvSpPr txBox="1"/>
          <p:nvPr/>
        </p:nvSpPr>
        <p:spPr>
          <a:xfrm>
            <a:off x="3624425" y="5139035"/>
            <a:ext cx="1522986" cy="687368"/>
          </a:xfrm>
          <a:prstGeom prst="rect">
            <a:avLst/>
          </a:prstGeom>
          <a:noFill/>
        </p:spPr>
        <p:txBody>
          <a:bodyPr wrap="none" lIns="91440" tIns="45720" rIns="91440" bIns="45720" rtlCol="0">
            <a:spAutoFit/>
          </a:bodyPr>
          <a:lstStyle/>
          <a:p>
            <a:pPr algn="ctr">
              <a:lnSpc>
                <a:spcPts val="1200"/>
              </a:lnSpc>
              <a:spcAft>
                <a:spcPts val="400"/>
              </a:spcAft>
            </a:pPr>
            <a:r>
              <a:rPr lang="en-US" sz="2200" b="1" dirty="0">
                <a:latin typeface="+mn-lt"/>
              </a:rPr>
              <a:t>e</a:t>
            </a:r>
            <a:r>
              <a:rPr lang="en-US" sz="2200" b="1" dirty="0" smtClean="0">
                <a:latin typeface="+mn-lt"/>
              </a:rPr>
              <a:t>limination</a:t>
            </a:r>
          </a:p>
          <a:p>
            <a:pPr algn="ctr">
              <a:lnSpc>
                <a:spcPts val="1200"/>
              </a:lnSpc>
              <a:spcAft>
                <a:spcPts val="400"/>
              </a:spcAft>
            </a:pPr>
            <a:r>
              <a:rPr lang="en-US" sz="2200" b="1" dirty="0">
                <a:latin typeface="+mn-lt"/>
              </a:rPr>
              <a:t>o</a:t>
            </a:r>
            <a:r>
              <a:rPr lang="en-US" sz="2200" b="1" dirty="0" smtClean="0">
                <a:latin typeface="+mn-lt"/>
              </a:rPr>
              <a:t>f </a:t>
            </a:r>
            <a:r>
              <a:rPr lang="en-US" sz="2200" b="1" dirty="0" smtClean="0">
                <a:solidFill>
                  <a:srgbClr val="0000FF"/>
                </a:solidFill>
                <a:latin typeface="+mn-lt"/>
              </a:rPr>
              <a:t>H</a:t>
            </a:r>
            <a:r>
              <a:rPr lang="en-US" sz="2200" b="1" baseline="30000" dirty="0" smtClean="0">
                <a:solidFill>
                  <a:srgbClr val="0000FF"/>
                </a:solidFill>
                <a:latin typeface="+mn-lt"/>
              </a:rPr>
              <a:t>a</a:t>
            </a:r>
            <a:endParaRPr lang="en-US" sz="2200" b="1" dirty="0" smtClean="0">
              <a:solidFill>
                <a:srgbClr val="0000FF"/>
              </a:solidFill>
              <a:latin typeface="+mn-lt"/>
            </a:endParaRPr>
          </a:p>
          <a:p>
            <a:pPr algn="ctr">
              <a:lnSpc>
                <a:spcPts val="1200"/>
              </a:lnSpc>
              <a:spcAft>
                <a:spcPts val="400"/>
              </a:spcAft>
            </a:pPr>
            <a:endParaRPr lang="en-US" sz="2200" b="1" dirty="0" smtClean="0">
              <a:latin typeface="+mn-lt"/>
            </a:endParaRPr>
          </a:p>
        </p:txBody>
      </p:sp>
      <p:pic>
        <p:nvPicPr>
          <p:cNvPr id="3" name="Picture 2"/>
          <p:cNvPicPr>
            <a:picLocks noChangeAspect="1"/>
          </p:cNvPicPr>
          <p:nvPr/>
        </p:nvPicPr>
        <p:blipFill>
          <a:blip r:embed="rId2"/>
          <a:stretch>
            <a:fillRect/>
          </a:stretch>
        </p:blipFill>
        <p:spPr>
          <a:xfrm>
            <a:off x="290379" y="3819297"/>
            <a:ext cx="8452775" cy="1386434"/>
          </a:xfrm>
          <a:prstGeom prst="rect">
            <a:avLst/>
          </a:prstGeom>
        </p:spPr>
      </p:pic>
      <p:sp>
        <p:nvSpPr>
          <p:cNvPr id="13" name="TextBox 12"/>
          <p:cNvSpPr txBox="1"/>
          <p:nvPr/>
        </p:nvSpPr>
        <p:spPr>
          <a:xfrm>
            <a:off x="5375947" y="5150316"/>
            <a:ext cx="1522986" cy="687368"/>
          </a:xfrm>
          <a:prstGeom prst="rect">
            <a:avLst/>
          </a:prstGeom>
          <a:noFill/>
        </p:spPr>
        <p:txBody>
          <a:bodyPr wrap="none" lIns="91440" tIns="45720" rIns="91440" bIns="45720" rtlCol="0">
            <a:spAutoFit/>
          </a:bodyPr>
          <a:lstStyle/>
          <a:p>
            <a:pPr algn="ctr">
              <a:lnSpc>
                <a:spcPts val="1200"/>
              </a:lnSpc>
              <a:spcAft>
                <a:spcPts val="400"/>
              </a:spcAft>
            </a:pPr>
            <a:r>
              <a:rPr lang="en-US" sz="2200" b="1" dirty="0">
                <a:latin typeface="+mn-lt"/>
              </a:rPr>
              <a:t>e</a:t>
            </a:r>
            <a:r>
              <a:rPr lang="en-US" sz="2200" b="1" dirty="0" smtClean="0">
                <a:latin typeface="+mn-lt"/>
              </a:rPr>
              <a:t>limination</a:t>
            </a:r>
          </a:p>
          <a:p>
            <a:pPr algn="ctr">
              <a:lnSpc>
                <a:spcPts val="1200"/>
              </a:lnSpc>
              <a:spcAft>
                <a:spcPts val="400"/>
              </a:spcAft>
            </a:pPr>
            <a:r>
              <a:rPr lang="en-US" sz="2200" b="1" dirty="0">
                <a:latin typeface="+mn-lt"/>
              </a:rPr>
              <a:t>o</a:t>
            </a:r>
            <a:r>
              <a:rPr lang="en-US" sz="2200" b="1" dirty="0" smtClean="0">
                <a:latin typeface="+mn-lt"/>
              </a:rPr>
              <a:t>f </a:t>
            </a:r>
            <a:r>
              <a:rPr lang="en-US" sz="2200" b="1" dirty="0" smtClean="0">
                <a:solidFill>
                  <a:srgbClr val="0000FF"/>
                </a:solidFill>
                <a:latin typeface="+mn-lt"/>
              </a:rPr>
              <a:t>H</a:t>
            </a:r>
            <a:r>
              <a:rPr lang="en-US" sz="2200" b="1" baseline="30000" dirty="0">
                <a:solidFill>
                  <a:srgbClr val="0000FF"/>
                </a:solidFill>
                <a:latin typeface="+mn-lt"/>
              </a:rPr>
              <a:t>b</a:t>
            </a:r>
            <a:endParaRPr lang="en-US" sz="2200" b="1" dirty="0" smtClean="0">
              <a:solidFill>
                <a:srgbClr val="0000FF"/>
              </a:solidFill>
              <a:latin typeface="+mn-lt"/>
            </a:endParaRPr>
          </a:p>
          <a:p>
            <a:pPr algn="ctr">
              <a:lnSpc>
                <a:spcPts val="1200"/>
              </a:lnSpc>
              <a:spcAft>
                <a:spcPts val="400"/>
              </a:spcAft>
            </a:pPr>
            <a:endParaRPr lang="en-US" sz="2200" b="1" dirty="0" smtClean="0">
              <a:latin typeface="+mn-lt"/>
            </a:endParaRPr>
          </a:p>
        </p:txBody>
      </p:sp>
      <p:sp>
        <p:nvSpPr>
          <p:cNvPr id="15" name="TextBox 14"/>
          <p:cNvSpPr txBox="1"/>
          <p:nvPr/>
        </p:nvSpPr>
        <p:spPr>
          <a:xfrm>
            <a:off x="7268568" y="5145917"/>
            <a:ext cx="1522986" cy="687368"/>
          </a:xfrm>
          <a:prstGeom prst="rect">
            <a:avLst/>
          </a:prstGeom>
          <a:noFill/>
        </p:spPr>
        <p:txBody>
          <a:bodyPr wrap="none" lIns="91440" tIns="45720" rIns="91440" bIns="45720" rtlCol="0">
            <a:spAutoFit/>
          </a:bodyPr>
          <a:lstStyle/>
          <a:p>
            <a:pPr algn="ctr">
              <a:lnSpc>
                <a:spcPts val="1200"/>
              </a:lnSpc>
              <a:spcAft>
                <a:spcPts val="400"/>
              </a:spcAft>
            </a:pPr>
            <a:r>
              <a:rPr lang="en-US" sz="2200" b="1" dirty="0">
                <a:latin typeface="+mn-lt"/>
              </a:rPr>
              <a:t>e</a:t>
            </a:r>
            <a:r>
              <a:rPr lang="en-US" sz="2200" b="1" dirty="0" smtClean="0">
                <a:latin typeface="+mn-lt"/>
              </a:rPr>
              <a:t>limination</a:t>
            </a:r>
          </a:p>
          <a:p>
            <a:pPr algn="ctr">
              <a:lnSpc>
                <a:spcPts val="1200"/>
              </a:lnSpc>
              <a:spcAft>
                <a:spcPts val="400"/>
              </a:spcAft>
            </a:pPr>
            <a:r>
              <a:rPr lang="en-US" sz="2200" b="1" dirty="0">
                <a:latin typeface="+mn-lt"/>
              </a:rPr>
              <a:t>o</a:t>
            </a:r>
            <a:r>
              <a:rPr lang="en-US" sz="2200" b="1" dirty="0" smtClean="0">
                <a:latin typeface="+mn-lt"/>
              </a:rPr>
              <a:t>f </a:t>
            </a:r>
            <a:r>
              <a:rPr lang="en-US" sz="2200" b="1" dirty="0" smtClean="0">
                <a:solidFill>
                  <a:srgbClr val="0000FF"/>
                </a:solidFill>
                <a:latin typeface="+mn-lt"/>
              </a:rPr>
              <a:t>H</a:t>
            </a:r>
            <a:r>
              <a:rPr lang="en-US" sz="2200" b="1" baseline="30000" dirty="0" smtClean="0">
                <a:solidFill>
                  <a:srgbClr val="0000FF"/>
                </a:solidFill>
                <a:latin typeface="+mn-lt"/>
              </a:rPr>
              <a:t>c</a:t>
            </a:r>
            <a:endParaRPr lang="en-US" sz="2200" b="1" dirty="0" smtClean="0">
              <a:solidFill>
                <a:srgbClr val="0000FF"/>
              </a:solidFill>
              <a:latin typeface="+mn-lt"/>
            </a:endParaRPr>
          </a:p>
          <a:p>
            <a:pPr algn="ctr">
              <a:lnSpc>
                <a:spcPts val="1200"/>
              </a:lnSpc>
              <a:spcAft>
                <a:spcPts val="400"/>
              </a:spcAft>
            </a:pPr>
            <a:endParaRPr lang="en-US" sz="2200" b="1" dirty="0" smtClean="0">
              <a:latin typeface="+mn-lt"/>
            </a:endParaRPr>
          </a:p>
        </p:txBody>
      </p:sp>
    </p:spTree>
    <p:extLst>
      <p:ext uri="{BB962C8B-B14F-4D97-AF65-F5344CB8AC3E}">
        <p14:creationId xmlns:p14="http://schemas.microsoft.com/office/powerpoint/2010/main" val="36835759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600" b="1" dirty="0" smtClean="0">
                <a:solidFill>
                  <a:srgbClr val="FF0000"/>
                </a:solidFill>
              </a:rPr>
              <a:t>STEP </a:t>
            </a:r>
            <a:r>
              <a:rPr lang="en-US" sz="2600" b="1" dirty="0">
                <a:solidFill>
                  <a:srgbClr val="FF0000"/>
                </a:solidFill>
              </a:rPr>
              <a:t>3</a:t>
            </a:r>
            <a:r>
              <a:rPr lang="en-US" sz="2600" b="1" dirty="0" smtClean="0">
                <a:solidFill>
                  <a:srgbClr val="FF0000"/>
                </a:solidFill>
              </a:rPr>
              <a:t>:</a:t>
            </a:r>
            <a:r>
              <a:rPr lang="en-US" sz="2600" dirty="0" smtClean="0">
                <a:solidFill>
                  <a:srgbClr val="FF0000"/>
                </a:solidFill>
              </a:rPr>
              <a:t> </a:t>
            </a:r>
            <a:r>
              <a:rPr lang="en-US" sz="2600" b="1" dirty="0" smtClean="0">
                <a:solidFill>
                  <a:srgbClr val="FF0000"/>
                </a:solidFill>
              </a:rPr>
              <a:t>consider the regiochemical and stereochemical requirements</a:t>
            </a:r>
            <a:r>
              <a:rPr lang="en-US" sz="2600" dirty="0" smtClean="0">
                <a:solidFill>
                  <a:schemeClr val="tx1">
                    <a:lumMod val="75000"/>
                    <a:lumOff val="25000"/>
                  </a:schemeClr>
                </a:solidFill>
              </a:rPr>
              <a:t>.  </a:t>
            </a:r>
            <a:endParaRPr lang="en-US" sz="2400" dirty="0">
              <a:solidFill>
                <a:schemeClr val="tx1">
                  <a:lumMod val="75000"/>
                  <a:lumOff val="25000"/>
                </a:schemeClr>
              </a:solidFill>
            </a:endParaRPr>
          </a:p>
          <a:p>
            <a:pPr marL="0" indent="0" eaLnBrk="1" hangingPunct="1">
              <a:buNone/>
              <a:defRPr/>
            </a:pPr>
            <a:r>
              <a:rPr lang="en-US" sz="2400" dirty="0" smtClean="0">
                <a:solidFill>
                  <a:schemeClr val="tx1">
                    <a:lumMod val="75000"/>
                    <a:lumOff val="25000"/>
                  </a:schemeClr>
                </a:solidFill>
              </a:rPr>
              <a:t>Now we have all the products resulting from SN2 and E2.  Now label the major product.  E2 is major pathway, and the base is not hindered, so the Zaitsev product is the major.</a:t>
            </a: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r>
              <a:rPr lang="en-US" sz="2400" b="1" dirty="0" smtClean="0">
                <a:solidFill>
                  <a:schemeClr val="tx1">
                    <a:lumMod val="75000"/>
                    <a:lumOff val="25000"/>
                  </a:schemeClr>
                </a:solidFill>
              </a:rPr>
              <a:t>Do more examples with</a:t>
            </a:r>
          </a:p>
          <a:p>
            <a:pPr marL="0" indent="0" eaLnBrk="1" hangingPunct="1">
              <a:buNone/>
              <a:defRPr/>
            </a:pPr>
            <a:r>
              <a:rPr lang="en-US" sz="2400" b="1" dirty="0" smtClean="0">
                <a:solidFill>
                  <a:schemeClr val="tx1">
                    <a:lumMod val="75000"/>
                    <a:lumOff val="25000"/>
                  </a:schemeClr>
                </a:solidFill>
              </a:rPr>
              <a:t>Practice the Skill 7.37</a:t>
            </a: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96</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7.11 Predict the products</a:t>
            </a:r>
            <a:endParaRPr lang="en-US" sz="4000" dirty="0"/>
          </a:p>
        </p:txBody>
      </p:sp>
      <p:sp>
        <p:nvSpPr>
          <p:cNvPr id="15" name="TextBox 14"/>
          <p:cNvSpPr txBox="1"/>
          <p:nvPr/>
        </p:nvSpPr>
        <p:spPr>
          <a:xfrm>
            <a:off x="3867522" y="3201609"/>
            <a:ext cx="1552328" cy="687368"/>
          </a:xfrm>
          <a:prstGeom prst="rect">
            <a:avLst/>
          </a:prstGeom>
          <a:noFill/>
        </p:spPr>
        <p:txBody>
          <a:bodyPr wrap="none" lIns="91440" tIns="45720" rIns="91440" bIns="45720" rtlCol="0">
            <a:spAutoFit/>
          </a:bodyPr>
          <a:lstStyle/>
          <a:p>
            <a:pPr algn="ctr">
              <a:lnSpc>
                <a:spcPts val="1200"/>
              </a:lnSpc>
              <a:spcAft>
                <a:spcPts val="400"/>
              </a:spcAft>
            </a:pPr>
            <a:r>
              <a:rPr lang="en-US" sz="2200" b="1" dirty="0">
                <a:solidFill>
                  <a:srgbClr val="FF0000"/>
                </a:solidFill>
                <a:latin typeface="+mn-lt"/>
              </a:rPr>
              <a:t>m</a:t>
            </a:r>
            <a:r>
              <a:rPr lang="en-US" sz="2200" b="1" dirty="0" smtClean="0">
                <a:solidFill>
                  <a:srgbClr val="FF0000"/>
                </a:solidFill>
                <a:latin typeface="+mn-lt"/>
              </a:rPr>
              <a:t>ost stable</a:t>
            </a:r>
          </a:p>
          <a:p>
            <a:pPr algn="ctr">
              <a:lnSpc>
                <a:spcPts val="1200"/>
              </a:lnSpc>
              <a:spcAft>
                <a:spcPts val="400"/>
              </a:spcAft>
            </a:pPr>
            <a:r>
              <a:rPr lang="en-US" sz="2200" b="1" dirty="0">
                <a:solidFill>
                  <a:srgbClr val="FF0000"/>
                </a:solidFill>
                <a:latin typeface="+mn-lt"/>
              </a:rPr>
              <a:t>a</a:t>
            </a:r>
            <a:r>
              <a:rPr lang="en-US" sz="2200" b="1" dirty="0" smtClean="0">
                <a:solidFill>
                  <a:srgbClr val="FF0000"/>
                </a:solidFill>
                <a:latin typeface="+mn-lt"/>
              </a:rPr>
              <a:t>lkene </a:t>
            </a:r>
          </a:p>
          <a:p>
            <a:pPr algn="ctr">
              <a:lnSpc>
                <a:spcPts val="1200"/>
              </a:lnSpc>
              <a:spcAft>
                <a:spcPts val="400"/>
              </a:spcAft>
            </a:pPr>
            <a:endParaRPr lang="en-US" sz="2200" b="1" dirty="0" smtClean="0">
              <a:solidFill>
                <a:srgbClr val="FF0000"/>
              </a:solidFill>
              <a:latin typeface="+mn-lt"/>
            </a:endParaRPr>
          </a:p>
        </p:txBody>
      </p:sp>
      <p:pic>
        <p:nvPicPr>
          <p:cNvPr id="2" name="Picture 1"/>
          <p:cNvPicPr>
            <a:picLocks noChangeAspect="1"/>
          </p:cNvPicPr>
          <p:nvPr/>
        </p:nvPicPr>
        <p:blipFill>
          <a:blip r:embed="rId2"/>
          <a:stretch>
            <a:fillRect/>
          </a:stretch>
        </p:blipFill>
        <p:spPr>
          <a:xfrm>
            <a:off x="489632" y="3599630"/>
            <a:ext cx="7966367" cy="2092177"/>
          </a:xfrm>
          <a:prstGeom prst="rect">
            <a:avLst/>
          </a:prstGeom>
        </p:spPr>
      </p:pic>
      <p:sp>
        <p:nvSpPr>
          <p:cNvPr id="16" name="TextBox 15"/>
          <p:cNvSpPr txBox="1"/>
          <p:nvPr/>
        </p:nvSpPr>
        <p:spPr>
          <a:xfrm>
            <a:off x="4173671" y="4655442"/>
            <a:ext cx="1056700" cy="482183"/>
          </a:xfrm>
          <a:prstGeom prst="rect">
            <a:avLst/>
          </a:prstGeom>
          <a:noFill/>
        </p:spPr>
        <p:txBody>
          <a:bodyPr wrap="none" lIns="91440" tIns="45720" rIns="91440" bIns="45720" rtlCol="0">
            <a:spAutoFit/>
          </a:bodyPr>
          <a:lstStyle/>
          <a:p>
            <a:pPr algn="ctr">
              <a:lnSpc>
                <a:spcPts val="1200"/>
              </a:lnSpc>
              <a:spcAft>
                <a:spcPts val="400"/>
              </a:spcAft>
            </a:pPr>
            <a:r>
              <a:rPr lang="en-US" sz="2200" b="1" dirty="0" smtClean="0">
                <a:solidFill>
                  <a:srgbClr val="FF0000"/>
                </a:solidFill>
                <a:latin typeface="+mn-lt"/>
              </a:rPr>
              <a:t>MAJOR</a:t>
            </a:r>
          </a:p>
          <a:p>
            <a:pPr algn="ctr">
              <a:lnSpc>
                <a:spcPts val="1200"/>
              </a:lnSpc>
              <a:spcAft>
                <a:spcPts val="400"/>
              </a:spcAft>
            </a:pPr>
            <a:endParaRPr lang="en-US" sz="2200" b="1" dirty="0" smtClean="0">
              <a:solidFill>
                <a:srgbClr val="FF0000"/>
              </a:solidFill>
              <a:latin typeface="+mn-lt"/>
            </a:endParaRPr>
          </a:p>
        </p:txBody>
      </p:sp>
    </p:spTree>
    <p:extLst>
      <p:ext uri="{BB962C8B-B14F-4D97-AF65-F5344CB8AC3E}">
        <p14:creationId xmlns:p14="http://schemas.microsoft.com/office/powerpoint/2010/main" val="7920402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There are a variety of alternatives to alkyl halides for substitution and elimination reactions, such as </a:t>
            </a:r>
            <a:r>
              <a:rPr lang="en-US" sz="2400" b="1" dirty="0" smtClean="0">
                <a:solidFill>
                  <a:schemeClr val="tx1">
                    <a:lumMod val="75000"/>
                    <a:lumOff val="25000"/>
                  </a:schemeClr>
                </a:solidFill>
              </a:rPr>
              <a:t>alkyl sulfonates</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r>
              <a:rPr lang="en-US" sz="2400" b="1" dirty="0" smtClean="0">
                <a:solidFill>
                  <a:schemeClr val="tx1">
                    <a:lumMod val="75000"/>
                    <a:lumOff val="25000"/>
                  </a:schemeClr>
                </a:solidFill>
              </a:rPr>
              <a:t>Mesylates, tosylates, </a:t>
            </a:r>
            <a:r>
              <a:rPr lang="en-US" sz="2400" dirty="0" smtClean="0">
                <a:solidFill>
                  <a:schemeClr val="tx1">
                    <a:lumMod val="75000"/>
                    <a:lumOff val="25000"/>
                  </a:schemeClr>
                </a:solidFill>
              </a:rPr>
              <a:t>and </a:t>
            </a:r>
            <a:r>
              <a:rPr lang="en-US" sz="2400" b="1" dirty="0" smtClean="0">
                <a:solidFill>
                  <a:schemeClr val="tx1">
                    <a:lumMod val="75000"/>
                    <a:lumOff val="25000"/>
                  </a:schemeClr>
                </a:solidFill>
              </a:rPr>
              <a:t>triflates</a:t>
            </a:r>
            <a:r>
              <a:rPr lang="en-US" sz="2400" dirty="0" smtClean="0">
                <a:solidFill>
                  <a:schemeClr val="tx1">
                    <a:lumMod val="75000"/>
                    <a:lumOff val="25000"/>
                  </a:schemeClr>
                </a:solidFill>
              </a:rPr>
              <a:t> are excellent leaving groups.  They are also quite large, and so we usually use abbreviations when drawing their structures (</a:t>
            </a:r>
            <a:r>
              <a:rPr lang="en-US" sz="2400" b="1" dirty="0" smtClean="0">
                <a:solidFill>
                  <a:schemeClr val="tx1">
                    <a:lumMod val="75000"/>
                    <a:lumOff val="25000"/>
                  </a:schemeClr>
                </a:solidFill>
              </a:rPr>
              <a:t>OMs</a:t>
            </a:r>
            <a:r>
              <a:rPr lang="en-US" sz="2400" dirty="0" smtClean="0">
                <a:solidFill>
                  <a:schemeClr val="tx1">
                    <a:lumMod val="75000"/>
                    <a:lumOff val="25000"/>
                  </a:schemeClr>
                </a:solidFill>
              </a:rPr>
              <a:t>, </a:t>
            </a:r>
            <a:r>
              <a:rPr lang="en-US" sz="2400" b="1" dirty="0" smtClean="0">
                <a:solidFill>
                  <a:schemeClr val="tx1">
                    <a:lumMod val="75000"/>
                    <a:lumOff val="25000"/>
                  </a:schemeClr>
                </a:solidFill>
              </a:rPr>
              <a:t>OTs</a:t>
            </a:r>
            <a:r>
              <a:rPr lang="en-US" sz="2400" dirty="0" smtClean="0">
                <a:solidFill>
                  <a:schemeClr val="tx1">
                    <a:lumMod val="75000"/>
                    <a:lumOff val="25000"/>
                  </a:schemeClr>
                </a:solidFill>
              </a:rPr>
              <a:t>, and </a:t>
            </a:r>
            <a:r>
              <a:rPr lang="en-US" sz="2400" b="1" dirty="0" smtClean="0">
                <a:solidFill>
                  <a:schemeClr val="tx1">
                    <a:lumMod val="75000"/>
                    <a:lumOff val="25000"/>
                  </a:schemeClr>
                </a:solidFill>
              </a:rPr>
              <a:t>OTf</a:t>
            </a:r>
            <a:r>
              <a:rPr lang="en-US" sz="2400" dirty="0" smtClean="0">
                <a:solidFill>
                  <a:schemeClr val="tx1">
                    <a:lumMod val="75000"/>
                    <a:lumOff val="25000"/>
                  </a:schemeClr>
                </a:solidFill>
              </a:rPr>
              <a:t>)</a:t>
            </a: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97</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Other substrates</a:t>
            </a:r>
            <a:endParaRPr lang="en-US" sz="4000" dirty="0"/>
          </a:p>
        </p:txBody>
      </p:sp>
      <p:pic>
        <p:nvPicPr>
          <p:cNvPr id="3" name="Picture 2"/>
          <p:cNvPicPr>
            <a:picLocks noChangeAspect="1"/>
          </p:cNvPicPr>
          <p:nvPr/>
        </p:nvPicPr>
        <p:blipFill>
          <a:blip r:embed="rId2"/>
          <a:stretch>
            <a:fillRect/>
          </a:stretch>
        </p:blipFill>
        <p:spPr>
          <a:xfrm>
            <a:off x="158213" y="2250521"/>
            <a:ext cx="8774741" cy="1622413"/>
          </a:xfrm>
          <a:prstGeom prst="rect">
            <a:avLst/>
          </a:prstGeom>
        </p:spPr>
      </p:pic>
    </p:spTree>
    <p:extLst>
      <p:ext uri="{BB962C8B-B14F-4D97-AF65-F5344CB8AC3E}">
        <p14:creationId xmlns:p14="http://schemas.microsoft.com/office/powerpoint/2010/main" val="23762611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147639" y="1030112"/>
            <a:ext cx="8789987" cy="5213350"/>
          </a:xfrm>
        </p:spPr>
        <p:txBody>
          <a:bodyPr/>
          <a:lstStyle/>
          <a:p>
            <a:pPr eaLnBrk="1" hangingPunct="1">
              <a:buFont typeface="Arial"/>
              <a:buChar char="•"/>
              <a:defRPr/>
            </a:pPr>
            <a:r>
              <a:rPr lang="en-US" sz="2400" dirty="0" smtClean="0">
                <a:solidFill>
                  <a:schemeClr val="tx1">
                    <a:lumMod val="75000"/>
                    <a:lumOff val="25000"/>
                  </a:schemeClr>
                </a:solidFill>
              </a:rPr>
              <a:t>Sulfonates are such good leaving groups because they are very stable (like halides, they are the conjugate bases of strong acids)</a:t>
            </a: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endParaRPr lang="en-US" sz="2400" dirty="0">
              <a:solidFill>
                <a:schemeClr val="tx1">
                  <a:lumMod val="75000"/>
                  <a:lumOff val="25000"/>
                </a:schemeClr>
              </a:solidFill>
            </a:endParaRPr>
          </a:p>
          <a:p>
            <a:pPr eaLnBrk="1" hangingPunct="1">
              <a:buFont typeface="Arial"/>
              <a:buChar char="•"/>
              <a:defRPr/>
            </a:pPr>
            <a:endParaRPr lang="en-US" sz="2400" dirty="0" smtClean="0">
              <a:solidFill>
                <a:schemeClr val="tx1">
                  <a:lumMod val="75000"/>
                  <a:lumOff val="25000"/>
                </a:schemeClr>
              </a:solidFill>
            </a:endParaRPr>
          </a:p>
          <a:p>
            <a:pPr eaLnBrk="1" hangingPunct="1">
              <a:buFont typeface="Arial"/>
              <a:buChar char="•"/>
              <a:defRPr/>
            </a:pPr>
            <a:r>
              <a:rPr lang="en-US" sz="2400" dirty="0" smtClean="0">
                <a:solidFill>
                  <a:schemeClr val="tx1">
                    <a:lumMod val="75000"/>
                    <a:lumOff val="25000"/>
                  </a:schemeClr>
                </a:solidFill>
              </a:rPr>
              <a:t>Based on pK</a:t>
            </a:r>
            <a:r>
              <a:rPr lang="en-US" sz="2400" baseline="-25000" dirty="0" smtClean="0">
                <a:solidFill>
                  <a:schemeClr val="tx1">
                    <a:lumMod val="75000"/>
                    <a:lumOff val="25000"/>
                  </a:schemeClr>
                </a:solidFill>
              </a:rPr>
              <a:t>a</a:t>
            </a:r>
            <a:r>
              <a:rPr lang="en-US" sz="2400" dirty="0" smtClean="0">
                <a:solidFill>
                  <a:schemeClr val="tx1">
                    <a:lumMod val="75000"/>
                    <a:lumOff val="25000"/>
                  </a:schemeClr>
                </a:solidFill>
              </a:rPr>
              <a:t> values, which sulfonate is the </a:t>
            </a:r>
            <a:r>
              <a:rPr lang="en-US" sz="2400" i="1" dirty="0" smtClean="0">
                <a:solidFill>
                  <a:schemeClr val="tx1">
                    <a:lumMod val="75000"/>
                    <a:lumOff val="25000"/>
                  </a:schemeClr>
                </a:solidFill>
              </a:rPr>
              <a:t>best</a:t>
            </a:r>
            <a:r>
              <a:rPr lang="en-US" sz="2400" dirty="0" smtClean="0">
                <a:solidFill>
                  <a:schemeClr val="tx1">
                    <a:lumMod val="75000"/>
                    <a:lumOff val="25000"/>
                  </a:schemeClr>
                </a:solidFill>
              </a:rPr>
              <a:t> leaving group?</a:t>
            </a: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marL="0" indent="0" eaLnBrk="1" hangingPunct="1">
              <a:buNone/>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eaLnBrk="1" hangingPunct="1">
              <a:buFont typeface="Arial"/>
              <a:buChar char="•"/>
              <a:defRPr/>
            </a:pPr>
            <a:endParaRPr lang="en-US" sz="2400" b="1"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a:p>
            <a:pPr marL="0" indent="0" eaLnBrk="1" hangingPunct="1">
              <a:buNone/>
              <a:defRPr/>
            </a:pPr>
            <a:endParaRPr lang="en-US" sz="2400" dirty="0">
              <a:solidFill>
                <a:schemeClr val="tx1">
                  <a:lumMod val="75000"/>
                  <a:lumOff val="25000"/>
                </a:schemeClr>
              </a:solidFill>
            </a:endParaRPr>
          </a:p>
          <a:p>
            <a:pPr marL="0" indent="0" eaLnBrk="1" hangingPunct="1">
              <a:buNone/>
              <a:defRPr/>
            </a:pPr>
            <a:endParaRPr lang="en-US" sz="2400" dirty="0" smtClean="0">
              <a:solidFill>
                <a:schemeClr val="tx1">
                  <a:lumMod val="75000"/>
                  <a:lumOff val="25000"/>
                </a:schemeClr>
              </a:solidFill>
            </a:endParaRPr>
          </a:p>
        </p:txBody>
      </p:sp>
      <p:sp>
        <p:nvSpPr>
          <p:cNvPr id="8" name="Date Placeholder 7"/>
          <p:cNvSpPr>
            <a:spLocks noGrp="1"/>
          </p:cNvSpPr>
          <p:nvPr>
            <p:ph type="dt" sz="half" idx="10"/>
          </p:nvPr>
        </p:nvSpPr>
        <p:spPr/>
        <p:txBody>
          <a:bodyPr/>
          <a:lstStyle/>
          <a:p>
            <a:pPr>
              <a:defRPr/>
            </a:pPr>
            <a:r>
              <a:rPr lang="en-US" dirty="0" smtClean="0"/>
              <a:t>Copyright © 2017 John Wiley &amp; Sons, Inc. All rights reserved.</a:t>
            </a:r>
            <a:endParaRPr lang="en-US" dirty="0"/>
          </a:p>
        </p:txBody>
      </p:sp>
      <p:sp>
        <p:nvSpPr>
          <p:cNvPr id="9" name="Slide Number Placeholder 8"/>
          <p:cNvSpPr>
            <a:spLocks noGrp="1"/>
          </p:cNvSpPr>
          <p:nvPr>
            <p:ph type="sldNum" sz="quarter" idx="12"/>
          </p:nvPr>
        </p:nvSpPr>
        <p:spPr/>
        <p:txBody>
          <a:bodyPr/>
          <a:lstStyle/>
          <a:p>
            <a:r>
              <a:rPr lang="en-US" dirty="0" smtClean="0"/>
              <a:t>8-</a:t>
            </a:r>
            <a:fld id="{47784EF3-B0ED-CC4C-BA07-F1ABCCB8D2E7}" type="slidenum">
              <a:rPr lang="en-US" smtClean="0"/>
              <a:pPr/>
              <a:t>98</a:t>
            </a:fld>
            <a:endParaRPr lang="en-US" dirty="0"/>
          </a:p>
        </p:txBody>
      </p:sp>
      <p:sp>
        <p:nvSpPr>
          <p:cNvPr id="10" name="Footer Placeholder 9"/>
          <p:cNvSpPr>
            <a:spLocks noGrp="1"/>
          </p:cNvSpPr>
          <p:nvPr>
            <p:ph type="ftr" sz="quarter" idx="3"/>
          </p:nvPr>
        </p:nvSpPr>
        <p:spPr/>
        <p:txBody>
          <a:bodyPr/>
          <a:lstStyle/>
          <a:p>
            <a:pPr>
              <a:defRPr/>
            </a:pPr>
            <a:r>
              <a:rPr lang="en-US" dirty="0" smtClean="0"/>
              <a:t>Klein, Organic Chemistry 3e </a:t>
            </a:r>
            <a:endParaRPr lang="en-US" dirty="0"/>
          </a:p>
        </p:txBody>
      </p:sp>
      <p:sp>
        <p:nvSpPr>
          <p:cNvPr id="14" name="Title 1"/>
          <p:cNvSpPr>
            <a:spLocks noGrp="1"/>
          </p:cNvSpPr>
          <p:nvPr>
            <p:ph type="title"/>
          </p:nvPr>
        </p:nvSpPr>
        <p:spPr>
          <a:xfrm>
            <a:off x="457200" y="193675"/>
            <a:ext cx="8229600" cy="750888"/>
          </a:xfrm>
        </p:spPr>
        <p:txBody>
          <a:bodyPr/>
          <a:lstStyle/>
          <a:p>
            <a:pPr eaLnBrk="1" hangingPunct="1"/>
            <a:r>
              <a:rPr lang="en-US" sz="4000" dirty="0" smtClean="0"/>
              <a:t>7.12 Alkyl sulfonates</a:t>
            </a:r>
            <a:endParaRPr lang="en-US" sz="4000" dirty="0"/>
          </a:p>
        </p:txBody>
      </p:sp>
      <p:pic>
        <p:nvPicPr>
          <p:cNvPr id="2" name="Picture 1"/>
          <p:cNvPicPr>
            <a:picLocks noChangeAspect="1"/>
          </p:cNvPicPr>
          <p:nvPr/>
        </p:nvPicPr>
        <p:blipFill>
          <a:blip r:embed="rId2"/>
          <a:stretch>
            <a:fillRect/>
          </a:stretch>
        </p:blipFill>
        <p:spPr>
          <a:xfrm>
            <a:off x="335395" y="4339713"/>
            <a:ext cx="8643944" cy="1712732"/>
          </a:xfrm>
          <a:prstGeom prst="rect">
            <a:avLst/>
          </a:prstGeom>
        </p:spPr>
      </p:pic>
      <p:pic>
        <p:nvPicPr>
          <p:cNvPr id="4" name="Picture 3"/>
          <p:cNvPicPr>
            <a:picLocks noChangeAspect="1"/>
          </p:cNvPicPr>
          <p:nvPr/>
        </p:nvPicPr>
        <p:blipFill>
          <a:blip r:embed="rId3"/>
          <a:stretch>
            <a:fillRect/>
          </a:stretch>
        </p:blipFill>
        <p:spPr>
          <a:xfrm>
            <a:off x="623301" y="2052006"/>
            <a:ext cx="5273350" cy="1099656"/>
          </a:xfrm>
          <a:prstGeom prst="rect">
            <a:avLst/>
          </a:prstGeom>
        </p:spPr>
      </p:pic>
      <p:sp>
        <p:nvSpPr>
          <p:cNvPr id="12" name="TextBox 11"/>
          <p:cNvSpPr txBox="1"/>
          <p:nvPr/>
        </p:nvSpPr>
        <p:spPr>
          <a:xfrm>
            <a:off x="6261437" y="2276496"/>
            <a:ext cx="2722032" cy="760037"/>
          </a:xfrm>
          <a:prstGeom prst="rect">
            <a:avLst/>
          </a:prstGeom>
          <a:noFill/>
        </p:spPr>
        <p:txBody>
          <a:bodyPr wrap="none" lIns="91440" tIns="45720" rIns="91440" bIns="45720" rtlCol="0">
            <a:spAutoFit/>
          </a:bodyPr>
          <a:lstStyle/>
          <a:p>
            <a:pPr algn="ctr">
              <a:lnSpc>
                <a:spcPts val="1400"/>
              </a:lnSpc>
              <a:spcAft>
                <a:spcPts val="400"/>
              </a:spcAft>
            </a:pPr>
            <a:r>
              <a:rPr lang="en-US" sz="2200" b="1" dirty="0" smtClean="0">
                <a:solidFill>
                  <a:srgbClr val="FF0000"/>
                </a:solidFill>
                <a:latin typeface="+mn-lt"/>
              </a:rPr>
              <a:t>Sulfonate ions are</a:t>
            </a:r>
          </a:p>
          <a:p>
            <a:pPr algn="ctr">
              <a:lnSpc>
                <a:spcPts val="1400"/>
              </a:lnSpc>
              <a:spcAft>
                <a:spcPts val="400"/>
              </a:spcAft>
            </a:pPr>
            <a:r>
              <a:rPr lang="en-US" sz="2200" b="1" dirty="0" smtClean="0">
                <a:solidFill>
                  <a:srgbClr val="FF0000"/>
                </a:solidFill>
                <a:latin typeface="+mn-lt"/>
              </a:rPr>
              <a:t>Resonance stabilized!</a:t>
            </a:r>
          </a:p>
          <a:p>
            <a:pPr algn="ctr">
              <a:lnSpc>
                <a:spcPts val="1400"/>
              </a:lnSpc>
              <a:spcAft>
                <a:spcPts val="400"/>
              </a:spcAft>
            </a:pPr>
            <a:endParaRPr lang="en-US" sz="2200" b="1" dirty="0" smtClean="0">
              <a:solidFill>
                <a:srgbClr val="FF0000"/>
              </a:solidFill>
              <a:latin typeface="+mn-lt"/>
            </a:endParaRPr>
          </a:p>
        </p:txBody>
      </p:sp>
    </p:spTree>
    <p:extLst>
      <p:ext uri="{BB962C8B-B14F-4D97-AF65-F5344CB8AC3E}">
        <p14:creationId xmlns:p14="http://schemas.microsoft.com/office/powerpoint/2010/main" val="3809879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Klein1-Temp">
  <a:themeElements>
    <a:clrScheme name="Custom 2">
      <a:dk1>
        <a:srgbClr val="141313"/>
      </a:dk1>
      <a:lt1>
        <a:sysClr val="window" lastClr="FFFFFF"/>
      </a:lt1>
      <a:dk2>
        <a:srgbClr val="1F497D"/>
      </a:dk2>
      <a:lt2>
        <a:srgbClr val="EEECE1"/>
      </a:lt2>
      <a:accent1>
        <a:srgbClr val="BA5E23"/>
      </a:accent1>
      <a:accent2>
        <a:srgbClr val="639431"/>
      </a:accent2>
      <a:accent3>
        <a:srgbClr val="1F9FAF"/>
      </a:accent3>
      <a:accent4>
        <a:srgbClr val="9A0A54"/>
      </a:accent4>
      <a:accent5>
        <a:srgbClr val="16602D"/>
      </a:accent5>
      <a:accent6>
        <a:srgbClr val="74141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Aft>
            <a:spcPts val="600"/>
          </a:spcAft>
          <a:defRPr dirty="0"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Klein1-Temp</Template>
  <TotalTime>11400</TotalTime>
  <Words>7830</Words>
  <Application>Microsoft Office PowerPoint</Application>
  <PresentationFormat>On-screen Show (4:3)</PresentationFormat>
  <Paragraphs>1495</Paragraphs>
  <Slides>111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3" baseType="lpstr">
      <vt:lpstr>Klein1-Temp</vt:lpstr>
      <vt:lpstr>CS ChemDraw Drawing</vt:lpstr>
      <vt:lpstr>PowerPoint Presentation</vt:lpstr>
      <vt:lpstr>7.1 Introduction to Alkyl Halides</vt:lpstr>
      <vt:lpstr>7.1 Substitution and Elimination Rxns</vt:lpstr>
      <vt:lpstr>7.1 Substitution and Elimination Rxns</vt:lpstr>
      <vt:lpstr>7.1 Substitution and Elimination Rxns</vt:lpstr>
      <vt:lpstr>7.1 Leaving Groups</vt:lpstr>
      <vt:lpstr>7.2 Alkyl Halides</vt:lpstr>
      <vt:lpstr>7.2 Alkyl Halide Nomenclature</vt:lpstr>
      <vt:lpstr>7.2 Alkyl Halide Nomenclature</vt:lpstr>
      <vt:lpstr>7.2 Alkyl Halide Nomenclature</vt:lpstr>
      <vt:lpstr>7.2 Alkyl Halide Structure</vt:lpstr>
      <vt:lpstr>7.2 Alkyl Halide Structure</vt:lpstr>
      <vt:lpstr>7.2 Uses of Organohalides</vt:lpstr>
      <vt:lpstr>7.3 SN2 Reactions</vt:lpstr>
      <vt:lpstr>7.3 SN2 Reactions</vt:lpstr>
      <vt:lpstr>7.3 SN2 – concerted substitution</vt:lpstr>
      <vt:lpstr>7.3 SN2 – stereochemistry</vt:lpstr>
      <vt:lpstr>7.3 SN2 – backside attack</vt:lpstr>
      <vt:lpstr>7.3 SN2 – backside attack</vt:lpstr>
      <vt:lpstr>7.3 SN2- Kinetics</vt:lpstr>
      <vt:lpstr>7.3 SN2 - Kinetics</vt:lpstr>
      <vt:lpstr>7.3 SN2 – Rationalizing kinetic data</vt:lpstr>
      <vt:lpstr>7.3 SN2 – Rationalizing kinetic data</vt:lpstr>
      <vt:lpstr>7.3 SN2 – Rationalizing kinetic data</vt:lpstr>
      <vt:lpstr>7.4 SN2 – nucleophilicity</vt:lpstr>
      <vt:lpstr>7.4 SN2 – Nucleophilicity</vt:lpstr>
      <vt:lpstr>7.4 SN2 – solvent effects</vt:lpstr>
      <vt:lpstr>PowerPoint Presentation</vt:lpstr>
      <vt:lpstr>PowerPoint Presentation</vt:lpstr>
      <vt:lpstr>PowerPoint Presentation</vt:lpstr>
      <vt:lpstr>PowerPoint Presentation</vt:lpstr>
      <vt:lpstr>PowerPoint Presentation</vt:lpstr>
      <vt:lpstr>7.7 Alkene Nomenclature</vt:lpstr>
      <vt:lpstr>7.7 Alkene Nomenclature</vt:lpstr>
      <vt:lpstr>7.7 Alkene Nomenclature</vt:lpstr>
      <vt:lpstr>7.7 Alkene Nomenclature</vt:lpstr>
      <vt:lpstr>7.7 Alkene isomerism</vt:lpstr>
      <vt:lpstr>7.7 Alkene isomerism</vt:lpstr>
      <vt:lpstr>7.7 Alkene Stability</vt:lpstr>
      <vt:lpstr>7.7 Alkene Stability</vt:lpstr>
      <vt:lpstr>7.7 Alkene Stability</vt:lpstr>
      <vt:lpstr>7.7 Alkene Stability</vt:lpstr>
      <vt:lpstr>7.7 Cycloalkene stability</vt:lpstr>
      <vt:lpstr>7.7 Alkene Isomerism</vt:lpstr>
      <vt:lpstr>7.8 E2 regioselectivity</vt:lpstr>
      <vt:lpstr>7.8 E2 regioselectivity</vt:lpstr>
      <vt:lpstr>7.8 E2 regioselectivity</vt:lpstr>
      <vt:lpstr>7.8 E2 regioselectivity</vt:lpstr>
      <vt:lpstr>7.8 Regioselectivity of E2 rxns</vt:lpstr>
      <vt:lpstr>7.8 E2 stereoselectivity</vt:lpstr>
      <vt:lpstr>7.8 Stereospecificity of E2</vt:lpstr>
      <vt:lpstr>7.8 Stereospecificity of E2</vt:lpstr>
      <vt:lpstr>7.8 Stereospecificity of E2</vt:lpstr>
      <vt:lpstr>7.8 Stereospecificity of E2</vt:lpstr>
      <vt:lpstr>7.8 Stereospecificity of E2</vt:lpstr>
      <vt:lpstr>7.8 Stereospecificity of E2</vt:lpstr>
      <vt:lpstr>7.8 Stereospecificity of E2</vt:lpstr>
      <vt:lpstr>7.8 stereospecific vs. stereoselective</vt:lpstr>
      <vt:lpstr>7.8 Stereospecificity of E2</vt:lpstr>
      <vt:lpstr>7.8 Stereospecificity of E2</vt:lpstr>
      <vt:lpstr>7.8 Stereospecificity of E2</vt:lpstr>
      <vt:lpstr>7.8 drawing products of E2 rxns</vt:lpstr>
      <vt:lpstr>7.9 Unimolecular Rxns (SN1 and E1)</vt:lpstr>
      <vt:lpstr>7.9 Unimolecular Rxns (SN1 and E1)</vt:lpstr>
      <vt:lpstr>7.9 SN1 mechanism</vt:lpstr>
      <vt:lpstr>7.9  SN1 reaction coordinate</vt:lpstr>
      <vt:lpstr>7.9 SN1 kinetics</vt:lpstr>
      <vt:lpstr>7.9 SN1 mechanism</vt:lpstr>
      <vt:lpstr>7.9 E1 mechanism</vt:lpstr>
      <vt:lpstr>7.9 E1 kinetics</vt:lpstr>
      <vt:lpstr>7.9 SN1/E1 rearrangements</vt:lpstr>
      <vt:lpstr>7.9 SN1/E1 rearrangements</vt:lpstr>
      <vt:lpstr>7.9 SN1/E1 solvent effects</vt:lpstr>
      <vt:lpstr>7.9 solvent effects on substitution</vt:lpstr>
      <vt:lpstr>7.9 SN1/E1 – the substrate</vt:lpstr>
      <vt:lpstr>7.9 SN1/E1 – the substrate</vt:lpstr>
      <vt:lpstr>7.9 SN1/E1 – the substrate</vt:lpstr>
      <vt:lpstr>7.9 E1 – regioselectivity</vt:lpstr>
      <vt:lpstr>7.9 E1 – stereoselectivity</vt:lpstr>
      <vt:lpstr>7.9 SN1 – stereoselectivity</vt:lpstr>
      <vt:lpstr>7.9 SN1 – stereoselectivity</vt:lpstr>
      <vt:lpstr>7.10 Kinetic Isotope effects</vt:lpstr>
      <vt:lpstr>7.10 Kinetic Isotope effects</vt:lpstr>
      <vt:lpstr>7.10 Kinetic Isotope effects</vt:lpstr>
      <vt:lpstr>7.11 Predicting Products</vt:lpstr>
      <vt:lpstr>7.11 Predicting Products</vt:lpstr>
      <vt:lpstr>7.11 Predicting Products</vt:lpstr>
      <vt:lpstr>7.11 Function of the reagent</vt:lpstr>
      <vt:lpstr>7.11 Analyze the substrate</vt:lpstr>
      <vt:lpstr>7.11 regioselectivity/stereoselectivity</vt:lpstr>
      <vt:lpstr>7.11 regioselectivity/stereoselectivity</vt:lpstr>
      <vt:lpstr>7.11 regioselectivity/stereoselectivity</vt:lpstr>
      <vt:lpstr>7.11 regioselectivity/stereoselectivity</vt:lpstr>
      <vt:lpstr>7.11 Predict the products</vt:lpstr>
      <vt:lpstr>7.11 Predict the products</vt:lpstr>
      <vt:lpstr>7.11 Predict the products</vt:lpstr>
      <vt:lpstr>7.11 Predict the products</vt:lpstr>
      <vt:lpstr>7.12 Other substrates</vt:lpstr>
      <vt:lpstr>7.12 Alkyl sulfonates</vt:lpstr>
      <vt:lpstr>7.12 Alkyl sulfonates</vt:lpstr>
      <vt:lpstr>7.12 Alkyl sulfonates</vt:lpstr>
      <vt:lpstr>7.12 Alcohols</vt:lpstr>
      <vt:lpstr>7.12 Alcohols</vt:lpstr>
      <vt:lpstr>7.12 Alcohols</vt:lpstr>
      <vt:lpstr>7.13 Synthetic strategies</vt:lpstr>
      <vt:lpstr>7.13 Synthetic strategies</vt:lpstr>
      <vt:lpstr>7.13 Synthetic strategies</vt:lpstr>
      <vt:lpstr>7.13 retrosynthetic analysis</vt:lpstr>
      <vt:lpstr>7.13 retrosynthetic analysis</vt:lpstr>
      <vt:lpstr>7.13 retrosynthetic analysis</vt:lpstr>
      <vt:lpstr>7.13 retrosynthetic analysis</vt:lpstr>
    </vt:vector>
  </TitlesOfParts>
  <Company>Wiley Publishing,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jyee</dc:creator>
  <cp:lastModifiedBy>Swain, Elizabeth - Hoboken</cp:lastModifiedBy>
  <cp:revision>410</cp:revision>
  <cp:lastPrinted>2016-07-21T03:59:39Z</cp:lastPrinted>
  <dcterms:created xsi:type="dcterms:W3CDTF">2013-08-09T08:26:38Z</dcterms:created>
  <dcterms:modified xsi:type="dcterms:W3CDTF">2016-09-06T13:32:13Z</dcterms:modified>
</cp:coreProperties>
</file>