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361" r:id="rId2"/>
    <p:sldId id="266" r:id="rId3"/>
    <p:sldId id="267" r:id="rId4"/>
    <p:sldId id="362" r:id="rId5"/>
    <p:sldId id="366" r:id="rId6"/>
    <p:sldId id="367" r:id="rId7"/>
    <p:sldId id="368" r:id="rId8"/>
    <p:sldId id="369" r:id="rId9"/>
    <p:sldId id="268" r:id="rId10"/>
    <p:sldId id="270" r:id="rId11"/>
    <p:sldId id="370" r:id="rId12"/>
    <p:sldId id="371" r:id="rId13"/>
    <p:sldId id="274" r:id="rId14"/>
    <p:sldId id="275" r:id="rId15"/>
    <p:sldId id="277" r:id="rId16"/>
    <p:sldId id="372" r:id="rId17"/>
    <p:sldId id="373" r:id="rId18"/>
    <p:sldId id="374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4" r:id="rId27"/>
    <p:sldId id="286" r:id="rId28"/>
    <p:sldId id="287" r:id="rId29"/>
    <p:sldId id="288" r:id="rId30"/>
    <p:sldId id="354" r:id="rId31"/>
    <p:sldId id="290" r:id="rId32"/>
    <p:sldId id="363" r:id="rId33"/>
    <p:sldId id="293" r:id="rId34"/>
    <p:sldId id="294" r:id="rId35"/>
    <p:sldId id="295" r:id="rId36"/>
    <p:sldId id="296" r:id="rId37"/>
    <p:sldId id="375" r:id="rId38"/>
    <p:sldId id="297" r:id="rId39"/>
    <p:sldId id="298" r:id="rId40"/>
    <p:sldId id="299" r:id="rId41"/>
    <p:sldId id="300" r:id="rId42"/>
    <p:sldId id="301" r:id="rId43"/>
    <p:sldId id="302" r:id="rId44"/>
    <p:sldId id="376" r:id="rId45"/>
    <p:sldId id="377" r:id="rId46"/>
    <p:sldId id="304" r:id="rId47"/>
    <p:sldId id="306" r:id="rId48"/>
    <p:sldId id="307" r:id="rId49"/>
    <p:sldId id="347" r:id="rId50"/>
    <p:sldId id="378" r:id="rId51"/>
    <p:sldId id="308" r:id="rId52"/>
    <p:sldId id="379" r:id="rId53"/>
    <p:sldId id="309" r:id="rId54"/>
    <p:sldId id="310" r:id="rId55"/>
    <p:sldId id="311" r:id="rId56"/>
    <p:sldId id="312" r:id="rId57"/>
    <p:sldId id="313" r:id="rId58"/>
    <p:sldId id="380" r:id="rId59"/>
    <p:sldId id="315" r:id="rId60"/>
    <p:sldId id="381" r:id="rId61"/>
    <p:sldId id="316" r:id="rId62"/>
    <p:sldId id="317" r:id="rId63"/>
    <p:sldId id="318" r:id="rId64"/>
    <p:sldId id="319" r:id="rId65"/>
    <p:sldId id="320" r:id="rId66"/>
    <p:sldId id="353" r:id="rId67"/>
    <p:sldId id="321" r:id="rId68"/>
    <p:sldId id="322" r:id="rId69"/>
    <p:sldId id="323" r:id="rId70"/>
    <p:sldId id="324" r:id="rId71"/>
    <p:sldId id="382" r:id="rId72"/>
    <p:sldId id="325" r:id="rId73"/>
    <p:sldId id="326" r:id="rId74"/>
    <p:sldId id="327" r:id="rId75"/>
    <p:sldId id="328" r:id="rId76"/>
    <p:sldId id="329" r:id="rId77"/>
    <p:sldId id="330" r:id="rId78"/>
    <p:sldId id="383" r:id="rId79"/>
    <p:sldId id="332" r:id="rId80"/>
    <p:sldId id="333" r:id="rId81"/>
    <p:sldId id="334" r:id="rId82"/>
    <p:sldId id="351" r:id="rId83"/>
    <p:sldId id="384" r:id="rId84"/>
    <p:sldId id="335" r:id="rId85"/>
    <p:sldId id="336" r:id="rId86"/>
    <p:sldId id="337" r:id="rId87"/>
    <p:sldId id="386" r:id="rId88"/>
    <p:sldId id="364" r:id="rId89"/>
    <p:sldId id="387" r:id="rId90"/>
    <p:sldId id="388" r:id="rId91"/>
    <p:sldId id="341" r:id="rId92"/>
    <p:sldId id="342" r:id="rId93"/>
    <p:sldId id="389" r:id="rId94"/>
    <p:sldId id="345" r:id="rId95"/>
    <p:sldId id="390" r:id="rId96"/>
    <p:sldId id="391" r:id="rId97"/>
    <p:sldId id="392" r:id="rId9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0B9C72-FDAA-354E-BE85-4FA23A4E759C}">
          <p14:sldIdLst>
            <p14:sldId id="361"/>
            <p14:sldId id="266"/>
            <p14:sldId id="267"/>
            <p14:sldId id="362"/>
            <p14:sldId id="366"/>
            <p14:sldId id="367"/>
            <p14:sldId id="368"/>
            <p14:sldId id="369"/>
            <p14:sldId id="268"/>
            <p14:sldId id="270"/>
            <p14:sldId id="370"/>
            <p14:sldId id="371"/>
            <p14:sldId id="274"/>
            <p14:sldId id="275"/>
            <p14:sldId id="277"/>
            <p14:sldId id="372"/>
            <p14:sldId id="373"/>
            <p14:sldId id="374"/>
            <p14:sldId id="278"/>
            <p14:sldId id="279"/>
            <p14:sldId id="280"/>
            <p14:sldId id="281"/>
            <p14:sldId id="282"/>
            <p14:sldId id="283"/>
            <p14:sldId id="285"/>
            <p14:sldId id="284"/>
            <p14:sldId id="286"/>
            <p14:sldId id="287"/>
            <p14:sldId id="288"/>
            <p14:sldId id="354"/>
            <p14:sldId id="290"/>
            <p14:sldId id="363"/>
            <p14:sldId id="293"/>
            <p14:sldId id="294"/>
            <p14:sldId id="295"/>
            <p14:sldId id="296"/>
            <p14:sldId id="375"/>
            <p14:sldId id="297"/>
            <p14:sldId id="298"/>
            <p14:sldId id="299"/>
            <p14:sldId id="300"/>
            <p14:sldId id="301"/>
            <p14:sldId id="302"/>
            <p14:sldId id="376"/>
            <p14:sldId id="377"/>
            <p14:sldId id="304"/>
            <p14:sldId id="306"/>
            <p14:sldId id="307"/>
            <p14:sldId id="347"/>
            <p14:sldId id="378"/>
            <p14:sldId id="308"/>
            <p14:sldId id="379"/>
            <p14:sldId id="309"/>
            <p14:sldId id="310"/>
            <p14:sldId id="311"/>
            <p14:sldId id="312"/>
            <p14:sldId id="313"/>
            <p14:sldId id="380"/>
            <p14:sldId id="315"/>
            <p14:sldId id="381"/>
            <p14:sldId id="316"/>
            <p14:sldId id="317"/>
            <p14:sldId id="318"/>
            <p14:sldId id="319"/>
            <p14:sldId id="320"/>
            <p14:sldId id="353"/>
            <p14:sldId id="321"/>
            <p14:sldId id="322"/>
            <p14:sldId id="323"/>
            <p14:sldId id="324"/>
            <p14:sldId id="382"/>
            <p14:sldId id="325"/>
            <p14:sldId id="326"/>
            <p14:sldId id="327"/>
            <p14:sldId id="328"/>
            <p14:sldId id="329"/>
            <p14:sldId id="330"/>
            <p14:sldId id="383"/>
            <p14:sldId id="332"/>
            <p14:sldId id="333"/>
            <p14:sldId id="334"/>
            <p14:sldId id="351"/>
            <p14:sldId id="384"/>
            <p14:sldId id="335"/>
            <p14:sldId id="336"/>
            <p14:sldId id="337"/>
            <p14:sldId id="386"/>
            <p14:sldId id="364"/>
            <p14:sldId id="387"/>
            <p14:sldId id="388"/>
            <p14:sldId id="341"/>
            <p14:sldId id="342"/>
            <p14:sldId id="389"/>
            <p14:sldId id="345"/>
            <p14:sldId id="390"/>
            <p14:sldId id="391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2148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35ABBBA-0912-7F44-8A6B-B8AC051D63C1}" type="datetimeFigureOut">
              <a:rPr lang="en-US"/>
              <a:pPr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B174493-5069-9D42-ACF7-B7111B0086A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333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F91FFB7-799E-E74B-8765-8A21F2C1C5B0}" type="datetimeFigureOut">
              <a:rPr lang="en-US"/>
              <a:pPr/>
              <a:t>11/16/2016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98AFBCF-8491-D745-A06E-F7ECAA794E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522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77C6B-E227-0646-9D6D-EAE84B02FA05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72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D5399-7E6B-6A45-AAED-3057BB6CD940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93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475F9-DFE4-FA4B-B16B-CEC35861244C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87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C08AD-46D2-4846-8318-57849BB11A02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92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A02F0-81A4-D74C-ADD1-16B628037F9E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43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4D171-7291-9346-ADEB-8E417BBFD3A2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70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47B03-1CA5-E946-9269-F4F301AA727B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94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696D4-D295-D445-B6BD-788728A005E5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97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C9C74-C93B-254A-BD15-89A45340A885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9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9A084-A6F9-404D-B720-CDB32A4476B2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8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C1333-2278-684B-B76F-2ADA1AB507D2}" type="slidenum">
              <a:rPr lang="en-US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1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1C34-E5C6-2C49-8C04-0A28416040C9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15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122A-4F79-1E49-9E45-F5A1A7BCC365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0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4F450-ADD1-5B48-8F43-446575868383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38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EF22E-BBDE-3247-992E-006BB2D4DED8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94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49311-6D93-734F-B848-79C59AB16E5A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20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8532D-2B39-0A4A-880F-6D3ABB95A0A7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90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59D51-27A9-ED48-9B07-680874010709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99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8E24C-C384-1E42-9092-96668C6295D4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2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11AF5-23CD-B342-9EFA-2DE7F6A4DE8B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9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16603-5BF3-724C-9E13-3F1F676D4E9C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04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16603-5BF3-724C-9E13-3F1F676D4E9C}" type="slidenum">
              <a:rPr lang="en-US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9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1C34-E5C6-2C49-8C04-0A28416040C9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32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5901F-7B58-C144-9FD9-D2D583F9C3C3}" type="slidenum">
              <a:rPr lang="en-US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1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0FC9D-135D-714A-A0F5-19C8FEE37854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94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3D6B-0BDE-A941-817C-EE50BEE8DD20}" type="slidenum">
              <a:rPr lang="en-US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31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DEBC4-05D7-634E-8003-F6746A6B1C14}" type="slidenum">
              <a:rPr lang="en-US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187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CCC15-0779-4F4E-890A-3AC1D9119A37}" type="slidenum">
              <a:rPr lang="en-US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677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3115F-8130-6348-B6F6-D6A5525B0603}" type="slidenum">
              <a:rPr lang="en-US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57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3115F-8130-6348-B6F6-D6A5525B0603}" type="slidenum">
              <a:rPr lang="en-US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04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3115F-8130-6348-B6F6-D6A5525B0603}" type="slidenum">
              <a:rPr lang="en-US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758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5B05B-2BA5-7044-A6D5-D86800CEF5B5}" type="slidenum">
              <a:rPr lang="en-US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358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4A573-A626-4447-82D0-0591B3BE73B6}" type="slidenum">
              <a:rPr lang="en-US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1C34-E5C6-2C49-8C04-0A28416040C9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049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9DA62-ABBA-4A4A-BB5D-69D93EC78184}" type="slidenum">
              <a:rPr lang="en-US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57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BFDE2-E7B0-7C43-9DE8-CD4EAADFFE72}" type="slidenum">
              <a:rPr lang="en-US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489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BFDE2-E7B0-7C43-9DE8-CD4EAADFFE72}" type="slidenum">
              <a:rPr lang="en-US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07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A712-8C40-DB41-9EAB-DA57535C7425}" type="slidenum">
              <a:rPr lang="en-US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546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A712-8C40-DB41-9EAB-DA57535C7425}" type="slidenum">
              <a:rPr lang="en-US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585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EC5E7-B160-9C4D-9FA1-B7EF60EE27CC}" type="slidenum">
              <a:rPr lang="en-US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479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9D72-B2BC-2047-9D11-D79D53B690EB}" type="slidenum">
              <a:rPr lang="en-US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604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C3E36-2A97-B94D-9DCC-6A426E6517DB}" type="slidenum">
              <a:rPr lang="en-US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527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49466-1B1C-554A-A9A1-A43E2BEF0DFC}" type="slidenum">
              <a:rPr lang="en-US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855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6347C-99A5-C247-9961-A74DADB1D355}" type="slidenum">
              <a:rPr lang="en-US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8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A1644-7F13-694B-B28F-FE65D1CBDC11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302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6347C-99A5-C247-9961-A74DADB1D355}" type="slidenum">
              <a:rPr lang="en-US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145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6712C-441E-DF44-9DCF-A4FFCE65DF86}" type="slidenum">
              <a:rPr lang="en-US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356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6712C-441E-DF44-9DCF-A4FFCE65DF86}" type="slidenum">
              <a:rPr lang="en-US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38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02493-67A4-4D49-948A-209A6790B17E}" type="slidenum">
              <a:rPr lang="en-US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951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E987-DF01-724B-8919-2A8812480650}" type="slidenum">
              <a:rPr lang="en-US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584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6FFD9-3CD8-074A-BE49-73E6A08C5D10}" type="slidenum">
              <a:rPr lang="en-US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432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4BDAE-F62C-564B-91A3-A18A293F40C1}" type="slidenum">
              <a:rPr lang="en-US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195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9A9EA-99FF-5D47-A5AD-C0DE0086B24B}" type="slidenum">
              <a:rPr lang="en-US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560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9E9EA-3935-3F45-AA2E-D8DA57E6B169}" type="slidenum">
              <a:rPr lang="en-US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05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398B6-E290-6B4B-84FF-72DF8356E5B2}" type="slidenum">
              <a:rPr lang="en-US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94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0C50E-6B47-5E4C-8A95-D446EDF7D8FA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465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DF1C-3ECE-4543-BD34-6EDAC790166A}" type="slidenum">
              <a:rPr lang="en-US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395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1BC8C-BF92-F048-BFD2-D0F6C95AE335}" type="slidenum">
              <a:rPr lang="en-US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047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8A21-36E8-1F42-B1DA-88AA3745120B}" type="slidenum">
              <a:rPr lang="en-US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315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8A21-36E8-1F42-B1DA-88AA3745120B}" type="slidenum">
              <a:rPr lang="en-US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8820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014EF-ED94-A541-BB4E-B38526534A82}" type="slidenum">
              <a:rPr lang="en-US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2287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24894-F497-C549-ACAD-480B820D8247}" type="slidenum">
              <a:rPr lang="en-US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607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2D63-1255-164C-B660-0DF47D682A81}" type="slidenum">
              <a:rPr lang="en-US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646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81B02-0599-B34C-BB1F-1B4F2C9BE2BF}" type="slidenum">
              <a:rPr lang="en-US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2139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3A706-BF81-BB42-A52A-FC1B70C29CD4}" type="slidenum">
              <a:rPr lang="en-US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3138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1AE6-E577-FB47-B370-ED685B6B8682}" type="slidenum">
              <a:rPr lang="en-US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61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D5399-7E6B-6A45-AAED-3057BB6CD940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94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1AE6-E577-FB47-B370-ED685B6B8682}" type="slidenum">
              <a:rPr lang="en-US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1603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0826C-E4A7-B248-8B70-C98B54CB3E4C}" type="slidenum">
              <a:rPr lang="en-US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4432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C9831-CA2E-964C-BFB0-D2FDD616A9C5}" type="slidenum">
              <a:rPr lang="en-US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457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6B2B7-1EDE-2D46-8C03-6EA047C32884}" type="slidenum">
              <a:rPr lang="en-US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0233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181ED-67E9-8242-90BF-B61BE6C28335}" type="slidenum">
              <a:rPr lang="en-US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8381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181ED-67E9-8242-90BF-B61BE6C28335}" type="slidenum">
              <a:rPr lang="en-US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1798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500BE-1290-E040-9C5B-F8E613DE67F2}" type="slidenum">
              <a:rPr lang="en-US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6191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B14D4-CC13-4941-846F-2574D7D15D12}" type="slidenum">
              <a:rPr lang="en-US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0980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D9890-81F0-4B43-893B-8215651E62A9}" type="slidenum">
              <a:rPr lang="en-US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020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D9890-81F0-4B43-893B-8215651E62A9}" type="slidenum">
              <a:rPr lang="en-US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37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D5399-7E6B-6A45-AAED-3057BB6CD940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8417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D9890-81F0-4B43-893B-8215651E62A9}" type="slidenum">
              <a:rPr lang="en-US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0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D9890-81F0-4B43-893B-8215651E62A9}" type="slidenum">
              <a:rPr lang="en-US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4132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D9890-81F0-4B43-893B-8215651E62A9}" type="slidenum">
              <a:rPr lang="en-US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8401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DF83F-A8F1-BF46-BD72-F4B5B9B64EC5}" type="slidenum">
              <a:rPr lang="en-US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8845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4498F-8531-3245-BE57-C675661FA04B}" type="slidenum">
              <a:rPr lang="en-US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2330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4498F-8531-3245-BE57-C675661FA04B}" type="slidenum">
              <a:rPr lang="en-US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0175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E67A-6F43-C945-84DA-15A07AE051AA}" type="slidenum">
              <a:rPr lang="en-US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5643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E67A-6F43-C945-84DA-15A07AE051AA}" type="slidenum">
              <a:rPr lang="en-US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7795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E67A-6F43-C945-84DA-15A07AE051AA}" type="slidenum">
              <a:rPr lang="en-US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9940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E67A-6F43-C945-84DA-15A07AE051AA}" type="slidenum">
              <a:rPr lang="en-US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5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D5399-7E6B-6A45-AAED-3057BB6CD940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8-</a:t>
            </a:r>
            <a:fld id="{BAAB5D4F-7D89-EE49-B29F-6E4AC56C2E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514612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6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4808538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3145" y="64928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5052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8-</a:t>
            </a:r>
            <a:fld id="{210FAD1B-45B5-4041-819F-E465121FFD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8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9.emf"/><Relationship Id="rId4" Type="http://schemas.openxmlformats.org/officeDocument/2006/relationships/oleObject" Target="../embeddings/oleObject1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0.emf"/><Relationship Id="rId5" Type="http://schemas.openxmlformats.org/officeDocument/2006/relationships/image" Target="../media/image119.emf"/><Relationship Id="rId4" Type="http://schemas.openxmlformats.org/officeDocument/2006/relationships/oleObject" Target="../embeddings/oleObject2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image" Target="../media/image128.emf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5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9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7200" y="4602163"/>
            <a:ext cx="81534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Chapter </a:t>
            </a: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8</a:t>
            </a:r>
            <a:endParaRPr lang="en-US" sz="3200" b="1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800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Addition Reactions and Alkenes</a:t>
            </a:r>
          </a:p>
        </p:txBody>
      </p:sp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533400" y="1901825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Third Edition</a:t>
            </a:r>
            <a:endParaRPr lang="en-US" sz="32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44613" y="3900488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David Klein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09600" y="2119313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98488" y="456565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94385" y="893122"/>
            <a:ext cx="8689975" cy="8366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Addition reactions are </a:t>
            </a:r>
            <a:r>
              <a:rPr lang="en-US" sz="2400" b="1" dirty="0" smtClean="0"/>
              <a:t>favored by enthalpy</a:t>
            </a:r>
            <a:r>
              <a:rPr lang="en-US" sz="2400" dirty="0" smtClean="0"/>
              <a:t>.  </a:t>
            </a:r>
          </a:p>
          <a:p>
            <a:pPr eaLnBrk="1" hangingPunct="1"/>
            <a:r>
              <a:rPr lang="en-US" sz="2400" dirty="0" smtClean="0"/>
              <a:t>Sigma bonds are stronger (more stable) than </a:t>
            </a:r>
            <a:r>
              <a:rPr lang="en-US" sz="2400" i="1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2400" dirty="0" smtClean="0"/>
              <a:t> bonds</a:t>
            </a:r>
            <a:endParaRPr lang="en-US" sz="2400" dirty="0"/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25977" y="2086357"/>
            <a:ext cx="5676160" cy="243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" y="4966701"/>
            <a:ext cx="53627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000" b="1" i="1" dirty="0">
                <a:ea typeface="Arial" charset="0"/>
                <a:cs typeface="Arial" charset="0"/>
              </a:rPr>
              <a:t>H</a:t>
            </a:r>
            <a:r>
              <a:rPr lang="en-US" sz="2000" b="1" dirty="0" smtClean="0">
                <a:ea typeface="Arial" charset="0"/>
                <a:cs typeface="Arial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Bonds broken </a:t>
            </a:r>
            <a:r>
              <a:rPr lang="en-US" sz="2000" b="1" dirty="0" smtClean="0">
                <a:ea typeface="Arial" charset="0"/>
                <a:cs typeface="Arial" charset="0"/>
              </a:rPr>
              <a:t>– </a:t>
            </a:r>
            <a:r>
              <a:rPr lang="en-US" sz="2000" b="1" dirty="0" smtClean="0">
                <a:solidFill>
                  <a:srgbClr val="00B0F0"/>
                </a:solidFill>
                <a:ea typeface="Arial" charset="0"/>
                <a:cs typeface="Arial" charset="0"/>
              </a:rPr>
              <a:t>bonds formed </a:t>
            </a:r>
            <a:r>
              <a:rPr lang="en-US" sz="2000" b="1" dirty="0" smtClean="0">
                <a:ea typeface="Arial" charset="0"/>
                <a:cs typeface="Arial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000" b="1" i="1" dirty="0">
                <a:ea typeface="Arial" charset="0"/>
                <a:cs typeface="Arial" charset="0"/>
              </a:rPr>
              <a:t>H</a:t>
            </a:r>
            <a:r>
              <a:rPr lang="en-US" sz="2000" b="1" dirty="0">
                <a:ea typeface="Arial" charset="0"/>
                <a:cs typeface="Arial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166 kcal/mol </a:t>
            </a:r>
            <a:r>
              <a:rPr lang="en-US" sz="2000" b="1" dirty="0" smtClean="0">
                <a:ea typeface="Arial" charset="0"/>
                <a:cs typeface="Arial" charset="0"/>
              </a:rPr>
              <a:t>– </a:t>
            </a:r>
            <a:r>
              <a:rPr lang="en-US" sz="2000" b="1" dirty="0" smtClean="0">
                <a:solidFill>
                  <a:srgbClr val="00B0F0"/>
                </a:solidFill>
                <a:ea typeface="Arial" charset="0"/>
                <a:cs typeface="Arial" charset="0"/>
              </a:rPr>
              <a:t>185 kcal/mol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000" b="1" i="1" dirty="0">
                <a:ea typeface="Arial" charset="0"/>
                <a:cs typeface="Arial" charset="0"/>
              </a:rPr>
              <a:t>H</a:t>
            </a:r>
            <a:r>
              <a:rPr lang="en-US" sz="2000" b="1" dirty="0" smtClean="0">
                <a:ea typeface="Arial" charset="0"/>
                <a:cs typeface="Arial" charset="0"/>
              </a:rPr>
              <a:t> = –19 kcal/mol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3"/>
            <a:ext cx="8229600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8.3 Addition vs. Elimination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94385" y="893122"/>
            <a:ext cx="8689975" cy="8366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Addition reactions are </a:t>
            </a:r>
            <a:r>
              <a:rPr lang="en-US" sz="2400" b="1" dirty="0" smtClean="0"/>
              <a:t>NOT favored by entropy</a:t>
            </a:r>
            <a:r>
              <a:rPr lang="en-US" sz="2400" dirty="0" smtClean="0"/>
              <a:t>.  </a:t>
            </a:r>
          </a:p>
          <a:p>
            <a:pPr eaLnBrk="1" hangingPunct="1"/>
            <a:r>
              <a:rPr lang="en-US" sz="2400" dirty="0" smtClean="0"/>
              <a:t>Two molecules combine to form one product; entropy decreases</a:t>
            </a:r>
          </a:p>
          <a:p>
            <a:pPr marL="0" indent="0" eaLnBrk="1" hangingPunct="1">
              <a:buNone/>
            </a:pPr>
            <a:endParaRPr lang="en-US" sz="2400" dirty="0"/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25977" y="2086357"/>
            <a:ext cx="5676160" cy="243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3"/>
            <a:ext cx="8229600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8.3 Addition vs. Elimination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04960" y="5098132"/>
            <a:ext cx="291301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TWO reactants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57611" y="5098131"/>
            <a:ext cx="291301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ea typeface="Arial" charset="0"/>
                <a:cs typeface="Arial" charset="0"/>
              </a:rPr>
              <a:t>ONE product</a:t>
            </a:r>
          </a:p>
        </p:txBody>
      </p:sp>
    </p:spTree>
    <p:extLst>
      <p:ext uri="{BB962C8B-B14F-4D97-AF65-F5344CB8AC3E}">
        <p14:creationId xmlns:p14="http://schemas.microsoft.com/office/powerpoint/2010/main" val="15495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94385" y="893122"/>
            <a:ext cx="8689975" cy="8366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At lower temps, enthalpy dominates, and addition reactions are favored</a:t>
            </a:r>
          </a:p>
          <a:p>
            <a:pPr eaLnBrk="1" hangingPunct="1"/>
            <a:r>
              <a:rPr lang="en-US" sz="2400" dirty="0" smtClean="0"/>
              <a:t>At higher temps, entropy dominates, and elimination reactions are favored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 smtClean="0"/>
              <a:t>So, we use lower temperatures when doing an addition reaction</a:t>
            </a:r>
          </a:p>
          <a:p>
            <a:pPr marL="0" indent="0" eaLnBrk="1" hangingPunct="1">
              <a:buNone/>
            </a:pP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3"/>
            <a:ext cx="8229600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8.3 Addition vs. Elimination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22" y="2961277"/>
            <a:ext cx="6702838" cy="16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Hydrohalogenation: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 of H-X to an alkene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use HCl, HBr, or HI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the alkene is not symmetrical, then two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regioisomers are possible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depending on which carbon gets the “H” and the “X” 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8814" y="2240057"/>
            <a:ext cx="6102514" cy="139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8.4 Hydrohalogenation</a:t>
            </a:r>
            <a:endParaRPr lang="en-US" sz="4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8852" y="4749436"/>
            <a:ext cx="4264885" cy="122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81845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Hydrohalogenation 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regioselective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Markovnikov addition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1869, Markovnikov observed the H atoms tend to add to the carbon already bearing more H atoms 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halogen is generally installed at the more substituted carbon</a:t>
            </a:r>
          </a:p>
        </p:txBody>
      </p:sp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5785" y="2849831"/>
            <a:ext cx="7552430" cy="167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8.4 Hydrohalogenation - Regioselectivity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When peroxides are used with HBr, </a:t>
            </a:r>
            <a:r>
              <a:rPr lang="en-US" sz="2400" b="1" dirty="0" smtClean="0"/>
              <a:t>the opposite regioselectivity is observed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baseline="-25000" dirty="0"/>
          </a:p>
          <a:p>
            <a:pPr eaLnBrk="1" hangingPunct="1"/>
            <a:endParaRPr lang="en-US" sz="2400" baseline="-25000" dirty="0" smtClean="0"/>
          </a:p>
          <a:p>
            <a:pPr eaLnBrk="1" hangingPunct="1"/>
            <a:endParaRPr lang="en-US" sz="2400" baseline="-250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reaction mechanism must be different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when peroxides are present.</a:t>
            </a: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14723" y="2273874"/>
            <a:ext cx="5555828" cy="136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8.4 Hydrohalogenation - Regioselectivity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important lesson here is that the </a:t>
            </a:r>
            <a:r>
              <a:rPr lang="en-US" sz="2400" b="1" dirty="0" smtClean="0"/>
              <a:t>regioselectivity of HBr addition can be controlled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baseline="-25000" dirty="0"/>
          </a:p>
          <a:p>
            <a:pPr eaLnBrk="1" hangingPunct="1"/>
            <a:endParaRPr lang="en-US" sz="2400" baseline="-25000" dirty="0" smtClean="0"/>
          </a:p>
          <a:p>
            <a:pPr eaLnBrk="1" hangingPunct="1"/>
            <a:endParaRPr lang="en-US" sz="2400" baseline="-250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8.4 Hydrohalogenation - Regioselectivity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71" y="2669540"/>
            <a:ext cx="5165809" cy="24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Conceptual Checkpoint 8.1 – </a:t>
            </a:r>
            <a:r>
              <a:rPr lang="en-US" sz="2400" dirty="0" smtClean="0"/>
              <a:t>Draw the expected </a:t>
            </a:r>
            <a:r>
              <a:rPr lang="en-US" sz="2400" i="1" dirty="0" smtClean="0"/>
              <a:t>major</a:t>
            </a:r>
            <a:r>
              <a:rPr lang="en-US" sz="2400" dirty="0" smtClean="0"/>
              <a:t> product for the following reactions</a:t>
            </a:r>
            <a:endParaRPr lang="en-US" sz="2400" b="1" dirty="0" smtClean="0"/>
          </a:p>
          <a:p>
            <a:pPr eaLnBrk="1" hangingPunct="1"/>
            <a:endParaRPr lang="en-US" sz="2400" baseline="-25000" dirty="0"/>
          </a:p>
          <a:p>
            <a:pPr eaLnBrk="1" hangingPunct="1"/>
            <a:endParaRPr lang="en-US" sz="2400" baseline="-25000" dirty="0" smtClean="0"/>
          </a:p>
          <a:p>
            <a:pPr eaLnBrk="1" hangingPunct="1"/>
            <a:endParaRPr lang="en-US" sz="2400" baseline="-250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8.4 Hydrohalogenation - Regioselectivity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40" y="2431502"/>
            <a:ext cx="2049316" cy="864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5" y="4103191"/>
            <a:ext cx="2481741" cy="8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Conceptual Checkpoint 8.1 –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Draw the expected 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major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product for the following reactions</a:t>
            </a:r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There are more practice problems in Checkpoint 8.1</a:t>
            </a:r>
          </a:p>
          <a:p>
            <a:pPr eaLnBrk="1" hangingPunct="1"/>
            <a:endParaRPr lang="en-US" sz="2400" baseline="-25000" dirty="0"/>
          </a:p>
          <a:p>
            <a:pPr eaLnBrk="1" hangingPunct="1"/>
            <a:endParaRPr lang="en-US" sz="2400" baseline="-25000" dirty="0" smtClean="0"/>
          </a:p>
          <a:p>
            <a:pPr eaLnBrk="1" hangingPunct="1"/>
            <a:endParaRPr lang="en-US" sz="2400" baseline="-250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8.4 Hydrohalogenation - Regioselectivity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40" y="2431502"/>
            <a:ext cx="2049316" cy="864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5" y="4103191"/>
            <a:ext cx="2481741" cy="8084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507" y="2540596"/>
            <a:ext cx="1224844" cy="755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200" y="4017904"/>
            <a:ext cx="1482151" cy="8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1" y="951910"/>
            <a:ext cx="8689975" cy="21256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mechanism is a two step process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7493" y="2053930"/>
            <a:ext cx="7891338" cy="25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8-</a:t>
            </a:r>
            <a:fld id="{BAAB5D4F-7D89-EE49-B29F-6E4AC56C2E1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8.4 Hydrohalogenation - Mechanism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-3"/>
            <a:ext cx="8229600" cy="798967"/>
          </a:xfrm>
        </p:spPr>
        <p:txBody>
          <a:bodyPr/>
          <a:lstStyle/>
          <a:p>
            <a:pPr eaLnBrk="1" hangingPunct="1"/>
            <a:r>
              <a:rPr lang="en-US" sz="4000" dirty="0"/>
              <a:t>8</a:t>
            </a:r>
            <a:r>
              <a:rPr lang="en-US" sz="4000" dirty="0" smtClean="0"/>
              <a:t>.1 Introduction to Addition </a:t>
            </a:r>
            <a:r>
              <a:rPr lang="en-US" sz="4000" dirty="0"/>
              <a:t>Reactions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0" y="940343"/>
            <a:ext cx="2560320" cy="1042896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2400" b="1" dirty="0" smtClean="0"/>
              <a:t>Addition</a:t>
            </a:r>
            <a:r>
              <a:rPr lang="en-US" sz="2400" dirty="0" smtClean="0"/>
              <a:t> is the opposite of elimination</a:t>
            </a:r>
          </a:p>
          <a:p>
            <a:pPr marL="0" indent="0" algn="ctr" eaLnBrk="1" hangingPunct="1">
              <a:buNone/>
              <a:defRPr/>
            </a:pPr>
            <a:endParaRPr lang="en-US" sz="24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75" y="1110161"/>
            <a:ext cx="3648144" cy="757827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500945" y="953828"/>
            <a:ext cx="2488216" cy="1042896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2400" dirty="0" smtClean="0"/>
              <a:t>C=C 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2400" dirty="0" smtClean="0"/>
              <a:t> bond is converted to </a:t>
            </a:r>
            <a:r>
              <a:rPr lang="en-US" sz="2400" b="1" dirty="0" smtClean="0"/>
              <a:t>two new sigma bonds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119" y="2331375"/>
            <a:ext cx="4523462" cy="3813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8.4 Hydrohalogenation - Mechanism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247651" y="951910"/>
            <a:ext cx="8689975" cy="21256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step with the highest E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the rate determining step, which is the formation of the carbocation intermediate (the first step)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73" y="1867300"/>
            <a:ext cx="6764054" cy="4225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47650" y="873483"/>
            <a:ext cx="8689975" cy="5038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Recall that there are two possible products, Markovnikov and anti-Markovnikov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Markovnikov product is formed because of carbocation stability</a:t>
            </a: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3">
            <a:alphaModFix amt="68000"/>
          </a:blip>
          <a:srcRect b="24768"/>
          <a:stretch>
            <a:fillRect/>
          </a:stretch>
        </p:blipFill>
        <p:spPr bwMode="auto">
          <a:xfrm>
            <a:off x="2512377" y="2167756"/>
            <a:ext cx="5611226" cy="110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/>
          <p:cNvPicPr>
            <a:picLocks noChangeAspect="1" noChangeArrowheads="1"/>
          </p:cNvPicPr>
          <p:nvPr/>
        </p:nvPicPr>
        <p:blipFill>
          <a:blip r:embed="rId4"/>
          <a:srcRect b="23213"/>
          <a:stretch>
            <a:fillRect/>
          </a:stretch>
        </p:blipFill>
        <p:spPr bwMode="auto">
          <a:xfrm>
            <a:off x="2926219" y="4052701"/>
            <a:ext cx="4769981" cy="118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8.4 Hydrohalogenation - Mechanism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67206" y="4643967"/>
            <a:ext cx="291301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Markovnikov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pathway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0089" y="2568221"/>
            <a:ext cx="291301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i="1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a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nti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Markovnikov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pathway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323" y="1605714"/>
            <a:ext cx="291301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2˚ carbocation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intermediate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322" y="3725141"/>
            <a:ext cx="291301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FF0000"/>
                </a:solidFill>
                <a:ea typeface="Arial" charset="0"/>
                <a:cs typeface="Arial" charset="0"/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˚ carbocation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intermediate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half" idx="1"/>
          </p:nvPr>
        </p:nvSpPr>
        <p:spPr>
          <a:xfrm>
            <a:off x="247650" y="873483"/>
            <a:ext cx="8689975" cy="5038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Markovnikov product is formed through a lower energy (i.e. faster) transition state.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8.1</a:t>
            </a:r>
          </a:p>
        </p:txBody>
      </p:sp>
      <p:pic>
        <p:nvPicPr>
          <p:cNvPr id="297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2864" y="2927832"/>
            <a:ext cx="1000170" cy="8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2864" y="3611067"/>
            <a:ext cx="888205" cy="91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598" y="4982864"/>
            <a:ext cx="255336" cy="91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4946" y="4771019"/>
            <a:ext cx="376216" cy="91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2108" y="2749965"/>
            <a:ext cx="1471405" cy="13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8.4 Hydrohalogenation - Mechanism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5" y="2076153"/>
            <a:ext cx="8041710" cy="3348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64768" y="1095554"/>
            <a:ext cx="8872857" cy="5038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Hydrohalogenation may result in the formation of a chirality center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actually TWO Markovnikov products formed in this rxn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82532" y="2024985"/>
            <a:ext cx="6180863" cy="104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15707" y="4477066"/>
            <a:ext cx="2892844" cy="104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8.4 Hydrohalogenation - Stereochemistry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744042" y="4671049"/>
            <a:ext cx="2913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Two enantiomers are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f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ormed in equal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amounts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77830" y="977987"/>
            <a:ext cx="8689975" cy="5038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carbocation intermediate can be attacked from either side of the empty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orbital, with equal probability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conceptual checkpoint 8.5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8.4 Hydrohalogenation - Stereochemistry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16" y="1831037"/>
            <a:ext cx="6914368" cy="432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8.4 Hydrohalogenation - Rearrangements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7830" y="977987"/>
            <a:ext cx="8859795" cy="1309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Recall carbocations can rearrange (hydride or methide shift) if they can become more stable.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this alkene undergoes hydrohalogenation, the 2˚ carbocation could rearrange to a more stable, 3˚ carbocation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12" y="3076883"/>
            <a:ext cx="5551294" cy="1613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2676347"/>
            <a:ext cx="2727626" cy="13061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35383" y="2504504"/>
            <a:ext cx="291301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1,2-hydride shift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78132" y="2687671"/>
            <a:ext cx="5828508" cy="199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8.4 Hydrohalogenation - Rearrangements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77830" y="977987"/>
            <a:ext cx="8859795" cy="1309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Recall carbocations can rearrange (hydride or methide shift) if they can become more stable.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carbocation rearrangements can occur, the DO occur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8.2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03957" y="1082491"/>
            <a:ext cx="8833668" cy="5038725"/>
          </a:xfrm>
        </p:spPr>
        <p:txBody>
          <a:bodyPr/>
          <a:lstStyle/>
          <a:p>
            <a:pPr eaLnBrk="1" hangingPunct="1"/>
            <a:r>
              <a:rPr lang="en-US" sz="2400" dirty="0"/>
              <a:t>The components of </a:t>
            </a:r>
            <a:r>
              <a:rPr lang="en-US" sz="2400" b="1" dirty="0">
                <a:solidFill>
                  <a:srgbClr val="FF0000"/>
                </a:solidFill>
              </a:rPr>
              <a:t>water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OH</a:t>
            </a:r>
            <a:r>
              <a:rPr lang="en-US" sz="2400" dirty="0"/>
              <a:t>) are added across </a:t>
            </a:r>
            <a:r>
              <a:rPr lang="en-US" sz="2400" dirty="0" smtClean="0"/>
              <a:t>the </a:t>
            </a:r>
            <a:r>
              <a:rPr lang="en-US" sz="2400" i="1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2400" i="1" dirty="0" smtClean="0"/>
              <a:t> </a:t>
            </a:r>
            <a:r>
              <a:rPr lang="en-US" sz="2400" dirty="0" smtClean="0"/>
              <a:t>bond</a:t>
            </a:r>
          </a:p>
          <a:p>
            <a:pPr eaLnBrk="1" hangingPunct="1"/>
            <a:r>
              <a:rPr lang="en-US" sz="2400" b="1" dirty="0" smtClean="0"/>
              <a:t>Acid-catalyzed hydration</a:t>
            </a:r>
            <a:r>
              <a:rPr lang="en-US" sz="2400" dirty="0" smtClean="0"/>
              <a:t> follows </a:t>
            </a:r>
            <a:r>
              <a:rPr lang="en-US" sz="2400" b="1" dirty="0" smtClean="0"/>
              <a:t>Markovnikov regeioselectivity</a:t>
            </a:r>
          </a:p>
          <a:p>
            <a:pPr eaLnBrk="1" hangingPunct="1"/>
            <a:endParaRPr lang="en-US" sz="2400" b="1" dirty="0"/>
          </a:p>
          <a:p>
            <a:pPr lvl="2"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 smtClean="0"/>
              <a:t>Sulfuric acid is typically the acid catalyst used</a:t>
            </a:r>
            <a:endParaRPr lang="en-US" sz="2400" dirty="0"/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2092" y="2442556"/>
            <a:ext cx="4064606" cy="135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03556" y="5048209"/>
            <a:ext cx="5924707" cy="88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8.5 Acid-catalyzed Hydration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53860" y="2491152"/>
            <a:ext cx="4989080" cy="333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8.5 Acid-catalyzed Hydration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03957" y="1082492"/>
            <a:ext cx="8833668" cy="112513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smtClean="0"/>
              <a:t>OH </a:t>
            </a:r>
            <a:r>
              <a:rPr lang="en-US" sz="2400" dirty="0" smtClean="0"/>
              <a:t>is added to the more substituted carbon of the alkene</a:t>
            </a:r>
          </a:p>
          <a:p>
            <a:pPr eaLnBrk="1" hangingPunct="1"/>
            <a:r>
              <a:rPr lang="en-US" sz="2400" dirty="0" smtClean="0"/>
              <a:t>The more substituted the carbon atom is, the faster the reaction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651" y="3445914"/>
            <a:ext cx="3070317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his data is consistent 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w</a:t>
            </a:r>
            <a:r>
              <a:rPr lang="en-US" sz="20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ith a mechanism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hat proceeds through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carbocation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intermediate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9789" y="2399786"/>
            <a:ext cx="7724421" cy="294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8.5 Hydration - Mechanism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03957" y="1082492"/>
            <a:ext cx="8833668" cy="112513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mechanism for acid-catalyzed hydration is essentially the same as hydrohalogenation: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29593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bond </a:t>
            </a:r>
            <a:r>
              <a:rPr lang="en-US" sz="2400" dirty="0" smtClean="0"/>
              <a:t>is an </a:t>
            </a:r>
            <a:r>
              <a:rPr lang="en-US" sz="2400" b="1" dirty="0" smtClean="0">
                <a:solidFill>
                  <a:srgbClr val="FF0000"/>
                </a:solidFill>
              </a:rPr>
              <a:t>electron-pair donor</a:t>
            </a:r>
            <a:endParaRPr lang="en-US" sz="2400" b="1" dirty="0">
              <a:solidFill>
                <a:srgbClr val="FF0000"/>
              </a:solidFill>
            </a:endParaRP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endParaRPr lang="en-US" sz="2400" dirty="0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37687" y="1863879"/>
            <a:ext cx="5059503" cy="140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75835" y="4173325"/>
            <a:ext cx="5734418" cy="137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3"/>
            <a:ext cx="8229600" cy="798967"/>
          </a:xfrm>
        </p:spPr>
        <p:txBody>
          <a:bodyPr/>
          <a:lstStyle/>
          <a:p>
            <a:pPr eaLnBrk="1" hangingPunct="1"/>
            <a:r>
              <a:rPr lang="en-US" sz="4000" dirty="0"/>
              <a:t>8</a:t>
            </a:r>
            <a:r>
              <a:rPr lang="en-US" sz="4000" dirty="0" smtClean="0"/>
              <a:t>.1 Introduction to Addition </a:t>
            </a:r>
            <a:r>
              <a:rPr lang="en-US" sz="4000" dirty="0"/>
              <a:t>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85968" y="3055212"/>
            <a:ext cx="5567975" cy="305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8.5 Hydration - Mechanism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03957" y="1082492"/>
            <a:ext cx="8833668" cy="112513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The mechanism for acid-catalyzed hydration is essentially the same as hydrohalogenation:</a:t>
            </a:r>
          </a:p>
          <a:p>
            <a:pPr eaLnBrk="1" hangingPunct="1"/>
            <a:r>
              <a:rPr lang="en-US" sz="2400" dirty="0" smtClean="0"/>
              <a:t>But with hydration, </a:t>
            </a:r>
            <a:r>
              <a:rPr lang="en-US" sz="2400" b="1" dirty="0" smtClean="0"/>
              <a:t>nucleophilic attack produces an oxonium ion, which is deprotonated </a:t>
            </a:r>
            <a:r>
              <a:rPr lang="en-US" sz="2400" dirty="0" smtClean="0"/>
              <a:t>to afford the alcohol product: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03957" y="1082491"/>
            <a:ext cx="8833668" cy="5063447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reactants and products of hydration are in equilibrium</a:t>
            </a: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exploit La Chatelier’s principle to control the equilibrium</a:t>
            </a: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we are </a:t>
            </a:r>
            <a:r>
              <a:rPr lang="en-US" sz="2400" b="1" dirty="0" smtClean="0">
                <a:solidFill>
                  <a:srgbClr val="FF0000"/>
                </a:solidFill>
              </a:rPr>
              <a:t>synthesizing an alcohol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an alkene, we would </a:t>
            </a:r>
            <a:r>
              <a:rPr lang="en-US" sz="2400" b="1" dirty="0" smtClean="0">
                <a:solidFill>
                  <a:srgbClr val="FF0000"/>
                </a:solidFill>
              </a:rPr>
              <a:t>use excess water </a:t>
            </a: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we are </a:t>
            </a:r>
            <a:r>
              <a:rPr lang="en-US" sz="2400" b="1" dirty="0" smtClean="0">
                <a:solidFill>
                  <a:srgbClr val="0070C0"/>
                </a:solidFill>
              </a:rPr>
              <a:t>synthesizing an alkene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an alcohol, we would </a:t>
            </a:r>
            <a:r>
              <a:rPr lang="en-US" sz="2400" b="1" dirty="0" smtClean="0">
                <a:solidFill>
                  <a:srgbClr val="0070C0"/>
                </a:solidFill>
              </a:rPr>
              <a:t>only use acid, and not add water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reaction</a:t>
            </a:r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27659" y="2233613"/>
            <a:ext cx="6661339" cy="22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8.5 Hydration - Thermodynamics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03957" y="1082491"/>
            <a:ext cx="8833668" cy="5063447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stereochemistry of hydration is analogous to hydration, for the same reason(s).</a:t>
            </a: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a new chirality center is formed, a mixture of R and S is obtained</a:t>
            </a: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always, if enantiomers are formed in a reaction, then a racemic mixture is obtained.</a:t>
            </a: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8.3</a:t>
            </a: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5868" y="2823772"/>
            <a:ext cx="7828053" cy="113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8.5 Hydration - Stereochemistry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45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1680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Markovnikov hydration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O,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/>
              <a:t>) has limited application… rearrangements </a:t>
            </a:r>
            <a:r>
              <a:rPr lang="en-US" sz="2400" dirty="0" smtClean="0"/>
              <a:t>often occur, giving mixture of products</a:t>
            </a:r>
            <a:endParaRPr lang="en-US" sz="2400" dirty="0"/>
          </a:p>
          <a:p>
            <a:pPr eaLnBrk="1" hangingPunct="1"/>
            <a:r>
              <a:rPr lang="en-US" sz="2400" b="1" dirty="0"/>
              <a:t>Oxymercuration-demercuration </a:t>
            </a:r>
            <a:r>
              <a:rPr lang="en-US" sz="2400" dirty="0"/>
              <a:t>is an </a:t>
            </a:r>
            <a:r>
              <a:rPr lang="en-US" sz="2400" dirty="0" smtClean="0"/>
              <a:t>alternative</a:t>
            </a:r>
          </a:p>
          <a:p>
            <a:pPr lvl="1" eaLnBrk="1" hangingPunct="1"/>
            <a:r>
              <a:rPr lang="en-US" dirty="0" smtClean="0"/>
              <a:t>Markovnikov addition of </a:t>
            </a:r>
            <a:r>
              <a:rPr lang="en-US" b="1" dirty="0" smtClean="0"/>
              <a:t>H </a:t>
            </a:r>
            <a:r>
              <a:rPr lang="en-US" dirty="0" smtClean="0"/>
              <a:t>and </a:t>
            </a:r>
            <a:r>
              <a:rPr lang="en-US" b="1" dirty="0" smtClean="0"/>
              <a:t>OH</a:t>
            </a:r>
          </a:p>
          <a:p>
            <a:pPr lvl="1" eaLnBrk="1" hangingPunct="1"/>
            <a:r>
              <a:rPr lang="en-US" b="1" dirty="0" smtClean="0"/>
              <a:t>No rearrangements occur</a:t>
            </a:r>
            <a:endParaRPr lang="en-US" b="1" dirty="0"/>
          </a:p>
        </p:txBody>
      </p:sp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9783" y="4058792"/>
            <a:ext cx="8151223" cy="9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8.6 Oxymercuration-Demercuration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7020" y="1121680"/>
            <a:ext cx="8870225" cy="5038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mercuric cation is the (Lewis) acid in this reaction, instead of H</a:t>
            </a:r>
            <a:r>
              <a:rPr lang="en-US" sz="2400" baseline="30000" dirty="0" smtClean="0"/>
              <a:t>+</a:t>
            </a:r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8442" y="2629075"/>
            <a:ext cx="844738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8.6 Oxymercuration-Demercuration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7020" y="1056365"/>
            <a:ext cx="8870225" cy="5038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When the p bond attacks the mercuric cation, a stabilized cation is formed, and so it will not rearrange like carbocations do.</a:t>
            </a:r>
            <a:endParaRPr lang="en-US" sz="2400" baseline="30000" dirty="0" smtClean="0"/>
          </a:p>
        </p:txBody>
      </p:sp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8067" y="3953015"/>
            <a:ext cx="6072577" cy="208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8.6 Oxymercuration-Demercuration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9" y="2021004"/>
            <a:ext cx="4148583" cy="168486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8011" y="3745058"/>
            <a:ext cx="83471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60664" y="2484542"/>
            <a:ext cx="3070317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c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arbocations will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r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earrange if they can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6759" y="4662909"/>
            <a:ext cx="256086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Mercurinium ions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will not rearrange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56209" y="971729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/>
              <a:t>The mercurinium ion </a:t>
            </a:r>
            <a:r>
              <a:rPr lang="en-US" sz="2400" dirty="0" smtClean="0"/>
              <a:t>reacts with nucleophiles, </a:t>
            </a:r>
            <a:r>
              <a:rPr lang="en-US" sz="2400" dirty="0"/>
              <a:t>and it can easily be attacked by a </a:t>
            </a:r>
            <a:r>
              <a:rPr lang="en-US" sz="2400" dirty="0" smtClean="0"/>
              <a:t>nucleophile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NaBH</a:t>
            </a:r>
            <a:r>
              <a:rPr lang="en-US" sz="2400" baseline="-25000" dirty="0"/>
              <a:t>4</a:t>
            </a:r>
            <a:r>
              <a:rPr lang="en-US" sz="2400" dirty="0"/>
              <a:t> is generally used to replace the –HgOAc group with a –H group via a free radical mechanism</a:t>
            </a:r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19071" y="2339492"/>
            <a:ext cx="5593441" cy="170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8.6 Oxymercuration-Demercuration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56209" y="971729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two reaction sequence provides same product as acid-catalyzed hydration, but without rearrangement.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Practice with Conceptual Checkpoint 8.12</a:t>
            </a:r>
            <a:endParaRPr lang="en-US" sz="24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8.6 Oxymercuration-Demercuration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6" y="1925035"/>
            <a:ext cx="5560771" cy="1591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6" y="4310415"/>
            <a:ext cx="4602018" cy="15723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18011" y="3875686"/>
            <a:ext cx="83471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825" y="4681827"/>
            <a:ext cx="30703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A 1,2-methide shift would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ccur if H</a:t>
            </a:r>
            <a:r>
              <a:rPr lang="en-US" b="1" baseline="-25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O,H</a:t>
            </a:r>
            <a:r>
              <a:rPr lang="en-US" b="1" baseline="-25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SO</a:t>
            </a:r>
            <a:r>
              <a:rPr lang="en-US" b="1" baseline="-25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4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w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as used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6759" y="2207772"/>
            <a:ext cx="2560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Mixture of products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f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ormed due to a 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r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earranged product</a:t>
            </a:r>
          </a:p>
        </p:txBody>
      </p:sp>
    </p:spTree>
    <p:extLst>
      <p:ext uri="{BB962C8B-B14F-4D97-AF65-F5344CB8AC3E}">
        <p14:creationId xmlns:p14="http://schemas.microsoft.com/office/powerpoint/2010/main" val="19686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97855"/>
            <a:ext cx="8820605" cy="5038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Hydroboration-Oxidation</a:t>
            </a:r>
            <a:r>
              <a:rPr lang="en-US" sz="2400" dirty="0" smtClean="0"/>
              <a:t> adds </a:t>
            </a:r>
            <a:r>
              <a:rPr lang="en-US" sz="2400" b="1" dirty="0" smtClean="0"/>
              <a:t>H and OH </a:t>
            </a:r>
            <a:r>
              <a:rPr lang="en-US" sz="2400" dirty="0" smtClean="0"/>
              <a:t>with </a:t>
            </a:r>
            <a:r>
              <a:rPr lang="en-US" sz="2400" b="1" i="1" dirty="0" smtClean="0"/>
              <a:t>anti</a:t>
            </a:r>
            <a:r>
              <a:rPr lang="en-US" sz="2400" b="1" dirty="0" smtClean="0"/>
              <a:t> Markovnikov regioselectivity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Note that this is a two-reaction sequence</a:t>
            </a:r>
          </a:p>
        </p:txBody>
      </p:sp>
      <p:pic>
        <p:nvPicPr>
          <p:cNvPr id="4608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2160" y="2449652"/>
            <a:ext cx="7498880" cy="21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8.7 Hydroboration-Oxidation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43146" y="958666"/>
            <a:ext cx="8689975" cy="5038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Hydroboration-Oxidation is also </a:t>
            </a:r>
            <a:r>
              <a:rPr lang="en-US" sz="2400" b="1" dirty="0" smtClean="0">
                <a:solidFill>
                  <a:srgbClr val="FF0000"/>
                </a:solidFill>
              </a:rPr>
              <a:t>stereoselective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H and OH </a:t>
            </a:r>
            <a:r>
              <a:rPr lang="en-US" dirty="0" smtClean="0"/>
              <a:t>are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added</a:t>
            </a:r>
            <a:r>
              <a:rPr lang="en-US" b="1" dirty="0" smtClean="0"/>
              <a:t> </a:t>
            </a:r>
            <a:r>
              <a:rPr lang="en-US" dirty="0" smtClean="0"/>
              <a:t>in a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syn</a:t>
            </a:r>
            <a:r>
              <a:rPr lang="en-US" b="1" dirty="0" smtClean="0"/>
              <a:t> </a:t>
            </a:r>
            <a:r>
              <a:rPr lang="en-US" dirty="0" smtClean="0"/>
              <a:t>fashion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2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addition is NOT observed</a:t>
            </a:r>
          </a:p>
        </p:txBody>
      </p:sp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7651" y="2198488"/>
            <a:ext cx="6737533" cy="157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3"/>
          <p:cNvPicPr>
            <a:picLocks noChangeAspect="1" noChangeArrowheads="1"/>
          </p:cNvPicPr>
          <p:nvPr/>
        </p:nvPicPr>
        <p:blipFill>
          <a:blip r:embed="rId4"/>
          <a:srcRect b="22555"/>
          <a:stretch>
            <a:fillRect/>
          </a:stretch>
        </p:blipFill>
        <p:spPr bwMode="auto">
          <a:xfrm>
            <a:off x="1558703" y="4646101"/>
            <a:ext cx="6026594" cy="120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8.7 Hydroboration-Oxidation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3"/>
            <a:ext cx="8229600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8.2 Alkenes in Nature and Industry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Naturally occurring, acyclic alkenes: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03165" y="2063078"/>
            <a:ext cx="5495531" cy="365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38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43146" y="971729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Geometry/hybridization of BH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dirty="0" smtClean="0"/>
              <a:t>is analogous to a carbocation</a:t>
            </a:r>
            <a:endParaRPr lang="en-US" sz="2400" dirty="0"/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99438" y="2700178"/>
            <a:ext cx="6651339" cy="313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8.7 Hydroboration-Oxidation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71729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boron atom does not have an octet </a:t>
            </a:r>
            <a:r>
              <a:rPr lang="en-US" sz="2400" dirty="0"/>
              <a:t>undergo intermolecular resonance to help fulfill their </a:t>
            </a:r>
            <a:r>
              <a:rPr lang="en-US" sz="2400" dirty="0" smtClean="0"/>
              <a:t>octets</a:t>
            </a:r>
          </a:p>
          <a:p>
            <a:pPr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 smtClean="0"/>
              <a:t>The resonance hybrid reveals three-center, two-electron bonds</a:t>
            </a:r>
            <a:endParaRPr lang="en-US" sz="2400" b="1" dirty="0"/>
          </a:p>
        </p:txBody>
      </p:sp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35382" y="2114824"/>
            <a:ext cx="4478927" cy="142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49205" y="4534685"/>
            <a:ext cx="6686863" cy="148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8.7 Hydroboration-Oxidation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71729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has to be stabilized in an ether solvent so that an appreciable amt of BH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is present</a:t>
            </a:r>
          </a:p>
          <a:p>
            <a:pPr eaLnBrk="1" hangingPunct="1"/>
            <a:r>
              <a:rPr lang="en-US" sz="2400" b="1" dirty="0" smtClean="0"/>
              <a:t>The active reagent is  BH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•THF</a:t>
            </a:r>
          </a:p>
        </p:txBody>
      </p: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2697" y="2740892"/>
            <a:ext cx="7988461" cy="326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8.7 Hydroboration-Oxidation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71729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Hydroboration</a:t>
            </a:r>
            <a:r>
              <a:rPr lang="en-US" sz="2400" b="1" dirty="0" smtClean="0"/>
              <a:t> </a:t>
            </a:r>
            <a:r>
              <a:rPr lang="en-US" sz="2400" dirty="0" smtClean="0"/>
              <a:t>follows </a:t>
            </a:r>
            <a:r>
              <a:rPr lang="en-US" sz="2400" b="1" i="1" dirty="0" smtClean="0">
                <a:solidFill>
                  <a:srgbClr val="FF0000"/>
                </a:solidFill>
              </a:rPr>
              <a:t>anti</a:t>
            </a:r>
            <a:r>
              <a:rPr lang="en-US" sz="2400" b="1" dirty="0" smtClean="0">
                <a:solidFill>
                  <a:srgbClr val="FF0000"/>
                </a:solidFill>
              </a:rPr>
              <a:t> Markovnikov regioselectivity</a:t>
            </a: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less substituted carbon attacks the boron, and the more substituted carbon develops a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triggers a hydride shift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sz="2400" b="1" dirty="0">
              <a:solidFill>
                <a:srgbClr val="FF0000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400" dirty="0" smtClean="0"/>
              <a:t>One BH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reacts with three equivalents of alkene</a:t>
            </a:r>
          </a:p>
        </p:txBody>
      </p:sp>
      <p:pic>
        <p:nvPicPr>
          <p:cNvPr id="51208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4324" y="4432508"/>
            <a:ext cx="8679562" cy="146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8.7 Hydroboration-Oxidation Mechanism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7" y="2449361"/>
            <a:ext cx="8758488" cy="1032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71729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Hydroboration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follows </a:t>
            </a: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</a:rPr>
              <a:t>anti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Markovnikov regioselectivity</a:t>
            </a:r>
          </a:p>
          <a:p>
            <a:pPr eaLnBrk="1" hangingPunct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The less substituted carbon attacks the boron, and the more substituted carbon develops a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baseline="30000" dirty="0" smtClean="0">
                <a:solidFill>
                  <a:schemeClr val="bg1">
                    <a:lumMod val="75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which triggers a hydride shift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sz="2400" b="1" dirty="0">
              <a:solidFill>
                <a:srgbClr val="FF0000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400" dirty="0" smtClean="0"/>
              <a:t>Recall that the more substituted carbon will be better at stabilizing a positive charge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8.7 Hydroboration-Oxidation Mechanism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7" y="2449361"/>
            <a:ext cx="8758488" cy="103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71729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Hydroboration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follows </a:t>
            </a: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</a:rPr>
              <a:t>anti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Markovnikov regioselectivity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Sterics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also influence the regioselectivity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sz="2400" b="1" dirty="0">
              <a:solidFill>
                <a:srgbClr val="FF0000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8.7 Hydroboration-Oxidation Mechanism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6" y="2038208"/>
            <a:ext cx="7540668" cy="388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8.7 Hydroboration-Oxidation Mechanism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879360"/>
            <a:ext cx="8164286" cy="551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71729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Hydroboration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stereospecific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syn </a:t>
            </a:r>
            <a:r>
              <a:rPr lang="en-US" sz="2400" b="1" dirty="0" smtClean="0">
                <a:solidFill>
                  <a:srgbClr val="FF0000"/>
                </a:solidFill>
              </a:rPr>
              <a:t>addition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occurs</a:t>
            </a: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only one chirality center is formed, a pair of enantiomers is formed by addition to either side of the alkene</a:t>
            </a:r>
          </a:p>
          <a:p>
            <a:pPr eaLnBrk="1" hangingPunct="1"/>
            <a:endParaRPr lang="en-US" sz="2400" b="1" dirty="0">
              <a:solidFill>
                <a:srgbClr val="FF0000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6282" y="1657484"/>
            <a:ext cx="7652507" cy="146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8.7 Hydroboration-Oxidation selectivity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2" y="4168866"/>
            <a:ext cx="8596793" cy="169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71729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Hydroboration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stereospecific: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only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</a:rPr>
              <a:t>syn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addition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occurs</a:t>
            </a: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chirality centers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formed, again a pair of enantiomers is obtained </a:t>
            </a:r>
          </a:p>
          <a:p>
            <a:pPr eaLnBrk="1" hangingPunct="1"/>
            <a:endParaRPr lang="en-US" sz="2400" b="1" dirty="0">
              <a:solidFill>
                <a:srgbClr val="FF0000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3037" y="4257360"/>
            <a:ext cx="8035386" cy="174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8.7 Hydroboration-Oxidation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6" y="1481208"/>
            <a:ext cx="5361440" cy="1513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8.7 Hydroboration-Oxidation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71729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Predict the product(s) of the following reaction: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06" y="2216150"/>
            <a:ext cx="3706710" cy="119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3"/>
            <a:ext cx="8229600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8.2 Alkenes in Nature and Industry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Cyclic and polycyclic alkenes: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24048" y="2480157"/>
            <a:ext cx="4282347" cy="296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9350" y="2584451"/>
            <a:ext cx="2080159" cy="268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8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06" y="2229214"/>
            <a:ext cx="7889603" cy="122161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8.7 Hydroboration-Oxidation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71729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Predict the product(s) of the following reaction:</a:t>
            </a: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chirality centers are formed.  Why do we not obtain a mixture of enantiomers?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8.4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2883" y="4128669"/>
            <a:ext cx="418474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In this case, a mixture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  <a:ea typeface="Arial" charset="0"/>
                <a:cs typeface="Arial" charset="0"/>
              </a:rPr>
              <a:t>o</a:t>
            </a:r>
            <a:r>
              <a:rPr lang="en-US" b="1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f diastereomers is obtained</a:t>
            </a:r>
            <a:endParaRPr lang="en-US" b="1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92231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Hydrogenation</a:t>
            </a:r>
            <a:r>
              <a:rPr lang="en-US" sz="2400" dirty="0" smtClean="0"/>
              <a:t> - the </a:t>
            </a:r>
            <a:r>
              <a:rPr lang="en-US" sz="2400" dirty="0"/>
              <a:t>addition of H</a:t>
            </a:r>
            <a:r>
              <a:rPr lang="en-US" sz="2400" baseline="-25000" dirty="0"/>
              <a:t>2</a:t>
            </a:r>
            <a:r>
              <a:rPr lang="en-US" sz="2400" dirty="0"/>
              <a:t> across a C=C double </a:t>
            </a:r>
            <a:r>
              <a:rPr lang="en-US" sz="2400" dirty="0" smtClean="0"/>
              <a:t>bond</a:t>
            </a:r>
          </a:p>
          <a:p>
            <a:pPr eaLnBrk="1" hangingPunct="1"/>
            <a:r>
              <a:rPr lang="en-US" sz="2400" dirty="0" smtClean="0"/>
              <a:t>Requires a metal catalyst</a:t>
            </a:r>
          </a:p>
          <a:p>
            <a:pPr eaLnBrk="1" hangingPunct="1"/>
            <a:r>
              <a:rPr lang="en-US" sz="2400" b="1" dirty="0" smtClean="0"/>
              <a:t>Alkene is converted to the corresponding alkane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5735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58419" y="3142742"/>
            <a:ext cx="4392033" cy="144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8.8 Catalytic Hydrogenation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92231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Hydrogenation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- the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addition of H</a:t>
            </a:r>
            <a:r>
              <a:rPr lang="en-US" sz="2400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across a C=C double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bond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Stereospecific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 only </a:t>
            </a:r>
            <a:r>
              <a:rPr lang="en-US" sz="2400" b="1" i="1" dirty="0" smtClean="0">
                <a:solidFill>
                  <a:srgbClr val="FF0000"/>
                </a:solidFill>
              </a:rPr>
              <a:t>syn</a:t>
            </a:r>
            <a:r>
              <a:rPr lang="en-US" sz="2400" b="1" dirty="0" smtClean="0">
                <a:solidFill>
                  <a:srgbClr val="FF0000"/>
                </a:solidFill>
              </a:rPr>
              <a:t> addition </a:t>
            </a:r>
            <a:r>
              <a:rPr lang="en-US" sz="2400" dirty="0" smtClean="0"/>
              <a:t>is observed with hydrogenation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8.8 Catalytic Hydrogenation selectivity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03" y="3028465"/>
            <a:ext cx="4159514" cy="1140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3" y="3078763"/>
            <a:ext cx="2728284" cy="1162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4067" y="4764483"/>
            <a:ext cx="41656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Two chirality centers are formed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nly the stereoisomers resulting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f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rom </a:t>
            </a:r>
            <a:r>
              <a:rPr lang="en-US" b="1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syn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addition are obtained </a:t>
            </a:r>
          </a:p>
        </p:txBody>
      </p:sp>
    </p:spTree>
    <p:extLst>
      <p:ext uri="{BB962C8B-B14F-4D97-AF65-F5344CB8AC3E}">
        <p14:creationId xmlns:p14="http://schemas.microsoft.com/office/powerpoint/2010/main" val="634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8.8 Catalytic Hydrogenation</a:t>
            </a:r>
            <a:endParaRPr lang="en-US" sz="400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27012" y="842106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Without the metal catalyst, the addition of 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too slow due to a very high activation energy (E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" y="2022723"/>
            <a:ext cx="7123612" cy="344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8.8 Catalytic Hydrogenation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206705" y="1266113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metal surface binds the 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the alkene, which explains why </a:t>
            </a:r>
            <a:r>
              <a:rPr lang="en-US" sz="2400" b="1" dirty="0" smtClean="0">
                <a:solidFill>
                  <a:srgbClr val="FF0000"/>
                </a:solidFill>
              </a:rPr>
              <a:t>H atoms are added </a:t>
            </a:r>
            <a:r>
              <a:rPr lang="en-US" sz="2400" b="1" i="1" dirty="0" smtClean="0">
                <a:solidFill>
                  <a:srgbClr val="FF0000"/>
                </a:solidFill>
              </a:rPr>
              <a:t>syn</a:t>
            </a:r>
            <a:r>
              <a:rPr lang="en-US" sz="2400" b="1" dirty="0" smtClean="0">
                <a:solidFill>
                  <a:srgbClr val="FF0000"/>
                </a:solidFill>
              </a:rPr>
              <a:t> across the </a:t>
            </a:r>
            <a:r>
              <a:rPr lang="en-US" sz="2400" b="1" i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</a:rPr>
              <a:t> bond</a:t>
            </a:r>
            <a:endParaRPr lang="en-US" sz="2400" b="1" dirty="0">
              <a:solidFill>
                <a:srgbClr val="FF0000"/>
              </a:solidFill>
            </a:endParaRP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8" y="3142615"/>
            <a:ext cx="7399184" cy="215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92231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addition of H2 to a symmetrical alkene will not produce a pair of enantiomers.  </a:t>
            </a: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compound will be produced instead</a:t>
            </a: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8.5</a:t>
            </a:r>
            <a:endParaRPr lang="en-US" sz="2400" b="1" dirty="0">
              <a:solidFill>
                <a:srgbClr val="FF0000"/>
              </a:solidFill>
            </a:endParaRP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6042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70414" y="2968554"/>
            <a:ext cx="2073526" cy="88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8.8 Catalytic Hydrogenation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69" y="2903240"/>
            <a:ext cx="4517426" cy="185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92231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Homogenous catalyst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does not dissolve in reaction medium, like Pt or Pd metal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Heterogenous catalyst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does dissolve in the reaction medium, accomplished by using a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ligand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with the metal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6144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89724" y="3072873"/>
            <a:ext cx="6438539" cy="101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4"/>
          <p:cNvPicPr>
            <a:picLocks noChangeAspect="1" noChangeArrowheads="1"/>
          </p:cNvPicPr>
          <p:nvPr/>
        </p:nvPicPr>
        <p:blipFill>
          <a:blip r:embed="rId4"/>
          <a:srcRect b="26056"/>
          <a:stretch>
            <a:fillRect/>
          </a:stretch>
        </p:blipFill>
        <p:spPr bwMode="auto">
          <a:xfrm>
            <a:off x="889724" y="5155703"/>
            <a:ext cx="2207228" cy="100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8.8 Catalytic Hydrogenation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13461" y="5511735"/>
            <a:ext cx="416565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Wilkinson’s catalyst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92231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Recall that the creation of one or two chiral centers results in a mixture of enantiomers (unless a meso compound is produced)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8.8 Asymmetric Hydrogenation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3" y="2664097"/>
            <a:ext cx="7913858" cy="295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92231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a </a:t>
            </a:r>
            <a:r>
              <a:rPr lang="en-US" sz="2400" b="1" dirty="0" smtClean="0">
                <a:solidFill>
                  <a:srgbClr val="FF0000"/>
                </a:solidFill>
              </a:rPr>
              <a:t>chiral catalyst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used, it is possible to </a:t>
            </a:r>
            <a:r>
              <a:rPr lang="en-US" sz="2400" b="1" dirty="0" smtClean="0">
                <a:solidFill>
                  <a:srgbClr val="FF0000"/>
                </a:solidFill>
              </a:rPr>
              <a:t>synthesize only one enantiomer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the major product</a:t>
            </a: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can be accomplished by replaced the phosphine ligands on the Wilkinson catalyst with </a:t>
            </a:r>
            <a:r>
              <a:rPr lang="en-US" sz="2400" b="1" dirty="0" smtClean="0">
                <a:solidFill>
                  <a:srgbClr val="FF0000"/>
                </a:solidFill>
              </a:rPr>
              <a:t>chiral phosphine ligands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6247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05270" y="4458445"/>
            <a:ext cx="4903153" cy="157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8.8 Asymmetric Hydrogenation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2" y="2714429"/>
            <a:ext cx="4003352" cy="162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92231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If a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chiral catalyst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is used, it is possible to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synthesize only one enantiomer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as the major product</a:t>
            </a: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William S. Knowles developed a synthesis of L-Dopa using a asymmetric hydrogenation as the key step</a:t>
            </a: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later won the Nobel Prize in 2001 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8.8 Asymmetric Hydrogenation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837176"/>
            <a:ext cx="8143407" cy="2270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3"/>
            <a:ext cx="8229600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8.2 Alkenes in Nature and Industry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C=C double bonds often found in the structures of pheromones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" y="2540514"/>
            <a:ext cx="3334226" cy="164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86156" y="4755824"/>
            <a:ext cx="3640770" cy="141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19646" y="2540514"/>
            <a:ext cx="3655818" cy="162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5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92231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If a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chiral catalyst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is used, it is possible to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synthesize only one enantiomer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as the major product</a:t>
            </a: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Ryoji Noyori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howed that the chiral ligand BINAP also affords one enantiomer with high selectivity</a:t>
            </a: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his work, Noyori also won the Nobel Prize (with Knowles) in 2001 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8.8 Asymmetric Hydrogenation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828834"/>
            <a:ext cx="6729549" cy="27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03957" y="960481"/>
            <a:ext cx="8689975" cy="5038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Halogenation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addition of two halogen atoms across a C=C double bond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Halogenation is a key step in the production of PVC</a:t>
            </a:r>
          </a:p>
        </p:txBody>
      </p:sp>
      <p:pic>
        <p:nvPicPr>
          <p:cNvPr id="6554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79482" y="1845629"/>
            <a:ext cx="2592946" cy="123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345445" y="4952630"/>
            <a:ext cx="831467" cy="5800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8.9 Halogenation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9" y="4346613"/>
            <a:ext cx="8658267" cy="118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43146" y="947418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/>
              <a:t>Halogenation </a:t>
            </a:r>
            <a:r>
              <a:rPr lang="en-US" sz="2400" dirty="0" smtClean="0"/>
              <a:t>only </a:t>
            </a:r>
            <a:r>
              <a:rPr lang="en-US" sz="2400" b="1" dirty="0" smtClean="0"/>
              <a:t>practical with </a:t>
            </a:r>
            <a:r>
              <a:rPr lang="en-US" sz="2400" b="1" dirty="0"/>
              <a:t>Cl</a:t>
            </a:r>
            <a:r>
              <a:rPr lang="en-US" sz="2400" b="1" baseline="-25000" dirty="0"/>
              <a:t>2</a:t>
            </a:r>
            <a:r>
              <a:rPr lang="en-US" sz="2400" b="1" dirty="0"/>
              <a:t> and </a:t>
            </a:r>
            <a:r>
              <a:rPr lang="en-US" sz="2400" b="1" dirty="0" smtClean="0"/>
              <a:t>Br</a:t>
            </a:r>
            <a:r>
              <a:rPr lang="en-US" sz="2400" b="1" baseline="-25000" dirty="0" smtClean="0"/>
              <a:t>2</a:t>
            </a:r>
            <a:endParaRPr lang="en-US" sz="2400" b="1" dirty="0" smtClean="0"/>
          </a:p>
          <a:p>
            <a:pPr eaLnBrk="1" hangingPunct="1"/>
            <a:r>
              <a:rPr lang="en-US" sz="2400" dirty="0" smtClean="0"/>
              <a:t>halogenation </a:t>
            </a:r>
            <a:r>
              <a:rPr lang="en-US" sz="2400" dirty="0"/>
              <a:t>with I</a:t>
            </a:r>
            <a:r>
              <a:rPr lang="en-US" sz="2400" baseline="-25000" dirty="0"/>
              <a:t>2</a:t>
            </a:r>
            <a:r>
              <a:rPr lang="en-US" sz="2400" dirty="0"/>
              <a:t> is </a:t>
            </a:r>
            <a:r>
              <a:rPr lang="en-US" sz="2400" dirty="0" smtClean="0"/>
              <a:t>poor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dirty="0"/>
              <a:t>halogenation with F</a:t>
            </a:r>
            <a:r>
              <a:rPr lang="en-US" sz="2400" baseline="-25000" dirty="0"/>
              <a:t>2</a:t>
            </a:r>
            <a:r>
              <a:rPr lang="en-US" sz="2400" dirty="0"/>
              <a:t> is too </a:t>
            </a:r>
            <a:r>
              <a:rPr lang="en-US" sz="2400" dirty="0" smtClean="0"/>
              <a:t>violent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Regioselectivity</a:t>
            </a:r>
            <a:r>
              <a:rPr lang="en-US" sz="2400" dirty="0" smtClean="0"/>
              <a:t> – halogenation </a:t>
            </a:r>
            <a:r>
              <a:rPr lang="en-US" sz="2400" dirty="0"/>
              <a:t>occurs with </a:t>
            </a:r>
            <a:r>
              <a:rPr lang="en-US" sz="2400" b="1" i="1" dirty="0">
                <a:solidFill>
                  <a:srgbClr val="FF0000"/>
                </a:solidFill>
              </a:rPr>
              <a:t>anti</a:t>
            </a:r>
            <a:r>
              <a:rPr lang="en-US" sz="2400" b="1" dirty="0">
                <a:solidFill>
                  <a:srgbClr val="FF0000"/>
                </a:solidFill>
              </a:rPr>
              <a:t> addition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</p:txBody>
      </p:sp>
      <p:pic>
        <p:nvPicPr>
          <p:cNvPr id="6656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11193" y="3288030"/>
            <a:ext cx="5162887" cy="128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8.9 Halogenation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30083" y="960481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nonpolar, but polarizable.  Approach of a nucleophile will induce a dipole</a:t>
            </a:r>
          </a:p>
          <a:p>
            <a:pPr eaLnBrk="1" hangingPunct="1"/>
            <a:r>
              <a:rPr lang="en-US" sz="2400" dirty="0" smtClean="0"/>
              <a:t>Think of Br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as a bromine atom bonded to a good leaving group</a:t>
            </a:r>
            <a:endParaRPr lang="en-US" sz="24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8.9 Halogenation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4621311"/>
            <a:ext cx="5820064" cy="13778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08120" y="3978883"/>
            <a:ext cx="416565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The alkene acts as the nucleophile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2" y="2299960"/>
            <a:ext cx="4298406" cy="2359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0376" y="2325687"/>
            <a:ext cx="8381261" cy="359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8.9 Halogenation - stereoselectivity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30083" y="960481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Only </a:t>
            </a:r>
            <a:r>
              <a:rPr lang="en-US" sz="2400" b="1" i="1" dirty="0" smtClean="0"/>
              <a:t>anti addition</a:t>
            </a:r>
            <a:r>
              <a:rPr lang="en-US" sz="2400" b="1" dirty="0" smtClean="0"/>
              <a:t> </a:t>
            </a:r>
            <a:r>
              <a:rPr lang="en-US" sz="2400" dirty="0" smtClean="0"/>
              <a:t>is observed, so the mechanism is not consistent with a true carbocation intermediate</a:t>
            </a:r>
          </a:p>
          <a:p>
            <a:pPr eaLnBrk="1" hangingPunct="1"/>
            <a:r>
              <a:rPr lang="en-US" sz="2400" i="1" dirty="0" smtClean="0"/>
              <a:t>Syn</a:t>
            </a:r>
            <a:r>
              <a:rPr lang="en-US" sz="2400" dirty="0" smtClean="0"/>
              <a:t> addition doesn’t occur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/>
          <a:srcRect r="42430"/>
          <a:stretch>
            <a:fillRect/>
          </a:stretch>
        </p:blipFill>
        <p:spPr bwMode="auto">
          <a:xfrm>
            <a:off x="622013" y="2953717"/>
            <a:ext cx="7899975" cy="305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8.9 Halogenation - mechanism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30083" y="960481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formation of a </a:t>
            </a:r>
            <a:r>
              <a:rPr lang="en-US" sz="2400" b="1" dirty="0" smtClean="0">
                <a:solidFill>
                  <a:srgbClr val="FF0000"/>
                </a:solidFill>
              </a:rPr>
              <a:t>bromomium ion intermediate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consistent with </a:t>
            </a:r>
            <a:r>
              <a:rPr lang="en-US" sz="2400" b="1" i="1" dirty="0" smtClean="0"/>
              <a:t>anti</a:t>
            </a:r>
            <a:r>
              <a:rPr lang="en-US" sz="2400" b="1" dirty="0" smtClean="0"/>
              <a:t> addition</a:t>
            </a:r>
          </a:p>
          <a:p>
            <a:pPr eaLnBrk="1" hangingPunct="1"/>
            <a:r>
              <a:rPr lang="en-US" sz="2400" dirty="0" smtClean="0"/>
              <a:t>This intermediate is similar to the mercurinium 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8.9 Halogenation - mechanism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0083" y="960481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The formation of a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bromomium ion intermediate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is consistent with </a:t>
            </a: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</a:rPr>
              <a:t>anti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addition</a:t>
            </a:r>
          </a:p>
          <a:p>
            <a:pPr eaLnBrk="1" hangingPunct="1"/>
            <a:r>
              <a:rPr lang="en-US" sz="2400" dirty="0" smtClean="0"/>
              <a:t>Br- attacks backside (</a:t>
            </a:r>
            <a:r>
              <a:rPr lang="en-US" sz="2400" i="1" dirty="0" smtClean="0"/>
              <a:t>anti</a:t>
            </a:r>
            <a:r>
              <a:rPr lang="en-US" sz="2400" dirty="0" smtClean="0"/>
              <a:t>)</a:t>
            </a:r>
            <a:r>
              <a:rPr lang="en-US" sz="2400" i="1" dirty="0" smtClean="0"/>
              <a:t> </a:t>
            </a:r>
            <a:r>
              <a:rPr lang="en-US" sz="2400" dirty="0" smtClean="0"/>
              <a:t>to the bromonium 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9" y="2727852"/>
            <a:ext cx="1185047" cy="1701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69" y="3291481"/>
            <a:ext cx="2599458" cy="2026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7" y="3535130"/>
            <a:ext cx="2465662" cy="137618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1841863" y="4114800"/>
            <a:ext cx="901337" cy="130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62067" y="4127863"/>
            <a:ext cx="621170" cy="13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30083" y="960481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Halogenation 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stereospecific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the stereochemistry of the starting alkene determines the stereochemistry of the product(s)</a:t>
            </a: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Conceptual Checkpoint 8.20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8-</a:t>
            </a:r>
            <a:fld id="{BAAB5D4F-7D89-EE49-B29F-6E4AC56C2E1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8.9 Halogenation - stereoselectivity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18" y="2335937"/>
            <a:ext cx="6297103" cy="3254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30083" y="960481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b="1" dirty="0"/>
              <a:t>Halohydrins</a:t>
            </a:r>
            <a:r>
              <a:rPr lang="en-US" sz="2400" dirty="0"/>
              <a:t> </a:t>
            </a:r>
            <a:r>
              <a:rPr lang="en-US" sz="2400" dirty="0" smtClean="0"/>
              <a:t>– formed when halogenation is conducted in water</a:t>
            </a:r>
            <a:endParaRPr lang="en-US" sz="2400" dirty="0"/>
          </a:p>
          <a:p>
            <a:pPr eaLnBrk="1" hangingPunct="1"/>
            <a:r>
              <a:rPr lang="en-US" sz="2400" dirty="0" smtClean="0"/>
              <a:t>Water acts as the nucleophile that attacks the bromonium ion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There are many more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molecules compared to </a:t>
            </a:r>
            <a:r>
              <a:rPr lang="en-US" sz="2400" dirty="0"/>
              <a:t>Br</a:t>
            </a:r>
            <a:r>
              <a:rPr lang="en-US" sz="2400" baseline="30000" dirty="0"/>
              <a:t>1-</a:t>
            </a:r>
            <a:r>
              <a:rPr lang="en-US" sz="2400" dirty="0"/>
              <a:t> </a:t>
            </a:r>
            <a:r>
              <a:rPr lang="en-US" sz="2400" dirty="0" smtClean="0"/>
              <a:t>ions, </a:t>
            </a:r>
            <a:r>
              <a:rPr lang="en-US" sz="2400" dirty="0"/>
              <a:t>so H</a:t>
            </a:r>
            <a:r>
              <a:rPr lang="en-US" sz="2400" baseline="-25000" dirty="0"/>
              <a:t>2</a:t>
            </a:r>
            <a:r>
              <a:rPr lang="en-US" sz="2400" dirty="0"/>
              <a:t>O outcompetes Br</a:t>
            </a:r>
            <a:r>
              <a:rPr lang="en-US" sz="2400" baseline="30000" dirty="0"/>
              <a:t>1-</a:t>
            </a:r>
            <a:r>
              <a:rPr lang="en-US" sz="2400" dirty="0" smtClean="0"/>
              <a:t> for the bromonium ion</a:t>
            </a:r>
            <a:endParaRPr lang="en-US" sz="2400" dirty="0"/>
          </a:p>
        </p:txBody>
      </p:sp>
      <p:pic>
        <p:nvPicPr>
          <p:cNvPr id="7271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08369" y="2646360"/>
            <a:ext cx="6650968" cy="173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8.9 Halohydrin Formation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0083" y="960481"/>
            <a:ext cx="8689975" cy="31851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After water attacks, it is deprotonated to yield the neutral </a:t>
            </a:r>
            <a:r>
              <a:rPr lang="en-US" sz="2400" b="1" dirty="0" smtClean="0"/>
              <a:t>bromohydrin</a:t>
            </a:r>
            <a:r>
              <a:rPr lang="en-US" sz="2400" dirty="0" smtClean="0"/>
              <a:t> product</a:t>
            </a:r>
          </a:p>
          <a:p>
            <a:pPr marL="0" indent="0" eaLnBrk="1" hangingPunct="1">
              <a:buNone/>
            </a:pP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8.9 Halohydrin Formation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2882"/>
            <a:ext cx="8256494" cy="217276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30083" y="4329953"/>
            <a:ext cx="8807542" cy="134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4736324"/>
            <a:ext cx="4181567" cy="13014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65738" y="5158045"/>
            <a:ext cx="328281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Here, the product is called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a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chlorohydrin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60713" y="3437664"/>
            <a:ext cx="8689975" cy="172216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Alkenes are critical </a:t>
            </a:r>
            <a:r>
              <a:rPr lang="en-US" sz="2400" b="1" dirty="0" smtClean="0"/>
              <a:t>precursors </a:t>
            </a:r>
            <a:r>
              <a:rPr lang="en-US" sz="2400" dirty="0" smtClean="0"/>
              <a:t>in the chemical industry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 billion pounds of propylene (propene) and 200 billion pounds of ethylene (ethene) are both made from cracking petroleum each year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8-</a:t>
            </a:r>
            <a:fld id="{47784EF3-B0ED-CC4C-BA07-F1ABCCB8D2E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3"/>
            <a:ext cx="8229600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8.2 Alkenes in Nature and Industry</a:t>
            </a:r>
            <a:endParaRPr lang="en-US" sz="4000" dirty="0"/>
          </a:p>
        </p:txBody>
      </p:sp>
      <p:pic>
        <p:nvPicPr>
          <p:cNvPr id="16" name="Picture 15" descr="lect08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31" y="960184"/>
            <a:ext cx="4742143" cy="150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09249" y="3146195"/>
            <a:ext cx="4302537" cy="106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8.9 Halohydrin Formation-</a:t>
            </a:r>
            <a:r>
              <a:rPr lang="en-US" sz="3900" dirty="0"/>
              <a:t>R</a:t>
            </a:r>
            <a:r>
              <a:rPr lang="en-US" sz="3900" dirty="0" smtClean="0"/>
              <a:t>egioselectivity</a:t>
            </a:r>
            <a:endParaRPr lang="en-US" sz="39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0083" y="960481"/>
            <a:ext cx="8689975" cy="31851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Halohydrin Formation is </a:t>
            </a:r>
            <a:r>
              <a:rPr lang="en-US" sz="2400" b="1" dirty="0" smtClean="0"/>
              <a:t>regioselective</a:t>
            </a:r>
          </a:p>
          <a:p>
            <a:pPr lvl="1" eaLnBrk="1" hangingPunct="1"/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halide</a:t>
            </a:r>
            <a:r>
              <a:rPr lang="en-US" b="1" dirty="0" smtClean="0"/>
              <a:t> </a:t>
            </a:r>
            <a:r>
              <a:rPr lang="en-US" dirty="0" smtClean="0"/>
              <a:t>adds to the </a:t>
            </a:r>
            <a:r>
              <a:rPr lang="en-US" b="1" dirty="0" smtClean="0">
                <a:solidFill>
                  <a:srgbClr val="FF0000"/>
                </a:solidFill>
              </a:rPr>
              <a:t>less substituted carbon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OH</a:t>
            </a:r>
            <a:r>
              <a:rPr lang="en-US" b="1" dirty="0" smtClean="0"/>
              <a:t> </a:t>
            </a:r>
            <a:r>
              <a:rPr lang="en-US" dirty="0" smtClean="0"/>
              <a:t>adds to the </a:t>
            </a:r>
            <a:r>
              <a:rPr lang="en-US" b="1" dirty="0" smtClean="0">
                <a:solidFill>
                  <a:srgbClr val="0070C0"/>
                </a:solidFill>
              </a:rPr>
              <a:t>more substituted carbon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eaLnBrk="1" hangingPunct="1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7651" y="2377751"/>
            <a:ext cx="871396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8.9 Halohydrin Formation-</a:t>
            </a:r>
            <a:r>
              <a:rPr lang="en-US" sz="3900" dirty="0"/>
              <a:t>R</a:t>
            </a:r>
            <a:r>
              <a:rPr lang="en-US" sz="3900" dirty="0" smtClean="0"/>
              <a:t>egioselectivity</a:t>
            </a:r>
            <a:endParaRPr lang="en-US" sz="39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0083" y="960481"/>
            <a:ext cx="8689975" cy="31851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Regioselectivity results from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attacking the more substituted carbon (faster than it attacks the less substituted one)</a:t>
            </a:r>
          </a:p>
          <a:p>
            <a:pPr marL="0" indent="0" eaLnBrk="1" hangingPunct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74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56716" y="2570894"/>
            <a:ext cx="2549337" cy="12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66863" y="2090621"/>
            <a:ext cx="1581537" cy="215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3475" y="2260676"/>
            <a:ext cx="2143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47475" y="2260676"/>
            <a:ext cx="1714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09796" y="4251783"/>
            <a:ext cx="216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Transition state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8.9 Halohydrin Formation-</a:t>
            </a:r>
            <a:r>
              <a:rPr lang="en-US" sz="3900" dirty="0"/>
              <a:t>R</a:t>
            </a:r>
            <a:r>
              <a:rPr lang="en-US" sz="3900" dirty="0" smtClean="0"/>
              <a:t>egioselectivity</a:t>
            </a:r>
            <a:endParaRPr lang="en-US" sz="3900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30083" y="960481"/>
            <a:ext cx="8689975" cy="31851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Regioselectivity results from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attacking the more substituted carbon (faster than it attacks the less substituted one)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The more substituted carbon has more cationic character.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 smtClean="0"/>
              <a:t>Practice with SkillBuilder 8.6</a:t>
            </a:r>
          </a:p>
          <a:p>
            <a:pPr marL="0" indent="0" eaLnBrk="1" hangingPunct="1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40074" y="942042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Dihydroxylation</a:t>
            </a:r>
            <a:r>
              <a:rPr lang="en-US" sz="2400" dirty="0"/>
              <a:t> </a:t>
            </a:r>
            <a:r>
              <a:rPr lang="en-US" sz="2400" dirty="0" smtClean="0"/>
              <a:t>– addition of </a:t>
            </a:r>
            <a:r>
              <a:rPr lang="en-US" sz="2400" b="1" dirty="0" smtClean="0"/>
              <a:t>OH and OH </a:t>
            </a:r>
            <a:r>
              <a:rPr lang="en-US" sz="2400" dirty="0" smtClean="0"/>
              <a:t>across the </a:t>
            </a:r>
            <a:r>
              <a:rPr lang="en-US" sz="2400" i="1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2400" dirty="0" smtClean="0"/>
              <a:t> bond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i="1" dirty="0">
                <a:solidFill>
                  <a:srgbClr val="FF0000"/>
                </a:solidFill>
              </a:rPr>
              <a:t>Anti </a:t>
            </a:r>
            <a:r>
              <a:rPr lang="en-US" sz="2400" b="1" dirty="0">
                <a:solidFill>
                  <a:srgbClr val="FF0000"/>
                </a:solidFill>
              </a:rPr>
              <a:t>dihydroxylation </a:t>
            </a:r>
            <a:r>
              <a:rPr lang="en-US" sz="2400" dirty="0" smtClean="0"/>
              <a:t>of an alkene is a two-reaction </a:t>
            </a:r>
            <a:r>
              <a:rPr lang="en-US" sz="2400" dirty="0"/>
              <a:t>process</a:t>
            </a:r>
            <a:endParaRPr lang="en-US" sz="2400" i="1" dirty="0"/>
          </a:p>
        </p:txBody>
      </p:sp>
      <p:pic>
        <p:nvPicPr>
          <p:cNvPr id="7680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58777" y="1895524"/>
            <a:ext cx="5321953" cy="115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28463" y="4294738"/>
            <a:ext cx="7113195" cy="182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8.10 </a:t>
            </a:r>
            <a:r>
              <a:rPr lang="en-US" sz="4000" i="1" dirty="0" smtClean="0"/>
              <a:t>Anti</a:t>
            </a:r>
            <a:r>
              <a:rPr lang="en-US" sz="4000" dirty="0" smtClean="0"/>
              <a:t>-Dihydroxylation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72839" y="928595"/>
            <a:ext cx="8689975" cy="503872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Conversion of alkene to an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epoxide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peroxyacid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used as the reagent</a:t>
            </a:r>
          </a:p>
        </p:txBody>
      </p:sp>
      <p:pic>
        <p:nvPicPr>
          <p:cNvPr id="7783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8929" y="1623141"/>
            <a:ext cx="8121775" cy="190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8.10 </a:t>
            </a:r>
            <a:r>
              <a:rPr lang="en-US" sz="4000" i="1" dirty="0" smtClean="0"/>
              <a:t>Anti</a:t>
            </a:r>
            <a:r>
              <a:rPr lang="en-US" sz="4000" dirty="0" smtClean="0"/>
              <a:t>-Dihydroxylation</a:t>
            </a:r>
            <a:endParaRPr lang="en-US" sz="4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05" y="4689492"/>
            <a:ext cx="4274440" cy="1697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8.10 </a:t>
            </a:r>
            <a:r>
              <a:rPr lang="en-US" sz="4000" i="1" dirty="0" smtClean="0"/>
              <a:t>Anti</a:t>
            </a:r>
            <a:r>
              <a:rPr lang="en-US" sz="4000" dirty="0" smtClean="0"/>
              <a:t>-Dihydroxylation - mechanism</a:t>
            </a:r>
            <a:endParaRPr lang="en-US" sz="4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900"/>
            <a:ext cx="9144000" cy="2104757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72839" y="928595"/>
            <a:ext cx="8689975" cy="503872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Conversion of alkene to an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epoxide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epoxide is reacted with 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and acid catalyst to form the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40074" y="942042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/>
              <a:t>Note the similarities between </a:t>
            </a:r>
            <a:r>
              <a:rPr lang="en-US" sz="2400" dirty="0" smtClean="0"/>
              <a:t>these three </a:t>
            </a:r>
            <a:r>
              <a:rPr lang="en-US" sz="2400" dirty="0"/>
              <a:t>key </a:t>
            </a:r>
            <a:r>
              <a:rPr lang="en-US" sz="2400" dirty="0" smtClean="0"/>
              <a:t>intermediates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Ring strain and a +1 formal charge makes these structures </a:t>
            </a:r>
            <a:r>
              <a:rPr lang="en-US" sz="2400" dirty="0" smtClean="0"/>
              <a:t>good </a:t>
            </a:r>
            <a:r>
              <a:rPr lang="en-US" sz="2400" dirty="0"/>
              <a:t>electrophiles</a:t>
            </a:r>
          </a:p>
          <a:p>
            <a:pPr eaLnBrk="1" hangingPunct="1"/>
            <a:r>
              <a:rPr lang="en-US" sz="2400" dirty="0"/>
              <a:t>They also each yield </a:t>
            </a:r>
            <a:r>
              <a:rPr lang="en-US" sz="2400" b="1" i="1" dirty="0"/>
              <a:t>anti</a:t>
            </a:r>
            <a:r>
              <a:rPr lang="en-US" sz="2400" b="1" dirty="0"/>
              <a:t> </a:t>
            </a:r>
            <a:r>
              <a:rPr lang="en-US" sz="2400" dirty="0"/>
              <a:t>products, because the nucleophile must attack </a:t>
            </a:r>
            <a:r>
              <a:rPr lang="en-US" sz="2400" dirty="0" smtClean="0"/>
              <a:t>from the side opposite the leaving group</a:t>
            </a:r>
            <a:endParaRPr lang="en-US" sz="2400" dirty="0"/>
          </a:p>
          <a:p>
            <a:pPr eaLnBrk="1" hangingPunct="1"/>
            <a:r>
              <a:rPr lang="en-US" sz="2400" b="1" dirty="0"/>
              <a:t>Practice with SkillBuilder </a:t>
            </a:r>
            <a:r>
              <a:rPr lang="en-US" sz="2400" b="1" dirty="0" smtClean="0"/>
              <a:t>8.7</a:t>
            </a:r>
            <a:endParaRPr lang="en-US" sz="2400" b="1" dirty="0"/>
          </a:p>
        </p:txBody>
      </p:sp>
      <p:pic>
        <p:nvPicPr>
          <p:cNvPr id="7987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75" y="1814172"/>
            <a:ext cx="7715250" cy="169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8.10 </a:t>
            </a:r>
            <a:r>
              <a:rPr lang="en-US" sz="4000" i="1" dirty="0" smtClean="0"/>
              <a:t>Anti</a:t>
            </a:r>
            <a:r>
              <a:rPr lang="en-US" sz="4000" dirty="0" smtClean="0"/>
              <a:t>-Dihydroxylation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40074" y="968936"/>
            <a:ext cx="8689975" cy="5038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dihydroxylation –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OH and OH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across the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bond, in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concerted,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fashion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8090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3820" y="2228619"/>
            <a:ext cx="5479774" cy="161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3820" y="4587677"/>
            <a:ext cx="5222204" cy="111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8.11 </a:t>
            </a:r>
            <a:r>
              <a:rPr lang="en-US" sz="4000" i="1" dirty="0" smtClean="0"/>
              <a:t>Syn </a:t>
            </a:r>
            <a:r>
              <a:rPr lang="en-US" sz="4000" dirty="0" smtClean="0"/>
              <a:t>Dihydroxylation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40074" y="968936"/>
            <a:ext cx="8689975" cy="5038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OsO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expensive, and toxic. 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NMO or an alkyl peroxide is used as an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co-oxidant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so only a catalytic amount of OsO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necessary.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8.11 </a:t>
            </a:r>
            <a:r>
              <a:rPr lang="en-US" sz="4000" i="1" dirty="0" smtClean="0"/>
              <a:t>Syn </a:t>
            </a:r>
            <a:r>
              <a:rPr lang="en-US" sz="4000" dirty="0" smtClean="0"/>
              <a:t>Dihydroxylation</a:t>
            </a:r>
            <a:endParaRPr lang="en-US" sz="4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93" y="2690094"/>
            <a:ext cx="5209681" cy="287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55489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Syn</a:t>
            </a:r>
            <a:r>
              <a:rPr lang="en-US" sz="2400" dirty="0" smtClean="0"/>
              <a:t> </a:t>
            </a:r>
            <a:r>
              <a:rPr lang="en-US" sz="2400" dirty="0"/>
              <a:t>dihydroxylation </a:t>
            </a:r>
            <a:r>
              <a:rPr lang="en-US" sz="2400" dirty="0" smtClean="0"/>
              <a:t>can also </a:t>
            </a:r>
            <a:r>
              <a:rPr lang="en-US" sz="2400" dirty="0"/>
              <a:t>be achieved with KMnO</a:t>
            </a:r>
            <a:r>
              <a:rPr lang="en-US" sz="2400" baseline="-25000" dirty="0"/>
              <a:t>4</a:t>
            </a:r>
            <a:r>
              <a:rPr lang="en-US" sz="2400" dirty="0"/>
              <a:t> but only under mild conditions (cold temperatures</a:t>
            </a:r>
            <a:r>
              <a:rPr lang="en-US" sz="2400" dirty="0" smtClean="0"/>
              <a:t>)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synthetic utility of MnO</a:t>
            </a:r>
            <a:r>
              <a:rPr lang="en-US" sz="2400" baseline="-25000" dirty="0"/>
              <a:t>4</a:t>
            </a:r>
            <a:r>
              <a:rPr lang="en-US" sz="2400" baseline="30000" dirty="0"/>
              <a:t>1- </a:t>
            </a:r>
            <a:r>
              <a:rPr lang="en-US" sz="2400" dirty="0"/>
              <a:t>is </a:t>
            </a:r>
            <a:r>
              <a:rPr lang="en-US" sz="2400" dirty="0" smtClean="0"/>
              <a:t>limited: it reacts with many other functional groups as well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/>
              <a:t>Practice with </a:t>
            </a:r>
            <a:r>
              <a:rPr lang="en-US" sz="2400" b="1" dirty="0" smtClean="0"/>
              <a:t>Conceptual </a:t>
            </a:r>
            <a:r>
              <a:rPr lang="en-US" sz="2400" b="1" dirty="0"/>
              <a:t>C</a:t>
            </a:r>
            <a:r>
              <a:rPr lang="en-US" sz="2400" b="1" dirty="0" smtClean="0"/>
              <a:t>heckpoint 8.27</a:t>
            </a:r>
            <a:endParaRPr lang="en-US" sz="2400" b="1" dirty="0"/>
          </a:p>
        </p:txBody>
      </p:sp>
      <p:pic>
        <p:nvPicPr>
          <p:cNvPr id="8295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6610" y="2145394"/>
            <a:ext cx="8723780" cy="16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8.11 </a:t>
            </a:r>
            <a:r>
              <a:rPr lang="en-US" sz="4000" i="1" dirty="0" smtClean="0"/>
              <a:t>Syn </a:t>
            </a:r>
            <a:r>
              <a:rPr lang="en-US" sz="4000" dirty="0" smtClean="0"/>
              <a:t>Dihydroxylation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8-</a:t>
            </a:r>
            <a:fld id="{47784EF3-B0ED-CC4C-BA07-F1ABCCB8D2E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3"/>
            <a:ext cx="8229600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8.2 Alkenes in Nature and Industry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0" y="1318633"/>
            <a:ext cx="5736920" cy="422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30300"/>
            <a:ext cx="8689975" cy="5038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C=C double bonds are also reactive toward oxidative cleavage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Ozonolysis is one such process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Ozone exists as a resonance hybrid of two contributors</a:t>
            </a:r>
          </a:p>
        </p:txBody>
      </p:sp>
      <p:pic>
        <p:nvPicPr>
          <p:cNvPr id="8397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4413" y="2280467"/>
            <a:ext cx="7115175" cy="162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84912" y="4998683"/>
            <a:ext cx="4774177" cy="122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8.12 Oxidative Cleavage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439581"/>
            <a:ext cx="8689975" cy="5038725"/>
          </a:xfrm>
        </p:spPr>
        <p:txBody>
          <a:bodyPr/>
          <a:lstStyle/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/>
              <a:t>Common reducing agents include dimethyl sulfide and Zn/H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dirty="0" smtClean="0"/>
              <a:t>. </a:t>
            </a:r>
            <a:r>
              <a:rPr lang="en-US" sz="2400" b="1" dirty="0" smtClean="0"/>
              <a:t>Practice </a:t>
            </a:r>
            <a:r>
              <a:rPr lang="en-US" sz="2400" b="1" dirty="0"/>
              <a:t>with SkillBuilder </a:t>
            </a:r>
            <a:r>
              <a:rPr lang="en-US" sz="2400" b="1" dirty="0" smtClean="0"/>
              <a:t>8.8</a:t>
            </a:r>
            <a:endParaRPr lang="en-US" sz="2400" b="1" dirty="0"/>
          </a:p>
        </p:txBody>
      </p:sp>
      <p:pic>
        <p:nvPicPr>
          <p:cNvPr id="84998" name="Picture 2"/>
          <p:cNvPicPr>
            <a:picLocks noChangeAspect="1" noChangeArrowheads="1"/>
          </p:cNvPicPr>
          <p:nvPr/>
        </p:nvPicPr>
        <p:blipFill>
          <a:blip r:embed="rId3"/>
          <a:srcRect r="15528"/>
          <a:stretch>
            <a:fillRect/>
          </a:stretch>
        </p:blipFill>
        <p:spPr bwMode="auto">
          <a:xfrm>
            <a:off x="247650" y="798964"/>
            <a:ext cx="8717561" cy="262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14381" y="3718007"/>
            <a:ext cx="6915239" cy="160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8.12 Oxidative Cleavage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0074" y="955489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Predict a bicyclic reactant </a:t>
            </a:r>
            <a:r>
              <a:rPr lang="en-US" sz="2400" dirty="0"/>
              <a:t>used to form the product below</a:t>
            </a:r>
          </a:p>
          <a:p>
            <a:pPr eaLnBrk="1" hangingPunct="1"/>
            <a:endParaRPr lang="en-US" sz="2400" dirty="0"/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1293"/>
              </p:ext>
            </p:extLst>
          </p:nvPr>
        </p:nvGraphicFramePr>
        <p:xfrm>
          <a:off x="3505200" y="1863259"/>
          <a:ext cx="5105401" cy="212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" name="CS ChemDraw Drawing" r:id="rId4" imgW="4091310" imgH="1702100" progId="ChemDraw.Document.6.0">
                  <p:embed/>
                </p:oleObj>
              </mc:Choice>
              <mc:Fallback>
                <p:oleObj name="CS ChemDraw Drawing" r:id="rId4" imgW="4091310" imgH="170210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863259"/>
                        <a:ext cx="5105401" cy="212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8.12 Oxidative Cleavage</a:t>
            </a:r>
            <a:endParaRPr lang="en-US" sz="4000" i="1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4808538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0074" y="955489"/>
            <a:ext cx="8689975" cy="5038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Predict a bicyclic reactant </a:t>
            </a:r>
            <a:r>
              <a:rPr lang="en-US" sz="2400" dirty="0"/>
              <a:t>used to form the product below</a:t>
            </a:r>
          </a:p>
          <a:p>
            <a:pPr eaLnBrk="1" hangingPunct="1"/>
            <a:endParaRPr lang="en-US" sz="2400" dirty="0"/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1293"/>
              </p:ext>
            </p:extLst>
          </p:nvPr>
        </p:nvGraphicFramePr>
        <p:xfrm>
          <a:off x="3505200" y="1863259"/>
          <a:ext cx="5105401" cy="212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CS ChemDraw Drawing" r:id="rId4" imgW="4091310" imgH="1702100" progId="ChemDraw.Document.6.0">
                  <p:embed/>
                </p:oleObj>
              </mc:Choice>
              <mc:Fallback>
                <p:oleObj name="CS ChemDraw Drawing" r:id="rId4" imgW="4091310" imgH="17021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863259"/>
                        <a:ext cx="5105401" cy="212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8.12 Oxidative Cleavage</a:t>
            </a:r>
            <a:endParaRPr lang="en-US" sz="4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13" y="2479105"/>
            <a:ext cx="1781837" cy="1165047"/>
          </a:xfrm>
          <a:prstGeom prst="rect">
            <a:avLst/>
          </a:prstGeom>
        </p:spPr>
      </p:pic>
      <p:sp>
        <p:nvSpPr>
          <p:cNvPr id="1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4808538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30300"/>
            <a:ext cx="8689975" cy="5038725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rabicPeriod"/>
            </a:pPr>
            <a:r>
              <a:rPr lang="en-US" sz="2400" dirty="0"/>
              <a:t>Analyze the reagents used to determine what groups will be added across the C=C double bond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sz="2400" dirty="0"/>
              <a:t>Determine the regioselectivity (Markovnikov or </a:t>
            </a:r>
            <a:r>
              <a:rPr lang="en-US" sz="2400" i="1" dirty="0"/>
              <a:t>anti</a:t>
            </a:r>
            <a:r>
              <a:rPr lang="en-US" sz="2400" dirty="0"/>
              <a:t>-Markovnikov)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sz="2400" dirty="0"/>
              <a:t>Determine the stereospecificity (</a:t>
            </a:r>
            <a:r>
              <a:rPr lang="en-US" sz="2400" i="1" dirty="0"/>
              <a:t>syn</a:t>
            </a:r>
            <a:r>
              <a:rPr lang="en-US" sz="2400" dirty="0"/>
              <a:t> or </a:t>
            </a:r>
            <a:r>
              <a:rPr lang="en-US" sz="2400" i="1" dirty="0"/>
              <a:t>anti </a:t>
            </a:r>
            <a:r>
              <a:rPr lang="en-US" sz="2400" dirty="0"/>
              <a:t>addition</a:t>
            </a:r>
            <a:r>
              <a:rPr lang="en-US" sz="2400" dirty="0" smtClean="0"/>
              <a:t>)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sz="2400" dirty="0"/>
          </a:p>
          <a:p>
            <a:pPr marL="514350" lvl="1" indent="-514350" eaLnBrk="1" hangingPunct="1">
              <a:buClr>
                <a:srgbClr val="1F9FAF"/>
              </a:buClr>
              <a:buFont typeface="Arial" charset="0"/>
              <a:buChar char="•"/>
            </a:pPr>
            <a:r>
              <a:rPr lang="en-US" dirty="0"/>
              <a:t>Each step can be achieved with </a:t>
            </a:r>
            <a:r>
              <a:rPr lang="en-US" b="1" dirty="0"/>
              <a:t>minor reagent memorization</a:t>
            </a:r>
            <a:r>
              <a:rPr lang="en-US" dirty="0"/>
              <a:t> and a </a:t>
            </a:r>
            <a:r>
              <a:rPr lang="en-US" b="1" dirty="0"/>
              <a:t>firm grasp of the mechanistic rational</a:t>
            </a:r>
          </a:p>
          <a:p>
            <a:pPr marL="514350" lvl="1" indent="-514350" eaLnBrk="1" hangingPunct="1">
              <a:buClr>
                <a:srgbClr val="1F9FAF"/>
              </a:buClr>
              <a:buFont typeface="Arial" charset="0"/>
              <a:buChar char="•"/>
            </a:pPr>
            <a:r>
              <a:rPr lang="en-US" dirty="0"/>
              <a:t>The more familiar you are with the mechanisms, the easier predicting products will </a:t>
            </a:r>
            <a:r>
              <a:rPr lang="en-US" dirty="0" smtClean="0"/>
              <a:t>be</a:t>
            </a:r>
          </a:p>
          <a:p>
            <a:pPr marL="514350" lvl="1" indent="-514350" eaLnBrk="1" hangingPunct="1">
              <a:buClr>
                <a:srgbClr val="1F9FAF"/>
              </a:buClr>
              <a:buFont typeface="Arial" charset="0"/>
              <a:buChar char="•"/>
            </a:pPr>
            <a:endParaRPr lang="en-US" dirty="0"/>
          </a:p>
          <a:p>
            <a:pPr marL="514350" lvl="1" indent="-514350" eaLnBrk="1" hangingPunct="1">
              <a:buClr>
                <a:srgbClr val="1F9FAF"/>
              </a:buClr>
              <a:buFont typeface="Arial" charset="0"/>
              <a:buChar char="•"/>
            </a:pPr>
            <a:r>
              <a:rPr lang="en-US" b="1" dirty="0"/>
              <a:t>Practice with SkillBuilder </a:t>
            </a:r>
            <a:r>
              <a:rPr lang="en-US" b="1" dirty="0" smtClean="0"/>
              <a:t>8.9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8.13 Predicting Products of Addition Rxns</a:t>
            </a:r>
            <a:endParaRPr lang="en-US" sz="3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26627" y="955489"/>
            <a:ext cx="8689975" cy="5038725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set up a synthesis, assess the reactants and products to see what changes need to be made</a:t>
            </a:r>
          </a:p>
        </p:txBody>
      </p:sp>
      <p:pic>
        <p:nvPicPr>
          <p:cNvPr id="8704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00553" y="3477167"/>
            <a:ext cx="3243262" cy="89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66862" y="4919640"/>
            <a:ext cx="3418220" cy="10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55155" y="2086395"/>
            <a:ext cx="4071938" cy="87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8.14 One-Step Syntheses</a:t>
            </a:r>
            <a:endParaRPr lang="en-US" sz="4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13656" y="2234305"/>
            <a:ext cx="328281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Addition rxn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5738" y="3965500"/>
            <a:ext cx="328281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Substitution rxn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5737" y="5669563"/>
            <a:ext cx="328281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Elimination rxn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0074" y="955490"/>
            <a:ext cx="8689975" cy="1397746"/>
          </a:xfrm>
        </p:spPr>
        <p:txBody>
          <a:bodyPr/>
          <a:lstStyle/>
          <a:p>
            <a:pPr marL="514350" indent="-514350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To set up a synthesis, assess the reactants and products to see what changes need to be made</a:t>
            </a:r>
          </a:p>
          <a:p>
            <a:pPr marL="514350" indent="-514350" eaLnBrk="1" hangingPunct="1"/>
            <a:r>
              <a:rPr lang="en-US" sz="2400" dirty="0"/>
              <a:t>Give reagents and conditions for the </a:t>
            </a:r>
            <a:r>
              <a:rPr lang="en-US" sz="2400" dirty="0" smtClean="0"/>
              <a:t>following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8.14 One-Step Syntheses</a:t>
            </a:r>
            <a:endParaRPr lang="en-US" sz="4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216" y="2856007"/>
            <a:ext cx="5264281" cy="11646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92638" y="4629320"/>
            <a:ext cx="32828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Here, we need to do an 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a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ddition rxn, and add H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a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nd OH, Markovnikov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0074" y="955490"/>
            <a:ext cx="8689975" cy="1397746"/>
          </a:xfrm>
        </p:spPr>
        <p:txBody>
          <a:bodyPr/>
          <a:lstStyle/>
          <a:p>
            <a:pPr marL="514350" indent="-514350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To set up a synthesis, assess the reactants and products to see what changes need to be made</a:t>
            </a:r>
          </a:p>
          <a:p>
            <a:pPr marL="514350" indent="-514350" eaLnBrk="1" hangingPunct="1"/>
            <a:r>
              <a:rPr lang="en-US" sz="2400" dirty="0"/>
              <a:t>Give reagents and conditions for the </a:t>
            </a:r>
            <a:r>
              <a:rPr lang="en-US" sz="2400" dirty="0" smtClean="0"/>
              <a:t>following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b="1" dirty="0" smtClean="0"/>
              <a:t>Practice with the other examples in SkillBuilder 8.10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8.14 One-Step Syntheses</a:t>
            </a:r>
            <a:endParaRPr lang="en-US" sz="4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216" y="2856007"/>
            <a:ext cx="5264281" cy="11646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61469" y="3302689"/>
            <a:ext cx="328281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ea typeface="Arial" charset="0"/>
                <a:cs typeface="Arial" charset="0"/>
              </a:rPr>
              <a:t>H</a:t>
            </a:r>
            <a:r>
              <a:rPr lang="en-US" b="1" baseline="-25000" dirty="0" smtClean="0">
                <a:ea typeface="Arial" charset="0"/>
                <a:cs typeface="Arial" charset="0"/>
              </a:rPr>
              <a:t>2</a:t>
            </a:r>
            <a:r>
              <a:rPr lang="en-US" b="1" dirty="0" smtClean="0">
                <a:ea typeface="Arial" charset="0"/>
                <a:cs typeface="Arial" charset="0"/>
              </a:rPr>
              <a:t>O, H</a:t>
            </a:r>
            <a:r>
              <a:rPr lang="en-US" b="1" baseline="-25000" dirty="0" smtClean="0">
                <a:ea typeface="Arial" charset="0"/>
                <a:cs typeface="Arial" charset="0"/>
              </a:rPr>
              <a:t>2</a:t>
            </a:r>
            <a:r>
              <a:rPr lang="en-US" b="1" dirty="0" smtClean="0">
                <a:ea typeface="Arial" charset="0"/>
                <a:cs typeface="Arial" charset="0"/>
              </a:rPr>
              <a:t>SO</a:t>
            </a:r>
            <a:r>
              <a:rPr lang="en-US" b="1" baseline="-25000" dirty="0" smtClean="0">
                <a:ea typeface="Arial" charset="0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839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8.14 Multi-step Syntheses</a:t>
            </a:r>
            <a:endParaRPr lang="en-US" sz="3900" i="1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26627" y="955489"/>
            <a:ext cx="8689975" cy="5038725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Changing the position of a Leaving Group: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following transformation cannot be done with a single rxn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can be accomplished in a two-rxn sequence: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25" y="2073304"/>
            <a:ext cx="3253413" cy="1293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76" y="4584729"/>
            <a:ext cx="5824107" cy="121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8.14 Multi-step Syntheses</a:t>
            </a:r>
            <a:endParaRPr lang="en-US" sz="3900" i="1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26627" y="955489"/>
            <a:ext cx="8810998" cy="5038725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Changing the position of a Leaving Group: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do the elimination reaction, the base needs to be carefully chosen: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2" y="2495922"/>
            <a:ext cx="5529529" cy="26139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49517" y="2773481"/>
            <a:ext cx="32828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This is the alkene we need,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s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o we use non-bulky base 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endParaRPr lang="en-US" b="1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-13610" y="929593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Addition and elimination are equilibrating reactions:</a:t>
            </a:r>
          </a:p>
          <a:p>
            <a:pPr lvl="1" eaLnBrk="1" hangingPunct="1"/>
            <a:r>
              <a:rPr lang="en-US" dirty="0" smtClean="0"/>
              <a:t>Which side is favored depends on temperature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 smtClean="0"/>
              <a:t>The higher the temperature, the more important entropy becomes: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78098" y="2022683"/>
            <a:ext cx="5987803" cy="172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3"/>
            <a:ext cx="8229600" cy="7989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8.3 Addition vs. Elimination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27" y="5118001"/>
            <a:ext cx="5270345" cy="903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2155" y="5118001"/>
            <a:ext cx="2264210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Higher temp means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bigger entropy term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8.14 Multi-step Syntheses</a:t>
            </a:r>
            <a:endParaRPr lang="en-US" sz="3900" i="1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26627" y="955489"/>
            <a:ext cx="8689975" cy="5038725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Changing the position of a Leaving Group: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Then we need to decide the reagents needed to add H and Br: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So, overall: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773" y="2415242"/>
            <a:ext cx="1448987" cy="448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5224"/>
            <a:ext cx="1519518" cy="1381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81" y="2221168"/>
            <a:ext cx="3529166" cy="11219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74434" y="3474851"/>
            <a:ext cx="32828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Markovnikov addition of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H and Br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endParaRPr lang="en-US" b="1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35" y="4482354"/>
            <a:ext cx="1308847" cy="9972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05" y="4312186"/>
            <a:ext cx="1267296" cy="12257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2" y="4172031"/>
            <a:ext cx="1599702" cy="1454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269" y="4674677"/>
            <a:ext cx="1448987" cy="4489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5936" y="4627040"/>
            <a:ext cx="1359691" cy="4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72839" y="942042"/>
            <a:ext cx="8689975" cy="5038725"/>
          </a:xfrm>
        </p:spPr>
        <p:txBody>
          <a:bodyPr/>
          <a:lstStyle/>
          <a:p>
            <a:pPr marL="514350" indent="-514350"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the following transformation:</a:t>
            </a:r>
          </a:p>
          <a:p>
            <a:pPr marL="514350" indent="-514350"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14450" lvl="2" indent="-514350" eaLnBrk="1" hangingPunct="1"/>
            <a:endParaRPr lang="en-US" sz="2400" dirty="0"/>
          </a:p>
          <a:p>
            <a:pPr marL="1314450" lvl="2" indent="-514350" eaLnBrk="1" hangingPunct="1"/>
            <a:endParaRPr lang="en-US" sz="2400" dirty="0"/>
          </a:p>
          <a:p>
            <a:pPr marL="914400" lvl="1" indent="-514350" eaLnBrk="1" hangingPunct="1"/>
            <a:endParaRPr lang="en-US" dirty="0"/>
          </a:p>
          <a:p>
            <a:pPr marL="514350" indent="-514350" eaLnBrk="1" hangingPunct="1"/>
            <a:r>
              <a:rPr lang="en-US" sz="2400" dirty="0"/>
              <a:t>This is not a simple substitution, addition or elimination, so two processes must be combined </a:t>
            </a:r>
          </a:p>
          <a:p>
            <a:pPr marL="514350" indent="-514350" eaLnBrk="1" hangingPunct="1"/>
            <a:endParaRPr lang="en-US" sz="2400" dirty="0"/>
          </a:p>
        </p:txBody>
      </p:sp>
      <p:pic>
        <p:nvPicPr>
          <p:cNvPr id="9114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68448" y="1713475"/>
            <a:ext cx="4386140" cy="105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0916" y="4326642"/>
            <a:ext cx="8105201" cy="127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8.14 Multi-step Syntheses</a:t>
            </a:r>
            <a:endParaRPr lang="en-US" sz="3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72839" y="928595"/>
            <a:ext cx="8689975" cy="5038725"/>
          </a:xfrm>
        </p:spPr>
        <p:txBody>
          <a:bodyPr/>
          <a:lstStyle/>
          <a:p>
            <a:pPr marL="514350" indent="-514350" eaLnBrk="1" hangingPunct="1"/>
            <a:r>
              <a:rPr lang="en-US" sz="2400" dirty="0" smtClean="0"/>
              <a:t>The elimination must be done to give the Hofmann alkene, via an E2 elimination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r>
              <a:rPr lang="en-US" sz="2400" dirty="0" smtClean="0"/>
              <a:t>The alcohol must be changed to a good leaving group so we can use a bulky base to afford the Hofmann product:</a:t>
            </a:r>
          </a:p>
        </p:txBody>
      </p:sp>
      <p:pic>
        <p:nvPicPr>
          <p:cNvPr id="9216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5776" y="2031565"/>
            <a:ext cx="7773724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8.14 Multi-step Syntheses</a:t>
            </a:r>
            <a:endParaRPr lang="en-US" sz="39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67" y="4554633"/>
            <a:ext cx="6706921" cy="1248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72839" y="928595"/>
            <a:ext cx="8689975" cy="5038725"/>
          </a:xfrm>
        </p:spPr>
        <p:txBody>
          <a:bodyPr/>
          <a:lstStyle/>
          <a:p>
            <a:pPr marL="514350" indent="-514350" eaLnBrk="1" hangingPunct="1"/>
            <a:r>
              <a:rPr lang="en-US" sz="2400" dirty="0" smtClean="0"/>
              <a:t>The addition reaction must give </a:t>
            </a:r>
            <a:r>
              <a:rPr lang="en-US" sz="2400" i="1" dirty="0" smtClean="0"/>
              <a:t>anti</a:t>
            </a:r>
            <a:r>
              <a:rPr lang="en-US" sz="2400" dirty="0" smtClean="0"/>
              <a:t> Markovnikov addition of H and OH</a:t>
            </a:r>
            <a:endParaRPr lang="en-US" sz="2400" dirty="0"/>
          </a:p>
          <a:p>
            <a:pPr marL="514350" indent="-514350" eaLnBrk="1" hangingPunct="1"/>
            <a:r>
              <a:rPr lang="en-US" sz="2400" dirty="0" smtClean="0"/>
              <a:t>So, overall: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r>
              <a:rPr lang="en-US" sz="2400" b="1" dirty="0" smtClean="0"/>
              <a:t>Practice with SkillBuilder 8.11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8.14 Multi-step Syntheses</a:t>
            </a:r>
            <a:endParaRPr lang="en-US" sz="39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" y="2654364"/>
            <a:ext cx="8765739" cy="131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86286" y="928595"/>
            <a:ext cx="8689975" cy="5038725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Changing the position of a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bond:</a:t>
            </a:r>
          </a:p>
          <a:p>
            <a:pPr marL="514350" indent="-514350"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Again, two processes must be combined</a:t>
            </a:r>
          </a:p>
        </p:txBody>
      </p:sp>
      <p:pic>
        <p:nvPicPr>
          <p:cNvPr id="95239" name="Picture 2"/>
          <p:cNvPicPr>
            <a:picLocks noChangeAspect="1" noChangeArrowheads="1"/>
          </p:cNvPicPr>
          <p:nvPr/>
        </p:nvPicPr>
        <p:blipFill>
          <a:blip r:embed="rId3"/>
          <a:srcRect l="41353" r="40363" b="51378"/>
          <a:stretch>
            <a:fillRect/>
          </a:stretch>
        </p:blipFill>
        <p:spPr bwMode="auto">
          <a:xfrm>
            <a:off x="4098925" y="1693863"/>
            <a:ext cx="8985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2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96938" y="3637212"/>
            <a:ext cx="7200900" cy="141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 t="41075" r="81257"/>
          <a:stretch>
            <a:fillRect/>
          </a:stretch>
        </p:blipFill>
        <p:spPr bwMode="auto">
          <a:xfrm>
            <a:off x="2460517" y="1702098"/>
            <a:ext cx="1349666" cy="83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/>
          <a:srcRect l="80964" t="37969"/>
          <a:stretch>
            <a:fillRect/>
          </a:stretch>
        </p:blipFill>
        <p:spPr bwMode="auto">
          <a:xfrm>
            <a:off x="5186082" y="1656607"/>
            <a:ext cx="1455279" cy="93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8.14 Multi-step Syntheses</a:t>
            </a:r>
            <a:endParaRPr lang="en-US" sz="39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93944" y="5214433"/>
            <a:ext cx="2604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  <a:ea typeface="Arial" charset="0"/>
                <a:cs typeface="Arial" charset="0"/>
              </a:rPr>
              <a:t>a</a:t>
            </a:r>
            <a:r>
              <a:rPr lang="en-US" b="1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nti 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Markovnikov</a:t>
            </a:r>
            <a:endParaRPr lang="en-US" b="1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addition of H and Br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endParaRPr lang="en-US" b="1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3298" y="5214433"/>
            <a:ext cx="2604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e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limination to give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he Hofmann product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endParaRPr lang="en-US" b="1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86286" y="928595"/>
            <a:ext cx="8689975" cy="5038725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Changing the position of a </a:t>
            </a: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bond: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Now recall the reagents needed for each reaction:</a:t>
            </a: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8.12</a:t>
            </a:r>
          </a:p>
        </p:txBody>
      </p:sp>
      <p:pic>
        <p:nvPicPr>
          <p:cNvPr id="95242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1506" y="2191442"/>
            <a:ext cx="7200900" cy="141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8.14 Multi-step Syntheses</a:t>
            </a:r>
            <a:endParaRPr lang="en-US" sz="39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25873" y="3611048"/>
            <a:ext cx="2604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  <a:ea typeface="Arial" charset="0"/>
                <a:cs typeface="Arial" charset="0"/>
              </a:rPr>
              <a:t>a</a:t>
            </a:r>
            <a:r>
              <a:rPr lang="en-US" b="1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nti 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Markovnikov</a:t>
            </a:r>
            <a:endParaRPr lang="en-US" b="1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addition of H and Br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endParaRPr lang="en-US" b="1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5227" y="3611048"/>
            <a:ext cx="2604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e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limination to give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he Hofmann product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endParaRPr lang="en-US" b="1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5873" y="4282227"/>
            <a:ext cx="2604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ea typeface="Arial" charset="0"/>
                <a:cs typeface="Arial" charset="0"/>
              </a:rPr>
              <a:t>HBr , ROOR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i="1" dirty="0" smtClean="0">
                <a:ea typeface="Arial" charset="0"/>
                <a:cs typeface="Arial" charset="0"/>
              </a:rPr>
              <a:t>(anti Markovnikov)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endParaRPr lang="en-US" b="1" dirty="0" smtClean="0"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5227" y="4282227"/>
            <a:ext cx="2604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i="1" dirty="0" smtClean="0">
                <a:ea typeface="Arial" charset="0"/>
                <a:cs typeface="Arial" charset="0"/>
              </a:rPr>
              <a:t>t</a:t>
            </a:r>
            <a:r>
              <a:rPr lang="en-US" b="1" dirty="0" smtClean="0">
                <a:ea typeface="Arial" charset="0"/>
                <a:cs typeface="Arial" charset="0"/>
              </a:rPr>
              <a:t>-BuOK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i="1" dirty="0" smtClean="0">
                <a:ea typeface="Arial" charset="0"/>
                <a:cs typeface="Arial" charset="0"/>
              </a:rPr>
              <a:t>(bulky base)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endParaRPr lang="en-US" b="1" dirty="0" smtClean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8.14 Review of Addition Reactions</a:t>
            </a:r>
            <a:endParaRPr lang="en-US" sz="39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" y="2475685"/>
            <a:ext cx="8858203" cy="1746688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86286" y="928595"/>
            <a:ext cx="8689975" cy="5038725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Ten reactions of alkenes covered in this chapter:</a:t>
            </a:r>
          </a:p>
        </p:txBody>
      </p:sp>
    </p:spTree>
    <p:extLst>
      <p:ext uri="{BB962C8B-B14F-4D97-AF65-F5344CB8AC3E}">
        <p14:creationId xmlns:p14="http://schemas.microsoft.com/office/powerpoint/2010/main" val="7149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-</a:t>
            </a:r>
            <a:fld id="{BAAB5D4F-7D89-EE49-B29F-6E4AC56C2E18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47651" y="-3"/>
            <a:ext cx="8689974" cy="79896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8.14 Review of Addition Reactions</a:t>
            </a:r>
            <a:endParaRPr lang="en-US" sz="39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8" y="660400"/>
            <a:ext cx="8286109" cy="55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28635</TotalTime>
  <Words>4845</Words>
  <Application>Microsoft Office PowerPoint</Application>
  <PresentationFormat>On-screen Show (4:3)</PresentationFormat>
  <Paragraphs>1158</Paragraphs>
  <Slides>97</Slides>
  <Notes>89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4" baseType="lpstr">
      <vt:lpstr>ＭＳ Ｐゴシック</vt:lpstr>
      <vt:lpstr>Arial</vt:lpstr>
      <vt:lpstr>Calibri</vt:lpstr>
      <vt:lpstr>Symbol</vt:lpstr>
      <vt:lpstr>Times New Roman</vt:lpstr>
      <vt:lpstr>Klein1-Temp</vt:lpstr>
      <vt:lpstr>CS ChemDraw Drawing</vt:lpstr>
      <vt:lpstr>PowerPoint Presentation</vt:lpstr>
      <vt:lpstr>8.1 Introduction to Addition Reactions</vt:lpstr>
      <vt:lpstr>8.1 Introduction to Addition Reactions</vt:lpstr>
      <vt:lpstr>8.2 Alkenes in Nature and Industry</vt:lpstr>
      <vt:lpstr>8.2 Alkenes in Nature and Industry</vt:lpstr>
      <vt:lpstr>8.2 Alkenes in Nature and Industry</vt:lpstr>
      <vt:lpstr>8.2 Alkenes in Nature and Industry</vt:lpstr>
      <vt:lpstr>8.2 Alkenes in Nature and Industry</vt:lpstr>
      <vt:lpstr>8.3 Addition vs. Elimination</vt:lpstr>
      <vt:lpstr>8.3 Addition vs. Elimination</vt:lpstr>
      <vt:lpstr>8.3 Addition vs. Elimination</vt:lpstr>
      <vt:lpstr>8.3 Addition vs. Elimination</vt:lpstr>
      <vt:lpstr>8.4 Hydrohalogenation</vt:lpstr>
      <vt:lpstr>8.4 Hydrohalogenation - Regioselectivity</vt:lpstr>
      <vt:lpstr>8.4 Hydrohalogenation - Regioselectivity</vt:lpstr>
      <vt:lpstr>8.4 Hydrohalogenation - Regioselectivity</vt:lpstr>
      <vt:lpstr>8.4 Hydrohalogenation - Regioselectivity</vt:lpstr>
      <vt:lpstr>8.4 Hydrohalogenation - Regioselectivity</vt:lpstr>
      <vt:lpstr>8.4 Hydrohalogenation - Mechanism</vt:lpstr>
      <vt:lpstr>8.4 Hydrohalogenation - Mechanism</vt:lpstr>
      <vt:lpstr>8.4 Hydrohalogenation - Mechanism</vt:lpstr>
      <vt:lpstr>8.4 Hydrohalogenation - Mechanism</vt:lpstr>
      <vt:lpstr>8.4 Hydrohalogenation - Stereochemistry</vt:lpstr>
      <vt:lpstr>8.4 Hydrohalogenation - Stereochemistry</vt:lpstr>
      <vt:lpstr>8.4 Hydrohalogenation - Rearrangements</vt:lpstr>
      <vt:lpstr>8.4 Hydrohalogenation - Rearrangements</vt:lpstr>
      <vt:lpstr>8.5 Acid-catalyzed Hydration</vt:lpstr>
      <vt:lpstr>8.5 Acid-catalyzed Hydration</vt:lpstr>
      <vt:lpstr>8.5 Hydration - Mechanism</vt:lpstr>
      <vt:lpstr>8.5 Hydration - Mechanism</vt:lpstr>
      <vt:lpstr>8.5 Hydration - Thermodynamics</vt:lpstr>
      <vt:lpstr>8.5 Hydration - Stereochemistry</vt:lpstr>
      <vt:lpstr>8.6 Oxymercuration-Demercuration</vt:lpstr>
      <vt:lpstr>8.6 Oxymercuration-Demercuration</vt:lpstr>
      <vt:lpstr>8.6 Oxymercuration-Demercuration</vt:lpstr>
      <vt:lpstr>8.6 Oxymercuration-Demercuration</vt:lpstr>
      <vt:lpstr>8.6 Oxymercuration-Demercuration</vt:lpstr>
      <vt:lpstr>8.7 Hydroboration-Oxidation</vt:lpstr>
      <vt:lpstr>8.7 Hydroboration-Oxidation</vt:lpstr>
      <vt:lpstr>8.7 Hydroboration-Oxidation</vt:lpstr>
      <vt:lpstr>8.7 Hydroboration-Oxidation</vt:lpstr>
      <vt:lpstr>8.7 Hydroboration-Oxidation</vt:lpstr>
      <vt:lpstr>8.7 Hydroboration-Oxidation Mechanism</vt:lpstr>
      <vt:lpstr>8.7 Hydroboration-Oxidation Mechanism</vt:lpstr>
      <vt:lpstr>8.7 Hydroboration-Oxidation Mechanism</vt:lpstr>
      <vt:lpstr>8.7 Hydroboration-Oxidation Mechanism</vt:lpstr>
      <vt:lpstr>8.7 Hydroboration-Oxidation selectivity</vt:lpstr>
      <vt:lpstr>8.7 Hydroboration-Oxidation</vt:lpstr>
      <vt:lpstr>8.7 Hydroboration-Oxidation</vt:lpstr>
      <vt:lpstr>8.7 Hydroboration-Oxidation</vt:lpstr>
      <vt:lpstr>8.8 Catalytic Hydrogenation</vt:lpstr>
      <vt:lpstr>8.8 Catalytic Hydrogenation selectivity</vt:lpstr>
      <vt:lpstr>8.8 Catalytic Hydrogenation</vt:lpstr>
      <vt:lpstr>8.8 Catalytic Hydrogenation</vt:lpstr>
      <vt:lpstr>8.8 Catalytic Hydrogenation</vt:lpstr>
      <vt:lpstr>8.8 Catalytic Hydrogenation</vt:lpstr>
      <vt:lpstr>8.8 Asymmetric Hydrogenation</vt:lpstr>
      <vt:lpstr>8.8 Asymmetric Hydrogenation</vt:lpstr>
      <vt:lpstr>8.8 Asymmetric Hydrogenation</vt:lpstr>
      <vt:lpstr>8.8 Asymmetric Hydrogenation</vt:lpstr>
      <vt:lpstr>8.9 Halogenation</vt:lpstr>
      <vt:lpstr>8.9 Halogenation</vt:lpstr>
      <vt:lpstr>8.9 Halogenation</vt:lpstr>
      <vt:lpstr>8.9 Halogenation - stereoselectivity</vt:lpstr>
      <vt:lpstr>8.9 Halogenation - mechanism</vt:lpstr>
      <vt:lpstr>8.9 Halogenation - mechanism</vt:lpstr>
      <vt:lpstr>8.9 Halogenation - stereoselectivity</vt:lpstr>
      <vt:lpstr>8.9 Halohydrin Formation</vt:lpstr>
      <vt:lpstr>8.9 Halohydrin Formation</vt:lpstr>
      <vt:lpstr>8.9 Halohydrin Formation-Regioselectivity</vt:lpstr>
      <vt:lpstr>8.9 Halohydrin Formation-Regioselectivity</vt:lpstr>
      <vt:lpstr>8.9 Halohydrin Formation-Regioselectivity</vt:lpstr>
      <vt:lpstr>8.10 Anti-Dihydroxylation</vt:lpstr>
      <vt:lpstr>8.10 Anti-Dihydroxylation</vt:lpstr>
      <vt:lpstr>8.10 Anti-Dihydroxylation - mechanism</vt:lpstr>
      <vt:lpstr>8.10 Anti-Dihydroxylation</vt:lpstr>
      <vt:lpstr>8.11 Syn Dihydroxylation</vt:lpstr>
      <vt:lpstr>8.11 Syn Dihydroxylation</vt:lpstr>
      <vt:lpstr>8.11 Syn Dihydroxylation</vt:lpstr>
      <vt:lpstr>8.12 Oxidative Cleavage</vt:lpstr>
      <vt:lpstr>8.12 Oxidative Cleavage</vt:lpstr>
      <vt:lpstr>8.12 Oxidative Cleavage</vt:lpstr>
      <vt:lpstr>8.12 Oxidative Cleavage</vt:lpstr>
      <vt:lpstr>8.13 Predicting Products of Addition Rxns</vt:lpstr>
      <vt:lpstr>8.14 One-Step Syntheses</vt:lpstr>
      <vt:lpstr>8.14 One-Step Syntheses</vt:lpstr>
      <vt:lpstr>8.14 One-Step Syntheses</vt:lpstr>
      <vt:lpstr>8.14 Multi-step Syntheses</vt:lpstr>
      <vt:lpstr>8.14 Multi-step Syntheses</vt:lpstr>
      <vt:lpstr>8.14 Multi-step Syntheses</vt:lpstr>
      <vt:lpstr>8.14 Multi-step Syntheses</vt:lpstr>
      <vt:lpstr>8.14 Multi-step Syntheses</vt:lpstr>
      <vt:lpstr>8.14 Multi-step Syntheses</vt:lpstr>
      <vt:lpstr>8.14 Multi-step Syntheses</vt:lpstr>
      <vt:lpstr>8.14 Multi-step Syntheses</vt:lpstr>
      <vt:lpstr>8.14 Review of Addition Reactions</vt:lpstr>
      <vt:lpstr>8.14 Review of Addition Reactions</vt:lpstr>
    </vt:vector>
  </TitlesOfParts>
  <Company>Wiley Publishing,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Janakiraman.S</cp:lastModifiedBy>
  <cp:revision>306</cp:revision>
  <dcterms:created xsi:type="dcterms:W3CDTF">2013-10-03T23:59:29Z</dcterms:created>
  <dcterms:modified xsi:type="dcterms:W3CDTF">2016-11-16T11:24:17Z</dcterms:modified>
</cp:coreProperties>
</file>