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36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367" r:id="rId18"/>
    <p:sldId id="281" r:id="rId19"/>
    <p:sldId id="282" r:id="rId20"/>
    <p:sldId id="283" r:id="rId21"/>
    <p:sldId id="284" r:id="rId22"/>
    <p:sldId id="285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300" r:id="rId35"/>
    <p:sldId id="299" r:id="rId36"/>
    <p:sldId id="302" r:id="rId37"/>
    <p:sldId id="303" r:id="rId38"/>
    <p:sldId id="304" r:id="rId39"/>
    <p:sldId id="305" r:id="rId40"/>
    <p:sldId id="306" r:id="rId41"/>
    <p:sldId id="308" r:id="rId42"/>
    <p:sldId id="309" r:id="rId43"/>
    <p:sldId id="310" r:id="rId44"/>
    <p:sldId id="311" r:id="rId45"/>
    <p:sldId id="313" r:id="rId46"/>
    <p:sldId id="314" r:id="rId47"/>
    <p:sldId id="315" r:id="rId48"/>
    <p:sldId id="316" r:id="rId49"/>
    <p:sldId id="317" r:id="rId50"/>
    <p:sldId id="319" r:id="rId51"/>
    <p:sldId id="368" r:id="rId52"/>
    <p:sldId id="321" r:id="rId53"/>
    <p:sldId id="369" r:id="rId54"/>
    <p:sldId id="370" r:id="rId55"/>
    <p:sldId id="327" r:id="rId56"/>
    <p:sldId id="328" r:id="rId57"/>
    <p:sldId id="329" r:id="rId58"/>
    <p:sldId id="330" r:id="rId59"/>
    <p:sldId id="332" r:id="rId60"/>
    <p:sldId id="333" r:id="rId61"/>
    <p:sldId id="334" r:id="rId62"/>
    <p:sldId id="335" r:id="rId63"/>
    <p:sldId id="336" r:id="rId64"/>
    <p:sldId id="337" r:id="rId65"/>
    <p:sldId id="371" r:id="rId66"/>
    <p:sldId id="338" r:id="rId67"/>
    <p:sldId id="339" r:id="rId68"/>
    <p:sldId id="340" r:id="rId69"/>
    <p:sldId id="341" r:id="rId70"/>
    <p:sldId id="344" r:id="rId71"/>
    <p:sldId id="346" r:id="rId72"/>
    <p:sldId id="347" r:id="rId73"/>
    <p:sldId id="348" r:id="rId74"/>
    <p:sldId id="359" r:id="rId75"/>
    <p:sldId id="350" r:id="rId76"/>
    <p:sldId id="352" r:id="rId77"/>
    <p:sldId id="354" r:id="rId78"/>
    <p:sldId id="353" r:id="rId79"/>
    <p:sldId id="355" r:id="rId80"/>
    <p:sldId id="357" r:id="rId81"/>
    <p:sldId id="358" r:id="rId82"/>
    <p:sldId id="372" r:id="rId8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6C4"/>
    <a:srgbClr val="7ED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6433" autoAdjust="0"/>
  </p:normalViewPr>
  <p:slideViewPr>
    <p:cSldViewPr snapToGrid="0">
      <p:cViewPr>
        <p:scale>
          <a:sx n="100" d="100"/>
          <a:sy n="100" d="100"/>
        </p:scale>
        <p:origin x="2148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E12A347-5264-6A4C-8301-D38A2C635772}" type="datetimeFigureOut">
              <a:rPr lang="en-US"/>
              <a:pPr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F5CFB95-593E-764A-860B-2D28F737B2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567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B91D8FE-7814-224C-81BD-5392E172183F}" type="datetimeFigureOut">
              <a:rPr lang="en-US"/>
              <a:pPr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BAB5616-08C4-DA42-9D2C-6C6CDE8B6A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21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19853-FCA8-0243-8333-E318AA9D9F47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0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E8A21-1D8C-F04F-B489-857164A7FE7B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44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5866F-924B-0C45-86A3-8F236E6BCF22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A175E-5E91-A04F-8692-0056520C5831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89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E60CA-EF94-364C-86B9-CE8BAA15D029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80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491B7-2FA2-5B41-8438-73B4543A5C20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15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6FF42-DFEA-F848-8BB9-9E7F803A53FC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45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FB57C-D3DB-BF43-ADB9-B2150E4BD4AA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10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2BEF0-70AB-2242-B7B6-89900AB1E51A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55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FF021-AEC2-A844-956B-A5038C525E56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40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997D3-4A2F-7E40-B19D-DD54BCD2F5E4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3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2E7A0-C6EA-7443-A4B5-DD4A329D1F3F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56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1243-D8BB-D64D-A2B8-205742051B8E}" type="slidenum">
              <a:rPr lang="en-US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88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459D9-4A69-A74A-85D0-481F1AD5BBDF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467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1B777-A179-604C-9773-D0A4201D335C}" type="slidenum">
              <a:rPr lang="en-US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21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BDED6-152F-844D-A661-2368889255C3}" type="slidenum">
              <a:rPr lang="en-US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436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9A342-2157-4541-B871-2E0B7B65455B}" type="slidenum">
              <a:rPr lang="en-US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731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780D4-43CE-9B49-9105-80E821985446}" type="slidenum">
              <a:rPr lang="en-US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78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B23E-9930-A743-B73C-4189C86BE714}" type="slidenum">
              <a:rPr lang="en-US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12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C4BC9-A174-9542-AFE2-E1A6D1EDF501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11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7B294-AC8F-8D4E-B85F-8D21D818BE48}" type="slidenum">
              <a:rPr lang="en-US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19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970C7-6D3D-4E43-854F-B73B932C411D}" type="slidenum">
              <a:rPr lang="en-US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2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C59C5-66A9-3E46-A15B-28696BBDB9D5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414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7BB94-919B-CA49-ABB9-107BC2A0EBDF}" type="slidenum">
              <a:rPr lang="en-US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313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7BB94-919B-CA49-ABB9-107BC2A0EBDF}" type="slidenum">
              <a:rPr lang="en-US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394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24F39-D858-C541-8682-26D9634DFD55}" type="slidenum">
              <a:rPr lang="en-US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092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24F39-D858-C541-8682-26D9634DFD55}" type="slidenum">
              <a:rPr lang="en-US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304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24F39-D858-C541-8682-26D9634DFD55}" type="slidenum">
              <a:rPr lang="en-US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131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92452-1927-9644-8561-08355A457D7C}" type="slidenum">
              <a:rPr lang="en-US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138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EC27D-B330-3D4A-B400-5FB45072F53E}" type="slidenum">
              <a:rPr lang="en-US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038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CDDCC-C21C-154D-B2C0-522F9BC5EF57}" type="slidenum">
              <a:rPr lang="en-US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778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E8901-61D4-864C-A98C-B39E95007E27}" type="slidenum">
              <a:rPr lang="en-US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045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14F72-005E-A744-BD08-6F4B0D9B2C0A}" type="slidenum">
              <a:rPr lang="en-US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11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8E092-9F42-FA41-AB90-091A433F724A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10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1EFB2-D798-F742-85BE-87D8B8BD6FAC}" type="slidenum">
              <a:rPr lang="en-US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00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C558E-EBB1-274A-A264-6C9E692D6988}" type="slidenum">
              <a:rPr lang="en-US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244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4F656-334E-1B4D-BC17-8EEB27FB849B}" type="slidenum">
              <a:rPr lang="en-US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77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2A621-EF4F-E540-871B-EEA5E1439CCF}" type="slidenum">
              <a:rPr lang="en-US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842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36D91-B00C-C947-897B-4E6F1CBE0468}" type="slidenum">
              <a:rPr lang="en-US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709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36D91-B00C-C947-897B-4E6F1CBE0468}" type="slidenum">
              <a:rPr lang="en-US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203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83C67-D066-9942-BFE3-6D832631C91C}" type="slidenum">
              <a:rPr lang="en-US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30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AD63A-BADC-3749-A09A-0F727835C923}" type="slidenum">
              <a:rPr lang="en-US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598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B0F53-2A7F-E645-B6D6-46B7B6DD97F1}" type="slidenum">
              <a:rPr lang="en-US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156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EFAF8-D04C-544F-B9EF-437C1E1EEE4A}" type="slidenum">
              <a:rPr lang="en-US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4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C4FC9-1B2B-414E-9494-9B3F64CFDAC1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486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9A13D-8BF6-5A49-AD25-44F51730DB74}" type="slidenum">
              <a:rPr lang="en-US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5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A2B1B-9ABF-AE45-BBDD-B726C9B6E362}" type="slidenum">
              <a:rPr lang="en-US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036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5168A-43DD-AC4C-BC0C-90CFB3E3AA53}" type="slidenum">
              <a:rPr lang="en-US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353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AD2E9-2AC0-7F48-B16C-82A5C8706961}" type="slidenum">
              <a:rPr lang="en-US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883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7FAF4-45C0-2B4D-BBDD-4BB604C18A42}" type="slidenum">
              <a:rPr lang="en-US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278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A61B0-A3A5-1E49-BADE-97F915B8654E}" type="slidenum">
              <a:rPr lang="en-US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0952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B1CEB-74FA-4C47-B011-B1A4D063FE7A}" type="slidenum">
              <a:rPr lang="en-US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5224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43960-5263-9F48-9A47-11C0FF2D2C8A}" type="slidenum">
              <a:rPr lang="en-US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566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6977-BCFF-F14F-BEA1-BD45C55587DE}" type="slidenum">
              <a:rPr lang="en-US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6870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BFFB5-5703-8F44-B230-5D25ECAF9BD4}" type="slidenum">
              <a:rPr lang="en-US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83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4FD95-7D4C-734E-B3B5-B405CCC979AF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559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3BCBF-9030-2943-BEDE-5032F854B105}" type="slidenum">
              <a:rPr lang="en-US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5569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FBC2B-B2B5-314E-B322-6496C3F02411}" type="slidenum">
              <a:rPr lang="en-US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9907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FBC2B-B2B5-314E-B322-6496C3F02411}" type="slidenum">
              <a:rPr lang="en-US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80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4B4D8-1C0C-514E-BDE3-1C8668A50FE4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1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80078-151F-F146-BFC1-0EBBC24590FD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19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9BECE-565E-E94A-BBA7-774A5CFC0292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03765" y="6492875"/>
            <a:ext cx="297815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141313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6" name="Picture 5" descr="Wiley_Logo_0112_k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762000"/>
            <a:ext cx="45529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4146772" cy="365125"/>
          </a:xfrm>
          <a:prstGeom prst="rect">
            <a:avLst/>
          </a:prstGeom>
        </p:spPr>
        <p:txBody>
          <a:bodyPr anchor="ctr"/>
          <a:lstStyle>
            <a:lvl1pPr>
              <a:defRPr lang="en-US"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03765" y="6492875"/>
            <a:ext cx="297815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141313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35052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dirty="0" smtClean="0"/>
              <a:t>10-</a:t>
            </a:r>
            <a:fld id="{0EF3643D-B900-3549-A913-8859079C78D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" descr="Wiley_Logo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77175" y="622494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04C4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F9FAF"/>
        </a:buClr>
        <a:buFont typeface="Arial" charset="0"/>
        <a:buChar char="•"/>
        <a:defRPr sz="3200" kern="1200">
          <a:solidFill>
            <a:srgbClr val="504C4C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800" kern="1200">
          <a:solidFill>
            <a:srgbClr val="504C4C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504C4C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A0A54"/>
        </a:buClr>
        <a:buFont typeface="Arial" charset="0"/>
        <a:buChar char="–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6602D"/>
        </a:buClr>
        <a:buFont typeface="Arial" charset="0"/>
        <a:buChar char="»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g"/><Relationship Id="rId4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9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2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9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/>
        </p:nvSpPr>
        <p:spPr bwMode="auto">
          <a:xfrm>
            <a:off x="457200" y="4602163"/>
            <a:ext cx="81534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Chapter</a:t>
            </a:r>
            <a:r>
              <a:rPr lang="en-US" sz="3200" b="1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 10</a:t>
            </a:r>
          </a:p>
          <a:p>
            <a:pPr algn="ctr"/>
            <a:r>
              <a:rPr lang="en-US" sz="2800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Radical Reactions</a:t>
            </a:r>
            <a:endParaRPr lang="en-US" sz="2800" dirty="0">
              <a:solidFill>
                <a:srgbClr val="141313"/>
              </a:solidFill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/>
        </p:nvSpPr>
        <p:spPr bwMode="auto">
          <a:xfrm>
            <a:off x="533400" y="1901825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r>
              <a:rPr lang="en-US" sz="6200" b="1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Organic Chemistry</a:t>
            </a: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rgbClr val="141313"/>
                </a:solidFill>
                <a:ea typeface="Times New Roman" charset="0"/>
                <a:cs typeface="Times New Roman" charset="0"/>
              </a:rPr>
              <a:t>Third</a:t>
            </a:r>
            <a:r>
              <a:rPr lang="en-US" sz="3200" b="1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Edition</a:t>
            </a:r>
            <a:endParaRPr lang="en-US" sz="3200" dirty="0">
              <a:solidFill>
                <a:srgbClr val="141313"/>
              </a:solidFill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344613" y="3900488"/>
            <a:ext cx="6457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David Klein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609600" y="2119313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41313"/>
              </a:solidFill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598488" y="456565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4131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43146" y="99490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 smtClean="0">
                <a:sym typeface="Symbol"/>
              </a:rPr>
              <a:t>Vinylic</a:t>
            </a:r>
            <a:r>
              <a:rPr lang="en-US" sz="2400" dirty="0" smtClean="0">
                <a:sym typeface="Symbol"/>
              </a:rPr>
              <a:t> radicals are especially unstable (as with vinyl </a:t>
            </a:r>
            <a:r>
              <a:rPr lang="en-US" sz="2400" dirty="0" err="1" smtClean="0">
                <a:sym typeface="Symbol"/>
              </a:rPr>
              <a:t>cations</a:t>
            </a:r>
            <a:r>
              <a:rPr lang="en-US" sz="2400" dirty="0" smtClean="0">
                <a:sym typeface="Symbol"/>
              </a:rPr>
              <a:t>)</a:t>
            </a:r>
          </a:p>
          <a:p>
            <a:pPr eaLnBrk="1" hangingPunct="1">
              <a:defRPr/>
            </a:pPr>
            <a:endParaRPr lang="en-US" sz="2400" dirty="0" smtClean="0"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 radical in a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sp</a:t>
            </a:r>
            <a:r>
              <a:rPr lang="en-US" sz="2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orbital is less stable than one in a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sp</a:t>
            </a:r>
            <a:r>
              <a:rPr lang="en-US" sz="2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3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orbital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SkillBuilder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10.2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10.1 Radical Stability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805860"/>
            <a:ext cx="5740400" cy="2712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Like ionic mechanisms, radical mechanisms follow patterns</a:t>
            </a:r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But, radical mechanisms are distinctively different.  </a:t>
            </a:r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For example, radicals do not undergo rearrangement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 smtClean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Radical mechanisms follow </a:t>
            </a:r>
            <a:r>
              <a:rPr lang="en-US" sz="2400" b="1" dirty="0" smtClean="0">
                <a:solidFill>
                  <a:srgbClr val="FF0000"/>
                </a:solidFill>
                <a:sym typeface="Symbol" charset="2"/>
              </a:rPr>
              <a:t>SIX </a:t>
            </a:r>
            <a:r>
              <a:rPr lang="en-US" sz="2400" b="1" dirty="0">
                <a:solidFill>
                  <a:srgbClr val="FF0000"/>
                </a:solidFill>
                <a:sym typeface="Symbol" charset="2"/>
              </a:rPr>
              <a:t>key arrow-pushing patterns </a:t>
            </a:r>
            <a:endParaRPr lang="en-US" sz="2400" dirty="0">
              <a:sym typeface="Symbol" charset="2"/>
            </a:endParaRP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67736" y="2982435"/>
            <a:ext cx="5412331" cy="196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503" y="-2270"/>
            <a:ext cx="8977411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10.2 Patterns in Radical Mechanisms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43146" y="994908"/>
            <a:ext cx="8689975" cy="5230812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rabicPeriod"/>
            </a:pPr>
            <a:r>
              <a:rPr lang="en-US" sz="2400" b="1" dirty="0" err="1">
                <a:solidFill>
                  <a:srgbClr val="FF0000"/>
                </a:solidFill>
                <a:sym typeface="Symbol" charset="2"/>
              </a:rPr>
              <a:t>Homolytic</a:t>
            </a:r>
            <a:r>
              <a:rPr lang="en-US" sz="2400" b="1" dirty="0">
                <a:solidFill>
                  <a:srgbClr val="FF0000"/>
                </a:solidFill>
                <a:sym typeface="Symbol" charset="2"/>
              </a:rPr>
              <a:t> Cleavage: </a:t>
            </a:r>
            <a:r>
              <a:rPr lang="en-US" sz="2400" dirty="0">
                <a:sym typeface="Symbol" charset="2"/>
              </a:rPr>
              <a:t>initiated by light or heat</a:t>
            </a:r>
          </a:p>
          <a:p>
            <a:pPr marL="1314450" lvl="2" indent="-514350" eaLnBrk="1" hangingPunct="1">
              <a:buFont typeface="Calibri" charset="0"/>
              <a:buAutoNum type="arabicPeriod"/>
            </a:pPr>
            <a:endParaRPr lang="en-US" sz="2400" dirty="0">
              <a:sym typeface="Symbol" charset="2"/>
            </a:endParaRPr>
          </a:p>
          <a:p>
            <a:pPr marL="1314450" lvl="2" indent="-514350" eaLnBrk="1" hangingPunct="1">
              <a:buFont typeface="Calibri" charset="0"/>
              <a:buAutoNum type="arabicPeriod"/>
            </a:pPr>
            <a:endParaRPr lang="en-US" sz="2400" dirty="0">
              <a:sym typeface="Symbol" charset="2"/>
            </a:endParaRPr>
          </a:p>
          <a:p>
            <a:pPr marL="514350" indent="-514350" eaLnBrk="1" hangingPunct="1">
              <a:buFont typeface="Calibri" charset="0"/>
              <a:buAutoNum type="arabicPeriod"/>
            </a:pPr>
            <a:r>
              <a:rPr lang="en-US" sz="2400" b="1" dirty="0">
                <a:solidFill>
                  <a:srgbClr val="FF0000"/>
                </a:solidFill>
                <a:sym typeface="Symbol" charset="2"/>
              </a:rPr>
              <a:t>Addition</a:t>
            </a:r>
            <a:r>
              <a:rPr lang="en-US" sz="2400" dirty="0">
                <a:sym typeface="Symbol" charset="2"/>
              </a:rPr>
              <a:t> to a </a:t>
            </a:r>
            <a:r>
              <a:rPr lang="en-US" sz="2400" b="1" dirty="0">
                <a:solidFill>
                  <a:srgbClr val="FF0000"/>
                </a:solidFill>
                <a:sym typeface="Symbol" charset="2"/>
              </a:rPr>
              <a:t>pi bond</a:t>
            </a:r>
          </a:p>
          <a:p>
            <a:pPr marL="914400" lvl="1" indent="-51435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514350" indent="-514350" eaLnBrk="1" hangingPunct="1">
              <a:buFont typeface="Calibri" charset="0"/>
              <a:buAutoNum type="arabicPeriod"/>
            </a:pPr>
            <a:endParaRPr lang="en-US" sz="2400" dirty="0">
              <a:sym typeface="Symbol" charset="2"/>
            </a:endParaRPr>
          </a:p>
          <a:p>
            <a:pPr marL="514350" indent="-514350" eaLnBrk="1" hangingPunct="1">
              <a:buFont typeface="Calibri" charset="0"/>
              <a:buAutoNum type="arabicPeriod"/>
            </a:pPr>
            <a:r>
              <a:rPr lang="en-US" sz="2400" b="1" dirty="0">
                <a:solidFill>
                  <a:srgbClr val="FF0000"/>
                </a:solidFill>
                <a:sym typeface="Symbol" charset="2"/>
              </a:rPr>
              <a:t>Hydrogen abstraction: </a:t>
            </a:r>
            <a:r>
              <a:rPr lang="en-US" sz="2400" dirty="0" smtClean="0">
                <a:sym typeface="Symbol" charset="2"/>
              </a:rPr>
              <a:t>not the </a:t>
            </a:r>
            <a:r>
              <a:rPr lang="en-US" sz="2400" dirty="0">
                <a:sym typeface="Symbol" charset="2"/>
              </a:rPr>
              <a:t>same as proton transfer</a:t>
            </a:r>
          </a:p>
          <a:p>
            <a:pPr marL="1771650" lvl="3" indent="-514350" eaLnBrk="1" hangingPunct="1">
              <a:buFont typeface="Calibri" charset="0"/>
              <a:buAutoNum type="arabicPeriod"/>
            </a:pPr>
            <a:endParaRPr lang="en-US" sz="2400" dirty="0">
              <a:sym typeface="Symbol" charset="2"/>
            </a:endParaRPr>
          </a:p>
          <a:p>
            <a:pPr marL="1771650" lvl="3" indent="-514350" eaLnBrk="1" hangingPunct="1">
              <a:buFont typeface="Calibri" charset="0"/>
              <a:buAutoNum type="arabicPeriod"/>
            </a:pPr>
            <a:endParaRPr lang="en-US" sz="2400" dirty="0">
              <a:sym typeface="Symbol" charset="2"/>
            </a:endParaRPr>
          </a:p>
          <a:p>
            <a:pPr marL="514350" indent="-514350" eaLnBrk="1" hangingPunct="1">
              <a:buFont typeface="Calibri" charset="0"/>
              <a:buAutoNum type="arabicPeriod"/>
            </a:pPr>
            <a:r>
              <a:rPr lang="en-US" sz="2400" b="1" dirty="0">
                <a:solidFill>
                  <a:srgbClr val="FF0000"/>
                </a:solidFill>
                <a:sym typeface="Symbol" charset="2"/>
              </a:rPr>
              <a:t>Halogen abstraction</a:t>
            </a:r>
          </a:p>
          <a:p>
            <a:pPr marL="514350" indent="-514350" eaLnBrk="1" hangingPunct="1">
              <a:buFont typeface="Calibri" charset="0"/>
              <a:buAutoNum type="arabicPeriod"/>
            </a:pPr>
            <a:endParaRPr lang="en-US" sz="2400" dirty="0">
              <a:sym typeface="Symbol" charset="2"/>
            </a:endParaRP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92608" y="1610523"/>
            <a:ext cx="3611157" cy="63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27648" y="2868705"/>
            <a:ext cx="3676118" cy="72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012442" y="4334146"/>
            <a:ext cx="4401422" cy="45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5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017556" y="5484731"/>
            <a:ext cx="4396308" cy="46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04503" y="-2270"/>
            <a:ext cx="8977411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10.2 Patterns in Radical Mechanisms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43146" y="994908"/>
            <a:ext cx="8689975" cy="5230812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rabicPeriod" startAt="5"/>
            </a:pPr>
            <a:r>
              <a:rPr lang="en-US" sz="2400" b="1" dirty="0">
                <a:solidFill>
                  <a:srgbClr val="FF0000"/>
                </a:solidFill>
                <a:sym typeface="Symbol" charset="2"/>
              </a:rPr>
              <a:t>Elimination: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The reverse of addition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the radical, on the </a:t>
            </a:r>
            <a:r>
              <a:rPr lang="el-GR" sz="2400" b="1" dirty="0">
                <a:sym typeface="Symbol" charset="2"/>
              </a:rPr>
              <a:t>α</a:t>
            </a:r>
            <a:r>
              <a:rPr lang="en-US" sz="2400" b="1" dirty="0">
                <a:sym typeface="Symbol" charset="2"/>
              </a:rPr>
              <a:t> carbon </a:t>
            </a:r>
            <a:r>
              <a:rPr lang="en-US" sz="2400" dirty="0">
                <a:sym typeface="Symbol" charset="2"/>
              </a:rPr>
              <a:t>is pushed toward the </a:t>
            </a:r>
            <a:r>
              <a:rPr lang="el-GR" sz="2400" dirty="0">
                <a:sym typeface="Symbol" charset="2"/>
              </a:rPr>
              <a:t>β</a:t>
            </a:r>
            <a:r>
              <a:rPr lang="en-US" sz="2400" dirty="0">
                <a:sym typeface="Symbol" charset="2"/>
              </a:rPr>
              <a:t> carbon </a:t>
            </a:r>
            <a:r>
              <a:rPr lang="en-US" sz="2400" dirty="0" smtClean="0">
                <a:sym typeface="Symbol" charset="2"/>
              </a:rPr>
              <a:t>to eliminate </a:t>
            </a:r>
            <a:r>
              <a:rPr lang="en-US" sz="2400" dirty="0">
                <a:sym typeface="Symbol" charset="2"/>
              </a:rPr>
              <a:t>a </a:t>
            </a:r>
            <a:r>
              <a:rPr lang="en-US" sz="2400" dirty="0" smtClean="0">
                <a:sym typeface="Symbol" charset="2"/>
              </a:rPr>
              <a:t>radical atom/group</a:t>
            </a: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 startAt="5"/>
            </a:pPr>
            <a:endParaRPr lang="en-US" dirty="0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 startAt="5"/>
            </a:pPr>
            <a:endParaRPr lang="en-US" dirty="0">
              <a:sym typeface="Symbol" charset="2"/>
            </a:endParaRPr>
          </a:p>
          <a:p>
            <a:pPr marL="514350" indent="-514350" eaLnBrk="1" hangingPunct="1">
              <a:buFont typeface="Calibri" charset="0"/>
              <a:buAutoNum type="arabicPeriod" startAt="6"/>
            </a:pPr>
            <a:r>
              <a:rPr lang="en-US" sz="2400" b="1" dirty="0" smtClean="0">
                <a:solidFill>
                  <a:srgbClr val="FF0000"/>
                </a:solidFill>
                <a:sym typeface="Symbol" charset="2"/>
              </a:rPr>
              <a:t>Coupling</a:t>
            </a:r>
            <a:r>
              <a:rPr lang="en-US" sz="2400" b="1" dirty="0">
                <a:solidFill>
                  <a:srgbClr val="FF0000"/>
                </a:solidFill>
                <a:sym typeface="Symbol" charset="2"/>
              </a:rPr>
              <a:t>: </a:t>
            </a:r>
            <a:r>
              <a:rPr lang="en-US" sz="2400" dirty="0">
                <a:sym typeface="Symbol" charset="2"/>
              </a:rPr>
              <a:t>the reverse of </a:t>
            </a:r>
            <a:r>
              <a:rPr lang="en-US" sz="2400" dirty="0" err="1">
                <a:sym typeface="Symbol" charset="2"/>
              </a:rPr>
              <a:t>homolytic</a:t>
            </a:r>
            <a:r>
              <a:rPr lang="en-US" sz="2400" dirty="0">
                <a:sym typeface="Symbol" charset="2"/>
              </a:rPr>
              <a:t> </a:t>
            </a:r>
            <a:r>
              <a:rPr lang="en-US" sz="2400" dirty="0" smtClean="0">
                <a:sym typeface="Symbol" charset="2"/>
              </a:rPr>
              <a:t>cleavage</a:t>
            </a:r>
          </a:p>
          <a:p>
            <a:pPr marL="514350" indent="-514350" eaLnBrk="1" hangingPunct="1">
              <a:buFont typeface="Calibri" charset="0"/>
              <a:buAutoNum type="arabicPeriod" startAt="6"/>
            </a:pPr>
            <a:endParaRPr lang="en-US" sz="2400" dirty="0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 startAt="6"/>
            </a:pPr>
            <a:endParaRPr lang="en-US" dirty="0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 startAt="6"/>
            </a:pPr>
            <a:endParaRPr lang="en-US" dirty="0">
              <a:sym typeface="Symbol" charset="2"/>
            </a:endParaRP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02504" y="2568206"/>
            <a:ext cx="3422227" cy="68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02504" y="4929777"/>
            <a:ext cx="3551189" cy="50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503" y="-2270"/>
            <a:ext cx="8977411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10.2 Patterns in Radical Mechanisms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43146" y="99490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Group the relationship(s) among these six patterns and you see there are only 3 processes, forward and backward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40005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514350" indent="-514350"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SkillBuilder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10.3</a:t>
            </a:r>
          </a:p>
        </p:txBody>
      </p:sp>
      <p:pic>
        <p:nvPicPr>
          <p:cNvPr id="2356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34564" y="3971120"/>
            <a:ext cx="4738815" cy="1272710"/>
          </a:xfrm>
          <a:noFill/>
        </p:spPr>
      </p:pic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9511" y="2123170"/>
            <a:ext cx="3824415" cy="134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07802" y="2150927"/>
            <a:ext cx="398046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326570" y="2057855"/>
            <a:ext cx="4114800" cy="1573621"/>
          </a:xfrm>
          <a:prstGeom prst="frame">
            <a:avLst>
              <a:gd name="adj1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4740632" y="2057855"/>
            <a:ext cx="4114800" cy="1573621"/>
          </a:xfrm>
          <a:prstGeom prst="frame">
            <a:avLst>
              <a:gd name="adj1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2095631" y="3848944"/>
            <a:ext cx="5016683" cy="1615542"/>
          </a:xfrm>
          <a:prstGeom prst="frame">
            <a:avLst>
              <a:gd name="adj1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04503" y="-2270"/>
            <a:ext cx="8977411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10.2 Patterns in Radical Mechanisms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0083" y="994908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The steps in a radical mechanism are classified as either </a:t>
            </a:r>
            <a:r>
              <a:rPr lang="en-US" sz="2400" b="1" dirty="0" smtClean="0">
                <a:sym typeface="Symbol" charset="2"/>
              </a:rPr>
              <a:t>initiation</a:t>
            </a:r>
            <a:r>
              <a:rPr lang="en-US" sz="2400" dirty="0">
                <a:sym typeface="Symbol" charset="2"/>
              </a:rPr>
              <a:t>, </a:t>
            </a:r>
            <a:r>
              <a:rPr lang="en-US" sz="2400" b="1" dirty="0">
                <a:sym typeface="Symbol" charset="2"/>
              </a:rPr>
              <a:t>termination</a:t>
            </a:r>
            <a:r>
              <a:rPr lang="en-US" sz="2400" dirty="0">
                <a:sym typeface="Symbol" charset="2"/>
              </a:rPr>
              <a:t>, or </a:t>
            </a:r>
            <a:r>
              <a:rPr lang="en-US" sz="2400" b="1" dirty="0" smtClean="0">
                <a:sym typeface="Symbol" charset="2"/>
              </a:rPr>
              <a:t>propagation</a:t>
            </a: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An</a:t>
            </a:r>
            <a:r>
              <a:rPr lang="en-US" sz="2400" b="1" dirty="0" smtClean="0">
                <a:sym typeface="Symbol" charset="2"/>
              </a:rPr>
              <a:t> initiation</a:t>
            </a:r>
            <a:r>
              <a:rPr lang="en-US" sz="2400" dirty="0" smtClean="0">
                <a:sym typeface="Symbol" charset="2"/>
              </a:rPr>
              <a:t> step is one where </a:t>
            </a:r>
          </a:p>
          <a:p>
            <a:pPr marL="0" indent="0" eaLnBrk="1" hangingPunct="1">
              <a:buNone/>
            </a:pPr>
            <a:r>
              <a:rPr lang="en-US" sz="2400" dirty="0">
                <a:sym typeface="Symbol" charset="2"/>
              </a:rPr>
              <a:t>	</a:t>
            </a:r>
            <a:r>
              <a:rPr lang="en-US" sz="2400" dirty="0" smtClean="0">
                <a:sym typeface="Symbol" charset="2"/>
              </a:rPr>
              <a:t>radical species are formed from </a:t>
            </a:r>
          </a:p>
          <a:p>
            <a:pPr marL="0" indent="0" eaLnBrk="1" hangingPunct="1">
              <a:buNone/>
            </a:pPr>
            <a:r>
              <a:rPr lang="en-US" sz="2400" dirty="0">
                <a:sym typeface="Symbol" charset="2"/>
              </a:rPr>
              <a:t>	</a:t>
            </a:r>
            <a:r>
              <a:rPr lang="en-US" sz="2400" dirty="0" smtClean="0">
                <a:sym typeface="Symbol" charset="2"/>
              </a:rPr>
              <a:t>a non-radical species </a:t>
            </a:r>
            <a:endParaRPr lang="en-US" sz="2400" b="1" dirty="0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 startAt="6"/>
            </a:pPr>
            <a:endParaRPr lang="en-US" dirty="0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 startAt="6"/>
            </a:pPr>
            <a:endParaRPr lang="en-US" dirty="0">
              <a:sym typeface="Symbol" charset="2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04503" y="-2270"/>
            <a:ext cx="8977411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10.2 Patterns in Radical Mechanisms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65" y="1889760"/>
            <a:ext cx="2113578" cy="4236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43146" y="994908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b="1" dirty="0">
                <a:sym typeface="Symbol" charset="2"/>
              </a:rPr>
              <a:t>Propagation</a:t>
            </a:r>
            <a:r>
              <a:rPr lang="en-US" sz="2400" dirty="0">
                <a:sym typeface="Symbol" charset="2"/>
              </a:rPr>
              <a:t> occurs when </a:t>
            </a:r>
            <a:r>
              <a:rPr lang="en-US" sz="2400" dirty="0" smtClean="0">
                <a:sym typeface="Symbol" charset="2"/>
              </a:rPr>
              <a:t>radical reacts with a non-radical species, to form a new radical (and non-radical)</a:t>
            </a:r>
            <a:endParaRPr lang="en-US" sz="2400" dirty="0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 startAt="6"/>
            </a:pPr>
            <a:endParaRPr lang="en-US" dirty="0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 startAt="6"/>
            </a:pPr>
            <a:endParaRPr lang="en-US" dirty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2279832"/>
            <a:ext cx="7139672" cy="35853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503" y="-2270"/>
            <a:ext cx="8977411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10.2 Patterns in Radical Mechanisms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43146" y="994908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ym typeface="Symbol" charset="2"/>
              </a:rPr>
              <a:t>Termination</a:t>
            </a:r>
            <a:r>
              <a:rPr lang="en-US" sz="2400" dirty="0" smtClean="0">
                <a:sym typeface="Symbol" charset="2"/>
              </a:rPr>
              <a:t> </a:t>
            </a:r>
            <a:r>
              <a:rPr lang="en-US" sz="2400" dirty="0">
                <a:sym typeface="Symbol" charset="2"/>
              </a:rPr>
              <a:t>occurs when </a:t>
            </a:r>
            <a:r>
              <a:rPr lang="en-US" sz="2400" dirty="0" smtClean="0">
                <a:sym typeface="Symbol" charset="2"/>
              </a:rPr>
              <a:t>two radical species react to form a non-radical species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The complete definitions of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sym typeface="Symbol" charset="2"/>
              </a:rPr>
              <a:t>	initiation, propagation and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sym typeface="Symbol" charset="2"/>
              </a:rPr>
              <a:t>	termination will be discussed </a:t>
            </a:r>
          </a:p>
          <a:p>
            <a:pPr marL="0" indent="0" eaLnBrk="1" hangingPunct="1">
              <a:buNone/>
            </a:pPr>
            <a:r>
              <a:rPr lang="en-US" sz="2400" dirty="0">
                <a:sym typeface="Symbol" charset="2"/>
              </a:rPr>
              <a:t>	</a:t>
            </a:r>
            <a:r>
              <a:rPr lang="en-US" sz="2400" dirty="0" smtClean="0">
                <a:sym typeface="Symbol" charset="2"/>
              </a:rPr>
              <a:t>later </a:t>
            </a:r>
            <a:endParaRPr lang="en-US" sz="2400" dirty="0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 startAt="6"/>
            </a:pPr>
            <a:endParaRPr lang="en-US" dirty="0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 startAt="6"/>
            </a:pPr>
            <a:endParaRPr lang="en-US" dirty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426" y="1758768"/>
            <a:ext cx="2081446" cy="428933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503" y="-2270"/>
            <a:ext cx="8977411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10.2 Patterns in Radical Mechanisms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9799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43146" y="994908"/>
            <a:ext cx="8938769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Chlorination of methane follows a radical mechanism:</a:t>
            </a: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Radical mechanism </a:t>
            </a:r>
            <a:r>
              <a:rPr lang="en-US" sz="2400" dirty="0" smtClean="0">
                <a:sym typeface="Symbol" charset="2"/>
              </a:rPr>
              <a:t>consists of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three distinct stages</a:t>
            </a:r>
            <a:r>
              <a:rPr lang="en-US" sz="2400" dirty="0" smtClean="0">
                <a:sym typeface="Symbol" charset="2"/>
              </a:rPr>
              <a:t>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sym typeface="Symbol" charset="2"/>
              </a:rPr>
              <a:t>INITIATION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: chlorine radicals are created 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97102" y="2186214"/>
            <a:ext cx="5265400" cy="94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3147" y="-2270"/>
            <a:ext cx="8938768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10.3 Chlorination of Methane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61" y="4553495"/>
            <a:ext cx="6497683" cy="1403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/>
            <a:endParaRPr lang="en-US">
              <a:sym typeface="Symbol" charset="2"/>
            </a:endParaRPr>
          </a:p>
          <a:p>
            <a:pPr eaLnBrk="1" hangingPunct="1"/>
            <a:endParaRPr lang="en-US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 startAt="6"/>
            </a:pPr>
            <a:endParaRPr lang="en-US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 startAt="6"/>
            </a:pPr>
            <a:endParaRPr lang="en-US">
              <a:sym typeface="Symbol" charset="2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smtClean="0"/>
              <a:t>10.3 Chlorination of Methane</a:t>
            </a:r>
            <a:endParaRPr lang="en-US" sz="400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43146" y="994908"/>
            <a:ext cx="8938769" cy="5230812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 startAt="2"/>
            </a:pPr>
            <a:r>
              <a:rPr lang="en-US" sz="2400" b="1" dirty="0" smtClean="0">
                <a:solidFill>
                  <a:srgbClr val="FF0000"/>
                </a:solidFill>
                <a:sym typeface="Symbol" charset="2"/>
              </a:rPr>
              <a:t>PROPAGATION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: these steps are self-sustaining.  The first propagation step consumes a Cl radical, and the second step produces one.</a:t>
            </a:r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8" y="2213656"/>
            <a:ext cx="7410210" cy="1495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8" y="4143958"/>
            <a:ext cx="7388825" cy="1431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10.1 Radicals - Introduction</a:t>
            </a:r>
            <a:endParaRPr lang="en-US" sz="4000" dirty="0"/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9490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Free radicals form when bonds break </a:t>
            </a:r>
            <a:r>
              <a:rPr lang="en-US" sz="2400" dirty="0" err="1" smtClean="0">
                <a:solidFill>
                  <a:srgbClr val="FF0000"/>
                </a:solidFill>
              </a:rPr>
              <a:t>homo</a:t>
            </a:r>
            <a:r>
              <a:rPr lang="en-US" sz="2400" dirty="0" err="1" smtClean="0"/>
              <a:t>lytically</a:t>
            </a: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Note the single-barbed or fishhook arrow used to show the electron movement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9"/>
          <a:stretch/>
        </p:blipFill>
        <p:spPr>
          <a:xfrm>
            <a:off x="1752600" y="1586676"/>
            <a:ext cx="5638800" cy="1932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4634897"/>
            <a:ext cx="5308600" cy="1601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/>
            <a:endParaRPr lang="en-US">
              <a:sym typeface="Symbol" charset="2"/>
            </a:endParaRPr>
          </a:p>
          <a:p>
            <a:pPr eaLnBrk="1" hangingPunct="1"/>
            <a:endParaRPr lang="en-US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 startAt="6"/>
            </a:pPr>
            <a:endParaRPr lang="en-US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 startAt="6"/>
            </a:pPr>
            <a:endParaRPr lang="en-US">
              <a:sym typeface="Symbol" charset="2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smtClean="0"/>
              <a:t>10.3 Chlorination of Methane</a:t>
            </a:r>
            <a:endParaRPr lang="en-US" sz="4000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43146" y="994908"/>
            <a:ext cx="8938769" cy="5230812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 startAt="3"/>
            </a:pPr>
            <a:r>
              <a:rPr lang="en-US" sz="2400" b="1" dirty="0" smtClean="0">
                <a:solidFill>
                  <a:srgbClr val="FF0000"/>
                </a:solidFill>
                <a:sym typeface="Symbol" charset="2"/>
              </a:rPr>
              <a:t>TERMINATION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: occurs when radicals collide/couple.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82" y="1861814"/>
            <a:ext cx="5212444" cy="4363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The sum of </a:t>
            </a:r>
            <a:r>
              <a:rPr lang="en-US" sz="2400" b="1" dirty="0" smtClean="0">
                <a:sym typeface="Symbol" charset="2"/>
              </a:rPr>
              <a:t>the propagation steps </a:t>
            </a:r>
            <a:r>
              <a:rPr lang="en-US" sz="2400" dirty="0" smtClean="0">
                <a:sym typeface="Symbol" charset="2"/>
              </a:rPr>
              <a:t>gives the </a:t>
            </a:r>
            <a:r>
              <a:rPr lang="en-US" sz="2400" b="1" dirty="0" smtClean="0">
                <a:sym typeface="Symbol" charset="2"/>
              </a:rPr>
              <a:t>net reaction</a:t>
            </a:r>
            <a:r>
              <a:rPr lang="en-US" sz="2400" dirty="0" smtClean="0">
                <a:sym typeface="Symbol" charset="2"/>
              </a:rPr>
              <a:t>:</a:t>
            </a: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Propagation is a </a:t>
            </a:r>
            <a:r>
              <a:rPr lang="en-US" sz="2400" b="1" dirty="0" smtClean="0">
                <a:sym typeface="Symbol" charset="2"/>
              </a:rPr>
              <a:t>chain reaction: </a:t>
            </a:r>
            <a:r>
              <a:rPr lang="en-US" sz="2400" dirty="0" smtClean="0">
                <a:sym typeface="Symbol" charset="2"/>
              </a:rPr>
              <a:t>the product(s) for a later step serve as reactant(s) for an earlier step in the mechanism</a:t>
            </a:r>
          </a:p>
          <a:p>
            <a:pPr eaLnBrk="1" hangingPunct="1"/>
            <a:endParaRPr lang="en-US" sz="2400" dirty="0">
              <a:sym typeface="Symbol" charset="2"/>
            </a:endParaRPr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8225" y="2146439"/>
            <a:ext cx="7811493" cy="178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smtClean="0"/>
              <a:t>10.3 Chlorination of Methane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90894" y="968782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sym typeface="Symbol" charset="2"/>
              </a:rPr>
              <a:t>Polychlorination</a:t>
            </a:r>
            <a:r>
              <a:rPr lang="en-US" sz="2400" dirty="0" smtClean="0">
                <a:sym typeface="Symbol" charset="2"/>
              </a:rPr>
              <a:t> </a:t>
            </a:r>
            <a:r>
              <a:rPr lang="en-US" sz="2400" dirty="0">
                <a:sym typeface="Symbol" charset="2"/>
              </a:rPr>
              <a:t>is difficult to </a:t>
            </a:r>
            <a:r>
              <a:rPr lang="en-US" sz="2400" dirty="0" smtClean="0">
                <a:sym typeface="Symbol" charset="2"/>
              </a:rPr>
              <a:t>prevent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Methyl chloride is more reactive towards radical halogenation than methane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Need excess methane, relative to Cl2, for </a:t>
            </a:r>
            <a:r>
              <a:rPr lang="en-US" sz="2400" dirty="0" err="1" smtClean="0">
                <a:sym typeface="Symbol" charset="2"/>
              </a:rPr>
              <a:t>monochlorination</a:t>
            </a:r>
            <a:r>
              <a:rPr lang="en-US" sz="2400" dirty="0" smtClean="0">
                <a:sym typeface="Symbol" charset="2"/>
              </a:rPr>
              <a:t> to be the major product.</a:t>
            </a:r>
            <a:endParaRPr lang="en-US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eaLnBrk="1" hangingPunct="1"/>
            <a:r>
              <a:rPr lang="en-US" sz="2400" b="1" dirty="0">
                <a:sym typeface="Symbol" charset="2"/>
              </a:rPr>
              <a:t>Practice with </a:t>
            </a:r>
            <a:r>
              <a:rPr lang="en-US" sz="2400" b="1" dirty="0" err="1">
                <a:sym typeface="Symbol" charset="2"/>
              </a:rPr>
              <a:t>SkillBuilder</a:t>
            </a:r>
            <a:r>
              <a:rPr lang="en-US" sz="2400" b="1" dirty="0">
                <a:sym typeface="Symbol" charset="2"/>
              </a:rPr>
              <a:t> </a:t>
            </a:r>
            <a:r>
              <a:rPr lang="en-US" sz="2400" b="1" dirty="0" smtClean="0">
                <a:sym typeface="Symbol" charset="2"/>
              </a:rPr>
              <a:t>10.4</a:t>
            </a:r>
            <a:endParaRPr lang="en-US" sz="2400" b="1" dirty="0">
              <a:sym typeface="Symbol" charset="2"/>
            </a:endParaRPr>
          </a:p>
        </p:txBody>
      </p:sp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0554" y="2571473"/>
            <a:ext cx="8646835" cy="160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smtClean="0"/>
              <a:t>10.3 Chlorination of Methane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17020" y="968782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ym typeface="Symbol" charset="2"/>
              </a:rPr>
              <a:t>Radical initiator</a:t>
            </a:r>
            <a:r>
              <a:rPr lang="en-US" sz="2400" dirty="0" smtClean="0">
                <a:sym typeface="Symbol" charset="2"/>
              </a:rPr>
              <a:t>: possesses a </a:t>
            </a:r>
            <a:r>
              <a:rPr lang="en-US" sz="2400" b="1" dirty="0" smtClean="0">
                <a:sym typeface="Symbol" charset="2"/>
              </a:rPr>
              <a:t>weak bond </a:t>
            </a:r>
            <a:r>
              <a:rPr lang="en-US" sz="2400" dirty="0" smtClean="0">
                <a:sym typeface="Symbol" charset="2"/>
              </a:rPr>
              <a:t>that </a:t>
            </a:r>
            <a:r>
              <a:rPr lang="en-US" sz="2400" b="1" dirty="0" smtClean="0">
                <a:sym typeface="Symbol" charset="2"/>
              </a:rPr>
              <a:t>cleaves </a:t>
            </a:r>
            <a:r>
              <a:rPr lang="en-US" sz="2400" b="1" dirty="0" err="1" smtClean="0">
                <a:sym typeface="Symbol" charset="2"/>
              </a:rPr>
              <a:t>homolytically</a:t>
            </a:r>
            <a:r>
              <a:rPr lang="en-US" sz="2400" dirty="0" smtClean="0">
                <a:sym typeface="Symbol" charset="2"/>
              </a:rPr>
              <a:t> with </a:t>
            </a:r>
            <a:r>
              <a:rPr lang="en-US" sz="2400" b="1" dirty="0" smtClean="0">
                <a:sym typeface="Symbol" charset="2"/>
              </a:rPr>
              <a:t>heat or light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914400" lvl="2" indent="0" eaLnBrk="1" hangingPunct="1">
              <a:buNone/>
            </a:pPr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The </a:t>
            </a:r>
            <a:r>
              <a:rPr lang="en-US" sz="2400" dirty="0">
                <a:sym typeface="Symbol" charset="2"/>
              </a:rPr>
              <a:t>acyl peroxide </a:t>
            </a:r>
            <a:r>
              <a:rPr lang="en-US" sz="2400" dirty="0" smtClean="0">
                <a:sym typeface="Symbol" charset="2"/>
              </a:rPr>
              <a:t>is most reactive, and is </a:t>
            </a:r>
            <a:r>
              <a:rPr lang="en-US" sz="2400" dirty="0">
                <a:sym typeface="Symbol" charset="2"/>
              </a:rPr>
              <a:t>effective at 80 °C</a:t>
            </a:r>
          </a:p>
        </p:txBody>
      </p:sp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35557" y="2011271"/>
            <a:ext cx="5316114" cy="63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10.3 </a:t>
            </a:r>
            <a:r>
              <a:rPr lang="en-US" sz="4000" smtClean="0"/>
              <a:t>Radical Initiators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695" y="3903994"/>
            <a:ext cx="6340975" cy="1043723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/>
          <a:srcRect b="34656"/>
          <a:stretch>
            <a:fillRect/>
          </a:stretch>
        </p:blipFill>
        <p:spPr bwMode="auto">
          <a:xfrm>
            <a:off x="3240060" y="3004394"/>
            <a:ext cx="5211610" cy="63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38264" y="2181479"/>
            <a:ext cx="1043876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dihalides</a:t>
            </a:r>
            <a:endParaRPr lang="en-US" b="1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68694" y="2986777"/>
            <a:ext cx="1113446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lkyl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peroxides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099" y="4214150"/>
            <a:ext cx="1113446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cyl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peroxides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90894" y="955719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Radical inhibitors: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react with radicals, and prevent a chain process from initiating or propagating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Stabilized radicals and compounds that easily form stabilized radicals are good inhibitors: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Radical reactions are very slow in the presence of oxygen</a:t>
            </a:r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55303" y="3417813"/>
            <a:ext cx="957931" cy="45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10.3 Radical Inhibitors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95257" y="4176437"/>
            <a:ext cx="3535007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Oxygen is a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diradical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, and will react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w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ith two other radicals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48" y="3080219"/>
            <a:ext cx="2795451" cy="941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66809" y="4176437"/>
            <a:ext cx="2972417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Hydroquinone will also react 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w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ith two radicals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77831" y="939844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Hydroquinone undergoes H-abstraction to form a resonance-stabilized radical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3782" y="2164541"/>
            <a:ext cx="7579680" cy="112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7882" y="3924485"/>
            <a:ext cx="8488237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10.3 </a:t>
            </a:r>
            <a:r>
              <a:rPr lang="en-US" sz="4000" smtClean="0"/>
              <a:t>Radical Inhibitors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09663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If we want to determine whether a process is product favored, we must determine the sign (+/-) for </a:t>
            </a:r>
            <a:r>
              <a:rPr lang="el-GR" sz="2400" dirty="0">
                <a:sym typeface="Symbol" charset="2"/>
              </a:rPr>
              <a:t>Δ</a:t>
            </a:r>
            <a:r>
              <a:rPr lang="en-US" sz="2400" i="1" dirty="0" smtClean="0">
                <a:sym typeface="Symbol" charset="2"/>
              </a:rPr>
              <a:t>G</a:t>
            </a:r>
          </a:p>
          <a:p>
            <a:pPr eaLnBrk="1" hangingPunct="1"/>
            <a:endParaRPr lang="en-US" sz="2400" i="1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In a halogenation reaction</a:t>
            </a:r>
            <a:r>
              <a:rPr lang="en-US" sz="2400" dirty="0" smtClean="0">
                <a:sym typeface="Symbol" charset="2"/>
              </a:rPr>
              <a:t>, entropy is negligible. </a:t>
            </a:r>
          </a:p>
          <a:p>
            <a:pPr eaLnBrk="1" hangingPunct="1"/>
            <a:r>
              <a:rPr lang="en-US" sz="2400" b="1" dirty="0" smtClean="0">
                <a:sym typeface="Symbol" charset="2"/>
              </a:rPr>
              <a:t># of reactants = # of products</a:t>
            </a:r>
            <a:endParaRPr lang="en-US" sz="2400" b="1" dirty="0">
              <a:sym typeface="Symbol" charset="2"/>
            </a:endParaRPr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82841" y="2343391"/>
            <a:ext cx="4649034" cy="8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2612" y="4908820"/>
            <a:ext cx="5026188" cy="10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smtClean="0"/>
              <a:t>10.4 Halogenation Thermodynamics</a:t>
            </a:r>
            <a:endParaRPr lang="en-US" sz="4000" dirty="0"/>
          </a:p>
        </p:txBody>
      </p:sp>
      <p:sp>
        <p:nvSpPr>
          <p:cNvPr id="3" name="Frame 2"/>
          <p:cNvSpPr/>
          <p:nvPr/>
        </p:nvSpPr>
        <p:spPr>
          <a:xfrm>
            <a:off x="1949378" y="2129246"/>
            <a:ext cx="5026188" cy="1201783"/>
          </a:xfrm>
          <a:prstGeom prst="frame">
            <a:avLst>
              <a:gd name="adj1" fmla="val 5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831875" y="5074251"/>
            <a:ext cx="1411406" cy="33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ame 13"/>
          <p:cNvSpPr/>
          <p:nvPr/>
        </p:nvSpPr>
        <p:spPr>
          <a:xfrm>
            <a:off x="6638417" y="4979878"/>
            <a:ext cx="1746069" cy="525932"/>
          </a:xfrm>
          <a:prstGeom prst="frame">
            <a:avLst>
              <a:gd name="adj1" fmla="val 5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17020" y="1001756"/>
            <a:ext cx="8689975" cy="5230813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Can estimate the value of </a:t>
            </a:r>
            <a:r>
              <a:rPr lang="el-GR" sz="2400" dirty="0" smtClean="0">
                <a:sym typeface="Symbol" charset="2"/>
              </a:rPr>
              <a:t>Δ</a:t>
            </a:r>
            <a:r>
              <a:rPr lang="en-US" sz="2400" i="1" dirty="0" smtClean="0">
                <a:sym typeface="Symbol" charset="2"/>
              </a:rPr>
              <a:t>H</a:t>
            </a:r>
            <a:r>
              <a:rPr lang="en-US" sz="2400" dirty="0">
                <a:sym typeface="Symbol" charset="2"/>
              </a:rPr>
              <a:t> </a:t>
            </a:r>
            <a:r>
              <a:rPr lang="en-US" sz="2400" dirty="0" smtClean="0">
                <a:sym typeface="Symbol" charset="2"/>
              </a:rPr>
              <a:t>based on BDE’s for the </a:t>
            </a:r>
            <a:r>
              <a:rPr lang="en-US" sz="2400" b="1" dirty="0" smtClean="0">
                <a:solidFill>
                  <a:srgbClr val="0070C0"/>
                </a:solidFill>
                <a:sym typeface="Symbol" charset="2"/>
              </a:rPr>
              <a:t>bonds broken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versus</a:t>
            </a:r>
            <a:r>
              <a:rPr lang="en-US" sz="2400" b="1" dirty="0" smtClean="0">
                <a:solidFill>
                  <a:srgbClr val="0070C0"/>
                </a:solidFill>
                <a:sym typeface="Symbol" charset="2"/>
              </a:rPr>
              <a:t> </a:t>
            </a:r>
            <a:r>
              <a:rPr lang="en-US" sz="2400" dirty="0" smtClean="0">
                <a:sym typeface="Symbol" charset="2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sym typeface="Symbol" charset="2"/>
              </a:rPr>
              <a:t>bonds made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 in the reaction:</a:t>
            </a:r>
            <a:endParaRPr lang="en-US" sz="2400" dirty="0">
              <a:solidFill>
                <a:srgbClr val="FF0000"/>
              </a:solidFill>
              <a:sym typeface="Symbol" charset="2"/>
            </a:endParaRPr>
          </a:p>
        </p:txBody>
      </p:sp>
      <p:pic>
        <p:nvPicPr>
          <p:cNvPr id="35848" name="Picture 3"/>
          <p:cNvPicPr>
            <a:picLocks noChangeAspect="1" noChangeArrowheads="1"/>
          </p:cNvPicPr>
          <p:nvPr/>
        </p:nvPicPr>
        <p:blipFill>
          <a:blip r:embed="rId3"/>
          <a:srcRect b="54296"/>
          <a:stretch>
            <a:fillRect/>
          </a:stretch>
        </p:blipFill>
        <p:spPr bwMode="auto">
          <a:xfrm>
            <a:off x="1619795" y="2044182"/>
            <a:ext cx="5486400" cy="52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smtClean="0"/>
              <a:t>10.4 Halogenation Thermodynamics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29712"/>
            <a:ext cx="8229600" cy="2551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1908" y="2560638"/>
            <a:ext cx="8100184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66297" y="1109155"/>
            <a:ext cx="1411406" cy="33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 b="54296"/>
          <a:stretch>
            <a:fillRect/>
          </a:stretch>
        </p:blipFill>
        <p:spPr bwMode="auto">
          <a:xfrm>
            <a:off x="1371600" y="1674163"/>
            <a:ext cx="6400800" cy="61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smtClean="0"/>
              <a:t>10.4 Halogenation Thermodynamics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17022" y="1050153"/>
            <a:ext cx="8689975" cy="31480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Fluorination is so exothermic, it is not practical (too violent)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Iodination is endothermic, not thermodynamically favored, and doesn’t occur</a:t>
            </a:r>
          </a:p>
          <a:p>
            <a:pPr eaLnBrk="1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Only halogenation with Cl</a:t>
            </a:r>
            <a:r>
              <a:rPr lang="en-US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and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Br</a:t>
            </a:r>
            <a:r>
              <a:rPr lang="en-US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are useful</a:t>
            </a:r>
          </a:p>
        </p:txBody>
      </p:sp>
      <p:pic>
        <p:nvPicPr>
          <p:cNvPr id="3789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8625" y="2170948"/>
            <a:ext cx="8286750" cy="6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8576" y="4211683"/>
            <a:ext cx="7970792" cy="55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smtClean="0"/>
              <a:t>10.4 Halogenation Thermodynamics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9490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ym typeface="Symbol"/>
              </a:rPr>
              <a:t>Recall the orbital hybridization in carbocations and </a:t>
            </a:r>
            <a:r>
              <a:rPr lang="en-US" sz="2400" dirty="0" err="1" smtClean="0">
                <a:sym typeface="Symbol"/>
              </a:rPr>
              <a:t>carbanions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10.1 </a:t>
            </a:r>
            <a:r>
              <a:rPr lang="en-US" sz="4000" smtClean="0"/>
              <a:t>Radical Structure and Geometry</a:t>
            </a:r>
            <a:endParaRPr lang="en-US" sz="4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1963796"/>
            <a:ext cx="6426200" cy="3743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17022" y="1050153"/>
            <a:ext cx="8689975" cy="31480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oth chlorination and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bromination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are exothermic (favored).</a:t>
            </a:r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92234" y="1714271"/>
            <a:ext cx="7482750" cy="359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23452" y="5693054"/>
            <a:ext cx="8562522" cy="10239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ymbol" charset="2"/>
                <a:cs typeface="Symbol" charset="2"/>
                <a:sym typeface="Symbol"/>
              </a:rPr>
              <a:t>But,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  <a:sym typeface="Symbol"/>
              </a:rPr>
              <a:t>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 for the first step of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bromination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is endothermic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smtClean="0"/>
              <a:t>10.4 Halogenation Thermodynamics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03957" y="890404"/>
            <a:ext cx="8689975" cy="52149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So,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bromination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is much slower than chlorination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These means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bromination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is 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more selective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.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smtClean="0"/>
              <a:t>10.4 Halogenation Thermodynamics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567142"/>
            <a:ext cx="7721600" cy="3044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13180" y="977621"/>
            <a:ext cx="8689975" cy="52149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With substrates more complex than ethane, multiple </a:t>
            </a:r>
            <a:r>
              <a:rPr lang="en-US" sz="2400" dirty="0" err="1" smtClean="0">
                <a:solidFill>
                  <a:srgbClr val="00B0F0"/>
                </a:solidFill>
                <a:sym typeface="Symbol"/>
              </a:rPr>
              <a:t>mono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halogenation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products are possible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Chlorine is indiscriminant; significant amount of each product is formed</a:t>
            </a:r>
          </a:p>
        </p:txBody>
      </p:sp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3"/>
          <a:srcRect b="29183"/>
          <a:stretch>
            <a:fillRect/>
          </a:stretch>
        </p:blipFill>
        <p:spPr bwMode="auto">
          <a:xfrm>
            <a:off x="1681126" y="5213107"/>
            <a:ext cx="5566595" cy="10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79153" y="2261155"/>
            <a:ext cx="4620693" cy="149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10.5 Halogenation </a:t>
            </a:r>
            <a:r>
              <a:rPr lang="en-US" sz="4000" dirty="0" err="1" smtClean="0"/>
              <a:t>Regioselectivity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924187" y="2654016"/>
            <a:ext cx="302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b="1" smtClean="0">
                <a:solidFill>
                  <a:srgbClr val="FF0000"/>
                </a:solidFill>
                <a:latin typeface="+mn-lt"/>
              </a:rPr>
              <a:t>wo 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monohalogenation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products are possible for propane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13180" y="991068"/>
            <a:ext cx="8689975" cy="227656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But since 2˚ radicals are more stable than 1˚, the secondary halide is the major product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28023" y="1881936"/>
            <a:ext cx="4703084" cy="128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10.5 Halogenation </a:t>
            </a:r>
            <a:r>
              <a:rPr lang="en-US" sz="4000" dirty="0" err="1" smtClean="0"/>
              <a:t>Regioselectivity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5320899" y="4643016"/>
            <a:ext cx="296248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Hydrogen abstraction from a 2˚ carbon </a:t>
            </a:r>
            <a:r>
              <a:rPr lang="en-US" sz="2000" b="1" smtClean="0">
                <a:solidFill>
                  <a:srgbClr val="FF0000"/>
                </a:solidFill>
                <a:latin typeface="+mn-lt"/>
              </a:rPr>
              <a:t>is faster than a 1˚ carbon</a:t>
            </a:r>
            <a:endParaRPr lang="en-US" sz="20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88" y="3402219"/>
            <a:ext cx="4274312" cy="27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13180" y="950727"/>
            <a:ext cx="8689975" cy="52149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Bromination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is much slower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, and so it is much more selective for the the more reactive 2˚ carbon: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fact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bromination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is more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regioselective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than chlorination can be explained by the Hammond Postulate</a:t>
            </a:r>
          </a:p>
        </p:txBody>
      </p:sp>
      <p:pic>
        <p:nvPicPr>
          <p:cNvPr id="4403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45315" y="2203404"/>
            <a:ext cx="562570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10.5 Halogenation </a:t>
            </a:r>
            <a:r>
              <a:rPr lang="en-US" sz="4000" dirty="0" err="1" smtClean="0"/>
              <a:t>Regioselectivity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13180" y="950727"/>
            <a:ext cx="8689975" cy="52149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Focus on the H abstraction (rate determining) step.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transition state will be more like the reactants or more like the products, whichever is closer in energy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10.5 Halogenation </a:t>
            </a:r>
            <a:r>
              <a:rPr lang="en-US" sz="4000" dirty="0" err="1" smtClean="0"/>
              <a:t>Regioselectivity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789240" y="5544440"/>
            <a:ext cx="296248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hlorination TS 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r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esembles reactants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9936" y="5559385"/>
            <a:ext cx="296248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b</a:t>
            </a:r>
            <a:r>
              <a:rPr lang="en-US" sz="2000" b="1" dirty="0" err="1" smtClean="0">
                <a:solidFill>
                  <a:srgbClr val="FF0000"/>
                </a:solidFill>
                <a:latin typeface="+mn-lt"/>
              </a:rPr>
              <a:t>romination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 TS 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Resembles products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2346008"/>
            <a:ext cx="6604000" cy="2962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1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07605" y="1104575"/>
            <a:ext cx="22657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953412" y="1104575"/>
            <a:ext cx="236781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10.5 Halogenation </a:t>
            </a:r>
            <a:r>
              <a:rPr lang="en-US" sz="4000" dirty="0" err="1" smtClean="0"/>
              <a:t>Regioselectivity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72" y="3587033"/>
            <a:ext cx="5524056" cy="2477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546224"/>
            <a:ext cx="5794375" cy="50228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For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bromination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, the stability of the transition state largely depends on the stability of the resulting carbon radical</a:t>
            </a:r>
          </a:p>
          <a:p>
            <a:pPr lvl="2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2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2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For chlorination, the stability of the transition state does not depend on the stability of the resulting carbon radical so much.</a:t>
            </a:r>
          </a:p>
        </p:txBody>
      </p:sp>
      <p:pic>
        <p:nvPicPr>
          <p:cNvPr id="4813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51563" y="3635723"/>
            <a:ext cx="2673630" cy="215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51563" y="1142613"/>
            <a:ext cx="2699114" cy="208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10.5 Halogenation </a:t>
            </a:r>
            <a:r>
              <a:rPr lang="en-US" sz="4000" dirty="0" err="1" smtClean="0"/>
              <a:t>Regioselectivity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13180" y="950727"/>
            <a:ext cx="8913205" cy="5214937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In short, the difference in TS energies for the formation of a 1 vs. 2˚ vs 3˚ radicals is much bigger for </a:t>
            </a:r>
            <a:r>
              <a:rPr lang="en-US" sz="2400" dirty="0" err="1" smtClean="0">
                <a:sym typeface="Symbol" charset="2"/>
              </a:rPr>
              <a:t>bromination</a:t>
            </a:r>
            <a:endParaRPr lang="en-US" sz="2400" dirty="0" smtClean="0">
              <a:sym typeface="Symbol" charset="2"/>
            </a:endParaRPr>
          </a:p>
          <a:p>
            <a:pPr eaLnBrk="1" hangingPunct="1"/>
            <a:r>
              <a:rPr lang="en-US" sz="2400" b="1" dirty="0" smtClean="0">
                <a:sym typeface="Symbol" charset="2"/>
              </a:rPr>
              <a:t>Thus, </a:t>
            </a:r>
            <a:r>
              <a:rPr lang="en-US" sz="2400" b="1" dirty="0" err="1" smtClean="0">
                <a:sym typeface="Symbol" charset="2"/>
              </a:rPr>
              <a:t>bromination</a:t>
            </a:r>
            <a:r>
              <a:rPr lang="en-US" sz="2400" b="1" dirty="0" smtClean="0">
                <a:sym typeface="Symbol" charset="2"/>
              </a:rPr>
              <a:t> is more selective for the lower energy pathway</a:t>
            </a:r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10.5 Halogenation </a:t>
            </a:r>
            <a:r>
              <a:rPr lang="en-US" sz="4000" dirty="0" err="1" smtClean="0"/>
              <a:t>Regioselectivity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72" y="2926047"/>
            <a:ext cx="7098856" cy="2707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961" y="1022445"/>
            <a:ext cx="8689975" cy="5214937"/>
          </a:xfrm>
        </p:spPr>
        <p:txBody>
          <a:bodyPr/>
          <a:lstStyle/>
          <a:p>
            <a:pPr eaLnBrk="1" hangingPunct="1"/>
            <a:r>
              <a:rPr lang="en-US" sz="2400" smtClean="0">
                <a:sym typeface="Symbol" charset="2"/>
              </a:rPr>
              <a:t>Bromination</a:t>
            </a:r>
            <a:r>
              <a:rPr lang="en-US" sz="2400" dirty="0" smtClean="0">
                <a:sym typeface="Symbol" charset="2"/>
              </a:rPr>
              <a:t> </a:t>
            </a:r>
            <a:r>
              <a:rPr lang="en-US" sz="2400" dirty="0">
                <a:sym typeface="Symbol" charset="2"/>
              </a:rPr>
              <a:t>at the 3° position happens 1600 times more often than at the 1° position </a:t>
            </a:r>
          </a:p>
        </p:txBody>
      </p:sp>
      <p:pic>
        <p:nvPicPr>
          <p:cNvPr id="5018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23485" y="2380037"/>
            <a:ext cx="5991715" cy="34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10.5 Halogenation </a:t>
            </a:r>
            <a:r>
              <a:rPr lang="en-US" sz="4000" dirty="0" err="1" smtClean="0"/>
              <a:t>Regioselectivity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68782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ym typeface="Symbol"/>
              </a:rPr>
              <a:t>Radicals appear to be trigonal planar (</a:t>
            </a:r>
            <a:r>
              <a:rPr lang="en-US" sz="2400" i="1" dirty="0" smtClean="0">
                <a:sym typeface="Symbol"/>
              </a:rPr>
              <a:t>sp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 hybridized) or shallow trigonal planar (</a:t>
            </a:r>
            <a:r>
              <a:rPr lang="en-US" sz="2400" i="1" dirty="0" smtClean="0">
                <a:sym typeface="Symbol"/>
              </a:rPr>
              <a:t>sp</a:t>
            </a:r>
            <a:r>
              <a:rPr lang="en-US" sz="2400" baseline="30000" dirty="0" smtClean="0">
                <a:sym typeface="Symbol"/>
              </a:rPr>
              <a:t>3</a:t>
            </a:r>
            <a:r>
              <a:rPr lang="en-US" sz="2400" dirty="0" smtClean="0">
                <a:sym typeface="Symbol"/>
              </a:rPr>
              <a:t> hybridized)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5634" y="5599766"/>
            <a:ext cx="2346086" cy="38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i="1" dirty="0" smtClean="0">
                <a:solidFill>
                  <a:srgbClr val="FF0000"/>
                </a:solidFill>
                <a:latin typeface="+mn-lt"/>
              </a:rPr>
              <a:t>sp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 hybridized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10.1 </a:t>
            </a:r>
            <a:r>
              <a:rPr lang="en-US" sz="4000" smtClean="0"/>
              <a:t>Radical Structure and Geometry</a:t>
            </a:r>
            <a:endParaRPr lang="en-US" sz="4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2176888"/>
            <a:ext cx="7874000" cy="3250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9733" y="950727"/>
            <a:ext cx="8689975" cy="52149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Flourination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is the fastest process, and thus the least selective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SkillBuilder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10.5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10.5 Halogenation </a:t>
            </a:r>
            <a:r>
              <a:rPr lang="en-US" sz="4000" dirty="0" err="1" smtClean="0"/>
              <a:t>Regioselectivity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552539"/>
            <a:ext cx="6832600" cy="2762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13180" y="991068"/>
            <a:ext cx="8689975" cy="52149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halogenation of butane or more complex alkanes forms a new chirality center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2-chlorobutane will form as a racemic mixture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5223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39291" y="1986517"/>
            <a:ext cx="5795227" cy="170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10.6 </a:t>
            </a:r>
            <a:r>
              <a:rPr lang="en-US" sz="4000" smtClean="0"/>
              <a:t>Halogenation Stereochemistry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13180" y="991068"/>
            <a:ext cx="8689975" cy="52149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Whether the free radical carbon is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sp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or a rapidly interconverting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sp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3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, the halogen abstraction will occur on either side of the plane with equal probability 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35634" y="5687958"/>
            <a:ext cx="2346086" cy="38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i="1" dirty="0" smtClean="0">
                <a:solidFill>
                  <a:srgbClr val="FF0000"/>
                </a:solidFill>
                <a:latin typeface="+mn-lt"/>
              </a:rPr>
              <a:t>sp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 hybridized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10.6 </a:t>
            </a:r>
            <a:r>
              <a:rPr lang="en-US" sz="4000" smtClean="0"/>
              <a:t>Halogenation Stereochemistry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44" y="2589219"/>
            <a:ext cx="6971856" cy="2878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13180" y="991068"/>
            <a:ext cx="8689975" cy="52149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There is actually a total of three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monosubstituted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products form in the halogenation of butane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5427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2365" y="2379275"/>
            <a:ext cx="7825439" cy="152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10.6 </a:t>
            </a:r>
            <a:r>
              <a:rPr lang="en-US" sz="4000" smtClean="0"/>
              <a:t>Halogenation Stereochemistry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13180" y="991068"/>
            <a:ext cx="8689975" cy="52149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In the halogenation of (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)-3-methylhexane, the chirality center is the most reactive carbon in the molecule.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chirality center is a 3˚ carbon, and it has a weaker C-H bond than the 2˚ and 1˚ carbons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SkillBuilder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10.6</a:t>
            </a:r>
          </a:p>
        </p:txBody>
      </p:sp>
      <p:pic>
        <p:nvPicPr>
          <p:cNvPr id="5530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2449003"/>
            <a:ext cx="5077899" cy="175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10.6 </a:t>
            </a:r>
            <a:r>
              <a:rPr lang="en-US" sz="4000" smtClean="0"/>
              <a:t>Halogenation Stereochemistry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993449" y="2599534"/>
            <a:ext cx="296248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A racemic mixture will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e obtained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13180" y="991068"/>
            <a:ext cx="8689975" cy="52149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Recall the weakest C-H bond (lowest BDE) will undergo radical H-abstraction faster than the others.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Alkenes selectively undergo H-abstraction at the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allylic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carbon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5632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68829" y="2882564"/>
            <a:ext cx="3006342" cy="247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10.7 </a:t>
            </a:r>
            <a:r>
              <a:rPr lang="en-US" sz="4000" dirty="0" err="1" smtClean="0"/>
              <a:t>Allylic</a:t>
            </a:r>
            <a:r>
              <a:rPr lang="en-US" sz="4000" dirty="0" smtClean="0"/>
              <a:t> Halogenation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13180" y="991068"/>
            <a:ext cx="8689975" cy="52149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H-abstraction of an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allylic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H results in a resonance-stabilized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allylic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radical: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So,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bromination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of an alkene is selective for the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allylic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carbon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But, addition of Br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to the alkene is a competing reaction…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57351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66592" y="1911704"/>
            <a:ext cx="6383150" cy="10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617383" y="4443653"/>
            <a:ext cx="3681567" cy="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10.7 </a:t>
            </a:r>
            <a:r>
              <a:rPr lang="en-US" sz="4000" dirty="0" err="1" smtClean="0"/>
              <a:t>Allylic</a:t>
            </a:r>
            <a:r>
              <a:rPr lang="en-US" sz="4000" smtClean="0"/>
              <a:t> Halogenation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13180" y="991068"/>
            <a:ext cx="8689975" cy="5214937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To avoid the competing </a:t>
            </a:r>
            <a:r>
              <a:rPr lang="en-US" sz="2400" dirty="0" smtClean="0">
                <a:sym typeface="Symbol" charset="2"/>
              </a:rPr>
              <a:t>alkene addition, </a:t>
            </a:r>
            <a:r>
              <a:rPr lang="en-US" sz="2400" dirty="0">
                <a:sym typeface="Symbol" charset="2"/>
              </a:rPr>
              <a:t>NBS </a:t>
            </a:r>
            <a:r>
              <a:rPr lang="en-US" sz="2400" dirty="0" smtClean="0">
                <a:sym typeface="Symbol" charset="2"/>
              </a:rPr>
              <a:t>is used as a source of Br radicals (instead of using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Br</a:t>
            </a:r>
            <a:r>
              <a:rPr lang="en-US" sz="2400" baseline="-250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2</a:t>
            </a:r>
            <a:r>
              <a:rPr lang="en-US" sz="2400" dirty="0" smtClean="0">
                <a:sym typeface="Symbol" charset="2"/>
              </a:rPr>
              <a:t>)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Using NBS keeps the concentration of </a:t>
            </a:r>
            <a:r>
              <a:rPr lang="en-US" sz="2400" dirty="0" err="1" smtClean="0">
                <a:sym typeface="Symbol" charset="2"/>
              </a:rPr>
              <a:t>HBr</a:t>
            </a:r>
            <a:r>
              <a:rPr lang="en-US" sz="2400" dirty="0" smtClean="0">
                <a:sym typeface="Symbol" charset="2"/>
              </a:rPr>
              <a:t> and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Br</a:t>
            </a:r>
            <a:r>
              <a:rPr lang="en-US" sz="2400" baseline="-250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2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low, so competing addition reactions to the alkene are minimized</a:t>
            </a:r>
            <a:endParaRPr lang="en-US" sz="2400" dirty="0" smtClean="0">
              <a:sym typeface="Symbol" charset="2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14" name="Picture 13" descr="klein2e_figun_11_p522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365" y="2323148"/>
            <a:ext cx="5033214" cy="23296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794654" y="3430654"/>
            <a:ext cx="79379" cy="114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10.7 </a:t>
            </a:r>
            <a:r>
              <a:rPr lang="en-US" sz="4000" dirty="0" err="1" smtClean="0"/>
              <a:t>Allylic</a:t>
            </a:r>
            <a:r>
              <a:rPr lang="en-US" sz="4000" dirty="0" smtClean="0"/>
              <a:t> Halogenation with NBS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53521" y="991068"/>
            <a:ext cx="8689975" cy="5214937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Propagation </a:t>
            </a:r>
            <a:r>
              <a:rPr lang="en-US" sz="2400" dirty="0">
                <a:sym typeface="Symbol" charset="2"/>
              </a:rPr>
              <a:t>produces </a:t>
            </a:r>
            <a:r>
              <a:rPr lang="en-US" sz="2400" dirty="0" smtClean="0">
                <a:sym typeface="Symbol" charset="2"/>
              </a:rPr>
              <a:t>the </a:t>
            </a:r>
            <a:r>
              <a:rPr lang="en-US" sz="2400" dirty="0" err="1" smtClean="0">
                <a:sym typeface="Symbol" charset="2"/>
              </a:rPr>
              <a:t>allylic</a:t>
            </a:r>
            <a:r>
              <a:rPr lang="en-US" sz="2400" dirty="0" smtClean="0">
                <a:sym typeface="Symbol" charset="2"/>
              </a:rPr>
              <a:t> radical and </a:t>
            </a:r>
            <a:r>
              <a:rPr lang="en-US" sz="2400" dirty="0" err="1" smtClean="0">
                <a:sym typeface="Symbol" charset="2"/>
              </a:rPr>
              <a:t>HBr</a:t>
            </a:r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The </a:t>
            </a:r>
            <a:r>
              <a:rPr lang="en-US" sz="2400" dirty="0" err="1" smtClean="0">
                <a:sym typeface="Symbol" charset="2"/>
              </a:rPr>
              <a:t>HBr</a:t>
            </a:r>
            <a:r>
              <a:rPr lang="en-US" sz="2400" dirty="0" smtClean="0">
                <a:sym typeface="Symbol" charset="2"/>
              </a:rPr>
              <a:t> produced reacts with NBS to form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Br</a:t>
            </a:r>
            <a:r>
              <a:rPr lang="en-US" sz="2400" baseline="-250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2 </a:t>
            </a:r>
            <a:r>
              <a:rPr lang="en-US" sz="2400" dirty="0" smtClean="0">
                <a:sym typeface="Symbol" charset="2"/>
              </a:rPr>
              <a:t>… and this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Br</a:t>
            </a:r>
            <a:r>
              <a:rPr lang="en-US" sz="2400" baseline="-250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2</a:t>
            </a:r>
            <a:r>
              <a:rPr lang="en-US" sz="2400" dirty="0" smtClean="0">
                <a:sym typeface="Symbol" charset="2"/>
              </a:rPr>
              <a:t> then continues propagation and the formation of the product</a:t>
            </a:r>
            <a:endParaRPr lang="en-US" sz="2400" dirty="0">
              <a:sym typeface="Symbol" charset="2"/>
            </a:endParaRPr>
          </a:p>
        </p:txBody>
      </p:sp>
      <p:pic>
        <p:nvPicPr>
          <p:cNvPr id="59399" name="Picture 2"/>
          <p:cNvPicPr>
            <a:picLocks noChangeAspect="1" noChangeArrowheads="1"/>
          </p:cNvPicPr>
          <p:nvPr/>
        </p:nvPicPr>
        <p:blipFill>
          <a:blip r:embed="rId3"/>
          <a:srcRect b="38474"/>
          <a:stretch>
            <a:fillRect/>
          </a:stretch>
        </p:blipFill>
        <p:spPr bwMode="auto">
          <a:xfrm>
            <a:off x="1282287" y="2061389"/>
            <a:ext cx="6432442" cy="99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33814" y="4862921"/>
            <a:ext cx="7540315" cy="9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10.7 </a:t>
            </a:r>
            <a:r>
              <a:rPr lang="en-US" sz="4000" dirty="0" err="1" smtClean="0"/>
              <a:t>Allylic</a:t>
            </a:r>
            <a:r>
              <a:rPr lang="en-US" sz="4000" smtClean="0"/>
              <a:t> Halogenation with NBS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13180" y="870045"/>
            <a:ext cx="8689975" cy="5214937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With asymmetric alkenes, a </a:t>
            </a:r>
            <a:r>
              <a:rPr lang="en-US" sz="2400" b="1" dirty="0" smtClean="0">
                <a:sym typeface="Symbol" charset="2"/>
              </a:rPr>
              <a:t>mixture of isomeric products</a:t>
            </a:r>
            <a:r>
              <a:rPr lang="en-US" sz="2400" dirty="0" smtClean="0">
                <a:sym typeface="Symbol" charset="2"/>
              </a:rPr>
              <a:t> is often obtained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The radical is delocalized on two carbon atoms, and so halogenation occurs at either site</a:t>
            </a:r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b="1" dirty="0">
                <a:sym typeface="Symbol" charset="2"/>
              </a:rPr>
              <a:t>Practice with </a:t>
            </a:r>
            <a:r>
              <a:rPr lang="en-US" sz="2400" b="1" dirty="0" err="1">
                <a:sym typeface="Symbol" charset="2"/>
              </a:rPr>
              <a:t>SkillBuilder</a:t>
            </a:r>
            <a:r>
              <a:rPr lang="en-US" sz="2400" b="1" dirty="0">
                <a:sym typeface="Symbol" charset="2"/>
              </a:rPr>
              <a:t> </a:t>
            </a:r>
            <a:r>
              <a:rPr lang="en-US" sz="2400" b="1" dirty="0" smtClean="0">
                <a:sym typeface="Symbol" charset="2"/>
              </a:rPr>
              <a:t>10.7</a:t>
            </a:r>
            <a:endParaRPr lang="en-US" sz="2400" b="1" dirty="0">
              <a:solidFill>
                <a:srgbClr val="2C2A2A"/>
              </a:solidFill>
              <a:sym typeface="Symbol" charset="2"/>
            </a:endParaRPr>
          </a:p>
        </p:txBody>
      </p:sp>
      <p:pic>
        <p:nvPicPr>
          <p:cNvPr id="6144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00870" y="2085733"/>
            <a:ext cx="6428966" cy="82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10.7 </a:t>
            </a:r>
            <a:r>
              <a:rPr lang="en-US" sz="4000" dirty="0" err="1" smtClean="0"/>
              <a:t>Allylic</a:t>
            </a:r>
            <a:r>
              <a:rPr lang="en-US" sz="4000" smtClean="0"/>
              <a:t> Halogenation with NBS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91" y="4522694"/>
            <a:ext cx="6079344" cy="1180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9490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ym typeface="Symbol"/>
              </a:rPr>
              <a:t>Radicals are neutral (</a:t>
            </a:r>
            <a:r>
              <a:rPr lang="en-US" sz="2400" b="1" dirty="0" smtClean="0">
                <a:sym typeface="Symbol"/>
              </a:rPr>
              <a:t>no formal charge</a:t>
            </a:r>
            <a:r>
              <a:rPr lang="en-US" sz="2400" dirty="0" smtClean="0">
                <a:sym typeface="Symbol"/>
              </a:rPr>
              <a:t>) but still electron deficient (</a:t>
            </a:r>
            <a:r>
              <a:rPr lang="en-US" sz="2400" b="1" dirty="0" smtClean="0">
                <a:sym typeface="Symbol"/>
              </a:rPr>
              <a:t>incomplete octet</a:t>
            </a:r>
            <a:r>
              <a:rPr lang="en-US" sz="2400" dirty="0" smtClean="0">
                <a:sym typeface="Symbol"/>
              </a:rPr>
              <a:t>)</a:t>
            </a:r>
          </a:p>
          <a:p>
            <a:pPr eaLnBrk="1" hangingPunct="1">
              <a:defRPr/>
            </a:pPr>
            <a:endParaRPr lang="en-US" sz="2400" dirty="0" smtClean="0"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Radicals follow the same stability trend as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carbocations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, as they are both electron deficient species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10.1 </a:t>
            </a:r>
            <a:r>
              <a:rPr lang="en-US" sz="4000" dirty="0"/>
              <a:t>Free </a:t>
            </a:r>
            <a:r>
              <a:rPr lang="en-US" sz="4000" smtClean="0"/>
              <a:t>Radical Stability</a:t>
            </a:r>
            <a:endParaRPr lang="en-US" sz="4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3448773"/>
            <a:ext cx="7569200" cy="2398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9733" y="991068"/>
            <a:ext cx="8689975" cy="52149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Ozone is both created and destroyed in the upper atmosphere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No net reaction is had overall, but UV radiation is converted to heat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10.8 Atmospheric Chemistry and O</a:t>
            </a:r>
            <a:r>
              <a:rPr lang="en-US" sz="4000" baseline="-25000" dirty="0" smtClean="0"/>
              <a:t>3</a:t>
            </a:r>
            <a:endParaRPr lang="en-US" sz="4000" baseline="-25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18" y="2215711"/>
            <a:ext cx="6066908" cy="382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9733" y="991068"/>
            <a:ext cx="8689975" cy="52149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Heat is a more disordered form of energy, compared to light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This process is spontaneous because entropy is increased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10.8 Atmospheric Chemistry and O</a:t>
            </a:r>
            <a:r>
              <a:rPr lang="en-US" sz="4000" baseline="-25000" dirty="0" smtClean="0"/>
              <a:t>3</a:t>
            </a:r>
            <a:endParaRPr lang="en-US" sz="4000" baseline="-25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18" y="2215711"/>
            <a:ext cx="6066908" cy="382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13180" y="964174"/>
            <a:ext cx="8734985" cy="5214937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0070C0"/>
                </a:solidFill>
                <a:sym typeface="Symbol" charset="2"/>
              </a:rPr>
              <a:t>O</a:t>
            </a:r>
            <a:r>
              <a:rPr lang="en-US" sz="2400" b="1" baseline="-25000" dirty="0">
                <a:solidFill>
                  <a:srgbClr val="0070C0"/>
                </a:solidFill>
                <a:sym typeface="Symbol" charset="2"/>
              </a:rPr>
              <a:t>3</a:t>
            </a:r>
            <a:r>
              <a:rPr lang="en-US" sz="2400" b="1" dirty="0">
                <a:solidFill>
                  <a:srgbClr val="0070C0"/>
                </a:solidFill>
                <a:sym typeface="Symbol" charset="2"/>
              </a:rPr>
              <a:t> depletion </a:t>
            </a:r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is </a:t>
            </a:r>
            <a:r>
              <a:rPr lang="en-US" sz="2400" dirty="0">
                <a:solidFill>
                  <a:srgbClr val="2C2A2A"/>
                </a:solidFill>
                <a:sym typeface="Symbol" charset="2"/>
              </a:rPr>
              <a:t>a </a:t>
            </a:r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serious health and environmental problem.  Without it, harmful UV radiation penetrations the atmosphere.</a:t>
            </a:r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r>
              <a:rPr lang="en-US" sz="2400" b="1" dirty="0" smtClean="0">
                <a:solidFill>
                  <a:srgbClr val="0070C0"/>
                </a:solidFill>
                <a:sym typeface="Symbol" charset="2"/>
              </a:rPr>
              <a:t>Chlorofluorocarbons</a:t>
            </a:r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 are believed to be the culprit</a:t>
            </a:r>
          </a:p>
          <a:p>
            <a:pPr eaLnBrk="1" hangingPunct="1"/>
            <a:endParaRPr lang="en-US" sz="2400" dirty="0" smtClean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They reach the upper atmosphere, and react with UV light to form chlorine radicals</a:t>
            </a:r>
          </a:p>
          <a:p>
            <a:pPr lvl="1" eaLnBrk="1" hangingPunct="1"/>
            <a:endParaRPr lang="en-US" dirty="0">
              <a:solidFill>
                <a:srgbClr val="2C2A2A"/>
              </a:solidFill>
              <a:sym typeface="Symbol" charset="2"/>
            </a:endParaRPr>
          </a:p>
          <a:p>
            <a:pPr marL="457200" lvl="1" indent="0" eaLnBrk="1" hangingPunct="1">
              <a:buNone/>
            </a:pPr>
            <a:endParaRPr lang="en-US" dirty="0">
              <a:solidFill>
                <a:srgbClr val="2C2A2A"/>
              </a:solidFill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10.8 Atmospheric Chemistry and O</a:t>
            </a:r>
            <a:r>
              <a:rPr lang="en-US" sz="4000" baseline="-25000" dirty="0" smtClean="0"/>
              <a:t>3</a:t>
            </a:r>
            <a:endParaRPr lang="en-US" sz="4000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14" y="3136151"/>
            <a:ext cx="5428810" cy="1866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13180" y="964174"/>
            <a:ext cx="8734985" cy="5214937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The Cl radicals destroy ozone by the following mechanism</a:t>
            </a: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Cl radicals are formed during propagation, and continue the destruction of ozone molecules</a:t>
            </a:r>
          </a:p>
          <a:p>
            <a:pPr lvl="1" eaLnBrk="1" hangingPunct="1"/>
            <a:endParaRPr lang="en-US" dirty="0">
              <a:solidFill>
                <a:srgbClr val="2C2A2A"/>
              </a:solidFill>
              <a:sym typeface="Symbol" charset="2"/>
            </a:endParaRPr>
          </a:p>
          <a:p>
            <a:pPr marL="457200" lvl="1" indent="0" eaLnBrk="1" hangingPunct="1">
              <a:buNone/>
            </a:pPr>
            <a:endParaRPr lang="en-US" dirty="0">
              <a:solidFill>
                <a:srgbClr val="2C2A2A"/>
              </a:solidFill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10.8 Atmospheric Chemistry and O</a:t>
            </a:r>
            <a:r>
              <a:rPr lang="en-US" sz="4000" baseline="-25000" dirty="0" smtClean="0"/>
              <a:t>3</a:t>
            </a:r>
            <a:endParaRPr lang="en-US" sz="4000" baseline="-25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84" y="1787710"/>
            <a:ext cx="5960438" cy="312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13180" y="964174"/>
            <a:ext cx="8734985" cy="5214937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CFC’s have been replaced with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hydrofluoroalkanes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(HFA’s)</a:t>
            </a:r>
          </a:p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They are sometimes called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hydrofluorocarbons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 (HFC’s)</a:t>
            </a: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They are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not as harmful as CFC’s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because they don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’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t produce chlorine radicals, but they still act as greenhouse gases</a:t>
            </a: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marL="457200" lvl="1" indent="0" eaLnBrk="1" hangingPunct="1">
              <a:buNone/>
            </a:pPr>
            <a:endParaRPr lang="en-US" dirty="0">
              <a:solidFill>
                <a:srgbClr val="2C2A2A"/>
              </a:solidFill>
              <a:sym typeface="Symbol" charset="2"/>
            </a:endParaRPr>
          </a:p>
          <a:p>
            <a:pPr marL="457200" lvl="1" indent="0" eaLnBrk="1" hangingPunct="1">
              <a:buNone/>
            </a:pPr>
            <a:endParaRPr lang="en-US" dirty="0">
              <a:solidFill>
                <a:srgbClr val="2C2A2A"/>
              </a:solidFill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10.8 Atmospheric Chemistry and O</a:t>
            </a:r>
            <a:r>
              <a:rPr lang="en-US" sz="4000" baseline="-25000" dirty="0" smtClean="0"/>
              <a:t>3</a:t>
            </a:r>
            <a:endParaRPr lang="en-US" sz="4000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35" y="2501901"/>
            <a:ext cx="6620744" cy="18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6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6286" y="991068"/>
            <a:ext cx="8689975" cy="52149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 smtClean="0">
                <a:solidFill>
                  <a:srgbClr val="0070C0"/>
                </a:solidFill>
                <a:sym typeface="Symbol"/>
              </a:rPr>
              <a:t>Autooxidation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 is the process by which organic compounds react with atmospheric oxygen to form a </a:t>
            </a:r>
            <a:r>
              <a:rPr lang="en-US" sz="24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hydroperoxide</a:t>
            </a:r>
            <a:endParaRPr lang="en-US" sz="2400" b="1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The process is generally very slow </a:t>
            </a:r>
          </a:p>
        </p:txBody>
      </p:sp>
      <p:pic>
        <p:nvPicPr>
          <p:cNvPr id="7066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09281" y="2373220"/>
            <a:ext cx="4989382" cy="178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10.9 </a:t>
            </a:r>
            <a:r>
              <a:rPr lang="en-US" sz="4000" dirty="0" err="1" smtClean="0"/>
              <a:t>Autooxidation</a:t>
            </a:r>
            <a:endParaRPr lang="en-US" sz="4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5725" y="1102957"/>
            <a:ext cx="6408738" cy="520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638753" y="1277938"/>
            <a:ext cx="2443162" cy="521493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The initiation step is actually a propagation based on our earlier definitions…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…so the definitions need to be revised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10.9 </a:t>
            </a:r>
            <a:r>
              <a:rPr lang="en-US" sz="4000" dirty="0" err="1" smtClean="0"/>
              <a:t>Autooxidation</a:t>
            </a:r>
            <a:r>
              <a:rPr lang="en-US" sz="4000" dirty="0" smtClean="0"/>
              <a:t> Mechanism</a:t>
            </a:r>
            <a:endParaRPr lang="en-US" sz="4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9733" y="937280"/>
            <a:ext cx="8689975" cy="52149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Propagation steps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can be more precisely defined as the steps that add together to </a:t>
            </a:r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give the net chemical equation</a:t>
            </a:r>
          </a:p>
          <a:p>
            <a:pPr eaLnBrk="1" hangingPunct="1">
              <a:defRPr/>
            </a:pPr>
            <a:endParaRPr lang="en-US" sz="2400" b="1" dirty="0" smtClean="0">
              <a:solidFill>
                <a:srgbClr val="0070C0"/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marL="1371600" lvl="3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So initiation and termination steps are those that are not part of the net chemical equation</a:t>
            </a:r>
          </a:p>
        </p:txBody>
      </p:sp>
      <p:pic>
        <p:nvPicPr>
          <p:cNvPr id="7271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39826" y="2426300"/>
            <a:ext cx="7728292" cy="225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10.9 </a:t>
            </a:r>
            <a:r>
              <a:rPr lang="en-US" sz="4000" dirty="0" err="1" smtClean="0"/>
              <a:t>Autooxidation</a:t>
            </a:r>
            <a:r>
              <a:rPr lang="en-US" sz="4000" dirty="0" smtClean="0"/>
              <a:t> Mechanism</a:t>
            </a:r>
            <a:endParaRPr lang="en-US" sz="4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13180" y="977621"/>
            <a:ext cx="8689975" cy="52149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Ethers are particularly susceptible to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autooxidation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ydroperoxides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can be explosive, and so ether supplies cannot be stored for long periods of time.  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Storing sensitive compounds in dark containers prevents light from accelerating the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autooxidation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process</a:t>
            </a:r>
          </a:p>
        </p:txBody>
      </p:sp>
      <p:pic>
        <p:nvPicPr>
          <p:cNvPr id="7373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81070" y="2012987"/>
            <a:ext cx="4648330" cy="151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10.9 </a:t>
            </a:r>
            <a:r>
              <a:rPr lang="en-US" sz="4000" dirty="0" err="1" smtClean="0"/>
              <a:t>Autooxidation</a:t>
            </a:r>
            <a:endParaRPr lang="en-US" sz="4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26627" y="950727"/>
            <a:ext cx="8689975" cy="52149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Triglycerides are important to a healthy diet, but also susceptible to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autooxidation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(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allylic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carbons are especially reactive)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Autooxidation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causes the food to become rancid and toxic</a:t>
            </a:r>
          </a:p>
        </p:txBody>
      </p:sp>
      <p:pic>
        <p:nvPicPr>
          <p:cNvPr id="7578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48977" y="2158547"/>
            <a:ext cx="6509990" cy="279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smtClean="0"/>
              <a:t>10.9 Antioxidants</a:t>
            </a:r>
            <a:endParaRPr lang="en-US" sz="4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42656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ym typeface="Symbol"/>
              </a:rPr>
              <a:t>Bond strength is inversely proportional to carbon radical stability.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more stable the resulting radical(s), the weaker the bond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Checkpoint 10.1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10.1 </a:t>
            </a:r>
            <a:r>
              <a:rPr lang="en-US" sz="4000" dirty="0"/>
              <a:t>Free </a:t>
            </a:r>
            <a:r>
              <a:rPr lang="en-US" sz="4000" smtClean="0"/>
              <a:t>Radical Stability</a:t>
            </a:r>
            <a:endParaRPr lang="en-US" sz="4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727395"/>
            <a:ext cx="6350000" cy="2563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13180" y="964174"/>
            <a:ext cx="8689975" cy="52149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Foods with unsaturated fatty acids have a short shelf life unless preservatives are used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These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preservatives are radical inhibitors.  </a:t>
            </a:r>
          </a:p>
        </p:txBody>
      </p:sp>
      <p:pic>
        <p:nvPicPr>
          <p:cNvPr id="7680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14527" y="2216978"/>
            <a:ext cx="6378890" cy="264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smtClean="0"/>
              <a:t>10.9 Antioxidants</a:t>
            </a:r>
            <a:endParaRPr lang="en-US" sz="4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9733" y="964174"/>
            <a:ext cx="8689975" cy="5214937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One molecule </a:t>
            </a:r>
            <a:r>
              <a:rPr lang="en-US" sz="2400" dirty="0">
                <a:solidFill>
                  <a:srgbClr val="2C2A2A"/>
                </a:solidFill>
                <a:sym typeface="Symbol" charset="2"/>
              </a:rPr>
              <a:t>of BHT can prevent thousands of </a:t>
            </a:r>
            <a:r>
              <a:rPr lang="en-US" sz="2400" dirty="0" err="1">
                <a:solidFill>
                  <a:srgbClr val="2C2A2A"/>
                </a:solidFill>
                <a:sym typeface="Symbol" charset="2"/>
              </a:rPr>
              <a:t>autooxidation</a:t>
            </a:r>
            <a:r>
              <a:rPr lang="en-US" sz="2400" dirty="0">
                <a:solidFill>
                  <a:srgbClr val="2C2A2A"/>
                </a:solidFill>
                <a:sym typeface="Symbol" charset="2"/>
              </a:rPr>
              <a:t> </a:t>
            </a:r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reactions</a:t>
            </a:r>
          </a:p>
          <a:p>
            <a:pPr eaLnBrk="1" hangingPunct="1"/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BHT can undergo H-abstraction to scavenge a radical that would otherwise initiate an </a:t>
            </a:r>
            <a:r>
              <a:rPr lang="en-US" sz="2400" dirty="0" err="1" smtClean="0">
                <a:solidFill>
                  <a:srgbClr val="2C2A2A"/>
                </a:solidFill>
                <a:sym typeface="Symbol" charset="2"/>
              </a:rPr>
              <a:t>autooxidation</a:t>
            </a:r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 radical chain</a:t>
            </a: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So, inhibitors like BHT are often called </a:t>
            </a:r>
            <a:r>
              <a:rPr lang="en-US" sz="2400" b="1" dirty="0" smtClean="0">
                <a:solidFill>
                  <a:srgbClr val="2C2A2A"/>
                </a:solidFill>
                <a:sym typeface="Symbol" charset="2"/>
              </a:rPr>
              <a:t>antioxidants</a:t>
            </a:r>
            <a:endParaRPr lang="en-US" sz="2400" dirty="0">
              <a:solidFill>
                <a:srgbClr val="2C2A2A"/>
              </a:solidFill>
              <a:sym typeface="Symbol" charset="2"/>
            </a:endParaRPr>
          </a:p>
        </p:txBody>
      </p:sp>
      <p:pic>
        <p:nvPicPr>
          <p:cNvPr id="77831" name="Picture 2"/>
          <p:cNvPicPr>
            <a:picLocks noChangeAspect="1" noChangeArrowheads="1"/>
          </p:cNvPicPr>
          <p:nvPr/>
        </p:nvPicPr>
        <p:blipFill>
          <a:blip r:embed="rId3"/>
          <a:srcRect b="15809"/>
          <a:stretch>
            <a:fillRect/>
          </a:stretch>
        </p:blipFill>
        <p:spPr bwMode="auto">
          <a:xfrm>
            <a:off x="686844" y="2928612"/>
            <a:ext cx="7834256" cy="182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smtClean="0"/>
              <a:t>10.9 Antioxidants</a:t>
            </a:r>
            <a:endParaRPr lang="en-US" sz="4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99733" y="964174"/>
            <a:ext cx="8689975" cy="5214937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Natural antioxidants prevent the oxidation of cell membranes and other biologically important compounds</a:t>
            </a: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r>
              <a:rPr lang="en-US" sz="2400" b="1" dirty="0" smtClean="0">
                <a:solidFill>
                  <a:srgbClr val="2C2A2A"/>
                </a:solidFill>
                <a:sym typeface="Symbol" charset="2"/>
              </a:rPr>
              <a:t>Vitamin E is hydrophobic</a:t>
            </a:r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, and finds it’s way</a:t>
            </a:r>
          </a:p>
          <a:p>
            <a:pPr marL="0" indent="0" eaLnBrk="1" hangingPunct="1">
              <a:buNone/>
            </a:pPr>
            <a:r>
              <a:rPr lang="en-US" sz="2400" dirty="0">
                <a:solidFill>
                  <a:srgbClr val="2C2A2A"/>
                </a:solidFill>
                <a:sym typeface="Symbol" charset="2"/>
              </a:rPr>
              <a:t>	</a:t>
            </a:r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into cell membranes</a:t>
            </a:r>
          </a:p>
          <a:p>
            <a:pPr eaLnBrk="1" hangingPunct="1"/>
            <a:r>
              <a:rPr lang="en-US" sz="2400" b="1" dirty="0" smtClean="0">
                <a:solidFill>
                  <a:srgbClr val="2C2A2A"/>
                </a:solidFill>
                <a:sym typeface="Symbol" charset="2"/>
              </a:rPr>
              <a:t>Vitamin C is polar</a:t>
            </a:r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, and functions in polar </a:t>
            </a:r>
          </a:p>
          <a:p>
            <a:pPr marL="0" indent="0" eaLnBrk="1" hangingPunct="1">
              <a:buNone/>
            </a:pPr>
            <a:r>
              <a:rPr lang="en-US" sz="2400" dirty="0">
                <a:solidFill>
                  <a:srgbClr val="2C2A2A"/>
                </a:solidFill>
                <a:sym typeface="Symbol" charset="2"/>
              </a:rPr>
              <a:t>	</a:t>
            </a:r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mediums, such as blood.</a:t>
            </a:r>
            <a:endParaRPr lang="en-US" sz="2400" dirty="0">
              <a:solidFill>
                <a:srgbClr val="2C2A2A"/>
              </a:solidFill>
              <a:sym typeface="Symbol" charset="2"/>
            </a:endParaRPr>
          </a:p>
        </p:txBody>
      </p:sp>
      <p:pic>
        <p:nvPicPr>
          <p:cNvPr id="7885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" y="2089224"/>
            <a:ext cx="6048176" cy="196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505376" y="3751202"/>
            <a:ext cx="2284332" cy="185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smtClean="0"/>
              <a:t>10.9 Natural Antioxidants</a:t>
            </a:r>
            <a:endParaRPr lang="en-US" sz="4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04402" y="995830"/>
            <a:ext cx="8689975" cy="52165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We learned in chapter 9 that H-X will add across a C=C double bond with </a:t>
            </a:r>
            <a:r>
              <a:rPr lang="en-US" sz="2400" b="1" i="1" dirty="0" smtClean="0">
                <a:solidFill>
                  <a:srgbClr val="FF0000"/>
                </a:solidFill>
                <a:sym typeface="Symbol"/>
              </a:rPr>
              <a:t>anti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-</a:t>
            </a:r>
            <a:r>
              <a:rPr lang="en-US" sz="2400" b="1" dirty="0" err="1" smtClean="0">
                <a:solidFill>
                  <a:srgbClr val="FF0000"/>
                </a:solidFill>
                <a:sym typeface="Symbol"/>
              </a:rPr>
              <a:t>Markovnikov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sym typeface="Symbol"/>
              </a:rPr>
              <a:t>regioselectivity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when peroxides are present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The peroxides initiate a </a:t>
            </a:r>
            <a:r>
              <a:rPr lang="en-US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radical mechanism of addition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.</a:t>
            </a: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	(Different mechanism, different selectivity)</a:t>
            </a:r>
          </a:p>
        </p:txBody>
      </p:sp>
      <p:pic>
        <p:nvPicPr>
          <p:cNvPr id="7987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14400" y="2451452"/>
            <a:ext cx="5075788" cy="97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3"/>
          <p:cNvPicPr>
            <a:picLocks noChangeAspect="1" noChangeArrowheads="1"/>
          </p:cNvPicPr>
          <p:nvPr/>
        </p:nvPicPr>
        <p:blipFill>
          <a:blip r:embed="rId4"/>
          <a:srcRect b="27234"/>
          <a:stretch>
            <a:fillRect/>
          </a:stretch>
        </p:blipFill>
        <p:spPr bwMode="auto">
          <a:xfrm>
            <a:off x="914400" y="3900185"/>
            <a:ext cx="5526741" cy="99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10.10 Radical Addition of </a:t>
            </a:r>
            <a:r>
              <a:rPr lang="en-US" sz="4000" dirty="0" err="1" smtClean="0"/>
              <a:t>HBr</a:t>
            </a:r>
            <a:endParaRPr lang="en-US" sz="4000" i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5990188" y="2587670"/>
            <a:ext cx="296248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  <a:latin typeface="+mn-lt"/>
              </a:rPr>
              <a:t>w</a:t>
            </a:r>
            <a:r>
              <a:rPr lang="en-US" sz="2000" b="1" smtClean="0">
                <a:solidFill>
                  <a:srgbClr val="0070C0"/>
                </a:solidFill>
                <a:latin typeface="+mn-lt"/>
              </a:rPr>
              <a:t>ithout</a:t>
            </a:r>
            <a:endParaRPr lang="en-US" sz="2000" b="1" dirty="0" smtClean="0">
              <a:solidFill>
                <a:srgbClr val="0070C0"/>
              </a:solidFill>
              <a:latin typeface="+mn-lt"/>
            </a:endParaRP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0070C0"/>
                </a:solidFill>
                <a:latin typeface="+mn-lt"/>
              </a:rPr>
              <a:t>peroxides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81511" y="4135837"/>
            <a:ext cx="296248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w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ith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peroxides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18690" y="1027580"/>
            <a:ext cx="8689975" cy="5214938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The reaction is initiated by thermal </a:t>
            </a:r>
            <a:r>
              <a:rPr lang="en-US" sz="2400" dirty="0" err="1" smtClean="0">
                <a:solidFill>
                  <a:srgbClr val="2C2A2A"/>
                </a:solidFill>
                <a:sym typeface="Symbol" charset="2"/>
              </a:rPr>
              <a:t>homolysis</a:t>
            </a:r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 of the peroxide, which initiates the formation of a Br radical from </a:t>
            </a:r>
            <a:r>
              <a:rPr lang="en-US" sz="2400" dirty="0" err="1" smtClean="0">
                <a:solidFill>
                  <a:srgbClr val="2C2A2A"/>
                </a:solidFill>
                <a:sym typeface="Symbol" charset="2"/>
              </a:rPr>
              <a:t>HBr</a:t>
            </a:r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.</a:t>
            </a:r>
            <a:endParaRPr lang="en-US" sz="2400" dirty="0">
              <a:solidFill>
                <a:srgbClr val="2C2A2A"/>
              </a:solidFill>
              <a:sym typeface="Symbol" charset="2"/>
            </a:endParaRPr>
          </a:p>
        </p:txBody>
      </p:sp>
      <p:pic>
        <p:nvPicPr>
          <p:cNvPr id="80904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0040" y="2583451"/>
            <a:ext cx="8503920" cy="229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10.10 </a:t>
            </a:r>
            <a:r>
              <a:rPr lang="en-US" sz="4000" i="1" dirty="0" smtClean="0"/>
              <a:t>Anti</a:t>
            </a:r>
            <a:r>
              <a:rPr lang="en-US" sz="4000" dirty="0" smtClean="0"/>
              <a:t> </a:t>
            </a:r>
            <a:r>
              <a:rPr lang="en-US" sz="4000" dirty="0" err="1" smtClean="0"/>
              <a:t>Markovnikov</a:t>
            </a:r>
            <a:r>
              <a:rPr lang="en-US" sz="4000" dirty="0" smtClean="0"/>
              <a:t> Addition</a:t>
            </a:r>
            <a:endParaRPr lang="en-US" sz="4000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18690" y="1027580"/>
            <a:ext cx="8689975" cy="5214938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The Br radical then, in theory, could add to either side of the alkene:</a:t>
            </a: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But it will add to the side that generates the more stable carbon radical, as that will be a lower energy intermediate and thus a lower energy TS</a:t>
            </a:r>
            <a:endParaRPr lang="en-US" sz="2400" dirty="0">
              <a:solidFill>
                <a:srgbClr val="2C2A2A"/>
              </a:solidFill>
              <a:sym typeface="Symbol" charset="2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10.10 </a:t>
            </a:r>
            <a:r>
              <a:rPr lang="en-US" sz="4000" i="1" dirty="0" smtClean="0"/>
              <a:t>Anti</a:t>
            </a:r>
            <a:r>
              <a:rPr lang="en-US" sz="4000" dirty="0" smtClean="0"/>
              <a:t> </a:t>
            </a:r>
            <a:r>
              <a:rPr lang="en-US" sz="4000" dirty="0" err="1" smtClean="0"/>
              <a:t>Markovnikov</a:t>
            </a:r>
            <a:r>
              <a:rPr lang="en-US" sz="4000" dirty="0" smtClean="0"/>
              <a:t> Addition</a:t>
            </a:r>
            <a:endParaRPr lang="en-US" sz="4000" i="1" baseline="-25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18" y="2089524"/>
            <a:ext cx="7234518" cy="194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18690" y="1000686"/>
            <a:ext cx="8689975" cy="5214938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2C2A2A"/>
                </a:solidFill>
                <a:sym typeface="Symbol" charset="2"/>
              </a:rPr>
              <a:t>The </a:t>
            </a:r>
            <a:r>
              <a:rPr lang="en-US" sz="2400" b="1" dirty="0" smtClean="0">
                <a:solidFill>
                  <a:srgbClr val="0070C0"/>
                </a:solidFill>
                <a:sym typeface="Symbol" charset="2"/>
              </a:rPr>
              <a:t>Br </a:t>
            </a:r>
            <a:r>
              <a:rPr lang="en-US" sz="2400" b="1" dirty="0">
                <a:solidFill>
                  <a:srgbClr val="0070C0"/>
                </a:solidFill>
                <a:sym typeface="Symbol" charset="2"/>
              </a:rPr>
              <a:t>radical </a:t>
            </a:r>
            <a:r>
              <a:rPr lang="en-US" sz="2400" b="1" dirty="0" smtClean="0">
                <a:solidFill>
                  <a:srgbClr val="0070C0"/>
                </a:solidFill>
                <a:sym typeface="Symbol" charset="2"/>
              </a:rPr>
              <a:t>adds to the less substituted carbon of the alkene</a:t>
            </a:r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, generating the more stable (more substituted) carbon radical.</a:t>
            </a:r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lvl="1" eaLnBrk="1" hangingPunct="1"/>
            <a:endParaRPr lang="en-US" dirty="0">
              <a:solidFill>
                <a:srgbClr val="2C2A2A"/>
              </a:solidFill>
              <a:sym typeface="Symbol" charset="2"/>
            </a:endParaRPr>
          </a:p>
          <a:p>
            <a:pPr lvl="3"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>
              <a:buFont typeface="Arial" charset="0"/>
              <a:buNone/>
            </a:pPr>
            <a:r>
              <a:rPr lang="en-US" sz="2400" dirty="0">
                <a:solidFill>
                  <a:srgbClr val="2C2A2A"/>
                </a:solidFill>
                <a:sym typeface="Symbol" charset="2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>
                <a:solidFill>
                  <a:srgbClr val="2C2A2A"/>
                </a:solidFill>
                <a:sym typeface="Symbol" charset="2"/>
              </a:rPr>
              <a:t>	</a:t>
            </a:r>
          </a:p>
          <a:p>
            <a:pPr eaLnBrk="1" hangingPunct="1"/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The carbon radical then abstracts an H to form the product and propagate the radical chain.</a:t>
            </a:r>
            <a:endParaRPr lang="en-US" sz="2400" dirty="0">
              <a:solidFill>
                <a:srgbClr val="2C2A2A"/>
              </a:solidFill>
              <a:sym typeface="Symbol" charset="2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14" name="Picture 13" descr="klein2e_figun_11_p53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45" y="2005005"/>
            <a:ext cx="8710417" cy="316063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10.10 </a:t>
            </a:r>
            <a:r>
              <a:rPr lang="en-US" sz="4000" i="1" dirty="0" smtClean="0"/>
              <a:t>Anti</a:t>
            </a:r>
            <a:r>
              <a:rPr lang="en-US" sz="4000" dirty="0" smtClean="0"/>
              <a:t> </a:t>
            </a:r>
            <a:r>
              <a:rPr lang="en-US" sz="4000" dirty="0" err="1" smtClean="0"/>
              <a:t>Markovnikov</a:t>
            </a:r>
            <a:r>
              <a:rPr lang="en-US" sz="4000" dirty="0" smtClean="0"/>
              <a:t> Addition</a:t>
            </a:r>
            <a:endParaRPr lang="en-US" sz="4000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18690" y="1000686"/>
            <a:ext cx="8689975" cy="5214938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2C2A2A"/>
                </a:solidFill>
                <a:sym typeface="Symbol" charset="2"/>
              </a:rPr>
              <a:t>Most of the radicals in solution at any given moment will be Br• </a:t>
            </a:r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radical, so combination of them is typically the termination step</a:t>
            </a: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But, the combination of any two radicals constitutes a </a:t>
            </a:r>
            <a:r>
              <a:rPr lang="en-US" sz="2400" dirty="0" err="1" smtClean="0">
                <a:solidFill>
                  <a:srgbClr val="2C2A2A"/>
                </a:solidFill>
                <a:sym typeface="Symbol" charset="2"/>
              </a:rPr>
              <a:t>terminationstep</a:t>
            </a:r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.</a:t>
            </a:r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</p:txBody>
      </p:sp>
      <p:pic>
        <p:nvPicPr>
          <p:cNvPr id="82951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96497" y="2657381"/>
            <a:ext cx="5934359" cy="140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10.10 </a:t>
            </a:r>
            <a:r>
              <a:rPr lang="en-US" sz="4000" i="1" dirty="0" smtClean="0"/>
              <a:t>Anti</a:t>
            </a:r>
            <a:r>
              <a:rPr lang="en-US" sz="4000" dirty="0" smtClean="0"/>
              <a:t> </a:t>
            </a:r>
            <a:r>
              <a:rPr lang="en-US" sz="4000" dirty="0" err="1" smtClean="0"/>
              <a:t>Markovnikov</a:t>
            </a:r>
            <a:r>
              <a:rPr lang="en-US" sz="4000" dirty="0" smtClean="0"/>
              <a:t> Addition</a:t>
            </a:r>
            <a:endParaRPr lang="en-US" sz="4000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05243" y="1000686"/>
            <a:ext cx="8689975" cy="5214938"/>
          </a:xfrm>
        </p:spPr>
        <p:txBody>
          <a:bodyPr/>
          <a:lstStyle/>
          <a:p>
            <a:pPr eaLnBrk="1" hangingPunct="1"/>
            <a:r>
              <a:rPr lang="en-US" sz="2400" i="1" dirty="0">
                <a:solidFill>
                  <a:srgbClr val="2C2A2A"/>
                </a:solidFill>
                <a:sym typeface="Symbol" charset="2"/>
              </a:rPr>
              <a:t>Anti</a:t>
            </a:r>
            <a:r>
              <a:rPr lang="en-US" sz="2400" dirty="0">
                <a:solidFill>
                  <a:srgbClr val="2C2A2A"/>
                </a:solidFill>
                <a:sym typeface="Symbol" charset="2"/>
              </a:rPr>
              <a:t>-</a:t>
            </a:r>
            <a:r>
              <a:rPr lang="en-US" sz="2400" dirty="0" err="1">
                <a:solidFill>
                  <a:srgbClr val="2C2A2A"/>
                </a:solidFill>
                <a:sym typeface="Symbol" charset="2"/>
              </a:rPr>
              <a:t>Markovnikov</a:t>
            </a:r>
            <a:r>
              <a:rPr lang="en-US" sz="2400" dirty="0">
                <a:solidFill>
                  <a:srgbClr val="2C2A2A"/>
                </a:solidFill>
                <a:sym typeface="Symbol" charset="2"/>
              </a:rPr>
              <a:t> radical addition of </a:t>
            </a:r>
            <a:r>
              <a:rPr lang="en-US" sz="2400" dirty="0" err="1">
                <a:solidFill>
                  <a:srgbClr val="2C2A2A"/>
                </a:solidFill>
                <a:sym typeface="Symbol" charset="2"/>
              </a:rPr>
              <a:t>HBr</a:t>
            </a:r>
            <a:r>
              <a:rPr lang="en-US" sz="2400" dirty="0">
                <a:solidFill>
                  <a:srgbClr val="2C2A2A"/>
                </a:solidFill>
                <a:sym typeface="Symbol" charset="2"/>
              </a:rPr>
              <a:t> is generally spontaneous (product favored)</a:t>
            </a:r>
          </a:p>
          <a:p>
            <a:pPr eaLnBrk="1" hangingPunct="1"/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radical </a:t>
            </a:r>
            <a:r>
              <a:rPr lang="en-US" sz="2400" dirty="0">
                <a:solidFill>
                  <a:srgbClr val="2C2A2A"/>
                </a:solidFill>
                <a:sym typeface="Symbol" charset="2"/>
              </a:rPr>
              <a:t>addition of </a:t>
            </a:r>
            <a:r>
              <a:rPr lang="en-US" sz="2400" dirty="0" err="1">
                <a:solidFill>
                  <a:srgbClr val="2C2A2A"/>
                </a:solidFill>
                <a:sym typeface="Symbol" charset="2"/>
              </a:rPr>
              <a:t>HCl</a:t>
            </a:r>
            <a:r>
              <a:rPr lang="en-US" sz="2400" dirty="0">
                <a:solidFill>
                  <a:srgbClr val="2C2A2A"/>
                </a:solidFill>
                <a:sym typeface="Symbol" charset="2"/>
              </a:rPr>
              <a:t> and HI are generally nonspontaneous (reactant favored</a:t>
            </a:r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)</a:t>
            </a: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Consider the overall thermodynamics of each reaction to understand why</a:t>
            </a:r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>
              <a:buFont typeface="Arial" charset="0"/>
              <a:buNone/>
            </a:pPr>
            <a:endParaRPr lang="en-US" sz="2400" dirty="0">
              <a:solidFill>
                <a:srgbClr val="2C2A2A"/>
              </a:solidFill>
              <a:sym typeface="Symbol" charset="2"/>
            </a:endParaRPr>
          </a:p>
        </p:txBody>
      </p:sp>
      <p:pic>
        <p:nvPicPr>
          <p:cNvPr id="8397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77837" y="3246437"/>
            <a:ext cx="5588327" cy="11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10.10 </a:t>
            </a:r>
            <a:r>
              <a:rPr lang="en-US" sz="4000" smtClean="0"/>
              <a:t>Addition Thermodynamics</a:t>
            </a:r>
            <a:endParaRPr lang="en-US" sz="4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4345" y="1990725"/>
            <a:ext cx="823531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39713" y="1162050"/>
            <a:ext cx="8689975" cy="5214938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Consider the halogen radical adding to the alkene:</a:t>
            </a:r>
          </a:p>
          <a:p>
            <a:pPr eaLnBrk="1" hangingPunct="1"/>
            <a:endParaRPr lang="en-US" sz="2400" dirty="0" smtClean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lvl="2" eaLnBrk="1" hangingPunct="1"/>
            <a:endParaRPr lang="en-US" sz="2400" dirty="0">
              <a:solidFill>
                <a:srgbClr val="2C2A2A"/>
              </a:solidFill>
              <a:sym typeface="Symbol" charset="2"/>
            </a:endParaRPr>
          </a:p>
          <a:p>
            <a:pPr lvl="1" eaLnBrk="1" hangingPunct="1"/>
            <a:endParaRPr lang="en-US" dirty="0">
              <a:solidFill>
                <a:srgbClr val="2C2A2A"/>
              </a:solidFill>
              <a:sym typeface="Symbol" charset="2"/>
            </a:endParaRPr>
          </a:p>
          <a:p>
            <a:pPr lvl="1" eaLnBrk="1" hangingPunct="1"/>
            <a:endParaRPr lang="en-US" dirty="0">
              <a:solidFill>
                <a:srgbClr val="2C2A2A"/>
              </a:solidFill>
              <a:sym typeface="Symbol" charset="2"/>
            </a:endParaRPr>
          </a:p>
          <a:p>
            <a:pPr marL="457200" lvl="1" indent="0" eaLnBrk="1" hangingPunct="1">
              <a:buNone/>
            </a:pPr>
            <a:endParaRPr lang="en-US" dirty="0">
              <a:solidFill>
                <a:srgbClr val="2C2A2A"/>
              </a:solidFill>
              <a:sym typeface="Symbol" charset="2"/>
            </a:endParaRPr>
          </a:p>
          <a:p>
            <a:pPr eaLnBrk="1" hangingPunct="1"/>
            <a:r>
              <a:rPr lang="en-US" sz="2400" dirty="0" smtClean="0">
                <a:solidFill>
                  <a:srgbClr val="2C2A2A"/>
                </a:solidFill>
                <a:sym typeface="Symbol" charset="2"/>
              </a:rPr>
              <a:t>The iodide radical is so much more stable than a carbon radical that it’s addition to an alkene is not thermodynamically favored.</a:t>
            </a:r>
          </a:p>
          <a:p>
            <a:pPr marL="0" indent="0" eaLnBrk="1" hangingPunct="1">
              <a:buNone/>
            </a:pPr>
            <a:endParaRPr lang="en-US" sz="2400" dirty="0">
              <a:solidFill>
                <a:srgbClr val="2C2A2A"/>
              </a:solidFill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10.10 </a:t>
            </a:r>
            <a:r>
              <a:rPr lang="en-US" sz="4000" smtClean="0"/>
              <a:t>Addition Thermodynamics</a:t>
            </a:r>
            <a:endParaRPr lang="en-US" sz="4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94908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Radicals, like </a:t>
            </a:r>
            <a:r>
              <a:rPr lang="en-US" sz="2400" dirty="0" err="1" smtClean="0">
                <a:sym typeface="Symbol" charset="2"/>
              </a:rPr>
              <a:t>carbocations</a:t>
            </a:r>
            <a:r>
              <a:rPr lang="en-US" sz="2400" dirty="0" smtClean="0">
                <a:sym typeface="Symbol" charset="2"/>
              </a:rPr>
              <a:t>, are </a:t>
            </a:r>
            <a:r>
              <a:rPr lang="en-US" sz="2400" b="1" dirty="0" smtClean="0">
                <a:sym typeface="Symbol" charset="2"/>
              </a:rPr>
              <a:t>stabilized by resonance delocalization.</a:t>
            </a: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Fishhook arrows are used to present possible resonance forms</a:t>
            </a: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marL="457200" lvl="1" indent="0" eaLnBrk="1" hangingPunct="1">
              <a:buNone/>
            </a:pPr>
            <a:endParaRPr lang="en-US" dirty="0">
              <a:sym typeface="Symbol" charset="2"/>
            </a:endParaRPr>
          </a:p>
        </p:txBody>
      </p:sp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70729" y="3610314"/>
            <a:ext cx="1343383" cy="13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121256" y="3712505"/>
            <a:ext cx="3471584" cy="113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10.1 </a:t>
            </a:r>
            <a:r>
              <a:rPr lang="en-US" sz="4000" dirty="0"/>
              <a:t>Free </a:t>
            </a:r>
            <a:r>
              <a:rPr lang="en-US" sz="4000" dirty="0" smtClean="0"/>
              <a:t>Radical Resonance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2137" y="1027580"/>
            <a:ext cx="8689975" cy="52149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Now consider the product forming step: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Abstraction of H from </a:t>
            </a:r>
            <a:r>
              <a:rPr lang="en-US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HCl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 is not thermodynamically favored, because of the instability of the Cl radical.</a:t>
            </a:r>
          </a:p>
        </p:txBody>
      </p:sp>
      <p:pic>
        <p:nvPicPr>
          <p:cNvPr id="8704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6191" y="1820955"/>
            <a:ext cx="8671617" cy="195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10.10 </a:t>
            </a:r>
            <a:r>
              <a:rPr lang="en-US" sz="4000" smtClean="0"/>
              <a:t>Addition Thermodynamics</a:t>
            </a:r>
            <a:endParaRPr lang="en-US" sz="4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05243" y="1000686"/>
            <a:ext cx="8689975" cy="52149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Recall that </a:t>
            </a:r>
            <a:r>
              <a:rPr lang="en-US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addition reactions 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often </a:t>
            </a:r>
            <a:r>
              <a:rPr lang="en-US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form a new chirality center</a:t>
            </a: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  <a:ea typeface="+mn-ea"/>
              <a:sym typeface="Symbol"/>
            </a:endParaRPr>
          </a:p>
          <a:p>
            <a:pPr lvl="2"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ea typeface="+mn-ea"/>
              <a:sym typeface="Symbol"/>
            </a:endParaRPr>
          </a:p>
          <a:p>
            <a:pPr lvl="2"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If the substrate is not chiral, then a racemic mixture will be obtained when one new chirality center is formed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If the starting alkene contains a </a:t>
            </a:r>
            <a:r>
              <a:rPr lang="en-US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stereocenter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, then a mixture of </a:t>
            </a:r>
            <a:r>
              <a:rPr lang="en-US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diastereomers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 would be obtained.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Practice with </a:t>
            </a:r>
            <a:r>
              <a:rPr lang="en-US" sz="24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SkillBuilder</a:t>
            </a:r>
            <a:r>
              <a:rPr lang="en-US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 10.8</a:t>
            </a:r>
          </a:p>
        </p:txBody>
      </p:sp>
      <p:pic>
        <p:nvPicPr>
          <p:cNvPr id="8909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03450" y="1767818"/>
            <a:ext cx="3900315" cy="96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10.10 </a:t>
            </a:r>
            <a:r>
              <a:rPr lang="en-US" sz="4000" smtClean="0"/>
              <a:t>Addition Stereochemistry</a:t>
            </a:r>
            <a:endParaRPr lang="en-US" sz="4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05243" y="1027580"/>
            <a:ext cx="8689975" cy="52149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Free radical conditions are also frequently used to form polymers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Recall that a </a:t>
            </a:r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polymerization process joins together many small units called monomers 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in a long chain</a:t>
            </a:r>
          </a:p>
        </p:txBody>
      </p:sp>
      <p:pic>
        <p:nvPicPr>
          <p:cNvPr id="9011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59838" y="3183321"/>
            <a:ext cx="4980783" cy="200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10.11 Radical Polymerization</a:t>
            </a:r>
            <a:endParaRPr lang="en-US" sz="40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049341" y="5303976"/>
            <a:ext cx="2962489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0070C0"/>
                </a:solidFill>
                <a:latin typeface="+mn-lt"/>
              </a:rPr>
              <a:t>monomer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5311670"/>
            <a:ext cx="2962489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0070C0"/>
                </a:solidFill>
                <a:latin typeface="+mn-lt"/>
              </a:rPr>
              <a:t>polymer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2137" y="1027580"/>
            <a:ext cx="8689975" cy="52149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Radical polymerizations generally proceed through radical chain mechanism:</a:t>
            </a:r>
          </a:p>
        </p:txBody>
      </p:sp>
      <p:pic>
        <p:nvPicPr>
          <p:cNvPr id="9114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50194" y="2288709"/>
            <a:ext cx="5724666" cy="30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10.11 Radical Polymerization</a:t>
            </a:r>
            <a:endParaRPr lang="en-US" sz="4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20" name="Picture 19" descr="klein2e_figun_11_p536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70100"/>
            <a:ext cx="8534400" cy="285292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10.11 Radical Polymerization</a:t>
            </a:r>
            <a:endParaRPr lang="en-US" sz="4000" baseline="-25000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2137" y="1027580"/>
            <a:ext cx="8689975" cy="52149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Radical polymerizations generally proceed through radical chain mechanism:</a:t>
            </a:r>
          </a:p>
          <a:p>
            <a:pPr eaLnBrk="1" hangingPunct="1">
              <a:defRPr/>
            </a:pPr>
            <a:endParaRPr lang="en-US" sz="2400" dirty="0">
              <a:solidFill>
                <a:schemeClr val="bg1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bg1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bg1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bg1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bg1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bg1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bg1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bg1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summation of the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propogation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steps gives the overall net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94" name="Group 19"/>
          <p:cNvGrpSpPr>
            <a:grpSpLocks/>
          </p:cNvGrpSpPr>
          <p:nvPr/>
        </p:nvGrpSpPr>
        <p:grpSpPr bwMode="auto">
          <a:xfrm>
            <a:off x="2969247" y="5867530"/>
            <a:ext cx="1540041" cy="566608"/>
            <a:chOff x="3525382" y="3636129"/>
            <a:chExt cx="1539980" cy="566658"/>
          </a:xfrm>
        </p:grpSpPr>
        <p:pic>
          <p:nvPicPr>
            <p:cNvPr id="9319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25382" y="3636129"/>
              <a:ext cx="1356584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19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80488" y="3726537"/>
              <a:ext cx="384874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18" name="Picture 17" descr="klein2e_figun_11_p536c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2195480"/>
            <a:ext cx="8534400" cy="407212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10.11 Radical Polymerization</a:t>
            </a:r>
            <a:endParaRPr lang="en-US" sz="4000" baseline="-2500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32137" y="1027580"/>
            <a:ext cx="8689975" cy="52149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Radical polymerizations generally proceed through radical chain mechanism: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4504" y="1985591"/>
            <a:ext cx="8814991" cy="314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32137" y="1027580"/>
            <a:ext cx="8689975" cy="52149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Chain Branching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is inevitable in this process, and occurs by the following mechanism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Highly branched polyethylene forms</a:t>
            </a:r>
          </a:p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flexible plastic (e.g. squeeze bottle)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Unbranched polyethylene is brittle and </a:t>
            </a:r>
          </a:p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rigid (like a plastic bottle cap)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10.11 Radical Polymerization</a:t>
            </a:r>
            <a:endParaRPr lang="en-US" sz="4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32137" y="893110"/>
            <a:ext cx="8689975" cy="52149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Polymers with varying properties are obtained by polymerizing substituted ethylene derivatives: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9626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10581" y="2002945"/>
            <a:ext cx="5468949" cy="21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 t="13055"/>
          <a:stretch>
            <a:fillRect/>
          </a:stretch>
        </p:blipFill>
        <p:spPr bwMode="auto">
          <a:xfrm>
            <a:off x="1710581" y="4414241"/>
            <a:ext cx="5468949" cy="182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10.11 Radical Polymerization</a:t>
            </a:r>
            <a:endParaRPr lang="en-US" sz="4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84991" y="1869566"/>
            <a:ext cx="5599881" cy="225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t="18115"/>
          <a:stretch>
            <a:fillRect/>
          </a:stretch>
        </p:blipFill>
        <p:spPr bwMode="auto">
          <a:xfrm>
            <a:off x="1684991" y="4411240"/>
            <a:ext cx="5602115" cy="186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10.11 Radical Polymerization</a:t>
            </a:r>
            <a:endParaRPr lang="en-US" sz="4000" baseline="-2500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32137" y="893110"/>
            <a:ext cx="8689975" cy="52149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Polymers with varying properties are obtained by polymerizing substituted ethylene derivatives:</a:t>
            </a:r>
            <a:endParaRPr lang="en-US" sz="2400" dirty="0">
              <a:solidFill>
                <a:schemeClr val="bg1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2137" y="866216"/>
            <a:ext cx="8689975" cy="52149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Cracking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 of hydrocarbons produces smaller alkanes and alkenes</a:t>
            </a:r>
            <a:endParaRPr lang="en-US" sz="2400" b="1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Hydrocracking 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is done in the presence of H2 gas, forming only alkane products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Reforming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 is also a radical process, producing branched alkanes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</p:txBody>
      </p:sp>
      <p:pic>
        <p:nvPicPr>
          <p:cNvPr id="98311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6655" y="1673435"/>
            <a:ext cx="75009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3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02510" y="5227553"/>
            <a:ext cx="5630302" cy="94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22960" y="3654755"/>
            <a:ext cx="7498080" cy="7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smtClean="0"/>
              <a:t>10.12 </a:t>
            </a:r>
            <a:r>
              <a:rPr lang="en-US" sz="4000" dirty="0" smtClean="0"/>
              <a:t>Radical </a:t>
            </a:r>
            <a:r>
              <a:rPr lang="en-US" sz="4000" smtClean="0"/>
              <a:t>Petroleum Processes</a:t>
            </a:r>
            <a:endParaRPr lang="en-US" sz="4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9490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ym typeface="Symbol"/>
              </a:rPr>
              <a:t>The more resonance delocalized a radical is, the more stable it is</a:t>
            </a:r>
          </a:p>
          <a:p>
            <a:pPr eaLnBrk="1" hangingPunct="1">
              <a:defRPr/>
            </a:pPr>
            <a:endParaRPr lang="en-US" sz="2400" dirty="0">
              <a:sym typeface="Symbol"/>
            </a:endParaRPr>
          </a:p>
          <a:p>
            <a:pPr eaLnBrk="1" hangingPunct="1">
              <a:defRPr/>
            </a:pPr>
            <a:r>
              <a:rPr lang="en-US" sz="2400" dirty="0" err="1" smtClean="0">
                <a:sym typeface="Symbol"/>
              </a:rPr>
              <a:t>Benzylic</a:t>
            </a:r>
            <a:r>
              <a:rPr lang="en-US" sz="2400" dirty="0" smtClean="0">
                <a:sym typeface="Symbol"/>
              </a:rPr>
              <a:t> radicals are more stable than </a:t>
            </a:r>
            <a:r>
              <a:rPr lang="en-US" sz="2400" dirty="0" err="1" smtClean="0">
                <a:sym typeface="Symbol"/>
              </a:rPr>
              <a:t>allylic</a:t>
            </a:r>
            <a:r>
              <a:rPr lang="en-US" sz="2400" dirty="0" smtClean="0">
                <a:sym typeface="Symbol"/>
              </a:rPr>
              <a:t> radicals because the radical is delocalized over more carbon atoms</a:t>
            </a:r>
          </a:p>
          <a:p>
            <a:pPr eaLnBrk="1" hangingPunct="1">
              <a:defRPr/>
            </a:pPr>
            <a:endParaRPr lang="en-US" sz="2400" dirty="0" smtClean="0"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ym typeface="Symbo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10.1 </a:t>
            </a:r>
            <a:r>
              <a:rPr lang="en-US" sz="4000" dirty="0"/>
              <a:t>Free </a:t>
            </a:r>
            <a:r>
              <a:rPr lang="en-US" sz="4000" smtClean="0"/>
              <a:t>Radical Resonance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" y="3610314"/>
            <a:ext cx="8386354" cy="1413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05243" y="1027580"/>
            <a:ext cx="8689975" cy="52149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Chlorination, to </a:t>
            </a:r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synthesize alkyl chlorides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, is only useful when there is only one possible product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err="1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B</a:t>
            </a:r>
            <a:r>
              <a:rPr lang="en-US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romination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 is slower, and more selective, and can be performed when several </a:t>
            </a:r>
            <a:r>
              <a:rPr lang="en-US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monohalogenation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 products are possible</a:t>
            </a: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  <a:ea typeface="+mn-ea"/>
              <a:sym typeface="Symbol"/>
            </a:endParaRPr>
          </a:p>
        </p:txBody>
      </p:sp>
      <p:pic>
        <p:nvPicPr>
          <p:cNvPr id="10035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95551" y="2216964"/>
            <a:ext cx="3108214" cy="9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10.13 </a:t>
            </a:r>
            <a:r>
              <a:rPr lang="en-US" sz="4000" smtClean="0"/>
              <a:t>Synthetic Utility of Halogenation</a:t>
            </a:r>
            <a:endParaRPr lang="en-US" sz="4000" baseline="-250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94266" y="5013711"/>
            <a:ext cx="4394794" cy="8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7874" y="2625381"/>
            <a:ext cx="7051809" cy="286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10.13 </a:t>
            </a:r>
            <a:r>
              <a:rPr lang="en-US" sz="4000" smtClean="0"/>
              <a:t>Synthetic Utility of Halogenation</a:t>
            </a:r>
            <a:endParaRPr lang="en-US" sz="4000" baseline="-2500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05243" y="1027580"/>
            <a:ext cx="8689975" cy="52149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Overall, the real advantage of halogenation is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functionalizing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an otherwise unreactive alkane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, which can then be converted into other useful functional groups.</a:t>
            </a:r>
            <a:endParaRPr lang="en-US" b="1" dirty="0" smtClean="0">
              <a:solidFill>
                <a:srgbClr val="FF0000"/>
              </a:solidFill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05243" y="987239"/>
            <a:ext cx="8689975" cy="52149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Symbol"/>
              </a:rPr>
              <a:t>Radical reactions are synthetically useful, and will be applied to multistep syntheses throughout this text/course:</a:t>
            </a:r>
            <a:endParaRPr lang="en-US" b="1" dirty="0" smtClean="0">
              <a:solidFill>
                <a:srgbClr val="FF0000"/>
              </a:solidFill>
              <a:sym typeface="Symbo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10.13 Review of Reactions</a:t>
            </a:r>
            <a:endParaRPr lang="en-US" sz="4000" baseline="-25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176182"/>
            <a:ext cx="2899495" cy="1817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41" y="2140987"/>
            <a:ext cx="3467100" cy="1852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18" y="4174381"/>
            <a:ext cx="3149600" cy="193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43146" y="981845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ym typeface="Symbol"/>
              </a:rPr>
              <a:t>Resonance stabilized radicals are more stable than 3˚ radicals</a:t>
            </a:r>
          </a:p>
          <a:p>
            <a:pPr eaLnBrk="1" hangingPunct="1">
              <a:defRPr/>
            </a:pPr>
            <a:endParaRPr lang="en-US" sz="2400" dirty="0" smtClean="0">
              <a:sym typeface="Symbol"/>
            </a:endParaRPr>
          </a:p>
          <a:p>
            <a:pPr eaLnBrk="1" hangingPunct="1">
              <a:defRPr/>
            </a:pPr>
            <a:endParaRPr lang="en-US" sz="2400" dirty="0"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SkillBuilder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10.1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10-</a:t>
            </a:r>
            <a:fld id="{28B64FAC-FCCA-E74A-9BBD-967545831A9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77297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10.1 </a:t>
            </a:r>
            <a:r>
              <a:rPr lang="en-US" sz="4000" smtClean="0"/>
              <a:t>Resonance Stabilization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872254"/>
            <a:ext cx="7391400" cy="3062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lein1-Temp">
  <a:themeElements>
    <a:clrScheme name="Custom 2">
      <a:dk1>
        <a:srgbClr val="141313"/>
      </a:dk1>
      <a:lt1>
        <a:sysClr val="window" lastClr="FFFFFF"/>
      </a:lt1>
      <a:dk2>
        <a:srgbClr val="1F497D"/>
      </a:dk2>
      <a:lt2>
        <a:srgbClr val="EEECE1"/>
      </a:lt2>
      <a:accent1>
        <a:srgbClr val="BA5E23"/>
      </a:accent1>
      <a:accent2>
        <a:srgbClr val="639431"/>
      </a:accent2>
      <a:accent3>
        <a:srgbClr val="1F9FAF"/>
      </a:accent3>
      <a:accent4>
        <a:srgbClr val="9A0A54"/>
      </a:accent4>
      <a:accent5>
        <a:srgbClr val="16602D"/>
      </a:accent5>
      <a:accent6>
        <a:srgbClr val="74141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Klein1-Temp</Template>
  <TotalTime>30653</TotalTime>
  <Words>4148</Words>
  <Application>Microsoft Office PowerPoint</Application>
  <PresentationFormat>On-screen Show (4:3)</PresentationFormat>
  <Paragraphs>967</Paragraphs>
  <Slides>82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8" baseType="lpstr">
      <vt:lpstr>ＭＳ Ｐゴシック</vt:lpstr>
      <vt:lpstr>Arial</vt:lpstr>
      <vt:lpstr>Calibri</vt:lpstr>
      <vt:lpstr>Symbol</vt:lpstr>
      <vt:lpstr>Times New Roman</vt:lpstr>
      <vt:lpstr>Klein1-Temp</vt:lpstr>
      <vt:lpstr>PowerPoint Presentation</vt:lpstr>
      <vt:lpstr>10.1 Radicals - Introduction</vt:lpstr>
      <vt:lpstr>10.1 Radical Structure and Geometry</vt:lpstr>
      <vt:lpstr>10.1 Radical Structure and Geometry</vt:lpstr>
      <vt:lpstr>10.1 Free Radical Stability</vt:lpstr>
      <vt:lpstr>10.1 Free Radical Stability</vt:lpstr>
      <vt:lpstr>10.1 Free Radical Resonance</vt:lpstr>
      <vt:lpstr>10.1 Free Radical Resonance</vt:lpstr>
      <vt:lpstr>10.1 Resonance Stabilization</vt:lpstr>
      <vt:lpstr>10.1 Radical Stability</vt:lpstr>
      <vt:lpstr>10.2 Patterns in Radical Mechanisms</vt:lpstr>
      <vt:lpstr>10.2 Patterns in Radical Mechanisms</vt:lpstr>
      <vt:lpstr>10.2 Patterns in Radical Mechanisms</vt:lpstr>
      <vt:lpstr>10.2 Patterns in Radical Mechanisms</vt:lpstr>
      <vt:lpstr>10.2 Patterns in Radical Mechanisms</vt:lpstr>
      <vt:lpstr>10.2 Patterns in Radical Mechanisms</vt:lpstr>
      <vt:lpstr>10.2 Patterns in Radical Mechanisms</vt:lpstr>
      <vt:lpstr>10.3 Chlorination of Methane</vt:lpstr>
      <vt:lpstr>10.3 Chlorination of Methane</vt:lpstr>
      <vt:lpstr>10.3 Chlorination of Methane</vt:lpstr>
      <vt:lpstr>10.3 Chlorination of Methane</vt:lpstr>
      <vt:lpstr>10.3 Chlorination of Methane</vt:lpstr>
      <vt:lpstr>10.3 Radical Initiators</vt:lpstr>
      <vt:lpstr>10.3 Radical Inhibitors</vt:lpstr>
      <vt:lpstr>10.3 Radical Inhibitors</vt:lpstr>
      <vt:lpstr>10.4 Halogenation Thermodynamics</vt:lpstr>
      <vt:lpstr>10.4 Halogenation Thermodynamics</vt:lpstr>
      <vt:lpstr>10.4 Halogenation Thermodynamics</vt:lpstr>
      <vt:lpstr>10.4 Halogenation Thermodynamics</vt:lpstr>
      <vt:lpstr>10.4 Halogenation Thermodynamics</vt:lpstr>
      <vt:lpstr>10.4 Halogenation Thermodynamics</vt:lpstr>
      <vt:lpstr>10.5 Halogenation Regioselectivity</vt:lpstr>
      <vt:lpstr>10.5 Halogenation Regioselectivity</vt:lpstr>
      <vt:lpstr>10.5 Halogenation Regioselectivity</vt:lpstr>
      <vt:lpstr>10.5 Halogenation Regioselectivity</vt:lpstr>
      <vt:lpstr>10.5 Halogenation Regioselectivity</vt:lpstr>
      <vt:lpstr>10.5 Halogenation Regioselectivity</vt:lpstr>
      <vt:lpstr>10.5 Halogenation Regioselectivity</vt:lpstr>
      <vt:lpstr>10.5 Halogenation Regioselectivity</vt:lpstr>
      <vt:lpstr>10.5 Halogenation Regioselectivity</vt:lpstr>
      <vt:lpstr>10.6 Halogenation Stereochemistry</vt:lpstr>
      <vt:lpstr>10.6 Halogenation Stereochemistry</vt:lpstr>
      <vt:lpstr>10.6 Halogenation Stereochemistry</vt:lpstr>
      <vt:lpstr>10.6 Halogenation Stereochemistry</vt:lpstr>
      <vt:lpstr>10.7 Allylic Halogenation</vt:lpstr>
      <vt:lpstr>10.7 Allylic Halogenation</vt:lpstr>
      <vt:lpstr>10.7 Allylic Halogenation with NBS</vt:lpstr>
      <vt:lpstr>10.7 Allylic Halogenation with NBS</vt:lpstr>
      <vt:lpstr>10.7 Allylic Halogenation with NBS</vt:lpstr>
      <vt:lpstr>10.8 Atmospheric Chemistry and O3</vt:lpstr>
      <vt:lpstr>10.8 Atmospheric Chemistry and O3</vt:lpstr>
      <vt:lpstr>10.8 Atmospheric Chemistry and O3</vt:lpstr>
      <vt:lpstr>10.8 Atmospheric Chemistry and O3</vt:lpstr>
      <vt:lpstr>10.8 Atmospheric Chemistry and O3</vt:lpstr>
      <vt:lpstr>10.9 Autooxidation</vt:lpstr>
      <vt:lpstr>10.9 Autooxidation Mechanism</vt:lpstr>
      <vt:lpstr>10.9 Autooxidation Mechanism</vt:lpstr>
      <vt:lpstr>10.9 Autooxidation</vt:lpstr>
      <vt:lpstr>10.9 Antioxidants</vt:lpstr>
      <vt:lpstr>10.9 Antioxidants</vt:lpstr>
      <vt:lpstr>10.9 Antioxidants</vt:lpstr>
      <vt:lpstr>10.9 Natural Antioxidants</vt:lpstr>
      <vt:lpstr>10.10 Radical Addition of HBr</vt:lpstr>
      <vt:lpstr>10.10 Anti Markovnikov Addition</vt:lpstr>
      <vt:lpstr>10.10 Anti Markovnikov Addition</vt:lpstr>
      <vt:lpstr>10.10 Anti Markovnikov Addition</vt:lpstr>
      <vt:lpstr>10.10 Anti Markovnikov Addition</vt:lpstr>
      <vt:lpstr>10.10 Addition Thermodynamics</vt:lpstr>
      <vt:lpstr>10.10 Addition Thermodynamics</vt:lpstr>
      <vt:lpstr>10.10 Addition Thermodynamics</vt:lpstr>
      <vt:lpstr>10.10 Addition Stereochemistry</vt:lpstr>
      <vt:lpstr>10.11 Radical Polymerization</vt:lpstr>
      <vt:lpstr>10.11 Radical Polymerization</vt:lpstr>
      <vt:lpstr>10.11 Radical Polymerization</vt:lpstr>
      <vt:lpstr>10.11 Radical Polymerization</vt:lpstr>
      <vt:lpstr>10.11 Radical Polymerization</vt:lpstr>
      <vt:lpstr>10.11 Radical Polymerization</vt:lpstr>
      <vt:lpstr>10.11 Radical Polymerization</vt:lpstr>
      <vt:lpstr>10.12 Radical Petroleum Processes</vt:lpstr>
      <vt:lpstr>10.13 Synthetic Utility of Halogenation</vt:lpstr>
      <vt:lpstr>10.13 Synthetic Utility of Halogenation</vt:lpstr>
      <vt:lpstr>10.13 Review of Reactions</vt:lpstr>
    </vt:vector>
  </TitlesOfParts>
  <Company>Wiley Publishing,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jyee</dc:creator>
  <cp:lastModifiedBy>Janakiraman.S</cp:lastModifiedBy>
  <cp:revision>338</cp:revision>
  <dcterms:created xsi:type="dcterms:W3CDTF">2013-10-04T23:43:04Z</dcterms:created>
  <dcterms:modified xsi:type="dcterms:W3CDTF">2016-11-16T11:26:47Z</dcterms:modified>
</cp:coreProperties>
</file>