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1" r:id="rId2"/>
    <p:sldId id="266" r:id="rId3"/>
    <p:sldId id="269" r:id="rId4"/>
    <p:sldId id="270" r:id="rId5"/>
    <p:sldId id="271" r:id="rId6"/>
    <p:sldId id="272" r:id="rId7"/>
    <p:sldId id="303" r:id="rId8"/>
    <p:sldId id="273" r:id="rId9"/>
    <p:sldId id="275" r:id="rId10"/>
    <p:sldId id="304" r:id="rId11"/>
    <p:sldId id="277" r:id="rId12"/>
    <p:sldId id="278" r:id="rId13"/>
    <p:sldId id="305" r:id="rId14"/>
    <p:sldId id="306" r:id="rId15"/>
    <p:sldId id="307" r:id="rId16"/>
    <p:sldId id="308" r:id="rId17"/>
    <p:sldId id="280" r:id="rId18"/>
    <p:sldId id="281" r:id="rId19"/>
    <p:sldId id="283" r:id="rId20"/>
    <p:sldId id="282" r:id="rId21"/>
    <p:sldId id="284" r:id="rId22"/>
    <p:sldId id="286" r:id="rId23"/>
    <p:sldId id="297" r:id="rId24"/>
    <p:sldId id="309" r:id="rId25"/>
    <p:sldId id="289" r:id="rId26"/>
    <p:sldId id="302" r:id="rId27"/>
    <p:sldId id="310" r:id="rId28"/>
    <p:sldId id="311" r:id="rId29"/>
    <p:sldId id="290" r:id="rId30"/>
    <p:sldId id="292" r:id="rId31"/>
    <p:sldId id="291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6433" autoAdjust="0"/>
  </p:normalViewPr>
  <p:slideViewPr>
    <p:cSldViewPr snapToGrid="0" snapToObjects="1">
      <p:cViewPr>
        <p:scale>
          <a:sx n="100" d="100"/>
          <a:sy n="100" d="100"/>
        </p:scale>
        <p:origin x="2148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461B469-2E54-B245-ADE0-ABDE0A071787}" type="datetimeFigureOut">
              <a:rPr lang="en-US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BBA9226-78B1-F248-BBDC-BB9A8745A06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57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9E5781F-F466-EE47-91E9-B7B32EEBA091}" type="datetimeFigureOut">
              <a:rPr lang="en-US"/>
              <a:pPr/>
              <a:t>11/16/2016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AE22D55-321C-1642-A2F2-EE3C8A980E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41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078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4032114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078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505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11-</a:t>
            </a:r>
            <a:fld id="{E6589AF7-A19D-7A4A-A58B-3DC61F334B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</a:t>
            </a: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 11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Synthesis</a:t>
            </a:r>
            <a:endParaRPr lang="en-US" sz="28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ea typeface="Times New Roman" charset="0"/>
                <a:cs typeface="Times New Roman" charset="0"/>
              </a:rPr>
              <a:t>Third</a:t>
            </a: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Edition</a:t>
            </a:r>
            <a:endParaRPr lang="en-US" sz="32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 far, we have learned only one transformation that increases the number of carbons in a molecule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the time being, we know this reaction will have to be used when we need to add carbons to a compound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9160" y="2228029"/>
            <a:ext cx="8697250" cy="131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376" y="-2270"/>
            <a:ext cx="897881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11.3 Changing the Carbon Skeleton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83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0083" y="99490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We have also learned a way to decrease the number of carbons in a molecule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the future, we will discuss many more reactions that alter the carbon skeleton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11.2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8598" y="2032998"/>
            <a:ext cx="8172943" cy="18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8376" y="-2270"/>
            <a:ext cx="897881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11.3 Changing the Carbon Skeleton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To approach any synthesis problem, first answer these two questions: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b="1" dirty="0" smtClean="0">
                <a:sym typeface="Symbol" charset="2"/>
              </a:rPr>
              <a:t>Is there a change in the carbon skeleton?  Is it gaining or losing carbons?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b="1" i="1" dirty="0" smtClean="0">
                <a:sym typeface="Symbol" charset="2"/>
              </a:rPr>
              <a:t>Is there a change in the identity and/or location of the functional group?</a:t>
            </a:r>
          </a:p>
          <a:p>
            <a:pPr marL="0" lvl="1" indent="0" eaLnBrk="1" hangingPunct="1">
              <a:buNone/>
            </a:pPr>
            <a:endParaRPr lang="en-US" dirty="0">
              <a:sym typeface="Symbol" charset="2"/>
            </a:endParaRPr>
          </a:p>
          <a:p>
            <a:pPr marL="0" lvl="1" indent="0" eaLnBrk="1" hangingPunct="1">
              <a:buNone/>
            </a:pPr>
            <a:r>
              <a:rPr lang="en-US" dirty="0" smtClean="0">
                <a:sym typeface="Symbol" charset="2"/>
              </a:rPr>
              <a:t>Solving a synthesis problem requires the recall of all the reactions learned, and working through many examples.</a:t>
            </a:r>
          </a:p>
          <a:p>
            <a:pPr marL="0" lvl="1" indent="0" eaLnBrk="1" hangingPunct="1">
              <a:buNone/>
            </a:pPr>
            <a:endParaRPr lang="en-US" dirty="0" smtClean="0">
              <a:sym typeface="Symbol" charset="2"/>
            </a:endParaRPr>
          </a:p>
          <a:p>
            <a:pPr marL="0" lvl="1" indent="0" eaLnBrk="1" hangingPunct="1">
              <a:buNone/>
            </a:pPr>
            <a:endParaRPr lang="en-US" dirty="0" smtClean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11.4 How to Approach </a:t>
            </a:r>
            <a:r>
              <a:rPr lang="en-US" sz="4000" dirty="0" smtClean="0"/>
              <a:t>a Synthesis Problem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1007971"/>
            <a:ext cx="8689975" cy="52308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err="1" smtClean="0">
                <a:solidFill>
                  <a:srgbClr val="FF0000"/>
                </a:solidFill>
                <a:sym typeface="Symbol" charset="2"/>
              </a:rPr>
              <a:t>SkillBuilder</a:t>
            </a: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 11.3 </a:t>
            </a:r>
            <a:r>
              <a:rPr lang="en-US" sz="2400" b="1" dirty="0" smtClean="0">
                <a:sym typeface="Symbol" charset="2"/>
              </a:rPr>
              <a:t>–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b="1" dirty="0" smtClean="0">
                <a:sym typeface="Symbol" charset="2"/>
              </a:rPr>
              <a:t>Propose an efficient synthesis for the following transformation</a:t>
            </a:r>
          </a:p>
          <a:p>
            <a:pPr marL="0" indent="0" eaLnBrk="1" hangingPunct="1">
              <a:buNone/>
            </a:pPr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i="1" dirty="0" smtClean="0">
                <a:sym typeface="Symbol" charset="2"/>
              </a:rPr>
              <a:t>Is there a change in the carbon skeleton? </a:t>
            </a:r>
            <a:r>
              <a:rPr lang="en-US" sz="2400" b="1" dirty="0" smtClean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YES.  The starting compound has 5 carbons, the target compound has 7:</a:t>
            </a:r>
            <a:endParaRPr lang="en-US" sz="2400" i="1" dirty="0" smtClean="0">
              <a:sym typeface="Symbol" charset="2"/>
            </a:endParaRPr>
          </a:p>
          <a:p>
            <a:pPr marL="0" lvl="1" indent="0" eaLnBrk="1" hangingPunct="1">
              <a:buNone/>
            </a:pPr>
            <a:endParaRPr lang="en-US" dirty="0" smtClean="0">
              <a:sym typeface="Symbol" charset="2"/>
            </a:endParaRPr>
          </a:p>
          <a:p>
            <a:pPr marL="0" lvl="1" indent="0" eaLnBrk="1" hangingPunct="1">
              <a:buNone/>
            </a:pPr>
            <a:endParaRPr lang="en-US" dirty="0" smtClean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11.4 How to Approach </a:t>
            </a:r>
            <a:r>
              <a:rPr lang="en-US" sz="4000" dirty="0" smtClean="0"/>
              <a:t>a Synthesis Problem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18" y="2149929"/>
            <a:ext cx="4987391" cy="774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90" y="4860879"/>
            <a:ext cx="5545904" cy="8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1007971"/>
            <a:ext cx="8689975" cy="523081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</a:pPr>
            <a:r>
              <a:rPr lang="en-US" sz="2400" b="1" i="1" dirty="0" smtClean="0">
                <a:sym typeface="Symbol" charset="2"/>
              </a:rPr>
              <a:t>Is there a change in the identify and/or location of the functional group? </a:t>
            </a:r>
            <a:r>
              <a:rPr lang="en-US" sz="2400" b="1" dirty="0" smtClean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Alkyne changed to </a:t>
            </a:r>
            <a:r>
              <a:rPr lang="en-US" sz="2400" i="1" dirty="0" smtClean="0">
                <a:sym typeface="Symbol" charset="2"/>
              </a:rPr>
              <a:t>trans</a:t>
            </a:r>
            <a:r>
              <a:rPr lang="en-US" sz="2400" dirty="0" smtClean="0">
                <a:sym typeface="Symbol" charset="2"/>
              </a:rPr>
              <a:t> alkene, but the location hasn’t changed (remains between 4 and 5)</a:t>
            </a:r>
          </a:p>
          <a:p>
            <a:pPr marL="457200" indent="-457200" eaLnBrk="1" hangingPunct="1">
              <a:buFont typeface="+mj-lt"/>
              <a:buAutoNum type="arabicPeriod" startAt="2"/>
            </a:pPr>
            <a:endParaRPr lang="en-US" sz="2400" dirty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endParaRPr lang="en-US" sz="2400" dirty="0" smtClean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endParaRPr lang="en-US" sz="2400" dirty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endParaRPr lang="en-US" sz="2400" dirty="0" smtClean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So the synthesis needs to accomplish the following:</a:t>
            </a:r>
            <a:endParaRPr lang="en-US" sz="2400" b="1" dirty="0">
              <a:solidFill>
                <a:srgbClr val="0070C0"/>
              </a:solidFill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	• triple bond must be converted to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trans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 alkene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• two additional carbon atoms must be installed </a:t>
            </a: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What reagents/reactions will accomplish these tasks?</a:t>
            </a:r>
            <a:endParaRPr lang="en-US" b="1" dirty="0" smtClean="0">
              <a:solidFill>
                <a:srgbClr val="0070C0"/>
              </a:solidFill>
              <a:sym typeface="Symbol" charset="2"/>
            </a:endParaRPr>
          </a:p>
          <a:p>
            <a:pPr marL="0" lvl="1" indent="0" eaLnBrk="1" hangingPunct="1">
              <a:buNone/>
            </a:pPr>
            <a:endParaRPr lang="en-US" dirty="0" smtClean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11.4 How to Approach </a:t>
            </a:r>
            <a:r>
              <a:rPr lang="en-US" sz="4000" dirty="0" smtClean="0"/>
              <a:t>a Synthesis Problem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55" y="2459443"/>
            <a:ext cx="5545904" cy="8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1007971"/>
            <a:ext cx="8689975" cy="5230812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dirty="0" smtClean="0">
                <a:sym typeface="Symbol" charset="2"/>
              </a:rPr>
              <a:t>Two carbon atoms can be introduced by alkylating the starting alkyne, which gives the correct carbon skeleton: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 smtClean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 smtClean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dirty="0" smtClean="0">
                <a:sym typeface="Symbol" charset="2"/>
              </a:rPr>
              <a:t>Dissolving metal reduction converts alkynes to </a:t>
            </a:r>
            <a:r>
              <a:rPr lang="en-US" i="1" dirty="0" smtClean="0">
                <a:sym typeface="Symbol" charset="2"/>
              </a:rPr>
              <a:t>trans</a:t>
            </a:r>
            <a:r>
              <a:rPr lang="en-US" dirty="0" smtClean="0">
                <a:sym typeface="Symbol" charset="2"/>
              </a:rPr>
              <a:t> alkenes: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 smtClean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 smtClean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dirty="0" smtClean="0">
                <a:sym typeface="Symbol" charset="2"/>
              </a:rPr>
              <a:t>So it’s a two-step (actually 3 reactions) synthesis…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11.4 How to Approach </a:t>
            </a:r>
            <a:r>
              <a:rPr lang="en-US" sz="4000" dirty="0" smtClean="0"/>
              <a:t>a Synthesis Problem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5" y="4424991"/>
            <a:ext cx="6281212" cy="800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94" y="1954713"/>
            <a:ext cx="5480840" cy="8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1007971"/>
            <a:ext cx="8689975" cy="5230812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dirty="0" smtClean="0">
                <a:sym typeface="Symbol" charset="2"/>
              </a:rPr>
              <a:t>It’s extremely important to </a:t>
            </a:r>
            <a:r>
              <a:rPr lang="en-US" b="1" dirty="0" smtClean="0">
                <a:sym typeface="Symbol" charset="2"/>
              </a:rPr>
              <a:t>number each reaction in the multi-step synthesis</a:t>
            </a:r>
            <a:r>
              <a:rPr lang="en-US" dirty="0" smtClean="0">
                <a:sym typeface="Symbol" charset="2"/>
              </a:rPr>
              <a:t>.  Merely listing all the reagents together is not sufficient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 smtClean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 smtClean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 smtClean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ym typeface="Symbol" charset="2"/>
            </a:endParaRPr>
          </a:p>
          <a:p>
            <a:pPr marL="0" lvl="1" indent="0" eaLnBrk="1" hangingPunct="1">
              <a:buNone/>
            </a:pPr>
            <a:endParaRPr lang="en-US" dirty="0" smtClean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dirty="0" smtClean="0">
                <a:sym typeface="Symbol" charset="2"/>
              </a:rPr>
              <a:t>There are more examples in </a:t>
            </a:r>
            <a:r>
              <a:rPr lang="en-US" b="1" dirty="0" smtClean="0">
                <a:sym typeface="Symbol" charset="2"/>
              </a:rPr>
              <a:t>Practice the Skill 11.7</a:t>
            </a: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11.4 How to Approach </a:t>
            </a:r>
            <a:r>
              <a:rPr lang="en-US" sz="4000" dirty="0" smtClean="0"/>
              <a:t>a Synthesis Problem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41" y="2799207"/>
            <a:ext cx="6202144" cy="10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81845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Retrosynthetic Analysis – </a:t>
            </a:r>
            <a:r>
              <a:rPr lang="en-US" sz="2400" dirty="0" smtClean="0">
                <a:sym typeface="Symbol" charset="2"/>
              </a:rPr>
              <a:t>simply put, this approach means we solve for the reaction sequence in reverse order</a:t>
            </a:r>
          </a:p>
          <a:p>
            <a:pPr eaLnBrk="1" hangingPunct="1"/>
            <a:r>
              <a:rPr lang="en-US" sz="2400" b="1" i="1" dirty="0" smtClean="0">
                <a:sym typeface="Symbol" charset="2"/>
              </a:rPr>
              <a:t>We begin by solving for the last step in the synthesis, first!</a:t>
            </a:r>
          </a:p>
          <a:p>
            <a:pPr eaLnBrk="1" hangingPunct="1"/>
            <a:endParaRPr lang="en-US" sz="2400" b="1" i="1" dirty="0" smtClean="0">
              <a:sym typeface="Symbol" charset="2"/>
            </a:endParaRPr>
          </a:p>
          <a:p>
            <a:pPr eaLnBrk="1" hangingPunct="1"/>
            <a:endParaRPr lang="en-US" sz="2400" b="1" i="1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Still need to ask the same two questions before getting started: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(1) is the carbon skeleton changing, and… 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(2) is the functional group changing and/or moving?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 smtClean="0">
                <a:sym typeface="Symbol" charset="2"/>
              </a:rPr>
              <a:t>Analyze the structure of the reactant and product. </a:t>
            </a:r>
            <a:r>
              <a:rPr lang="en-US" i="1" dirty="0" smtClean="0">
                <a:sym typeface="Symbol" charset="2"/>
              </a:rPr>
              <a:t>What functional groups are we dealing with?</a:t>
            </a:r>
            <a:endParaRPr lang="en-US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11.5 Retrosynthetic Analysis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689975" cy="5230812"/>
          </a:xfrm>
        </p:spPr>
        <p:txBody>
          <a:bodyPr/>
          <a:lstStyle/>
          <a:p>
            <a:pPr marL="400050" eaLnBrk="1" hangingPunct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Perform a retrosynthetic analysis for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following synthesis:</a:t>
            </a:r>
          </a:p>
          <a:p>
            <a:pPr marL="400050"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400050" eaLnBrk="1" hangingPunct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914400" lvl="1" indent="-457200" eaLnBrk="1" hangingPunct="1">
              <a:buFont typeface="Arial" charset="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457200" lvl="1" indent="-457200" eaLnBrk="1" hangingPunct="1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Is there a change in the carbon skeleton?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 No, 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carbon skeleton is not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changing</a:t>
            </a:r>
          </a:p>
          <a:p>
            <a:pPr marL="457200" lvl="1" indent="-457200" eaLnBrk="1" hangingPunct="1">
              <a:buFont typeface="+mj-lt"/>
              <a:buAutoNum type="arabicPeriod"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457200" lvl="1" indent="-457200" eaLnBrk="1" hangingPunct="1">
              <a:buFont typeface="+mj-lt"/>
              <a:buAutoNum type="arabicPeriod"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Is there a change in the identity of the functional group, and/or its location?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Alcohol is converted to alkyne, but the position is unchanged.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514350" indent="-457200" eaLnBrk="1" hangingPunct="1"/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201"/>
          <a:stretch>
            <a:fillRect/>
          </a:stretch>
        </p:blipFill>
        <p:spPr bwMode="auto">
          <a:xfrm>
            <a:off x="2151414" y="1720743"/>
            <a:ext cx="4323691" cy="121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11.5 Retrosynthetic Analysis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03957" y="99490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Work </a:t>
            </a:r>
            <a:r>
              <a:rPr lang="en-US" sz="2400" dirty="0">
                <a:sym typeface="Symbol" charset="2"/>
              </a:rPr>
              <a:t>backwards: focus on the last step in the </a:t>
            </a:r>
            <a:r>
              <a:rPr lang="en-US" sz="2400" dirty="0" smtClean="0">
                <a:sym typeface="Symbol" charset="2"/>
              </a:rPr>
              <a:t>synthesis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3"/>
            </a:pPr>
            <a:r>
              <a:rPr lang="en-US" b="1" i="1" dirty="0">
                <a:sym typeface="Symbol" charset="2"/>
              </a:rPr>
              <a:t>W</a:t>
            </a:r>
            <a:r>
              <a:rPr lang="en-US" b="1" i="1" dirty="0" smtClean="0">
                <a:sym typeface="Symbol" charset="2"/>
              </a:rPr>
              <a:t>hat </a:t>
            </a:r>
            <a:r>
              <a:rPr lang="en-US" b="1" i="1" dirty="0">
                <a:sym typeface="Symbol" charset="2"/>
              </a:rPr>
              <a:t>reactions do we know that can be used to make an alkyne? </a:t>
            </a:r>
            <a:endParaRPr lang="en-US" b="1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11.5 Retrosynthetic Analysis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1" y="3252651"/>
            <a:ext cx="7905105" cy="148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2270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11.1 </a:t>
            </a:r>
            <a:r>
              <a:rPr lang="en-US" sz="4000" dirty="0"/>
              <a:t>One-Step Syntheses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Solving a synthesis problem (i.e. “providing the reagents”) is straight-forward when only one reaction is needed: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Here, we would need Br2.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You have to master all the reactions, and the reagents required before tackling multi-step synthesis problems.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is critical to work through Conceptual Checkpoint 11.1 and 11.2 before moving forward.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0058" y="2133615"/>
            <a:ext cx="3800475" cy="84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91002" y="2125944"/>
            <a:ext cx="4712026" cy="391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11.5 Retrosynthetic Analysis</a:t>
            </a:r>
            <a:endParaRPr lang="en-US" sz="40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03957" y="99490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An alkyne can be installed on this carbon skeleton by elimination of any of the following three dibromides:</a:t>
            </a:r>
            <a:endParaRPr lang="en-US" b="1" dirty="0">
              <a:sym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544" y="3558847"/>
            <a:ext cx="2356478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This vicinal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dihalide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is 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he only one we know 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how to make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6263" y="5551488"/>
            <a:ext cx="7016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11.5 Retrosynthetic Analysis</a:t>
            </a:r>
            <a:endParaRPr lang="en-US" sz="40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03957" y="99490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Recall that a </a:t>
            </a:r>
            <a:r>
              <a:rPr lang="en-US" sz="2400" b="1" dirty="0" smtClean="0">
                <a:sym typeface="Symbol" charset="2"/>
              </a:rPr>
              <a:t>retrosynthetic arrow </a:t>
            </a:r>
            <a:r>
              <a:rPr lang="en-US" sz="2400" dirty="0" smtClean="0">
                <a:sym typeface="Symbol" charset="2"/>
              </a:rPr>
              <a:t>is used to indicate the type of “backward” thinking we used to solve for the last step: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So we have just solved for the last step in the synthesis by identifying a reactant we can use to produce the final product</a:t>
            </a:r>
          </a:p>
          <a:p>
            <a:pPr marL="0" indent="0" eaLnBrk="1" hangingPunct="1">
              <a:buNone/>
            </a:pP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5" y="4608420"/>
            <a:ext cx="8294531" cy="108639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68467" y="1875965"/>
            <a:ext cx="4449899" cy="15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Now we can continue to work backwards another step: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A vicinal dibromides are made by addition reaction to an alkene</a:t>
            </a:r>
          </a:p>
          <a:p>
            <a:pPr eaLnBrk="1" hangingPunct="1"/>
            <a:endParaRPr lang="en-US" i="1" dirty="0">
              <a:sym typeface="Symbol" charset="2"/>
            </a:endParaRPr>
          </a:p>
          <a:p>
            <a:pPr marL="914400" lvl="1" indent="-514350" eaLnBrk="1" hangingPunct="1"/>
            <a:endParaRPr lang="en-US" i="1" dirty="0">
              <a:sym typeface="Symbol" charset="2"/>
            </a:endParaRPr>
          </a:p>
          <a:p>
            <a:pPr marL="914400" lvl="1" indent="-514350" eaLnBrk="1" hangingPunct="1"/>
            <a:endParaRPr lang="en-US" i="1" dirty="0">
              <a:sym typeface="Symbol" charset="2"/>
            </a:endParaRPr>
          </a:p>
          <a:p>
            <a:pPr marL="914400" lvl="1" indent="-514350" eaLnBrk="1" hangingPunct="1"/>
            <a:endParaRPr lang="en-US" i="1" dirty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i="1" dirty="0" smtClean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i="1" dirty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dirty="0" smtClean="0">
                <a:sym typeface="Symbol" charset="2"/>
              </a:rPr>
              <a:t>Recall Br</a:t>
            </a:r>
            <a:r>
              <a:rPr lang="en-US" baseline="-25000" dirty="0" smtClean="0">
                <a:sym typeface="Symbol" charset="2"/>
              </a:rPr>
              <a:t>2</a:t>
            </a:r>
            <a:r>
              <a:rPr lang="en-US" dirty="0" smtClean="0">
                <a:sym typeface="Symbol" charset="2"/>
              </a:rPr>
              <a:t> is needed as the reagent for this reaction</a:t>
            </a:r>
            <a:endParaRPr lang="en-US" dirty="0">
              <a:sym typeface="Symbol" charset="2"/>
            </a:endParaRP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1295" y="2178092"/>
            <a:ext cx="4769902" cy="175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11.5 Retrosynthetic Analysis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43227" y="2503210"/>
            <a:ext cx="2145405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This is the alkene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e would need to 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m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ake the dibromide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979364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So far, our retrosynthetic analysis looks like this:</a:t>
            </a:r>
          </a:p>
          <a:p>
            <a:pPr eaLnBrk="1" hangingPunct="1"/>
            <a:endParaRPr lang="en-US" sz="2400" i="1" dirty="0">
              <a:sym typeface="Symbol" charset="2"/>
            </a:endParaRPr>
          </a:p>
          <a:p>
            <a:pPr eaLnBrk="1" hangingPunct="1"/>
            <a:endParaRPr lang="en-US" sz="2400" i="1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i="1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i="1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REMEMBER: the arrows are pointing in the reverse direction, so the forward synthetic sequence looks like this:</a:t>
            </a: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i="1" dirty="0">
              <a:sym typeface="Symbol" charset="2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8146" y="1544319"/>
            <a:ext cx="5922335" cy="148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11.5 Retrosynthetic Analysis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1" y="4268305"/>
            <a:ext cx="8712926" cy="12459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319" y="5726414"/>
            <a:ext cx="2145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We still need to 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f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igure out this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979364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At this point, we should recognize that an alcohol can be converted to an alkene via a dehydration (elimination) reaction: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We need to convert the alcohol to a </a:t>
            </a:r>
            <a:r>
              <a:rPr lang="en-US" sz="2400" dirty="0" err="1" smtClean="0">
                <a:sym typeface="Symbol" charset="2"/>
              </a:rPr>
              <a:t>tosylate</a:t>
            </a:r>
            <a:r>
              <a:rPr lang="en-US" sz="2400" dirty="0" smtClean="0">
                <a:sym typeface="Symbol" charset="2"/>
              </a:rPr>
              <a:t>, then eliminate with a non-nucleophilic base:</a:t>
            </a:r>
          </a:p>
          <a:p>
            <a:pPr eaLnBrk="1" hangingPunct="1"/>
            <a:endParaRPr lang="en-US" sz="2400" i="1" dirty="0">
              <a:sym typeface="Symbol" charset="2"/>
            </a:endParaRPr>
          </a:p>
          <a:p>
            <a:pPr eaLnBrk="1" hangingPunct="1"/>
            <a:endParaRPr lang="en-US" sz="2400" i="1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i="1" dirty="0" smtClean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i="1" dirty="0">
              <a:sym typeface="Symbol" charset="2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11.5 Retrosynthetic Analysis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9" y="1944894"/>
            <a:ext cx="8712926" cy="12459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9" y="4741638"/>
            <a:ext cx="8660674" cy="11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689975" cy="5230812"/>
          </a:xfrm>
        </p:spPr>
        <p:txBody>
          <a:bodyPr/>
          <a:lstStyle/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Overall, here is the multistep sequence:</a:t>
            </a:r>
          </a:p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342900" lvl="1" indent="-342900" eaLnBrk="1" hangingPunct="1">
              <a:buClr>
                <a:srgbClr val="1F9FAF"/>
              </a:buClr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To ensure this is correct, we should work out each reaction and make sure the correct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regio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-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stereoselectivity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</a:t>
            </a: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buFont typeface="+mj-lt"/>
              <a:buAutoNum type="arabicPeriod" startAt="5"/>
              <a:defRPr/>
            </a:pP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11.4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35753" y="1886086"/>
            <a:ext cx="5107122" cy="134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11.5 Retrosynthetic Analysis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11.6 Green Chemistry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979364" cy="52308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Green Chemistry – </a:t>
            </a:r>
            <a:r>
              <a:rPr lang="en-US" sz="2400" dirty="0" smtClean="0">
                <a:sym typeface="Symbol" charset="2"/>
              </a:rPr>
              <a:t>refers to reactions that are more environmentally friendly, and has 4 guiding principles: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ym typeface="Symbol" charset="2"/>
              </a:rPr>
              <a:t>Prevent waste.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b="1" dirty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ym typeface="Symbol" charset="2"/>
              </a:rPr>
              <a:t>Use less hazardous substances.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b="1" dirty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ym typeface="Symbol" charset="2"/>
              </a:rPr>
              <a:t>Use safer solvents – </a:t>
            </a:r>
            <a:r>
              <a:rPr lang="en-US" sz="2400" dirty="0" smtClean="0">
                <a:sym typeface="Symbol" charset="2"/>
              </a:rPr>
              <a:t>ones that are environmentally benign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400" b="1" dirty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ym typeface="Symbol" charset="2"/>
              </a:rPr>
              <a:t>Maximize atom economy - </a:t>
            </a:r>
            <a:r>
              <a:rPr lang="en-US" sz="2400" dirty="0" smtClean="0">
                <a:sym typeface="Symbol" charset="2"/>
              </a:rPr>
              <a:t> use reactions where all or most of the atoms from the reagents are incorporated into the product(s)</a:t>
            </a:r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i="1" dirty="0">
              <a:sym typeface="Symbol" charset="2"/>
            </a:endParaRPr>
          </a:p>
          <a:p>
            <a:pPr eaLnBrk="1" hangingPunct="1"/>
            <a:endParaRPr lang="en-US" sz="2400" i="1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i="1" dirty="0" smtClean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i="1" dirty="0">
              <a:sym typeface="Symbol" charset="2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21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979364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Consider two reactions to know (convert alkene to alcohol):</a:t>
            </a:r>
            <a:endParaRPr lang="en-US" sz="2400" i="1" dirty="0">
              <a:sym typeface="Symbol" charset="2"/>
            </a:endParaRPr>
          </a:p>
          <a:p>
            <a:pPr eaLnBrk="1" hangingPunct="1"/>
            <a:endParaRPr lang="en-US" sz="2400" i="1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i="1" dirty="0" smtClean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i="1" dirty="0">
              <a:sym typeface="Symbol" charset="2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11.6 Green Chemistry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759018"/>
            <a:ext cx="5835025" cy="1916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75882" y="2046010"/>
            <a:ext cx="2145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atoms in red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are waste material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2" y="4195989"/>
            <a:ext cx="4754880" cy="17513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2161" y="4589354"/>
            <a:ext cx="23862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Only the H+ is waste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m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aterial, but it is only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eeded in a 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atalytic amount</a:t>
            </a:r>
          </a:p>
        </p:txBody>
      </p:sp>
    </p:spTree>
    <p:extLst>
      <p:ext uri="{BB962C8B-B14F-4D97-AF65-F5344CB8AC3E}">
        <p14:creationId xmlns:p14="http://schemas.microsoft.com/office/powerpoint/2010/main" val="18861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11.6 Green Chemistry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979364" cy="52308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sym typeface="Symbol" charset="2"/>
              </a:rPr>
              <a:t>Green Chemistry –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Symbol" charset="2"/>
              </a:rPr>
              <a:t>refers to reactions that are more environmentally friendly, and has 4 guiding principles: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n-US" sz="2400" b="1" dirty="0" smtClean="0">
                <a:sym typeface="Symbol" charset="2"/>
              </a:rPr>
              <a:t>Use catalysts rather than stoichiometric reagents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endParaRPr lang="en-US" sz="2400" b="1" dirty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n-US" sz="2400" b="1" dirty="0" smtClean="0">
                <a:sym typeface="Symbol" charset="2"/>
              </a:rPr>
              <a:t>Energy efficiency – </a:t>
            </a:r>
            <a:r>
              <a:rPr lang="en-US" sz="2400" dirty="0" smtClean="0">
                <a:sym typeface="Symbol" charset="2"/>
              </a:rPr>
              <a:t>reactions performed at room temperature more more efficient than those requiring heat</a:t>
            </a:r>
            <a:endParaRPr lang="en-US" sz="2400" b="1" dirty="0" smtClean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 startAt="5"/>
            </a:pPr>
            <a:endParaRPr lang="en-US" sz="2400" b="1" dirty="0">
              <a:sym typeface="Symbol" charset="2"/>
            </a:endParaRP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n-US" sz="2400" b="1" dirty="0" smtClean="0">
                <a:sym typeface="Symbol" charset="2"/>
              </a:rPr>
              <a:t>Renewable </a:t>
            </a:r>
            <a:r>
              <a:rPr lang="en-US" sz="2400" b="1" dirty="0" err="1" smtClean="0">
                <a:sym typeface="Symbol" charset="2"/>
              </a:rPr>
              <a:t>feedstocks</a:t>
            </a:r>
            <a:r>
              <a:rPr lang="en-US" sz="2400" b="1" dirty="0" smtClean="0">
                <a:sym typeface="Symbol" charset="2"/>
              </a:rPr>
              <a:t> – </a:t>
            </a:r>
            <a:r>
              <a:rPr lang="en-US" sz="2400" dirty="0" smtClean="0">
                <a:sym typeface="Symbol" charset="2"/>
              </a:rPr>
              <a:t>using sources such as grains, or corn, as a source of carbon as opposed to petroleum</a:t>
            </a:r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i="1" dirty="0">
              <a:sym typeface="Symbol" charset="2"/>
            </a:endParaRPr>
          </a:p>
          <a:p>
            <a:pPr eaLnBrk="1" hangingPunct="1"/>
            <a:endParaRPr lang="en-US" sz="2400" i="1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i="1" dirty="0" smtClean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sz="2400" i="1" dirty="0">
              <a:sym typeface="Symbol" charset="2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25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1007971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To build a molecule, you must be able to choose the right tools for the </a:t>
            </a:r>
            <a:r>
              <a:rPr lang="en-US" sz="2400" dirty="0" smtClean="0">
                <a:sym typeface="Symbol" charset="2"/>
              </a:rPr>
              <a:t>job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It is helpful to organize the reactions, as you learn them, into </a:t>
            </a:r>
            <a:r>
              <a:rPr lang="en-US" sz="2400" dirty="0">
                <a:sym typeface="Symbol" charset="2"/>
              </a:rPr>
              <a:t>two sets of </a:t>
            </a:r>
            <a:r>
              <a:rPr lang="en-US" sz="2400" dirty="0" smtClean="0">
                <a:sym typeface="Symbol" charset="2"/>
              </a:rPr>
              <a:t>reactions: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1022350" lvl="1" indent="-514350" eaLnBrk="1" hangingPunct="1">
              <a:buFont typeface="Calibri" charset="0"/>
              <a:buAutoNum type="arabicPeriod"/>
            </a:pPr>
            <a:r>
              <a:rPr lang="en-US" b="1" dirty="0">
                <a:sym typeface="Symbol" charset="2"/>
              </a:rPr>
              <a:t>Reactions that alter the carbon </a:t>
            </a:r>
            <a:r>
              <a:rPr lang="en-US" b="1" dirty="0" smtClean="0">
                <a:sym typeface="Symbol" charset="2"/>
              </a:rPr>
              <a:t>skeleton</a:t>
            </a:r>
          </a:p>
          <a:p>
            <a:pPr marL="1022350" lvl="1" indent="-514350" eaLnBrk="1" hangingPunct="1">
              <a:buFont typeface="Calibri" charset="0"/>
              <a:buAutoNum type="arabicPeriod"/>
            </a:pPr>
            <a:r>
              <a:rPr lang="en-US" b="1" dirty="0" smtClean="0">
                <a:sym typeface="Symbol" charset="2"/>
              </a:rPr>
              <a:t>Reactions </a:t>
            </a:r>
            <a:r>
              <a:rPr lang="en-US" b="1" dirty="0">
                <a:sym typeface="Symbol" charset="2"/>
              </a:rPr>
              <a:t>that alter the functional groups </a:t>
            </a:r>
            <a:endParaRPr lang="en-US" b="1" dirty="0" smtClean="0">
              <a:sym typeface="Symbol" charset="2"/>
            </a:endParaRPr>
          </a:p>
          <a:p>
            <a:pPr marL="1022350" lvl="1" indent="-514350" eaLnBrk="1" hangingPunct="1">
              <a:buFont typeface="Calibri" charset="0"/>
              <a:buAutoNum type="arabicPeriod"/>
            </a:pPr>
            <a:endParaRPr lang="en-US" sz="2400" b="1" dirty="0">
              <a:sym typeface="Symbol" charset="2"/>
            </a:endParaRPr>
          </a:p>
          <a:p>
            <a:pPr marL="1022350" lvl="1" indent="-514350" eaLnBrk="1" hangingPunct="1">
              <a:buFont typeface="Calibri" charset="0"/>
              <a:buAutoNum type="arabicPeriod"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As </a:t>
            </a:r>
            <a:r>
              <a:rPr lang="en-US" sz="2400" dirty="0" smtClean="0">
                <a:sym typeface="Symbol" charset="2"/>
              </a:rPr>
              <a:t>more reactions are learned, add them to the appropriate list</a:t>
            </a:r>
            <a:endParaRPr lang="en-US" sz="2400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11.7 Increasing Proficiency: Practical Tips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It’s logical to review the two-step synthesis strategies from previous chapters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Moving a functional group from one carbon to the next: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Here, we need to obtain the </a:t>
            </a:r>
            <a:r>
              <a:rPr lang="en-US" sz="2400" b="1" dirty="0" err="1" smtClean="0">
                <a:sym typeface="Symbol" charset="2"/>
              </a:rPr>
              <a:t>Zaitsev</a:t>
            </a:r>
            <a:r>
              <a:rPr lang="en-US" sz="2400" dirty="0" smtClean="0">
                <a:sym typeface="Symbol" charset="2"/>
              </a:rPr>
              <a:t> alkene, and choose the strong base used accordingly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second step must be </a:t>
            </a:r>
            <a:r>
              <a:rPr lang="en-US" sz="2400" b="1" dirty="0" err="1" smtClean="0">
                <a:sym typeface="Symbol" charset="2"/>
              </a:rPr>
              <a:t>Markovnikov</a:t>
            </a:r>
            <a:r>
              <a:rPr lang="en-US" sz="2400" b="1" dirty="0" smtClean="0">
                <a:sym typeface="Symbol" charset="2"/>
              </a:rPr>
              <a:t> addition</a:t>
            </a:r>
            <a:r>
              <a:rPr lang="en-US" sz="2400" dirty="0" smtClean="0">
                <a:sym typeface="Symbol" charset="2"/>
              </a:rPr>
              <a:t> of </a:t>
            </a:r>
            <a:r>
              <a:rPr lang="en-US" sz="2400" dirty="0" err="1" smtClean="0">
                <a:sym typeface="Symbol" charset="2"/>
              </a:rPr>
              <a:t>HBr</a:t>
            </a:r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7497" y="3230354"/>
            <a:ext cx="6743634" cy="10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8376" y="-2270"/>
            <a:ext cx="897881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11.2 Functional Group Transformations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3146" y="99490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A great way to practice syntheses is to design your own </a:t>
            </a:r>
            <a:r>
              <a:rPr lang="en-US" sz="2400" dirty="0" smtClean="0">
                <a:sym typeface="Symbol" charset="2"/>
              </a:rPr>
              <a:t>problems</a:t>
            </a:r>
          </a:p>
          <a:p>
            <a:pPr marL="514350" indent="-514350" eaLnBrk="1" hangingPunct="1"/>
            <a:endParaRPr lang="en-US" sz="2400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Start with a relatively simple reactant compound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Choose a </a:t>
            </a:r>
            <a:r>
              <a:rPr lang="en-US" dirty="0" smtClean="0">
                <a:sym typeface="Symbol" charset="2"/>
              </a:rPr>
              <a:t>reaction, write out the reagents then predict </a:t>
            </a:r>
            <a:r>
              <a:rPr lang="en-US" dirty="0">
                <a:sym typeface="Symbol" charset="2"/>
              </a:rPr>
              <a:t>the structure of the product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Repeat step 2 a few more times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Take out all of the intermediates and reagents so you don’t give the answer away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Swap problems with a classmate to practice more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11.7 Create Your Own </a:t>
            </a:r>
            <a:r>
              <a:rPr lang="en-US" sz="4000" smtClean="0"/>
              <a:t>Synthesis Problems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This process will help you to think about syntheses in new ways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Here’s an example, starting with acetylene: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 smtClean="0">
                <a:sym typeface="Symbol" charset="2"/>
              </a:rPr>
              <a:t>Choose a reaction for an </a:t>
            </a:r>
            <a:r>
              <a:rPr lang="en-US" dirty="0" err="1" smtClean="0">
                <a:sym typeface="Symbol" charset="2"/>
              </a:rPr>
              <a:t>alkyene</a:t>
            </a:r>
            <a:r>
              <a:rPr lang="en-US" dirty="0" smtClean="0">
                <a:sym typeface="Symbol" charset="2"/>
              </a:rPr>
              <a:t>, write out the reagents and predict (draw) the product</a:t>
            </a:r>
            <a:endParaRPr lang="en-US" dirty="0">
              <a:sym typeface="Symbol" charset="2"/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89089" y="4126787"/>
            <a:ext cx="3600450" cy="7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11.7 Create Your Own </a:t>
            </a:r>
            <a:r>
              <a:rPr lang="en-US" sz="4000" smtClean="0"/>
              <a:t>Synthesis Problems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995" y="4397758"/>
            <a:ext cx="238626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Rxn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#1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914400" lvl="1" indent="-514350" eaLnBrk="1" hangingPunct="1">
              <a:buFont typeface="Calibri" charset="0"/>
              <a:buAutoNum type="arabicPeriod" startAt="3"/>
            </a:pPr>
            <a:r>
              <a:rPr lang="en-US" dirty="0">
                <a:sym typeface="Symbol" charset="2"/>
              </a:rPr>
              <a:t>Repeat step 2 a few more times</a:t>
            </a: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r>
              <a:rPr lang="en-US" dirty="0">
                <a:sym typeface="Symbol" charset="2"/>
              </a:rPr>
              <a:t>Take out all of the intermediates and reagents so you don’t give the answer </a:t>
            </a:r>
            <a:r>
              <a:rPr lang="en-US" dirty="0" smtClean="0">
                <a:sym typeface="Symbol" charset="2"/>
              </a:rPr>
              <a:t>away</a:t>
            </a: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1314450" lvl="2" indent="-51435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1314450" lvl="2" indent="-51435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r>
              <a:rPr lang="en-US" dirty="0">
                <a:sym typeface="Symbol" charset="2"/>
              </a:rPr>
              <a:t>Swap problems with a classmate</a:t>
            </a:r>
          </a:p>
        </p:txBody>
      </p:sp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2"/>
          <a:srcRect l="50617"/>
          <a:stretch>
            <a:fillRect/>
          </a:stretch>
        </p:blipFill>
        <p:spPr bwMode="auto">
          <a:xfrm>
            <a:off x="2022548" y="2803726"/>
            <a:ext cx="4388503" cy="86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9712" y="4956305"/>
            <a:ext cx="2905850" cy="4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11.7 Create Your Own </a:t>
            </a:r>
            <a:r>
              <a:rPr lang="en-US" sz="4000" smtClean="0"/>
              <a:t>Synthesis Problems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60" y="1617138"/>
            <a:ext cx="4291422" cy="8386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466" y="1911670"/>
            <a:ext cx="238626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Rxn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#2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66" y="3036093"/>
            <a:ext cx="238626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Rxn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#3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99490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There will often be more than one way to solve a synthesis problem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general, a chemist’s goal is to find the most facile synthesis generally having the fewest steps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4" name="Picture 13" descr="klein2e_figun_12_p569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4396" y="2144524"/>
            <a:ext cx="6166779" cy="264290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189" y="-2270"/>
            <a:ext cx="905719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11.7 Multiple Correct Answers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376" y="-2270"/>
            <a:ext cx="897881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11.2 Functional Group Transformations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We can layout all the reactions we know where alkyl bromides and alkenes are concerned, and then choose the reagents needed to yield the correct </a:t>
            </a:r>
            <a:r>
              <a:rPr lang="en-US" sz="2400" dirty="0" err="1" smtClean="0">
                <a:sym typeface="Symbol" charset="2"/>
              </a:rPr>
              <a:t>regiochemistry</a:t>
            </a:r>
            <a:r>
              <a:rPr lang="en-US" sz="2400" dirty="0">
                <a:sym typeface="Symbol" charset="2"/>
              </a:rPr>
              <a:t>: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3" y="2894875"/>
            <a:ext cx="8425543" cy="2617341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381794" y="3043646"/>
            <a:ext cx="1123406" cy="553607"/>
          </a:xfrm>
          <a:prstGeom prst="donut">
            <a:avLst>
              <a:gd name="adj" fmla="val 3764"/>
            </a:avLst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721531" y="3043645"/>
            <a:ext cx="1123406" cy="553607"/>
          </a:xfrm>
          <a:prstGeom prst="donut">
            <a:avLst>
              <a:gd name="adj" fmla="val 37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761" y="1125538"/>
            <a:ext cx="7797564" cy="507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655348" y="2695014"/>
            <a:ext cx="3104144" cy="1589604"/>
          </a:xfrm>
          <a:noFill/>
          <a:ln w="34925"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approach must be modified for the 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analogous modification on an alcohol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376" y="-2270"/>
            <a:ext cx="897881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11.2 </a:t>
            </a:r>
            <a:r>
              <a:rPr lang="en-US" sz="4000" dirty="0" smtClean="0"/>
              <a:t>Functional </a:t>
            </a:r>
            <a:r>
              <a:rPr lang="en-US" sz="4000" smtClean="0"/>
              <a:t>Group Transformations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376" y="-2270"/>
            <a:ext cx="897881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11.2 </a:t>
            </a:r>
            <a:r>
              <a:rPr lang="en-US" sz="4000" dirty="0" smtClean="0"/>
              <a:t>Functional </a:t>
            </a:r>
            <a:r>
              <a:rPr lang="en-US" sz="4000" smtClean="0"/>
              <a:t>Group Transformations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We also know how to apply a two-step strategy to move the position of a </a:t>
            </a:r>
            <a:r>
              <a:rPr lang="en-US" sz="2400" i="1" dirty="0" smtClean="0">
                <a:latin typeface="Symbol" charset="2"/>
                <a:ea typeface="Symbol" charset="2"/>
                <a:cs typeface="Symbol" charset="2"/>
                <a:sym typeface="Symbol" charset="2"/>
              </a:rPr>
              <a:t>p</a:t>
            </a:r>
            <a:r>
              <a:rPr lang="en-US" sz="2400" dirty="0" smtClean="0">
                <a:sym typeface="Symbol" charset="2"/>
              </a:rPr>
              <a:t> bond in an alkene: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For the 1</a:t>
            </a:r>
            <a:r>
              <a:rPr lang="en-US" sz="2400" baseline="30000" dirty="0" smtClean="0">
                <a:sym typeface="Symbol" charset="2"/>
              </a:rPr>
              <a:t>st</a:t>
            </a:r>
            <a:r>
              <a:rPr lang="en-US" sz="2400" dirty="0" smtClean="0">
                <a:sym typeface="Symbol" charset="2"/>
              </a:rPr>
              <a:t> reaction, we need to add </a:t>
            </a:r>
            <a:r>
              <a:rPr lang="en-US" sz="2400" b="1" dirty="0" smtClean="0">
                <a:sym typeface="Symbol" charset="2"/>
              </a:rPr>
              <a:t>H</a:t>
            </a:r>
            <a:r>
              <a:rPr lang="en-US" sz="2400" dirty="0" smtClean="0">
                <a:sym typeface="Symbol" charset="2"/>
              </a:rPr>
              <a:t> and </a:t>
            </a:r>
            <a:r>
              <a:rPr lang="en-US" sz="2400" b="1" dirty="0" smtClean="0">
                <a:sym typeface="Symbol" charset="2"/>
              </a:rPr>
              <a:t>Br</a:t>
            </a:r>
            <a:r>
              <a:rPr lang="en-US" sz="2400" dirty="0" smtClean="0">
                <a:sym typeface="Symbol" charset="2"/>
              </a:rPr>
              <a:t> to the alkene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For the 2</a:t>
            </a:r>
            <a:r>
              <a:rPr lang="en-US" sz="2400" baseline="30000" dirty="0" smtClean="0">
                <a:sym typeface="Symbol" charset="2"/>
              </a:rPr>
              <a:t>nd</a:t>
            </a:r>
            <a:r>
              <a:rPr lang="en-US" sz="2400" dirty="0" smtClean="0">
                <a:sym typeface="Symbol" charset="2"/>
              </a:rPr>
              <a:t> reaction, we need to do an E2 elimination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Again, the reagents we choose depends on the </a:t>
            </a:r>
            <a:r>
              <a:rPr lang="en-US" sz="2400" dirty="0" err="1" smtClean="0">
                <a:sym typeface="Symbol" charset="2"/>
              </a:rPr>
              <a:t>regioselectivity</a:t>
            </a:r>
            <a:r>
              <a:rPr lang="en-US" sz="2400" dirty="0" smtClean="0">
                <a:sym typeface="Symbol" charset="2"/>
              </a:rPr>
              <a:t> we need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88" y="2251891"/>
            <a:ext cx="7106194" cy="133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743" y="1125538"/>
            <a:ext cx="7202314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376" y="-2270"/>
            <a:ext cx="897881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11.2 </a:t>
            </a:r>
            <a:r>
              <a:rPr lang="en-US" sz="4000" dirty="0" smtClean="0"/>
              <a:t>Functional </a:t>
            </a:r>
            <a:r>
              <a:rPr lang="en-US" sz="4000" smtClean="0"/>
              <a:t>Group Transformations</a:t>
            </a:r>
            <a:endParaRPr lang="en-US" sz="4000" dirty="0"/>
          </a:p>
        </p:txBody>
      </p:sp>
      <p:sp>
        <p:nvSpPr>
          <p:cNvPr id="13" name="Donut 12"/>
          <p:cNvSpPr/>
          <p:nvPr/>
        </p:nvSpPr>
        <p:spPr>
          <a:xfrm>
            <a:off x="1846239" y="1332412"/>
            <a:ext cx="1123406" cy="553607"/>
          </a:xfrm>
          <a:prstGeom prst="donut">
            <a:avLst>
              <a:gd name="adj" fmla="val 3764"/>
            </a:avLst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593911" y="1371601"/>
            <a:ext cx="1123406" cy="553607"/>
          </a:xfrm>
          <a:prstGeom prst="donut">
            <a:avLst>
              <a:gd name="adj" fmla="val 3764"/>
            </a:avLst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5614" y="2631347"/>
            <a:ext cx="3674877" cy="19389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We have no chance to get this far unless we can easily recall all the possible reagents and reaction conditions first !!</a:t>
            </a:r>
          </a:p>
        </p:txBody>
      </p:sp>
    </p:spTree>
    <p:extLst>
      <p:ext uri="{BB962C8B-B14F-4D97-AF65-F5344CB8AC3E}">
        <p14:creationId xmlns:p14="http://schemas.microsoft.com/office/powerpoint/2010/main" val="12806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73286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A two-step sequence is needed to </a:t>
            </a:r>
            <a:r>
              <a:rPr lang="en-US" sz="2400" b="1" dirty="0" smtClean="0">
                <a:sym typeface="Symbol" charset="2"/>
              </a:rPr>
              <a:t>convert an alkane to an alkene</a:t>
            </a: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We would then be able to </a:t>
            </a:r>
            <a:r>
              <a:rPr lang="en-US" sz="2400" b="1" dirty="0" smtClean="0">
                <a:sym typeface="Symbol" charset="2"/>
              </a:rPr>
              <a:t>convert the double bond to a single bond, or a triple bond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</a:t>
            </a:r>
            <a:r>
              <a:rPr lang="en-US" sz="2400" b="1" dirty="0" err="1" smtClean="0">
                <a:sym typeface="Symbol" charset="2"/>
              </a:rPr>
              <a:t>SkillBuilder</a:t>
            </a:r>
            <a:r>
              <a:rPr lang="en-US" sz="2400" b="1" dirty="0" smtClean="0">
                <a:sym typeface="Symbol" charset="2"/>
              </a:rPr>
              <a:t> 11.1</a:t>
            </a:r>
            <a:endParaRPr lang="en-US" sz="2400" b="1" dirty="0">
              <a:sym typeface="Symbol" charset="2"/>
            </a:endParaRPr>
          </a:p>
          <a:p>
            <a:pPr lvl="1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537" y="3688692"/>
            <a:ext cx="7805550" cy="200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376" y="-2270"/>
            <a:ext cx="897881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11.2 Functional Group Transformations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23" y="1506757"/>
            <a:ext cx="6518179" cy="1271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702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some transformations, it may be necessary to tamper with the carbon skeleton (add or remove carbons)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a synthesis requires the carbon skeleton to be altered, you need to be able to recall the reactions that add/remove carbons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Most reactions learned so far only change a functional group, or change the location of it.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fld id="{047BE832-9139-C044-B9F8-FF74BF41CC4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376" y="-2270"/>
            <a:ext cx="897881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11.3 Changing the Carbon Skeleton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28526</TotalTime>
  <Words>2193</Words>
  <Application>Microsoft Office PowerPoint</Application>
  <PresentationFormat>On-screen Show (4:3)</PresentationFormat>
  <Paragraphs>427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Symbol</vt:lpstr>
      <vt:lpstr>Times New Roman</vt:lpstr>
      <vt:lpstr>Klein1-Temp</vt:lpstr>
      <vt:lpstr>PowerPoint Presentation</vt:lpstr>
      <vt:lpstr>11.1 One-Step Syntheses</vt:lpstr>
      <vt:lpstr>11.2 Functional Group Transformations</vt:lpstr>
      <vt:lpstr>11.2 Functional Group Transformations</vt:lpstr>
      <vt:lpstr>11.2 Functional Group Transformations</vt:lpstr>
      <vt:lpstr>11.2 Functional Group Transformations</vt:lpstr>
      <vt:lpstr>11.2 Functional Group Transformations</vt:lpstr>
      <vt:lpstr>11.2 Functional Group Transformations</vt:lpstr>
      <vt:lpstr>11.3 Changing the Carbon Skeleton</vt:lpstr>
      <vt:lpstr>11.3 Changing the Carbon Skeleton</vt:lpstr>
      <vt:lpstr>11.3 Changing the Carbon Skeleton</vt:lpstr>
      <vt:lpstr>11.4 How to Approach a Synthesis Problem</vt:lpstr>
      <vt:lpstr>11.4 How to Approach a Synthesis Problem</vt:lpstr>
      <vt:lpstr>11.4 How to Approach a Synthesis Problem</vt:lpstr>
      <vt:lpstr>11.4 How to Approach a Synthesis Problem</vt:lpstr>
      <vt:lpstr>11.4 How to Approach a Synthesis Problem</vt:lpstr>
      <vt:lpstr>11.5 Retrosynthetic Analysis</vt:lpstr>
      <vt:lpstr>11.5 Retrosynthetic Analysis</vt:lpstr>
      <vt:lpstr>11.5 Retrosynthetic Analysis</vt:lpstr>
      <vt:lpstr>11.5 Retrosynthetic Analysis</vt:lpstr>
      <vt:lpstr>11.5 Retrosynthetic Analysis</vt:lpstr>
      <vt:lpstr>11.5 Retrosynthetic Analysis</vt:lpstr>
      <vt:lpstr>11.5 Retrosynthetic Analysis</vt:lpstr>
      <vt:lpstr>11.5 Retrosynthetic Analysis</vt:lpstr>
      <vt:lpstr>11.5 Retrosynthetic Analysis</vt:lpstr>
      <vt:lpstr>11.6 Green Chemistry</vt:lpstr>
      <vt:lpstr>11.6 Green Chemistry</vt:lpstr>
      <vt:lpstr>11.6 Green Chemistry</vt:lpstr>
      <vt:lpstr>11.7 Increasing Proficiency: Practical Tips</vt:lpstr>
      <vt:lpstr>11.7 Create Your Own Synthesis Problems</vt:lpstr>
      <vt:lpstr>11.7 Create Your Own Synthesis Problems</vt:lpstr>
      <vt:lpstr>11.7 Create Your Own Synthesis Problems</vt:lpstr>
      <vt:lpstr>11.7 Multiple Correct Answers</vt:lpstr>
    </vt:vector>
  </TitlesOfParts>
  <Company>Wiley Publishing,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Janakiraman.S</cp:lastModifiedBy>
  <cp:revision>250</cp:revision>
  <dcterms:created xsi:type="dcterms:W3CDTF">2013-10-07T20:53:45Z</dcterms:created>
  <dcterms:modified xsi:type="dcterms:W3CDTF">2016-11-16T11:30:03Z</dcterms:modified>
</cp:coreProperties>
</file>