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361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91" r:id="rId20"/>
    <p:sldId id="286" r:id="rId21"/>
    <p:sldId id="287" r:id="rId22"/>
    <p:sldId id="288" r:id="rId23"/>
    <p:sldId id="292" r:id="rId24"/>
    <p:sldId id="293" r:id="rId25"/>
    <p:sldId id="295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62" r:id="rId34"/>
    <p:sldId id="364" r:id="rId35"/>
    <p:sldId id="363" r:id="rId36"/>
    <p:sldId id="365" r:id="rId37"/>
    <p:sldId id="366" r:id="rId38"/>
    <p:sldId id="306" r:id="rId39"/>
    <p:sldId id="307" r:id="rId40"/>
    <p:sldId id="308" r:id="rId41"/>
    <p:sldId id="309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20" r:id="rId51"/>
    <p:sldId id="321" r:id="rId52"/>
    <p:sldId id="322" r:id="rId53"/>
    <p:sldId id="323" r:id="rId54"/>
    <p:sldId id="324" r:id="rId55"/>
    <p:sldId id="353" r:id="rId56"/>
    <p:sldId id="325" r:id="rId57"/>
    <p:sldId id="326" r:id="rId58"/>
    <p:sldId id="327" r:id="rId59"/>
    <p:sldId id="367" r:id="rId60"/>
    <p:sldId id="368" r:id="rId61"/>
    <p:sldId id="328" r:id="rId62"/>
    <p:sldId id="329" r:id="rId63"/>
    <p:sldId id="331" r:id="rId64"/>
    <p:sldId id="369" r:id="rId65"/>
    <p:sldId id="332" r:id="rId66"/>
    <p:sldId id="333" r:id="rId67"/>
    <p:sldId id="334" r:id="rId68"/>
    <p:sldId id="335" r:id="rId69"/>
    <p:sldId id="370" r:id="rId70"/>
    <p:sldId id="336" r:id="rId71"/>
    <p:sldId id="337" r:id="rId72"/>
    <p:sldId id="338" r:id="rId73"/>
    <p:sldId id="371" r:id="rId74"/>
    <p:sldId id="372" r:id="rId75"/>
    <p:sldId id="373" r:id="rId76"/>
    <p:sldId id="374" r:id="rId77"/>
    <p:sldId id="375" r:id="rId78"/>
    <p:sldId id="339" r:id="rId79"/>
    <p:sldId id="376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77" r:id="rId89"/>
    <p:sldId id="348" r:id="rId90"/>
    <p:sldId id="349" r:id="rId91"/>
    <p:sldId id="351" r:id="rId92"/>
    <p:sldId id="352" r:id="rId9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48227DD5-FD52-9B48-A752-0E089974B094}">
          <p14:sldIdLst>
            <p14:sldId id="361"/>
            <p14:sldId id="266"/>
            <p14:sldId id="267"/>
            <p14:sldId id="268"/>
            <p14:sldId id="269"/>
            <p14:sldId id="270"/>
            <p14:sldId id="271"/>
            <p14:sldId id="273"/>
            <p14:sldId id="274"/>
            <p14:sldId id="275"/>
            <p14:sldId id="276"/>
            <p14:sldId id="278"/>
            <p14:sldId id="279"/>
            <p14:sldId id="280"/>
            <p14:sldId id="281"/>
            <p14:sldId id="282"/>
            <p14:sldId id="284"/>
            <p14:sldId id="285"/>
            <p14:sldId id="291"/>
            <p14:sldId id="286"/>
            <p14:sldId id="287"/>
            <p14:sldId id="288"/>
            <p14:sldId id="292"/>
            <p14:sldId id="293"/>
            <p14:sldId id="295"/>
            <p14:sldId id="297"/>
            <p14:sldId id="298"/>
            <p14:sldId id="299"/>
            <p14:sldId id="300"/>
            <p14:sldId id="301"/>
            <p14:sldId id="302"/>
            <p14:sldId id="303"/>
            <p14:sldId id="362"/>
            <p14:sldId id="364"/>
            <p14:sldId id="363"/>
            <p14:sldId id="365"/>
            <p14:sldId id="366"/>
            <p14:sldId id="306"/>
            <p14:sldId id="307"/>
            <p14:sldId id="308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0"/>
            <p14:sldId id="321"/>
            <p14:sldId id="322"/>
            <p14:sldId id="323"/>
            <p14:sldId id="324"/>
            <p14:sldId id="353"/>
            <p14:sldId id="325"/>
            <p14:sldId id="326"/>
            <p14:sldId id="327"/>
            <p14:sldId id="367"/>
            <p14:sldId id="368"/>
            <p14:sldId id="328"/>
            <p14:sldId id="329"/>
            <p14:sldId id="331"/>
            <p14:sldId id="369"/>
            <p14:sldId id="332"/>
            <p14:sldId id="333"/>
            <p14:sldId id="334"/>
            <p14:sldId id="335"/>
            <p14:sldId id="370"/>
            <p14:sldId id="336"/>
            <p14:sldId id="337"/>
            <p14:sldId id="338"/>
            <p14:sldId id="371"/>
            <p14:sldId id="372"/>
            <p14:sldId id="373"/>
            <p14:sldId id="374"/>
            <p14:sldId id="375"/>
            <p14:sldId id="339"/>
            <p14:sldId id="376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77"/>
            <p14:sldId id="348"/>
            <p14:sldId id="349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2148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2E78814-E5E3-6A42-8EF1-6D213562B5C0}" type="datetime1">
              <a:rPr lang="en-US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8A50E0B-E39F-5141-9728-48BDB5C92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35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35F410E-068C-3E4E-B138-43B8E3DBEE5B}" type="datetime1">
              <a:rPr lang="en-US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417E3E4-FFDE-BA4A-B8B1-94D1C5A5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3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80FBEE-03AD-FD48-A54C-88DC7F9E3D24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8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196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rgbClr val="141313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92875"/>
            <a:ext cx="4208511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196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rgbClr val="141313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505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12-</a:t>
            </a:r>
            <a:fld id="{86ABCD51-E3E3-E84B-989B-27CF4E6E5A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</a:t>
            </a: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 12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Alcohols and Phenols</a:t>
            </a:r>
            <a:endParaRPr lang="en-US" sz="28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Second Edition</a:t>
            </a:r>
            <a:endParaRPr lang="en-US" sz="320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Like halides, alcohols are often classified by the type of carbon they are attached to 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8086" y="2936203"/>
            <a:ext cx="5293934" cy="137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</a:t>
            </a:r>
            <a:r>
              <a:rPr lang="en-US" sz="4000" smtClean="0"/>
              <a:t>Alcohol Nomenclature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When an –OH group is attached to a benzene ring, the parent name is </a:t>
            </a:r>
            <a:r>
              <a:rPr lang="en-US" sz="2400" b="1" dirty="0"/>
              <a:t>phenol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b="1" dirty="0"/>
              <a:t>Practice with </a:t>
            </a:r>
            <a:r>
              <a:rPr lang="en-US" sz="2400" b="1" dirty="0" err="1"/>
              <a:t>SkillBuilder</a:t>
            </a:r>
            <a:r>
              <a:rPr lang="en-US" sz="2400" b="1" dirty="0"/>
              <a:t> </a:t>
            </a:r>
            <a:r>
              <a:rPr lang="en-US" sz="2400" b="1" dirty="0" smtClean="0"/>
              <a:t>12.1</a:t>
            </a:r>
            <a:endParaRPr lang="en-US" sz="2400" b="1" dirty="0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47629" y="2429615"/>
            <a:ext cx="4314848" cy="159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</a:t>
            </a:r>
            <a:r>
              <a:rPr lang="en-US" sz="4000" smtClean="0"/>
              <a:t>Alcohol Nomenclature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b="1" dirty="0">
                <a:solidFill>
                  <a:srgbClr val="0070C0"/>
                </a:solidFill>
              </a:rPr>
              <a:t>Methanol </a:t>
            </a:r>
            <a:r>
              <a:rPr lang="en-US" sz="2400" dirty="0"/>
              <a:t>(CH</a:t>
            </a:r>
            <a:r>
              <a:rPr lang="en-US" sz="2400" baseline="-25000" dirty="0"/>
              <a:t>3</a:t>
            </a:r>
            <a:r>
              <a:rPr lang="en-US" sz="2400" dirty="0"/>
              <a:t>OH) is the simplest </a:t>
            </a:r>
            <a:r>
              <a:rPr lang="en-US" sz="2400" dirty="0" smtClean="0"/>
              <a:t>alcohol</a:t>
            </a:r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/>
              <a:t>With a suitable catalyst, about 2 billion gallons of methanol is made industrially from CO</a:t>
            </a:r>
            <a:r>
              <a:rPr lang="en-US" sz="2400" baseline="-25000" dirty="0"/>
              <a:t>2</a:t>
            </a:r>
            <a:r>
              <a:rPr lang="en-US" sz="2400" dirty="0"/>
              <a:t> and H</a:t>
            </a:r>
            <a:r>
              <a:rPr lang="en-US" sz="2400" baseline="-25000" dirty="0"/>
              <a:t>2 </a:t>
            </a:r>
            <a:r>
              <a:rPr lang="en-US" sz="2400" dirty="0"/>
              <a:t>every </a:t>
            </a:r>
            <a:r>
              <a:rPr lang="en-US" sz="2400" dirty="0" smtClean="0"/>
              <a:t>year</a:t>
            </a:r>
          </a:p>
          <a:p>
            <a:pPr marL="514350" indent="-514350" eaLnBrk="1" hangingPunct="1"/>
            <a:endParaRPr lang="en-US" sz="2400" dirty="0" smtClean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/>
              <a:t>Methanol is </a:t>
            </a:r>
            <a:r>
              <a:rPr lang="en-US" sz="2400" dirty="0" smtClean="0"/>
              <a:t>poisonous</a:t>
            </a:r>
            <a:r>
              <a:rPr lang="en-US" sz="2400" dirty="0"/>
              <a:t>, but it has many uses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Solvent 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Precursor for chemical syntheses 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Fuel</a:t>
            </a:r>
          </a:p>
          <a:p>
            <a:pPr marL="914400" lvl="1" indent="-514350"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Commercially </a:t>
            </a:r>
            <a:r>
              <a:rPr lang="en-US" sz="4000" smtClean="0"/>
              <a:t>Important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b="1" dirty="0">
                <a:solidFill>
                  <a:srgbClr val="0070C0"/>
                </a:solidFill>
              </a:rPr>
              <a:t>Ethanol</a:t>
            </a:r>
            <a:r>
              <a:rPr lang="en-US" sz="2400" dirty="0"/>
              <a:t> (CH</a:t>
            </a:r>
            <a:r>
              <a:rPr lang="en-US" sz="2400" baseline="-25000" dirty="0"/>
              <a:t>3</a:t>
            </a:r>
            <a:r>
              <a:rPr lang="en-US" sz="2400" dirty="0"/>
              <a:t>CH</a:t>
            </a:r>
            <a:r>
              <a:rPr lang="en-US" sz="2400" baseline="-25000" dirty="0"/>
              <a:t>2</a:t>
            </a:r>
            <a:r>
              <a:rPr lang="en-US" sz="2400" dirty="0"/>
              <a:t>OH</a:t>
            </a:r>
            <a:r>
              <a:rPr lang="en-US" sz="2400" dirty="0" smtClean="0"/>
              <a:t>), </a:t>
            </a:r>
            <a:r>
              <a:rPr lang="en-US" sz="2400" dirty="0"/>
              <a:t>produced by fermentation </a:t>
            </a:r>
            <a:r>
              <a:rPr lang="en-US" sz="2400" dirty="0" smtClean="0"/>
              <a:t>of grains or fruits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 smtClean="0"/>
              <a:t>Industrially, ethanol </a:t>
            </a:r>
            <a:r>
              <a:rPr lang="en-US" sz="2400" dirty="0"/>
              <a:t>is </a:t>
            </a:r>
            <a:r>
              <a:rPr lang="en-US" sz="2400" dirty="0" smtClean="0"/>
              <a:t>made via </a:t>
            </a:r>
            <a:r>
              <a:rPr lang="en-US" sz="2400" dirty="0"/>
              <a:t>acid-catalyzed hydration of ethylene</a:t>
            </a:r>
            <a:r>
              <a:rPr lang="en-US" sz="2400" baseline="-25000" dirty="0"/>
              <a:t> </a:t>
            </a:r>
            <a:r>
              <a:rPr lang="en-US" sz="2400" dirty="0"/>
              <a:t> </a:t>
            </a:r>
            <a:r>
              <a:rPr lang="en-US" sz="2400" dirty="0" smtClean="0"/>
              <a:t>(5 billion gallons/year in the U.S. alone)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14350" indent="-514350" eaLnBrk="1" hangingPunct="1"/>
            <a:r>
              <a:rPr lang="en-US" sz="2400" dirty="0"/>
              <a:t>Ethanol has many uses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Solvent, precursor for chemical syntheses, </a:t>
            </a:r>
            <a:r>
              <a:rPr lang="en-US" dirty="0" smtClean="0"/>
              <a:t>fuel.  Is denatured to avoid heavy taxes</a:t>
            </a:r>
            <a:endParaRPr lang="en-US" dirty="0"/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Human consumption – ethanol suitable for </a:t>
            </a:r>
            <a:r>
              <a:rPr lang="en-US" dirty="0" smtClean="0"/>
              <a:t>drinking, and </a:t>
            </a:r>
            <a:r>
              <a:rPr lang="en-US" dirty="0"/>
              <a:t>is heavily taxed.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Commercially </a:t>
            </a:r>
            <a:r>
              <a:rPr lang="en-US" sz="4000" smtClean="0"/>
              <a:t>Important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b="1" dirty="0" smtClean="0">
                <a:solidFill>
                  <a:srgbClr val="0070C0"/>
                </a:solidFill>
              </a:rPr>
              <a:t>Isopropanol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CH(OH)CH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2400" dirty="0" smtClean="0"/>
              <a:t>, a.k.a. </a:t>
            </a:r>
            <a:r>
              <a:rPr lang="en-US" sz="2400" dirty="0"/>
              <a:t>rubbing alcohol</a:t>
            </a:r>
            <a:r>
              <a:rPr lang="en-US" sz="2400" dirty="0" smtClean="0"/>
              <a:t>.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14350" indent="-514350" eaLnBrk="1" hangingPunct="1"/>
            <a:r>
              <a:rPr lang="en-US" sz="2400" dirty="0"/>
              <a:t>Isopropanol is made industrially from the acid-catalyzed hydration of </a:t>
            </a:r>
            <a:r>
              <a:rPr lang="en-US" sz="2400" dirty="0" smtClean="0"/>
              <a:t>propylene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 err="1"/>
              <a:t>Isopropanol</a:t>
            </a:r>
            <a:r>
              <a:rPr lang="en-US" sz="2400" dirty="0"/>
              <a:t> is poisonous, but it has many uses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Industrial solvent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Antiseptic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Gasoline additive</a:t>
            </a:r>
          </a:p>
          <a:p>
            <a:pPr marL="914400" lvl="1" indent="-514350"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Commercially </a:t>
            </a:r>
            <a:r>
              <a:rPr lang="en-US" sz="4000" smtClean="0"/>
              <a:t>Important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The –OH of an alcohol </a:t>
            </a:r>
            <a:r>
              <a:rPr lang="en-US" sz="2400" dirty="0" smtClean="0"/>
              <a:t>has a big </a:t>
            </a:r>
            <a:r>
              <a:rPr lang="en-US" sz="2400" dirty="0"/>
              <a:t>effect on its physical </a:t>
            </a:r>
            <a:r>
              <a:rPr lang="en-US" sz="2400" dirty="0" smtClean="0"/>
              <a:t>properties</a:t>
            </a:r>
            <a:endParaRPr lang="en-US" sz="2400" dirty="0"/>
          </a:p>
          <a:p>
            <a:pPr eaLnBrk="1" hangingPunct="1"/>
            <a:r>
              <a:rPr lang="en-US" sz="2400" dirty="0"/>
              <a:t>Compare the boiling points </a:t>
            </a:r>
            <a:r>
              <a:rPr lang="en-US" sz="2400" dirty="0" smtClean="0"/>
              <a:t>below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 smtClean="0"/>
              <a:t>Alcohols have much higher BP’s due to H-bonding</a:t>
            </a:r>
            <a:endParaRPr lang="en-US" sz="2400" dirty="0"/>
          </a:p>
          <a:p>
            <a:pPr marL="914400" lvl="1" indent="-51435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8651" y="2188392"/>
            <a:ext cx="5952804" cy="181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</a:t>
            </a:r>
            <a:r>
              <a:rPr lang="en-US" sz="4000" smtClean="0"/>
              <a:t>Physical Properties of Alcohols</a:t>
            </a:r>
            <a:endParaRPr lang="en-US" sz="4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42271" y="5178901"/>
            <a:ext cx="2725564" cy="11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Alcohols with 3 carbons or less </a:t>
            </a:r>
            <a:r>
              <a:rPr lang="en-US" sz="2400" dirty="0"/>
              <a:t>are miscible in </a:t>
            </a:r>
            <a:r>
              <a:rPr lang="en-US" sz="2400" dirty="0" smtClean="0"/>
              <a:t>water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Alcohols </a:t>
            </a:r>
            <a:r>
              <a:rPr lang="en-US" sz="2400" dirty="0"/>
              <a:t>with large carbon chains do not readily mix with water</a:t>
            </a:r>
          </a:p>
          <a:p>
            <a:pPr marL="914400" lvl="1" indent="-51435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71912" y="4504659"/>
            <a:ext cx="6466282" cy="84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52970" y="1814513"/>
            <a:ext cx="3704166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Picture 3"/>
          <p:cNvSpPr>
            <a:spLocks noChangeAspect="1" noChangeArrowheads="1"/>
          </p:cNvSpPr>
          <p:nvPr/>
        </p:nvSpPr>
        <p:spPr bwMode="auto">
          <a:xfrm>
            <a:off x="5099050" y="2544763"/>
            <a:ext cx="257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</a:t>
            </a:r>
            <a:r>
              <a:rPr lang="en-US" sz="4000" smtClean="0"/>
              <a:t>Physical Properties of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marL="514350" indent="-514350" eaLnBrk="1" hangingPunct="1"/>
            <a:r>
              <a:rPr lang="en-US" sz="2400" dirty="0"/>
              <a:t>An alcohol’s potency as an anti-bacterial agent depends on the size of the hydrophobic group</a:t>
            </a:r>
          </a:p>
        </p:txBody>
      </p:sp>
      <p:sp>
        <p:nvSpPr>
          <p:cNvPr id="32775" name="Content Placeholder 2"/>
          <p:cNvSpPr>
            <a:spLocks noGrp="1"/>
          </p:cNvSpPr>
          <p:nvPr>
            <p:ph sz="half" idx="1"/>
          </p:nvPr>
        </p:nvSpPr>
        <p:spPr>
          <a:xfrm>
            <a:off x="147638" y="2209800"/>
            <a:ext cx="3956050" cy="4121150"/>
          </a:xfrm>
        </p:spPr>
        <p:txBody>
          <a:bodyPr/>
          <a:lstStyle/>
          <a:p>
            <a:pPr eaLnBrk="1" hangingPunct="1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alcohol </a:t>
            </a:r>
            <a:r>
              <a:rPr lang="en-US" sz="2400" dirty="0" smtClean="0"/>
              <a:t>needs some </a:t>
            </a:r>
            <a:r>
              <a:rPr lang="en-US" sz="2400" dirty="0"/>
              <a:t>water </a:t>
            </a:r>
            <a:r>
              <a:rPr lang="en-US" sz="2400" dirty="0" smtClean="0"/>
              <a:t>solubility</a:t>
            </a:r>
            <a:r>
              <a:rPr lang="en-US" sz="2400" dirty="0"/>
              <a:t> </a:t>
            </a:r>
            <a:r>
              <a:rPr lang="en-US" sz="2400" dirty="0" smtClean="0"/>
              <a:t>to travel through aqueous media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To kill a bacterium, the alcohol should have a significant hydrophobic </a:t>
            </a:r>
            <a:r>
              <a:rPr lang="en-US" sz="2400" dirty="0" smtClean="0"/>
              <a:t>region</a:t>
            </a:r>
            <a:r>
              <a:rPr lang="en-US" sz="2400" dirty="0"/>
              <a:t> </a:t>
            </a:r>
            <a:r>
              <a:rPr lang="en-US" sz="2400" dirty="0" smtClean="0"/>
              <a:t>to penetrate microbial membranes</a:t>
            </a:r>
            <a:endParaRPr lang="en-US" sz="2400" dirty="0"/>
          </a:p>
          <a:p>
            <a:pPr marL="914400" lvl="1" indent="-51435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92159" y="2469365"/>
            <a:ext cx="4589266" cy="296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</a:t>
            </a:r>
            <a:r>
              <a:rPr lang="en-US" sz="4000" smtClean="0"/>
              <a:t>Physical Properties of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b="1" dirty="0"/>
              <a:t>Hexylresorcinol</a:t>
            </a:r>
            <a:r>
              <a:rPr lang="en-US" sz="2400" dirty="0"/>
              <a:t> is used as an antibacterial and as an antifungal </a:t>
            </a:r>
            <a:r>
              <a:rPr lang="en-US" sz="2400" dirty="0" smtClean="0"/>
              <a:t>agent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It </a:t>
            </a:r>
            <a:r>
              <a:rPr lang="en-US" sz="2400" dirty="0"/>
              <a:t>has a good combination of hydrophobic and hydrophilic </a:t>
            </a:r>
            <a:r>
              <a:rPr lang="en-US" sz="2400" dirty="0" smtClean="0"/>
              <a:t>regions</a:t>
            </a:r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Practice </a:t>
            </a:r>
            <a:r>
              <a:rPr lang="en-US" sz="2400" b="1" dirty="0"/>
              <a:t>with conceptual checkpoint </a:t>
            </a:r>
            <a:r>
              <a:rPr lang="en-US" sz="2400" b="1" dirty="0" smtClean="0"/>
              <a:t>12.3</a:t>
            </a:r>
            <a:endParaRPr lang="en-US" sz="2400" b="1" dirty="0"/>
          </a:p>
          <a:p>
            <a:pPr marL="914400" lvl="1" indent="-51435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80853" y="2055158"/>
            <a:ext cx="3298333" cy="14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</a:t>
            </a:r>
            <a:r>
              <a:rPr lang="en-US" sz="4000" smtClean="0"/>
              <a:t>Physical Properties of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A strong base </a:t>
            </a:r>
            <a:r>
              <a:rPr lang="en-US" sz="2400" dirty="0" smtClean="0"/>
              <a:t>is </a:t>
            </a:r>
            <a:r>
              <a:rPr lang="en-US" sz="2400" dirty="0"/>
              <a:t>necessary to deprotonate an </a:t>
            </a:r>
            <a:r>
              <a:rPr lang="en-US" sz="2400" dirty="0" smtClean="0"/>
              <a:t>alcohol.  </a:t>
            </a:r>
            <a:r>
              <a:rPr lang="en-US" sz="2400" dirty="0" err="1" smtClean="0"/>
              <a:t>NaH</a:t>
            </a:r>
            <a:r>
              <a:rPr lang="en-US" sz="2400" dirty="0" smtClean="0"/>
              <a:t> is often used to generate the corresponding </a:t>
            </a:r>
            <a:r>
              <a:rPr lang="en-US" sz="2400" b="1" dirty="0" err="1" smtClean="0"/>
              <a:t>alkoxide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Na</a:t>
            </a:r>
            <a:r>
              <a:rPr lang="en-US" sz="2400" dirty="0"/>
              <a:t>, K, or Li </a:t>
            </a:r>
            <a:r>
              <a:rPr lang="en-US" sz="2400" dirty="0" smtClean="0"/>
              <a:t>metal is often used as well: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Practice </a:t>
            </a:r>
            <a:r>
              <a:rPr lang="en-US" sz="2400" b="1" dirty="0"/>
              <a:t>with conceptual checkpoint </a:t>
            </a:r>
            <a:r>
              <a:rPr lang="en-US" sz="2400" b="1" dirty="0" smtClean="0"/>
              <a:t>12.4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3797" y="1981680"/>
            <a:ext cx="8276405" cy="130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12.2 Acidity of Alcohols and Phenols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4" y="4789117"/>
            <a:ext cx="5174381" cy="600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 </a:t>
            </a:r>
            <a:r>
              <a:rPr lang="en-US" sz="4000"/>
              <a:t>Alcohols and Phenols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00027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Alcohols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possess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hydroxyl group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(-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OH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)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Hydroxyl groups are extremely common in natural compounds</a:t>
            </a: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69888" y="1889150"/>
            <a:ext cx="2842398" cy="110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13474" y="3882497"/>
            <a:ext cx="4775841" cy="244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b="1" dirty="0" err="1" smtClean="0"/>
              <a:t>Alkoxide</a:t>
            </a:r>
            <a:r>
              <a:rPr lang="en-US" sz="2400" b="1" dirty="0" smtClean="0"/>
              <a:t> – </a:t>
            </a:r>
            <a:r>
              <a:rPr lang="en-US" sz="2400" dirty="0" smtClean="0"/>
              <a:t>conjugate base of an alcohol</a:t>
            </a:r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marL="0" indent="0"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/>
              <a:t>Remember ARIO… to rationalize the relative acidity of an alcohol</a:t>
            </a:r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12.2 Acidity of Alcohols and Phenols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42" y="1541149"/>
            <a:ext cx="6644422" cy="2044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4386366"/>
            <a:ext cx="7120128" cy="1767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Recall the factors that affect the acidity of alcohols and phenols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indent="-457200" eaLnBrk="1" hangingPunct="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Resonance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– phenol is millions of </a:t>
            </a:r>
          </a:p>
          <a:p>
            <a:pPr marL="457200" indent="0" eaLnBrk="1" hangingPunct="1">
              <a:buNone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times more acidic because the </a:t>
            </a:r>
          </a:p>
          <a:p>
            <a:pPr marL="457200" indent="0" eaLnBrk="1" hangingPunct="1">
              <a:buNone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conjugate base,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phenoxide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</a:t>
            </a:r>
          </a:p>
          <a:p>
            <a:pPr marL="45720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is resonance stabilized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38800" y="1905892"/>
            <a:ext cx="2645542" cy="188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12.2 Acidity of Alcohols and Phenols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7" y="4249455"/>
            <a:ext cx="7232215" cy="1813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Recall the factors that affect the acidity of alcohols and phenols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indent="-457200" eaLnBrk="1" hangingPunct="1">
              <a:buFont typeface="+mj-lt"/>
              <a:buAutoNum type="arabicPeriod" startAt="2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Induction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– presence of electron withdrawing groups increases the acidity of an alcohol or phenol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61454" y="3297924"/>
            <a:ext cx="3407889" cy="165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12.2 Acidity of Alcohols and Phenols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Recall the factors that affect the acidity of alcohols and phenols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indent="-457200" eaLnBrk="1" hangingPunct="1">
              <a:buFont typeface="+mj-lt"/>
              <a:buAutoNum type="arabicPeriod" startAt="3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Solvation Effects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– The more poorly solvated a conjugate base, the less stable it is, and the less acidic it’s conjugate acid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78078" y="3624415"/>
            <a:ext cx="3231917" cy="164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12.2 Acidity of Alcohols and Phenols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73235" y="4034594"/>
            <a:ext cx="2587055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conjugate base of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i="1" dirty="0" err="1">
                <a:solidFill>
                  <a:srgbClr val="FF0000"/>
                </a:solidFill>
                <a:latin typeface="+mn-lt"/>
              </a:rPr>
              <a:t>t</a:t>
            </a:r>
            <a:r>
              <a:rPr lang="en-US" b="1" i="1" dirty="0" err="1" smtClean="0">
                <a:solidFill>
                  <a:srgbClr val="FF0000"/>
                </a:solidFill>
                <a:latin typeface="+mn-lt"/>
              </a:rPr>
              <a:t>ert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-butanol is less stable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ue to solvation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tert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-butoxide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ion is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sterically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hindered, and not well solvated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12.2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12.2 Acidity of Alcohols and Phenols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021738"/>
            <a:ext cx="7680960" cy="2814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Alcohols can be synthesized from alkyl halides via </a:t>
            </a:r>
            <a:r>
              <a:rPr lang="en-US" sz="2400" b="1" dirty="0" smtClean="0"/>
              <a:t>substitution</a:t>
            </a:r>
            <a:r>
              <a:rPr lang="en-US" sz="2400" dirty="0" smtClean="0"/>
              <a:t>:</a:t>
            </a:r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 smtClean="0"/>
              <a:t>The substitution occurs </a:t>
            </a:r>
            <a:r>
              <a:rPr lang="en-US" sz="2400" dirty="0"/>
              <a:t>by S</a:t>
            </a:r>
            <a:r>
              <a:rPr lang="en-US" sz="2400" baseline="-25000" dirty="0"/>
              <a:t>N</a:t>
            </a:r>
            <a:r>
              <a:rPr lang="en-US" sz="2400" dirty="0"/>
              <a:t>1 or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2, depending on the substrate:</a:t>
            </a:r>
            <a:endParaRPr lang="en-US" sz="2400" dirty="0"/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37792" y="1791680"/>
            <a:ext cx="3854173" cy="57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12.3 Preparation of Alcohols</a:t>
            </a:r>
            <a:endParaRPr lang="en-US" sz="4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1487" y="3610779"/>
            <a:ext cx="7343062" cy="20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Alcohols can by synthesized from alkenes via addition reactions:</a:t>
            </a: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Recall that acid-catalyzed hydration yield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Markovnikov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addition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Hydroboration-oxidation yields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anti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Markovnikov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addition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Practice with Checkpoints 12.7 and 12.8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9679" y="1634560"/>
            <a:ext cx="8164641" cy="258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12.3 Preparation of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 third method to prepare alcohols is by the reduction of a carbonyl. What is a carbonyl?</a:t>
            </a:r>
          </a:p>
          <a:p>
            <a:pPr marL="514350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Reductions involve a change in oxidation state</a:t>
            </a:r>
          </a:p>
          <a:p>
            <a:pPr marL="514350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Oxidation state are a method of electron bookkeeping</a:t>
            </a:r>
          </a:p>
          <a:p>
            <a:pPr marL="514350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Recall how we used formal charge as a method of electron bookkeeping </a:t>
            </a:r>
          </a:p>
          <a:p>
            <a:pPr marL="914400" lvl="1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Each atom is assigned half of the electrons it is sharing with another atom</a:t>
            </a:r>
          </a:p>
          <a:p>
            <a:pPr marL="914400" lvl="1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What is the formal charge on carbon in methanol?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To determine the oxidation state of an atom, imagine the electrons in a bond as a lone pair on the more electronegative atom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2141900"/>
            <a:ext cx="7955280" cy="362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Oxidation states for carbon ranges from -4 to +4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ea typeface="+mn-ea"/>
                <a:cs typeface="+mn-cs"/>
              </a:rPr>
              <a:t>Oxidation </a:t>
            </a:r>
            <a:r>
              <a:rPr lang="en-US" sz="2400" b="1" dirty="0" err="1" smtClean="0">
                <a:solidFill>
                  <a:srgbClr val="FF0000"/>
                </a:solidFill>
                <a:ea typeface="+mn-ea"/>
                <a:cs typeface="+mn-cs"/>
              </a:rPr>
              <a:t>Rxn</a:t>
            </a:r>
            <a:r>
              <a:rPr lang="en-US" sz="2400" b="1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–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carbon’s oxidation state is increased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Reduction </a:t>
            </a:r>
            <a:r>
              <a:rPr lang="en-US" sz="2400" b="1" dirty="0" err="1" smtClean="0">
                <a:solidFill>
                  <a:srgbClr val="0070C0"/>
                </a:solidFill>
                <a:ea typeface="+mn-ea"/>
                <a:cs typeface="+mn-cs"/>
              </a:rPr>
              <a:t>Rxn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–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carbon’s oxidation state is decreased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12.3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2" y="1869162"/>
            <a:ext cx="6971114" cy="211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00027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Hydroxyl groups in natural compounds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4471" y="1881187"/>
            <a:ext cx="8415058" cy="39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 </a:t>
            </a:r>
            <a:r>
              <a:rPr lang="en-US" sz="4000"/>
              <a:t>Alcohols and Phenols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Converting a carbonyl to an alcohol requires a reducing agent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reducing agent is then oxidized in the process, while the substrate (carbonyl is reduced)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reduction of the carbonyl group, overall, results in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addition of H and H across the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bond</a:t>
            </a: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42281" y="1922989"/>
            <a:ext cx="3749684" cy="93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There are three reducing agents that can be used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Catalytic Hydrogenation:</a:t>
            </a:r>
            <a:r>
              <a:rPr lang="en-US" dirty="0" smtClean="0">
                <a:solidFill>
                  <a:srgbClr val="0070C0"/>
                </a:solidFill>
                <a:ea typeface="+mn-ea"/>
              </a:rPr>
              <a:t> 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b="1" dirty="0" smtClean="0">
              <a:solidFill>
                <a:srgbClr val="0070C0"/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This method is rarely used; high temp and pressure is required</a:t>
            </a:r>
          </a:p>
        </p:txBody>
      </p:sp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5754" y="2779539"/>
            <a:ext cx="3285628" cy="168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There are three reducing agents that can be used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lvl="1" indent="-514350" eaLnBrk="1" hangingPunct="1">
              <a:buFont typeface="+mj-lt"/>
              <a:buAutoNum type="arabicPeriod" startAt="2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Sodium </a:t>
            </a:r>
            <a:r>
              <a:rPr lang="en-US" b="1" dirty="0" err="1" smtClean="0">
                <a:solidFill>
                  <a:srgbClr val="0070C0"/>
                </a:solidFill>
                <a:ea typeface="+mn-ea"/>
              </a:rPr>
              <a:t>Borohydride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 (NaBH</a:t>
            </a:r>
            <a:r>
              <a:rPr lang="en-US" b="1" baseline="-25000" dirty="0" smtClean="0">
                <a:solidFill>
                  <a:srgbClr val="0070C0"/>
                </a:solidFill>
                <a:ea typeface="+mn-ea"/>
              </a:rPr>
              <a:t>4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)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– common reducing agent for aldehydes and ketones</a:t>
            </a: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05"/>
          <a:stretch>
            <a:fillRect/>
          </a:stretch>
        </p:blipFill>
        <p:spPr bwMode="auto">
          <a:xfrm>
            <a:off x="2402503" y="3257518"/>
            <a:ext cx="4205099" cy="206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There are three reducing agents that can be used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NaBH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is a source of hydride (H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-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) which does nucleophilic addition to the carbonyl carbon, followed by proton transfer from the solvent:</a:t>
            </a:r>
          </a:p>
        </p:txBody>
      </p:sp>
      <p:pic>
        <p:nvPicPr>
          <p:cNvPr id="50184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5501" y="3108038"/>
            <a:ext cx="7030066" cy="269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39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There are three reducing agents that can be used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When an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unsymmetrical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ketone is reduced, a new chiral center is created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and a pair of stereoisomers is obtained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6" y="2531997"/>
            <a:ext cx="6446293" cy="9425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034" y="3648667"/>
            <a:ext cx="27113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Unsymmetrical ketone 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 two different R groups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70" y="4595922"/>
            <a:ext cx="4421987" cy="16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There are three reducing agents that can be used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lvl="1" indent="-514350" eaLnBrk="1" hangingPunct="1">
              <a:buFont typeface="+mj-lt"/>
              <a:buAutoNum type="arabicPeriod" startAt="3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Lithium Aluminum Hydride (LiAlH</a:t>
            </a:r>
            <a:r>
              <a:rPr lang="en-US" b="1" baseline="-25000" dirty="0" smtClean="0">
                <a:solidFill>
                  <a:srgbClr val="0070C0"/>
                </a:solidFill>
                <a:ea typeface="+mn-ea"/>
              </a:rPr>
              <a:t>4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)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– another common reducing agent for reducing carbonyl compounds</a:t>
            </a:r>
          </a:p>
          <a:p>
            <a:pPr marL="914400" lvl="1" indent="-514350" eaLnBrk="1" hangingPunct="1">
              <a:buFont typeface="+mj-lt"/>
              <a:buAutoNum type="arabicPeriod" startAt="3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 startAt="3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400050" lvl="1" indent="0" eaLnBrk="1" hangingPunct="1">
              <a:buNone/>
              <a:defRPr/>
            </a:pPr>
            <a:r>
              <a:rPr lang="en-US" b="1" u="sng" dirty="0" smtClean="0">
                <a:solidFill>
                  <a:srgbClr val="0070C0"/>
                </a:solidFill>
                <a:ea typeface="+mn-ea"/>
              </a:rPr>
              <a:t>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ithium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ea typeface="+mn-ea"/>
              </a:rPr>
              <a:t>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luminum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ea typeface="+mn-ea"/>
              </a:rPr>
              <a:t>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ydride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is often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abbreviated as 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LAH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6973" y="3348997"/>
            <a:ext cx="5789014" cy="119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68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There are three reducing agents that can be used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LiAlH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and NaBH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4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are structurally similar hydride reagents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But,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LAH is much more reactive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than NaBH4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63" y="2335234"/>
            <a:ext cx="4997534" cy="17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There are three reducing agents that can be used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LiAlH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is much more reactive and cannot be used in presence of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protic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solvent.  The proton source (H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O) has to be added after carbonyl is reduced.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5" y="3283559"/>
            <a:ext cx="6882704" cy="248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Hydride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delivery agents are selective for the carbonyl group, whereas hydrogenation is not.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Catalytic hydrogenation reduces the carbonyl AND the alkene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44" y="2116550"/>
            <a:ext cx="7078009" cy="2593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reactivity 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hydride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delivery agents can be fine-tuned by using derivatives with varying R-groups 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Alkoxides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Cyano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Sterically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hindered groups</a:t>
            </a: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6333" y="2309322"/>
            <a:ext cx="4309728" cy="150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5565" y="940127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Phenols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possess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hydroxyl group directly attached to a benzene ring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3292" y="4251401"/>
            <a:ext cx="3898382" cy="214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21927" y="1751369"/>
            <a:ext cx="2099689" cy="214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44264" y="2098675"/>
            <a:ext cx="116577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90162" y="1898650"/>
            <a:ext cx="2251640" cy="194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071479" y="4081259"/>
            <a:ext cx="2793105" cy="228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 </a:t>
            </a:r>
            <a:r>
              <a:rPr lang="en-US" sz="4000"/>
              <a:t>Alcohols and Phenols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LAH is strong enough to also reduce esters and carboxylic acids, whereas NaBH</a:t>
            </a:r>
            <a:r>
              <a:rPr lang="en-US" sz="2400" baseline="-25000" dirty="0"/>
              <a:t>4</a:t>
            </a:r>
            <a:r>
              <a:rPr lang="en-US" sz="2400" dirty="0"/>
              <a:t> is generally </a:t>
            </a:r>
            <a:r>
              <a:rPr lang="en-US" sz="2400" dirty="0" smtClean="0"/>
              <a:t>not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Reduction of carboxylic acids &amp; esters </a:t>
            </a:r>
            <a:r>
              <a:rPr lang="en-US" sz="2400" b="1" dirty="0" smtClean="0"/>
              <a:t>yield primary alcohols</a:t>
            </a:r>
            <a:endParaRPr lang="en-US" sz="2400" b="1" dirty="0"/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92838" y="2109701"/>
            <a:ext cx="6024429" cy="302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sz="half" idx="1"/>
          </p:nvPr>
        </p:nvSpPr>
        <p:spPr>
          <a:xfrm>
            <a:off x="113952" y="1012804"/>
            <a:ext cx="8937625" cy="24701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Reduction of an ester requires 2 equivalents of hydride</a:t>
            </a:r>
          </a:p>
          <a:p>
            <a:pPr eaLnBrk="1" hangingPunct="1"/>
            <a:r>
              <a:rPr lang="en-US" sz="2400" dirty="0" smtClean="0"/>
              <a:t>The first two steps result in formation of an aldehyde, which is then reduced to alcohol as previously discussed.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err="1" smtClean="0"/>
              <a:t>Methoxide</a:t>
            </a:r>
            <a:r>
              <a:rPr lang="en-US" sz="2400" dirty="0" smtClean="0"/>
              <a:t> is not a good leaving group, but acts like one here because the high energy intermediate becomes a stable aldehyde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/>
              <a:t>Practice with </a:t>
            </a:r>
            <a:r>
              <a:rPr lang="en-US" sz="2400" b="1" dirty="0" err="1" smtClean="0"/>
              <a:t>SkillBuilder</a:t>
            </a:r>
            <a:r>
              <a:rPr lang="en-US" sz="2400" b="1" dirty="0" smtClean="0"/>
              <a:t> 12.4</a:t>
            </a:r>
          </a:p>
          <a:p>
            <a:pPr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12.4 </a:t>
            </a:r>
            <a:r>
              <a:rPr lang="en-US" sz="4000" dirty="0" smtClean="0"/>
              <a:t>Prep. of Alcohols via Reduction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2451622"/>
            <a:ext cx="8950877" cy="1832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 err="1"/>
              <a:t>Diols</a:t>
            </a:r>
            <a:r>
              <a:rPr lang="en-US" sz="2400" dirty="0"/>
              <a:t> are named using the same method as alcohols, </a:t>
            </a:r>
            <a:r>
              <a:rPr lang="en-US" sz="2400" dirty="0" smtClean="0"/>
              <a:t>except the “e” is not dropped from the alkane name, and </a:t>
            </a:r>
            <a:r>
              <a:rPr lang="en-US" sz="2400" dirty="0"/>
              <a:t>the </a:t>
            </a:r>
            <a:r>
              <a:rPr lang="en-US" sz="2400" dirty="0" smtClean="0"/>
              <a:t>suffix </a:t>
            </a:r>
            <a:r>
              <a:rPr lang="en-US" sz="2400" dirty="0"/>
              <a:t>“</a:t>
            </a:r>
            <a:r>
              <a:rPr lang="en-US" sz="2400" b="1" dirty="0" err="1"/>
              <a:t>diol</a:t>
            </a:r>
            <a:r>
              <a:rPr lang="en-US" sz="2400" dirty="0"/>
              <a:t>” is </a:t>
            </a:r>
            <a:r>
              <a:rPr lang="en-US" sz="2400" dirty="0" smtClean="0"/>
              <a:t>used.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term </a:t>
            </a:r>
            <a:r>
              <a:rPr lang="en-US" sz="2400" b="1" dirty="0" smtClean="0"/>
              <a:t>glycol</a:t>
            </a:r>
            <a:r>
              <a:rPr lang="en-US" sz="2400" dirty="0" smtClean="0"/>
              <a:t> is also used to describe </a:t>
            </a:r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a compound with two hydroxyl groups</a:t>
            </a:r>
            <a:endParaRPr lang="en-US" sz="2400" dirty="0"/>
          </a:p>
        </p:txBody>
      </p:sp>
      <p:pic>
        <p:nvPicPr>
          <p:cNvPr id="5837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96046" y="2134463"/>
            <a:ext cx="5368634" cy="148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12.5 Preparation of </a:t>
            </a:r>
            <a:r>
              <a:rPr lang="en-US" sz="4000" dirty="0" err="1" smtClean="0"/>
              <a:t>Diols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30" y="4651156"/>
            <a:ext cx="1887572" cy="1035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Diols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can be prepared from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reduction of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diketones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1204" y="2152060"/>
            <a:ext cx="6528561" cy="220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12.5 Preparation of </a:t>
            </a:r>
            <a:r>
              <a:rPr lang="en-US" sz="4000" dirty="0" err="1" smtClean="0"/>
              <a:t>Diols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Recall the methods we discussed in chapter 9 to convert an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alkene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into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diol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8555" y="2461279"/>
            <a:ext cx="7426890" cy="29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12.5 Preparation of </a:t>
            </a:r>
            <a:r>
              <a:rPr lang="en-US" sz="4000" dirty="0" err="1" smtClean="0"/>
              <a:t>Diols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Grignard reagents are often used in the synthesis of alcohols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To form a Grignard, an alkyl halide is treated with Mg metal</a:t>
            </a:r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79270" y="2334587"/>
            <a:ext cx="3512695" cy="97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0126" y="4371538"/>
            <a:ext cx="8363747" cy="113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12.6 Prep of Alcohols – Grignard Reagents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14300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electronegativity difference between C (2.5) and Mg (1.3) is great enough that the bond has significant ionic character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carbon atom behaves like a </a:t>
            </a:r>
            <a:r>
              <a:rPr lang="en-US" sz="2400" b="1" dirty="0" smtClean="0">
                <a:solidFill>
                  <a:srgbClr val="FF0000"/>
                </a:solidFill>
                <a:ea typeface="+mn-ea"/>
                <a:cs typeface="+mn-cs"/>
              </a:rPr>
              <a:t>carbon anion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and is a </a:t>
            </a:r>
            <a:r>
              <a:rPr lang="en-US" sz="2400" b="1" dirty="0" smtClean="0">
                <a:solidFill>
                  <a:srgbClr val="FF0000"/>
                </a:solidFill>
                <a:ea typeface="+mn-ea"/>
                <a:cs typeface="+mn-cs"/>
              </a:rPr>
              <a:t>strong nucleophile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as well as a </a:t>
            </a:r>
            <a:r>
              <a:rPr lang="en-US" sz="2400" b="1" dirty="0" smtClean="0">
                <a:solidFill>
                  <a:srgbClr val="FF0000"/>
                </a:solidFill>
                <a:ea typeface="+mn-ea"/>
                <a:cs typeface="+mn-cs"/>
              </a:rPr>
              <a:t>strong base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247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3004" y="2445099"/>
            <a:ext cx="4455999" cy="112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12.6 Prep of Alcohols – Grignard Reagents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Grignard reagents react like LAH, and will attack the carbonyl group of a ketone or an aldehyde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b="1" dirty="0" smtClean="0"/>
              <a:t>The key difference – Grignard reaction give a </a:t>
            </a:r>
            <a:r>
              <a:rPr lang="en-US" sz="2400" b="1" dirty="0" smtClean="0">
                <a:solidFill>
                  <a:srgbClr val="FF0000"/>
                </a:solidFill>
              </a:rPr>
              <a:t>new C-C bond!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349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7237" y="1949014"/>
            <a:ext cx="8472810" cy="20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12.6 Prep of Alcohols – Grignard Reagents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32" y="4913763"/>
            <a:ext cx="3250623" cy="13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Because the </a:t>
            </a:r>
            <a:r>
              <a:rPr lang="en-US" sz="2400" b="1" dirty="0">
                <a:solidFill>
                  <a:srgbClr val="FF0000"/>
                </a:solidFill>
              </a:rPr>
              <a:t>Grignard is both a strong base and a strong nucleophile</a:t>
            </a:r>
            <a:r>
              <a:rPr lang="en-US" sz="2400" dirty="0"/>
              <a:t>, care must be taken to protect it from exposure to </a:t>
            </a:r>
            <a:r>
              <a:rPr lang="en-US" sz="2400" dirty="0" smtClean="0"/>
              <a:t>water or alcohols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Anhydrous ethers are usually used as solvents for Grignard reactions</a:t>
            </a: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9691" y="2876962"/>
            <a:ext cx="6424617" cy="119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12.6 Prep of Alcohols – Grignard Reagents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Grignard examples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12.5</a:t>
            </a:r>
          </a:p>
        </p:txBody>
      </p:sp>
      <p:pic>
        <p:nvPicPr>
          <p:cNvPr id="65543" name="Picture 2"/>
          <p:cNvPicPr>
            <a:picLocks noChangeAspect="1" noChangeArrowheads="1"/>
          </p:cNvPicPr>
          <p:nvPr/>
        </p:nvPicPr>
        <p:blipFill>
          <a:blip r:embed="rId2"/>
          <a:srcRect l="11603" r="13260" b="44781"/>
          <a:stretch>
            <a:fillRect/>
          </a:stretch>
        </p:blipFill>
        <p:spPr bwMode="auto">
          <a:xfrm>
            <a:off x="362245" y="1900792"/>
            <a:ext cx="3250172" cy="131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33246" y="3873810"/>
            <a:ext cx="6743614" cy="10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12.6 Prep of Alcohols – Grignard Reagents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53" y="1955617"/>
            <a:ext cx="4305300" cy="118416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01867" y="1783122"/>
            <a:ext cx="3543415" cy="1431820"/>
          </a:xfrm>
          <a:prstGeom prst="frame">
            <a:avLst>
              <a:gd name="adj1" fmla="val 10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4463995" y="1783122"/>
            <a:ext cx="4436052" cy="1456872"/>
          </a:xfrm>
          <a:prstGeom prst="frame">
            <a:avLst>
              <a:gd name="adj1" fmla="val 10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996373" y="3624415"/>
            <a:ext cx="6970180" cy="1523782"/>
          </a:xfrm>
          <a:prstGeom prst="frame">
            <a:avLst>
              <a:gd name="adj1" fmla="val 10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Content Placeholder 2"/>
          <p:cNvSpPr>
            <a:spLocks noGrp="1"/>
          </p:cNvSpPr>
          <p:nvPr>
            <p:ph sz="half" idx="1"/>
          </p:nvPr>
        </p:nvSpPr>
        <p:spPr>
          <a:xfrm>
            <a:off x="122586" y="95511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Alcoh</a:t>
            </a:r>
            <a:r>
              <a:rPr lang="en-US" sz="2400" dirty="0">
                <a:solidFill>
                  <a:srgbClr val="FF0000"/>
                </a:solidFill>
              </a:rPr>
              <a:t>ol</a:t>
            </a:r>
            <a:r>
              <a:rPr lang="en-US" sz="2400" dirty="0"/>
              <a:t>s are named using the same procedure we used in Chapter 4 to name </a:t>
            </a:r>
            <a:r>
              <a:rPr lang="en-US" sz="2400" dirty="0" err="1"/>
              <a:t>alk</a:t>
            </a:r>
            <a:r>
              <a:rPr lang="en-US" sz="2400" dirty="0" err="1">
                <a:solidFill>
                  <a:srgbClr val="FF0000"/>
                </a:solidFill>
              </a:rPr>
              <a:t>ane</a:t>
            </a:r>
            <a:r>
              <a:rPr lang="en-US" sz="2400" dirty="0" err="1"/>
              <a:t>s</a:t>
            </a:r>
            <a:r>
              <a:rPr lang="en-US" sz="2400" dirty="0"/>
              <a:t> with </a:t>
            </a:r>
            <a:r>
              <a:rPr lang="en-US" sz="2400" b="1" dirty="0">
                <a:solidFill>
                  <a:srgbClr val="0070C0"/>
                </a:solidFill>
              </a:rPr>
              <a:t>minor modifications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Identify the parent chain, </a:t>
            </a:r>
            <a:r>
              <a:rPr lang="en-US" b="1" dirty="0">
                <a:solidFill>
                  <a:srgbClr val="0070C0"/>
                </a:solidFill>
              </a:rPr>
              <a:t>which should include the carbon that the –OH is attached to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Identify and Name the </a:t>
            </a:r>
            <a:r>
              <a:rPr lang="en-US" dirty="0" err="1"/>
              <a:t>substituents</a:t>
            </a:r>
            <a:endParaRPr lang="en-US" dirty="0"/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Assign a </a:t>
            </a:r>
            <a:r>
              <a:rPr lang="en-US" dirty="0" err="1"/>
              <a:t>locant</a:t>
            </a:r>
            <a:r>
              <a:rPr lang="en-US" dirty="0"/>
              <a:t> (and prefix if necessary) to each substituent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70C0"/>
                </a:solidFill>
              </a:rPr>
              <a:t>Give </a:t>
            </a:r>
            <a:r>
              <a:rPr lang="en-US" b="1" dirty="0">
                <a:solidFill>
                  <a:srgbClr val="0070C0"/>
                </a:solidFill>
              </a:rPr>
              <a:t>the carbon that the –OH is attached to the lowest number possible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/>
              <a:t>List the numbered </a:t>
            </a:r>
            <a:r>
              <a:rPr lang="en-US" dirty="0" err="1"/>
              <a:t>substituents</a:t>
            </a:r>
            <a:r>
              <a:rPr lang="en-US" dirty="0"/>
              <a:t> before the parent name in alphabetical order</a:t>
            </a:r>
            <a:r>
              <a:rPr lang="en-US" dirty="0" smtClean="0"/>
              <a:t>. Ignore </a:t>
            </a:r>
            <a:r>
              <a:rPr lang="en-US" dirty="0"/>
              <a:t>prefixes (except </a:t>
            </a:r>
            <a:r>
              <a:rPr lang="en-US" dirty="0" err="1"/>
              <a:t>iso</a:t>
            </a:r>
            <a:r>
              <a:rPr lang="en-US" dirty="0"/>
              <a:t>) when ordering alphabetically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–OH </a:t>
            </a:r>
            <a:r>
              <a:rPr lang="en-US" b="1" dirty="0" err="1">
                <a:solidFill>
                  <a:srgbClr val="0070C0"/>
                </a:solidFill>
              </a:rPr>
              <a:t>locant</a:t>
            </a:r>
            <a:r>
              <a:rPr lang="en-US" b="1" dirty="0">
                <a:solidFill>
                  <a:srgbClr val="0070C0"/>
                </a:solidFill>
              </a:rPr>
              <a:t> is placed either just before </a:t>
            </a:r>
          </a:p>
          <a:p>
            <a:pPr marL="914400" lvl="1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en-US" b="1" dirty="0">
                <a:solidFill>
                  <a:srgbClr val="0070C0"/>
                </a:solidFill>
              </a:rPr>
              <a:t>	the parent name or just before the -</a:t>
            </a:r>
            <a:r>
              <a:rPr lang="en-US" b="1" dirty="0" err="1">
                <a:solidFill>
                  <a:srgbClr val="0070C0"/>
                </a:solidFill>
              </a:rPr>
              <a:t>ol</a:t>
            </a:r>
            <a:r>
              <a:rPr lang="en-US" b="1" dirty="0">
                <a:solidFill>
                  <a:srgbClr val="0070C0"/>
                </a:solidFill>
              </a:rPr>
              <a:t> suffix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</a:t>
            </a:r>
            <a:r>
              <a:rPr lang="en-US" sz="4000" smtClean="0"/>
              <a:t>Alcohol Nomenclature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Consider the reaction below</a:t>
            </a:r>
            <a:r>
              <a:rPr lang="en-US" sz="2400" dirty="0" smtClean="0"/>
              <a:t>.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alcohol can act as an acid, </a:t>
            </a:r>
            <a:r>
              <a:rPr lang="en-US" sz="2400" dirty="0" smtClean="0"/>
              <a:t>so a Grignard reagents and alcohols are </a:t>
            </a:r>
            <a:r>
              <a:rPr lang="en-US" sz="2400" b="1" dirty="0" smtClean="0"/>
              <a:t>incompatible</a:t>
            </a:r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alcohol can be protected to prevent it from reacting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12.7 Protection </a:t>
            </a:r>
            <a:r>
              <a:rPr lang="en-US" sz="4000" smtClean="0"/>
              <a:t>of 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0" y="1726330"/>
            <a:ext cx="8242126" cy="153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A three-step process is required to achieve the desired overall </a:t>
            </a:r>
            <a:r>
              <a:rPr lang="en-US" sz="2400" dirty="0" smtClean="0"/>
              <a:t>synthesis: (1) protect alcohol (2) perform Grignard reaction, then (3) </a:t>
            </a:r>
            <a:r>
              <a:rPr lang="en-US" sz="2400" dirty="0" err="1" smtClean="0"/>
              <a:t>deprotect</a:t>
            </a:r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</p:txBody>
      </p:sp>
      <p:pic>
        <p:nvPicPr>
          <p:cNvPr id="6759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4345" y="2616483"/>
            <a:ext cx="6977616" cy="350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12.7 Protection </a:t>
            </a:r>
            <a:r>
              <a:rPr lang="en-US" sz="4000" smtClean="0"/>
              <a:t>of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One such protecting group is </a:t>
            </a:r>
            <a:r>
              <a:rPr lang="en-US" sz="2400" b="1" dirty="0" err="1"/>
              <a:t>trimethylsilyl</a:t>
            </a:r>
            <a:r>
              <a:rPr lang="en-US" sz="2400" b="1" dirty="0"/>
              <a:t> (</a:t>
            </a:r>
            <a:r>
              <a:rPr lang="en-US" sz="2400" b="1" dirty="0" smtClean="0"/>
              <a:t>TMS)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The TMS protection step requires the presence of a base to neutralize the </a:t>
            </a:r>
            <a:r>
              <a:rPr lang="en-US" sz="2400" dirty="0" err="1" smtClean="0"/>
              <a:t>HCl</a:t>
            </a:r>
            <a:r>
              <a:rPr lang="en-US" sz="2400" dirty="0" smtClean="0"/>
              <a:t> byproduct</a:t>
            </a:r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7135" y="1581470"/>
            <a:ext cx="7589731" cy="199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0658" y="4700613"/>
            <a:ext cx="6475861" cy="1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12.7 Protection </a:t>
            </a:r>
            <a:r>
              <a:rPr lang="en-US" sz="4000" smtClean="0"/>
              <a:t>of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Evidence suggests that substitution at the Si atom occurs by an S</a:t>
            </a:r>
            <a:r>
              <a:rPr lang="en-US" sz="2400" baseline="-25000" dirty="0"/>
              <a:t>N</a:t>
            </a:r>
            <a:r>
              <a:rPr lang="en-US" sz="2400" dirty="0"/>
              <a:t>2 </a:t>
            </a:r>
            <a:r>
              <a:rPr lang="en-US" sz="2400" dirty="0" smtClean="0"/>
              <a:t>mechanism</a:t>
            </a:r>
          </a:p>
          <a:p>
            <a:pPr eaLnBrk="1" hangingPunct="1"/>
            <a:r>
              <a:rPr lang="en-US" sz="2400" dirty="0" smtClean="0"/>
              <a:t>Because </a:t>
            </a:r>
            <a:r>
              <a:rPr lang="en-US" sz="2400" dirty="0"/>
              <a:t>Si is much larger than C, it is more open to backside attack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12.7 Protection </a:t>
            </a:r>
            <a:r>
              <a:rPr lang="en-US" sz="4000" smtClean="0"/>
              <a:t>of 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1" y="2794068"/>
            <a:ext cx="7519198" cy="283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The TMS group can later be removed with H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30000" dirty="0"/>
              <a:t>+</a:t>
            </a:r>
            <a:r>
              <a:rPr lang="en-US" sz="2400" dirty="0"/>
              <a:t> or </a:t>
            </a:r>
            <a:r>
              <a:rPr lang="en-US" sz="2400" dirty="0" smtClean="0"/>
              <a:t>F</a:t>
            </a:r>
            <a:r>
              <a:rPr lang="en-US" sz="2400" baseline="30000" dirty="0" smtClean="0"/>
              <a:t>-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TBAF</a:t>
            </a:r>
            <a:r>
              <a:rPr lang="en-US" sz="2400" dirty="0" smtClean="0"/>
              <a:t> </a:t>
            </a:r>
            <a:r>
              <a:rPr lang="en-US" sz="2400" dirty="0"/>
              <a:t>is often used to </a:t>
            </a:r>
            <a:r>
              <a:rPr lang="en-US" sz="2400" b="1" dirty="0"/>
              <a:t>supply fluoride ions</a:t>
            </a:r>
          </a:p>
        </p:txBody>
      </p:sp>
      <p:pic>
        <p:nvPicPr>
          <p:cNvPr id="7066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74614" y="4606531"/>
            <a:ext cx="4194771" cy="174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12.7 Protection </a:t>
            </a:r>
            <a:r>
              <a:rPr lang="en-US" sz="4000" smtClean="0"/>
              <a:t>of 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47" y="1914727"/>
            <a:ext cx="4358938" cy="1118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overall process is shown below:</a:t>
            </a:r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/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Practice with Conceptual Checkpoint 12.16</a:t>
            </a:r>
            <a:endParaRPr lang="en-US" sz="2400" b="1" dirty="0"/>
          </a:p>
        </p:txBody>
      </p:sp>
      <p:pic>
        <p:nvPicPr>
          <p:cNvPr id="7168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954" y="1629435"/>
            <a:ext cx="8693653" cy="372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12.7 Protection </a:t>
            </a:r>
            <a:r>
              <a:rPr lang="en-US" sz="4000" smtClean="0"/>
              <a:t>of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518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2 million tons of phenol is produced industrially yearly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Acetone is a useful byproduct</a:t>
            </a: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Phenol is a precursor in many chemical syntheses</a:t>
            </a:r>
          </a:p>
          <a:p>
            <a:pPr marL="914400" lvl="1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Pharmaceuticals</a:t>
            </a:r>
          </a:p>
          <a:p>
            <a:pPr marL="914400" lvl="1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Polymers</a:t>
            </a:r>
          </a:p>
          <a:p>
            <a:pPr marL="914400" lvl="1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Adhesives</a:t>
            </a:r>
          </a:p>
          <a:p>
            <a:pPr marL="914400" lvl="1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Food preservatives, etc.</a:t>
            </a:r>
          </a:p>
        </p:txBody>
      </p:sp>
      <p:pic>
        <p:nvPicPr>
          <p:cNvPr id="727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1698" y="1648882"/>
            <a:ext cx="7700605" cy="195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12.8 Preparation </a:t>
            </a:r>
            <a:r>
              <a:rPr lang="en-US" sz="4000" smtClean="0"/>
              <a:t>of Phenols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3˚ alcohols area converted to alkyl halides with HX (S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1 </a:t>
            </a:r>
            <a:r>
              <a:rPr lang="en-US" sz="2400" dirty="0" err="1" smtClean="0"/>
              <a:t>rxn</a:t>
            </a:r>
            <a:r>
              <a:rPr lang="en-US" sz="2400" dirty="0" smtClean="0"/>
              <a:t>)</a:t>
            </a:r>
          </a:p>
          <a:p>
            <a:pPr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  <a:p>
            <a:pPr eaLnBrk="1" hangingPunct="1"/>
            <a:r>
              <a:rPr lang="en-US" sz="2400" dirty="0"/>
              <a:t>For </a:t>
            </a:r>
            <a:r>
              <a:rPr lang="en-US" sz="2400" dirty="0" smtClean="0"/>
              <a:t>1˚ or 2˚ alcohols</a:t>
            </a:r>
            <a:r>
              <a:rPr lang="en-US" sz="2400" dirty="0"/>
              <a:t>, the reaction occurs </a:t>
            </a:r>
            <a:r>
              <a:rPr lang="en-US" sz="2400" dirty="0" smtClean="0"/>
              <a:t>via </a:t>
            </a:r>
            <a:r>
              <a:rPr lang="en-US" sz="2400" dirty="0"/>
              <a:t>S</a:t>
            </a:r>
            <a:r>
              <a:rPr lang="en-US" sz="2400" baseline="-25000" dirty="0"/>
              <a:t>N</a:t>
            </a:r>
            <a:r>
              <a:rPr lang="en-US" sz="2400" dirty="0"/>
              <a:t>2</a:t>
            </a:r>
          </a:p>
        </p:txBody>
      </p:sp>
      <p:pic>
        <p:nvPicPr>
          <p:cNvPr id="7373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822" y="1730549"/>
            <a:ext cx="8418664" cy="1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9827" y="4352092"/>
            <a:ext cx="7274409" cy="166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12.9 Reactions of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To make an alkyl chloride, ZnCl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must be used with </a:t>
            </a:r>
            <a:r>
              <a:rPr lang="en-US" sz="2400" dirty="0" err="1" smtClean="0"/>
              <a:t>HCl</a:t>
            </a:r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Zinc </a:t>
            </a:r>
            <a:r>
              <a:rPr lang="en-US" sz="2400" dirty="0" err="1" smtClean="0"/>
              <a:t>cation</a:t>
            </a:r>
            <a:r>
              <a:rPr lang="en-US" sz="2400" dirty="0" smtClean="0"/>
              <a:t> is required to make the –OH a better leaving group</a:t>
            </a:r>
            <a:endParaRPr lang="en-US" sz="2400" dirty="0"/>
          </a:p>
          <a:p>
            <a:pPr marL="914400" lvl="1" indent="-514350" eaLnBrk="1" hangingPunct="1"/>
            <a:endParaRPr lang="en-US" dirty="0"/>
          </a:p>
          <a:p>
            <a:pPr marL="1314450" lvl="2" indent="-514350" eaLnBrk="1" hangingPunct="1"/>
            <a:endParaRPr lang="en-US" sz="2400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</p:txBody>
      </p:sp>
      <p:pic>
        <p:nvPicPr>
          <p:cNvPr id="7475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15519" y="4323231"/>
            <a:ext cx="6017167" cy="13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3" name="Picture 6"/>
          <p:cNvSpPr>
            <a:spLocks noChangeAspect="1" noChangeArrowheads="1"/>
          </p:cNvSpPr>
          <p:nvPr/>
        </p:nvSpPr>
        <p:spPr bwMode="auto">
          <a:xfrm>
            <a:off x="574675" y="5434013"/>
            <a:ext cx="2524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4" name="Picture 7"/>
          <p:cNvSpPr>
            <a:spLocks noChangeAspect="1" noChangeArrowheads="1"/>
          </p:cNvSpPr>
          <p:nvPr/>
        </p:nvSpPr>
        <p:spPr bwMode="auto">
          <a:xfrm>
            <a:off x="8374063" y="5421313"/>
            <a:ext cx="18573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12.9 Reactions of 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70" y="1943234"/>
            <a:ext cx="4090847" cy="740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Recall the </a:t>
            </a:r>
            <a:r>
              <a:rPr lang="en-US" sz="2400" dirty="0"/>
              <a:t>–OH group can be converted into a </a:t>
            </a:r>
            <a:r>
              <a:rPr lang="en-US" sz="2400" dirty="0" smtClean="0"/>
              <a:t>good </a:t>
            </a:r>
            <a:r>
              <a:rPr lang="en-US" sz="2400" dirty="0"/>
              <a:t>leaving </a:t>
            </a:r>
            <a:r>
              <a:rPr lang="en-US" sz="2400" dirty="0" smtClean="0"/>
              <a:t>group, </a:t>
            </a:r>
            <a:r>
              <a:rPr lang="en-US" sz="2400" dirty="0"/>
              <a:t>such as a </a:t>
            </a:r>
            <a:r>
              <a:rPr lang="en-US" sz="2400" dirty="0" err="1"/>
              <a:t>tosyl</a:t>
            </a:r>
            <a:r>
              <a:rPr lang="en-US" sz="2400" dirty="0"/>
              <a:t> </a:t>
            </a:r>
            <a:r>
              <a:rPr lang="en-US" sz="2400" dirty="0" smtClean="0"/>
              <a:t>group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dirty="0" err="1" smtClean="0"/>
              <a:t>tosylate</a:t>
            </a:r>
            <a:r>
              <a:rPr lang="en-US" sz="2400" dirty="0" smtClean="0"/>
              <a:t> can then undergo</a:t>
            </a:r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2 substitution to obtain an</a:t>
            </a:r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alkyl halide</a:t>
            </a:r>
          </a:p>
        </p:txBody>
      </p:sp>
      <p:pic>
        <p:nvPicPr>
          <p:cNvPr id="7476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8199" y="1978642"/>
            <a:ext cx="6007106" cy="209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3" name="Picture 6"/>
          <p:cNvSpPr>
            <a:spLocks noChangeAspect="1" noChangeArrowheads="1"/>
          </p:cNvSpPr>
          <p:nvPr/>
        </p:nvSpPr>
        <p:spPr bwMode="auto">
          <a:xfrm>
            <a:off x="574675" y="5434013"/>
            <a:ext cx="2524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4" name="Picture 7"/>
          <p:cNvSpPr>
            <a:spLocks noChangeAspect="1" noChangeArrowheads="1"/>
          </p:cNvSpPr>
          <p:nvPr/>
        </p:nvSpPr>
        <p:spPr bwMode="auto">
          <a:xfrm>
            <a:off x="8374063" y="5421313"/>
            <a:ext cx="18573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12.9 Reactions of 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68" y="4523604"/>
            <a:ext cx="4306579" cy="12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22586" y="955110"/>
            <a:ext cx="87899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Alcohols are named using the same procedure we used in Chapter 4 to name alkanes with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minor modifications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Identify the parent chain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32676" y="2635907"/>
            <a:ext cx="4468748" cy="93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74418" y="4191863"/>
            <a:ext cx="6404247" cy="146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</a:t>
            </a:r>
            <a:r>
              <a:rPr lang="en-US" sz="4000" smtClean="0"/>
              <a:t>Alcohol Nomenclature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1˚ and 2˚ alcohols can also be converted to alkyl halides using SOCl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or PBr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</a:t>
            </a:r>
          </a:p>
        </p:txBody>
      </p:sp>
      <p:sp>
        <p:nvSpPr>
          <p:cNvPr id="74763" name="Picture 6"/>
          <p:cNvSpPr>
            <a:spLocks noChangeAspect="1" noChangeArrowheads="1"/>
          </p:cNvSpPr>
          <p:nvPr/>
        </p:nvSpPr>
        <p:spPr bwMode="auto">
          <a:xfrm>
            <a:off x="574675" y="5434013"/>
            <a:ext cx="2524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4" name="Picture 7"/>
          <p:cNvSpPr>
            <a:spLocks noChangeAspect="1" noChangeArrowheads="1"/>
          </p:cNvSpPr>
          <p:nvPr/>
        </p:nvSpPr>
        <p:spPr bwMode="auto">
          <a:xfrm>
            <a:off x="8374063" y="5421313"/>
            <a:ext cx="18573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12.9 Reactions of Alcohols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53" y="2469777"/>
            <a:ext cx="5563347" cy="18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SOCl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mechanism:</a:t>
            </a:r>
          </a:p>
        </p:txBody>
      </p:sp>
      <p:pic>
        <p:nvPicPr>
          <p:cNvPr id="75783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3066" y="1895518"/>
            <a:ext cx="8781429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12.9 Reactions of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581" y="2216150"/>
            <a:ext cx="90508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12.9 Reactions of Alcohols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8160" y="101774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PBr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mechanism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Practice with </a:t>
            </a:r>
            <a:r>
              <a:rPr lang="en-US" sz="2400" b="1" dirty="0" err="1" smtClean="0"/>
              <a:t>SkillBuilder</a:t>
            </a:r>
            <a:r>
              <a:rPr lang="en-US" sz="2400" b="1" dirty="0" smtClean="0"/>
              <a:t> 12.6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In section 7.12, we saw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alcohols undergo elimination in acidic conditions: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3˚ follow 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</a:t>
            </a:r>
            <a:r>
              <a:rPr lang="en-US" sz="24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1 mechanism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under these conditions: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7783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5809" y="4236501"/>
            <a:ext cx="7085205" cy="168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12.9 Reactions of 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40" y="1971016"/>
            <a:ext cx="5204619" cy="853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Recall that E1 elimination generally favors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more substituted alkene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less substituted alkene could only be favored via E2 elimination using a strong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bulky base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77832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06931" y="1903052"/>
            <a:ext cx="5473700" cy="137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12.9 Reactions of Alcohols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23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If the alcohol is converted into a better leaving group, then a strong base can be used to promote E2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E2 reactions generally preferred over E1 reactions.  E2 pathway not susceptible to rearrangements, and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regioselectivity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can be controlled 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Zaitsev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vs. Hofmann)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Practice with Conceptual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heckpoint 12.19</a:t>
            </a:r>
          </a:p>
        </p:txBody>
      </p:sp>
      <p:pic>
        <p:nvPicPr>
          <p:cNvPr id="7885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9979" y="2148153"/>
            <a:ext cx="7378940" cy="103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12.9 Reactions of 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We saw how alcohols can be formed by the reduction of a carbonyl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reverse process,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oxidation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is also possible:</a:t>
            </a:r>
          </a:p>
        </p:txBody>
      </p:sp>
      <p:pic>
        <p:nvPicPr>
          <p:cNvPr id="798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11368" y="3615205"/>
            <a:ext cx="5464825" cy="181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Oxidation of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primary alcohols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proceed to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an aldehyde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and then to the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carboxylic acid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514350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Oxidation of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secondary alcohols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produces a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ketone</a:t>
            </a:r>
          </a:p>
        </p:txBody>
      </p:sp>
      <p:pic>
        <p:nvPicPr>
          <p:cNvPr id="809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3842" y="2072879"/>
            <a:ext cx="503499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39585" y="4532641"/>
            <a:ext cx="3963508" cy="14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3˚ alcohols generally do not undergo oxidation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because they do not have any protons at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position: 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819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50934" y="2425919"/>
            <a:ext cx="3140811" cy="104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There is a large number of oxidizing agents that can be used to oxidize an alcohol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most common oxidizing agent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is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chromic acid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; it is formed from either CrO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or Na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Cr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7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in aqueous acid:</a:t>
            </a:r>
          </a:p>
        </p:txBody>
      </p:sp>
      <p:pic>
        <p:nvPicPr>
          <p:cNvPr id="81928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199" y="3050987"/>
            <a:ext cx="6052298" cy="287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126568" y="3728171"/>
            <a:ext cx="154766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Chromic acid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s also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alled the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Jones Reagent</a:t>
            </a:r>
          </a:p>
        </p:txBody>
      </p:sp>
    </p:spTree>
    <p:extLst>
      <p:ext uri="{BB962C8B-B14F-4D97-AF65-F5344CB8AC3E}">
        <p14:creationId xmlns:p14="http://schemas.microsoft.com/office/powerpoint/2010/main" val="9862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Content Placeholder 2"/>
          <p:cNvSpPr>
            <a:spLocks noGrp="1"/>
          </p:cNvSpPr>
          <p:nvPr>
            <p:ph sz="half" idx="1"/>
          </p:nvPr>
        </p:nvSpPr>
        <p:spPr>
          <a:xfrm>
            <a:off x="122586" y="95511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</a:rPr>
              <a:t>Alcohols are named using the same procedure we used in Chapter 4 to name </a:t>
            </a:r>
            <a:r>
              <a:rPr lang="en-US" sz="2400" dirty="0" err="1">
                <a:solidFill>
                  <a:srgbClr val="C6C3C3"/>
                </a:solidFill>
              </a:rPr>
              <a:t>alkanes</a:t>
            </a:r>
            <a:r>
              <a:rPr lang="en-US" sz="2400" dirty="0">
                <a:solidFill>
                  <a:srgbClr val="C6C3C3"/>
                </a:solidFill>
              </a:rPr>
              <a:t> with minor modifications</a:t>
            </a:r>
          </a:p>
          <a:p>
            <a:pPr marL="914400" lvl="1" indent="-514350" eaLnBrk="1" hangingPunct="1">
              <a:buFont typeface="Calibri" charset="0"/>
              <a:buAutoNum type="arabicPeriod" startAt="3"/>
            </a:pPr>
            <a:r>
              <a:rPr lang="en-US" dirty="0"/>
              <a:t>Assign a </a:t>
            </a:r>
            <a:r>
              <a:rPr lang="en-US" dirty="0" err="1"/>
              <a:t>locant</a:t>
            </a:r>
            <a:r>
              <a:rPr lang="en-US" dirty="0"/>
              <a:t> (and prefix if necessary) to each substituent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70C0"/>
                </a:solidFill>
              </a:rPr>
              <a:t>Give </a:t>
            </a:r>
            <a:r>
              <a:rPr lang="en-US" b="1" dirty="0">
                <a:solidFill>
                  <a:srgbClr val="0070C0"/>
                </a:solidFill>
              </a:rPr>
              <a:t>the carbon that the –OH is attached to the lowest </a:t>
            </a:r>
            <a:r>
              <a:rPr lang="en-US" b="1" dirty="0" smtClean="0">
                <a:solidFill>
                  <a:srgbClr val="0070C0"/>
                </a:solidFill>
              </a:rPr>
              <a:t>number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52176" y="3608432"/>
            <a:ext cx="5950706" cy="17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</a:t>
            </a:r>
            <a:r>
              <a:rPr lang="en-US" sz="4000" smtClean="0"/>
              <a:t>Alcohol Nomenclature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14300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Oxidation of the alcohol with chromic acid involves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(1)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formation of a chromate ester, and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(2)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elimination to form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bond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1" y="2318124"/>
            <a:ext cx="8255000" cy="382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Chromic acid </a:t>
            </a:r>
            <a:r>
              <a:rPr lang="en-US" sz="2400" dirty="0" smtClean="0"/>
              <a:t>will oxidize a 1˚ alcohol to a carboxylic acid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>
              <a:buFont typeface="Arial" charset="0"/>
              <a:buNone/>
            </a:pPr>
            <a:endParaRPr lang="en-US" sz="2400" dirty="0"/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PCC (</a:t>
            </a:r>
            <a:r>
              <a:rPr lang="en-US" sz="2400" b="1" dirty="0" err="1">
                <a:solidFill>
                  <a:srgbClr val="0070C0"/>
                </a:solidFill>
              </a:rPr>
              <a:t>pyridinium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chlorochromate</a:t>
            </a:r>
            <a:r>
              <a:rPr lang="en-US" sz="2400" b="1" dirty="0">
                <a:solidFill>
                  <a:srgbClr val="0070C0"/>
                </a:solidFill>
              </a:rPr>
              <a:t>) </a:t>
            </a:r>
            <a:r>
              <a:rPr lang="en-US" sz="2400" dirty="0"/>
              <a:t>can be used </a:t>
            </a:r>
            <a:r>
              <a:rPr lang="en-US" sz="2400" dirty="0" smtClean="0"/>
              <a:t>as the oxidant to produce an aldehyde </a:t>
            </a:r>
            <a:endParaRPr lang="en-US" dirty="0"/>
          </a:p>
          <a:p>
            <a:pPr marL="914400" lvl="1" indent="-514350"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7081" y="1820179"/>
            <a:ext cx="5135390" cy="142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7" y="4452470"/>
            <a:ext cx="7933765" cy="16284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8589" y="5891756"/>
            <a:ext cx="112152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smtClean="0">
                <a:solidFill>
                  <a:srgbClr val="0070C0"/>
                </a:solidFill>
                <a:latin typeface="+mn-lt"/>
              </a:rPr>
              <a:t>1˚ alcohol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043" y="5891756"/>
            <a:ext cx="105798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smtClean="0">
                <a:solidFill>
                  <a:srgbClr val="0070C0"/>
                </a:solidFill>
                <a:latin typeface="+mn-lt"/>
              </a:rPr>
              <a:t>aldehyde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Regardless of the oxidant used, either </a:t>
            </a:r>
            <a:r>
              <a:rPr lang="en-US" sz="2400" b="1" dirty="0" smtClean="0">
                <a:solidFill>
                  <a:srgbClr val="0070C0"/>
                </a:solidFill>
              </a:rPr>
              <a:t>chromic acid or PCC </a:t>
            </a:r>
            <a:r>
              <a:rPr lang="en-US" sz="2400" dirty="0" smtClean="0"/>
              <a:t>will convert a </a:t>
            </a:r>
            <a:r>
              <a:rPr lang="en-US" sz="2400" b="1" dirty="0" smtClean="0">
                <a:solidFill>
                  <a:srgbClr val="0070C0"/>
                </a:solidFill>
              </a:rPr>
              <a:t>2˚ alcohol to a ketone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pic>
        <p:nvPicPr>
          <p:cNvPr id="85000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31321" y="2283295"/>
            <a:ext cx="4572891" cy="258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Chromium reagents are toxic and horrible for the environment.</a:t>
            </a:r>
          </a:p>
          <a:p>
            <a:pPr eaLnBrk="1" hangingPunct="1"/>
            <a:r>
              <a:rPr lang="en-US" sz="2400" dirty="0" smtClean="0"/>
              <a:t>Alternatives have been developed, two of them are covered here:</a:t>
            </a:r>
          </a:p>
          <a:p>
            <a:pPr eaLnBrk="1" hangingPunct="1"/>
            <a:endParaRPr lang="en-US" sz="2400" dirty="0"/>
          </a:p>
          <a:p>
            <a:pPr marL="914400" indent="-457200" eaLnBrk="1" hangingPunct="1">
              <a:buFont typeface="+mj-lt"/>
              <a:buAutoNum type="arabicPeriod"/>
            </a:pPr>
            <a:r>
              <a:rPr lang="en-US" sz="2400" b="1" dirty="0" smtClean="0"/>
              <a:t>Swern oxidation</a:t>
            </a:r>
            <a:r>
              <a:rPr lang="en-US" sz="2400" dirty="0" smtClean="0"/>
              <a:t> – dimethyl </a:t>
            </a:r>
            <a:r>
              <a:rPr lang="en-US" sz="2400" dirty="0" err="1" smtClean="0"/>
              <a:t>sulfoxide</a:t>
            </a:r>
            <a:r>
              <a:rPr lang="en-US" sz="2400" dirty="0" smtClean="0"/>
              <a:t> (DMSO) and </a:t>
            </a:r>
            <a:r>
              <a:rPr lang="en-US" sz="2400" dirty="0" err="1" smtClean="0"/>
              <a:t>oxalyl</a:t>
            </a:r>
            <a:r>
              <a:rPr lang="en-US" sz="2400" dirty="0" smtClean="0"/>
              <a:t> chloride form the active oxidant. </a:t>
            </a:r>
            <a:endParaRPr lang="en-US" sz="2400" b="1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371473"/>
            <a:ext cx="8769662" cy="2047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1734" y="5490049"/>
            <a:ext cx="9041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b="1" smtClean="0">
                <a:solidFill>
                  <a:srgbClr val="0070C0"/>
                </a:solidFill>
                <a:latin typeface="+mn-lt"/>
              </a:rPr>
              <a:t>ctive</a:t>
            </a:r>
            <a:endParaRPr lang="en-US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oxidant</a:t>
            </a:r>
          </a:p>
        </p:txBody>
      </p:sp>
    </p:spTree>
    <p:extLst>
      <p:ext uri="{BB962C8B-B14F-4D97-AF65-F5344CB8AC3E}">
        <p14:creationId xmlns:p14="http://schemas.microsoft.com/office/powerpoint/2010/main" val="3506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err="1" smtClean="0">
                <a:solidFill>
                  <a:srgbClr val="0070C0"/>
                </a:solidFill>
              </a:rPr>
              <a:t>chlorodimethyl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sulfonium</a:t>
            </a:r>
            <a:r>
              <a:rPr lang="en-US" sz="2400" b="1" dirty="0" smtClean="0">
                <a:solidFill>
                  <a:srgbClr val="0070C0"/>
                </a:solidFill>
              </a:rPr>
              <a:t> ion (active oxidant) </a:t>
            </a:r>
            <a:r>
              <a:rPr lang="en-US" sz="2400" dirty="0" smtClean="0"/>
              <a:t>is attacked by the alcohol, and Et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N facilitates elimination to form the </a:t>
            </a:r>
            <a:r>
              <a:rPr lang="en-US" sz="2400" i="1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2400" dirty="0" smtClean="0"/>
              <a:t> bond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2˚ alcohols </a:t>
            </a:r>
            <a:r>
              <a:rPr lang="en-US" sz="2400" dirty="0" smtClean="0"/>
              <a:t>are oxidized to </a:t>
            </a:r>
            <a:r>
              <a:rPr lang="en-US" sz="2400" b="1" dirty="0" smtClean="0">
                <a:solidFill>
                  <a:srgbClr val="0070C0"/>
                </a:solidFill>
              </a:rPr>
              <a:t>ketones</a:t>
            </a:r>
            <a:endParaRPr lang="en-US" sz="2400" b="1" dirty="0">
              <a:solidFill>
                <a:srgbClr val="0070C0"/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421217"/>
            <a:ext cx="8922708" cy="22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Like PCC, the </a:t>
            </a:r>
            <a:r>
              <a:rPr lang="en-US" sz="2400" b="1" dirty="0" smtClean="0">
                <a:solidFill>
                  <a:srgbClr val="0070C0"/>
                </a:solidFill>
              </a:rPr>
              <a:t>Swern oxidation </a:t>
            </a:r>
            <a:r>
              <a:rPr lang="en-US" sz="2400" dirty="0" smtClean="0"/>
              <a:t>converts </a:t>
            </a:r>
            <a:r>
              <a:rPr lang="en-US" sz="2400" b="1" dirty="0" smtClean="0">
                <a:solidFill>
                  <a:srgbClr val="0070C0"/>
                </a:solidFill>
              </a:rPr>
              <a:t>1˚ alcohols to aldehydes</a:t>
            </a:r>
          </a:p>
          <a:p>
            <a:pPr eaLnBrk="1" hangingPunct="1"/>
            <a:endParaRPr lang="en-US" sz="2400" b="1" dirty="0">
              <a:solidFill>
                <a:srgbClr val="0070C0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0070C0"/>
              </a:solidFill>
            </a:endParaRPr>
          </a:p>
          <a:p>
            <a:pPr eaLnBrk="1" hangingPunct="1"/>
            <a:endParaRPr lang="en-US" sz="2400" b="1" dirty="0">
              <a:solidFill>
                <a:srgbClr val="0070C0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0070C0"/>
              </a:solidFill>
            </a:endParaRPr>
          </a:p>
          <a:p>
            <a:pPr eaLnBrk="1" hangingPunct="1"/>
            <a:endParaRPr lang="en-US" sz="2400" b="1" dirty="0">
              <a:solidFill>
                <a:srgbClr val="0070C0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0070C0"/>
              </a:solidFill>
            </a:endParaRPr>
          </a:p>
          <a:p>
            <a:pPr eaLnBrk="1" hangingPunct="1"/>
            <a:endParaRPr lang="en-US" sz="2400" b="1" dirty="0">
              <a:solidFill>
                <a:srgbClr val="0070C0"/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33" y="2393713"/>
            <a:ext cx="5117213" cy="14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Chromium reagents are toxic and horrible for the environment.</a:t>
            </a:r>
          </a:p>
          <a:p>
            <a:pPr eaLnBrk="1" hangingPunct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Alternatives have been developed, two of them are covered here:</a:t>
            </a:r>
          </a:p>
          <a:p>
            <a:pPr eaLnBrk="1" hangingPunct="1"/>
            <a:endParaRPr lang="en-US" sz="2400" dirty="0"/>
          </a:p>
          <a:p>
            <a:pPr marL="914400" indent="-457200" eaLnBrk="1" hangingPunct="1">
              <a:buFont typeface="+mj-lt"/>
              <a:buAutoNum type="arabicPeriod" startAt="2"/>
            </a:pPr>
            <a:r>
              <a:rPr lang="en-US" sz="2400" b="1" dirty="0" err="1" smtClean="0"/>
              <a:t>Dess</a:t>
            </a:r>
            <a:r>
              <a:rPr lang="en-US" sz="2400" b="1" dirty="0" smtClean="0"/>
              <a:t>-Martin </a:t>
            </a:r>
            <a:r>
              <a:rPr lang="en-US" sz="2400" b="1" dirty="0" err="1" smtClean="0"/>
              <a:t>periodane</a:t>
            </a:r>
            <a:r>
              <a:rPr lang="en-US" sz="2400" b="1" dirty="0" smtClean="0"/>
              <a:t> oxidation (DMP)</a:t>
            </a:r>
            <a:r>
              <a:rPr lang="en-US" sz="2400" dirty="0" smtClean="0"/>
              <a:t> – yields analogous results as the Swern oxidation:</a:t>
            </a:r>
            <a:endParaRPr lang="en-US" sz="2400" b="1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6" y="3405841"/>
            <a:ext cx="8633012" cy="268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DMP oxidation is believed to proceed through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periodane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intermediate:</a:t>
            </a: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DMP oxidation is non-acidic and doesn’t require high temps, but chromium oxidations do.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96995"/>
            <a:ext cx="8700247" cy="21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Predict the product for the following reaction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0" y="2771213"/>
            <a:ext cx="4868052" cy="1437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Predict the product for the following reaction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12.7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12.10 Oxidation of </a:t>
            </a:r>
            <a:r>
              <a:rPr lang="en-US" sz="4000" dirty="0" smtClean="0"/>
              <a:t>Alcohols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0" y="2771213"/>
            <a:ext cx="4868052" cy="14377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08736" y="4337576"/>
            <a:ext cx="112152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smtClean="0">
                <a:solidFill>
                  <a:srgbClr val="FF0000"/>
                </a:solidFill>
                <a:latin typeface="+mn-lt"/>
              </a:rPr>
              <a:t>1˚ alcohol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613" y="2361073"/>
            <a:ext cx="112152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>
                <a:solidFill>
                  <a:srgbClr val="FF0000"/>
                </a:solidFill>
                <a:latin typeface="+mn-lt"/>
              </a:rPr>
              <a:t>2</a:t>
            </a:r>
            <a:r>
              <a:rPr lang="en-US" b="1" smtClean="0">
                <a:solidFill>
                  <a:srgbClr val="FF0000"/>
                </a:solidFill>
                <a:latin typeface="+mn-lt"/>
              </a:rPr>
              <a:t>˚ alcohol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7865" y="2486520"/>
            <a:ext cx="105798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aldehyde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34" y="2730871"/>
            <a:ext cx="2951099" cy="14377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40169" y="2375296"/>
            <a:ext cx="843437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ketone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4022" y="4301340"/>
            <a:ext cx="1140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>
                <a:solidFill>
                  <a:srgbClr val="FF0000"/>
                </a:solidFill>
                <a:latin typeface="+mn-lt"/>
              </a:rPr>
              <a:t>c</a:t>
            </a:r>
            <a:r>
              <a:rPr lang="en-US" b="1" smtClean="0">
                <a:solidFill>
                  <a:srgbClr val="FF0000"/>
                </a:solidFill>
                <a:latin typeface="+mn-lt"/>
              </a:rPr>
              <a:t>arboxylic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acid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8460" y="2141432"/>
            <a:ext cx="1140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>
                <a:solidFill>
                  <a:srgbClr val="FF0000"/>
                </a:solidFill>
                <a:latin typeface="+mn-lt"/>
              </a:rPr>
              <a:t>c</a:t>
            </a:r>
            <a:r>
              <a:rPr lang="en-US" b="1" smtClean="0">
                <a:solidFill>
                  <a:srgbClr val="FF0000"/>
                </a:solidFill>
                <a:latin typeface="+mn-lt"/>
              </a:rPr>
              <a:t>arboxylic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18075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Content Placeholder 2"/>
          <p:cNvSpPr>
            <a:spLocks noGrp="1"/>
          </p:cNvSpPr>
          <p:nvPr>
            <p:ph sz="half" idx="1"/>
          </p:nvPr>
        </p:nvSpPr>
        <p:spPr>
          <a:xfrm>
            <a:off x="122586" y="95511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</a:rPr>
              <a:t>Alcohols are named using the same procedure we used in Chapter 4 to name alkanes with minor modifications</a:t>
            </a:r>
          </a:p>
          <a:p>
            <a:pPr marL="914400" lvl="1" indent="-514350" eaLnBrk="1" hangingPunct="1">
              <a:buFont typeface="Calibri" charset="0"/>
              <a:buAutoNum type="arabicPeriod" startAt="5"/>
            </a:pPr>
            <a:r>
              <a:rPr lang="en-US" b="1" dirty="0">
                <a:solidFill>
                  <a:srgbClr val="0070C0"/>
                </a:solidFill>
              </a:rPr>
              <a:t>The –OH </a:t>
            </a:r>
            <a:r>
              <a:rPr lang="en-US" b="1" dirty="0" err="1">
                <a:solidFill>
                  <a:srgbClr val="0070C0"/>
                </a:solidFill>
              </a:rPr>
              <a:t>locant</a:t>
            </a:r>
            <a:r>
              <a:rPr lang="en-US" b="1" dirty="0">
                <a:solidFill>
                  <a:srgbClr val="0070C0"/>
                </a:solidFill>
              </a:rPr>
              <a:t> is placed either just before the parent name or just before the -</a:t>
            </a:r>
            <a:r>
              <a:rPr lang="en-US" b="1" dirty="0" err="1">
                <a:solidFill>
                  <a:srgbClr val="0070C0"/>
                </a:solidFill>
              </a:rPr>
              <a:t>ol</a:t>
            </a:r>
            <a:r>
              <a:rPr lang="en-US" b="1" dirty="0">
                <a:solidFill>
                  <a:srgbClr val="0070C0"/>
                </a:solidFill>
              </a:rPr>
              <a:t> suffix</a:t>
            </a:r>
          </a:p>
          <a:p>
            <a:pPr marL="1314450" lvl="2" indent="-514350" eaLnBrk="1" hangingPunct="1">
              <a:buFont typeface="Calibri" charset="0"/>
              <a:buAutoNum type="arabicPeriod" startAt="5"/>
            </a:pPr>
            <a:endParaRPr lang="en-US" sz="2400" dirty="0">
              <a:solidFill>
                <a:srgbClr val="00B0F0"/>
              </a:solidFill>
            </a:endParaRPr>
          </a:p>
          <a:p>
            <a:pPr marL="1771650" lvl="3" indent="-514350" eaLnBrk="1" hangingPunct="1">
              <a:buFont typeface="Calibri" charset="0"/>
              <a:buAutoNum type="arabicPeriod" startAt="5"/>
            </a:pPr>
            <a:endParaRPr lang="en-US" sz="2400" dirty="0">
              <a:solidFill>
                <a:srgbClr val="00B0F0"/>
              </a:solidFill>
            </a:endParaRPr>
          </a:p>
          <a:p>
            <a:pPr marL="1771650" lvl="3" indent="-514350" eaLnBrk="1" hangingPunct="1">
              <a:buFont typeface="Calibri" charset="0"/>
              <a:buAutoNum type="arabicPeriod" startAt="5"/>
            </a:pPr>
            <a:endParaRPr lang="en-US" sz="2400" dirty="0">
              <a:solidFill>
                <a:srgbClr val="00B0F0"/>
              </a:solidFill>
            </a:endParaRPr>
          </a:p>
          <a:p>
            <a:pPr marL="800100" lvl="2" indent="0" eaLnBrk="1" hangingPunct="1">
              <a:buNone/>
            </a:pP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7241" y="3561785"/>
            <a:ext cx="3719094" cy="110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</a:t>
            </a:r>
            <a:r>
              <a:rPr lang="en-US" sz="4000" smtClean="0"/>
              <a:t>Alcohol Nomenclature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Nature employs reducing and oxidizing agents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They are generally complex and selective.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NADH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(below) is one such reducing agent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12.11 Biological Redox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2603796"/>
            <a:ext cx="8095488" cy="328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Content Placeholder 2"/>
          <p:cNvSpPr>
            <a:spLocks noGrp="1"/>
          </p:cNvSpPr>
          <p:nvPr>
            <p:ph sz="half" idx="1"/>
          </p:nvPr>
        </p:nvSpPr>
        <p:spPr>
          <a:xfrm>
            <a:off x="140168" y="1004515"/>
            <a:ext cx="87518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The reactive site of NADH acts as a hydride delivery </a:t>
            </a:r>
            <a:r>
              <a:rPr lang="en-US" sz="2400" dirty="0" smtClean="0"/>
              <a:t>agent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r>
              <a:rPr lang="en-US" sz="2400" dirty="0"/>
              <a:t>This is one way nature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	converts carbonyls into 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	alcohols </a:t>
            </a:r>
          </a:p>
        </p:txBody>
      </p:sp>
      <p:pic>
        <p:nvPicPr>
          <p:cNvPr id="8705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783" y="1900273"/>
            <a:ext cx="8419272" cy="34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12.11 Biological Redox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NAD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+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is an oxidant, and undergoes the reverse process: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NADH / NAD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+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</a:p>
          <a:p>
            <a:pPr marL="514350" indent="-51435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	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interconversion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plays a</a:t>
            </a:r>
          </a:p>
          <a:p>
            <a:pPr marL="514350" indent="-51435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	key role in metabolism</a:t>
            </a:r>
          </a:p>
        </p:txBody>
      </p:sp>
      <p:pic>
        <p:nvPicPr>
          <p:cNvPr id="8807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0193" y="1884182"/>
            <a:ext cx="8677717" cy="274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12.11 Biological Redox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50" y="4778053"/>
            <a:ext cx="4909002" cy="159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Recall that tertiary alcohols do not undergo oxidation, because they lack an alpha proton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You might expect phenol to be similarly unreactive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In reality,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phenol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is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even more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</a:rPr>
              <a:t>readily oxidized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than primary or secondary alcohols</a:t>
            </a:r>
          </a:p>
        </p:txBody>
      </p:sp>
      <p:pic>
        <p:nvPicPr>
          <p:cNvPr id="8909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5264" y="2554193"/>
            <a:ext cx="7597033" cy="18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12.11 Biological Redox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Phenol oxidizes to form benzoquinone, which in turn can be reduced to hydroquinone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Quinones interconvert with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hydroquinones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which is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key process in cellular respiration</a:t>
            </a:r>
          </a:p>
        </p:txBody>
      </p:sp>
      <p:pic>
        <p:nvPicPr>
          <p:cNvPr id="9012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96745" y="2149661"/>
            <a:ext cx="6141185" cy="234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12.12 Oxidation of Phenol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Ubiquinones act to catalyze the conversion of oxygen into water, and are found in all cells in nature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9114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59225" y="2621282"/>
            <a:ext cx="5412969" cy="227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12.12 Oxidation of Phenol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Ubiquinone catalysis:</a:t>
            </a:r>
          </a:p>
        </p:txBody>
      </p:sp>
      <p:pic>
        <p:nvPicPr>
          <p:cNvPr id="9216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1735517"/>
            <a:ext cx="7620000" cy="443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12.12 Oxidation of Phenol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Recall that reactions fall into the category of (1) changing the carbon skeleton, or (2) changing a functional group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Some reactions covered so far: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12.13 Synthesis Strategies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8" y="3224784"/>
            <a:ext cx="8169144" cy="2578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Now we have reactions that interconvert 1˚ alcohols with aldehydes, and 2˚ alcohols with ketones: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12.13 Synthesis Strategies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14" y="1902012"/>
            <a:ext cx="5022452" cy="2051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75" y="4024318"/>
            <a:ext cx="5126691" cy="20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These 6 functional groups can be grouped by oxidation state: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12.13 Synthesis Strategies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744952"/>
            <a:ext cx="7193280" cy="3740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Content Placeholder 2"/>
          <p:cNvSpPr>
            <a:spLocks noGrp="1"/>
          </p:cNvSpPr>
          <p:nvPr>
            <p:ph sz="half" idx="1"/>
          </p:nvPr>
        </p:nvSpPr>
        <p:spPr>
          <a:xfrm>
            <a:off x="110060" y="1017740"/>
            <a:ext cx="8789987" cy="5213350"/>
          </a:xfrm>
        </p:spPr>
        <p:txBody>
          <a:bodyPr/>
          <a:lstStyle/>
          <a:p>
            <a:pPr eaLnBrk="1" hangingPunct="1"/>
            <a:r>
              <a:rPr lang="en-US" sz="2400" dirty="0"/>
              <a:t>For </a:t>
            </a:r>
            <a:r>
              <a:rPr lang="en-US" sz="2400" b="1" dirty="0"/>
              <a:t>cyclic alcohols</a:t>
            </a:r>
            <a:r>
              <a:rPr lang="en-US" sz="2400" dirty="0"/>
              <a:t>, the </a:t>
            </a:r>
            <a:r>
              <a:rPr lang="en-US" sz="2400" b="1" dirty="0"/>
              <a:t>–OH group </a:t>
            </a:r>
            <a:r>
              <a:rPr lang="en-US" sz="2400" b="1" dirty="0" smtClean="0"/>
              <a:t>is always carbon 1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dirty="0"/>
          </a:p>
          <a:p>
            <a:pPr marL="1314450" lvl="2" indent="-514350" eaLnBrk="1" hangingPunct="1"/>
            <a:endParaRPr lang="en-US" sz="2400" dirty="0"/>
          </a:p>
          <a:p>
            <a:pPr marL="914400" lvl="1" indent="-514350" eaLnBrk="1" hangingPunct="1"/>
            <a:endParaRPr lang="en-US" dirty="0"/>
          </a:p>
          <a:p>
            <a:pPr marL="914400" lvl="1" indent="-514350" eaLnBrk="1" hangingPunct="1"/>
            <a:endParaRPr lang="en-US" dirty="0"/>
          </a:p>
          <a:p>
            <a:pPr eaLnBrk="1" hangingPunct="1"/>
            <a:r>
              <a:rPr lang="en-US" sz="2400" b="1" dirty="0"/>
              <a:t>Common names</a:t>
            </a:r>
            <a:r>
              <a:rPr lang="en-US" sz="2400" dirty="0"/>
              <a:t> for some alcohols </a:t>
            </a:r>
            <a:r>
              <a:rPr lang="en-US" sz="2400" b="1" dirty="0"/>
              <a:t>are also frequently used</a:t>
            </a: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17801" y="1793811"/>
            <a:ext cx="4974503" cy="135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48990" y="4488044"/>
            <a:ext cx="6341783" cy="15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78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 </a:t>
            </a:r>
            <a:r>
              <a:rPr lang="en-US" sz="4000" smtClean="0"/>
              <a:t>Alcohol Nomenclature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12.13 Synthesis Strategies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34470" y="5801379"/>
            <a:ext cx="8751887" cy="56477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12.8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3" y="1171743"/>
            <a:ext cx="8628714" cy="422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Recall the Grignard Reaction is a  C-C bond forming reaction:</a:t>
            </a:r>
          </a:p>
        </p:txBody>
      </p:sp>
      <p:pic>
        <p:nvPicPr>
          <p:cNvPr id="9626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4111" y="1695448"/>
            <a:ext cx="4592885" cy="27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5397" y="5092168"/>
            <a:ext cx="7683197" cy="10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12.13 Synthesis Strategies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45397" y="1008530"/>
            <a:ext cx="8751887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There is no one reaction that converts an aldehyde into a ketone, but with a Grignard reaction followed by oxidation, it can be accomplished in two: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2228850" lvl="4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Practice with conceptual checkpoint 12.24 and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12.9</a:t>
            </a: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0509" y="2441669"/>
            <a:ext cx="7131781" cy="9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12-</a:t>
            </a:r>
            <a:fld id="{C7C20616-1426-A64C-8D81-06EAE027FCEA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5785"/>
            <a:ext cx="908756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12.13 Synthesis Strategies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64" y="4127458"/>
            <a:ext cx="5292025" cy="1134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35375</TotalTime>
  <Words>4754</Words>
  <Application>Microsoft Office PowerPoint</Application>
  <PresentationFormat>On-screen Show (4:3)</PresentationFormat>
  <Paragraphs>1016</Paragraphs>
  <Slides>92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8" baseType="lpstr">
      <vt:lpstr>ＭＳ Ｐゴシック</vt:lpstr>
      <vt:lpstr>Arial</vt:lpstr>
      <vt:lpstr>Calibri</vt:lpstr>
      <vt:lpstr>Symbol</vt:lpstr>
      <vt:lpstr>Times New Roman</vt:lpstr>
      <vt:lpstr>Klein1-Temp</vt:lpstr>
      <vt:lpstr>PowerPoint Presentation</vt:lpstr>
      <vt:lpstr>12.1 Alcohols and Phenols</vt:lpstr>
      <vt:lpstr>12.1 Alcohols and Phenols</vt:lpstr>
      <vt:lpstr>12.1 Alcohols and Phenols</vt:lpstr>
      <vt:lpstr>12.1 Alcohol Nomenclature</vt:lpstr>
      <vt:lpstr>12.1 Alcohol Nomenclature</vt:lpstr>
      <vt:lpstr>12.1 Alcohol Nomenclature</vt:lpstr>
      <vt:lpstr>12.1 Alcohol Nomenclature</vt:lpstr>
      <vt:lpstr>12.1 Alcohol Nomenclature</vt:lpstr>
      <vt:lpstr>12.1 Alcohol Nomenclature</vt:lpstr>
      <vt:lpstr>12.1 Alcohol Nomenclature</vt:lpstr>
      <vt:lpstr>12.1 Commercially Important Alcohols</vt:lpstr>
      <vt:lpstr>12.1 Commercially Important Alcohols</vt:lpstr>
      <vt:lpstr>12.1 Commercially Important Alcohols</vt:lpstr>
      <vt:lpstr>12.1 Physical Properties of Alcohols</vt:lpstr>
      <vt:lpstr>12.1 Physical Properties of Alcohols</vt:lpstr>
      <vt:lpstr>12.1 Physical Properties of Alcohols</vt:lpstr>
      <vt:lpstr>12.1 Physical Properties of Alcohols</vt:lpstr>
      <vt:lpstr>12.2 Acidity of Alcohols and Phenols</vt:lpstr>
      <vt:lpstr>12.2 Acidity of Alcohols and Phenols</vt:lpstr>
      <vt:lpstr>12.2 Acidity of Alcohols and Phenols</vt:lpstr>
      <vt:lpstr>12.2 Acidity of Alcohols and Phenols</vt:lpstr>
      <vt:lpstr>12.2 Acidity of Alcohols and Phenols</vt:lpstr>
      <vt:lpstr>12.2 Acidity of Alcohols and Phenols</vt:lpstr>
      <vt:lpstr>12.3 Preparation of Alcohols</vt:lpstr>
      <vt:lpstr>12.3 Preparation of Alcohols</vt:lpstr>
      <vt:lpstr>12.4 Prep. of Alcohols via Reduction</vt:lpstr>
      <vt:lpstr>12.4 Prep. of Alcohols via Reduction</vt:lpstr>
      <vt:lpstr>12.4 Prep. of Alcohols via Reduction</vt:lpstr>
      <vt:lpstr>12.4 Prep. of Alcohols via Reduction</vt:lpstr>
      <vt:lpstr>12.4 Prep. of Alcohols via Reduction</vt:lpstr>
      <vt:lpstr>12.4 Prep. of Alcohols via Reduction</vt:lpstr>
      <vt:lpstr>12.4 Prep. of Alcohols via Reduction</vt:lpstr>
      <vt:lpstr>12.4 Prep. of Alcohols via Reduction</vt:lpstr>
      <vt:lpstr>12.4 Prep. of Alcohols via Reduction</vt:lpstr>
      <vt:lpstr>12.4 Prep. of Alcohols via Reduction</vt:lpstr>
      <vt:lpstr>12.4 Prep. of Alcohols via Reduction</vt:lpstr>
      <vt:lpstr>12.4 Prep. of Alcohols via Reduction</vt:lpstr>
      <vt:lpstr>12.4 Prep. of Alcohols via Reduction</vt:lpstr>
      <vt:lpstr>12.4 Prep. of Alcohols via Reduction</vt:lpstr>
      <vt:lpstr>12.4 Prep. of Alcohols via Reduction</vt:lpstr>
      <vt:lpstr>12.5 Preparation of Diols</vt:lpstr>
      <vt:lpstr>12.5 Preparation of Diols</vt:lpstr>
      <vt:lpstr>12.5 Preparation of Diols</vt:lpstr>
      <vt:lpstr>12.6 Prep of Alcohols – Grignard Reagents</vt:lpstr>
      <vt:lpstr>12.6 Prep of Alcohols – Grignard Reagents</vt:lpstr>
      <vt:lpstr>12.6 Prep of Alcohols – Grignard Reagents</vt:lpstr>
      <vt:lpstr>12.6 Prep of Alcohols – Grignard Reagents</vt:lpstr>
      <vt:lpstr>12.6 Prep of Alcohols – Grignard Reagents</vt:lpstr>
      <vt:lpstr>12.7 Protection of Alcohols</vt:lpstr>
      <vt:lpstr>12.7 Protection of Alcohols</vt:lpstr>
      <vt:lpstr>12.7 Protection of Alcohols</vt:lpstr>
      <vt:lpstr>12.7 Protection of Alcohols</vt:lpstr>
      <vt:lpstr>12.7 Protection of Alcohols</vt:lpstr>
      <vt:lpstr>12.7 Protection of Alcohols</vt:lpstr>
      <vt:lpstr>12.8 Preparation of Phenols</vt:lpstr>
      <vt:lpstr>12.9 Reactions of Alcohols</vt:lpstr>
      <vt:lpstr>12.9 Reactions of Alcohols</vt:lpstr>
      <vt:lpstr>12.9 Reactions of Alcohols</vt:lpstr>
      <vt:lpstr>12.9 Reactions of Alcohols</vt:lpstr>
      <vt:lpstr>12.9 Reactions of Alcohols</vt:lpstr>
      <vt:lpstr>12.9 Reactions of Alcohols</vt:lpstr>
      <vt:lpstr>12.9 Reactions of Alcohols</vt:lpstr>
      <vt:lpstr>12.9 Reactions of Alcohols</vt:lpstr>
      <vt:lpstr>12.9 Reactions of Alcohols</vt:lpstr>
      <vt:lpstr>12.10 Oxidation of Alcohols</vt:lpstr>
      <vt:lpstr>12.10 Oxidation of Alcohols</vt:lpstr>
      <vt:lpstr>12.10 Oxidation of Alcohols</vt:lpstr>
      <vt:lpstr>12.10 Oxidation of Alcohols</vt:lpstr>
      <vt:lpstr>12.10 Oxidation of Alcohols</vt:lpstr>
      <vt:lpstr>12.10 Oxidation of Alcohols</vt:lpstr>
      <vt:lpstr>12.10 Oxidation of Alcohols</vt:lpstr>
      <vt:lpstr>12.10 Oxidation of Alcohols</vt:lpstr>
      <vt:lpstr>12.10 Oxidation of Alcohols</vt:lpstr>
      <vt:lpstr>12.10 Oxidation of Alcohols</vt:lpstr>
      <vt:lpstr>12.10 Oxidation of Alcohols</vt:lpstr>
      <vt:lpstr>12.10 Oxidation of Alcohols</vt:lpstr>
      <vt:lpstr>12.10 Oxidation of Alcohols</vt:lpstr>
      <vt:lpstr>12.10 Oxidation of Alcohols</vt:lpstr>
      <vt:lpstr>12.11 Biological Redox Reactions</vt:lpstr>
      <vt:lpstr>12.11 Biological Redox Reactions</vt:lpstr>
      <vt:lpstr>12.11 Biological Redox Reactions</vt:lpstr>
      <vt:lpstr>12.11 Biological Redox Reactions</vt:lpstr>
      <vt:lpstr>12.12 Oxidation of Phenol</vt:lpstr>
      <vt:lpstr>12.12 Oxidation of Phenol</vt:lpstr>
      <vt:lpstr>12.12 Oxidation of Phenol</vt:lpstr>
      <vt:lpstr>12.13 Synthesis Strategies</vt:lpstr>
      <vt:lpstr>12.13 Synthesis Strategies</vt:lpstr>
      <vt:lpstr>12.13 Synthesis Strategies</vt:lpstr>
      <vt:lpstr>12.13 Synthesis Strategies</vt:lpstr>
      <vt:lpstr>12.13 Synthesis Strategies</vt:lpstr>
      <vt:lpstr>12.13 Synthesis Strategies</vt:lpstr>
    </vt:vector>
  </TitlesOfParts>
  <Company>Wiley Publishing,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Janakiraman.S</cp:lastModifiedBy>
  <cp:revision>389</cp:revision>
  <dcterms:created xsi:type="dcterms:W3CDTF">2013-10-07T21:19:27Z</dcterms:created>
  <dcterms:modified xsi:type="dcterms:W3CDTF">2016-11-16T11:30:53Z</dcterms:modified>
</cp:coreProperties>
</file>