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53" r:id="rId2"/>
    <p:sldId id="266" r:id="rId3"/>
    <p:sldId id="267" r:id="rId4"/>
    <p:sldId id="268" r:id="rId5"/>
    <p:sldId id="273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55" r:id="rId21"/>
    <p:sldId id="354" r:id="rId22"/>
    <p:sldId id="285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1" r:id="rId36"/>
    <p:sldId id="300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56" r:id="rId45"/>
    <p:sldId id="309" r:id="rId46"/>
    <p:sldId id="310" r:id="rId47"/>
    <p:sldId id="312" r:id="rId48"/>
    <p:sldId id="315" r:id="rId49"/>
    <p:sldId id="317" r:id="rId50"/>
    <p:sldId id="318" r:id="rId51"/>
    <p:sldId id="319" r:id="rId52"/>
    <p:sldId id="320" r:id="rId53"/>
    <p:sldId id="322" r:id="rId54"/>
    <p:sldId id="323" r:id="rId55"/>
    <p:sldId id="324" r:id="rId56"/>
    <p:sldId id="325" r:id="rId57"/>
    <p:sldId id="326" r:id="rId58"/>
    <p:sldId id="327" r:id="rId59"/>
    <p:sldId id="329" r:id="rId60"/>
    <p:sldId id="330" r:id="rId61"/>
    <p:sldId id="332" r:id="rId62"/>
    <p:sldId id="334" r:id="rId63"/>
    <p:sldId id="337" r:id="rId64"/>
    <p:sldId id="339" r:id="rId65"/>
    <p:sldId id="340" r:id="rId66"/>
    <p:sldId id="341" r:id="rId67"/>
    <p:sldId id="342" r:id="rId68"/>
    <p:sldId id="344" r:id="rId69"/>
    <p:sldId id="345" r:id="rId70"/>
    <p:sldId id="347" r:id="rId7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0D6"/>
    <a:srgbClr val="F0F3F6"/>
    <a:srgbClr val="009E47"/>
    <a:srgbClr val="252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5673" autoAdjust="0"/>
  </p:normalViewPr>
  <p:slideViewPr>
    <p:cSldViewPr snapToGrid="0">
      <p:cViewPr>
        <p:scale>
          <a:sx n="100" d="100"/>
          <a:sy n="100" d="100"/>
        </p:scale>
        <p:origin x="-21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29D09AA8-1159-964F-835A-917CBC1B37E1}" type="datetimeFigureOut">
              <a:rPr lang="en-US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F4D6B542-6AD7-8547-8876-C15A7EAC9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307267F5-AE1D-EF45-8A6B-4349F505B841}" type="datetimeFigureOut">
              <a:rPr lang="en-US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0264F1A5-591B-E945-BFA8-64B343732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7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3878189" y="6492875"/>
            <a:ext cx="138762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623046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878189" y="6492875"/>
            <a:ext cx="138762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15-</a:t>
            </a:r>
            <a:fld id="{87CA0AA9-6020-3D4F-9029-FA97DD1BF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15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Nuclear Magnetic Resonance Spectroscopy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NMR requires a strong magnetic field (B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0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 and radio wave energy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strength of the magnetic field affects the energy gap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15.2 Acquiring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  <p:pic>
        <p:nvPicPr>
          <p:cNvPr id="46081" name="Picture 1" descr="Z:\NewMedia\Ebook-Novella\Wiley\jira\Klein Organic Chemistry 3e\Work\Batch2\Images\Ch15\klein_3e_fig_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476" y="2164195"/>
            <a:ext cx="7457462" cy="313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The strong magnetic field is created when a high current is passed through a superconducting material at extremely low temperature (≈4 Kelvin</a:t>
            </a:r>
            <a:r>
              <a:rPr lang="en-US" sz="2400" dirty="0" smtClean="0">
                <a:sym typeface="Symbol" pitchFamily="1" charset="2"/>
              </a:rPr>
              <a:t>)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The greater the current, the greater the magnetic </a:t>
            </a:r>
            <a:r>
              <a:rPr lang="en-US" sz="2400" dirty="0" smtClean="0">
                <a:sym typeface="Symbol" pitchFamily="1" charset="2"/>
              </a:rPr>
              <a:t>field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Pulsed Fourier-transform spectrometer</a:t>
            </a:r>
            <a:r>
              <a:rPr lang="en-US" sz="2400" dirty="0" smtClean="0">
                <a:sym typeface="Symbol" pitchFamily="1" charset="2"/>
              </a:rPr>
              <a:t>: a </a:t>
            </a:r>
            <a:r>
              <a:rPr lang="en-US" sz="2400" dirty="0">
                <a:sym typeface="Symbol" pitchFamily="1" charset="2"/>
              </a:rPr>
              <a:t>brief pulse of radio energy (all relevant wavelengths) is used to excite the </a:t>
            </a:r>
            <a:r>
              <a:rPr lang="en-US" sz="2400" dirty="0" smtClean="0">
                <a:sym typeface="Symbol" pitchFamily="1" charset="2"/>
              </a:rPr>
              <a:t>sample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Each of the atoms is excited and then relaxes, emitting </a:t>
            </a:r>
            <a:r>
              <a:rPr lang="en-US" sz="2400" dirty="0" smtClean="0">
                <a:sym typeface="Symbol" pitchFamily="1" charset="2"/>
              </a:rPr>
              <a:t>energy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The emitted energy is recorded as a </a:t>
            </a:r>
            <a:r>
              <a:rPr lang="en-US" sz="2400" b="1" dirty="0">
                <a:sym typeface="Symbol" pitchFamily="1" charset="2"/>
              </a:rPr>
              <a:t>free induction decay (FID)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15.2 Acquiring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FID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contains all of the information for each atom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mathematical treatment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Fourier-transform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separates the signals so an individual signal can be observed for each atom that was excited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Often multiple FIDs are taken and averaged together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Before analysis, NMR samples must be prepared neat or in a liquid solution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deuterated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solvent) and placed in a small NMR tube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sample is placed into the magnetic field and the tube is spun at a high rate to average magnetic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field variations or tube imperfections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15.2 Acquiring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Z:\NewMedia\Ebook-Novella\Wiley\jira\Klein Organic Chemistry 3e\Work\Batch2\Images\Ch15\klein_3e_fig_15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198" y="2468960"/>
            <a:ext cx="3625532" cy="3505254"/>
          </a:xfrm>
          <a:prstGeom prst="rect">
            <a:avLst/>
          </a:prstGeom>
          <a:noFill/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ym typeface="Symbol" pitchFamily="1" charset="2"/>
              </a:rPr>
              <a:t>Deuterated</a:t>
            </a:r>
            <a:r>
              <a:rPr lang="en-US" sz="2400" dirty="0" smtClean="0">
                <a:sym typeface="Symbol" pitchFamily="1" charset="2"/>
              </a:rPr>
              <a:t> solvents must be used (no H’s)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3"/>
          <a:srcRect t="19862" r="86571" b="30026"/>
          <a:stretch>
            <a:fillRect/>
          </a:stretch>
        </p:blipFill>
        <p:spPr bwMode="auto">
          <a:xfrm>
            <a:off x="2999840" y="1822450"/>
            <a:ext cx="1515933" cy="12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91075" y="1822450"/>
            <a:ext cx="4298950" cy="1477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the </a:t>
            </a:r>
            <a:r>
              <a:rPr lang="en-US" sz="2400" dirty="0">
                <a:sym typeface="Symbol" pitchFamily="1" charset="2"/>
              </a:rPr>
              <a:t>sample is generally at room </a:t>
            </a:r>
            <a:r>
              <a:rPr lang="en-US" sz="2400" dirty="0" smtClean="0">
                <a:sym typeface="Symbol" pitchFamily="1" charset="2"/>
              </a:rPr>
              <a:t>temp when collecting the HNMR spectrum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15.2 Acquiring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0695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>
                <a:sym typeface="Symbol" pitchFamily="1" charset="2"/>
              </a:rPr>
              <a:t>NMR spectra contain a lot of structural information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Number of signals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</a:t>
            </a:r>
            <a:r>
              <a:rPr lang="en-US" dirty="0" smtClean="0">
                <a:sym typeface="Symbol" pitchFamily="1" charset="2"/>
              </a:rPr>
              <a:t>location (chemical shift)</a:t>
            </a:r>
            <a:endParaRPr lang="en-US" dirty="0">
              <a:sym typeface="Symbol" pitchFamily="1" charset="2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</a:t>
            </a:r>
            <a:r>
              <a:rPr lang="en-US" dirty="0" smtClean="0">
                <a:sym typeface="Symbol" pitchFamily="1" charset="2"/>
              </a:rPr>
              <a:t>intensity (area under the signal)</a:t>
            </a:r>
            <a:endParaRPr lang="en-US" dirty="0">
              <a:sym typeface="Symbol" pitchFamily="1" charset="2"/>
            </a:endParaRPr>
          </a:p>
          <a:p>
            <a:pPr lvl="1" eaLnBrk="1" hangingPunct="1">
              <a:spcBef>
                <a:spcPts val="72"/>
              </a:spcBef>
            </a:pPr>
            <a:r>
              <a:rPr lang="en-US" dirty="0">
                <a:sym typeface="Symbol" pitchFamily="1" charset="2"/>
              </a:rPr>
              <a:t>Signal shape </a:t>
            </a:r>
            <a:r>
              <a:rPr lang="en-US" dirty="0" smtClean="0">
                <a:sym typeface="Symbol" pitchFamily="1" charset="2"/>
              </a:rPr>
              <a:t>(splitting pattern)</a:t>
            </a:r>
            <a:endParaRPr lang="en-US" dirty="0">
              <a:sym typeface="Symbol" pitchFamily="1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0108" y="3562530"/>
            <a:ext cx="7427596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15.3 Characteristics of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The number of signals in a 1H NMR spectrum indicates the number of different kinds of protons in </a:t>
            </a:r>
            <a:r>
              <a:rPr lang="en-US" sz="2400" smtClean="0">
                <a:sym typeface="Symbol" pitchFamily="1" charset="2"/>
              </a:rPr>
              <a:t>a compound</a:t>
            </a:r>
            <a:endParaRPr lang="en-US" sz="2400" dirty="0" smtClean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Identical protons are </a:t>
            </a:r>
            <a:r>
              <a:rPr lang="en-US" sz="2400" b="1" dirty="0" smtClean="0">
                <a:sym typeface="Symbol" pitchFamily="1" charset="2"/>
              </a:rPr>
              <a:t>chemically equivalent</a:t>
            </a:r>
            <a:r>
              <a:rPr lang="en-US" sz="2400" dirty="0" smtClean="0">
                <a:sym typeface="Symbol" pitchFamily="1" charset="2"/>
              </a:rPr>
              <a:t>.  Such protons fall into the category of being either </a:t>
            </a:r>
            <a:r>
              <a:rPr lang="en-US" sz="2400" b="1" dirty="0" err="1" smtClean="0">
                <a:sym typeface="Symbol" pitchFamily="1" charset="2"/>
              </a:rPr>
              <a:t>homotopic</a:t>
            </a:r>
            <a:r>
              <a:rPr lang="en-US" sz="2400" dirty="0" smtClean="0">
                <a:sym typeface="Symbol" pitchFamily="1" charset="2"/>
              </a:rPr>
              <a:t> or </a:t>
            </a:r>
            <a:r>
              <a:rPr lang="en-US" sz="2400" b="1" dirty="0" err="1" smtClean="0">
                <a:sym typeface="Symbol" pitchFamily="1" charset="2"/>
              </a:rPr>
              <a:t>enantiotopic</a:t>
            </a:r>
            <a:endParaRPr lang="en-US" sz="2400" b="1" dirty="0" smtClean="0">
              <a:sym typeface="Symbol" pitchFamily="1" charset="2"/>
            </a:endParaRPr>
          </a:p>
          <a:p>
            <a:pPr eaLnBrk="1" hangingPunct="1"/>
            <a:endParaRPr lang="en-US" sz="2400" b="1" dirty="0" smtClean="0">
              <a:sym typeface="Symbol" pitchFamily="1" charset="2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sym typeface="Symbol" pitchFamily="1" charset="2"/>
              </a:rPr>
              <a:t>Homotopic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 protons:</a:t>
            </a:r>
            <a:r>
              <a:rPr lang="en-US" sz="2400" dirty="0" smtClean="0">
                <a:solidFill>
                  <a:srgbClr val="0070C0"/>
                </a:solidFill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if the molecule has an axis of rotational symmetry that allows one proton to be rotated onto the other without changing the </a:t>
            </a:r>
            <a:r>
              <a:rPr lang="en-US" sz="2400" dirty="0" smtClean="0">
                <a:sym typeface="Symbol" pitchFamily="1" charset="2"/>
              </a:rPr>
              <a:t>molecule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5583" y="4933857"/>
            <a:ext cx="4423818" cy="112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Another test for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 is to replace the protons one at a time with another atom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resulting compounds are identical, then the protons that you replaced are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4910" y="2303907"/>
            <a:ext cx="6934179" cy="206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sym typeface="Symbol" pitchFamily="1" charset="2"/>
              </a:rPr>
              <a:t>Enantiotopic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 protons: </a:t>
            </a:r>
            <a:r>
              <a:rPr lang="en-US" sz="2400" dirty="0">
                <a:sym typeface="Symbol" pitchFamily="1" charset="2"/>
              </a:rPr>
              <a:t>if the molecule has a plane of reflection that makes one proton the mirror image of the </a:t>
            </a:r>
            <a:r>
              <a:rPr lang="en-US" sz="2400" dirty="0" smtClean="0">
                <a:sym typeface="Symbol" pitchFamily="1" charset="2"/>
              </a:rPr>
              <a:t>other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0387" y="2946572"/>
            <a:ext cx="3503519" cy="15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replacement test is universal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will work to identify any equivalents protons whether they are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3" eaLnBrk="1" hangingPunct="1">
              <a:buFont typeface="Arial" charset="0"/>
              <a:buChar char="–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resulting compounds are enantiomers, then the protons that you replaced are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6767" y="2652819"/>
            <a:ext cx="6590760" cy="184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determine if protons are equivalent, look for rotational symmetry.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none is found, then look for a plane of symmetry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  <p:pic>
        <p:nvPicPr>
          <p:cNvPr id="36865" name="Picture 1" descr="Z:\NewMedia\Ebook-Novella\Wiley\jira\Klein Organic Chemistry 3e\Work\Batch2\Images\Ch15\klein_3e_fig_15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721" y="2461118"/>
            <a:ext cx="6350558" cy="330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Nuclear Magnetic Resonance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(NMR) spectroscopy may be the most powerful method of gaining structural information about organic compounds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NMR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involves an interaction between electromagnetic radiation (light) and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nucleus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of an atom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We will focus on C and H nuclei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for analysis of organic compounds, for obvious reasons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structure (connectivity) of a molecule affects how the radiation interacts with each nucleus in the molecule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replacement test produces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diastereomers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protons are called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diastereotopic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not chemically equivalent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15.1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940112"/>
            <a:ext cx="7153835" cy="22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protons are neither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homotopic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nor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enantiotopic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then the are NOT chemically equivalent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the indicated H’s below, in 2-butanol: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protons cannot be interchanged by rotational symmetry 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reflectional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symmetry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78189" y="3064538"/>
            <a:ext cx="1576184" cy="162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92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>
                <a:sym typeface="Symbol" pitchFamily="1" charset="2"/>
              </a:rPr>
              <a:t>There are some shortcuts you can take to identify how many signals you should see in the </a:t>
            </a:r>
            <a:r>
              <a:rPr lang="en-US" sz="2400" baseline="30000">
                <a:sym typeface="Symbol" pitchFamily="1" charset="2"/>
              </a:rPr>
              <a:t>1</a:t>
            </a:r>
            <a:r>
              <a:rPr lang="en-US" sz="2400">
                <a:sym typeface="Symbol" pitchFamily="1" charset="2"/>
              </a:rPr>
              <a:t>H NMR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>
                <a:sym typeface="Symbol" pitchFamily="1" charset="2"/>
              </a:rPr>
              <a:t>The 2 protons on a CH</a:t>
            </a:r>
            <a:r>
              <a:rPr lang="en-US" baseline="-25000" dirty="0">
                <a:sym typeface="Symbol" pitchFamily="1" charset="2"/>
              </a:rPr>
              <a:t>2</a:t>
            </a:r>
            <a:r>
              <a:rPr lang="en-US" dirty="0">
                <a:sym typeface="Symbol" pitchFamily="1" charset="2"/>
              </a:rPr>
              <a:t> group will be equivalent if there are NO chirality centers in the molecule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>
                <a:sym typeface="Symbol" pitchFamily="1" charset="2"/>
              </a:rPr>
              <a:t>The 2 protons on a CH</a:t>
            </a:r>
            <a:r>
              <a:rPr lang="en-US" baseline="-25000" dirty="0">
                <a:sym typeface="Symbol" pitchFamily="1" charset="2"/>
              </a:rPr>
              <a:t>2</a:t>
            </a:r>
            <a:r>
              <a:rPr lang="en-US" dirty="0">
                <a:sym typeface="Symbol" pitchFamily="1" charset="2"/>
              </a:rPr>
              <a:t> group will NOT be equivalent if there is a chirality center in the molecule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0148" y="3743324"/>
            <a:ext cx="5603705" cy="2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91181" y="3371675"/>
            <a:ext cx="2390678" cy="2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C6C3C3"/>
                </a:solidFill>
                <a:sym typeface="Symbol" pitchFamily="1" charset="2"/>
              </a:rPr>
              <a:t>There are some shortcuts you can take to identify how many signals you should see in the </a:t>
            </a:r>
            <a:r>
              <a:rPr lang="en-US" sz="2400" baseline="30000">
                <a:solidFill>
                  <a:srgbClr val="C6C3C3"/>
                </a:solidFill>
                <a:sym typeface="Symbol" pitchFamily="1" charset="2"/>
              </a:rPr>
              <a:t>1</a:t>
            </a:r>
            <a:r>
              <a:rPr lang="en-US" sz="2400">
                <a:solidFill>
                  <a:srgbClr val="C6C3C3"/>
                </a:solidFill>
                <a:sym typeface="Symbol" pitchFamily="1" charset="2"/>
              </a:rPr>
              <a:t>H NMR</a:t>
            </a:r>
          </a:p>
          <a:p>
            <a:pPr marL="914400" lvl="1" indent="-457200" eaLnBrk="1" hangingPunct="1">
              <a:buFont typeface="Calibri" pitchFamily="1" charset="0"/>
              <a:buAutoNum type="arabicPeriod" startAt="3"/>
            </a:pPr>
            <a:r>
              <a:rPr lang="en-US" dirty="0">
                <a:sym typeface="Symbol" pitchFamily="1" charset="2"/>
              </a:rPr>
              <a:t>The 3 protons on any methyl group will always be equivalent to each other</a:t>
            </a:r>
          </a:p>
          <a:p>
            <a:pPr marL="914400" lvl="1" indent="-457200" eaLnBrk="1" hangingPunct="1">
              <a:buFont typeface="Calibri" pitchFamily="1" charset="0"/>
              <a:buAutoNum type="arabicPeriod" startAt="3"/>
            </a:pPr>
            <a:r>
              <a:rPr lang="en-US" dirty="0">
                <a:sym typeface="Symbol" pitchFamily="1" charset="2"/>
              </a:rPr>
              <a:t>Multiple protons are equivalent if they can be interchanged through either a rotation or mirror plane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029200"/>
            <a:ext cx="5230812" cy="52336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15.2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15.4 Number of Signals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that cyclohexane chairs have 6 equatorial and 6 axial protons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axial and equitorial protons have different electronic environments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Technically, there are two types of protons here, but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only one signal is observed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1H NMR</a:t>
            </a: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70658" y="1677457"/>
            <a:ext cx="516478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15.4 Variable Temperature NMR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room temperature, the chair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interconversion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occurs rapidly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NMR is not fast enough to see the individual structures, so the average is observed (one signal)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temperature was reduced to -100 ˚C, ring flipping is slow enough to observe two signals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5423" y="1738845"/>
            <a:ext cx="5452394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15.4 Variable Temperature NMR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716713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many NMR solvents, 1% TMS is added as an internal standard.  The frequency of the protons in TMS is lower than that observed for most organic compounds</a:t>
            </a: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39295" y="1061753"/>
            <a:ext cx="1805593" cy="172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3025775"/>
            <a:ext cx="8693150" cy="33305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shift for a proton signal is calculated as a comparison to TMS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benzene on a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300 MHz instrument</a:t>
            </a:r>
          </a:p>
        </p:txBody>
      </p:sp>
      <p:pic>
        <p:nvPicPr>
          <p:cNvPr id="3994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73674" y="3813584"/>
            <a:ext cx="6568417" cy="82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64862" y="5123497"/>
            <a:ext cx="4020102" cy="7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The shift for a proton signal is calculated as a comparison to </a:t>
            </a:r>
            <a:r>
              <a:rPr lang="en-US" sz="2400" dirty="0" smtClean="0">
                <a:solidFill>
                  <a:srgbClr val="C6C3C3"/>
                </a:solidFill>
                <a:sym typeface="Symbol" pitchFamily="1" charset="2"/>
              </a:rPr>
              <a:t>TMS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 smtClean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For benzene on a 60 MHz </a:t>
            </a:r>
            <a:r>
              <a:rPr lang="en-US" sz="2400" dirty="0" smtClean="0">
                <a:sym typeface="Symbol" pitchFamily="1" charset="2"/>
              </a:rPr>
              <a:t>instrument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The Hz of the signal is different in different instruments, but the shift relative to TMS (</a:t>
            </a:r>
            <a:r>
              <a:rPr lang="el-GR" sz="2400" dirty="0">
                <a:sym typeface="Symbol" pitchFamily="1" charset="2"/>
              </a:rPr>
              <a:t>δ</a:t>
            </a:r>
            <a:r>
              <a:rPr lang="en-US" sz="2400" dirty="0">
                <a:sym typeface="Symbol" pitchFamily="1" charset="2"/>
              </a:rPr>
              <a:t>) is constant</a:t>
            </a: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5587" y="1866737"/>
            <a:ext cx="6222413" cy="78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38068" y="3907541"/>
            <a:ext cx="3903941" cy="7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The shift for a proton signal is calculated as a comparison to TMS</a:t>
            </a:r>
          </a:p>
          <a:p>
            <a:pPr eaLnBrk="1" hangingPunct="1"/>
            <a:endParaRPr lang="en-US" sz="2400" dirty="0" smtClean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 smtClean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The shift relative to TMS (</a:t>
            </a:r>
            <a:r>
              <a:rPr lang="el-GR" sz="2400" dirty="0">
                <a:sym typeface="Symbol" pitchFamily="1" charset="2"/>
              </a:rPr>
              <a:t>δ</a:t>
            </a:r>
            <a:r>
              <a:rPr lang="en-US" sz="2400" dirty="0">
                <a:sym typeface="Symbol" pitchFamily="1" charset="2"/>
              </a:rPr>
              <a:t>) is a dimensionless number, because the Hz units cancel out</a:t>
            </a:r>
          </a:p>
          <a:p>
            <a:pPr eaLnBrk="1" hangingPunct="1"/>
            <a:r>
              <a:rPr lang="en-US" sz="2400" dirty="0">
                <a:sym typeface="Symbol" pitchFamily="1" charset="2"/>
              </a:rPr>
              <a:t>Units for </a:t>
            </a:r>
            <a:r>
              <a:rPr lang="el-GR" sz="2400" dirty="0">
                <a:sym typeface="Symbol" pitchFamily="1" charset="2"/>
              </a:rPr>
              <a:t>δ</a:t>
            </a:r>
            <a:r>
              <a:rPr lang="en-US" sz="2400" dirty="0">
                <a:sym typeface="Symbol" pitchFamily="1" charset="2"/>
              </a:rPr>
              <a:t> are often given as ppm (parts per million), which simply indicates that signals are reported as a fraction of the operating frequency of the spectrometer</a:t>
            </a:r>
          </a:p>
          <a:p>
            <a:pPr eaLnBrk="1" hangingPunct="1"/>
            <a:r>
              <a:rPr lang="en-US" sz="2400" dirty="0">
                <a:sym typeface="Symbol" pitchFamily="1" charset="2"/>
              </a:rPr>
              <a:t>Most </a:t>
            </a:r>
            <a:r>
              <a:rPr lang="en-US" sz="2400" baseline="30000" dirty="0">
                <a:sym typeface="Symbol" pitchFamily="1" charset="2"/>
              </a:rPr>
              <a:t>1</a:t>
            </a:r>
            <a:r>
              <a:rPr lang="en-US" sz="2400" dirty="0">
                <a:sym typeface="Symbol" pitchFamily="1" charset="2"/>
              </a:rPr>
              <a:t>H signals appear between 0-10 ppm</a:t>
            </a: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4701" y="2101850"/>
            <a:ext cx="72736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Early NMRs analyzed samples at a constant energy over a range of magnetic field strengths </a:t>
            </a:r>
            <a:endParaRPr lang="en-US" sz="2400" dirty="0" smtClean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low </a:t>
            </a:r>
            <a:r>
              <a:rPr lang="en-US" sz="2400" dirty="0">
                <a:sym typeface="Symbol" pitchFamily="1" charset="2"/>
              </a:rPr>
              <a:t>field strength = </a:t>
            </a:r>
            <a:r>
              <a:rPr lang="en-US" sz="2400" b="1" dirty="0" smtClean="0">
                <a:sym typeface="Symbol" pitchFamily="1" charset="2"/>
              </a:rPr>
              <a:t>downfield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high </a:t>
            </a:r>
            <a:r>
              <a:rPr lang="en-US" sz="2400" dirty="0">
                <a:sym typeface="Symbol" pitchFamily="1" charset="2"/>
              </a:rPr>
              <a:t>field strength = </a:t>
            </a:r>
            <a:r>
              <a:rPr lang="en-US" sz="2400" b="1" dirty="0" err="1">
                <a:sym typeface="Symbol" pitchFamily="1" charset="2"/>
              </a:rPr>
              <a:t>upfield</a:t>
            </a:r>
            <a:endParaRPr lang="en-US" sz="2400" b="1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Shielded protons required a stronger external magnetic field to be excited at the same energy as </a:t>
            </a:r>
            <a:r>
              <a:rPr lang="en-US" sz="2400" dirty="0" err="1">
                <a:sym typeface="Symbol" pitchFamily="1" charset="2"/>
              </a:rPr>
              <a:t>deshielded</a:t>
            </a:r>
            <a:r>
              <a:rPr lang="en-US" sz="2400" dirty="0">
                <a:sym typeface="Symbol" pitchFamily="1" charset="2"/>
              </a:rPr>
              <a:t> protons</a:t>
            </a:r>
            <a:r>
              <a:rPr lang="en-US" sz="2400" dirty="0" smtClean="0">
                <a:sym typeface="Symbol" pitchFamily="1" charset="2"/>
              </a:rPr>
              <a:t>.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759" y="3923950"/>
            <a:ext cx="7003189" cy="24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Protons and neutrons in a nucleus behave as if they are spinning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an atom has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odd number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protons and/or odd number of neutrons, it will have net nuclear spin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Examples: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spinning charge in the nucleus creates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magnetic moment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Magnetic moment = magnetic field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3412" y="2628621"/>
            <a:ext cx="35067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759" y="3923950"/>
            <a:ext cx="7003189" cy="24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0869" y="4030357"/>
            <a:ext cx="1102484" cy="388043"/>
          </a:xfrm>
          <a:prstGeom prst="rect">
            <a:avLst/>
          </a:prstGeom>
          <a:solidFill>
            <a:srgbClr val="F0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Current NMRs analyze samples at a constant field strength over a range of </a:t>
            </a:r>
            <a:r>
              <a:rPr lang="en-US" sz="2400" dirty="0" smtClean="0">
                <a:sym typeface="Symbol" pitchFamily="1" charset="2"/>
              </a:rPr>
              <a:t>energies</a:t>
            </a:r>
          </a:p>
          <a:p>
            <a:pPr eaLnBrk="1" hangingPunct="1"/>
            <a:endParaRPr lang="en-US" sz="2400" b="1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Shielded protons have a smaller magnetic force acting on them, so they have smaller energy gaps and absorb lower energy radio waves</a:t>
            </a: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63" y="3966623"/>
            <a:ext cx="2263775" cy="5222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  <a:latin typeface="Calibri" pitchFamily="1" charset="0"/>
              </a:rPr>
              <a:t>Higher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9499" y="3966623"/>
            <a:ext cx="2195513" cy="5222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  <a:latin typeface="Calibri" pitchFamily="1" charset="0"/>
              </a:rPr>
              <a:t>Lower Energy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Alkane protons generally give signals around 1-2 </a:t>
            </a:r>
            <a:r>
              <a:rPr lang="en-US" sz="2400" dirty="0" smtClean="0">
                <a:sym typeface="Symbol" pitchFamily="1" charset="2"/>
              </a:rPr>
              <a:t>ppm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Protons can be shifted downfield when nearby electronegative atoms cause </a:t>
            </a:r>
            <a:r>
              <a:rPr lang="en-US" sz="2400" dirty="0" err="1">
                <a:sym typeface="Symbol" pitchFamily="1" charset="2"/>
              </a:rPr>
              <a:t>deshielding</a:t>
            </a:r>
            <a:r>
              <a:rPr lang="en-US" sz="2400" dirty="0" smtClean="0">
                <a:sym typeface="Symbol" pitchFamily="1" charset="2"/>
              </a:rPr>
              <a:t>. </a:t>
            </a:r>
            <a:endParaRPr lang="en-US" sz="2400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536" y="2783167"/>
            <a:ext cx="6995629" cy="143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4"/>
          <p:cNvPicPr>
            <a:picLocks noChangeAspect="1" noChangeArrowheads="1"/>
          </p:cNvPicPr>
          <p:nvPr/>
        </p:nvPicPr>
        <p:blipFill>
          <a:blip r:embed="rId3"/>
          <a:srcRect l="25072"/>
          <a:stretch>
            <a:fillRect/>
          </a:stretch>
        </p:blipFill>
        <p:spPr bwMode="auto">
          <a:xfrm>
            <a:off x="655748" y="4753063"/>
            <a:ext cx="4370709" cy="14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69604" y="4497317"/>
            <a:ext cx="1971368" cy="16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To predict chemical shifts, start with the standard ppm for the type of proton (methyl, methylene, or </a:t>
            </a:r>
            <a:r>
              <a:rPr lang="en-US" sz="2400" dirty="0" err="1">
                <a:sym typeface="Symbol" pitchFamily="1" charset="2"/>
              </a:rPr>
              <a:t>methine</a:t>
            </a:r>
            <a:r>
              <a:rPr lang="en-US" sz="2400" dirty="0" smtClean="0">
                <a:sym typeface="Symbol" pitchFamily="1" charset="2"/>
              </a:rPr>
              <a:t>)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Use table 16.1 to adjust the ppm depending on proximity to certain function groups</a:t>
            </a: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97" y="2190750"/>
            <a:ext cx="5643406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lvl="2" eaLnBrk="1" hangingPunct="1"/>
            <a:endParaRPr lang="en-US" sz="2400" dirty="0" smtClean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lvl="2" eaLnBrk="1" hangingPunct="1"/>
            <a:endParaRPr lang="en-US" sz="2400" dirty="0" smtClean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lvl="2" eaLnBrk="1" hangingPunct="1"/>
            <a:endParaRPr lang="en-US" sz="2400" dirty="0" smtClean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lvl="2" eaLnBrk="1" hangingPunct="1"/>
            <a:endParaRPr lang="en-US" sz="2400" dirty="0" smtClean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marL="914400" lvl="2" indent="0" eaLnBrk="1" hangingPunct="1">
              <a:buNone/>
            </a:pP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The effect on beta protons is about one-fifth the effect on alpha protons</a:t>
            </a:r>
            <a:endParaRPr lang="en-US" sz="2400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3586"/>
            <a:ext cx="7924800" cy="30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238772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Handbooks, or tables found online at credible websites, can be used for functional groups beyond table 15.1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56445"/>
            <a:ext cx="8153400" cy="23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When the electrons in a pi system are subjected to an external magnetic field, they </a:t>
            </a:r>
            <a:r>
              <a:rPr lang="en-US" sz="2400" dirty="0" smtClean="0">
                <a:sym typeface="Symbol" pitchFamily="1" charset="2"/>
              </a:rPr>
              <a:t>circulate and produce a magnetic field, </a:t>
            </a:r>
            <a:r>
              <a:rPr lang="en-US" sz="2400" dirty="0">
                <a:sym typeface="Symbol" pitchFamily="1" charset="2"/>
              </a:rPr>
              <a:t>causing </a:t>
            </a:r>
            <a:r>
              <a:rPr lang="en-US" sz="2400" b="1" dirty="0">
                <a:sym typeface="Symbol" pitchFamily="1" charset="2"/>
              </a:rPr>
              <a:t>diamagnetic anisotropy</a:t>
            </a:r>
            <a:endParaRPr lang="en-US" sz="2400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15.5 Chemical Shift – Anisotropic Effects</a:t>
            </a:r>
            <a:endParaRPr lang="en-US" sz="4000" dirty="0"/>
          </a:p>
        </p:txBody>
      </p:sp>
      <p:pic>
        <p:nvPicPr>
          <p:cNvPr id="20481" name="Picture 1" descr="Z:\NewMedia\Ebook-Novella\Wiley\jira\Klein Organic Chemistry 3e\Work\Batch2\Images\Ch15\klein_3e_fig_15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761" y="2226839"/>
            <a:ext cx="4844892" cy="363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Diamagnetic anisotropy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means that different regions of localized space has different magnetic strengths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160200" y="3158818"/>
            <a:ext cx="20369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Regions outside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 ring have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ncreased magnetic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field</a:t>
            </a:r>
          </a:p>
        </p:txBody>
      </p:sp>
      <p:pic>
        <p:nvPicPr>
          <p:cNvPr id="16" name="Picture 1" descr="Z:\NewMedia\Ebook-Novella\Wiley\jira\Klein Organic Chemistry 3e\Work\Batch2\Images\Ch15\klein_3e_fig_15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04" y="2056017"/>
            <a:ext cx="4844892" cy="363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result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diamagnetic anisotropy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effect is similar to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deshielding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aromatic protons. More magnetic field means more energy required to spin-flip the proton(s)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Aromatic protons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appear in the neighborhood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7 ppm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399" y="2439345"/>
            <a:ext cx="8245201" cy="294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result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diamagnetic anisotropy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effect is similar to shielding for protons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 the inside of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the pi system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protons outside the ring: appear at 8 ppm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Protons inside the ring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appear at -1 ppm. 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69409" y="1975971"/>
            <a:ext cx="2772485" cy="25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2606040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It is necessary to be familiar with the ppm values of these common types of protons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 smtClean="0">
              <a:sym typeface="Symbol" pitchFamily="1" charset="2"/>
            </a:endParaRPr>
          </a:p>
          <a:p>
            <a:pPr eaLnBrk="1" hangingPunct="1"/>
            <a:r>
              <a:rPr lang="en-US" sz="2400" b="1" dirty="0" smtClean="0">
                <a:sym typeface="Symbol" pitchFamily="1" charset="2"/>
              </a:rPr>
              <a:t>Practice with </a:t>
            </a:r>
            <a:r>
              <a:rPr lang="en-US" sz="2400" b="1" dirty="0">
                <a:sym typeface="Symbol" pitchFamily="1" charset="2"/>
              </a:rPr>
              <a:t>C</a:t>
            </a:r>
            <a:r>
              <a:rPr lang="en-US" sz="2400" b="1" dirty="0" smtClean="0">
                <a:sym typeface="Symbol" pitchFamily="1" charset="2"/>
              </a:rPr>
              <a:t>onceptual Checkpoint 15.10</a:t>
            </a:r>
            <a:endParaRPr lang="en-US" sz="2400" b="1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15.5 Chemical Shift</a:t>
            </a:r>
            <a:endParaRPr lang="en-US" sz="4000" dirty="0"/>
          </a:p>
        </p:txBody>
      </p:sp>
      <p:pic>
        <p:nvPicPr>
          <p:cNvPr id="16385" name="Picture 1" descr="Z:\NewMedia\Ebook-Novella\Wiley\jira\Klein Organic Chemistry 3e\Work\Batch2\Images\Ch15\klein_3e_table_15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990" y="1110353"/>
            <a:ext cx="5527156" cy="461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magnetic moment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exists perpendicular to the axis of nuclear spin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pic>
        <p:nvPicPr>
          <p:cNvPr id="52225" name="Picture 1" descr="Z:\NewMedia\Ebook-Novella\Wiley\jira\Klein Organic Chemistry 3e\Work\Batch2\Images\Ch15\klein_3e_fig_15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64" y="2063480"/>
            <a:ext cx="6571624" cy="362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integration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area) under the peak quantifies the relative number of protons giving rise to a signal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computer will calculate the area of each peak representing that area with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step-curve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curve height represents the integration 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454" y="3018895"/>
            <a:ext cx="8157093" cy="28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15.6 Integration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454" y="3018895"/>
            <a:ext cx="8157093" cy="28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computer operator sets one of the peaks to a whole number to let it represent a number of protons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computer uses the integration ratios to set the values for the other peaks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6397" y="3579292"/>
            <a:ext cx="731837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1.00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714" y="3571762"/>
            <a:ext cx="893697" cy="461665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1.05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0348" y="3094922"/>
            <a:ext cx="731837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1.48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7509" y="3068644"/>
            <a:ext cx="733425" cy="46196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1.56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15.6 Integration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Integrations represent numbers of protons, so you must adjust the values to whole numbers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the integration of the first peak is doubled, the computer will adjust the others according to the ratio</a:t>
            </a: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5107" y="3289550"/>
            <a:ext cx="8193787" cy="290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17577" y="3790952"/>
            <a:ext cx="731837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2.00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3813" y="3856038"/>
            <a:ext cx="733425" cy="46037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itchFamily="1" charset="0"/>
              </a:rPr>
              <a:t>2.10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3888" y="3165475"/>
            <a:ext cx="731837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itchFamily="1" charset="0"/>
              </a:rPr>
              <a:t>2.96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6950" y="3324399"/>
            <a:ext cx="733425" cy="461962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itchFamily="1" charset="0"/>
              </a:rPr>
              <a:t>3.12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15.6 Integration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integrations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are relative quantities rather than an absolute count of the number of protons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Symmetry can also affect integrations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3-pentanone has two kinds of protons.  The relative integration value of the two signals would be 2:3</a:t>
            </a:r>
          </a:p>
        </p:txBody>
      </p:sp>
      <p:pic>
        <p:nvPicPr>
          <p:cNvPr id="573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196" y="1923774"/>
            <a:ext cx="1657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15.6 Integration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molecular formula 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5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10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 must be known in order to know that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absolute ratio is actually 4:6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not 2:3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15.6 Integration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" y="2252959"/>
            <a:ext cx="8485094" cy="2937684"/>
          </a:xfrm>
          <a:prstGeom prst="rect">
            <a:avLst/>
          </a:prstGeom>
        </p:spPr>
      </p:pic>
      <p:pic>
        <p:nvPicPr>
          <p:cNvPr id="573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017" y="2462004"/>
            <a:ext cx="1290228" cy="7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Multiplicity (splitting pattern): </a:t>
            </a:r>
            <a:r>
              <a:rPr lang="en-US" sz="2400" dirty="0" smtClean="0">
                <a:sym typeface="Symbol" pitchFamily="1" charset="2"/>
              </a:rPr>
              <a:t>the  number of peaks in a given signal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9121" y="2640185"/>
            <a:ext cx="5885758" cy="34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Multiplicity results from magnetic affects that protons have on each </a:t>
            </a:r>
            <a:r>
              <a:rPr lang="en-US" sz="2400" dirty="0" smtClean="0">
                <a:sym typeface="Symbol" pitchFamily="1" charset="2"/>
              </a:rPr>
              <a:t>other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Consider protons </a:t>
            </a: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sym typeface="Symbol" pitchFamily="1" charset="2"/>
              </a:rPr>
              <a:t>a</a:t>
            </a:r>
            <a:r>
              <a:rPr lang="en-US" sz="2400" dirty="0">
                <a:sym typeface="Symbol" pitchFamily="1" charset="2"/>
              </a:rPr>
              <a:t> and </a:t>
            </a:r>
            <a:r>
              <a:rPr lang="en-US" sz="2400" dirty="0" err="1" smtClean="0">
                <a:solidFill>
                  <a:srgbClr val="1F00D6"/>
                </a:solidFill>
                <a:sym typeface="Symbol" pitchFamily="1" charset="2"/>
              </a:rPr>
              <a:t>H</a:t>
            </a:r>
            <a:r>
              <a:rPr lang="en-US" sz="2400" baseline="-25000" dirty="0" err="1" smtClean="0">
                <a:solidFill>
                  <a:srgbClr val="1F00D6"/>
                </a:solidFill>
                <a:sym typeface="Symbol" pitchFamily="1" charset="2"/>
              </a:rPr>
              <a:t>b</a:t>
            </a:r>
            <a:endParaRPr lang="en-US" sz="2400" baseline="-25000" dirty="0" smtClean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endParaRPr lang="en-US" sz="2400" baseline="-25000" dirty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endParaRPr lang="en-US" sz="2400" baseline="-25000" dirty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Since protons </a:t>
            </a:r>
            <a:r>
              <a:rPr lang="en-US" sz="2400" dirty="0">
                <a:sym typeface="Symbol" pitchFamily="1" charset="2"/>
              </a:rPr>
              <a:t>align with or against the external magnetic </a:t>
            </a:r>
            <a:r>
              <a:rPr lang="en-US" sz="2400" dirty="0" smtClean="0">
                <a:sym typeface="Symbol" pitchFamily="1" charset="2"/>
              </a:rPr>
              <a:t>field, so there will be two different magnetic environments for </a:t>
            </a: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sym typeface="Symbol" pitchFamily="1" charset="2"/>
              </a:rPr>
              <a:t>a </a:t>
            </a:r>
            <a:r>
              <a:rPr lang="en-US" sz="2400" dirty="0" smtClean="0">
                <a:sym typeface="Symbol" pitchFamily="1" charset="2"/>
              </a:rPr>
              <a:t>: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0873" y="1629199"/>
            <a:ext cx="1614487" cy="132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9217" name="Picture 1" descr="Z:\NewMedia\Ebook-Novella\Wiley\jira\Klein Organic Chemistry 3e\Work\Batch2\Images\Ch15\klein_3e_fig_15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383" y="4254632"/>
            <a:ext cx="6189784" cy="158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70242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Consider an example where there are two protons on the adjacent </a:t>
            </a:r>
            <a:r>
              <a:rPr lang="en-US" sz="2400" dirty="0" smtClean="0">
                <a:sym typeface="Symbol" pitchFamily="1" charset="2"/>
              </a:rPr>
              <a:t>carbon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Here, there </a:t>
            </a:r>
            <a:r>
              <a:rPr lang="en-US" sz="2400" dirty="0">
                <a:sym typeface="Symbol" pitchFamily="1" charset="2"/>
              </a:rPr>
              <a:t>are three possible </a:t>
            </a:r>
            <a:r>
              <a:rPr lang="en-US" sz="2400" dirty="0" smtClean="0">
                <a:sym typeface="Symbol" pitchFamily="1" charset="2"/>
              </a:rPr>
              <a:t>environments for </a:t>
            </a: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sym typeface="Symbol" pitchFamily="1" charset="2"/>
              </a:rPr>
              <a:t>a</a:t>
            </a:r>
          </a:p>
          <a:p>
            <a:pPr eaLnBrk="1" hangingPunct="1"/>
            <a:endParaRPr lang="en-US" sz="2400" dirty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endParaRPr lang="en-US" sz="2400" baseline="-25000" dirty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13684" y="1246363"/>
            <a:ext cx="1531069" cy="14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8193" name="Picture 1" descr="Z:\NewMedia\Ebook-Novella\Wiley\jira\Klein Organic Chemistry 3e\Work\Batch2\Images\Ch15\klein_3e_fig_15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20" y="3122008"/>
            <a:ext cx="7556360" cy="211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388100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Now, consider </a:t>
            </a:r>
            <a:r>
              <a:rPr lang="en-US" sz="2400" dirty="0">
                <a:sym typeface="Symbol" pitchFamily="1" charset="2"/>
              </a:rPr>
              <a:t>a scenario where </a:t>
            </a: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sym typeface="Symbol" pitchFamily="1" charset="2"/>
              </a:rPr>
              <a:t>a </a:t>
            </a:r>
            <a:r>
              <a:rPr lang="en-US" sz="2400" dirty="0" smtClean="0">
                <a:sym typeface="Symbol" pitchFamily="1" charset="2"/>
              </a:rPr>
              <a:t>is split by </a:t>
            </a:r>
            <a:r>
              <a:rPr lang="en-US" sz="2400" dirty="0">
                <a:sym typeface="Symbol" pitchFamily="1" charset="2"/>
              </a:rPr>
              <a:t>three </a:t>
            </a:r>
            <a:r>
              <a:rPr lang="en-US" sz="2400" dirty="0" smtClean="0">
                <a:sym typeface="Symbol" pitchFamily="1" charset="2"/>
              </a:rPr>
              <a:t>neighboring </a:t>
            </a:r>
            <a:r>
              <a:rPr lang="en-US" sz="2400" dirty="0" err="1">
                <a:solidFill>
                  <a:srgbClr val="1F00D6"/>
                </a:solidFill>
                <a:sym typeface="Symbol" pitchFamily="1" charset="2"/>
              </a:rPr>
              <a:t>H</a:t>
            </a:r>
            <a:r>
              <a:rPr lang="en-US" sz="2400" baseline="-25000" dirty="0" err="1">
                <a:solidFill>
                  <a:srgbClr val="1F00D6"/>
                </a:solidFill>
                <a:sym typeface="Symbol" pitchFamily="1" charset="2"/>
              </a:rPr>
              <a:t>b</a:t>
            </a:r>
            <a:r>
              <a:rPr lang="en-US" sz="2400" baseline="-25000" dirty="0">
                <a:solidFill>
                  <a:srgbClr val="1F00D6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ym typeface="Symbol" pitchFamily="1" charset="2"/>
              </a:rPr>
              <a:t>atoms:</a:t>
            </a:r>
            <a:endParaRPr lang="en-US" sz="2400" baseline="-25000" dirty="0">
              <a:solidFill>
                <a:srgbClr val="1F00D6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15.7 Multiplicity</a:t>
            </a:r>
            <a:endParaRPr lang="en-US" sz="4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50859" y="950727"/>
            <a:ext cx="1626138" cy="15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Z:\NewMedia\Ebook-Novella\Wiley\jira\Klein Organic Chemistry 3e\Work\Batch2\Images\Ch15\klein_3e_fig_15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85" y="2635686"/>
            <a:ext cx="7737230" cy="230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Table 15.3 shows how the multiplicity trend continues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By analyzing the splitting pattern of a signal in the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NMR, you can determine the number of equivalent protons on adjacent carbons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6145" name="Picture 1" descr="Z:\NewMedia\Ebook-Novella\Wiley\jira\Klein Organic Chemistry 3e\Work\Batch2\Images\Ch15\klein_3e_fig_1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248" y="2479277"/>
            <a:ext cx="3637504" cy="354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If the normally disordered magnetic moments of atoms are exposed to an </a:t>
            </a:r>
            <a:r>
              <a:rPr lang="en-US" sz="2400" b="1" dirty="0">
                <a:solidFill>
                  <a:srgbClr val="0070C0"/>
                </a:solidFill>
                <a:sym typeface="Symbol" pitchFamily="1" charset="2"/>
              </a:rPr>
              <a:t>external magnetic 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field (B</a:t>
            </a:r>
            <a:r>
              <a:rPr lang="en-US" sz="2400" b="1" baseline="-25000" dirty="0" smtClean="0">
                <a:solidFill>
                  <a:srgbClr val="0070C0"/>
                </a:solidFill>
                <a:sym typeface="Symbol" pitchFamily="1" charset="2"/>
              </a:rPr>
              <a:t>0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), </a:t>
            </a:r>
            <a:r>
              <a:rPr lang="en-US" sz="2400" dirty="0">
                <a:sym typeface="Symbol" pitchFamily="1" charset="2"/>
              </a:rPr>
              <a:t>their magnetic moments will </a:t>
            </a:r>
            <a:r>
              <a:rPr lang="en-US" sz="2400" dirty="0" smtClean="0">
                <a:sym typeface="Symbol" pitchFamily="1" charset="2"/>
              </a:rPr>
              <a:t>align with the field, or against the field: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b="1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pic>
        <p:nvPicPr>
          <p:cNvPr id="51201" name="Picture 1" descr="Z:\NewMedia\Ebook-Novella\Wiley\jira\Klein Organic Chemistry 3e\Work\Batch2\Images\Ch15\klein_3e_fig_15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640" y="2358443"/>
            <a:ext cx="5968720" cy="336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trend in table 15.3 also allows us to predict splitting patterns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there are “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” number of neighboring protons that are chemically equivalent, there will be how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n+1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peaks in the signal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15" name="Picture 1" descr="Z:\NewMedia\Ebook-Novella\Wiley\jira\Klein Organic Chemistry 3e\Work\Batch2\Images\Ch15\klein_3e_fig_1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248" y="2479277"/>
            <a:ext cx="3637504" cy="354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Remember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three key rules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splitting: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Equivalent protons can not split one another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	because they resonate together</a:t>
            </a: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To split each other, protons must be within a 2 or 3 bond distance</a:t>
            </a: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9726" y="3992526"/>
            <a:ext cx="7328018" cy="219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  <a:sym typeface="Symbol"/>
              </a:rPr>
              <a:t>Remember three key rules</a:t>
            </a: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n+1 rule only applies to protons that are all equivalent</a:t>
            </a:r>
          </a:p>
          <a:p>
            <a:pPr marL="914400" lvl="1" indent="-457200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splitting pattern observed for the proton shown below will be more complex than a simple triplet</a:t>
            </a: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Complex splitting will be discussed later in this section</a:t>
            </a:r>
          </a:p>
          <a:p>
            <a:pPr marL="914400" lvl="1" indent="-457200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15.5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4088"/>
              </p:ext>
            </p:extLst>
          </p:nvPr>
        </p:nvGraphicFramePr>
        <p:xfrm>
          <a:off x="3609695" y="2984314"/>
          <a:ext cx="1747177" cy="142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CS ChemDraw Drawing" r:id="rId3" imgW="1369680" imgH="1119684" progId="">
                  <p:embed/>
                </p:oleObj>
              </mc:Choice>
              <mc:Fallback>
                <p:oleObj name="CS ChemDraw Drawing" r:id="rId3" imgW="1369680" imgH="1119684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695" y="2984314"/>
                        <a:ext cx="1747177" cy="1426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degree to which a neighboring proton will couple to its neighbor is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coupling constant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or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J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value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J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value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the distance between peaks of a splitting pattern measured in units of Hz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3024188"/>
            <a:ext cx="3554412" cy="3546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protons splitting </a:t>
            </a:r>
            <a:r>
              <a:rPr lang="en-US" sz="2400" dirty="0">
                <a:sym typeface="Symbol" pitchFamily="1" charset="2"/>
              </a:rPr>
              <a:t>each </a:t>
            </a:r>
            <a:r>
              <a:rPr lang="en-US" sz="2400" dirty="0" smtClean="0">
                <a:sym typeface="Symbol" pitchFamily="1" charset="2"/>
              </a:rPr>
              <a:t>other will have the same coupling constant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i="1" dirty="0">
                <a:sym typeface="Symbol" pitchFamily="1" charset="2"/>
              </a:rPr>
              <a:t>J</a:t>
            </a:r>
            <a:r>
              <a:rPr lang="en-US" sz="2400" b="1" baseline="-25000" dirty="0">
                <a:solidFill>
                  <a:srgbClr val="F23C9A"/>
                </a:solidFill>
                <a:sym typeface="Symbol" pitchFamily="1" charset="2"/>
              </a:rPr>
              <a:t>a</a:t>
            </a:r>
            <a:r>
              <a:rPr lang="en-US" sz="2400" b="1" baseline="-25000" dirty="0">
                <a:solidFill>
                  <a:srgbClr val="00B0F0"/>
                </a:solidFill>
                <a:sym typeface="Symbol" pitchFamily="1" charset="2"/>
              </a:rPr>
              <a:t>b</a:t>
            </a:r>
            <a:r>
              <a:rPr lang="en-US" sz="2400" b="1" dirty="0">
                <a:solidFill>
                  <a:srgbClr val="00B0F0"/>
                </a:solidFill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= </a:t>
            </a:r>
            <a:r>
              <a:rPr lang="en-US" sz="2400" i="1" dirty="0" err="1">
                <a:sym typeface="Symbol" pitchFamily="1" charset="2"/>
              </a:rPr>
              <a:t>J</a:t>
            </a:r>
            <a:r>
              <a:rPr lang="en-US" sz="2400" b="1" baseline="-25000" dirty="0" err="1">
                <a:solidFill>
                  <a:srgbClr val="00B0F0"/>
                </a:solidFill>
                <a:sym typeface="Symbol" pitchFamily="1" charset="2"/>
              </a:rPr>
              <a:t>b</a:t>
            </a:r>
            <a:r>
              <a:rPr lang="en-US" sz="2400" b="1" baseline="-25000" dirty="0" err="1">
                <a:solidFill>
                  <a:srgbClr val="F23C9A"/>
                </a:solidFill>
                <a:sym typeface="Symbol" pitchFamily="1" charset="2"/>
              </a:rPr>
              <a:t>a</a:t>
            </a:r>
            <a:endParaRPr lang="en-US" sz="2400" b="1" i="1" dirty="0">
              <a:sym typeface="Symbol" pitchFamily="1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61442" name="Picture 2" descr="Z:\NewMedia\Ebook-Novella\Wiley\jira\Klein Organic Chemistry 3e\Work\Batch2\Images\Ch15\klein_3e_fig_15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404" y="2853723"/>
            <a:ext cx="4179032" cy="2396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Higher field strength instruments will give better resolution between peaks, </a:t>
            </a:r>
            <a:r>
              <a:rPr lang="en-US" sz="2400" dirty="0" smtClean="0">
                <a:sym typeface="Symbol" pitchFamily="1" charset="2"/>
              </a:rPr>
              <a:t>because </a:t>
            </a:r>
            <a:r>
              <a:rPr lang="en-US" sz="2400" dirty="0">
                <a:sym typeface="Symbol" pitchFamily="1" charset="2"/>
              </a:rPr>
              <a:t>the coupling constant is a smaller percentage of the overall Hz </a:t>
            </a:r>
            <a:r>
              <a:rPr lang="en-US" sz="2400" dirty="0" smtClean="0">
                <a:sym typeface="Symbol" pitchFamily="1" charset="2"/>
              </a:rPr>
              <a:t>available.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ym typeface="Symbol" pitchFamily="1" charset="2"/>
              </a:rPr>
              <a:t>300 MHz spectrometer avoids overlapping of peaks (right), compared to the 60 MHz spectrometer (left) </a:t>
            </a:r>
            <a:endParaRPr lang="en-US" sz="2400" b="1" i="1" dirty="0">
              <a:sym typeface="Symbol" pitchFamily="1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63" y="3693579"/>
            <a:ext cx="2104037" cy="2648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0" y="3240302"/>
            <a:ext cx="4957863" cy="310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5021263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Sometimes recognizable splitting patterns will stand out in a spectrum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isolated ethyl group gives a triplet and a quartet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triplet and quartet must have the same coupling constant if they are splitting each other</a:t>
            </a:r>
          </a:p>
        </p:txBody>
      </p:sp>
      <p:pic>
        <p:nvPicPr>
          <p:cNvPr id="71688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6240" y="3898549"/>
            <a:ext cx="4025968" cy="22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62466" name="Picture 2" descr="Z:\NewMedia\Ebook-Novella\Wiley\jira\Klein Organic Chemistry 3e\Work\Batch2\Images\Ch15\klein_3e_fig_15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596" y="1025186"/>
            <a:ext cx="4079630" cy="2536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5021263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>
                <a:sym typeface="Symbol" pitchFamily="1" charset="2"/>
              </a:rPr>
              <a:t>A peak with an integration equal to 9 suggests the presence of a </a:t>
            </a:r>
            <a:r>
              <a:rPr lang="en-US" sz="2400" i="1" dirty="0" err="1">
                <a:sym typeface="Symbol" pitchFamily="1" charset="2"/>
              </a:rPr>
              <a:t>tert</a:t>
            </a:r>
            <a:r>
              <a:rPr lang="en-US" sz="2400" dirty="0">
                <a:sym typeface="Symbol" pitchFamily="1" charset="2"/>
              </a:rPr>
              <a:t>-butyl group</a:t>
            </a:r>
          </a:p>
          <a:p>
            <a:pPr eaLnBrk="1" hangingPunct="1">
              <a:buFont typeface="Arial" pitchFamily="1" charset="0"/>
              <a:buNone/>
            </a:pPr>
            <a:endParaRPr lang="en-US" sz="2400" dirty="0" smtClean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 smtClean="0">
              <a:sym typeface="Symbol" pitchFamily="1" charset="2"/>
            </a:endParaRPr>
          </a:p>
          <a:p>
            <a:pPr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An isolated isopropyl group gives a doublet and a </a:t>
            </a:r>
            <a:r>
              <a:rPr lang="en-US" sz="2400" dirty="0" smtClean="0">
                <a:sym typeface="Symbol" pitchFamily="1" charset="2"/>
              </a:rPr>
              <a:t>septet</a:t>
            </a:r>
          </a:p>
          <a:p>
            <a:pPr marL="0" indent="0" eaLnBrk="1" hangingPunct="1">
              <a:buNone/>
            </a:pP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b="1" dirty="0">
                <a:sym typeface="Symbol" pitchFamily="1" charset="2"/>
              </a:rPr>
              <a:t>Practice with conceptual checkpoint </a:t>
            </a:r>
            <a:r>
              <a:rPr lang="en-US" sz="2400" b="1" dirty="0" smtClean="0">
                <a:sym typeface="Symbol" pitchFamily="1" charset="2"/>
              </a:rPr>
              <a:t>15.17</a:t>
            </a:r>
            <a:endParaRPr lang="en-US" sz="2400" b="1" dirty="0">
              <a:sym typeface="Symbol" pitchFamily="1" charset="2"/>
            </a:endParaRPr>
          </a:p>
          <a:p>
            <a:pPr lvl="2" eaLnBrk="1" hangingPunct="1">
              <a:buFont typeface="Arial" pitchFamily="1" charset="0"/>
              <a:buNone/>
            </a:pPr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63490" name="Picture 2" descr="Z:\NewMedia\Ebook-Novella\Wiley\jira\Klein Organic Chemistry 3e\Work\Batch2\Images\Ch15\klein_3e_fig_15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175" y="1075153"/>
            <a:ext cx="3838470" cy="2215702"/>
          </a:xfrm>
          <a:prstGeom prst="rect">
            <a:avLst/>
          </a:prstGeom>
          <a:noFill/>
        </p:spPr>
      </p:pic>
      <p:pic>
        <p:nvPicPr>
          <p:cNvPr id="63491" name="Picture 3" descr="Z:\NewMedia\Ebook-Novella\Wiley\jira\Klein Organic Chemistry 3e\Work\Batch2\Images\Ch15\klein_3e_fig_15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513" y="3733486"/>
            <a:ext cx="3768131" cy="223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Complex splitting results when a proton </a:t>
            </a:r>
            <a:r>
              <a:rPr lang="en-US" sz="2400" dirty="0" smtClean="0">
                <a:sym typeface="Symbol" pitchFamily="1" charset="2"/>
              </a:rPr>
              <a:t>has two different kinds of neighboring protons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If </a:t>
            </a:r>
            <a:r>
              <a:rPr lang="en-US" sz="2400" b="1" i="1" dirty="0">
                <a:sym typeface="Symbol" pitchFamily="1" charset="2"/>
              </a:rPr>
              <a:t>J</a:t>
            </a:r>
            <a:r>
              <a:rPr lang="en-US" sz="2400" b="1" baseline="-25000" dirty="0">
                <a:sym typeface="Symbol" pitchFamily="1" charset="2"/>
              </a:rPr>
              <a:t>ab</a:t>
            </a:r>
            <a:r>
              <a:rPr lang="en-US" sz="2400" dirty="0">
                <a:sym typeface="Symbol" pitchFamily="1" charset="2"/>
              </a:rPr>
              <a:t> is much greater than </a:t>
            </a:r>
            <a:r>
              <a:rPr lang="en-US" sz="2400" b="1" i="1" dirty="0" err="1" smtClean="0">
                <a:sym typeface="Symbol" pitchFamily="1" charset="2"/>
              </a:rPr>
              <a:t>J</a:t>
            </a:r>
            <a:r>
              <a:rPr lang="en-US" sz="2400" b="1" baseline="-25000" dirty="0" err="1" smtClean="0">
                <a:sym typeface="Symbol" pitchFamily="1" charset="2"/>
              </a:rPr>
              <a:t>bc</a:t>
            </a:r>
            <a:r>
              <a:rPr lang="en-US" sz="2400" dirty="0" smtClean="0">
                <a:sym typeface="Symbol" pitchFamily="1" charset="2"/>
              </a:rPr>
              <a:t> then the </a:t>
            </a:r>
            <a:r>
              <a:rPr lang="en-US" sz="2400" dirty="0">
                <a:sym typeface="Symbol" pitchFamily="1" charset="2"/>
              </a:rPr>
              <a:t>signal will appear as a quartet of triplets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/>
          <a:srcRect l="77339" t="22086" b="44276"/>
          <a:stretch>
            <a:fillRect/>
          </a:stretch>
        </p:blipFill>
        <p:spPr bwMode="auto">
          <a:xfrm>
            <a:off x="2975604" y="4524230"/>
            <a:ext cx="3192793" cy="17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88222" y="1724982"/>
            <a:ext cx="2623766" cy="157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075688"/>
            <a:ext cx="5797550" cy="1612900"/>
          </a:xfrm>
        </p:spPr>
        <p:txBody>
          <a:bodyPr/>
          <a:lstStyle/>
          <a:p>
            <a:pPr eaLnBrk="1" hangingPunct="1"/>
            <a:r>
              <a:rPr lang="en-US" sz="2400">
                <a:sym typeface="Symbol" pitchFamily="1" charset="2"/>
              </a:rPr>
              <a:t>In the molecule shown, </a:t>
            </a:r>
            <a:r>
              <a:rPr lang="en-US" sz="2400" b="1" dirty="0" err="1">
                <a:solidFill>
                  <a:srgbClr val="252FFB"/>
                </a:solidFill>
                <a:sym typeface="Symbol" pitchFamily="1" charset="2"/>
              </a:rPr>
              <a:t>H</a:t>
            </a:r>
            <a:r>
              <a:rPr lang="en-US" sz="2400" b="1" baseline="-25000" dirty="0" err="1">
                <a:solidFill>
                  <a:srgbClr val="252FFB"/>
                </a:solidFill>
                <a:sym typeface="Symbol" pitchFamily="1" charset="2"/>
              </a:rPr>
              <a:t>b</a:t>
            </a:r>
            <a:r>
              <a:rPr lang="en-US" sz="2400" dirty="0">
                <a:solidFill>
                  <a:srgbClr val="1F00D6"/>
                </a:solidFill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is split into a quartet by </a:t>
            </a:r>
            <a:r>
              <a:rPr lang="en-US" sz="2400" b="1" dirty="0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sym typeface="Symbol" pitchFamily="1" charset="2"/>
              </a:rPr>
              <a:t>a</a:t>
            </a:r>
            <a:r>
              <a:rPr lang="en-US" sz="2400" dirty="0">
                <a:sym typeface="Symbol" pitchFamily="1" charset="2"/>
              </a:rPr>
              <a:t> and into a triplet by </a:t>
            </a:r>
            <a:r>
              <a:rPr lang="en-US" sz="2400" b="1" dirty="0" err="1">
                <a:solidFill>
                  <a:srgbClr val="009E47"/>
                </a:solidFill>
                <a:sym typeface="Symbol" pitchFamily="1" charset="2"/>
              </a:rPr>
              <a:t>H</a:t>
            </a:r>
            <a:r>
              <a:rPr lang="en-US" sz="2400" b="1" baseline="-25000" dirty="0" err="1">
                <a:solidFill>
                  <a:srgbClr val="009E47"/>
                </a:solidFill>
                <a:sym typeface="Symbol" pitchFamily="1" charset="2"/>
              </a:rPr>
              <a:t>c</a:t>
            </a:r>
            <a:endParaRPr lang="en-US" sz="2400" dirty="0">
              <a:solidFill>
                <a:srgbClr val="009E47"/>
              </a:solidFill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5563065" cy="14573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Symbol" pitchFamily="1" charset="2"/>
              </a:rPr>
              <a:t>Complex splitting results when a proton has two different kinds of neighboring protons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If </a:t>
            </a:r>
            <a:r>
              <a:rPr lang="en-US" sz="2400" b="1" i="1" dirty="0" err="1">
                <a:sym typeface="Symbol" pitchFamily="1" charset="2"/>
              </a:rPr>
              <a:t>J</a:t>
            </a:r>
            <a:r>
              <a:rPr lang="en-US" sz="2400" b="1" baseline="-25000" dirty="0" err="1">
                <a:sym typeface="Symbol" pitchFamily="1" charset="2"/>
              </a:rPr>
              <a:t>bc</a:t>
            </a:r>
            <a:r>
              <a:rPr lang="en-US" sz="2400" dirty="0">
                <a:sym typeface="Symbol" pitchFamily="1" charset="2"/>
              </a:rPr>
              <a:t> is much greater than </a:t>
            </a:r>
            <a:r>
              <a:rPr lang="en-US" sz="2400" b="1" i="1" dirty="0">
                <a:sym typeface="Symbol" pitchFamily="1" charset="2"/>
              </a:rPr>
              <a:t>J</a:t>
            </a:r>
            <a:r>
              <a:rPr lang="en-US" sz="2400" b="1" baseline="-25000" dirty="0">
                <a:sym typeface="Symbol" pitchFamily="1" charset="2"/>
              </a:rPr>
              <a:t>ab</a:t>
            </a:r>
            <a:r>
              <a:rPr lang="en-US" sz="2400" dirty="0">
                <a:sym typeface="Symbol" pitchFamily="1" charset="2"/>
              </a:rPr>
              <a:t>, the signal will appear as a triplet of quartets</a:t>
            </a:r>
          </a:p>
          <a:p>
            <a:pPr lvl="2" eaLnBrk="1" hangingPunct="1"/>
            <a:endParaRPr lang="en-US" sz="2400" dirty="0" smtClean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If </a:t>
            </a:r>
            <a:r>
              <a:rPr lang="en-US" sz="2400" b="1" i="1" dirty="0" err="1">
                <a:sym typeface="Symbol" pitchFamily="1" charset="2"/>
              </a:rPr>
              <a:t>J</a:t>
            </a:r>
            <a:r>
              <a:rPr lang="en-US" sz="2400" b="1" baseline="-25000" dirty="0" err="1">
                <a:sym typeface="Symbol" pitchFamily="1" charset="2"/>
              </a:rPr>
              <a:t>bc</a:t>
            </a:r>
            <a:r>
              <a:rPr lang="en-US" sz="2400" dirty="0">
                <a:sym typeface="Symbol" pitchFamily="1" charset="2"/>
              </a:rPr>
              <a:t> is similar to </a:t>
            </a:r>
            <a:r>
              <a:rPr lang="en-US" sz="2400" b="1" i="1" dirty="0">
                <a:sym typeface="Symbol" pitchFamily="1" charset="2"/>
              </a:rPr>
              <a:t>J</a:t>
            </a:r>
            <a:r>
              <a:rPr lang="en-US" sz="2400" b="1" baseline="-25000" dirty="0">
                <a:sym typeface="Symbol" pitchFamily="1" charset="2"/>
              </a:rPr>
              <a:t>ab</a:t>
            </a:r>
            <a:r>
              <a:rPr lang="en-US" sz="2400" dirty="0">
                <a:sym typeface="Symbol" pitchFamily="1" charset="2"/>
              </a:rPr>
              <a:t>, </a:t>
            </a:r>
            <a:r>
              <a:rPr lang="en-US" sz="2400" dirty="0" smtClean="0">
                <a:sym typeface="Symbol" pitchFamily="1" charset="2"/>
              </a:rPr>
              <a:t>then several lines may overlap, and the signal is called a </a:t>
            </a:r>
            <a:r>
              <a:rPr lang="en-US" sz="2400" dirty="0" err="1">
                <a:sym typeface="Symbol" pitchFamily="1" charset="2"/>
              </a:rPr>
              <a:t>multiplet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74760" name="Picture 3"/>
          <p:cNvPicPr>
            <a:picLocks noChangeAspect="1" noChangeArrowheads="1"/>
          </p:cNvPicPr>
          <p:nvPr/>
        </p:nvPicPr>
        <p:blipFill>
          <a:blip r:embed="rId2"/>
          <a:srcRect l="77610" t="19421" b="46144"/>
          <a:stretch>
            <a:fillRect/>
          </a:stretch>
        </p:blipFill>
        <p:spPr bwMode="auto">
          <a:xfrm>
            <a:off x="6009256" y="2989696"/>
            <a:ext cx="2686546" cy="14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"/>
          <p:cNvPicPr>
            <a:picLocks noChangeAspect="1" noChangeArrowheads="1"/>
          </p:cNvPicPr>
          <p:nvPr/>
        </p:nvPicPr>
        <p:blipFill>
          <a:blip r:embed="rId3"/>
          <a:srcRect r="30311" b="19566"/>
          <a:stretch>
            <a:fillRect/>
          </a:stretch>
        </p:blipFill>
        <p:spPr bwMode="auto">
          <a:xfrm>
            <a:off x="6032791" y="4669383"/>
            <a:ext cx="2698880" cy="14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07540" y="1069045"/>
            <a:ext cx="2862392" cy="172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Splitting is not observed for some protons. Consider ethanol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protons bonded to carbon split each other, but the hydroxyl proton is not split</a:t>
            </a:r>
          </a:p>
        </p:txBody>
      </p:sp>
      <p:pic>
        <p:nvPicPr>
          <p:cNvPr id="7578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1635" y="2087383"/>
            <a:ext cx="7360730" cy="258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Symbol" pitchFamily="1" charset="2"/>
              </a:rPr>
              <a:t>b</a:t>
            </a:r>
            <a:r>
              <a:rPr lang="en-US" sz="2400" dirty="0" smtClean="0">
                <a:sym typeface="Symbol" pitchFamily="1" charset="2"/>
              </a:rPr>
              <a:t> spin state = opposing B</a:t>
            </a:r>
            <a:r>
              <a:rPr lang="en-US" sz="2400" baseline="-25000" dirty="0" smtClean="0">
                <a:sym typeface="Symbol" pitchFamily="1" charset="2"/>
              </a:rPr>
              <a:t>0</a:t>
            </a:r>
            <a:r>
              <a:rPr lang="en-US" sz="2400" dirty="0" smtClean="0">
                <a:sym typeface="Symbol" pitchFamily="1" charset="2"/>
              </a:rPr>
              <a:t>, higher energy spin state </a:t>
            </a:r>
          </a:p>
          <a:p>
            <a:pPr eaLnBrk="1" hangingPunct="1"/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Symbol" pitchFamily="1" charset="2"/>
              </a:rPr>
              <a:t>a</a:t>
            </a:r>
            <a:r>
              <a:rPr lang="en-US" sz="2400" dirty="0" smtClean="0">
                <a:sym typeface="Symbol" pitchFamily="1" charset="2"/>
              </a:rPr>
              <a:t> spin state = aligned with </a:t>
            </a:r>
            <a:r>
              <a:rPr lang="en-US" sz="2400" dirty="0">
                <a:sym typeface="Symbol" pitchFamily="1" charset="2"/>
              </a:rPr>
              <a:t>B</a:t>
            </a:r>
            <a:r>
              <a:rPr lang="en-US" sz="2400" baseline="-25000" dirty="0">
                <a:sym typeface="Symbol" pitchFamily="1" charset="2"/>
              </a:rPr>
              <a:t>0</a:t>
            </a:r>
            <a:r>
              <a:rPr lang="en-US" sz="2400" dirty="0" smtClean="0">
                <a:sym typeface="Symbol" pitchFamily="1" charset="2"/>
              </a:rPr>
              <a:t>, lower energy spin state</a:t>
            </a:r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pic>
        <p:nvPicPr>
          <p:cNvPr id="50177" name="Picture 1" descr="Z:\NewMedia\Ebook-Novella\Wiley\jira\Klein Organic Chemistry 3e\Work\Batch2\Images\Ch15\klein_3e_fig_1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758" y="2286643"/>
            <a:ext cx="3496826" cy="341012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5029201" y="2229462"/>
            <a:ext cx="3581400" cy="375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hydroxyl proton and other labile or exchangeable protons undergo rapid exchange with trace amounts of acid. Show a reasonable mechanism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Such exchange blurs the shielding/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deshielding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affect of the neighboring protons giving a singlet that is often broadened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15.7 Multiplicity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2" y="2699124"/>
            <a:ext cx="8377518" cy="113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371600"/>
            <a:ext cx="8693150" cy="47910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three molecules below might be difficult to distinguish by IR of MS.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They are easily distinguished with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NMR because they do not have the same # of protons.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15.7</a:t>
            </a:r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7402" y="2541588"/>
            <a:ext cx="6529197" cy="199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12993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15.9 Using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to Distinguish between Compounds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228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With a given formula and </a:t>
            </a:r>
            <a:r>
              <a:rPr lang="en-US" sz="2400" baseline="30000" dirty="0">
                <a:sym typeface="Symbol" pitchFamily="1" charset="2"/>
              </a:rPr>
              <a:t>1</a:t>
            </a:r>
            <a:r>
              <a:rPr lang="en-US" sz="2400" dirty="0">
                <a:sym typeface="Symbol" pitchFamily="1" charset="2"/>
              </a:rPr>
              <a:t>H NMR spectrum, you can determine a molecule’s structure by a </a:t>
            </a:r>
            <a:r>
              <a:rPr lang="en-US" sz="2400" dirty="0" smtClean="0">
                <a:sym typeface="Symbol" pitchFamily="1" charset="2"/>
              </a:rPr>
              <a:t>5-step process</a:t>
            </a:r>
            <a:endParaRPr lang="en-US" sz="2400" dirty="0">
              <a:sym typeface="Symbol" pitchFamily="1" charset="2"/>
            </a:endParaRP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b="1" dirty="0">
                <a:sym typeface="Symbol" pitchFamily="1" charset="2"/>
              </a:rPr>
              <a:t>Calculate the degree </a:t>
            </a:r>
            <a:r>
              <a:rPr lang="en-US" b="1" dirty="0" smtClean="0">
                <a:sym typeface="Symbol" pitchFamily="1" charset="2"/>
              </a:rPr>
              <a:t>of </a:t>
            </a:r>
            <a:r>
              <a:rPr lang="en-US" b="1" dirty="0">
                <a:sym typeface="Symbol" pitchFamily="1" charset="2"/>
              </a:rPr>
              <a:t>unsaturation </a:t>
            </a:r>
            <a:r>
              <a:rPr lang="en-US" dirty="0">
                <a:sym typeface="Symbol" pitchFamily="1" charset="2"/>
              </a:rPr>
              <a:t>or hydrogen deficiency index (HDI</a:t>
            </a:r>
            <a:r>
              <a:rPr lang="en-US" dirty="0" smtClean="0">
                <a:sym typeface="Symbol" pitchFamily="1" charset="2"/>
              </a:rPr>
              <a:t>).</a:t>
            </a:r>
            <a:endParaRPr lang="en-US" dirty="0">
              <a:sym typeface="Symbol" pitchFamily="1" charset="2"/>
            </a:endParaRP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b="1" dirty="0">
                <a:sym typeface="Symbol" pitchFamily="1" charset="2"/>
              </a:rPr>
              <a:t>Consider the number of NMR signals and </a:t>
            </a:r>
            <a:r>
              <a:rPr lang="en-US" b="1" dirty="0" smtClean="0">
                <a:sym typeface="Symbol" pitchFamily="1" charset="2"/>
              </a:rPr>
              <a:t>integration </a:t>
            </a:r>
            <a:r>
              <a:rPr lang="en-US" dirty="0" smtClean="0">
                <a:sym typeface="Symbol" pitchFamily="1" charset="2"/>
              </a:rPr>
              <a:t>(gives clues about the symmetry </a:t>
            </a:r>
            <a:r>
              <a:rPr lang="en-US" dirty="0">
                <a:sym typeface="Symbol" pitchFamily="1" charset="2"/>
              </a:rPr>
              <a:t>in the </a:t>
            </a:r>
            <a:r>
              <a:rPr lang="en-US" dirty="0" smtClean="0">
                <a:sym typeface="Symbol" pitchFamily="1" charset="2"/>
              </a:rPr>
              <a:t>molecule)</a:t>
            </a:r>
            <a:endParaRPr lang="en-US" dirty="0">
              <a:sym typeface="Symbol" pitchFamily="1" charset="2"/>
            </a:endParaRP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b="1" dirty="0">
                <a:sym typeface="Symbol" pitchFamily="1" charset="2"/>
              </a:rPr>
              <a:t>Analyze each signal, and </a:t>
            </a:r>
            <a:r>
              <a:rPr lang="en-US" b="1" dirty="0" smtClean="0">
                <a:sym typeface="Symbol" pitchFamily="1" charset="2"/>
              </a:rPr>
              <a:t>draw </a:t>
            </a:r>
            <a:r>
              <a:rPr lang="en-US" b="1" dirty="0">
                <a:sym typeface="Symbol" pitchFamily="1" charset="2"/>
              </a:rPr>
              <a:t>fragments </a:t>
            </a:r>
            <a:r>
              <a:rPr lang="en-US" dirty="0" smtClean="0">
                <a:sym typeface="Symbol" pitchFamily="1" charset="2"/>
              </a:rPr>
              <a:t>consistent with each signal</a:t>
            </a:r>
            <a:endParaRPr lang="en-US" dirty="0">
              <a:sym typeface="Symbol" pitchFamily="1" charset="2"/>
            </a:endParaRP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b="1" dirty="0">
                <a:sym typeface="Symbol" pitchFamily="1" charset="2"/>
              </a:rPr>
              <a:t>Assemble the fragments </a:t>
            </a:r>
            <a:r>
              <a:rPr lang="en-US" dirty="0">
                <a:sym typeface="Symbol" pitchFamily="1" charset="2"/>
              </a:rPr>
              <a:t>into a complete </a:t>
            </a:r>
            <a:r>
              <a:rPr lang="en-US" dirty="0" smtClean="0">
                <a:sym typeface="Symbol" pitchFamily="1" charset="2"/>
              </a:rPr>
              <a:t>structure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r>
              <a:rPr lang="en-US" dirty="0" smtClean="0">
                <a:sym typeface="Symbol" pitchFamily="1" charset="2"/>
              </a:rPr>
              <a:t>Verify the proposed structure is consistent with all of the spectral data</a:t>
            </a:r>
          </a:p>
          <a:p>
            <a:pPr marL="914400" lvl="1" indent="-457200" eaLnBrk="1" hangingPunct="1">
              <a:buFont typeface="Calibri" pitchFamily="1" charset="0"/>
              <a:buAutoNum type="arabicPeriod"/>
            </a:pPr>
            <a:endParaRPr lang="en-US" dirty="0">
              <a:sym typeface="Symbol" pitchFamily="1" charset="2"/>
            </a:endParaRPr>
          </a:p>
          <a:p>
            <a:pPr eaLnBrk="1" hangingPunct="1"/>
            <a:r>
              <a:rPr lang="en-US" sz="2400" b="1" dirty="0">
                <a:sym typeface="Symbol" pitchFamily="1" charset="2"/>
              </a:rPr>
              <a:t>Practice with </a:t>
            </a:r>
            <a:r>
              <a:rPr lang="en-US" sz="2400" b="1" dirty="0" err="1">
                <a:sym typeface="Symbol" pitchFamily="1" charset="2"/>
              </a:rPr>
              <a:t>SkillBuilder</a:t>
            </a:r>
            <a:r>
              <a:rPr lang="en-US" sz="2400" b="1" dirty="0">
                <a:sym typeface="Symbol" pitchFamily="1" charset="2"/>
              </a:rPr>
              <a:t> </a:t>
            </a:r>
            <a:r>
              <a:rPr lang="en-US" sz="2400" b="1" dirty="0" smtClean="0">
                <a:sym typeface="Symbol" pitchFamily="1" charset="2"/>
              </a:rPr>
              <a:t>15.8</a:t>
            </a:r>
            <a:endParaRPr lang="en-US" sz="2400" b="1" dirty="0">
              <a:sym typeface="Symbol" pitchFamily="1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15.10 Analyzing a 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H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228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Because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is by far the most abundant isotope of hydrogen,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NMR signals are generally strong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only accounts for about 1% of carbon atoms in nature, so a sensitive receiver coil and/or concentrated NMR sample is needed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NMR, shift, splitting, and integration are important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NMR, only the number of signals and the chemical shift will be considered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15.11 Acquiring a </a:t>
            </a:r>
            <a:r>
              <a:rPr lang="en-US" sz="4000" baseline="30000" smtClean="0"/>
              <a:t>13</a:t>
            </a:r>
            <a:r>
              <a:rPr lang="en-US" sz="4000"/>
              <a:t>C</a:t>
            </a:r>
            <a:r>
              <a:rPr lang="en-US" sz="4000" smtClean="0"/>
              <a:t>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228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In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NMR, the </a:t>
            </a:r>
            <a:r>
              <a:rPr lang="en-US" sz="2400" baseline="30000" dirty="0">
                <a:sym typeface="Symbol" pitchFamily="1" charset="2"/>
              </a:rPr>
              <a:t>1</a:t>
            </a:r>
            <a:r>
              <a:rPr lang="en-US" sz="2400" dirty="0">
                <a:sym typeface="Symbol" pitchFamily="1" charset="2"/>
              </a:rPr>
              <a:t>H-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splitting is often so complex that the spectrum is </a:t>
            </a:r>
            <a:r>
              <a:rPr lang="en-US" sz="2400" dirty="0" smtClean="0">
                <a:sym typeface="Symbol" pitchFamily="1" charset="2"/>
              </a:rPr>
              <a:t>unreadable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To elucidate the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spectrum and make it easier to determine the total number of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signals,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NMR are generally </a:t>
            </a:r>
            <a:r>
              <a:rPr lang="en-US" sz="2400" b="1" dirty="0" smtClean="0">
                <a:sym typeface="Symbol" pitchFamily="1" charset="2"/>
              </a:rPr>
              <a:t>decoupled</a:t>
            </a:r>
          </a:p>
          <a:p>
            <a:pPr eaLnBrk="1" hangingPunct="1"/>
            <a:endParaRPr lang="en-US" sz="2400" b="1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In the vast majority of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spectra, all of the signals are </a:t>
            </a:r>
            <a:r>
              <a:rPr lang="en-US" sz="2400" dirty="0" err="1">
                <a:sym typeface="Symbol" pitchFamily="1" charset="2"/>
              </a:rPr>
              <a:t>singlets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15.11 Acquiring a </a:t>
            </a:r>
            <a:r>
              <a:rPr lang="en-US" sz="4000" baseline="30000" smtClean="0"/>
              <a:t>13</a:t>
            </a:r>
            <a:r>
              <a:rPr lang="en-US" sz="4000"/>
              <a:t>C</a:t>
            </a:r>
            <a:r>
              <a:rPr lang="en-US" sz="4000" smtClean="0"/>
              <a:t> NMR Spectrum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47593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Compared to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H,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atoms require a different frequency of energy to excite (resonate)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Compared to the standard TMS,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NMR signals generally appear between 220 and 0 ppm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Each signal in a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NMR spectrum represents a unique type of carbon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Planes and axes of symmetry can cause carbon atoms to be electronically equivalent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15.12 Chemical Shifts in </a:t>
            </a:r>
            <a:r>
              <a:rPr lang="en-US" sz="4000" baseline="30000" dirty="0" smtClean="0"/>
              <a:t>13</a:t>
            </a:r>
            <a:r>
              <a:rPr lang="en-US" sz="4000" dirty="0"/>
              <a:t>C</a:t>
            </a:r>
            <a:r>
              <a:rPr lang="en-US" sz="4000" dirty="0" smtClean="0"/>
              <a:t> NMR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204395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Note how symmetry affect the number of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signals for these compounds: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5016" y="2498065"/>
            <a:ext cx="6194619" cy="21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15.12 Chemical Shifts in </a:t>
            </a:r>
            <a:r>
              <a:rPr lang="en-US" sz="4000" baseline="30000" dirty="0" smtClean="0"/>
              <a:t>13</a:t>
            </a:r>
            <a:r>
              <a:rPr lang="en-US" sz="4000" dirty="0"/>
              <a:t>C</a:t>
            </a:r>
            <a:r>
              <a:rPr lang="en-US" sz="4000" dirty="0" smtClean="0"/>
              <a:t> NMR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47593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Like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signals, chemical shifts for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 signals are affected by shielding or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deshielding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15.9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15.12 Chemical Shifts in </a:t>
            </a:r>
            <a:r>
              <a:rPr lang="en-US" sz="4000" baseline="30000" dirty="0" smtClean="0"/>
              <a:t>13</a:t>
            </a:r>
            <a:r>
              <a:rPr lang="en-US" sz="4000" dirty="0"/>
              <a:t>C</a:t>
            </a:r>
            <a:r>
              <a:rPr lang="en-US" sz="4000" dirty="0" smtClean="0"/>
              <a:t> NMR</a:t>
            </a:r>
            <a:endParaRPr lang="en-US" sz="4000" dirty="0"/>
          </a:p>
        </p:txBody>
      </p:sp>
      <p:pic>
        <p:nvPicPr>
          <p:cNvPr id="64514" name="Picture 2" descr="Z:\NewMedia\Ebook-Novella\Wiley\jira\Klein Organic Chemistry 3e\Work\Batch2\Images\Ch15\klein_3e_fig_15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71" y="2059951"/>
            <a:ext cx="7576458" cy="275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54600"/>
          </a:xfrm>
        </p:spPr>
        <p:txBody>
          <a:bodyPr/>
          <a:lstStyle/>
          <a:p>
            <a:pPr eaLnBrk="1" hangingPunct="1"/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spectra generally give </a:t>
            </a:r>
            <a:r>
              <a:rPr lang="en-US" sz="2400" dirty="0" err="1">
                <a:sym typeface="Symbol" pitchFamily="1" charset="2"/>
              </a:rPr>
              <a:t>singlets</a:t>
            </a:r>
            <a:r>
              <a:rPr lang="en-US" sz="2400" dirty="0">
                <a:sym typeface="Symbol" pitchFamily="1" charset="2"/>
              </a:rPr>
              <a:t> that do not provide information about the number of hydrogen atoms attached to each </a:t>
            </a:r>
            <a:r>
              <a:rPr lang="en-US" sz="2400" dirty="0" smtClean="0">
                <a:sym typeface="Symbol" pitchFamily="1" charset="2"/>
              </a:rPr>
              <a:t>carbon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b="1" dirty="0" err="1">
                <a:sym typeface="Symbol" pitchFamily="1" charset="2"/>
              </a:rPr>
              <a:t>Distortionless</a:t>
            </a:r>
            <a:r>
              <a:rPr lang="en-US" sz="2400" b="1" dirty="0">
                <a:sym typeface="Symbol" pitchFamily="1" charset="2"/>
              </a:rPr>
              <a:t> Enhancement by Polarization Transfer (DEPT) </a:t>
            </a:r>
            <a:r>
              <a:rPr lang="en-US" sz="2400" baseline="30000" dirty="0">
                <a:sym typeface="Symbol" pitchFamily="1" charset="2"/>
              </a:rPr>
              <a:t>13</a:t>
            </a:r>
            <a:r>
              <a:rPr lang="en-US" sz="2400" dirty="0">
                <a:sym typeface="Symbol" pitchFamily="1" charset="2"/>
              </a:rPr>
              <a:t>C NMR provides information the number of hydrogen atoms attached to each </a:t>
            </a:r>
            <a:r>
              <a:rPr lang="en-US" sz="2400" dirty="0" smtClean="0">
                <a:sym typeface="Symbol" pitchFamily="1" charset="2"/>
              </a:rPr>
              <a:t>carbon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DEPT-90: Only CH signals appear</a:t>
            </a:r>
          </a:p>
          <a:p>
            <a:pPr eaLnBrk="1" hangingPunct="1"/>
            <a:r>
              <a:rPr lang="en-US" sz="2400" dirty="0">
                <a:sym typeface="Symbol" pitchFamily="1" charset="2"/>
              </a:rPr>
              <a:t>DEPT-135: CH</a:t>
            </a:r>
            <a:r>
              <a:rPr lang="en-US" sz="2400" baseline="-25000" dirty="0">
                <a:sym typeface="Symbol" pitchFamily="1" charset="2"/>
              </a:rPr>
              <a:t>3</a:t>
            </a:r>
            <a:r>
              <a:rPr lang="en-US" sz="2400" dirty="0">
                <a:sym typeface="Symbol" pitchFamily="1" charset="2"/>
              </a:rPr>
              <a:t> and CH give (+) signals, and CH</a:t>
            </a:r>
            <a:r>
              <a:rPr lang="en-US" sz="2400" baseline="-25000" dirty="0">
                <a:sym typeface="Symbol" pitchFamily="1" charset="2"/>
              </a:rPr>
              <a:t>2</a:t>
            </a:r>
            <a:r>
              <a:rPr lang="en-US" sz="2400" dirty="0">
                <a:sym typeface="Symbol" pitchFamily="1" charset="2"/>
              </a:rPr>
              <a:t> give (-) signals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15.13 DEPT </a:t>
            </a:r>
            <a:r>
              <a:rPr lang="en-US" sz="4000" baseline="30000" dirty="0" smtClean="0"/>
              <a:t>13</a:t>
            </a:r>
            <a:r>
              <a:rPr lang="en-US" sz="4000" dirty="0"/>
              <a:t>C</a:t>
            </a:r>
            <a:r>
              <a:rPr lang="en-US" sz="4000" dirty="0" smtClean="0"/>
              <a:t> </a:t>
            </a:r>
            <a:r>
              <a:rPr lang="en-US" sz="4000" smtClean="0"/>
              <a:t>NMR Spectroscopy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54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6C3C3"/>
                </a:solidFill>
                <a:sym typeface="Symbol" pitchFamily="1" charset="2"/>
              </a:rPr>
              <a:t>DEPT-90</a:t>
            </a:r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: Only CH signals appear</a:t>
            </a:r>
          </a:p>
          <a:p>
            <a:pPr eaLnBrk="1" hangingPunct="1"/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DEPT-135: CH</a:t>
            </a:r>
            <a:r>
              <a:rPr lang="en-US" sz="2400" baseline="-25000" dirty="0">
                <a:solidFill>
                  <a:srgbClr val="C6C3C3"/>
                </a:solidFill>
                <a:sym typeface="Symbol" pitchFamily="1" charset="2"/>
              </a:rPr>
              <a:t>3</a:t>
            </a:r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 and CH = (+) signals, CH</a:t>
            </a:r>
            <a:r>
              <a:rPr lang="en-US" sz="2400" baseline="-25000" dirty="0">
                <a:solidFill>
                  <a:srgbClr val="C6C3C3"/>
                </a:solidFill>
                <a:sym typeface="Symbol" pitchFamily="1" charset="2"/>
              </a:rPr>
              <a:t>2</a:t>
            </a:r>
            <a:r>
              <a:rPr lang="en-US" sz="2400" dirty="0">
                <a:solidFill>
                  <a:srgbClr val="C6C3C3"/>
                </a:solidFill>
                <a:sym typeface="Symbol" pitchFamily="1" charset="2"/>
              </a:rPr>
              <a:t> = (-) </a:t>
            </a:r>
            <a:r>
              <a:rPr lang="en-US" sz="2400" dirty="0" smtClean="0">
                <a:solidFill>
                  <a:srgbClr val="C6C3C3"/>
                </a:solidFill>
                <a:sym typeface="Symbol" pitchFamily="1" charset="2"/>
              </a:rPr>
              <a:t>signals</a:t>
            </a:r>
          </a:p>
          <a:p>
            <a:pPr eaLnBrk="1" hangingPunct="1"/>
            <a:endParaRPr lang="en-US" sz="2400" dirty="0" smtClean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lvl="1" eaLnBrk="1" hangingPunct="1"/>
            <a:endParaRPr lang="en-US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r>
              <a:rPr lang="en-US" sz="2400" b="1" dirty="0">
                <a:sym typeface="Symbol" pitchFamily="1" charset="2"/>
              </a:rPr>
              <a:t>Practice with </a:t>
            </a:r>
            <a:r>
              <a:rPr lang="en-US" sz="2400" b="1" dirty="0" err="1">
                <a:sym typeface="Symbol" pitchFamily="1" charset="2"/>
              </a:rPr>
              <a:t>SkillBuilder</a:t>
            </a:r>
            <a:r>
              <a:rPr lang="en-US" sz="2400" b="1" dirty="0">
                <a:sym typeface="Symbol" pitchFamily="1" charset="2"/>
              </a:rPr>
              <a:t> </a:t>
            </a:r>
            <a:r>
              <a:rPr lang="en-US" sz="2400" b="1" dirty="0" smtClean="0">
                <a:sym typeface="Symbol" pitchFamily="1" charset="2"/>
              </a:rPr>
              <a:t>15.10</a:t>
            </a:r>
            <a:endParaRPr lang="en-US" sz="2400" b="1" dirty="0">
              <a:sym typeface="Symbol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15.13 DEPT </a:t>
            </a:r>
            <a:r>
              <a:rPr lang="en-US" sz="4000" baseline="30000" dirty="0" smtClean="0"/>
              <a:t>13</a:t>
            </a:r>
            <a:r>
              <a:rPr lang="en-US" sz="4000" dirty="0"/>
              <a:t>C</a:t>
            </a:r>
            <a:r>
              <a:rPr lang="en-US" sz="4000" dirty="0" smtClean="0"/>
              <a:t> </a:t>
            </a:r>
            <a:r>
              <a:rPr lang="en-US" sz="4000" smtClean="0"/>
              <a:t>NMR Spectroscopy</a:t>
            </a:r>
            <a:endParaRPr lang="en-US" sz="4000" dirty="0"/>
          </a:p>
        </p:txBody>
      </p:sp>
      <p:pic>
        <p:nvPicPr>
          <p:cNvPr id="65542" name="Picture 6" descr="Z:\NewMedia\Ebook-Novella\Wiley\jira\Klein Organic Chemistry 3e\Work\Batch2\Images\Ch15\klein_3e_table_15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269" y="2069833"/>
            <a:ext cx="5466302" cy="3522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Z:\NewMedia\Ebook-Novella\Wiley\jira\Klein Organic Chemistry 3e\Work\Batch2\Images\Ch15\klein_3e_fig_15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92" y="2263151"/>
            <a:ext cx="2849558" cy="2778908"/>
          </a:xfrm>
          <a:prstGeom prst="rect">
            <a:avLst/>
          </a:prstGeom>
          <a:noFill/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When an atom with an </a:t>
            </a:r>
            <a:r>
              <a:rPr lang="el-GR" sz="2400" dirty="0">
                <a:sym typeface="Symbol" pitchFamily="1" charset="2"/>
              </a:rPr>
              <a:t>α</a:t>
            </a:r>
            <a:r>
              <a:rPr lang="en-US" sz="2400" dirty="0">
                <a:sym typeface="Symbol" pitchFamily="1" charset="2"/>
              </a:rPr>
              <a:t> spin state is exposed to radio </a:t>
            </a:r>
            <a:r>
              <a:rPr lang="en-US" sz="2400" dirty="0" smtClean="0">
                <a:sym typeface="Symbol" pitchFamily="1" charset="2"/>
              </a:rPr>
              <a:t>waves with </a:t>
            </a:r>
            <a:r>
              <a:rPr lang="en-US" sz="2400" dirty="0">
                <a:sym typeface="Symbol" pitchFamily="1" charset="2"/>
              </a:rPr>
              <a:t>just the right </a:t>
            </a:r>
            <a:r>
              <a:rPr lang="en-US" sz="2400" dirty="0" smtClean="0">
                <a:sym typeface="Symbol" pitchFamily="1" charset="2"/>
              </a:rPr>
              <a:t>energy (</a:t>
            </a:r>
            <a:r>
              <a:rPr lang="en-US" sz="2400" b="1" dirty="0" smtClean="0">
                <a:latin typeface="Symbol" charset="2"/>
                <a:ea typeface="Symbol" charset="2"/>
                <a:cs typeface="Symbol" charset="2"/>
                <a:sym typeface="Symbol" pitchFamily="1" charset="2"/>
              </a:rPr>
              <a:t>D</a:t>
            </a:r>
            <a:r>
              <a:rPr lang="en-US" sz="2400" b="1" dirty="0" smtClean="0">
                <a:sym typeface="Symbol" pitchFamily="1" charset="2"/>
              </a:rPr>
              <a:t>E</a:t>
            </a:r>
            <a:r>
              <a:rPr lang="en-US" sz="2400" dirty="0" smtClean="0">
                <a:sym typeface="Symbol" pitchFamily="1" charset="2"/>
              </a:rPr>
              <a:t>), the </a:t>
            </a:r>
            <a:r>
              <a:rPr lang="en-US" sz="2400" b="1" dirty="0" smtClean="0">
                <a:solidFill>
                  <a:srgbClr val="FF0000"/>
                </a:solidFill>
                <a:sym typeface="Symbol" pitchFamily="1" charset="2"/>
              </a:rPr>
              <a:t>photons are absorbed </a:t>
            </a:r>
            <a:r>
              <a:rPr lang="en-US" sz="2400" dirty="0" smtClean="0">
                <a:sym typeface="Symbol" pitchFamily="1" charset="2"/>
              </a:rPr>
              <a:t>and </a:t>
            </a:r>
            <a:r>
              <a:rPr lang="en-US" sz="2400" b="1" dirty="0" smtClean="0">
                <a:sym typeface="Symbol" pitchFamily="1" charset="2"/>
              </a:rPr>
              <a:t>spin flips </a:t>
            </a:r>
            <a:r>
              <a:rPr lang="en-US" sz="2400" dirty="0" smtClean="0">
                <a:sym typeface="Symbol" pitchFamily="1" charset="2"/>
              </a:rPr>
              <a:t>to the </a:t>
            </a:r>
            <a:r>
              <a:rPr lang="el-GR" sz="2400" dirty="0">
                <a:sym typeface="Symbol" pitchFamily="1" charset="2"/>
              </a:rPr>
              <a:t>β</a:t>
            </a:r>
            <a:r>
              <a:rPr lang="en-US" sz="2400" dirty="0">
                <a:sym typeface="Symbol" pitchFamily="1" charset="2"/>
              </a:rPr>
              <a:t> spin state</a:t>
            </a:r>
            <a:endParaRPr lang="en-US" sz="2400" b="1" dirty="0">
              <a:sym typeface="Symbol" pitchFamily="1" charset="2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219885"/>
            <a:ext cx="5456238" cy="11826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stronger the magnetic field, the greater the energy gap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5346177" y="2142457"/>
            <a:ext cx="2947449" cy="308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Left Arrow 3"/>
          <p:cNvSpPr/>
          <p:nvPr/>
        </p:nvSpPr>
        <p:spPr>
          <a:xfrm rot="1019968">
            <a:off x="3414433" y="1869809"/>
            <a:ext cx="1032960" cy="2113313"/>
          </a:xfrm>
          <a:prstGeom prst="curvedLeftArrow">
            <a:avLst>
              <a:gd name="adj1" fmla="val 0"/>
              <a:gd name="adj2" fmla="val 17276"/>
              <a:gd name="adj3" fmla="val 157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3150" cy="50546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MRI (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agnetic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esonance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maging) instruments are essentially 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 NMR spectrometers</a:t>
            </a:r>
          </a:p>
        </p:txBody>
      </p:sp>
      <p:pic>
        <p:nvPicPr>
          <p:cNvPr id="8807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4209" y="2210649"/>
            <a:ext cx="2945640" cy="36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239963"/>
            <a:ext cx="5917312" cy="423703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body is analyzed rather than a sample in an NMR tube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Different tissues have different concentrations of protons.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MRI gives a 3D image of different tissues.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Radio waves and magnetic field are very mild, so no side effects are experienced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788" y="18864"/>
            <a:ext cx="905579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15.13 Magnetic Resonance Imaging (MRI)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3270250" cy="52308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sym typeface="Symbol" pitchFamily="1" charset="2"/>
              </a:rPr>
              <a:t>B</a:t>
            </a:r>
            <a:r>
              <a:rPr lang="en-US" sz="2400" b="1" baseline="-25000" dirty="0">
                <a:sym typeface="Symbol" pitchFamily="1" charset="2"/>
              </a:rPr>
              <a:t>0</a:t>
            </a:r>
            <a:r>
              <a:rPr lang="en-US" sz="2400" dirty="0" smtClean="0">
                <a:sym typeface="Symbol" pitchFamily="1" charset="2"/>
              </a:rPr>
              <a:t> causes electrons to circulate, inducing an opposing magnetic field (diamagnetism)</a:t>
            </a:r>
          </a:p>
          <a:p>
            <a:pPr marL="0" indent="0" eaLnBrk="1" hangingPunct="1">
              <a:buNone/>
            </a:pPr>
            <a:endParaRPr lang="en-US" sz="2400" dirty="0">
              <a:sym typeface="Symbol" pitchFamily="1" charset="2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ym typeface="Symbol" pitchFamily="1" charset="2"/>
              </a:rPr>
              <a:t>Nuclei then experience 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less B</a:t>
            </a:r>
            <a:r>
              <a:rPr lang="en-US" sz="2400" b="1" baseline="-25000" dirty="0" smtClean="0">
                <a:solidFill>
                  <a:srgbClr val="0070C0"/>
                </a:solidFill>
                <a:sym typeface="Symbol" pitchFamily="1" charset="2"/>
              </a:rPr>
              <a:t>0</a:t>
            </a:r>
            <a:r>
              <a:rPr lang="en-US" sz="2400" dirty="0" smtClean="0">
                <a:sym typeface="Symbol" pitchFamily="1" charset="2"/>
              </a:rPr>
              <a:t>, and are said to be </a:t>
            </a:r>
            <a:r>
              <a:rPr lang="en-US" sz="2400" b="1" dirty="0" smtClean="0">
                <a:solidFill>
                  <a:srgbClr val="0070C0"/>
                </a:solidFill>
                <a:sym typeface="Symbol" pitchFamily="1" charset="2"/>
              </a:rPr>
              <a:t>shielded</a:t>
            </a:r>
            <a:r>
              <a:rPr lang="en-US" sz="2400" dirty="0" smtClean="0">
                <a:sym typeface="Symbol" pitchFamily="1" charset="2"/>
              </a:rPr>
              <a:t>, requiring less energy to spin flip</a:t>
            </a:r>
          </a:p>
          <a:p>
            <a:pPr marL="0" indent="0" eaLnBrk="1" hangingPunct="1">
              <a:buNone/>
            </a:pPr>
            <a:endParaRPr lang="en-US" sz="2400" dirty="0">
              <a:sym typeface="Symbol" pitchFamily="1" charset="2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ym typeface="Symbol" pitchFamily="1" charset="2"/>
              </a:rPr>
              <a:t>Nuclei surrounded by </a:t>
            </a:r>
            <a:r>
              <a:rPr lang="en-US" sz="2400" b="1" dirty="0" smtClean="0">
                <a:sym typeface="Symbol" pitchFamily="1" charset="2"/>
              </a:rPr>
              <a:t>less electron density </a:t>
            </a:r>
            <a:r>
              <a:rPr lang="en-US" sz="2400" dirty="0" smtClean="0">
                <a:sym typeface="Symbol" pitchFamily="1" charset="2"/>
              </a:rPr>
              <a:t>are said to be </a:t>
            </a:r>
            <a:r>
              <a:rPr lang="en-US" sz="2400" b="1" dirty="0" err="1" smtClean="0">
                <a:sym typeface="Symbol" pitchFamily="1" charset="2"/>
              </a:rPr>
              <a:t>deshielded</a:t>
            </a:r>
            <a:endParaRPr lang="en-US" sz="2400" b="1" dirty="0">
              <a:sym typeface="Symbol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  <p:pic>
        <p:nvPicPr>
          <p:cNvPr id="48129" name="Picture 1" descr="Z:\NewMedia\Ebook-Novella\Wiley\jira\Klein Organic Chemistry 3e\Work\Batch2\Images\Ch15\klein_3e_fig_15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8793" y="1300973"/>
            <a:ext cx="4582064" cy="40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pitchFamily="1" charset="2"/>
              </a:rPr>
              <a:t>The amount of radio wave energy necessary for the </a:t>
            </a:r>
            <a:r>
              <a:rPr lang="el-GR" sz="2400" dirty="0">
                <a:sym typeface="Symbol" pitchFamily="1" charset="2"/>
              </a:rPr>
              <a:t>α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>
                <a:sym typeface="Wingdings" pitchFamily="1" charset="2"/>
              </a:rPr>
              <a:t>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l-GR" sz="2400" dirty="0">
                <a:sym typeface="Symbol" pitchFamily="1" charset="2"/>
              </a:rPr>
              <a:t>β</a:t>
            </a:r>
            <a:r>
              <a:rPr lang="en-US" sz="2400" dirty="0">
                <a:sym typeface="Symbol" pitchFamily="1" charset="2"/>
              </a:rPr>
              <a:t> energy transition depends on the electronic environment for the </a:t>
            </a:r>
            <a:r>
              <a:rPr lang="en-US" sz="2400" dirty="0" smtClean="0">
                <a:sym typeface="Symbol" pitchFamily="1" charset="2"/>
              </a:rPr>
              <a:t>atom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When the </a:t>
            </a:r>
            <a:r>
              <a:rPr lang="el-GR" sz="2400" dirty="0">
                <a:sym typeface="Symbol" pitchFamily="1" charset="2"/>
              </a:rPr>
              <a:t>α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>
                <a:sym typeface="Wingdings" pitchFamily="1" charset="2"/>
              </a:rPr>
              <a:t>spins are flipped to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l-GR" sz="2400" dirty="0">
                <a:sym typeface="Symbol" pitchFamily="1" charset="2"/>
              </a:rPr>
              <a:t>β</a:t>
            </a:r>
            <a:r>
              <a:rPr lang="en-US" sz="2400" dirty="0">
                <a:sym typeface="Symbol" pitchFamily="1" charset="2"/>
              </a:rPr>
              <a:t> spins, </a:t>
            </a:r>
            <a:r>
              <a:rPr lang="en-US" sz="2400" b="1" dirty="0" smtClean="0">
                <a:solidFill>
                  <a:srgbClr val="FF0000"/>
                </a:solidFill>
                <a:sym typeface="Symbol" pitchFamily="1" charset="2"/>
              </a:rPr>
              <a:t>energy is absorbed</a:t>
            </a:r>
            <a:r>
              <a:rPr lang="en-US" sz="2400" dirty="0" smtClean="0">
                <a:sym typeface="Symbol" pitchFamily="1" charset="2"/>
              </a:rPr>
              <a:t>, and the </a:t>
            </a:r>
            <a:r>
              <a:rPr lang="en-US" sz="2400" dirty="0">
                <a:sym typeface="Symbol" pitchFamily="1" charset="2"/>
              </a:rPr>
              <a:t>atoms are said to be in </a:t>
            </a:r>
            <a:r>
              <a:rPr lang="en-US" sz="2400" b="1" dirty="0" smtClean="0">
                <a:sym typeface="Symbol" pitchFamily="1" charset="2"/>
              </a:rPr>
              <a:t>resonance</a:t>
            </a:r>
          </a:p>
          <a:p>
            <a:pPr eaLnBrk="1" hangingPunct="1"/>
            <a:endParaRPr lang="en-US" sz="2400" b="1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The use of the term, “resonance” here is totally different from when we are talking about electrons in molecular </a:t>
            </a:r>
            <a:r>
              <a:rPr lang="en-US" sz="2400" dirty="0" smtClean="0">
                <a:sym typeface="Symbol" pitchFamily="1" charset="2"/>
              </a:rPr>
              <a:t>orbitals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The amount of energy required for each </a:t>
            </a:r>
            <a:r>
              <a:rPr lang="en-US" sz="2400" baseline="30000" dirty="0" smtClean="0">
                <a:sym typeface="Symbol" pitchFamily="1" charset="2"/>
              </a:rPr>
              <a:t>1</a:t>
            </a:r>
            <a:r>
              <a:rPr lang="en-US" sz="2400" dirty="0" smtClean="0">
                <a:sym typeface="Symbol" pitchFamily="1" charset="2"/>
              </a:rPr>
              <a:t>H to spin flip tells us about it’s electronic environment, and thus the structure of the compound.</a:t>
            </a:r>
            <a:endParaRPr lang="en-US" sz="2400" dirty="0">
              <a:sym typeface="Symbol" pitchFamily="1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15-</a:t>
            </a:r>
            <a:fld id="{E8BBD60F-88AC-DB46-81CF-529DE25291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864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15.1 </a:t>
            </a:r>
            <a:r>
              <a:rPr lang="en-US" sz="4000"/>
              <a:t>Intro to NMR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68984</TotalTime>
  <Words>4375</Words>
  <Application>Microsoft Office PowerPoint</Application>
  <PresentationFormat>On-screen Show (4:3)</PresentationFormat>
  <Paragraphs>718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Klein1-Temp</vt:lpstr>
      <vt:lpstr>CS ChemDraw Drawing</vt:lpstr>
      <vt:lpstr>PowerPoint Presentation</vt:lpstr>
      <vt:lpstr>15.1 Intro to NMR Spectroscopy</vt:lpstr>
      <vt:lpstr>15.1 Intro to NMR Spectroscopy</vt:lpstr>
      <vt:lpstr>15.1 Intro to NMR Spectroscopy</vt:lpstr>
      <vt:lpstr>15.1 Intro to NMR Spectroscopy</vt:lpstr>
      <vt:lpstr>15.1 Intro to NMR Spectroscopy</vt:lpstr>
      <vt:lpstr>15.1 Intro to NMR Spectroscopy</vt:lpstr>
      <vt:lpstr>15.1 Intro to NMR Spectroscopy</vt:lpstr>
      <vt:lpstr>15.1 Intro to NMR Spectroscopy</vt:lpstr>
      <vt:lpstr>15.2 Acquiring a 1H NMR Spectrum</vt:lpstr>
      <vt:lpstr>15.2 Acquiring a 1H NMR Spectrum</vt:lpstr>
      <vt:lpstr>15.2 Acquiring a 1H NMR Spectrum</vt:lpstr>
      <vt:lpstr>15.2 Acquiring a 1H NMR Spectrum</vt:lpstr>
      <vt:lpstr>15.3 Characteristics of a 1H NMR Spectrum</vt:lpstr>
      <vt:lpstr>15.4 Number of Signals</vt:lpstr>
      <vt:lpstr>15.4 Number of Signals</vt:lpstr>
      <vt:lpstr>15.4 Number of Signals</vt:lpstr>
      <vt:lpstr>15.4 Number of Signals</vt:lpstr>
      <vt:lpstr>15.4 Number of Signals</vt:lpstr>
      <vt:lpstr>15.4 Number of Signals</vt:lpstr>
      <vt:lpstr>15.4 Number of Signals</vt:lpstr>
      <vt:lpstr>15.4 Number of Signals</vt:lpstr>
      <vt:lpstr>15.4 Number of Signals</vt:lpstr>
      <vt:lpstr>15.4 Variable Temperature NMR</vt:lpstr>
      <vt:lpstr>15.4 Variable Temperature NMR</vt:lpstr>
      <vt:lpstr>15.5 Chemical Shift</vt:lpstr>
      <vt:lpstr>15.5 Chemical Shift</vt:lpstr>
      <vt:lpstr>15.5 Chemical Shift</vt:lpstr>
      <vt:lpstr>15.5 Chemical Shift</vt:lpstr>
      <vt:lpstr>15.5 Chemical Shift</vt:lpstr>
      <vt:lpstr>15.5 Chemical Shift</vt:lpstr>
      <vt:lpstr>15.5 Chemical Shift</vt:lpstr>
      <vt:lpstr>15.5 Chemical Shift</vt:lpstr>
      <vt:lpstr>15.5 Chemical Shift</vt:lpstr>
      <vt:lpstr>15.5 Chemical Shift – Anisotropic Effects</vt:lpstr>
      <vt:lpstr>15.5 Chemical Shift</vt:lpstr>
      <vt:lpstr>15.5 Chemical Shift</vt:lpstr>
      <vt:lpstr>15.5 Chemical Shift</vt:lpstr>
      <vt:lpstr>15.5 Chemical Shift</vt:lpstr>
      <vt:lpstr>15.6 Integration</vt:lpstr>
      <vt:lpstr>15.6 Integration</vt:lpstr>
      <vt:lpstr>15.6 Integration</vt:lpstr>
      <vt:lpstr>15.6 Integration</vt:lpstr>
      <vt:lpstr>15.6 Integration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15.7 Multiplicity</vt:lpstr>
      <vt:lpstr>15.9 Using 1H NMR to Distinguish between Compounds</vt:lpstr>
      <vt:lpstr>15.10 Analyzing a 1H NMR Spectrum</vt:lpstr>
      <vt:lpstr>15.11 Acquiring a 13C NMR Spectrum</vt:lpstr>
      <vt:lpstr>15.11 Acquiring a 13C NMR Spectrum</vt:lpstr>
      <vt:lpstr>15.12 Chemical Shifts in 13C NMR</vt:lpstr>
      <vt:lpstr>15.12 Chemical Shifts in 13C NMR</vt:lpstr>
      <vt:lpstr>15.12 Chemical Shifts in 13C NMR</vt:lpstr>
      <vt:lpstr>15.13 DEPT 13C NMR Spectroscopy</vt:lpstr>
      <vt:lpstr>15.13 DEPT 13C NMR Spectroscopy</vt:lpstr>
      <vt:lpstr>15.13 Magnetic Resonance Imaging (MRI)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421</cp:revision>
  <dcterms:created xsi:type="dcterms:W3CDTF">2014-01-03T21:35:45Z</dcterms:created>
  <dcterms:modified xsi:type="dcterms:W3CDTF">2017-01-30T21:56:23Z</dcterms:modified>
</cp:coreProperties>
</file>