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325" r:id="rId14"/>
    <p:sldId id="278" r:id="rId15"/>
    <p:sldId id="326" r:id="rId16"/>
    <p:sldId id="32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28" r:id="rId26"/>
    <p:sldId id="287" r:id="rId27"/>
    <p:sldId id="329" r:id="rId28"/>
    <p:sldId id="288" r:id="rId29"/>
    <p:sldId id="317" r:id="rId30"/>
    <p:sldId id="291" r:id="rId31"/>
    <p:sldId id="292" r:id="rId32"/>
    <p:sldId id="294" r:id="rId33"/>
    <p:sldId id="330" r:id="rId34"/>
    <p:sldId id="295" r:id="rId35"/>
    <p:sldId id="296" r:id="rId36"/>
    <p:sldId id="331" r:id="rId37"/>
    <p:sldId id="297" r:id="rId38"/>
    <p:sldId id="332" r:id="rId39"/>
    <p:sldId id="333" r:id="rId40"/>
    <p:sldId id="298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34" r:id="rId51"/>
    <p:sldId id="310" r:id="rId52"/>
    <p:sldId id="311" r:id="rId53"/>
    <p:sldId id="312" r:id="rId54"/>
    <p:sldId id="313" r:id="rId55"/>
    <p:sldId id="314" r:id="rId56"/>
    <p:sldId id="316" r:id="rId57"/>
    <p:sldId id="335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2C1927-0E93-AD4D-8E02-ED76F77FA85F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C8C936-AA5A-134D-9281-B1A6BCBFBC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06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23D9935-2C57-B945-AE44-57629721D4DE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7F30F4A-BCFE-AD40-B65A-869F99B44D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31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5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3723418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5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9-</a:t>
            </a:r>
            <a:fld id="{755AD743-72E2-8940-BFDE-784E63DD88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9</a:t>
            </a:r>
            <a:endParaRPr lang="en-US" sz="3200" b="1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Alkynes</a:t>
            </a: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033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common </a:t>
            </a:r>
            <a:r>
              <a:rPr lang="en-US" sz="2400" dirty="0"/>
              <a:t>names </a:t>
            </a:r>
            <a:r>
              <a:rPr lang="en-US" sz="2400" dirty="0" smtClean="0"/>
              <a:t>derived from </a:t>
            </a:r>
            <a:r>
              <a:rPr lang="en-US" sz="2400" b="1" dirty="0" smtClean="0"/>
              <a:t>acetylene</a:t>
            </a:r>
            <a:r>
              <a:rPr lang="en-US" sz="2400" dirty="0" smtClean="0"/>
              <a:t> are often used as well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400050" lvl="1" indent="0" eaLnBrk="1" hangingPunct="1">
              <a:buNone/>
            </a:pPr>
            <a:endParaRPr lang="en-US" dirty="0"/>
          </a:p>
          <a:p>
            <a:pPr marL="514350" indent="-514350" eaLnBrk="1" hangingPunct="1"/>
            <a:r>
              <a:rPr lang="en-US" sz="2400" dirty="0" smtClean="0"/>
              <a:t>Alkynes are also classified as </a:t>
            </a:r>
            <a:r>
              <a:rPr lang="en-US" sz="2400" b="1" dirty="0" smtClean="0"/>
              <a:t>terminal</a:t>
            </a:r>
            <a:r>
              <a:rPr lang="en-US" sz="2400" dirty="0" smtClean="0"/>
              <a:t> or </a:t>
            </a:r>
            <a:r>
              <a:rPr lang="en-US" sz="2400" b="1" dirty="0" smtClean="0"/>
              <a:t>internal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b="1" dirty="0"/>
              <a:t>Practice with SkillBuilder 9</a:t>
            </a:r>
            <a:r>
              <a:rPr lang="en-US" sz="2400" b="1" dirty="0" smtClean="0"/>
              <a:t>.1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6029" y="1784172"/>
            <a:ext cx="7931942" cy="15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18909" y="4277386"/>
            <a:ext cx="4201780" cy="10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9.2 Nomenclature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Recall that </a:t>
            </a:r>
            <a:r>
              <a:rPr lang="en-US" sz="2400" b="1" dirty="0"/>
              <a:t>terminal alkynes </a:t>
            </a:r>
            <a:r>
              <a:rPr lang="en-US" sz="2400" dirty="0"/>
              <a:t>have a lower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 smtClean="0"/>
              <a:t>(i.e. </a:t>
            </a:r>
            <a:r>
              <a:rPr lang="en-US" sz="2400" b="1" dirty="0" smtClean="0"/>
              <a:t>more acidic</a:t>
            </a:r>
            <a:r>
              <a:rPr lang="en-US" sz="2400" dirty="0" smtClean="0"/>
              <a:t>) than </a:t>
            </a:r>
            <a:r>
              <a:rPr lang="en-US" sz="2400" dirty="0"/>
              <a:t>other </a:t>
            </a:r>
            <a:r>
              <a:rPr lang="en-US" sz="2400" dirty="0" smtClean="0"/>
              <a:t>hydrocarbons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Acetylene is 19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units more acidic than ethylene, which is 10</a:t>
            </a:r>
            <a:r>
              <a:rPr lang="en-US" sz="2400" baseline="30000" dirty="0"/>
              <a:t>19</a:t>
            </a:r>
            <a:r>
              <a:rPr lang="en-US" sz="2400" dirty="0"/>
              <a:t> times </a:t>
            </a:r>
            <a:r>
              <a:rPr lang="en-US" sz="2400" dirty="0" smtClean="0"/>
              <a:t>stronger</a:t>
            </a:r>
            <a:endParaRPr lang="en-US" sz="2400" dirty="0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7045" y="2066925"/>
            <a:ext cx="744991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Acetylene can be deprotonated by a strong based to form the conjugate base (acetylide ion).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Recall </a:t>
            </a:r>
            <a:r>
              <a:rPr lang="en-US" sz="2400" b="1" dirty="0" smtClean="0"/>
              <a:t>ARI</a:t>
            </a:r>
            <a:r>
              <a:rPr lang="en-US" sz="2400" b="1" dirty="0" smtClean="0">
                <a:solidFill>
                  <a:srgbClr val="0070C0"/>
                </a:solidFill>
              </a:rPr>
              <a:t>O</a:t>
            </a:r>
            <a:r>
              <a:rPr lang="en-US" sz="2400" b="1" dirty="0" smtClean="0"/>
              <a:t> </a:t>
            </a:r>
            <a:r>
              <a:rPr lang="en-US" sz="2400" dirty="0"/>
              <a:t>to explain why acetylene is a stronger acid than ethylene which is stronger than ethane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28181" y="2540782"/>
            <a:ext cx="5765426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Recall that terminal alkynes have a lower p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2400" baseline="-250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than other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hydrocarbons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The acetylide ion is more stable because the lone pair occupies a </a:t>
            </a:r>
            <a:r>
              <a:rPr lang="en-US" sz="2400" i="1" dirty="0" smtClean="0"/>
              <a:t>sp</a:t>
            </a:r>
            <a:r>
              <a:rPr lang="en-US" sz="2400" dirty="0" smtClean="0"/>
              <a:t> orbital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65240" y="4215328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More stable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200" y="4215328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Less stable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0" y="2120464"/>
            <a:ext cx="8052980" cy="20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9060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</a:t>
            </a:r>
            <a:r>
              <a:rPr lang="en-US" sz="2400" dirty="0"/>
              <a:t>bases conjugate acid p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 must be greater than 25 for it to be able to deprotonate a terminal alkyne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 bwMode="auto">
          <a:xfrm>
            <a:off x="310198" y="2050871"/>
            <a:ext cx="8523605" cy="18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/>
          <a:srcRect b="29614"/>
          <a:stretch>
            <a:fillRect/>
          </a:stretch>
        </p:blipFill>
        <p:spPr bwMode="auto">
          <a:xfrm>
            <a:off x="229330" y="4259263"/>
            <a:ext cx="8685340" cy="157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9060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Any terminal alkyne can be deprotonated by a suitable base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NaNH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often used as the base, but others can be used as well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49" y="2374900"/>
            <a:ext cx="5568849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9.3 Acidity of Terminal Alkynes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16624"/>
            <a:ext cx="8789987" cy="65881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Practice with SkillBuilder 9.2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984146"/>
            <a:ext cx="6453052" cy="48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6838" y="1016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Like alkenes, alkynes can also be prepared by </a:t>
            </a:r>
            <a:r>
              <a:rPr lang="en-US" sz="2400" dirty="0" smtClean="0"/>
              <a:t>elimination</a:t>
            </a:r>
          </a:p>
          <a:p>
            <a:pPr marL="514350" indent="-514350"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dihalide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make an alkyne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1676" y="2432573"/>
            <a:ext cx="5908677" cy="330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9.4 Preparation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47638" y="9779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Such eliminations usually occur via an E2 mechanism </a:t>
            </a:r>
          </a:p>
          <a:p>
            <a:pPr marL="514350" indent="-514350" eaLnBrk="1" hangingPunct="1"/>
            <a:r>
              <a:rPr lang="en-US" sz="2400" b="1" dirty="0">
                <a:solidFill>
                  <a:srgbClr val="FF0000"/>
                </a:solidFill>
              </a:rPr>
              <a:t>Geminal</a:t>
            </a:r>
            <a:r>
              <a:rPr lang="en-US" sz="2400" b="1" dirty="0"/>
              <a:t> </a:t>
            </a:r>
            <a:r>
              <a:rPr lang="en-US" sz="2400" dirty="0" smtClean="0"/>
              <a:t>or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vicinal </a:t>
            </a:r>
            <a:r>
              <a:rPr lang="en-US" sz="2400" b="1" dirty="0" smtClean="0"/>
              <a:t>dihalides</a:t>
            </a:r>
            <a:r>
              <a:rPr lang="en-US" sz="2400" dirty="0" smtClean="0"/>
              <a:t> </a:t>
            </a:r>
            <a:r>
              <a:rPr lang="en-US" sz="2400" dirty="0"/>
              <a:t>can be </a:t>
            </a:r>
            <a:r>
              <a:rPr lang="en-US" sz="2400" dirty="0" smtClean="0"/>
              <a:t>used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b="1" dirty="0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9949" y="2318927"/>
            <a:ext cx="6611592" cy="12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8491" y="4577176"/>
            <a:ext cx="4974509" cy="11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9.4 Preparation of Alkynes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4000" y="2951751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eminal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dihalide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812" y="4890011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vicinal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dihalide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6038" y="9779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excess </a:t>
            </a:r>
            <a:r>
              <a:rPr lang="en-US" sz="2400" dirty="0"/>
              <a:t>equivalents of NaNH</a:t>
            </a:r>
            <a:r>
              <a:rPr lang="en-US" sz="2400" baseline="-25000" dirty="0"/>
              <a:t>2</a:t>
            </a:r>
            <a:r>
              <a:rPr lang="en-US" sz="2400" dirty="0"/>
              <a:t> are used to shift the equilibrium toward the elimination products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  <a:p>
            <a:pPr marL="914400" lvl="1" indent="-514350" eaLnBrk="1" hangingPunct="1"/>
            <a:endParaRPr lang="en-US" b="1" dirty="0"/>
          </a:p>
          <a:p>
            <a:pPr marL="1314450" lvl="2" indent="-514350" eaLnBrk="1" hangingPunct="1"/>
            <a:endParaRPr lang="en-US" sz="2400" b="1" dirty="0"/>
          </a:p>
          <a:p>
            <a:pPr marL="800100" lvl="2" indent="0" eaLnBrk="1" hangingPunct="1">
              <a:buNone/>
            </a:pPr>
            <a:endParaRPr lang="en-US" sz="2400" b="1" dirty="0" smtClean="0"/>
          </a:p>
          <a:p>
            <a:pPr marL="800100" lvl="2" indent="0" eaLnBrk="1" hangingPunct="1">
              <a:buNone/>
            </a:pPr>
            <a:endParaRPr lang="en-US" sz="2400" b="1" dirty="0"/>
          </a:p>
          <a:p>
            <a:pPr marL="514350" indent="-514350" eaLnBrk="1" hangingPunct="1"/>
            <a:r>
              <a:rPr lang="en-US" sz="2400" dirty="0" smtClean="0"/>
              <a:t>Aqueous workup is then needed to produce the neutral alkyne:</a:t>
            </a:r>
            <a:endParaRPr lang="en-US" sz="2400" dirty="0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486" y="1911350"/>
            <a:ext cx="885356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9.4 Preparation of Alkynes</a:t>
            </a:r>
            <a:endParaRPr lang="en-U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b="30027"/>
          <a:stretch>
            <a:fillRect/>
          </a:stretch>
        </p:blipFill>
        <p:spPr bwMode="auto">
          <a:xfrm>
            <a:off x="606425" y="4451350"/>
            <a:ext cx="7419975" cy="136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10.1 Alkynes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Alkynes are molecules that possess a C</a:t>
            </a:r>
            <a:r>
              <a:rPr lang="en-US" sz="2400" dirty="0" smtClean="0">
                <a:sym typeface="Symbol"/>
              </a:rPr>
              <a:t>C triple bond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5" y="2003999"/>
            <a:ext cx="5764931" cy="381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9.4 Preparation of Alkynes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6038" y="9779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Overall, a terminal alkyne is prepared by treating the dihalide with excess (xs) sodium amide, followed by water: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  <a:p>
            <a:pPr marL="914400" lvl="1" indent="-514350" eaLnBrk="1" hangingPunct="1"/>
            <a:endParaRPr lang="en-US" b="1" dirty="0"/>
          </a:p>
          <a:p>
            <a:pPr marL="1314450" lvl="2" indent="-514350" eaLnBrk="1" hangingPunct="1"/>
            <a:endParaRPr lang="en-US" sz="2400" b="1" dirty="0"/>
          </a:p>
          <a:p>
            <a:pPr marL="800100" lvl="2" indent="0" eaLnBrk="1" hangingPunct="1">
              <a:buNone/>
            </a:pPr>
            <a:endParaRPr lang="en-US" sz="2400" b="1" dirty="0" smtClean="0"/>
          </a:p>
          <a:p>
            <a:pPr marL="800100" lvl="2" indent="0" eaLnBrk="1" hangingPunct="1">
              <a:buNone/>
            </a:pPr>
            <a:endParaRPr lang="en-US" sz="2400" b="1" dirty="0"/>
          </a:p>
          <a:p>
            <a:pPr marL="514350" indent="-514350" eaLnBrk="1" hangingPunct="1"/>
            <a:r>
              <a:rPr lang="en-US" sz="2400" b="1" dirty="0" smtClean="0"/>
              <a:t>Practice with Conceptual Checkpoint 9.7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311400"/>
            <a:ext cx="62865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6038" y="9779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/>
              <a:t>Catalytic hydrogenation </a:t>
            </a:r>
            <a:r>
              <a:rPr lang="en-US" sz="2400" dirty="0" smtClean="0"/>
              <a:t>– alkyne is concerted to an alkane by addition of two equivalents of H2</a:t>
            </a:r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The first addition produces a </a:t>
            </a:r>
            <a:r>
              <a:rPr lang="en-US" sz="2400" i="1" dirty="0" smtClean="0"/>
              <a:t>cis</a:t>
            </a:r>
            <a:r>
              <a:rPr lang="en-US" sz="2400" dirty="0" smtClean="0"/>
              <a:t> alkene (via </a:t>
            </a:r>
            <a:r>
              <a:rPr lang="en-US" sz="2400" b="1" i="1" dirty="0" smtClean="0"/>
              <a:t>syn</a:t>
            </a:r>
            <a:r>
              <a:rPr lang="en-US" sz="2400" b="1" dirty="0" smtClean="0"/>
              <a:t> addition</a:t>
            </a:r>
            <a:r>
              <a:rPr lang="en-US" sz="2400" dirty="0" smtClean="0"/>
              <a:t>) which then undergoes addition to yield the alkane</a:t>
            </a:r>
          </a:p>
        </p:txBody>
      </p:sp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957" y="4554010"/>
            <a:ext cx="827484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02" y="2099204"/>
            <a:ext cx="3847663" cy="115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6038" y="9779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A deactivated or poisoned catalyst can be used </a:t>
            </a:r>
            <a:r>
              <a:rPr lang="en-US" sz="2400" dirty="0" smtClean="0"/>
              <a:t>to stop the reaction at the </a:t>
            </a:r>
            <a:r>
              <a:rPr lang="en-US" sz="2400" i="1" dirty="0" smtClean="0"/>
              <a:t>cis</a:t>
            </a:r>
            <a:r>
              <a:rPr lang="en-US" sz="2400" dirty="0" smtClean="0"/>
              <a:t> alkene, without further reduction: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514350" indent="-514350" eaLnBrk="1" hangingPunct="1"/>
            <a:r>
              <a:rPr lang="en-US" sz="2400" b="1" dirty="0"/>
              <a:t>Lindlar’s catalyst </a:t>
            </a:r>
            <a:r>
              <a:rPr lang="en-US" sz="2400" dirty="0"/>
              <a:t>and </a:t>
            </a:r>
            <a:r>
              <a:rPr lang="en-US" sz="2400" b="1" dirty="0"/>
              <a:t>P-2 (Ni</a:t>
            </a:r>
            <a:r>
              <a:rPr lang="en-US" sz="2400" b="1" baseline="-25000" dirty="0"/>
              <a:t>2</a:t>
            </a:r>
            <a:r>
              <a:rPr lang="en-US" sz="2400" b="1" dirty="0"/>
              <a:t>B complex) </a:t>
            </a:r>
            <a:r>
              <a:rPr lang="en-US" sz="2400" dirty="0"/>
              <a:t>are common examples of a poisoned catalysts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4972" y="2014889"/>
            <a:ext cx="7436929" cy="114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8625" y="4762772"/>
            <a:ext cx="5746750" cy="14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70729" y="1102591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 smtClean="0"/>
              <a:t>The poisoned catalyst catalyzes the first addition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but not the second.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b="1" dirty="0" smtClean="0"/>
              <a:t>Practice with Conceptual Checkpoint 9.9</a:t>
            </a:r>
            <a:endParaRPr lang="en-US" sz="24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2060236"/>
            <a:ext cx="7158446" cy="359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6838" y="10033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/>
              <a:t>Dissolving metal reduction </a:t>
            </a:r>
            <a:r>
              <a:rPr lang="en-US" sz="2400" dirty="0" smtClean="0"/>
              <a:t>– reduces an alkyne to a </a:t>
            </a:r>
            <a:r>
              <a:rPr lang="en-US" sz="2400" b="1" i="1" dirty="0" smtClean="0"/>
              <a:t>trans</a:t>
            </a:r>
            <a:r>
              <a:rPr lang="en-US" sz="2400" b="1" dirty="0" smtClean="0"/>
              <a:t> alkene </a:t>
            </a:r>
            <a:r>
              <a:rPr lang="en-US" sz="2400" dirty="0" smtClean="0"/>
              <a:t>using sodium metal and ammonia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This reaction is </a:t>
            </a:r>
            <a:r>
              <a:rPr lang="en-US" sz="2400" b="1" dirty="0" smtClean="0">
                <a:solidFill>
                  <a:srgbClr val="FF0000"/>
                </a:solidFill>
              </a:rPr>
              <a:t>stereoselective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b="1" i="1" dirty="0" smtClean="0">
                <a:solidFill>
                  <a:srgbClr val="FF0000"/>
                </a:solidFill>
              </a:rPr>
              <a:t>anti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addition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H and 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43113" y="2666456"/>
            <a:ext cx="5057775" cy="93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6838" y="100330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Dissolving metal reduction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– reduces an alkyne to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trans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alkene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using sodium metal and ammonia</a:t>
            </a:r>
          </a:p>
          <a:p>
            <a:pPr eaLnBrk="1" hangingPunct="1"/>
            <a:r>
              <a:rPr lang="en-US" sz="2400" dirty="0" smtClean="0"/>
              <a:t>The proposed mechanism is shown below (Mechanism 9.1)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0"/>
            <a:ext cx="9144000" cy="18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Dissolving metal reduction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– reduces an alkyne to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trans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alkene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using sodium metal and ammonia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Mechanism – Step 1</a:t>
            </a:r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Na atom transfer an electron</a:t>
            </a:r>
          </a:p>
          <a:p>
            <a:pPr marL="0" indent="0" eaLnBrk="1" hangingPunct="1">
              <a:buNone/>
            </a:pPr>
            <a:r>
              <a:rPr lang="en-US" sz="2400" dirty="0"/>
              <a:t>t</a:t>
            </a:r>
            <a:r>
              <a:rPr lang="en-US" sz="2400" dirty="0" smtClean="0"/>
              <a:t>o the alkyne, forming a</a:t>
            </a:r>
          </a:p>
          <a:p>
            <a:pPr marL="0" indent="0" eaLnBrk="1" hangingPunct="1">
              <a:buNone/>
            </a:pPr>
            <a:r>
              <a:rPr lang="en-US" sz="2400" b="1" dirty="0"/>
              <a:t>r</a:t>
            </a:r>
            <a:r>
              <a:rPr lang="en-US" sz="2400" b="1" dirty="0" smtClean="0"/>
              <a:t>adical cation intermediate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Note the use of </a:t>
            </a:r>
            <a:r>
              <a:rPr lang="en-US" sz="2400" b="1" dirty="0" smtClean="0"/>
              <a:t>fishhook arrows</a:t>
            </a:r>
            <a:r>
              <a:rPr lang="en-US" sz="2400" dirty="0" smtClean="0"/>
              <a:t> to show single electron movement</a:t>
            </a:r>
            <a:endParaRPr lang="en-US" sz="2400" dirty="0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5427" y="1987676"/>
            <a:ext cx="4313076" cy="2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Dissolving metal reduction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– reduces an alkyne to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trans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alkene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using sodium metal and ammonia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Mechanism – Step 1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r>
              <a:rPr lang="en-US" sz="2400" dirty="0" smtClean="0"/>
              <a:t>the paired electrons and the</a:t>
            </a:r>
          </a:p>
          <a:p>
            <a:pPr marL="0" indent="0" eaLnBrk="1" hangingPunct="1">
              <a:buNone/>
            </a:pPr>
            <a:r>
              <a:rPr lang="en-US" sz="2400" dirty="0"/>
              <a:t>s</a:t>
            </a:r>
            <a:r>
              <a:rPr lang="en-US" sz="2400" dirty="0" smtClean="0"/>
              <a:t>ingle electron adopt an </a:t>
            </a:r>
            <a:r>
              <a:rPr lang="en-US" sz="2400" i="1" dirty="0" smtClean="0"/>
              <a:t>anti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geometry</a:t>
            </a:r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5414" y="2007183"/>
            <a:ext cx="3682285" cy="28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4381503" y="2133600"/>
            <a:ext cx="2011680" cy="2933700"/>
          </a:xfrm>
          <a:prstGeom prst="frame">
            <a:avLst>
              <a:gd name="adj1" fmla="val 1136"/>
            </a:avLst>
          </a:prstGeom>
          <a:ln w="31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Dissolving metal reduction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– reduces an alkyne to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trans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alkene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using sodium metal and ammonia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Mechanism – Steps 2 and 3</a:t>
            </a:r>
            <a:endParaRPr lang="en-US" sz="2400" dirty="0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2754" y="2606972"/>
            <a:ext cx="7098491" cy="31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Dissolving metal reduction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– reduces an alkyne to a </a:t>
            </a: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trans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alkene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using sodium metal and ammonia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Mechanism – Step 4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Practice with Conceptual Checkpoint 9.10</a:t>
            </a:r>
            <a:endParaRPr lang="en-US" sz="2400" b="1" dirty="0"/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0647" y="2693035"/>
            <a:ext cx="4582705" cy="229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4114800"/>
            <a:ext cx="4762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6050" y="9858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Given the presence of pi bonds, alkynes are similar to alkenes in their ability to act as a nucleophile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ym typeface="Symbol"/>
              </a:rPr>
              <a:t>Many of the addition reactions of alkenes also work on alkynes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9</a:t>
            </a:r>
            <a:r>
              <a:rPr lang="en-US" sz="4000" dirty="0" smtClean="0"/>
              <a:t>.1 </a:t>
            </a:r>
            <a:r>
              <a:rPr lang="en-US" sz="4000" dirty="0"/>
              <a:t>Alkynes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910107"/>
            <a:ext cx="4885508" cy="338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the reagents needed to reduce an alkyne to an alkane,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alkene, or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alkene.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9.11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9.5 Reduction of Alkynes - Summary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366824"/>
            <a:ext cx="8046720" cy="248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84138" y="1003300"/>
            <a:ext cx="8990727" cy="52133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Hydrohalogenation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affords Markovnikov addition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 and X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an alkyne, same as with an alkene.</a:t>
            </a: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 HX affords a geminal dihalide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68472" y="1752262"/>
            <a:ext cx="5548995" cy="9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56456" y="3046363"/>
            <a:ext cx="5361011" cy="13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Hydrohalogenation of Alkynes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1554" y="2222215"/>
            <a:ext cx="221060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ddition to an alkene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554" y="3455787"/>
            <a:ext cx="221041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ddition to an alkyne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4" y="5193780"/>
            <a:ext cx="5428361" cy="860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67331" y="5481605"/>
            <a:ext cx="176452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eminal dihalide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48730"/>
            <a:ext cx="8789987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mechanism was analogous to HX addition to an alkene, it would require the formation of a vinyl carbocation: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Vinayl carbocations are extremely unstable, so this mechanism is unlikely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Kinetic data also suggests a different mechanism is in play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Hydrohalogenation of Alkynes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213087"/>
            <a:ext cx="6624320" cy="224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48730"/>
            <a:ext cx="8789987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Kinetic studies suggest the rate law is 1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order with respect to the alkyne and 2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order with respect to HX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mechanism must be consistent with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termolecular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2750" y="3090863"/>
            <a:ext cx="5778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5320" y="2205913"/>
            <a:ext cx="3313359" cy="4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Hydrohalogenation of Alkynes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9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39303"/>
            <a:ext cx="8789987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mechanism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 possible several competing mechanisms are occurring.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9429" y="1725073"/>
            <a:ext cx="6911124" cy="258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Hydrohalogenation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9357" y="1029876"/>
            <a:ext cx="8789987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HBr with peroxides promotes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-Markovnikov addition, just like with alkenes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only works with HBr (not with HCl or HI)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radical mechanism is covered in chapter 10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208" y="2476882"/>
            <a:ext cx="851958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Hydrohalogenation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9357" y="1029876"/>
            <a:ext cx="8789987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Hydrohalogenation of alkynes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400" b="1" dirty="0" smtClean="0">
                <a:solidFill>
                  <a:srgbClr val="0070C0"/>
                </a:solidFill>
              </a:rPr>
              <a:t>elimination of dihalides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complimentary reactions: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9.13 – 9.15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9.6 Dihalide/alkyne interconversion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21" y="2551479"/>
            <a:ext cx="5486660" cy="21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24662"/>
            <a:ext cx="8789987" cy="4281488"/>
          </a:xfrm>
        </p:spPr>
        <p:txBody>
          <a:bodyPr/>
          <a:lstStyle/>
          <a:p>
            <a:pPr eaLnBrk="1" hangingPunct="1"/>
            <a:r>
              <a:rPr lang="en-US" sz="2400" dirty="0"/>
              <a:t>A</a:t>
            </a:r>
            <a:r>
              <a:rPr lang="en-US" sz="2400" dirty="0" smtClean="0"/>
              <a:t>lkynes </a:t>
            </a:r>
            <a:r>
              <a:rPr lang="en-US" sz="2400" dirty="0"/>
              <a:t>can also undergo acid catalyzed Markovnikov hydration</a:t>
            </a:r>
          </a:p>
          <a:p>
            <a:pPr eaLnBrk="1" hangingPunct="1"/>
            <a:r>
              <a:rPr lang="en-US" sz="2400" dirty="0"/>
              <a:t>The process is generally catalyzed with HgSO</a:t>
            </a:r>
            <a:r>
              <a:rPr lang="en-US" sz="2400" baseline="-25000" dirty="0"/>
              <a:t>4</a:t>
            </a:r>
            <a:r>
              <a:rPr lang="en-US" sz="2400" dirty="0"/>
              <a:t> to compensate for the slow reaction rate that results from the formation of vinylic carbocation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8750" y="3247193"/>
            <a:ext cx="5752904" cy="170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24662"/>
            <a:ext cx="8789987" cy="42814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alkyne attacks the mercury cation to form the mercurinium ion intermediate, which is attacked by water, followed by deprotonation</a:t>
            </a:r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Hydration of Alkynes - mechanism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9996"/>
            <a:ext cx="2026346" cy="654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01" y="2781148"/>
            <a:ext cx="5873675" cy="1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24662"/>
            <a:ext cx="8789987" cy="42814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alkyne attacks the mercury cation to form the </a:t>
            </a:r>
            <a:r>
              <a:rPr lang="en-US" sz="2400" b="1" dirty="0" smtClean="0"/>
              <a:t>mercurinium ion intermediate</a:t>
            </a:r>
            <a:r>
              <a:rPr lang="en-US" sz="2400" dirty="0" smtClean="0"/>
              <a:t>, which is attacked by water, followed by deprotonation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 proton then replaces the Hg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to form an </a:t>
            </a:r>
            <a:r>
              <a:rPr lang="en-US" sz="2400" b="1" dirty="0" smtClean="0"/>
              <a:t>enol intermediate</a:t>
            </a:r>
            <a:endParaRPr lang="en-US" sz="2400" b="1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Hydration of Alkynes - mechanism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805"/>
            <a:ext cx="2026346" cy="654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01" y="2167957"/>
            <a:ext cx="5873675" cy="130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6" y="4587291"/>
            <a:ext cx="6755802" cy="14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Acetylene is the simplest alkyne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used in blow torches and as a precursor for the synthesis of more complex alkynes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More than 1000 different alkyne natural products have been isolated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0582" y="3083708"/>
            <a:ext cx="3641383" cy="305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9</a:t>
            </a:r>
            <a:r>
              <a:rPr lang="en-US" sz="4000" dirty="0" smtClean="0"/>
              <a:t>.1 Alkynes in Industry and Nature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13904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enol then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tautomerizes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ketone.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is called </a:t>
            </a:r>
            <a:r>
              <a:rPr lang="en-US" sz="2400" b="1" dirty="0" smtClean="0">
                <a:solidFill>
                  <a:srgbClr val="FF0000"/>
                </a:solidFill>
              </a:rPr>
              <a:t>keto-enol tautomerization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enol and the ketone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tautomers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one another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Equilibrium generally favors the ketone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9.3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4747" y="2206445"/>
            <a:ext cx="7816218" cy="22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9303" y="1003152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Hydroboration-oxidation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alkynes is the same as for alkenes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Regioselective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-Markovnikov addition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also produces an enol that tautomerizes to aldehyde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case, tautomerization is base-catalyzed (OH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8662" y="2911270"/>
            <a:ext cx="7083911" cy="129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15875"/>
            <a:ext cx="8483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Hydroboration-Oxidation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043" y="1697800"/>
            <a:ext cx="8835314" cy="2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15875"/>
            <a:ext cx="8483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Hydroboration-Oxidation of Alkynes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9303" y="1003152"/>
            <a:ext cx="8789987" cy="104080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Base-catalyzed tautomerization mechanism: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Enol is deprotonated to form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enolate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is protonated at the carbon to produce the aldehyde.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2332" y="1143000"/>
            <a:ext cx="8856515" cy="49482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BH3 is used, then the alkyne can undergo two successive add’ns.</a:t>
            </a:r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eaLnBrk="1" hangingPunct="1"/>
            <a:r>
              <a:rPr lang="en-US" sz="2400" dirty="0"/>
              <a:t>To </a:t>
            </a:r>
            <a:r>
              <a:rPr lang="en-US" sz="2400" dirty="0" smtClean="0"/>
              <a:t>prevent the second addition, a </a:t>
            </a:r>
            <a:r>
              <a:rPr lang="en-US" sz="2400" b="1" dirty="0" smtClean="0"/>
              <a:t>dialkyl</a:t>
            </a:r>
            <a:r>
              <a:rPr lang="en-US" sz="2400" dirty="0" smtClean="0"/>
              <a:t> </a:t>
            </a:r>
            <a:r>
              <a:rPr lang="en-US" sz="2400" b="1" dirty="0"/>
              <a:t>borane</a:t>
            </a:r>
            <a:r>
              <a:rPr lang="en-US" sz="2400" dirty="0"/>
              <a:t> </a:t>
            </a:r>
            <a:r>
              <a:rPr lang="en-US" sz="2400" dirty="0" smtClean="0"/>
              <a:t>is used (instead of BH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77653"/>
              </p:ext>
            </p:extLst>
          </p:nvPr>
        </p:nvGraphicFramePr>
        <p:xfrm>
          <a:off x="1470061" y="1769689"/>
          <a:ext cx="5963473" cy="168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CS ChemDraw Drawing" r:id="rId3" imgW="5056262" imgH="1426059" progId="ChemDraw.Document.6.0">
                  <p:embed/>
                </p:oleObj>
              </mc:Choice>
              <mc:Fallback>
                <p:oleObj name="CS ChemDraw Drawing" r:id="rId3" imgW="5056262" imgH="142605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61" y="1769689"/>
                        <a:ext cx="5963473" cy="168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15875"/>
            <a:ext cx="8483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Hydroboration-Oxidation of Alkynes</a:t>
            </a:r>
            <a:endParaRPr lang="en-U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67088" y="4371138"/>
            <a:ext cx="4028151" cy="17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95239" y="4653146"/>
            <a:ext cx="248760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bulky alkyl groups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rovide steric hindrance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 prevent a second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56936"/>
            <a:ext cx="8789987" cy="49482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modified borane reagents allow for </a:t>
            </a:r>
            <a:r>
              <a:rPr lang="en-US" sz="2400" b="1" dirty="0" smtClean="0"/>
              <a:t>conversion of a terminal alkyne to the corresponding aldehyde</a:t>
            </a:r>
            <a:r>
              <a:rPr lang="en-US" sz="2400" dirty="0" smtClean="0"/>
              <a:t>:</a:t>
            </a:r>
            <a:endParaRPr lang="en-US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Practice with Conceptual Checkpoint 9.20</a:t>
            </a:r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15875"/>
            <a:ext cx="8483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Hydroboration-Oxidation of Alkynes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84" y="2482154"/>
            <a:ext cx="5759525" cy="113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35420"/>
            <a:ext cx="8789987" cy="49482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a </a:t>
            </a:r>
            <a:r>
              <a:rPr lang="en-US" sz="2400" b="1" dirty="0" smtClean="0"/>
              <a:t>terminal alkyne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Markovnikov</a:t>
            </a:r>
            <a:r>
              <a:rPr lang="en-US" dirty="0" smtClean="0"/>
              <a:t> hydration yields </a:t>
            </a:r>
            <a:r>
              <a:rPr lang="en-US" b="1" dirty="0" smtClean="0">
                <a:solidFill>
                  <a:srgbClr val="FF0000"/>
                </a:solidFill>
              </a:rPr>
              <a:t>a ketone</a:t>
            </a:r>
          </a:p>
          <a:p>
            <a:pPr lvl="1" eaLnBrk="1" hangingPunct="1"/>
            <a:r>
              <a:rPr lang="en-US" b="1" i="1" dirty="0" smtClean="0">
                <a:solidFill>
                  <a:srgbClr val="0070C0"/>
                </a:solidFill>
              </a:rPr>
              <a:t>Anti</a:t>
            </a:r>
            <a:r>
              <a:rPr lang="en-US" b="1" dirty="0" smtClean="0">
                <a:solidFill>
                  <a:srgbClr val="0070C0"/>
                </a:solidFill>
              </a:rPr>
              <a:t> Markovnikov </a:t>
            </a:r>
            <a:r>
              <a:rPr lang="en-US" dirty="0" smtClean="0"/>
              <a:t>hydration yields </a:t>
            </a:r>
            <a:r>
              <a:rPr lang="en-US" b="1" dirty="0" smtClean="0">
                <a:solidFill>
                  <a:srgbClr val="0070C0"/>
                </a:solidFill>
              </a:rPr>
              <a:t>an aldehyde</a:t>
            </a:r>
          </a:p>
          <a:p>
            <a:pPr lvl="1" eaLnBrk="1" hangingPunct="1"/>
            <a:endParaRPr lang="en-US" b="1" i="1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Practice with SkillBuilder 9.4</a:t>
            </a:r>
            <a:endParaRPr lang="en-US" sz="2400" b="1" dirty="0"/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1241" y="2654391"/>
            <a:ext cx="4478754" cy="30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9.7 Controlling Hydration Regiochemistry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4948238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Halogenation</a:t>
            </a:r>
            <a:r>
              <a:rPr lang="en-US" sz="2400" dirty="0" smtClean="0"/>
              <a:t> of alkynes yields a </a:t>
            </a:r>
            <a:r>
              <a:rPr lang="en-US" sz="2400" b="1" dirty="0" smtClean="0"/>
              <a:t>tetrahalide</a:t>
            </a:r>
            <a:endParaRPr lang="en-US" sz="2400" b="1" dirty="0"/>
          </a:p>
          <a:p>
            <a:pPr eaLnBrk="1" hangingPunct="1"/>
            <a:r>
              <a:rPr lang="en-US" sz="2400" dirty="0"/>
              <a:t>Two equivalents of halogen </a:t>
            </a:r>
            <a:r>
              <a:rPr lang="en-US" sz="2400" dirty="0" smtClean="0"/>
              <a:t>are added with excess X</a:t>
            </a:r>
            <a:r>
              <a:rPr lang="en-US" sz="2400" baseline="-25000" dirty="0" smtClean="0"/>
              <a:t>2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25821" y="2783260"/>
            <a:ext cx="5165495" cy="16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9.8 Halogenation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93848" y="1056936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one equivalent of halogen is added to an alkyne, both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addition is observed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mechanism for alkyne halogenation is not fully understood.  If it was like halogenation of an alkene, only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product would be obtained.</a:t>
            </a:r>
          </a:p>
        </p:txBody>
      </p:sp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4227" y="2225675"/>
            <a:ext cx="7815546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9.8 Halogenation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35420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Ozonolysis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an </a:t>
            </a:r>
            <a:r>
              <a:rPr lang="en-US" sz="2400" b="1" dirty="0" smtClean="0">
                <a:solidFill>
                  <a:srgbClr val="FF0000"/>
                </a:solidFill>
              </a:rPr>
              <a:t>internal alkyne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</a:t>
            </a:r>
            <a:r>
              <a:rPr lang="en-US" sz="2400" b="1" dirty="0" smtClean="0">
                <a:solidFill>
                  <a:srgbClr val="FF0000"/>
                </a:solidFill>
              </a:rPr>
              <a:t>two carboxylic acids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Ozonolysis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 </a:t>
            </a:r>
            <a:r>
              <a:rPr lang="en-US" sz="2400" b="1" dirty="0" smtClean="0">
                <a:solidFill>
                  <a:srgbClr val="0070C0"/>
                </a:solidFill>
              </a:rPr>
              <a:t>terminal alkyne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yields a </a:t>
            </a:r>
            <a:r>
              <a:rPr lang="en-US" sz="2400" b="1" dirty="0" smtClean="0">
                <a:solidFill>
                  <a:srgbClr val="0070C0"/>
                </a:solidFill>
              </a:rPr>
              <a:t>carboxylic acid and carbon dioxide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Conceptual Checkpoint 9.24 – 9.26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5791" y="1904529"/>
            <a:ext cx="5977921" cy="105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0289" y="4154220"/>
            <a:ext cx="4655815" cy="10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9.9 Ozonolysis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46178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the product(s) for the following reaction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9.9 Ozonolysis of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4" y="2370640"/>
            <a:ext cx="4354350" cy="10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example of a synthetic alkyne is ethynylestradiol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Ethynylestradiol is the active ingredient in many birth control pills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18909" y="2795588"/>
            <a:ext cx="4261563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9</a:t>
            </a:r>
            <a:r>
              <a:rPr lang="en-US" sz="4000" dirty="0" smtClean="0"/>
              <a:t>.1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46178"/>
            <a:ext cx="878998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Predict the product(s) for the following reaction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Ozonolysis 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alkynes is particularly useful to prepare carboxylic acids: only one product is formed…. two equivalents of it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9.9 Ozonolysis of Alkynes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0" y="2370640"/>
            <a:ext cx="7081790" cy="10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56936"/>
            <a:ext cx="8789987" cy="49482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 that terminal alkynes are completely converted to an alkynide ion with NaNH</a:t>
            </a:r>
            <a:r>
              <a:rPr lang="en-US" sz="2400" baseline="-25000" dirty="0" smtClean="0"/>
              <a:t>2</a:t>
            </a:r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 smtClean="0"/>
          </a:p>
          <a:p>
            <a:pPr eaLnBrk="1" hangingPunct="1"/>
            <a:endParaRPr lang="en-US" sz="2400" baseline="-25000" dirty="0"/>
          </a:p>
          <a:p>
            <a:pPr eaLnBrk="1" hangingPunct="1"/>
            <a:endParaRPr lang="en-US" sz="2400" baseline="-25000" dirty="0"/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Alkynide ions </a:t>
            </a:r>
            <a:r>
              <a:rPr lang="en-US" sz="2400" dirty="0" smtClean="0"/>
              <a:t>are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good nucleophiles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reaction with alkyl halides</a:t>
            </a:r>
          </a:p>
          <a:p>
            <a:pPr eaLnBrk="1" hangingPunct="1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1209" y="2183661"/>
            <a:ext cx="4142844" cy="10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9.10 Alkylation of Terminal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9" y="4849458"/>
            <a:ext cx="4466600" cy="718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0691" y="4373444"/>
            <a:ext cx="15367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New C-C bond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14053" y="4701092"/>
            <a:ext cx="217053" cy="570155"/>
          </a:xfrm>
          <a:prstGeom prst="straightConnector1">
            <a:avLst/>
          </a:prstGeom>
          <a:ln>
            <a:solidFill>
              <a:schemeClr val="accent1">
                <a:alpha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35420"/>
            <a:ext cx="8898990" cy="4948238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Alkylation</a:t>
            </a:r>
            <a:r>
              <a:rPr lang="en-US" sz="2400" dirty="0" smtClean="0"/>
              <a:t> of an alkynide ion is 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2 substitution, and so it works best with methyl and 1˚ halides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(E2 elimination dominates with 2˚/3˚ halides)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Acetylene can undergo two successive alkylations</a:t>
            </a:r>
            <a:endParaRPr lang="en-US" sz="2400" dirty="0"/>
          </a:p>
        </p:txBody>
      </p:sp>
      <p:pic>
        <p:nvPicPr>
          <p:cNvPr id="5530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68268" y="2670613"/>
            <a:ext cx="6036183" cy="8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9.10 Alkylation of Terminal Alkynes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7" y="4963649"/>
            <a:ext cx="7630144" cy="6068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95803" y="2128262"/>
            <a:ext cx="153670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New C-C bond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39165" y="2455910"/>
            <a:ext cx="217053" cy="570155"/>
          </a:xfrm>
          <a:prstGeom prst="straightConnector1">
            <a:avLst/>
          </a:prstGeom>
          <a:ln>
            <a:solidFill>
              <a:schemeClr val="accent1">
                <a:alpha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574" y="1013904"/>
            <a:ext cx="8789987" cy="49482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Note that that double alkylation of acetylene must be stepwise:</a:t>
            </a:r>
          </a:p>
          <a:p>
            <a:pPr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eaLnBrk="1" hangingPunct="1"/>
            <a:r>
              <a:rPr lang="en-US" sz="2400" dirty="0"/>
              <a:t>Complex target molecules can be made by building a carbon skeleton and converting functional groups 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b="1" dirty="0"/>
              <a:t>Practice with SkillBuilder 9</a:t>
            </a:r>
            <a:r>
              <a:rPr lang="en-US" sz="2400" b="1" dirty="0" smtClean="0"/>
              <a:t>.5</a:t>
            </a:r>
            <a:endParaRPr lang="en-US" sz="2400" b="1" dirty="0"/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9340" y="1738312"/>
            <a:ext cx="8439808" cy="6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9.10 Alkylation of Terminal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0816" y="1013904"/>
            <a:ext cx="8909748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Recall the methods for converting triple bonds to double or single bonds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what if you want to reverse the process or decrease saturation? </a:t>
            </a:r>
          </a:p>
        </p:txBody>
      </p: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12542" y="1898167"/>
            <a:ext cx="6029327" cy="23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9.11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93847" y="1013904"/>
            <a:ext cx="899371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Halogenation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an alkene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followed by elimination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yields an alkyne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reactions give us a handle on interconverting single, double and triple bonds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with SkillBuilder 9.6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4929" y="1726932"/>
            <a:ext cx="6395274" cy="74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9.11 Synthesis Strategies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3661862"/>
            <a:ext cx="7707086" cy="204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9.11 Reactions of Alkynes - Summary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93847" y="1013904"/>
            <a:ext cx="8993717" cy="49482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92" y="1654613"/>
            <a:ext cx="3059805" cy="457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5899" y="15875"/>
            <a:ext cx="87446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9.11 Reactions of Alkynes - Summary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 are named using the same procedure we used in Chapter 4 to name alk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 with </a:t>
            </a:r>
            <a:r>
              <a:rPr lang="en-US" sz="2400" b="1" dirty="0" smtClean="0">
                <a:solidFill>
                  <a:srgbClr val="0070C0"/>
                </a:solidFill>
              </a:rPr>
              <a:t>minor modifications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Identify the parent chain, 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which should include the C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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C triple bond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Identify and Name the substituents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Assign a locant (and prefix if necessary) to each substituent 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giving the C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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C triple bond the lowest number possible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List the numbered substituents before the parent name in alphabetical order. Ignore prefixes (except iso) when ordering alphabetically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The C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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C triple bond locant is placed either just before the parent name or just before the -yne suffix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9.2 Nomenclature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Alkynes are named using the same procedure we used in Chapter 4 to name alkanes with minor modifications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Identify the parent chain, 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which should include the C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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C triple bond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Identify and name the substituents.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4377" y="2646363"/>
            <a:ext cx="6342954" cy="103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5886" y="3900488"/>
            <a:ext cx="6439314" cy="169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9.2 Nomenclature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>
                <a:solidFill>
                  <a:srgbClr val="C6C3C3"/>
                </a:solidFill>
              </a:rPr>
              <a:t>Alkynes are named using the same procedure we used in Chapter 4 to name alkanes with minor modifications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/>
              <a:t>Assign a locant (and prefix if necessary) to each substituent </a:t>
            </a:r>
            <a:r>
              <a:rPr lang="en-US" b="1" dirty="0">
                <a:solidFill>
                  <a:srgbClr val="0070C0"/>
                </a:solidFill>
              </a:rPr>
              <a:t>giving the C</a:t>
            </a:r>
            <a:r>
              <a:rPr lang="en-US" b="1" dirty="0">
                <a:solidFill>
                  <a:srgbClr val="0070C0"/>
                </a:solidFill>
                <a:sym typeface="Symbol" charset="2"/>
              </a:rPr>
              <a:t></a:t>
            </a:r>
            <a:r>
              <a:rPr lang="en-US" b="1" dirty="0">
                <a:solidFill>
                  <a:srgbClr val="0070C0"/>
                </a:solidFill>
              </a:rPr>
              <a:t>C triple bond the lowest number possible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olidFill>
                <a:srgbClr val="00B0F0"/>
              </a:solidFill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olidFill>
                <a:srgbClr val="00B0F0"/>
              </a:solidFill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 sz="2400" dirty="0">
              <a:solidFill>
                <a:srgbClr val="00B0F0"/>
              </a:solidFill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 sz="2400" dirty="0">
              <a:solidFill>
                <a:srgbClr val="00B0F0"/>
              </a:solidFill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 sz="2400" dirty="0">
              <a:solidFill>
                <a:srgbClr val="00B0F0"/>
              </a:solidFill>
            </a:endParaRPr>
          </a:p>
          <a:p>
            <a:pPr marL="914400" lvl="1" indent="-514350" eaLnBrk="1" hangingPunct="1"/>
            <a:r>
              <a:rPr lang="en-US" dirty="0"/>
              <a:t>The locant is ONE number, NOT two</a:t>
            </a:r>
            <a:r>
              <a:rPr lang="en-US" dirty="0" smtClean="0"/>
              <a:t>. Although </a:t>
            </a:r>
            <a:r>
              <a:rPr lang="en-US" dirty="0"/>
              <a:t>the triple bond bridges carbons 2 and 3, the locant is the lower of those two numbers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0119" y="2840678"/>
            <a:ext cx="7243762" cy="177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9.2 Nomenclature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016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Alkynes are named using the same procedure we used in Chapter 4 to name alkanes with minor modifications</a:t>
            </a:r>
          </a:p>
          <a:p>
            <a:pPr marL="914400" lvl="1" indent="-514350" eaLnBrk="1" hangingPunct="1"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List the numbered substituents before the parent name in alphabetical order. Ignore prefixes (except iso) when ordering alphabetically</a:t>
            </a:r>
          </a:p>
          <a:p>
            <a:pPr marL="914400" lvl="1" indent="-514350" eaLnBrk="1" hangingPunct="1"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The C</a:t>
            </a:r>
            <a:r>
              <a:rPr lang="en-US" b="1" dirty="0" smtClean="0">
                <a:solidFill>
                  <a:srgbClr val="0070C0"/>
                </a:solidFill>
                <a:ea typeface="+mn-ea"/>
                <a:sym typeface="Symbol"/>
              </a:rPr>
              <a:t>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C triple bond locant is placed either just before the parent name or just before the -yne suffix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68652" y="4215535"/>
            <a:ext cx="6806696" cy="15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9-</a:t>
            </a:r>
            <a:fld id="{01D615FE-0F0B-4746-BF87-D144123EBF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9.2 Nomenclature of Alkynes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20098</TotalTime>
  <Words>2983</Words>
  <Application>Microsoft Office PowerPoint</Application>
  <PresentationFormat>On-screen Show (4:3)</PresentationFormat>
  <Paragraphs>659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Times New Roman</vt:lpstr>
      <vt:lpstr>Klein1-Temp</vt:lpstr>
      <vt:lpstr>CS ChemDraw Drawing</vt:lpstr>
      <vt:lpstr>PowerPoint Presentation</vt:lpstr>
      <vt:lpstr>10.1 Alkynes</vt:lpstr>
      <vt:lpstr>9.1 Alkynes</vt:lpstr>
      <vt:lpstr>9.1 Alkynes in Industry and Nature</vt:lpstr>
      <vt:lpstr>9.1 Alkynes</vt:lpstr>
      <vt:lpstr>9.2 Nomenclature of Alkynes</vt:lpstr>
      <vt:lpstr>9.2 Nomenclature of Alkynes</vt:lpstr>
      <vt:lpstr>9.2 Nomenclature of Alkynes</vt:lpstr>
      <vt:lpstr>9.2 Nomenclature of Alkynes</vt:lpstr>
      <vt:lpstr>9.2 Nomenclature of Alkynes</vt:lpstr>
      <vt:lpstr>9.3 Acidity of Terminal Alkynes</vt:lpstr>
      <vt:lpstr>9.3 Acidity of Terminal Alkynes</vt:lpstr>
      <vt:lpstr>9.3 Acidity of Terminal Alkynes</vt:lpstr>
      <vt:lpstr>9.3 Acidity of Terminal Alkynes</vt:lpstr>
      <vt:lpstr>9.3 Acidity of Terminal Alkynes</vt:lpstr>
      <vt:lpstr>9.3 Acidity of Terminal Alkynes</vt:lpstr>
      <vt:lpstr>9.4 Preparation of Alkynes</vt:lpstr>
      <vt:lpstr>9.4 Preparation of Alkynes</vt:lpstr>
      <vt:lpstr>9.4 Preparation of Alkynes</vt:lpstr>
      <vt:lpstr>9.4 Preparation of Alkynes</vt:lpstr>
      <vt:lpstr>9.5 Reduction of Alkynes</vt:lpstr>
      <vt:lpstr>9.5 Reduction of Alkynes</vt:lpstr>
      <vt:lpstr>9.5 Reduction of Alkynes</vt:lpstr>
      <vt:lpstr>9.5 Reduction of Alkynes</vt:lpstr>
      <vt:lpstr>9.5 Reduction of Alkynes</vt:lpstr>
      <vt:lpstr>9.5 Reduction of Alkynes</vt:lpstr>
      <vt:lpstr>9.5 Reduction of Alkynes</vt:lpstr>
      <vt:lpstr>9.5 Reduction of Alkynes</vt:lpstr>
      <vt:lpstr>9.5 Reduction of Alkynes</vt:lpstr>
      <vt:lpstr>9.5 Reduction of Alkynes - Summary</vt:lpstr>
      <vt:lpstr>9.6 Hydrohalogenation of Alkynes</vt:lpstr>
      <vt:lpstr>9.6 Hydrohalogenation of Alkynes</vt:lpstr>
      <vt:lpstr>9.6 Hydrohalogenation of Alkynes</vt:lpstr>
      <vt:lpstr>9.6 Hydrohalogenation of Alkynes</vt:lpstr>
      <vt:lpstr>9.6 Hydrohalogenation of Alkynes</vt:lpstr>
      <vt:lpstr>9.6 Dihalide/alkyne interconversion</vt:lpstr>
      <vt:lpstr>9.7 Hydration of Alkynes</vt:lpstr>
      <vt:lpstr>9.7 Hydration of Alkynes - mechanism</vt:lpstr>
      <vt:lpstr>9.7 Hydration of Alkynes - mechanism</vt:lpstr>
      <vt:lpstr>9.7 Hydration of Alkynes</vt:lpstr>
      <vt:lpstr>9.7 Hydroboration-Oxidation of Alkynes</vt:lpstr>
      <vt:lpstr>9.7 Hydroboration-Oxidation of Alkynes</vt:lpstr>
      <vt:lpstr>9.7 Hydroboration-Oxidation of Alkynes</vt:lpstr>
      <vt:lpstr>9.7 Hydroboration-Oxidation of Alkynes</vt:lpstr>
      <vt:lpstr>9.7 Controlling Hydration Regiochemistry</vt:lpstr>
      <vt:lpstr>9.8 Halogenation of Alkynes</vt:lpstr>
      <vt:lpstr>9.8 Halogenation of Alkynes</vt:lpstr>
      <vt:lpstr>9.9 Ozonolysis of Alkynes</vt:lpstr>
      <vt:lpstr>9.9 Ozonolysis of Alkynes</vt:lpstr>
      <vt:lpstr>9.9 Ozonolysis of Alkynes</vt:lpstr>
      <vt:lpstr>9.10 Alkylation of Terminal Alkynes</vt:lpstr>
      <vt:lpstr>9.10 Alkylation of Terminal Alkynes</vt:lpstr>
      <vt:lpstr>9.10 Alkylation of Terminal Alkynes</vt:lpstr>
      <vt:lpstr>9.11 Synthesis Strategies</vt:lpstr>
      <vt:lpstr>9.11 Synthesis Strategies</vt:lpstr>
      <vt:lpstr>9.11 Reactions of Alkynes - Summary</vt:lpstr>
      <vt:lpstr>9.11 Reactions of Alkynes - Summary</vt:lpstr>
    </vt:vector>
  </TitlesOfParts>
  <Company>Wiley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250</cp:revision>
  <dcterms:created xsi:type="dcterms:W3CDTF">2013-10-04T22:52:12Z</dcterms:created>
  <dcterms:modified xsi:type="dcterms:W3CDTF">2016-11-16T11:25:49Z</dcterms:modified>
</cp:coreProperties>
</file>