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346" r:id="rId2"/>
    <p:sldId id="266" r:id="rId3"/>
    <p:sldId id="267" r:id="rId4"/>
    <p:sldId id="268" r:id="rId5"/>
    <p:sldId id="269" r:id="rId6"/>
    <p:sldId id="271" r:id="rId7"/>
    <p:sldId id="272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2" r:id="rId16"/>
    <p:sldId id="283" r:id="rId17"/>
    <p:sldId id="284" r:id="rId18"/>
    <p:sldId id="285" r:id="rId19"/>
    <p:sldId id="286" r:id="rId20"/>
    <p:sldId id="288" r:id="rId21"/>
    <p:sldId id="289" r:id="rId22"/>
    <p:sldId id="291" r:id="rId23"/>
    <p:sldId id="293" r:id="rId24"/>
    <p:sldId id="295" r:id="rId25"/>
    <p:sldId id="296" r:id="rId26"/>
    <p:sldId id="297" r:id="rId27"/>
    <p:sldId id="298" r:id="rId28"/>
    <p:sldId id="299" r:id="rId29"/>
    <p:sldId id="300" r:id="rId30"/>
    <p:sldId id="302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47" r:id="rId40"/>
    <p:sldId id="312" r:id="rId41"/>
    <p:sldId id="313" r:id="rId42"/>
    <p:sldId id="315" r:id="rId43"/>
    <p:sldId id="316" r:id="rId44"/>
    <p:sldId id="317" r:id="rId45"/>
    <p:sldId id="348" r:id="rId46"/>
    <p:sldId id="318" r:id="rId47"/>
    <p:sldId id="319" r:id="rId48"/>
    <p:sldId id="349" r:id="rId49"/>
    <p:sldId id="320" r:id="rId50"/>
    <p:sldId id="322" r:id="rId51"/>
    <p:sldId id="321" r:id="rId52"/>
    <p:sldId id="323" r:id="rId53"/>
    <p:sldId id="324" r:id="rId54"/>
    <p:sldId id="325" r:id="rId55"/>
    <p:sldId id="327" r:id="rId56"/>
    <p:sldId id="328" r:id="rId57"/>
    <p:sldId id="329" r:id="rId58"/>
    <p:sldId id="330" r:id="rId59"/>
    <p:sldId id="331" r:id="rId60"/>
    <p:sldId id="332" r:id="rId61"/>
    <p:sldId id="333" r:id="rId62"/>
    <p:sldId id="350" r:id="rId63"/>
    <p:sldId id="335" r:id="rId64"/>
    <p:sldId id="336" r:id="rId65"/>
    <p:sldId id="338" r:id="rId66"/>
    <p:sldId id="339" r:id="rId67"/>
    <p:sldId id="340" r:id="rId68"/>
    <p:sldId id="341" r:id="rId69"/>
    <p:sldId id="351" r:id="rId7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85" autoAdjust="0"/>
    <p:restoredTop sz="94712"/>
  </p:normalViewPr>
  <p:slideViewPr>
    <p:cSldViewPr snapToGrid="0">
      <p:cViewPr>
        <p:scale>
          <a:sx n="100" d="100"/>
          <a:sy n="100" d="100"/>
        </p:scale>
        <p:origin x="-2196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40D69CB-1E34-374E-B5FA-44A237776175}" type="datetime1">
              <a:rPr lang="en-US"/>
              <a:pPr/>
              <a:t>1/31/2017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C047B144-98E5-9845-A67E-860725B0C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640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2F4744A-40A3-1349-B75D-C55FF3DFCDEA}" type="datetime1">
              <a:rPr lang="en-US"/>
              <a:pPr/>
              <a:t>1/31/2017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2E02694-9CCC-4A41-A20B-2558E24A2B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708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72769A-61DB-884D-B1AA-50BBCDBB56EA}" type="slidenum">
              <a:rPr lang="en-US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55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z="1000"/>
            </a:lvl1pPr>
          </a:lstStyle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dirty="0"/>
          </a:p>
        </p:txBody>
      </p:sp>
      <p:sp>
        <p:nvSpPr>
          <p:cNvPr id="8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13-</a:t>
            </a:r>
            <a:fld id="{B38457CF-B0D6-E049-9594-2C7BB3A28E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94431" y="6492875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141313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pic>
        <p:nvPicPr>
          <p:cNvPr id="10" name="Picture 4" descr="Wiley_Logo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77175" y="6224940"/>
            <a:ext cx="1143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pic>
        <p:nvPicPr>
          <p:cNvPr id="6" name="Picture 5" descr="Wiley_Logo_0112_k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95525" y="762000"/>
            <a:ext cx="455295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4191000" cy="365125"/>
          </a:xfrm>
          <a:prstGeom prst="rect">
            <a:avLst/>
          </a:prstGeom>
        </p:spPr>
        <p:txBody>
          <a:bodyPr anchor="ctr"/>
          <a:lstStyle>
            <a:lvl1pPr>
              <a:defRPr lang="en-US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94431" y="6492875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141313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 userDrawn="1">
            <p:ph type="sldNum" sz="quarter" idx="4"/>
          </p:nvPr>
        </p:nvSpPr>
        <p:spPr bwMode="auto">
          <a:xfrm>
            <a:off x="3505200" y="6492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r>
              <a:rPr lang="en-US" dirty="0" smtClean="0"/>
              <a:t>13-</a:t>
            </a:r>
            <a:fld id="{142DD5CE-4C7F-3545-8FAD-B9106EE15A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4" descr="Wiley_Logo.eps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877175" y="6224940"/>
            <a:ext cx="1143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504C4C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1F9FAF"/>
        </a:buClr>
        <a:buFont typeface="Arial" charset="0"/>
        <a:buChar char="•"/>
        <a:defRPr sz="3200" kern="1200">
          <a:solidFill>
            <a:srgbClr val="504C4C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2800" kern="1200">
          <a:solidFill>
            <a:srgbClr val="504C4C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504C4C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A0A54"/>
        </a:buClr>
        <a:buFont typeface="Arial" charset="0"/>
        <a:buChar char="–"/>
        <a:defRPr sz="2000" kern="1200">
          <a:solidFill>
            <a:srgbClr val="504C4C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16602D"/>
        </a:buClr>
        <a:buFont typeface="Arial" charset="0"/>
        <a:buChar char="»"/>
        <a:defRPr sz="2000" kern="1200">
          <a:solidFill>
            <a:srgbClr val="504C4C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7.emf"/><Relationship Id="rId4" Type="http://schemas.openxmlformats.org/officeDocument/2006/relationships/oleObject" Target="../embeddings/oleObject2.bin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/>
        </p:nvSpPr>
        <p:spPr bwMode="auto">
          <a:xfrm>
            <a:off x="457200" y="4602163"/>
            <a:ext cx="81534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3200" b="1" dirty="0" smtClean="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Chapter 13</a:t>
            </a:r>
          </a:p>
          <a:p>
            <a:pPr algn="ctr"/>
            <a:r>
              <a:rPr lang="en-US" sz="2800" dirty="0" smtClean="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Ethers and </a:t>
            </a:r>
            <a:r>
              <a:rPr lang="en-US" sz="2800" dirty="0" err="1" smtClean="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Epoxides</a:t>
            </a:r>
            <a:r>
              <a:rPr lang="en-US" sz="2800" dirty="0" smtClean="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; </a:t>
            </a:r>
            <a:r>
              <a:rPr lang="en-US" sz="2800" dirty="0" err="1" smtClean="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Thiols</a:t>
            </a:r>
            <a:r>
              <a:rPr lang="en-US" sz="2800" dirty="0" smtClean="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 and Sulfides</a:t>
            </a:r>
            <a:endParaRPr lang="en-US" sz="2800" dirty="0">
              <a:solidFill>
                <a:srgbClr val="141313"/>
              </a:solidFill>
              <a:latin typeface="Arial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/>
        </p:nvSpPr>
        <p:spPr bwMode="auto">
          <a:xfrm>
            <a:off x="533400" y="1901825"/>
            <a:ext cx="8001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10000"/>
              </a:lnSpc>
            </a:pPr>
            <a:r>
              <a:rPr lang="en-US" sz="6200" b="1" dirty="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Organic Chemistry</a:t>
            </a:r>
          </a:p>
          <a:p>
            <a:pPr algn="ctr">
              <a:lnSpc>
                <a:spcPct val="120000"/>
              </a:lnSpc>
            </a:pPr>
            <a:r>
              <a:rPr lang="en-US" sz="3200" b="1" dirty="0" smtClean="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Third </a:t>
            </a:r>
            <a:r>
              <a:rPr lang="en-US" sz="3200" b="1" dirty="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Edition</a:t>
            </a:r>
            <a:endParaRPr lang="en-US" sz="3200" dirty="0">
              <a:solidFill>
                <a:srgbClr val="141313"/>
              </a:solidFill>
              <a:latin typeface="Arial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344613" y="3900488"/>
            <a:ext cx="6457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David Klein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609600" y="2119313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141313"/>
              </a:solidFill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598488" y="4565650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14131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>
          <a:xfrm>
            <a:off x="122390" y="962700"/>
            <a:ext cx="8689975" cy="5230812"/>
          </a:xfrm>
        </p:spPr>
        <p:txBody>
          <a:bodyPr/>
          <a:lstStyle/>
          <a:p>
            <a:pPr eaLnBrk="1" hangingPunct="1"/>
            <a:r>
              <a:rPr lang="en-US" sz="2400" dirty="0">
                <a:sym typeface="Symbol" charset="2"/>
              </a:rPr>
              <a:t>Metal atoms with a full or partial positive charge </a:t>
            </a:r>
            <a:r>
              <a:rPr lang="en-US" sz="2400" dirty="0" smtClean="0">
                <a:sym typeface="Symbol" charset="2"/>
              </a:rPr>
              <a:t>are </a:t>
            </a:r>
            <a:r>
              <a:rPr lang="en-US" sz="2400" dirty="0">
                <a:sym typeface="Symbol" charset="2"/>
              </a:rPr>
              <a:t>stabilized by ether solvents</a:t>
            </a:r>
          </a:p>
          <a:p>
            <a:pPr marL="0" indent="0" eaLnBrk="1" hangingPunct="1">
              <a:buNone/>
            </a:pPr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/>
            </a:pPr>
            <a:endParaRPr lang="en-US" dirty="0">
              <a:sym typeface="Symbol" charset="2"/>
            </a:endParaRPr>
          </a:p>
        </p:txBody>
      </p:sp>
      <p:pic>
        <p:nvPicPr>
          <p:cNvPr id="28679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07084" y="3080407"/>
            <a:ext cx="3691232" cy="2175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fld id="{B38457CF-B0D6-E049-9594-2C7BB3A28E7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8311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13.4 </a:t>
            </a:r>
            <a:r>
              <a:rPr lang="en-US" sz="4000" dirty="0" smtClean="0"/>
              <a:t>Crown Ethers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5023712" y="3578106"/>
            <a:ext cx="361522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rgbClr val="0070C0"/>
                </a:solidFill>
                <a:latin typeface="+mn-lt"/>
              </a:rPr>
              <a:t>Ethers are used as solvents for</a:t>
            </a:r>
          </a:p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rgbClr val="0070C0"/>
                </a:solidFill>
                <a:latin typeface="+mn-lt"/>
              </a:rPr>
              <a:t>Grignard reactions because they</a:t>
            </a:r>
          </a:p>
          <a:p>
            <a:pPr algn="ctr">
              <a:spcAft>
                <a:spcPts val="600"/>
              </a:spcAft>
            </a:pPr>
            <a:r>
              <a:rPr lang="en-US" sz="2000" b="1" dirty="0">
                <a:solidFill>
                  <a:srgbClr val="0070C0"/>
                </a:solidFill>
                <a:latin typeface="+mn-lt"/>
              </a:rPr>
              <a:t>s</a:t>
            </a:r>
            <a:r>
              <a:rPr lang="en-US" sz="2000" b="1" dirty="0" smtClean="0">
                <a:solidFill>
                  <a:srgbClr val="0070C0"/>
                </a:solidFill>
                <a:latin typeface="+mn-lt"/>
              </a:rPr>
              <a:t>tabilize the Mg atom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22390" y="962700"/>
            <a:ext cx="8689975" cy="52308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Crown ethers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have been shown to form especially strong attractions to metal atoms.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The multiple ether groups result in stronger metal attraction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They #’s in their names refer to the total number of atoms, and the number of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oxygens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</p:txBody>
      </p:sp>
      <p:pic>
        <p:nvPicPr>
          <p:cNvPr id="29703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31647" y="1999361"/>
            <a:ext cx="6459126" cy="245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fld id="{B38457CF-B0D6-E049-9594-2C7BB3A28E7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8311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13.4 </a:t>
            </a:r>
            <a:r>
              <a:rPr lang="en-US" sz="4000" dirty="0" smtClean="0"/>
              <a:t>Crown Ethers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22390" y="962700"/>
            <a:ext cx="8689975" cy="52308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The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size of the metal must match the size of the crown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to form a strong attraction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18-crown-6 is the ideal size to trap a potassium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cation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fld id="{B38457CF-B0D6-E049-9594-2C7BB3A28E7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18311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13.4 </a:t>
            </a:r>
            <a:r>
              <a:rPr lang="en-US" sz="4000" dirty="0" smtClean="0"/>
              <a:t>Crown Ethers</a:t>
            </a:r>
            <a:endParaRPr lang="en-US" sz="4000" dirty="0"/>
          </a:p>
        </p:txBody>
      </p:sp>
      <p:pic>
        <p:nvPicPr>
          <p:cNvPr id="67585" name="Picture 1" descr="Z:\NewMedia\Ebook-Novella\Wiley\jira\Klein Organic Chemistry 3e\Work\Batch2\Images\Ch13\klein_3e_fig_13_0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8686" y="2397340"/>
            <a:ext cx="3053752" cy="3010648"/>
          </a:xfrm>
          <a:prstGeom prst="rect">
            <a:avLst/>
          </a:prstGeom>
          <a:noFill/>
        </p:spPr>
      </p:pic>
      <p:pic>
        <p:nvPicPr>
          <p:cNvPr id="67586" name="Picture 2" descr="Z:\NewMedia\Ebook-Novella\Wiley\jira\Klein Organic Chemistry 3e\Work\Batch2\Images\Ch13\klein_3e_fig_13_01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660" y="2385203"/>
            <a:ext cx="2950234" cy="2950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2"/>
          <p:cNvSpPr>
            <a:spLocks noGrp="1"/>
          </p:cNvSpPr>
          <p:nvPr>
            <p:ph sz="half" idx="1"/>
          </p:nvPr>
        </p:nvSpPr>
        <p:spPr>
          <a:xfrm>
            <a:off x="122390" y="962700"/>
            <a:ext cx="8689975" cy="5230812"/>
          </a:xfrm>
        </p:spPr>
        <p:txBody>
          <a:bodyPr/>
          <a:lstStyle/>
          <a:p>
            <a:pPr eaLnBrk="1" hangingPunct="1"/>
            <a:r>
              <a:rPr lang="en-US" sz="2400" dirty="0">
                <a:sym typeface="Symbol" charset="2"/>
              </a:rPr>
              <a:t>M</a:t>
            </a:r>
            <a:r>
              <a:rPr lang="en-US" sz="2400" dirty="0" smtClean="0">
                <a:sym typeface="Symbol" charset="2"/>
              </a:rPr>
              <a:t>etal </a:t>
            </a:r>
            <a:r>
              <a:rPr lang="en-US" sz="2400" dirty="0">
                <a:sym typeface="Symbol" charset="2"/>
              </a:rPr>
              <a:t>ions are not soluble in low polarity solvents</a:t>
            </a:r>
            <a:r>
              <a:rPr lang="en-US" sz="2400" dirty="0" smtClean="0">
                <a:sym typeface="Symbol" charset="2"/>
              </a:rPr>
              <a:t>. 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dirty="0" smtClean="0">
                <a:sym typeface="Symbol" charset="2"/>
              </a:rPr>
              <a:t>The </a:t>
            </a:r>
            <a:r>
              <a:rPr lang="en-US" sz="2400" dirty="0">
                <a:sym typeface="Symbol" charset="2"/>
              </a:rPr>
              <a:t>crown ether </a:t>
            </a:r>
            <a:r>
              <a:rPr lang="en-US" sz="2400" dirty="0" smtClean="0">
                <a:sym typeface="Symbol" charset="2"/>
              </a:rPr>
              <a:t>complexes to the metal </a:t>
            </a:r>
            <a:r>
              <a:rPr lang="en-US" sz="2400" dirty="0" err="1" smtClean="0">
                <a:sym typeface="Symbol" charset="2"/>
              </a:rPr>
              <a:t>cation</a:t>
            </a:r>
            <a:r>
              <a:rPr lang="en-US" sz="2400" dirty="0" smtClean="0">
                <a:sym typeface="Symbol" charset="2"/>
              </a:rPr>
              <a:t>, and the resulting complex is soluble </a:t>
            </a:r>
            <a:endParaRPr lang="en-US" sz="2400" dirty="0">
              <a:sym typeface="Symbol" charset="2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22390" y="3298172"/>
            <a:ext cx="5087938" cy="247808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Crown ethers are used to help ionic salts, needed for organic reactions, to dissolve </a:t>
            </a:r>
            <a:r>
              <a:rPr lang="en-US" sz="2400" b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in organic solvents</a:t>
            </a: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fld id="{B38457CF-B0D6-E049-9594-2C7BB3A28E7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8311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13.4 </a:t>
            </a:r>
            <a:r>
              <a:rPr lang="en-US" sz="4000" dirty="0" smtClean="0"/>
              <a:t>Crown Ethers</a:t>
            </a:r>
            <a:endParaRPr lang="en-US" sz="4000" dirty="0"/>
          </a:p>
        </p:txBody>
      </p:sp>
      <p:pic>
        <p:nvPicPr>
          <p:cNvPr id="66561" name="Picture 1" descr="Z:\NewMedia\Ebook-Novella\Wiley\jira\Klein Organic Chemistry 3e\Work\Batch2\Images\Ch13\klein_3e_fig_13_01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31459" y="2773393"/>
            <a:ext cx="2622428" cy="2622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22390" y="962700"/>
            <a:ext cx="8689975" cy="52308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The F</a:t>
            </a:r>
            <a:r>
              <a:rPr lang="en-US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-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 ion below is ready to react because the K</a:t>
            </a:r>
            <a:r>
              <a:rPr lang="en-US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+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 ion is “hosted” by 18-crown-6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Without the crown ether, the solubility of KF in benzene is miniscule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</p:txBody>
      </p:sp>
      <p:pic>
        <p:nvPicPr>
          <p:cNvPr id="3277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6718" y="3161277"/>
            <a:ext cx="8070082" cy="2121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fld id="{B38457CF-B0D6-E049-9594-2C7BB3A28E7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8311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13.4 </a:t>
            </a:r>
            <a:r>
              <a:rPr lang="en-US" sz="4000" dirty="0" smtClean="0"/>
              <a:t>Crown Ethers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22390" y="962700"/>
            <a:ext cx="8689975" cy="52308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Choosing a crown ether depends on the metal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cation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 present in a reaction: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Practice with Conceptual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C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heckpoint 13.4</a:t>
            </a:r>
          </a:p>
        </p:txBody>
      </p:sp>
      <p:pic>
        <p:nvPicPr>
          <p:cNvPr id="34823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56747" y="2050681"/>
            <a:ext cx="6934650" cy="291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fld id="{B38457CF-B0D6-E049-9594-2C7BB3A28E7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8311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13.4 </a:t>
            </a:r>
            <a:r>
              <a:rPr lang="en-US" sz="4000" dirty="0" smtClean="0"/>
              <a:t>Crown Ethers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22390" y="962700"/>
            <a:ext cx="8689975" cy="52308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Industrially, 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d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iethyl ether is prepared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by the acid-catalyzed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dehydration of ethanol</a:t>
            </a:r>
          </a:p>
          <a:p>
            <a:pPr eaLnBrk="1" hangingPunct="1"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Simple, symmetrical ethers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 can be prepared this way</a:t>
            </a: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fld id="{B38457CF-B0D6-E049-9594-2C7BB3A28E7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8311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13.5 Preparation of </a:t>
            </a:r>
            <a:r>
              <a:rPr lang="en-US" sz="4000" dirty="0" smtClean="0"/>
              <a:t>Ethers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7" y="2351413"/>
            <a:ext cx="8752846" cy="1794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22390" y="962700"/>
            <a:ext cx="8689975" cy="52308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The Williamson ether synthesis is a viable approach for many asymmetrical ethers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fld id="{B38457CF-B0D6-E049-9594-2C7BB3A28E7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2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47397" y="3738846"/>
            <a:ext cx="8801605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8311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13.5 Preparation of Ethers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585" y="2233926"/>
            <a:ext cx="3886054" cy="822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22390" y="962700"/>
            <a:ext cx="8689975" cy="52308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  <a:sym typeface="Symbol"/>
              </a:rPr>
              <a:t>The Williamson ether synthesis is a viable approach for many asymmetrical ethers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Since this is SN2 substitution, it only </a:t>
            </a:r>
            <a:r>
              <a:rPr lang="en-US" sz="2400" b="1" dirty="0" smtClean="0">
                <a:solidFill>
                  <a:srgbClr val="0070C0"/>
                </a:solidFill>
                <a:ea typeface="+mn-ea"/>
                <a:cs typeface="+mn-cs"/>
                <a:sym typeface="Symbol"/>
              </a:rPr>
              <a:t>works well with unhindered (1˚ and methyl) alkyl halides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</p:txBody>
      </p:sp>
      <p:pic>
        <p:nvPicPr>
          <p:cNvPr id="37895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1197" y="1985201"/>
            <a:ext cx="8801605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fld id="{B38457CF-B0D6-E049-9594-2C7BB3A28E7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8311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13.5 Preparation of </a:t>
            </a:r>
            <a:r>
              <a:rPr lang="en-US" sz="4000" dirty="0" smtClean="0"/>
              <a:t>Ethers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22390" y="962700"/>
            <a:ext cx="8689975" cy="52308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Consider the </a:t>
            </a:r>
            <a:r>
              <a:rPr lang="en-US" sz="2400" b="1" dirty="0" smtClean="0">
                <a:solidFill>
                  <a:srgbClr val="0070C0"/>
                </a:solidFill>
                <a:ea typeface="+mn-ea"/>
                <a:cs typeface="+mn-cs"/>
                <a:sym typeface="Symbol"/>
              </a:rPr>
              <a:t>two possible routes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to synthesize methyl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-butyl ether </a:t>
            </a:r>
            <a:r>
              <a:rPr lang="en-US" sz="2400" b="1" dirty="0" smtClean="0">
                <a:solidFill>
                  <a:srgbClr val="0070C0"/>
                </a:solidFill>
                <a:ea typeface="+mn-ea"/>
                <a:cs typeface="+mn-cs"/>
                <a:sym typeface="Symbol"/>
              </a:rPr>
              <a:t>via Williamson ether synthesis</a:t>
            </a:r>
          </a:p>
          <a:p>
            <a:pPr eaLnBrk="1" hangingPunct="1">
              <a:defRPr/>
            </a:pPr>
            <a:endParaRPr lang="en-US" sz="2400" b="1" dirty="0" smtClean="0">
              <a:solidFill>
                <a:srgbClr val="0070C0"/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Practice with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SkillBuilder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 13.2 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fld id="{B38457CF-B0D6-E049-9594-2C7BB3A28E7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4" name="Picture 13" descr="klein2e_figun_14_p642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203" y="2561261"/>
            <a:ext cx="4929588" cy="243662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8311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13.5 Preparation of </a:t>
            </a:r>
            <a:r>
              <a:rPr lang="en-US" sz="4000" dirty="0" smtClean="0"/>
              <a:t>Ethers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5399433" y="2117848"/>
            <a:ext cx="220778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0070C0"/>
                </a:solidFill>
                <a:latin typeface="+mn-lt"/>
              </a:rPr>
              <a:t>This route will work</a:t>
            </a:r>
          </a:p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ecause it requires a </a:t>
            </a:r>
          </a:p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>
                <a:solidFill>
                  <a:srgbClr val="0070C0"/>
                </a:solidFill>
                <a:latin typeface="+mn-lt"/>
              </a:rPr>
              <a:t>m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ethyl halide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57072" y="4859185"/>
            <a:ext cx="198515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This route will not </a:t>
            </a:r>
            <a:endParaRPr lang="en-US" b="1" dirty="0">
              <a:solidFill>
                <a:srgbClr val="FF0000"/>
              </a:solidFill>
              <a:latin typeface="+mn-lt"/>
            </a:endParaRPr>
          </a:p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w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ork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as it requires</a:t>
            </a:r>
          </a:p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a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 3˚ halide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457200" y="18311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13.1 </a:t>
            </a:r>
            <a:r>
              <a:rPr lang="en-US" sz="4000" dirty="0"/>
              <a:t>Introduction to Ethers</a:t>
            </a:r>
          </a:p>
        </p:txBody>
      </p:sp>
      <p:sp>
        <p:nvSpPr>
          <p:cNvPr id="1028" name="Content Placeholder 2"/>
          <p:cNvSpPr>
            <a:spLocks noGrp="1"/>
          </p:cNvSpPr>
          <p:nvPr>
            <p:ph sz="half" idx="1"/>
          </p:nvPr>
        </p:nvSpPr>
        <p:spPr>
          <a:xfrm>
            <a:off x="97338" y="975226"/>
            <a:ext cx="8689975" cy="5230812"/>
          </a:xfrm>
        </p:spPr>
        <p:txBody>
          <a:bodyPr/>
          <a:lstStyle/>
          <a:p>
            <a:pPr eaLnBrk="1" hangingPunct="1"/>
            <a:r>
              <a:rPr lang="en-US" sz="2400" dirty="0">
                <a:sym typeface="Symbol" charset="2"/>
              </a:rPr>
              <a:t>An </a:t>
            </a:r>
            <a:r>
              <a:rPr lang="en-US" sz="2400" b="1" dirty="0">
                <a:solidFill>
                  <a:srgbClr val="FF0000"/>
                </a:solidFill>
                <a:sym typeface="Symbol" charset="2"/>
              </a:rPr>
              <a:t>ether</a:t>
            </a:r>
            <a:r>
              <a:rPr lang="en-US" sz="2400" dirty="0">
                <a:sym typeface="Symbol" charset="2"/>
              </a:rPr>
              <a:t> group </a:t>
            </a:r>
            <a:r>
              <a:rPr lang="en-US" sz="2400" dirty="0" smtClean="0">
                <a:sym typeface="Symbol" charset="2"/>
              </a:rPr>
              <a:t>includes an oxygen </a:t>
            </a:r>
            <a:r>
              <a:rPr lang="en-US" sz="2400" dirty="0">
                <a:sym typeface="Symbol" charset="2"/>
              </a:rPr>
              <a:t>atom that is bonded to </a:t>
            </a:r>
            <a:r>
              <a:rPr lang="en-US" sz="2400" b="1" dirty="0" smtClean="0">
                <a:sym typeface="Symbol" charset="2"/>
              </a:rPr>
              <a:t>two</a:t>
            </a:r>
            <a:r>
              <a:rPr lang="en-US" sz="2400" dirty="0" smtClean="0">
                <a:sym typeface="Symbol" charset="2"/>
              </a:rPr>
              <a:t> </a:t>
            </a:r>
            <a:r>
              <a:rPr lang="en-US" sz="2400" b="1" dirty="0" smtClean="0">
                <a:sym typeface="Symbol" charset="2"/>
              </a:rPr>
              <a:t>alkyl groups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lvl="1" eaLnBrk="1" hangingPunct="1"/>
            <a:endParaRPr lang="en-US" dirty="0">
              <a:sym typeface="Symbol" charset="2"/>
            </a:endParaRPr>
          </a:p>
          <a:p>
            <a:pPr lvl="1" eaLnBrk="1" hangingPunct="1"/>
            <a:endParaRPr lang="en-US" dirty="0">
              <a:sym typeface="Symbol" charset="2"/>
            </a:endParaRPr>
          </a:p>
          <a:p>
            <a:pPr eaLnBrk="1" hangingPunct="1"/>
            <a:r>
              <a:rPr lang="en-US" sz="2400" dirty="0">
                <a:sym typeface="Symbol" charset="2"/>
              </a:rPr>
              <a:t>-R groups can be alkyl, aryl, or vinyl </a:t>
            </a:r>
            <a:r>
              <a:rPr lang="en-US" sz="2400" dirty="0" smtClean="0">
                <a:sym typeface="Symbol" charset="2"/>
              </a:rPr>
              <a:t>groups</a:t>
            </a:r>
            <a:r>
              <a:rPr lang="en-US" sz="2400" dirty="0">
                <a:sym typeface="Symbol" charset="2"/>
              </a:rPr>
              <a:t> </a:t>
            </a:r>
            <a:r>
              <a:rPr lang="en-US" sz="2400" dirty="0" smtClean="0">
                <a:sym typeface="Symbol" charset="2"/>
              </a:rPr>
              <a:t>(not acyl groups)</a:t>
            </a:r>
            <a:endParaRPr lang="en-US" sz="2400" dirty="0">
              <a:sym typeface="Symbol" charset="2"/>
            </a:endParaRPr>
          </a:p>
        </p:txBody>
      </p:sp>
      <p:pic>
        <p:nvPicPr>
          <p:cNvPr id="1032" name="Picture 1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915636" y="1700213"/>
            <a:ext cx="105396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796665"/>
              </p:ext>
            </p:extLst>
          </p:nvPr>
        </p:nvGraphicFramePr>
        <p:xfrm>
          <a:off x="1754275" y="4464116"/>
          <a:ext cx="2551112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" name="CS ChemDraw Drawing" r:id="rId4" imgW="1699008" imgH="1052741" progId="">
                  <p:embed/>
                </p:oleObj>
              </mc:Choice>
              <mc:Fallback>
                <p:oleObj name="CS ChemDraw Drawing" r:id="rId4" imgW="1699008" imgH="1052741" progId="">
                  <p:embed/>
                  <p:pic>
                    <p:nvPicPr>
                      <p:cNvPr id="0" name="Pictur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4275" y="4464116"/>
                        <a:ext cx="2551112" cy="158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fld id="{B38457CF-B0D6-E049-9594-2C7BB3A28E7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263280" y="4893053"/>
            <a:ext cx="1653273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latin typeface="+mn-lt"/>
              </a:rPr>
              <a:t>t</a:t>
            </a:r>
            <a:r>
              <a:rPr lang="en-US" b="1" dirty="0" smtClean="0">
                <a:latin typeface="+mn-lt"/>
              </a:rPr>
              <a:t>his is an ester, 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latin typeface="+mn-lt"/>
              </a:rPr>
              <a:t>(not an ether)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22390" y="962700"/>
            <a:ext cx="8689975" cy="52308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Recall that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oxymercuration-demercuration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 can be used to synthesize alcohols from alkenes (section 8.6)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Markovnikov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regioselectivity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</p:txBody>
      </p:sp>
      <p:pic>
        <p:nvPicPr>
          <p:cNvPr id="39943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49386" y="2660933"/>
            <a:ext cx="5635981" cy="1320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fld id="{B38457CF-B0D6-E049-9594-2C7BB3A28E7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8311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13.5 Preparation of Ethers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22390" y="962700"/>
            <a:ext cx="8689975" cy="52308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Similarly,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alkoxymercuration-demercuration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 can be used to synthesize ethers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Also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Markovnikov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regioselectivity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Practice Conceptual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C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heckpoints 13.7-13.9</a:t>
            </a:r>
          </a:p>
        </p:txBody>
      </p:sp>
      <p:pic>
        <p:nvPicPr>
          <p:cNvPr id="4096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22435" y="2119856"/>
            <a:ext cx="5780448" cy="133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fld id="{B38457CF-B0D6-E049-9594-2C7BB3A28E7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8311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13.5 Preparation of </a:t>
            </a:r>
            <a:r>
              <a:rPr lang="en-US" sz="4000" dirty="0" smtClean="0"/>
              <a:t>Ethers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22390" y="962700"/>
            <a:ext cx="8689975" cy="52308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Ethers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 can undergo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acid-promoted cleavage</a:t>
            </a:r>
          </a:p>
        </p:txBody>
      </p:sp>
      <p:pic>
        <p:nvPicPr>
          <p:cNvPr id="41991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7064" y="1597025"/>
            <a:ext cx="7757978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7064" y="3940705"/>
            <a:ext cx="7052869" cy="251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fld id="{B38457CF-B0D6-E049-9594-2C7BB3A28E7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18311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13.6 Reactions </a:t>
            </a:r>
            <a:r>
              <a:rPr lang="en-US" sz="4000" smtClean="0"/>
              <a:t>of Ethers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22390" y="962700"/>
            <a:ext cx="8689975" cy="52308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Acidic cleavage of ethers to produce an alkyl halide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works with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HBr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 and HI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If –R group is 3˚ then cleave occurs via SN1 mechanism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If –R group is aryl or vinyl, substitution doesn’t occur: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Practice with conceptual checkpoint 13.10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fld id="{B38457CF-B0D6-E049-9594-2C7BB3A28E7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311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13.6 Reactions </a:t>
            </a:r>
            <a:r>
              <a:rPr lang="en-US" sz="4000" smtClean="0"/>
              <a:t>of Ethers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361" y="4117759"/>
            <a:ext cx="5026031" cy="1339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Content Placeholder 2"/>
          <p:cNvSpPr>
            <a:spLocks noGrp="1"/>
          </p:cNvSpPr>
          <p:nvPr>
            <p:ph sz="half" idx="1"/>
          </p:nvPr>
        </p:nvSpPr>
        <p:spPr>
          <a:xfrm>
            <a:off x="122390" y="962700"/>
            <a:ext cx="8689975" cy="5230812"/>
          </a:xfrm>
        </p:spPr>
        <p:txBody>
          <a:bodyPr/>
          <a:lstStyle/>
          <a:p>
            <a:pPr eaLnBrk="1" hangingPunct="1"/>
            <a:r>
              <a:rPr lang="en-US" sz="2400" dirty="0">
                <a:sym typeface="Symbol" charset="2"/>
              </a:rPr>
              <a:t>Recall </a:t>
            </a:r>
            <a:r>
              <a:rPr lang="en-US" sz="2400" dirty="0" smtClean="0">
                <a:sym typeface="Symbol" charset="2"/>
              </a:rPr>
              <a:t>(section 10.9) </a:t>
            </a:r>
            <a:r>
              <a:rPr lang="en-US" sz="2400" b="1" dirty="0" smtClean="0">
                <a:solidFill>
                  <a:srgbClr val="0070C0"/>
                </a:solidFill>
                <a:sym typeface="Symbol" charset="2"/>
              </a:rPr>
              <a:t>ethers </a:t>
            </a:r>
            <a:r>
              <a:rPr lang="en-US" sz="2400" b="1" dirty="0">
                <a:solidFill>
                  <a:srgbClr val="0070C0"/>
                </a:solidFill>
                <a:sym typeface="Symbol" charset="2"/>
              </a:rPr>
              <a:t>undergo </a:t>
            </a:r>
            <a:r>
              <a:rPr lang="en-US" sz="2400" b="1" dirty="0" err="1" smtClean="0">
                <a:solidFill>
                  <a:srgbClr val="0070C0"/>
                </a:solidFill>
                <a:sym typeface="Symbol" charset="2"/>
              </a:rPr>
              <a:t>autooxidation</a:t>
            </a:r>
            <a:r>
              <a:rPr lang="en-US" sz="2400" b="1" dirty="0" smtClean="0">
                <a:solidFill>
                  <a:srgbClr val="0070C0"/>
                </a:solidFill>
                <a:sym typeface="Symbol" charset="2"/>
              </a:rPr>
              <a:t>: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dirty="0" smtClean="0">
                <a:sym typeface="Symbol" charset="2"/>
              </a:rPr>
              <a:t>laboratory </a:t>
            </a:r>
            <a:r>
              <a:rPr lang="en-US" sz="2400" dirty="0">
                <a:sym typeface="Symbol" charset="2"/>
              </a:rPr>
              <a:t>samples of ether must be frequently tested for the presence of </a:t>
            </a:r>
            <a:r>
              <a:rPr lang="en-US" sz="2400" dirty="0" err="1">
                <a:sym typeface="Symbol" charset="2"/>
              </a:rPr>
              <a:t>hydroperoxides</a:t>
            </a:r>
            <a:r>
              <a:rPr lang="en-US" sz="2400" dirty="0">
                <a:sym typeface="Symbol" charset="2"/>
              </a:rPr>
              <a:t> before they are </a:t>
            </a:r>
            <a:r>
              <a:rPr lang="en-US" sz="2400" dirty="0" smtClean="0">
                <a:sym typeface="Symbol" charset="2"/>
              </a:rPr>
              <a:t>used (explosive).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dirty="0">
                <a:sym typeface="Symbol" charset="2"/>
              </a:rPr>
              <a:t>The </a:t>
            </a:r>
            <a:r>
              <a:rPr lang="en-US" sz="2400" b="1" dirty="0" err="1">
                <a:solidFill>
                  <a:srgbClr val="0070C0"/>
                </a:solidFill>
                <a:sym typeface="Symbol" charset="2"/>
              </a:rPr>
              <a:t>autooxidation</a:t>
            </a:r>
            <a:r>
              <a:rPr lang="en-US" sz="2400" b="1" dirty="0">
                <a:solidFill>
                  <a:srgbClr val="0070C0"/>
                </a:solidFill>
                <a:sym typeface="Symbol" charset="2"/>
              </a:rPr>
              <a:t> occurs through a free radical </a:t>
            </a:r>
            <a:r>
              <a:rPr lang="en-US" sz="2400" b="1" dirty="0" smtClean="0">
                <a:solidFill>
                  <a:srgbClr val="0070C0"/>
                </a:solidFill>
                <a:sym typeface="Symbol" charset="2"/>
              </a:rPr>
              <a:t>mechanism</a:t>
            </a:r>
            <a:endParaRPr lang="en-US" sz="2400" dirty="0">
              <a:sym typeface="Symbol" charset="2"/>
            </a:endParaRPr>
          </a:p>
        </p:txBody>
      </p:sp>
      <p:pic>
        <p:nvPicPr>
          <p:cNvPr id="4506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010470" y="2028436"/>
            <a:ext cx="4774500" cy="1541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fld id="{B38457CF-B0D6-E049-9594-2C7BB3A28E7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8311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13.6 Reactions </a:t>
            </a:r>
            <a:r>
              <a:rPr lang="en-US" sz="4000" smtClean="0"/>
              <a:t>of Ethers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6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2988" y="1138356"/>
            <a:ext cx="6291792" cy="1689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fld id="{B38457CF-B0D6-E049-9594-2C7BB3A28E7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1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2988" y="2980601"/>
            <a:ext cx="8718024" cy="321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8311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13.6 Reactions </a:t>
            </a:r>
            <a:r>
              <a:rPr lang="en-US" sz="4000" smtClean="0"/>
              <a:t>of Ethers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22390" y="1476266"/>
            <a:ext cx="8689975" cy="5230812"/>
          </a:xfrm>
        </p:spPr>
        <p:txBody>
          <a:bodyPr/>
          <a:lstStyle/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ea typeface="+mn-ea"/>
                <a:cs typeface="+mn-cs"/>
                <a:sym typeface="Symbol"/>
              </a:rPr>
              <a:t>Recall that the net reaction is the sum of the propagation steps</a:t>
            </a:r>
          </a:p>
        </p:txBody>
      </p:sp>
      <p:pic>
        <p:nvPicPr>
          <p:cNvPr id="4711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49571" y="3905251"/>
            <a:ext cx="8044858" cy="228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85788" y="1059557"/>
            <a:ext cx="6384925" cy="1860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fld id="{B38457CF-B0D6-E049-9594-2C7BB3A28E7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8311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13.6 Reactions </a:t>
            </a:r>
            <a:r>
              <a:rPr lang="en-US" sz="4000" smtClean="0"/>
              <a:t>of Ethers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22390" y="962700"/>
            <a:ext cx="8689975" cy="52308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For cyclic ethers, the size of the ring determines the parent name of the molecule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r>
              <a:rPr lang="en-US" sz="2400" b="1" dirty="0" err="1" smtClean="0">
                <a:solidFill>
                  <a:srgbClr val="0070C0"/>
                </a:solidFill>
                <a:ea typeface="+mn-ea"/>
                <a:cs typeface="+mn-cs"/>
                <a:sym typeface="Symbol"/>
              </a:rPr>
              <a:t>Oxiranes</a:t>
            </a:r>
            <a:r>
              <a:rPr lang="en-US" sz="2400" b="1" dirty="0" smtClean="0">
                <a:solidFill>
                  <a:srgbClr val="0070C0"/>
                </a:solidFill>
                <a:ea typeface="+mn-ea"/>
                <a:cs typeface="+mn-cs"/>
                <a:sym typeface="Symbol"/>
              </a:rPr>
              <a:t>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are also known as </a:t>
            </a:r>
            <a:r>
              <a:rPr lang="en-US" sz="2400" b="1" dirty="0" smtClean="0">
                <a:solidFill>
                  <a:srgbClr val="0070C0"/>
                </a:solidFill>
                <a:ea typeface="+mn-ea"/>
                <a:cs typeface="+mn-cs"/>
                <a:sym typeface="Symbol"/>
              </a:rPr>
              <a:t>epoxides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</p:txBody>
      </p:sp>
      <p:pic>
        <p:nvPicPr>
          <p:cNvPr id="4813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90451" y="2135557"/>
            <a:ext cx="6648139" cy="1747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fld id="{B38457CF-B0D6-E049-9594-2C7BB3A28E7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8311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13.7 Nomenclature of Epoxides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Content Placeholder 2"/>
          <p:cNvSpPr>
            <a:spLocks noGrp="1"/>
          </p:cNvSpPr>
          <p:nvPr>
            <p:ph sz="half" idx="1"/>
          </p:nvPr>
        </p:nvSpPr>
        <p:spPr>
          <a:xfrm>
            <a:off x="122390" y="962700"/>
            <a:ext cx="8689975" cy="5230812"/>
          </a:xfrm>
        </p:spPr>
        <p:txBody>
          <a:bodyPr/>
          <a:lstStyle/>
          <a:p>
            <a:pPr eaLnBrk="1" hangingPunct="1"/>
            <a:r>
              <a:rPr lang="en-US" sz="2400" dirty="0">
                <a:sym typeface="Symbol" charset="2"/>
              </a:rPr>
              <a:t>An epoxide can have up to 4 –R </a:t>
            </a:r>
            <a:r>
              <a:rPr lang="en-US" sz="2400" dirty="0" smtClean="0">
                <a:sym typeface="Symbol" charset="2"/>
              </a:rPr>
              <a:t>groups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lvl="2" eaLnBrk="1" hangingPunct="1"/>
            <a:endParaRPr lang="en-US" sz="2400" dirty="0">
              <a:sym typeface="Symbol" charset="2"/>
            </a:endParaRPr>
          </a:p>
          <a:p>
            <a:pPr lvl="2" eaLnBrk="1" hangingPunct="1"/>
            <a:endParaRPr lang="en-US" sz="2400" dirty="0">
              <a:sym typeface="Symbol" charset="2"/>
            </a:endParaRPr>
          </a:p>
          <a:p>
            <a:pPr eaLnBrk="1" hangingPunct="1">
              <a:buFont typeface="Arial" charset="0"/>
              <a:buNone/>
            </a:pPr>
            <a:endParaRPr lang="en-US" sz="2400" dirty="0">
              <a:sym typeface="Symbol" charset="2"/>
            </a:endParaRPr>
          </a:p>
          <a:p>
            <a:pPr eaLnBrk="1" hangingPunct="1">
              <a:buFont typeface="Arial" charset="0"/>
              <a:buNone/>
            </a:pPr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dirty="0">
                <a:sym typeface="Symbol" charset="2"/>
              </a:rPr>
              <a:t>Although they are unstable, epoxides are found commonly in nature</a:t>
            </a:r>
          </a:p>
        </p:txBody>
      </p:sp>
      <p:pic>
        <p:nvPicPr>
          <p:cNvPr id="49159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48373" y="1729846"/>
            <a:ext cx="2226744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23758" y="4123267"/>
            <a:ext cx="6096484" cy="235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fld id="{B38457CF-B0D6-E049-9594-2C7BB3A28E75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690110" y="1729846"/>
            <a:ext cx="2097404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18311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13.7 Nomenclature of Epoxides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22390" y="962700"/>
            <a:ext cx="8689975" cy="52308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There are two methods for naming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epoxides</a:t>
            </a: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marL="914400" lvl="1" indent="-514350" eaLnBrk="1" hangingPunct="1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The oxygen is treated as a side group, and two numbers are given as its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locants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marL="914400" lvl="1" indent="-514350" eaLnBrk="1" hangingPunct="1">
              <a:buFont typeface="+mj-lt"/>
              <a:buAutoNum type="arabicPeriod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marL="914400" lvl="1" indent="-514350" eaLnBrk="1" hangingPunct="1">
              <a:buFont typeface="+mj-lt"/>
              <a:buAutoNum type="arabicPeriod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marL="914400" lvl="1" indent="-514350" eaLnBrk="1" hangingPunct="1">
              <a:buFont typeface="+mj-lt"/>
              <a:buAutoNum type="arabicPeriod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marL="914400" lvl="1" indent="-514350" eaLnBrk="1" hangingPunct="1">
              <a:buFont typeface="+mj-lt"/>
              <a:buAutoNum type="arabicPeriod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marL="914400" lvl="1" indent="-514350" eaLnBrk="1" hangingPunct="1">
              <a:buFont typeface="+mj-lt"/>
              <a:buAutoNum type="arabicPeriod"/>
              <a:defRPr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Oxirane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 is used as the parent name</a:t>
            </a:r>
          </a:p>
        </p:txBody>
      </p:sp>
      <p:pic>
        <p:nvPicPr>
          <p:cNvPr id="50183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99855" y="2215573"/>
            <a:ext cx="3547803" cy="141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808287" y="4682067"/>
            <a:ext cx="3285750" cy="1511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fld id="{B38457CF-B0D6-E049-9594-2C7BB3A28E7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8311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13.7 Nomenclature of Epoxides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7" name="Picture 10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540768" y="2527638"/>
            <a:ext cx="2410038" cy="295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158066" y="1713446"/>
            <a:ext cx="2827868" cy="278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1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60831" y="3843853"/>
            <a:ext cx="3244369" cy="250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fld id="{B38457CF-B0D6-E049-9594-2C7BB3A28E7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97338" y="975226"/>
            <a:ext cx="8689975" cy="5230812"/>
          </a:xfrm>
        </p:spPr>
        <p:txBody>
          <a:bodyPr/>
          <a:lstStyle/>
          <a:p>
            <a:pPr eaLnBrk="1" hangingPunct="1"/>
            <a:r>
              <a:rPr lang="en-US" sz="2400" dirty="0" smtClean="0">
                <a:sym typeface="Symbol" charset="2"/>
              </a:rPr>
              <a:t>Ether is a common function group in many natural and synthetic compounds</a:t>
            </a:r>
            <a:endParaRPr lang="en-US" sz="2400" dirty="0">
              <a:sym typeface="Symbol" charset="2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18311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13.1 </a:t>
            </a:r>
            <a:r>
              <a:rPr lang="en-US" sz="4000" dirty="0"/>
              <a:t>Introduction to Ethers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22390" y="962700"/>
            <a:ext cx="8689975" cy="52308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Recall that epoxides can be formed when an alkene is treated with a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peroxy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 acid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MCPBA and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peroxyacetic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 acid are most commonly used</a:t>
            </a:r>
          </a:p>
        </p:txBody>
      </p:sp>
      <p:pic>
        <p:nvPicPr>
          <p:cNvPr id="51207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42103" y="1913432"/>
            <a:ext cx="4637728" cy="132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22624" y="4226638"/>
            <a:ext cx="3060152" cy="202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fld id="{B38457CF-B0D6-E049-9594-2C7BB3A28E75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480102" y="4444174"/>
            <a:ext cx="1846340" cy="159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18311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13.8 Preparation of Epoxides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22390" y="962700"/>
            <a:ext cx="8689975" cy="52308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Epoxidation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 of an alkene is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stereospecific</a:t>
            </a:r>
          </a:p>
        </p:txBody>
      </p:sp>
      <p:pic>
        <p:nvPicPr>
          <p:cNvPr id="52231" name="Picture 3"/>
          <p:cNvPicPr>
            <a:picLocks noChangeAspect="1" noChangeArrowheads="1"/>
          </p:cNvPicPr>
          <p:nvPr/>
        </p:nvPicPr>
        <p:blipFill>
          <a:blip r:embed="rId2"/>
          <a:srcRect r="52009"/>
          <a:stretch>
            <a:fillRect/>
          </a:stretch>
        </p:blipFill>
        <p:spPr bwMode="auto">
          <a:xfrm>
            <a:off x="2110330" y="1883602"/>
            <a:ext cx="4923340" cy="208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fld id="{B38457CF-B0D6-E049-9594-2C7BB3A28E75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/>
          <a:srcRect l="52387" r="-6"/>
          <a:stretch>
            <a:fillRect/>
          </a:stretch>
        </p:blipFill>
        <p:spPr bwMode="auto">
          <a:xfrm>
            <a:off x="2082801" y="3974867"/>
            <a:ext cx="4885266" cy="208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8311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13.8 Preparation of Epoxides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22390" y="962700"/>
            <a:ext cx="8689975" cy="52308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Epoxides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 are also be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synthesized from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halohydrins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Halohydrins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 are synthesized from an alkene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</p:txBody>
      </p:sp>
      <p:pic>
        <p:nvPicPr>
          <p:cNvPr id="5325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300181" y="3494761"/>
            <a:ext cx="4696038" cy="138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fld id="{B38457CF-B0D6-E049-9594-2C7BB3A28E7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8311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13.8 Preparation of Epoxides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rc 21"/>
          <p:cNvSpPr/>
          <p:nvPr/>
        </p:nvSpPr>
        <p:spPr>
          <a:xfrm rot="9098927">
            <a:off x="7061200" y="2111375"/>
            <a:ext cx="876300" cy="365125"/>
          </a:xfrm>
          <a:prstGeom prst="arc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 dirty="0"/>
          </a:p>
        </p:txBody>
      </p:sp>
      <p:sp>
        <p:nvSpPr>
          <p:cNvPr id="23" name="Arc 22"/>
          <p:cNvSpPr/>
          <p:nvPr/>
        </p:nvSpPr>
        <p:spPr>
          <a:xfrm rot="547852">
            <a:off x="6751638" y="2614613"/>
            <a:ext cx="876300" cy="366712"/>
          </a:xfrm>
          <a:prstGeom prst="arc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 dirty="0"/>
          </a:p>
        </p:txBody>
      </p:sp>
      <p:pic>
        <p:nvPicPr>
          <p:cNvPr id="5428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6994" y="1500585"/>
            <a:ext cx="8990013" cy="3210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fld id="{B38457CF-B0D6-E049-9594-2C7BB3A28E7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8311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13.8 Preparation of Epoxides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22390" y="962700"/>
            <a:ext cx="8689975" cy="52308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Note that either route, from alkene to epoxide, is stereospecific: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Practice with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SkillBuilder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 13.3</a:t>
            </a:r>
          </a:p>
        </p:txBody>
      </p:sp>
      <p:pic>
        <p:nvPicPr>
          <p:cNvPr id="55303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12145" y="2198401"/>
            <a:ext cx="5672109" cy="197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fld id="{B38457CF-B0D6-E049-9594-2C7BB3A28E7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8311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13.8 Preparation of Epoxides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22390" y="962700"/>
            <a:ext cx="8689975" cy="52308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The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epoxidation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 methods we have discussed so far are NOT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enantioselective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Epoxidation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 of an achiral alkene produces a racemic mixture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fld id="{B38457CF-B0D6-E049-9594-2C7BB3A28E7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8311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13.9 </a:t>
            </a:r>
            <a:r>
              <a:rPr lang="en-US" sz="4000" dirty="0" err="1" smtClean="0"/>
              <a:t>Enantioselective</a:t>
            </a:r>
            <a:r>
              <a:rPr lang="en-US" sz="4000" dirty="0" smtClean="0"/>
              <a:t> </a:t>
            </a:r>
            <a:r>
              <a:rPr lang="en-US" sz="4000" dirty="0" err="1" smtClean="0"/>
              <a:t>Epoxidation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55" y="3578106"/>
            <a:ext cx="8417490" cy="1933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22390" y="1000278"/>
            <a:ext cx="8689975" cy="52308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The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epoxidation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 forms a racemic mixture because the alkene can react on either face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To selectively react with one face of the alkene, a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chiral catalyst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 would have to be used</a:t>
            </a:r>
          </a:p>
        </p:txBody>
      </p:sp>
      <p:pic>
        <p:nvPicPr>
          <p:cNvPr id="57351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93172" y="1869857"/>
            <a:ext cx="5240294" cy="32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fld id="{B38457CF-B0D6-E049-9594-2C7BB3A28E7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8311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13.9 </a:t>
            </a:r>
            <a:r>
              <a:rPr lang="en-US" sz="4000" dirty="0" err="1" smtClean="0"/>
              <a:t>Enantioselective</a:t>
            </a:r>
            <a:r>
              <a:rPr lang="en-US" sz="4000" dirty="0" smtClean="0"/>
              <a:t> </a:t>
            </a:r>
            <a:r>
              <a:rPr lang="en-US" sz="4000" smtClean="0"/>
              <a:t>Epoxidation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22390" y="975226"/>
            <a:ext cx="8689975" cy="52308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The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Sharpless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 catalyst is a chiral complex of titanium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tetraisoproxide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 and diethyl tartrate.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This catalyst will cause an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enantioselective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marL="0" indent="0" eaLnBrk="1" hangingPunct="1">
              <a:buNone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	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epoxidation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 of an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allylic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 alcohol</a:t>
            </a:r>
          </a:p>
        </p:txBody>
      </p:sp>
      <p:pic>
        <p:nvPicPr>
          <p:cNvPr id="58375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058910" y="5208211"/>
            <a:ext cx="3239887" cy="102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05416" y="2015386"/>
            <a:ext cx="6598924" cy="228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fld id="{B38457CF-B0D6-E049-9594-2C7BB3A28E75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8311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13.9 </a:t>
            </a:r>
            <a:r>
              <a:rPr lang="en-US" sz="4000" dirty="0" err="1" smtClean="0"/>
              <a:t>Enantioselective</a:t>
            </a:r>
            <a:r>
              <a:rPr lang="en-US" sz="4000" dirty="0" smtClean="0"/>
              <a:t> </a:t>
            </a:r>
            <a:r>
              <a:rPr lang="en-US" sz="4000" smtClean="0"/>
              <a:t>Epoxidation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Content Placeholder 2"/>
          <p:cNvSpPr>
            <a:spLocks noGrp="1"/>
          </p:cNvSpPr>
          <p:nvPr>
            <p:ph sz="half" idx="1"/>
          </p:nvPr>
        </p:nvSpPr>
        <p:spPr>
          <a:xfrm>
            <a:off x="122390" y="975226"/>
            <a:ext cx="8689975" cy="5230812"/>
          </a:xfrm>
        </p:spPr>
        <p:txBody>
          <a:bodyPr/>
          <a:lstStyle/>
          <a:p>
            <a:pPr eaLnBrk="1" hangingPunct="1"/>
            <a:r>
              <a:rPr lang="en-US" sz="2400" dirty="0" smtClean="0">
                <a:sym typeface="Symbol" charset="2"/>
              </a:rPr>
              <a:t>A given enantiomer of the catalyst (DET) will favor the formation of a given enantiomer of the </a:t>
            </a:r>
            <a:r>
              <a:rPr lang="en-US" sz="2400" dirty="0" err="1" smtClean="0">
                <a:sym typeface="Symbol" charset="2"/>
              </a:rPr>
              <a:t>epoxide</a:t>
            </a:r>
            <a:r>
              <a:rPr lang="en-US" sz="2400" dirty="0" smtClean="0">
                <a:sym typeface="Symbol" charset="2"/>
              </a:rPr>
              <a:t>:</a:t>
            </a: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>
              <a:buNone/>
            </a:pPr>
            <a:r>
              <a:rPr lang="en-US" sz="2400" dirty="0" smtClean="0">
                <a:sym typeface="Symbol" charset="2"/>
              </a:rPr>
              <a:t>          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fld id="{B38457CF-B0D6-E049-9594-2C7BB3A28E75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8311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13.9 </a:t>
            </a:r>
            <a:r>
              <a:rPr lang="en-US" sz="4000" dirty="0" err="1" smtClean="0"/>
              <a:t>Enantioselective</a:t>
            </a:r>
            <a:r>
              <a:rPr lang="en-US" sz="4000" dirty="0" smtClean="0"/>
              <a:t> </a:t>
            </a:r>
            <a:r>
              <a:rPr lang="en-US" sz="4000" smtClean="0"/>
              <a:t>Epoxidation</a:t>
            </a:r>
            <a:endParaRPr lang="en-US" sz="4000" dirty="0"/>
          </a:p>
        </p:txBody>
      </p:sp>
      <p:pic>
        <p:nvPicPr>
          <p:cNvPr id="39937" name="Picture 1" descr="Z:\NewMedia\Ebook-Novella\Wiley\jira\Klein Organic Chemistry 3e\Work\Batch2\Images\Ch13\klein_3e_fig_13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7867" y="2040765"/>
            <a:ext cx="6523154" cy="3570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Content Placeholder 2"/>
          <p:cNvSpPr>
            <a:spLocks noGrp="1"/>
          </p:cNvSpPr>
          <p:nvPr>
            <p:ph sz="half" idx="1"/>
          </p:nvPr>
        </p:nvSpPr>
        <p:spPr>
          <a:xfrm>
            <a:off x="122390" y="975226"/>
            <a:ext cx="8689975" cy="5230812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sym typeface="Symbol" charset="2"/>
              </a:rPr>
              <a:t>A given enantiomer of the catalyst (DET) will favor the formation of a given enantiomer of the epoxide:</a:t>
            </a:r>
          </a:p>
          <a:p>
            <a:pPr eaLnBrk="1" hangingPunct="1"/>
            <a:endParaRPr lang="en-US" sz="2400" dirty="0">
              <a:solidFill>
                <a:schemeClr val="bg1">
                  <a:lumMod val="75000"/>
                </a:schemeClr>
              </a:solidFill>
              <a:sym typeface="Symbol" charset="2"/>
            </a:endParaRPr>
          </a:p>
          <a:p>
            <a:pPr eaLnBrk="1" hangingPunct="1"/>
            <a:endParaRPr lang="en-US" sz="2400" dirty="0" smtClean="0">
              <a:solidFill>
                <a:schemeClr val="bg1">
                  <a:lumMod val="75000"/>
                </a:schemeClr>
              </a:solidFill>
              <a:sym typeface="Symbol" charset="2"/>
            </a:endParaRPr>
          </a:p>
          <a:p>
            <a:pPr eaLnBrk="1" hangingPunct="1"/>
            <a:endParaRPr lang="en-US" sz="2400" dirty="0">
              <a:solidFill>
                <a:schemeClr val="bg1">
                  <a:lumMod val="75000"/>
                </a:schemeClr>
              </a:solidFill>
              <a:sym typeface="Symbol" charset="2"/>
            </a:endParaRPr>
          </a:p>
          <a:p>
            <a:pPr eaLnBrk="1" hangingPunct="1"/>
            <a:endParaRPr lang="en-US" sz="2400" dirty="0" smtClean="0">
              <a:solidFill>
                <a:schemeClr val="bg1">
                  <a:lumMod val="75000"/>
                </a:schemeClr>
              </a:solidFill>
              <a:sym typeface="Symbol" charset="2"/>
            </a:endParaRPr>
          </a:p>
          <a:p>
            <a:pPr eaLnBrk="1" hangingPunct="1"/>
            <a:endParaRPr lang="en-US" sz="2400" dirty="0">
              <a:solidFill>
                <a:schemeClr val="bg1">
                  <a:lumMod val="75000"/>
                </a:schemeClr>
              </a:solidFill>
              <a:sym typeface="Symbol" charset="2"/>
            </a:endParaRPr>
          </a:p>
          <a:p>
            <a:pPr eaLnBrk="1" hangingPunct="1"/>
            <a:endParaRPr lang="en-US" sz="2400" dirty="0" smtClean="0">
              <a:solidFill>
                <a:schemeClr val="bg1">
                  <a:lumMod val="75000"/>
                </a:schemeClr>
              </a:solidFill>
              <a:sym typeface="Symbol" charset="2"/>
            </a:endParaRPr>
          </a:p>
          <a:p>
            <a:pPr eaLnBrk="1" hangingPunct="1"/>
            <a:endParaRPr lang="en-US" sz="2400" dirty="0">
              <a:solidFill>
                <a:schemeClr val="bg1">
                  <a:lumMod val="75000"/>
                </a:schemeClr>
              </a:solidFill>
              <a:sym typeface="Symbol" charset="2"/>
            </a:endParaRPr>
          </a:p>
          <a:p>
            <a:pPr eaLnBrk="1" hangingPunct="1"/>
            <a:endParaRPr lang="en-US" sz="2400" dirty="0" smtClean="0">
              <a:solidFill>
                <a:schemeClr val="bg1">
                  <a:lumMod val="75000"/>
                </a:schemeClr>
              </a:solidFill>
              <a:sym typeface="Symbol" charset="2"/>
            </a:endParaRPr>
          </a:p>
          <a:p>
            <a:pPr eaLnBrk="1" hangingPunct="1"/>
            <a:endParaRPr lang="en-US" sz="2400" dirty="0">
              <a:solidFill>
                <a:schemeClr val="bg1">
                  <a:lumMod val="75000"/>
                </a:schemeClr>
              </a:solidFill>
              <a:sym typeface="Symbol" charset="2"/>
            </a:endParaRPr>
          </a:p>
          <a:p>
            <a:pPr eaLnBrk="1" hangingPunct="1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charset="2"/>
              </a:rPr>
              <a:t>Practice with Conceptual Checkpoint 13.5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fld id="{B38457CF-B0D6-E049-9594-2C7BB3A28E75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8311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13.9 </a:t>
            </a:r>
            <a:r>
              <a:rPr lang="en-US" sz="4000" dirty="0" err="1" smtClean="0"/>
              <a:t>Enantioselective</a:t>
            </a:r>
            <a:r>
              <a:rPr lang="en-US" sz="4000" dirty="0" smtClean="0"/>
              <a:t> </a:t>
            </a:r>
            <a:r>
              <a:rPr lang="en-US" sz="4000" smtClean="0"/>
              <a:t>Epoxidation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24" y="2141701"/>
            <a:ext cx="6931105" cy="289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7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sz="half" idx="1"/>
          </p:nvPr>
        </p:nvSpPr>
        <p:spPr>
          <a:xfrm>
            <a:off x="122390" y="937648"/>
            <a:ext cx="8689975" cy="5230812"/>
          </a:xfrm>
        </p:spPr>
        <p:txBody>
          <a:bodyPr/>
          <a:lstStyle/>
          <a:p>
            <a:pPr eaLnBrk="1" hangingPunct="1"/>
            <a:r>
              <a:rPr lang="en-US" sz="2400" dirty="0">
                <a:sym typeface="Symbol" charset="2"/>
              </a:rPr>
              <a:t>Common names </a:t>
            </a:r>
            <a:r>
              <a:rPr lang="en-US" sz="2400" dirty="0" smtClean="0">
                <a:sym typeface="Symbol" charset="2"/>
              </a:rPr>
              <a:t>are often used for ether: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/>
            </a:pPr>
            <a:r>
              <a:rPr lang="en-US" dirty="0">
                <a:sym typeface="Symbol" charset="2"/>
              </a:rPr>
              <a:t>Name each –R group</a:t>
            </a:r>
          </a:p>
          <a:p>
            <a:pPr marL="914400" lvl="1" indent="-457200" eaLnBrk="1" hangingPunct="1">
              <a:buFont typeface="Calibri" charset="0"/>
              <a:buAutoNum type="arabicPeriod"/>
            </a:pPr>
            <a:r>
              <a:rPr lang="en-US" dirty="0">
                <a:sym typeface="Symbol" charset="2"/>
              </a:rPr>
              <a:t>Arrange them alphabetically</a:t>
            </a:r>
          </a:p>
          <a:p>
            <a:pPr marL="914400" lvl="1" indent="-457200" eaLnBrk="1" hangingPunct="1">
              <a:buFont typeface="Calibri" charset="0"/>
              <a:buAutoNum type="arabicPeriod"/>
            </a:pPr>
            <a:r>
              <a:rPr lang="en-US" dirty="0">
                <a:sym typeface="Symbol" charset="2"/>
              </a:rPr>
              <a:t>End with the word, “ether”</a:t>
            </a:r>
          </a:p>
          <a:p>
            <a:pPr eaLnBrk="1" hangingPunct="1"/>
            <a:endParaRPr lang="en-US" sz="2400" dirty="0">
              <a:sym typeface="Symbol" charset="2"/>
            </a:endParaRPr>
          </a:p>
        </p:txBody>
      </p:sp>
      <p:pic>
        <p:nvPicPr>
          <p:cNvPr id="21511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16970" y="3966097"/>
            <a:ext cx="5100813" cy="1967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fld id="{B38457CF-B0D6-E049-9594-2C7BB3A28E7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8311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13.2 Naming Ethers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22390" y="1025330"/>
            <a:ext cx="8689975" cy="52308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Epoxides are useful synthetic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intermediates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Because of their significant ring strain, epoxides are reactive towards weak and strong nucleophiles, such as: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Grignard reagents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Hydride reagents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Alcohols</a:t>
            </a:r>
          </a:p>
          <a:p>
            <a:pPr lvl="1" eaLnBrk="1" hangingPunct="1">
              <a:defRPr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alkoxides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fld id="{B38457CF-B0D6-E049-9594-2C7BB3A28E75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7786" y="18311"/>
            <a:ext cx="8799839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13.10 Ring-opening Reactions </a:t>
            </a:r>
            <a:r>
              <a:rPr lang="en-US" sz="4000" smtClean="0"/>
              <a:t>of Epoxides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22390" y="1000278"/>
            <a:ext cx="8689975" cy="52308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Strong nucleophiles react readily with epoxides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Opening of the ring is thermodynamically favored due to the relief of ring strain.</a:t>
            </a:r>
          </a:p>
        </p:txBody>
      </p:sp>
      <p:pic>
        <p:nvPicPr>
          <p:cNvPr id="6144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27869" y="1701975"/>
            <a:ext cx="7688263" cy="35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fld id="{B38457CF-B0D6-E049-9594-2C7BB3A28E75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37786" y="18311"/>
            <a:ext cx="8799839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13.10 Ring-opening Reactions </a:t>
            </a:r>
            <a:r>
              <a:rPr lang="en-US" sz="4000" smtClean="0"/>
              <a:t>of Epoxides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220592" y="1317625"/>
            <a:ext cx="3767137" cy="48434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Although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alkoxides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 are typically not good leaving groups, </a:t>
            </a:r>
            <a:r>
              <a:rPr lang="en-US" sz="2400" b="1" dirty="0" smtClean="0">
                <a:solidFill>
                  <a:srgbClr val="FF0000"/>
                </a:solidFill>
                <a:ea typeface="+mn-ea"/>
                <a:cs typeface="+mn-cs"/>
                <a:sym typeface="Symbol"/>
              </a:rPr>
              <a:t>ring-opening of the epoxide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is </a:t>
            </a:r>
            <a:r>
              <a:rPr lang="en-US" sz="2400" b="1" dirty="0" smtClean="0">
                <a:solidFill>
                  <a:srgbClr val="FF0000"/>
                </a:solidFill>
                <a:ea typeface="+mn-ea"/>
                <a:cs typeface="+mn-cs"/>
                <a:sym typeface="Symbol"/>
              </a:rPr>
              <a:t>thermodynamically favored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fld id="{B38457CF-B0D6-E049-9594-2C7BB3A28E75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786" y="18311"/>
            <a:ext cx="8799839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13.10 Ring-opening Reactions </a:t>
            </a:r>
            <a:r>
              <a:rPr lang="en-US" sz="4000" smtClean="0"/>
              <a:t>of Epoxides</a:t>
            </a:r>
            <a:endParaRPr lang="en-US" sz="4000" dirty="0"/>
          </a:p>
        </p:txBody>
      </p:sp>
      <p:pic>
        <p:nvPicPr>
          <p:cNvPr id="35841" name="Picture 1" descr="Z:\NewMedia\Ebook-Novella\Wiley\jira\Klein Organic Chemistry 3e\Work\Batch2\Images\Ch13\klein_3e_fig_13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7536" y="1350010"/>
            <a:ext cx="3812876" cy="3242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Content Placeholder 2"/>
          <p:cNvSpPr>
            <a:spLocks noGrp="1"/>
          </p:cNvSpPr>
          <p:nvPr>
            <p:ph sz="half" idx="1"/>
          </p:nvPr>
        </p:nvSpPr>
        <p:spPr>
          <a:xfrm>
            <a:off x="122390" y="962700"/>
            <a:ext cx="8689975" cy="5230812"/>
          </a:xfrm>
        </p:spPr>
        <p:txBody>
          <a:bodyPr/>
          <a:lstStyle/>
          <a:p>
            <a:pPr eaLnBrk="1" hangingPunct="1"/>
            <a:r>
              <a:rPr lang="en-US" sz="2400" dirty="0">
                <a:sym typeface="Symbol" charset="2"/>
              </a:rPr>
              <a:t>Epoxides can be opened by many other strong nucleophiles as </a:t>
            </a:r>
            <a:r>
              <a:rPr lang="en-US" sz="2400" dirty="0" smtClean="0">
                <a:sym typeface="Symbol" charset="2"/>
              </a:rPr>
              <a:t>well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dirty="0" smtClean="0">
                <a:sym typeface="Symbol" charset="2"/>
              </a:rPr>
              <a:t>Ring opening of an epoxide is </a:t>
            </a:r>
            <a:r>
              <a:rPr lang="en-US" sz="2400" b="1" dirty="0" err="1" smtClean="0">
                <a:sym typeface="Symbol" charset="2"/>
              </a:rPr>
              <a:t>regioselective</a:t>
            </a:r>
            <a:r>
              <a:rPr lang="en-US" sz="2400" dirty="0" smtClean="0">
                <a:sym typeface="Symbol" charset="2"/>
              </a:rPr>
              <a:t> </a:t>
            </a:r>
            <a:r>
              <a:rPr lang="en-US" sz="2400" dirty="0">
                <a:sym typeface="Symbol" charset="2"/>
              </a:rPr>
              <a:t>and </a:t>
            </a:r>
            <a:r>
              <a:rPr lang="en-US" sz="2400" b="1" dirty="0" err="1" smtClean="0">
                <a:sym typeface="Symbol" charset="2"/>
              </a:rPr>
              <a:t>stereoselective</a:t>
            </a:r>
            <a:endParaRPr lang="en-US" sz="2400" b="1" dirty="0">
              <a:sym typeface="Symbol" charset="2"/>
            </a:endParaRPr>
          </a:p>
        </p:txBody>
      </p:sp>
      <p:pic>
        <p:nvPicPr>
          <p:cNvPr id="64519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5176" y="2110848"/>
            <a:ext cx="8853649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fld id="{B38457CF-B0D6-E049-9594-2C7BB3A28E75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786" y="18311"/>
            <a:ext cx="8799839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13.10 Ring-opening Reactions </a:t>
            </a:r>
            <a:r>
              <a:rPr lang="en-US" sz="4000" smtClean="0"/>
              <a:t>of Epoxides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Content Placeholder 2"/>
          <p:cNvSpPr>
            <a:spLocks noGrp="1"/>
          </p:cNvSpPr>
          <p:nvPr>
            <p:ph sz="half" idx="1"/>
          </p:nvPr>
        </p:nvSpPr>
        <p:spPr>
          <a:xfrm>
            <a:off x="122390" y="962700"/>
            <a:ext cx="8689975" cy="5230812"/>
          </a:xfrm>
        </p:spPr>
        <p:txBody>
          <a:bodyPr/>
          <a:lstStyle/>
          <a:p>
            <a:pPr eaLnBrk="1" hangingPunct="1"/>
            <a:r>
              <a:rPr lang="en-US" sz="2400" b="1" dirty="0" err="1" smtClean="0">
                <a:sym typeface="Symbol" charset="2"/>
              </a:rPr>
              <a:t>Regioselectivity</a:t>
            </a:r>
            <a:r>
              <a:rPr lang="en-US" sz="2400" dirty="0" smtClean="0">
                <a:sym typeface="Symbol" charset="2"/>
              </a:rPr>
              <a:t> - Epoxide ring-opening </a:t>
            </a:r>
            <a:r>
              <a:rPr lang="en-US" sz="2400" dirty="0">
                <a:sym typeface="Symbol" charset="2"/>
              </a:rPr>
              <a:t>is </a:t>
            </a:r>
            <a:r>
              <a:rPr lang="en-US" sz="2400" dirty="0" smtClean="0">
                <a:sym typeface="Symbol" charset="2"/>
              </a:rPr>
              <a:t>S</a:t>
            </a:r>
            <a:r>
              <a:rPr lang="en-US" sz="2400" baseline="-25000" dirty="0" smtClean="0">
                <a:sym typeface="Symbol" charset="2"/>
              </a:rPr>
              <a:t>N</a:t>
            </a:r>
            <a:r>
              <a:rPr lang="en-US" sz="2400" dirty="0" smtClean="0">
                <a:sym typeface="Symbol" charset="2"/>
              </a:rPr>
              <a:t>2, and so the </a:t>
            </a:r>
            <a:r>
              <a:rPr lang="en-US" sz="2400" b="1" dirty="0" smtClean="0">
                <a:sym typeface="Symbol" charset="2"/>
              </a:rPr>
              <a:t>least hindered carbon</a:t>
            </a:r>
            <a:r>
              <a:rPr lang="en-US" sz="2400" dirty="0" smtClean="0">
                <a:sym typeface="Symbol" charset="2"/>
              </a:rPr>
              <a:t> is more reactive towards a strong nucleophile.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fld id="{B38457CF-B0D6-E049-9594-2C7BB3A28E75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37786" y="18311"/>
            <a:ext cx="8799839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13.10 Ring-opening Reactions </a:t>
            </a:r>
            <a:r>
              <a:rPr lang="en-US" sz="4000" smtClean="0"/>
              <a:t>of Epoxides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446" y="2702154"/>
            <a:ext cx="5738599" cy="2057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Content Placeholder 2"/>
          <p:cNvSpPr>
            <a:spLocks noGrp="1"/>
          </p:cNvSpPr>
          <p:nvPr>
            <p:ph sz="half" idx="1"/>
          </p:nvPr>
        </p:nvSpPr>
        <p:spPr>
          <a:xfrm>
            <a:off x="122390" y="962700"/>
            <a:ext cx="8689975" cy="5230812"/>
          </a:xfrm>
        </p:spPr>
        <p:txBody>
          <a:bodyPr/>
          <a:lstStyle/>
          <a:p>
            <a:pPr eaLnBrk="1" hangingPunct="1"/>
            <a:r>
              <a:rPr lang="en-US" sz="2400" b="1" dirty="0" err="1" smtClean="0">
                <a:sym typeface="Symbol" charset="2"/>
              </a:rPr>
              <a:t>Stereoselectivity</a:t>
            </a:r>
            <a:r>
              <a:rPr lang="en-US" sz="2400" dirty="0" smtClean="0">
                <a:sym typeface="Symbol" charset="2"/>
              </a:rPr>
              <a:t> – as with SN2, </a:t>
            </a:r>
            <a:r>
              <a:rPr lang="en-US" sz="2400" b="1" dirty="0" smtClean="0">
                <a:sym typeface="Symbol" charset="2"/>
              </a:rPr>
              <a:t>inversion of configuration</a:t>
            </a:r>
            <a:r>
              <a:rPr lang="en-US" sz="2400" dirty="0" smtClean="0">
                <a:sym typeface="Symbol" charset="2"/>
              </a:rPr>
              <a:t> is observed.</a:t>
            </a:r>
          </a:p>
          <a:p>
            <a:pPr eaLnBrk="1" hangingPunct="1"/>
            <a:endParaRPr lang="en-US" sz="2400" b="1" dirty="0">
              <a:sym typeface="Symbol" charset="2"/>
            </a:endParaRPr>
          </a:p>
          <a:p>
            <a:pPr eaLnBrk="1" hangingPunct="1"/>
            <a:endParaRPr lang="en-US" sz="2400" b="1" dirty="0" smtClean="0">
              <a:sym typeface="Symbol" charset="2"/>
            </a:endParaRPr>
          </a:p>
          <a:p>
            <a:pPr eaLnBrk="1" hangingPunct="1"/>
            <a:endParaRPr lang="en-US" sz="2400" b="1" dirty="0">
              <a:sym typeface="Symbol" charset="2"/>
            </a:endParaRPr>
          </a:p>
          <a:p>
            <a:pPr eaLnBrk="1" hangingPunct="1"/>
            <a:endParaRPr lang="en-US" sz="2400" b="1" dirty="0" smtClean="0">
              <a:sym typeface="Symbol" charset="2"/>
            </a:endParaRPr>
          </a:p>
          <a:p>
            <a:pPr eaLnBrk="1" hangingPunct="1"/>
            <a:endParaRPr lang="en-US" sz="2400" b="1" dirty="0">
              <a:sym typeface="Symbol" charset="2"/>
            </a:endParaRPr>
          </a:p>
          <a:p>
            <a:pPr eaLnBrk="1" hangingPunct="1"/>
            <a:endParaRPr lang="en-US" sz="2400" b="1" dirty="0" smtClean="0">
              <a:sym typeface="Symbol" charset="2"/>
            </a:endParaRPr>
          </a:p>
          <a:p>
            <a:pPr eaLnBrk="1" hangingPunct="1"/>
            <a:endParaRPr lang="en-US" sz="2400" b="1" dirty="0">
              <a:sym typeface="Symbol" charset="2"/>
            </a:endParaRPr>
          </a:p>
          <a:p>
            <a:pPr eaLnBrk="1" hangingPunct="1"/>
            <a:endParaRPr lang="en-US" sz="2400" b="1" dirty="0" smtClean="0">
              <a:sym typeface="Symbol" charset="2"/>
            </a:endParaRPr>
          </a:p>
          <a:p>
            <a:pPr eaLnBrk="1" hangingPunct="1"/>
            <a:endParaRPr lang="en-US" sz="2400" b="1" dirty="0">
              <a:sym typeface="Symbol" charset="2"/>
            </a:endParaRPr>
          </a:p>
          <a:p>
            <a:pPr eaLnBrk="1" hangingPunct="1"/>
            <a:r>
              <a:rPr lang="en-US" sz="2400" b="1" dirty="0" smtClean="0">
                <a:sym typeface="Symbol" charset="2"/>
              </a:rPr>
              <a:t>Practice with </a:t>
            </a:r>
            <a:r>
              <a:rPr lang="en-US" sz="2400" b="1" dirty="0" err="1" smtClean="0">
                <a:sym typeface="Symbol" charset="2"/>
              </a:rPr>
              <a:t>SkillBuilder</a:t>
            </a:r>
            <a:r>
              <a:rPr lang="en-US" sz="2400" b="1" dirty="0" smtClean="0">
                <a:sym typeface="Symbol" charset="2"/>
              </a:rPr>
              <a:t> 13.4</a:t>
            </a:r>
            <a:endParaRPr lang="en-US" sz="2400" b="1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fld id="{B38457CF-B0D6-E049-9594-2C7BB3A28E75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37786" y="18311"/>
            <a:ext cx="8799839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13.10 Ring-opening Reactions </a:t>
            </a:r>
            <a:r>
              <a:rPr lang="en-US" sz="4000" smtClean="0"/>
              <a:t>of Epoxides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465" y="2295443"/>
            <a:ext cx="4525549" cy="185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94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22390" y="987752"/>
            <a:ext cx="8689975" cy="52308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Acidic conditions can also be used to open epoxides with a weak nucleophile (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HCl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,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HBr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, water, or an alcohol)</a:t>
            </a:r>
          </a:p>
        </p:txBody>
      </p:sp>
      <p:pic>
        <p:nvPicPr>
          <p:cNvPr id="6554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5277" y="2245943"/>
            <a:ext cx="8753446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fld id="{B38457CF-B0D6-E049-9594-2C7BB3A28E75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786" y="18311"/>
            <a:ext cx="8799839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13.10 Ring-opening Reactions </a:t>
            </a:r>
            <a:r>
              <a:rPr lang="en-US" sz="4000" smtClean="0"/>
              <a:t>of Epoxides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22390" y="975226"/>
            <a:ext cx="8689975" cy="52308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Water or an alcohol can also be used as the nucleophile under acidic conditions </a:t>
            </a: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marL="457200" lvl="1" indent="0" eaLnBrk="1" hangingPunct="1"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Antifreeze (ethylene glycol) is made industrially by this method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fld id="{B38457CF-B0D6-E049-9594-2C7BB3A28E75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786" y="18311"/>
            <a:ext cx="8799839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13.10 Ring-opening Reactions </a:t>
            </a:r>
            <a:r>
              <a:rPr lang="en-US" sz="4000" smtClean="0"/>
              <a:t>of Epoxides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204" y="1664049"/>
            <a:ext cx="4469875" cy="259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204" y="5060406"/>
            <a:ext cx="4381640" cy="1019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22390" y="975226"/>
            <a:ext cx="8689975" cy="52308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Acid-catalyzed mechanism: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fld id="{B38457CF-B0D6-E049-9594-2C7BB3A28E75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786" y="18311"/>
            <a:ext cx="8799839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13.10 Ring-opening Reactions </a:t>
            </a:r>
            <a:r>
              <a:rPr lang="en-US" sz="4000" smtClean="0"/>
              <a:t>of Epoxides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3300"/>
            <a:ext cx="9144000" cy="23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7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22390" y="962700"/>
            <a:ext cx="8689975" cy="52308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Under acidic, conditions, Nu attack still occurs at the less substituted carbon, if a 1˚ and a 2˚ carbon are present: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But if a 3˚ carbon is present, then the Nu attacks there: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fld id="{B38457CF-B0D6-E049-9594-2C7BB3A28E75}" type="slidenum">
              <a:rPr lang="en-US" smtClean="0"/>
              <a:pPr/>
              <a:t>49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458939" y="1959398"/>
            <a:ext cx="5274145" cy="1762126"/>
            <a:chOff x="2133600" y="2708274"/>
            <a:chExt cx="5020732" cy="1677459"/>
          </a:xfrm>
        </p:grpSpPr>
        <p:pic>
          <p:nvPicPr>
            <p:cNvPr id="67591" name="Picture 2"/>
            <p:cNvPicPr>
              <a:picLocks noChangeAspect="1" noChangeArrowheads="1"/>
            </p:cNvPicPr>
            <p:nvPr/>
          </p:nvPicPr>
          <p:blipFill>
            <a:blip r:embed="rId2"/>
            <a:srcRect b="7389"/>
            <a:stretch>
              <a:fillRect/>
            </a:stretch>
          </p:blipFill>
          <p:spPr bwMode="auto">
            <a:xfrm>
              <a:off x="2234361" y="2708274"/>
              <a:ext cx="4919971" cy="1601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14"/>
            <p:cNvSpPr/>
            <p:nvPr/>
          </p:nvSpPr>
          <p:spPr>
            <a:xfrm>
              <a:off x="2133600" y="4157133"/>
              <a:ext cx="1693333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247900" y="4551401"/>
            <a:ext cx="4648200" cy="1937649"/>
            <a:chOff x="2247900" y="4476245"/>
            <a:chExt cx="4648200" cy="1937649"/>
          </a:xfrm>
        </p:grpSpPr>
        <p:pic>
          <p:nvPicPr>
            <p:cNvPr id="67593" name="Picture 3"/>
            <p:cNvPicPr>
              <a:picLocks noChangeAspect="1" noChangeArrowheads="1"/>
            </p:cNvPicPr>
            <p:nvPr/>
          </p:nvPicPr>
          <p:blipFill>
            <a:blip r:embed="rId3"/>
            <a:srcRect b="12108"/>
            <a:stretch>
              <a:fillRect/>
            </a:stretch>
          </p:blipFill>
          <p:spPr bwMode="auto">
            <a:xfrm>
              <a:off x="2247900" y="4476245"/>
              <a:ext cx="4648200" cy="1937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6"/>
            <p:cNvSpPr/>
            <p:nvPr/>
          </p:nvSpPr>
          <p:spPr>
            <a:xfrm>
              <a:off x="5164667" y="6248400"/>
              <a:ext cx="76200" cy="1524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37786" y="18311"/>
            <a:ext cx="8799839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13.10 Ring-opening Reactions </a:t>
            </a:r>
            <a:r>
              <a:rPr lang="en-US" sz="4000" smtClean="0"/>
              <a:t>of Epoxides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sz="half" idx="1"/>
          </p:nvPr>
        </p:nvSpPr>
        <p:spPr>
          <a:xfrm>
            <a:off x="122390" y="937648"/>
            <a:ext cx="8689975" cy="5230812"/>
          </a:xfrm>
        </p:spPr>
        <p:txBody>
          <a:bodyPr/>
          <a:lstStyle/>
          <a:p>
            <a:pPr eaLnBrk="1" hangingPunct="1"/>
            <a:r>
              <a:rPr lang="en-US" sz="2400" b="1" dirty="0">
                <a:sym typeface="Symbol" charset="2"/>
              </a:rPr>
              <a:t>IUPAC systematic </a:t>
            </a:r>
            <a:r>
              <a:rPr lang="en-US" sz="2400" b="1" dirty="0" smtClean="0">
                <a:sym typeface="Symbol" charset="2"/>
              </a:rPr>
              <a:t>names:</a:t>
            </a: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/>
            </a:pPr>
            <a:r>
              <a:rPr lang="en-US" dirty="0" smtClean="0">
                <a:sym typeface="Symbol" charset="2"/>
              </a:rPr>
              <a:t>The larger –R group is the parent chain</a:t>
            </a:r>
          </a:p>
          <a:p>
            <a:pPr marL="914400" lvl="1" indent="-457200" eaLnBrk="1" hangingPunct="1">
              <a:buFont typeface="Calibri" charset="0"/>
              <a:buAutoNum type="arabicPeriod"/>
            </a:pPr>
            <a:r>
              <a:rPr lang="en-US" dirty="0">
                <a:sym typeface="Symbol" charset="2"/>
              </a:rPr>
              <a:t>T</a:t>
            </a:r>
            <a:r>
              <a:rPr lang="en-US" dirty="0" smtClean="0">
                <a:sym typeface="Symbol" charset="2"/>
              </a:rPr>
              <a:t>he </a:t>
            </a:r>
            <a:r>
              <a:rPr lang="en-US" dirty="0">
                <a:sym typeface="Symbol" charset="2"/>
              </a:rPr>
              <a:t>smaller </a:t>
            </a:r>
            <a:r>
              <a:rPr lang="en-US" dirty="0" smtClean="0">
                <a:sym typeface="Symbol" charset="2"/>
              </a:rPr>
              <a:t> </a:t>
            </a:r>
            <a:r>
              <a:rPr lang="en-US" dirty="0">
                <a:sym typeface="Symbol" charset="2"/>
              </a:rPr>
              <a:t>–R </a:t>
            </a:r>
            <a:r>
              <a:rPr lang="en-US" dirty="0" smtClean="0">
                <a:sym typeface="Symbol" charset="2"/>
              </a:rPr>
              <a:t>group is the </a:t>
            </a:r>
            <a:r>
              <a:rPr lang="en-US" dirty="0" err="1">
                <a:sym typeface="Symbol" charset="2"/>
              </a:rPr>
              <a:t>alkoxy</a:t>
            </a:r>
            <a:r>
              <a:rPr lang="en-US" dirty="0">
                <a:sym typeface="Symbol" charset="2"/>
              </a:rPr>
              <a:t> </a:t>
            </a:r>
            <a:r>
              <a:rPr lang="en-US" dirty="0" smtClean="0">
                <a:sym typeface="Symbol" charset="2"/>
              </a:rPr>
              <a:t>substituent</a:t>
            </a:r>
          </a:p>
          <a:p>
            <a:pPr marL="914400" lvl="1" indent="-457200" eaLnBrk="1" hangingPunct="1">
              <a:buFont typeface="Calibri" charset="0"/>
              <a:buAutoNum type="arabicPeriod"/>
            </a:pPr>
            <a:endParaRPr lang="en-US" dirty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/>
            </a:pPr>
            <a:endParaRPr lang="en-US" dirty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/>
            </a:pPr>
            <a:endParaRPr lang="en-US" dirty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/>
            </a:pPr>
            <a:endParaRPr lang="en-US" dirty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/>
            </a:pPr>
            <a:endParaRPr lang="en-US" dirty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/>
            </a:pPr>
            <a:endParaRPr lang="en-US" dirty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/>
            </a:pPr>
            <a:endParaRPr lang="en-US" dirty="0">
              <a:sym typeface="Symbol" charset="2"/>
            </a:endParaRPr>
          </a:p>
          <a:p>
            <a:pPr eaLnBrk="1" hangingPunct="1"/>
            <a:r>
              <a:rPr lang="en-US" sz="2400" b="1" dirty="0">
                <a:sym typeface="Symbol" charset="2"/>
              </a:rPr>
              <a:t>Practice with </a:t>
            </a:r>
            <a:r>
              <a:rPr lang="en-US" sz="2400" b="1" dirty="0" err="1">
                <a:sym typeface="Symbol" charset="2"/>
              </a:rPr>
              <a:t>SkillBuilder</a:t>
            </a:r>
            <a:r>
              <a:rPr lang="en-US" sz="2400" b="1" dirty="0">
                <a:sym typeface="Symbol" charset="2"/>
              </a:rPr>
              <a:t> </a:t>
            </a:r>
            <a:r>
              <a:rPr lang="en-US" sz="2400" b="1" dirty="0" smtClean="0">
                <a:sym typeface="Symbol" charset="2"/>
              </a:rPr>
              <a:t>13.1</a:t>
            </a:r>
            <a:endParaRPr lang="en-US" sz="2400" b="1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</p:txBody>
      </p:sp>
      <p:pic>
        <p:nvPicPr>
          <p:cNvPr id="2253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96316" y="3264009"/>
            <a:ext cx="6751367" cy="1871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fld id="{B38457CF-B0D6-E049-9594-2C7BB3A28E7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8311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smtClean="0"/>
              <a:t>13.2 Naming Ethers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Content Placeholder 2"/>
          <p:cNvSpPr>
            <a:spLocks noGrp="1"/>
          </p:cNvSpPr>
          <p:nvPr>
            <p:ph sz="half" idx="1"/>
          </p:nvPr>
        </p:nvSpPr>
        <p:spPr>
          <a:xfrm>
            <a:off x="122390" y="975226"/>
            <a:ext cx="6375369" cy="5230812"/>
          </a:xfrm>
        </p:spPr>
        <p:txBody>
          <a:bodyPr/>
          <a:lstStyle/>
          <a:p>
            <a:pPr eaLnBrk="1" hangingPunct="1"/>
            <a:r>
              <a:rPr lang="en-US" sz="2400" dirty="0" smtClean="0">
                <a:sym typeface="Symbol" charset="2"/>
              </a:rPr>
              <a:t>Since the epoxide is cationic under acidic conditions, electronic effects result in the C-O bond to a 3˚ carbon to be much weaker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dirty="0" smtClean="0">
                <a:sym typeface="Symbol" charset="2"/>
              </a:rPr>
              <a:t>But, if a 3˚ carbon is not present, then steric effects dominate</a:t>
            </a:r>
            <a:endParaRPr lang="en-US" sz="2400" dirty="0">
              <a:sym typeface="Symbol" charset="2"/>
            </a:endParaRPr>
          </a:p>
        </p:txBody>
      </p:sp>
      <p:pic>
        <p:nvPicPr>
          <p:cNvPr id="8200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994942" y="1532507"/>
            <a:ext cx="1294577" cy="138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fld id="{B38457CF-B0D6-E049-9594-2C7BB3A28E75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786" y="18311"/>
            <a:ext cx="8799839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13.10 Ring-opening Reactions </a:t>
            </a:r>
            <a:r>
              <a:rPr lang="en-US" sz="4000" smtClean="0"/>
              <a:t>of Epoxides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43" y="3590632"/>
            <a:ext cx="6359973" cy="2753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/>
          <p:cNvSpPr>
            <a:spLocks noGrp="1"/>
          </p:cNvSpPr>
          <p:nvPr>
            <p:ph sz="half" idx="1"/>
          </p:nvPr>
        </p:nvSpPr>
        <p:spPr>
          <a:xfrm>
            <a:off x="122390" y="950174"/>
            <a:ext cx="8689975" cy="5230812"/>
          </a:xfrm>
        </p:spPr>
        <p:txBody>
          <a:bodyPr/>
          <a:lstStyle/>
          <a:p>
            <a:pPr eaLnBrk="1" hangingPunct="1"/>
            <a:r>
              <a:rPr lang="en-US" sz="2400" dirty="0" smtClean="0">
                <a:sym typeface="Symbol" charset="2"/>
              </a:rPr>
              <a:t>But, under acidic conditions, </a:t>
            </a:r>
            <a:r>
              <a:rPr lang="en-US" sz="2400" b="1" dirty="0" smtClean="0">
                <a:sym typeface="Symbol" charset="2"/>
              </a:rPr>
              <a:t>inversion of configuration</a:t>
            </a:r>
            <a:r>
              <a:rPr lang="en-US" sz="2400" dirty="0" smtClean="0">
                <a:sym typeface="Symbol" charset="2"/>
              </a:rPr>
              <a:t> is still observed, regardless of which carbon of the epoxide is attacked: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b="1" dirty="0" smtClean="0">
                <a:sym typeface="Symbol" charset="2"/>
              </a:rPr>
              <a:t>Practice with </a:t>
            </a:r>
            <a:r>
              <a:rPr lang="en-US" sz="2400" b="1" dirty="0" err="1" smtClean="0">
                <a:sym typeface="Symbol" charset="2"/>
              </a:rPr>
              <a:t>SkillBuilder</a:t>
            </a:r>
            <a:r>
              <a:rPr lang="en-US" sz="2400" b="1" dirty="0" smtClean="0">
                <a:sym typeface="Symbol" charset="2"/>
              </a:rPr>
              <a:t> 13.5</a:t>
            </a:r>
            <a:endParaRPr lang="en-US" sz="2400" b="1" dirty="0">
              <a:sym typeface="Symbol" charset="2"/>
            </a:endParaRPr>
          </a:p>
        </p:txBody>
      </p:sp>
      <p:pic>
        <p:nvPicPr>
          <p:cNvPr id="6861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98385" y="2648843"/>
            <a:ext cx="4679717" cy="2336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fld id="{B38457CF-B0D6-E049-9594-2C7BB3A28E75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786" y="18311"/>
            <a:ext cx="8799839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13.10 Ring-opening Reactions </a:t>
            </a:r>
            <a:r>
              <a:rPr lang="en-US" sz="4000" smtClean="0"/>
              <a:t>of Epoxides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Content Placeholder 2"/>
          <p:cNvSpPr>
            <a:spLocks noGrp="1"/>
          </p:cNvSpPr>
          <p:nvPr>
            <p:ph sz="half" idx="1"/>
          </p:nvPr>
        </p:nvSpPr>
        <p:spPr>
          <a:xfrm>
            <a:off x="122390" y="975226"/>
            <a:ext cx="8689975" cy="5230812"/>
          </a:xfrm>
        </p:spPr>
        <p:txBody>
          <a:bodyPr/>
          <a:lstStyle/>
          <a:p>
            <a:pPr eaLnBrk="1" hangingPunct="1"/>
            <a:r>
              <a:rPr lang="en-US" sz="2400" dirty="0">
                <a:sym typeface="Symbol" charset="2"/>
              </a:rPr>
              <a:t>Sulfur appears just under oxygen on the periodic </a:t>
            </a:r>
            <a:r>
              <a:rPr lang="en-US" sz="2400" dirty="0" smtClean="0">
                <a:sym typeface="Symbol" charset="2"/>
              </a:rPr>
              <a:t>table</a:t>
            </a:r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b="1" dirty="0" err="1" smtClean="0">
                <a:sym typeface="Symbol" charset="2"/>
              </a:rPr>
              <a:t>Thiol</a:t>
            </a:r>
            <a:r>
              <a:rPr lang="en-US" sz="2400" b="1" dirty="0" smtClean="0">
                <a:sym typeface="Symbol" charset="2"/>
              </a:rPr>
              <a:t> (-SH group): </a:t>
            </a:r>
            <a:r>
              <a:rPr lang="en-US" sz="2400" dirty="0" smtClean="0">
                <a:sym typeface="Symbol" charset="2"/>
              </a:rPr>
              <a:t>sulfur analog of an alcohol</a:t>
            </a:r>
          </a:p>
          <a:p>
            <a:pPr eaLnBrk="1" hangingPunct="1"/>
            <a:r>
              <a:rPr lang="en-US" sz="2400" dirty="0" smtClean="0">
                <a:sym typeface="Symbol" charset="2"/>
              </a:rPr>
              <a:t>The </a:t>
            </a:r>
            <a:r>
              <a:rPr lang="en-US" sz="2400" dirty="0">
                <a:sym typeface="Symbol" charset="2"/>
              </a:rPr>
              <a:t>name of a compound with an –SH group ends in “</a:t>
            </a:r>
            <a:r>
              <a:rPr lang="en-US" sz="2400" dirty="0" err="1">
                <a:sym typeface="Symbol" charset="2"/>
              </a:rPr>
              <a:t>thiol</a:t>
            </a:r>
            <a:r>
              <a:rPr lang="en-US" sz="2400" dirty="0">
                <a:sym typeface="Symbol" charset="2"/>
              </a:rPr>
              <a:t>” rather than “</a:t>
            </a:r>
            <a:r>
              <a:rPr lang="en-US" sz="2400" dirty="0" err="1">
                <a:sym typeface="Symbol" charset="2"/>
              </a:rPr>
              <a:t>ol</a:t>
            </a:r>
            <a:r>
              <a:rPr lang="en-US" sz="2400" dirty="0" smtClean="0">
                <a:sym typeface="Symbol" charset="2"/>
              </a:rPr>
              <a:t>”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r>
              <a:rPr lang="en-US" sz="2400" dirty="0" err="1" smtClean="0">
                <a:sym typeface="Symbol" charset="2"/>
              </a:rPr>
              <a:t>Thiols</a:t>
            </a:r>
            <a:r>
              <a:rPr lang="en-US" sz="2400" dirty="0" smtClean="0">
                <a:sym typeface="Symbol" charset="2"/>
              </a:rPr>
              <a:t> are also called </a:t>
            </a:r>
            <a:r>
              <a:rPr lang="en-US" sz="2400" dirty="0" err="1" smtClean="0">
                <a:sym typeface="Symbol" charset="2"/>
              </a:rPr>
              <a:t>mercaptans</a:t>
            </a:r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lvl="1" eaLnBrk="1" hangingPunct="1"/>
            <a:endParaRPr lang="en-US" dirty="0">
              <a:sym typeface="Symbol" charset="2"/>
            </a:endParaRPr>
          </a:p>
          <a:p>
            <a:pPr lvl="2" eaLnBrk="1" hangingPunct="1"/>
            <a:endParaRPr lang="en-US" sz="2400" dirty="0">
              <a:sym typeface="Symbol" charset="2"/>
            </a:endParaRPr>
          </a:p>
          <a:p>
            <a:pPr marL="914400" lvl="2" indent="0" eaLnBrk="1" hangingPunct="1">
              <a:buNone/>
            </a:pPr>
            <a:endParaRPr lang="en-US" sz="2400" dirty="0">
              <a:sym typeface="Symbol" charset="2"/>
            </a:endParaRPr>
          </a:p>
        </p:txBody>
      </p:sp>
      <p:pic>
        <p:nvPicPr>
          <p:cNvPr id="69639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83664" y="3331176"/>
            <a:ext cx="5167426" cy="140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fld id="{B38457CF-B0D6-E049-9594-2C7BB3A28E75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786" y="18311"/>
            <a:ext cx="8799839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13.11 </a:t>
            </a:r>
            <a:r>
              <a:rPr lang="en-US" sz="4000" dirty="0" err="1" smtClean="0"/>
              <a:t>Thiols</a:t>
            </a:r>
            <a:r>
              <a:rPr lang="en-US" sz="4000" dirty="0" smtClean="0"/>
              <a:t> and Sulfides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Content Placeholder 2"/>
          <p:cNvSpPr>
            <a:spLocks noGrp="1"/>
          </p:cNvSpPr>
          <p:nvPr>
            <p:ph sz="half" idx="1"/>
          </p:nvPr>
        </p:nvSpPr>
        <p:spPr>
          <a:xfrm>
            <a:off x="122390" y="962700"/>
            <a:ext cx="8689975" cy="5230812"/>
          </a:xfrm>
        </p:spPr>
        <p:txBody>
          <a:bodyPr/>
          <a:lstStyle/>
          <a:p>
            <a:pPr eaLnBrk="1" hangingPunct="1"/>
            <a:r>
              <a:rPr lang="en-US" sz="2400" dirty="0" smtClean="0">
                <a:sym typeface="Symbol" charset="2"/>
              </a:rPr>
              <a:t>The</a:t>
            </a:r>
            <a:r>
              <a:rPr lang="en-US" sz="2400" dirty="0" smtClean="0">
                <a:solidFill>
                  <a:srgbClr val="FF0000"/>
                </a:solidFill>
                <a:sym typeface="Symbol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sym typeface="Symbol" charset="2"/>
              </a:rPr>
              <a:t>mercapto</a:t>
            </a:r>
            <a:r>
              <a:rPr lang="en-US" sz="2400" b="1" dirty="0" smtClean="0">
                <a:solidFill>
                  <a:srgbClr val="FF0000"/>
                </a:solidFill>
                <a:sym typeface="Symbol" charset="2"/>
              </a:rPr>
              <a:t>- </a:t>
            </a:r>
            <a:r>
              <a:rPr lang="en-US" sz="2400" dirty="0" smtClean="0">
                <a:solidFill>
                  <a:srgbClr val="FF0000"/>
                </a:solidFill>
                <a:sym typeface="Symbol" charset="2"/>
              </a:rPr>
              <a:t> </a:t>
            </a:r>
            <a:r>
              <a:rPr lang="en-US" sz="2400" dirty="0" smtClean="0">
                <a:sym typeface="Symbol" charset="2"/>
              </a:rPr>
              <a:t>prefix is used to name –SH as a substituent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lvl="1" eaLnBrk="1" hangingPunct="1"/>
            <a:endParaRPr lang="en-US" dirty="0">
              <a:sym typeface="Symbol" charset="2"/>
            </a:endParaRPr>
          </a:p>
          <a:p>
            <a:pPr lvl="2" eaLnBrk="1" hangingPunct="1"/>
            <a:endParaRPr lang="en-US" sz="2400" dirty="0">
              <a:sym typeface="Symbol" charset="2"/>
            </a:endParaRPr>
          </a:p>
          <a:p>
            <a:pPr lvl="2" eaLnBrk="1" hangingPunct="1"/>
            <a:endParaRPr lang="en-US" sz="2400" dirty="0">
              <a:sym typeface="Symbol" charset="2"/>
            </a:endParaRPr>
          </a:p>
          <a:p>
            <a:pPr marL="914400" lvl="2" indent="0" eaLnBrk="1" hangingPunct="1">
              <a:buNone/>
            </a:pPr>
            <a:endParaRPr lang="en-US" sz="2400" dirty="0">
              <a:sym typeface="Symbol" charset="2"/>
            </a:endParaRPr>
          </a:p>
        </p:txBody>
      </p:sp>
      <p:pic>
        <p:nvPicPr>
          <p:cNvPr id="70663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88477" y="2073806"/>
            <a:ext cx="3229647" cy="137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fld id="{B38457CF-B0D6-E049-9594-2C7BB3A28E75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786" y="18311"/>
            <a:ext cx="8799839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13.11 </a:t>
            </a:r>
            <a:r>
              <a:rPr lang="en-US" sz="4000" dirty="0" err="1" smtClean="0"/>
              <a:t>Thiols</a:t>
            </a:r>
            <a:r>
              <a:rPr lang="en-US" sz="4000" dirty="0" smtClean="0"/>
              <a:t> and Sulfides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77" y="4254326"/>
            <a:ext cx="3141353" cy="16704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02351" y="4986308"/>
            <a:ext cx="2839880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Dimercaprol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is used to treat</a:t>
            </a:r>
          </a:p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>
                <a:solidFill>
                  <a:srgbClr val="0070C0"/>
                </a:solidFill>
                <a:latin typeface="+mn-lt"/>
              </a:rPr>
              <a:t>m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ercury poisoning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Content Placeholder 2"/>
          <p:cNvSpPr>
            <a:spLocks noGrp="1"/>
          </p:cNvSpPr>
          <p:nvPr>
            <p:ph sz="half" idx="1"/>
          </p:nvPr>
        </p:nvSpPr>
        <p:spPr>
          <a:xfrm>
            <a:off x="122390" y="975226"/>
            <a:ext cx="8689975" cy="5230812"/>
          </a:xfrm>
        </p:spPr>
        <p:txBody>
          <a:bodyPr/>
          <a:lstStyle/>
          <a:p>
            <a:pPr eaLnBrk="1" hangingPunct="1"/>
            <a:r>
              <a:rPr lang="en-US" sz="2400" b="1" dirty="0" err="1">
                <a:solidFill>
                  <a:srgbClr val="0070C0"/>
                </a:solidFill>
                <a:sym typeface="Symbol" charset="2"/>
              </a:rPr>
              <a:t>Thiols</a:t>
            </a:r>
            <a:r>
              <a:rPr lang="en-US" sz="2400" b="1" dirty="0">
                <a:solidFill>
                  <a:srgbClr val="0070C0"/>
                </a:solidFill>
                <a:sym typeface="Symbol" charset="2"/>
              </a:rPr>
              <a:t> are known for their unpleasant odor</a:t>
            </a:r>
          </a:p>
          <a:p>
            <a:pPr eaLnBrk="1" hangingPunct="1"/>
            <a:r>
              <a:rPr lang="en-US" sz="2400" dirty="0">
                <a:sym typeface="Symbol" charset="2"/>
              </a:rPr>
              <a:t>Skunks use </a:t>
            </a:r>
            <a:r>
              <a:rPr lang="en-US" sz="2400" dirty="0" err="1">
                <a:sym typeface="Symbol" charset="2"/>
              </a:rPr>
              <a:t>thiols</a:t>
            </a:r>
            <a:r>
              <a:rPr lang="en-US" sz="2400" dirty="0">
                <a:sym typeface="Symbol" charset="2"/>
              </a:rPr>
              <a:t> as a defense </a:t>
            </a:r>
            <a:r>
              <a:rPr lang="en-US" sz="2400" dirty="0" smtClean="0">
                <a:sym typeface="Symbol" charset="2"/>
              </a:rPr>
              <a:t>mechanism</a:t>
            </a:r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dirty="0" err="1">
                <a:sym typeface="Symbol" charset="2"/>
              </a:rPr>
              <a:t>Methanethiol</a:t>
            </a:r>
            <a:r>
              <a:rPr lang="en-US" sz="2400" dirty="0">
                <a:sym typeface="Symbol" charset="2"/>
              </a:rPr>
              <a:t> is added to natural gas (methane) so that gas leaks can be detected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dirty="0">
                <a:sym typeface="Symbol" charset="2"/>
              </a:rPr>
              <a:t>The </a:t>
            </a:r>
            <a:r>
              <a:rPr lang="en-US" sz="2400" b="1" dirty="0">
                <a:solidFill>
                  <a:srgbClr val="0070C0"/>
                </a:solidFill>
                <a:sym typeface="Symbol" charset="2"/>
              </a:rPr>
              <a:t>hydrosulfide ion </a:t>
            </a:r>
            <a:r>
              <a:rPr lang="en-US" sz="2400" dirty="0">
                <a:sym typeface="Symbol" charset="2"/>
              </a:rPr>
              <a:t>(HS</a:t>
            </a:r>
            <a:r>
              <a:rPr lang="en-US" sz="2400" baseline="30000" dirty="0">
                <a:sym typeface="Symbol" charset="2"/>
              </a:rPr>
              <a:t>-</a:t>
            </a:r>
            <a:r>
              <a:rPr lang="en-US" sz="2400" dirty="0">
                <a:sym typeface="Symbol" charset="2"/>
              </a:rPr>
              <a:t>) is a </a:t>
            </a:r>
            <a:r>
              <a:rPr lang="en-US" sz="2400" b="1" dirty="0">
                <a:solidFill>
                  <a:srgbClr val="0070C0"/>
                </a:solidFill>
                <a:sym typeface="Symbol" charset="2"/>
              </a:rPr>
              <a:t>strong nucleophile </a:t>
            </a:r>
            <a:r>
              <a:rPr lang="en-US" sz="2400" dirty="0">
                <a:sym typeface="Symbol" charset="2"/>
              </a:rPr>
              <a:t>and a weak </a:t>
            </a:r>
            <a:r>
              <a:rPr lang="en-US" sz="2400" dirty="0" smtClean="0">
                <a:sym typeface="Symbol" charset="2"/>
              </a:rPr>
              <a:t>base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dirty="0">
                <a:sym typeface="Symbol" charset="2"/>
              </a:rPr>
              <a:t>HS</a:t>
            </a:r>
            <a:r>
              <a:rPr lang="en-US" sz="2400" baseline="30000" dirty="0" smtClean="0">
                <a:sym typeface="Symbol" charset="2"/>
              </a:rPr>
              <a:t>- </a:t>
            </a:r>
            <a:r>
              <a:rPr lang="en-US" sz="2400" b="1" dirty="0" smtClean="0">
                <a:solidFill>
                  <a:srgbClr val="0070C0"/>
                </a:solidFill>
                <a:sym typeface="Symbol" charset="2"/>
              </a:rPr>
              <a:t>promotes </a:t>
            </a:r>
            <a:r>
              <a:rPr lang="en-US" sz="2400" b="1" dirty="0">
                <a:solidFill>
                  <a:srgbClr val="0070C0"/>
                </a:solidFill>
                <a:sym typeface="Symbol" charset="2"/>
              </a:rPr>
              <a:t>S</a:t>
            </a:r>
            <a:r>
              <a:rPr lang="en-US" sz="2400" b="1" baseline="-25000" dirty="0">
                <a:solidFill>
                  <a:srgbClr val="0070C0"/>
                </a:solidFill>
                <a:sym typeface="Symbol" charset="2"/>
              </a:rPr>
              <a:t>N</a:t>
            </a:r>
            <a:r>
              <a:rPr lang="en-US" sz="2400" b="1" dirty="0">
                <a:solidFill>
                  <a:srgbClr val="0070C0"/>
                </a:solidFill>
                <a:sym typeface="Symbol" charset="2"/>
              </a:rPr>
              <a:t>2 </a:t>
            </a:r>
            <a:r>
              <a:rPr lang="en-US" sz="2400" dirty="0">
                <a:sym typeface="Symbol" charset="2"/>
              </a:rPr>
              <a:t>rather than E2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fld id="{B38457CF-B0D6-E049-9594-2C7BB3A28E75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7786" y="18311"/>
            <a:ext cx="8799839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13.11 </a:t>
            </a:r>
            <a:r>
              <a:rPr lang="en-US" sz="4000" dirty="0" err="1" smtClean="0"/>
              <a:t>Thiols</a:t>
            </a:r>
            <a:r>
              <a:rPr lang="en-US" sz="4000" dirty="0" smtClean="0"/>
              <a:t> and Sulfides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Content Placeholder 2"/>
          <p:cNvSpPr>
            <a:spLocks noGrp="1"/>
          </p:cNvSpPr>
          <p:nvPr>
            <p:ph sz="half" idx="1"/>
          </p:nvPr>
        </p:nvSpPr>
        <p:spPr>
          <a:xfrm>
            <a:off x="122390" y="975226"/>
            <a:ext cx="8689975" cy="5230812"/>
          </a:xfrm>
        </p:spPr>
        <p:txBody>
          <a:bodyPr/>
          <a:lstStyle/>
          <a:p>
            <a:pPr eaLnBrk="1" hangingPunct="1"/>
            <a:r>
              <a:rPr lang="en-US" sz="2400" dirty="0" smtClean="0">
                <a:sym typeface="Symbol" charset="2"/>
              </a:rPr>
              <a:t>1˚ and 2˚ </a:t>
            </a:r>
            <a:r>
              <a:rPr lang="en-US" sz="2400" dirty="0" err="1" smtClean="0">
                <a:sym typeface="Symbol" charset="2"/>
              </a:rPr>
              <a:t>thiols</a:t>
            </a:r>
            <a:r>
              <a:rPr lang="en-US" sz="2400" dirty="0" smtClean="0">
                <a:sym typeface="Symbol" charset="2"/>
              </a:rPr>
              <a:t> can be synthesized from SN2 reaction of </a:t>
            </a:r>
            <a:r>
              <a:rPr lang="en-US" sz="2400" dirty="0" err="1" smtClean="0">
                <a:sym typeface="Symbol" charset="2"/>
              </a:rPr>
              <a:t>NaSH</a:t>
            </a:r>
            <a:r>
              <a:rPr lang="en-US" sz="2400" dirty="0" smtClean="0">
                <a:sym typeface="Symbol" charset="2"/>
              </a:rPr>
              <a:t> with an alkyl halide: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b="1" dirty="0" smtClean="0">
                <a:sym typeface="Symbol" charset="2"/>
              </a:rPr>
              <a:t>Practice with Conceptual Checkpoint 13.20</a:t>
            </a:r>
            <a:endParaRPr lang="en-US" sz="2400" b="1" dirty="0">
              <a:sym typeface="Symbol" charset="2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fld id="{B38457CF-B0D6-E049-9594-2C7BB3A28E75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786" y="18311"/>
            <a:ext cx="8799839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13.11 </a:t>
            </a:r>
            <a:r>
              <a:rPr lang="en-US" sz="4000" dirty="0" err="1" smtClean="0"/>
              <a:t>Thiols</a:t>
            </a:r>
            <a:r>
              <a:rPr lang="en-US" sz="4000" dirty="0" smtClean="0"/>
              <a:t> and Sulfides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946" y="3663986"/>
            <a:ext cx="3513725" cy="10122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38" y="2470933"/>
            <a:ext cx="6139667" cy="709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Content Placeholder 2"/>
          <p:cNvSpPr>
            <a:spLocks noGrp="1"/>
          </p:cNvSpPr>
          <p:nvPr>
            <p:ph sz="half" idx="1"/>
          </p:nvPr>
        </p:nvSpPr>
        <p:spPr>
          <a:xfrm>
            <a:off x="122390" y="1000278"/>
            <a:ext cx="8689975" cy="5230812"/>
          </a:xfrm>
        </p:spPr>
        <p:txBody>
          <a:bodyPr/>
          <a:lstStyle/>
          <a:p>
            <a:pPr eaLnBrk="1" hangingPunct="1"/>
            <a:r>
              <a:rPr lang="en-US" sz="2400" b="1" dirty="0" err="1" smtClean="0">
                <a:sym typeface="Symbol" charset="2"/>
              </a:rPr>
              <a:t>Thiols</a:t>
            </a:r>
            <a:r>
              <a:rPr lang="en-US" sz="2400" b="1" dirty="0" smtClean="0">
                <a:sym typeface="Symbol" charset="2"/>
              </a:rPr>
              <a:t> are oxidized to disulfides</a:t>
            </a:r>
            <a:r>
              <a:rPr lang="en-US" sz="2400" dirty="0" smtClean="0">
                <a:sym typeface="Symbol" charset="2"/>
              </a:rPr>
              <a:t> with Br</a:t>
            </a:r>
            <a:r>
              <a:rPr lang="en-US" sz="2400" baseline="-25000" dirty="0" smtClean="0">
                <a:sym typeface="Symbol" charset="2"/>
              </a:rPr>
              <a:t>2</a:t>
            </a:r>
            <a:r>
              <a:rPr lang="en-US" sz="2400" dirty="0" smtClean="0">
                <a:sym typeface="Symbol" charset="2"/>
              </a:rPr>
              <a:t> under basic conditions: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lvl="1" eaLnBrk="1" hangingPunct="1"/>
            <a:endParaRPr lang="en-US" dirty="0">
              <a:sym typeface="Symbol" charset="2"/>
            </a:endParaRPr>
          </a:p>
          <a:p>
            <a:pPr lvl="1" eaLnBrk="1" hangingPunct="1"/>
            <a:endParaRPr lang="en-US" dirty="0">
              <a:sym typeface="Symbol" charset="2"/>
            </a:endParaRPr>
          </a:p>
          <a:p>
            <a:pPr lvl="1" eaLnBrk="1" hangingPunct="1"/>
            <a:endParaRPr lang="en-US" dirty="0">
              <a:sym typeface="Symbol" charset="2"/>
            </a:endParaRPr>
          </a:p>
        </p:txBody>
      </p:sp>
      <p:pic>
        <p:nvPicPr>
          <p:cNvPr id="72711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20872" y="2020208"/>
            <a:ext cx="6432115" cy="900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2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72182" y="3397402"/>
            <a:ext cx="7952036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fld id="{B38457CF-B0D6-E049-9594-2C7BB3A28E75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786" y="18311"/>
            <a:ext cx="8799839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13.11 </a:t>
            </a:r>
            <a:r>
              <a:rPr lang="en-US" sz="4000" dirty="0" err="1" smtClean="0"/>
              <a:t>Thiols</a:t>
            </a:r>
            <a:r>
              <a:rPr lang="en-US" sz="4000" dirty="0" smtClean="0"/>
              <a:t> and Sulfides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22390" y="1000278"/>
            <a:ext cx="8689975" cy="52308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A disulfide can be reduced to corresponding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thiols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 with Zn metal: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The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interconversion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 between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thiol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 and disulfide can also occur directly via a free radical mechanism. 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The bond dissociation energy of a S-S bond is only about 53 kcal/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mol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, and so the bond is easily made and broken (the shape of proteins relies on this bond being easily broken and made).</a:t>
            </a:r>
          </a:p>
        </p:txBody>
      </p:sp>
      <p:pic>
        <p:nvPicPr>
          <p:cNvPr id="7373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57036" y="2040698"/>
            <a:ext cx="7084673" cy="68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fld id="{B38457CF-B0D6-E049-9594-2C7BB3A28E75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786" y="18311"/>
            <a:ext cx="8799839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13.11 </a:t>
            </a:r>
            <a:r>
              <a:rPr lang="en-US" sz="4000" dirty="0" err="1" smtClean="0"/>
              <a:t>Thiols</a:t>
            </a:r>
            <a:r>
              <a:rPr lang="en-US" sz="4000" dirty="0" smtClean="0"/>
              <a:t> and Sulfides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22390" y="975226"/>
            <a:ext cx="8689975" cy="52308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Sulfur analogs of ethers are called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sulfides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or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thioethers</a:t>
            </a: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Sulfides can also be named as a substituent</a:t>
            </a:r>
          </a:p>
        </p:txBody>
      </p:sp>
      <p:pic>
        <p:nvPicPr>
          <p:cNvPr id="74759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444664" y="1785394"/>
            <a:ext cx="4045425" cy="930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0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34725" y="4113082"/>
            <a:ext cx="7407402" cy="1703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fld id="{B38457CF-B0D6-E049-9594-2C7BB3A28E75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786" y="18311"/>
            <a:ext cx="8799839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13.11 </a:t>
            </a:r>
            <a:r>
              <a:rPr lang="en-US" sz="4000" dirty="0" err="1" smtClean="0"/>
              <a:t>Thiols</a:t>
            </a:r>
            <a:r>
              <a:rPr lang="en-US" sz="4000" dirty="0" smtClean="0"/>
              <a:t> and Sulfides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22390" y="962700"/>
            <a:ext cx="8689975" cy="52308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Sulfides are generally prepared by nucleophilic attack of a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thiolate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 on an alkyl halide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Recall that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thiolates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 are formed be deprotonating a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thiol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 with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NaOH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.</a:t>
            </a:r>
          </a:p>
        </p:txBody>
      </p:sp>
      <p:pic>
        <p:nvPicPr>
          <p:cNvPr id="75783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93566" y="2156236"/>
            <a:ext cx="5509267" cy="2471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fld id="{B38457CF-B0D6-E049-9594-2C7BB3A28E75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786" y="18311"/>
            <a:ext cx="8799839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13.11 </a:t>
            </a:r>
            <a:r>
              <a:rPr lang="en-US" sz="4000" dirty="0" err="1" smtClean="0"/>
              <a:t>Thiols</a:t>
            </a:r>
            <a:r>
              <a:rPr lang="en-US" sz="4000" dirty="0" smtClean="0"/>
              <a:t> and Sulfides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sz="half" idx="1"/>
          </p:nvPr>
        </p:nvSpPr>
        <p:spPr>
          <a:xfrm>
            <a:off x="122390" y="975226"/>
            <a:ext cx="8689975" cy="5230812"/>
          </a:xfrm>
        </p:spPr>
        <p:txBody>
          <a:bodyPr/>
          <a:lstStyle/>
          <a:p>
            <a:pPr eaLnBrk="1" hangingPunct="1"/>
            <a:r>
              <a:rPr lang="en-US" sz="2400" dirty="0">
                <a:sym typeface="Symbol" charset="2"/>
              </a:rPr>
              <a:t>The bond angle in ethers is very similar to that found in water and in </a:t>
            </a:r>
            <a:r>
              <a:rPr lang="en-US" sz="2400" dirty="0" smtClean="0">
                <a:sym typeface="Symbol" charset="2"/>
              </a:rPr>
              <a:t>alcohols</a:t>
            </a:r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lvl="1" eaLnBrk="1" hangingPunct="1"/>
            <a:r>
              <a:rPr lang="en-US" dirty="0">
                <a:sym typeface="Symbol" charset="2"/>
              </a:rPr>
              <a:t>T</a:t>
            </a:r>
            <a:r>
              <a:rPr lang="en-US" dirty="0" smtClean="0">
                <a:sym typeface="Symbol" charset="2"/>
              </a:rPr>
              <a:t>he </a:t>
            </a:r>
            <a:r>
              <a:rPr lang="en-US" dirty="0">
                <a:sym typeface="Symbol" charset="2"/>
              </a:rPr>
              <a:t>oxygen atom </a:t>
            </a:r>
            <a:r>
              <a:rPr lang="en-US" dirty="0" smtClean="0">
                <a:sym typeface="Symbol" charset="2"/>
              </a:rPr>
              <a:t>is </a:t>
            </a:r>
            <a:r>
              <a:rPr lang="en-US" i="1" dirty="0" smtClean="0">
                <a:sym typeface="Symbol" charset="2"/>
              </a:rPr>
              <a:t>sp</a:t>
            </a:r>
            <a:r>
              <a:rPr lang="en-US" baseline="30000" dirty="0" smtClean="0">
                <a:sym typeface="Symbol" charset="2"/>
              </a:rPr>
              <a:t>3</a:t>
            </a:r>
            <a:r>
              <a:rPr lang="en-US" dirty="0">
                <a:sym typeface="Symbol" charset="2"/>
              </a:rPr>
              <a:t> </a:t>
            </a:r>
            <a:r>
              <a:rPr lang="en-US" dirty="0" smtClean="0">
                <a:sym typeface="Symbol" charset="2"/>
              </a:rPr>
              <a:t>hybridized</a:t>
            </a:r>
            <a:endParaRPr lang="en-US" dirty="0">
              <a:sym typeface="Symbol" charset="2"/>
            </a:endParaRPr>
          </a:p>
          <a:p>
            <a:pPr lvl="1" eaLnBrk="1" hangingPunct="1"/>
            <a:r>
              <a:rPr lang="en-US" dirty="0" smtClean="0">
                <a:sym typeface="Symbol" charset="2"/>
              </a:rPr>
              <a:t>The larger the –R group, the wider the bond angle</a:t>
            </a:r>
            <a:endParaRPr lang="en-US" dirty="0">
              <a:sym typeface="Symbol" charset="2"/>
            </a:endParaRPr>
          </a:p>
        </p:txBody>
      </p:sp>
      <p:pic>
        <p:nvPicPr>
          <p:cNvPr id="23559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08273" y="4034882"/>
            <a:ext cx="6279854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fld id="{B38457CF-B0D6-E049-9594-2C7BB3A28E7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8311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13.3 Structure and Properties of Ethers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22390" y="975226"/>
            <a:ext cx="8689975" cy="52308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Sulfides undergo a number of reactions:</a:t>
            </a:r>
          </a:p>
          <a:p>
            <a:pPr marL="514350" indent="-457200" eaLnBrk="1" hangingPunct="1"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rgbClr val="0070C0"/>
                </a:solidFill>
                <a:ea typeface="+mn-ea"/>
                <a:cs typeface="+mn-cs"/>
                <a:sym typeface="Symbol"/>
              </a:rPr>
              <a:t>SN2 substitution with an alkyl halide</a:t>
            </a:r>
          </a:p>
          <a:p>
            <a:pPr marL="514350" indent="-457200" eaLnBrk="1" hangingPunct="1">
              <a:buFont typeface="+mj-lt"/>
              <a:buAutoNum type="arabicPeriod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marL="514350" indent="-457200" eaLnBrk="1" hangingPunct="1">
              <a:buFont typeface="+mj-lt"/>
              <a:buAutoNum type="arabicPeriod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marL="914400" lvl="1" indent="-457200" eaLnBrk="1" hangingPunct="1">
              <a:buFont typeface="+mj-lt"/>
              <a:buAutoNum type="arabicPeriod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marL="914400" lvl="1" indent="-457200" eaLnBrk="1" hangingPunct="1">
              <a:buFont typeface="+mj-lt"/>
              <a:buAutoNum type="arabicPeriod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marL="914400" lvl="1" indent="-457200"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The product is a strong alkylating reagent that can add an alkyl group to a variety of nucleophiles </a:t>
            </a:r>
          </a:p>
        </p:txBody>
      </p:sp>
      <p:pic>
        <p:nvPicPr>
          <p:cNvPr id="7680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73842" y="2221087"/>
            <a:ext cx="5140733" cy="965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8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677558" y="4784617"/>
            <a:ext cx="5524908" cy="113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fld id="{B38457CF-B0D6-E049-9594-2C7BB3A28E75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786" y="18311"/>
            <a:ext cx="8799839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13.11 </a:t>
            </a:r>
            <a:r>
              <a:rPr lang="en-US" sz="4000" dirty="0" err="1" smtClean="0"/>
              <a:t>Thiols</a:t>
            </a:r>
            <a:r>
              <a:rPr lang="en-US" sz="4000" dirty="0" smtClean="0"/>
              <a:t> and Sulfides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22390" y="975226"/>
            <a:ext cx="8689975" cy="5230812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 startAt="2"/>
              <a:defRPr/>
            </a:pPr>
            <a:r>
              <a:rPr lang="en-US" sz="2400" b="1" dirty="0" smtClean="0">
                <a:solidFill>
                  <a:srgbClr val="0070C0"/>
                </a:solidFill>
                <a:ea typeface="+mn-ea"/>
                <a:cs typeface="+mn-cs"/>
                <a:sym typeface="Symbol"/>
              </a:rPr>
              <a:t>Sulfides can also be oxidized to </a:t>
            </a:r>
            <a:r>
              <a:rPr lang="en-US" sz="2400" b="1" dirty="0" err="1" smtClean="0">
                <a:solidFill>
                  <a:srgbClr val="0070C0"/>
                </a:solidFill>
                <a:ea typeface="+mn-ea"/>
                <a:cs typeface="+mn-cs"/>
                <a:sym typeface="Symbol"/>
              </a:rPr>
              <a:t>sulfoxides</a:t>
            </a:r>
            <a:r>
              <a:rPr lang="en-US" sz="2400" b="1" dirty="0" smtClean="0">
                <a:solidFill>
                  <a:srgbClr val="0070C0"/>
                </a:solidFill>
                <a:ea typeface="+mn-ea"/>
                <a:cs typeface="+mn-cs"/>
                <a:sym typeface="Symbol"/>
              </a:rPr>
              <a:t> or </a:t>
            </a:r>
            <a:r>
              <a:rPr lang="en-US" sz="2400" b="1" dirty="0" err="1" smtClean="0">
                <a:solidFill>
                  <a:srgbClr val="0070C0"/>
                </a:solidFill>
                <a:ea typeface="+mn-ea"/>
                <a:cs typeface="+mn-cs"/>
                <a:sym typeface="Symbol"/>
              </a:rPr>
              <a:t>sulfones</a:t>
            </a:r>
            <a:r>
              <a:rPr lang="en-US" sz="2400" b="1" dirty="0" smtClean="0">
                <a:solidFill>
                  <a:srgbClr val="0070C0"/>
                </a:solidFill>
                <a:ea typeface="+mn-ea"/>
                <a:cs typeface="+mn-cs"/>
                <a:sym typeface="Symbol"/>
              </a:rPr>
              <a:t>:</a:t>
            </a:r>
          </a:p>
          <a:p>
            <a:pPr marL="514350" indent="-514350" eaLnBrk="1" hangingPunct="1">
              <a:buFont typeface="+mj-lt"/>
              <a:buAutoNum type="arabicPeriod" startAt="2"/>
              <a:defRPr/>
            </a:pPr>
            <a:endParaRPr lang="en-US" sz="2400" b="1" dirty="0">
              <a:solidFill>
                <a:srgbClr val="0070C0"/>
              </a:solidFill>
              <a:ea typeface="+mn-ea"/>
              <a:cs typeface="+mn-cs"/>
              <a:sym typeface="Symbol"/>
            </a:endParaRPr>
          </a:p>
          <a:p>
            <a:pPr marL="514350" indent="-514350" eaLnBrk="1" hangingPunct="1">
              <a:buFont typeface="+mj-lt"/>
              <a:buAutoNum type="arabicPeriod" startAt="2"/>
              <a:defRPr/>
            </a:pPr>
            <a:endParaRPr lang="en-US" sz="2400" b="1" dirty="0" smtClean="0">
              <a:solidFill>
                <a:srgbClr val="0070C0"/>
              </a:solidFill>
              <a:ea typeface="+mn-ea"/>
              <a:cs typeface="+mn-cs"/>
              <a:sym typeface="Symbol"/>
            </a:endParaRPr>
          </a:p>
          <a:p>
            <a:pPr marL="514350" indent="-514350" eaLnBrk="1" hangingPunct="1">
              <a:buFont typeface="+mj-lt"/>
              <a:buAutoNum type="arabicPeriod" startAt="2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marL="514350" indent="-514350" eaLnBrk="1" hangingPunct="1">
              <a:buFont typeface="+mj-lt"/>
              <a:buAutoNum type="arabicPeriod" startAt="2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marL="914400" lvl="1" indent="-514350" eaLnBrk="1" hangingPunct="1">
              <a:buFont typeface="+mj-lt"/>
              <a:buAutoNum type="arabicPeriod" startAt="2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marL="914400" lvl="1" indent="-514350" eaLnBrk="1" hangingPunct="1">
              <a:buFont typeface="+mj-lt"/>
              <a:buAutoNum type="arabicPeriod" startAt="2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marL="914400" lvl="1" indent="-514350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marL="514350" indent="-514350"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The choice of oxidizing agent depends on whether one needs to make a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sulfoxide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 or a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sulfone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</p:txBody>
      </p:sp>
      <p:pic>
        <p:nvPicPr>
          <p:cNvPr id="77831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12252" y="1861116"/>
            <a:ext cx="5093964" cy="15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fld id="{B38457CF-B0D6-E049-9594-2C7BB3A28E75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786" y="18311"/>
            <a:ext cx="8799839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13.11 </a:t>
            </a:r>
            <a:r>
              <a:rPr lang="en-US" sz="4000" dirty="0" err="1" smtClean="0"/>
              <a:t>Thiols</a:t>
            </a:r>
            <a:r>
              <a:rPr lang="en-US" sz="4000" dirty="0" smtClean="0"/>
              <a:t> and Sulfides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22390" y="975226"/>
            <a:ext cx="8689975" cy="5230812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 startAt="2"/>
              <a:defRPr/>
            </a:pP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  <a:sym typeface="Symbol"/>
              </a:rPr>
              <a:t>Sulfides can also be oxidized to </a:t>
            </a:r>
            <a:r>
              <a:rPr lang="en-US" sz="2400" b="1" dirty="0" err="1" smtClean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  <a:sym typeface="Symbol"/>
              </a:rPr>
              <a:t>sulfoxides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  <a:sym typeface="Symbol"/>
              </a:rPr>
              <a:t> or </a:t>
            </a:r>
            <a:r>
              <a:rPr lang="en-US" sz="2400" b="1" dirty="0" err="1" smtClean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  <a:sym typeface="Symbol"/>
              </a:rPr>
              <a:t>sulfones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marL="514350" indent="-514350"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Sodium meta-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periodiate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can be used to form the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sulfoxide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marL="514350" indent="-514350"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marL="514350" indent="-514350"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marL="514350" indent="-514350"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Hydrogen peroxide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can be used to form a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sulfone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</p:txBody>
      </p:sp>
      <p:pic>
        <p:nvPicPr>
          <p:cNvPr id="77832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25403" y="2113255"/>
            <a:ext cx="4382179" cy="157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fld id="{B38457CF-B0D6-E049-9594-2C7BB3A28E75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786" y="18311"/>
            <a:ext cx="8799839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13.11 </a:t>
            </a:r>
            <a:r>
              <a:rPr lang="en-US" sz="4000" dirty="0" err="1" smtClean="0"/>
              <a:t>Thiols</a:t>
            </a:r>
            <a:r>
              <a:rPr lang="en-US" sz="4000" dirty="0" smtClean="0"/>
              <a:t> and Sulfides</a:t>
            </a:r>
            <a:endParaRPr lang="en-US" sz="40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980935" y="4681201"/>
            <a:ext cx="4671113" cy="166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497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22390" y="975226"/>
            <a:ext cx="8689975" cy="52308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The S=O bond has very little double bond character, the 2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p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 orbital on O poorly overlaps with the larger, 3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p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 orbital on the S </a:t>
            </a:r>
          </a:p>
        </p:txBody>
      </p:sp>
      <p:pic>
        <p:nvPicPr>
          <p:cNvPr id="79879" name="Picture 2"/>
          <p:cNvPicPr>
            <a:picLocks noChangeAspect="1" noChangeArrowheads="1"/>
          </p:cNvPicPr>
          <p:nvPr/>
        </p:nvPicPr>
        <p:blipFill>
          <a:blip r:embed="rId2"/>
          <a:srcRect l="3216" r="2339" b="23176"/>
          <a:stretch>
            <a:fillRect/>
          </a:stretch>
        </p:blipFill>
        <p:spPr bwMode="auto">
          <a:xfrm>
            <a:off x="228600" y="2707476"/>
            <a:ext cx="8686800" cy="189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fld id="{B38457CF-B0D6-E049-9594-2C7BB3A28E75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7786" y="18311"/>
            <a:ext cx="8799839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13.11 </a:t>
            </a:r>
            <a:r>
              <a:rPr lang="en-US" sz="4000" dirty="0" err="1" smtClean="0"/>
              <a:t>Thiols</a:t>
            </a:r>
            <a:r>
              <a:rPr lang="en-US" sz="4000" dirty="0" smtClean="0"/>
              <a:t> and Sulfides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1386355" y="2248675"/>
            <a:ext cx="1166345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sz="2000" b="1" smtClean="0">
                <a:solidFill>
                  <a:srgbClr val="FF0000"/>
                </a:solidFill>
                <a:latin typeface="+mn-lt"/>
              </a:rPr>
              <a:t>Sulfoxide</a:t>
            </a:r>
            <a:endParaRPr lang="en-US" sz="20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54983" y="2248675"/>
            <a:ext cx="990336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sz="2000" b="1" dirty="0" err="1" smtClean="0">
                <a:solidFill>
                  <a:srgbClr val="FF0000"/>
                </a:solidFill>
                <a:latin typeface="+mn-lt"/>
              </a:rPr>
              <a:t>Sulfone</a:t>
            </a:r>
            <a:endParaRPr lang="en-US" sz="20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64803" y="5353930"/>
            <a:ext cx="2448106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Significant resonance</a:t>
            </a:r>
          </a:p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contributors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6194431" y="4453784"/>
            <a:ext cx="1734544" cy="9001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3319397" y="4359058"/>
            <a:ext cx="663880" cy="8976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22390" y="975226"/>
            <a:ext cx="8689975" cy="52308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Because sulfides are readily oxidized, they make good reducing agents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DMS is used to reduce the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ozonide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 and complete an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ozonolysis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 reaction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Practice with conceptual checkpoint 13.21</a:t>
            </a:r>
          </a:p>
        </p:txBody>
      </p:sp>
      <p:pic>
        <p:nvPicPr>
          <p:cNvPr id="80903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49052" y="2738975"/>
            <a:ext cx="5883801" cy="25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fld id="{B38457CF-B0D6-E049-9594-2C7BB3A28E75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786" y="18311"/>
            <a:ext cx="8799839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13.11 </a:t>
            </a:r>
            <a:r>
              <a:rPr lang="en-US" sz="4000" dirty="0" err="1" smtClean="0"/>
              <a:t>Thiols</a:t>
            </a:r>
            <a:r>
              <a:rPr lang="en-US" sz="4000" dirty="0" smtClean="0"/>
              <a:t> and Sulfides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22390" y="1037269"/>
            <a:ext cx="8689975" cy="493077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Epoxides allow for </a:t>
            </a:r>
            <a:r>
              <a:rPr lang="en-US" sz="2400" b="1" dirty="0" smtClean="0">
                <a:solidFill>
                  <a:srgbClr val="0070C0"/>
                </a:solidFill>
                <a:ea typeface="+mn-ea"/>
                <a:cs typeface="+mn-cs"/>
                <a:sym typeface="Symbol"/>
              </a:rPr>
              <a:t>installing two functional groups on adjacent carbons:</a:t>
            </a:r>
            <a:endParaRPr lang="en-US" sz="2400" dirty="0" smtClean="0">
              <a:solidFill>
                <a:srgbClr val="0070C0"/>
              </a:solidFill>
              <a:ea typeface="+mn-ea"/>
              <a:cs typeface="+mn-cs"/>
              <a:sym typeface="Symbol"/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marL="1314450" lvl="2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marL="800100" lvl="2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Whenever you see two adjacent functional groups, you should think of epoxide (made from an alkene) as the starting material: </a:t>
            </a: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marL="914400" lvl="1" indent="-514350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marL="914400" lvl="1" indent="-514350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Practice with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SkillBuilder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 13.6</a:t>
            </a:r>
          </a:p>
        </p:txBody>
      </p:sp>
      <p:pic>
        <p:nvPicPr>
          <p:cNvPr id="12296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746094" y="1870281"/>
            <a:ext cx="3448337" cy="1103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29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284424"/>
              </p:ext>
            </p:extLst>
          </p:nvPr>
        </p:nvGraphicFramePr>
        <p:xfrm>
          <a:off x="2245856" y="4372911"/>
          <a:ext cx="4324356" cy="1365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9" name="CS ChemDraw Drawing" r:id="rId4" imgW="3452814" imgH="1090802" progId="">
                  <p:embed/>
                </p:oleObj>
              </mc:Choice>
              <mc:Fallback>
                <p:oleObj name="CS ChemDraw Drawing" r:id="rId4" imgW="3452814" imgH="1090802" progId="">
                  <p:embed/>
                  <p:pic>
                    <p:nvPicPr>
                      <p:cNvPr id="0" name="Pictur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5856" y="4372911"/>
                        <a:ext cx="4324356" cy="13655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fld id="{B38457CF-B0D6-E049-9594-2C7BB3A28E75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786" y="18311"/>
            <a:ext cx="8799839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13.12 </a:t>
            </a:r>
            <a:r>
              <a:rPr lang="en-US" sz="4000" smtClean="0"/>
              <a:t>Synthesis Strategies w/ Epoxides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3342362" y="4635957"/>
            <a:ext cx="1245854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1) </a:t>
            </a:r>
            <a:r>
              <a:rPr lang="en-US" sz="2000" b="1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mCPBA</a:t>
            </a:r>
            <a:endParaRPr lang="en-US" sz="2000" b="1" dirty="0" smtClean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  <a:p>
            <a:pPr>
              <a:lnSpc>
                <a:spcPts val="16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2) </a:t>
            </a:r>
            <a:r>
              <a:rPr lang="en-US" sz="2000" b="1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NaCN</a:t>
            </a:r>
            <a:endParaRPr lang="en-US" sz="2000" b="1" dirty="0" smtClean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22390" y="1024743"/>
            <a:ext cx="8689975" cy="493077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By reacting an epoxide with a Grignard reagent, the carbon skeleton can be modified: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Think of the </a:t>
            </a:r>
            <a:r>
              <a:rPr lang="en-US" sz="2400" b="1" dirty="0" smtClean="0">
                <a:solidFill>
                  <a:schemeClr val="tx2"/>
                </a:solidFill>
                <a:ea typeface="+mn-ea"/>
                <a:cs typeface="+mn-cs"/>
                <a:sym typeface="Symbol"/>
              </a:rPr>
              <a:t>alkyl halide as the starting material,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 to which carbons will be added via Grignard reagent</a:t>
            </a:r>
            <a:endParaRPr lang="en-US" sz="2400" b="1" dirty="0" smtClean="0">
              <a:solidFill>
                <a:schemeClr val="tx2"/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The epoxide consists of the carbon chain that will be added to the alkyl halide</a:t>
            </a:r>
          </a:p>
        </p:txBody>
      </p:sp>
      <p:pic>
        <p:nvPicPr>
          <p:cNvPr id="81928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55827" y="2156416"/>
            <a:ext cx="6147263" cy="115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fld id="{B38457CF-B0D6-E049-9594-2C7BB3A28E75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786" y="18311"/>
            <a:ext cx="8799839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13.12 </a:t>
            </a:r>
            <a:r>
              <a:rPr lang="en-US" sz="4000" smtClean="0"/>
              <a:t>Synthesis Strategies w/ Epoxides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Content Placeholder 2"/>
          <p:cNvSpPr>
            <a:spLocks noGrp="1"/>
          </p:cNvSpPr>
          <p:nvPr>
            <p:ph sz="half" idx="1"/>
          </p:nvPr>
        </p:nvSpPr>
        <p:spPr>
          <a:xfrm>
            <a:off x="122390" y="3176588"/>
            <a:ext cx="8689975" cy="3157537"/>
          </a:xfrm>
        </p:spPr>
        <p:txBody>
          <a:bodyPr/>
          <a:lstStyle/>
          <a:p>
            <a:pPr eaLnBrk="1" hangingPunct="1"/>
            <a:r>
              <a:rPr lang="en-US" sz="2400" dirty="0" smtClean="0">
                <a:sym typeface="Symbol" charset="2"/>
              </a:rPr>
              <a:t>A </a:t>
            </a:r>
            <a:r>
              <a:rPr lang="en-US" sz="2400" b="1" dirty="0" smtClean="0">
                <a:solidFill>
                  <a:schemeClr val="tx2"/>
                </a:solidFill>
                <a:sym typeface="Symbol" charset="2"/>
              </a:rPr>
              <a:t>carbonyl</a:t>
            </a:r>
            <a:r>
              <a:rPr lang="en-US" sz="2400" dirty="0" smtClean="0">
                <a:sym typeface="Symbol" charset="2"/>
              </a:rPr>
              <a:t> would </a:t>
            </a:r>
            <a:r>
              <a:rPr lang="en-US" sz="2400" dirty="0">
                <a:sym typeface="Symbol" charset="2"/>
              </a:rPr>
              <a:t>be used to install </a:t>
            </a:r>
            <a:r>
              <a:rPr lang="en-US" sz="2400" dirty="0" smtClean="0">
                <a:sym typeface="Symbol" charset="2"/>
              </a:rPr>
              <a:t>a </a:t>
            </a:r>
            <a:r>
              <a:rPr lang="en-US" sz="2400" b="1" dirty="0" smtClean="0">
                <a:solidFill>
                  <a:schemeClr val="tx2"/>
                </a:solidFill>
                <a:sym typeface="Symbol" charset="2"/>
              </a:rPr>
              <a:t>functional group on the 1</a:t>
            </a:r>
            <a:r>
              <a:rPr lang="en-US" sz="2400" b="1" baseline="30000" dirty="0" smtClean="0">
                <a:solidFill>
                  <a:schemeClr val="tx2"/>
                </a:solidFill>
                <a:sym typeface="Symbol" charset="2"/>
              </a:rPr>
              <a:t>st</a:t>
            </a:r>
            <a:r>
              <a:rPr lang="en-US" sz="2400" b="1" dirty="0" smtClean="0">
                <a:solidFill>
                  <a:schemeClr val="tx2"/>
                </a:solidFill>
                <a:sym typeface="Symbol" charset="2"/>
              </a:rPr>
              <a:t> carbon </a:t>
            </a:r>
            <a:r>
              <a:rPr lang="en-US" sz="2400" dirty="0" smtClean="0">
                <a:sym typeface="Symbol" charset="2"/>
              </a:rPr>
              <a:t>of the newly installed part of the chain:</a:t>
            </a:r>
            <a:endParaRPr lang="en-US" sz="2400" dirty="0">
              <a:sym typeface="Symbol" charset="2"/>
            </a:endParaRPr>
          </a:p>
          <a:p>
            <a:pPr marL="514350" indent="-514350" eaLnBrk="1" hangingPunct="1"/>
            <a:endParaRPr lang="en-US" sz="2400" dirty="0">
              <a:sym typeface="Symbol" charset="2"/>
            </a:endParaRPr>
          </a:p>
          <a:p>
            <a:pPr marL="514350" indent="-514350" eaLnBrk="1" hangingPunct="1"/>
            <a:endParaRPr lang="en-US" sz="2400" dirty="0">
              <a:sym typeface="Symbol" charset="2"/>
            </a:endParaRPr>
          </a:p>
          <a:p>
            <a:pPr marL="514350" indent="-514350" eaLnBrk="1" hangingPunct="1"/>
            <a:endParaRPr lang="en-US" sz="2400" dirty="0">
              <a:sym typeface="Symbol" charset="2"/>
            </a:endParaRPr>
          </a:p>
          <a:p>
            <a:pPr marL="914400" lvl="1" indent="-514350" eaLnBrk="1" hangingPunct="1"/>
            <a:endParaRPr lang="en-US" dirty="0">
              <a:sym typeface="Symbol" charset="2"/>
            </a:endParaRPr>
          </a:p>
        </p:txBody>
      </p:sp>
      <p:pic>
        <p:nvPicPr>
          <p:cNvPr id="8294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05125" y="1230244"/>
            <a:ext cx="2832500" cy="183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22390" y="1196911"/>
            <a:ext cx="6029325" cy="155098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An </a:t>
            </a:r>
            <a:r>
              <a:rPr lang="en-US" sz="2400" b="1" dirty="0" smtClean="0">
                <a:solidFill>
                  <a:schemeClr val="tx2"/>
                </a:solidFill>
                <a:ea typeface="+mn-ea"/>
                <a:cs typeface="+mn-cs"/>
                <a:sym typeface="Symbol"/>
              </a:rPr>
              <a:t>epoxide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 yields a longer carbon chain, with a </a:t>
            </a:r>
            <a:r>
              <a:rPr lang="en-US" sz="2400" b="1" dirty="0" smtClean="0">
                <a:solidFill>
                  <a:schemeClr val="tx2"/>
                </a:solidFill>
                <a:ea typeface="+mn-ea"/>
                <a:cs typeface="+mn-cs"/>
                <a:sym typeface="Symbol"/>
              </a:rPr>
              <a:t>functional group on the 2</a:t>
            </a:r>
            <a:r>
              <a:rPr lang="en-US" sz="2400" b="1" baseline="30000" dirty="0" smtClean="0">
                <a:solidFill>
                  <a:schemeClr val="tx2"/>
                </a:solidFill>
                <a:ea typeface="+mn-ea"/>
                <a:cs typeface="+mn-cs"/>
                <a:sym typeface="Symbol"/>
              </a:rPr>
              <a:t>nd</a:t>
            </a:r>
            <a:r>
              <a:rPr lang="en-US" sz="2400" b="1" dirty="0" smtClean="0">
                <a:solidFill>
                  <a:schemeClr val="tx2"/>
                </a:solidFill>
                <a:ea typeface="+mn-ea"/>
                <a:cs typeface="+mn-cs"/>
                <a:sym typeface="Symbol"/>
              </a:rPr>
              <a:t> carbon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of the newly installed chain</a:t>
            </a:r>
          </a:p>
        </p:txBody>
      </p:sp>
      <p:pic>
        <p:nvPicPr>
          <p:cNvPr id="82954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354421" y="4281790"/>
            <a:ext cx="4225911" cy="1805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fld id="{B38457CF-B0D6-E049-9594-2C7BB3A28E75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37786" y="18311"/>
            <a:ext cx="8799839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13.12 </a:t>
            </a:r>
            <a:r>
              <a:rPr lang="en-US" sz="4000" smtClean="0"/>
              <a:t>Synthesis Strategies w/ Epoxides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sz="half" idx="1"/>
          </p:nvPr>
        </p:nvSpPr>
        <p:spPr>
          <a:xfrm>
            <a:off x="122390" y="1025940"/>
            <a:ext cx="8689975" cy="472916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Consider the reagents necessary to accomplish the synthesis below:</a:t>
            </a: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fld id="{B38457CF-B0D6-E049-9594-2C7BB3A28E75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786" y="18311"/>
            <a:ext cx="8799839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13.12 </a:t>
            </a:r>
            <a:r>
              <a:rPr lang="en-US" sz="4000" smtClean="0"/>
              <a:t>Synthesis Strategies w/ Epoxides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616" y="2468473"/>
            <a:ext cx="7565521" cy="92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sz="half" idx="1"/>
          </p:nvPr>
        </p:nvSpPr>
        <p:spPr>
          <a:xfrm>
            <a:off x="122390" y="1025940"/>
            <a:ext cx="8689975" cy="472916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  <a:sym typeface="Symbol"/>
              </a:rPr>
              <a:t>Consider the reagents necessary to accomplish the synthesis below: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We need to add a 3-carbon chain, with the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  <a:sym typeface="Symbol"/>
              </a:rPr>
              <a:t>functional group on the 2</a:t>
            </a:r>
            <a:r>
              <a:rPr lang="en-US" sz="2400" b="1" baseline="30000" dirty="0" smtClean="0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  <a:sym typeface="Symbol"/>
              </a:rPr>
              <a:t>nd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  <a:sym typeface="Symbol"/>
              </a:rPr>
              <a:t> carbon of the new chain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… so an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  <a:sym typeface="Symbol"/>
              </a:rPr>
              <a:t>epoxide should be used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: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Practice with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SkillBuilder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 13.7</a:t>
            </a: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marL="514350" indent="-51435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fld id="{B38457CF-B0D6-E049-9594-2C7BB3A28E75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786" y="18311"/>
            <a:ext cx="8799839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13.12 </a:t>
            </a:r>
            <a:r>
              <a:rPr lang="en-US" sz="4000" smtClean="0"/>
              <a:t>Synthesis Strategies w/ Epoxides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44" y="3266226"/>
            <a:ext cx="7762922" cy="184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2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22390" y="962700"/>
            <a:ext cx="8689975" cy="52308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Recall alcohols have relatively high boiling points, as a result of H-bonding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Ethers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 can act only as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H-bond acceptors</a:t>
            </a:r>
          </a:p>
        </p:txBody>
      </p:sp>
      <p:pic>
        <p:nvPicPr>
          <p:cNvPr id="24583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217994" y="1828040"/>
            <a:ext cx="2508488" cy="126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fld id="{B38457CF-B0D6-E049-9594-2C7BB3A28E7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8311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13.3 Structure and Properties of Ethers</a:t>
            </a:r>
            <a:endParaRPr lang="en-US" sz="40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 l="12150" r="6586" b="37884"/>
          <a:stretch>
            <a:fillRect/>
          </a:stretch>
        </p:blipFill>
        <p:spPr bwMode="auto">
          <a:xfrm>
            <a:off x="2850617" y="4403335"/>
            <a:ext cx="3442765" cy="129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22390" y="962700"/>
            <a:ext cx="8689975" cy="52308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Ethers cannot H-bond among themselves, and so their BP’s are much lower than alcohols of comparable size: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  <a:sym typeface="Symbol"/>
              </a:rPr>
              <a:t>The larger the ether, the higher the BP (London dispersion forces)</a:t>
            </a:r>
          </a:p>
          <a:p>
            <a:pPr marL="457200" lvl="1" indent="0" eaLnBrk="1" hangingPunct="1"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marL="457200" lvl="1" indent="0" eaLnBrk="1" hangingPunct="1"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</p:txBody>
      </p:sp>
      <p:pic>
        <p:nvPicPr>
          <p:cNvPr id="26631" name="Picture 2"/>
          <p:cNvPicPr>
            <a:picLocks noChangeAspect="1" noChangeArrowheads="1"/>
          </p:cNvPicPr>
          <p:nvPr/>
        </p:nvPicPr>
        <p:blipFill>
          <a:blip r:embed="rId2"/>
          <a:srcRect l="29352"/>
          <a:stretch>
            <a:fillRect/>
          </a:stretch>
        </p:blipFill>
        <p:spPr bwMode="auto">
          <a:xfrm>
            <a:off x="2077455" y="2130617"/>
            <a:ext cx="4924594" cy="123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94037" y="4871879"/>
            <a:ext cx="6691430" cy="112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fld id="{B38457CF-B0D6-E049-9594-2C7BB3A28E7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8311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13.3 Structure and Properties of Ethers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2"/>
          <p:cNvSpPr>
            <a:spLocks noGrp="1"/>
          </p:cNvSpPr>
          <p:nvPr>
            <p:ph sz="half" idx="1"/>
          </p:nvPr>
        </p:nvSpPr>
        <p:spPr>
          <a:xfrm>
            <a:off x="122390" y="962700"/>
            <a:ext cx="8689975" cy="5230812"/>
          </a:xfrm>
        </p:spPr>
        <p:txBody>
          <a:bodyPr/>
          <a:lstStyle/>
          <a:p>
            <a:pPr eaLnBrk="1" hangingPunct="1"/>
            <a:r>
              <a:rPr lang="en-US" sz="2400" dirty="0">
                <a:sym typeface="Symbol" charset="2"/>
              </a:rPr>
              <a:t>Ethers </a:t>
            </a:r>
            <a:r>
              <a:rPr lang="en-US" sz="2400" dirty="0" smtClean="0">
                <a:sym typeface="Symbol" charset="2"/>
              </a:rPr>
              <a:t>are common solvents </a:t>
            </a:r>
            <a:r>
              <a:rPr lang="en-US" sz="2400" dirty="0">
                <a:sym typeface="Symbol" charset="2"/>
              </a:rPr>
              <a:t>used </a:t>
            </a:r>
            <a:r>
              <a:rPr lang="en-US" sz="2400" dirty="0" smtClean="0">
                <a:sym typeface="Symbol" charset="2"/>
              </a:rPr>
              <a:t>for organic reactions:</a:t>
            </a: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marL="457200" lvl="1" indent="0" eaLnBrk="1" hangingPunct="1">
              <a:buNone/>
            </a:pPr>
            <a:endParaRPr lang="en-US" b="1" dirty="0" smtClean="0">
              <a:sym typeface="Symbol" charset="2"/>
            </a:endParaRPr>
          </a:p>
          <a:p>
            <a:pPr marL="457200" lvl="1" indent="0" eaLnBrk="1" hangingPunct="1">
              <a:buNone/>
            </a:pPr>
            <a:r>
              <a:rPr lang="en-US" b="1" dirty="0" smtClean="0">
                <a:sym typeface="Symbol" charset="2"/>
              </a:rPr>
              <a:t>Relatively </a:t>
            </a:r>
            <a:r>
              <a:rPr lang="en-US" b="1" dirty="0">
                <a:sym typeface="Symbol" charset="2"/>
              </a:rPr>
              <a:t>low boiling </a:t>
            </a:r>
            <a:r>
              <a:rPr lang="en-US" b="1" dirty="0" smtClean="0">
                <a:sym typeface="Symbol" charset="2"/>
              </a:rPr>
              <a:t>points </a:t>
            </a:r>
            <a:r>
              <a:rPr lang="en-US" dirty="0" smtClean="0">
                <a:sym typeface="Symbol" charset="2"/>
              </a:rPr>
              <a:t> (easily removed by evaporation)</a:t>
            </a:r>
          </a:p>
          <a:p>
            <a:pPr marL="457200" lvl="1" indent="0" eaLnBrk="1" hangingPunct="1">
              <a:buNone/>
            </a:pPr>
            <a:endParaRPr lang="en-US" dirty="0">
              <a:sym typeface="Symbol" charset="2"/>
            </a:endParaRPr>
          </a:p>
          <a:p>
            <a:pPr marL="457200" lvl="1" indent="0" eaLnBrk="1" hangingPunct="1">
              <a:buNone/>
            </a:pPr>
            <a:r>
              <a:rPr lang="en-US" dirty="0" smtClean="0">
                <a:sym typeface="Symbol" charset="2"/>
              </a:rPr>
              <a:t>They are fairly unreactive</a:t>
            </a:r>
            <a:endParaRPr lang="en-US" dirty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/>
            </a:pPr>
            <a:endParaRPr lang="en-US" dirty="0">
              <a:sym typeface="Symbol" charset="2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fld id="{B38457CF-B0D6-E049-9594-2C7BB3A28E7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311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13.3 Structure and Properties of Ethers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474" y="1851589"/>
            <a:ext cx="6035805" cy="1443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lein1-Temp">
  <a:themeElements>
    <a:clrScheme name="Custom 2">
      <a:dk1>
        <a:srgbClr val="141313"/>
      </a:dk1>
      <a:lt1>
        <a:sysClr val="window" lastClr="FFFFFF"/>
      </a:lt1>
      <a:dk2>
        <a:srgbClr val="1F497D"/>
      </a:dk2>
      <a:lt2>
        <a:srgbClr val="EEECE1"/>
      </a:lt2>
      <a:accent1>
        <a:srgbClr val="BA5E23"/>
      </a:accent1>
      <a:accent2>
        <a:srgbClr val="639431"/>
      </a:accent2>
      <a:accent3>
        <a:srgbClr val="1F9FAF"/>
      </a:accent3>
      <a:accent4>
        <a:srgbClr val="9A0A54"/>
      </a:accent4>
      <a:accent5>
        <a:srgbClr val="16602D"/>
      </a:accent5>
      <a:accent6>
        <a:srgbClr val="74141C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spcAft>
            <a:spcPts val="600"/>
          </a:spcAft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Klein1-Temp</Template>
  <TotalTime>42024</TotalTime>
  <Words>3456</Words>
  <Application>Microsoft Office PowerPoint</Application>
  <PresentationFormat>On-screen Show (4:3)</PresentationFormat>
  <Paragraphs>777</Paragraphs>
  <Slides>69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1" baseType="lpstr">
      <vt:lpstr>Klein1-Temp</vt:lpstr>
      <vt:lpstr>CS ChemDraw Drawing</vt:lpstr>
      <vt:lpstr>PowerPoint Presentation</vt:lpstr>
      <vt:lpstr>13.1 Introduction to Ethers</vt:lpstr>
      <vt:lpstr>13.1 Introduction to Ethers</vt:lpstr>
      <vt:lpstr>13.2 Naming Ethers</vt:lpstr>
      <vt:lpstr>13.2 Naming Ethers</vt:lpstr>
      <vt:lpstr>13.3 Structure and Properties of Ethers</vt:lpstr>
      <vt:lpstr>13.3 Structure and Properties of Ethers</vt:lpstr>
      <vt:lpstr>13.3 Structure and Properties of Ethers</vt:lpstr>
      <vt:lpstr>13.3 Structure and Properties of Ethers</vt:lpstr>
      <vt:lpstr>13.4 Crown Ethers</vt:lpstr>
      <vt:lpstr>13.4 Crown Ethers</vt:lpstr>
      <vt:lpstr>13.4 Crown Ethers</vt:lpstr>
      <vt:lpstr>13.4 Crown Ethers</vt:lpstr>
      <vt:lpstr>13.4 Crown Ethers</vt:lpstr>
      <vt:lpstr>13.4 Crown Ethers</vt:lpstr>
      <vt:lpstr>13.5 Preparation of Ethers</vt:lpstr>
      <vt:lpstr>13.5 Preparation of Ethers</vt:lpstr>
      <vt:lpstr>13.5 Preparation of Ethers</vt:lpstr>
      <vt:lpstr>13.5 Preparation of Ethers</vt:lpstr>
      <vt:lpstr>13.5 Preparation of Ethers</vt:lpstr>
      <vt:lpstr>13.5 Preparation of Ethers</vt:lpstr>
      <vt:lpstr>13.6 Reactions of Ethers</vt:lpstr>
      <vt:lpstr>13.6 Reactions of Ethers</vt:lpstr>
      <vt:lpstr>13.6 Reactions of Ethers</vt:lpstr>
      <vt:lpstr>13.6 Reactions of Ethers</vt:lpstr>
      <vt:lpstr>13.6 Reactions of Ethers</vt:lpstr>
      <vt:lpstr>13.7 Nomenclature of Epoxides</vt:lpstr>
      <vt:lpstr>13.7 Nomenclature of Epoxides</vt:lpstr>
      <vt:lpstr>13.7 Nomenclature of Epoxides</vt:lpstr>
      <vt:lpstr>13.8 Preparation of Epoxides</vt:lpstr>
      <vt:lpstr>13.8 Preparation of Epoxides</vt:lpstr>
      <vt:lpstr>13.8 Preparation of Epoxides</vt:lpstr>
      <vt:lpstr>13.8 Preparation of Epoxides</vt:lpstr>
      <vt:lpstr>13.8 Preparation of Epoxides</vt:lpstr>
      <vt:lpstr>13.9 Enantioselective Epoxidation</vt:lpstr>
      <vt:lpstr>13.9 Enantioselective Epoxidation</vt:lpstr>
      <vt:lpstr>13.9 Enantioselective Epoxidation</vt:lpstr>
      <vt:lpstr>13.9 Enantioselective Epoxidation</vt:lpstr>
      <vt:lpstr>13.9 Enantioselective Epoxidation</vt:lpstr>
      <vt:lpstr>13.10 Ring-opening Reactions of Epoxides</vt:lpstr>
      <vt:lpstr>13.10 Ring-opening Reactions of Epoxides</vt:lpstr>
      <vt:lpstr>13.10 Ring-opening Reactions of Epoxides</vt:lpstr>
      <vt:lpstr>13.10 Ring-opening Reactions of Epoxides</vt:lpstr>
      <vt:lpstr>13.10 Ring-opening Reactions of Epoxides</vt:lpstr>
      <vt:lpstr>13.10 Ring-opening Reactions of Epoxides</vt:lpstr>
      <vt:lpstr>13.10 Ring-opening Reactions of Epoxides</vt:lpstr>
      <vt:lpstr>13.10 Ring-opening Reactions of Epoxides</vt:lpstr>
      <vt:lpstr>13.10 Ring-opening Reactions of Epoxides</vt:lpstr>
      <vt:lpstr>13.10 Ring-opening Reactions of Epoxides</vt:lpstr>
      <vt:lpstr>13.10 Ring-opening Reactions of Epoxides</vt:lpstr>
      <vt:lpstr>13.10 Ring-opening Reactions of Epoxides</vt:lpstr>
      <vt:lpstr>13.11 Thiols and Sulfides</vt:lpstr>
      <vt:lpstr>13.11 Thiols and Sulfides</vt:lpstr>
      <vt:lpstr>13.11 Thiols and Sulfides</vt:lpstr>
      <vt:lpstr>13.11 Thiols and Sulfides</vt:lpstr>
      <vt:lpstr>13.11 Thiols and Sulfides</vt:lpstr>
      <vt:lpstr>13.11 Thiols and Sulfides</vt:lpstr>
      <vt:lpstr>13.11 Thiols and Sulfides</vt:lpstr>
      <vt:lpstr>13.11 Thiols and Sulfides</vt:lpstr>
      <vt:lpstr>13.11 Thiols and Sulfides</vt:lpstr>
      <vt:lpstr>13.11 Thiols and Sulfides</vt:lpstr>
      <vt:lpstr>13.11 Thiols and Sulfides</vt:lpstr>
      <vt:lpstr>13.11 Thiols and Sulfides</vt:lpstr>
      <vt:lpstr>13.11 Thiols and Sulfides</vt:lpstr>
      <vt:lpstr>13.12 Synthesis Strategies w/ Epoxides</vt:lpstr>
      <vt:lpstr>13.12 Synthesis Strategies w/ Epoxides</vt:lpstr>
      <vt:lpstr>13.12 Synthesis Strategies w/ Epoxides</vt:lpstr>
      <vt:lpstr>13.12 Synthesis Strategies w/ Epoxides</vt:lpstr>
      <vt:lpstr>13.12 Synthesis Strategies w/ Epoxides</vt:lpstr>
    </vt:vector>
  </TitlesOfParts>
  <Company>Wiley Publishing,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jyee</dc:creator>
  <cp:lastModifiedBy>laser</cp:lastModifiedBy>
  <cp:revision>411</cp:revision>
  <dcterms:created xsi:type="dcterms:W3CDTF">2013-10-08T18:33:55Z</dcterms:created>
  <dcterms:modified xsi:type="dcterms:W3CDTF">2017-01-31T08:18:00Z</dcterms:modified>
</cp:coreProperties>
</file>