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351" r:id="rId2"/>
    <p:sldId id="266" r:id="rId3"/>
    <p:sldId id="267" r:id="rId4"/>
    <p:sldId id="268" r:id="rId5"/>
    <p:sldId id="269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345" r:id="rId19"/>
    <p:sldId id="287" r:id="rId20"/>
    <p:sldId id="288" r:id="rId21"/>
    <p:sldId id="289" r:id="rId22"/>
    <p:sldId id="290" r:id="rId23"/>
    <p:sldId id="352" r:id="rId24"/>
    <p:sldId id="291" r:id="rId25"/>
    <p:sldId id="292" r:id="rId26"/>
    <p:sldId id="293" r:id="rId27"/>
    <p:sldId id="294" r:id="rId28"/>
    <p:sldId id="295" r:id="rId29"/>
    <p:sldId id="353" r:id="rId30"/>
    <p:sldId id="296" r:id="rId31"/>
    <p:sldId id="297" r:id="rId32"/>
    <p:sldId id="298" r:id="rId33"/>
    <p:sldId id="299" r:id="rId34"/>
    <p:sldId id="300" r:id="rId35"/>
    <p:sldId id="301" r:id="rId36"/>
    <p:sldId id="303" r:id="rId37"/>
    <p:sldId id="304" r:id="rId38"/>
    <p:sldId id="305" r:id="rId39"/>
    <p:sldId id="307" r:id="rId40"/>
    <p:sldId id="309" r:id="rId41"/>
    <p:sldId id="310" r:id="rId42"/>
    <p:sldId id="312" r:id="rId43"/>
    <p:sldId id="314" r:id="rId44"/>
    <p:sldId id="313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9" r:id="rId59"/>
    <p:sldId id="330" r:id="rId60"/>
    <p:sldId id="331" r:id="rId61"/>
    <p:sldId id="354" r:id="rId62"/>
    <p:sldId id="332" r:id="rId63"/>
    <p:sldId id="333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1" autoAdjust="0"/>
    <p:restoredTop sz="91667" autoAdjust="0"/>
  </p:normalViewPr>
  <p:slideViewPr>
    <p:cSldViewPr snapToGrid="0">
      <p:cViewPr>
        <p:scale>
          <a:sx n="100" d="100"/>
          <a:sy n="100" d="100"/>
        </p:scale>
        <p:origin x="2240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746552F-8D05-AC43-BA0D-A263C651DFDD}" type="datetimeFigureOut">
              <a:rPr lang="en-US"/>
              <a:pPr/>
              <a:t>11/26/17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DC17F7F-4F41-094E-8989-BA5179EDD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23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9022750-7DD1-D942-9C71-48AB0E446154}" type="datetimeFigureOut">
              <a:rPr lang="en-US"/>
              <a:pPr/>
              <a:t>11/26/17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7F9986-A069-574D-90E5-C12C2DA673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06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492875"/>
            <a:ext cx="4464287" cy="365125"/>
          </a:xfrm>
          <a:prstGeom prst="rect">
            <a:avLst/>
          </a:prstGeom>
        </p:spPr>
        <p:txBody>
          <a:bodyPr anchor="ctr"/>
          <a:lstStyle>
            <a:lvl1pPr algn="l">
              <a:defRPr lang="en-US"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548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3505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4464287" cy="365125"/>
          </a:xfrm>
          <a:prstGeom prst="rect">
            <a:avLst/>
          </a:prstGeom>
        </p:spPr>
        <p:txBody>
          <a:bodyPr anchor="ctr"/>
          <a:lstStyle>
            <a:lvl1pPr algn="l">
              <a:defRPr lang="en-US"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548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505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57132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3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3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3" Type="http://schemas.openxmlformats.org/officeDocument/2006/relationships/image" Target="../media/image67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eg"/><Relationship Id="rId3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eg"/><Relationship Id="rId3" Type="http://schemas.openxmlformats.org/officeDocument/2006/relationships/image" Target="../media/image7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jpeg"/><Relationship Id="rId3" Type="http://schemas.openxmlformats.org/officeDocument/2006/relationships/image" Target="../media/image74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Chapter</a:t>
            </a:r>
            <a:r>
              <a:rPr lang="en-US" sz="3200" b="1" dirty="0" smtClean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 14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Infrared Spectroscopy and Mass Spectrometry</a:t>
            </a:r>
            <a:endParaRPr lang="en-US" sz="2800" dirty="0">
              <a:solidFill>
                <a:srgbClr val="141313"/>
              </a:solidFill>
              <a:latin typeface="Arial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Third </a:t>
            </a:r>
            <a:r>
              <a:rPr lang="en-US" sz="3200" b="1" dirty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Edition</a:t>
            </a:r>
            <a:endParaRPr lang="en-US" sz="3200" dirty="0">
              <a:solidFill>
                <a:srgbClr val="141313"/>
              </a:solidFill>
              <a:latin typeface="Arial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David Klein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 IR spectrophotometer irradiates a sample with all frequencies of IR light 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sym typeface="Symbol"/>
              </a:rPr>
              <a:t>frequencies absorbed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by the sample tell us the </a:t>
            </a:r>
            <a:r>
              <a:rPr lang="en-US" sz="2400" b="1" dirty="0" smtClean="0">
                <a:solidFill>
                  <a:srgbClr val="002060"/>
                </a:solidFill>
                <a:sym typeface="Symbol"/>
              </a:rPr>
              <a:t>types of bonds (functional groups)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that are present</a:t>
            </a:r>
          </a:p>
          <a:p>
            <a:pPr marL="914400" lvl="2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Most commonly, samples are deposited on a salt 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NaCl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) plate.  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Alternatively, the compound may be dissolved in a solvent or embedded in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KBr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pellet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14.2 </a:t>
            </a:r>
            <a:r>
              <a:rPr lang="en-US" sz="4000" smtClean="0"/>
              <a:t>IR Spectroscopy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 </a:t>
            </a:r>
            <a:r>
              <a:rPr lang="en-US" sz="2400" b="1" dirty="0" smtClean="0">
                <a:solidFill>
                  <a:srgbClr val="002060"/>
                </a:solidFill>
                <a:sym typeface="Symbol"/>
              </a:rPr>
              <a:t>IR absorption spectrum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plots the % transmittance as a function of frequency.  The “peaks” are called </a:t>
            </a:r>
            <a:r>
              <a:rPr lang="en-US" sz="2400" b="1" dirty="0" smtClean="0">
                <a:solidFill>
                  <a:srgbClr val="002060"/>
                </a:solidFill>
                <a:sym typeface="Symbol"/>
              </a:rPr>
              <a:t>absorption bands</a:t>
            </a:r>
            <a:endParaRPr lang="en-US" sz="2400" dirty="0" smtClean="0">
              <a:solidFill>
                <a:srgbClr val="002060"/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14.2 </a:t>
            </a:r>
            <a:r>
              <a:rPr lang="en-US" sz="4000" smtClean="0"/>
              <a:t>IR Spectroscopy</a:t>
            </a:r>
            <a:endParaRPr lang="en-US" sz="4000" dirty="0"/>
          </a:p>
        </p:txBody>
      </p:sp>
      <p:pic>
        <p:nvPicPr>
          <p:cNvPr id="4098" name="Picture 2" descr="Z:\NewMedia\Ebook-Novella\Wiley\jira\Klein Organic Chemistry 3e\Work\Batch2\Images\Ch14\klein_3e_fig_14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680" y="1857641"/>
            <a:ext cx="7152640" cy="425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Units of frequency in IR are called wavenumbers</a:t>
            </a: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ea typeface="Andalus" pitchFamily="2" charset="0"/>
                <a:cs typeface="Andalus" pitchFamily="2" charset="0"/>
                <a:sym typeface="Symbol" charset="2"/>
              </a:rPr>
              <a:t>The values range from 400 to 4000 cm</a:t>
            </a:r>
            <a:r>
              <a:rPr lang="en-US" sz="2400" baseline="30000" dirty="0" smtClean="0">
                <a:ea typeface="Andalus" pitchFamily="2" charset="0"/>
                <a:cs typeface="Andalus" pitchFamily="2" charset="0"/>
                <a:sym typeface="Symbol" charset="2"/>
              </a:rPr>
              <a:t>-1</a:t>
            </a:r>
            <a:endParaRPr lang="en-US" sz="2400" baseline="30000" dirty="0">
              <a:ea typeface="Andalus" pitchFamily="2" charset="0"/>
              <a:cs typeface="Andalus" pitchFamily="2" charset="0"/>
              <a:sym typeface="Symbol" charset="2"/>
            </a:endParaRPr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7527" y="982981"/>
            <a:ext cx="9572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14.2 </a:t>
            </a:r>
            <a:r>
              <a:rPr lang="en-US" sz="4000" smtClean="0"/>
              <a:t>IR Spectroscopy</a:t>
            </a:r>
            <a:endParaRPr lang="en-US" sz="4000" dirty="0"/>
          </a:p>
        </p:txBody>
      </p:sp>
      <p:pic>
        <p:nvPicPr>
          <p:cNvPr id="13" name="Picture 2" descr="Z:\NewMedia\Ebook-Novella\Wiley\jira\Klein Organic Chemistry 3e\Work\Batch2\Images\Ch14\klein_3e_fig_14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680" y="1857641"/>
            <a:ext cx="7152640" cy="425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A </a:t>
            </a:r>
            <a:r>
              <a:rPr lang="en-US" sz="2400" dirty="0" smtClean="0">
                <a:sym typeface="Symbol" charset="2"/>
              </a:rPr>
              <a:t>signal (peak) </a:t>
            </a:r>
            <a:r>
              <a:rPr lang="en-US" sz="2400" dirty="0">
                <a:sym typeface="Symbol" charset="2"/>
              </a:rPr>
              <a:t>on the IR spectrum has three important characteristics: </a:t>
            </a:r>
            <a:r>
              <a:rPr lang="en-US" sz="2400" b="1" dirty="0">
                <a:sym typeface="Symbol" charset="2"/>
              </a:rPr>
              <a:t>wavenumber</a:t>
            </a:r>
            <a:r>
              <a:rPr lang="en-US" sz="2400" dirty="0">
                <a:sym typeface="Symbol" charset="2"/>
              </a:rPr>
              <a:t>, </a:t>
            </a:r>
            <a:r>
              <a:rPr lang="en-US" sz="2400" b="1" dirty="0">
                <a:sym typeface="Symbol" charset="2"/>
              </a:rPr>
              <a:t>intensity</a:t>
            </a:r>
            <a:r>
              <a:rPr lang="en-US" sz="2400" dirty="0">
                <a:sym typeface="Symbol" charset="2"/>
              </a:rPr>
              <a:t>, and </a:t>
            </a:r>
            <a:r>
              <a:rPr lang="en-US" sz="2400" b="1" dirty="0">
                <a:sym typeface="Symbol" charset="2"/>
              </a:rPr>
              <a:t>shape</a:t>
            </a:r>
            <a:endParaRPr lang="en-US" sz="2400" i="1" dirty="0">
              <a:latin typeface="Blackletter686 BT" pitchFamily="66" charset="0"/>
              <a:ea typeface="Andalus" pitchFamily="2" charset="0"/>
              <a:cs typeface="Andalus" pitchFamily="2" charset="0"/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14.2 </a:t>
            </a:r>
            <a:r>
              <a:rPr lang="en-US" sz="4000" smtClean="0"/>
              <a:t>IR Spectroscopy</a:t>
            </a:r>
            <a:endParaRPr lang="en-US" sz="4000" dirty="0"/>
          </a:p>
        </p:txBody>
      </p:sp>
      <p:pic>
        <p:nvPicPr>
          <p:cNvPr id="14" name="Picture 2" descr="Z:\NewMedia\Ebook-Novella\Wiley\jira\Klein Organic Chemistry 3e\Work\Batch2\Images\Ch14\klein_3e_fig_14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680" y="1857641"/>
            <a:ext cx="7152640" cy="425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5325" y="2382838"/>
            <a:ext cx="7633351" cy="257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frequency (wavenumber)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a stretching vibration depends on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(1) bond strength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and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(2) mass difference of the atoms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bonded together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Blackletter686 BT" pitchFamily="66" charset="0"/>
              <a:cs typeface="Andalus" pitchFamily="2" charset="-78"/>
              <a:sym typeface="Symbol"/>
            </a:endParaRPr>
          </a:p>
          <a:p>
            <a:pPr eaLnBrk="1" hangingPunct="1">
              <a:defRPr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Blackletter686 BT" pitchFamily="66" charset="0"/>
              <a:cs typeface="Andalus" pitchFamily="2" charset="-78"/>
              <a:sym typeface="Symbol"/>
            </a:endParaRPr>
          </a:p>
          <a:p>
            <a:pPr eaLnBrk="1" hangingPunct="1">
              <a:defRPr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Blackletter686 BT" pitchFamily="66" charset="0"/>
              <a:cs typeface="Andalus" pitchFamily="2" charset="-78"/>
              <a:sym typeface="Symbol"/>
            </a:endParaRPr>
          </a:p>
          <a:p>
            <a:pPr eaLnBrk="1" hangingPunct="1">
              <a:defRPr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Blackletter686 BT" pitchFamily="66" charset="0"/>
              <a:cs typeface="Andalus" pitchFamily="2" charset="-78"/>
              <a:sym typeface="Symbol"/>
            </a:endParaRPr>
          </a:p>
          <a:p>
            <a:pPr eaLnBrk="1" hangingPunct="1">
              <a:defRPr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Blackletter686 BT" pitchFamily="66" charset="0"/>
              <a:cs typeface="Andalus" pitchFamily="2" charset="-78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2" charset="-78"/>
                <a:sym typeface="Symbol"/>
              </a:rPr>
              <a:t>Stronger bond = higher stretching frequency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2" charset="-78"/>
                <a:sym typeface="Symbol"/>
              </a:rPr>
              <a:t>Larger mass difference = higher stretching frequency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14.3 Signal Characteristics</a:t>
            </a:r>
            <a:r>
              <a:rPr lang="en-US" sz="4000" smtClean="0"/>
              <a:t>: Wavenumber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trends in stretching frequency of given bonds can be rationalized based on bond strength and mass difference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</a:p>
          <a:p>
            <a:pPr marL="1771650" lvl="3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1771650" lvl="3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8271" y="1890559"/>
            <a:ext cx="6278660" cy="211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0580" y="4385973"/>
            <a:ext cx="5999162" cy="78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0580" y="5553042"/>
            <a:ext cx="4654456" cy="7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14.3 Signal Characteristics</a:t>
            </a:r>
            <a:r>
              <a:rPr lang="en-US" sz="4000" smtClean="0"/>
              <a:t>: Wavenumber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wavenumber formula and empirical observations allow us to designate regions as representing specific types of bonds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14.3 Signal Characteristics</a:t>
            </a:r>
            <a:r>
              <a:rPr lang="en-US" sz="4000" smtClean="0"/>
              <a:t>: Wavenumber</a:t>
            </a:r>
            <a:endParaRPr lang="en-US" sz="4000" dirty="0"/>
          </a:p>
        </p:txBody>
      </p:sp>
      <p:pic>
        <p:nvPicPr>
          <p:cNvPr id="6147" name="Picture 3" descr="Z:\NewMedia\Ebook-Novella\Wiley\jira\Klein Organic Chemistry 3e\Work\Batch2\Images\Ch14\klein_3e_fig_14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" y="2764694"/>
            <a:ext cx="7802880" cy="2182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region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above 1500 cm</a:t>
            </a:r>
            <a:r>
              <a:rPr lang="en-US" sz="2400" b="1" baseline="30000" dirty="0" smtClean="0">
                <a:solidFill>
                  <a:srgbClr val="FF0000"/>
                </a:solidFill>
                <a:sym typeface="Symbol"/>
              </a:rPr>
              <a:t>-1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is called the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diagnostic region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.  The peaks in this region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provide clear information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region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below 1500 cm</a:t>
            </a:r>
            <a:r>
              <a:rPr lang="en-US" sz="2400" b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-1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is called 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fingerprint region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.  There are typical many signals here and it is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difficult to analyze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14.3 Signal Characteristics</a:t>
            </a:r>
            <a:r>
              <a:rPr lang="en-US" sz="4000" smtClean="0"/>
              <a:t>: Wavenumber</a:t>
            </a:r>
            <a:endParaRPr lang="en-US" sz="4000" dirty="0"/>
          </a:p>
        </p:txBody>
      </p:sp>
      <p:pic>
        <p:nvPicPr>
          <p:cNvPr id="7170" name="Picture 2" descr="Z:\NewMedia\Ebook-Novella\Wiley\jira\Klein Organic Chemistry 3e\Work\Batch2\Images\Ch14\klein_3e_fig_14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" y="2208171"/>
            <a:ext cx="8006080" cy="2067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Because the have the same types of covalent bonds, the IR spectra for 2-butanol and 2-propanol are virtually indistinguishable.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14.3 Signal Characteristics</a:t>
            </a:r>
            <a:r>
              <a:rPr lang="en-US" sz="4000" smtClean="0"/>
              <a:t>: Wavenumber</a:t>
            </a:r>
            <a:endParaRPr lang="en-US" sz="4000" dirty="0"/>
          </a:p>
        </p:txBody>
      </p:sp>
      <p:pic>
        <p:nvPicPr>
          <p:cNvPr id="8194" name="Picture 2" descr="Z:\NewMedia\Ebook-Novella\Wiley\jira\Klein Organic Chemistry 3e\Work\Batch2\Images\Ch14\klein_3e_fig_14_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22" y="3005648"/>
            <a:ext cx="4294012" cy="2530302"/>
          </a:xfrm>
          <a:prstGeom prst="rect">
            <a:avLst/>
          </a:prstGeom>
          <a:noFill/>
        </p:spPr>
      </p:pic>
      <p:pic>
        <p:nvPicPr>
          <p:cNvPr id="8195" name="Picture 3" descr="Z:\NewMedia\Ebook-Novella\Wiley\jira\Klein Organic Chemistry 3e\Work\Batch2\Images\Ch14\klein_3e_fig_14_0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6056" y="3037041"/>
            <a:ext cx="4135384" cy="2448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Compare the IR stretching frequencies for each C-H bond below: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higher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character of the carbon, 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stronger the C-H bond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and so 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higher the stretching frequency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of the C-H bond.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6586" y="2036293"/>
            <a:ext cx="6090828" cy="212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14.3 Signal Characteristics</a:t>
            </a:r>
            <a:r>
              <a:rPr lang="en-US" sz="4000" smtClean="0"/>
              <a:t>: Wavenumber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 </a:t>
            </a:r>
            <a:r>
              <a:rPr lang="en-US" sz="4000"/>
              <a:t>Introduction to Spectroscopy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Spectroscopy involves an interaction between matter and light (electromagnetic radiation</a:t>
            </a:r>
            <a:r>
              <a:rPr lang="en-US" sz="2400" dirty="0" smtClean="0">
                <a:sym typeface="Symbol" charset="2"/>
              </a:rPr>
              <a:t>)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Light can be thought of as waves of energy or packets (particles) of energy called </a:t>
            </a:r>
            <a:r>
              <a:rPr lang="en-US" sz="2400" dirty="0" smtClean="0">
                <a:sym typeface="Symbol" charset="2"/>
              </a:rPr>
              <a:t>photons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Properties of light waves include wavelength and </a:t>
            </a:r>
            <a:r>
              <a:rPr lang="en-US" sz="2400" dirty="0" smtClean="0">
                <a:sym typeface="Symbol" charset="2"/>
              </a:rPr>
              <a:t>frequency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Wavelength</a:t>
            </a:r>
            <a:r>
              <a:rPr lang="en-US" sz="2400" dirty="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is </a:t>
            </a: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inversely </a:t>
            </a: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proportional to </a:t>
            </a: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energy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sym typeface="Symbol" charset="2"/>
              </a:rPr>
              <a:t>Frequency</a:t>
            </a:r>
            <a:r>
              <a:rPr lang="en-US" sz="2400" dirty="0" smtClean="0">
                <a:solidFill>
                  <a:srgbClr val="002060"/>
                </a:solidFill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is </a:t>
            </a:r>
            <a:r>
              <a:rPr lang="en-US" sz="2400" b="1" dirty="0" smtClean="0">
                <a:solidFill>
                  <a:srgbClr val="002060"/>
                </a:solidFill>
                <a:sym typeface="Symbol" charset="2"/>
              </a:rPr>
              <a:t>directly </a:t>
            </a:r>
            <a:r>
              <a:rPr lang="en-US" sz="2400" b="1" dirty="0">
                <a:solidFill>
                  <a:srgbClr val="002060"/>
                </a:solidFill>
                <a:sym typeface="Symbol" charset="2"/>
              </a:rPr>
              <a:t>proportional to </a:t>
            </a:r>
            <a:r>
              <a:rPr lang="en-US" sz="2400" b="1" dirty="0" smtClean="0">
                <a:solidFill>
                  <a:srgbClr val="002060"/>
                </a:solidFill>
                <a:sym typeface="Symbol" charset="2"/>
              </a:rPr>
              <a:t>energy</a:t>
            </a:r>
            <a:endParaRPr lang="en-US" sz="2400" b="1" dirty="0">
              <a:solidFill>
                <a:srgbClr val="002060"/>
              </a:solidFill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Alkyl C-H bonds come just under 3000 cm</a:t>
            </a:r>
            <a:r>
              <a:rPr lang="en-US" sz="2400" baseline="30000" dirty="0" smtClean="0">
                <a:sym typeface="Symbol" charset="2"/>
              </a:rPr>
              <a:t>-1</a:t>
            </a:r>
            <a:r>
              <a:rPr lang="en-US" sz="2400" dirty="0" smtClean="0">
                <a:sym typeface="Symbol" charset="2"/>
              </a:rPr>
              <a:t>, while </a:t>
            </a:r>
            <a:r>
              <a:rPr lang="en-US" sz="2400" dirty="0" err="1" smtClean="0">
                <a:sym typeface="Symbol" charset="2"/>
              </a:rPr>
              <a:t>alkenyl</a:t>
            </a:r>
            <a:r>
              <a:rPr lang="en-US" sz="2400" dirty="0" smtClean="0">
                <a:sym typeface="Symbol" charset="2"/>
              </a:rPr>
              <a:t> and </a:t>
            </a:r>
            <a:r>
              <a:rPr lang="en-US" sz="2400" dirty="0" err="1" smtClean="0">
                <a:sym typeface="Symbol" charset="2"/>
              </a:rPr>
              <a:t>alkynyl</a:t>
            </a:r>
            <a:r>
              <a:rPr lang="en-US" sz="2400" dirty="0" smtClean="0">
                <a:sym typeface="Symbol" charset="2"/>
              </a:rPr>
              <a:t> C-H bonds are over 3000 cm</a:t>
            </a:r>
            <a:r>
              <a:rPr lang="en-US" sz="2400" baseline="30000" dirty="0" smtClean="0">
                <a:sym typeface="Symbol" charset="2"/>
              </a:rPr>
              <a:t>-1</a:t>
            </a:r>
            <a:endParaRPr lang="en-US" sz="2400" baseline="300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14.3 Signal Characteristics</a:t>
            </a:r>
            <a:r>
              <a:rPr lang="en-US" sz="4000" smtClean="0"/>
              <a:t>: Wavenumber</a:t>
            </a:r>
            <a:endParaRPr lang="en-US" sz="4000" dirty="0"/>
          </a:p>
        </p:txBody>
      </p:sp>
      <p:pic>
        <p:nvPicPr>
          <p:cNvPr id="9218" name="Picture 2" descr="Z:\NewMedia\Ebook-Novella\Wiley\jira\Klein Organic Chemistry 3e\Work\Batch2\Images\Ch14\klein_3e_fig_14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5802" y="1998868"/>
            <a:ext cx="6732396" cy="3361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is possible that an alkene or alkyne could give an IR spectra without any signals above 3000 cm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-1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14.3 Signal Characteristics</a:t>
            </a:r>
            <a:r>
              <a:rPr lang="en-US" sz="4000" smtClean="0"/>
              <a:t>: Wavenumber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69" y="2278708"/>
            <a:ext cx="5735918" cy="218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Resonance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delocalization of electrons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affects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strength of a covalent bond, and thus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the wavenumber of a stretching signal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Consider the C=O stretching value for the following compounds: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3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14.3 Signal Characteristics</a:t>
            </a:r>
            <a:r>
              <a:rPr lang="en-US" sz="4000" smtClean="0"/>
              <a:t>: Wavenumber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77" y="3339354"/>
            <a:ext cx="4595204" cy="226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more delocalized 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i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pi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electrons, the weaker 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i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pi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bond, and the lower the stretching frequency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14.3 Signal Characteristics</a:t>
            </a:r>
            <a:r>
              <a:rPr lang="en-US" sz="4000" smtClean="0"/>
              <a:t>: Wavenumber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116592"/>
            <a:ext cx="2005999" cy="1840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54586"/>
            <a:ext cx="1723724" cy="1894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80" y="4185835"/>
            <a:ext cx="6299200" cy="1639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80" y="2116751"/>
            <a:ext cx="4244788" cy="13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2176825"/>
            <a:ext cx="2958551" cy="178308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Conjugated carbonyls have lower </a:t>
            </a:r>
            <a:r>
              <a:rPr lang="en-US" sz="2400" smtClean="0">
                <a:sym typeface="Symbol" charset="2"/>
              </a:rPr>
              <a:t>stretching frequencies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43835" y="1119002"/>
            <a:ext cx="3989929" cy="19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5711" y="3527177"/>
            <a:ext cx="5736186" cy="20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5727700"/>
            <a:ext cx="8694737" cy="5969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with 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onceptual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heckpoints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14.1 – 14.4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14.3 Signal Characteristics</a:t>
            </a:r>
            <a:r>
              <a:rPr lang="en-US" sz="4000" smtClean="0"/>
              <a:t>: Wavenumber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strength (intensity) of IR signals can vary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627563" y="5976938"/>
            <a:ext cx="2500312" cy="369887"/>
          </a:xfrm>
          <a:prstGeom prst="rect">
            <a:avLst/>
          </a:prstGeom>
          <a:solidFill>
            <a:schemeClr val="bg1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>
              <a:latin typeface="Calibri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14.4 Signal Characteristics</a:t>
            </a:r>
            <a:r>
              <a:rPr lang="en-US" sz="4000" smtClean="0"/>
              <a:t>: Intensity</a:t>
            </a:r>
            <a:endParaRPr lang="en-US" sz="4000" dirty="0"/>
          </a:p>
        </p:txBody>
      </p:sp>
      <p:pic>
        <p:nvPicPr>
          <p:cNvPr id="10242" name="Picture 2" descr="Z:\NewMedia\Ebook-Novella\Wiley\jira\Klein Organic Chemistry 3e\Work\Batch2\Images\Ch14\klein_3e_fig_14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71" y="1904083"/>
            <a:ext cx="7576458" cy="3415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a bond undergoes a stretching vibration, its dipole moment also oscillates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Recall the formula for dipole moment includes the distance between the partial charges,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oscillating dipole moment creates an electrical field surrounding the bond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6776" y="3481740"/>
            <a:ext cx="14430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14.4 Signal Characteristics</a:t>
            </a:r>
            <a:r>
              <a:rPr lang="en-US" sz="4000" smtClean="0"/>
              <a:t>: Intensity</a:t>
            </a:r>
            <a:endParaRPr lang="en-US" sz="4000" dirty="0"/>
          </a:p>
        </p:txBody>
      </p:sp>
      <p:pic>
        <p:nvPicPr>
          <p:cNvPr id="11266" name="Picture 2" descr="Z:\NewMedia\Ebook-Novella\Wiley\jira\Klein Organic Chemistry 3e\Work\Batch2\Images\Ch14\klein_3e_fig_14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" y="3897814"/>
            <a:ext cx="5486400" cy="210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more polar the bond, the greater the opportunity for interaction between the waves of the electrical field and the IR radiation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Greater bond polarity = stronger IR signals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14.4 Signal Characteristics</a:t>
            </a:r>
            <a:r>
              <a:rPr lang="en-US" sz="4000" smtClean="0"/>
              <a:t>: Intensity</a:t>
            </a:r>
            <a:endParaRPr lang="en-US" sz="4000" dirty="0"/>
          </a:p>
        </p:txBody>
      </p:sp>
      <p:pic>
        <p:nvPicPr>
          <p:cNvPr id="12290" name="Picture 2" descr="Z:\NewMedia\Ebook-Novella\Wiley\jira\Klein Organic Chemistry 3e\Work\Batch2\Images\Ch14\klein_3e_fig_14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205" y="2723452"/>
            <a:ext cx="8559590" cy="320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4784326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Note the general strength of the C=O stretching signal vs. the C=C stretching signal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14.4 Signal Characteristics</a:t>
            </a:r>
            <a:r>
              <a:rPr lang="en-US" sz="4000" smtClean="0"/>
              <a:t>: Intensity</a:t>
            </a:r>
            <a:endParaRPr lang="en-US" sz="4000" dirty="0"/>
          </a:p>
        </p:txBody>
      </p:sp>
      <p:pic>
        <p:nvPicPr>
          <p:cNvPr id="13314" name="Picture 2" descr="Z:\NewMedia\Ebook-Novella\Wiley\jira\Klein Organic Chemistry 3e\Work\Batch2\Images\Ch14\klein_3e_fig_14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243" y="1037484"/>
            <a:ext cx="3054698" cy="458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486166" cy="1742739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a bond is completely symmetrical, then a stretching frequency is not observed in the IR spectrum: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14.4 Signal Characteristics</a:t>
            </a:r>
            <a:r>
              <a:rPr lang="en-US" sz="4000" smtClean="0"/>
              <a:t>: Intensity</a:t>
            </a:r>
            <a:endParaRPr lang="en-US" sz="4000" dirty="0"/>
          </a:p>
        </p:txBody>
      </p:sp>
      <p:pic>
        <p:nvPicPr>
          <p:cNvPr id="14338" name="Picture 2" descr="Z:\NewMedia\Ebook-Novella\Wiley\jira\Klein Organic Chemistry 3e\Work\Batch2\Images\Ch14\klein_3e_fig_14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978" y="2147502"/>
            <a:ext cx="5828044" cy="3467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1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Electromagnetic spectrum</a:t>
            </a:r>
            <a:r>
              <a:rPr lang="en-US" sz="2400" dirty="0" smtClean="0">
                <a:sym typeface="Symbol" charset="2"/>
              </a:rPr>
              <a:t>: The range of possible frequencies of light.</a:t>
            </a: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 </a:t>
            </a:r>
            <a:r>
              <a:rPr lang="en-US" sz="4000"/>
              <a:t>Introduction to Spectroscopy</a:t>
            </a:r>
          </a:p>
        </p:txBody>
      </p:sp>
      <p:pic>
        <p:nvPicPr>
          <p:cNvPr id="1026" name="Picture 2" descr="Z:\NewMedia\Ebook-Novella\Wiley\jira\Klein Organic Chemistry 3e\Work\Batch2\Images\Ch14\klein_3e_fig_14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610" y="1960755"/>
            <a:ext cx="6832878" cy="3055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Stronger signals are also observed when there are multiple bonds of the same type </a:t>
            </a:r>
            <a:r>
              <a:rPr lang="en-US" sz="2400" dirty="0" smtClean="0">
                <a:sym typeface="Symbol" charset="2"/>
              </a:rPr>
              <a:t>vibrating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Although C-H bonds are not very polar, they often give very strong signals</a:t>
            </a:r>
            <a:r>
              <a:rPr lang="en-US" sz="2400" dirty="0" smtClean="0">
                <a:sym typeface="Symbol" charset="2"/>
              </a:rPr>
              <a:t>, because there are often many of them in an organic compound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Because sample concentration can affect signal strength, the </a:t>
            </a:r>
            <a:r>
              <a:rPr lang="en-US" sz="2400" dirty="0" err="1">
                <a:sym typeface="Symbol" charset="2"/>
              </a:rPr>
              <a:t>Intoxilyzer</a:t>
            </a:r>
            <a:r>
              <a:rPr lang="en-US" sz="2400" dirty="0">
                <a:sym typeface="Symbol" charset="2"/>
              </a:rPr>
              <a:t> 5000 can be used to determine blood alcohol levels be analyzing the strength of C-H bond stretching in blood samples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Practice with conceptual checkpoints </a:t>
            </a:r>
            <a:r>
              <a:rPr lang="en-US" sz="2400" b="1" dirty="0" smtClean="0">
                <a:sym typeface="Symbol" charset="2"/>
              </a:rPr>
              <a:t>14.5 – 14.7</a:t>
            </a:r>
            <a:endParaRPr lang="en-US" sz="2400" b="1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14.4 Signal Characteristics</a:t>
            </a:r>
            <a:r>
              <a:rPr lang="en-US" sz="4000" smtClean="0"/>
              <a:t>: Intensity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Some IR signals are broad, while others are very narrow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O-H stretching signals are often quite broad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14.5 Signal Characteristics</a:t>
            </a:r>
            <a:r>
              <a:rPr lang="en-US" sz="4000" smtClean="0"/>
              <a:t>: Shape</a:t>
            </a:r>
            <a:endParaRPr lang="en-US" sz="4000" dirty="0"/>
          </a:p>
        </p:txBody>
      </p:sp>
      <p:pic>
        <p:nvPicPr>
          <p:cNvPr id="15362" name="Picture 2" descr="Z:\NewMedia\Ebook-Novella\Wiley\jira\Klein Organic Chemistry 3e\Work\Batch2\Images\Ch14\klein_3e_fig_14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303" y="1628294"/>
            <a:ext cx="7355394" cy="3259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566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possible, O-H bonds form H-bonds that weaken the O-H bond strength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H-bonds are transient, so the sample will contain molecules with varying O-H bond strengths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But, the O-H stretch signal will be narrow if a dilute solution of an alcohol is prepared in a solvent incapable of H-bonding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82250" y="1764762"/>
            <a:ext cx="3927820" cy="186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14.5 Signal Characteristics</a:t>
            </a:r>
            <a:r>
              <a:rPr lang="en-US" sz="4000" smtClean="0"/>
              <a:t>: Shape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Its possible to see two signals for an O-H bond, one for the “free” OH and one for those engaged in H-bonding.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14.8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14.5 Signal Characteristics</a:t>
            </a:r>
            <a:r>
              <a:rPr lang="en-US" sz="4000" smtClean="0"/>
              <a:t>: Shape</a:t>
            </a:r>
            <a:endParaRPr lang="en-US" sz="4000" dirty="0"/>
          </a:p>
        </p:txBody>
      </p:sp>
      <p:pic>
        <p:nvPicPr>
          <p:cNvPr id="16386" name="Picture 2" descr="Z:\NewMedia\Ebook-Novella\Wiley\jira\Klein Organic Chemistry 3e\Work\Batch2\Images\Ch14\klein_3e_fig_14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40" y="2244191"/>
            <a:ext cx="7797520" cy="261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105156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Consider how broad the O-H stretch is for a carboxylic acid and how its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wavenumber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is around 3000 cm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-1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rather than 3400 cm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for a typical O-H stretch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14.5 Signal Characteristics</a:t>
            </a:r>
            <a:r>
              <a:rPr lang="en-US" sz="4000" smtClean="0"/>
              <a:t>: Shape</a:t>
            </a:r>
            <a:endParaRPr lang="en-US" sz="4000" dirty="0"/>
          </a:p>
        </p:txBody>
      </p:sp>
      <p:pic>
        <p:nvPicPr>
          <p:cNvPr id="17410" name="Picture 2" descr="Z:\NewMedia\Ebook-Novella\Wiley\jira\Klein Organic Chemistry 3e\Work\Batch2\Images\Ch14\klein_3e_fig_14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530" y="2929286"/>
            <a:ext cx="7676940" cy="253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6507162" cy="4821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H-bonding is often more pronounced in carboxylic acids, because they can forms H-bonding dimers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14.9</a:t>
            </a:r>
          </a:p>
        </p:txBody>
      </p:sp>
      <p:pic>
        <p:nvPicPr>
          <p:cNvPr id="4199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02438" y="1137975"/>
            <a:ext cx="2112962" cy="11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14.5 Signal Characteristics</a:t>
            </a:r>
            <a:r>
              <a:rPr lang="en-US" sz="4000" smtClean="0"/>
              <a:t>: Shape</a:t>
            </a:r>
            <a:endParaRPr lang="en-US" sz="4000" dirty="0"/>
          </a:p>
        </p:txBody>
      </p:sp>
      <p:pic>
        <p:nvPicPr>
          <p:cNvPr id="18434" name="Picture 2" descr="Z:\NewMedia\Ebook-Novella\Wiley\jira\Klein Organic Chemistry 3e\Work\Batch2\Images\Ch14\klein_3e_fig_14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66862"/>
            <a:ext cx="7315200" cy="241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8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Primary and secondary amines exhibit N-H stretching signals.  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Because N-H bonds are capable of H-bonding, their stretching signals are often broadened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1˚ amines exhibit two signals for the N-H bonds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2˚ amines exhibit only one signal for N-H bond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See example spectra on next slide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14.5 Signal Characteristics</a:t>
            </a:r>
            <a:r>
              <a:rPr lang="en-US" sz="4000" smtClean="0"/>
              <a:t>: Shape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14.5 Signal Characteristics</a:t>
            </a:r>
            <a:r>
              <a:rPr lang="en-US" sz="4000" smtClean="0"/>
              <a:t>: Shape</a:t>
            </a:r>
            <a:endParaRPr lang="en-US" sz="4000" dirty="0"/>
          </a:p>
        </p:txBody>
      </p:sp>
      <p:pic>
        <p:nvPicPr>
          <p:cNvPr id="19458" name="Picture 2" descr="Z:\NewMedia\Ebook-Novella\Wiley\jira\Klein Organic Chemistry 3e\Work\Batch2\Images\Ch14\klein_3e_fig_14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6043" y="1137978"/>
            <a:ext cx="6692202" cy="446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88826" y="1124547"/>
            <a:ext cx="2895600" cy="513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6058319" cy="48212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two N-H bonds vibrate together in two different ways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At any point in time, half the molecules are stretching one way, the rest stretching the other way, giving rise to a total of two signals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14.10</a:t>
            </a:r>
          </a:p>
        </p:txBody>
      </p:sp>
      <p:pic>
        <p:nvPicPr>
          <p:cNvPr id="45064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199" y="2237983"/>
            <a:ext cx="4976399" cy="182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14.5 Signal Characteristics</a:t>
            </a:r>
            <a:r>
              <a:rPr lang="en-US" sz="4000" smtClean="0"/>
              <a:t>: Shape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7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Table </a:t>
            </a:r>
            <a:r>
              <a:rPr lang="en-US" sz="2400" dirty="0" smtClean="0">
                <a:sym typeface="Symbol" charset="2"/>
              </a:rPr>
              <a:t>14.2 </a:t>
            </a:r>
            <a:r>
              <a:rPr lang="en-US" sz="2400" dirty="0">
                <a:sym typeface="Symbol" charset="2"/>
              </a:rPr>
              <a:t>summarizes some of the key signals that help us to identify functional groups present in </a:t>
            </a:r>
            <a:r>
              <a:rPr lang="en-US" sz="2400" dirty="0" smtClean="0">
                <a:sym typeface="Symbol" charset="2"/>
              </a:rPr>
              <a:t>molecules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Often, the molecular structure can be identified from an IR </a:t>
            </a:r>
            <a:r>
              <a:rPr lang="en-US" sz="2400" dirty="0" smtClean="0">
                <a:sym typeface="Symbol" charset="2"/>
              </a:rPr>
              <a:t>spectra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>
              <a:buFont typeface="Calibri" charset="0"/>
              <a:buAutoNum type="arabicPeriod"/>
            </a:pPr>
            <a:r>
              <a:rPr lang="en-US" sz="2400" dirty="0">
                <a:sym typeface="Symbol" charset="2"/>
              </a:rPr>
              <a:t>Focus on the diagnostic region (above 1500 cm</a:t>
            </a:r>
            <a:r>
              <a:rPr lang="en-US" sz="2400" baseline="30000" dirty="0">
                <a:sym typeface="Symbol" charset="2"/>
              </a:rPr>
              <a:t>-1</a:t>
            </a:r>
            <a:r>
              <a:rPr lang="en-US" sz="2400" dirty="0">
                <a:sym typeface="Symbol" charset="2"/>
              </a:rPr>
              <a:t>)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dirty="0">
                <a:sym typeface="Symbol" charset="2"/>
              </a:rPr>
              <a:t>1600-1850 cm</a:t>
            </a:r>
            <a:r>
              <a:rPr lang="en-US" baseline="30000" dirty="0">
                <a:sym typeface="Symbol" charset="2"/>
              </a:rPr>
              <a:t>-1</a:t>
            </a:r>
            <a:r>
              <a:rPr lang="en-US" dirty="0">
                <a:sym typeface="Symbol" charset="2"/>
              </a:rPr>
              <a:t> – check for double bonds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dirty="0">
                <a:sym typeface="Symbol" charset="2"/>
              </a:rPr>
              <a:t>2100-2300 cm</a:t>
            </a:r>
            <a:r>
              <a:rPr lang="en-US" baseline="30000" dirty="0">
                <a:sym typeface="Symbol" charset="2"/>
              </a:rPr>
              <a:t>-1</a:t>
            </a:r>
            <a:r>
              <a:rPr lang="en-US" dirty="0">
                <a:sym typeface="Symbol" charset="2"/>
              </a:rPr>
              <a:t> – check for triple bonds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dirty="0">
                <a:sym typeface="Symbol" charset="2"/>
              </a:rPr>
              <a:t>2700-4000 cm</a:t>
            </a:r>
            <a:r>
              <a:rPr lang="en-US" baseline="30000" dirty="0">
                <a:sym typeface="Symbol" charset="2"/>
              </a:rPr>
              <a:t>-1</a:t>
            </a:r>
            <a:r>
              <a:rPr lang="en-US" dirty="0">
                <a:sym typeface="Symbol" charset="2"/>
              </a:rPr>
              <a:t> – check for X-H bonds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dirty="0">
                <a:sym typeface="Symbol" charset="2"/>
              </a:rPr>
              <a:t>Analyze wavenumber, intensity, and shape for each signal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14.6 Analyzing an IR Spectrum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6012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Different regions of the electromagnetic spectrum are used to probe for different aspects of molecular structure: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 </a:t>
            </a:r>
            <a:r>
              <a:rPr lang="en-US" sz="4000"/>
              <a:t>Introduction to Spectroscopy</a:t>
            </a:r>
          </a:p>
        </p:txBody>
      </p:sp>
      <p:pic>
        <p:nvPicPr>
          <p:cNvPr id="2050" name="Picture 2" descr="Z:\NewMedia\Ebook-Novella\Wiley\jira\Klein Organic Chemistry 3e\Work\Batch2\Images\Ch14\klein_3e_table_14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616" y="2430864"/>
            <a:ext cx="8365348" cy="283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4592637" cy="48212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  <a:sym typeface="Symbol"/>
              </a:rPr>
              <a:t>Often, the molecular structure can be identified from an IR spectra</a:t>
            </a:r>
          </a:p>
          <a:p>
            <a:pPr marL="512763" indent="-512763"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marL="514350" lvl="1" indent="-514350" eaLnBrk="1" hangingPunct="1">
              <a:buClr>
                <a:srgbClr val="1F9FAF"/>
              </a:buClr>
              <a:buFont typeface="+mj-lt"/>
              <a:buAutoNum type="arabicPeriod" startAt="2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When looking at the 2700-4000 cm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-1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(X-H) region, draw a line at 3000, and focus on the signals that come above it.</a:t>
            </a: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514350" lvl="1" indent="-514350" eaLnBrk="1" hangingPunct="1">
              <a:buClr>
                <a:srgbClr val="1F9FAF"/>
              </a:buClr>
              <a:buFont typeface="+mj-lt"/>
              <a:buAutoNum type="arabicPeriod" startAt="2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514350" lvl="1" indent="-514350" eaLnBrk="1" hangingPunct="1">
              <a:buClr>
                <a:srgbClr val="1F9FAF"/>
              </a:buClr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514350" lvl="1" indent="-514350" eaLnBrk="1" hangingPunct="1">
              <a:buClr>
                <a:srgbClr val="1F9FAF"/>
              </a:buClr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14.1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14.6 Analyzing an IR Spectrum</a:t>
            </a:r>
            <a:endParaRPr lang="en-US" sz="4000" dirty="0"/>
          </a:p>
        </p:txBody>
      </p:sp>
      <p:pic>
        <p:nvPicPr>
          <p:cNvPr id="20482" name="Picture 2" descr="Z:\NewMedia\Ebook-Novella\Wiley\jira\Klein Organic Chemistry 3e\Work\Batch2\Images\Ch14\klein_3e_fig_14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0799" y="2026224"/>
            <a:ext cx="3980734" cy="329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1481791"/>
            <a:ext cx="8694737" cy="452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As we have learned in previous chapters, organic chemists often carry out reactions to convert one functional group into another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IR spectroscopy can often be used to determine the success of such reactions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the reaction below, we could look for the absence of an O-H signal to confirm the starting material has been consumed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3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15.2</a:t>
            </a:r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03827" y="4384861"/>
            <a:ext cx="4172856" cy="112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260910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14.7 Using IR to </a:t>
            </a:r>
            <a:r>
              <a:rPr lang="en-US" sz="4000" smtClean="0"/>
              <a:t>Distinguish Between Two Compounds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51228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Mass spectrometry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is primarily used to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determine the molar mass and formula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for a compound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In a mass spectrometer: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 compound is vaporized, then ionized, and undergoes fragmentation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masses of the ions are detected and graphed 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14.8 Introduction to </a:t>
            </a:r>
            <a:r>
              <a:rPr lang="en-US" sz="4000" smtClean="0"/>
              <a:t>Mass Spectrometry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51228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most common method of ionizing molecules is by electron impact (EI)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sample is bombarded with a beam of high energy electrons (1600 kcal or 70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eV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EI usually causes an electron to be ejected from the molecule. 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85865" y="3854291"/>
            <a:ext cx="6172269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14.8 Introduction to </a:t>
            </a:r>
            <a:r>
              <a:rPr lang="en-US" sz="4000" smtClean="0"/>
              <a:t>Mass Spectrometry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51228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The mass of the </a:t>
            </a:r>
            <a:r>
              <a:rPr lang="en-US" sz="2400" b="1" dirty="0" smtClean="0">
                <a:solidFill>
                  <a:srgbClr val="002060"/>
                </a:solidFill>
                <a:sym typeface="Symbol" charset="2"/>
              </a:rPr>
              <a:t>radical </a:t>
            </a:r>
            <a:r>
              <a:rPr lang="en-US" sz="2400" b="1" dirty="0" err="1" smtClean="0">
                <a:solidFill>
                  <a:srgbClr val="002060"/>
                </a:solidFill>
                <a:sym typeface="Symbol" charset="2"/>
              </a:rPr>
              <a:t>cation</a:t>
            </a:r>
            <a:r>
              <a:rPr lang="en-US" sz="2400" b="1" dirty="0" smtClean="0">
                <a:solidFill>
                  <a:srgbClr val="002060"/>
                </a:solidFill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is the same as the parent compound (mass of an electron is negligible)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If the radical </a:t>
            </a:r>
            <a:r>
              <a:rPr lang="en-US" sz="2400" dirty="0" err="1">
                <a:sym typeface="Symbol" charset="2"/>
              </a:rPr>
              <a:t>cation</a:t>
            </a:r>
            <a:r>
              <a:rPr lang="en-US" sz="2400" dirty="0">
                <a:sym typeface="Symbol" charset="2"/>
              </a:rPr>
              <a:t> remains intact, it is </a:t>
            </a:r>
            <a:r>
              <a:rPr lang="en-US" sz="2400" b="1" dirty="0">
                <a:solidFill>
                  <a:srgbClr val="002060"/>
                </a:solidFill>
                <a:sym typeface="Symbol" charset="2"/>
              </a:rPr>
              <a:t>known as the molecular ion (M</a:t>
            </a:r>
            <a:r>
              <a:rPr lang="en-US" sz="2400" b="1" baseline="30000" dirty="0">
                <a:solidFill>
                  <a:srgbClr val="002060"/>
                </a:solidFill>
                <a:sym typeface="Symbol" charset="2"/>
              </a:rPr>
              <a:t>+•</a:t>
            </a:r>
            <a:r>
              <a:rPr lang="en-US" sz="2400" b="1" dirty="0">
                <a:solidFill>
                  <a:srgbClr val="002060"/>
                </a:solidFill>
                <a:sym typeface="Symbol" charset="2"/>
              </a:rPr>
              <a:t>) </a:t>
            </a:r>
            <a:r>
              <a:rPr lang="en-US" sz="2400" dirty="0">
                <a:sym typeface="Symbol" charset="2"/>
              </a:rPr>
              <a:t>or parent </a:t>
            </a:r>
            <a:r>
              <a:rPr lang="en-US" sz="2400" dirty="0" smtClean="0">
                <a:sym typeface="Symbol" charset="2"/>
              </a:rPr>
              <a:t>ion</a:t>
            </a:r>
            <a:endParaRPr lang="en-US" sz="2400" dirty="0">
              <a:sym typeface="Symbol" charset="2"/>
            </a:endParaRP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1011" y="2485162"/>
            <a:ext cx="6172269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14.8 Introduction to </a:t>
            </a:r>
            <a:r>
              <a:rPr lang="en-US" sz="4000" smtClean="0"/>
              <a:t>Mass Spectrometry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51228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Most of the radical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cations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(parent ions) typically fragment into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radical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and a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cation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: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2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ions are deflected by a magnetic field, and their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mass-to-charge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ratio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(m/z) is detected. 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Neutrally charged fragments are not detected.</a:t>
            </a: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1905" y="2218917"/>
            <a:ext cx="6060190" cy="173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14.8 Introduction to </a:t>
            </a:r>
            <a:r>
              <a:rPr lang="en-US" sz="4000" smtClean="0"/>
              <a:t>Mass Spectrometry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5571" y="1370013"/>
            <a:ext cx="5022850" cy="51228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the </a:t>
            </a:r>
            <a:r>
              <a:rPr lang="en-US" sz="2400" b="1" dirty="0">
                <a:sym typeface="Symbol" charset="2"/>
              </a:rPr>
              <a:t>mass spectrum </a:t>
            </a:r>
            <a:r>
              <a:rPr lang="en-US" sz="2400" dirty="0" smtClean="0">
                <a:sym typeface="Symbol" charset="2"/>
              </a:rPr>
              <a:t>shows the relative abundance of each </a:t>
            </a:r>
            <a:r>
              <a:rPr lang="en-US" sz="2400" dirty="0" err="1" smtClean="0">
                <a:sym typeface="Symbol" charset="2"/>
              </a:rPr>
              <a:t>cation</a:t>
            </a:r>
            <a:r>
              <a:rPr lang="en-US" sz="2400" dirty="0" smtClean="0">
                <a:sym typeface="Symbol" charset="2"/>
              </a:rPr>
              <a:t> that was detected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The </a:t>
            </a:r>
            <a:r>
              <a:rPr lang="en-US" sz="2400" b="1" dirty="0">
                <a:solidFill>
                  <a:srgbClr val="002060"/>
                </a:solidFill>
                <a:sym typeface="Symbol" charset="2"/>
              </a:rPr>
              <a:t>base peak is the tallest peak </a:t>
            </a:r>
            <a:r>
              <a:rPr lang="en-US" sz="2400" dirty="0">
                <a:sym typeface="Symbol" charset="2"/>
              </a:rPr>
              <a:t>in the </a:t>
            </a:r>
            <a:r>
              <a:rPr lang="en-US" sz="2400" dirty="0" smtClean="0">
                <a:sym typeface="Symbol" charset="2"/>
              </a:rPr>
              <a:t>spectrum, and is the most abundant fragment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For methane the base peak </a:t>
            </a:r>
            <a:r>
              <a:rPr lang="en-US" sz="2400" dirty="0" smtClean="0">
                <a:sym typeface="Symbol" charset="2"/>
              </a:rPr>
              <a:t>is the parent ion, M</a:t>
            </a:r>
            <a:r>
              <a:rPr lang="en-US" sz="2400" baseline="30000" dirty="0" smtClean="0">
                <a:sym typeface="Symbol" charset="2"/>
              </a:rPr>
              <a:t>+•</a:t>
            </a: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14.8 Introduction to </a:t>
            </a:r>
            <a:r>
              <a:rPr lang="en-US" sz="4000" smtClean="0"/>
              <a:t>Mass Spectrometry</a:t>
            </a:r>
            <a:endParaRPr lang="en-US" sz="4000" dirty="0"/>
          </a:p>
        </p:txBody>
      </p:sp>
      <p:pic>
        <p:nvPicPr>
          <p:cNvPr id="21506" name="Picture 2" descr="Z:\NewMedia\Ebook-Novella\Wiley\jira\Klein Organic Chemistry 3e\Work\Batch2\Images\Ch14\klein_3e_fig_14_2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500" y="1328063"/>
            <a:ext cx="3476744" cy="432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512286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Peaks with a </a:t>
            </a:r>
            <a:r>
              <a:rPr lang="en-US" sz="2400" dirty="0" smtClean="0">
                <a:sym typeface="Symbol" charset="2"/>
              </a:rPr>
              <a:t>m/z </a:t>
            </a:r>
            <a:r>
              <a:rPr lang="en-US" sz="2400" dirty="0">
                <a:sym typeface="Symbol" charset="2"/>
              </a:rPr>
              <a:t>less than M</a:t>
            </a:r>
            <a:r>
              <a:rPr lang="en-US" sz="2400" baseline="30000" dirty="0">
                <a:sym typeface="Symbol" charset="2"/>
              </a:rPr>
              <a:t>+•</a:t>
            </a:r>
            <a:r>
              <a:rPr lang="en-US" sz="2400" dirty="0">
                <a:sym typeface="Symbol" charset="2"/>
              </a:rPr>
              <a:t> represent </a:t>
            </a:r>
            <a:r>
              <a:rPr lang="en-US" sz="2400" dirty="0" smtClean="0">
                <a:sym typeface="Symbol" charset="2"/>
              </a:rPr>
              <a:t>fragments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Subsequent H radicals can be fragmented to give the ions with a mass/charge = 12, 13 and 14 </a:t>
            </a: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11364" y="1965605"/>
            <a:ext cx="5121271" cy="215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14.8 Introduction to </a:t>
            </a:r>
            <a:r>
              <a:rPr lang="en-US" sz="4000" smtClean="0"/>
              <a:t>Mass Spectrometry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51228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Mass spec is a relatively sensitive analytical method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Many organic compounds can be identified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Pharmaceutical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: drug discovery and drug metabolism, reaction monitoring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Biotech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: amino acid sequencing, analysis of macromolecules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Clinical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: neonatal screening, hemoglobin analysis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Environmental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: drug testing, water quality, food contamination testing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Geological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: evaluating oil composition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Forensic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: Explosive detection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Many More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14.8 Introduction to </a:t>
            </a:r>
            <a:r>
              <a:rPr lang="en-US" sz="4000" smtClean="0"/>
              <a:t>Mass Spectrometry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576534" cy="2201863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In the mass spec for benzene, the M</a:t>
            </a:r>
            <a:r>
              <a:rPr lang="en-US" sz="2400" baseline="30000" dirty="0">
                <a:sym typeface="Symbol" charset="2"/>
              </a:rPr>
              <a:t>+•</a:t>
            </a:r>
            <a:r>
              <a:rPr lang="en-US" sz="2400" dirty="0">
                <a:sym typeface="Symbol" charset="2"/>
              </a:rPr>
              <a:t> peak is the base </a:t>
            </a:r>
            <a:r>
              <a:rPr lang="en-US" sz="2400" dirty="0" smtClean="0">
                <a:sym typeface="Symbol" charset="2"/>
              </a:rPr>
              <a:t>peak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The M</a:t>
            </a:r>
            <a:r>
              <a:rPr lang="en-US" sz="2400" baseline="30000" dirty="0">
                <a:sym typeface="Symbol" charset="2"/>
              </a:rPr>
              <a:t>+•</a:t>
            </a:r>
            <a:r>
              <a:rPr lang="en-US" sz="2400" dirty="0">
                <a:sym typeface="Symbol" charset="2"/>
              </a:rPr>
              <a:t> peak does not easily fragment</a:t>
            </a:r>
            <a:endParaRPr lang="en-US" sz="2400" b="1" dirty="0">
              <a:sym typeface="Symbol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14.9 Analyzing the (M)</a:t>
            </a:r>
            <a:r>
              <a:rPr lang="en-US" sz="4000" baseline="30000" dirty="0" smtClean="0"/>
              <a:t>+•</a:t>
            </a:r>
            <a:r>
              <a:rPr lang="en-US" sz="4000" dirty="0" smtClean="0"/>
              <a:t> Peak</a:t>
            </a:r>
            <a:endParaRPr lang="en-US" sz="4000" dirty="0"/>
          </a:p>
        </p:txBody>
      </p:sp>
      <p:pic>
        <p:nvPicPr>
          <p:cNvPr id="22530" name="Picture 2" descr="Z:\NewMedia\Ebook-Novella\Wiley\jira\Klein Organic Chemistry 3e\Work\Batch2\Images\Ch14\klein_3e_fig_14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78" y="1618893"/>
            <a:ext cx="7114220" cy="4082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64174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Matter exhibits particle-like properties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On the macroscopic scale, matter appears to exhibit continuous behavior rather than quantum behavior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Consider the example of an engine powering the rotation of a tire.  The tire should be able to rotate at nearly any rate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Matter also exhibits </a:t>
            </a:r>
            <a:r>
              <a:rPr lang="en-US" sz="2400" b="1" dirty="0" smtClean="0">
                <a:solidFill>
                  <a:srgbClr val="002060"/>
                </a:solidFill>
                <a:sym typeface="Symbol"/>
              </a:rPr>
              <a:t>wave-like properties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Matter on the </a:t>
            </a:r>
            <a:r>
              <a:rPr lang="en-US" sz="2400" b="1" dirty="0" smtClean="0">
                <a:solidFill>
                  <a:srgbClr val="002060"/>
                </a:solidFill>
                <a:sym typeface="Symbol"/>
              </a:rPr>
              <a:t>molecular scale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exhibits </a:t>
            </a:r>
            <a:r>
              <a:rPr lang="en-US" sz="2400" b="1" dirty="0" smtClean="0">
                <a:solidFill>
                  <a:srgbClr val="002060"/>
                </a:solidFill>
                <a:sym typeface="Symbol"/>
              </a:rPr>
              <a:t>quantum behavior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 molecule will only rotate or vibrate at certain rates (energies)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 </a:t>
            </a:r>
            <a:r>
              <a:rPr lang="en-US" sz="4000"/>
              <a:t>Introduction to Spectroscopy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37159" y="960120"/>
            <a:ext cx="8563087" cy="291914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For </a:t>
            </a:r>
            <a:r>
              <a:rPr lang="en-US" sz="2400" dirty="0">
                <a:sym typeface="Symbol" charset="2"/>
              </a:rPr>
              <a:t>most compounds, the M</a:t>
            </a:r>
            <a:r>
              <a:rPr lang="en-US" sz="2400" baseline="30000" dirty="0">
                <a:sym typeface="Symbol" charset="2"/>
              </a:rPr>
              <a:t>+•</a:t>
            </a:r>
            <a:r>
              <a:rPr lang="en-US" sz="2400" dirty="0">
                <a:sym typeface="Symbol" charset="2"/>
              </a:rPr>
              <a:t> peak </a:t>
            </a:r>
            <a:r>
              <a:rPr lang="en-US" sz="2400" dirty="0" smtClean="0">
                <a:sym typeface="Symbol" charset="2"/>
              </a:rPr>
              <a:t>is </a:t>
            </a:r>
            <a:r>
              <a:rPr lang="en-US" sz="2400" dirty="0">
                <a:sym typeface="Symbol" charset="2"/>
              </a:rPr>
              <a:t>NOT the base </a:t>
            </a:r>
            <a:r>
              <a:rPr lang="en-US" sz="2400" dirty="0" smtClean="0">
                <a:sym typeface="Symbol" charset="2"/>
              </a:rPr>
              <a:t>peak</a:t>
            </a: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parent ion for pentane fragments </a:t>
            </a:r>
            <a:r>
              <a:rPr lang="en-US" sz="2400" dirty="0">
                <a:sym typeface="Symbol" charset="2"/>
              </a:rPr>
              <a:t>easily</a:t>
            </a:r>
            <a:endParaRPr lang="en-US" sz="2400" b="1" dirty="0">
              <a:sym typeface="Symbol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14.9 Analyzing the (M)</a:t>
            </a:r>
            <a:r>
              <a:rPr lang="en-US" sz="4000" baseline="30000" dirty="0" smtClean="0"/>
              <a:t>+•</a:t>
            </a:r>
            <a:r>
              <a:rPr lang="en-US" sz="4000" dirty="0" smtClean="0"/>
              <a:t> Peak</a:t>
            </a:r>
            <a:endParaRPr lang="en-US" sz="4000" dirty="0"/>
          </a:p>
        </p:txBody>
      </p:sp>
      <p:pic>
        <p:nvPicPr>
          <p:cNvPr id="23554" name="Picture 2" descr="Z:\NewMedia\Ebook-Novella\Wiley\jira\Klein Organic Chemistry 3e\Work\Batch2\Images\Ch14\klein_3e_fig_14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63" y="2028575"/>
            <a:ext cx="6631906" cy="380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512286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The first step in analyzing a mass spec is to identify the M</a:t>
            </a:r>
            <a:r>
              <a:rPr lang="en-US" sz="2400" baseline="30000" dirty="0">
                <a:sym typeface="Symbol" charset="2"/>
              </a:rPr>
              <a:t>+•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peak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r>
              <a:rPr lang="en-US" dirty="0" smtClean="0">
                <a:sym typeface="Symbol" charset="2"/>
              </a:rPr>
              <a:t>The </a:t>
            </a:r>
            <a:r>
              <a:rPr lang="en-US" b="1" dirty="0" smtClean="0">
                <a:solidFill>
                  <a:srgbClr val="002060"/>
                </a:solidFill>
                <a:sym typeface="Symbol" charset="2"/>
              </a:rPr>
              <a:t>m/z of the parent ion = molar mass of the compound</a:t>
            </a:r>
            <a:endParaRPr lang="en-US" b="1" dirty="0">
              <a:solidFill>
                <a:srgbClr val="002060"/>
              </a:solidFill>
              <a:sym typeface="Symbol" charset="2"/>
            </a:endParaRPr>
          </a:p>
          <a:p>
            <a:pPr lvl="1" eaLnBrk="1" hangingPunct="1"/>
            <a:r>
              <a:rPr lang="en-US" dirty="0">
                <a:sym typeface="Symbol" charset="2"/>
              </a:rPr>
              <a:t>An odd massed M</a:t>
            </a:r>
            <a:r>
              <a:rPr lang="en-US" baseline="30000" dirty="0">
                <a:sym typeface="Symbol" charset="2"/>
              </a:rPr>
              <a:t>+•</a:t>
            </a:r>
            <a:r>
              <a:rPr lang="en-US" dirty="0">
                <a:sym typeface="Symbol" charset="2"/>
              </a:rPr>
              <a:t> peak </a:t>
            </a:r>
            <a:r>
              <a:rPr lang="en-US" dirty="0" smtClean="0">
                <a:sym typeface="Symbol" charset="2"/>
              </a:rPr>
              <a:t>generally means there is </a:t>
            </a:r>
            <a:r>
              <a:rPr lang="en-US" dirty="0">
                <a:sym typeface="Symbol" charset="2"/>
              </a:rPr>
              <a:t>an odd number of N atoms in the molecule</a:t>
            </a:r>
          </a:p>
          <a:p>
            <a:pPr lvl="1" eaLnBrk="1" hangingPunct="1"/>
            <a:r>
              <a:rPr lang="en-US" dirty="0">
                <a:sym typeface="Symbol" charset="2"/>
              </a:rPr>
              <a:t>An even massed M</a:t>
            </a:r>
            <a:r>
              <a:rPr lang="en-US" baseline="30000" dirty="0">
                <a:sym typeface="Symbol" charset="2"/>
              </a:rPr>
              <a:t>+•</a:t>
            </a:r>
            <a:r>
              <a:rPr lang="en-US" dirty="0">
                <a:sym typeface="Symbol" charset="2"/>
              </a:rPr>
              <a:t> peak </a:t>
            </a:r>
            <a:r>
              <a:rPr lang="en-US" dirty="0" smtClean="0">
                <a:sym typeface="Symbol" charset="2"/>
              </a:rPr>
              <a:t>generally indicates an absence of nitrogen, or an </a:t>
            </a:r>
            <a:r>
              <a:rPr lang="en-US" dirty="0">
                <a:sym typeface="Symbol" charset="2"/>
              </a:rPr>
              <a:t>even number of N </a:t>
            </a:r>
            <a:r>
              <a:rPr lang="en-US" dirty="0" smtClean="0">
                <a:sym typeface="Symbol" charset="2"/>
              </a:rPr>
              <a:t>atoms are present</a:t>
            </a: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 smtClean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Practice with conceptual </a:t>
            </a:r>
            <a:r>
              <a:rPr lang="en-US" sz="2400" b="1" dirty="0" smtClean="0">
                <a:sym typeface="Symbol" charset="2"/>
              </a:rPr>
              <a:t>checkpoints 14.18 and 14.19</a:t>
            </a:r>
            <a:endParaRPr lang="en-US" sz="2400" b="1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14.9 Analyzing the (M)</a:t>
            </a:r>
            <a:r>
              <a:rPr lang="en-US" sz="4000" baseline="30000" dirty="0" smtClean="0"/>
              <a:t>+•</a:t>
            </a:r>
            <a:r>
              <a:rPr lang="en-US" sz="4000" dirty="0" smtClean="0"/>
              <a:t> Peak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8" y="4240308"/>
            <a:ext cx="7239188" cy="1565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1" y="960120"/>
            <a:ext cx="5039958" cy="51228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For methane, there is an (M+1</a:t>
            </a:r>
            <a:r>
              <a:rPr lang="en-US" sz="2400" dirty="0">
                <a:sym typeface="Symbol" charset="2"/>
              </a:rPr>
              <a:t>)</a:t>
            </a:r>
            <a:r>
              <a:rPr lang="en-US" sz="2400" baseline="30000" dirty="0">
                <a:sym typeface="Symbol" charset="2"/>
              </a:rPr>
              <a:t>+• </a:t>
            </a:r>
            <a:r>
              <a:rPr lang="en-US" sz="2400" dirty="0" smtClean="0">
                <a:sym typeface="Symbol" charset="2"/>
              </a:rPr>
              <a:t>that is about </a:t>
            </a:r>
            <a:r>
              <a:rPr lang="en-US" sz="2400" dirty="0">
                <a:sym typeface="Symbol" charset="2"/>
              </a:rPr>
              <a:t>1% as abundant as the M</a:t>
            </a:r>
            <a:r>
              <a:rPr lang="en-US" sz="2400" baseline="30000" dirty="0">
                <a:sym typeface="Symbol" charset="2"/>
              </a:rPr>
              <a:t>+•  </a:t>
            </a:r>
            <a:r>
              <a:rPr lang="en-US" sz="2400" dirty="0">
                <a:sym typeface="Symbol" charset="2"/>
              </a:rPr>
              <a:t>peak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The (M+1)</a:t>
            </a:r>
            <a:r>
              <a:rPr lang="en-US" sz="2400" baseline="30000" dirty="0">
                <a:sym typeface="Symbol" charset="2"/>
              </a:rPr>
              <a:t>+• </a:t>
            </a:r>
            <a:r>
              <a:rPr lang="en-US" sz="2400" dirty="0">
                <a:sym typeface="Symbol" charset="2"/>
              </a:rPr>
              <a:t>peak results from the presence of </a:t>
            </a:r>
            <a:r>
              <a:rPr lang="en-US" sz="2400" baseline="30000" dirty="0">
                <a:sym typeface="Symbol" charset="2"/>
              </a:rPr>
              <a:t>13</a:t>
            </a:r>
            <a:r>
              <a:rPr lang="en-US" sz="2400" dirty="0">
                <a:sym typeface="Symbol" charset="2"/>
              </a:rPr>
              <a:t>C in the sample.  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1% of all carbon atoms are </a:t>
            </a:r>
            <a:r>
              <a:rPr lang="en-US" sz="2400" baseline="30000" dirty="0">
                <a:sym typeface="Symbol" charset="2"/>
              </a:rPr>
              <a:t>13</a:t>
            </a:r>
            <a:r>
              <a:rPr lang="en-US" sz="2400" dirty="0">
                <a:sym typeface="Symbol" charset="2"/>
              </a:rPr>
              <a:t>C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14.10 </a:t>
            </a:r>
            <a:r>
              <a:rPr lang="en-US" sz="4000" dirty="0" smtClean="0"/>
              <a:t>Analyzing the </a:t>
            </a:r>
            <a:r>
              <a:rPr lang="en-US" sz="4000" smtClean="0"/>
              <a:t>(M+1)</a:t>
            </a:r>
            <a:r>
              <a:rPr lang="en-US" sz="4000" baseline="30000" smtClean="0"/>
              <a:t>+•</a:t>
            </a:r>
            <a:r>
              <a:rPr lang="en-US" sz="4000" smtClean="0"/>
              <a:t> </a:t>
            </a:r>
            <a:r>
              <a:rPr lang="en-US" sz="4000" dirty="0" smtClean="0"/>
              <a:t>Peak</a:t>
            </a:r>
            <a:endParaRPr lang="en-US" sz="4000" dirty="0"/>
          </a:p>
        </p:txBody>
      </p:sp>
      <p:pic>
        <p:nvPicPr>
          <p:cNvPr id="24578" name="Picture 2" descr="Z:\NewMedia\Ebook-Novella\Wiley\jira\Klein Organic Chemistry 3e\Work\Batch2\Images\Ch14\klein_3e_fig_14_2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2758" y="1394219"/>
            <a:ext cx="3537020" cy="439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6343650" cy="51228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The more carbon atoms in a compound, the more abundant the (M+1)</a:t>
            </a:r>
            <a:r>
              <a:rPr lang="en-US" sz="2400" baseline="30000" dirty="0" smtClean="0">
                <a:sym typeface="Symbol" charset="2"/>
              </a:rPr>
              <a:t>+•</a:t>
            </a:r>
            <a:r>
              <a:rPr lang="en-US" sz="2400" dirty="0" smtClean="0">
                <a:sym typeface="Symbol" charset="2"/>
              </a:rPr>
              <a:t> peak is.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So, comparing </a:t>
            </a:r>
            <a:r>
              <a:rPr lang="en-US" sz="2400" dirty="0">
                <a:sym typeface="Symbol" charset="2"/>
              </a:rPr>
              <a:t>the heights of the </a:t>
            </a:r>
            <a:r>
              <a:rPr lang="en-US" sz="2400" dirty="0"/>
              <a:t>(</a:t>
            </a:r>
            <a:r>
              <a:rPr lang="en-US" sz="2400" dirty="0">
                <a:sym typeface="Symbol" charset="2"/>
              </a:rPr>
              <a:t>M+1)</a:t>
            </a:r>
            <a:r>
              <a:rPr lang="en-US" sz="2400" baseline="30000" dirty="0">
                <a:sym typeface="Symbol" charset="2"/>
              </a:rPr>
              <a:t>+•</a:t>
            </a:r>
            <a:r>
              <a:rPr lang="en-US" sz="2400" dirty="0">
                <a:sym typeface="Symbol" charset="2"/>
              </a:rPr>
              <a:t> peak and the M</a:t>
            </a:r>
            <a:r>
              <a:rPr lang="en-US" sz="2400" baseline="30000" dirty="0">
                <a:sym typeface="Symbol" charset="2"/>
              </a:rPr>
              <a:t>+•</a:t>
            </a:r>
            <a:r>
              <a:rPr lang="en-US" sz="2400" dirty="0">
                <a:sym typeface="Symbol" charset="2"/>
              </a:rPr>
              <a:t> peak can allow you to estimate how many carbons are in the molecule</a:t>
            </a:r>
            <a:r>
              <a:rPr lang="en-US" sz="2400" dirty="0" smtClean="0">
                <a:sym typeface="Symbol" charset="2"/>
              </a:rPr>
              <a:t>.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Practice with </a:t>
            </a:r>
            <a:r>
              <a:rPr lang="en-US" sz="2400" b="1" dirty="0" err="1">
                <a:sym typeface="Symbol" charset="2"/>
              </a:rPr>
              <a:t>SkillBuilder</a:t>
            </a:r>
            <a:r>
              <a:rPr lang="en-US" sz="2400" b="1" dirty="0">
                <a:sym typeface="Symbol" charset="2"/>
              </a:rPr>
              <a:t> </a:t>
            </a:r>
            <a:r>
              <a:rPr lang="en-US" sz="2400" b="1" dirty="0" smtClean="0">
                <a:sym typeface="Symbol" charset="2"/>
              </a:rPr>
              <a:t>14.3</a:t>
            </a:r>
            <a:endParaRPr lang="en-US" sz="2400" b="1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14.10 </a:t>
            </a:r>
            <a:r>
              <a:rPr lang="en-US" sz="4000" dirty="0" smtClean="0"/>
              <a:t>Analyzing the </a:t>
            </a:r>
            <a:r>
              <a:rPr lang="en-US" sz="4000" smtClean="0"/>
              <a:t>(M+1)</a:t>
            </a:r>
            <a:r>
              <a:rPr lang="en-US" sz="4000" baseline="30000" smtClean="0"/>
              <a:t>+•</a:t>
            </a:r>
            <a:r>
              <a:rPr lang="en-US" sz="4000" smtClean="0"/>
              <a:t> </a:t>
            </a:r>
            <a:r>
              <a:rPr lang="en-US" sz="4000" dirty="0" smtClean="0"/>
              <a:t>Peak</a:t>
            </a:r>
            <a:endParaRPr lang="en-US" sz="4000" dirty="0"/>
          </a:p>
        </p:txBody>
      </p:sp>
      <p:pic>
        <p:nvPicPr>
          <p:cNvPr id="25602" name="Picture 2" descr="Z:\NewMedia\Ebook-Novella\Wiley\jira\Klein Organic Chemistry 3e\Work\Batch2\Images\Ch14\klein_3e_fig_14_25.jpg"/>
          <p:cNvPicPr>
            <a:picLocks noChangeAspect="1" noChangeArrowheads="1"/>
          </p:cNvPicPr>
          <p:nvPr/>
        </p:nvPicPr>
        <p:blipFill rotWithShape="1">
          <a:blip r:embed="rId2"/>
          <a:srcRect r="59699"/>
          <a:stretch/>
        </p:blipFill>
        <p:spPr bwMode="auto">
          <a:xfrm>
            <a:off x="6624541" y="2048084"/>
            <a:ext cx="2052100" cy="402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05850" cy="43926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Chlorine has two abundant isotopes 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35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Cl=76% and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37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Cl=24%</a:t>
            </a:r>
          </a:p>
          <a:p>
            <a:pPr eaLnBrk="1" hangingPunct="1">
              <a:defRPr/>
            </a:pPr>
            <a:r>
              <a:rPr lang="en-US" sz="2400" dirty="0" smtClean="0">
                <a:sym typeface="Symbol" charset="2"/>
              </a:rPr>
              <a:t>So, compounds containing a Cl atom have a 3-to-1 ratio of there (M)</a:t>
            </a:r>
            <a:r>
              <a:rPr lang="en-US" sz="2400" baseline="30000" dirty="0">
                <a:sym typeface="Symbol" charset="2"/>
              </a:rPr>
              <a:t> +•</a:t>
            </a:r>
            <a:r>
              <a:rPr lang="en-US" sz="2400" dirty="0" smtClean="0">
                <a:sym typeface="Symbol" charset="2"/>
              </a:rPr>
              <a:t> to </a:t>
            </a:r>
            <a:r>
              <a:rPr lang="en-US" sz="2400" dirty="0" smtClean="0"/>
              <a:t>(</a:t>
            </a:r>
            <a:r>
              <a:rPr lang="en-US" sz="2400" dirty="0" smtClean="0">
                <a:sym typeface="Symbol" charset="2"/>
              </a:rPr>
              <a:t>M+2</a:t>
            </a:r>
            <a:r>
              <a:rPr lang="en-US" sz="2400" dirty="0">
                <a:sym typeface="Symbol" charset="2"/>
              </a:rPr>
              <a:t>)</a:t>
            </a:r>
            <a:r>
              <a:rPr lang="en-US" sz="2400" baseline="30000" dirty="0">
                <a:sym typeface="Symbol" charset="2"/>
              </a:rPr>
              <a:t>+•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peaks</a:t>
            </a:r>
          </a:p>
          <a:p>
            <a:pPr eaLnBrk="1" hangingPunct="1"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defRPr/>
            </a:pPr>
            <a:endParaRPr lang="en-US" sz="2400" dirty="0" smtClean="0">
              <a:sym typeface="Symbol" charset="2"/>
            </a:endParaRPr>
          </a:p>
          <a:p>
            <a:pPr eaLnBrk="1" hangingPunct="1"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defRPr/>
            </a:pPr>
            <a:endParaRPr lang="en-US" sz="2400" dirty="0" smtClean="0">
              <a:sym typeface="Symbol" charset="2"/>
            </a:endParaRPr>
          </a:p>
          <a:p>
            <a:pPr eaLnBrk="1" hangingPunct="1"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defRPr/>
            </a:pPr>
            <a:endParaRPr lang="en-US" sz="2400" dirty="0" smtClean="0">
              <a:sym typeface="Symbol" charset="2"/>
            </a:endParaRPr>
          </a:p>
          <a:p>
            <a:pPr eaLnBrk="1" hangingPunct="1"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defRPr/>
            </a:pPr>
            <a:endParaRPr lang="en-US" sz="2400" dirty="0" smtClean="0">
              <a:sym typeface="Symbol" charset="2"/>
            </a:endParaRPr>
          </a:p>
          <a:p>
            <a:pPr eaLnBrk="1" hangingPunct="1"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14.11 </a:t>
            </a:r>
            <a:r>
              <a:rPr lang="en-US" sz="4000" dirty="0" smtClean="0"/>
              <a:t>Analyzing the </a:t>
            </a:r>
            <a:r>
              <a:rPr lang="en-US" sz="4000" smtClean="0"/>
              <a:t>(M+2)</a:t>
            </a:r>
            <a:r>
              <a:rPr lang="en-US" sz="4000" baseline="30000" smtClean="0"/>
              <a:t>+•</a:t>
            </a:r>
            <a:r>
              <a:rPr lang="en-US" sz="4000" smtClean="0"/>
              <a:t> </a:t>
            </a:r>
            <a:r>
              <a:rPr lang="en-US" sz="4000" dirty="0" smtClean="0"/>
              <a:t>Peak</a:t>
            </a:r>
            <a:endParaRPr lang="en-US" sz="4000" dirty="0"/>
          </a:p>
        </p:txBody>
      </p:sp>
      <p:pic>
        <p:nvPicPr>
          <p:cNvPr id="26626" name="Picture 2" descr="Z:\NewMedia\Ebook-Novella\Wiley\jira\Klein Organic Chemistry 3e\Work\Batch2\Images\Ch14\klein_3e_fig_14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962" y="2487500"/>
            <a:ext cx="6290268" cy="3676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05850" cy="4392612"/>
          </a:xfrm>
        </p:spPr>
        <p:txBody>
          <a:bodyPr/>
          <a:lstStyle/>
          <a:p>
            <a:pPr eaLnBrk="1" hangingPunct="1"/>
            <a:r>
              <a:rPr lang="en-US" sz="2400" baseline="30000" dirty="0">
                <a:sym typeface="Symbol" charset="2"/>
              </a:rPr>
              <a:t>79</a:t>
            </a:r>
            <a:r>
              <a:rPr lang="en-US" sz="2400" dirty="0">
                <a:sym typeface="Symbol" charset="2"/>
              </a:rPr>
              <a:t>Br=51% and </a:t>
            </a:r>
            <a:r>
              <a:rPr lang="en-US" sz="2400" baseline="30000" dirty="0">
                <a:sym typeface="Symbol" charset="2"/>
              </a:rPr>
              <a:t>81</a:t>
            </a:r>
            <a:r>
              <a:rPr lang="en-US" sz="2400" dirty="0">
                <a:sym typeface="Symbol" charset="2"/>
              </a:rPr>
              <a:t>Br=49%, so molecules with bromine often have equally strong </a:t>
            </a:r>
            <a:r>
              <a:rPr lang="en-US" sz="2400" dirty="0"/>
              <a:t>(</a:t>
            </a:r>
            <a:r>
              <a:rPr lang="en-US" sz="2400" dirty="0">
                <a:sym typeface="Symbol" charset="2"/>
              </a:rPr>
              <a:t>M)</a:t>
            </a:r>
            <a:r>
              <a:rPr lang="en-US" sz="2400" baseline="30000" dirty="0">
                <a:sym typeface="Symbol" charset="2"/>
              </a:rPr>
              <a:t>+•</a:t>
            </a:r>
            <a:r>
              <a:rPr lang="en-US" sz="2400" dirty="0">
                <a:sym typeface="Symbol" charset="2"/>
              </a:rPr>
              <a:t> and </a:t>
            </a:r>
            <a:r>
              <a:rPr lang="en-US" sz="2400" dirty="0"/>
              <a:t>(</a:t>
            </a:r>
            <a:r>
              <a:rPr lang="en-US" sz="2400" dirty="0">
                <a:sym typeface="Symbol" charset="2"/>
              </a:rPr>
              <a:t>M+2)</a:t>
            </a:r>
            <a:r>
              <a:rPr lang="en-US" sz="2400" baseline="30000" dirty="0">
                <a:sym typeface="Symbol" charset="2"/>
              </a:rPr>
              <a:t>+•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peaks, because these isotopes are equally abundant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14.22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15.23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14.11 </a:t>
            </a:r>
            <a:r>
              <a:rPr lang="en-US" sz="4000" dirty="0" smtClean="0"/>
              <a:t>Analyzing the </a:t>
            </a:r>
            <a:r>
              <a:rPr lang="en-US" sz="4000" smtClean="0"/>
              <a:t>(M+2)</a:t>
            </a:r>
            <a:r>
              <a:rPr lang="en-US" sz="4000" baseline="30000" smtClean="0"/>
              <a:t>+•</a:t>
            </a:r>
            <a:r>
              <a:rPr lang="en-US" sz="4000" smtClean="0"/>
              <a:t> </a:t>
            </a:r>
            <a:r>
              <a:rPr lang="en-US" sz="4000" dirty="0" smtClean="0"/>
              <a:t>Peak</a:t>
            </a:r>
            <a:endParaRPr lang="en-US" sz="4000" dirty="0"/>
          </a:p>
        </p:txBody>
      </p:sp>
      <p:pic>
        <p:nvPicPr>
          <p:cNvPr id="27650" name="Picture 2" descr="Z:\NewMedia\Ebook-Novella\Wiley\jira\Klein Organic Chemistry 3e\Work\Batch2\Images\Ch14\klein_3e_fig_14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087" y="2215531"/>
            <a:ext cx="6372240" cy="3632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Z:\NewMedia\Ebook-Novella\Wiley\jira\Klein Organic Chemistry 3e\Work\Batch2\Images\Ch14\klein_3e_fig_14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2177136"/>
            <a:ext cx="8331200" cy="3279166"/>
          </a:xfrm>
          <a:prstGeom prst="rect">
            <a:avLst/>
          </a:prstGeom>
          <a:noFill/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51228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 thorough analysis of the molecular fragments can often yield structural information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Consider pentane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Remember, MS only detects charged fragments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14.12 Analyzing </a:t>
            </a:r>
            <a:r>
              <a:rPr lang="en-US" sz="4000" smtClean="0"/>
              <a:t>the Fragments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00464" cy="23860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Clusters around each ion are the result of further fragmentation (loss of H atoms)</a:t>
            </a:r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14.12 Analyzing </a:t>
            </a:r>
            <a:r>
              <a:rPr lang="en-US" sz="4000" smtClean="0"/>
              <a:t>the Fragments</a:t>
            </a:r>
            <a:endParaRPr lang="en-US" sz="4000" dirty="0"/>
          </a:p>
        </p:txBody>
      </p:sp>
      <p:pic>
        <p:nvPicPr>
          <p:cNvPr id="29698" name="Picture 2" descr="Z:\NewMedia\Ebook-Novella\Wiley\jira\Klein Organic Chemistry 3e\Work\Batch2\Images\Ch14\klein_3e_fig_14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352" y="1989541"/>
            <a:ext cx="7335296" cy="420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299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Consider the fragmentation below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While all possible fragmentations are possible, and observed, the most abundant fragment is the most stable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possible.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Since a 3˚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is more stable than 1˚ or 2˚, the M-43 peak in the above example will be the most abundant.</a:t>
            </a:r>
          </a:p>
        </p:txBody>
      </p:sp>
      <p:pic>
        <p:nvPicPr>
          <p:cNvPr id="6759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4826" y="1844675"/>
            <a:ext cx="7854349" cy="192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14.12 Analyzing </a:t>
            </a:r>
            <a:r>
              <a:rPr lang="en-US" sz="4000" smtClean="0"/>
              <a:t>the Fragments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299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Alcohols generally undergo two main types of fragmentation: alpha cleavage and dehydration</a:t>
            </a: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38212" y="2128351"/>
            <a:ext cx="6062035" cy="159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03657" y="4390876"/>
            <a:ext cx="5357002" cy="146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14.12 Analyzing </a:t>
            </a:r>
            <a:r>
              <a:rPr lang="en-US" sz="4000" smtClean="0"/>
              <a:t>the Fragments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57704" y="2588318"/>
            <a:ext cx="2161938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A stabilized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oxonium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on is formed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089" y="4589970"/>
            <a:ext cx="201343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A stable, neutral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m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olecule is 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For </a:t>
            </a:r>
            <a:r>
              <a:rPr lang="en-US" sz="2400" dirty="0" smtClean="0">
                <a:sym typeface="Symbol" charset="2"/>
              </a:rPr>
              <a:t>the electrons in covalent bonds, </a:t>
            </a:r>
            <a:r>
              <a:rPr lang="en-US" sz="2400" dirty="0">
                <a:sym typeface="Symbol" charset="2"/>
              </a:rPr>
              <a:t>vibrational energy levels are separated by gaps (quantized</a:t>
            </a:r>
            <a:r>
              <a:rPr lang="en-US" sz="2400" dirty="0" smtClean="0">
                <a:sym typeface="Symbol" charset="2"/>
              </a:rPr>
              <a:t>)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If a photon of light strikes the molecule with the exact amount of energy needed</a:t>
            </a:r>
            <a:r>
              <a:rPr lang="en-US" sz="2400" dirty="0" smtClean="0">
                <a:sym typeface="Symbol" charset="2"/>
              </a:rPr>
              <a:t>, the light is absorbed, and </a:t>
            </a:r>
            <a:r>
              <a:rPr lang="en-US" sz="2400" b="1" dirty="0" smtClean="0">
                <a:sym typeface="Symbol" charset="2"/>
              </a:rPr>
              <a:t>vibrational excitation</a:t>
            </a:r>
            <a:r>
              <a:rPr lang="en-US" sz="2400" dirty="0" smtClean="0">
                <a:sym typeface="Symbol" charset="2"/>
              </a:rPr>
              <a:t> will occur</a:t>
            </a:r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Infrared (IR) Light generally causes molecular </a:t>
            </a:r>
            <a:r>
              <a:rPr lang="en-US" sz="2400" dirty="0" smtClean="0">
                <a:sym typeface="Symbol" charset="2"/>
              </a:rPr>
              <a:t>vibration.  Different types of bonds absorb different IR energies.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Eventually, the absorbed energy </a:t>
            </a:r>
            <a:r>
              <a:rPr lang="en-US" sz="2400" dirty="0">
                <a:sym typeface="Symbol" charset="2"/>
              </a:rPr>
              <a:t>is </a:t>
            </a:r>
            <a:r>
              <a:rPr lang="en-US" sz="2400" dirty="0" smtClean="0">
                <a:sym typeface="Symbol" charset="2"/>
              </a:rPr>
              <a:t>released </a:t>
            </a:r>
            <a:r>
              <a:rPr lang="en-US" sz="2400" dirty="0">
                <a:sym typeface="Symbol" charset="2"/>
              </a:rPr>
              <a:t>from the molecule </a:t>
            </a:r>
            <a:r>
              <a:rPr lang="en-US" sz="2400" dirty="0" smtClean="0">
                <a:sym typeface="Symbol" charset="2"/>
              </a:rPr>
              <a:t>as heat</a:t>
            </a:r>
            <a:endParaRPr lang="en-US" sz="2400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 </a:t>
            </a:r>
            <a:r>
              <a:rPr lang="en-US" sz="4000"/>
              <a:t>Introduction to Spectroscopy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29972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Amines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also </a:t>
            </a:r>
            <a:r>
              <a:rPr lang="en-US" sz="2400" dirty="0">
                <a:sym typeface="Symbol" charset="2"/>
              </a:rPr>
              <a:t>undergo 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alpha 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cleavage</a:t>
            </a:r>
          </a:p>
          <a:p>
            <a:pPr eaLnBrk="1" hangingPunct="1"/>
            <a:endParaRPr lang="en-US" sz="2400" b="1" dirty="0" smtClean="0">
              <a:solidFill>
                <a:srgbClr val="0070C0"/>
              </a:solidFill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lvl="2"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Carbonyls</a:t>
            </a:r>
            <a:r>
              <a:rPr lang="en-US" sz="2400" dirty="0">
                <a:sym typeface="Symbol" charset="2"/>
              </a:rPr>
              <a:t> generally undergo </a:t>
            </a:r>
            <a:r>
              <a:rPr lang="en-US" sz="2400" b="1" dirty="0" err="1">
                <a:solidFill>
                  <a:srgbClr val="0070C0"/>
                </a:solidFill>
                <a:sym typeface="Symbol" charset="2"/>
              </a:rPr>
              <a:t>McLafferty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rearrangement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48062" y="1852877"/>
            <a:ext cx="6609153" cy="163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8062" y="4668278"/>
            <a:ext cx="7260516" cy="141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14.12 Analyzing </a:t>
            </a:r>
            <a:r>
              <a:rPr lang="en-US" sz="4000" smtClean="0"/>
              <a:t>the Fragments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2997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Presence of these characteristics fragments in a mass spectrum confirm the following structural features: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Practice with conceptual checkpoints </a:t>
            </a:r>
            <a:r>
              <a:rPr lang="en-US" sz="2400" b="1" dirty="0" smtClean="0">
                <a:sym typeface="Symbol" charset="2"/>
              </a:rPr>
              <a:t>14.24 </a:t>
            </a:r>
            <a:r>
              <a:rPr lang="en-US" sz="2400" b="1" dirty="0">
                <a:sym typeface="Symbol" charset="2"/>
              </a:rPr>
              <a:t>– </a:t>
            </a:r>
            <a:r>
              <a:rPr lang="en-US" sz="2400" b="1" dirty="0" smtClean="0">
                <a:sym typeface="Symbol" charset="2"/>
              </a:rPr>
              <a:t>15.27</a:t>
            </a: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14.12 Analyzing </a:t>
            </a:r>
            <a:r>
              <a:rPr lang="en-US" sz="4000" smtClean="0"/>
              <a:t>the Fragments</a:t>
            </a:r>
            <a:endParaRPr lang="en-US" sz="4000" dirty="0"/>
          </a:p>
        </p:txBody>
      </p:sp>
      <p:pic>
        <p:nvPicPr>
          <p:cNvPr id="30722" name="Picture 2" descr="Z:\NewMedia\Ebook-Novella\Wiley\jira\Klein Organic Chemistry 3e\Work\Batch2\Images\Ch14\klein_3e_table_14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11" y="2043867"/>
            <a:ext cx="8058778" cy="3153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38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High Resolution Mass Spectrometry allows m/z to be measured with up to 4 decimal places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Masses are generally not whole number integers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1 proton = 1.0073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amu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and 1 neutron = 1.0086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amu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One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 atom = exactly 12.0000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amu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because the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amu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scale is based on the mass of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All atoms other than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 will have a mass in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amu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that can be measured to 4 decimal places by a high-resolution mass spec instrument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14.13 High-Resolution Mass Spec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Note the exact masses and natural abundances below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14.13 High-Resolution Mass Spec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1" y="1506412"/>
            <a:ext cx="7768347" cy="4056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Recall the atomic weights on the PTE are based on isotopic abundance.</a:t>
            </a:r>
          </a:p>
        </p:txBody>
      </p:sp>
      <p:pic>
        <p:nvPicPr>
          <p:cNvPr id="72711" name="Picture 2"/>
          <p:cNvPicPr>
            <a:picLocks noChangeAspect="1" noChangeArrowheads="1"/>
          </p:cNvPicPr>
          <p:nvPr/>
        </p:nvPicPr>
        <p:blipFill>
          <a:blip r:embed="rId2"/>
          <a:srcRect t="9059" r="51476"/>
          <a:stretch>
            <a:fillRect/>
          </a:stretch>
        </p:blipFill>
        <p:spPr bwMode="auto">
          <a:xfrm>
            <a:off x="4905917" y="1872621"/>
            <a:ext cx="3921218" cy="400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37160" y="2181225"/>
            <a:ext cx="4557712" cy="40814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high-res </a:t>
            </a:r>
            <a:r>
              <a:rPr lang="en-US" sz="2400" dirty="0">
                <a:sym typeface="Symbol" charset="2"/>
              </a:rPr>
              <a:t>MS </a:t>
            </a:r>
            <a:r>
              <a:rPr lang="en-US" sz="2400" dirty="0" smtClean="0">
                <a:sym typeface="Symbol" charset="2"/>
              </a:rPr>
              <a:t>allows one to </a:t>
            </a:r>
            <a:r>
              <a:rPr lang="en-US" sz="2400" dirty="0">
                <a:sym typeface="Symbol" charset="2"/>
              </a:rPr>
              <a:t>distinguish between </a:t>
            </a:r>
            <a:r>
              <a:rPr lang="en-US" sz="2400" dirty="0" smtClean="0">
                <a:sym typeface="Symbol" charset="2"/>
              </a:rPr>
              <a:t>compounds that have the same MW when rounded to the nearest </a:t>
            </a:r>
            <a:r>
              <a:rPr lang="en-US" sz="2400" dirty="0" err="1" smtClean="0">
                <a:sym typeface="Symbol" charset="2"/>
              </a:rPr>
              <a:t>amu</a:t>
            </a:r>
            <a:r>
              <a:rPr lang="en-US" sz="2400" dirty="0" smtClean="0">
                <a:sym typeface="Symbol" charset="2"/>
              </a:rPr>
              <a:t>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7271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4349" y="4009072"/>
            <a:ext cx="332333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14.13 High-Resolution Mass Spec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0321" y="5841653"/>
            <a:ext cx="142539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84.0573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amu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696" y="5841652"/>
            <a:ext cx="142539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84.0936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amu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Mass Spec </a:t>
            </a:r>
            <a:r>
              <a:rPr lang="en-US" sz="2400" dirty="0">
                <a:sym typeface="Symbol" charset="2"/>
              </a:rPr>
              <a:t>is suited for the </a:t>
            </a: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identification</a:t>
            </a:r>
            <a:r>
              <a:rPr lang="en-US" sz="2400" dirty="0">
                <a:sym typeface="Symbol" charset="2"/>
              </a:rPr>
              <a:t> of pure substances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MS </a:t>
            </a:r>
            <a:r>
              <a:rPr lang="en-US" sz="2400" dirty="0">
                <a:sym typeface="Symbol" charset="2"/>
              </a:rPr>
              <a:t>instruments </a:t>
            </a:r>
            <a:r>
              <a:rPr lang="en-US" sz="2400" dirty="0" smtClean="0">
                <a:sym typeface="Symbol" charset="2"/>
              </a:rPr>
              <a:t>can be connected to </a:t>
            </a:r>
            <a:r>
              <a:rPr lang="en-US" sz="2400" dirty="0">
                <a:sym typeface="Symbol" charset="2"/>
              </a:rPr>
              <a:t>a 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gas chromatograph </a:t>
            </a:r>
            <a:r>
              <a:rPr lang="en-US" sz="2400" dirty="0">
                <a:sym typeface="Symbol" charset="2"/>
              </a:rPr>
              <a:t>so 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mixtures can 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be separated </a:t>
            </a:r>
            <a:r>
              <a:rPr lang="en-US" sz="2400" dirty="0" smtClean="0">
                <a:sym typeface="Symbol" charset="2"/>
              </a:rPr>
              <a:t>prior to MS identification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14.14 Gas Chromatography - Mass Spec</a:t>
            </a:r>
            <a:endParaRPr lang="en-US" sz="4000" dirty="0"/>
          </a:p>
        </p:txBody>
      </p:sp>
      <p:pic>
        <p:nvPicPr>
          <p:cNvPr id="32770" name="Picture 2" descr="Z:\NewMedia\Ebook-Novella\Wiley\jira\Klein Organic Chemistry 3e\Work\Batch2\Images\Ch14\klein_3e_fig_14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98" y="2369919"/>
            <a:ext cx="7898004" cy="3544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GC-MS gives two sets of data: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GC-MS is a great technique for detecting compounds in complex mixtures, such as blood or urine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72839" y="1969340"/>
            <a:ext cx="3787775" cy="2754312"/>
          </a:xfrm>
        </p:spPr>
        <p:txBody>
          <a:bodyPr/>
          <a:lstStyle/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</a:t>
            </a:r>
            <a:r>
              <a:rPr lang="en-US" b="1" dirty="0" smtClean="0">
                <a:solidFill>
                  <a:srgbClr val="0070C0"/>
                </a:solidFill>
                <a:ea typeface="+mn-ea"/>
                <a:sym typeface="Symbol"/>
              </a:rPr>
              <a:t>chromatogram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gives the retention time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</a:t>
            </a:r>
            <a:r>
              <a:rPr lang="en-US" b="1" dirty="0">
                <a:solidFill>
                  <a:srgbClr val="FF0000"/>
                </a:solidFill>
                <a:ea typeface="+mn-ea"/>
                <a:sym typeface="Symbol"/>
              </a:rPr>
              <a:t>m</a:t>
            </a:r>
            <a:r>
              <a:rPr lang="en-US" b="1" dirty="0" smtClean="0">
                <a:solidFill>
                  <a:srgbClr val="FF0000"/>
                </a:solidFill>
                <a:ea typeface="+mn-ea"/>
                <a:sym typeface="Symbol"/>
              </a:rPr>
              <a:t>ass spectrum</a:t>
            </a:r>
          </a:p>
        </p:txBody>
      </p:sp>
      <p:pic>
        <p:nvPicPr>
          <p:cNvPr id="757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726" y="2782549"/>
            <a:ext cx="23669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14.14 Gas Chromatography - Mass Spec</a:t>
            </a:r>
            <a:endParaRPr lang="en-US" sz="4000" dirty="0"/>
          </a:p>
        </p:txBody>
      </p:sp>
      <p:pic>
        <p:nvPicPr>
          <p:cNvPr id="33794" name="Picture 2" descr="Z:\NewMedia\Ebook-Novella\Wiley\jira\Klein Organic Chemistry 3e\Work\Batch2\Images\Ch14\klein_3e_fig_14_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9195" y="1639948"/>
            <a:ext cx="4443016" cy="271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To be analyzed by EI mass spec, substances generally must be vaporized prior to </a:t>
            </a:r>
            <a:r>
              <a:rPr lang="en-US" sz="2400" dirty="0" smtClean="0">
                <a:sym typeface="Symbol" charset="2"/>
              </a:rPr>
              <a:t>ionization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In </a:t>
            </a:r>
            <a:r>
              <a:rPr lang="en-US" sz="2400" b="1" dirty="0">
                <a:sym typeface="Symbol" charset="2"/>
              </a:rPr>
              <a:t>Electrospray ionization</a:t>
            </a:r>
            <a:r>
              <a:rPr lang="en-US" sz="2400" dirty="0">
                <a:sym typeface="Symbol" charset="2"/>
              </a:rPr>
              <a:t> (ESI), a high-voltage needle sprays a liquid solution of an </a:t>
            </a:r>
            <a:r>
              <a:rPr lang="en-US" sz="2400" dirty="0" err="1">
                <a:sym typeface="Symbol" charset="2"/>
              </a:rPr>
              <a:t>analyte</a:t>
            </a:r>
            <a:r>
              <a:rPr lang="en-US" sz="2400" dirty="0">
                <a:sym typeface="Symbol" charset="2"/>
              </a:rPr>
              <a:t> into a vacuum causing </a:t>
            </a:r>
            <a:r>
              <a:rPr lang="en-US" sz="2400" dirty="0" smtClean="0">
                <a:sym typeface="Symbol" charset="2"/>
              </a:rPr>
              <a:t>ionization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molecular ions generally do not fragment… ESI is a “softer” ionizing technique?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Useful for large molecules that otherwise give complex fragmentation patterns</a:t>
            </a:r>
            <a:endParaRPr lang="en-US" sz="2400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14.15 Mass Spec of </a:t>
            </a:r>
            <a:r>
              <a:rPr lang="en-US" sz="4000" smtClean="0"/>
              <a:t>Large Biomolecules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Mass spec </a:t>
            </a:r>
            <a:r>
              <a:rPr lang="en-US" sz="2400" dirty="0" smtClean="0">
                <a:sym typeface="Symbol" charset="2"/>
              </a:rPr>
              <a:t>is often </a:t>
            </a:r>
            <a:r>
              <a:rPr lang="en-US" sz="2400" dirty="0">
                <a:sym typeface="Symbol" charset="2"/>
              </a:rPr>
              <a:t>used to determine the 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molecular formula </a:t>
            </a:r>
            <a:r>
              <a:rPr lang="en-US" sz="2400" dirty="0">
                <a:sym typeface="Symbol" charset="2"/>
              </a:rPr>
              <a:t>for an organic compound</a:t>
            </a:r>
          </a:p>
          <a:p>
            <a:pPr eaLnBrk="1" hangingPunct="1"/>
            <a:r>
              <a:rPr lang="en-US" sz="2400" dirty="0">
                <a:sym typeface="Symbol" charset="2"/>
              </a:rPr>
              <a:t>IR can often determine the functional groups present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Alkanes, or </a:t>
            </a:r>
            <a:r>
              <a:rPr lang="en-US" sz="2400" b="1" dirty="0" smtClean="0">
                <a:sym typeface="Symbol" charset="2"/>
              </a:rPr>
              <a:t>saturated hydrocarbons</a:t>
            </a:r>
            <a:r>
              <a:rPr lang="en-US" sz="2400" dirty="0" smtClean="0">
                <a:sym typeface="Symbol" charset="2"/>
              </a:rPr>
              <a:t>, </a:t>
            </a:r>
            <a:r>
              <a:rPr lang="en-US" sz="2400" dirty="0">
                <a:sym typeface="Symbol" charset="2"/>
              </a:rPr>
              <a:t>follow the formula </a:t>
            </a:r>
            <a:r>
              <a:rPr lang="en-US" sz="2400" dirty="0" smtClean="0">
                <a:sym typeface="Symbol" charset="2"/>
              </a:rPr>
              <a:t>below: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lvl="3" eaLnBrk="1" hangingPunct="1"/>
            <a:endParaRPr lang="en-US" sz="2400" dirty="0">
              <a:sym typeface="Symbol" charset="2"/>
            </a:endParaRPr>
          </a:p>
          <a:p>
            <a:pPr lvl="3"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3709810"/>
            <a:ext cx="23549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latin typeface="+mn-lt"/>
              </a:rPr>
              <a:t>C</a:t>
            </a:r>
            <a:r>
              <a:rPr lang="en-US" sz="3200" baseline="-25000" dirty="0" smtClean="0">
                <a:latin typeface="+mn-lt"/>
              </a:rPr>
              <a:t>n</a:t>
            </a:r>
            <a:r>
              <a:rPr lang="en-US" sz="3200" dirty="0" smtClean="0">
                <a:latin typeface="+mn-lt"/>
              </a:rPr>
              <a:t>H</a:t>
            </a:r>
            <a:r>
              <a:rPr lang="en-US" sz="3200" baseline="-25000" dirty="0" smtClean="0">
                <a:latin typeface="+mn-lt"/>
              </a:rPr>
              <a:t>2n+2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14.16 Degrees </a:t>
            </a:r>
            <a:r>
              <a:rPr lang="en-US" sz="4000" smtClean="0"/>
              <a:t>of Unsaturation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sym typeface="Symbol"/>
              </a:rPr>
              <a:t>Degree of unsaturation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:  a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bond or 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ring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every degree of unsaturation in a compound, the number of H’s is reduced by 2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These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unsaturated compounds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7885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05200" y="2470050"/>
            <a:ext cx="4667835" cy="130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3" name="Picture 12" descr="klein2e_figun_15_p721b.jpg"/>
          <p:cNvPicPr>
            <a:picLocks noChangeAspect="1"/>
          </p:cNvPicPr>
          <p:nvPr/>
        </p:nvPicPr>
        <p:blipFill>
          <a:blip r:embed="rId3"/>
          <a:srcRect t="34098" r="65954"/>
          <a:stretch>
            <a:fillRect/>
          </a:stretch>
        </p:blipFill>
        <p:spPr>
          <a:xfrm>
            <a:off x="802609" y="2843051"/>
            <a:ext cx="1853952" cy="88178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14.16 Degrees </a:t>
            </a:r>
            <a:r>
              <a:rPr lang="en-US" sz="4000" smtClean="0"/>
              <a:t>of Unsaturation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Molecular bonds can vibrate by stretching or by bending in a number of </a:t>
            </a:r>
            <a:r>
              <a:rPr lang="en-US" sz="2400" dirty="0" smtClean="0">
                <a:sym typeface="Symbol" charset="2"/>
              </a:rPr>
              <a:t>ways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This chapter will focus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mainly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on stretching frequencies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12296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185" y="2077177"/>
            <a:ext cx="7649924" cy="236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14.2 </a:t>
            </a:r>
            <a:r>
              <a:rPr lang="en-US" sz="4000" smtClean="0"/>
              <a:t>IR Spectroscopy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Consider the isomers of </a:t>
            </a:r>
            <a:r>
              <a:rPr lang="en-US" sz="2400" dirty="0" smtClean="0">
                <a:sym typeface="Symbol" charset="2"/>
              </a:rPr>
              <a:t>C</a:t>
            </a:r>
            <a:r>
              <a:rPr lang="en-US" sz="2400" baseline="-25000" dirty="0" smtClean="0">
                <a:sym typeface="Symbol" charset="2"/>
              </a:rPr>
              <a:t>4</a:t>
            </a:r>
            <a:r>
              <a:rPr lang="en-US" sz="2400" dirty="0" smtClean="0">
                <a:sym typeface="Symbol" charset="2"/>
              </a:rPr>
              <a:t>H</a:t>
            </a:r>
            <a:r>
              <a:rPr lang="en-US" sz="2400" baseline="-25000" dirty="0" smtClean="0">
                <a:sym typeface="Symbol" charset="2"/>
              </a:rPr>
              <a:t>6</a:t>
            </a:r>
          </a:p>
          <a:p>
            <a:pPr eaLnBrk="1" hangingPunct="1"/>
            <a:endParaRPr lang="en-US" sz="2400" baseline="-25000" dirty="0">
              <a:sym typeface="Symbol" charset="2"/>
            </a:endParaRPr>
          </a:p>
          <a:p>
            <a:pPr eaLnBrk="1" hangingPunct="1"/>
            <a:endParaRPr lang="en-US" sz="2400" baseline="-25000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baseline="-250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baseline="-250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baseline="-250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baseline="-250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baseline="-250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baseline="-250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baseline="-250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baseline="-250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1 degree of unsaturation = 1 unit on the hydrogen deficiency index (HDI)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14.16 Degrees </a:t>
            </a:r>
            <a:r>
              <a:rPr lang="en-US" sz="4000" smtClean="0"/>
              <a:t>of Unsaturation</a:t>
            </a:r>
            <a:endParaRPr lang="en-US" sz="4000" dirty="0"/>
          </a:p>
        </p:txBody>
      </p:sp>
      <p:pic>
        <p:nvPicPr>
          <p:cNvPr id="34818" name="Picture 2" descr="Z:\NewMedia\Ebook-Novella\Wiley\jira\Klein Organic Chemistry 3e\Work\Batch2\Images\Ch14\klein_3e_fig_14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43" y="2206233"/>
            <a:ext cx="7837714" cy="1358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For the HDI scale, a halogen is treated as if it were a hydrogen atom</a:t>
            </a:r>
          </a:p>
          <a:p>
            <a:pPr lvl="2" eaLnBrk="1" hangingPunct="1"/>
            <a:endParaRPr lang="en-US" sz="2400" dirty="0" smtClean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An </a:t>
            </a:r>
            <a:r>
              <a:rPr lang="en-US" sz="2400" dirty="0">
                <a:sym typeface="Symbol" charset="2"/>
              </a:rPr>
              <a:t>oxygen does not affect the HDI</a:t>
            </a:r>
            <a:r>
              <a:rPr lang="en-US" sz="2400" dirty="0" smtClean="0">
                <a:sym typeface="Symbol" charset="2"/>
              </a:rPr>
              <a:t>.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8090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05775" y="1867374"/>
            <a:ext cx="3532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51218" y="4663585"/>
            <a:ext cx="4211259" cy="16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14.16 Degrees </a:t>
            </a:r>
            <a:r>
              <a:rPr lang="en-US" sz="4000" smtClean="0"/>
              <a:t>of Unsaturation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For the HDI scale, a nitrogen increases the number of expected hydrogen atoms by </a:t>
            </a:r>
            <a:r>
              <a:rPr lang="en-US" sz="2400" dirty="0" smtClean="0">
                <a:sym typeface="Symbol" charset="2"/>
              </a:rPr>
              <a:t>ONE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You can also use </a:t>
            </a:r>
            <a:r>
              <a:rPr lang="en-US" sz="2400" dirty="0" smtClean="0">
                <a:sym typeface="Symbol" charset="2"/>
              </a:rPr>
              <a:t>this formula: </a:t>
            </a:r>
            <a:endParaRPr lang="en-US" sz="2400" dirty="0">
              <a:sym typeface="Symbol" charset="2"/>
            </a:endParaRPr>
          </a:p>
        </p:txBody>
      </p:sp>
      <p:pic>
        <p:nvPicPr>
          <p:cNvPr id="819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93151" y="2128001"/>
            <a:ext cx="4194208" cy="159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64944" y="5518997"/>
            <a:ext cx="3814111" cy="6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14.16 Degrees </a:t>
            </a:r>
            <a:r>
              <a:rPr lang="en-US" sz="4000" smtClean="0"/>
              <a:t>of Unsaturation</a:t>
            </a:r>
            <a:endParaRPr lang="en-US" sz="4000" dirty="0"/>
          </a:p>
        </p:txBody>
      </p:sp>
      <p:sp>
        <p:nvSpPr>
          <p:cNvPr id="3" name="Frame 2"/>
          <p:cNvSpPr/>
          <p:nvPr/>
        </p:nvSpPr>
        <p:spPr>
          <a:xfrm>
            <a:off x="2493151" y="5446059"/>
            <a:ext cx="4194208" cy="713551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2286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Calculating the HDI can be very useful.  For example, if HDI=0, the molecule can NOT have any rings, double bonds, or triple </a:t>
            </a:r>
            <a:r>
              <a:rPr lang="en-US" sz="2400" dirty="0" smtClean="0">
                <a:sym typeface="Symbol" charset="2"/>
              </a:rPr>
              <a:t>bonds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Practice with </a:t>
            </a:r>
            <a:r>
              <a:rPr lang="en-US" sz="2400" dirty="0" err="1">
                <a:sym typeface="Symbol" charset="2"/>
              </a:rPr>
              <a:t>SkillBuilder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14.4</a:t>
            </a:r>
            <a:endParaRPr lang="en-US" sz="2400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887" y="18864"/>
            <a:ext cx="8694737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14.16 Degrees </a:t>
            </a:r>
            <a:r>
              <a:rPr lang="en-US" sz="4000" smtClean="0"/>
              <a:t>of Unsaturation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Some night vision goggles can detect IR light that is emitted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IR or thermal imaging is also used to detect breast cancer</a:t>
            </a:r>
          </a:p>
        </p:txBody>
      </p:sp>
      <p:pic>
        <p:nvPicPr>
          <p:cNvPr id="13319" name="Picture 1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1639" y="2481898"/>
            <a:ext cx="4237659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19663" y="2481898"/>
            <a:ext cx="4006850" cy="321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14.2 </a:t>
            </a:r>
            <a:r>
              <a:rPr lang="en-US" sz="4000" smtClean="0"/>
              <a:t>IR Spectroscopy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4737" cy="48212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energy necessary to cause vibration depends on the type of bond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57ECE90B-28E5-2B47-AE48-DBBF8F6724A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14.2 </a:t>
            </a:r>
            <a:r>
              <a:rPr lang="en-US" sz="4000" smtClean="0"/>
              <a:t>IR Spectroscopy</a:t>
            </a:r>
            <a:endParaRPr lang="en-US" sz="4000" dirty="0"/>
          </a:p>
        </p:txBody>
      </p:sp>
      <p:pic>
        <p:nvPicPr>
          <p:cNvPr id="3074" name="Picture 2" descr="Z:\NewMedia\Ebook-Novella\Wiley\jira\Klein Organic Chemistry 3e\Work\Batch2\Images\Ch14\klein_3e_fig_14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20" y="2034444"/>
            <a:ext cx="7884160" cy="3762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48677</TotalTime>
  <Words>4242</Words>
  <Application>Microsoft Macintosh PowerPoint</Application>
  <PresentationFormat>On-screen Show (4:3)</PresentationFormat>
  <Paragraphs>779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Andalus</vt:lpstr>
      <vt:lpstr>Blackletter686 BT</vt:lpstr>
      <vt:lpstr>Calibri</vt:lpstr>
      <vt:lpstr>ＭＳ Ｐゴシック</vt:lpstr>
      <vt:lpstr>Symbol</vt:lpstr>
      <vt:lpstr>Times New Roman</vt:lpstr>
      <vt:lpstr>Arial</vt:lpstr>
      <vt:lpstr>Klein1-Temp</vt:lpstr>
      <vt:lpstr>PowerPoint Presentation</vt:lpstr>
      <vt:lpstr>14.1 Introduction to Spectroscopy</vt:lpstr>
      <vt:lpstr>14.1 Introduction to Spectroscopy</vt:lpstr>
      <vt:lpstr>14.1 Introduction to Spectroscopy</vt:lpstr>
      <vt:lpstr>14.1 Introduction to Spectroscopy</vt:lpstr>
      <vt:lpstr>14.1 Introduction to Spectroscopy</vt:lpstr>
      <vt:lpstr>14.2 IR Spectroscopy</vt:lpstr>
      <vt:lpstr>14.2 IR Spectroscopy</vt:lpstr>
      <vt:lpstr>14.2 IR Spectroscopy</vt:lpstr>
      <vt:lpstr>14.2 IR Spectroscopy</vt:lpstr>
      <vt:lpstr>14.2 IR Spectroscopy</vt:lpstr>
      <vt:lpstr>14.2 IR Spectroscopy</vt:lpstr>
      <vt:lpstr>14.2 IR Spectroscopy</vt:lpstr>
      <vt:lpstr>14.3 Signal Characteristics: Wavenumber</vt:lpstr>
      <vt:lpstr>14.3 Signal Characteristics: Wavenumber</vt:lpstr>
      <vt:lpstr>14.3 Signal Characteristics: Wavenumber</vt:lpstr>
      <vt:lpstr>14.3 Signal Characteristics: Wavenumber</vt:lpstr>
      <vt:lpstr>14.3 Signal Characteristics: Wavenumber</vt:lpstr>
      <vt:lpstr>14.3 Signal Characteristics: Wavenumber</vt:lpstr>
      <vt:lpstr>14.3 Signal Characteristics: Wavenumber</vt:lpstr>
      <vt:lpstr>14.3 Signal Characteristics: Wavenumber</vt:lpstr>
      <vt:lpstr>14.3 Signal Characteristics: Wavenumber</vt:lpstr>
      <vt:lpstr>14.3 Signal Characteristics: Wavenumber</vt:lpstr>
      <vt:lpstr>14.3 Signal Characteristics: Wavenumber</vt:lpstr>
      <vt:lpstr>14.4 Signal Characteristics: Intensity</vt:lpstr>
      <vt:lpstr>14.4 Signal Characteristics: Intensity</vt:lpstr>
      <vt:lpstr>14.4 Signal Characteristics: Intensity</vt:lpstr>
      <vt:lpstr>14.4 Signal Characteristics: Intensity</vt:lpstr>
      <vt:lpstr>14.4 Signal Characteristics: Intensity</vt:lpstr>
      <vt:lpstr>14.4 Signal Characteristics: Intensity</vt:lpstr>
      <vt:lpstr>14.5 Signal Characteristics: Shape</vt:lpstr>
      <vt:lpstr>14.5 Signal Characteristics: Shape</vt:lpstr>
      <vt:lpstr>14.5 Signal Characteristics: Shape</vt:lpstr>
      <vt:lpstr>14.5 Signal Characteristics: Shape</vt:lpstr>
      <vt:lpstr>14.5 Signal Characteristics: Shape</vt:lpstr>
      <vt:lpstr>14.5 Signal Characteristics: Shape</vt:lpstr>
      <vt:lpstr>14.5 Signal Characteristics: Shape</vt:lpstr>
      <vt:lpstr>14.5 Signal Characteristics: Shape</vt:lpstr>
      <vt:lpstr>14.6 Analyzing an IR Spectrum</vt:lpstr>
      <vt:lpstr>14.6 Analyzing an IR Spectrum</vt:lpstr>
      <vt:lpstr>14.7 Using IR to Distinguish Between Two Compounds</vt:lpstr>
      <vt:lpstr>14.8 Introduction to Mass Spectrometry</vt:lpstr>
      <vt:lpstr>14.8 Introduction to Mass Spectrometry</vt:lpstr>
      <vt:lpstr>14.8 Introduction to Mass Spectrometry</vt:lpstr>
      <vt:lpstr>14.8 Introduction to Mass Spectrometry</vt:lpstr>
      <vt:lpstr>14.8 Introduction to Mass Spectrometry</vt:lpstr>
      <vt:lpstr>14.8 Introduction to Mass Spectrometry</vt:lpstr>
      <vt:lpstr>14.8 Introduction to Mass Spectrometry</vt:lpstr>
      <vt:lpstr>14.9 Analyzing the (M)+• Peak</vt:lpstr>
      <vt:lpstr>14.9 Analyzing the (M)+• Peak</vt:lpstr>
      <vt:lpstr>14.9 Analyzing the (M)+• Peak</vt:lpstr>
      <vt:lpstr>14.10 Analyzing the (M+1)+• Peak</vt:lpstr>
      <vt:lpstr>14.10 Analyzing the (M+1)+• Peak</vt:lpstr>
      <vt:lpstr>14.11 Analyzing the (M+2)+• Peak</vt:lpstr>
      <vt:lpstr>14.11 Analyzing the (M+2)+• Peak</vt:lpstr>
      <vt:lpstr>14.12 Analyzing the Fragments</vt:lpstr>
      <vt:lpstr>14.12 Analyzing the Fragments</vt:lpstr>
      <vt:lpstr>14.12 Analyzing the Fragments</vt:lpstr>
      <vt:lpstr>14.12 Analyzing the Fragments</vt:lpstr>
      <vt:lpstr>14.12 Analyzing the Fragments</vt:lpstr>
      <vt:lpstr>14.12 Analyzing the Fragments</vt:lpstr>
      <vt:lpstr>14.13 High-Resolution Mass Spec</vt:lpstr>
      <vt:lpstr>14.13 High-Resolution Mass Spec</vt:lpstr>
      <vt:lpstr>14.13 High-Resolution Mass Spec</vt:lpstr>
      <vt:lpstr>14.14 Gas Chromatography - Mass Spec</vt:lpstr>
      <vt:lpstr>14.14 Gas Chromatography - Mass Spec</vt:lpstr>
      <vt:lpstr>14.15 Mass Spec of Large Biomolecules</vt:lpstr>
      <vt:lpstr>14.16 Degrees of Unsaturation</vt:lpstr>
      <vt:lpstr>14.16 Degrees of Unsaturation</vt:lpstr>
      <vt:lpstr>14.16 Degrees of Unsaturation</vt:lpstr>
      <vt:lpstr>14.16 Degrees of Unsaturation</vt:lpstr>
      <vt:lpstr>14.16 Degrees of Unsaturation</vt:lpstr>
      <vt:lpstr>14.16 Degrees of Unsaturation</vt:lpstr>
    </vt:vector>
  </TitlesOfParts>
  <Company>Wiley Publishing, Inc.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Stephen Corlett</cp:lastModifiedBy>
  <cp:revision>442</cp:revision>
  <dcterms:created xsi:type="dcterms:W3CDTF">2014-01-02T21:59:58Z</dcterms:created>
  <dcterms:modified xsi:type="dcterms:W3CDTF">2017-11-27T06:36:19Z</dcterms:modified>
</cp:coreProperties>
</file>