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5"/>
  </p:notesMasterIdLst>
  <p:handoutMasterIdLst>
    <p:handoutMasterId r:id="rId96"/>
  </p:handoutMasterIdLst>
  <p:sldIdLst>
    <p:sldId id="368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4" r:id="rId10"/>
    <p:sldId id="275" r:id="rId11"/>
    <p:sldId id="277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8" r:id="rId20"/>
    <p:sldId id="289" r:id="rId21"/>
    <p:sldId id="290" r:id="rId22"/>
    <p:sldId id="291" r:id="rId23"/>
    <p:sldId id="292" r:id="rId24"/>
    <p:sldId id="294" r:id="rId25"/>
    <p:sldId id="369" r:id="rId26"/>
    <p:sldId id="370" r:id="rId27"/>
    <p:sldId id="298" r:id="rId28"/>
    <p:sldId id="299" r:id="rId29"/>
    <p:sldId id="371" r:id="rId30"/>
    <p:sldId id="372" r:id="rId31"/>
    <p:sldId id="301" r:id="rId32"/>
    <p:sldId id="302" r:id="rId33"/>
    <p:sldId id="303" r:id="rId34"/>
    <p:sldId id="305" r:id="rId35"/>
    <p:sldId id="307" r:id="rId36"/>
    <p:sldId id="308" r:id="rId37"/>
    <p:sldId id="309" r:id="rId38"/>
    <p:sldId id="310" r:id="rId39"/>
    <p:sldId id="311" r:id="rId40"/>
    <p:sldId id="312" r:id="rId41"/>
    <p:sldId id="313" r:id="rId42"/>
    <p:sldId id="316" r:id="rId43"/>
    <p:sldId id="317" r:id="rId44"/>
    <p:sldId id="373" r:id="rId45"/>
    <p:sldId id="319" r:id="rId46"/>
    <p:sldId id="320" r:id="rId47"/>
    <p:sldId id="321" r:id="rId48"/>
    <p:sldId id="374" r:id="rId49"/>
    <p:sldId id="375" r:id="rId50"/>
    <p:sldId id="376" r:id="rId51"/>
    <p:sldId id="377" r:id="rId52"/>
    <p:sldId id="378" r:id="rId53"/>
    <p:sldId id="322" r:id="rId54"/>
    <p:sldId id="323" r:id="rId55"/>
    <p:sldId id="324" r:id="rId56"/>
    <p:sldId id="325" r:id="rId57"/>
    <p:sldId id="326" r:id="rId58"/>
    <p:sldId id="327" r:id="rId59"/>
    <p:sldId id="328" r:id="rId60"/>
    <p:sldId id="329" r:id="rId61"/>
    <p:sldId id="379" r:id="rId62"/>
    <p:sldId id="330" r:id="rId63"/>
    <p:sldId id="331" r:id="rId64"/>
    <p:sldId id="332" r:id="rId65"/>
    <p:sldId id="381" r:id="rId66"/>
    <p:sldId id="333" r:id="rId67"/>
    <p:sldId id="334" r:id="rId68"/>
    <p:sldId id="382" r:id="rId69"/>
    <p:sldId id="383" r:id="rId70"/>
    <p:sldId id="384" r:id="rId71"/>
    <p:sldId id="337" r:id="rId72"/>
    <p:sldId id="338" r:id="rId73"/>
    <p:sldId id="385" r:id="rId74"/>
    <p:sldId id="341" r:id="rId75"/>
    <p:sldId id="342" r:id="rId76"/>
    <p:sldId id="343" r:id="rId77"/>
    <p:sldId id="344" r:id="rId78"/>
    <p:sldId id="345" r:id="rId79"/>
    <p:sldId id="347" r:id="rId80"/>
    <p:sldId id="386" r:id="rId81"/>
    <p:sldId id="348" r:id="rId82"/>
    <p:sldId id="349" r:id="rId83"/>
    <p:sldId id="350" r:id="rId84"/>
    <p:sldId id="351" r:id="rId85"/>
    <p:sldId id="353" r:id="rId86"/>
    <p:sldId id="354" r:id="rId87"/>
    <p:sldId id="355" r:id="rId88"/>
    <p:sldId id="356" r:id="rId89"/>
    <p:sldId id="357" r:id="rId90"/>
    <p:sldId id="358" r:id="rId91"/>
    <p:sldId id="360" r:id="rId92"/>
    <p:sldId id="361" r:id="rId93"/>
    <p:sldId id="362" r:id="rId9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73D"/>
    <a:srgbClr val="009E47"/>
    <a:srgbClr val="252FFB"/>
    <a:srgbClr val="1F00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85" autoAdjust="0"/>
    <p:restoredTop sz="91679" autoAdjust="0"/>
  </p:normalViewPr>
  <p:slideViewPr>
    <p:cSldViewPr snapToGrid="0">
      <p:cViewPr>
        <p:scale>
          <a:sx n="100" d="100"/>
          <a:sy n="100" d="100"/>
        </p:scale>
        <p:origin x="-2184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4F04ED16-250A-6943-AEB5-64BE27E0E453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EC91F9B5-200B-AE4C-AEA9-55985F4C673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2988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7D9468FD-5AAF-4A4A-8561-76CFF9A1F0BD}" type="datetimeFigureOut">
              <a:rPr lang="en-US"/>
              <a:pPr/>
              <a:t>1/31/2017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1" charset="0"/>
              </a:defRPr>
            </a:lvl1pPr>
          </a:lstStyle>
          <a:p>
            <a:fld id="{867747EA-623B-C64A-B6BA-7BAB1B9AC4A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0749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EF3D45-35BF-6B4C-B34E-07172842DE11}" type="slidenum">
              <a:rPr lang="en-US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201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6792-0ABC-3441-81E7-CADC051C5761}" type="slidenum">
              <a:rPr lang="en-US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5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6792-0ABC-3441-81E7-CADC051C5761}" type="slidenum">
              <a:rPr lang="en-US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465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6792-0ABC-3441-81E7-CADC051C5761}" type="slidenum">
              <a:rPr lang="en-US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311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6792-0ABC-3441-81E7-CADC051C5761}" type="slidenum">
              <a:rPr lang="en-US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49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6792-0ABC-3441-81E7-CADC051C5761}" type="slidenum">
              <a:rPr lang="en-US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83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B6313F-71A0-0348-80E3-429251E10A22}" type="slidenum">
              <a:rPr lang="en-US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6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776E8-9D61-1049-B33A-0A66AA9A5786}" type="slidenum">
              <a:rPr lang="en-US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3521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41FE21-6252-8646-B1BD-265034E2A4C0}" type="slidenum">
              <a:rPr lang="en-US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75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9DE671-2AEB-0249-87E6-5DA31B445582}" type="slidenum">
              <a:rPr lang="en-US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82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CC1ACE-E552-F34B-BB93-3FA98C31F2D9}" type="slidenum">
              <a:rPr lang="en-US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90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69E9D1-0F10-724C-ACBE-2700A055CC72}" type="slidenum">
              <a:rPr lang="en-US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8332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84BE69-7683-6F42-971F-132F272E2BF4}" type="slidenum">
              <a:rPr lang="en-US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83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CBD2D-485C-6841-9868-4EA38F6247DB}" type="slidenum">
              <a:rPr lang="en-US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265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FF5A0-0EEC-224F-A6A8-30E3AFE6E3C2}" type="slidenum">
              <a:rPr lang="en-US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9176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FF5A0-0EEC-224F-A6A8-30E3AFE6E3C2}" type="slidenum">
              <a:rPr lang="en-US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937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B3708-BEEB-5F4E-9FAD-D03D3692EA94}" type="slidenum">
              <a:rPr lang="en-US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7698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567858-39FD-A542-8C84-EF2EF90A0D56}" type="slidenum">
              <a:rPr lang="en-US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1771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52131-4397-934B-A2A4-1D4A9C7091DD}" type="slidenum">
              <a:rPr lang="en-US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190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52131-4397-934B-A2A4-1D4A9C7091DD}" type="slidenum">
              <a:rPr lang="en-US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9066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FD827-8FD1-3B4E-AD62-C303B3072E5A}" type="slidenum">
              <a:rPr lang="en-US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5355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A1538-A29C-C24B-8D81-F3093A95EB00}" type="slidenum">
              <a:rPr lang="en-US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921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1944CD-2525-A44B-ABD8-24AF764E3B72}" type="slidenum">
              <a:rPr lang="en-US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180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AFD827-8FD1-3B4E-AD62-C303B3072E5A}" type="slidenum">
              <a:rPr lang="en-US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7100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A1538-A29C-C24B-8D81-F3093A95EB00}" type="slidenum">
              <a:rPr lang="en-US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32779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A1538-A29C-C24B-8D81-F3093A95EB00}" type="slidenum">
              <a:rPr lang="en-US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19840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652FDB-E90B-2848-8428-0D0517D77ED1}" type="slidenum">
              <a:rPr lang="en-US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1295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F069-66DB-FC46-819D-15FFBA077B62}" type="slidenum">
              <a:rPr lang="en-US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424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7F069-66DB-FC46-819D-15FFBA077B62}" type="slidenum">
              <a:rPr lang="en-US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41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BA6A47-299F-EA4D-B8D9-52DA69433DAE}" type="slidenum">
              <a:rPr lang="en-US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89450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D50EA5-9B9E-614B-A174-6D7BE3E84713}" type="slidenum">
              <a:rPr lang="en-US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0773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757119-13C7-8748-911D-DB72FE9D3DE3}" type="slidenum">
              <a:rPr lang="en-US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292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9DA71-5F9D-5A48-B80E-B5C8AAA8FACB}" type="slidenum">
              <a:rPr lang="en-US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3461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0C3C78-FC40-994E-B382-F9886F0B3C9A}" type="slidenum">
              <a:rPr lang="en-US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121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A1AAFD-9924-0145-A81D-3E67223B274E}" type="slidenum">
              <a:rPr lang="en-US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85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76EDB-535D-8740-B326-40F1B729BCF7}" type="slidenum">
              <a:rPr lang="en-US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438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B76EDB-535D-8740-B326-40F1B729BCF7}" type="slidenum">
              <a:rPr lang="en-US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35505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7A74D0-1DD3-5B46-979B-30383A8AFDA4}" type="slidenum">
              <a:rPr lang="en-US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86891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50F3B1-4D72-134B-B7FF-96840E451494}" type="slidenum">
              <a:rPr lang="en-US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880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5521C7-2BB2-084E-B472-946743F72FC9}" type="slidenum">
              <a:rPr lang="en-US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32704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E397CA-E8EA-834E-B02A-EC5B2E6A592E}" type="slidenum">
              <a:rPr lang="en-US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66146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7A20F-B7C2-7645-AF22-D5CA226166EC}" type="slidenum">
              <a:rPr lang="en-US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2313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E46819-91CF-F344-BBA9-B339049F289D}" type="slidenum">
              <a:rPr lang="en-US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8421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1AB718-15C2-8D49-B4BB-02F63285EFF4}" type="slidenum">
              <a:rPr lang="en-US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1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7835-3108-F140-8317-AFE673C5C3C2}" type="slidenum">
              <a:rPr lang="en-US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58350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7110BF-AF62-9C41-A68E-F3F6A0248036}" type="slidenum">
              <a:rPr lang="en-US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2053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FD9CC-E1DD-7243-B6A1-1A682EA2A441}" type="slidenum">
              <a:rPr lang="en-US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489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5031D4-2C8E-EA48-94F4-E795EF3561AC}" type="slidenum">
              <a:rPr lang="en-US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8536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7675D-7333-1444-9B71-886A6637F19D}" type="slidenum">
              <a:rPr lang="en-US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425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61F386-ED89-F149-9429-AD90D184E149}" type="slidenum">
              <a:rPr lang="en-US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9805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2A1C77-4B75-3C45-9F2D-14608204F312}" type="slidenum">
              <a:rPr lang="en-US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7795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C67835-3108-F140-8317-AFE673C5C3C2}" type="slidenum">
              <a:rPr lang="en-US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38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A1EF4F-EA3C-4C49-BC57-1F63DD984482}" type="slidenum">
              <a:rPr lang="en-US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163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E36792-0ABC-3441-81E7-CADC051C5761}" type="slidenum">
              <a:rPr lang="en-US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29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27FF3E-7C1A-3943-820B-E94CBFFC53AE}" type="slidenum">
              <a:rPr lang="en-US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67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z="1000"/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600">
                <a:solidFill>
                  <a:srgbClr val="141313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pic>
        <p:nvPicPr>
          <p:cNvPr id="6" name="Picture 5" descr="Wiley_Logo_0112_k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95525" y="762000"/>
            <a:ext cx="455295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3988014" cy="365125"/>
          </a:xfrm>
          <a:prstGeom prst="rect">
            <a:avLst/>
          </a:prstGeom>
        </p:spPr>
        <p:txBody>
          <a:bodyPr anchor="ctr"/>
          <a:lstStyle>
            <a:lvl1pPr>
              <a:defRPr lang="en-US"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60200" y="6492875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141313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 userDrawn="1">
            <p:ph type="sldNum" sz="quarter" idx="4"/>
          </p:nvPr>
        </p:nvSpPr>
        <p:spPr bwMode="auto">
          <a:xfrm>
            <a:off x="4055900" y="6492875"/>
            <a:ext cx="1032201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r>
              <a:rPr lang="en-US" dirty="0" smtClean="0"/>
              <a:t>16-</a:t>
            </a:r>
            <a:fld id="{8E5B68C4-B0E5-A04B-9F98-5B0B0D4BEF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Wiley_Logo.eps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77175" y="6224940"/>
            <a:ext cx="1143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</p:sldLayoutIdLs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504C4C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rgbClr val="504C4C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1F9FAF"/>
        </a:buClr>
        <a:buFont typeface="Arial" pitchFamily="1" charset="0"/>
        <a:buChar char="•"/>
        <a:defRPr sz="3200" kern="1200">
          <a:solidFill>
            <a:srgbClr val="504C4C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itchFamily="1" charset="0"/>
        <a:buChar char="–"/>
        <a:defRPr sz="28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1" charset="0"/>
        <a:buChar char="•"/>
        <a:defRPr sz="24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A0A54"/>
        </a:buClr>
        <a:buFont typeface="Arial" pitchFamily="1" charset="0"/>
        <a:buChar char="–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16602D"/>
        </a:buClr>
        <a:buFont typeface="Arial" pitchFamily="1" charset="0"/>
        <a:buChar char="»"/>
        <a:defRPr sz="2000" kern="1200">
          <a:solidFill>
            <a:srgbClr val="504C4C"/>
          </a:solidFill>
          <a:latin typeface="+mn-lt"/>
          <a:ea typeface="ＭＳ Ｐゴシック" pitchFamily="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4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6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3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8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9.jpeg"/><Relationship Id="rId4" Type="http://schemas.openxmlformats.org/officeDocument/2006/relationships/image" Target="../media/image108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457200" y="4602163"/>
            <a:ext cx="81534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r>
              <a:rPr lang="en-US" sz="3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Chapter</a:t>
            </a: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 16</a:t>
            </a:r>
          </a:p>
          <a:p>
            <a:pPr algn="ctr"/>
            <a:r>
              <a:rPr lang="en-US" sz="2800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Conjugated Pi Systems and Pericyclic Reactions</a:t>
            </a:r>
            <a:endParaRPr lang="en-US" sz="28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/>
        </p:nvSpPr>
        <p:spPr bwMode="auto">
          <a:xfrm>
            <a:off x="533400" y="1901825"/>
            <a:ext cx="8001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lnSpc>
                <a:spcPct val="110000"/>
              </a:lnSpc>
            </a:pPr>
            <a:r>
              <a:rPr lang="en-US" sz="6200" b="1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Organic Chemistry</a:t>
            </a:r>
          </a:p>
          <a:p>
            <a:pPr algn="ctr">
              <a:lnSpc>
                <a:spcPct val="120000"/>
              </a:lnSpc>
            </a:pPr>
            <a:r>
              <a:rPr lang="en-US" sz="3200" b="1" dirty="0" smtClean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Third Edition</a:t>
            </a:r>
            <a:endParaRPr lang="en-US" sz="3200" dirty="0">
              <a:solidFill>
                <a:srgbClr val="141313"/>
              </a:solidFill>
              <a:latin typeface="Arial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44613" y="3900488"/>
            <a:ext cx="6457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141313"/>
                </a:solidFill>
                <a:latin typeface="Arial" charset="0"/>
                <a:ea typeface="Times New Roman" charset="0"/>
                <a:cs typeface="Times New Roman" charset="0"/>
              </a:rPr>
              <a:t>David Klein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609600" y="2119313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598488" y="4565650"/>
            <a:ext cx="78803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>
              <a:solidFill>
                <a:srgbClr val="141313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pitchFamily="1" charset="2"/>
              </a:rPr>
              <a:t>Generally, sigma bonds </a:t>
            </a:r>
            <a:r>
              <a:rPr lang="en-US" sz="2400" dirty="0">
                <a:sym typeface="Symbol" pitchFamily="1" charset="2"/>
              </a:rPr>
              <a:t>freely rotate</a:t>
            </a:r>
          </a:p>
          <a:p>
            <a:pPr eaLnBrk="1" hangingPunct="1"/>
            <a:r>
              <a:rPr lang="en-US" sz="2400" dirty="0">
                <a:sym typeface="Symbol" pitchFamily="1" charset="2"/>
              </a:rPr>
              <a:t>The two most stable rotational conformations for butadiene are the </a:t>
            </a:r>
            <a:r>
              <a:rPr lang="en-US" sz="2400" i="1" dirty="0">
                <a:sym typeface="Symbol" pitchFamily="1" charset="2"/>
              </a:rPr>
              <a:t>s-cis</a:t>
            </a:r>
            <a:r>
              <a:rPr lang="en-US" sz="2400" dirty="0">
                <a:sym typeface="Symbol" pitchFamily="1" charset="2"/>
              </a:rPr>
              <a:t> and </a:t>
            </a:r>
            <a:r>
              <a:rPr lang="en-US" sz="2400" i="1" dirty="0" smtClean="0">
                <a:sym typeface="Symbol" pitchFamily="1" charset="2"/>
              </a:rPr>
              <a:t>s-trans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pitchFamily="1" charset="2"/>
            </a:endParaRPr>
          </a:p>
          <a:p>
            <a:pPr marL="457200" lvl="1" indent="0" eaLnBrk="1" hangingPunct="1">
              <a:buNone/>
            </a:pPr>
            <a:endParaRPr lang="en-US" dirty="0"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P orbitals are conjugated only in these two rotamers</a:t>
            </a:r>
            <a:endParaRPr lang="en-US" sz="2400" dirty="0">
              <a:sym typeface="Symbol" pitchFamily="1" charset="2"/>
            </a:endParaRPr>
          </a:p>
        </p:txBody>
      </p:sp>
      <p:pic>
        <p:nvPicPr>
          <p:cNvPr id="2151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451207" y="2230243"/>
            <a:ext cx="3708993" cy="1600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16.2 Conjugated </a:t>
            </a:r>
            <a:r>
              <a:rPr lang="en-US" sz="4000" dirty="0"/>
              <a:t>Dienes</a:t>
            </a:r>
          </a:p>
        </p:txBody>
      </p:sp>
      <p:pic>
        <p:nvPicPr>
          <p:cNvPr id="14338" name="Picture 2" descr="Z:\NewMedia\Ebook-Novella\Wiley\JIRA\Klein Organic Chemistry 3e\Work\Batch2\Images\Ch16\klein_3e_fig_16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27238" y="4388649"/>
            <a:ext cx="4802188" cy="16049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s-trans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lower in energy, it has less steric hindrance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16.2 Conjugated </a:t>
            </a:r>
            <a:r>
              <a:rPr lang="en-US" sz="4000" dirty="0"/>
              <a:t>Dienes</a:t>
            </a:r>
          </a:p>
        </p:txBody>
      </p:sp>
      <p:pic>
        <p:nvPicPr>
          <p:cNvPr id="15362" name="Picture 2" descr="Z:\NewMedia\Ebook-Novella\Wiley\JIRA\Klein Organic Chemistry 3e\Work\Batch2\Images\Ch16\klein_3e_fig_16_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9989" y="1487470"/>
            <a:ext cx="6802436" cy="40545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highest energy conformer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not conjugated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, and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15 kJ less stable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16.2 Conjugated </a:t>
            </a:r>
            <a:r>
              <a:rPr lang="en-US" sz="4000" dirty="0"/>
              <a:t>Dienes</a:t>
            </a:r>
          </a:p>
        </p:txBody>
      </p:sp>
      <p:pic>
        <p:nvPicPr>
          <p:cNvPr id="16386" name="Picture 2" descr="Z:\NewMedia\Ebook-Novella\Wiley\JIRA\Klein Organic Chemistry 3e\Work\Batch2\Images\Ch16\klein_3e_fig_16_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8025" y="1384490"/>
            <a:ext cx="2647950" cy="2050670"/>
          </a:xfrm>
          <a:prstGeom prst="rect">
            <a:avLst/>
          </a:prstGeom>
          <a:noFill/>
        </p:spPr>
      </p:pic>
      <p:pic>
        <p:nvPicPr>
          <p:cNvPr id="16387" name="Picture 3" descr="Z:\NewMedia\Ebook-Novella\Wiley\JIRA\Klein Organic Chemistry 3e\Work\Batch2\Images\Ch16\klein_3e_fig_16_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8789" y="3849818"/>
            <a:ext cx="3030536" cy="180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13702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Review of MO theory:</a:t>
            </a:r>
            <a:endParaRPr lang="en-US" sz="2400" b="1" dirty="0">
              <a:solidFill>
                <a:schemeClr val="tx2">
                  <a:lumMod val="75000"/>
                </a:schemeClr>
              </a:solidFill>
              <a:sym typeface="Symbol" pitchFamily="1" charset="2"/>
            </a:endParaRPr>
          </a:p>
        </p:txBody>
      </p:sp>
      <p:pic>
        <p:nvPicPr>
          <p:cNvPr id="2663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4300" y="3171826"/>
            <a:ext cx="34281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2169514"/>
            <a:ext cx="4814955" cy="376615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ym typeface="Symbol" pitchFamily="1" charset="2"/>
              </a:rPr>
              <a:t>Two </a:t>
            </a:r>
            <a:r>
              <a:rPr lang="en-US" sz="2400" dirty="0">
                <a:sym typeface="Symbol" pitchFamily="1" charset="2"/>
              </a:rPr>
              <a:t>atomic orbitals </a:t>
            </a:r>
            <a:r>
              <a:rPr lang="en-US" sz="2400" dirty="0" smtClean="0">
                <a:sym typeface="Symbol" pitchFamily="1" charset="2"/>
              </a:rPr>
              <a:t>overlap to form two new MO’s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ym typeface="Symbol" pitchFamily="1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ym typeface="Symbol" pitchFamily="1" charset="2"/>
              </a:rPr>
              <a:t>The MO extends over the entire molecule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ym typeface="Symbol" pitchFamily="1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Overlap of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orbitals in ethylene result in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bonding MO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and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antibonding MO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16.3 Molecular Orbital Theory</a:t>
            </a:r>
            <a:endParaRPr lang="en-US" sz="4000" dirty="0"/>
          </a:p>
        </p:txBody>
      </p:sp>
      <p:pic>
        <p:nvPicPr>
          <p:cNvPr id="17410" name="Picture 2" descr="Z:\NewMedia\Ebook-Novella\Wiley\JIRA\Klein Organic Chemistry 3e\Work\Batch2\Images\Ch16\klein_3e_fig_16_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2090329"/>
            <a:ext cx="3829050" cy="3172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16.3 Molecular Orbital Theory</a:t>
            </a:r>
            <a:endParaRPr lang="en-US" sz="4000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137028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MO’s for butadiene:</a:t>
            </a:r>
            <a:endParaRPr lang="en-US" sz="2400" b="1" dirty="0">
              <a:solidFill>
                <a:schemeClr val="tx2">
                  <a:lumMod val="75000"/>
                </a:schemeClr>
              </a:solidFill>
              <a:sym typeface="Symbol" pitchFamily="1" charset="2"/>
            </a:endParaRPr>
          </a:p>
        </p:txBody>
      </p:sp>
      <p:pic>
        <p:nvPicPr>
          <p:cNvPr id="18434" name="Picture 2" descr="Z:\NewMedia\Ebook-Novella\Wiley\JIRA\Klein Organic Chemistry 3e\Work\Batch2\Images\Ch16\klein_3e_fig_16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1457417"/>
            <a:ext cx="3067050" cy="3981266"/>
          </a:xfrm>
          <a:prstGeom prst="rect">
            <a:avLst/>
          </a:prstGeom>
          <a:noFill/>
        </p:spPr>
      </p:pic>
      <p:pic>
        <p:nvPicPr>
          <p:cNvPr id="18435" name="Picture 3" descr="Z:\NewMedia\Ebook-Novella\Wiley\JIRA\Klein Organic Chemistry 3e\Work\Batch2\Images\Ch16\klein_3e_fig_16_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1488" y="1367184"/>
            <a:ext cx="2020888" cy="41998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4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electrons in butadiene will occupy the lowest energy MOs. 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21" name="Picture 20" descr="klein2e_fig_17_08.jpg"/>
          <p:cNvPicPr>
            <a:picLocks noChangeAspect="1"/>
          </p:cNvPicPr>
          <p:nvPr/>
        </p:nvPicPr>
        <p:blipFill>
          <a:blip r:embed="rId2"/>
          <a:srcRect l="47480" t="52197" r="16537"/>
          <a:stretch>
            <a:fillRect/>
          </a:stretch>
        </p:blipFill>
        <p:spPr>
          <a:xfrm>
            <a:off x="6332667" y="2284163"/>
            <a:ext cx="2240247" cy="387524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16.3 Molecular Orbital Theory</a:t>
            </a:r>
            <a:endParaRPr lang="en-US" sz="4000" dirty="0"/>
          </a:p>
        </p:txBody>
      </p:sp>
      <p:pic>
        <p:nvPicPr>
          <p:cNvPr id="19458" name="Picture 2" descr="Z:\NewMedia\Ebook-Novella\Wiley\JIRA\Klein Organic Chemistry 3e\Work\Batch2\Images\Ch16\klein_3e_fig_16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2597913"/>
            <a:ext cx="4591050" cy="3014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 theory offers an alternate explanation why the central C-C single bond is shorter and stronger than a typical C-C single bond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1" name="Picture 20" descr="klein2e_fig_17_08.jpg"/>
          <p:cNvPicPr>
            <a:picLocks noChangeAspect="1"/>
          </p:cNvPicPr>
          <p:nvPr/>
        </p:nvPicPr>
        <p:blipFill>
          <a:blip r:embed="rId2"/>
          <a:srcRect l="47480" t="52197" r="16537"/>
          <a:stretch>
            <a:fillRect/>
          </a:stretch>
        </p:blipFill>
        <p:spPr>
          <a:xfrm>
            <a:off x="6332667" y="2284163"/>
            <a:ext cx="2240247" cy="387524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16.3 Molecular Orbital Theory</a:t>
            </a:r>
            <a:endParaRPr lang="en-US" sz="4000" dirty="0"/>
          </a:p>
        </p:txBody>
      </p:sp>
      <p:pic>
        <p:nvPicPr>
          <p:cNvPr id="9" name="Picture 2" descr="Z:\NewMedia\Ebook-Novella\Wiley\JIRA\Klein Organic Chemistry 3e\Work\Batch2\Images\Ch16\klein_3e_fig_16_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2597913"/>
            <a:ext cx="4591050" cy="3014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2689368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1,3,5-Hexatriene</a:t>
            </a:r>
          </a:p>
        </p:txBody>
      </p:sp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162050"/>
            <a:ext cx="1563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16.3 Molecular Orbital Theory</a:t>
            </a:r>
            <a:endParaRPr lang="en-US" sz="4000" dirty="0"/>
          </a:p>
        </p:txBody>
      </p:sp>
      <p:pic>
        <p:nvPicPr>
          <p:cNvPr id="20482" name="Picture 2" descr="Z:\NewMedia\Ebook-Novella\Wiley\JIRA\Klein Organic Chemistry 3e\Work\Batch2\Images\Ch16\klein_3e_fig_16_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60688" y="1526140"/>
            <a:ext cx="3221038" cy="4281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Reactions that molecules undergo can often be explained by studying their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frontier orbitals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Light can be used to excite an electron from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HOMO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to the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LUMO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2">
                  <a:lumMod val="7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Practice with Conceptual Checkpoint 16.5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16.3 Molecular Orbital Theory</a:t>
            </a:r>
            <a:endParaRPr lang="en-US" sz="4000" dirty="0"/>
          </a:p>
        </p:txBody>
      </p:sp>
      <p:pic>
        <p:nvPicPr>
          <p:cNvPr id="21506" name="Picture 2" descr="Z:\NewMedia\Ebook-Novella\Wiley\JIRA\Klein Organic Chemistry 3e\Work\Batch2\Images\Ch16\klein_3e_fig_16_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7864" y="2402808"/>
            <a:ext cx="2706686" cy="34811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Recall addition of H-X to a C=C double bond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Markovnikov addition,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section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9.3)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Two products obtained with a conjugated diene:</a:t>
            </a:r>
          </a:p>
        </p:txBody>
      </p:sp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4847" y="2119670"/>
            <a:ext cx="7929553" cy="115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82488" y="4733567"/>
            <a:ext cx="7379025" cy="1201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16.4 Electrophilic Addition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 </a:t>
            </a:r>
            <a:r>
              <a:rPr lang="en-US" sz="4000" dirty="0"/>
              <a:t>Classes of Dienes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Symbol" pitchFamily="1" charset="2"/>
              </a:rPr>
              <a:t>Three types of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dienes</a:t>
            </a:r>
            <a:r>
              <a:rPr lang="en-US" sz="2400" b="1" dirty="0" smtClean="0">
                <a:sym typeface="Symbol" pitchFamily="1" charset="2"/>
              </a:rPr>
              <a:t>: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 smtClean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Cumulated diene </a:t>
            </a:r>
            <a:r>
              <a:rPr lang="en-US" sz="2400" dirty="0" smtClean="0">
                <a:sym typeface="Symbol" pitchFamily="1" charset="2"/>
              </a:rPr>
              <a:t>– </a:t>
            </a:r>
            <a:r>
              <a:rPr lang="en-US" sz="2400" dirty="0">
                <a:sym typeface="Symbol" pitchFamily="1" charset="2"/>
              </a:rPr>
              <a:t>pi bonds are adjacent</a:t>
            </a:r>
          </a:p>
          <a:p>
            <a:pPr eaLnBrk="1" hangingPunct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Conjugated diene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– pi bonds are separated by a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single bond </a:t>
            </a:r>
          </a:p>
          <a:p>
            <a:pPr eaLnBrk="1" hangingPunct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Isolated diene</a:t>
            </a:r>
            <a:r>
              <a:rPr lang="en-US" sz="2400" dirty="0" smtClean="0">
                <a:sym typeface="Symbol" pitchFamily="1" charset="2"/>
              </a:rPr>
              <a:t> </a:t>
            </a:r>
            <a:r>
              <a:rPr lang="en-US" sz="2400" dirty="0">
                <a:sym typeface="Symbol" pitchFamily="1" charset="2"/>
              </a:rPr>
              <a:t>– pi bonds are separated by </a:t>
            </a:r>
            <a:r>
              <a:rPr lang="en-US" sz="2400" dirty="0" smtClean="0">
                <a:sym typeface="Symbol" pitchFamily="1" charset="2"/>
              </a:rPr>
              <a:t>more than one single bond</a:t>
            </a:r>
            <a:endParaRPr lang="en-US" sz="2400" dirty="0">
              <a:sym typeface="Symbol" pitchFamily="1" charset="2"/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030952" y="2022118"/>
            <a:ext cx="6828523" cy="113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Protonation results in the most stable carbocation; in this case, an allylic carbocation.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Primary carbocation will not form</a:t>
            </a:r>
          </a:p>
        </p:txBody>
      </p:sp>
      <p:pic>
        <p:nvPicPr>
          <p:cNvPr id="34823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487" y="2134303"/>
            <a:ext cx="8729026" cy="14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16.4 Electrophilic Addition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9313" y="4529068"/>
            <a:ext cx="4690587" cy="1661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2753438"/>
            <a:ext cx="3918740" cy="213041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Nu attack at either of the two carbons results in two products</a:t>
            </a:r>
          </a:p>
        </p:txBody>
      </p:sp>
      <p:pic>
        <p:nvPicPr>
          <p:cNvPr id="35846" name="Picture 3"/>
          <p:cNvPicPr>
            <a:picLocks noChangeAspect="1" noChangeArrowheads="1"/>
          </p:cNvPicPr>
          <p:nvPr/>
        </p:nvPicPr>
        <p:blipFill>
          <a:blip r:embed="rId2"/>
          <a:srcRect r="56008" b="40979"/>
          <a:stretch>
            <a:fillRect/>
          </a:stretch>
        </p:blipFill>
        <p:spPr bwMode="auto">
          <a:xfrm>
            <a:off x="208281" y="1241424"/>
            <a:ext cx="4084536" cy="88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348196" y="1171224"/>
            <a:ext cx="4421214" cy="299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5001208"/>
            <a:ext cx="8689975" cy="115829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16.1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16.4 Electrophilic Addition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0" y="4293290"/>
            <a:ext cx="1348446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Product of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1,2-addition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23099" y="4293290"/>
            <a:ext cx="1348447" cy="5796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Product of</a:t>
            </a:r>
          </a:p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1,4-addition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addition of bromine to a conjugated diene also results in two products:  both 1,2 and 1,4 addition occurs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33452" y="2548113"/>
            <a:ext cx="5823524" cy="181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16.4 Electrophilic Addition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8640" cy="482123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ratio of 1,2 vs. 1,4 addition is highly dependent on temperature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An energy diagram of the two reaction pathways efficiently explains why this selectivity is observed</a:t>
            </a:r>
          </a:p>
        </p:txBody>
      </p:sp>
      <p:pic>
        <p:nvPicPr>
          <p:cNvPr id="36871" name="Picture 3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79828" y="1966913"/>
            <a:ext cx="5530366" cy="255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16.5 Thermodynamic vs. Kinetic Control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16.5 Thermodynamic vs. Kinetic Control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8640" cy="1143319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formation of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1,2-adduct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occurs faster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kinetically favored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1,4 adduct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more stable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(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thermodynamically favored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)</a:t>
            </a:r>
          </a:p>
        </p:txBody>
      </p:sp>
      <p:pic>
        <p:nvPicPr>
          <p:cNvPr id="22530" name="Picture 2" descr="Z:\NewMedia\Ebook-Novella\Wiley\JIRA\Klein Organic Chemistry 3e\Work\Batch2\Images\Ch16\klein_3e_fig_16_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3048" y="2095500"/>
            <a:ext cx="6416318" cy="348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16.5 Thermodynamic vs. Kinetic Control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8640" cy="1143319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1,4 adduct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more stable; it is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more substituted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alkene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 higher temps, the formation of product(s) is equilibrating; the reaction is under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thermodynamic control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. 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 product that is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more stable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will be the </a:t>
            </a:r>
            <a:r>
              <a:rPr lang="en-US" sz="2400" b="1" dirty="0" smtClean="0">
                <a:solidFill>
                  <a:srgbClr val="FF0000"/>
                </a:solidFill>
                <a:sym typeface="Symbol"/>
              </a:rPr>
              <a:t>major product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07" y="1907500"/>
            <a:ext cx="3898900" cy="173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36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16.5 Thermodynamic vs. Kinetic Control</a:t>
            </a:r>
            <a:endParaRPr lang="en-US" sz="4000"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918640" cy="1143319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1,2 adduct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forms faster presumably due to a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proximity effect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.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 lower temps, the reaction is under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kinetic control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; the reaction is irreversible, the product that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forms faster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is the </a:t>
            </a:r>
            <a:r>
              <a:rPr lang="en-US" sz="2400" b="1" dirty="0" smtClean="0">
                <a:solidFill>
                  <a:srgbClr val="0070C0"/>
                </a:solidFill>
                <a:sym typeface="Symbol"/>
              </a:rPr>
              <a:t>major product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Skillbuilder 16.2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1" y="1396836"/>
            <a:ext cx="6985000" cy="346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06950" y="1828670"/>
            <a:ext cx="3988124" cy="32905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4821237"/>
          </a:xfrm>
          <a:noFill/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Many polymerization reactions are a special case of 1,4 addition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16.12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16.5 Natural and Synthetic Rubbers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307" y="1942970"/>
            <a:ext cx="4412321" cy="313703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00407" y="5182456"/>
            <a:ext cx="1601209" cy="297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Natural rubber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63549" y="5182456"/>
            <a:ext cx="1772986" cy="2975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  <a:latin typeface="+mn-lt"/>
              </a:rPr>
              <a:t>Synthetic rubber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101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Pericyclic reactions occur without ionic or free radical intermediates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There are three main types of pericyclic reactions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Cycloaddition reactions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16.6 Intro to Pericyclic Reactions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447" y="3670300"/>
            <a:ext cx="4343400" cy="1155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101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Pericyclic reactions occur without ionic or free radical intermediates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There are three main types of pericyclic reactions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Electrocyclic Reactions</a:t>
            </a: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 startAt="2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16.6 Intro to Pericyclic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011" y="3746500"/>
            <a:ext cx="38100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chemeClr val="bg1">
                    <a:lumMod val="75000"/>
                  </a:schemeClr>
                </a:solidFill>
                <a:sym typeface="Symbol" pitchFamily="1" charset="2"/>
              </a:rPr>
              <a:t>Three types of </a:t>
            </a:r>
            <a:r>
              <a:rPr lang="en-US" sz="2400" b="1" dirty="0">
                <a:solidFill>
                  <a:schemeClr val="bg1">
                    <a:lumMod val="75000"/>
                  </a:schemeClr>
                </a:solidFill>
                <a:sym typeface="Symbol" pitchFamily="1" charset="2"/>
              </a:rPr>
              <a:t>dienes:</a:t>
            </a: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dirty="0">
                <a:sym typeface="Symbol" pitchFamily="1" charset="2"/>
              </a:rPr>
              <a:t>Cumulated – pi bonds are </a:t>
            </a:r>
            <a:r>
              <a:rPr lang="en-US" sz="2400" dirty="0" smtClean="0">
                <a:sym typeface="Symbol" pitchFamily="1" charset="2"/>
              </a:rPr>
              <a:t>perpendicular (no conjugation)</a:t>
            </a:r>
            <a:endParaRPr lang="en-US" sz="2400" dirty="0">
              <a:sym typeface="Symbol" pitchFamily="1" charset="2"/>
            </a:endParaRPr>
          </a:p>
          <a:p>
            <a:pPr eaLnBrk="1" hangingPunct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Conjugated – continuous system of overlapping </a:t>
            </a:r>
            <a:r>
              <a:rPr lang="en-US" sz="2400" b="1" i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p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 pitchFamily="1" charset="2"/>
              </a:rPr>
              <a:t> orbitals</a:t>
            </a: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Isolated – pi bonds are separated (no conjugation)</a:t>
            </a:r>
            <a:endParaRPr lang="en-US" sz="2400" dirty="0">
              <a:sym typeface="Symbol" pitchFamily="1" charset="2"/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 </a:t>
            </a:r>
            <a:r>
              <a:rPr lang="en-US" sz="4000" dirty="0"/>
              <a:t>Classes of Dienes</a:t>
            </a:r>
          </a:p>
        </p:txBody>
      </p:sp>
      <p:pic>
        <p:nvPicPr>
          <p:cNvPr id="13313" name="Picture 1" descr="Z:\NewMedia\Ebook-Novella\Wiley\JIRA\Klein Organic Chemistry 3e\Work\Batch2\Images\Ch16\klein_3e_fig_16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1355965"/>
            <a:ext cx="1543050" cy="271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101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Pericyclic reactions occur without ionic or free radical intermediates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There are three main types of pericyclic reactions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 startAt="3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Sigmatropic Rearrangement</a:t>
            </a:r>
          </a:p>
          <a:p>
            <a:pPr marL="914400" lvl="1" indent="-457200" eaLnBrk="1" hangingPunct="1">
              <a:buFont typeface="+mj-lt"/>
              <a:buAutoNum type="arabicPeriod" startAt="3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 startAt="3"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16.6 Intro to Pericyclic Reactions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900" y="3683000"/>
            <a:ext cx="3886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5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101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Pericyclic reactions have 4 characteristic features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reaction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n-ea"/>
                <a:sym typeface="Symbol"/>
              </a:rPr>
              <a:t>mechanism is concerted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. It proceeds without any intermediates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n-ea"/>
                <a:sym typeface="Symbol"/>
              </a:rPr>
              <a:t>mechanism involves a ring of electrons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moving around a closed loop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n-ea"/>
                <a:sym typeface="Symbol"/>
              </a:rPr>
              <a:t>transition state is cyclic</a:t>
            </a:r>
          </a:p>
          <a:p>
            <a:pPr marL="914400" lvl="1" indent="-457200" eaLnBrk="1" hangingPunct="1">
              <a:buFont typeface="+mj-lt"/>
              <a:buAutoNum type="arabicPeriod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ea typeface="+mn-ea"/>
              <a:sym typeface="Symbol"/>
            </a:endParaRPr>
          </a:p>
          <a:p>
            <a:pPr marL="914400" lvl="1" indent="-457200" eaLnBrk="1" hangingPunct="1">
              <a:buFont typeface="+mj-lt"/>
              <a:buAutoNum type="arabicPeriod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The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ea typeface="+mn-ea"/>
                <a:sym typeface="Symbol"/>
              </a:rPr>
              <a:t>polarity of the solvent generally has no effect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Symbol"/>
              </a:rPr>
              <a:t>on the reaction rate (transition state has little, if any, charge)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16.6 Intro to Pericyclic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101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Changes in the number of pi and sigma bonds distinguish the pericyclic reactions from one another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16.6 Intro to Pericyclic Reactions</a:t>
            </a:r>
            <a:endParaRPr lang="en-US" sz="4000" dirty="0"/>
          </a:p>
        </p:txBody>
      </p:sp>
      <p:pic>
        <p:nvPicPr>
          <p:cNvPr id="23554" name="Picture 2" descr="Z:\NewMedia\Ebook-Novella\Wiley\JIRA\Klein Organic Chemistry 3e\Work\Batch2\Images\Ch16\klein_3e_table_16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" y="2132409"/>
            <a:ext cx="7543800" cy="2593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101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Diels-Alder reactions can be very useful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Like all pericyclic reactions, the mechanism is concerted (the curved arrows can be draw clockwise or counterclockwise)</a:t>
            </a:r>
          </a:p>
        </p:txBody>
      </p:sp>
      <p:pic>
        <p:nvPicPr>
          <p:cNvPr id="4711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0376" y="1584647"/>
            <a:ext cx="4583248" cy="115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95038" y="4844168"/>
            <a:ext cx="5308286" cy="1214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3556117" y="2910828"/>
            <a:ext cx="2222211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[4+2] cycloaddition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pic>
        <p:nvPicPr>
          <p:cNvPr id="24578" name="Picture 2" descr="Z:\NewMedia\Ebook-Novella\Wiley\JIRA\Klein Organic Chemistry 3e\Work\Batch2\Images\Ch16\klein_3e_fig_16_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199722"/>
            <a:ext cx="6991350" cy="4458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04850" y="3174309"/>
            <a:ext cx="7747000" cy="190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101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Most Diels-Alder reactions are thermodynamically favored at low and moderate temperatures; product stability dominates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At temperatures above 200 ˚C, the retro Diels-Alder can predominate; entropy is the dominant factor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2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146175"/>
            <a:ext cx="8689975" cy="5210175"/>
          </a:xfrm>
        </p:spPr>
        <p:txBody>
          <a:bodyPr/>
          <a:lstStyle/>
          <a:p>
            <a:pPr eaLnBrk="1" hangingPunct="1"/>
            <a:endParaRPr lang="en-US" sz="2400" dirty="0">
              <a:sym typeface="Symbol" pitchFamily="1" charset="2"/>
            </a:endParaRPr>
          </a:p>
          <a:p>
            <a:pPr lvl="1" eaLnBrk="1" hangingPunct="1"/>
            <a:endParaRPr lang="en-US" dirty="0">
              <a:sym typeface="Symbol" pitchFamily="1" charset="2"/>
            </a:endParaRPr>
          </a:p>
          <a:p>
            <a:pPr lvl="1" eaLnBrk="1" hangingPunct="1"/>
            <a:endParaRPr lang="en-US" dirty="0">
              <a:sym typeface="Symbol" pitchFamily="1" charset="2"/>
            </a:endParaRPr>
          </a:p>
          <a:p>
            <a:pPr eaLnBrk="1" hangingPunct="1"/>
            <a:endParaRPr lang="en-US" sz="2400" dirty="0" smtClean="0">
              <a:sym typeface="Symbol" pitchFamily="1" charset="2"/>
            </a:endParaRPr>
          </a:p>
          <a:p>
            <a:pPr eaLnBrk="1" hangingPunct="1"/>
            <a:r>
              <a:rPr lang="en-US" sz="2400" dirty="0" smtClean="0">
                <a:sym typeface="Symbol" pitchFamily="1" charset="2"/>
              </a:rPr>
              <a:t>The </a:t>
            </a:r>
            <a:r>
              <a:rPr lang="en-US" sz="2400" dirty="0">
                <a:sym typeface="Symbol" pitchFamily="1" charset="2"/>
              </a:rPr>
              <a:t>pi </a:t>
            </a:r>
            <a:r>
              <a:rPr lang="en-US" sz="2400" dirty="0" smtClean="0">
                <a:sym typeface="Symbol" pitchFamily="1" charset="2"/>
              </a:rPr>
              <a:t>bond </a:t>
            </a:r>
            <a:r>
              <a:rPr lang="en-US" sz="2400" dirty="0" smtClean="0">
                <a:sym typeface="Wingdings" pitchFamily="1" charset="2"/>
              </a:rPr>
              <a:t> sigma bond  </a:t>
            </a:r>
            <a:r>
              <a:rPr lang="en-US" sz="2400" dirty="0">
                <a:sym typeface="Wingdings" pitchFamily="1" charset="2"/>
              </a:rPr>
              <a:t>conversion provides a (-)</a:t>
            </a:r>
            <a:r>
              <a:rPr lang="el-GR" sz="2400" dirty="0">
                <a:sym typeface="Wingdings" pitchFamily="1" charset="2"/>
              </a:rPr>
              <a:t>Δ</a:t>
            </a:r>
            <a:r>
              <a:rPr lang="en-US" sz="2400" dirty="0">
                <a:sym typeface="Wingdings" pitchFamily="1" charset="2"/>
              </a:rPr>
              <a:t>H</a:t>
            </a:r>
          </a:p>
          <a:p>
            <a:pPr eaLnBrk="1" hangingPunct="1"/>
            <a:endParaRPr lang="en-US" sz="2400" dirty="0">
              <a:sym typeface="Symbol" pitchFamily="1" charset="2"/>
            </a:endParaRPr>
          </a:p>
        </p:txBody>
      </p:sp>
      <p:pic>
        <p:nvPicPr>
          <p:cNvPr id="51207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75813" y="1287874"/>
            <a:ext cx="5598088" cy="9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87926" y="3423527"/>
            <a:ext cx="5514576" cy="2631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146175"/>
            <a:ext cx="8689975" cy="5210175"/>
          </a:xfrm>
        </p:spPr>
        <p:txBody>
          <a:bodyPr/>
          <a:lstStyle/>
          <a:p>
            <a:pPr lvl="1" eaLnBrk="1" hangingPunct="1"/>
            <a:endParaRPr lang="en-US" dirty="0">
              <a:sym typeface="Symbol" pitchFamily="1" charset="2"/>
            </a:endParaRPr>
          </a:p>
          <a:p>
            <a:pPr lvl="2" eaLnBrk="1" hangingPunct="1"/>
            <a:endParaRPr lang="en-US" sz="2400" dirty="0">
              <a:sym typeface="Symbol" pitchFamily="1" charset="2"/>
            </a:endParaRPr>
          </a:p>
          <a:p>
            <a:pPr lvl="1" eaLnBrk="1" hangingPunct="1"/>
            <a:endParaRPr lang="en-US" dirty="0" smtClean="0">
              <a:sym typeface="Symbol" pitchFamily="1" charset="2"/>
            </a:endParaRPr>
          </a:p>
          <a:p>
            <a:pPr lvl="1" eaLnBrk="1" hangingPunct="1"/>
            <a:endParaRPr lang="en-US" dirty="0">
              <a:sym typeface="Symbol" pitchFamily="1" charset="2"/>
            </a:endParaRPr>
          </a:p>
          <a:p>
            <a:pPr eaLnBrk="1" hangingPunct="1"/>
            <a:r>
              <a:rPr lang="el-GR" sz="2400" dirty="0">
                <a:sym typeface="Wingdings" pitchFamily="1" charset="2"/>
              </a:rPr>
              <a:t>Δ</a:t>
            </a:r>
            <a:r>
              <a:rPr lang="en-US" sz="2400" dirty="0">
                <a:sym typeface="Wingdings" pitchFamily="1" charset="2"/>
              </a:rPr>
              <a:t>S should be </a:t>
            </a:r>
            <a:r>
              <a:rPr lang="en-US" sz="2400" dirty="0" smtClean="0">
                <a:sym typeface="Wingdings" pitchFamily="1" charset="2"/>
              </a:rPr>
              <a:t>(-), two molecules combine to form a single product</a:t>
            </a: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</p:txBody>
      </p:sp>
      <p:pic>
        <p:nvPicPr>
          <p:cNvPr id="5223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673021" y="3930718"/>
            <a:ext cx="5544386" cy="139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475813" y="1287874"/>
            <a:ext cx="5598088" cy="99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1146175"/>
            <a:ext cx="8689975" cy="5210175"/>
          </a:xfrm>
        </p:spPr>
        <p:txBody>
          <a:bodyPr/>
          <a:lstStyle/>
          <a:p>
            <a:pPr lvl="1" eaLnBrk="1" hangingPunct="1"/>
            <a:endParaRPr lang="en-US" dirty="0">
              <a:sym typeface="Symbol" pitchFamily="1" charset="2"/>
            </a:endParaRPr>
          </a:p>
          <a:p>
            <a:pPr lvl="1" eaLnBrk="1" hangingPunct="1"/>
            <a:endParaRPr lang="en-US" dirty="0">
              <a:sym typeface="Symbol" pitchFamily="1" charset="2"/>
            </a:endParaRPr>
          </a:p>
          <a:p>
            <a:pPr lvl="1" eaLnBrk="1" hangingPunct="1"/>
            <a:endParaRPr lang="en-US" dirty="0" smtClean="0">
              <a:sym typeface="Symbol" pitchFamily="1" charset="2"/>
            </a:endParaRPr>
          </a:p>
          <a:p>
            <a:pPr lvl="1" eaLnBrk="1" hangingPunct="1"/>
            <a:endParaRPr lang="en-US" dirty="0">
              <a:sym typeface="Symbol" pitchFamily="1" charset="2"/>
            </a:endParaRPr>
          </a:p>
          <a:p>
            <a:pPr lvl="1" eaLnBrk="1" hangingPunct="1"/>
            <a:endParaRPr lang="en-US" dirty="0">
              <a:sym typeface="Wingdings" pitchFamily="1" charset="2"/>
            </a:endParaRPr>
          </a:p>
          <a:p>
            <a:pPr eaLnBrk="1" hangingPunct="1"/>
            <a:r>
              <a:rPr lang="en-US" sz="2400" dirty="0" smtClean="0">
                <a:sym typeface="Wingdings" pitchFamily="1" charset="2"/>
              </a:rPr>
              <a:t>For Diels-Alder rxn, the enthalpy term must be larger than the entropy term for the reaction to be favored.</a:t>
            </a:r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r>
              <a:rPr lang="en-US" sz="2400" dirty="0" smtClean="0">
                <a:sym typeface="Wingdings" pitchFamily="1" charset="2"/>
              </a:rPr>
              <a:t>At very high temps, entropy term opposes the formation of product (retro Diels-Alder is favored).</a:t>
            </a: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r>
              <a:rPr lang="en-US" sz="2400" dirty="0" smtClean="0">
                <a:sym typeface="Wingdings" pitchFamily="1" charset="2"/>
              </a:rPr>
              <a:t>Ideal temp is typically between room temp and 200 ˚C</a:t>
            </a: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</p:txBody>
      </p:sp>
      <p:pic>
        <p:nvPicPr>
          <p:cNvPr id="5325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282234" y="1123378"/>
            <a:ext cx="6579533" cy="167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00464" cy="38338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ym typeface="Wingdings" pitchFamily="1" charset="2"/>
              </a:rPr>
              <a:t>the reactants are the </a:t>
            </a:r>
            <a:r>
              <a:rPr lang="en-US" sz="2400" b="1" dirty="0">
                <a:sym typeface="Wingdings" pitchFamily="1" charset="2"/>
              </a:rPr>
              <a:t>diene </a:t>
            </a:r>
            <a:r>
              <a:rPr lang="en-US" sz="2400" dirty="0">
                <a:sym typeface="Wingdings" pitchFamily="1" charset="2"/>
              </a:rPr>
              <a:t>and </a:t>
            </a:r>
            <a:r>
              <a:rPr lang="en-US" sz="2400" b="1" dirty="0" smtClean="0">
                <a:sym typeface="Wingdings" pitchFamily="1" charset="2"/>
              </a:rPr>
              <a:t>dienophile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ym typeface="Wingdings" pitchFamily="1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ym typeface="Wingdings" pitchFamily="1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dienophile needs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to possess </a:t>
            </a:r>
            <a:r>
              <a:rPr lang="en-US" sz="2400" b="1" dirty="0" smtClean="0">
                <a:solidFill>
                  <a:srgbClr val="002060"/>
                </a:solidFill>
                <a:sym typeface="Wingdings" pitchFamily="2" charset="2"/>
              </a:rPr>
              <a:t>an electron withdrawing group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or the reaction will require high temp, which does not favor product formation</a:t>
            </a:r>
          </a:p>
        </p:txBody>
      </p:sp>
      <p:pic>
        <p:nvPicPr>
          <p:cNvPr id="54280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191619" y="1741185"/>
            <a:ext cx="2760761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564502" y="4743133"/>
            <a:ext cx="3765810" cy="1441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chapter focuses on conjugated systems, and the special properties and reactivity associated with them.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245860" y="2032162"/>
            <a:ext cx="2071203" cy="1158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037521"/>
              </p:ext>
            </p:extLst>
          </p:nvPr>
        </p:nvGraphicFramePr>
        <p:xfrm>
          <a:off x="6364288" y="3575526"/>
          <a:ext cx="2065337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2" name="CS ChemDraw Drawing" r:id="rId4" imgW="1375619" imgH="1390968" progId="">
                  <p:embed/>
                </p:oleObj>
              </mc:Choice>
              <mc:Fallback>
                <p:oleObj name="CS ChemDraw Drawing" r:id="rId4" imgW="1375619" imgH="1390968" progId="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4288" y="3575526"/>
                        <a:ext cx="2065337" cy="208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2"/>
          <p:cNvSpPr>
            <a:spLocks noGrp="1"/>
          </p:cNvSpPr>
          <p:nvPr>
            <p:ph sz="half" idx="1"/>
          </p:nvPr>
        </p:nvSpPr>
        <p:spPr>
          <a:xfrm>
            <a:off x="137160" y="2341563"/>
            <a:ext cx="6108700" cy="4700587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Heteroatoms may be involved in 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conjugated system</a:t>
            </a: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marL="914400" lvl="2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	Conceptual 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C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heckpoint 16.1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 </a:t>
            </a:r>
            <a:r>
              <a:rPr lang="en-US" sz="4000" dirty="0"/>
              <a:t>Classes of Dienes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When an electron withdrawing group is attached to the dienophile, the reaction is generally spontaneous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groups highlighted in red are electron withdrawing</a:t>
            </a:r>
          </a:p>
        </p:txBody>
      </p:sp>
      <p:pic>
        <p:nvPicPr>
          <p:cNvPr id="55307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69410" y="2065338"/>
            <a:ext cx="432106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58807" y="4981575"/>
            <a:ext cx="6026386" cy="1394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Diels-Alder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reactions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stereospecific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depending on whether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) or (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Z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) dienophile is used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An alkyne can also function as a dienophile: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Skillbuilder 16.3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32" y="2019301"/>
            <a:ext cx="8827135" cy="1278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0" y="3979355"/>
            <a:ext cx="4542872" cy="1811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Recall that many dienes can exist in an s-cis or an s-trans conformation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Diels-Alder reactions can only occur when the diene is in the s-cis conformation</a:t>
            </a:r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574779" y="2048107"/>
            <a:ext cx="3914755" cy="1482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Dienes trapped in an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s-trans conformation can not undergo Diels-Alder reaction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, because carbons 1 and 4 are too far apart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marL="457200" lvl="1" indent="0" eaLnBrk="1" hangingPunct="1"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Dienes that are locked into the s-cis conformation undergo Diels-Alder reactions readily</a:t>
            </a:r>
          </a:p>
        </p:txBody>
      </p:sp>
      <p:pic>
        <p:nvPicPr>
          <p:cNvPr id="5939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927297" y="2087887"/>
            <a:ext cx="5260903" cy="1097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00" name="Content Placeholder 2"/>
          <p:cNvSpPr>
            <a:spLocks noGrp="1"/>
          </p:cNvSpPr>
          <p:nvPr>
            <p:ph sz="half" idx="1"/>
          </p:nvPr>
        </p:nvSpPr>
        <p:spPr>
          <a:xfrm>
            <a:off x="1598684" y="2164086"/>
            <a:ext cx="430213" cy="447675"/>
          </a:xfrm>
        </p:spPr>
        <p:txBody>
          <a:bodyPr/>
          <a:lstStyle/>
          <a:p>
            <a:pPr algn="ctr" eaLnBrk="1" hangingPunct="1">
              <a:buFont typeface="Arial" pitchFamily="1" charset="0"/>
              <a:buNone/>
            </a:pPr>
            <a:r>
              <a:rPr lang="en-US" sz="2000" dirty="0">
                <a:solidFill>
                  <a:srgbClr val="FF0000"/>
                </a:solidFill>
                <a:sym typeface="Symbol" pitchFamily="1" charset="2"/>
              </a:rPr>
              <a:t>1</a:t>
            </a:r>
          </a:p>
        </p:txBody>
      </p:sp>
      <p:sp>
        <p:nvSpPr>
          <p:cNvPr id="59401" name="Content Placeholder 2"/>
          <p:cNvSpPr>
            <a:spLocks noGrp="1"/>
          </p:cNvSpPr>
          <p:nvPr>
            <p:ph sz="half" idx="1"/>
          </p:nvPr>
        </p:nvSpPr>
        <p:spPr>
          <a:xfrm>
            <a:off x="3057551" y="1862144"/>
            <a:ext cx="430213" cy="447675"/>
          </a:xfrm>
        </p:spPr>
        <p:txBody>
          <a:bodyPr/>
          <a:lstStyle/>
          <a:p>
            <a:pPr algn="ctr" eaLnBrk="1" hangingPunct="1">
              <a:buFont typeface="Arial" pitchFamily="1" charset="0"/>
              <a:buNone/>
            </a:pPr>
            <a:r>
              <a:rPr lang="en-US" sz="2000" dirty="0">
                <a:solidFill>
                  <a:srgbClr val="FF0000"/>
                </a:solidFill>
                <a:sym typeface="Symbol" pitchFamily="1" charset="2"/>
              </a:rPr>
              <a:t>4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364" y="4461727"/>
            <a:ext cx="6997700" cy="1588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Cyclopentadiene is so reactive towards Diels-Alder reaction that it reacts without itself at room temperature to form a dimer: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Conceptual Checkpoint 16.15-16.16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14" y="2311400"/>
            <a:ext cx="6146800" cy="201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9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When bicyclic systems form, the terms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ENDO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and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EXO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are used to describe functional group positioning</a:t>
            </a:r>
          </a:p>
        </p:txBody>
      </p:sp>
      <p:pic>
        <p:nvPicPr>
          <p:cNvPr id="6144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19931" y="4351804"/>
            <a:ext cx="5724431" cy="1864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19" y="1981200"/>
            <a:ext cx="7344362" cy="1828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electron withdrawing groups attached to dieneophiles tend to occupy the </a:t>
            </a:r>
            <a:r>
              <a:rPr lang="en-US" sz="24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endo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position.  Often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endo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product is the only observed product</a:t>
            </a:r>
          </a:p>
        </p:txBody>
      </p:sp>
      <p:pic>
        <p:nvPicPr>
          <p:cNvPr id="62471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0647" y="2398453"/>
            <a:ext cx="7789134" cy="20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3906985" y="4529156"/>
            <a:ext cx="1723678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Major product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54918" y="4529155"/>
            <a:ext cx="1731693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Minor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833120"/>
            <a:ext cx="8689975" cy="525621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Wingdings" pitchFamily="1" charset="2"/>
              </a:rPr>
              <a:t>The </a:t>
            </a:r>
            <a:r>
              <a:rPr lang="en-US" sz="2400" i="1" dirty="0" smtClean="0">
                <a:sym typeface="Wingdings" pitchFamily="1" charset="2"/>
              </a:rPr>
              <a:t>endo </a:t>
            </a:r>
            <a:r>
              <a:rPr lang="en-US" sz="2400" dirty="0" smtClean="0">
                <a:sym typeface="Wingdings" pitchFamily="1" charset="2"/>
              </a:rPr>
              <a:t>transition </a:t>
            </a:r>
            <a:r>
              <a:rPr lang="en-US" sz="2400" dirty="0">
                <a:sym typeface="Wingdings" pitchFamily="1" charset="2"/>
              </a:rPr>
              <a:t>state </a:t>
            </a:r>
            <a:r>
              <a:rPr lang="en-US" sz="2400" dirty="0" smtClean="0">
                <a:sym typeface="Wingdings" pitchFamily="1" charset="2"/>
              </a:rPr>
              <a:t>benefits </a:t>
            </a:r>
            <a:r>
              <a:rPr lang="en-US" sz="2400" dirty="0">
                <a:sym typeface="Wingdings" pitchFamily="1" charset="2"/>
              </a:rPr>
              <a:t>from favorable </a:t>
            </a:r>
            <a:r>
              <a:rPr lang="en-US" sz="2400" dirty="0" smtClean="0">
                <a:sym typeface="Wingdings" pitchFamily="1" charset="2"/>
              </a:rPr>
              <a:t>interaction between the withdrawing groups and the developing pi bond</a:t>
            </a: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sym typeface="Wingdings" pitchFamily="1" charset="2"/>
              </a:rPr>
              <a:t>The </a:t>
            </a:r>
            <a:r>
              <a:rPr lang="en-US" sz="2400" i="1" dirty="0" smtClean="0">
                <a:sym typeface="Wingdings" pitchFamily="1" charset="2"/>
              </a:rPr>
              <a:t>exo</a:t>
            </a:r>
            <a:r>
              <a:rPr lang="en-US" sz="2400" dirty="0" smtClean="0">
                <a:sym typeface="Wingdings" pitchFamily="1" charset="2"/>
              </a:rPr>
              <a:t> transition state does not have the favorable interaction</a:t>
            </a:r>
          </a:p>
        </p:txBody>
      </p:sp>
      <p:pic>
        <p:nvPicPr>
          <p:cNvPr id="63496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412" y="1606741"/>
            <a:ext cx="9106588" cy="2094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0" y="4260759"/>
            <a:ext cx="8937624" cy="1942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endo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transition state is lower in energy, and so the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endo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product forms faster: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Conceptual Checkpoint 16.17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Reactions</a:t>
            </a:r>
            <a:endParaRPr lang="en-US" sz="4000" dirty="0"/>
          </a:p>
        </p:txBody>
      </p:sp>
      <p:pic>
        <p:nvPicPr>
          <p:cNvPr id="25602" name="Picture 2" descr="Z:\NewMedia\Ebook-Novella\Wiley\JIRA\Klein Organic Chemistry 3e\Work\Batch2\Images\Ch16\klein_3e_fig_16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31988" y="1809089"/>
            <a:ext cx="5278438" cy="3506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03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Only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one regiochemical outcome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if the diene or dienophile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symmetrical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Regioselectivity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2044700"/>
            <a:ext cx="5232400" cy="143838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4152900"/>
            <a:ext cx="5397500" cy="187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A sterically hindered base can be used to form dienes via elimination reaction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16.2</a:t>
            </a:r>
          </a:p>
        </p:txBody>
      </p:sp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355452" y="2133600"/>
            <a:ext cx="4572000" cy="1045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55452" y="3532187"/>
            <a:ext cx="4572000" cy="160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16.2 Preparation of Conjugated </a:t>
            </a:r>
            <a:r>
              <a:rPr lang="en-US" sz="4000" dirty="0"/>
              <a:t>Dienes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If diene and dienophile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both unsymmetrical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, then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two regioisomeric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products are possible: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One of the regioisomers is formed as the major product; the reaction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regioselective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Regioselectivity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" y="2301350"/>
            <a:ext cx="8394700" cy="128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major product of Diels-Alder can be predicted by considering the charge distribution of the reactants: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Consider the location of the partial charges, and the attractive force(s) that result(s)…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Regioselectivity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407126"/>
            <a:ext cx="360045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701" y="2343056"/>
            <a:ext cx="4889226" cy="166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8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alignment of the electrostatic forces results in a lower energy transition state; the major product is formed faster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Conceptual Checkpoint 16.18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16.7 Diels-Alder Regioselectivity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521" y="2374900"/>
            <a:ext cx="5943386" cy="17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8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Consider the MO’s for the simplest 1,3-diene and dienophile</a:t>
            </a:r>
          </a:p>
        </p:txBody>
      </p:sp>
      <p:pic>
        <p:nvPicPr>
          <p:cNvPr id="645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30900" y="1577975"/>
            <a:ext cx="21574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  <p:pic>
        <p:nvPicPr>
          <p:cNvPr id="26626" name="Picture 2" descr="Z:\NewMedia\Ebook-Novella\Wiley\JIRA\Klein Organic Chemistry 3e\Work\Batch2\Images\Ch16\klein_3e_fig_16_1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00225" y="1609347"/>
            <a:ext cx="5543550" cy="4039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8585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For Diels-Alder, the HOMO of one compound must interact with the LUMO of the other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  <p:pic>
        <p:nvPicPr>
          <p:cNvPr id="15" name="Picture 2" descr="Z:\NewMedia\Ebook-Novella\Wiley\JIRA\Klein Organic Chemistry 3e\Work\Batch2\Images\Ch16\klein_3e_fig_16_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00225" y="1695072"/>
            <a:ext cx="5543550" cy="4039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With an electron withdrawing group, the dieneophile’s LUMO will accept electrons from the diene’s HOMO</a:t>
            </a:r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4363" y="2237091"/>
            <a:ext cx="7135274" cy="400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urved Connector 11"/>
          <p:cNvCxnSpPr>
            <a:cxnSpLocks noChangeShapeType="1"/>
          </p:cNvCxnSpPr>
          <p:nvPr/>
        </p:nvCxnSpPr>
        <p:spPr bwMode="auto">
          <a:xfrm flipV="1">
            <a:off x="3799084" y="3024972"/>
            <a:ext cx="2983396" cy="1100059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The phases of the </a:t>
            </a:r>
            <a:r>
              <a:rPr lang="en-US" sz="2400" dirty="0" smtClean="0">
                <a:sym typeface="Wingdings" pitchFamily="1" charset="2"/>
              </a:rPr>
              <a:t>reacting MO’s must be symmetrical </a:t>
            </a:r>
            <a:endParaRPr lang="en-US" sz="2400" dirty="0">
              <a:sym typeface="Wingdings" pitchFamily="1" charset="2"/>
            </a:endParaRPr>
          </a:p>
          <a:p>
            <a:pPr eaLnBrk="1" hangingPunct="1"/>
            <a:r>
              <a:rPr lang="en-US" sz="2400" dirty="0" smtClean="0">
                <a:sym typeface="Wingdings" pitchFamily="1" charset="2"/>
              </a:rPr>
              <a:t>In other words, if there is </a:t>
            </a:r>
            <a:r>
              <a:rPr lang="en-US" sz="2400" b="1" dirty="0" smtClean="0">
                <a:sym typeface="Wingdings" pitchFamily="1" charset="2"/>
              </a:rPr>
              <a:t>conservation of orbital symmetry</a:t>
            </a:r>
            <a:r>
              <a:rPr lang="en-US" sz="2400" dirty="0" smtClean="0">
                <a:sym typeface="Wingdings" pitchFamily="1" charset="2"/>
              </a:rPr>
              <a:t>, then the reaction is </a:t>
            </a:r>
            <a:r>
              <a:rPr lang="en-US" sz="2400" b="1" dirty="0" smtClean="0">
                <a:sym typeface="Wingdings" pitchFamily="1" charset="2"/>
              </a:rPr>
              <a:t>symmetry allowed</a:t>
            </a:r>
          </a:p>
          <a:p>
            <a:pPr eaLnBrk="1" hangingPunct="1"/>
            <a:endParaRPr lang="en-US" sz="2400" b="1" dirty="0">
              <a:sym typeface="Wingdings" pitchFamily="1" charset="2"/>
            </a:endParaRPr>
          </a:p>
          <a:p>
            <a:pPr eaLnBrk="1" hangingPunct="1"/>
            <a:endParaRPr lang="en-US" sz="2400" b="1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lvl="1" eaLnBrk="1" hangingPunct="1"/>
            <a:endParaRPr lang="en-US" dirty="0">
              <a:sym typeface="Wingdings" pitchFamily="1" charset="2"/>
            </a:endParaRPr>
          </a:p>
          <a:p>
            <a:pPr eaLnBrk="1" hangingPunct="1"/>
            <a:r>
              <a:rPr lang="en-US" sz="2400" dirty="0">
                <a:sym typeface="Wingdings" pitchFamily="1" charset="2"/>
              </a:rPr>
              <a:t>Note the carbons that change their hybridization from sp</a:t>
            </a:r>
            <a:r>
              <a:rPr lang="en-US" sz="2400" baseline="30000" dirty="0">
                <a:sym typeface="Wingdings" pitchFamily="1" charset="2"/>
              </a:rPr>
              <a:t>2</a:t>
            </a:r>
            <a:r>
              <a:rPr lang="en-US" sz="2400" dirty="0">
                <a:sym typeface="Wingdings" pitchFamily="1" charset="2"/>
              </a:rPr>
              <a:t> to sp</a:t>
            </a:r>
            <a:r>
              <a:rPr lang="en-US" sz="2400" baseline="30000" dirty="0">
                <a:sym typeface="Wingdings" pitchFamily="1" charset="2"/>
              </a:rPr>
              <a:t>3</a:t>
            </a:r>
            <a:endParaRPr lang="en-US" sz="2400" dirty="0">
              <a:sym typeface="Wingdings" pitchFamily="1" charset="2"/>
            </a:endParaRPr>
          </a:p>
        </p:txBody>
      </p:sp>
      <p:pic>
        <p:nvPicPr>
          <p:cNvPr id="675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7013" y="4448175"/>
            <a:ext cx="49593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  <p:pic>
        <p:nvPicPr>
          <p:cNvPr id="27650" name="Picture 2" descr="Z:\NewMedia\Ebook-Novella\Wiley\JIRA\Klein Organic Chemistry 3e\Work\Batch2\Images\Ch16\klein_3e_fig_16_1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2409519"/>
            <a:ext cx="6286500" cy="2210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Similar to a Diels-Alder ([4+2] cycloaddition),the reaction below is a [2+2] </a:t>
            </a:r>
            <a:r>
              <a:rPr lang="en-US" sz="2400" dirty="0" smtClean="0">
                <a:sym typeface="Wingdings" pitchFamily="1" charset="2"/>
              </a:rPr>
              <a:t>cycloaddition</a:t>
            </a:r>
          </a:p>
          <a:p>
            <a:pPr eaLnBrk="1" hangingPunct="1"/>
            <a:endParaRPr lang="en-US" sz="2400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r>
              <a:rPr lang="en-US" sz="2400" dirty="0" smtClean="0">
                <a:sym typeface="Wingdings" pitchFamily="1" charset="2"/>
              </a:rPr>
              <a:t>The reacting MO’s (HOMO and LUMO) can be analyzed to </a:t>
            </a:r>
            <a:r>
              <a:rPr lang="en-US" sz="2400" b="1" dirty="0" smtClean="0">
                <a:sym typeface="Wingdings" pitchFamily="1" charset="2"/>
              </a:rPr>
              <a:t>determine if the reaction is symmetry-allowed</a:t>
            </a:r>
            <a:r>
              <a:rPr lang="en-US" sz="2400" dirty="0" smtClean="0">
                <a:sym typeface="Wingdings" pitchFamily="1" charset="2"/>
              </a:rPr>
              <a:t>.</a:t>
            </a:r>
            <a:endParaRPr lang="en-US" sz="2400" dirty="0">
              <a:sym typeface="Wingdings" pitchFamily="1" charset="2"/>
            </a:endParaRPr>
          </a:p>
        </p:txBody>
      </p:sp>
      <p:pic>
        <p:nvPicPr>
          <p:cNvPr id="6861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27446" y="2451628"/>
            <a:ext cx="6240154" cy="1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The LUMO of one reactant must </a:t>
            </a:r>
            <a:r>
              <a:rPr lang="en-US" sz="2400" dirty="0" smtClean="0">
                <a:sym typeface="Wingdings" pitchFamily="1" charset="2"/>
              </a:rPr>
              <a:t>have the same symmetry as the </a:t>
            </a:r>
            <a:r>
              <a:rPr lang="en-US" sz="2400" dirty="0">
                <a:sym typeface="Wingdings" pitchFamily="1" charset="2"/>
              </a:rPr>
              <a:t>HOMO of the </a:t>
            </a:r>
            <a:r>
              <a:rPr lang="en-US" sz="2400" dirty="0" smtClean="0">
                <a:sym typeface="Wingdings" pitchFamily="1" charset="2"/>
              </a:rPr>
              <a:t>other reactant, in order for reaction to occur:</a:t>
            </a:r>
            <a:endParaRPr lang="en-US" sz="2400" dirty="0">
              <a:sym typeface="Wingdings" pitchFamily="1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  <p:pic>
        <p:nvPicPr>
          <p:cNvPr id="28674" name="Picture 2" descr="Z:\NewMedia\Ebook-Novella\Wiley\JIRA\Klein Organic Chemistry 3e\Work\Batch2\Images\Ch16\klein_3e_fig_16_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6775" y="1962652"/>
            <a:ext cx="7410450" cy="3102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The phases of the HOMO and LUMO can not line </a:t>
            </a:r>
            <a:r>
              <a:rPr lang="en-US" sz="2400" dirty="0" smtClean="0">
                <a:sym typeface="Wingdings" pitchFamily="1" charset="2"/>
              </a:rPr>
              <a:t>up; the </a:t>
            </a:r>
            <a:r>
              <a:rPr lang="en-US" sz="2400" dirty="0">
                <a:sym typeface="Wingdings" pitchFamily="1" charset="2"/>
              </a:rPr>
              <a:t>reaction is </a:t>
            </a:r>
            <a:r>
              <a:rPr lang="en-US" sz="2400" b="1" dirty="0" smtClean="0">
                <a:sym typeface="Wingdings" pitchFamily="1" charset="2"/>
              </a:rPr>
              <a:t>symmetry-forbidden:</a:t>
            </a:r>
            <a:endParaRPr lang="en-US" sz="2400" dirty="0">
              <a:sym typeface="Wingdings" pitchFamily="1" charset="2"/>
            </a:endParaRPr>
          </a:p>
        </p:txBody>
      </p:sp>
      <p:pic>
        <p:nvPicPr>
          <p:cNvPr id="706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2690813"/>
            <a:ext cx="833438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  <p:pic>
        <p:nvPicPr>
          <p:cNvPr id="29698" name="Picture 2" descr="Z:\NewMedia\Ebook-Novella\Wiley\JIRA\Klein Organic Chemistry 3e\Work\Batch2\Images\Ch16\klein_3e_fig_16_2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5189" y="1793463"/>
            <a:ext cx="7412036" cy="3766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Single bonds that are part of a conjugated pi system are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shorter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than typical single bonds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This is due, at least in part, to overlap of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2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orbitals, versus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sp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3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pic>
        <p:nvPicPr>
          <p:cNvPr id="17415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42893" y="2147537"/>
            <a:ext cx="3517307" cy="146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48117" y="4759325"/>
            <a:ext cx="3876483" cy="1373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" y="15875"/>
            <a:ext cx="880364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16.2 Conjugated Dienes – Bond Lengths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[2+2] cycloadditions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are only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possible when light is used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to excite an electron </a:t>
            </a:r>
          </a:p>
        </p:txBody>
      </p:sp>
      <p:pic>
        <p:nvPicPr>
          <p:cNvPr id="716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900" y="4578350"/>
            <a:ext cx="727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  <p:pic>
        <p:nvPicPr>
          <p:cNvPr id="30722" name="Picture 2" descr="Z:\NewMedia\Ebook-Novella\Wiley\JIRA\Klein Organic Chemistry 3e\Work\Batch2\Images\Ch16\klein_3e_fig_16_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6325" y="1784653"/>
            <a:ext cx="6991350" cy="3288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[2+2] cycloadditions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are only 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possible when light is used 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to excite an electron. 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In this case the reaction is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symmetry-allowed: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Conceptual Checkpoint 16.19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pic>
        <p:nvPicPr>
          <p:cNvPr id="7168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900" y="4578350"/>
            <a:ext cx="727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16.8 MO Descriptions of Cycloadditions</a:t>
            </a:r>
            <a:endParaRPr lang="en-US" sz="4000" dirty="0"/>
          </a:p>
        </p:txBody>
      </p:sp>
      <p:pic>
        <p:nvPicPr>
          <p:cNvPr id="31746" name="Picture 2" descr="Z:\NewMedia\Ebook-Novella\Wiley\JIRA\Klein Organic Chemistry 3e\Work\Batch2\Images\Ch16\klein_3e_fig_16_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38300" y="1982475"/>
            <a:ext cx="5867400" cy="3329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33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Electrocyclic reaction </a:t>
            </a:r>
            <a:r>
              <a:rPr lang="en-US" sz="2400" b="1" dirty="0" smtClean="0">
                <a:sym typeface="Wingdings" pitchFamily="1" charset="2"/>
              </a:rPr>
              <a:t>– </a:t>
            </a:r>
            <a:r>
              <a:rPr lang="en-US" sz="2400" dirty="0" smtClean="0">
                <a:sym typeface="Wingdings" pitchFamily="1" charset="2"/>
              </a:rPr>
              <a:t>pericyclic process where a conjugated polyene undergoes cyclization:</a:t>
            </a:r>
            <a:endParaRPr lang="en-US" sz="2400" b="1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r>
              <a:rPr lang="en-US" sz="2400" dirty="0" smtClean="0">
                <a:sym typeface="Wingdings" pitchFamily="1" charset="2"/>
              </a:rPr>
              <a:t>Overall, 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  <a:sym typeface="Wingdings" pitchFamily="1" charset="2"/>
              </a:rPr>
              <a:t>p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-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bond is converted to a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  <a:sym typeface="Wingdings" pitchFamily="1" charset="2"/>
              </a:rPr>
              <a:t>s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-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bond</a:t>
            </a:r>
            <a:endParaRPr lang="en-US" sz="2400" b="1" dirty="0">
              <a:solidFill>
                <a:schemeClr val="tx2">
                  <a:lumMod val="75000"/>
                </a:schemeClr>
              </a:solidFill>
              <a:sym typeface="Wingdings" pitchFamily="1" charset="2"/>
            </a:endParaRPr>
          </a:p>
        </p:txBody>
      </p:sp>
      <p:pic>
        <p:nvPicPr>
          <p:cNvPr id="727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900" y="4578350"/>
            <a:ext cx="727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2" name="Picture 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783143" y="2160589"/>
            <a:ext cx="3389057" cy="259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62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Intro to Electrocyclic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871220"/>
            <a:ext cx="8897303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When substituents are present on the terminal carbons, stereoisomers are possible: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Note that the use of light versus heat yields different stereoisomers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538" y="1828800"/>
            <a:ext cx="8924925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16900" y="4578350"/>
            <a:ext cx="727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63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0681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Note that both the stereochemistry of the reactants AND the conditions (heat vs. light) affect the stereochemistry of the product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Conservation of orbital symmetry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explains this observation</a:t>
            </a: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pic>
        <p:nvPicPr>
          <p:cNvPr id="747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900" y="4578350"/>
            <a:ext cx="727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260" y="2346367"/>
            <a:ext cx="5530140" cy="3909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0681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Consider the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stereochemical outcome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resulting from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thermal cyclization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of a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system with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three conjugated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bonds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Note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 room temperature is often sufficient to facilitate thermal cyclization</a:t>
            </a:r>
          </a:p>
        </p:txBody>
      </p:sp>
      <p:pic>
        <p:nvPicPr>
          <p:cNvPr id="747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16900" y="4578350"/>
            <a:ext cx="727075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2400301"/>
            <a:ext cx="8216900" cy="199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symmetry of the HOMO determines the outcome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outermost lobes of the HOMO rotate so like phases overlap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pic>
        <p:nvPicPr>
          <p:cNvPr id="32770" name="Picture 2" descr="Z:\NewMedia\Ebook-Novella\Wiley\JIRA\Klein Organic Chemistry 3e\Work\Batch2\Images\Ch16\klein_3e_fig_16_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363" y="1943262"/>
            <a:ext cx="8421688" cy="270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The outermost lobes of the HOMO rotate so like phases overlap</a:t>
            </a:r>
          </a:p>
          <a:p>
            <a:pPr eaLnBrk="1" hangingPunct="1"/>
            <a:endParaRPr lang="en-US" sz="2400" dirty="0">
              <a:solidFill>
                <a:srgbClr val="C6C3C3"/>
              </a:solidFill>
              <a:sym typeface="Wingdings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r>
              <a:rPr lang="en-US" sz="2400" b="1" dirty="0">
                <a:sym typeface="Wingdings" pitchFamily="1" charset="2"/>
              </a:rPr>
              <a:t>Disrotatory</a:t>
            </a:r>
            <a:r>
              <a:rPr lang="en-US" sz="2400" dirty="0">
                <a:sym typeface="Wingdings" pitchFamily="1" charset="2"/>
              </a:rPr>
              <a:t> rotation (one rotates clockwise and the other counterclockwise) gives the cis product</a:t>
            </a:r>
            <a:endParaRPr lang="en-US" sz="2400" b="1" dirty="0">
              <a:sym typeface="Wingdings" pitchFamily="1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pic>
        <p:nvPicPr>
          <p:cNvPr id="33794" name="Picture 2" descr="Z:\NewMedia\Ebook-Novella\Wiley\JIRA\Klein Organic Chemistry 3e\Work\Batch2\Images\Ch16\klein_3e_fig_16_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875" y="1828800"/>
            <a:ext cx="733425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symmetry of the HOMO determines the outcome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None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outermost lobes of the HOMO rotate as they become sp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3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hybridized so that like phases overlap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pic>
        <p:nvPicPr>
          <p:cNvPr id="34818" name="Picture 2" descr="Z:\NewMedia\Ebook-Novella\Wiley\JIRA\Klein Organic Chemistry 3e\Work\Batch2\Images\Ch16\klein_3e_fig_16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2101" y="2009775"/>
            <a:ext cx="7199798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9614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  <a:sym typeface="Wingdings" pitchFamily="2" charset="2"/>
              </a:rPr>
              <a:t>The outermost lobes of the HOMO rotate so like phases overlap</a:t>
            </a:r>
          </a:p>
          <a:p>
            <a:pPr eaLnBrk="1" hangingPunct="1"/>
            <a:endParaRPr lang="en-US" sz="2400" dirty="0">
              <a:solidFill>
                <a:srgbClr val="C6C3C3"/>
              </a:solidFill>
              <a:sym typeface="Wingdings" pitchFamily="1" charset="2"/>
            </a:endParaRPr>
          </a:p>
          <a:p>
            <a:pPr eaLnBrk="1" hangingPunct="1"/>
            <a:endParaRPr lang="en-US" sz="2400" dirty="0">
              <a:solidFill>
                <a:srgbClr val="C6C3C3"/>
              </a:solidFill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r>
              <a:rPr lang="en-US" sz="2400" b="1" dirty="0" smtClean="0">
                <a:sym typeface="Wingdings" pitchFamily="1" charset="2"/>
              </a:rPr>
              <a:t>conrotatory</a:t>
            </a:r>
            <a:r>
              <a:rPr lang="en-US" sz="2400" dirty="0" smtClean="0">
                <a:sym typeface="Wingdings" pitchFamily="1" charset="2"/>
              </a:rPr>
              <a:t> rotation - both rotate clockwise the same direction, to yield (in this example) the trans product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pic>
        <p:nvPicPr>
          <p:cNvPr id="35842" name="Picture 2" descr="Z:\NewMedia\Ebook-Novella\Wiley\JIRA\Klein Organic Chemistry 3e\Work\Batch2\Images\Ch16\klein_3e_fig_16_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575" y="1958686"/>
            <a:ext cx="7562850" cy="2750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5550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The more s-character, the shorter the orbitals, and the shorter sigma bonds will be. 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Practice with conceptual checkpoint 17.3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16.2 Conjugated </a:t>
            </a:r>
            <a:r>
              <a:rPr lang="en-US" sz="4000" dirty="0"/>
              <a:t>Dienes</a:t>
            </a:r>
          </a:p>
        </p:txBody>
      </p:sp>
      <p:pic>
        <p:nvPicPr>
          <p:cNvPr id="10241" name="Picture 1" descr="Z:\NewMedia\Ebook-Novella\Wiley\JIRA\Klein Organic Chemistry 3e\Work\Batch2\Images\Ch16\klein_3e_fig_16_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7718" y="1800225"/>
            <a:ext cx="6469514" cy="2819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Under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thermal conditions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: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Conjugated systems with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6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electrons = disrotatory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Conjugated systems with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4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Symbol" charset="2"/>
                <a:ea typeface="Symbol" charset="2"/>
                <a:cs typeface="Symbol" charset="2"/>
                <a:sym typeface="Wingdings" pitchFamily="2" charset="2"/>
              </a:rPr>
              <a:t>p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 electrons = conrotatory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Conceptual Checkpoint 16.20</a:t>
            </a:r>
            <a:endParaRPr lang="en-US" sz="2400" b="1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1" eaLnBrk="1" hangingPunct="1">
              <a:buFont typeface="Arial" charset="0"/>
              <a:buChar char="•"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  <a:p>
            <a:pPr marL="457200" lvl="1" indent="0" eaLnBrk="1" hangingPunct="1">
              <a:buNone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sym typeface="Wingdings" pitchFamily="2" charset="2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8825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Under photochemical conditions, light energy excites an electron from the HOMO to the LUMO</a:t>
            </a:r>
          </a:p>
          <a:p>
            <a:pPr eaLnBrk="1" hangingPunct="1"/>
            <a:r>
              <a:rPr lang="en-US" sz="2400" dirty="0">
                <a:sym typeface="Wingdings" pitchFamily="1" charset="2"/>
              </a:rPr>
              <a:t>What was the LUMO becomes the new HOMO</a:t>
            </a: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</p:txBody>
      </p:sp>
      <p:pic>
        <p:nvPicPr>
          <p:cNvPr id="78855" name="Picture 3"/>
          <p:cNvPicPr>
            <a:picLocks noChangeAspect="1" noChangeArrowheads="1"/>
          </p:cNvPicPr>
          <p:nvPr/>
        </p:nvPicPr>
        <p:blipFill>
          <a:blip r:embed="rId3"/>
          <a:srcRect r="26384"/>
          <a:stretch>
            <a:fillRect/>
          </a:stretch>
        </p:blipFill>
        <p:spPr bwMode="auto">
          <a:xfrm>
            <a:off x="967812" y="2623170"/>
            <a:ext cx="7154397" cy="241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In this case,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cyclization must occur in a conrotatory fashion</a:t>
            </a: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72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3085044" y="1492903"/>
            <a:ext cx="2720339" cy="1974197"/>
            <a:chOff x="3589687" y="1658003"/>
            <a:chExt cx="3754143" cy="2751577"/>
          </a:xfrm>
        </p:grpSpPr>
        <p:pic>
          <p:nvPicPr>
            <p:cNvPr id="79879" name="Picture 2"/>
            <p:cNvPicPr>
              <a:picLocks noChangeAspect="1" noChangeArrowheads="1"/>
            </p:cNvPicPr>
            <p:nvPr/>
          </p:nvPicPr>
          <p:blipFill>
            <a:blip r:embed="rId3"/>
            <a:srcRect l="76558" t="11758" b="14807"/>
            <a:stretch>
              <a:fillRect/>
            </a:stretch>
          </p:blipFill>
          <p:spPr bwMode="auto">
            <a:xfrm>
              <a:off x="3810184" y="1658003"/>
              <a:ext cx="3533646" cy="2751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>
            <a:xfrm>
              <a:off x="3589687" y="2698663"/>
              <a:ext cx="361615" cy="379224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84" y="3743643"/>
            <a:ext cx="5760720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438719" y="4135456"/>
            <a:ext cx="2792689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Disrotatory cyclization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38287" y="5595956"/>
            <a:ext cx="2854051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conrotatory cyclization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same “switching” of stereochemistry is also observed in conjugated systems with 4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Wingdings" pitchFamily="2" charset="2"/>
              </a:rPr>
              <a:t> p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electrons: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sp>
        <p:nvSpPr>
          <p:cNvPr id="16" name="TextBox 15"/>
          <p:cNvSpPr txBox="1"/>
          <p:nvPr/>
        </p:nvSpPr>
        <p:spPr>
          <a:xfrm>
            <a:off x="5973084" y="4594244"/>
            <a:ext cx="2792689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Disrotatory cyclization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73084" y="2695612"/>
            <a:ext cx="2854051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200" b="1" dirty="0" smtClean="0">
                <a:solidFill>
                  <a:srgbClr val="FF0000"/>
                </a:solidFill>
                <a:latin typeface="+mn-lt"/>
              </a:rPr>
              <a:t>conrotatory cyclization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94" y="2362200"/>
            <a:ext cx="5173544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Woodward-Hoffmann rules summarize the trends for electrocyclic reactions: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SkillBuilder 16.4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16.9 Electrocyclic Reactions</a:t>
            </a:r>
            <a:endParaRPr lang="en-US" sz="4000" dirty="0"/>
          </a:p>
        </p:txBody>
      </p:sp>
      <p:pic>
        <p:nvPicPr>
          <p:cNvPr id="36866" name="Picture 2" descr="Z:\NewMedia\Ebook-Novella\Wiley\JIRA\Klein Organic Chemistry 3e\Work\Batch2\Images\Ch16\klein_3e_table_16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5325" y="2312727"/>
            <a:ext cx="7753350" cy="22325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/>
            <a:r>
              <a:rPr lang="en-US" sz="2400" b="1" dirty="0">
                <a:sym typeface="Wingdings" pitchFamily="1" charset="2"/>
              </a:rPr>
              <a:t>Sigmatropic Rearrangements </a:t>
            </a:r>
            <a:r>
              <a:rPr lang="en-US" sz="2400" dirty="0">
                <a:sym typeface="Wingdings" pitchFamily="1" charset="2"/>
              </a:rPr>
              <a:t>– a pericyclic reaction in which one sigma bond is replaced with another </a:t>
            </a:r>
            <a:endParaRPr lang="en-US" sz="2400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b="1" dirty="0">
              <a:sym typeface="Wingdings" pitchFamily="1" charset="2"/>
            </a:endParaRPr>
          </a:p>
          <a:p>
            <a:pPr eaLnBrk="1" hangingPunct="1"/>
            <a:endParaRPr lang="en-US" sz="2400" b="1" dirty="0">
              <a:sym typeface="Wingdings" pitchFamily="1" charset="2"/>
            </a:endParaRPr>
          </a:p>
          <a:p>
            <a:pPr eaLnBrk="1" hangingPunct="1"/>
            <a:endParaRPr lang="en-US" sz="2400" b="1" dirty="0">
              <a:sym typeface="Wingdings" pitchFamily="1" charset="2"/>
            </a:endParaRPr>
          </a:p>
          <a:p>
            <a:pPr eaLnBrk="1" hangingPunct="1"/>
            <a:endParaRPr lang="en-US" sz="2400" b="1" dirty="0">
              <a:sym typeface="Wingdings" pitchFamily="1" charset="2"/>
            </a:endParaRPr>
          </a:p>
          <a:p>
            <a:pPr eaLnBrk="1" hangingPunct="1"/>
            <a:r>
              <a:rPr lang="en-US" sz="2400" dirty="0" smtClean="0">
                <a:sym typeface="Wingdings" pitchFamily="1" charset="2"/>
              </a:rPr>
              <a:t>the location of the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  <a:sym typeface="Wingdings" pitchFamily="1" charset="2"/>
              </a:rPr>
              <a:t>p</a:t>
            </a:r>
            <a:r>
              <a:rPr lang="en-US" sz="2400" dirty="0" smtClean="0">
                <a:sym typeface="Wingdings" pitchFamily="1" charset="2"/>
              </a:rPr>
              <a:t> </a:t>
            </a:r>
            <a:r>
              <a:rPr lang="en-US" sz="2400" dirty="0">
                <a:sym typeface="Wingdings" pitchFamily="1" charset="2"/>
              </a:rPr>
              <a:t>bonds </a:t>
            </a:r>
            <a:r>
              <a:rPr lang="en-US" sz="2400" dirty="0" smtClean="0">
                <a:sym typeface="Wingdings" pitchFamily="1" charset="2"/>
              </a:rPr>
              <a:t>changes as well</a:t>
            </a:r>
            <a:endParaRPr lang="en-US" sz="2400" dirty="0">
              <a:sym typeface="Wingdings" pitchFamily="1" charset="2"/>
            </a:endParaRPr>
          </a:p>
        </p:txBody>
      </p:sp>
      <p:pic>
        <p:nvPicPr>
          <p:cNvPr id="8192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666846" y="2389188"/>
            <a:ext cx="5813454" cy="195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16.10 Sigmatropic Rearrangements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4612640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notation for sigmatropic rearrangements: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Count the number of atoms on each side of the sigma bonds that are breaking and forming</a:t>
            </a:r>
          </a:p>
        </p:txBody>
      </p:sp>
      <p:pic>
        <p:nvPicPr>
          <p:cNvPr id="82952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71656" y="1271621"/>
            <a:ext cx="3688144" cy="1032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5549900"/>
            <a:ext cx="8689975" cy="6651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This is a [3,3] sigmatropic rearrangement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16.10 Sigmatropic Rearrangements</a:t>
            </a:r>
            <a:endParaRPr lang="en-US" sz="4000" dirty="0"/>
          </a:p>
        </p:txBody>
      </p:sp>
      <p:pic>
        <p:nvPicPr>
          <p:cNvPr id="37890" name="Picture 2" descr="Z:\NewMedia\Ebook-Novella\Wiley\JIRA\Klein Organic Chemistry 3e\Work\Batch2\Images\Ch16\klein_3e_fig_16_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7589" y="2670987"/>
            <a:ext cx="3887786" cy="2849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[1,5] sigmatropic rearrangement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marL="0" indent="0" eaLnBrk="1" hangingPunct="1"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pic>
        <p:nvPicPr>
          <p:cNvPr id="83975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849329" y="1868488"/>
            <a:ext cx="7445342" cy="231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16.10 Sigmatropic Rearrangements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Cope rearrangement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-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a [3,3] sigmatropic reaction in which all 6 atoms in the cyclic transition state are carbon atoms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Equilibrium favors the more substitute alkene(s)</a:t>
            </a:r>
          </a:p>
        </p:txBody>
      </p:sp>
      <p:pic>
        <p:nvPicPr>
          <p:cNvPr id="8499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404124" y="2464054"/>
            <a:ext cx="4082179" cy="131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16.10 Sigmatropic Rearrangements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Claisen rearrangement -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 [3,3] sigmatropic reaction and is the oxygen analogue of a Cope rearrangement: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Occurs with allylic vinylic ethers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Equilibrium favors the formation of the C=O bond (more stable than a C=C bond)</a:t>
            </a:r>
          </a:p>
        </p:txBody>
      </p:sp>
      <p:pic>
        <p:nvPicPr>
          <p:cNvPr id="86024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37100" y="2676280"/>
            <a:ext cx="3508957" cy="131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16.10 Sigmatropic Rearrangements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00" y="2904880"/>
            <a:ext cx="3269220" cy="920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Heats of hydrogenation show conjugated dienes are more stable?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Symbol"/>
              </a:rPr>
              <a:t>15 kJ/mol of stabilization energy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when 2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Symbol"/>
              </a:rPr>
              <a:t>p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 bonds are conjugated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16.2 Conjugated </a:t>
            </a:r>
            <a:r>
              <a:rPr lang="en-US" sz="4000" dirty="0"/>
              <a:t>Dienes</a:t>
            </a:r>
          </a:p>
        </p:txBody>
      </p:sp>
      <p:pic>
        <p:nvPicPr>
          <p:cNvPr id="9217" name="Picture 1" descr="Z:\NewMedia\Ebook-Novella\Wiley\JIRA\Klein Organic Chemistry 3e\Work\Batch2\Images\Ch16\klein_3e_fig_16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" y="2094807"/>
            <a:ext cx="7658100" cy="3411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Claisen rearrangement -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 [3,3] sigmatropic reaction and is the oxygen analogue of a Cope rearrangement: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Also observed with allylic </a:t>
            </a:r>
            <a:r>
              <a:rPr lang="en-US" sz="2400" i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aryl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ethers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lvl="2"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Conceptual Checkpoint 16.23 – 16.26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16.10 Sigmatropic Rearrangements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97" y="2672053"/>
            <a:ext cx="8394700" cy="183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9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89127" y="2420938"/>
            <a:ext cx="4256087" cy="2462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Two pericyclic reactions occur in the biosynthesis of Vitamin D</a:t>
            </a:r>
          </a:p>
        </p:txBody>
      </p:sp>
      <p:pic>
        <p:nvPicPr>
          <p:cNvPr id="87047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598561" y="188233"/>
            <a:ext cx="2048265" cy="616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03199" y="193675"/>
            <a:ext cx="4724401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16.10 Sigmatropic Rearrangements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Compounds with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conjugated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charset="2"/>
                <a:ea typeface="Symbol" charset="2"/>
                <a:cs typeface="Symbol" charset="2"/>
                <a:sym typeface="Wingdings" pitchFamily="2" charset="2"/>
              </a:rPr>
              <a:t> p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systems absorb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UV or visible 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light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sz="half" idx="1"/>
          </p:nvPr>
        </p:nvSpPr>
        <p:spPr>
          <a:xfrm>
            <a:off x="6042025" y="2559050"/>
            <a:ext cx="3048000" cy="39497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Light energy is converted into potential energy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16.11 UV-Vis Spectroscopy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48" y="2264410"/>
            <a:ext cx="5710277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In general, the </a:t>
            </a:r>
            <a:r>
              <a:rPr lang="en-US" sz="2400" b="1" dirty="0">
                <a:sym typeface="Wingdings" pitchFamily="1" charset="2"/>
              </a:rPr>
              <a:t>necessary energy </a:t>
            </a:r>
            <a:r>
              <a:rPr lang="en-US" sz="2400" dirty="0">
                <a:sym typeface="Wingdings" pitchFamily="1" charset="2"/>
              </a:rPr>
              <a:t>to excite an electron from </a:t>
            </a:r>
            <a:r>
              <a:rPr lang="el-GR" sz="2400" dirty="0">
                <a:sym typeface="Wingdings" pitchFamily="1" charset="2"/>
              </a:rPr>
              <a:t>π</a:t>
            </a:r>
            <a:r>
              <a:rPr lang="en-US" sz="2400" dirty="0">
                <a:sym typeface="Wingdings" pitchFamily="1" charset="2"/>
              </a:rPr>
              <a:t>  </a:t>
            </a:r>
            <a:r>
              <a:rPr lang="el-GR" sz="2400" dirty="0">
                <a:sym typeface="Wingdings" pitchFamily="1" charset="2"/>
              </a:rPr>
              <a:t>π</a:t>
            </a:r>
            <a:r>
              <a:rPr lang="en-US" sz="2400" dirty="0">
                <a:sym typeface="Wingdings" pitchFamily="1" charset="2"/>
              </a:rPr>
              <a:t>* (HOMO to LUMO) </a:t>
            </a:r>
            <a:r>
              <a:rPr lang="en-US" sz="2400" dirty="0" smtClean="0">
                <a:sym typeface="Wingdings" pitchFamily="1" charset="2"/>
              </a:rPr>
              <a:t>falls within </a:t>
            </a:r>
            <a:r>
              <a:rPr lang="en-US" sz="2400" dirty="0">
                <a:sym typeface="Wingdings" pitchFamily="1" charset="2"/>
              </a:rPr>
              <a:t>the UV or visible region of the spectrum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16.11 UV-Vis Spectroscopy</a:t>
            </a:r>
            <a:endParaRPr lang="en-US" sz="4000" dirty="0"/>
          </a:p>
        </p:txBody>
      </p:sp>
      <p:pic>
        <p:nvPicPr>
          <p:cNvPr id="38914" name="Picture 2" descr="Z:\NewMedia\Ebook-Novella\Wiley\JIRA\Klein Organic Chemistry 3e\Work\Batch2\Images\Ch16\klein_3e_fig_16_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2147685"/>
            <a:ext cx="5905500" cy="35341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562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UV-Vis spectroscopy gives structural information about molecules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The amount of light absorbed by a sample is function of wavelength, called 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absorbance (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A</a:t>
            </a: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)</a:t>
            </a:r>
            <a:r>
              <a:rPr lang="en-US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:</a:t>
            </a:r>
            <a:endParaRPr lang="en-US" i="1" dirty="0" smtClean="0">
              <a:solidFill>
                <a:schemeClr val="tx1">
                  <a:lumMod val="75000"/>
                  <a:lumOff val="25000"/>
                </a:schemeClr>
              </a:solidFill>
              <a:ea typeface="+mn-ea"/>
              <a:sym typeface="Wingdings" pitchFamily="2" charset="2"/>
            </a:endParaRPr>
          </a:p>
        </p:txBody>
      </p:sp>
      <p:pic>
        <p:nvPicPr>
          <p:cNvPr id="9011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36033" y="3702306"/>
            <a:ext cx="1818468" cy="96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16.11 UV-Vis Spectroscopy</a:t>
            </a:r>
            <a:endParaRPr lang="en-US" sz="40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82745">
            <a:off x="2665041" y="3582241"/>
            <a:ext cx="1271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77350" y="2823691"/>
            <a:ext cx="3371437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UV-Vis spectrum of butadiene</a:t>
            </a:r>
          </a:p>
        </p:txBody>
      </p:sp>
      <p:pic>
        <p:nvPicPr>
          <p:cNvPr id="39938" name="Picture 2" descr="Z:\NewMedia\Ebook-Novella\Wiley\JIRA\Klein Organic Chemistry 3e\Work\Batch2\Images\Ch16\klein_3e_fig_16_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8700" y="4466277"/>
            <a:ext cx="2457450" cy="1602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2162952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More conjugation gives a smaller </a:t>
            </a:r>
            <a:r>
              <a:rPr lang="el-GR" sz="2400" dirty="0">
                <a:sym typeface="Wingdings" pitchFamily="1" charset="2"/>
              </a:rPr>
              <a:t>π</a:t>
            </a:r>
            <a:r>
              <a:rPr lang="en-US" sz="2400" dirty="0">
                <a:sym typeface="Wingdings" pitchFamily="1" charset="2"/>
              </a:rPr>
              <a:t>  </a:t>
            </a:r>
            <a:r>
              <a:rPr lang="el-GR" sz="2400" dirty="0">
                <a:sym typeface="Wingdings" pitchFamily="1" charset="2"/>
              </a:rPr>
              <a:t>π</a:t>
            </a:r>
            <a:r>
              <a:rPr lang="en-US" sz="2400" dirty="0">
                <a:sym typeface="Wingdings" pitchFamily="1" charset="2"/>
              </a:rPr>
              <a:t>* energy gap</a:t>
            </a:r>
          </a:p>
          <a:p>
            <a:pPr eaLnBrk="1" hangingPunct="1"/>
            <a:r>
              <a:rPr lang="en-US" sz="2400" dirty="0">
                <a:sym typeface="Wingdings" pitchFamily="1" charset="2"/>
              </a:rPr>
              <a:t>The smaller the energy gap, the greater the </a:t>
            </a:r>
            <a:r>
              <a:rPr lang="en-US" sz="2400" dirty="0" smtClean="0">
                <a:latin typeface="Symbol" charset="2"/>
                <a:ea typeface="Symbol" charset="2"/>
                <a:cs typeface="Symbol" charset="2"/>
                <a:sym typeface="Wingdings" pitchFamily="1" charset="2"/>
              </a:rPr>
              <a:t>l</a:t>
            </a:r>
            <a:r>
              <a:rPr lang="en-US" sz="2400" baseline="-25000" dirty="0" smtClean="0">
                <a:sym typeface="Wingdings" pitchFamily="1" charset="2"/>
              </a:rPr>
              <a:t>max</a:t>
            </a:r>
            <a:endParaRPr lang="en-US" sz="2400" baseline="-25000" dirty="0">
              <a:sym typeface="Wingdings" pitchFamily="1" charset="2"/>
            </a:endParaRPr>
          </a:p>
        </p:txBody>
      </p:sp>
      <p:pic>
        <p:nvPicPr>
          <p:cNvPr id="921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663" y="2466975"/>
            <a:ext cx="614362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85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310806" y="2374828"/>
            <a:ext cx="58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+mn-lt"/>
              </a:rPr>
              <a:t>217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30037" y="2374828"/>
            <a:ext cx="582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+mn-lt"/>
              </a:rPr>
              <a:t>258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35524" y="2374828"/>
            <a:ext cx="7105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 smtClean="0">
                <a:latin typeface="+mn-lt"/>
              </a:rPr>
              <a:t>290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16.11 UV-Vis Spectroscopy</a:t>
            </a:r>
            <a:endParaRPr lang="en-US" sz="4000" dirty="0"/>
          </a:p>
        </p:txBody>
      </p:sp>
      <p:pic>
        <p:nvPicPr>
          <p:cNvPr id="40962" name="Picture 2" descr="Z:\NewMedia\Ebook-Novella\Wiley\JIRA\Klein Organic Chemistry 3e\Work\Batch2\Images\Ch16\klein_3e_fig_16_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6925" y="2791119"/>
            <a:ext cx="5010150" cy="312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78862" cy="3686175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group of atoms responsible for absorbing UV-Vis light is known as the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chromophore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Woodward 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and Fieser developed rules to predict </a:t>
            </a:r>
            <a:r>
              <a:rPr lang="el-GR" sz="2400" b="1" dirty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λ</a:t>
            </a:r>
            <a:r>
              <a:rPr lang="en-US" sz="2400" b="1" baseline="-25000" dirty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max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sym typeface="Wingdings" pitchFamily="1" charset="2"/>
              </a:rPr>
              <a:t> </a:t>
            </a:r>
            <a:r>
              <a:rPr lang="en-US" sz="2400" dirty="0">
                <a:sym typeface="Wingdings" pitchFamily="1" charset="2"/>
              </a:rPr>
              <a:t>for chromophore starting with butadiene as the base</a:t>
            </a:r>
          </a:p>
        </p:txBody>
      </p:sp>
      <p:pic>
        <p:nvPicPr>
          <p:cNvPr id="931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2986" y="2391441"/>
            <a:ext cx="3467210" cy="162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86</a:t>
            </a:fld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16.11 UV-Vis: Woodward-Fieser Rules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78862" cy="55038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Wingdings" pitchFamily="1" charset="2"/>
              </a:rPr>
              <a:t>The </a:t>
            </a:r>
            <a:r>
              <a:rPr lang="en-US" sz="2400" dirty="0">
                <a:sym typeface="Wingdings" pitchFamily="1" charset="2"/>
              </a:rPr>
              <a:t>Woodward-Fieser rules are a guide to </a:t>
            </a:r>
            <a:r>
              <a:rPr lang="en-US" sz="2400" b="1" dirty="0">
                <a:sym typeface="Wingdings" pitchFamily="1" charset="2"/>
              </a:rPr>
              <a:t>estimate </a:t>
            </a:r>
            <a:r>
              <a:rPr lang="el-GR" sz="2400" dirty="0">
                <a:sym typeface="Wingdings" pitchFamily="1" charset="2"/>
              </a:rPr>
              <a:t>λ</a:t>
            </a:r>
            <a:r>
              <a:rPr lang="en-US" sz="2400" baseline="-25000" dirty="0">
                <a:sym typeface="Wingdings" pitchFamily="1" charset="2"/>
              </a:rPr>
              <a:t>max</a:t>
            </a:r>
            <a:r>
              <a:rPr lang="en-US" sz="2400" dirty="0">
                <a:sym typeface="Wingdings" pitchFamily="1" charset="2"/>
              </a:rPr>
              <a:t>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87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16.11 UV-Vis Spectroscopy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61" y="1752601"/>
            <a:ext cx="8597900" cy="3288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5707063"/>
            <a:ext cx="8678862" cy="9429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Practice with SkillBuilder 16.5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88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16.11 UV-Vis Spectroscopy</a:t>
            </a:r>
            <a:endParaRPr lang="en-US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22" y="1720850"/>
            <a:ext cx="8661400" cy="2795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78862" cy="5503863"/>
          </a:xfrm>
        </p:spPr>
        <p:txBody>
          <a:bodyPr/>
          <a:lstStyle/>
          <a:p>
            <a:pPr eaLnBrk="1" hangingPunct="1"/>
            <a:r>
              <a:rPr lang="en-US" sz="2400" dirty="0" smtClean="0">
                <a:sym typeface="Wingdings" pitchFamily="1" charset="2"/>
              </a:rPr>
              <a:t>Highly conjugated compounds absorb light in the </a:t>
            </a:r>
            <a:r>
              <a:rPr lang="en-US" sz="2400" dirty="0">
                <a:sym typeface="Wingdings" pitchFamily="1" charset="2"/>
              </a:rPr>
              <a:t>visible region of the spectrum (400-700 </a:t>
            </a:r>
            <a:r>
              <a:rPr lang="en-US" sz="2400" dirty="0" smtClean="0">
                <a:sym typeface="Wingdings" pitchFamily="1" charset="2"/>
              </a:rPr>
              <a:t>nm)</a:t>
            </a:r>
            <a:endParaRPr lang="en-US" sz="2400" dirty="0">
              <a:sym typeface="Wingdings" pitchFamily="1" charset="2"/>
            </a:endParaRPr>
          </a:p>
        </p:txBody>
      </p:sp>
      <p:pic>
        <p:nvPicPr>
          <p:cNvPr id="96263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7160" y="2243733"/>
            <a:ext cx="8910474" cy="1155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4" name="Picture 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369521" y="4028401"/>
            <a:ext cx="6214140" cy="169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89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16.12 Color</a:t>
            </a:r>
            <a:endParaRPr lang="en-US" sz="4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5554" y="3424594"/>
            <a:ext cx="4599337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Responsible for the red color of tomatoes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190008" y="5734699"/>
            <a:ext cx="4710007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873D"/>
                </a:solidFill>
                <a:latin typeface="+mn-lt"/>
              </a:rPr>
              <a:t>Responsible for the orange color of carrots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89975" cy="5230812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Symbol"/>
              </a:rPr>
              <a:t>Rank the following compounds in order of increasing stability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sym typeface="Symbol"/>
            </a:endParaRP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88913" y="2185988"/>
          <a:ext cx="8748712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CS ChemDraw Drawing" r:id="rId3" imgW="5822625" imgH="1619601" progId="">
                  <p:embed/>
                </p:oleObj>
              </mc:Choice>
              <mc:Fallback>
                <p:oleObj name="CS ChemDraw Drawing" r:id="rId3" imgW="5822625" imgH="1619601" progId="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2185988"/>
                        <a:ext cx="8748712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16.2 Conjugated </a:t>
            </a:r>
            <a:r>
              <a:rPr lang="en-US" sz="4000" dirty="0"/>
              <a:t>Dienes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78862" cy="5503863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The color observed by your eyes will be the opposite of what is required to cause the </a:t>
            </a:r>
            <a:r>
              <a:rPr lang="el-GR" sz="2400" dirty="0">
                <a:sym typeface="Wingdings" pitchFamily="1" charset="2"/>
              </a:rPr>
              <a:t>π</a:t>
            </a:r>
            <a:r>
              <a:rPr lang="en-US" sz="2400" dirty="0">
                <a:sym typeface="Wingdings" pitchFamily="1" charset="2"/>
              </a:rPr>
              <a:t>  </a:t>
            </a:r>
            <a:r>
              <a:rPr lang="el-GR" sz="2400" dirty="0">
                <a:sym typeface="Wingdings" pitchFamily="1" charset="2"/>
              </a:rPr>
              <a:t>π</a:t>
            </a:r>
            <a:r>
              <a:rPr lang="en-US" sz="2400" dirty="0">
                <a:sym typeface="Wingdings" pitchFamily="1" charset="2"/>
              </a:rPr>
              <a:t>* excitation</a:t>
            </a:r>
            <a:r>
              <a:rPr lang="en-US" sz="2400" dirty="0" smtClean="0">
                <a:sym typeface="Wingdings" pitchFamily="1" charset="2"/>
              </a:rPr>
              <a:t>.</a:t>
            </a:r>
          </a:p>
          <a:p>
            <a:pPr eaLnBrk="1" hangingPunct="1"/>
            <a:endParaRPr lang="en-US" sz="2400" dirty="0" smtClean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endParaRPr lang="en-US" sz="2400" dirty="0">
              <a:sym typeface="Wingdings" pitchFamily="1" charset="2"/>
            </a:endParaRPr>
          </a:p>
          <a:p>
            <a:pPr eaLnBrk="1" hangingPunct="1"/>
            <a:r>
              <a:rPr lang="en-US" sz="2400" b="1" dirty="0" smtClean="0">
                <a:sym typeface="Wingdings" pitchFamily="1" charset="2"/>
              </a:rPr>
              <a:t>Practice with Conceptual Checkpoint 16.29</a:t>
            </a:r>
            <a:endParaRPr lang="en-US" sz="2400" b="1" dirty="0">
              <a:sym typeface="Wingdings" pitchFamily="1" charset="2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16.12 Color</a:t>
            </a:r>
            <a:endParaRPr lang="en-US" sz="4000" dirty="0"/>
          </a:p>
        </p:txBody>
      </p:sp>
      <p:pic>
        <p:nvPicPr>
          <p:cNvPr id="41986" name="Picture 2" descr="Z:\NewMedia\Ebook-Novella\Wiley\JIRA\Klein Organic Chemistry 3e\Work\Batch2\Images\Ch16\klein_3e_fig_16_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1953577"/>
            <a:ext cx="4895850" cy="3427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800464" cy="55038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Rods and Cones are photosensitive cells in your eyes: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Rods: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do not detect color (they dominate in dim lighting).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Cones: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n-ea"/>
                <a:sym typeface="Wingdings" pitchFamily="2" charset="2"/>
              </a:rPr>
              <a:t>are responsible for detection of color.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</p:txBody>
      </p:sp>
      <p:pic>
        <p:nvPicPr>
          <p:cNvPr id="9933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7047" y="3054932"/>
            <a:ext cx="8229906" cy="242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16.13 Chemistry of Vision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656339" y="5672912"/>
            <a:ext cx="3794180" cy="29751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  <a:spcAft>
                <a:spcPts val="600"/>
              </a:spcAft>
            </a:pPr>
            <a:r>
              <a:rPr lang="en-US" sz="2000" b="1" dirty="0" smtClean="0">
                <a:solidFill>
                  <a:srgbClr val="FF0000"/>
                </a:solidFill>
                <a:latin typeface="+mn-lt"/>
              </a:rPr>
              <a:t>Light-sensitive compounds in rods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78862" cy="5503863"/>
          </a:xfrm>
        </p:spPr>
        <p:txBody>
          <a:bodyPr/>
          <a:lstStyle/>
          <a:p>
            <a:pPr eaLnBrk="1" hangingPunct="1"/>
            <a:r>
              <a:rPr lang="en-US" sz="2400" dirty="0">
                <a:sym typeface="Wingdings" pitchFamily="1" charset="2"/>
              </a:rPr>
              <a:t>Sources of 11-cis-retinal include Vitamin A and </a:t>
            </a:r>
            <a:r>
              <a:rPr lang="el-GR" sz="2400" dirty="0">
                <a:sym typeface="Wingdings" pitchFamily="1" charset="2"/>
              </a:rPr>
              <a:t>β</a:t>
            </a:r>
            <a:r>
              <a:rPr lang="en-US" sz="2400" dirty="0">
                <a:sym typeface="Wingdings" pitchFamily="1" charset="2"/>
              </a:rPr>
              <a:t>-carotene</a:t>
            </a:r>
          </a:p>
        </p:txBody>
      </p:sp>
      <p:pic>
        <p:nvPicPr>
          <p:cNvPr id="100359" name="Picture 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578343" y="4566155"/>
            <a:ext cx="3969451" cy="139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0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737372" y="1899457"/>
            <a:ext cx="7406628" cy="1707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61" name="Picture 4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67583" y="3650802"/>
            <a:ext cx="3914775" cy="2527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92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16.13 Chemistry of Vision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37160" y="960120"/>
            <a:ext cx="8678862" cy="5503863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When rhodopsin is excited photochemically, a change in shape occurs that causes a release of Ca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2+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ions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Ca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2+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ions block channels through which billions of Na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ions generally travel each second</a:t>
            </a:r>
          </a:p>
        </p:txBody>
      </p:sp>
      <p:pic>
        <p:nvPicPr>
          <p:cNvPr id="101383" name="Picture 2"/>
          <p:cNvPicPr>
            <a:picLocks noChangeAspect="1" noChangeArrowheads="1"/>
          </p:cNvPicPr>
          <p:nvPr/>
        </p:nvPicPr>
        <p:blipFill>
          <a:blip r:embed="rId3"/>
          <a:srcRect l="53772"/>
          <a:stretch>
            <a:fillRect/>
          </a:stretch>
        </p:blipFill>
        <p:spPr bwMode="auto">
          <a:xfrm>
            <a:off x="4514582" y="2954418"/>
            <a:ext cx="4502418" cy="2866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137160" y="2824163"/>
            <a:ext cx="4504422" cy="359727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The decrease of Na</a:t>
            </a:r>
            <a:r>
              <a:rPr lang="en-US" sz="24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+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 ion flow culminates in a nerve impulse to the brain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Our eyes are extremely sensitive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400" dirty="0" smtClean="0">
              <a:solidFill>
                <a:schemeClr val="tx1">
                  <a:lumMod val="75000"/>
                  <a:lumOff val="25000"/>
                </a:schemeClr>
              </a:solidFill>
              <a:sym typeface="Wingdings" pitchFamily="2" charset="2"/>
            </a:endParaRP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sym typeface="Wingdings" pitchFamily="2" charset="2"/>
              </a:rPr>
              <a:t>Just a few photons can cause a nerve impulse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Copyright © 2017 John Wiley &amp; Sons, Inc. All rights reserved. 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Klein, Organic Chemistry 3e 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16-</a:t>
            </a:r>
            <a:fld id="{D95321F2-3508-2A41-B39B-B796BE2D1F58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52399" y="3175"/>
            <a:ext cx="8785225" cy="9318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16.13 Chemistry of Vision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lein1-Temp">
  <a:themeElements>
    <a:clrScheme name="Custom 2">
      <a:dk1>
        <a:srgbClr val="141313"/>
      </a:dk1>
      <a:lt1>
        <a:sysClr val="window" lastClr="FFFFFF"/>
      </a:lt1>
      <a:dk2>
        <a:srgbClr val="1F497D"/>
      </a:dk2>
      <a:lt2>
        <a:srgbClr val="EEECE1"/>
      </a:lt2>
      <a:accent1>
        <a:srgbClr val="BA5E23"/>
      </a:accent1>
      <a:accent2>
        <a:srgbClr val="639431"/>
      </a:accent2>
      <a:accent3>
        <a:srgbClr val="1F9FAF"/>
      </a:accent3>
      <a:accent4>
        <a:srgbClr val="9A0A54"/>
      </a:accent4>
      <a:accent5>
        <a:srgbClr val="16602D"/>
      </a:accent5>
      <a:accent6>
        <a:srgbClr val="74141C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spcAft>
            <a:spcPts val="600"/>
          </a:spcAft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Klein1-Temp</Template>
  <TotalTime>67406</TotalTime>
  <Words>4484</Words>
  <Application>Microsoft Office PowerPoint</Application>
  <PresentationFormat>On-screen Show (4:3)</PresentationFormat>
  <Paragraphs>1022</Paragraphs>
  <Slides>93</Slides>
  <Notes>55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95" baseType="lpstr">
      <vt:lpstr>Klein1-Temp</vt:lpstr>
      <vt:lpstr>CS ChemDraw Drawing</vt:lpstr>
      <vt:lpstr>PowerPoint Presentation</vt:lpstr>
      <vt:lpstr>16.1 Classes of Dienes</vt:lpstr>
      <vt:lpstr>16.1 Classes of Dienes</vt:lpstr>
      <vt:lpstr>16.1 Classes of Dienes</vt:lpstr>
      <vt:lpstr>16.2 Preparation of Conjugated Dienes</vt:lpstr>
      <vt:lpstr>16.2 Conjugated Dienes – Bond Lengths</vt:lpstr>
      <vt:lpstr>16.2 Conjugated Dienes</vt:lpstr>
      <vt:lpstr>16.2 Conjugated Dienes</vt:lpstr>
      <vt:lpstr>16.2 Conjugated Dienes</vt:lpstr>
      <vt:lpstr>16.2 Conjugated Dienes</vt:lpstr>
      <vt:lpstr>16.2 Conjugated Dienes</vt:lpstr>
      <vt:lpstr>16.2 Conjugated Dienes</vt:lpstr>
      <vt:lpstr>16.3 Molecular Orbital Theory</vt:lpstr>
      <vt:lpstr>16.3 Molecular Orbital Theory</vt:lpstr>
      <vt:lpstr>16.3 Molecular Orbital Theory</vt:lpstr>
      <vt:lpstr>16.3 Molecular Orbital Theory</vt:lpstr>
      <vt:lpstr>16.3 Molecular Orbital Theory</vt:lpstr>
      <vt:lpstr>16.3 Molecular Orbital Theory</vt:lpstr>
      <vt:lpstr>16.4 Electrophilic Addition</vt:lpstr>
      <vt:lpstr>16.4 Electrophilic Addition</vt:lpstr>
      <vt:lpstr>16.4 Electrophilic Addition</vt:lpstr>
      <vt:lpstr>16.4 Electrophilic Addition</vt:lpstr>
      <vt:lpstr>16.5 Thermodynamic vs. Kinetic Control</vt:lpstr>
      <vt:lpstr>16.5 Thermodynamic vs. Kinetic Control</vt:lpstr>
      <vt:lpstr>16.5 Thermodynamic vs. Kinetic Control</vt:lpstr>
      <vt:lpstr>16.5 Thermodynamic vs. Kinetic Control</vt:lpstr>
      <vt:lpstr>16.5 Natural and Synthetic Rubbers</vt:lpstr>
      <vt:lpstr>16.6 Intro to Pericyclic Reactions</vt:lpstr>
      <vt:lpstr>16.6 Intro to Pericyclic Reactions</vt:lpstr>
      <vt:lpstr>16.6 Intro to Pericyclic Reactions</vt:lpstr>
      <vt:lpstr>16.6 Intro to Pericyclic Reactions</vt:lpstr>
      <vt:lpstr>16.6 Intro to Pericyclic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Reactions</vt:lpstr>
      <vt:lpstr>16.7 Diels-Alder Regioselectivity</vt:lpstr>
      <vt:lpstr>16.7 Diels-Alder Regioselectivity</vt:lpstr>
      <vt:lpstr>16.7 Diels-Alder Regioselectivity</vt:lpstr>
      <vt:lpstr>16.7 Diels-Alder Regioselectivity</vt:lpstr>
      <vt:lpstr>16.8 MO Descriptions of Cycloadditions</vt:lpstr>
      <vt:lpstr>16.8 MO Descriptions of Cycloadditions</vt:lpstr>
      <vt:lpstr>16.8 MO Descriptions of Cycloadditions</vt:lpstr>
      <vt:lpstr>16.8 MO Descriptions of Cycloadditions</vt:lpstr>
      <vt:lpstr>16.8 MO Descriptions of Cycloadditions</vt:lpstr>
      <vt:lpstr>16.8 MO Descriptions of Cycloadditions</vt:lpstr>
      <vt:lpstr>16.8 MO Descriptions of Cycloadditions</vt:lpstr>
      <vt:lpstr>16.8 MO Descriptions of Cycloadditions</vt:lpstr>
      <vt:lpstr>16.8 MO Descriptions of Cycloadditions</vt:lpstr>
      <vt:lpstr>16.9 Intro to Electrocyclic Reactions</vt:lpstr>
      <vt:lpstr>16.9 Electrocyclic Reactions</vt:lpstr>
      <vt:lpstr>16.9 Electrocyclic Reactions</vt:lpstr>
      <vt:lpstr>16.9 Electrocyclic Reactions</vt:lpstr>
      <vt:lpstr>16.9 Electrocyclic Reactions</vt:lpstr>
      <vt:lpstr>16.9 Electrocyclic Reactions</vt:lpstr>
      <vt:lpstr>16.9 Electrocyclic Reactions</vt:lpstr>
      <vt:lpstr>16.9 Electrocyclic Reactions</vt:lpstr>
      <vt:lpstr>16.9 Electrocyclic Reactions</vt:lpstr>
      <vt:lpstr>16.9 Electrocyclic Reactions</vt:lpstr>
      <vt:lpstr>16.9 Electrocyclic Reactions</vt:lpstr>
      <vt:lpstr>16.9 Electrocyclic Reactions</vt:lpstr>
      <vt:lpstr>16.9 Electrocyclic Reactions</vt:lpstr>
      <vt:lpstr>16.10 Sigmatropic Rearrangements</vt:lpstr>
      <vt:lpstr>16.10 Sigmatropic Rearrangements</vt:lpstr>
      <vt:lpstr>16.10 Sigmatropic Rearrangements</vt:lpstr>
      <vt:lpstr>16.10 Sigmatropic Rearrangements</vt:lpstr>
      <vt:lpstr>16.10 Sigmatropic Rearrangements</vt:lpstr>
      <vt:lpstr>16.10 Sigmatropic Rearrangements</vt:lpstr>
      <vt:lpstr>16.10 Sigmatropic Rearrangements</vt:lpstr>
      <vt:lpstr>16.11 UV-Vis Spectroscopy</vt:lpstr>
      <vt:lpstr>16.11 UV-Vis Spectroscopy</vt:lpstr>
      <vt:lpstr>16.11 UV-Vis Spectroscopy</vt:lpstr>
      <vt:lpstr>16.11 UV-Vis Spectroscopy</vt:lpstr>
      <vt:lpstr>16.11 UV-Vis: Woodward-Fieser Rules</vt:lpstr>
      <vt:lpstr>16.11 UV-Vis Spectroscopy</vt:lpstr>
      <vt:lpstr>16.11 UV-Vis Spectroscopy</vt:lpstr>
      <vt:lpstr>16.12 Color</vt:lpstr>
      <vt:lpstr>16.12 Color</vt:lpstr>
      <vt:lpstr>16.13 Chemistry of Vision</vt:lpstr>
      <vt:lpstr>16.13 Chemistry of Vision</vt:lpstr>
      <vt:lpstr>16.13 Chemistry of Vision</vt:lpstr>
    </vt:vector>
  </TitlesOfParts>
  <Company>Wiley Publishing,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jyee</dc:creator>
  <cp:lastModifiedBy>Janakiraman.S</cp:lastModifiedBy>
  <cp:revision>451</cp:revision>
  <dcterms:created xsi:type="dcterms:W3CDTF">2014-01-04T01:11:05Z</dcterms:created>
  <dcterms:modified xsi:type="dcterms:W3CDTF">2017-01-30T21:56:48Z</dcterms:modified>
</cp:coreProperties>
</file>