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9"/>
  </p:notesMasterIdLst>
  <p:handoutMasterIdLst>
    <p:handoutMasterId r:id="rId110"/>
  </p:handoutMasterIdLst>
  <p:sldIdLst>
    <p:sldId id="380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381" r:id="rId32"/>
    <p:sldId id="296" r:id="rId33"/>
    <p:sldId id="382" r:id="rId34"/>
    <p:sldId id="297" r:id="rId35"/>
    <p:sldId id="298" r:id="rId36"/>
    <p:sldId id="300" r:id="rId37"/>
    <p:sldId id="301" r:id="rId38"/>
    <p:sldId id="303" r:id="rId39"/>
    <p:sldId id="304" r:id="rId40"/>
    <p:sldId id="305" r:id="rId41"/>
    <p:sldId id="306" r:id="rId42"/>
    <p:sldId id="307" r:id="rId43"/>
    <p:sldId id="308" r:id="rId44"/>
    <p:sldId id="383" r:id="rId45"/>
    <p:sldId id="309" r:id="rId46"/>
    <p:sldId id="384" r:id="rId47"/>
    <p:sldId id="385" r:id="rId48"/>
    <p:sldId id="311" r:id="rId49"/>
    <p:sldId id="312" r:id="rId50"/>
    <p:sldId id="386" r:id="rId51"/>
    <p:sldId id="387" r:id="rId52"/>
    <p:sldId id="388" r:id="rId53"/>
    <p:sldId id="314" r:id="rId54"/>
    <p:sldId id="315" r:id="rId55"/>
    <p:sldId id="318" r:id="rId56"/>
    <p:sldId id="389" r:id="rId57"/>
    <p:sldId id="319" r:id="rId58"/>
    <p:sldId id="320" r:id="rId59"/>
    <p:sldId id="321" r:id="rId60"/>
    <p:sldId id="323" r:id="rId61"/>
    <p:sldId id="324" r:id="rId62"/>
    <p:sldId id="326" r:id="rId63"/>
    <p:sldId id="327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90" r:id="rId72"/>
    <p:sldId id="336" r:id="rId73"/>
    <p:sldId id="337" r:id="rId74"/>
    <p:sldId id="338" r:id="rId75"/>
    <p:sldId id="339" r:id="rId76"/>
    <p:sldId id="391" r:id="rId77"/>
    <p:sldId id="341" r:id="rId78"/>
    <p:sldId id="392" r:id="rId79"/>
    <p:sldId id="342" r:id="rId80"/>
    <p:sldId id="343" r:id="rId81"/>
    <p:sldId id="393" r:id="rId82"/>
    <p:sldId id="344" r:id="rId83"/>
    <p:sldId id="345" r:id="rId84"/>
    <p:sldId id="346" r:id="rId85"/>
    <p:sldId id="348" r:id="rId86"/>
    <p:sldId id="394" r:id="rId87"/>
    <p:sldId id="349" r:id="rId88"/>
    <p:sldId id="395" r:id="rId89"/>
    <p:sldId id="396" r:id="rId90"/>
    <p:sldId id="397" r:id="rId91"/>
    <p:sldId id="398" r:id="rId92"/>
    <p:sldId id="351" r:id="rId93"/>
    <p:sldId id="353" r:id="rId94"/>
    <p:sldId id="354" r:id="rId95"/>
    <p:sldId id="355" r:id="rId96"/>
    <p:sldId id="399" r:id="rId97"/>
    <p:sldId id="356" r:id="rId98"/>
    <p:sldId id="400" r:id="rId99"/>
    <p:sldId id="357" r:id="rId100"/>
    <p:sldId id="358" r:id="rId101"/>
    <p:sldId id="360" r:id="rId102"/>
    <p:sldId id="361" r:id="rId103"/>
    <p:sldId id="365" r:id="rId104"/>
    <p:sldId id="366" r:id="rId105"/>
    <p:sldId id="367" r:id="rId106"/>
    <p:sldId id="368" r:id="rId107"/>
    <p:sldId id="369" r:id="rId10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manas" initials="SI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FFB"/>
    <a:srgbClr val="1F00D6"/>
    <a:srgbClr val="009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52" autoAdjust="0"/>
    <p:restoredTop sz="95673" autoAdjust="0"/>
  </p:normalViewPr>
  <p:slideViewPr>
    <p:cSldViewPr snapToGrid="0">
      <p:cViewPr>
        <p:scale>
          <a:sx n="100" d="100"/>
          <a:sy n="100" d="100"/>
        </p:scale>
        <p:origin x="-2172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22425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handoutMaster" Target="handoutMasters/handoutMaster1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5C3674B5-319F-F049-95A0-15754616A8F2}" type="datetimeFigureOut">
              <a:rPr lang="en-US"/>
              <a:pPr/>
              <a:t>1/31/2017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AD520C57-AC32-9D4E-B40E-63C9869DA12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9916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797C8EF0-CEF8-5048-88B6-8249F4CB0D33}" type="datetimeFigureOut">
              <a:rPr lang="en-US"/>
              <a:pPr/>
              <a:t>1/31/2017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B2D878CB-FB85-2E48-A7EE-C507DB2C6CE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1042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z="1000" dirty="0"/>
            </a:lvl1pPr>
          </a:lstStyle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600" dirty="0">
                <a:solidFill>
                  <a:srgbClr val="141313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pic>
        <p:nvPicPr>
          <p:cNvPr id="6" name="Picture 5" descr="Wiley_Logo_0112_k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295525" y="762000"/>
            <a:ext cx="455295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4917546" cy="365125"/>
          </a:xfrm>
          <a:prstGeom prst="rect">
            <a:avLst/>
          </a:prstGeom>
        </p:spPr>
        <p:txBody>
          <a:bodyPr anchor="ctr"/>
          <a:lstStyle>
            <a:lvl1pPr>
              <a:defRPr lang="en-US" sz="10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60200" y="6492875"/>
            <a:ext cx="2895600" cy="365125"/>
          </a:xfrm>
          <a:prstGeom prst="rect">
            <a:avLst/>
          </a:prstGeom>
        </p:spPr>
        <p:txBody>
          <a:bodyPr anchor="ctr"/>
          <a:lstStyle>
            <a:lvl1pPr algn="r">
              <a:defRPr sz="1600" dirty="0">
                <a:solidFill>
                  <a:srgbClr val="141313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 userDrawn="1">
            <p:ph type="sldNum" sz="quarter" idx="4"/>
          </p:nvPr>
        </p:nvSpPr>
        <p:spPr bwMode="auto">
          <a:xfrm>
            <a:off x="3769254" y="6492875"/>
            <a:ext cx="160549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r>
              <a:rPr lang="en-US" dirty="0" smtClean="0"/>
              <a:t>20-</a:t>
            </a:r>
            <a:fld id="{78B13038-AFFC-CF40-9A8D-86252D41B5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4" descr="Wiley_Logo.eps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877175" y="6286673"/>
            <a:ext cx="1143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504C4C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1F9FAF"/>
        </a:buClr>
        <a:buFont typeface="Arial" charset="0"/>
        <a:buChar char="•"/>
        <a:defRPr sz="3200" kern="1200">
          <a:solidFill>
            <a:srgbClr val="504C4C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800" kern="1200">
          <a:solidFill>
            <a:srgbClr val="504C4C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504C4C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9A0A54"/>
        </a:buClr>
        <a:buFont typeface="Arial" charset="0"/>
        <a:buChar char="–"/>
        <a:defRPr sz="2000" kern="1200">
          <a:solidFill>
            <a:srgbClr val="504C4C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16602D"/>
        </a:buClr>
        <a:buFont typeface="Arial" charset="0"/>
        <a:buChar char="»"/>
        <a:defRPr sz="2000" kern="1200">
          <a:solidFill>
            <a:srgbClr val="504C4C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/>
        </p:nvSpPr>
        <p:spPr bwMode="auto">
          <a:xfrm>
            <a:off x="457200" y="4602163"/>
            <a:ext cx="815340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3200" b="1" dirty="0" smtClean="0">
                <a:solidFill>
                  <a:srgbClr val="141313"/>
                </a:solidFill>
                <a:latin typeface="Arial" charset="0"/>
                <a:ea typeface="Times New Roman" charset="0"/>
                <a:cs typeface="Times New Roman" charset="0"/>
              </a:rPr>
              <a:t>Chapter 20</a:t>
            </a:r>
          </a:p>
          <a:p>
            <a:pPr algn="ctr"/>
            <a:r>
              <a:rPr lang="en-US" sz="2800" dirty="0" smtClean="0">
                <a:solidFill>
                  <a:srgbClr val="141313"/>
                </a:solidFill>
                <a:latin typeface="Arial" charset="0"/>
                <a:ea typeface="Times New Roman" charset="0"/>
                <a:cs typeface="Times New Roman" charset="0"/>
              </a:rPr>
              <a:t>Carboxylic Acids and Their Derivatives</a:t>
            </a:r>
            <a:endParaRPr lang="en-US" sz="2800" dirty="0">
              <a:solidFill>
                <a:srgbClr val="141313"/>
              </a:solidFill>
              <a:latin typeface="Arial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/>
        </p:nvSpPr>
        <p:spPr bwMode="auto">
          <a:xfrm>
            <a:off x="533400" y="1901825"/>
            <a:ext cx="8001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</a:pPr>
            <a:r>
              <a:rPr lang="en-US" sz="6200" b="1" dirty="0">
                <a:solidFill>
                  <a:srgbClr val="141313"/>
                </a:solidFill>
                <a:latin typeface="Arial" charset="0"/>
                <a:ea typeface="Times New Roman" charset="0"/>
                <a:cs typeface="Times New Roman" charset="0"/>
              </a:rPr>
              <a:t>Organic Chemistry</a:t>
            </a:r>
          </a:p>
          <a:p>
            <a:pPr algn="ctr">
              <a:lnSpc>
                <a:spcPct val="120000"/>
              </a:lnSpc>
            </a:pPr>
            <a:r>
              <a:rPr lang="en-US" sz="3200" b="1" dirty="0" smtClean="0">
                <a:solidFill>
                  <a:srgbClr val="141313"/>
                </a:solidFill>
                <a:latin typeface="Arial" charset="0"/>
                <a:ea typeface="Times New Roman" charset="0"/>
                <a:cs typeface="Times New Roman" charset="0"/>
              </a:rPr>
              <a:t>Third </a:t>
            </a:r>
            <a:r>
              <a:rPr lang="en-US" sz="3200" b="1" dirty="0">
                <a:solidFill>
                  <a:srgbClr val="141313"/>
                </a:solidFill>
                <a:latin typeface="Arial" charset="0"/>
                <a:ea typeface="Times New Roman" charset="0"/>
                <a:cs typeface="Times New Roman" charset="0"/>
              </a:rPr>
              <a:t>Edition</a:t>
            </a:r>
            <a:endParaRPr lang="en-US" sz="3200" dirty="0">
              <a:solidFill>
                <a:srgbClr val="141313"/>
              </a:solidFill>
              <a:latin typeface="Arial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344613" y="3900488"/>
            <a:ext cx="6457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141313"/>
                </a:solidFill>
                <a:latin typeface="Arial" charset="0"/>
                <a:ea typeface="Times New Roman" charset="0"/>
                <a:cs typeface="Times New Roman" charset="0"/>
              </a:rPr>
              <a:t>David Klein</a:t>
            </a: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609600" y="2119313"/>
            <a:ext cx="7880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141313"/>
              </a:solidFill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598488" y="4565650"/>
            <a:ext cx="7880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141313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4795837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Compared to HCl or H2SO4, carboxylic acids are very weak acids.</a:t>
            </a:r>
          </a:p>
          <a:p>
            <a:pPr eaLnBrk="1" hangingPunct="1"/>
            <a:r>
              <a:rPr lang="en-US" sz="2400" dirty="0" smtClean="0">
                <a:sym typeface="Symbol" charset="2"/>
              </a:rPr>
              <a:t>Compared to an alcohol, they are relatively acidic:</a:t>
            </a:r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>
              <a:spcBef>
                <a:spcPts val="500"/>
              </a:spcBef>
              <a:buFont typeface="Arial" charset="0"/>
              <a:buNone/>
            </a:pPr>
            <a:endParaRPr lang="en-US" sz="2400" b="1" dirty="0" smtClean="0">
              <a:latin typeface="Arial" charset="0"/>
              <a:ea typeface="Arial" charset="0"/>
              <a:cs typeface="Arial" charset="0"/>
              <a:sym typeface="Symbol" charset="2"/>
            </a:endParaRPr>
          </a:p>
          <a:p>
            <a:pPr eaLnBrk="1" hangingPunct="1">
              <a:spcBef>
                <a:spcPts val="500"/>
              </a:spcBef>
              <a:buFont typeface="Arial" charset="0"/>
              <a:buNone/>
            </a:pPr>
            <a:endParaRPr lang="en-US" sz="2400" b="1" dirty="0">
              <a:latin typeface="Arial" charset="0"/>
              <a:ea typeface="Arial" charset="0"/>
              <a:cs typeface="Arial" charset="0"/>
              <a:sym typeface="Symbol" charset="2"/>
            </a:endParaRPr>
          </a:p>
          <a:p>
            <a:pPr eaLnBrk="1" hangingPunct="1">
              <a:spcBef>
                <a:spcPts val="500"/>
              </a:spcBef>
            </a:pPr>
            <a:r>
              <a:rPr lang="en-US" sz="2400" dirty="0" smtClean="0">
                <a:sym typeface="Symbol" charset="2"/>
              </a:rPr>
              <a:t>Recall the stability of the conjugate base (carboxylate) due to resonance:</a:t>
            </a:r>
          </a:p>
          <a:p>
            <a:pPr eaLnBrk="1" hangingPunct="1">
              <a:spcBef>
                <a:spcPts val="500"/>
              </a:spcBef>
            </a:pPr>
            <a:endParaRPr lang="en-US" sz="2400" dirty="0">
              <a:sym typeface="Symbol" charset="2"/>
            </a:endParaRPr>
          </a:p>
          <a:p>
            <a:pPr eaLnBrk="1" hangingPunct="1">
              <a:spcBef>
                <a:spcPts val="500"/>
              </a:spcBef>
            </a:pPr>
            <a:endParaRPr lang="en-US" sz="2400" dirty="0" smtClean="0">
              <a:sym typeface="Symbol" charset="2"/>
            </a:endParaRPr>
          </a:p>
          <a:p>
            <a:pPr eaLnBrk="1" hangingPunct="1">
              <a:spcBef>
                <a:spcPts val="500"/>
              </a:spcBef>
            </a:pPr>
            <a:endParaRPr lang="en-US" sz="2400" dirty="0">
              <a:sym typeface="Symbol" charset="2"/>
            </a:endParaRPr>
          </a:p>
          <a:p>
            <a:pPr eaLnBrk="1" hangingPunct="1">
              <a:spcBef>
                <a:spcPts val="500"/>
              </a:spcBef>
            </a:pPr>
            <a:endParaRPr lang="en-US" sz="2400" dirty="0">
              <a:sym typeface="Symbol" charset="2"/>
            </a:endParaRPr>
          </a:p>
          <a:p>
            <a:pPr eaLnBrk="1" hangingPunct="1">
              <a:spcBef>
                <a:spcPts val="500"/>
              </a:spcBef>
            </a:pPr>
            <a:r>
              <a:rPr lang="en-US" sz="2400" b="1" dirty="0">
                <a:sym typeface="Symbol" charset="2"/>
              </a:rPr>
              <a:t>Practice with conceptual checkpoints </a:t>
            </a:r>
            <a:r>
              <a:rPr lang="en-US" sz="2400" b="1" dirty="0" smtClean="0">
                <a:sym typeface="Symbol" charset="2"/>
              </a:rPr>
              <a:t>20.4 </a:t>
            </a:r>
            <a:r>
              <a:rPr lang="en-US" sz="2400" b="1" dirty="0">
                <a:sym typeface="Symbol" charset="2"/>
              </a:rPr>
              <a:t>through </a:t>
            </a:r>
            <a:r>
              <a:rPr lang="en-US" sz="2400" b="1" dirty="0" smtClean="0">
                <a:sym typeface="Symbol" charset="2"/>
              </a:rPr>
              <a:t>20.7</a:t>
            </a:r>
            <a:endParaRPr lang="en-US" sz="2400" b="1" dirty="0">
              <a:sym typeface="Symbol" charset="2"/>
            </a:endParaRPr>
          </a:p>
        </p:txBody>
      </p:sp>
      <p:pic>
        <p:nvPicPr>
          <p:cNvPr id="11271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87568" y="2013660"/>
            <a:ext cx="3136692" cy="138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3900" dirty="0" smtClean="0"/>
              <a:t>20.3 Structure &amp; Properties of Carb. </a:t>
            </a:r>
            <a:r>
              <a:rPr lang="en-US" sz="3900" dirty="0"/>
              <a:t>Acids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75" y="4306648"/>
            <a:ext cx="3531225" cy="1367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889500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Similar to how carboxylic acids can be converted to alcohols using LAH (section </a:t>
            </a:r>
            <a:r>
              <a:rPr lang="en-US" sz="2400" dirty="0" smtClean="0">
                <a:sym typeface="Symbol" charset="2"/>
              </a:rPr>
              <a:t>20.5</a:t>
            </a:r>
            <a:r>
              <a:rPr lang="en-US" sz="2400" dirty="0">
                <a:sym typeface="Symbol" charset="2"/>
              </a:rPr>
              <a:t>), </a:t>
            </a:r>
            <a:r>
              <a:rPr lang="en-US" sz="2400" b="1" dirty="0">
                <a:sym typeface="Symbol" charset="2"/>
              </a:rPr>
              <a:t>nitriles can be converted to </a:t>
            </a:r>
            <a:r>
              <a:rPr lang="en-US" sz="2400" b="1" dirty="0" smtClean="0">
                <a:sym typeface="Symbol" charset="2"/>
              </a:rPr>
              <a:t>1˚ amines:</a:t>
            </a:r>
            <a:endParaRPr lang="en-US" sz="2400" b="1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b="1" dirty="0">
                <a:sym typeface="Symbol" charset="2"/>
              </a:rPr>
              <a:t>Practice with conceptual checkpoints </a:t>
            </a:r>
            <a:r>
              <a:rPr lang="en-US" sz="2400" b="1" dirty="0" smtClean="0">
                <a:sym typeface="Symbol" charset="2"/>
              </a:rPr>
              <a:t>20.27 </a:t>
            </a:r>
            <a:r>
              <a:rPr lang="en-US" sz="2400" b="1" dirty="0">
                <a:sym typeface="Symbol" charset="2"/>
              </a:rPr>
              <a:t>through </a:t>
            </a:r>
            <a:r>
              <a:rPr lang="en-US" sz="2400" b="1" dirty="0" smtClean="0">
                <a:sym typeface="Symbol" charset="2"/>
              </a:rPr>
              <a:t>20.29</a:t>
            </a:r>
            <a:endParaRPr lang="en-US" sz="2400" b="1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</p:txBody>
      </p:sp>
      <p:pic>
        <p:nvPicPr>
          <p:cNvPr id="97287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201836" y="2249775"/>
            <a:ext cx="4273158" cy="101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20.13 Nitriles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5141912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When designing a synthesis, </a:t>
            </a:r>
            <a:r>
              <a:rPr lang="en-US" sz="2400" dirty="0" smtClean="0">
                <a:sym typeface="Symbol" charset="2"/>
              </a:rPr>
              <a:t>stick with the same strategy as with any synthesis discussed earlier: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marL="914400" lvl="1" indent="-457200" eaLnBrk="1" hangingPunct="1">
              <a:buFont typeface="Calibri" charset="0"/>
              <a:buAutoNum type="arabicPeriod"/>
            </a:pPr>
            <a:r>
              <a:rPr lang="en-US" dirty="0">
                <a:sym typeface="Symbol" charset="2"/>
              </a:rPr>
              <a:t>Is there a </a:t>
            </a:r>
            <a:r>
              <a:rPr lang="en-US" dirty="0">
                <a:solidFill>
                  <a:srgbClr val="FF0000"/>
                </a:solidFill>
                <a:sym typeface="Symbol" charset="2"/>
              </a:rPr>
              <a:t>change in the carbon skeleton</a:t>
            </a:r>
            <a:r>
              <a:rPr lang="en-US" dirty="0">
                <a:sym typeface="Symbol" charset="2"/>
              </a:rPr>
              <a:t>?</a:t>
            </a:r>
          </a:p>
          <a:p>
            <a:pPr marL="914400" lvl="1" indent="-457200" eaLnBrk="1" hangingPunct="1">
              <a:buFont typeface="Calibri" charset="0"/>
              <a:buAutoNum type="arabicPeriod"/>
            </a:pPr>
            <a:r>
              <a:rPr lang="en-US" dirty="0">
                <a:sym typeface="Symbol" charset="2"/>
              </a:rPr>
              <a:t>Is there a </a:t>
            </a:r>
            <a:r>
              <a:rPr lang="en-US" dirty="0">
                <a:solidFill>
                  <a:srgbClr val="252FFB"/>
                </a:solidFill>
                <a:sym typeface="Symbol" charset="2"/>
              </a:rPr>
              <a:t>change in functional groups</a:t>
            </a:r>
            <a:r>
              <a:rPr lang="en-US" dirty="0" smtClean="0">
                <a:sym typeface="Symbol" charset="2"/>
              </a:rPr>
              <a:t>?</a:t>
            </a:r>
          </a:p>
          <a:p>
            <a:pPr marL="914400" lvl="1" indent="-457200" eaLnBrk="1" hangingPunct="1">
              <a:buFont typeface="Calibri" charset="0"/>
              <a:buAutoNum type="arabicPeriod"/>
            </a:pPr>
            <a:endParaRPr lang="en-US" dirty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There are many </a:t>
            </a:r>
            <a:r>
              <a:rPr lang="en-US" sz="2400" dirty="0">
                <a:sym typeface="Symbol" charset="2"/>
              </a:rPr>
              <a:t>new </a:t>
            </a:r>
            <a:r>
              <a:rPr lang="en-US" sz="2400" dirty="0">
                <a:solidFill>
                  <a:srgbClr val="252FFB"/>
                </a:solidFill>
                <a:sym typeface="Symbol" charset="2"/>
              </a:rPr>
              <a:t>functional group transformations </a:t>
            </a:r>
            <a:r>
              <a:rPr lang="en-US" sz="2400" dirty="0">
                <a:sym typeface="Symbol" charset="2"/>
              </a:rPr>
              <a:t>in this chapter – see next slide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b="1" dirty="0">
                <a:sym typeface="Symbol" charset="2"/>
              </a:rPr>
              <a:t>Practice with SkillBuilder </a:t>
            </a:r>
            <a:r>
              <a:rPr lang="en-US" sz="2400" b="1" dirty="0" smtClean="0">
                <a:sym typeface="Symbol" charset="2"/>
              </a:rPr>
              <a:t>20.2</a:t>
            </a:r>
            <a:endParaRPr lang="en-US" sz="2400" b="1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20.14 Synthesis Strategies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20.14 Synthesis Strategies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56" y="1040993"/>
            <a:ext cx="7423688" cy="4830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5141912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There are 2 </a:t>
            </a:r>
            <a:r>
              <a:rPr lang="en-US" sz="2400" dirty="0" smtClean="0">
                <a:sym typeface="Symbol" charset="2"/>
              </a:rPr>
              <a:t>kinds of C-C bond forming reactions covered in this chapter:</a:t>
            </a:r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20.14 Synthesis Strategies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0" y="2125595"/>
            <a:ext cx="7687160" cy="3607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5141912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It is useful to recall a C-C bond forming reaction from section 13.12, which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moves the functional group by two atoms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:</a:t>
            </a: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When forming new carbon-carbon bonds, it is critical to install functional groups in the proper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location</a:t>
            </a: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Practice with SkillBuilder 20.3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20.14 Synthesis Strategies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98" y="2084882"/>
            <a:ext cx="5309300" cy="2174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732337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Recall that C=O stretching is a prominent peak in IR </a:t>
            </a:r>
            <a:r>
              <a:rPr lang="en-US" sz="2400" dirty="0" smtClean="0">
                <a:sym typeface="Symbol" charset="2"/>
              </a:rPr>
              <a:t>spectra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The C=O stretching frequency can be used to identify the function group it is part of: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marL="0" indent="0" eaLnBrk="1" hangingPunct="1">
              <a:buNone/>
            </a:pPr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marL="0" indent="0" eaLnBrk="1" hangingPunct="1">
              <a:buNone/>
            </a:pPr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>
                <a:sym typeface="Symbol" charset="2"/>
              </a:rPr>
              <a:t>Recall that conjugated carbonyl signals appear at lower wavenumbers (about 40 cm</a:t>
            </a:r>
            <a:r>
              <a:rPr lang="en-US" sz="2400" baseline="30000" dirty="0">
                <a:sym typeface="Symbol" charset="2"/>
              </a:rPr>
              <a:t>-1</a:t>
            </a:r>
            <a:r>
              <a:rPr lang="en-US" sz="2400" dirty="0">
                <a:sym typeface="Symbol" charset="2"/>
              </a:rPr>
              <a:t> less</a:t>
            </a:r>
            <a:r>
              <a:rPr lang="en-US" sz="2400" dirty="0" smtClean="0">
                <a:sym typeface="Symbol" charset="2"/>
              </a:rPr>
              <a:t>) than the saturated carbonyl</a:t>
            </a:r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20.15 Spectroscopy of Carb. Acids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6" y="3030172"/>
            <a:ext cx="6609360" cy="1671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732337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The O-H stretch of an acid gives a very broad peak (2500-3300 cm</a:t>
            </a:r>
            <a:r>
              <a:rPr lang="en-US" sz="2400" baseline="30000" dirty="0">
                <a:sym typeface="Symbol" charset="2"/>
              </a:rPr>
              <a:t>-1</a:t>
            </a:r>
            <a:r>
              <a:rPr lang="en-US" sz="2400" dirty="0">
                <a:sym typeface="Symbol" charset="2"/>
              </a:rPr>
              <a:t>)</a:t>
            </a:r>
          </a:p>
          <a:p>
            <a:pPr eaLnBrk="1" hangingPunct="1"/>
            <a:r>
              <a:rPr lang="en-US" sz="2400" dirty="0">
                <a:sym typeface="Symbol" charset="2"/>
              </a:rPr>
              <a:t>The C</a:t>
            </a:r>
            <a:r>
              <a:rPr lang="el-GR" sz="2400" dirty="0">
                <a:sym typeface="Symbol" charset="2"/>
              </a:rPr>
              <a:t>Ξ</a:t>
            </a:r>
            <a:r>
              <a:rPr lang="en-US" sz="2400" dirty="0">
                <a:sym typeface="Symbol" charset="2"/>
              </a:rPr>
              <a:t>N triple bond stretch appears around 2200 cm</a:t>
            </a:r>
            <a:r>
              <a:rPr lang="en-US" sz="2400" baseline="30000" dirty="0">
                <a:sym typeface="Symbol" charset="2"/>
              </a:rPr>
              <a:t>-1</a:t>
            </a:r>
          </a:p>
          <a:p>
            <a:pPr eaLnBrk="1" hangingPunct="1"/>
            <a:r>
              <a:rPr lang="en-US" sz="2400" dirty="0">
                <a:sym typeface="Symbol" charset="2"/>
              </a:rPr>
              <a:t>Carbonyl </a:t>
            </a:r>
            <a:r>
              <a:rPr lang="en-US" sz="2400" baseline="30000" dirty="0">
                <a:sym typeface="Symbol" charset="2"/>
              </a:rPr>
              <a:t>13</a:t>
            </a:r>
            <a:r>
              <a:rPr lang="en-US" sz="2400" dirty="0">
                <a:sym typeface="Symbol" charset="2"/>
              </a:rPr>
              <a:t>C peaks appear around 160-185 ppm</a:t>
            </a:r>
          </a:p>
          <a:p>
            <a:pPr eaLnBrk="1" hangingPunct="1"/>
            <a:r>
              <a:rPr lang="en-US" sz="2400" dirty="0">
                <a:sym typeface="Symbol" charset="2"/>
              </a:rPr>
              <a:t>Nitrile </a:t>
            </a:r>
            <a:r>
              <a:rPr lang="en-US" sz="2400" baseline="30000" dirty="0">
                <a:sym typeface="Symbol" charset="2"/>
              </a:rPr>
              <a:t>13</a:t>
            </a:r>
            <a:r>
              <a:rPr lang="en-US" sz="2400" dirty="0">
                <a:sym typeface="Symbol" charset="2"/>
              </a:rPr>
              <a:t>C peaks appear around 115-130 ppm</a:t>
            </a:r>
          </a:p>
          <a:p>
            <a:pPr eaLnBrk="1" hangingPunct="1"/>
            <a:r>
              <a:rPr lang="en-US" sz="2400" dirty="0">
                <a:sym typeface="Symbol" charset="2"/>
              </a:rPr>
              <a:t>The </a:t>
            </a:r>
            <a:r>
              <a:rPr lang="en-US" sz="2400" baseline="30000" dirty="0">
                <a:sym typeface="Symbol" charset="2"/>
              </a:rPr>
              <a:t>1</a:t>
            </a:r>
            <a:r>
              <a:rPr lang="en-US" sz="2400" dirty="0">
                <a:sym typeface="Symbol" charset="2"/>
              </a:rPr>
              <a:t>H peak for a carboxylic acid proton appears around 12 </a:t>
            </a:r>
            <a:r>
              <a:rPr lang="en-US" sz="2400" dirty="0" smtClean="0">
                <a:sym typeface="Symbol" charset="2"/>
              </a:rPr>
              <a:t>ppm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b="1" dirty="0">
                <a:sym typeface="Symbol" charset="2"/>
              </a:rPr>
              <a:t>Practice with conceptual checkpoint </a:t>
            </a:r>
            <a:r>
              <a:rPr lang="en-US" sz="2400" b="1" dirty="0" smtClean="0">
                <a:sym typeface="Symbol" charset="2"/>
              </a:rPr>
              <a:t>20.34</a:t>
            </a:r>
            <a:endParaRPr lang="en-US" sz="2400" b="1" dirty="0">
              <a:sym typeface="Symbol" charset="2"/>
            </a:endParaRPr>
          </a:p>
          <a:p>
            <a:pPr eaLnBrk="1" hangingPunct="1">
              <a:buFont typeface="Arial" charset="0"/>
              <a:buNone/>
            </a:pPr>
            <a:endParaRPr lang="en-US" sz="2400" dirty="0">
              <a:sym typeface="Symbol" charset="2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20.15 Spectroscopy of Carb. Acids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732337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Predict the number and chemical shift of all </a:t>
            </a:r>
            <a:r>
              <a:rPr lang="en-US" sz="2400" baseline="30000" dirty="0">
                <a:sym typeface="Symbol" charset="2"/>
              </a:rPr>
              <a:t>13</a:t>
            </a:r>
            <a:r>
              <a:rPr lang="en-US" sz="2400" dirty="0">
                <a:sym typeface="Symbol" charset="2"/>
              </a:rPr>
              <a:t>C peaks for the molecule below</a:t>
            </a:r>
          </a:p>
          <a:p>
            <a:pPr eaLnBrk="1" hangingPunct="1"/>
            <a:r>
              <a:rPr lang="en-US" sz="2400" dirty="0">
                <a:sym typeface="Symbol" charset="2"/>
              </a:rPr>
              <a:t>Predict the number, chemical shift, multiplicity, and integration of all </a:t>
            </a:r>
            <a:r>
              <a:rPr lang="en-US" sz="2400" baseline="30000" dirty="0">
                <a:sym typeface="Symbol" charset="2"/>
              </a:rPr>
              <a:t>1</a:t>
            </a:r>
            <a:r>
              <a:rPr lang="en-US" sz="2400" dirty="0">
                <a:sym typeface="Symbol" charset="2"/>
              </a:rPr>
              <a:t>H peaks for the molecule below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</p:txBody>
      </p:sp>
      <p:graphicFrame>
        <p:nvGraphicFramePr>
          <p:cNvPr id="105479" name="Object 2"/>
          <p:cNvGraphicFramePr>
            <a:graphicFrameLocks noChangeAspect="1"/>
          </p:cNvGraphicFramePr>
          <p:nvPr/>
        </p:nvGraphicFramePr>
        <p:xfrm>
          <a:off x="2755900" y="3613150"/>
          <a:ext cx="3875088" cy="195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15" name="CS ChemDraw Drawing" r:id="rId3" imgW="3454400" imgH="1752600" progId="">
                  <p:embed/>
                </p:oleObj>
              </mc:Choice>
              <mc:Fallback>
                <p:oleObj name="CS ChemDraw Drawing" r:id="rId3" imgW="3454400" imgH="1752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3613150"/>
                        <a:ext cx="3875088" cy="195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20.15 Spectroscopy of Carb. Acids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4795837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Consider the </a:t>
            </a:r>
            <a:r>
              <a:rPr lang="en-US" sz="2400" dirty="0">
                <a:sym typeface="Symbol" charset="2"/>
              </a:rPr>
              <a:t>equilibrium between a</a:t>
            </a:r>
            <a:r>
              <a:rPr lang="en-US" sz="2400" dirty="0" smtClean="0">
                <a:sym typeface="Symbol" charset="2"/>
              </a:rPr>
              <a:t> </a:t>
            </a:r>
            <a:r>
              <a:rPr lang="en-US" sz="2400" dirty="0">
                <a:sym typeface="Symbol" charset="2"/>
              </a:rPr>
              <a:t>carboxylic acid and a</a:t>
            </a:r>
            <a:r>
              <a:rPr lang="en-US" sz="2400" dirty="0" smtClean="0">
                <a:sym typeface="Symbol" charset="2"/>
              </a:rPr>
              <a:t> </a:t>
            </a:r>
            <a:r>
              <a:rPr lang="en-US" sz="2400" dirty="0">
                <a:sym typeface="Symbol" charset="2"/>
              </a:rPr>
              <a:t>carboxylate at physiological pH (7.3)</a:t>
            </a:r>
          </a:p>
          <a:p>
            <a:pPr eaLnBrk="1" hangingPunct="1"/>
            <a:r>
              <a:rPr lang="en-US" sz="2400" b="1" dirty="0">
                <a:sym typeface="Symbol" charset="2"/>
              </a:rPr>
              <a:t>The acid and the conjugate </a:t>
            </a:r>
            <a:r>
              <a:rPr lang="en-US" sz="2400" b="1" dirty="0" smtClean="0">
                <a:sym typeface="Symbol" charset="2"/>
              </a:rPr>
              <a:t>act as a buffer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Recall </a:t>
            </a:r>
            <a:r>
              <a:rPr lang="en-US" sz="2400" dirty="0">
                <a:sym typeface="Symbol" charset="2"/>
              </a:rPr>
              <a:t>the Henderson-Hasselbalch </a:t>
            </a:r>
            <a:r>
              <a:rPr lang="en-US" sz="2400" dirty="0" smtClean="0">
                <a:sym typeface="Symbol" charset="2"/>
              </a:rPr>
              <a:t>equation:</a:t>
            </a:r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At physiological pH (7.3) the ratio of a carboxylate ion and the corresponding carboxylic acid is 1000:1</a:t>
            </a:r>
            <a:endParaRPr lang="en-US" sz="2400" dirty="0">
              <a:sym typeface="Symbol" charset="2"/>
            </a:endParaRPr>
          </a:p>
        </p:txBody>
      </p:sp>
      <p:pic>
        <p:nvPicPr>
          <p:cNvPr id="12295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67798" y="3807743"/>
            <a:ext cx="4628698" cy="1005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3900" dirty="0" smtClean="0"/>
              <a:t>20.3 Structure &amp; Properties of Carb. </a:t>
            </a:r>
            <a:r>
              <a:rPr lang="en-US" sz="3900" dirty="0"/>
              <a:t>Acids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479583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chemeClr val="bg1">
                    <a:lumMod val="65000"/>
                  </a:schemeClr>
                </a:solidFill>
                <a:sym typeface="Symbol" charset="2"/>
              </a:rPr>
              <a:t>At physiological pH (7.3) the ratio of a carboxylate ion and the corresponding carboxylic acid is 1000:1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pyruvic acid exists primarily as the pyruvate ion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as physiological pH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:</a:t>
            </a: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Carboxylate ions, and their vital roles in biology, is covered in chapter 25</a:t>
            </a:r>
          </a:p>
        </p:txBody>
      </p:sp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57402" y="2985775"/>
            <a:ext cx="6229196" cy="15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3900" dirty="0" smtClean="0"/>
              <a:t>20.3 Structure &amp; Properties of Carb. </a:t>
            </a:r>
            <a:r>
              <a:rPr lang="en-US" sz="3900" dirty="0"/>
              <a:t>Acids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11450" y="4521835"/>
            <a:ext cx="105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FF0000"/>
                </a:solidFill>
                <a:latin typeface="+mn-lt"/>
              </a:rPr>
              <a:t>(favored)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479583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Recall, electron-withdrawing substituents have a great effect on acidity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The stronger and/or closer they are to the acidic proton, the stronger the acid:</a:t>
            </a: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</p:txBody>
      </p:sp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12182" y="2788115"/>
            <a:ext cx="7392370" cy="162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895690" y="4797374"/>
            <a:ext cx="4909846" cy="150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3900" dirty="0" smtClean="0"/>
              <a:t>20.3 Structure &amp; Properties of Carb. </a:t>
            </a:r>
            <a:r>
              <a:rPr lang="en-US" sz="3900" dirty="0"/>
              <a:t>Acids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479583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Electron withdrawing substituents affect benzoic acid as well</a:t>
            </a: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Practice with Conceptual Checkpoints 20.8 – 20.9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3900" dirty="0" smtClean="0"/>
              <a:t>20.3 Structure &amp; Properties of Carb. </a:t>
            </a:r>
            <a:r>
              <a:rPr lang="en-US" sz="3900" dirty="0"/>
              <a:t>Acids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4" y="2536163"/>
            <a:ext cx="7014772" cy="836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5173662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Recall the reactions that produce a carboxylic acid, covered in earlier chapters: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20.4 Preparation of Carboxylic </a:t>
            </a:r>
            <a:r>
              <a:rPr lang="en-US" sz="4000" dirty="0"/>
              <a:t>Acids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96" y="2320508"/>
            <a:ext cx="6344008" cy="3045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5173662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Two more reactions that produce a </a:t>
            </a:r>
            <a:r>
              <a:rPr lang="en-US" sz="2400" dirty="0">
                <a:sym typeface="Symbol" charset="2"/>
              </a:rPr>
              <a:t>carboxylic </a:t>
            </a:r>
            <a:r>
              <a:rPr lang="en-US" sz="2400" dirty="0" smtClean="0">
                <a:sym typeface="Symbol" charset="2"/>
              </a:rPr>
              <a:t>acid: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marL="914400" lvl="1" indent="-457200" eaLnBrk="1" hangingPunct="1">
              <a:buFont typeface="Calibri" charset="0"/>
              <a:buAutoNum type="arabicPeriod"/>
            </a:pPr>
            <a:r>
              <a:rPr lang="en-US" b="1" dirty="0" smtClean="0">
                <a:sym typeface="Symbol" charset="2"/>
              </a:rPr>
              <a:t>Hydrolysis of nitriles</a:t>
            </a:r>
            <a:endParaRPr lang="en-US" b="1" dirty="0">
              <a:sym typeface="Symbol" charset="2"/>
            </a:endParaRPr>
          </a:p>
          <a:p>
            <a:pPr marL="1314450" lvl="2" indent="-457200" eaLnBrk="1" hangingPunct="1">
              <a:buFont typeface="Calibri" charset="0"/>
              <a:buAutoNum type="arabicPeriod"/>
            </a:pPr>
            <a:endParaRPr lang="en-US" sz="2400" dirty="0">
              <a:sym typeface="Symbol" charset="2"/>
            </a:endParaRPr>
          </a:p>
          <a:p>
            <a:pPr marL="1314450" lvl="2" indent="-457200" eaLnBrk="1" hangingPunct="1">
              <a:buFont typeface="Calibri" charset="0"/>
              <a:buAutoNum type="arabicPeriod"/>
            </a:pPr>
            <a:endParaRPr lang="en-US" sz="2400" dirty="0">
              <a:sym typeface="Symbol" charset="2"/>
            </a:endParaRPr>
          </a:p>
          <a:p>
            <a:pPr marL="1314450" lvl="2" indent="-457200" eaLnBrk="1" hangingPunct="1">
              <a:buFont typeface="Calibri" charset="0"/>
              <a:buAutoNum type="arabicPeriod"/>
            </a:pPr>
            <a:endParaRPr lang="en-US" sz="2400" dirty="0">
              <a:sym typeface="Symbol" charset="2"/>
            </a:endParaRPr>
          </a:p>
          <a:p>
            <a:pPr marL="914400" lvl="1" indent="-457200" eaLnBrk="1" hangingPunct="1"/>
            <a:r>
              <a:rPr lang="en-US" dirty="0" smtClean="0">
                <a:sym typeface="Symbol" charset="2"/>
              </a:rPr>
              <a:t>This allows a two-step synthesis of a carboxylic acid from an alkyl halide:</a:t>
            </a:r>
            <a:endParaRPr lang="en-US" dirty="0">
              <a:sym typeface="Symbol" charset="2"/>
            </a:endParaRPr>
          </a:p>
          <a:p>
            <a:pPr marL="914400" lvl="1" indent="-457200" eaLnBrk="1" hangingPunct="1"/>
            <a:endParaRPr lang="en-US" dirty="0">
              <a:sym typeface="Symbol" charset="2"/>
            </a:endParaRPr>
          </a:p>
        </p:txBody>
      </p:sp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43837" y="2460335"/>
            <a:ext cx="3497601" cy="94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23345" y="4909899"/>
            <a:ext cx="8297309" cy="1066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20.4 Preparation of Carboxylic </a:t>
            </a:r>
            <a:r>
              <a:rPr lang="en-US" sz="4000" dirty="0"/>
              <a:t>Acids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5173662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chemeClr val="bg1">
                    <a:lumMod val="65000"/>
                  </a:schemeClr>
                </a:solidFill>
                <a:sym typeface="Symbol" charset="2"/>
              </a:rPr>
              <a:t>Two more reactions that produce a carboxylic acid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sym typeface="Symbol" charset="2"/>
              </a:rPr>
              <a:t>:</a:t>
            </a:r>
          </a:p>
          <a:p>
            <a:pPr eaLnBrk="1" hangingPunct="1"/>
            <a:endParaRPr lang="en-US" sz="2400" dirty="0">
              <a:solidFill>
                <a:schemeClr val="bg1">
                  <a:lumMod val="65000"/>
                </a:schemeClr>
              </a:solidFill>
              <a:sym typeface="Symbol" charset="2"/>
            </a:endParaRPr>
          </a:p>
          <a:p>
            <a:pPr marL="914400" lvl="1" indent="-457200" eaLnBrk="1" hangingPunct="1">
              <a:buFont typeface="Calibri" charset="0"/>
              <a:buAutoNum type="arabicPeriod" startAt="2"/>
            </a:pPr>
            <a:r>
              <a:rPr lang="en-US" b="1" dirty="0" smtClean="0">
                <a:sym typeface="Symbol" charset="2"/>
              </a:rPr>
              <a:t>Carboxylation </a:t>
            </a:r>
            <a:r>
              <a:rPr lang="en-US" b="1" dirty="0">
                <a:sym typeface="Symbol" charset="2"/>
              </a:rPr>
              <a:t>of a Grignard </a:t>
            </a:r>
            <a:r>
              <a:rPr lang="en-US" b="1" dirty="0" smtClean="0">
                <a:sym typeface="Symbol" charset="2"/>
              </a:rPr>
              <a:t>reagent w/ CO</a:t>
            </a:r>
            <a:r>
              <a:rPr lang="en-US" b="1" baseline="-25000" dirty="0" smtClean="0">
                <a:sym typeface="Symbol" charset="2"/>
              </a:rPr>
              <a:t>2</a:t>
            </a:r>
            <a:r>
              <a:rPr lang="en-US" dirty="0" smtClean="0">
                <a:sym typeface="Symbol" charset="2"/>
              </a:rPr>
              <a:t>:</a:t>
            </a:r>
            <a:endParaRPr lang="en-US" baseline="-25000" dirty="0">
              <a:sym typeface="Symbol" charset="2"/>
            </a:endParaRPr>
          </a:p>
          <a:p>
            <a:pPr marL="914400" lvl="1" indent="-457200" eaLnBrk="1" hangingPunct="1">
              <a:buFont typeface="Calibri" charset="0"/>
              <a:buAutoNum type="arabicPeriod" startAt="2"/>
            </a:pPr>
            <a:endParaRPr lang="en-US" baseline="-25000" dirty="0" smtClean="0">
              <a:sym typeface="Symbol" charset="2"/>
            </a:endParaRPr>
          </a:p>
          <a:p>
            <a:pPr marL="914400" lvl="1" indent="-457200" eaLnBrk="1" hangingPunct="1">
              <a:buFont typeface="Calibri" charset="0"/>
              <a:buAutoNum type="arabicPeriod" startAt="2"/>
            </a:pPr>
            <a:endParaRPr lang="en-US" baseline="-25000" dirty="0">
              <a:sym typeface="Symbol" charset="2"/>
            </a:endParaRPr>
          </a:p>
          <a:p>
            <a:pPr marL="914400" lvl="1" indent="-457200" eaLnBrk="1" hangingPunct="1">
              <a:buFont typeface="Calibri" charset="0"/>
              <a:buAutoNum type="arabicPeriod" startAt="2"/>
            </a:pPr>
            <a:endParaRPr lang="en-US" baseline="-25000" dirty="0">
              <a:sym typeface="Symbol" charset="2"/>
            </a:endParaRPr>
          </a:p>
          <a:p>
            <a:pPr marL="914400" lvl="1" indent="-457200" eaLnBrk="1" hangingPunct="1">
              <a:buFont typeface="Calibri" charset="0"/>
              <a:buAutoNum type="arabicPeriod" startAt="2"/>
            </a:pPr>
            <a:endParaRPr lang="en-US" baseline="-25000" dirty="0">
              <a:sym typeface="Symbol" charset="2"/>
            </a:endParaRPr>
          </a:p>
          <a:p>
            <a:pPr marL="914400" lvl="1" indent="-457200" eaLnBrk="1" hangingPunct="1">
              <a:buFont typeface="Calibri" charset="0"/>
              <a:buAutoNum type="arabicPeriod" startAt="2"/>
            </a:pPr>
            <a:endParaRPr lang="en-US" baseline="-25000" dirty="0">
              <a:sym typeface="Symbol" charset="2"/>
            </a:endParaRPr>
          </a:p>
          <a:p>
            <a:pPr marL="914400" lvl="1" indent="-457200" eaLnBrk="1" hangingPunct="1">
              <a:buFont typeface="Calibri" charset="0"/>
              <a:buAutoNum type="arabicPeriod" startAt="2"/>
            </a:pPr>
            <a:endParaRPr lang="en-US" baseline="-25000" dirty="0">
              <a:sym typeface="Symbol" charset="2"/>
            </a:endParaRPr>
          </a:p>
          <a:p>
            <a:pPr marL="914400" lvl="1" indent="-457200" eaLnBrk="1" hangingPunct="1">
              <a:buFont typeface="Calibri" charset="0"/>
              <a:buAutoNum type="arabicPeriod" startAt="2"/>
            </a:pPr>
            <a:endParaRPr lang="en-US" baseline="-25000" dirty="0">
              <a:sym typeface="Symbol" charset="2"/>
            </a:endParaRPr>
          </a:p>
          <a:p>
            <a:pPr marL="914400" lvl="1" indent="-457200" eaLnBrk="1" hangingPunct="1">
              <a:buFont typeface="Calibri" charset="0"/>
              <a:buAutoNum type="arabicPeriod" startAt="2"/>
            </a:pPr>
            <a:endParaRPr lang="en-US" baseline="-25000" dirty="0">
              <a:sym typeface="Symbol" charset="2"/>
            </a:endParaRPr>
          </a:p>
          <a:p>
            <a:pPr marL="914400" lvl="1" indent="-457200" eaLnBrk="1" hangingPunct="1"/>
            <a:r>
              <a:rPr lang="en-US" dirty="0" smtClean="0">
                <a:sym typeface="Symbol" charset="2"/>
              </a:rPr>
              <a:t>Acidic workup is necessary, as with any Grignard reaction</a:t>
            </a:r>
          </a:p>
          <a:p>
            <a:pPr marL="457200" lvl="1" indent="0" eaLnBrk="1" hangingPunct="1">
              <a:buNone/>
            </a:pPr>
            <a:endParaRPr lang="en-US" dirty="0">
              <a:sym typeface="Symbol" charset="2"/>
            </a:endParaRPr>
          </a:p>
          <a:p>
            <a:pPr marL="914400" lvl="1" indent="-457200" eaLnBrk="1" hangingPunct="1"/>
            <a:endParaRPr lang="en-US" dirty="0">
              <a:sym typeface="Symbol" charset="2"/>
            </a:endParaRPr>
          </a:p>
        </p:txBody>
      </p:sp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39009" y="2818976"/>
            <a:ext cx="6280925" cy="138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20.4 Preparation of Carboxylic </a:t>
            </a:r>
            <a:r>
              <a:rPr lang="en-US" sz="4000" dirty="0"/>
              <a:t>Acids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5173662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This gives us a second method to convert an alkyl halide into a carboxylic </a:t>
            </a:r>
            <a:r>
              <a:rPr lang="en-US" sz="2400" dirty="0" smtClean="0">
                <a:sym typeface="Symbol" charset="2"/>
              </a:rPr>
              <a:t>acid in a two-step synthesis: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b="1" dirty="0">
                <a:sym typeface="Symbol" charset="2"/>
              </a:rPr>
              <a:t>Practice with </a:t>
            </a:r>
            <a:r>
              <a:rPr lang="en-US" sz="2400" b="1" dirty="0" smtClean="0">
                <a:sym typeface="Symbol" charset="2"/>
              </a:rPr>
              <a:t>Conceptual </a:t>
            </a:r>
            <a:r>
              <a:rPr lang="en-US" sz="2400" b="1" dirty="0">
                <a:sym typeface="Symbol" charset="2"/>
              </a:rPr>
              <a:t>C</a:t>
            </a:r>
            <a:r>
              <a:rPr lang="en-US" sz="2400" b="1" dirty="0" smtClean="0">
                <a:sym typeface="Symbol" charset="2"/>
              </a:rPr>
              <a:t>heckpoint 20.10</a:t>
            </a:r>
            <a:endParaRPr lang="en-US" sz="2400" b="1" dirty="0">
              <a:sym typeface="Symbol" charset="2"/>
            </a:endParaRPr>
          </a:p>
          <a:p>
            <a:pPr marL="914400" lvl="1" indent="-457200" eaLnBrk="1" hangingPunct="1"/>
            <a:endParaRPr lang="en-US" dirty="0">
              <a:sym typeface="Symbol" charset="2"/>
            </a:endParaRPr>
          </a:p>
        </p:txBody>
      </p:sp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41931" y="2216498"/>
            <a:ext cx="8460138" cy="15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20.4 Preparation of Carboxylic </a:t>
            </a:r>
            <a:r>
              <a:rPr lang="en-US" sz="4000" dirty="0"/>
              <a:t>Acids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5173662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Carboxylic acids can be reduced to a 1˚ alcohol with LAH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LAH is a strong base, so it deprotonates the carboxylic acid first:</a:t>
            </a:r>
            <a:endParaRPr lang="en-US" sz="2400" dirty="0">
              <a:sym typeface="Symbol" charset="2"/>
            </a:endParaRPr>
          </a:p>
        </p:txBody>
      </p:sp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6598" y="3998315"/>
            <a:ext cx="8551027" cy="136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20.5 Reactions of Carboxylic </a:t>
            </a:r>
            <a:r>
              <a:rPr lang="en-US" sz="4000" dirty="0"/>
              <a:t>Acids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62" y="1720538"/>
            <a:ext cx="3975800" cy="9622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0" y="5518835"/>
            <a:ext cx="2515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Carboxylate is formed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-1194"/>
            <a:ext cx="8229600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 </a:t>
            </a:r>
            <a:r>
              <a:rPr lang="en-US" sz="4000" dirty="0"/>
              <a:t>Introduction Carboxylic Acids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5237162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Carboxylic acids are abundant in nature, and found in a wide variety of synthetic pharmaceuticals </a:t>
            </a:r>
          </a:p>
        </p:txBody>
      </p:sp>
      <p:pic>
        <p:nvPicPr>
          <p:cNvPr id="3079" name="Picture 9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26069" y="2062162"/>
            <a:ext cx="7291863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35215" y="4083050"/>
            <a:ext cx="8073571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5173662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The carboxylate is reduced to an aldehyde…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… and the aldehyde is reduced to the 1˚ alcohol</a:t>
            </a:r>
            <a:endParaRPr lang="en-US" sz="2400" dirty="0">
              <a:sym typeface="Symbol" charset="2"/>
            </a:endParaRPr>
          </a:p>
        </p:txBody>
      </p: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35388" y="3915422"/>
            <a:ext cx="6114500" cy="258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20.5 Reactions of Carboxylic </a:t>
            </a:r>
            <a:r>
              <a:rPr lang="en-US" sz="4000" dirty="0"/>
              <a:t>Acids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49" y="1633136"/>
            <a:ext cx="5957341" cy="14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5173662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ym typeface="Symbol" charset="2"/>
              </a:rPr>
              <a:t>BH</a:t>
            </a:r>
            <a:r>
              <a:rPr lang="en-US" sz="2400" b="1" baseline="-25000" dirty="0" smtClean="0">
                <a:sym typeface="Symbol" charset="2"/>
              </a:rPr>
              <a:t>3</a:t>
            </a:r>
            <a:r>
              <a:rPr lang="en-US" sz="2400" b="1" dirty="0" smtClean="0">
                <a:sym typeface="Symbol" charset="2"/>
              </a:rPr>
              <a:t> can be used, instead of LAH</a:t>
            </a:r>
            <a:r>
              <a:rPr lang="en-US" sz="2400" dirty="0" smtClean="0">
                <a:sym typeface="Symbol" charset="2"/>
              </a:rPr>
              <a:t>, and is </a:t>
            </a:r>
            <a:r>
              <a:rPr lang="en-US" sz="2400" b="1" dirty="0" smtClean="0">
                <a:sym typeface="Symbol" charset="2"/>
              </a:rPr>
              <a:t>chemoselective</a:t>
            </a:r>
            <a:r>
              <a:rPr lang="en-US" sz="2400" dirty="0" smtClean="0">
                <a:sym typeface="Symbol" charset="2"/>
              </a:rPr>
              <a:t> </a:t>
            </a:r>
            <a:r>
              <a:rPr lang="en-US" sz="2400" b="1" dirty="0" smtClean="0">
                <a:sym typeface="Symbol" charset="2"/>
              </a:rPr>
              <a:t>for the carboxylic acid.</a:t>
            </a:r>
            <a:endParaRPr lang="en-US" sz="2400" b="1" dirty="0">
              <a:sym typeface="Symbol" charset="2"/>
            </a:endParaRPr>
          </a:p>
          <a:p>
            <a:pPr lvl="2" eaLnBrk="1" hangingPunct="1"/>
            <a:endParaRPr lang="en-US" sz="2400" dirty="0" smtClean="0">
              <a:sym typeface="Symbol" charset="2"/>
            </a:endParaRPr>
          </a:p>
          <a:p>
            <a:pPr lvl="2" eaLnBrk="1" hangingPunct="1"/>
            <a:endParaRPr lang="en-US" sz="2400" dirty="0">
              <a:sym typeface="Symbol" charset="2"/>
            </a:endParaRPr>
          </a:p>
          <a:p>
            <a:pPr marL="914400" lvl="2" indent="0" eaLnBrk="1" hangingPunct="1">
              <a:buNone/>
            </a:pPr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Chemoselectivity of BH</a:t>
            </a:r>
            <a:r>
              <a:rPr lang="en-US" sz="2400" baseline="-25000" dirty="0" smtClean="0">
                <a:sym typeface="Symbol" charset="2"/>
              </a:rPr>
              <a:t>3</a:t>
            </a:r>
            <a:r>
              <a:rPr lang="en-US" sz="2400" dirty="0" smtClean="0">
                <a:sym typeface="Symbol" charset="2"/>
              </a:rPr>
              <a:t> allows for reduction of a carboxylic acid in the presence of an ester: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b="1" dirty="0" smtClean="0">
                <a:sym typeface="Symbol" charset="2"/>
              </a:rPr>
              <a:t>Practice with Conceptual Checkpoint 20.11</a:t>
            </a:r>
            <a:endParaRPr lang="en-US" sz="2400" b="1" dirty="0">
              <a:sym typeface="Symbol" charset="2"/>
            </a:endParaRPr>
          </a:p>
          <a:p>
            <a:pPr marL="914400" lvl="1" indent="-457200" eaLnBrk="1" hangingPunct="1"/>
            <a:endParaRPr lang="en-US" dirty="0">
              <a:sym typeface="Symbol" charset="2"/>
            </a:endParaRPr>
          </a:p>
        </p:txBody>
      </p:sp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625887" y="1866273"/>
            <a:ext cx="3892225" cy="92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13586" y="4261006"/>
            <a:ext cx="6351319" cy="136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20.5 Reactions of Carboxylic </a:t>
            </a:r>
            <a:r>
              <a:rPr lang="en-US" sz="4000" dirty="0"/>
              <a:t>Acids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492125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Note the reduction of a carboxylic acid involves a change in oxidation state: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lvl="2"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>
                <a:sym typeface="Symbol" charset="2"/>
              </a:rPr>
              <a:t>There are also many reactions where carboxylic acids don’t change the oxidation </a:t>
            </a:r>
            <a:r>
              <a:rPr lang="en-US" sz="2400" dirty="0" smtClean="0">
                <a:sym typeface="Symbol" charset="2"/>
              </a:rPr>
              <a:t>state, if Z = heteroatom</a:t>
            </a:r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marL="914400" lvl="1" indent="-457200" eaLnBrk="1" hangingPunct="1"/>
            <a:endParaRPr lang="en-US" dirty="0">
              <a:sym typeface="Symbol" charset="2"/>
            </a:endParaRPr>
          </a:p>
        </p:txBody>
      </p:sp>
      <p:pic>
        <p:nvPicPr>
          <p:cNvPr id="24583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286216" y="4526167"/>
            <a:ext cx="4391862" cy="13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20.6 Carboxylic Acid Derivatives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23" y="1908223"/>
            <a:ext cx="4494501" cy="11947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5555" y="5009878"/>
            <a:ext cx="12522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  <a:latin typeface="+mn-lt"/>
              </a:rPr>
              <a:t>c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arboxylic</a:t>
            </a:r>
          </a:p>
          <a:p>
            <a:pPr algn="ctr">
              <a:lnSpc>
                <a:spcPts val="15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acid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26473" y="4814662"/>
            <a:ext cx="1351460" cy="823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  <a:latin typeface="+mn-lt"/>
              </a:rPr>
              <a:t>c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arboxylic</a:t>
            </a:r>
          </a:p>
          <a:p>
            <a:pPr algn="ctr">
              <a:lnSpc>
                <a:spcPts val="15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  <a:latin typeface="+mn-lt"/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cid</a:t>
            </a:r>
          </a:p>
          <a:p>
            <a:pPr algn="ctr">
              <a:lnSpc>
                <a:spcPts val="15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  <a:latin typeface="+mn-lt"/>
              </a:rPr>
              <a:t>d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erivatives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492125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Most common </a:t>
            </a:r>
            <a:r>
              <a:rPr lang="en-US" sz="2400" b="1" dirty="0" smtClean="0">
                <a:sym typeface="Symbol" charset="2"/>
              </a:rPr>
              <a:t>carboxylic acid derivatives</a:t>
            </a:r>
            <a:r>
              <a:rPr lang="en-US" sz="2400" dirty="0" smtClean="0">
                <a:sym typeface="Symbol" charset="2"/>
              </a:rPr>
              <a:t>:</a:t>
            </a:r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Any compound where carbon has three bonds to electronegative atom(s) is a carboxylic acid derivative:</a:t>
            </a:r>
            <a:endParaRPr lang="en-US" sz="2400" dirty="0">
              <a:sym typeface="Symbol" charset="2"/>
            </a:endParaRPr>
          </a:p>
          <a:p>
            <a:pPr marL="914400" lvl="1" indent="-457200" eaLnBrk="1" hangingPunct="1"/>
            <a:endParaRPr lang="en-US" dirty="0">
              <a:sym typeface="Symbol" charset="2"/>
            </a:endParaRPr>
          </a:p>
        </p:txBody>
      </p:sp>
      <p:pic>
        <p:nvPicPr>
          <p:cNvPr id="25607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92499" y="1713218"/>
            <a:ext cx="7575528" cy="15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984908" y="4939964"/>
            <a:ext cx="1201688" cy="74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20.6 Carboxylic Acid Derivatives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4921250"/>
          </a:xfrm>
        </p:spPr>
        <p:txBody>
          <a:bodyPr/>
          <a:lstStyle/>
          <a:p>
            <a:pPr eaLnBrk="1" hangingPunct="1"/>
            <a:r>
              <a:rPr lang="en-US" sz="2400" b="1" dirty="0">
                <a:sym typeface="Symbol" charset="2"/>
              </a:rPr>
              <a:t>Acid halides and anhydrides are relatively unstable</a:t>
            </a:r>
            <a:r>
              <a:rPr lang="en-US" sz="2400" dirty="0">
                <a:sym typeface="Symbol" charset="2"/>
              </a:rPr>
              <a:t>, </a:t>
            </a:r>
            <a:r>
              <a:rPr lang="en-US" sz="2400" dirty="0" smtClean="0">
                <a:sym typeface="Symbol" charset="2"/>
              </a:rPr>
              <a:t>and are not common in naturally occurring compounds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b="1" dirty="0" smtClean="0">
                <a:sym typeface="Symbol" charset="2"/>
              </a:rPr>
              <a:t>Esters and amides are abundant in nature</a:t>
            </a:r>
            <a:endParaRPr lang="en-US" sz="2400" b="1" dirty="0">
              <a:sym typeface="Symbol" charset="2"/>
            </a:endParaRPr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60714" y="3659926"/>
            <a:ext cx="7463848" cy="159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20.6 Carboxylic Acid Derivatives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4232275" cy="4921250"/>
          </a:xfrm>
        </p:spPr>
        <p:txBody>
          <a:bodyPr/>
          <a:lstStyle/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Proteins are comprised of repeating amide linkages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Many other compounds feature amides including some natural sedatives like melatonin</a:t>
            </a:r>
          </a:p>
        </p:txBody>
      </p:sp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369435" y="1544483"/>
            <a:ext cx="4357803" cy="161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22731" y="3774601"/>
            <a:ext cx="3120986" cy="238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20.6 Carboxylic Acid Derivatives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4921250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To name an acid halide, replace </a:t>
            </a:r>
            <a:r>
              <a:rPr lang="en-US" sz="2400" dirty="0" smtClean="0">
                <a:sym typeface="Symbol" charset="2"/>
              </a:rPr>
              <a:t>- </a:t>
            </a:r>
            <a:r>
              <a:rPr lang="en-US" sz="2400" b="1" dirty="0" smtClean="0">
                <a:solidFill>
                  <a:srgbClr val="FF0000"/>
                </a:solidFill>
                <a:sym typeface="Symbol" charset="2"/>
              </a:rPr>
              <a:t>ic acid</a:t>
            </a:r>
            <a:r>
              <a:rPr lang="en-US" sz="2400" dirty="0" smtClean="0">
                <a:sym typeface="Symbol" charset="2"/>
              </a:rPr>
              <a:t> </a:t>
            </a:r>
            <a:r>
              <a:rPr lang="en-US" sz="2400" dirty="0">
                <a:sym typeface="Symbol" charset="2"/>
              </a:rPr>
              <a:t>with </a:t>
            </a:r>
            <a:r>
              <a:rPr lang="en-US" sz="2400" dirty="0" smtClean="0">
                <a:sym typeface="Symbol" charset="2"/>
              </a:rPr>
              <a:t>- </a:t>
            </a:r>
            <a:r>
              <a:rPr lang="en-US" sz="2400" b="1" dirty="0" smtClean="0">
                <a:solidFill>
                  <a:srgbClr val="FF0000"/>
                </a:solidFill>
                <a:sym typeface="Symbol" charset="2"/>
              </a:rPr>
              <a:t>yl halide</a:t>
            </a:r>
            <a:endParaRPr lang="en-US" sz="2400" dirty="0">
              <a:sym typeface="Symbol" charset="2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20.6 Naming Acid Halides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439" y="1739973"/>
            <a:ext cx="3749415" cy="1680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54" y="3896292"/>
            <a:ext cx="4977853" cy="1724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492125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If an acid halide group is connected to a ring, the </a:t>
            </a:r>
            <a:r>
              <a:rPr lang="en-US" sz="2400" dirty="0">
                <a:sym typeface="Symbol" charset="2"/>
              </a:rPr>
              <a:t>suffix, “carboxylic acid” can be replaced with “carbonyl halide”</a:t>
            </a:r>
          </a:p>
        </p:txBody>
      </p:sp>
      <p:pic>
        <p:nvPicPr>
          <p:cNvPr id="29703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61777" y="2521828"/>
            <a:ext cx="8020447" cy="210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20.6 Naming Acid Halides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4921250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Acid anhydrides are named by replacing “acid” with “anhydride”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20.6 Naming Anhydrides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5" y="1948304"/>
            <a:ext cx="4217100" cy="1633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4" y="4035081"/>
            <a:ext cx="5787218" cy="1659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800465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Asymmetrical anhydrides are named by listing the acids alphabetically, followed by “anhydride”</a:t>
            </a:r>
          </a:p>
        </p:txBody>
      </p:sp>
      <p:pic>
        <p:nvPicPr>
          <p:cNvPr id="31751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124393" y="2543172"/>
            <a:ext cx="2916644" cy="203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20.6 Naming Anhydrides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5237162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The US produces over 2.5 million tons of acetic acid per year, which is primarily used to produce vinyl acetate</a:t>
            </a: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Vinyl acetate is used in paints and adhesives</a:t>
            </a: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Carboxylic acid derivatives such as vinyl acetate are very common and play a central role in organic chemistry</a:t>
            </a:r>
          </a:p>
        </p:txBody>
      </p:sp>
      <p:pic>
        <p:nvPicPr>
          <p:cNvPr id="4103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25715" y="2173288"/>
            <a:ext cx="7492571" cy="139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-1194"/>
            <a:ext cx="8229600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 </a:t>
            </a:r>
            <a:r>
              <a:rPr lang="en-US" sz="4000" dirty="0"/>
              <a:t>Introduction Carboxylic Acids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4921250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Esters are named by naming the alkyl group attached to the oxygen followed by the carboxylic acid’s name with the suffix </a:t>
            </a:r>
            <a:r>
              <a:rPr lang="en-US" sz="2400" dirty="0" smtClean="0">
                <a:sym typeface="Symbol" charset="2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sym typeface="Symbol" charset="2"/>
              </a:rPr>
              <a:t>ate</a:t>
            </a:r>
            <a:endParaRPr lang="en-US" sz="2400" b="1" dirty="0">
              <a:solidFill>
                <a:srgbClr val="FF0000"/>
              </a:solidFill>
              <a:sym typeface="Symbol" charset="2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20.6 Naming Esters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44" y="2095914"/>
            <a:ext cx="4217100" cy="1609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61" y="4092607"/>
            <a:ext cx="6375478" cy="1596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492125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chemeClr val="bg1">
                    <a:lumMod val="65000"/>
                  </a:schemeClr>
                </a:solidFill>
                <a:sym typeface="Symbol" charset="2"/>
              </a:rPr>
              <a:t>Esters are named by naming the alkyl group attached to the oxygen followed by the carboxylic acid’s name with the suffix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sym typeface="Symbol" charset="2"/>
              </a:rPr>
              <a:t>–</a:t>
            </a:r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  <a:sym typeface="Symbol" charset="2"/>
              </a:rPr>
              <a:t>ate</a:t>
            </a:r>
          </a:p>
          <a:p>
            <a:pPr eaLnBrk="1" hangingPunct="1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charset="2"/>
              </a:rPr>
              <a:t>Same rules apply if the ester is connected to a ring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 charset="2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20.6 Naming Esters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5" y="3127739"/>
            <a:ext cx="7181121" cy="192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9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4921250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Amides are named by replacing the suffix </a:t>
            </a:r>
            <a:r>
              <a:rPr lang="en-US" sz="2400" dirty="0" smtClean="0">
                <a:sym typeface="Symbol" charset="2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sym typeface="Symbol" charset="2"/>
              </a:rPr>
              <a:t>ic acid </a:t>
            </a:r>
            <a:r>
              <a:rPr lang="en-US" sz="2400" dirty="0">
                <a:sym typeface="Symbol" charset="2"/>
              </a:rPr>
              <a:t>or </a:t>
            </a:r>
            <a:r>
              <a:rPr lang="en-US" sz="2400" b="1" dirty="0" smtClean="0">
                <a:sym typeface="Symbol" charset="2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sym typeface="Symbol" charset="2"/>
              </a:rPr>
              <a:t>oic acid </a:t>
            </a:r>
            <a:r>
              <a:rPr lang="en-US" sz="2400" dirty="0">
                <a:sym typeface="Symbol" charset="2"/>
              </a:rPr>
              <a:t>with </a:t>
            </a:r>
            <a:r>
              <a:rPr lang="en-US" sz="2400" dirty="0" smtClean="0">
                <a:sym typeface="Symbol" charset="2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sym typeface="Symbol" charset="2"/>
              </a:rPr>
              <a:t>amide</a:t>
            </a:r>
            <a:endParaRPr lang="en-US" sz="2400" b="1" dirty="0">
              <a:solidFill>
                <a:srgbClr val="FF0000"/>
              </a:solidFill>
              <a:sym typeface="Symbol" charset="2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20.6 Naming Amides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574" y="1829387"/>
            <a:ext cx="4003146" cy="18109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214" y="3953626"/>
            <a:ext cx="5765865" cy="1927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492125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chemeClr val="bg1">
                    <a:lumMod val="65000"/>
                  </a:schemeClr>
                </a:solidFill>
                <a:sym typeface="Symbol" charset="2"/>
              </a:rPr>
              <a:t>Amides are named by replacing the suffix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sym typeface="Symbol" charset="2"/>
              </a:rPr>
              <a:t>-</a:t>
            </a:r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  <a:sym typeface="Symbol" charset="2"/>
              </a:rPr>
              <a:t>ic acid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sym typeface="Symbol" charset="2"/>
              </a:rPr>
              <a:t>or </a:t>
            </a:r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  <a:sym typeface="Symbol" charset="2"/>
              </a:rPr>
              <a:t>-oic acid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sym typeface="Symbol" charset="2"/>
              </a:rPr>
              <a:t>with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sym typeface="Symbol" charset="2"/>
              </a:rPr>
              <a:t>–</a:t>
            </a:r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  <a:sym typeface="Symbol" charset="2"/>
              </a:rPr>
              <a:t>amide</a:t>
            </a:r>
          </a:p>
          <a:p>
            <a:pPr eaLnBrk="1" hangingPunct="1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charset="2"/>
              </a:rPr>
              <a:t>If amide group is connected to a ring, “carboxylic acid” is replaced with “carboxamide”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 charset="2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20.6 Naming Amides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1" y="3095073"/>
            <a:ext cx="3134149" cy="215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6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If the nitrogen atom of the amide group bears alkyl substituents, their names are placed at the beginning of the name with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 as their locant</a:t>
            </a:r>
          </a:p>
        </p:txBody>
      </p:sp>
      <p:pic>
        <p:nvPicPr>
          <p:cNvPr id="34823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02378" y="2715699"/>
            <a:ext cx="5512823" cy="198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20.6 Naming Amides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4921250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Nitriles are named by replacing the suffix </a:t>
            </a:r>
            <a:r>
              <a:rPr lang="en-US" sz="2400" dirty="0" smtClean="0">
                <a:sym typeface="Symbol" charset="2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sym typeface="Symbol" charset="2"/>
              </a:rPr>
              <a:t>ic acid </a:t>
            </a:r>
            <a:r>
              <a:rPr lang="en-US" sz="2400" dirty="0">
                <a:sym typeface="Symbol" charset="2"/>
              </a:rPr>
              <a:t>or </a:t>
            </a:r>
            <a:r>
              <a:rPr lang="en-US" sz="2400" dirty="0" smtClean="0">
                <a:sym typeface="Symbol" charset="2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sym typeface="Symbol" charset="2"/>
              </a:rPr>
              <a:t>oic acid </a:t>
            </a:r>
            <a:r>
              <a:rPr lang="en-US" sz="2400" dirty="0">
                <a:sym typeface="Symbol" charset="2"/>
              </a:rPr>
              <a:t>with </a:t>
            </a:r>
            <a:r>
              <a:rPr lang="en-US" sz="2400" dirty="0" smtClean="0">
                <a:sym typeface="Symbol" charset="2"/>
              </a:rPr>
              <a:t>–</a:t>
            </a:r>
            <a:r>
              <a:rPr lang="en-US" sz="2400" b="1" dirty="0" smtClean="0">
                <a:solidFill>
                  <a:srgbClr val="FF0000"/>
                </a:solidFill>
                <a:sym typeface="Symbol" charset="2"/>
              </a:rPr>
              <a:t>onitrile</a:t>
            </a:r>
          </a:p>
          <a:p>
            <a:pPr eaLnBrk="1" hangingPunct="1"/>
            <a:endParaRPr lang="en-US" sz="2400" b="1" dirty="0">
              <a:solidFill>
                <a:srgbClr val="FF0000"/>
              </a:solidFill>
              <a:sym typeface="Symbol" charset="2"/>
            </a:endParaRPr>
          </a:p>
          <a:p>
            <a:pPr eaLnBrk="1" hangingPunct="1"/>
            <a:endParaRPr lang="en-US" sz="2400" b="1" dirty="0">
              <a:solidFill>
                <a:srgbClr val="FF0000"/>
              </a:solidFill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b="1" dirty="0">
                <a:sym typeface="Symbol" charset="2"/>
              </a:rPr>
              <a:t>Practice with </a:t>
            </a:r>
            <a:r>
              <a:rPr lang="en-US" sz="2400" b="1" dirty="0" smtClean="0">
                <a:sym typeface="Symbol" charset="2"/>
              </a:rPr>
              <a:t>Conceptual </a:t>
            </a:r>
            <a:r>
              <a:rPr lang="en-US" sz="2400" b="1" dirty="0">
                <a:sym typeface="Symbol" charset="2"/>
              </a:rPr>
              <a:t>C</a:t>
            </a:r>
            <a:r>
              <a:rPr lang="en-US" sz="2400" b="1" dirty="0" smtClean="0">
                <a:sym typeface="Symbol" charset="2"/>
              </a:rPr>
              <a:t>heckpoints 20.12 </a:t>
            </a:r>
            <a:r>
              <a:rPr lang="en-US" sz="2400" b="1" dirty="0">
                <a:sym typeface="Symbol" charset="2"/>
              </a:rPr>
              <a:t>-</a:t>
            </a:r>
            <a:r>
              <a:rPr lang="en-US" sz="2400" b="1" dirty="0" smtClean="0">
                <a:sym typeface="Symbol" charset="2"/>
              </a:rPr>
              <a:t> 20.13</a:t>
            </a:r>
            <a:endParaRPr lang="en-US" sz="2400" b="1" dirty="0">
              <a:sym typeface="Symbol" charset="2"/>
            </a:endParaRPr>
          </a:p>
        </p:txBody>
      </p:sp>
      <p:pic>
        <p:nvPicPr>
          <p:cNvPr id="35847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9291" y="2414587"/>
            <a:ext cx="8225419" cy="152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20.6 Naming Nitriles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4721902" y="960120"/>
            <a:ext cx="4215723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Carboxylic acid derivatives are electrophilic at the carbonyl carbon</a:t>
            </a: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Reactivity determined by: </a:t>
            </a:r>
          </a:p>
          <a:p>
            <a:pPr lvl="1" eaLnBrk="1" hangingPunct="1"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Symbol"/>
              </a:rPr>
              <a:t>Induction</a:t>
            </a:r>
          </a:p>
          <a:p>
            <a:pPr lvl="1" eaLnBrk="1" hangingPunct="1"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Symbol"/>
              </a:rPr>
              <a:t>Resonance</a:t>
            </a:r>
          </a:p>
          <a:p>
            <a:pPr lvl="1" eaLnBrk="1" hangingPunct="1"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Symbol"/>
              </a:rPr>
              <a:t>Sterics</a:t>
            </a:r>
          </a:p>
          <a:p>
            <a:pPr lvl="1" eaLnBrk="1" hangingPunct="1"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Symbol"/>
              </a:rPr>
              <a:t>Quality of leaving group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20.7 Reactivity of Carb</a:t>
            </a:r>
            <a:r>
              <a:rPr lang="en-US" sz="4000" dirty="0"/>
              <a:t>.</a:t>
            </a:r>
            <a:r>
              <a:rPr lang="en-US" sz="4000" dirty="0" smtClean="0"/>
              <a:t> Acid Derivatives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03" y="1512864"/>
            <a:ext cx="2829364" cy="3904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59" y="960120"/>
            <a:ext cx="8800465" cy="492125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ym typeface="Symbol" charset="2"/>
              </a:rPr>
              <a:t>Acyl chlorides are the most reactive derivatives:</a:t>
            </a:r>
            <a:endParaRPr lang="en-US" sz="2400" b="1" dirty="0">
              <a:sym typeface="Symbol" charset="2"/>
            </a:endParaRPr>
          </a:p>
          <a:p>
            <a:pPr lvl="1" eaLnBrk="1" hangingPunct="1"/>
            <a:r>
              <a:rPr lang="en-US" b="1" dirty="0" smtClean="0">
                <a:sym typeface="Symbol" charset="2"/>
              </a:rPr>
              <a:t>Induction - </a:t>
            </a:r>
            <a:r>
              <a:rPr lang="en-US" dirty="0" smtClean="0">
                <a:sym typeface="Symbol" charset="2"/>
              </a:rPr>
              <a:t>The </a:t>
            </a:r>
            <a:r>
              <a:rPr lang="en-US" dirty="0">
                <a:sym typeface="Symbol" charset="2"/>
              </a:rPr>
              <a:t>electronegative chlorine enhances the electrophilic character of the carbonyl. </a:t>
            </a:r>
            <a:endParaRPr lang="en-US" dirty="0" smtClean="0">
              <a:sym typeface="Symbol" charset="2"/>
            </a:endParaRPr>
          </a:p>
          <a:p>
            <a:pPr lvl="1" eaLnBrk="1" hangingPunct="1"/>
            <a:endParaRPr lang="en-US" dirty="0">
              <a:sym typeface="Symbol" charset="2"/>
            </a:endParaRPr>
          </a:p>
          <a:p>
            <a:pPr lvl="1" eaLnBrk="1" hangingPunct="1"/>
            <a:endParaRPr lang="en-US" dirty="0" smtClean="0">
              <a:sym typeface="Symbol" charset="2"/>
            </a:endParaRPr>
          </a:p>
          <a:p>
            <a:pPr lvl="1" eaLnBrk="1" hangingPunct="1"/>
            <a:endParaRPr lang="en-US" dirty="0">
              <a:sym typeface="Symbol" charset="2"/>
            </a:endParaRPr>
          </a:p>
          <a:p>
            <a:pPr lvl="1" eaLnBrk="1" hangingPunct="1"/>
            <a:r>
              <a:rPr lang="en-US" b="1" dirty="0" smtClean="0">
                <a:sym typeface="Symbol" charset="2"/>
              </a:rPr>
              <a:t>Resonance</a:t>
            </a:r>
            <a:r>
              <a:rPr lang="en-US" dirty="0" smtClean="0">
                <a:sym typeface="Symbol" charset="2"/>
              </a:rPr>
              <a:t> - The chlorine atom does not donate much electron density to the carbonyl carbon</a:t>
            </a:r>
          </a:p>
          <a:p>
            <a:pPr lvl="1" eaLnBrk="1" hangingPunct="1"/>
            <a:endParaRPr lang="en-US" dirty="0">
              <a:sym typeface="Symbol" charset="2"/>
            </a:endParaRPr>
          </a:p>
          <a:p>
            <a:pPr lvl="1" eaLnBrk="1" hangingPunct="1"/>
            <a:endParaRPr lang="en-US" dirty="0" smtClean="0">
              <a:sym typeface="Symbol" charset="2"/>
            </a:endParaRPr>
          </a:p>
          <a:p>
            <a:pPr lvl="1" eaLnBrk="1" hangingPunct="1"/>
            <a:endParaRPr lang="en-US" dirty="0" smtClean="0">
              <a:sym typeface="Symbol" charset="2"/>
            </a:endParaRPr>
          </a:p>
          <a:p>
            <a:pPr marL="511175" lvl="1" indent="-282575" eaLnBrk="1" hangingPunct="1">
              <a:spcBef>
                <a:spcPts val="13176"/>
              </a:spcBef>
            </a:pPr>
            <a:r>
              <a:rPr lang="en-US" dirty="0" smtClean="0">
                <a:sym typeface="Symbol" charset="2"/>
              </a:rPr>
              <a:t>The </a:t>
            </a:r>
            <a:r>
              <a:rPr lang="en-US" dirty="0">
                <a:sym typeface="Symbol" charset="2"/>
              </a:rPr>
              <a:t>chlorine does not significantly donate electron density to the carbonyl.</a:t>
            </a:r>
            <a:r>
              <a:rPr lang="en-US" dirty="0" smtClean="0">
                <a:sym typeface="Symbol" charset="2"/>
              </a:rPr>
              <a:t> </a:t>
            </a:r>
            <a:endParaRPr lang="en-US" dirty="0">
              <a:sym typeface="Symbol" charset="2"/>
            </a:endParaRPr>
          </a:p>
        </p:txBody>
      </p:sp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54868" y="4618425"/>
            <a:ext cx="5675540" cy="1913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014994" y="2327267"/>
            <a:ext cx="1141623" cy="101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20.7 Reactivity of Carb</a:t>
            </a:r>
            <a:r>
              <a:rPr lang="en-US" sz="4000" dirty="0"/>
              <a:t>.</a:t>
            </a:r>
            <a:r>
              <a:rPr lang="en-US" sz="4000" dirty="0" smtClean="0"/>
              <a:t> Acid Derivatives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Amides are the least reactive acid derivative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Examine the factors below to explain amide reactivity</a:t>
            </a:r>
          </a:p>
          <a:p>
            <a:pPr lvl="1" eaLnBrk="1" hangingPunct="1"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Symbol"/>
              </a:rPr>
              <a:t>Induction: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Symbol"/>
              </a:rPr>
              <a:t>the N atom is less electronegative than Cl, or O</a:t>
            </a:r>
          </a:p>
          <a:p>
            <a:pPr lvl="1" eaLnBrk="1" hangingPunct="1"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lvl="1" eaLnBrk="1" hangingPunct="1"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Symbol"/>
              </a:rPr>
              <a:t>Resonance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Symbol"/>
              </a:rPr>
              <a:t>: the N atom contributes significant electron density to the carbonyl carbon</a:t>
            </a: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lvl="1" eaLnBrk="1" hangingPunct="1"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lvl="2"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lvl="2"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lvl="2"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lvl="2"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578209" y="3862699"/>
            <a:ext cx="5987582" cy="201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20.7 Reactivity of Carb</a:t>
            </a:r>
            <a:r>
              <a:rPr lang="en-US" sz="4000" dirty="0"/>
              <a:t>.</a:t>
            </a:r>
            <a:r>
              <a:rPr lang="en-US" sz="4000" dirty="0" smtClean="0"/>
              <a:t> Acid Derivatives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Aldehydes and ketones are also electrophilic, but they do not undergo substitution</a:t>
            </a: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lvl="1" eaLnBrk="1" hangingPunct="1"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lvl="1" eaLnBrk="1" hangingPunct="1"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lvl="1" eaLnBrk="1" hangingPunct="1"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lvl="1" eaLnBrk="1" hangingPunct="1"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lvl="1" eaLnBrk="1" hangingPunct="1"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Carboxylic acid derivatives undergo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nucleophilic acyl substitution</a:t>
            </a:r>
          </a:p>
        </p:txBody>
      </p:sp>
      <p:pic>
        <p:nvPicPr>
          <p:cNvPr id="41991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08855" y="5030331"/>
            <a:ext cx="4906542" cy="102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20.7 Nucleophilic Acyl Substitution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69" y="1874186"/>
            <a:ext cx="6154503" cy="1931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5237162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Monocarboxylic acids are named with the suffix “oic acid”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>
                <a:sym typeface="Symbol" charset="2"/>
              </a:rPr>
              <a:t>The carbon of the carboxylic acid moiety is assigned locant position 1</a:t>
            </a:r>
          </a:p>
          <a:p>
            <a:pPr eaLnBrk="1" hangingPunct="1"/>
            <a:endParaRPr lang="en-US" sz="2400" dirty="0">
              <a:sym typeface="Symbol" charset="2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61644" y="2115139"/>
            <a:ext cx="5383536" cy="192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20.2 Nomenclature of </a:t>
            </a:r>
            <a:r>
              <a:rPr lang="en-US" sz="4000" dirty="0"/>
              <a:t>Carboxylic Acids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Nucleophilic acyl </a:t>
            </a:r>
            <a:r>
              <a:rPr lang="en-US" sz="2400" dirty="0" smtClean="0">
                <a:sym typeface="Symbol" charset="2"/>
              </a:rPr>
              <a:t>substitution: the general mechanism has  two core steps:</a:t>
            </a:r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lvl="1" eaLnBrk="1" hangingPunct="1"/>
            <a:endParaRPr lang="en-US" dirty="0">
              <a:sym typeface="Symbol" charset="2"/>
            </a:endParaRPr>
          </a:p>
          <a:p>
            <a:pPr lvl="1" eaLnBrk="1" hangingPunct="1"/>
            <a:endParaRPr lang="en-US" dirty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Nucleophile attacks the carbonyl; </a:t>
            </a:r>
            <a:r>
              <a:rPr lang="en-US" sz="2400" b="1" dirty="0" smtClean="0">
                <a:sym typeface="Symbol" charset="2"/>
              </a:rPr>
              <a:t>tetrahedral intermediate</a:t>
            </a:r>
            <a:r>
              <a:rPr lang="en-US" sz="2400" dirty="0" smtClean="0">
                <a:sym typeface="Symbol" charset="2"/>
              </a:rPr>
              <a:t> forms</a:t>
            </a:r>
          </a:p>
          <a:p>
            <a:pPr eaLnBrk="1" hangingPunct="1"/>
            <a:r>
              <a:rPr lang="en-US" sz="2400" dirty="0" smtClean="0">
                <a:sym typeface="Symbol" charset="2"/>
              </a:rPr>
              <a:t>Then, carbonyl reforms via loss of a leaving group</a:t>
            </a:r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H</a:t>
            </a:r>
            <a:r>
              <a:rPr lang="en-US" sz="2400" baseline="30000" dirty="0" smtClean="0">
                <a:sym typeface="Symbol" charset="2"/>
              </a:rPr>
              <a:t>-</a:t>
            </a:r>
            <a:r>
              <a:rPr lang="en-US" sz="2400" dirty="0" smtClean="0">
                <a:sym typeface="Symbol" charset="2"/>
              </a:rPr>
              <a:t> and C</a:t>
            </a:r>
            <a:r>
              <a:rPr lang="en-US" sz="2400" baseline="30000" dirty="0" smtClean="0">
                <a:sym typeface="Symbol" charset="2"/>
              </a:rPr>
              <a:t>-</a:t>
            </a:r>
            <a:r>
              <a:rPr lang="en-US" sz="2400" dirty="0" smtClean="0">
                <a:sym typeface="Symbol" charset="2"/>
              </a:rPr>
              <a:t> generally cannot be expelled as leaving groups</a:t>
            </a:r>
            <a:endParaRPr lang="en-US" sz="2400" dirty="0">
              <a:sym typeface="Symbol" charset="2"/>
            </a:endParaRPr>
          </a:p>
        </p:txBody>
      </p:sp>
      <p:pic>
        <p:nvPicPr>
          <p:cNvPr id="43015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64604" y="1987726"/>
            <a:ext cx="8414792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20.7 Reactivity of Carb</a:t>
            </a:r>
            <a:r>
              <a:rPr lang="en-US" sz="4000" dirty="0"/>
              <a:t>.</a:t>
            </a:r>
            <a:r>
              <a:rPr lang="en-US" sz="4000" dirty="0" smtClean="0"/>
              <a:t> Acid Derivatives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800465" cy="492125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specific example:</a:t>
            </a:r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lvl="1" eaLnBrk="1" hangingPunct="1"/>
            <a:endParaRPr lang="en-US" dirty="0" smtClean="0">
              <a:sym typeface="Symbol" charset="2"/>
            </a:endParaRPr>
          </a:p>
          <a:p>
            <a:pPr lvl="1" eaLnBrk="1" hangingPunct="1"/>
            <a:endParaRPr lang="en-US" dirty="0">
              <a:sym typeface="Symbol" charset="2"/>
            </a:endParaRPr>
          </a:p>
          <a:p>
            <a:pPr lvl="1" eaLnBrk="1" hangingPunct="1"/>
            <a:endParaRPr lang="en-US" dirty="0">
              <a:sym typeface="Symbol" charset="2"/>
            </a:endParaRPr>
          </a:p>
          <a:p>
            <a:pPr lvl="1" eaLnBrk="1" hangingPunct="1"/>
            <a:endParaRPr lang="en-US" dirty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The best leaving group is eliminated; carbonyl is reformed</a:t>
            </a:r>
          </a:p>
          <a:p>
            <a:pPr eaLnBrk="1" hangingPunct="1"/>
            <a:r>
              <a:rPr lang="en-US" sz="2400" dirty="0" smtClean="0">
                <a:sym typeface="Symbol" charset="2"/>
              </a:rPr>
              <a:t>Cl</a:t>
            </a:r>
            <a:r>
              <a:rPr lang="en-US" sz="2400" baseline="30000" dirty="0" smtClean="0">
                <a:sym typeface="Symbol" charset="2"/>
              </a:rPr>
              <a:t>-</a:t>
            </a:r>
            <a:r>
              <a:rPr lang="en-US" sz="2400" dirty="0" smtClean="0">
                <a:sym typeface="Symbol" charset="2"/>
              </a:rPr>
              <a:t> is better leaving group than MeO</a:t>
            </a:r>
            <a:r>
              <a:rPr lang="en-US" sz="2400" baseline="30000" dirty="0" smtClean="0">
                <a:sym typeface="Symbol" charset="2"/>
              </a:rPr>
              <a:t>-</a:t>
            </a:r>
            <a:endParaRPr lang="en-US" sz="2400" baseline="30000" dirty="0">
              <a:sym typeface="Symbol" charset="2"/>
            </a:endParaRPr>
          </a:p>
        </p:txBody>
      </p:sp>
      <p:pic>
        <p:nvPicPr>
          <p:cNvPr id="44040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42845" y="4691292"/>
            <a:ext cx="7376696" cy="136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40270" y="1371217"/>
            <a:ext cx="4383379" cy="195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20.7 Reactivity of Carb</a:t>
            </a:r>
            <a:r>
              <a:rPr lang="en-US" sz="4000" dirty="0"/>
              <a:t>.</a:t>
            </a:r>
            <a:r>
              <a:rPr lang="en-US" sz="4000" dirty="0" smtClean="0"/>
              <a:t> Acid Derivatives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800465" cy="492125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Understand that nucleophilic acyl </a:t>
            </a:r>
            <a:r>
              <a:rPr lang="en-US" sz="2400" dirty="0">
                <a:sym typeface="Symbol" charset="2"/>
              </a:rPr>
              <a:t>substitution </a:t>
            </a:r>
            <a:r>
              <a:rPr lang="en-US" sz="2400" dirty="0" smtClean="0">
                <a:sym typeface="Symbol" charset="2"/>
              </a:rPr>
              <a:t>is not </a:t>
            </a:r>
            <a:r>
              <a:rPr lang="en-US" sz="2400" dirty="0">
                <a:sym typeface="Symbol" charset="2"/>
              </a:rPr>
              <a:t>an S</a:t>
            </a:r>
            <a:r>
              <a:rPr lang="en-US" sz="2400" baseline="-25000" dirty="0">
                <a:sym typeface="Symbol" charset="2"/>
              </a:rPr>
              <a:t>N</a:t>
            </a:r>
            <a:r>
              <a:rPr lang="en-US" sz="2400" dirty="0">
                <a:sym typeface="Symbol" charset="2"/>
              </a:rPr>
              <a:t>2 mechanism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>
                <a:sym typeface="Symbol" charset="2"/>
              </a:rPr>
              <a:t>Sometimes a proton transfer will be necessary in the mechanism</a:t>
            </a:r>
          </a:p>
          <a:p>
            <a:pPr lvl="1" eaLnBrk="1" hangingPunct="1"/>
            <a:r>
              <a:rPr lang="en-US" dirty="0">
                <a:sym typeface="Symbol" charset="2"/>
              </a:rPr>
              <a:t>Under acidic conditions, </a:t>
            </a:r>
            <a:r>
              <a:rPr lang="en-US" dirty="0" smtClean="0">
                <a:sym typeface="Symbol" charset="2"/>
              </a:rPr>
              <a:t>(–) </a:t>
            </a:r>
            <a:r>
              <a:rPr lang="en-US" dirty="0">
                <a:sym typeface="Symbol" charset="2"/>
              </a:rPr>
              <a:t>charges rarely form. </a:t>
            </a:r>
          </a:p>
          <a:p>
            <a:pPr lvl="1" eaLnBrk="1" hangingPunct="1"/>
            <a:r>
              <a:rPr lang="en-US" dirty="0">
                <a:sym typeface="Symbol" charset="2"/>
              </a:rPr>
              <a:t>Under basic conditions, (+) charges rarely form.  </a:t>
            </a:r>
          </a:p>
        </p:txBody>
      </p:sp>
      <p:pic>
        <p:nvPicPr>
          <p:cNvPr id="45063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15297" y="2180256"/>
            <a:ext cx="6169725" cy="144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20.7 Reactivity of Carb</a:t>
            </a:r>
            <a:r>
              <a:rPr lang="en-US" sz="4000" dirty="0"/>
              <a:t>.</a:t>
            </a:r>
            <a:r>
              <a:rPr lang="en-US" sz="4000" dirty="0" smtClean="0"/>
              <a:t> Acid Derivatives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All the participants a reaction mechanism (reactants, intermediates, leaving groups) should be consistent with the conditions employed:</a:t>
            </a: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Specific example, where acidic conditions are used:</a:t>
            </a: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</p:txBody>
      </p:sp>
      <p:pic>
        <p:nvPicPr>
          <p:cNvPr id="46087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14986" y="3810489"/>
            <a:ext cx="6113684" cy="1030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20.7 Reactivity of Carb</a:t>
            </a:r>
            <a:r>
              <a:rPr lang="en-US" sz="4000" dirty="0"/>
              <a:t>.</a:t>
            </a:r>
            <a:r>
              <a:rPr lang="en-US" sz="4000" dirty="0" smtClean="0"/>
              <a:t> Acid Derivatives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sym typeface="Symbol"/>
              </a:rPr>
              <a:t>All the participants a reaction mechanism (reactants, intermediates, leaving groups) should be consistent with the conditions employed: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37160" y="2207119"/>
            <a:ext cx="8800465" cy="3143251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The first step will NOT be nucleophilic attack… because a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negatively charged oxygen will not be produced under acidic conditions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20.7 Reactivity of Carb</a:t>
            </a:r>
            <a:r>
              <a:rPr lang="en-US" sz="4000" dirty="0"/>
              <a:t>.</a:t>
            </a:r>
            <a:r>
              <a:rPr lang="en-US" sz="4000" dirty="0" smtClean="0"/>
              <a:t> Acid Derivatives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01" y="3660264"/>
            <a:ext cx="6049054" cy="188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20.7 Reactivity of Carb</a:t>
            </a:r>
            <a:r>
              <a:rPr lang="en-US" sz="4000" dirty="0"/>
              <a:t>.</a:t>
            </a:r>
            <a:r>
              <a:rPr lang="en-US" sz="4000" dirty="0" smtClean="0"/>
              <a:t> Acid Derivatives</a:t>
            </a:r>
            <a:endParaRPr lang="en-US" sz="4000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sym typeface="Symbol"/>
              </a:rPr>
              <a:t>All the participants a reaction mechanism (reactants, intermediates, leaving groups) should be consistent with the conditions employed: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Under acidic conditions, the first step will be protonation of the carbonyl:</a:t>
            </a: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protonation is generally ALWAYS the first step in an acyl substitution mechanism under acidic conditions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571" y="3087765"/>
            <a:ext cx="4143219" cy="1457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20.7 Reactivity of Carb</a:t>
            </a:r>
            <a:r>
              <a:rPr lang="en-US" sz="4000" dirty="0"/>
              <a:t>.</a:t>
            </a:r>
            <a:r>
              <a:rPr lang="en-US" sz="4000" dirty="0" smtClean="0"/>
              <a:t> Acid Derivatives</a:t>
            </a:r>
            <a:endParaRPr lang="en-US" sz="4000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sym typeface="Symbol"/>
              </a:rPr>
              <a:t>All the participants a reaction mechanism (reactants, intermediates, leaving groups) should be consistent with the conditions employed: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Nucleophilic attack on the protonated carbonyl makes much more sense, under acidic conditions: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50" y="3587951"/>
            <a:ext cx="6825392" cy="199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8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20.7 Reactivity of Carb</a:t>
            </a:r>
            <a:r>
              <a:rPr lang="en-US" sz="4000" dirty="0"/>
              <a:t>.</a:t>
            </a:r>
            <a:r>
              <a:rPr lang="en-US" sz="4000" dirty="0" smtClean="0"/>
              <a:t> Acid Derivatives</a:t>
            </a:r>
            <a:endParaRPr lang="en-US" sz="4000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sym typeface="Symbol"/>
              </a:rPr>
              <a:t>All the participants a reaction mechanism (reactants, intermediates, leaving groups) should be consistent with the conditions employed: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Under BASIC conditions, the carbonyl is not protonated first.  The strong nucleophile would attack first: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24" y="3689510"/>
            <a:ext cx="5928244" cy="180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5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When an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amine is the nucleophile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, it will attack the carbonyl first (without the carbonyl being protonated first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A tetrahedral intermediate with both (+) and (-) charge forms:</a:t>
            </a: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Just be sure to avoid drawing an intermediate with two charges of the same type when drawing these acyl substitution mechanisms</a:t>
            </a:r>
          </a:p>
        </p:txBody>
      </p:sp>
      <p:pic>
        <p:nvPicPr>
          <p:cNvPr id="49159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18600" y="2645034"/>
            <a:ext cx="3906455" cy="1551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20.7 Reactivity of Carb</a:t>
            </a:r>
            <a:r>
              <a:rPr lang="en-US" sz="4000" dirty="0"/>
              <a:t>.</a:t>
            </a:r>
            <a:r>
              <a:rPr lang="en-US" sz="4000" dirty="0" smtClean="0"/>
              <a:t> Acid Derivatives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Proton transfers are utilized in mechanisms to remain consistent with the conditions employed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Under acidic conditions,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up to 3 proton transfers are necessary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in the mechanism</a:t>
            </a:r>
          </a:p>
          <a:p>
            <a:pPr marL="457200" lvl="1" indent="0" eaLnBrk="1" hangingPunct="1">
              <a:buNone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marL="457200" lvl="1" indent="0" eaLnBrk="1" hangingPunct="1">
              <a:buNone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marL="457200" lvl="1" indent="0" eaLnBrk="1" hangingPunct="1">
              <a:buNone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marL="457200" lvl="1" indent="0" eaLnBrk="1" hangingPunct="1">
              <a:buNone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Whether the conditions are acidic, neutral, or basic, you will have to decide where proton transfers occur in the mechanism</a:t>
            </a:r>
          </a:p>
        </p:txBody>
      </p:sp>
      <p:pic>
        <p:nvPicPr>
          <p:cNvPr id="50183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1607" y="3176166"/>
            <a:ext cx="8882062" cy="48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20.7 Reactivity of Carb</a:t>
            </a:r>
            <a:r>
              <a:rPr lang="en-US" sz="4000" dirty="0"/>
              <a:t>.</a:t>
            </a:r>
            <a:r>
              <a:rPr lang="en-US" sz="4000" dirty="0" smtClean="0"/>
              <a:t> Acid Derivatives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049184" y="1119188"/>
            <a:ext cx="2555172" cy="157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5411788" cy="5237162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When the carboxylic acid group is attached to a ring, it is named as an alkane carboxylic </a:t>
            </a:r>
            <a:r>
              <a:rPr lang="en-US" sz="2400" dirty="0" smtClean="0">
                <a:sym typeface="Symbol" charset="2"/>
              </a:rPr>
              <a:t>acid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>
                <a:sym typeface="Symbol" charset="2"/>
              </a:rPr>
              <a:t>There are also many common names for carboxylic acids</a:t>
            </a:r>
          </a:p>
          <a:p>
            <a:pPr eaLnBrk="1" hangingPunct="1"/>
            <a:endParaRPr lang="en-US" sz="2400" dirty="0">
              <a:sym typeface="Symbol" charset="2"/>
            </a:endParaRPr>
          </a:p>
        </p:txBody>
      </p:sp>
      <p:pic>
        <p:nvPicPr>
          <p:cNvPr id="6153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90528" y="3578701"/>
            <a:ext cx="4604219" cy="266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20.2 Nomenclature of </a:t>
            </a:r>
            <a:r>
              <a:rPr lang="en-US" sz="4000" dirty="0"/>
              <a:t>Carboxylic Acids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Consider the mechanism for the following reaction:</a:t>
            </a: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The conditions are not acidic; the carbonyl is not protonated first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20.7 Reactivity of Carb</a:t>
            </a:r>
            <a:r>
              <a:rPr lang="en-US" sz="4000" dirty="0"/>
              <a:t>.</a:t>
            </a:r>
            <a:r>
              <a:rPr lang="en-US" sz="4000" dirty="0" smtClean="0"/>
              <a:t> Acid Derivatives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54" y="1555647"/>
            <a:ext cx="4748551" cy="964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3" y="3630605"/>
            <a:ext cx="8996602" cy="18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4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sym typeface="Symbol"/>
              </a:rPr>
              <a:t>Consider the mechanism for the following reaction:</a:t>
            </a: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The leaving group does not require protonation in order to leave, but there is a proton transfer at the end:</a:t>
            </a: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20.7 Reactivity of Carb</a:t>
            </a:r>
            <a:r>
              <a:rPr lang="en-US" sz="4000" dirty="0"/>
              <a:t>.</a:t>
            </a:r>
            <a:r>
              <a:rPr lang="en-US" sz="4000" dirty="0" smtClean="0"/>
              <a:t> Acid Derivatives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54" y="1555647"/>
            <a:ext cx="4748551" cy="964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3" y="3630605"/>
            <a:ext cx="8996602" cy="18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sym typeface="Symbol"/>
              </a:rPr>
              <a:t>Consider the mechanism for the following reaction:</a:t>
            </a: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This pattern is typical for reactions of acid halides:</a:t>
            </a: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Practice drawing mechanisms with SkillBuilder 20.1</a:t>
            </a: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20.7 Reactivity of Carb</a:t>
            </a:r>
            <a:r>
              <a:rPr lang="en-US" sz="4000" dirty="0"/>
              <a:t>.</a:t>
            </a:r>
            <a:r>
              <a:rPr lang="en-US" sz="4000" dirty="0" smtClean="0"/>
              <a:t> Acid Derivatives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54" y="1555647"/>
            <a:ext cx="4748551" cy="9645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404"/>
            <a:ext cx="9144000" cy="116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7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An </a:t>
            </a:r>
            <a:r>
              <a:rPr lang="en-US" sz="2400" dirty="0">
                <a:sym typeface="Symbol" charset="2"/>
              </a:rPr>
              <a:t>acid chloride </a:t>
            </a:r>
            <a:r>
              <a:rPr lang="en-US" sz="2400" dirty="0" smtClean="0">
                <a:sym typeface="Symbol" charset="2"/>
              </a:rPr>
              <a:t>is synthesized from a carboxylic acid using SOCl</a:t>
            </a:r>
            <a:r>
              <a:rPr lang="en-US" sz="2400" baseline="-25000" dirty="0" smtClean="0">
                <a:sym typeface="Symbol" charset="2"/>
              </a:rPr>
              <a:t>2</a:t>
            </a:r>
            <a:r>
              <a:rPr lang="en-US" sz="2400" dirty="0" smtClean="0">
                <a:sym typeface="Symbol" charset="2"/>
              </a:rPr>
              <a:t>: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The mechanism is split into two parts</a:t>
            </a:r>
          </a:p>
          <a:p>
            <a:pPr eaLnBrk="1" hangingPunct="1"/>
            <a:r>
              <a:rPr lang="en-US" sz="2400" dirty="0" smtClean="0">
                <a:sym typeface="Symbol" charset="2"/>
              </a:rPr>
              <a:t>The first part is conversion of –OH into a good leaving group: </a:t>
            </a:r>
            <a:endParaRPr lang="en-US" sz="2400" dirty="0">
              <a:sym typeface="Symbol" charset="2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20.8 Preparation of Acid Chlorides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77" y="1660576"/>
            <a:ext cx="6029794" cy="8965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1" y="3633549"/>
            <a:ext cx="8806497" cy="2606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20.8 Preparation of Acid Chlorides</a:t>
            </a:r>
            <a:endParaRPr lang="en-US" sz="4000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ym typeface="Symbol" charset="2"/>
              </a:rPr>
              <a:t>The second part is typical nucleophilic acyl substitution</a:t>
            </a:r>
            <a:r>
              <a:rPr lang="en-US" sz="2400" dirty="0">
                <a:sym typeface="Symbol" charset="2"/>
              </a:rPr>
              <a:t> </a:t>
            </a:r>
            <a:endParaRPr lang="en-US" sz="2400" dirty="0" smtClean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the Cl</a:t>
            </a:r>
            <a:r>
              <a:rPr lang="en-US" sz="2400" baseline="30000" dirty="0" smtClean="0">
                <a:sym typeface="Symbol" charset="2"/>
              </a:rPr>
              <a:t>-</a:t>
            </a:r>
            <a:r>
              <a:rPr lang="en-US" sz="2400" dirty="0" smtClean="0">
                <a:sym typeface="Symbol" charset="2"/>
              </a:rPr>
              <a:t> (formed in the first part) is the nucleophile: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" y="2438400"/>
            <a:ext cx="9009750" cy="1938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When reacted with water, an acid chloride is converted to a carboxylic acid:</a:t>
            </a: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Mechanism:</a:t>
            </a:r>
          </a:p>
        </p:txBody>
      </p:sp>
      <p:pic>
        <p:nvPicPr>
          <p:cNvPr id="55303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3704804"/>
            <a:ext cx="8229600" cy="253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20.8 Hydrolysis of Acid Chlorides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53" y="1953915"/>
            <a:ext cx="4524039" cy="992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sym typeface="Symbol"/>
              </a:rPr>
              <a:t>When reacted with water, an acid chloride is converted to a carboxylic acid:</a:t>
            </a: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Since HCl is a byproduct of hydrolysis, pyridine is usually used to neutralize it :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20.8 Hydrolysis of Acid Chlorides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53" y="1953915"/>
            <a:ext cx="4524039" cy="9921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348" y="4369007"/>
            <a:ext cx="6298645" cy="118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Acid chlorides are reacted with an alcohol to make an ester:</a:t>
            </a: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Sterically hindered alcohols react more slowly, so a 1˚ alcohol can be acylated selectively in the presence of a 2˚ alcohol:</a:t>
            </a:r>
          </a:p>
        </p:txBody>
      </p:sp>
      <p:pic>
        <p:nvPicPr>
          <p:cNvPr id="56327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68308" y="1597809"/>
            <a:ext cx="6481603" cy="114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20.8 Alcoholysis of Acid Chlorides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179" y="4278858"/>
            <a:ext cx="6626612" cy="1364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1544733"/>
            <a:ext cx="34369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acid chlorides are used to synthesize amides</a:t>
            </a: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Pyridine is not used to mop up the HCl byproduct here… instead, 2 equivalents of the amine are used</a:t>
            </a:r>
          </a:p>
        </p:txBody>
      </p:sp>
      <p:pic>
        <p:nvPicPr>
          <p:cNvPr id="57351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078288" y="1399299"/>
            <a:ext cx="4421135" cy="96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27048" y="3000374"/>
            <a:ext cx="4572375" cy="13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40516" y="4256267"/>
            <a:ext cx="4558908" cy="179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20.8 Aminolysis of Acid Chlorides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Acid chlorides can also be reduced using LAH to form a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1˚ alcohol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:</a:t>
            </a: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Note that an acidic workup is necessary: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20.8 Reduction of Acid Chlorides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13" y="1607487"/>
            <a:ext cx="3729087" cy="9591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4802"/>
            <a:ext cx="9144000" cy="2323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5794375" cy="5237162"/>
          </a:xfrm>
        </p:spPr>
        <p:txBody>
          <a:bodyPr/>
          <a:lstStyle/>
          <a:p>
            <a:pPr eaLnBrk="1" hangingPunct="1"/>
            <a:r>
              <a:rPr lang="en-US" sz="2400" b="1" dirty="0">
                <a:solidFill>
                  <a:srgbClr val="1F00D6"/>
                </a:solidFill>
                <a:sym typeface="Symbol" charset="2"/>
              </a:rPr>
              <a:t>Di</a:t>
            </a:r>
            <a:r>
              <a:rPr lang="en-US" sz="2400" dirty="0">
                <a:sym typeface="Symbol" charset="2"/>
              </a:rPr>
              <a:t>carboxylic acids are named with the suffix “</a:t>
            </a:r>
            <a:r>
              <a:rPr lang="en-US" sz="2400" b="1" dirty="0">
                <a:solidFill>
                  <a:srgbClr val="1F00D6"/>
                </a:solidFill>
                <a:sym typeface="Symbol" charset="2"/>
              </a:rPr>
              <a:t>di</a:t>
            </a:r>
            <a:r>
              <a:rPr lang="en-US" sz="2400" dirty="0">
                <a:sym typeface="Symbol" charset="2"/>
              </a:rPr>
              <a:t>oic acid</a:t>
            </a:r>
            <a:r>
              <a:rPr lang="en-US" sz="2400" dirty="0" smtClean="0">
                <a:sym typeface="Symbol" charset="2"/>
              </a:rPr>
              <a:t>”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Some dicarboxylic acids have common names</a:t>
            </a:r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lvl="1" eaLnBrk="1" hangingPunct="1"/>
            <a:endParaRPr lang="en-US" dirty="0">
              <a:sym typeface="Symbol" charset="2"/>
            </a:endParaRPr>
          </a:p>
          <a:p>
            <a:pPr lvl="1" eaLnBrk="1" hangingPunct="1"/>
            <a:endParaRPr lang="en-US" dirty="0">
              <a:sym typeface="Symbol" charset="2"/>
            </a:endParaRPr>
          </a:p>
          <a:p>
            <a:pPr eaLnBrk="1" hangingPunct="1"/>
            <a:r>
              <a:rPr lang="en-US" sz="2400" b="1" dirty="0" smtClean="0">
                <a:sym typeface="Symbol" charset="2"/>
              </a:rPr>
              <a:t>Practice with Conceptual Checkpoints 20.1 – 20.3</a:t>
            </a:r>
            <a:endParaRPr lang="en-US" sz="2400" b="1" dirty="0">
              <a:sym typeface="Symbol" charset="2"/>
            </a:endParaRPr>
          </a:p>
        </p:txBody>
      </p:sp>
      <p:pic>
        <p:nvPicPr>
          <p:cNvPr id="717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60200" y="1185788"/>
            <a:ext cx="2690133" cy="128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4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7650" y="3353897"/>
            <a:ext cx="8721725" cy="134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20.2 Nomenclature of </a:t>
            </a:r>
            <a:r>
              <a:rPr lang="en-US" sz="4000" dirty="0"/>
              <a:t>Carboxylic Acids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By using lithium tri(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t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-butoxy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)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 aluminum hydride, instead of LAH, the reduction can be stopped at the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aldehyde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:</a:t>
            </a:r>
          </a:p>
        </p:txBody>
      </p:sp>
      <p:pic>
        <p:nvPicPr>
          <p:cNvPr id="60423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463847" y="2126099"/>
            <a:ext cx="3981924" cy="9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37160" y="4430202"/>
            <a:ext cx="5297487" cy="2328862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This reagent is more selective, and reacts with acid chlorides faster than aldehydes, so the aldehyde can be isolated</a:t>
            </a:r>
          </a:p>
        </p:txBody>
      </p:sp>
      <p:pic>
        <p:nvPicPr>
          <p:cNvPr id="60426" name="Picture 3"/>
          <p:cNvPicPr>
            <a:picLocks noChangeAspect="1" noChangeArrowheads="1"/>
          </p:cNvPicPr>
          <p:nvPr/>
        </p:nvPicPr>
        <p:blipFill>
          <a:blip r:embed="rId3"/>
          <a:srcRect l="14581" r="12808" b="16748"/>
          <a:stretch>
            <a:fillRect/>
          </a:stretch>
        </p:blipFill>
        <p:spPr bwMode="auto">
          <a:xfrm>
            <a:off x="5671176" y="4064074"/>
            <a:ext cx="2723316" cy="181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20.8 Reduction of Acid Chlorides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800465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An acid chlorides can be reacted with a Grignard reagent to form a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3˚ alcohol</a:t>
            </a:r>
          </a:p>
          <a:p>
            <a:pPr eaLnBrk="1" hangingPunct="1">
              <a:defRPr/>
            </a:pP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The mechanism is analogous to reduction using LAH: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20.8 Reactions of Acid Chlorides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13" y="1813810"/>
            <a:ext cx="4359639" cy="1154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4683"/>
            <a:ext cx="9144000" cy="2324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The </a:t>
            </a:r>
            <a:r>
              <a:rPr lang="en-US" sz="2400" dirty="0" smtClean="0">
                <a:solidFill>
                  <a:srgbClr val="0070C0"/>
                </a:solidFill>
                <a:sym typeface="Symbol"/>
              </a:rPr>
              <a:t>Gilman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 reagent (lithium dialkyl cuprate) can be used instead of a Grignard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The Gilman reagent adds only once to the acid chloride, to form a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ketone: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20.8 Reactions of Acid Chlorides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432" y="4451644"/>
            <a:ext cx="3602660" cy="903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005" y="1693770"/>
            <a:ext cx="2415646" cy="1059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38941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Figure 20.9 illustrates the reactions of acid chlorides we discussed</a:t>
            </a: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Practice with conceptual checkpoints 20.16 through 20.18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0" y="-1194"/>
            <a:ext cx="8935879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20.8 Reactions of Acid Chlorides-Summary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749" y="1977306"/>
            <a:ext cx="3761116" cy="2903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Anhydrides can be synthesized by excessive heating of a carboxylic acid:</a:t>
            </a:r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This only works for acetic acid, to make acetic anhydride (most acids can’t survive extreme temperature)</a:t>
            </a:r>
            <a:endParaRPr lang="en-US" sz="2400" dirty="0">
              <a:sym typeface="Symbol" charset="2"/>
            </a:endParaRPr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70552" y="2104192"/>
            <a:ext cx="5109933" cy="9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20.9 Preparation of Acid Anhydrides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1618758" y="3225506"/>
            <a:ext cx="1297215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acetic acid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29682" y="3225506"/>
            <a:ext cx="1938992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acetic anhydride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A more practical synthesis </a:t>
            </a:r>
            <a:r>
              <a:rPr lang="en-US" sz="2400" dirty="0" smtClean="0">
                <a:sym typeface="Symbol" charset="2"/>
              </a:rPr>
              <a:t>requires an acid chloride reacted with a carboxylate nucleophile: 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Mechanism (basic conditions):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20.9 Preparation of Acid Anhydrides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29" y="1933523"/>
            <a:ext cx="5815351" cy="1265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58" y="4154875"/>
            <a:ext cx="7480092" cy="2107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Given that they both contain quality leaving groups, the reactivity of anhydrides is analogous to acid chlorides:</a:t>
            </a: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But it is not necessary to use pyridine with anhydrides because a strong acid is not generated as a byproduct</a:t>
            </a:r>
          </a:p>
        </p:txBody>
      </p:sp>
      <p:pic>
        <p:nvPicPr>
          <p:cNvPr id="68615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26003" y="2192459"/>
            <a:ext cx="3434198" cy="175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20.9 Reactions of Acid Anhydrides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3886200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Figure 20.10 shows how anhydrides can undergo many reactions analogous to those of acid chlorides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20.9 Reactions of Acid Anhydrides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878" y="2824688"/>
            <a:ext cx="3657790" cy="2989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67508" y="2262709"/>
            <a:ext cx="5208984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Acetic anhydride is often used to acetylate an amine or an alcohol to make an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ester or an amide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: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20.9 Reactions of Acid Anhydrides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921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Acetic anhydride is used commercially to synthesize Aspirin and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T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ylenol</a:t>
            </a: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lvl="1" eaLnBrk="1" hangingPunct="1"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lvl="1" eaLnBrk="1" hangingPunct="1"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lvl="1" eaLnBrk="1" hangingPunct="1"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lvl="1" eaLnBrk="1" hangingPunct="1"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Practice with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onceptual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heckpoint 20.19</a:t>
            </a:r>
          </a:p>
        </p:txBody>
      </p:sp>
      <p:pic>
        <p:nvPicPr>
          <p:cNvPr id="7271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102882" y="1831635"/>
            <a:ext cx="5377210" cy="348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20.9 Reactions of Acid Anhydrides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602288" y="2946936"/>
            <a:ext cx="3471862" cy="121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5454650" cy="479583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Recall the carbonyl has trigonal planar geometry</a:t>
            </a: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The acid moiety is capable of strong hydrogen bonding including H-bonding between acid pairs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37160" y="4718304"/>
            <a:ext cx="8678862" cy="1020763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As a result, carboxylic acids </a:t>
            </a:r>
            <a:r>
              <a:rPr lang="en-US" sz="2400" dirty="0" smtClean="0">
                <a:sym typeface="Symbol" charset="2"/>
              </a:rPr>
              <a:t>have higher boiling points than alcohols</a:t>
            </a:r>
            <a:endParaRPr lang="en-US" sz="2400" dirty="0">
              <a:sym typeface="Symbol" charset="2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3900" dirty="0" smtClean="0"/>
              <a:t>20.3 Structure &amp; Properties of Carb. </a:t>
            </a:r>
            <a:r>
              <a:rPr lang="en-US" sz="3900" dirty="0"/>
              <a:t>Acids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31" y="945502"/>
            <a:ext cx="2597094" cy="1081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51577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Esters can be prepared by S</a:t>
            </a:r>
            <a:r>
              <a:rPr lang="en-US" sz="2400" b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N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2 reaction of a carboxylate with an alkyl halide:</a:t>
            </a:r>
          </a:p>
          <a:p>
            <a:pPr eaLnBrk="1" hangingPunct="1">
              <a:defRPr/>
            </a:pP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NaOH is used to deprotonate the carboxylic acid and yield a carboxylate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20.10 Preparation of Esters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809" y="2327933"/>
            <a:ext cx="4688382" cy="1033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51577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Fischer esterification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combines a carboxylic acid and an alcohol using an acid catalyst (i.e. acidic conditions):</a:t>
            </a: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The mechanism is consistent with one that occurs under acidic conditions (next slide)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20.10 Preparation of Esters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69" y="2400716"/>
            <a:ext cx="6253605" cy="109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6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20.10 Preparation of Esters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600"/>
            <a:ext cx="9144000" cy="3860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5157787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The </a:t>
            </a:r>
            <a:r>
              <a:rPr lang="en-US" sz="2400" dirty="0" smtClean="0">
                <a:sym typeface="Symbol" charset="2"/>
              </a:rPr>
              <a:t>mechanism for Fischer </a:t>
            </a:r>
            <a:r>
              <a:rPr lang="en-US" sz="2400" dirty="0">
                <a:sym typeface="Symbol" charset="2"/>
              </a:rPr>
              <a:t>esterification reaction is </a:t>
            </a:r>
            <a:r>
              <a:rPr lang="en-US" sz="2400" dirty="0" smtClean="0">
                <a:sym typeface="Symbol" charset="2"/>
              </a:rPr>
              <a:t>supported by an isotope labelling experiment: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Fischer esterification is an equilibrating process.  Water must be removed to favor the formation of the ester: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marL="0" indent="0" eaLnBrk="1" hangingPunct="1">
              <a:buNone/>
            </a:pPr>
            <a:endParaRPr lang="en-US" sz="2400" dirty="0">
              <a:sym typeface="Symbol" charset="2"/>
            </a:endParaRPr>
          </a:p>
        </p:txBody>
      </p:sp>
      <p:pic>
        <p:nvPicPr>
          <p:cNvPr id="75783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48674" y="1983697"/>
            <a:ext cx="6531222" cy="866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20.10 Preparation of Esters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15" y="4586015"/>
            <a:ext cx="6411626" cy="1531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5157787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Esters can also be prepared by treating an acid chloride with an alcohol – (</a:t>
            </a:r>
            <a:r>
              <a:rPr lang="en-US" sz="2400" dirty="0" smtClean="0">
                <a:sym typeface="Symbol" charset="2"/>
              </a:rPr>
              <a:t>section 20.8)</a:t>
            </a:r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b="1" dirty="0">
                <a:sym typeface="Symbol" charset="2"/>
              </a:rPr>
              <a:t>Practice with </a:t>
            </a:r>
            <a:r>
              <a:rPr lang="en-US" sz="2400" b="1" dirty="0" smtClean="0">
                <a:sym typeface="Symbol" charset="2"/>
              </a:rPr>
              <a:t>Conceptual </a:t>
            </a:r>
            <a:r>
              <a:rPr lang="en-US" sz="2400" b="1" dirty="0">
                <a:sym typeface="Symbol" charset="2"/>
              </a:rPr>
              <a:t>C</a:t>
            </a:r>
            <a:r>
              <a:rPr lang="en-US" sz="2400" b="1" dirty="0" smtClean="0">
                <a:sym typeface="Symbol" charset="2"/>
              </a:rPr>
              <a:t>heckpoint 20.20 - 20.21</a:t>
            </a:r>
            <a:endParaRPr lang="en-US" sz="2400" b="1" dirty="0">
              <a:sym typeface="Symbol" charset="2"/>
            </a:endParaRPr>
          </a:p>
        </p:txBody>
      </p:sp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313093" y="2379299"/>
            <a:ext cx="4267590" cy="106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20.10 Preparation of Esters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5157787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Esters can undergo hydrolysis </a:t>
            </a:r>
            <a:r>
              <a:rPr lang="en-US" sz="2400" dirty="0" smtClean="0">
                <a:sym typeface="Symbol" charset="2"/>
              </a:rPr>
              <a:t>under basic conditions (</a:t>
            </a:r>
            <a:r>
              <a:rPr lang="en-US" sz="2400" b="1" dirty="0" smtClean="0">
                <a:solidFill>
                  <a:srgbClr val="FF0000"/>
                </a:solidFill>
                <a:sym typeface="Symbol" charset="2"/>
              </a:rPr>
              <a:t>saponification</a:t>
            </a:r>
            <a:r>
              <a:rPr lang="en-US" sz="2400" dirty="0" smtClean="0">
                <a:sym typeface="Symbol" charset="2"/>
              </a:rPr>
              <a:t>)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Acidic workup is necessary to obtain the neutral carboxylic acid product.</a:t>
            </a:r>
            <a:endParaRPr lang="en-US" sz="2400" dirty="0">
              <a:sym typeface="Symbol" charset="2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20.11 Reactions of Esters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17" y="2241652"/>
            <a:ext cx="5361482" cy="1035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5157787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Saponification mechanism (basic conditions):</a:t>
            </a:r>
            <a:endParaRPr lang="en-US" sz="2400" dirty="0">
              <a:sym typeface="Symbol" charset="2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20.11 Reactions of Esters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9200"/>
            <a:ext cx="9144000" cy="186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7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5157787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Esters can also be hydrolyzed under acidic conditions: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b="1" dirty="0" smtClean="0">
                <a:sym typeface="Symbol" charset="2"/>
              </a:rPr>
              <a:t>The mechanism </a:t>
            </a:r>
            <a:r>
              <a:rPr lang="en-US" sz="2400" dirty="0" smtClean="0">
                <a:sym typeface="Symbol" charset="2"/>
              </a:rPr>
              <a:t>is what one would expect under acidic conditions, and is </a:t>
            </a:r>
            <a:r>
              <a:rPr lang="en-US" sz="2400" b="1" dirty="0" smtClean="0">
                <a:sym typeface="Symbol" charset="2"/>
              </a:rPr>
              <a:t>the reverse of Fischer Esterification</a:t>
            </a:r>
            <a:endParaRPr lang="en-US" sz="2400" b="1" dirty="0">
              <a:sym typeface="Symbol" charset="2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20.11 Reactions of Esters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147" y="1753849"/>
            <a:ext cx="5126220" cy="1058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5157787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Mechanism (acidic conditions):</a:t>
            </a:r>
            <a:endParaRPr lang="en-US" sz="2400" b="1" dirty="0">
              <a:sym typeface="Symbol" charset="2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20.11 Reactions of Esters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3540"/>
            <a:ext cx="9144000" cy="35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1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51577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Esters can also undergo aminolysis to form amides:</a:t>
            </a: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The overall equilibrium favors the amide formation: amides are more stable (less reactive) than esters</a:t>
            </a: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The synthetic utility is limited, because the process is slow.  It is more efficient to make an amide from an acid chloride (section 20.8)</a:t>
            </a:r>
          </a:p>
        </p:txBody>
      </p:sp>
      <p:pic>
        <p:nvPicPr>
          <p:cNvPr id="80903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62020" y="1803053"/>
            <a:ext cx="5713141" cy="109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20.11 Reactions of Esters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4795837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Recall carboxylic acids are weak acids, and exist as a carboxylate salt in the presence of base: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Carboxylate </a:t>
            </a:r>
            <a:r>
              <a:rPr lang="en-US" sz="2400" dirty="0">
                <a:sym typeface="Symbol" charset="2"/>
              </a:rPr>
              <a:t>ions end in the suffix “</a:t>
            </a:r>
            <a:r>
              <a:rPr lang="en-US" sz="2400" b="1" dirty="0">
                <a:solidFill>
                  <a:srgbClr val="FF0000"/>
                </a:solidFill>
                <a:sym typeface="Symbol" charset="2"/>
              </a:rPr>
              <a:t>oate</a:t>
            </a:r>
            <a:r>
              <a:rPr lang="en-US" sz="2400" dirty="0" smtClean="0">
                <a:sym typeface="Symbol" charset="2"/>
              </a:rPr>
              <a:t>”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</p:txBody>
      </p:sp>
      <p:pic>
        <p:nvPicPr>
          <p:cNvPr id="9223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66077" y="4441195"/>
            <a:ext cx="4811846" cy="173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3900" dirty="0" smtClean="0"/>
              <a:t>20.3 Structure &amp; Properties of Carb. </a:t>
            </a:r>
            <a:r>
              <a:rPr lang="en-US" sz="3900" dirty="0"/>
              <a:t>Acids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5" y="2007860"/>
            <a:ext cx="6605873" cy="1343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5157787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Esters can be reduced using reagents such as </a:t>
            </a:r>
            <a:r>
              <a:rPr lang="en-US" sz="2400" dirty="0" smtClean="0">
                <a:sym typeface="Symbol" charset="2"/>
              </a:rPr>
              <a:t>LiAlH</a:t>
            </a:r>
            <a:r>
              <a:rPr lang="en-US" sz="2400" baseline="-25000" dirty="0" smtClean="0">
                <a:sym typeface="Symbol" charset="2"/>
              </a:rPr>
              <a:t>4</a:t>
            </a:r>
          </a:p>
          <a:p>
            <a:pPr eaLnBrk="1" hangingPunct="1"/>
            <a:endParaRPr lang="en-US" sz="2400" baseline="-25000" dirty="0">
              <a:sym typeface="Symbol" charset="2"/>
            </a:endParaRPr>
          </a:p>
          <a:p>
            <a:pPr eaLnBrk="1" hangingPunct="1"/>
            <a:endParaRPr lang="en-US" sz="2400" baseline="-25000" dirty="0" smtClean="0">
              <a:sym typeface="Symbol" charset="2"/>
            </a:endParaRPr>
          </a:p>
          <a:p>
            <a:pPr eaLnBrk="1" hangingPunct="1"/>
            <a:endParaRPr lang="en-US" sz="2400" baseline="-25000" dirty="0">
              <a:sym typeface="Symbol" charset="2"/>
            </a:endParaRPr>
          </a:p>
          <a:p>
            <a:pPr eaLnBrk="1" hangingPunct="1"/>
            <a:endParaRPr lang="en-US" sz="2400" baseline="-25000" dirty="0">
              <a:sym typeface="Symbol" charset="2"/>
            </a:endParaRPr>
          </a:p>
          <a:p>
            <a:pPr eaLnBrk="1" hangingPunct="1"/>
            <a:endParaRPr lang="en-US" sz="2400" baseline="-25000" dirty="0">
              <a:sym typeface="Symbol" charset="2"/>
            </a:endParaRPr>
          </a:p>
          <a:p>
            <a:pPr eaLnBrk="1" hangingPunct="1"/>
            <a:endParaRPr lang="en-US" sz="2400" baseline="-250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>
                <a:sym typeface="Symbol" charset="2"/>
              </a:rPr>
              <a:t>Two equivalents of reducing agent are required</a:t>
            </a:r>
          </a:p>
          <a:p>
            <a:pPr eaLnBrk="1" hangingPunct="1"/>
            <a:r>
              <a:rPr lang="en-US" sz="2400" dirty="0">
                <a:sym typeface="Symbol" charset="2"/>
              </a:rPr>
              <a:t>Two alcohols are </a:t>
            </a:r>
            <a:r>
              <a:rPr lang="en-US" sz="2400" dirty="0" smtClean="0">
                <a:sym typeface="Symbol" charset="2"/>
              </a:rPr>
              <a:t>produced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Mechanism is analogous to reduction of an acid halide with LAH</a:t>
            </a:r>
            <a:endParaRPr lang="en-US" sz="2400" dirty="0">
              <a:sym typeface="Symbol" charset="2"/>
            </a:endParaRPr>
          </a:p>
        </p:txBody>
      </p:sp>
      <p:pic>
        <p:nvPicPr>
          <p:cNvPr id="81927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06686" y="1768475"/>
            <a:ext cx="6930628" cy="116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20.11 Reactions of Esters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5157787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Mechanism:</a:t>
            </a:r>
            <a:endParaRPr lang="en-US" sz="2400" dirty="0">
              <a:sym typeface="Symbol" charset="2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20.11 Reactions of Esters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2700"/>
            <a:ext cx="9144000" cy="174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8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5157787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Reduction of an ester can be stopped at the aldehyde by using DIBAH (instead of LAH) at a low temperature</a:t>
            </a:r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</p:txBody>
      </p:sp>
      <p:pic>
        <p:nvPicPr>
          <p:cNvPr id="82951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34710" y="2270235"/>
            <a:ext cx="6195283" cy="191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20.11 Reactions of Esters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5157787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Esters can also react with Grignard </a:t>
            </a:r>
            <a:r>
              <a:rPr lang="en-US" sz="2400" dirty="0" smtClean="0">
                <a:sym typeface="Symbol" charset="2"/>
              </a:rPr>
              <a:t>reagents to form a 3˚ alcohol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This reaction (and mechanism) is analogous to the reaction of an acid halide with Grignard reagents.</a:t>
            </a:r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20.11 Reactions of Esters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703" y="1984323"/>
            <a:ext cx="4832870" cy="1309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515778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chemeClr val="bg1">
                    <a:lumMod val="65000"/>
                  </a:schemeClr>
                </a:solidFill>
                <a:sym typeface="Symbol" charset="2"/>
              </a:rPr>
              <a:t>This reaction (and mechanism) is analogous to the reaction of an acid halide with Grignard reagents.</a:t>
            </a: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lvl="1" eaLnBrk="1" hangingPunct="1"/>
            <a:endParaRPr lang="en-US" dirty="0" smtClean="0">
              <a:sym typeface="Symbol" charset="2"/>
            </a:endParaRPr>
          </a:p>
          <a:p>
            <a:pPr lvl="1" eaLnBrk="1" hangingPunct="1"/>
            <a:endParaRPr lang="en-US" dirty="0">
              <a:sym typeface="Symbol" charset="2"/>
            </a:endParaRPr>
          </a:p>
          <a:p>
            <a:pPr eaLnBrk="1" hangingPunct="1"/>
            <a:r>
              <a:rPr lang="en-US" sz="2400" b="1" dirty="0">
                <a:sym typeface="Symbol" charset="2"/>
              </a:rPr>
              <a:t>Practice with </a:t>
            </a:r>
            <a:r>
              <a:rPr lang="en-US" sz="2400" b="1" dirty="0" smtClean="0">
                <a:sym typeface="Symbol" charset="2"/>
              </a:rPr>
              <a:t>Conceptual </a:t>
            </a:r>
            <a:r>
              <a:rPr lang="en-US" sz="2400" b="1" dirty="0">
                <a:sym typeface="Symbol" charset="2"/>
              </a:rPr>
              <a:t>C</a:t>
            </a:r>
            <a:r>
              <a:rPr lang="en-US" sz="2400" b="1" dirty="0" smtClean="0">
                <a:sym typeface="Symbol" charset="2"/>
              </a:rPr>
              <a:t>heckpoint 20.22 </a:t>
            </a:r>
            <a:r>
              <a:rPr lang="en-US" sz="2400" b="1" dirty="0">
                <a:sym typeface="Symbol" charset="2"/>
              </a:rPr>
              <a:t>and </a:t>
            </a:r>
            <a:r>
              <a:rPr lang="en-US" sz="2400" b="1" dirty="0" smtClean="0">
                <a:sym typeface="Symbol" charset="2"/>
              </a:rPr>
              <a:t>20.23</a:t>
            </a:r>
            <a:endParaRPr lang="en-US" sz="2400" b="1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20.11 Reactions of Esters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0" y="1934560"/>
            <a:ext cx="8952366" cy="3626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8895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Amides can be made from any of the carboxylic acid derivatives already discussed:</a:t>
            </a: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lvl="1" eaLnBrk="1" hangingPunct="1"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lvl="1" eaLnBrk="1" hangingPunct="1"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lvl="1" eaLnBrk="1" hangingPunct="1"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lvl="1" eaLnBrk="1" hangingPunct="1"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lvl="1" eaLnBrk="1" hangingPunct="1"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20.12 Preparation of Amides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32" y="1860875"/>
            <a:ext cx="3557748" cy="3918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8895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The most popular way to make an amide is from an acid chloride and the corresponding amine:</a:t>
            </a: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Remember, two equivalents of the amine are necessary; one full equivalent is neutralized by the HCl byproduct from the reaction</a:t>
            </a: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lvl="1" eaLnBrk="1" hangingPunct="1"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lvl="1" eaLnBrk="1" hangingPunct="1"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lvl="1" eaLnBrk="1" hangingPunct="1"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lvl="1" eaLnBrk="1" hangingPunct="1"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  <a:p>
            <a:pPr lvl="1" eaLnBrk="1" hangingPunct="1"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Symbol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20.12 Preparation of Amides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374" y="2132142"/>
            <a:ext cx="4798101" cy="105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5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889500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Amides can be hydrolyzed with H</a:t>
            </a:r>
            <a:r>
              <a:rPr lang="en-US" sz="2400" baseline="-25000" dirty="0">
                <a:sym typeface="Symbol" charset="2"/>
              </a:rPr>
              <a:t>3</a:t>
            </a:r>
            <a:r>
              <a:rPr lang="en-US" sz="2400" dirty="0">
                <a:sym typeface="Symbol" charset="2"/>
              </a:rPr>
              <a:t>O</a:t>
            </a:r>
            <a:r>
              <a:rPr lang="en-US" sz="2400" baseline="30000" dirty="0" smtClean="0">
                <a:sym typeface="Symbol" charset="2"/>
              </a:rPr>
              <a:t>+</a:t>
            </a:r>
            <a:r>
              <a:rPr lang="en-US" sz="2400" dirty="0">
                <a:sym typeface="Symbol" charset="2"/>
              </a:rPr>
              <a:t> </a:t>
            </a:r>
            <a:r>
              <a:rPr lang="en-US" sz="2400" dirty="0" smtClean="0">
                <a:sym typeface="Symbol" charset="2"/>
              </a:rPr>
              <a:t>(acidic conditions):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dirty="0" smtClean="0">
              <a:sym typeface="Symbol" charset="2"/>
            </a:endParaRPr>
          </a:p>
          <a:p>
            <a:pPr lvl="1" eaLnBrk="1" hangingPunct="1"/>
            <a:endParaRPr lang="en-US" dirty="0">
              <a:sym typeface="Symbol" charset="2"/>
            </a:endParaRPr>
          </a:p>
          <a:p>
            <a:pPr marL="457200" lvl="1" indent="0" eaLnBrk="1" hangingPunct="1">
              <a:buNone/>
            </a:pPr>
            <a:endParaRPr lang="en-US" dirty="0">
              <a:sym typeface="Symbol" charset="2"/>
            </a:endParaRPr>
          </a:p>
          <a:p>
            <a:pPr lvl="1" eaLnBrk="1" hangingPunct="1"/>
            <a:endParaRPr lang="en-US" dirty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The reaction is slow and requires high temperatures</a:t>
            </a:r>
            <a:endParaRPr lang="en-US" sz="2400" dirty="0">
              <a:sym typeface="Symbol" charset="2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20.12 Reactions of Amides</a:t>
            </a:r>
            <a:endParaRPr lang="en-US" sz="40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52939" y="1969222"/>
            <a:ext cx="6551668" cy="103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889500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Amides can be hydrolyzed with H</a:t>
            </a:r>
            <a:r>
              <a:rPr lang="en-US" sz="2400" baseline="-25000" dirty="0">
                <a:sym typeface="Symbol" charset="2"/>
              </a:rPr>
              <a:t>3</a:t>
            </a:r>
            <a:r>
              <a:rPr lang="en-US" sz="2400" dirty="0">
                <a:sym typeface="Symbol" charset="2"/>
              </a:rPr>
              <a:t>O</a:t>
            </a:r>
            <a:r>
              <a:rPr lang="en-US" sz="2400" baseline="30000" dirty="0" smtClean="0">
                <a:sym typeface="Symbol" charset="2"/>
              </a:rPr>
              <a:t>+</a:t>
            </a:r>
            <a:r>
              <a:rPr lang="en-US" sz="2400" dirty="0">
                <a:sym typeface="Symbol" charset="2"/>
              </a:rPr>
              <a:t> </a:t>
            </a:r>
            <a:r>
              <a:rPr lang="en-US" sz="2400" dirty="0" smtClean="0">
                <a:sym typeface="Symbol" charset="2"/>
              </a:rPr>
              <a:t>(acidic conditions):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dirty="0" smtClean="0">
              <a:sym typeface="Symbol" charset="2"/>
            </a:endParaRPr>
          </a:p>
          <a:p>
            <a:pPr lvl="1" eaLnBrk="1" hangingPunct="1"/>
            <a:endParaRPr lang="en-US" dirty="0">
              <a:sym typeface="Symbol" charset="2"/>
            </a:endParaRPr>
          </a:p>
          <a:p>
            <a:pPr marL="457200" lvl="1" indent="0" eaLnBrk="1" hangingPunct="1">
              <a:buNone/>
            </a:pPr>
            <a:endParaRPr lang="en-US" dirty="0">
              <a:sym typeface="Symbol" charset="2"/>
            </a:endParaRPr>
          </a:p>
          <a:p>
            <a:pPr lvl="1" eaLnBrk="1" hangingPunct="1"/>
            <a:endParaRPr lang="en-US" dirty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The reaction is slow and requires high temperatures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b="1" dirty="0" smtClean="0">
                <a:sym typeface="Symbol" charset="2"/>
              </a:rPr>
              <a:t>The products are favored at equilibrium </a:t>
            </a:r>
            <a:r>
              <a:rPr lang="en-US" sz="2400" dirty="0" smtClean="0">
                <a:sym typeface="Symbol" charset="2"/>
              </a:rPr>
              <a:t>because the –NH</a:t>
            </a:r>
            <a:r>
              <a:rPr lang="en-US" sz="2400" baseline="-25000" dirty="0" smtClean="0">
                <a:sym typeface="Symbol" charset="2"/>
              </a:rPr>
              <a:t>3</a:t>
            </a:r>
            <a:r>
              <a:rPr lang="en-US" sz="2400" dirty="0" smtClean="0">
                <a:sym typeface="Symbol" charset="2"/>
              </a:rPr>
              <a:t> group is protonated, and not capable of acting like a nucleophile in the reverse direction</a:t>
            </a:r>
            <a:endParaRPr lang="en-US" sz="2400" dirty="0">
              <a:sym typeface="Symbol" charset="2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20.12 Reactions of Amides</a:t>
            </a:r>
            <a:endParaRPr lang="en-US" sz="40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52939" y="1969222"/>
            <a:ext cx="6551668" cy="103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964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8895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Mechanism (acidic conditions):</a:t>
            </a:r>
            <a:endParaRPr lang="en-US" sz="2400" dirty="0">
              <a:sym typeface="Symbol" charset="2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20.12 Reactions of Amides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380"/>
            <a:ext cx="9144000" cy="38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5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89975" cy="4795837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In water, </a:t>
            </a:r>
            <a:r>
              <a:rPr lang="en-US" sz="2400" dirty="0" smtClean="0">
                <a:sym typeface="Symbol" charset="2"/>
              </a:rPr>
              <a:t>carboxylic acids only dissociate slightly (i.e. they are weak acids)</a:t>
            </a:r>
            <a:endParaRPr lang="en-US" sz="2400" dirty="0">
              <a:sym typeface="Symbol" charset="2"/>
            </a:endParaRPr>
          </a:p>
          <a:p>
            <a:pPr lvl="1" eaLnBrk="1" hangingPunct="1"/>
            <a:endParaRPr lang="en-US" dirty="0" smtClean="0">
              <a:sym typeface="Symbol" charset="2"/>
            </a:endParaRPr>
          </a:p>
          <a:p>
            <a:pPr lvl="1" eaLnBrk="1" hangingPunct="1"/>
            <a:endParaRPr lang="en-US" dirty="0">
              <a:sym typeface="Symbol" charset="2"/>
            </a:endParaRPr>
          </a:p>
          <a:p>
            <a:pPr lvl="1" eaLnBrk="1" hangingPunct="1"/>
            <a:endParaRPr lang="en-US" dirty="0">
              <a:sym typeface="Symbol" charset="2"/>
            </a:endParaRPr>
          </a:p>
          <a:p>
            <a:pPr lvl="2"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>
                <a:sym typeface="Symbol" charset="2"/>
              </a:rPr>
              <a:t>p</a:t>
            </a:r>
            <a:r>
              <a:rPr lang="en-US" sz="2400" i="1" dirty="0">
                <a:sym typeface="Symbol" charset="2"/>
              </a:rPr>
              <a:t>K</a:t>
            </a:r>
            <a:r>
              <a:rPr lang="en-US" sz="2400" baseline="-25000" dirty="0">
                <a:sym typeface="Symbol" charset="2"/>
              </a:rPr>
              <a:t>a</a:t>
            </a:r>
            <a:r>
              <a:rPr lang="en-US" sz="2400" dirty="0">
                <a:sym typeface="Symbol" charset="2"/>
              </a:rPr>
              <a:t> </a:t>
            </a:r>
            <a:r>
              <a:rPr lang="en-US" sz="2400" dirty="0" smtClean="0">
                <a:sym typeface="Symbol" charset="2"/>
              </a:rPr>
              <a:t>of most carboxylic acids is between </a:t>
            </a:r>
            <a:r>
              <a:rPr lang="en-US" sz="2400" dirty="0">
                <a:sym typeface="Symbol" charset="2"/>
              </a:rPr>
              <a:t>4 and 5</a:t>
            </a:r>
            <a:r>
              <a:rPr lang="en-US" sz="2400" dirty="0" smtClean="0">
                <a:sym typeface="Symbol" charset="2"/>
              </a:rPr>
              <a:t>.</a:t>
            </a:r>
            <a:endParaRPr lang="en-US" sz="2400" dirty="0">
              <a:sym typeface="Symbol" charset="2"/>
            </a:endParaRPr>
          </a:p>
        </p:txBody>
      </p:sp>
      <p:pic>
        <p:nvPicPr>
          <p:cNvPr id="10247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75920" y="2066668"/>
            <a:ext cx="6432080" cy="113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16347" y="4312613"/>
            <a:ext cx="6131600" cy="161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7651" y="-1194"/>
            <a:ext cx="8689974" cy="788988"/>
          </a:xfrm>
        </p:spPr>
        <p:txBody>
          <a:bodyPr/>
          <a:lstStyle/>
          <a:p>
            <a:pPr eaLnBrk="1" hangingPunct="1"/>
            <a:r>
              <a:rPr lang="en-US" sz="3900" dirty="0" smtClean="0"/>
              <a:t>20.3 Structure &amp; Properties of Carb. </a:t>
            </a:r>
            <a:r>
              <a:rPr lang="en-US" sz="3900" dirty="0"/>
              <a:t>Acids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8895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Amides can also be hydrolyzed under basic conditions: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The base-catalyzed hydrolysis is even slower than when acidic conditions are used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b="1" dirty="0" smtClean="0">
                <a:sym typeface="Symbol" charset="2"/>
              </a:rPr>
              <a:t>The mechanism is analogous to base-catalyzed hydrolysis of an ester </a:t>
            </a:r>
            <a:r>
              <a:rPr lang="en-US" sz="2400" dirty="0" smtClean="0">
                <a:sym typeface="Symbol" charset="2"/>
              </a:rPr>
              <a:t>(section 20.11)</a:t>
            </a:r>
            <a:endParaRPr lang="en-US" sz="2400" dirty="0">
              <a:sym typeface="Symbol" charset="2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20.12 Reactions of Amides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42" y="1947473"/>
            <a:ext cx="4957164" cy="102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8895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Mechanism (basic conditions):</a:t>
            </a: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Deprotonation of the carboxylic acid, in the last step, renders the process irreversible</a:t>
            </a:r>
            <a:endParaRPr lang="en-US" sz="2400" dirty="0">
              <a:sym typeface="Symbol" charset="2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20.12 Reactions of Amides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3910"/>
            <a:ext cx="9144000" cy="15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2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8895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Amides are reduced to the corresponding amine with LAH:</a:t>
            </a: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marL="0" indent="0" eaLnBrk="1" hangingPunct="1">
              <a:buNone/>
            </a:pPr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The mechanism is quite different from the others we have seen in this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chapter</a:t>
            </a:r>
          </a:p>
          <a:p>
            <a:pPr eaLnBrk="1" hangingPunct="1"/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The carbonyl group is completely removed, while the nitrogen remains bound to the molecule</a:t>
            </a:r>
          </a:p>
          <a:p>
            <a:pPr eaLnBrk="1" hangingPunct="1"/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Practice with Conceptual Checkpoint 20.24 – 20.25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sym typeface="Symbol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</p:txBody>
      </p:sp>
      <p:pic>
        <p:nvPicPr>
          <p:cNvPr id="90119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50794" y="1767207"/>
            <a:ext cx="4589850" cy="996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20.12 Reactions of Amides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8895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Recall when </a:t>
            </a:r>
            <a:r>
              <a:rPr lang="en-US" sz="2400" dirty="0">
                <a:sym typeface="Symbol" charset="2"/>
              </a:rPr>
              <a:t>a 1° or 2° alkyl halide is treated with a cyanide ion, the CN</a:t>
            </a:r>
            <a:r>
              <a:rPr lang="en-US" sz="2400" baseline="30000" dirty="0">
                <a:sym typeface="Symbol" charset="2"/>
              </a:rPr>
              <a:t>-</a:t>
            </a:r>
            <a:r>
              <a:rPr lang="en-US" sz="2400" dirty="0">
                <a:sym typeface="Symbol" charset="2"/>
              </a:rPr>
              <a:t> acts as a nucleophile in an S</a:t>
            </a:r>
            <a:r>
              <a:rPr lang="en-US" sz="2400" baseline="-25000" dirty="0">
                <a:sym typeface="Symbol" charset="2"/>
              </a:rPr>
              <a:t>N</a:t>
            </a:r>
            <a:r>
              <a:rPr lang="en-US" sz="2400" dirty="0">
                <a:sym typeface="Symbol" charset="2"/>
              </a:rPr>
              <a:t>2 reaction</a:t>
            </a:r>
          </a:p>
          <a:p>
            <a:pPr lvl="1" eaLnBrk="1" hangingPunct="1"/>
            <a:endParaRPr lang="en-US" dirty="0" smtClean="0">
              <a:sym typeface="Symbol" charset="2"/>
            </a:endParaRPr>
          </a:p>
          <a:p>
            <a:pPr lvl="1" eaLnBrk="1" hangingPunct="1"/>
            <a:endParaRPr lang="en-US" dirty="0">
              <a:sym typeface="Symbol" charset="2"/>
            </a:endParaRPr>
          </a:p>
          <a:p>
            <a:pPr lvl="1" eaLnBrk="1" hangingPunct="1"/>
            <a:endParaRPr lang="en-US" dirty="0">
              <a:sym typeface="Symbol" charset="2"/>
            </a:endParaRPr>
          </a:p>
          <a:p>
            <a:pPr lvl="1" eaLnBrk="1" hangingPunct="1"/>
            <a:endParaRPr lang="en-US" dirty="0">
              <a:sym typeface="Symbol" charset="2"/>
            </a:endParaRPr>
          </a:p>
          <a:p>
            <a:pPr eaLnBrk="1" hangingPunct="1"/>
            <a:r>
              <a:rPr lang="en-US" sz="2400" b="1" dirty="0">
                <a:sym typeface="Symbol" charset="2"/>
              </a:rPr>
              <a:t>Nitriles can also be made by </a:t>
            </a:r>
            <a:r>
              <a:rPr lang="en-US" sz="2400" b="1" dirty="0" smtClean="0">
                <a:sym typeface="Symbol" charset="2"/>
              </a:rPr>
              <a:t>dehydration of a 1˚ amide </a:t>
            </a:r>
            <a:r>
              <a:rPr lang="en-US" sz="2400" dirty="0">
                <a:sym typeface="Symbol" charset="2"/>
              </a:rPr>
              <a:t>using a variety of reagents including SOCl</a:t>
            </a:r>
            <a:r>
              <a:rPr lang="en-US" sz="2400" baseline="-25000" dirty="0">
                <a:sym typeface="Symbol" charset="2"/>
              </a:rPr>
              <a:t>2</a:t>
            </a:r>
            <a:endParaRPr lang="en-US" sz="2400" dirty="0">
              <a:sym typeface="Symbol" charset="2"/>
            </a:endParaRPr>
          </a:p>
        </p:txBody>
      </p:sp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92989" y="2374652"/>
            <a:ext cx="5131853" cy="68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377778" y="4666986"/>
            <a:ext cx="6261661" cy="100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20.13 Preparation of Nitriles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1377778" y="5697993"/>
            <a:ext cx="1116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  <a:sym typeface="Symbol" charset="2"/>
              </a:rPr>
              <a:t>1˚ amide</a:t>
            </a:r>
            <a:endParaRPr lang="en-US" b="1" dirty="0">
              <a:solidFill>
                <a:srgbClr val="FF0000"/>
              </a:solidFill>
              <a:sym typeface="Symbol" charset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00282" y="5701481"/>
            <a:ext cx="1116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  <a:sym typeface="Symbol" charset="2"/>
              </a:rPr>
              <a:t>nitrile</a:t>
            </a:r>
            <a:endParaRPr lang="en-US" b="1" dirty="0">
              <a:solidFill>
                <a:srgbClr val="FF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74100" cy="34861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1˚ amide dehydration mechanism:</a:t>
            </a:r>
          </a:p>
        </p:txBody>
      </p:sp>
      <p:pic>
        <p:nvPicPr>
          <p:cNvPr id="9319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56161" y="1969730"/>
            <a:ext cx="7631678" cy="44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 bwMode="auto">
          <a:xfrm>
            <a:off x="141288" y="4151312"/>
            <a:ext cx="360362" cy="506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20.13 Preparation of Nitriles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8895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Nitriles are hydrolyzed to carboxylic acids under acidic conditions:</a:t>
            </a:r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The nitrile is first hydrolyzed to a 1˚ amide, and then further hydrolyzed to the carboxylic acid</a:t>
            </a:r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</p:txBody>
      </p:sp>
      <p:pic>
        <p:nvPicPr>
          <p:cNvPr id="94215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00421" y="1912550"/>
            <a:ext cx="7142814" cy="102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20.13 Reactions of Nitriles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8895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Mechanism (acidic conditions):</a:t>
            </a:r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20.13 Reactions of Nitriles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710"/>
            <a:ext cx="9144000" cy="386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4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8895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Nitriles can also be hydrolyzed under basic conditions:</a:t>
            </a:r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 smtClean="0">
                <a:sym typeface="Symbol" charset="2"/>
              </a:rPr>
              <a:t>Again, acidic workup is necessary to obtain a carboxylic acid (because basic conditions otherwise yield a carboxylate ion)</a:t>
            </a:r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</p:txBody>
      </p:sp>
      <p:pic>
        <p:nvPicPr>
          <p:cNvPr id="95239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37671" y="1869580"/>
            <a:ext cx="4572234" cy="99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20.13 Reactions of Nitriles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8895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ym typeface="Symbol" charset="2"/>
              </a:rPr>
              <a:t>Mechanism (basic conditions):</a:t>
            </a:r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20.13 Reactions of Nitriles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9144000" cy="2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6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37160" y="960120"/>
            <a:ext cx="8669337" cy="4889500"/>
          </a:xfrm>
        </p:spPr>
        <p:txBody>
          <a:bodyPr/>
          <a:lstStyle/>
          <a:p>
            <a:pPr eaLnBrk="1" hangingPunct="1"/>
            <a:r>
              <a:rPr lang="en-US" sz="2400" dirty="0">
                <a:sym typeface="Symbol" charset="2"/>
              </a:rPr>
              <a:t>Nitriles can also react with </a:t>
            </a:r>
            <a:r>
              <a:rPr lang="en-US" sz="2400" dirty="0" smtClean="0">
                <a:sym typeface="Symbol" charset="2"/>
              </a:rPr>
              <a:t>Grignards to form a </a:t>
            </a:r>
            <a:r>
              <a:rPr lang="en-US" sz="2400" b="1" dirty="0" smtClean="0">
                <a:sym typeface="Symbol" charset="2"/>
              </a:rPr>
              <a:t>ketone:</a:t>
            </a:r>
            <a:endParaRPr lang="en-US" sz="2400" b="1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 smtClean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  <a:p>
            <a:pPr marL="0" indent="0" eaLnBrk="1" hangingPunct="1">
              <a:buNone/>
            </a:pPr>
            <a:endParaRPr lang="en-US" sz="2400" dirty="0">
              <a:sym typeface="Symbol" charset="2"/>
            </a:endParaRPr>
          </a:p>
          <a:p>
            <a:pPr eaLnBrk="1" hangingPunct="1"/>
            <a:r>
              <a:rPr lang="en-US" sz="2400" dirty="0">
                <a:sym typeface="Symbol" charset="2"/>
              </a:rPr>
              <a:t>After the nitrile </a:t>
            </a:r>
            <a:r>
              <a:rPr lang="en-US" sz="2400" dirty="0" smtClean="0">
                <a:sym typeface="Symbol" charset="2"/>
              </a:rPr>
              <a:t>reacts with the Grignard, </a:t>
            </a:r>
            <a:r>
              <a:rPr lang="en-US" sz="2400" dirty="0">
                <a:sym typeface="Symbol" charset="2"/>
              </a:rPr>
              <a:t>H</a:t>
            </a:r>
            <a:r>
              <a:rPr lang="en-US" sz="2400" baseline="-25000" dirty="0">
                <a:sym typeface="Symbol" charset="2"/>
              </a:rPr>
              <a:t>3</a:t>
            </a:r>
            <a:r>
              <a:rPr lang="en-US" sz="2400" dirty="0">
                <a:sym typeface="Symbol" charset="2"/>
              </a:rPr>
              <a:t>O</a:t>
            </a:r>
            <a:r>
              <a:rPr lang="en-US" sz="2400" baseline="30000" dirty="0">
                <a:sym typeface="Symbol" charset="2"/>
              </a:rPr>
              <a:t>+</a:t>
            </a:r>
            <a:r>
              <a:rPr lang="en-US" sz="2400" dirty="0">
                <a:sym typeface="Symbol" charset="2"/>
              </a:rPr>
              <a:t> is added to form an imine, which </a:t>
            </a:r>
            <a:r>
              <a:rPr lang="en-US" sz="2400" dirty="0" smtClean="0">
                <a:sym typeface="Symbol" charset="2"/>
              </a:rPr>
              <a:t>is then </a:t>
            </a:r>
            <a:r>
              <a:rPr lang="en-US" sz="2400" dirty="0">
                <a:sym typeface="Symbol" charset="2"/>
              </a:rPr>
              <a:t>hydrolyzed with excess H</a:t>
            </a:r>
            <a:r>
              <a:rPr lang="en-US" sz="2400" baseline="-25000" dirty="0">
                <a:sym typeface="Symbol" charset="2"/>
              </a:rPr>
              <a:t>3</a:t>
            </a:r>
            <a:r>
              <a:rPr lang="en-US" sz="2400" dirty="0">
                <a:sym typeface="Symbol" charset="2"/>
              </a:rPr>
              <a:t>O</a:t>
            </a:r>
            <a:r>
              <a:rPr lang="en-US" sz="2400" baseline="30000" dirty="0">
                <a:sym typeface="Symbol" charset="2"/>
              </a:rPr>
              <a:t>+</a:t>
            </a:r>
            <a:r>
              <a:rPr lang="en-US" sz="2400" dirty="0">
                <a:sym typeface="Symbol" charset="2"/>
              </a:rPr>
              <a:t> (aq) to form </a:t>
            </a:r>
            <a:r>
              <a:rPr lang="en-US" sz="2400" dirty="0" smtClean="0">
                <a:sym typeface="Symbol" charset="2"/>
              </a:rPr>
              <a:t>the </a:t>
            </a:r>
            <a:r>
              <a:rPr lang="en-US" sz="2400" dirty="0">
                <a:sym typeface="Symbol" charset="2"/>
              </a:rPr>
              <a:t>ketone.</a:t>
            </a:r>
            <a:r>
              <a:rPr lang="en-US" sz="2400" dirty="0" smtClean="0">
                <a:sym typeface="Symbol" charset="2"/>
              </a:rPr>
              <a:t> </a:t>
            </a:r>
            <a:endParaRPr lang="en-US" sz="2400" dirty="0">
              <a:sym typeface="Symbol" charset="2"/>
            </a:endParaRPr>
          </a:p>
          <a:p>
            <a:pPr eaLnBrk="1" hangingPunct="1"/>
            <a:endParaRPr lang="en-US" sz="2400" dirty="0">
              <a:sym typeface="Symbol" charset="2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Copyright © 2017 John Wiley &amp; Sons, Inc.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20-</a:t>
            </a:r>
            <a:fld id="{8434893A-A3C0-154B-975E-EC5D6A7BECEF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Klein, Organic Chemistry 3e 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9921" y="-1194"/>
            <a:ext cx="8817704" cy="7889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20.13 Reactions of Nitriles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59" y="1631222"/>
            <a:ext cx="4158521" cy="1338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27" y="4442472"/>
            <a:ext cx="4175802" cy="1363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lein1-Temp">
  <a:themeElements>
    <a:clrScheme name="Custom 2">
      <a:dk1>
        <a:srgbClr val="141313"/>
      </a:dk1>
      <a:lt1>
        <a:sysClr val="window" lastClr="FFFFFF"/>
      </a:lt1>
      <a:dk2>
        <a:srgbClr val="1F497D"/>
      </a:dk2>
      <a:lt2>
        <a:srgbClr val="EEECE1"/>
      </a:lt2>
      <a:accent1>
        <a:srgbClr val="BA5E23"/>
      </a:accent1>
      <a:accent2>
        <a:srgbClr val="639431"/>
      </a:accent2>
      <a:accent3>
        <a:srgbClr val="1F9FAF"/>
      </a:accent3>
      <a:accent4>
        <a:srgbClr val="9A0A54"/>
      </a:accent4>
      <a:accent5>
        <a:srgbClr val="16602D"/>
      </a:accent5>
      <a:accent6>
        <a:srgbClr val="74141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spcAft>
            <a:spcPts val="600"/>
          </a:spcAft>
          <a:defRPr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Klein1-Temp</Template>
  <TotalTime>90843</TotalTime>
  <Words>5666</Words>
  <Application>Microsoft Office PowerPoint</Application>
  <PresentationFormat>On-screen Show (4:3)</PresentationFormat>
  <Paragraphs>1101</Paragraphs>
  <Slides>107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9" baseType="lpstr">
      <vt:lpstr>Klein1-Temp</vt:lpstr>
      <vt:lpstr>CS ChemDraw Drawing</vt:lpstr>
      <vt:lpstr>PowerPoint Presentation</vt:lpstr>
      <vt:lpstr>20.1 Introduction Carboxylic Acids</vt:lpstr>
      <vt:lpstr>20.1 Introduction Carboxylic Acids</vt:lpstr>
      <vt:lpstr>20.2 Nomenclature of Carboxylic Acids</vt:lpstr>
      <vt:lpstr>20.2 Nomenclature of Carboxylic Acids</vt:lpstr>
      <vt:lpstr>20.2 Nomenclature of Carboxylic Acids</vt:lpstr>
      <vt:lpstr>20.3 Structure &amp; Properties of Carb. Acids</vt:lpstr>
      <vt:lpstr>20.3 Structure &amp; Properties of Carb. Acids</vt:lpstr>
      <vt:lpstr>20.3 Structure &amp; Properties of Carb. Acids</vt:lpstr>
      <vt:lpstr>20.3 Structure &amp; Properties of Carb. Acids</vt:lpstr>
      <vt:lpstr>20.3 Structure &amp; Properties of Carb. Acids</vt:lpstr>
      <vt:lpstr>20.3 Structure &amp; Properties of Carb. Acids</vt:lpstr>
      <vt:lpstr>20.3 Structure &amp; Properties of Carb. Acids</vt:lpstr>
      <vt:lpstr>20.3 Structure &amp; Properties of Carb. Acids</vt:lpstr>
      <vt:lpstr>20.4 Preparation of Carboxylic Acids</vt:lpstr>
      <vt:lpstr>20.4 Preparation of Carboxylic Acids</vt:lpstr>
      <vt:lpstr>20.4 Preparation of Carboxylic Acids</vt:lpstr>
      <vt:lpstr>20.4 Preparation of Carboxylic Acids</vt:lpstr>
      <vt:lpstr>20.5 Reactions of Carboxylic Acids</vt:lpstr>
      <vt:lpstr>20.5 Reactions of Carboxylic Acids</vt:lpstr>
      <vt:lpstr>20.5 Reactions of Carboxylic Acids</vt:lpstr>
      <vt:lpstr>20.6 Carboxylic Acid Derivatives</vt:lpstr>
      <vt:lpstr>20.6 Carboxylic Acid Derivatives</vt:lpstr>
      <vt:lpstr>20.6 Carboxylic Acid Derivatives</vt:lpstr>
      <vt:lpstr>20.6 Carboxylic Acid Derivatives</vt:lpstr>
      <vt:lpstr>20.6 Naming Acid Halides</vt:lpstr>
      <vt:lpstr>20.6 Naming Acid Halides</vt:lpstr>
      <vt:lpstr>20.6 Naming Anhydrides</vt:lpstr>
      <vt:lpstr>20.6 Naming Anhydrides</vt:lpstr>
      <vt:lpstr>20.6 Naming Esters</vt:lpstr>
      <vt:lpstr>20.6 Naming Esters</vt:lpstr>
      <vt:lpstr>20.6 Naming Amides</vt:lpstr>
      <vt:lpstr>20.6 Naming Amides</vt:lpstr>
      <vt:lpstr>20.6 Naming Amides</vt:lpstr>
      <vt:lpstr>20.6 Naming Nitriles</vt:lpstr>
      <vt:lpstr>20.7 Reactivity of Carb. Acid Derivatives</vt:lpstr>
      <vt:lpstr>20.7 Reactivity of Carb. Acid Derivatives</vt:lpstr>
      <vt:lpstr>20.7 Reactivity of Carb. Acid Derivatives</vt:lpstr>
      <vt:lpstr>20.7 Nucleophilic Acyl Substitution</vt:lpstr>
      <vt:lpstr>20.7 Reactivity of Carb. Acid Derivatives</vt:lpstr>
      <vt:lpstr>20.7 Reactivity of Carb. Acid Derivatives</vt:lpstr>
      <vt:lpstr>20.7 Reactivity of Carb. Acid Derivatives</vt:lpstr>
      <vt:lpstr>20.7 Reactivity of Carb. Acid Derivatives</vt:lpstr>
      <vt:lpstr>20.7 Reactivity of Carb. Acid Derivatives</vt:lpstr>
      <vt:lpstr>20.7 Reactivity of Carb. Acid Derivatives</vt:lpstr>
      <vt:lpstr>20.7 Reactivity of Carb. Acid Derivatives</vt:lpstr>
      <vt:lpstr>20.7 Reactivity of Carb. Acid Derivatives</vt:lpstr>
      <vt:lpstr>20.7 Reactivity of Carb. Acid Derivatives</vt:lpstr>
      <vt:lpstr>20.7 Reactivity of Carb. Acid Derivatives</vt:lpstr>
      <vt:lpstr>20.7 Reactivity of Carb. Acid Derivatives</vt:lpstr>
      <vt:lpstr>20.7 Reactivity of Carb. Acid Derivatives</vt:lpstr>
      <vt:lpstr>20.7 Reactivity of Carb. Acid Derivatives</vt:lpstr>
      <vt:lpstr>20.8 Preparation of Acid Chlorides</vt:lpstr>
      <vt:lpstr>20.8 Preparation of Acid Chlorides</vt:lpstr>
      <vt:lpstr>20.8 Hydrolysis of Acid Chlorides</vt:lpstr>
      <vt:lpstr>20.8 Hydrolysis of Acid Chlorides</vt:lpstr>
      <vt:lpstr>20.8 Alcoholysis of Acid Chlorides</vt:lpstr>
      <vt:lpstr>20.8 Aminolysis of Acid Chlorides</vt:lpstr>
      <vt:lpstr>20.8 Reduction of Acid Chlorides</vt:lpstr>
      <vt:lpstr>20.8 Reduction of Acid Chlorides</vt:lpstr>
      <vt:lpstr>20.8 Reactions of Acid Chlorides</vt:lpstr>
      <vt:lpstr>20.8 Reactions of Acid Chlorides</vt:lpstr>
      <vt:lpstr>20.8 Reactions of Acid Chlorides-Summary</vt:lpstr>
      <vt:lpstr>20.9 Preparation of Acid Anhydrides</vt:lpstr>
      <vt:lpstr>20.9 Preparation of Acid Anhydrides</vt:lpstr>
      <vt:lpstr>20.9 Reactions of Acid Anhydrides</vt:lpstr>
      <vt:lpstr>20.9 Reactions of Acid Anhydrides</vt:lpstr>
      <vt:lpstr>20.9 Reactions of Acid Anhydrides</vt:lpstr>
      <vt:lpstr>20.9 Reactions of Acid Anhydrides</vt:lpstr>
      <vt:lpstr>20.10 Preparation of Esters</vt:lpstr>
      <vt:lpstr>20.10 Preparation of Esters</vt:lpstr>
      <vt:lpstr>20.10 Preparation of Esters</vt:lpstr>
      <vt:lpstr>20.10 Preparation of Esters</vt:lpstr>
      <vt:lpstr>20.10 Preparation of Esters</vt:lpstr>
      <vt:lpstr>20.11 Reactions of Esters</vt:lpstr>
      <vt:lpstr>20.11 Reactions of Esters</vt:lpstr>
      <vt:lpstr>20.11 Reactions of Esters</vt:lpstr>
      <vt:lpstr>20.11 Reactions of Esters</vt:lpstr>
      <vt:lpstr>20.11 Reactions of Esters</vt:lpstr>
      <vt:lpstr>20.11 Reactions of Esters</vt:lpstr>
      <vt:lpstr>20.11 Reactions of Esters</vt:lpstr>
      <vt:lpstr>20.11 Reactions of Esters</vt:lpstr>
      <vt:lpstr>20.11 Reactions of Esters</vt:lpstr>
      <vt:lpstr>20.11 Reactions of Esters</vt:lpstr>
      <vt:lpstr>20.12 Preparation of Amides</vt:lpstr>
      <vt:lpstr>20.12 Preparation of Amides</vt:lpstr>
      <vt:lpstr>20.12 Reactions of Amides</vt:lpstr>
      <vt:lpstr>20.12 Reactions of Amides</vt:lpstr>
      <vt:lpstr>20.12 Reactions of Amides</vt:lpstr>
      <vt:lpstr>20.12 Reactions of Amides</vt:lpstr>
      <vt:lpstr>20.12 Reactions of Amides</vt:lpstr>
      <vt:lpstr>20.12 Reactions of Amides</vt:lpstr>
      <vt:lpstr>20.13 Preparation of Nitriles</vt:lpstr>
      <vt:lpstr>20.13 Preparation of Nitriles</vt:lpstr>
      <vt:lpstr>20.13 Reactions of Nitriles</vt:lpstr>
      <vt:lpstr>20.13 Reactions of Nitriles</vt:lpstr>
      <vt:lpstr>20.13 Reactions of Nitriles</vt:lpstr>
      <vt:lpstr>20.13 Reactions of Nitriles</vt:lpstr>
      <vt:lpstr>20.13 Reactions of Nitriles</vt:lpstr>
      <vt:lpstr>20.13 Nitriles</vt:lpstr>
      <vt:lpstr>20.14 Synthesis Strategies</vt:lpstr>
      <vt:lpstr>20.14 Synthesis Strategies</vt:lpstr>
      <vt:lpstr>20.14 Synthesis Strategies</vt:lpstr>
      <vt:lpstr>20.14 Synthesis Strategies</vt:lpstr>
      <vt:lpstr>20.15 Spectroscopy of Carb. Acids</vt:lpstr>
      <vt:lpstr>20.15 Spectroscopy of Carb. Acids</vt:lpstr>
      <vt:lpstr>20.15 Spectroscopy of Carb. Acids</vt:lpstr>
    </vt:vector>
  </TitlesOfParts>
  <Company>Wiley Publishing,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jyee</dc:creator>
  <cp:lastModifiedBy>laser</cp:lastModifiedBy>
  <cp:revision>487</cp:revision>
  <dcterms:created xsi:type="dcterms:W3CDTF">2014-01-20T21:11:34Z</dcterms:created>
  <dcterms:modified xsi:type="dcterms:W3CDTF">2017-01-31T08:19:21Z</dcterms:modified>
</cp:coreProperties>
</file>