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353" r:id="rId2"/>
    <p:sldId id="266" r:id="rId3"/>
    <p:sldId id="267" r:id="rId4"/>
    <p:sldId id="268" r:id="rId5"/>
    <p:sldId id="269" r:id="rId6"/>
    <p:sldId id="270" r:id="rId7"/>
    <p:sldId id="271" r:id="rId8"/>
    <p:sldId id="276" r:id="rId9"/>
    <p:sldId id="272" r:id="rId10"/>
    <p:sldId id="273" r:id="rId11"/>
    <p:sldId id="274" r:id="rId12"/>
    <p:sldId id="275" r:id="rId13"/>
    <p:sldId id="278" r:id="rId14"/>
    <p:sldId id="280" r:id="rId15"/>
    <p:sldId id="282" r:id="rId16"/>
    <p:sldId id="283" r:id="rId17"/>
    <p:sldId id="284" r:id="rId18"/>
    <p:sldId id="285" r:id="rId19"/>
    <p:sldId id="354" r:id="rId20"/>
    <p:sldId id="286" r:id="rId21"/>
    <p:sldId id="355" r:id="rId22"/>
    <p:sldId id="287" r:id="rId23"/>
    <p:sldId id="288" r:id="rId24"/>
    <p:sldId id="290" r:id="rId25"/>
    <p:sldId id="291" r:id="rId26"/>
    <p:sldId id="292" r:id="rId27"/>
    <p:sldId id="357" r:id="rId28"/>
    <p:sldId id="359" r:id="rId29"/>
    <p:sldId id="358" r:id="rId30"/>
    <p:sldId id="297" r:id="rId31"/>
    <p:sldId id="298" r:id="rId32"/>
    <p:sldId id="299" r:id="rId33"/>
    <p:sldId id="360" r:id="rId34"/>
    <p:sldId id="302" r:id="rId35"/>
    <p:sldId id="361" r:id="rId36"/>
    <p:sldId id="362" r:id="rId37"/>
    <p:sldId id="304" r:id="rId38"/>
    <p:sldId id="306" r:id="rId39"/>
    <p:sldId id="305" r:id="rId40"/>
    <p:sldId id="308" r:id="rId41"/>
    <p:sldId id="309" r:id="rId42"/>
    <p:sldId id="363" r:id="rId43"/>
    <p:sldId id="311" r:id="rId44"/>
    <p:sldId id="313" r:id="rId45"/>
    <p:sldId id="314" r:id="rId46"/>
    <p:sldId id="315" r:id="rId47"/>
    <p:sldId id="316" r:id="rId48"/>
    <p:sldId id="364" r:id="rId49"/>
    <p:sldId id="317" r:id="rId50"/>
    <p:sldId id="318" r:id="rId51"/>
    <p:sldId id="320" r:id="rId52"/>
    <p:sldId id="321" r:id="rId53"/>
    <p:sldId id="322" r:id="rId54"/>
    <p:sldId id="323" r:id="rId55"/>
    <p:sldId id="324" r:id="rId56"/>
    <p:sldId id="326" r:id="rId57"/>
    <p:sldId id="327" r:id="rId58"/>
    <p:sldId id="328" r:id="rId59"/>
    <p:sldId id="329" r:id="rId60"/>
    <p:sldId id="330" r:id="rId61"/>
    <p:sldId id="332" r:id="rId62"/>
    <p:sldId id="365" r:id="rId63"/>
    <p:sldId id="333" r:id="rId64"/>
    <p:sldId id="334" r:id="rId65"/>
    <p:sldId id="335" r:id="rId66"/>
    <p:sldId id="366" r:id="rId67"/>
    <p:sldId id="336" r:id="rId68"/>
    <p:sldId id="338" r:id="rId69"/>
    <p:sldId id="339" r:id="rId70"/>
    <p:sldId id="340" r:id="rId71"/>
    <p:sldId id="367" r:id="rId72"/>
    <p:sldId id="342" r:id="rId73"/>
    <p:sldId id="343" r:id="rId74"/>
    <p:sldId id="344" r:id="rId75"/>
    <p:sldId id="345" r:id="rId76"/>
    <p:sldId id="346" r:id="rId77"/>
    <p:sldId id="368" r:id="rId78"/>
    <p:sldId id="369" r:id="rId79"/>
    <p:sldId id="370" r:id="rId80"/>
    <p:sldId id="371" r:id="rId8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FB"/>
    <a:srgbClr val="1F00D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5673" autoAdjust="0"/>
  </p:normalViewPr>
  <p:slideViewPr>
    <p:cSldViewPr snapToGrid="0">
      <p:cViewPr>
        <p:scale>
          <a:sx n="100" d="100"/>
          <a:sy n="100" d="100"/>
        </p:scale>
        <p:origin x="-219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4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A30EC89-ED8B-B34F-AAAE-4A07B0C19276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4523BB9-F991-0F41-964D-8E981BD151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2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6819478-5479-0747-82C0-636DDD7BE322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98DBC03-CD2D-B740-8CB5-D40EFF78CA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9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 dirty="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600" dirty="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4323444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769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21-</a:t>
            </a:r>
            <a:fld id="{1BDE0452-9DC3-074D-85DB-FD5E389029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86673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 21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Alpha Carbon Chemistry: Enols and Enolates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ea typeface="Times New Roman" charset="0"/>
                <a:cs typeface="Times New Roman" charset="0"/>
              </a:rPr>
              <a:t>Third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the presence of a strong base,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enolate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forms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enolate is much more nucleophilic than the enol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as it carries an overall negative charge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6580" y="1674272"/>
            <a:ext cx="5768864" cy="19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Enolates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8788" cy="47053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enolate can undergo C-attack or O-attack: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Enolates generally undergo C-attack, which is drawn one of two ways, depending on which resonance form of the enolate is used: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Most of the reactions in this chapter involve enolates!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3475" y="1504366"/>
            <a:ext cx="3307845" cy="15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4171" y="1504366"/>
            <a:ext cx="3307845" cy="15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Enolates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8" y="4193310"/>
            <a:ext cx="3410712" cy="1102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57" y="4193310"/>
            <a:ext cx="3369443" cy="108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Alpha protons are the only acidic protons on an aldehyde or ketone that can be removed to form an enolate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beta or gamma protons are not acidic; deprotonation will NOT yield a resonance stabilized intermediate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21.1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97357" y="2099573"/>
            <a:ext cx="1941443" cy="182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Enols </a:t>
            </a:r>
            <a:r>
              <a:rPr lang="en-US" sz="4000" dirty="0"/>
              <a:t>and Enolates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7493"/>
            <a:ext cx="9143999" cy="79387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21.1 Choosing a Base for Enolate Formation</a:t>
            </a:r>
            <a:endParaRPr lang="en-US" sz="39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pK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value 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protons must be considered when choosing an appropriate base to form an enolate: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4" y="2203912"/>
            <a:ext cx="4986068" cy="355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When </a:t>
            </a:r>
            <a:r>
              <a:rPr lang="en-US" sz="2400" dirty="0">
                <a:sym typeface="Symbol" charset="2"/>
              </a:rPr>
              <a:t>p</a:t>
            </a:r>
            <a:r>
              <a:rPr lang="en-US" sz="2400" i="1" dirty="0">
                <a:sym typeface="Symbol" charset="2"/>
              </a:rPr>
              <a:t>K</a:t>
            </a:r>
            <a:r>
              <a:rPr lang="en-US" sz="2400" baseline="-25000" dirty="0">
                <a:sym typeface="Symbol" charset="2"/>
              </a:rPr>
              <a:t>a</a:t>
            </a:r>
            <a:r>
              <a:rPr lang="en-US" sz="2400" dirty="0">
                <a:sym typeface="Symbol" charset="2"/>
              </a:rPr>
              <a:t> values </a:t>
            </a:r>
            <a:r>
              <a:rPr lang="en-US" sz="2400" dirty="0" smtClean="0">
                <a:sym typeface="Symbol" charset="2"/>
              </a:rPr>
              <a:t>of the base and the enolate are </a:t>
            </a:r>
            <a:r>
              <a:rPr lang="en-US" sz="2400" dirty="0">
                <a:sym typeface="Symbol" charset="2"/>
              </a:rPr>
              <a:t>similar, both products and reactants are present in significant </a:t>
            </a:r>
            <a:r>
              <a:rPr lang="en-US" sz="2400" dirty="0" smtClean="0">
                <a:sym typeface="Symbol" charset="2"/>
              </a:rPr>
              <a:t>amounts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When the alkoxide is used, the enolated (nucleophile) can react with the ketone (electrophile), covered in Section 21.3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1895" y="2178983"/>
            <a:ext cx="7473705" cy="145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7493"/>
            <a:ext cx="9143999" cy="79387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21.1 Choosing a Base for Enolate Formation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To irreversibly and completely form an enolate, a stronger base must be used, like NaH: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LDA is a strong base commonly used to form enolates irreversibly.  It is made by treating diisopropylamine with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-butyllithium: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54940" y="1885743"/>
            <a:ext cx="5473513" cy="101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3" y="4338431"/>
            <a:ext cx="6546574" cy="201233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7493"/>
            <a:ext cx="9143999" cy="79387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21.1 Choosing a Base for Enolate Formation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LDA is used to form an enolate, the amount of ketone present at equilibrium is negligible: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LDA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features two bulky isopropyl groups, which allows it to be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strong base, but not a good nucleophile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3246" y="2065613"/>
            <a:ext cx="7114320" cy="180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7493"/>
            <a:ext cx="9143999" cy="79387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21.1 Choosing a Base for Enolate Formation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protons are alpha to TWO carbonyl groups, are much more acidic: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increased acidity is due to increased stability of the resulting enolate: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8151" y="1649452"/>
            <a:ext cx="1558549" cy="175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57690" y="1820493"/>
            <a:ext cx="1265969" cy="14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157681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versus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52" y="4602135"/>
            <a:ext cx="6980184" cy="132813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-7493"/>
            <a:ext cx="9143999" cy="79387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21.1 Choosing a Base for Enolate Formation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1,3-dicarbonyls are acidic enough to be irreversibly deprotonated by an alkoxide: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would be no need to use NaH or LDA to form the enolate of a 1,3-dicarbonyl; it would be overkill.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63835" y="2255216"/>
            <a:ext cx="7216329" cy="167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7493"/>
            <a:ext cx="9143999" cy="79387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21.1 Choosing a Base for Enolate Formation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is important to know what base to use in order to generate an enolate, depending on the carbonyl compound and the desired result (reversible vs. irreversible)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21.6 - 21.7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7493"/>
            <a:ext cx="9143999" cy="793877"/>
          </a:xfrm>
        </p:spPr>
        <p:txBody>
          <a:bodyPr/>
          <a:lstStyle/>
          <a:p>
            <a:pPr eaLnBrk="1" hangingPunct="1"/>
            <a:r>
              <a:rPr lang="en-US" sz="3900" dirty="0" smtClean="0"/>
              <a:t>21.1 Choosing a Base for Enolate Formation</a:t>
            </a:r>
            <a:endParaRPr lang="en-US" sz="3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6" y="2727717"/>
            <a:ext cx="6142008" cy="20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Greek letters are used to describe the proximity of carbon atoms relative to the carbonyl group: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chapter will primarily explore reactions that take place at the alpha carbon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0416" y="2282542"/>
            <a:ext cx="3183167" cy="10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" y="-7493"/>
            <a:ext cx="891613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Introduction: Enols </a:t>
            </a:r>
            <a:r>
              <a:rPr lang="en-US" sz="4000" dirty="0"/>
              <a:t>and Enolates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Under acidic conditions, ketones/aldehydes undergo alpha halogenation: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Works with Cl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, Br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 and I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 (not fluorine).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Acidic conditions means an 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enol</a:t>
            </a:r>
            <a:r>
              <a:rPr lang="en-US" sz="2400" b="1" dirty="0" smtClean="0">
                <a:sym typeface="Symbol" charset="2"/>
              </a:rPr>
              <a:t> is the reactive intermediate</a:t>
            </a:r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2765" y="-7493"/>
            <a:ext cx="8960525" cy="793877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21.2 Alpha Halogenation – Acidic Conditions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35" y="1909970"/>
            <a:ext cx="4176490" cy="165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2765" y="-7493"/>
            <a:ext cx="8960525" cy="793877"/>
          </a:xfrm>
        </p:spPr>
        <p:txBody>
          <a:bodyPr/>
          <a:lstStyle/>
          <a:p>
            <a:pPr eaLnBrk="1" hangingPunct="1"/>
            <a:r>
              <a:rPr lang="en-US" sz="3800" dirty="0" smtClean="0"/>
              <a:t>21.2 Alpha Halogenation – Acidic Conditions</a:t>
            </a:r>
            <a:endParaRPr lang="en-US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" y="936492"/>
            <a:ext cx="6957391" cy="2593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" y="3680140"/>
            <a:ext cx="5950226" cy="24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an unsymmetrical ketone is used, halogenation occurs faster at the more substituted carbon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major product results from the more stable (more substituted) enol</a:t>
            </a: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42495" y="1861754"/>
            <a:ext cx="5260671" cy="153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20" y="4296498"/>
            <a:ext cx="3214053" cy="174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Alpha halogenation provides </a:t>
            </a:r>
            <a:r>
              <a:rPr lang="en-US" sz="2400" dirty="0">
                <a:sym typeface="Symbol" charset="2"/>
              </a:rPr>
              <a:t>a </a:t>
            </a:r>
            <a:r>
              <a:rPr lang="en-US" sz="2400" dirty="0" smtClean="0">
                <a:sym typeface="Symbol" charset="2"/>
              </a:rPr>
              <a:t>two-step </a:t>
            </a:r>
            <a:r>
              <a:rPr lang="en-US" sz="2400" dirty="0">
                <a:sym typeface="Symbol" charset="2"/>
              </a:rPr>
              <a:t>synthesis for the synthesis of an </a:t>
            </a:r>
            <a:r>
              <a:rPr lang="el-GR" sz="2400" dirty="0">
                <a:sym typeface="Symbol" charset="2"/>
              </a:rPr>
              <a:t>α</a:t>
            </a:r>
            <a:r>
              <a:rPr lang="en-US" sz="2400" dirty="0">
                <a:sym typeface="Symbol" charset="2"/>
              </a:rPr>
              <a:t>,</a:t>
            </a:r>
            <a:r>
              <a:rPr lang="el-GR" sz="2400" dirty="0">
                <a:sym typeface="Symbol" charset="2"/>
              </a:rPr>
              <a:t>β</a:t>
            </a:r>
            <a:r>
              <a:rPr lang="en-US" sz="2400" dirty="0">
                <a:sym typeface="Symbol" charset="2"/>
              </a:rPr>
              <a:t>-unsaturated </a:t>
            </a:r>
            <a:r>
              <a:rPr lang="en-US" sz="2400" dirty="0" smtClean="0">
                <a:sym typeface="Symbol" charset="2"/>
              </a:rPr>
              <a:t>ketone: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Other </a:t>
            </a:r>
            <a:r>
              <a:rPr lang="en-US" sz="2400" dirty="0">
                <a:sym typeface="Symbol" charset="2"/>
              </a:rPr>
              <a:t>bases </a:t>
            </a:r>
            <a:r>
              <a:rPr lang="en-US" sz="2400" dirty="0" smtClean="0">
                <a:sym typeface="Symbol" charset="2"/>
              </a:rPr>
              <a:t>can be used for the elimination, </a:t>
            </a:r>
            <a:r>
              <a:rPr lang="en-US" sz="2400" i="1" dirty="0" smtClean="0">
                <a:sym typeface="Symbol" charset="2"/>
              </a:rPr>
              <a:t>t</a:t>
            </a:r>
            <a:r>
              <a:rPr lang="en-US" sz="2400" dirty="0" smtClean="0">
                <a:sym typeface="Symbol" charset="2"/>
              </a:rPr>
              <a:t>-BuOK or Li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CO</a:t>
            </a:r>
            <a:r>
              <a:rPr lang="en-US" sz="2400" baseline="-25000" dirty="0" smtClean="0">
                <a:sym typeface="Symbol" charset="2"/>
              </a:rPr>
              <a:t>3</a:t>
            </a:r>
            <a:endParaRPr lang="en-US" sz="2400" baseline="-250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21.8 – 21.9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53773" y="1980746"/>
            <a:ext cx="3653741" cy="12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Hell-Volhard </a:t>
            </a:r>
            <a:r>
              <a:rPr lang="en-US" sz="2400" b="1" dirty="0">
                <a:sym typeface="Symbol" charset="2"/>
              </a:rPr>
              <a:t>Zelinski </a:t>
            </a:r>
            <a:r>
              <a:rPr lang="en-US" sz="2400" b="1" dirty="0" smtClean="0">
                <a:sym typeface="Symbol" charset="2"/>
              </a:rPr>
              <a:t>(HVZ) reaction </a:t>
            </a:r>
            <a:r>
              <a:rPr lang="en-US" sz="2400" dirty="0">
                <a:sym typeface="Symbol" charset="2"/>
              </a:rPr>
              <a:t>brominates the alpha carbon of a carboxylic </a:t>
            </a:r>
            <a:r>
              <a:rPr lang="en-US" sz="2400" dirty="0" smtClean="0">
                <a:sym typeface="Symbol" charset="2"/>
              </a:rPr>
              <a:t>acid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mechanism is believed to be the following sequence: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210.10 – 21.11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06402" y="1830402"/>
            <a:ext cx="6531195" cy="15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" y="4249510"/>
            <a:ext cx="9144000" cy="120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Alpha halogenation can also be achieved under basic </a:t>
            </a:r>
            <a:r>
              <a:rPr lang="en-US" sz="2400" dirty="0" smtClean="0">
                <a:sym typeface="Symbol" charset="2"/>
              </a:rPr>
              <a:t>conditions: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Under basic conditions, an 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enolate</a:t>
            </a:r>
            <a:r>
              <a:rPr lang="en-US" sz="2400" b="1" dirty="0" smtClean="0">
                <a:sym typeface="Symbol" charset="2"/>
              </a:rPr>
              <a:t> is the reactive intermediate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Mechanism</a:t>
            </a:r>
            <a:r>
              <a:rPr lang="en-US" sz="2400" b="1" dirty="0" smtClean="0">
                <a:sym typeface="Symbol" charset="2"/>
              </a:rPr>
              <a:t>: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5848" y="4521371"/>
            <a:ext cx="6252303" cy="125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35" y="1492876"/>
            <a:ext cx="3728278" cy="135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Under basic conditions, poly-halogenation typically results: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Once the ketone is brominated, it forms an enolate and brominates again at an even faster rate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0" y="2057069"/>
            <a:ext cx="3754230" cy="130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Under basic conditions, methyl ketones are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converted to carboxylic acids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using excess halogen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hydroxide</a:t>
            </a: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This is called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Haloform Reaction: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36" y="3496366"/>
            <a:ext cx="4437822" cy="11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After all three alpha protons are replaced, the –CBr</a:t>
            </a:r>
            <a:r>
              <a:rPr lang="en-US" sz="2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 acts as a good leaving group, 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acyl substitution occurs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: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resulting carboxylic acid is deprotonated under the basic conditions; this forces the reaction to completion: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2735"/>
            <a:ext cx="7301948" cy="1146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5" y="4510773"/>
            <a:ext cx="6618909" cy="10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1171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Under basic conditions, methyl ketones are 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converted to carboxylic acids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using excess halogen and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hydroxide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Br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, Cl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 or I</a:t>
            </a:r>
            <a:r>
              <a:rPr lang="en-US" sz="2400" baseline="-25000" dirty="0" smtClean="0">
                <a:sym typeface="Symbol" charset="2"/>
              </a:rPr>
              <a:t>2</a:t>
            </a:r>
            <a:r>
              <a:rPr lang="en-US" sz="2400" dirty="0" smtClean="0">
                <a:sym typeface="Symbol" charset="2"/>
              </a:rPr>
              <a:t> can be used.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This is synthetically useful way to produce carboxylic acids from methyl ketones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Works best if the other alpha carbon has no alpha protons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Conceptual Checkpoint 21.12 – 21.13</a:t>
            </a:r>
            <a:endParaRPr lang="en-US" sz="2400" b="1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21.2 Alpha Halogenation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23" y="3931476"/>
            <a:ext cx="4286372" cy="10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protons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are the protons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attached to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carbon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Most reactions covered here proceed via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enol or enolate intermediate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89025" y="1789493"/>
            <a:ext cx="4714111" cy="332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" y="-7493"/>
            <a:ext cx="891613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Introduction: Enols </a:t>
            </a:r>
            <a:r>
              <a:rPr lang="en-US" sz="4000" dirty="0"/>
              <a:t>and Enolates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Recall that when an aldehyde is treated with hydroxide (or alkoxide), an equilibrium forms where significant amounts of both enolate and aldehyde are present</a:t>
            </a:r>
          </a:p>
          <a:p>
            <a:pPr eaLnBrk="1" hangingPunct="1"/>
            <a:r>
              <a:rPr lang="en-US" sz="2400" dirty="0">
                <a:sym typeface="Symbol" charset="2"/>
              </a:rPr>
              <a:t>If the enolate attacks the aldehyde, an </a:t>
            </a:r>
            <a:r>
              <a:rPr lang="en-US" sz="2400" b="1" dirty="0">
                <a:solidFill>
                  <a:srgbClr val="252FFB"/>
                </a:solidFill>
                <a:sym typeface="Symbol" charset="2"/>
              </a:rPr>
              <a:t>ald</a:t>
            </a:r>
            <a:r>
              <a:rPr lang="en-US" sz="2400" b="1" dirty="0">
                <a:solidFill>
                  <a:srgbClr val="FF0000"/>
                </a:solidFill>
                <a:sym typeface="Symbol" charset="2"/>
              </a:rPr>
              <a:t>ol</a:t>
            </a:r>
            <a:r>
              <a:rPr lang="en-US" sz="2400" b="1" dirty="0">
                <a:sym typeface="Symbol" charset="2"/>
              </a:rPr>
              <a:t> </a:t>
            </a:r>
            <a:r>
              <a:rPr lang="en-US" sz="2400" b="1" dirty="0" smtClean="0">
                <a:sym typeface="Symbol" charset="2"/>
              </a:rPr>
              <a:t>addition reaction </a:t>
            </a:r>
            <a:r>
              <a:rPr lang="en-US" sz="2400" dirty="0" smtClean="0">
                <a:sym typeface="Symbol" charset="2"/>
              </a:rPr>
              <a:t>occurs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product features both </a:t>
            </a:r>
            <a:r>
              <a:rPr lang="en-US" sz="2400" dirty="0">
                <a:solidFill>
                  <a:srgbClr val="252FFB"/>
                </a:solidFill>
                <a:sym typeface="Symbol" charset="2"/>
              </a:rPr>
              <a:t>ald</a:t>
            </a:r>
            <a:r>
              <a:rPr lang="en-US" sz="2400" dirty="0">
                <a:sym typeface="Symbol" charset="2"/>
              </a:rPr>
              <a:t>ehyde and alcoh</a:t>
            </a:r>
            <a:r>
              <a:rPr lang="en-US" sz="2400" dirty="0">
                <a:solidFill>
                  <a:srgbClr val="FF0000"/>
                </a:solidFill>
                <a:sym typeface="Symbol" charset="2"/>
              </a:rPr>
              <a:t>ol</a:t>
            </a:r>
            <a:r>
              <a:rPr lang="en-US" sz="2400" dirty="0">
                <a:sym typeface="Symbol" charset="2"/>
              </a:rPr>
              <a:t> groups</a:t>
            </a:r>
          </a:p>
          <a:p>
            <a:pPr eaLnBrk="1" hangingPunct="1"/>
            <a:r>
              <a:rPr lang="en-US" sz="2400" dirty="0">
                <a:sym typeface="Symbol" charset="2"/>
              </a:rPr>
              <a:t>Note the location of the –OH group on the beta carbon</a:t>
            </a: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3447" y="2970686"/>
            <a:ext cx="3994344" cy="102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Additions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188211"/>
            <a:ext cx="8889083" cy="25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Additions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Under basic conditions, an </a:t>
            </a:r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enolate </a:t>
            </a:r>
            <a:r>
              <a:rPr lang="en-US" sz="2400" b="1" dirty="0" smtClean="0">
                <a:sym typeface="Symbol" charset="2"/>
              </a:rPr>
              <a:t>is the reactive intermediate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Aldol addition mechanism:</a:t>
            </a:r>
            <a:endParaRPr lang="en-US" sz="2400" dirty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aldol addition is an equilibrium process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most simple aldehydes, aldol product is favored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most ketones, aldol product is NOT favored:</a:t>
            </a: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8472" y="1981480"/>
            <a:ext cx="5035667" cy="129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Additions</a:t>
            </a:r>
            <a:endParaRPr 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4332" y="4287036"/>
            <a:ext cx="3995630" cy="189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reverse process is called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retro-aldol reaction: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mechanism is simply the reverse of aldol addition: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21.2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Additions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6" y="2083916"/>
            <a:ext cx="7904922" cy="30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When an aldol product is heated under acidic or basic conditions, an </a:t>
            </a:r>
            <a:r>
              <a:rPr lang="el-GR" sz="2400" dirty="0">
                <a:sym typeface="Symbol" charset="2"/>
              </a:rPr>
              <a:t>α</a:t>
            </a:r>
            <a:r>
              <a:rPr lang="en-US" sz="2400" dirty="0">
                <a:sym typeface="Symbol" charset="2"/>
              </a:rPr>
              <a:t>,</a:t>
            </a:r>
            <a:r>
              <a:rPr lang="el-GR" sz="2400" dirty="0">
                <a:sym typeface="Symbol" charset="2"/>
              </a:rPr>
              <a:t>β</a:t>
            </a:r>
            <a:r>
              <a:rPr lang="en-US" sz="2400" dirty="0">
                <a:sym typeface="Symbol" charset="2"/>
              </a:rPr>
              <a:t>-unsaturated carbonyl </a:t>
            </a:r>
            <a:r>
              <a:rPr lang="en-US" sz="2400" dirty="0" smtClean="0">
                <a:sym typeface="Symbol" charset="2"/>
              </a:rPr>
              <a:t>forms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This is an </a:t>
            </a:r>
            <a:r>
              <a:rPr lang="en-US" sz="2400" b="1" dirty="0">
                <a:sym typeface="Symbol" charset="2"/>
              </a:rPr>
              <a:t>aldol </a:t>
            </a:r>
            <a:r>
              <a:rPr lang="en-US" sz="2400" b="1" dirty="0" smtClean="0">
                <a:sym typeface="Symbol" charset="2"/>
              </a:rPr>
              <a:t>condensation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aldol condensation occurs when an aldol addition is performed at elevated temperatures: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2947" y="2354134"/>
            <a:ext cx="5787784" cy="92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Condensations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7451" y="3343050"/>
            <a:ext cx="2001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ldol condensation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product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18" y="4973983"/>
            <a:ext cx="5223242" cy="84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aldol condensation occurs when an aldol addition is performed at elevated temperatures: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Condensations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6" y="2124213"/>
            <a:ext cx="8242852" cy="30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695078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aldol condensation mechanism: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Condensations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2" y="1329082"/>
            <a:ext cx="8415130" cy="2526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2" y="4015686"/>
            <a:ext cx="7156174" cy="22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two stereoisomeric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bonds can be formed, the product with fewer steric interactions is the major product:</a:t>
            </a:r>
          </a:p>
        </p:txBody>
      </p:sp>
      <p:pic>
        <p:nvPicPr>
          <p:cNvPr id="399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718" y="2755900"/>
            <a:ext cx="447069" cy="120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Condensations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13" y="2109903"/>
            <a:ext cx="6049617" cy="1855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Because the aldol condensation is favored, often it is impossible to isolate the aldol addition product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8699" y="2220849"/>
            <a:ext cx="8126896" cy="15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Condensations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yields for condensation are typically much greater than yields for the addition reaction: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21.3</a:t>
            </a:r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027" y="1655012"/>
            <a:ext cx="4315534" cy="363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Aldol Condensations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the presence of acid or base, a ketone or aldehyde exists in equilibrium with an enol: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ketone and enol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tautomers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of one another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Equilibrium generally favors the ketone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45524" y="1918599"/>
            <a:ext cx="3473246" cy="131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62" y="4075044"/>
            <a:ext cx="2722770" cy="156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Two different aldehydes/ketones react in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crossed aldol reaction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(or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mixed aldol reaction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Crossed Aldol Reactions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7885" y="5230659"/>
            <a:ext cx="3067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Two different aldehydes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yield 4 possible aldol products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75" y="2045054"/>
            <a:ext cx="4261450" cy="288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rossed aldol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reactions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are only practical if the number of products can be minimized, which is achieved in one of two ways: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One of the substrates is relatively unhindered and without alpha protons</a:t>
            </a:r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6582" y="3204818"/>
            <a:ext cx="5761627" cy="170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Crossed Aldol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rossed aldol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reactions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 are only practical if the number of products can be minimized, which is achieved in one of two ways: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ea typeface="+mn-ea"/>
                <a:sym typeface="Symbol"/>
              </a:rPr>
              <a:t>One of the substrates is relatively unhindered and without alpha protons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bg1">
                  <a:lumMod val="65000"/>
                </a:schemeClr>
              </a:solidFill>
              <a:ea typeface="+mn-ea"/>
              <a:sym typeface="Symbol"/>
            </a:endParaRPr>
          </a:p>
          <a:p>
            <a:pPr marL="0" lvl="1" indent="0" eaLnBrk="1" hangingPunct="1">
              <a:buNone/>
              <a:defRPr/>
            </a:pPr>
            <a:endParaRPr lang="en-US" dirty="0">
              <a:solidFill>
                <a:schemeClr val="bg1">
                  <a:lumMod val="6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This is possible when only one compound can form an enolate, and the other compound reacts with enolate faster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Crossed Aldol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4" y="2735468"/>
            <a:ext cx="8827135" cy="15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rossed aldol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reactions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 are only practical if the number of products can be minimized, which is achieved in one of two ways:</a:t>
            </a: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Use LDA as a base (i.e.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directed aldol addition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):</a:t>
            </a: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One compound is completely converted to enolate with LDA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other carbonyl compound is then slowly added to the enolate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Practice crossed aldol reactions with SkillBuilder 21.4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Crossed Aldol Reactions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6" y="2461591"/>
            <a:ext cx="8587409" cy="113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08994" y="1753594"/>
            <a:ext cx="4126991" cy="143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intramolecular </a:t>
            </a:r>
            <a:r>
              <a:rPr lang="en-US" sz="2400" b="1" dirty="0">
                <a:sym typeface="Symbol" charset="2"/>
              </a:rPr>
              <a:t>aldol </a:t>
            </a:r>
            <a:r>
              <a:rPr lang="en-US" sz="2400" b="1" dirty="0" smtClean="0">
                <a:sym typeface="Symbol" charset="2"/>
              </a:rPr>
              <a:t>reactions </a:t>
            </a:r>
            <a:r>
              <a:rPr lang="en-US" sz="2400" dirty="0" smtClean="0">
                <a:sym typeface="Symbol" charset="2"/>
              </a:rPr>
              <a:t>form cyclic compounds</a:t>
            </a:r>
            <a:r>
              <a:rPr lang="en-US" sz="2400" dirty="0">
                <a:sym typeface="Symbol" charset="2"/>
              </a:rPr>
              <a:t>:</a:t>
            </a:r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32116" y="3484245"/>
            <a:ext cx="1754684" cy="177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3676650"/>
            <a:ext cx="6378575" cy="13954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One group forms an enolate that attacks the other group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Only 5 and 6 member rings form well this way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Conceptual Checkpoint 21.21 – 21.23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21.3 Intramolecular Aldol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Esters also undergo reversible condensations reactions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This type of reaction is called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Claisen condensation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Claisen condensation is simply a nucleophilic acyl substitution reaction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(nucleophile = enolate of an ester, and electrophile = ester)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21.4 Claisen Condensations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90" y="2426253"/>
            <a:ext cx="4254500" cy="1250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4934" y="2681653"/>
            <a:ext cx="72058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ester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4016" y="2423953"/>
            <a:ext cx="2499274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Claisen condensation 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product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-keto ester)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49" y="5143053"/>
            <a:ext cx="2074995" cy="10425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77164" y="5612509"/>
            <a:ext cx="146642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-keto 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Mechanism:</a:t>
            </a: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The last step (deprotonation of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-ketoester) drives the reaction to completion</a:t>
            </a:r>
          </a:p>
          <a:p>
            <a:pPr eaLnBrk="1" hangingPunct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 charset="2"/>
              </a:rPr>
              <a:t>Acidic workup is necessary to obtain the neutral product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21.4 Claisen Condensations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957"/>
            <a:ext cx="9144000" cy="1805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17" y="4903622"/>
            <a:ext cx="4581234" cy="127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There are some limitations to the Claisen </a:t>
            </a:r>
            <a:r>
              <a:rPr lang="en-US" sz="2400" b="1" dirty="0" smtClean="0">
                <a:sym typeface="Symbol" charset="2"/>
              </a:rPr>
              <a:t>condensation</a:t>
            </a:r>
            <a:endParaRPr lang="en-US" sz="2400" b="1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The starting ester must have 2 alpha protons, because removal of the second proton by the alkoxide ion is what drives the equilibrium </a:t>
            </a:r>
            <a:r>
              <a:rPr lang="en-US" dirty="0" smtClean="0">
                <a:sym typeface="Symbol" charset="2"/>
              </a:rPr>
              <a:t>forward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Hydroxide cannot be used as the base to promote Claisen </a:t>
            </a:r>
            <a:r>
              <a:rPr lang="en-US" dirty="0" smtClean="0">
                <a:sym typeface="Symbol" charset="2"/>
              </a:rPr>
              <a:t>condensations; otherwise ester hydrolysis occurs:</a:t>
            </a: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21.4 Claisen Condensations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" y="4273827"/>
            <a:ext cx="9006840" cy="104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There are some limitations to the Claisen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condensation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marL="914400" lvl="1" indent="-457200" eaLnBrk="1" hangingPunct="1">
              <a:buFont typeface="+mj-lt"/>
              <a:buAutoNum type="arabicPeriod" startAt="3"/>
            </a:pPr>
            <a:r>
              <a:rPr lang="en-US" dirty="0" smtClean="0">
                <a:sym typeface="Symbol" charset="2"/>
              </a:rPr>
              <a:t>An </a:t>
            </a:r>
            <a:r>
              <a:rPr lang="en-US" dirty="0">
                <a:sym typeface="Symbol" charset="2"/>
              </a:rPr>
              <a:t>alkoxide </a:t>
            </a:r>
            <a:r>
              <a:rPr lang="en-US" dirty="0" smtClean="0">
                <a:sym typeface="Symbol" charset="2"/>
              </a:rPr>
              <a:t>that matches the </a:t>
            </a:r>
            <a:r>
              <a:rPr lang="en-US" dirty="0">
                <a:sym typeface="Symbol" charset="2"/>
              </a:rPr>
              <a:t>–OR group of the ester </a:t>
            </a:r>
            <a:r>
              <a:rPr lang="en-US" dirty="0" smtClean="0">
                <a:sym typeface="Symbol" charset="2"/>
              </a:rPr>
              <a:t>is needed, otherwise </a:t>
            </a:r>
            <a:r>
              <a:rPr lang="en-US" dirty="0">
                <a:sym typeface="Symbol" charset="2"/>
              </a:rPr>
              <a:t>transesterification </a:t>
            </a:r>
            <a:r>
              <a:rPr lang="en-US" dirty="0" smtClean="0">
                <a:sym typeface="Symbol" charset="2"/>
              </a:rPr>
              <a:t>occurs:</a:t>
            </a:r>
          </a:p>
          <a:p>
            <a:pPr marL="914400" lvl="1" indent="-457200" eaLnBrk="1" hangingPunct="1">
              <a:buFont typeface="Calibri" charset="0"/>
              <a:buAutoNum type="arabicPeriod" startAt="3"/>
            </a:pPr>
            <a:endParaRPr lang="en-US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21.4 Claisen Condensations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71" y="3510749"/>
            <a:ext cx="7070160" cy="12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Crossed Claisen condensations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are only useful if one of the following criteria is met: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One ester has no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protons: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Perform directed Claisen condensation with LDA as the base: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13677" y="2394080"/>
            <a:ext cx="5914776" cy="11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2128" y="4528879"/>
            <a:ext cx="7113774" cy="11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21.4 Claisen Condensations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are exceptions, as the example below, where the enol form is favored in equilibrium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enol of a 1,3-diketone is stabilized by conjugation and intramolecular H-bonding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; it is more stable than a typical enol, and is favored at equilibrium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81792" y="1995131"/>
            <a:ext cx="3857714" cy="139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Enols </a:t>
            </a:r>
            <a:r>
              <a:rPr lang="en-US" sz="4000" dirty="0"/>
              <a:t>and Enolates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4644" y="2612024"/>
            <a:ext cx="13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1,3-diketone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Intramolecular Claisen condensations can also be achieved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Called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Dieckmann cyclization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Like with aldol reactions, Dieckmann cyclization prefers the formation of 5 and 6 member rings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21.24 – 21.28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6714" y="2142367"/>
            <a:ext cx="6091980" cy="167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21.4 Claisen Condensations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The alpha position can be alkylated when an enolate is treated with an alkyl halide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enolate attacks the alkyl halide via an S</a:t>
            </a:r>
            <a:r>
              <a:rPr lang="en-US" sz="2400" baseline="-25000" dirty="0">
                <a:sym typeface="Symbol" charset="2"/>
              </a:rPr>
              <a:t>N</a:t>
            </a:r>
            <a:r>
              <a:rPr lang="en-US" sz="2400" dirty="0">
                <a:sym typeface="Symbol" charset="2"/>
              </a:rPr>
              <a:t>2 reaction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503" y="1917472"/>
            <a:ext cx="3109187" cy="1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503" y="4417492"/>
            <a:ext cx="3180514" cy="131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Typical S</a:t>
            </a:r>
            <a:r>
              <a:rPr lang="en-US" sz="2400" b="1" baseline="-25000" dirty="0" smtClean="0">
                <a:sym typeface="Symbol" charset="2"/>
              </a:rPr>
              <a:t>N</a:t>
            </a:r>
            <a:r>
              <a:rPr lang="en-US" sz="2400" b="1" dirty="0" smtClean="0">
                <a:sym typeface="Symbol" charset="2"/>
              </a:rPr>
              <a:t>2 restrictions apply</a:t>
            </a:r>
            <a:r>
              <a:rPr lang="en-US" sz="2400" dirty="0" smtClean="0">
                <a:sym typeface="Symbol" charset="2"/>
              </a:rPr>
              <a:t>: when </a:t>
            </a:r>
            <a:r>
              <a:rPr lang="en-US" sz="2400" dirty="0">
                <a:sym typeface="Symbol" charset="2"/>
              </a:rPr>
              <a:t>2° or 3° alkyl halides are used, </a:t>
            </a:r>
            <a:r>
              <a:rPr lang="en-US" sz="2400" dirty="0" smtClean="0">
                <a:sym typeface="Symbol" charset="2"/>
              </a:rPr>
              <a:t>E2 elimination dominates</a:t>
            </a: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aldol reaction also competes with the desired alkylation, so a strong base such as LDA must be </a:t>
            </a:r>
            <a:r>
              <a:rPr lang="en-US" sz="2400" dirty="0" smtClean="0">
                <a:sym typeface="Symbol" charset="2"/>
              </a:rPr>
              <a:t>used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Regioselectivity is </a:t>
            </a:r>
            <a:r>
              <a:rPr lang="en-US" sz="2400" dirty="0" smtClean="0">
                <a:sym typeface="Symbol" charset="2"/>
              </a:rPr>
              <a:t>an issue with unsymmetrical ketones: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two different enolates </a:t>
            </a:r>
            <a:r>
              <a:rPr lang="en-US" dirty="0">
                <a:sym typeface="Symbol" charset="2"/>
              </a:rPr>
              <a:t>can </a:t>
            </a:r>
            <a:r>
              <a:rPr lang="en-US" dirty="0" smtClean="0">
                <a:sym typeface="Symbol" charset="2"/>
              </a:rPr>
              <a:t>form</a:t>
            </a:r>
            <a:endParaRPr lang="en-US" sz="2400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Regioselectivity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is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an issue with unsymmetrical ketones: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two different enolates </a:t>
            </a:r>
            <a:r>
              <a:rPr lang="en-US" dirty="0">
                <a:sym typeface="Symbol" charset="2"/>
              </a:rPr>
              <a:t>can </a:t>
            </a:r>
            <a:r>
              <a:rPr lang="en-US" dirty="0" smtClean="0">
                <a:sym typeface="Symbol" charset="2"/>
              </a:rPr>
              <a:t>form</a:t>
            </a:r>
            <a:endParaRPr lang="en-US" sz="2400" dirty="0">
              <a:sym typeface="Symbol" charset="2"/>
            </a:endParaRP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6556" y="2255808"/>
            <a:ext cx="6088644" cy="28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3347" y="5291189"/>
            <a:ext cx="233057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More stable enolate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4338" y="5304869"/>
            <a:ext cx="18162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Less stable, but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orms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>
                <a:sym typeface="Symbol" charset="2"/>
              </a:rPr>
              <a:t>kinetic and thermodynamic </a:t>
            </a:r>
            <a:r>
              <a:rPr lang="en-US" sz="2400" dirty="0" smtClean="0">
                <a:sym typeface="Symbol" charset="2"/>
              </a:rPr>
              <a:t>pathways:</a:t>
            </a:r>
            <a:endParaRPr lang="en-US" sz="2400" dirty="0">
              <a:sym typeface="Symbol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8" y="2242865"/>
            <a:ext cx="5503632" cy="306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sym typeface="Symbol" charset="2"/>
              </a:rPr>
              <a:t>Kinetic enolate favored by irreversible conditions: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Use LDA  </a:t>
            </a:r>
            <a:r>
              <a:rPr lang="en-US" dirty="0">
                <a:sym typeface="Symbol" charset="2"/>
              </a:rPr>
              <a:t>at low </a:t>
            </a:r>
            <a:r>
              <a:rPr lang="en-US" dirty="0" smtClean="0">
                <a:sym typeface="Symbol" charset="2"/>
              </a:rPr>
              <a:t>temperature 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Symbol" charset="2"/>
              </a:rPr>
              <a:t>Thermodynamic enolate favored by reversible conditions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Use NaH at room temperature </a:t>
            </a:r>
          </a:p>
          <a:p>
            <a:pPr lvl="1"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endParaRPr lang="en-US" sz="2400" dirty="0">
              <a:sym typeface="Symbol" charset="2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b="1" dirty="0" smtClean="0">
                <a:sym typeface="Symbol" charset="2"/>
              </a:rPr>
              <a:t>Practice with Conceptual Checkpoint 21.29 – 21.30</a:t>
            </a:r>
            <a:endParaRPr lang="en-US" sz="2400" b="1" dirty="0">
              <a:sym typeface="Symbol" charset="2"/>
            </a:endParaRPr>
          </a:p>
        </p:txBody>
      </p: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0641" y="2859835"/>
            <a:ext cx="6123011" cy="260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Symbol" charset="2"/>
              </a:rPr>
              <a:t>The malonic ester synthesis </a:t>
            </a:r>
            <a:r>
              <a:rPr lang="en-US" sz="2400" b="1" dirty="0" smtClean="0">
                <a:sym typeface="Symbol" charset="2"/>
              </a:rPr>
              <a:t> - </a:t>
            </a:r>
            <a:r>
              <a:rPr lang="en-US" sz="2400" dirty="0" smtClean="0">
                <a:sym typeface="Symbol" charset="2"/>
              </a:rPr>
              <a:t>akyl halide is </a:t>
            </a:r>
            <a:r>
              <a:rPr lang="en-US" sz="2400" dirty="0">
                <a:sym typeface="Symbol" charset="2"/>
              </a:rPr>
              <a:t>converted into a carboxylic acid with two additional </a:t>
            </a:r>
            <a:r>
              <a:rPr lang="en-US" sz="2400" dirty="0" smtClean="0">
                <a:sym typeface="Symbol" charset="2"/>
              </a:rPr>
              <a:t>carbons:</a:t>
            </a:r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 smtClean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2"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b="1" dirty="0">
                <a:sym typeface="Symbol" charset="2"/>
              </a:rPr>
              <a:t>Diethyl malonate </a:t>
            </a:r>
            <a:r>
              <a:rPr lang="en-US" sz="2400" dirty="0">
                <a:sym typeface="Symbol" charset="2"/>
              </a:rPr>
              <a:t>is </a:t>
            </a:r>
            <a:r>
              <a:rPr lang="en-US" sz="2400" dirty="0" smtClean="0">
                <a:sym typeface="Symbol" charset="2"/>
              </a:rPr>
              <a:t>the starting material</a:t>
            </a:r>
          </a:p>
          <a:p>
            <a:pPr eaLnBrk="1" hangingPunct="1"/>
            <a:r>
              <a:rPr lang="en-US" sz="2400" dirty="0" smtClean="0">
                <a:sym typeface="Symbol" charset="2"/>
              </a:rPr>
              <a:t>It is first reacted with </a:t>
            </a:r>
            <a:r>
              <a:rPr lang="en-US" sz="2400" dirty="0">
                <a:sym typeface="Symbol" charset="2"/>
              </a:rPr>
              <a:t>a base to </a:t>
            </a:r>
            <a:r>
              <a:rPr lang="en-US" sz="2400" dirty="0" smtClean="0">
                <a:sym typeface="Symbol" charset="2"/>
              </a:rPr>
              <a:t>form the corresponding enolate:</a:t>
            </a:r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9150" y="1992269"/>
            <a:ext cx="3245994" cy="8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94596" y="4709575"/>
            <a:ext cx="5107622" cy="12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4322" y="4929573"/>
            <a:ext cx="1197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iethyl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malonate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9614" y="4929573"/>
            <a:ext cx="1197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stabilized</a:t>
            </a:r>
          </a:p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enolate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The enolate is </a:t>
            </a:r>
            <a:r>
              <a:rPr lang="en-US" sz="2400" dirty="0" smtClean="0">
                <a:sym typeface="Symbol" charset="2"/>
              </a:rPr>
              <a:t>then reacted </a:t>
            </a:r>
            <a:r>
              <a:rPr lang="en-US" sz="2400" dirty="0">
                <a:sym typeface="Symbol" charset="2"/>
              </a:rPr>
              <a:t>with the alkyl </a:t>
            </a:r>
            <a:r>
              <a:rPr lang="en-US" sz="2400" dirty="0" smtClean="0">
                <a:sym typeface="Symbol" charset="2"/>
              </a:rPr>
              <a:t>halide: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Both ester groups are then hydrolyzed:</a:t>
            </a:r>
            <a:endParaRPr lang="en-US" sz="2400" dirty="0">
              <a:sym typeface="Symbol" charset="2"/>
            </a:endParaRPr>
          </a:p>
          <a:p>
            <a:pPr eaLnBrk="1" hangingPunct="1">
              <a:buFont typeface="Arial" charset="0"/>
              <a:buNone/>
            </a:pPr>
            <a:endParaRPr lang="en-US" sz="2400" dirty="0">
              <a:sym typeface="Symbol" charset="2"/>
            </a:endParaRPr>
          </a:p>
        </p:txBody>
      </p:sp>
      <p:pic>
        <p:nvPicPr>
          <p:cNvPr id="6349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64315" y="1737700"/>
            <a:ext cx="5126815" cy="12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93654" y="4478751"/>
            <a:ext cx="5176985" cy="13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One of the resulting carboxylic acid groups </a:t>
            </a:r>
            <a:r>
              <a:rPr lang="en-US" sz="2400" dirty="0" smtClean="0">
                <a:sym typeface="Symbol" charset="2"/>
              </a:rPr>
              <a:t>is then </a:t>
            </a:r>
            <a:r>
              <a:rPr lang="en-US" sz="2400" b="1" dirty="0">
                <a:sym typeface="Symbol" charset="2"/>
              </a:rPr>
              <a:t>decarboxylated</a:t>
            </a:r>
            <a:r>
              <a:rPr lang="en-US" sz="2400" dirty="0">
                <a:sym typeface="Symbol" charset="2"/>
              </a:rPr>
              <a:t> with </a:t>
            </a:r>
            <a:r>
              <a:rPr lang="en-US" sz="2400" dirty="0" smtClean="0">
                <a:sym typeface="Symbol" charset="2"/>
              </a:rPr>
              <a:t>heat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1,3-dicarboxylic acids undergo </a:t>
            </a:r>
            <a:r>
              <a:rPr lang="en-US" sz="2400" b="1" dirty="0" smtClean="0">
                <a:sym typeface="Symbol" charset="2"/>
              </a:rPr>
              <a:t>decarboxylation</a:t>
            </a:r>
            <a:r>
              <a:rPr lang="en-US" sz="2400" dirty="0" smtClean="0">
                <a:sym typeface="Symbol" charset="2"/>
              </a:rPr>
              <a:t> in a pericyclic process:</a:t>
            </a:r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>
              <a:buFont typeface="Arial" charset="0"/>
              <a:buNone/>
            </a:pPr>
            <a:endParaRPr lang="en-US" dirty="0">
              <a:sym typeface="Symbol" charset="2"/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2636" y="4456175"/>
            <a:ext cx="6312854" cy="137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40" y="2014883"/>
            <a:ext cx="4695687" cy="110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Malonic ester synthesis, overall: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b="1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Diethyl malonate can also be </a:t>
            </a:r>
            <a:r>
              <a:rPr lang="en-US" sz="2400" b="1" dirty="0" smtClean="0">
                <a:sym typeface="Symbol" charset="2"/>
              </a:rPr>
              <a:t>dialkylated: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Practice with SkillBuilder 21.5</a:t>
            </a:r>
            <a:endParaRPr lang="en-US" sz="2400" b="1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>
              <a:buFont typeface="Arial" charset="0"/>
              <a:buNone/>
            </a:pPr>
            <a:endParaRPr lang="en-US" dirty="0">
              <a:sym typeface="Symbol" charset="2"/>
            </a:endParaRPr>
          </a:p>
        </p:txBody>
      </p:sp>
      <p:pic>
        <p:nvPicPr>
          <p:cNvPr id="6554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1904" y="1351525"/>
            <a:ext cx="6700485" cy="21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0" y="4160200"/>
            <a:ext cx="7633252" cy="123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62280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Phenol is an example where the enol is vastly favored over the keto at equilibrium.</a:t>
            </a:r>
            <a:r>
              <a:rPr lang="en-US" sz="2400" dirty="0" smtClean="0">
                <a:sym typeface="Symbol" charset="2"/>
              </a:rPr>
              <a:t> 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Phenol is an enol with aromatic stability</a:t>
            </a:r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0465" y="1932196"/>
            <a:ext cx="2787225" cy="171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Enols </a:t>
            </a:r>
            <a:r>
              <a:rPr lang="en-US" sz="4000" dirty="0"/>
              <a:t>and Enolates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acetoacetic ester synthesis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analogous to the malonate synthesis.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Converts an alkyl halide to methyl ketone with three new carbon atoms: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21.6</a:t>
            </a:r>
          </a:p>
        </p:txBody>
      </p:sp>
      <p:pic>
        <p:nvPicPr>
          <p:cNvPr id="6759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2267" y="2535728"/>
            <a:ext cx="6159760" cy="216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21.5 Alkylation of the Alpha Position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6130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Recall that </a:t>
            </a:r>
            <a:r>
              <a:rPr lang="el-GR" sz="2400" dirty="0">
                <a:sym typeface="Symbol" charset="2"/>
              </a:rPr>
              <a:t>α</a:t>
            </a:r>
            <a:r>
              <a:rPr lang="en-US" sz="2400" dirty="0">
                <a:sym typeface="Symbol" charset="2"/>
              </a:rPr>
              <a:t>,</a:t>
            </a:r>
            <a:r>
              <a:rPr lang="el-GR" sz="2400" dirty="0">
                <a:sym typeface="Symbol" charset="2"/>
              </a:rPr>
              <a:t>β</a:t>
            </a:r>
            <a:r>
              <a:rPr lang="en-US" sz="2400" dirty="0">
                <a:sym typeface="Symbol" charset="2"/>
              </a:rPr>
              <a:t>-unsaturated carbonyls </a:t>
            </a:r>
            <a:r>
              <a:rPr lang="en-US" sz="2400" dirty="0" smtClean="0">
                <a:sym typeface="Symbol" charset="2"/>
              </a:rPr>
              <a:t>are made via aldol condensation: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sz="2400" dirty="0">
              <a:sym typeface="Symbol" charset="2"/>
            </a:endParaRPr>
          </a:p>
          <a:p>
            <a:pPr eaLnBrk="1" hangingPunct="1"/>
            <a:r>
              <a:rPr lang="el-GR" sz="2400" dirty="0">
                <a:sym typeface="Symbol" charset="2"/>
              </a:rPr>
              <a:t>α</a:t>
            </a:r>
            <a:r>
              <a:rPr lang="en-US" sz="2400" dirty="0">
                <a:sym typeface="Symbol" charset="2"/>
              </a:rPr>
              <a:t>,</a:t>
            </a:r>
            <a:r>
              <a:rPr lang="el-GR" sz="2400" dirty="0">
                <a:sym typeface="Symbol" charset="2"/>
              </a:rPr>
              <a:t>β</a:t>
            </a:r>
            <a:r>
              <a:rPr lang="en-US" sz="2400" dirty="0">
                <a:sym typeface="Symbol" charset="2"/>
              </a:rPr>
              <a:t>-unsaturated carbonyls have three resonance </a:t>
            </a:r>
            <a:r>
              <a:rPr lang="en-US" sz="2400" dirty="0" smtClean="0">
                <a:sym typeface="Symbol" charset="2"/>
              </a:rPr>
              <a:t>contributors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28563" y="1918439"/>
            <a:ext cx="4318011" cy="9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6568" y="3726757"/>
            <a:ext cx="7281999" cy="14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6130" cy="504825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α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,</a:t>
            </a:r>
            <a:r>
              <a:rPr lang="el-GR" sz="2400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β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-unsaturated carbonyls have three resonance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 charset="2"/>
              </a:rPr>
              <a:t>contributors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  <a:sym typeface="Symbol" charset="2"/>
              </a:rPr>
              <a:t>b </a:t>
            </a:r>
            <a:r>
              <a:rPr lang="en-US" sz="2400" dirty="0" smtClean="0">
                <a:sym typeface="Symbol" charset="2"/>
              </a:rPr>
              <a:t>carbon and the carbonyl carbon are electrophilic: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Either carbon can be attacked, depending on nucleophile used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  <a:p>
            <a:pPr eaLnBrk="1" hangingPunct="1"/>
            <a:endParaRPr lang="en-US" sz="2400" dirty="0">
              <a:sym typeface="Symbol" charset="2"/>
            </a:endParaRPr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 bwMode="auto">
          <a:xfrm>
            <a:off x="799577" y="1672671"/>
            <a:ext cx="7281999" cy="14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8" y="4173126"/>
            <a:ext cx="2885075" cy="13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Grignard reagents generally attack the carbonyl </a:t>
            </a:r>
            <a:r>
              <a:rPr lang="en-US" sz="2400" dirty="0" smtClean="0">
                <a:sym typeface="Symbol" charset="2"/>
              </a:rPr>
              <a:t>position</a:t>
            </a:r>
          </a:p>
          <a:p>
            <a:pPr eaLnBrk="1" hangingPunct="1"/>
            <a:r>
              <a:rPr lang="en-US" sz="2400" b="1" dirty="0" smtClean="0">
                <a:sym typeface="Symbol" charset="2"/>
              </a:rPr>
              <a:t>This is called 1,2 addition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Gilman </a:t>
            </a:r>
            <a:r>
              <a:rPr lang="en-US" sz="2400" dirty="0">
                <a:sym typeface="Symbol" charset="2"/>
              </a:rPr>
              <a:t>reagents generally </a:t>
            </a:r>
            <a:r>
              <a:rPr lang="en-US" sz="2400" dirty="0" smtClean="0">
                <a:sym typeface="Symbol" charset="2"/>
              </a:rPr>
              <a:t>attack </a:t>
            </a:r>
            <a:r>
              <a:rPr lang="en-US" sz="2400" dirty="0">
                <a:sym typeface="Symbol" charset="2"/>
              </a:rPr>
              <a:t>the beta position </a:t>
            </a:r>
            <a:endParaRPr lang="en-US" sz="2400" dirty="0" smtClean="0">
              <a:sym typeface="Symbol" charset="2"/>
            </a:endParaRPr>
          </a:p>
          <a:p>
            <a:pPr eaLnBrk="1" hangingPunct="1"/>
            <a:r>
              <a:rPr lang="en-US" sz="2400" b="1" dirty="0" smtClean="0">
                <a:sym typeface="Symbol" charset="2"/>
              </a:rPr>
              <a:t>This is called 1,4-addition </a:t>
            </a:r>
            <a:r>
              <a:rPr lang="en-US" sz="2400" b="1" dirty="0">
                <a:sym typeface="Symbol" charset="2"/>
              </a:rPr>
              <a:t>or conjugate addition</a:t>
            </a: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8410" y="2147680"/>
            <a:ext cx="4866947" cy="111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78410" y="4838885"/>
            <a:ext cx="5145535" cy="98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ym typeface="Symbol" charset="2"/>
              </a:rPr>
              <a:t>General mechanism of conjugate addition:</a:t>
            </a: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endParaRPr lang="en-US" sz="2400" b="1" dirty="0" smtClean="0">
              <a:sym typeface="Symbol" charset="2"/>
            </a:endParaRPr>
          </a:p>
          <a:p>
            <a:pPr eaLnBrk="1" hangingPunct="1"/>
            <a:endParaRPr lang="en-US" sz="2400" b="1" dirty="0">
              <a:sym typeface="Symbol" charset="2"/>
            </a:endParaRPr>
          </a:p>
          <a:p>
            <a:pPr eaLnBrk="1" hangingPunct="1"/>
            <a:r>
              <a:rPr lang="en-US" sz="2400" dirty="0" smtClean="0">
                <a:sym typeface="Symbol" charset="2"/>
              </a:rPr>
              <a:t>The enol then tautomerizes to the aldehyde/ketone:</a:t>
            </a:r>
            <a:endParaRPr lang="en-US" sz="2400" dirty="0">
              <a:sym typeface="Symbol" charset="2"/>
            </a:endParaRP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1708" y="1628714"/>
            <a:ext cx="6920584" cy="15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46337" y="4486550"/>
            <a:ext cx="4791785" cy="142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Stronger nucleophiles tend towards 1,2-addition; less reactive nucleophiles tend to do conjugate addition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Typical enolates often give a mixture of 1,2- and 1,4- addition products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tabilized enolates give 1,4-addition exclusively:</a:t>
            </a:r>
          </a:p>
        </p:txBody>
      </p:sp>
      <p:pic>
        <p:nvPicPr>
          <p:cNvPr id="716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90553" y="4290875"/>
            <a:ext cx="5162893" cy="140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Stabilized enolates give 1,4-addition exclusively: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conjugate (1,4) addition is called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Michael reaction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Michael donor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= nucleophile that does conjugate addition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Michael acceptor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=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a,b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-unsaturated carbonyl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71687" name="Picture 2"/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 bwMode="auto">
          <a:xfrm>
            <a:off x="1990553" y="1534423"/>
            <a:ext cx="5162893" cy="140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9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following Michael donors give exclusively 1,4-addition with an unsaturated carbonyl compound: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21.35 – 21.37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92" y="2241310"/>
            <a:ext cx="5883216" cy="282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Because singly-stabilized enolates do not give high yielding Michael additions, Gilbert Stork developed a synthesis using an enamine intermediate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how an enamine is made (section 19.6)</a:t>
            </a:r>
          </a:p>
        </p:txBody>
      </p:sp>
      <p:pic>
        <p:nvPicPr>
          <p:cNvPr id="7475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09008" y="3613593"/>
            <a:ext cx="3325983" cy="175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Stork Enamine Synthesis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Enamines behave like enolate; they are nucleophiles: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But, an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enamine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less nucleophilic, and is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Michael donor</a:t>
            </a:r>
          </a:p>
        </p:txBody>
      </p:sp>
      <p:pic>
        <p:nvPicPr>
          <p:cNvPr id="7578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24758" y="1968640"/>
            <a:ext cx="6501259" cy="20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mechanism for the tautomerization depends on whether it is acid catalyzed or base catalyzed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Mechanism (acidic conditions)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7347" y="2974351"/>
            <a:ext cx="8229600" cy="25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Enols </a:t>
            </a:r>
            <a:r>
              <a:rPr lang="en-US" sz="4000" dirty="0"/>
              <a:t>and Enolates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But, an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 enamine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is less nucleophilic, and is a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Michael donor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After conjugate addition, aqueous acid converts both groups into carbonyl groups:</a:t>
            </a:r>
          </a:p>
        </p:txBody>
      </p:sp>
      <p:pic>
        <p:nvPicPr>
          <p:cNvPr id="768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6001" y="1557194"/>
            <a:ext cx="5517894" cy="192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001" y="4607733"/>
            <a:ext cx="5756434" cy="164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overall, 3-part process is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Stork enamine synthesis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: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b="1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(1) formation of enamine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(2) Michael addition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(3) hydrolysis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21.7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Conjugate Addition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6" y="1681922"/>
            <a:ext cx="5186018" cy="14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Robinson Annulation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– two step process for forming a ring, specifically (1) Michael addition, followed by (2) intramolecular aldol condensation: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Checkpoints 21.40 – 21.41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21.6 Robinson Annulation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7" y="2373799"/>
            <a:ext cx="8521148" cy="133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/>
            <a:r>
              <a:rPr lang="en-US" sz="2400" dirty="0">
                <a:sym typeface="Symbol" charset="2"/>
              </a:rPr>
              <a:t>Most of the reactions in this chapter are C-C bond </a:t>
            </a:r>
            <a:r>
              <a:rPr lang="en-US" sz="2400" dirty="0" smtClean="0">
                <a:sym typeface="Symbol" charset="2"/>
              </a:rPr>
              <a:t>forming, and yield products that contain two functional groups:</a:t>
            </a:r>
          </a:p>
          <a:p>
            <a:pPr eaLnBrk="1" hangingPunct="1"/>
            <a:endParaRPr lang="en-US" sz="2400" dirty="0">
              <a:sym typeface="Symbol" charset="2"/>
            </a:endParaRPr>
          </a:p>
          <a:p>
            <a:pPr lvl="1" eaLnBrk="1" hangingPunct="1"/>
            <a:r>
              <a:rPr lang="en-US" dirty="0" smtClean="0">
                <a:sym typeface="Symbol" charset="2"/>
              </a:rPr>
              <a:t>Aldol reaction and/or condensation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Claisen condensation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Stork enamine synthesis (i.e. Michael reaction)</a:t>
            </a:r>
          </a:p>
          <a:p>
            <a:pPr lvl="1" eaLnBrk="1" hangingPunct="1"/>
            <a:endParaRPr lang="en-US" dirty="0" smtClean="0">
              <a:sym typeface="Symbol" charset="2"/>
            </a:endParaRPr>
          </a:p>
          <a:p>
            <a:pPr lvl="1"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sz="2400" dirty="0">
                <a:sym typeface="Symbol" charset="2"/>
              </a:rPr>
              <a:t>The positions of the functional groups in </a:t>
            </a:r>
            <a:r>
              <a:rPr lang="en-US" sz="2400" dirty="0" smtClean="0">
                <a:sym typeface="Symbol" charset="2"/>
              </a:rPr>
              <a:t>a target compound dictate what reactions can be used to synthesize it</a:t>
            </a:r>
            <a:endParaRPr lang="en-US" sz="2400" dirty="0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Synthesis Strategies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Stork enamine synthesis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1,5-dicarbonyl compounds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Aldol and Claisen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1,3-difunctional compounds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21.8</a:t>
            </a:r>
          </a:p>
        </p:txBody>
      </p:sp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6500" y="1754838"/>
            <a:ext cx="4984882" cy="12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20943" y="3729590"/>
            <a:ext cx="3922408" cy="202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Synthesis Strategies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048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We have learned two methods of alkylation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alpha position of an enolate attacks an alkyl halide 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 Michael donor attacks the beta position of a Michael acceptor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These two reactions can also be combined</a:t>
            </a: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21.9</a:t>
            </a:r>
          </a:p>
        </p:txBody>
      </p:sp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36480" y="3381513"/>
            <a:ext cx="3091333" cy="12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Synthesis Strategies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Review of Reactions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0" y="1714036"/>
            <a:ext cx="8686800" cy="253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Review of Reactions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4" y="1304033"/>
            <a:ext cx="8872331" cy="34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Review of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350"/>
            <a:ext cx="9084763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Review of Reactions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" y="3307940"/>
            <a:ext cx="5992590" cy="1597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" y="786384"/>
            <a:ext cx="1920461" cy="764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1" y="807358"/>
            <a:ext cx="5527473" cy="2337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" y="4857789"/>
            <a:ext cx="5167872" cy="142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75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  <a:sym typeface="Symbol"/>
              </a:rPr>
              <a:t>The mechanism for the tautomerization depends on whether it is acid catalyzed or base catalyzed</a:t>
            </a:r>
          </a:p>
          <a:p>
            <a:pPr eaLnBrk="1" hangingPunct="1">
              <a:defRPr/>
            </a:pPr>
            <a:endParaRPr lang="en-US" sz="2400" dirty="0">
              <a:solidFill>
                <a:schemeClr val="tx1">
                  <a:lumMod val="25000"/>
                  <a:lumOff val="7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Mechanism (basic conditions)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1915" y="3006630"/>
            <a:ext cx="8696540" cy="196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Enols </a:t>
            </a:r>
            <a:r>
              <a:rPr lang="en-US" sz="4000" dirty="0"/>
              <a:t>and Enolates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21.7 Review of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" y="786384"/>
            <a:ext cx="2671418" cy="581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" y="1580261"/>
            <a:ext cx="4031422" cy="2027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61" y="916931"/>
            <a:ext cx="4843373" cy="1600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70" y="4113740"/>
            <a:ext cx="5818257" cy="16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32141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It is safe to assume that some fraction of a ketone/aldehyde in solution will exist in the enol form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position is an enol is nucleophilic: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21.1 – 21.3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63816" y="3228647"/>
            <a:ext cx="3016828" cy="13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21-</a:t>
            </a:r>
            <a:fld id="{EA269F1B-FB04-8742-8869-7489A74AA1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7493"/>
            <a:ext cx="8229600" cy="79387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21.1 Enols </a:t>
            </a:r>
            <a:r>
              <a:rPr lang="en-US" sz="4000" dirty="0"/>
              <a:t>and Enolates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61" y="3162297"/>
            <a:ext cx="2144056" cy="152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90010</TotalTime>
  <Words>4142</Words>
  <Application>Microsoft Office PowerPoint</Application>
  <PresentationFormat>On-screen Show (4:3)</PresentationFormat>
  <Paragraphs>884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Klein1-Temp</vt:lpstr>
      <vt:lpstr>PowerPoint Presentation</vt:lpstr>
      <vt:lpstr>21.1 Introduction: Enols and Enolates</vt:lpstr>
      <vt:lpstr>21.1 Introduction: Enols and Enolates</vt:lpstr>
      <vt:lpstr>21.1 Enols</vt:lpstr>
      <vt:lpstr>21.1 Enols and Enolates</vt:lpstr>
      <vt:lpstr>21.1 Enols and Enolates</vt:lpstr>
      <vt:lpstr>21.1 Enols and Enolates</vt:lpstr>
      <vt:lpstr>21.1 Enols and Enolates</vt:lpstr>
      <vt:lpstr>21.1 Enols and Enolates</vt:lpstr>
      <vt:lpstr>21.1 Enolates</vt:lpstr>
      <vt:lpstr>21.1 Enolates</vt:lpstr>
      <vt:lpstr>21.1 Enols and Enolates</vt:lpstr>
      <vt:lpstr>21.1 Choosing a Base for Enolate Formation</vt:lpstr>
      <vt:lpstr>21.1 Choosing a Base for Enolate Formation</vt:lpstr>
      <vt:lpstr>21.1 Choosing a Base for Enolate Formation</vt:lpstr>
      <vt:lpstr>21.1 Choosing a Base for Enolate Formation</vt:lpstr>
      <vt:lpstr>21.1 Choosing a Base for Enolate Formation</vt:lpstr>
      <vt:lpstr>21.1 Choosing a Base for Enolate Formation</vt:lpstr>
      <vt:lpstr>21.1 Choosing a Base for Enolate Formation</vt:lpstr>
      <vt:lpstr>21.2 Alpha Halogenation – Acidic Conditions</vt:lpstr>
      <vt:lpstr>21.2 Alpha Halogenation – Acidic Conditions</vt:lpstr>
      <vt:lpstr>21.2 Alpha Halogenation</vt:lpstr>
      <vt:lpstr>21.2 Alpha Halogenation</vt:lpstr>
      <vt:lpstr>21.2 Alpha Halogenation</vt:lpstr>
      <vt:lpstr>21.2 Alpha Halogenation</vt:lpstr>
      <vt:lpstr>21.2 Alpha Halogenation</vt:lpstr>
      <vt:lpstr>21.2 Alpha Halogenation</vt:lpstr>
      <vt:lpstr>21.2 Alpha Halogenation</vt:lpstr>
      <vt:lpstr>21.2 Alpha Halogenation</vt:lpstr>
      <vt:lpstr>21.3 Aldol Additions</vt:lpstr>
      <vt:lpstr>21.3 Aldol Additions</vt:lpstr>
      <vt:lpstr>21.3 Aldol Additions</vt:lpstr>
      <vt:lpstr>21.3 Aldol Additions</vt:lpstr>
      <vt:lpstr>21.3 Aldol Condensations</vt:lpstr>
      <vt:lpstr>21.3 Aldol Condensations</vt:lpstr>
      <vt:lpstr>21.3 Aldol Condensations</vt:lpstr>
      <vt:lpstr>21.3 Aldol Condensations</vt:lpstr>
      <vt:lpstr>21.3 Aldol Condensations</vt:lpstr>
      <vt:lpstr>21.3 Aldol Condensations</vt:lpstr>
      <vt:lpstr>21.3 Crossed Aldol Reactions</vt:lpstr>
      <vt:lpstr>21.3 Crossed Aldol Reactions</vt:lpstr>
      <vt:lpstr>21.3 Crossed Aldol Reactions</vt:lpstr>
      <vt:lpstr>21.3 Crossed Aldol Reactions</vt:lpstr>
      <vt:lpstr>21.3 Intramolecular Aldol Reactions</vt:lpstr>
      <vt:lpstr>21.4 Claisen Condensations</vt:lpstr>
      <vt:lpstr>21.4 Claisen Condensations</vt:lpstr>
      <vt:lpstr>21.4 Claisen Condensations</vt:lpstr>
      <vt:lpstr>21.4 Claisen Condensations</vt:lpstr>
      <vt:lpstr>21.4 Claisen Condensations</vt:lpstr>
      <vt:lpstr>21.4 Claisen Condensations</vt:lpstr>
      <vt:lpstr>21.5 Alkylation of the Alpha Position</vt:lpstr>
      <vt:lpstr>21.5 Alkylation of the Alpha Position</vt:lpstr>
      <vt:lpstr>21.5 Alkylation of the Alpha Position</vt:lpstr>
      <vt:lpstr>21.5 Alkylation of the Alpha Position</vt:lpstr>
      <vt:lpstr>21.5 Alkylation of the Alpha Position</vt:lpstr>
      <vt:lpstr>21.5 Alkylation of the Alpha Position</vt:lpstr>
      <vt:lpstr>21.5 Alkylation of the Alpha Position</vt:lpstr>
      <vt:lpstr>21.5 Alkylation of the Alpha Position</vt:lpstr>
      <vt:lpstr>21.5 Alkylation of the Alpha Position</vt:lpstr>
      <vt:lpstr>21.5 Alkylation of the Alpha Position</vt:lpstr>
      <vt:lpstr>21.6 Conjugate Addition Reactions</vt:lpstr>
      <vt:lpstr>21.6 Conjugate Addition Reactions</vt:lpstr>
      <vt:lpstr>21.6 Conjugate Addition Reactions</vt:lpstr>
      <vt:lpstr>21.6 Conjugate Addition Reactions</vt:lpstr>
      <vt:lpstr>21.6 Conjugate Addition Reactions</vt:lpstr>
      <vt:lpstr>21.6 Conjugate Addition Reactions</vt:lpstr>
      <vt:lpstr>21.6 Conjugate Addition Reactions</vt:lpstr>
      <vt:lpstr>21.6 Stork Enamine Synthesis</vt:lpstr>
      <vt:lpstr>21.6 Conjugate Addition Reactions</vt:lpstr>
      <vt:lpstr>21.6 Conjugate Addition Reactions</vt:lpstr>
      <vt:lpstr>21.6 Conjugate Addition Reactions</vt:lpstr>
      <vt:lpstr>21.6 Robinson Annulation</vt:lpstr>
      <vt:lpstr>21.7 Synthesis Strategies</vt:lpstr>
      <vt:lpstr>21.7 Synthesis Strategies</vt:lpstr>
      <vt:lpstr>21.7 Synthesis Strategies</vt:lpstr>
      <vt:lpstr>21.7 Review of Reactions</vt:lpstr>
      <vt:lpstr>21.7 Review of Reactions</vt:lpstr>
      <vt:lpstr>21.7 Review of Reactions</vt:lpstr>
      <vt:lpstr>21.7 Review of Reactions</vt:lpstr>
      <vt:lpstr>21.7 Review of Reactions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laser</cp:lastModifiedBy>
  <cp:revision>455</cp:revision>
  <dcterms:created xsi:type="dcterms:W3CDTF">2014-01-21T18:43:37Z</dcterms:created>
  <dcterms:modified xsi:type="dcterms:W3CDTF">2017-01-31T08:19:34Z</dcterms:modified>
</cp:coreProperties>
</file>