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347" r:id="rId2"/>
    <p:sldId id="266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348" r:id="rId23"/>
    <p:sldId id="349" r:id="rId24"/>
    <p:sldId id="289" r:id="rId25"/>
    <p:sldId id="291" r:id="rId26"/>
    <p:sldId id="292" r:id="rId27"/>
    <p:sldId id="293" r:id="rId28"/>
    <p:sldId id="295" r:id="rId29"/>
    <p:sldId id="350" r:id="rId30"/>
    <p:sldId id="296" r:id="rId31"/>
    <p:sldId id="297" r:id="rId32"/>
    <p:sldId id="299" r:id="rId33"/>
    <p:sldId id="300" r:id="rId34"/>
    <p:sldId id="301" r:id="rId35"/>
    <p:sldId id="302" r:id="rId36"/>
    <p:sldId id="303" r:id="rId37"/>
    <p:sldId id="304" r:id="rId38"/>
    <p:sldId id="306" r:id="rId39"/>
    <p:sldId id="307" r:id="rId40"/>
    <p:sldId id="309" r:id="rId41"/>
    <p:sldId id="310" r:id="rId42"/>
    <p:sldId id="311" r:id="rId43"/>
    <p:sldId id="312" r:id="rId44"/>
    <p:sldId id="313" r:id="rId45"/>
    <p:sldId id="314" r:id="rId46"/>
    <p:sldId id="351" r:id="rId47"/>
    <p:sldId id="315" r:id="rId48"/>
    <p:sldId id="316" r:id="rId49"/>
    <p:sldId id="318" r:id="rId50"/>
    <p:sldId id="319" r:id="rId51"/>
    <p:sldId id="320" r:id="rId52"/>
    <p:sldId id="352" r:id="rId53"/>
    <p:sldId id="321" r:id="rId54"/>
    <p:sldId id="353" r:id="rId55"/>
    <p:sldId id="324" r:id="rId56"/>
    <p:sldId id="325" r:id="rId57"/>
    <p:sldId id="326" r:id="rId58"/>
    <p:sldId id="354" r:id="rId59"/>
    <p:sldId id="355" r:id="rId60"/>
    <p:sldId id="329" r:id="rId61"/>
    <p:sldId id="330" r:id="rId62"/>
    <p:sldId id="331" r:id="rId63"/>
    <p:sldId id="332" r:id="rId64"/>
    <p:sldId id="333" r:id="rId65"/>
    <p:sldId id="335" r:id="rId66"/>
    <p:sldId id="336" r:id="rId67"/>
    <p:sldId id="337" r:id="rId68"/>
    <p:sldId id="338" r:id="rId69"/>
    <p:sldId id="339" r:id="rId70"/>
    <p:sldId id="341" r:id="rId71"/>
    <p:sldId id="356" r:id="rId72"/>
    <p:sldId id="357" r:id="rId73"/>
    <p:sldId id="358" r:id="rId74"/>
    <p:sldId id="359" r:id="rId75"/>
    <p:sldId id="360" r:id="rId76"/>
    <p:sldId id="361" r:id="rId77"/>
    <p:sldId id="362" r:id="rId78"/>
    <p:sldId id="363" r:id="rId7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FFB"/>
    <a:srgbClr val="1F00D6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5" autoAdjust="0"/>
    <p:restoredTop sz="95673" autoAdjust="0"/>
  </p:normalViewPr>
  <p:slideViewPr>
    <p:cSldViewPr snapToGrid="0">
      <p:cViewPr>
        <p:scale>
          <a:sx n="100" d="100"/>
          <a:sy n="100" d="100"/>
        </p:scale>
        <p:origin x="-2184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242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B6B73EC-EB34-2A4F-B393-8327165E60BB}" type="datetimeFigureOut">
              <a:rPr lang="en-US"/>
              <a:pPr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E011CBE-CB45-D24D-B00B-5B023E6F3C7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27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83253C5-97C7-2745-AB40-9CE8CB3060FB}" type="datetimeFigureOut">
              <a:rPr lang="en-US"/>
              <a:pPr/>
              <a:t>1/31/2017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267D9E1-1097-2449-944C-E537C85DAD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54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600">
                <a:solidFill>
                  <a:srgbClr val="141313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6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4120312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60200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3646456" y="6492875"/>
            <a:ext cx="18510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22-</a:t>
            </a:r>
            <a:fld id="{D4E0CC58-BB9D-6241-AC9C-120F152ECB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Wiley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7175" y="6286673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3.emf"/><Relationship Id="rId4" Type="http://schemas.openxmlformats.org/officeDocument/2006/relationships/oleObject" Target="../embeddings/oleObject1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57200" y="4718251"/>
            <a:ext cx="8153400" cy="140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Chapter 22</a:t>
            </a:r>
          </a:p>
          <a:p>
            <a:pPr algn="ctr"/>
            <a:r>
              <a:rPr lang="en-US" sz="2800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Amines</a:t>
            </a:r>
            <a:endParaRPr lang="en-US" sz="28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533400" y="1901825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Third Edition</a:t>
            </a:r>
            <a:endParaRPr lang="en-US" sz="32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44613" y="3900488"/>
            <a:ext cx="645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David Klein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09600" y="2119313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98488" y="456565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82688"/>
            <a:ext cx="8689975" cy="517366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There are multiple methods for naming </a:t>
            </a:r>
            <a:r>
              <a:rPr lang="en-US" sz="2400" dirty="0" smtClean="0">
                <a:sym typeface="Symbol" charset="2"/>
              </a:rPr>
              <a:t>2</a:t>
            </a:r>
            <a:r>
              <a:rPr lang="en-US" sz="2400" dirty="0">
                <a:sym typeface="Symbol" charset="2"/>
              </a:rPr>
              <a:t>˚</a:t>
            </a:r>
            <a:r>
              <a:rPr lang="en-US" sz="2400" dirty="0" smtClean="0">
                <a:sym typeface="Symbol" charset="2"/>
              </a:rPr>
              <a:t> and 3˚ amines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 dirty="0">
                <a:sym typeface="Symbol" charset="2"/>
              </a:rPr>
              <a:t>Name the alkyl </a:t>
            </a:r>
            <a:r>
              <a:rPr lang="en-US" dirty="0" smtClean="0">
                <a:sym typeface="Symbol" charset="2"/>
              </a:rPr>
              <a:t>groups, followed by –</a:t>
            </a:r>
            <a:r>
              <a:rPr lang="en-US" b="1" dirty="0" smtClean="0">
                <a:solidFill>
                  <a:srgbClr val="FF0000"/>
                </a:solidFill>
                <a:sym typeface="Symbol" charset="2"/>
              </a:rPr>
              <a:t>amine</a:t>
            </a:r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 </a:t>
            </a:r>
            <a:r>
              <a:rPr lang="en-US" dirty="0" smtClean="0">
                <a:sym typeface="Symbol" charset="2"/>
              </a:rPr>
              <a:t>suffix.  Use “di” and “tri” if there are more than one of the same group.</a:t>
            </a: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4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4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4"/>
            </a:pPr>
            <a:endParaRPr lang="en-US" dirty="0">
              <a:sym typeface="Symbol" charset="2"/>
            </a:endParaRP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5740" y="3769519"/>
            <a:ext cx="7112520" cy="11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22.2 Nomenclature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C6C3C3"/>
                </a:solidFill>
                <a:sym typeface="Symbol" charset="2"/>
              </a:rPr>
              <a:t>There are multiple methods for naming 2° amines</a:t>
            </a:r>
          </a:p>
          <a:p>
            <a:pPr marL="914400" lvl="1" indent="-457200" eaLnBrk="1" hangingPunct="1">
              <a:buFont typeface="Calibri" charset="0"/>
              <a:buAutoNum type="arabicPeriod" startAt="2"/>
            </a:pPr>
            <a:r>
              <a:rPr lang="en-US" dirty="0">
                <a:sym typeface="Symbol" charset="2"/>
              </a:rPr>
              <a:t>Find the carbon parent chain, and use the suffix, amine.  Smaller groups attached to the amine should be named as alkyl groups with the N-locant</a:t>
            </a:r>
          </a:p>
          <a:p>
            <a:pPr marL="1314450" lvl="2" indent="-457200" eaLnBrk="1" hangingPunct="1">
              <a:buFont typeface="Calibri" charset="0"/>
              <a:buAutoNum type="arabicPeriod" startAt="2"/>
            </a:pPr>
            <a:endParaRPr lang="en-US" sz="2400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2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2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2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2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2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2"/>
            </a:pPr>
            <a:endParaRPr lang="en-US" dirty="0">
              <a:sym typeface="Symbol" charset="2"/>
            </a:endParaRPr>
          </a:p>
          <a:p>
            <a:pPr eaLnBrk="1" hangingPunct="1"/>
            <a:r>
              <a:rPr lang="en-US" sz="2400" b="1" dirty="0">
                <a:sym typeface="Symbol" charset="2"/>
              </a:rPr>
              <a:t>Practice with SkillBuilder </a:t>
            </a:r>
            <a:r>
              <a:rPr lang="en-US" sz="2400" b="1" dirty="0" smtClean="0">
                <a:sym typeface="Symbol" charset="2"/>
              </a:rPr>
              <a:t>22.1</a:t>
            </a:r>
            <a:endParaRPr lang="en-US" sz="2400" b="1" dirty="0">
              <a:sym typeface="Symbol" charset="2"/>
            </a:endParaRP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60636" y="2940415"/>
            <a:ext cx="5033751" cy="232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22.2 Nomenclature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marL="514350" indent="-45720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N atom in typical amines is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sp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hybridized</a:t>
            </a: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bond angles around the N = 108˚</a:t>
            </a:r>
          </a:p>
          <a:p>
            <a:pPr marL="514350" indent="-45720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C-N bond lengths are 147 pm, which is slightly shorter than C-C bonds, and longer than C-O bonds</a:t>
            </a:r>
          </a:p>
          <a:p>
            <a:pPr marL="514350" indent="-45720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Under what circumstances would the nitrogen be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sp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hybridized?</a:t>
            </a:r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94206" y="1756731"/>
            <a:ext cx="3041900" cy="14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22.3 Properties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781988" cy="5173662"/>
          </a:xfrm>
        </p:spPr>
        <p:txBody>
          <a:bodyPr/>
          <a:lstStyle/>
          <a:p>
            <a:pPr marL="514350" indent="-45720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 atoms with three different alkyl groups are chiral (they possess 4 different groups; the lone pair counts as a group)</a:t>
            </a:r>
          </a:p>
          <a:p>
            <a:pPr marL="5715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But…</a:t>
            </a: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Amines are generally not optically active (next slide)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22.3 Properties of Amines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01" y="3676650"/>
            <a:ext cx="4485598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22.3 Properties of Amines</a:t>
            </a:r>
            <a:endParaRPr lang="en-US" sz="400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marL="0" indent="-45720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Pyramidal conversion occurs rapidly: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2203391"/>
            <a:ext cx="4914900" cy="3156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82688"/>
            <a:ext cx="8689975" cy="5173662"/>
          </a:xfrm>
        </p:spPr>
        <p:txBody>
          <a:bodyPr/>
          <a:lstStyle/>
          <a:p>
            <a:pPr marL="514350" indent="-45720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Amines with fewer than 5 carbons are typically soluble in water. </a:t>
            </a:r>
          </a:p>
          <a:p>
            <a:pPr marL="514350" indent="-45720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1˚ and 2˚ amines can intermolecularly H-bond, and have higher boiling points than 3˚ amines.</a:t>
            </a:r>
          </a:p>
        </p:txBody>
      </p:sp>
      <p:pic>
        <p:nvPicPr>
          <p:cNvPr id="2765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9379" y="2936335"/>
            <a:ext cx="6456265" cy="143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49379" y="4621240"/>
            <a:ext cx="6035336" cy="137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22.3 Properties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marL="514350" indent="-45720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Many small molar mass amines have unpleasant odors</a:t>
            </a:r>
          </a:p>
          <a:p>
            <a:pPr marL="514350" indent="-45720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smell like rotting fish</a:t>
            </a:r>
          </a:p>
          <a:p>
            <a:pPr marL="514350" indent="-45720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22.4 - 22.5</a:t>
            </a: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62175" y="2612348"/>
            <a:ext cx="6230674" cy="128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22.3 Properties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marL="514350" indent="-457200" eaLnBrk="1" hangingPunct="1"/>
            <a:r>
              <a:rPr lang="en-US" sz="2400" dirty="0">
                <a:sym typeface="Symbol" charset="2"/>
              </a:rPr>
              <a:t>Amines </a:t>
            </a:r>
            <a:r>
              <a:rPr lang="en-US" sz="2400" dirty="0" smtClean="0">
                <a:sym typeface="Symbol" charset="2"/>
              </a:rPr>
              <a:t>are </a:t>
            </a:r>
            <a:r>
              <a:rPr lang="en-US" sz="2400" dirty="0">
                <a:sym typeface="Symbol" charset="2"/>
              </a:rPr>
              <a:t>stronger bases than alcohols and ethers.</a:t>
            </a:r>
            <a:r>
              <a:rPr lang="en-US" sz="2400" dirty="0" smtClean="0">
                <a:sym typeface="Symbol" charset="2"/>
              </a:rPr>
              <a:t> </a:t>
            </a:r>
            <a:endParaRPr lang="en-US" sz="2400" dirty="0">
              <a:sym typeface="Symbol" charset="2"/>
            </a:endParaRPr>
          </a:p>
          <a:p>
            <a:pPr marL="514350" indent="-457200" eaLnBrk="1" hangingPunct="1"/>
            <a:r>
              <a:rPr lang="en-US" sz="2400" dirty="0">
                <a:sym typeface="Symbol" charset="2"/>
              </a:rPr>
              <a:t>Amines can be readily protonated by strong and weak acids</a:t>
            </a:r>
          </a:p>
          <a:p>
            <a:pPr marL="514350" indent="-457200" eaLnBrk="1" hangingPunct="1"/>
            <a:endParaRPr lang="en-US" sz="2400" dirty="0" smtClean="0">
              <a:sym typeface="Symbol" charset="2"/>
            </a:endParaRPr>
          </a:p>
          <a:p>
            <a:pPr marL="514350" indent="-457200" eaLnBrk="1" hangingPunct="1"/>
            <a:endParaRPr lang="en-US" sz="2400" dirty="0">
              <a:sym typeface="Symbol" charset="2"/>
            </a:endParaRPr>
          </a:p>
          <a:p>
            <a:pPr marL="514350" indent="-457200" eaLnBrk="1" hangingPunct="1"/>
            <a:endParaRPr lang="en-US" sz="2400" dirty="0">
              <a:sym typeface="Symbol" charset="2"/>
            </a:endParaRPr>
          </a:p>
          <a:p>
            <a:pPr marL="514350" indent="-457200" eaLnBrk="1" hangingPunct="1"/>
            <a:endParaRPr lang="en-US" sz="2400" dirty="0">
              <a:sym typeface="Symbol" charset="2"/>
            </a:endParaRPr>
          </a:p>
          <a:p>
            <a:pPr marL="514350" indent="-457200" eaLnBrk="1" hangingPunct="1"/>
            <a:endParaRPr lang="en-US" sz="2400" dirty="0" smtClean="0">
              <a:sym typeface="Symbol" charset="2"/>
            </a:endParaRPr>
          </a:p>
          <a:p>
            <a:pPr marL="514350" indent="-457200" eaLnBrk="1" hangingPunct="1"/>
            <a:endParaRPr lang="en-US" sz="2400" dirty="0">
              <a:sym typeface="Symbol" charset="2"/>
            </a:endParaRPr>
          </a:p>
          <a:p>
            <a:pPr marL="514350" indent="-457200" eaLnBrk="1" hangingPunct="1"/>
            <a:r>
              <a:rPr lang="en-US" sz="2400" dirty="0" smtClean="0">
                <a:sym typeface="Symbol" charset="2"/>
              </a:rPr>
              <a:t>It is useful to have a general idea of the pKa values of protonated amines</a:t>
            </a:r>
            <a:endParaRPr lang="en-US" sz="2400" dirty="0">
              <a:sym typeface="Symbol" charset="2"/>
            </a:endParaRPr>
          </a:p>
        </p:txBody>
      </p:sp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1754" y="2261274"/>
            <a:ext cx="7560786" cy="166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22.3 Basicity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22.3 Basicity of Amines</a:t>
            </a:r>
            <a:endParaRPr lang="en-US" sz="4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250122"/>
            <a:ext cx="6572250" cy="435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22.3 Basicity of Amines</a:t>
            </a:r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98" y="1457325"/>
            <a:ext cx="770500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 </a:t>
            </a:r>
            <a:r>
              <a:rPr lang="en-US" sz="4000" dirty="0"/>
              <a:t>Introduction to Amines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Amines are derivatives of </a:t>
            </a:r>
            <a:r>
              <a:rPr lang="en-US" sz="2400" dirty="0" smtClean="0">
                <a:sym typeface="Symbol" charset="2"/>
              </a:rPr>
              <a:t>ammonia, and are </a:t>
            </a:r>
            <a:r>
              <a:rPr lang="en-US" sz="2400" dirty="0">
                <a:sym typeface="Symbol" charset="2"/>
              </a:rPr>
              <a:t>designated as primary, secondary, or </a:t>
            </a:r>
            <a:r>
              <a:rPr lang="en-US" sz="2400" dirty="0" smtClean="0">
                <a:sym typeface="Symbol" charset="2"/>
              </a:rPr>
              <a:t>tertiary</a:t>
            </a:r>
            <a:endParaRPr lang="en-US" sz="2400" dirty="0">
              <a:sym typeface="Symbol" charset="2"/>
            </a:endParaRPr>
          </a:p>
        </p:txBody>
      </p:sp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1553" y="2284888"/>
            <a:ext cx="73011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marL="514350" indent="-45720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 general, amines with more than 5 carbons are only slightly soluble in water</a:t>
            </a: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Solubility is enhanced in the presence of aqueous acid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(protonated ammonium ions are cations, and therefore water soluble)</a:t>
            </a: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amines can be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extracted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from organic impurities using an aqueous acid and converting them to corresponding ammonium 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22.3 Properties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marL="514350" indent="-457200" eaLnBrk="1" hangingPunct="1"/>
            <a:r>
              <a:rPr lang="en-US" sz="2400" dirty="0">
                <a:sym typeface="Symbol" charset="2"/>
              </a:rPr>
              <a:t>The p</a:t>
            </a:r>
            <a:r>
              <a:rPr lang="en-US" sz="2400" i="1" dirty="0">
                <a:sym typeface="Symbol" charset="2"/>
              </a:rPr>
              <a:t>K</a:t>
            </a:r>
            <a:r>
              <a:rPr lang="en-US" sz="2400" baseline="-25000" dirty="0">
                <a:sym typeface="Symbol" charset="2"/>
              </a:rPr>
              <a:t>a</a:t>
            </a:r>
            <a:r>
              <a:rPr lang="en-US" sz="2400" dirty="0">
                <a:sym typeface="Symbol" charset="2"/>
              </a:rPr>
              <a:t> of most alkyl amine conjugate acids are between 10 and 11</a:t>
            </a:r>
          </a:p>
          <a:p>
            <a:pPr marL="514350" indent="-457200" eaLnBrk="1" hangingPunct="1"/>
            <a:r>
              <a:rPr lang="en-US" sz="2400" dirty="0" smtClean="0">
                <a:sym typeface="Symbol" charset="2"/>
              </a:rPr>
              <a:t>Aryl amines </a:t>
            </a:r>
            <a:r>
              <a:rPr lang="en-US" sz="2400" dirty="0">
                <a:sym typeface="Symbol" charset="2"/>
              </a:rPr>
              <a:t>are </a:t>
            </a:r>
            <a:r>
              <a:rPr lang="en-US" sz="2400" dirty="0" smtClean="0">
                <a:sym typeface="Symbol" charset="2"/>
              </a:rPr>
              <a:t>less basic than alkyl amines; the lone pair is delocalized:</a:t>
            </a:r>
            <a:endParaRPr lang="en-US" sz="2400" dirty="0">
              <a:sym typeface="Symbol" charset="2"/>
            </a:endParaRPr>
          </a:p>
          <a:p>
            <a:pPr marL="514350" indent="-457200" eaLnBrk="1" hangingPunct="1"/>
            <a:endParaRPr lang="en-US" sz="2400" dirty="0">
              <a:sym typeface="Symbol" charset="2"/>
            </a:endParaRPr>
          </a:p>
          <a:p>
            <a:pPr marL="914400" lvl="1" indent="-457200" eaLnBrk="1" hangingPunct="1">
              <a:buFont typeface="Arial" charset="0"/>
              <a:buNone/>
            </a:pPr>
            <a:endParaRPr lang="en-US" dirty="0">
              <a:sym typeface="Symbol" charset="2"/>
            </a:endParaRPr>
          </a:p>
          <a:p>
            <a:pPr marL="514350" indent="-457200" eaLnBrk="1" hangingPunct="1"/>
            <a:endParaRPr lang="en-US" sz="2400" dirty="0">
              <a:sym typeface="Symbol" charset="2"/>
            </a:endParaRPr>
          </a:p>
          <a:p>
            <a:pPr marL="914400" lvl="1" indent="-457200" eaLnBrk="1" hangingPunct="1"/>
            <a:endParaRPr lang="en-US" dirty="0">
              <a:sym typeface="Symbol" charset="2"/>
            </a:endParaRPr>
          </a:p>
          <a:p>
            <a:pPr marL="914400" lvl="1" indent="-457200" eaLnBrk="1" hangingPunct="1"/>
            <a:endParaRPr lang="en-US" dirty="0">
              <a:sym typeface="Symbol" charset="2"/>
            </a:endParaRPr>
          </a:p>
          <a:p>
            <a:pPr marL="914400" lvl="1" indent="-457200" eaLnBrk="1" hangingPunct="1"/>
            <a:endParaRPr lang="en-US" dirty="0">
              <a:sym typeface="Symbol" charset="2"/>
            </a:endParaRPr>
          </a:p>
          <a:p>
            <a:pPr marL="457200" lvl="1" indent="0" eaLnBrk="1" hangingPunct="1">
              <a:buNone/>
            </a:pPr>
            <a:endParaRPr lang="en-US" dirty="0">
              <a:sym typeface="Symbol" charset="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22.3 Properties of Amines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23" y="2960554"/>
            <a:ext cx="6435777" cy="1846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4278" y="4965752"/>
            <a:ext cx="5975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A delocalized lone pair is less available for protonation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marL="514350" indent="-457200" eaLnBrk="1" hangingPunct="1"/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Symbol" charset="2"/>
              </a:rPr>
              <a:t>Aryl amines are less basic than alkyl amines; the lone pair is delocalized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Symbol" charset="2"/>
              </a:rPr>
              <a:t>:</a:t>
            </a:r>
          </a:p>
          <a:p>
            <a:pPr marL="514350" indent="-457200" eaLnBrk="1" hangingPunct="1"/>
            <a:endParaRPr lang="en-US" sz="2400" dirty="0">
              <a:solidFill>
                <a:schemeClr val="bg1">
                  <a:lumMod val="65000"/>
                </a:schemeClr>
              </a:solidFill>
              <a:sym typeface="Symbol" charset="2"/>
            </a:endParaRPr>
          </a:p>
          <a:p>
            <a:pPr marL="514350" indent="-457200" eaLnBrk="1" hangingPunct="1"/>
            <a:endParaRPr lang="en-US" sz="2400" dirty="0" smtClean="0">
              <a:solidFill>
                <a:schemeClr val="bg1">
                  <a:lumMod val="65000"/>
                </a:schemeClr>
              </a:solidFill>
              <a:sym typeface="Symbol" charset="2"/>
            </a:endParaRPr>
          </a:p>
          <a:p>
            <a:pPr marL="514350" indent="-457200" eaLnBrk="1" hangingPunct="1"/>
            <a:endParaRPr lang="en-US" sz="2400" dirty="0">
              <a:solidFill>
                <a:schemeClr val="bg1">
                  <a:lumMod val="65000"/>
                </a:schemeClr>
              </a:solidFill>
              <a:sym typeface="Symbol" charset="2"/>
            </a:endParaRPr>
          </a:p>
          <a:p>
            <a:pPr marL="514350" indent="-457200" eaLnBrk="1" hangingPunct="1"/>
            <a:endParaRPr lang="en-US" sz="2400" dirty="0" smtClean="0">
              <a:solidFill>
                <a:schemeClr val="bg1">
                  <a:lumMod val="65000"/>
                </a:schemeClr>
              </a:solidFill>
              <a:sym typeface="Symbol" charset="2"/>
            </a:endParaRPr>
          </a:p>
          <a:p>
            <a:pPr marL="514350" indent="-457200" eaLnBrk="1" hangingPunct="1"/>
            <a:endParaRPr lang="en-US" sz="2400" dirty="0">
              <a:solidFill>
                <a:schemeClr val="bg1">
                  <a:lumMod val="65000"/>
                </a:schemeClr>
              </a:solidFill>
              <a:sym typeface="Symbol" charset="2"/>
            </a:endParaRPr>
          </a:p>
          <a:p>
            <a:pPr marL="514350" indent="-457200" eaLnBrk="1" hangingPunct="1"/>
            <a:endParaRPr lang="en-US" sz="2400" dirty="0" smtClean="0">
              <a:solidFill>
                <a:schemeClr val="bg1">
                  <a:lumMod val="65000"/>
                </a:schemeClr>
              </a:solidFill>
              <a:sym typeface="Symbol" charset="2"/>
            </a:endParaRPr>
          </a:p>
          <a:p>
            <a:pPr marL="514350" indent="-457200" eaLnBrk="1" hangingPunct="1"/>
            <a:endParaRPr lang="en-US" sz="2400" dirty="0">
              <a:solidFill>
                <a:schemeClr val="bg1">
                  <a:lumMod val="65000"/>
                </a:schemeClr>
              </a:solidFill>
              <a:sym typeface="Symbol" charset="2"/>
            </a:endParaRPr>
          </a:p>
          <a:p>
            <a:pPr marL="514350" indent="-457200" eaLnBrk="1" hangingPunct="1"/>
            <a:endParaRPr lang="en-US" sz="2400" dirty="0" smtClean="0">
              <a:solidFill>
                <a:schemeClr val="bg1">
                  <a:lumMod val="65000"/>
                </a:schemeClr>
              </a:solidFill>
              <a:sym typeface="Symbol" charset="2"/>
            </a:endParaRPr>
          </a:p>
          <a:p>
            <a:pPr marL="400050"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The presence of electron-withdrawing groups also decreases basicity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514350" indent="-457200" eaLnBrk="1" hangingPunct="1"/>
            <a:endParaRPr lang="en-US" sz="2400" dirty="0">
              <a:sym typeface="Symbol" charset="2"/>
            </a:endParaRPr>
          </a:p>
          <a:p>
            <a:pPr marL="914400" lvl="1" indent="-457200" eaLnBrk="1" hangingPunct="1">
              <a:buFont typeface="Arial" charset="0"/>
              <a:buNone/>
            </a:pPr>
            <a:endParaRPr lang="en-US" dirty="0">
              <a:sym typeface="Symbol" charset="2"/>
            </a:endParaRPr>
          </a:p>
          <a:p>
            <a:pPr marL="514350" indent="-457200" eaLnBrk="1" hangingPunct="1"/>
            <a:endParaRPr lang="en-US" sz="2400" dirty="0">
              <a:sym typeface="Symbol" charset="2"/>
            </a:endParaRPr>
          </a:p>
          <a:p>
            <a:pPr marL="914400" lvl="1" indent="-457200" eaLnBrk="1" hangingPunct="1"/>
            <a:endParaRPr lang="en-US" dirty="0">
              <a:sym typeface="Symbol" charset="2"/>
            </a:endParaRPr>
          </a:p>
          <a:p>
            <a:pPr marL="914400" lvl="1" indent="-457200" eaLnBrk="1" hangingPunct="1"/>
            <a:endParaRPr lang="en-US" dirty="0">
              <a:sym typeface="Symbol" charset="2"/>
            </a:endParaRPr>
          </a:p>
          <a:p>
            <a:pPr marL="914400" lvl="1" indent="-457200" eaLnBrk="1" hangingPunct="1"/>
            <a:endParaRPr lang="en-US" dirty="0" smtClean="0">
              <a:sym typeface="Symbol" charset="2"/>
            </a:endParaRPr>
          </a:p>
          <a:p>
            <a:pPr marL="914400" lvl="1" indent="-457200" eaLnBrk="1" hangingPunct="1"/>
            <a:endParaRPr lang="en-US" dirty="0">
              <a:sym typeface="Symbol" charset="2"/>
            </a:endParaRPr>
          </a:p>
          <a:p>
            <a:pPr marL="914400" lvl="1" indent="-457200" eaLnBrk="1" hangingPunct="1"/>
            <a:endParaRPr lang="en-US" dirty="0">
              <a:sym typeface="Symbol" charset="2"/>
            </a:endParaRPr>
          </a:p>
          <a:p>
            <a:pPr marL="914400" lvl="1" indent="-457200" eaLnBrk="1" hangingPunct="1"/>
            <a:endParaRPr lang="en-US" dirty="0">
              <a:sym typeface="Symbol" charset="2"/>
            </a:endParaRPr>
          </a:p>
        </p:txBody>
      </p:sp>
      <p:pic>
        <p:nvPicPr>
          <p:cNvPr id="33799" name="Picture 1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59604" y="1971275"/>
            <a:ext cx="5045086" cy="315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22.3 Properties of Amines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33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marL="514350" indent="-457200"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The lone pair of an amide is not considered to be basic/nucelophilic. It is extensively delocalized into the carbonyl group</a:t>
            </a:r>
          </a:p>
          <a:p>
            <a:pPr marL="514350" indent="-457200" eaLnBrk="1" hangingPunct="1"/>
            <a:endParaRPr lang="en-US" sz="2400" dirty="0">
              <a:solidFill>
                <a:schemeClr val="bg1">
                  <a:lumMod val="65000"/>
                </a:schemeClr>
              </a:solidFill>
              <a:sym typeface="Symbol" charset="2"/>
            </a:endParaRPr>
          </a:p>
          <a:p>
            <a:pPr marL="514350" indent="-457200" eaLnBrk="1" hangingPunct="1"/>
            <a:endParaRPr lang="en-US" sz="2400" dirty="0" smtClean="0">
              <a:solidFill>
                <a:schemeClr val="bg1">
                  <a:lumMod val="65000"/>
                </a:schemeClr>
              </a:solidFill>
              <a:sym typeface="Symbol" charset="2"/>
            </a:endParaRPr>
          </a:p>
          <a:p>
            <a:pPr marL="514350" indent="-457200" eaLnBrk="1" hangingPunct="1"/>
            <a:endParaRPr lang="en-US" sz="2400" dirty="0">
              <a:solidFill>
                <a:schemeClr val="bg1">
                  <a:lumMod val="65000"/>
                </a:schemeClr>
              </a:solidFill>
              <a:sym typeface="Symbol" charset="2"/>
            </a:endParaRPr>
          </a:p>
          <a:p>
            <a:pPr marL="514350" indent="-457200" eaLnBrk="1" hangingPunct="1"/>
            <a:endParaRPr lang="en-US" sz="2400" dirty="0" smtClean="0">
              <a:solidFill>
                <a:schemeClr val="bg1">
                  <a:lumMod val="65000"/>
                </a:schemeClr>
              </a:solidFill>
              <a:sym typeface="Symbol" charset="2"/>
            </a:endParaRPr>
          </a:p>
          <a:p>
            <a:pPr marL="514350" indent="-457200" eaLnBrk="1" hangingPunct="1"/>
            <a:endParaRPr lang="en-US" sz="2400" dirty="0">
              <a:solidFill>
                <a:schemeClr val="bg1">
                  <a:lumMod val="65000"/>
                </a:schemeClr>
              </a:solidFill>
              <a:sym typeface="Symbol" charset="2"/>
            </a:endParaRPr>
          </a:p>
          <a:p>
            <a:pPr marL="514350" indent="-457200" eaLnBrk="1" hangingPunct="1"/>
            <a:endParaRPr lang="en-US" sz="2400" dirty="0" smtClean="0">
              <a:solidFill>
                <a:schemeClr val="bg1">
                  <a:lumMod val="65000"/>
                </a:schemeClr>
              </a:solidFill>
              <a:sym typeface="Symbol" charset="2"/>
            </a:endParaRPr>
          </a:p>
          <a:p>
            <a:pPr marL="514350" indent="-457200" eaLnBrk="1" hangingPunct="1"/>
            <a:endParaRPr lang="en-US" sz="2400" dirty="0">
              <a:solidFill>
                <a:schemeClr val="bg1">
                  <a:lumMod val="65000"/>
                </a:schemeClr>
              </a:solidFill>
              <a:sym typeface="Symbol" charset="2"/>
            </a:endParaRPr>
          </a:p>
          <a:p>
            <a:pPr marL="514350" indent="-457200" eaLnBrk="1" hangingPunct="1"/>
            <a:endParaRPr lang="en-US" sz="2400" dirty="0" smtClean="0">
              <a:solidFill>
                <a:schemeClr val="bg1">
                  <a:lumMod val="65000"/>
                </a:schemeClr>
              </a:solidFill>
              <a:sym typeface="Symbol" charset="2"/>
            </a:endParaRPr>
          </a:p>
          <a:p>
            <a:pPr marL="514350" indent="-457200" eaLnBrk="1" hangingPunct="1"/>
            <a:endParaRPr lang="en-US" sz="2400" dirty="0">
              <a:sym typeface="Symbol" charset="2"/>
            </a:endParaRPr>
          </a:p>
          <a:p>
            <a:pPr marL="914400" lvl="1" indent="-457200" eaLnBrk="1" hangingPunct="1">
              <a:buFont typeface="Arial" charset="0"/>
              <a:buNone/>
            </a:pPr>
            <a:endParaRPr lang="en-US" dirty="0">
              <a:sym typeface="Symbol" charset="2"/>
            </a:endParaRPr>
          </a:p>
          <a:p>
            <a:pPr marL="514350" indent="-457200" eaLnBrk="1" hangingPunct="1"/>
            <a:endParaRPr lang="en-US" sz="2400" dirty="0">
              <a:sym typeface="Symbol" charset="2"/>
            </a:endParaRPr>
          </a:p>
          <a:p>
            <a:pPr marL="914400" lvl="1" indent="-457200" eaLnBrk="1" hangingPunct="1"/>
            <a:endParaRPr lang="en-US" dirty="0">
              <a:sym typeface="Symbol" charset="2"/>
            </a:endParaRPr>
          </a:p>
          <a:p>
            <a:pPr marL="914400" lvl="1" indent="-457200" eaLnBrk="1" hangingPunct="1"/>
            <a:endParaRPr lang="en-US" dirty="0">
              <a:sym typeface="Symbol" charset="2"/>
            </a:endParaRPr>
          </a:p>
          <a:p>
            <a:pPr marL="914400" lvl="1" indent="-457200" eaLnBrk="1" hangingPunct="1"/>
            <a:endParaRPr lang="en-US" dirty="0" smtClean="0">
              <a:sym typeface="Symbol" charset="2"/>
            </a:endParaRPr>
          </a:p>
          <a:p>
            <a:pPr marL="914400" lvl="1" indent="-457200" eaLnBrk="1" hangingPunct="1"/>
            <a:endParaRPr lang="en-US" dirty="0">
              <a:sym typeface="Symbol" charset="2"/>
            </a:endParaRPr>
          </a:p>
          <a:p>
            <a:pPr marL="914400" lvl="1" indent="-457200" eaLnBrk="1" hangingPunct="1"/>
            <a:endParaRPr lang="en-US" dirty="0">
              <a:sym typeface="Symbol" charset="2"/>
            </a:endParaRPr>
          </a:p>
          <a:p>
            <a:pPr marL="914400" lvl="1" indent="-457200" eaLnBrk="1" hangingPunct="1"/>
            <a:endParaRPr lang="en-US" dirty="0">
              <a:sym typeface="Symbol" charset="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22.3 Properties of Amines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43" y="2867025"/>
            <a:ext cx="577971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At </a:t>
            </a:r>
            <a:r>
              <a:rPr lang="en-US" sz="2400" dirty="0">
                <a:sym typeface="Symbol" charset="2"/>
              </a:rPr>
              <a:t>physiological pH (7.3</a:t>
            </a:r>
            <a:r>
              <a:rPr lang="en-US" sz="2400" dirty="0" smtClean="0">
                <a:sym typeface="Symbol" charset="2"/>
              </a:rPr>
              <a:t>), amines exist primarily as ammonium ions:</a:t>
            </a: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Recall </a:t>
            </a:r>
            <a:r>
              <a:rPr lang="en-US" sz="2400" dirty="0">
                <a:sym typeface="Symbol" charset="2"/>
              </a:rPr>
              <a:t>that the Henderson-Hasselbalch equation </a:t>
            </a:r>
            <a:r>
              <a:rPr lang="en-US" sz="2400" dirty="0" smtClean="0">
                <a:sym typeface="Symbol" charset="2"/>
              </a:rPr>
              <a:t>can be used to calculate the ratio of amine:ammonium ion at a given pH: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Practice with Conceptual Checkpoint 22.6 – 22.9</a:t>
            </a:r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15657" y="4478089"/>
            <a:ext cx="4112686" cy="907941"/>
            <a:chOff x="2584222" y="5390981"/>
            <a:chExt cx="4112686" cy="907941"/>
          </a:xfrm>
        </p:grpSpPr>
        <p:sp>
          <p:nvSpPr>
            <p:cNvPr id="11" name="TextBox 10"/>
            <p:cNvSpPr txBox="1"/>
            <p:nvPr/>
          </p:nvSpPr>
          <p:spPr>
            <a:xfrm>
              <a:off x="2584222" y="5608986"/>
              <a:ext cx="1967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dirty="0" smtClean="0">
                  <a:latin typeface="+mn-lt"/>
                </a:rPr>
                <a:t>pH = p</a:t>
              </a:r>
              <a:r>
                <a:rPr lang="en-US" sz="2400" i="1" dirty="0" smtClean="0">
                  <a:latin typeface="+mn-lt"/>
                </a:rPr>
                <a:t>K</a:t>
              </a:r>
              <a:r>
                <a:rPr lang="en-US" sz="2400" baseline="-25000" dirty="0" smtClean="0">
                  <a:latin typeface="+mn-lt"/>
                </a:rPr>
                <a:t>a</a:t>
              </a:r>
              <a:r>
                <a:rPr lang="en-US" sz="2400" dirty="0" smtClean="0">
                  <a:latin typeface="+mn-lt"/>
                </a:rPr>
                <a:t> + log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47675" y="5390981"/>
              <a:ext cx="2249233" cy="907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dirty="0" smtClean="0">
                  <a:latin typeface="+mn-lt"/>
                </a:rPr>
                <a:t>[conjugate base]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 dirty="0" smtClean="0">
                  <a:latin typeface="+mn-lt"/>
                </a:rPr>
                <a:t>[acid]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595152" y="5900019"/>
              <a:ext cx="1993291" cy="1588"/>
            </a:xfrm>
            <a:prstGeom prst="line">
              <a:avLst/>
            </a:prstGeom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22.3 Properties of Amines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50" y="1780583"/>
            <a:ext cx="5156900" cy="165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ym typeface="Symbol" charset="2"/>
              </a:rPr>
              <a:t>Preparing an amine from an akyl halide: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1˚ amines can be made from an alkyl halide in a 2-step process: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>
              <a:buFont typeface="Calibri" charset="0"/>
              <a:buAutoNum type="arabicPeriod"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The carbon </a:t>
            </a:r>
            <a:r>
              <a:rPr lang="en-US" sz="2400" dirty="0">
                <a:sym typeface="Symbol" charset="2"/>
              </a:rPr>
              <a:t>skeleton expanded by 1 carbon</a:t>
            </a:r>
          </a:p>
        </p:txBody>
      </p: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0622" y="2167190"/>
            <a:ext cx="8562756" cy="119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22.4 Preparation of Amines: Review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ym typeface="Symbol" charset="2"/>
              </a:rPr>
              <a:t>Preparing an amine from a carboxylic acid: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amines can be made by converting a carboxylic acid to an amide, then reducing the amide with LAH: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>
              <a:buFont typeface="Calibri" charset="0"/>
              <a:buAutoNum type="arabicPeriod"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The carbon </a:t>
            </a:r>
            <a:r>
              <a:rPr lang="en-US" sz="2400" dirty="0">
                <a:sym typeface="Symbol" charset="2"/>
              </a:rPr>
              <a:t>skeleton </a:t>
            </a:r>
            <a:r>
              <a:rPr lang="en-US" sz="2400" dirty="0" smtClean="0">
                <a:sym typeface="Symbol" charset="2"/>
              </a:rPr>
              <a:t>is unchanged</a:t>
            </a:r>
            <a:endParaRPr lang="en-US" sz="2400" dirty="0">
              <a:sym typeface="Symbol" charset="2"/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862" y="2674923"/>
            <a:ext cx="8996275" cy="89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22.4 Preparation of Amines: Review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ym typeface="Symbol" charset="2"/>
              </a:rPr>
              <a:t>Preparing aniline from benzene: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Nitration of a benzene ring, followed by reduction provides anline and aniline derivatives</a:t>
            </a: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>
              <a:buFont typeface="Calibri" charset="0"/>
              <a:buAutoNum type="arabicPeriod"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Practice with Conceptual Checkpoint 22.10 – 22.11</a:t>
            </a:r>
            <a:endParaRPr lang="en-US" sz="2400" b="1" dirty="0">
              <a:sym typeface="Symbol" charset="2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5" name="Picture 14" descr="klein2e_figun_23_p1115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598" y="2639044"/>
            <a:ext cx="7161828" cy="2291785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22.4 Preparation of Amines: Review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Amines are good nucleophiles, and readily undergo SN2 substitution with an alkyl halide:</a:t>
            </a: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2" eaLnBrk="1" hangingPunct="1"/>
            <a:endParaRPr lang="en-US" sz="2400" dirty="0">
              <a:solidFill>
                <a:srgbClr val="C6C3C3"/>
              </a:solidFill>
              <a:sym typeface="Symbol" charset="2"/>
            </a:endParaRPr>
          </a:p>
          <a:p>
            <a:pPr lvl="2" eaLnBrk="1" hangingPunct="1"/>
            <a:endParaRPr lang="en-US" sz="2400" dirty="0">
              <a:sym typeface="Symbol" charset="2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>
                <a:sym typeface="Symbol" charset="2"/>
              </a:rPr>
              <a:t> 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This is an efficient way to make a </a:t>
            </a:r>
            <a:r>
              <a:rPr lang="en-US" sz="2400" b="1" dirty="0" smtClean="0">
                <a:sym typeface="Symbol" charset="2"/>
              </a:rPr>
              <a:t>quaternary </a:t>
            </a:r>
            <a:r>
              <a:rPr lang="en-US" sz="2400" b="1" dirty="0">
                <a:sym typeface="Symbol" charset="2"/>
              </a:rPr>
              <a:t>ammonium salt</a:t>
            </a:r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7265" y="2170272"/>
            <a:ext cx="7089470" cy="190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3900" dirty="0" smtClean="0"/>
              <a:t>22.5 Preparation of Amines via Substitution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Monoalkylation is difficult because nitrogen becomes a better nucleophile as it picks up alkyl groups: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2" eaLnBrk="1" hangingPunct="1"/>
            <a:endParaRPr lang="en-US" sz="2400" dirty="0">
              <a:solidFill>
                <a:srgbClr val="C6C3C3"/>
              </a:solidFill>
              <a:sym typeface="Symbol" charset="2"/>
            </a:endParaRPr>
          </a:p>
          <a:p>
            <a:pPr lvl="2" eaLnBrk="1" hangingPunct="1"/>
            <a:endParaRPr lang="en-US" sz="2400" dirty="0">
              <a:sym typeface="Symbol" charset="2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>
                <a:sym typeface="Symbol" charset="2"/>
              </a:rPr>
              <a:t>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3900" dirty="0" smtClean="0"/>
              <a:t>22.5 Preparation of Amines via Substitution</a:t>
            </a:r>
            <a:endParaRPr lang="en-US" sz="3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2" y="2121763"/>
            <a:ext cx="6735789" cy="38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Naturally occurring amines are called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alkaloids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160" y="1984867"/>
            <a:ext cx="8692251" cy="337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 </a:t>
            </a:r>
            <a:r>
              <a:rPr lang="en-US" sz="4000" dirty="0"/>
              <a:t>Introduction to Amines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Azide synthesis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- conversion of an alkyl halide to an azide (via SN2) followed by reduction to yield a 1˚ amine: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lvl="2" eaLnBrk="1" hangingPunct="1"/>
            <a:endParaRPr lang="en-US" sz="2400" dirty="0">
              <a:sym typeface="Symbol" charset="2"/>
            </a:endParaRPr>
          </a:p>
          <a:p>
            <a:pPr eaLnBrk="1" hangingPunct="1">
              <a:buFont typeface="Arial" charset="0"/>
              <a:buNone/>
            </a:pPr>
            <a:endParaRPr lang="en-US" sz="2400" dirty="0">
              <a:sym typeface="Symbol" charset="2"/>
            </a:endParaRPr>
          </a:p>
          <a:p>
            <a:pPr eaLnBrk="1" hangingPunct="1">
              <a:buFont typeface="Calibri" charset="0"/>
              <a:buAutoNum type="arabicPeriod" startAt="2"/>
            </a:pPr>
            <a:endParaRPr lang="en-US" sz="2400" dirty="0">
              <a:sym typeface="Symbol" charset="2"/>
            </a:endParaRPr>
          </a:p>
          <a:p>
            <a:pPr eaLnBrk="1" hangingPunct="1">
              <a:buFont typeface="Calibri" charset="0"/>
              <a:buAutoNum type="arabicPeriod" startAt="2"/>
            </a:pPr>
            <a:endParaRPr lang="en-US" sz="2400" dirty="0">
              <a:sym typeface="Symbol" charset="2"/>
            </a:endParaRPr>
          </a:p>
          <a:p>
            <a:pPr eaLnBrk="1" hangingPunct="1">
              <a:buFont typeface="Calibri" charset="0"/>
              <a:buAutoNum type="arabicPeriod" startAt="2"/>
            </a:pPr>
            <a:endParaRPr lang="en-US" sz="2400" dirty="0">
              <a:sym typeface="Symbol" charset="2"/>
            </a:endParaRPr>
          </a:p>
          <a:p>
            <a:pPr eaLnBrk="1" hangingPunct="1">
              <a:buFont typeface="Calibri" charset="0"/>
              <a:buAutoNum type="arabicPeriod" startAt="2"/>
            </a:pPr>
            <a:endParaRPr lang="en-US" sz="2400" dirty="0">
              <a:sym typeface="Symbol" charset="2"/>
            </a:endParaRPr>
          </a:p>
          <a:p>
            <a:pPr eaLnBrk="1" hangingPunct="1">
              <a:buFont typeface="Calibri" charset="0"/>
              <a:buAutoNum type="arabicPeriod" startAt="2"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This is a better way to make a 1˚ amine than trying to monoalkylate ammonia</a:t>
            </a:r>
            <a:endParaRPr lang="en-US" sz="2400" dirty="0">
              <a:sym typeface="Symbol" charset="2"/>
            </a:endParaRPr>
          </a:p>
        </p:txBody>
      </p:sp>
      <p:pic>
        <p:nvPicPr>
          <p:cNvPr id="41992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1727" y="1980863"/>
            <a:ext cx="8620546" cy="160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3900" dirty="0" smtClean="0"/>
              <a:t>22.5 Preparation of Amines via Substitution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3900" dirty="0" smtClean="0"/>
              <a:t>22.5 Preparation of Amines via Substitution</a:t>
            </a:r>
            <a:endParaRPr lang="en-US" sz="390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Mechanism:</a:t>
            </a:r>
            <a:endParaRPr lang="en-US" sz="2400" dirty="0">
              <a:sym typeface="Symbol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620"/>
            <a:ext cx="9144000" cy="2234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Gabriel synthesis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– synthesis of 1˚ or 2˚amines from phthalimide: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First, phthalimide is converted to an anion with KOH: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2314" y="2665161"/>
            <a:ext cx="5919666" cy="189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3900" dirty="0" smtClean="0"/>
              <a:t>22.5 Preparation of Amines via Substitution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Potassium phthalimide is then alkylated (SN2 reaction)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79302" y="1773030"/>
            <a:ext cx="5205689" cy="200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3900" dirty="0" smtClean="0"/>
              <a:t>22.5 Preparation of Amines via Substitution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last step generally employs aqueous acid or hydrazine to liberate the amine: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3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22.2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6" name="Picture 15" descr="lect23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697" y="2004457"/>
            <a:ext cx="5741629" cy="2554609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3900" dirty="0" smtClean="0"/>
              <a:t>22.5 Preparation of Amines via Substitution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Reductive amination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– ketone/aldehyde is converted to an imine, which is then reduced to the corresponding amine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If a reducing agent is present, the imine can be reduced in situ to form an amine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Reductive amination can be accomplished with a variety of reducing agents</a:t>
            </a:r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41651" y="2044876"/>
            <a:ext cx="5660697" cy="156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3900" dirty="0" smtClean="0"/>
              <a:t>22.6 Prep. of Amines: Reductive Amination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/>
            <a:r>
              <a:rPr lang="en-US" sz="2400" b="1" dirty="0">
                <a:sym typeface="Symbol" charset="2"/>
              </a:rPr>
              <a:t>Sodium cyanoborohydride</a:t>
            </a:r>
            <a:r>
              <a:rPr lang="en-US" sz="2400" dirty="0">
                <a:sym typeface="Symbol" charset="2"/>
              </a:rPr>
              <a:t>, which is similar to NaBH</a:t>
            </a:r>
            <a:r>
              <a:rPr lang="en-US" sz="2400" baseline="-25000" dirty="0">
                <a:sym typeface="Symbol" charset="2"/>
              </a:rPr>
              <a:t>4</a:t>
            </a:r>
            <a:r>
              <a:rPr lang="en-US" sz="2400" dirty="0">
                <a:sym typeface="Symbol" charset="2"/>
              </a:rPr>
              <a:t>, is commonly </a:t>
            </a:r>
            <a:r>
              <a:rPr lang="en-US" sz="2400" dirty="0" smtClean="0">
                <a:sym typeface="Symbol" charset="2"/>
              </a:rPr>
              <a:t>used because it is selective for imines: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Since NaCNBH</a:t>
            </a:r>
            <a:r>
              <a:rPr lang="en-US" sz="2400" baseline="-25000" dirty="0" smtClean="0">
                <a:sym typeface="Symbol" charset="2"/>
              </a:rPr>
              <a:t>3</a:t>
            </a:r>
            <a:r>
              <a:rPr lang="en-US" sz="2400" dirty="0" smtClean="0">
                <a:sym typeface="Symbol" charset="2"/>
              </a:rPr>
              <a:t> does not react with ketones/aldehydes, it can be used </a:t>
            </a:r>
            <a:r>
              <a:rPr lang="en-US" sz="2400" i="1" dirty="0" smtClean="0">
                <a:sym typeface="Symbol" charset="2"/>
              </a:rPr>
              <a:t>in situ </a:t>
            </a:r>
            <a:r>
              <a:rPr lang="en-US" sz="2400" dirty="0" smtClean="0">
                <a:sym typeface="Symbol" charset="2"/>
              </a:rPr>
              <a:t>during imine formation, and yield the desired amine in a one-reaction synthesis</a:t>
            </a:r>
            <a:endParaRPr lang="en-US" sz="2400" dirty="0">
              <a:sym typeface="Symbol" charset="2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8411" y="2019378"/>
            <a:ext cx="5178202" cy="201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3900" dirty="0" smtClean="0"/>
              <a:t>22.6 Prep. of Amines: Reductive Amination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reductive amination can yield 1˚, 2˚ or 3˚ amines: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Practice with SkillBuilder 22.3</a:t>
            </a:r>
            <a:endParaRPr lang="en-US" sz="2400" b="1" dirty="0">
              <a:sym typeface="Symbol" charset="2"/>
            </a:endParaRPr>
          </a:p>
        </p:txBody>
      </p:sp>
      <p:pic>
        <p:nvPicPr>
          <p:cNvPr id="5018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89879" y="1843641"/>
            <a:ext cx="5800469" cy="333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3900" dirty="0" smtClean="0"/>
              <a:t>22.6 Prep. of Amines: Reductive Amination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641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Overall, there are 3 options to produce a 1˚ amine:</a:t>
            </a:r>
            <a:endParaRPr lang="en-US" sz="2400" dirty="0">
              <a:sym typeface="Symbol" charset="2"/>
            </a:endParaRPr>
          </a:p>
        </p:txBody>
      </p:sp>
      <p:pic>
        <p:nvPicPr>
          <p:cNvPr id="5120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0585" y="1684986"/>
            <a:ext cx="7743807" cy="435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22.7 Synthesis Strategies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825210"/>
            <a:ext cx="8689975" cy="50641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1˚ amines can then be used to obtain 2˚ / 3˚ amines:</a:t>
            </a: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Practice with SkillBuilder 22.4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</p:txBody>
      </p:sp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440" y="1346887"/>
            <a:ext cx="8961120" cy="450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22.7 Synthesis Strategies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Some naturally occurring amines are vital to neurochemistry:</a:t>
            </a:r>
          </a:p>
        </p:txBody>
      </p:sp>
      <p:pic>
        <p:nvPicPr>
          <p:cNvPr id="11" name="Picture 10" descr="lect23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80488"/>
            <a:ext cx="8534400" cy="2097024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 </a:t>
            </a:r>
            <a:r>
              <a:rPr lang="en-US" sz="4000" dirty="0"/>
              <a:t>Introduction to Amines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64125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Recall that amines </a:t>
            </a:r>
            <a:r>
              <a:rPr lang="en-US" sz="2400" dirty="0" smtClean="0">
                <a:sym typeface="Symbol" charset="2"/>
              </a:rPr>
              <a:t>are converted to amides with an acyl chloride: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Two moles of the amine are </a:t>
            </a:r>
            <a:r>
              <a:rPr lang="en-US" sz="2400" dirty="0" smtClean="0">
                <a:sym typeface="Symbol" charset="2"/>
              </a:rPr>
              <a:t>required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Acylation of an amine can be used as a protecting group!</a:t>
            </a:r>
            <a:endParaRPr lang="en-US" sz="2400" b="1" dirty="0">
              <a:sym typeface="Symbol" charset="2"/>
            </a:endParaRPr>
          </a:p>
        </p:txBody>
      </p:sp>
      <p:pic>
        <p:nvPicPr>
          <p:cNvPr id="5325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04715" y="1630747"/>
            <a:ext cx="4935731" cy="157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22.8  Acylation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641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Consider how to perform monobromination of aniline.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If aniline is directly brominated, polybromination is observed: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The amino group is too powerful of an activating group.</a:t>
            </a:r>
            <a:endParaRPr lang="en-US" sz="2400" dirty="0">
              <a:sym typeface="Symbol" charset="2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22.8  Acylation of Amines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80" y="2198190"/>
            <a:ext cx="3569533" cy="1803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amine must first be protected, as an amide: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disadvantage of this synthesis is that amide hydrolysis requires harsh conditions</a:t>
            </a:r>
          </a:p>
        </p:txBody>
      </p:sp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778196"/>
            <a:ext cx="7544459" cy="282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22.8  Acylation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64125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Aromatic amines also can not undergo Friedel Crafts </a:t>
            </a:r>
            <a:r>
              <a:rPr lang="en-US" sz="2400" dirty="0" smtClean="0">
                <a:sym typeface="Symbol" charset="2"/>
              </a:rPr>
              <a:t>directly, the amine reacts with the Lewis acid catalyst: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</p:txBody>
      </p:sp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30930" y="2465693"/>
            <a:ext cx="3882139" cy="229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22.8  Acylation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To achieve ring alkylation, first the amine must be acylated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heckpoints 22.20 - 23.22</a:t>
            </a:r>
          </a:p>
        </p:txBody>
      </p:sp>
      <p:pic>
        <p:nvPicPr>
          <p:cNvPr id="5735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1871" y="1684286"/>
            <a:ext cx="7492056" cy="282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22.8  Acylation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Like alcohols,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amines can serve as precursors for the synthesis of alkenes: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22.9  Hofmann Elimination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00" y="2554157"/>
            <a:ext cx="5527623" cy="248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Excess methyl iodide will convert an amine to a 4˚ ammonium salt, which serves as a good leaving group: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Strong base than causes E2 elimination. 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Ag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 is commonly used:</a:t>
            </a:r>
          </a:p>
        </p:txBody>
      </p:sp>
      <p:pic>
        <p:nvPicPr>
          <p:cNvPr id="583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55353" y="2033796"/>
            <a:ext cx="4718761" cy="169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22.9  Hofmann Elimination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84" y="5091036"/>
            <a:ext cx="6177925" cy="13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641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The process is called a Hofmann elimination</a:t>
            </a: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Hofmann eliminations give the terminal alkene (less substituted alkene) regioselectively</a:t>
            </a:r>
            <a:endParaRPr lang="en-US" sz="2400" dirty="0">
              <a:sym typeface="Symbol" charset="2"/>
            </a:endParaRPr>
          </a:p>
        </p:txBody>
      </p:sp>
      <p:pic>
        <p:nvPicPr>
          <p:cNvPr id="5939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1230" y="1886422"/>
            <a:ext cx="8761540" cy="17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22.9  Hofmann Elimination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Sterics in the anticoplanar conformation hinders attack at the more substituted site.  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22.5</a:t>
            </a:r>
          </a:p>
        </p:txBody>
      </p:sp>
      <p:pic>
        <p:nvPicPr>
          <p:cNvPr id="6042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6496" y="1798720"/>
            <a:ext cx="857830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2109" y="3779974"/>
            <a:ext cx="8679782" cy="203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22.9  Hofmann Elimination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22.10  Rxns of Amines with Nitrous Acid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Nitrous acid is unstable, and has to be generated in situ in order to react it with an amine: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Nitrous acid loses water to form the active electrophile: a nitrosonium 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3334"/>
            <a:ext cx="9144000" cy="1576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trigonal pyramidal nitrogen atom of an amine carries a partial negative charge on its lone pair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lone pair can function as a base, or as a nucleophile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 </a:t>
            </a:r>
            <a:r>
              <a:rPr lang="en-US" sz="4000" dirty="0"/>
              <a:t>Introduction to Amines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394045"/>
            <a:ext cx="8686800" cy="15275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45" y="4387489"/>
            <a:ext cx="3516630" cy="1454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42350" cy="46847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The nitrosonium ion is extremely electrophilic (very unstable</a:t>
            </a:r>
            <a:r>
              <a:rPr lang="en-US" sz="2400" dirty="0" smtClean="0">
                <a:sym typeface="Symbol" charset="2"/>
              </a:rPr>
              <a:t>).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It immediately reacts with an amine as soon as it forms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6247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07441" y="2919849"/>
            <a:ext cx="3129118" cy="13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22.10  Rxns of Amines with Nitrous Acid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22.10  Rxns of Amines with Nitrous Acid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Reaction with a 2˚ amine yields an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-nitrosamine: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Mechanism: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34" y="1716582"/>
            <a:ext cx="3916018" cy="1536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367"/>
            <a:ext cx="9144000" cy="1964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22.10  Rxns of Amines with Nitrous Acid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Nitrosoamines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are known to be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potent carcinogens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3" y="2182110"/>
            <a:ext cx="7938957" cy="21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42350" cy="468471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Reaction with a 1</a:t>
            </a:r>
            <a:r>
              <a:rPr lang="en-US" sz="2400" b="1" dirty="0">
                <a:sym typeface="Symbol" charset="2"/>
              </a:rPr>
              <a:t>° </a:t>
            </a:r>
            <a:r>
              <a:rPr lang="en-US" sz="2400" b="1" dirty="0" smtClean="0">
                <a:sym typeface="Symbol" charset="2"/>
              </a:rPr>
              <a:t>amine</a:t>
            </a:r>
            <a:r>
              <a:rPr lang="en-US" sz="2400" b="1" dirty="0">
                <a:sym typeface="Symbol" charset="2"/>
              </a:rPr>
              <a:t> </a:t>
            </a:r>
            <a:r>
              <a:rPr lang="en-US" sz="2400" b="1" dirty="0" smtClean="0">
                <a:sym typeface="Symbol" charset="2"/>
              </a:rPr>
              <a:t>yields a diazonium salt: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This process is called </a:t>
            </a:r>
            <a:r>
              <a:rPr lang="en-US" sz="2400" b="1" dirty="0" smtClean="0">
                <a:sym typeface="Symbol" charset="2"/>
              </a:rPr>
              <a:t>diazotization</a:t>
            </a:r>
            <a:endParaRPr lang="en-US" sz="2400" b="1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22.10  Rxns of Amines with Nitrous Acid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71" y="1775145"/>
            <a:ext cx="4413315" cy="1157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810220"/>
            <a:ext cx="8642350" cy="468471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Mechanism</a:t>
            </a:r>
            <a:r>
              <a:rPr lang="en-US" sz="2400" dirty="0" smtClean="0">
                <a:sym typeface="Symbol" charset="2"/>
              </a:rPr>
              <a:t>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22.10  Rxns of Amines with Nitrous Acid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360"/>
            <a:ext cx="9144000" cy="444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759825" cy="4684712"/>
          </a:xfrm>
        </p:spPr>
        <p:txBody>
          <a:bodyPr/>
          <a:lstStyle/>
          <a:p>
            <a:pPr eaLnBrk="1" hangingPunct="1"/>
            <a:r>
              <a:rPr lang="en-US" sz="2400" b="1" dirty="0">
                <a:sym typeface="Symbol" charset="2"/>
              </a:rPr>
              <a:t>Alkyl diazonium salts are extremely </a:t>
            </a:r>
            <a:r>
              <a:rPr lang="en-US" sz="2400" b="1" dirty="0" smtClean="0">
                <a:sym typeface="Symbol" charset="2"/>
              </a:rPr>
              <a:t>unstable</a:t>
            </a:r>
            <a:r>
              <a:rPr lang="en-US" sz="2400" dirty="0" smtClean="0">
                <a:sym typeface="Symbol" charset="2"/>
              </a:rPr>
              <a:t>, and decompose to form a variety of products (if they don’t explode first)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Aryl diazonium salts are a bit more stable and synthetically </a:t>
            </a:r>
            <a:r>
              <a:rPr lang="en-US" sz="2400" dirty="0" smtClean="0">
                <a:sym typeface="Symbol" charset="2"/>
              </a:rPr>
              <a:t>versatile, as covered in the next section: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Practice with Conceptual Checkpoint 22.25</a:t>
            </a:r>
            <a:endParaRPr lang="en-US" sz="2400" b="1" dirty="0">
              <a:sym typeface="Symbol" charset="2"/>
            </a:endParaRPr>
          </a:p>
        </p:txBody>
      </p:sp>
      <p:pic>
        <p:nvPicPr>
          <p:cNvPr id="6759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1140" y="3408069"/>
            <a:ext cx="7881721" cy="141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22.11  Rxns of Aryl Diazonium 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319" y="2798075"/>
            <a:ext cx="8107362" cy="277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759825" cy="46847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Sandmeyer Reactions –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reaction of an aryl diazonium ion with a copper salt to install a halogen or cyano group on the ring: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22.11  Rxns of Aryl Diazonium 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759825" cy="46847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Overall, the Sandmeyer reaction is part of a multistep sequence to install a –COOH on a benzene ring: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6963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94167" y="2432689"/>
            <a:ext cx="6454502" cy="189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22.11  Rxns of Aryl Diazonium 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759825" cy="46847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Aryl diazonium ions also serve as precursors for installing a fluorine or hydroxy group on a benzene ring: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69640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38216" y="2008796"/>
            <a:ext cx="3732603" cy="11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22.11  Rxns of Aryl Diazonium Ions</a:t>
            </a:r>
            <a:endParaRPr lang="en-US" sz="4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49024" y="4177253"/>
            <a:ext cx="3845952" cy="110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79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840200"/>
            <a:ext cx="8759825" cy="46847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diazonium ion can be replaced with a H atom: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This is useful when an amino group is needed on the ring temporarily, to take advantage of its activating/directing effects: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22.26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22.11  Rxns of Aryl Diazonium Ions</a:t>
            </a:r>
            <a:endParaRPr lang="en-US" sz="4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7356" y="1522773"/>
            <a:ext cx="3768542" cy="110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3" y="3959388"/>
            <a:ext cx="8422981" cy="170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IUPAC nomenclature allow for two different ways for </a:t>
            </a:r>
            <a:r>
              <a:rPr lang="en-US" sz="2400" dirty="0">
                <a:sym typeface="Symbol" charset="2"/>
              </a:rPr>
              <a:t>naming 1° </a:t>
            </a:r>
            <a:r>
              <a:rPr lang="en-US" sz="2400" dirty="0" smtClean="0">
                <a:sym typeface="Symbol" charset="2"/>
              </a:rPr>
              <a:t>amines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 dirty="0">
                <a:sym typeface="Symbol" charset="2"/>
              </a:rPr>
              <a:t>Name the alkyl group ending in “yl” followed by </a:t>
            </a:r>
            <a:r>
              <a:rPr lang="en-US" dirty="0" smtClean="0">
                <a:sym typeface="Symbol" charset="2"/>
              </a:rPr>
              <a:t>the suffix  “amine”</a:t>
            </a: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8543" y="3669026"/>
            <a:ext cx="7026914" cy="144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22.2 Nomenclature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759825" cy="46847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Diazonium salts </a:t>
            </a:r>
            <a:r>
              <a:rPr lang="en-US" sz="2400" dirty="0" smtClean="0">
                <a:sym typeface="Symbol" charset="2"/>
              </a:rPr>
              <a:t>also serve as electrophiles and are attacked by activated aromatic rings  (i.e. electrophilic aromatic substitution)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Process is called </a:t>
            </a:r>
            <a:r>
              <a:rPr lang="en-US" sz="2400" b="1" dirty="0" smtClean="0">
                <a:sym typeface="Symbol" charset="2"/>
              </a:rPr>
              <a:t>azo coupling</a:t>
            </a:r>
            <a:endParaRPr lang="en-US" sz="2400" dirty="0">
              <a:sym typeface="Symbol" charset="2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22.11  Azo Coupling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6947"/>
            <a:ext cx="9144000" cy="3667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759825" cy="46847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Azo coupling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is used to produce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azo dyes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(see section 18.3)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These azo compounds are highly conjugated and have a brilliant color.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Varying the substitution on the rings affects the specific dye color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22.6</a:t>
            </a:r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16276" y="2346729"/>
            <a:ext cx="3911447" cy="126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22.11  Rxns of Aryl Diazonium 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759825" cy="5080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Heterocycles -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cyclic compounds that contain atoms of more than one element</a:t>
            </a:r>
          </a:p>
        </p:txBody>
      </p:sp>
      <p:pic>
        <p:nvPicPr>
          <p:cNvPr id="7373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4360" y="1968295"/>
            <a:ext cx="7646303" cy="3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22.12  Nitrogen Heterocycles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759825" cy="5080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Pyrole is a simple, aromatic heterocycle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and undergoes electrophilic aromatic substitution (faster than benzene)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Substitution at C-2 gives the most stable intermediate: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22.12  Nitrogen Heterocycles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46" y="1829592"/>
            <a:ext cx="3402044" cy="1784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" y="4428766"/>
            <a:ext cx="8896985" cy="153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759825" cy="5080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Imidazole is also an aromatic heterocycle, and is found in naturally occurring compounds</a:t>
            </a:r>
          </a:p>
        </p:txBody>
      </p:sp>
      <p:pic>
        <p:nvPicPr>
          <p:cNvPr id="7578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16334" y="2319808"/>
            <a:ext cx="4722356" cy="151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22.12  Nitrogen Heterocycles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276350"/>
            <a:ext cx="7234238" cy="5080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Pyridine is a six-membered heterocycle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lone pair on N is not delocalized; pyridine is a weak base</a:t>
            </a:r>
          </a:p>
        </p:txBody>
      </p:sp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481888" y="1308604"/>
            <a:ext cx="1170106" cy="132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376863" y="3517900"/>
          <a:ext cx="1909762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CS ChemDraw Drawing" r:id="rId4" imgW="1714500" imgH="2540000" progId="">
                  <p:embed/>
                </p:oleObj>
              </mc:Choice>
              <mc:Fallback>
                <p:oleObj name="CS ChemDraw Drawing" r:id="rId4" imgW="1714500" imgH="2540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3" y="3517900"/>
                        <a:ext cx="1909762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87325" y="3638550"/>
          <a:ext cx="4765675" cy="271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CS ChemDraw Drawing" r:id="rId6" imgW="4241800" imgH="2425700" progId="">
                  <p:embed/>
                </p:oleObj>
              </mc:Choice>
              <mc:Fallback>
                <p:oleObj name="CS ChemDraw Drawing" r:id="rId6" imgW="4241800" imgH="24257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3638550"/>
                        <a:ext cx="4765675" cy="271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22.12  Nitrogen Heterocycles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80000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Pyrimidine is similar to </a:t>
            </a:r>
            <a:r>
              <a:rPr lang="en-US" sz="2400" dirty="0" smtClean="0">
                <a:sym typeface="Symbol" charset="2"/>
              </a:rPr>
              <a:t>pyridine, and is a common moiety in biological molecules (e.g. DNA base pairs)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marL="457200" lvl="1" indent="0" eaLnBrk="1" hangingPunct="1">
              <a:buNone/>
            </a:pPr>
            <a:endParaRPr lang="en-US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Pyridine and pyrimidine can undergo EAS reactions, however usually with low </a:t>
            </a:r>
            <a:r>
              <a:rPr lang="en-US" sz="2400" dirty="0" smtClean="0">
                <a:sym typeface="Symbol" charset="2"/>
              </a:rPr>
              <a:t>yields</a:t>
            </a: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>
                <a:sym typeface="Symbol" charset="2"/>
              </a:rPr>
              <a:t>Practice with </a:t>
            </a:r>
            <a:r>
              <a:rPr lang="en-US" sz="2400" b="1" dirty="0" smtClean="0">
                <a:sym typeface="Symbol" charset="2"/>
              </a:rPr>
              <a:t>Conceptual </a:t>
            </a:r>
            <a:r>
              <a:rPr lang="en-US" sz="2400" b="1" dirty="0">
                <a:sym typeface="Symbol" charset="2"/>
              </a:rPr>
              <a:t>C</a:t>
            </a:r>
            <a:r>
              <a:rPr lang="en-US" sz="2400" b="1" dirty="0" smtClean="0">
                <a:sym typeface="Symbol" charset="2"/>
              </a:rPr>
              <a:t>heckpoints 23.29 - </a:t>
            </a:r>
            <a:r>
              <a:rPr lang="en-US" sz="2400" b="1" dirty="0">
                <a:sym typeface="Symbol" charset="2"/>
              </a:rPr>
              <a:t>23. </a:t>
            </a:r>
            <a:r>
              <a:rPr lang="en-US" sz="2400" b="1" dirty="0" smtClean="0">
                <a:sym typeface="Symbol" charset="2"/>
              </a:rPr>
              <a:t>30 </a:t>
            </a:r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76807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08630" y="2014324"/>
            <a:ext cx="1147034" cy="148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22.12  Nitrogen Heterocycles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80000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Amines generally give broad IR peaks between 3300-3500 cm</a:t>
            </a:r>
            <a:r>
              <a:rPr lang="en-US" sz="2400" baseline="30000" dirty="0">
                <a:sym typeface="Symbol" charset="2"/>
              </a:rPr>
              <a:t>-1 </a:t>
            </a:r>
            <a:r>
              <a:rPr lang="en-US" sz="2400" dirty="0">
                <a:sym typeface="Symbol" charset="2"/>
              </a:rPr>
              <a:t>that are less intense than O-H </a:t>
            </a:r>
            <a:r>
              <a:rPr lang="en-US" sz="2400" dirty="0" smtClean="0">
                <a:sym typeface="Symbol" charset="2"/>
              </a:rPr>
              <a:t>stretching</a:t>
            </a:r>
          </a:p>
          <a:p>
            <a:pPr eaLnBrk="1" hangingPunct="1"/>
            <a:endParaRPr lang="en-US" sz="2400" baseline="30000" dirty="0">
              <a:sym typeface="Symbol" charset="2"/>
            </a:endParaRPr>
          </a:p>
          <a:p>
            <a:pPr lvl="1" eaLnBrk="1" hangingPunct="1"/>
            <a:r>
              <a:rPr lang="en-US" dirty="0">
                <a:sym typeface="Symbol" charset="2"/>
              </a:rPr>
              <a:t>Recall that 1° amines give two N-H stretch IR signals (symmetric and asymmetric stretching</a:t>
            </a:r>
            <a:r>
              <a:rPr lang="en-US" dirty="0" smtClean="0">
                <a:sym typeface="Symbol" charset="2"/>
              </a:rPr>
              <a:t>)</a:t>
            </a: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r>
              <a:rPr lang="en-US" dirty="0">
                <a:sym typeface="Symbol" charset="2"/>
              </a:rPr>
              <a:t>2° amines give one N-H stretch IR </a:t>
            </a:r>
            <a:r>
              <a:rPr lang="en-US" dirty="0" smtClean="0">
                <a:sym typeface="Symbol" charset="2"/>
              </a:rPr>
              <a:t>signal</a:t>
            </a: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r>
              <a:rPr lang="en-US" dirty="0">
                <a:sym typeface="Symbol" charset="2"/>
              </a:rPr>
              <a:t>3° amines do not give N-H stretching signals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22.13  Spectroscopy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80000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N-H protons generally appear between 0.5 and 5.0 ppm in the </a:t>
            </a:r>
            <a:r>
              <a:rPr lang="en-US" sz="2400" baseline="30000" dirty="0">
                <a:sym typeface="Symbol" charset="2"/>
              </a:rPr>
              <a:t>1</a:t>
            </a:r>
            <a:r>
              <a:rPr lang="en-US" sz="2400" dirty="0">
                <a:sym typeface="Symbol" charset="2"/>
              </a:rPr>
              <a:t>H NMR</a:t>
            </a:r>
          </a:p>
          <a:p>
            <a:pPr lvl="1" eaLnBrk="1" hangingPunct="1"/>
            <a:r>
              <a:rPr lang="en-US" dirty="0">
                <a:sym typeface="Symbol" charset="2"/>
              </a:rPr>
              <a:t>Solvent, concentration, and temperature can affect the chemical </a:t>
            </a:r>
            <a:r>
              <a:rPr lang="en-US" dirty="0" smtClean="0">
                <a:sym typeface="Symbol" charset="2"/>
              </a:rPr>
              <a:t>shift</a:t>
            </a:r>
          </a:p>
          <a:p>
            <a:pPr lvl="1" eaLnBrk="1" hangingPunct="1"/>
            <a:endParaRPr lang="en-US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Because N-H protons are generally exchanged at a faster rate than the NMR timescale, N-H protons generally give broad signals with no </a:t>
            </a:r>
            <a:r>
              <a:rPr lang="en-US" sz="2400" dirty="0" smtClean="0">
                <a:sym typeface="Symbol" charset="2"/>
              </a:rPr>
              <a:t>splitting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If a deuterated solvent is used, N-H proton peaks disappear completely</a:t>
            </a:r>
            <a:r>
              <a:rPr lang="en-US" sz="2400" dirty="0" smtClean="0">
                <a:sym typeface="Symbol" charset="2"/>
              </a:rPr>
              <a:t>.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22.13  Spectroscopy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80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Protons adjacent to the N atom typically show up around 2 -3 ppm </a:t>
            </a:r>
            <a:endParaRPr lang="en-US" sz="2400" baseline="300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Carbon atoms bonded to N typically come at 30 - 50 ppm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			</a:t>
            </a:r>
            <a:r>
              <a:rPr lang="en-US" sz="24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 signals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			</a:t>
            </a:r>
            <a:r>
              <a:rPr lang="en-US" sz="24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13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 signals</a:t>
            </a:r>
          </a:p>
        </p:txBody>
      </p:sp>
      <p:pic>
        <p:nvPicPr>
          <p:cNvPr id="7988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90012" y="2986333"/>
            <a:ext cx="3575576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19340" y="4958008"/>
            <a:ext cx="890807" cy="64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11.4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ppm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42050" y="4958008"/>
            <a:ext cx="890807" cy="64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27.1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ppm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3644" y="4958008"/>
            <a:ext cx="890807" cy="64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44.4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ppm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22.13  Spectroscopy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6C3C3"/>
                </a:solidFill>
                <a:sym typeface="Symbol" charset="2"/>
              </a:rPr>
              <a:t>There are multiple methods for naming 1° </a:t>
            </a:r>
            <a:r>
              <a:rPr lang="en-US" dirty="0" smtClean="0">
                <a:solidFill>
                  <a:srgbClr val="C6C3C3"/>
                </a:solidFill>
                <a:sym typeface="Symbol" charset="2"/>
              </a:rPr>
              <a:t>amines</a:t>
            </a:r>
          </a:p>
          <a:p>
            <a:pPr eaLnBrk="1" hangingPunct="1"/>
            <a:endParaRPr lang="en-US" dirty="0">
              <a:solidFill>
                <a:srgbClr val="C6C3C3"/>
              </a:solidFill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2"/>
            </a:pPr>
            <a:r>
              <a:rPr lang="en-US" dirty="0" smtClean="0">
                <a:sym typeface="Symbol" charset="2"/>
              </a:rPr>
              <a:t>More complicated 1˚ amines are named as alkanamines.  They are named the same as alcohols, but the suffix –</a:t>
            </a:r>
            <a:r>
              <a:rPr lang="en-US" b="1" dirty="0" smtClean="0">
                <a:solidFill>
                  <a:srgbClr val="FF0000"/>
                </a:solidFill>
                <a:sym typeface="Symbol" charset="2"/>
              </a:rPr>
              <a:t>amine</a:t>
            </a:r>
            <a:r>
              <a:rPr lang="en-US" dirty="0" smtClean="0">
                <a:sym typeface="Symbol" charset="2"/>
              </a:rPr>
              <a:t> is used instead of -</a:t>
            </a:r>
            <a:r>
              <a:rPr lang="en-US" b="1" dirty="0" smtClean="0">
                <a:solidFill>
                  <a:srgbClr val="FF0000"/>
                </a:solidFill>
                <a:sym typeface="Symbol" charset="2"/>
              </a:rPr>
              <a:t>ol</a:t>
            </a:r>
            <a:endParaRPr lang="en-US" b="1" dirty="0">
              <a:solidFill>
                <a:srgbClr val="FF0000"/>
              </a:solidFill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2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2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2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2"/>
            </a:pPr>
            <a:endParaRPr lang="en-US" dirty="0">
              <a:sym typeface="Symbol" charset="2"/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/>
          <a:srcRect r="49599"/>
          <a:stretch>
            <a:fillRect/>
          </a:stretch>
        </p:blipFill>
        <p:spPr bwMode="auto">
          <a:xfrm>
            <a:off x="2547193" y="3731715"/>
            <a:ext cx="4060638" cy="16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22.2 Nomenclature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80000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Compounds with an odd number of N atoms have an odd mass molecular ion in the mass </a:t>
            </a:r>
            <a:r>
              <a:rPr lang="en-US" sz="2400" dirty="0" smtClean="0">
                <a:sym typeface="Symbol" charset="2"/>
              </a:rPr>
              <a:t>spec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Amines </a:t>
            </a:r>
            <a:r>
              <a:rPr lang="en-US" sz="2400" dirty="0">
                <a:sym typeface="Symbol" charset="2"/>
              </a:rPr>
              <a:t>also typically undergo alpha cleavage in the mass spec giving predictable mass </a:t>
            </a:r>
            <a:r>
              <a:rPr lang="en-US" sz="2400" dirty="0" smtClean="0">
                <a:sym typeface="Symbol" charset="2"/>
              </a:rPr>
              <a:t>fragments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>
                <a:sym typeface="Symbol" charset="2"/>
              </a:rPr>
              <a:t>Practice with </a:t>
            </a:r>
            <a:r>
              <a:rPr lang="en-US" sz="2400" b="1" dirty="0" smtClean="0">
                <a:sym typeface="Symbol" charset="2"/>
              </a:rPr>
              <a:t>Conceptual </a:t>
            </a:r>
            <a:r>
              <a:rPr lang="en-US" sz="2400" b="1" dirty="0">
                <a:sym typeface="Symbol" charset="2"/>
              </a:rPr>
              <a:t>C</a:t>
            </a:r>
            <a:r>
              <a:rPr lang="en-US" sz="2400" b="1" dirty="0" smtClean="0">
                <a:sym typeface="Symbol" charset="2"/>
              </a:rPr>
              <a:t>heckpoints 23.31 </a:t>
            </a:r>
            <a:r>
              <a:rPr lang="en-US" sz="2400" b="1" dirty="0">
                <a:sym typeface="Symbol" charset="2"/>
              </a:rPr>
              <a:t>and </a:t>
            </a:r>
            <a:r>
              <a:rPr lang="en-US" sz="2400" b="1" dirty="0" smtClean="0">
                <a:sym typeface="Symbol" charset="2"/>
              </a:rPr>
              <a:t>23.32 </a:t>
            </a:r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8192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96548" y="2755385"/>
            <a:ext cx="4729104" cy="315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22.13  Spectroscopy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22.13  Review of Reactions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" y="871927"/>
            <a:ext cx="2532351" cy="817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3" y="1677275"/>
            <a:ext cx="8154649" cy="9789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" y="2730069"/>
            <a:ext cx="2220944" cy="27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" y="3076064"/>
            <a:ext cx="8499422" cy="884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" y="4221843"/>
            <a:ext cx="1558977" cy="330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27" y="4475652"/>
            <a:ext cx="5965100" cy="193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22.13  Review of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9" y="867764"/>
            <a:ext cx="2770474" cy="327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9" y="1527331"/>
            <a:ext cx="2202513" cy="336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9" y="2009723"/>
            <a:ext cx="8499423" cy="1426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9" y="3791399"/>
            <a:ext cx="6739298" cy="22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22.13  Review of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9" y="867764"/>
            <a:ext cx="2770474" cy="327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4533"/>
            <a:ext cx="6017510" cy="370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22.13  Review of Reactions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" y="869430"/>
            <a:ext cx="2743729" cy="352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3" y="1470235"/>
            <a:ext cx="1104900" cy="26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0" y="1898223"/>
            <a:ext cx="4291559" cy="1583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" y="4367054"/>
            <a:ext cx="2476500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0" y="4930653"/>
            <a:ext cx="5261204" cy="907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74" y="1072151"/>
            <a:ext cx="190500" cy="398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90" y="973471"/>
            <a:ext cx="3136900" cy="342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56" y="1603585"/>
            <a:ext cx="3404637" cy="228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22.13  Review of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0" y="859644"/>
            <a:ext cx="4181341" cy="324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" y="1534204"/>
            <a:ext cx="2279423" cy="3045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13" y="1763793"/>
            <a:ext cx="6392435" cy="2317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0540"/>
            <a:ext cx="3646456" cy="3085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09" y="4933655"/>
            <a:ext cx="3644336" cy="116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22.13  Review of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0" y="859644"/>
            <a:ext cx="4181341" cy="324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1" y="1949346"/>
            <a:ext cx="5580089" cy="28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22.13  Review of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0" y="859644"/>
            <a:ext cx="4181341" cy="324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1" y="1309348"/>
            <a:ext cx="5332654" cy="2766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0" y="4213840"/>
            <a:ext cx="1543989" cy="415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7" y="4767325"/>
            <a:ext cx="6940448" cy="13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195"/>
            <a:ext cx="9055799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22.13  Review of Reactions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87" y="1208582"/>
            <a:ext cx="5293537" cy="2119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89" y="3899579"/>
            <a:ext cx="3758993" cy="142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C6C3C3"/>
                </a:solidFill>
                <a:sym typeface="Symbol" charset="2"/>
              </a:rPr>
              <a:t>There are multiple methods for naming 1° </a:t>
            </a:r>
            <a:r>
              <a:rPr lang="en-US" sz="2400" dirty="0" smtClean="0">
                <a:solidFill>
                  <a:srgbClr val="C6C3C3"/>
                </a:solidFill>
                <a:sym typeface="Symbol" charset="2"/>
              </a:rPr>
              <a:t>amines</a:t>
            </a: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3"/>
            </a:pPr>
            <a:r>
              <a:rPr lang="en-US" dirty="0">
                <a:sym typeface="Symbol" charset="2"/>
              </a:rPr>
              <a:t>Use the </a:t>
            </a:r>
            <a:r>
              <a:rPr lang="en-US" dirty="0" smtClean="0">
                <a:sym typeface="Symbol" charset="2"/>
              </a:rPr>
              <a:t>term “amino” </a:t>
            </a:r>
            <a:r>
              <a:rPr lang="en-US" dirty="0">
                <a:sym typeface="Symbol" charset="2"/>
              </a:rPr>
              <a:t>for the group as a </a:t>
            </a:r>
            <a:r>
              <a:rPr lang="en-US" dirty="0" smtClean="0">
                <a:sym typeface="Symbol" charset="2"/>
              </a:rPr>
              <a:t>substituent</a:t>
            </a: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3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3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3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3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3"/>
            </a:pPr>
            <a:endParaRPr lang="en-US" dirty="0">
              <a:sym typeface="Symbol" charset="2"/>
            </a:endParaRP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2324" y="2470805"/>
            <a:ext cx="6067827" cy="211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22.2 Nomenclature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C6C3C3"/>
                </a:solidFill>
                <a:sym typeface="Symbol" charset="2"/>
              </a:rPr>
              <a:t>There are multiple methods for naming 1° </a:t>
            </a:r>
            <a:r>
              <a:rPr lang="en-US" sz="2400" dirty="0" smtClean="0">
                <a:solidFill>
                  <a:srgbClr val="C6C3C3"/>
                </a:solidFill>
                <a:sym typeface="Symbol" charset="2"/>
              </a:rPr>
              <a:t>amines</a:t>
            </a: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4"/>
            </a:pPr>
            <a:r>
              <a:rPr lang="en-US" dirty="0">
                <a:sym typeface="Symbol" charset="2"/>
              </a:rPr>
              <a:t>If the amine is directly attached to an aromatic ring, </a:t>
            </a:r>
            <a:r>
              <a:rPr lang="en-US" dirty="0" smtClean="0">
                <a:sym typeface="Symbol" charset="2"/>
              </a:rPr>
              <a:t>the parent name is “aniline”</a:t>
            </a: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4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4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4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4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4"/>
            </a:pPr>
            <a:endParaRPr lang="en-US" dirty="0">
              <a:sym typeface="Symbol" charset="2"/>
            </a:endParaRPr>
          </a:p>
        </p:txBody>
      </p:sp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30958" y="3076235"/>
            <a:ext cx="6693108" cy="21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22-</a:t>
            </a:r>
            <a:fld id="{CF2A417E-7F53-3740-8A44-964991B129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195"/>
            <a:ext cx="8229600" cy="73571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22.2 Nomenclature of Amines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97060</TotalTime>
  <Words>3725</Words>
  <Application>Microsoft Office PowerPoint</Application>
  <PresentationFormat>On-screen Show (4:3)</PresentationFormat>
  <Paragraphs>770</Paragraphs>
  <Slides>78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Klein1-Temp</vt:lpstr>
      <vt:lpstr>CS ChemDraw Drawing</vt:lpstr>
      <vt:lpstr>PowerPoint Presentation</vt:lpstr>
      <vt:lpstr>22.1 Introduction to Amines</vt:lpstr>
      <vt:lpstr>22.1 Introduction to Amines</vt:lpstr>
      <vt:lpstr>22.1 Introduction to Amines</vt:lpstr>
      <vt:lpstr>22.1 Introduction to Amines</vt:lpstr>
      <vt:lpstr>22.2 Nomenclature of Amines</vt:lpstr>
      <vt:lpstr>22.2 Nomenclature of Amines</vt:lpstr>
      <vt:lpstr>22.2 Nomenclature of Amines</vt:lpstr>
      <vt:lpstr>22.2 Nomenclature of Amines</vt:lpstr>
      <vt:lpstr>22.2 Nomenclature of Amines</vt:lpstr>
      <vt:lpstr>22.2 Nomenclature of Amines</vt:lpstr>
      <vt:lpstr>22.3 Properties of Amines</vt:lpstr>
      <vt:lpstr>22.3 Properties of Amines</vt:lpstr>
      <vt:lpstr>22.3 Properties of Amines</vt:lpstr>
      <vt:lpstr>22.3 Properties of Amines</vt:lpstr>
      <vt:lpstr>22.3 Properties of Amines</vt:lpstr>
      <vt:lpstr>22.3 Basicity of Amines</vt:lpstr>
      <vt:lpstr>22.3 Basicity of Amines</vt:lpstr>
      <vt:lpstr>22.3 Basicity of Amines</vt:lpstr>
      <vt:lpstr>22.3 Properties of Amines</vt:lpstr>
      <vt:lpstr>22.3 Properties of Amines</vt:lpstr>
      <vt:lpstr>22.3 Properties of Amines</vt:lpstr>
      <vt:lpstr>22.3 Properties of Amines</vt:lpstr>
      <vt:lpstr>22.3 Properties of Amines</vt:lpstr>
      <vt:lpstr>22.4 Preparation of Amines: Review</vt:lpstr>
      <vt:lpstr>22.4 Preparation of Amines: Review</vt:lpstr>
      <vt:lpstr>22.4 Preparation of Amines: Review</vt:lpstr>
      <vt:lpstr>22.5 Preparation of Amines via Substitution</vt:lpstr>
      <vt:lpstr>22.5 Preparation of Amines via Substitution</vt:lpstr>
      <vt:lpstr>22.5 Preparation of Amines via Substitution</vt:lpstr>
      <vt:lpstr>22.5 Preparation of Amines via Substitution</vt:lpstr>
      <vt:lpstr>22.5 Preparation of Amines via Substitution</vt:lpstr>
      <vt:lpstr>22.5 Preparation of Amines via Substitution</vt:lpstr>
      <vt:lpstr>22.5 Preparation of Amines via Substitution</vt:lpstr>
      <vt:lpstr>22.6 Prep. of Amines: Reductive Amination</vt:lpstr>
      <vt:lpstr>22.6 Prep. of Amines: Reductive Amination</vt:lpstr>
      <vt:lpstr>22.6 Prep. of Amines: Reductive Amination</vt:lpstr>
      <vt:lpstr>22.7 Synthesis Strategies</vt:lpstr>
      <vt:lpstr>22.7 Synthesis Strategies</vt:lpstr>
      <vt:lpstr>22.8  Acylation of Amines</vt:lpstr>
      <vt:lpstr>22.8  Acylation of Amines</vt:lpstr>
      <vt:lpstr>22.8  Acylation of Amines</vt:lpstr>
      <vt:lpstr>22.8  Acylation of Amines</vt:lpstr>
      <vt:lpstr>22.8  Acylation of Amines</vt:lpstr>
      <vt:lpstr>22.9  Hofmann Elimination</vt:lpstr>
      <vt:lpstr>22.9  Hofmann Elimination</vt:lpstr>
      <vt:lpstr>22.9  Hofmann Elimination</vt:lpstr>
      <vt:lpstr>22.9  Hofmann Elimination</vt:lpstr>
      <vt:lpstr>22.10  Rxns of Amines with Nitrous Acid</vt:lpstr>
      <vt:lpstr>22.10  Rxns of Amines with Nitrous Acid</vt:lpstr>
      <vt:lpstr>22.10  Rxns of Amines with Nitrous Acid</vt:lpstr>
      <vt:lpstr>22.10  Rxns of Amines with Nitrous Acid</vt:lpstr>
      <vt:lpstr>22.10  Rxns of Amines with Nitrous Acid</vt:lpstr>
      <vt:lpstr>22.10  Rxns of Amines with Nitrous Acid</vt:lpstr>
      <vt:lpstr>22.11  Rxns of Aryl Diazonium Ions</vt:lpstr>
      <vt:lpstr>22.11  Rxns of Aryl Diazonium Ions</vt:lpstr>
      <vt:lpstr>22.11  Rxns of Aryl Diazonium Ions</vt:lpstr>
      <vt:lpstr>22.11  Rxns of Aryl Diazonium Ions</vt:lpstr>
      <vt:lpstr>22.11  Rxns of Aryl Diazonium Ions</vt:lpstr>
      <vt:lpstr>22.11  Azo Coupling</vt:lpstr>
      <vt:lpstr>22.11  Rxns of Aryl Diazonium Ions</vt:lpstr>
      <vt:lpstr>22.12  Nitrogen Heterocycles</vt:lpstr>
      <vt:lpstr>22.12  Nitrogen Heterocycles</vt:lpstr>
      <vt:lpstr>22.12  Nitrogen Heterocycles</vt:lpstr>
      <vt:lpstr>22.12  Nitrogen Heterocycles</vt:lpstr>
      <vt:lpstr>22.12  Nitrogen Heterocycles</vt:lpstr>
      <vt:lpstr>22.13  Spectroscopy of Amines</vt:lpstr>
      <vt:lpstr>22.13  Spectroscopy of Amines</vt:lpstr>
      <vt:lpstr>22.13  Spectroscopy of Amines</vt:lpstr>
      <vt:lpstr>22.13  Spectroscopy of Amines</vt:lpstr>
      <vt:lpstr>22.13  Review of Reactions</vt:lpstr>
      <vt:lpstr>22.13  Review of Reactions</vt:lpstr>
      <vt:lpstr>22.13  Review of Reactions</vt:lpstr>
      <vt:lpstr>22.13  Review of Reactions</vt:lpstr>
      <vt:lpstr>22.13  Review of Reactions</vt:lpstr>
      <vt:lpstr>22.13  Review of Reactions</vt:lpstr>
      <vt:lpstr>22.13  Review of Reactions</vt:lpstr>
      <vt:lpstr>22.13  Review of Reactions</vt:lpstr>
    </vt:vector>
  </TitlesOfParts>
  <Company>Wiley Publishing,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Janakiraman.S</cp:lastModifiedBy>
  <cp:revision>443</cp:revision>
  <dcterms:created xsi:type="dcterms:W3CDTF">2014-01-22T20:57:18Z</dcterms:created>
  <dcterms:modified xsi:type="dcterms:W3CDTF">2017-01-30T22:00:39Z</dcterms:modified>
</cp:coreProperties>
</file>