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8" r:id="rId2"/>
    <p:sldId id="267" r:id="rId3"/>
    <p:sldId id="329" r:id="rId4"/>
    <p:sldId id="268" r:id="rId5"/>
    <p:sldId id="270" r:id="rId6"/>
    <p:sldId id="269" r:id="rId7"/>
    <p:sldId id="272" r:id="rId8"/>
    <p:sldId id="273" r:id="rId9"/>
    <p:sldId id="274" r:id="rId10"/>
    <p:sldId id="276" r:id="rId11"/>
    <p:sldId id="330" r:id="rId12"/>
    <p:sldId id="277" r:id="rId13"/>
    <p:sldId id="279" r:id="rId14"/>
    <p:sldId id="281" r:id="rId15"/>
    <p:sldId id="331" r:id="rId16"/>
    <p:sldId id="282" r:id="rId17"/>
    <p:sldId id="285" r:id="rId18"/>
    <p:sldId id="286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8" r:id="rId28"/>
    <p:sldId id="299" r:id="rId29"/>
    <p:sldId id="301" r:id="rId30"/>
    <p:sldId id="332" r:id="rId31"/>
    <p:sldId id="302" r:id="rId32"/>
    <p:sldId id="33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  <p:sldId id="315" r:id="rId46"/>
    <p:sldId id="317" r:id="rId47"/>
    <p:sldId id="318" r:id="rId48"/>
    <p:sldId id="319" r:id="rId49"/>
    <p:sldId id="320" r:id="rId50"/>
    <p:sldId id="322" r:id="rId51"/>
    <p:sldId id="323" r:id="rId52"/>
    <p:sldId id="334" r:id="rId53"/>
    <p:sldId id="335" r:id="rId54"/>
    <p:sldId id="336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manas" initials="S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A24"/>
    <a:srgbClr val="252FFB"/>
    <a:srgbClr val="1F00D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5673" autoAdjust="0"/>
  </p:normalViewPr>
  <p:slideViewPr>
    <p:cSldViewPr snapToGrid="0">
      <p:cViewPr>
        <p:scale>
          <a:sx n="100" d="100"/>
          <a:sy n="100" d="100"/>
        </p:scale>
        <p:origin x="-218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4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AFF0C10-BD1F-7B4A-A59F-26A44B515156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C37A6B-7DD1-1C40-96CB-C9CF3D6D1A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95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17443FB-10AB-124E-B969-ECCB368C24A5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ADB67B8-C56A-694C-80F4-7026F5572B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9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 dirty="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600" dirty="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24-</a:t>
            </a:r>
            <a:fld id="{AE530F43-21B6-784D-AF3E-9607D52476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3838077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60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dirty="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686145" y="6492875"/>
            <a:ext cx="177171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24-</a:t>
            </a:r>
            <a:fld id="{2B29E86A-0808-B540-ABCA-308D82E4DE7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59535" y="6286673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753527"/>
            <a:ext cx="8153400" cy="136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 24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Carbohydrates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</a:t>
            </a:r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24.3 Configuration of Aldoses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10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Aldohextoses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have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chiral centers, so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16 possible stereoisomers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8 naturally occurring D sugars are shown below: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5" y="2700075"/>
            <a:ext cx="6996590" cy="135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13" y="651094"/>
            <a:ext cx="5020574" cy="48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24.4 Ketoses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1" y="960120"/>
            <a:ext cx="3843996" cy="323205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Naturally occurring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D-ketoses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24.7 – 24.8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7" y="711094"/>
            <a:ext cx="4746882" cy="5163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6688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aldehyde can react with an alcohol to produce a hemiacetal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under protic conditions (mechanism 19.5):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Hemiacetal formation is favored for 5 and 6-membered rings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drawing cyclic hemiacetals with SkillBuilder 24.1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4" name="Picture 13" descr="klein2e_figun_24_p1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26529"/>
            <a:ext cx="8534400" cy="13898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Cyclic Structure of Monosaccharides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7" y="1967716"/>
            <a:ext cx="5741377" cy="121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6688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Monosaccharides undergo ring-closing hemiacetal formation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New chiral center formed at the anomeric carbon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(C1).  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equilibrium greatly favors the cyclic form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6-membered hemiacetal ring of a saccharide is called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pyranose ring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3" name="Picture 12" descr="klein2e_figun_24_p11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7" y="2206770"/>
            <a:ext cx="8534400" cy="22920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Cyclic Structure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341877" y="841846"/>
            <a:ext cx="8918640" cy="46688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stereoisomers formed upon cyclization are called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anomers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anomer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= the anomeric –OH group is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trans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to the –CH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OH group 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b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anomer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= the anomeric –OH is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to the –CH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OH group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Cyclic Structure of Monosaccharides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2427" y="3429449"/>
            <a:ext cx="1186543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nomeric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carbon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580682" y="2923082"/>
            <a:ext cx="1027318" cy="5063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17" y="1983919"/>
            <a:ext cx="4843870" cy="18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466883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Mutarotation: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interconversion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of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and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anomers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Cyclic Structure of Monosaccharides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81" y="2147979"/>
            <a:ext cx="4321438" cy="323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6688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 dynamic equilibrium </a:t>
            </a:r>
            <a:r>
              <a:rPr lang="en-US" sz="2400" dirty="0">
                <a:sym typeface="Symbol" charset="2"/>
              </a:rPr>
              <a:t>between </a:t>
            </a:r>
            <a:r>
              <a:rPr lang="en-US" sz="2400" dirty="0" smtClean="0">
                <a:sym typeface="Symbol" charset="2"/>
              </a:rPr>
              <a:t>the alpha and beta anomers is called </a:t>
            </a:r>
            <a:r>
              <a:rPr lang="en-US" sz="2400" b="1" dirty="0" smtClean="0">
                <a:sym typeface="Symbol" charset="2"/>
              </a:rPr>
              <a:t>mutarotation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Mutarotation </a:t>
            </a:r>
            <a:r>
              <a:rPr lang="en-US" sz="2400" dirty="0">
                <a:sym typeface="Symbol" charset="2"/>
              </a:rPr>
              <a:t>is accelerated with acid or base </a:t>
            </a:r>
            <a:r>
              <a:rPr lang="en-US" sz="2400" dirty="0" smtClean="0">
                <a:sym typeface="Symbol" charset="2"/>
              </a:rPr>
              <a:t>catalysis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With some sugars, the </a:t>
            </a:r>
            <a:r>
              <a:rPr lang="el-GR" sz="2400" i="1" dirty="0">
                <a:sym typeface="Symbol" charset="2"/>
              </a:rPr>
              <a:t>α</a:t>
            </a:r>
            <a:r>
              <a:rPr lang="en-US" sz="2400" dirty="0">
                <a:sym typeface="Symbol" charset="2"/>
              </a:rPr>
              <a:t> form </a:t>
            </a:r>
            <a:r>
              <a:rPr lang="en-US" sz="2400" dirty="0" smtClean="0">
                <a:sym typeface="Symbol" charset="2"/>
              </a:rPr>
              <a:t>dominates, but the </a:t>
            </a:r>
            <a:r>
              <a:rPr lang="en-US" sz="2400" i="1" dirty="0">
                <a:latin typeface="Symbol" charset="2"/>
                <a:ea typeface="Symbol" charset="2"/>
                <a:cs typeface="Symbol" charset="2"/>
                <a:sym typeface="Symbol" charset="2"/>
              </a:rPr>
              <a:t>b</a:t>
            </a:r>
            <a:r>
              <a:rPr lang="en-US" sz="2400" i="1" dirty="0" smtClean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anomer dominates for others (hard to tell)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drawing pyranose anomers for a given sugar with </a:t>
            </a:r>
            <a:r>
              <a:rPr lang="en-US" sz="2400" b="1" dirty="0">
                <a:sym typeface="Symbol" charset="2"/>
              </a:rPr>
              <a:t>SkillBuilder 24.2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Cyclic Structure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Drawing Pyranose rings</a:t>
            </a:r>
            <a:endParaRPr lang="en-US" sz="4000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46688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pyranose ring is either drawn as a Haworth projection or a chair conformation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(chair is better, as it reveals the 3-D conformation)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D-glucose is the only sugar where all groups are equatorial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(the most stable sugar, thus the most abundant in nature)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drawing pyranose chairs with SkillBuilder 24.3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0" y="2193771"/>
            <a:ext cx="5912370" cy="16573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21853" y="2450482"/>
            <a:ext cx="2117824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ring oxygen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always drawn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n the upper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ight-rear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53462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Furanose ring: 5-member ring hemiacetal of a sugar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Fructose equilibrates among in both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furanose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pyranose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forms: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3" name="Picture 12" descr="lect242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21" y="2043132"/>
            <a:ext cx="8118790" cy="398291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Furanose Forms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might be necessary to review the following topics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to prepare for the material in this chapter: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Drawing chair conformations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4.11)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Haworth projections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4.14)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Fischer Projections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5.7)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Hemiacetals and acetals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19.5)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Reduction of aldehydes and ketones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(19.9)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7213"/>
            <a:ext cx="8229600" cy="720725"/>
          </a:xfrm>
        </p:spPr>
        <p:txBody>
          <a:bodyPr/>
          <a:lstStyle/>
          <a:p>
            <a:pPr eaLnBrk="1" hangingPunct="1"/>
            <a:r>
              <a:rPr lang="en-US" sz="4000" dirty="0"/>
              <a:t>24.1 Introduction to Carbohydrates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28087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furanose form of D-fructose takes part in most biochemical reactions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24.19 - 24.22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5" name="Picture 14" descr="lect2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28" y="2238003"/>
            <a:ext cx="8412480" cy="23042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24.5 Cyclic Structure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Hydroxy groups of a monosaccharide can be converted to esters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to improve their solubility in organic solvents: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Excess reagent allows for reaction of all free hydroxy groups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779" y="2421889"/>
            <a:ext cx="8596723" cy="149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hydroxy groups can also be converted to ethers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via the Williamson ether synthesis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Ag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 is used as the base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24.23 and 24.24</a:t>
            </a: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" y="2113523"/>
            <a:ext cx="8083631" cy="17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832104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Cyclic hemiacetal of a sugar can react with an alcohol, under acidic conditions, to form an acetal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Acetals of sugars are called glycosides: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mixture of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and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glycosides is obtained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3256" y="3613902"/>
            <a:ext cx="8311770" cy="17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7132" y="1674142"/>
            <a:ext cx="5016287" cy="10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mechanism of glycoside formation is analogous to the formation of a typical acetal (section 19.5)</a:t>
            </a: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4385" y="2050669"/>
            <a:ext cx="768665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Symbol"/>
              </a:rPr>
              <a:t>The mechanism of glycoside formation is analogous to the formation of a typical acetal (section 19.5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)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24.25 – 24.26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990" y="2447671"/>
            <a:ext cx="8622021" cy="120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09" y="2051753"/>
            <a:ext cx="282173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Formation of 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glycoside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23" y="3815612"/>
            <a:ext cx="2807308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Formation of 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glycoside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9" y="4214114"/>
            <a:ext cx="8660977" cy="138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Under strongly basic conditions,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aldoses under epimerization at C2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via an enediol (i.e. enol) intermediate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Epimers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are diastereomers that differ in configuration at a only one chiral center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24.27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" y="1986456"/>
            <a:ext cx="774550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Monosaccharides can be reduced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alditols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with NaBH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-glucitol (called D-sorbitol) is used as a sugar substitute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24.28 – 24.30</a:t>
            </a: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381" y="1568994"/>
            <a:ext cx="7365763" cy="29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Reduction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Aldehyde oxidation of an aldose produces an </a:t>
            </a:r>
            <a:r>
              <a:rPr lang="en-US" sz="2400" b="1" dirty="0" smtClean="0">
                <a:sym typeface="Symbol" charset="2"/>
              </a:rPr>
              <a:t>aldonic acid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Variety of oxidants can be used: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lvl="1" eaLnBrk="1" hangingPunct="1"/>
            <a:endParaRPr lang="en-US" b="1" dirty="0">
              <a:sym typeface="Symbol" charset="2"/>
            </a:endParaRPr>
          </a:p>
          <a:p>
            <a:pPr lvl="1" eaLnBrk="1" hangingPunct="1"/>
            <a:endParaRPr lang="en-US" b="1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A mild oxidizing agent must be used to avoid oxidation of the alcohol groups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5014" y="2071464"/>
            <a:ext cx="7916498" cy="30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Oxidation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Selective oxidation of an aldose (and not a ketose) is used as a chemical test to differentiate between the two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Oxidation tests also performed to detect the presence of </a:t>
            </a:r>
            <a:r>
              <a:rPr lang="en-US" sz="2400" b="1" dirty="0" smtClean="0">
                <a:sym typeface="Symbol" charset="2"/>
              </a:rPr>
              <a:t>reducing sugars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(pyranose/furanose forms of a sugar)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Tollen’s test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Fehling’s test</a:t>
            </a:r>
          </a:p>
          <a:p>
            <a:pPr lvl="1" eaLnBrk="1" hangingPunct="1"/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b="1" dirty="0" smtClean="0">
                <a:sym typeface="Symbol" charset="2"/>
              </a:rPr>
              <a:t>Glycosides (i.e. acetals) are not reducing sugars</a:t>
            </a:r>
            <a:r>
              <a:rPr lang="en-US" dirty="0" smtClean="0">
                <a:sym typeface="Symbol" charset="2"/>
              </a:rPr>
              <a:t>, and are not oxidized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b="1" dirty="0" smtClean="0">
                <a:sym typeface="Symbol" charset="2"/>
              </a:rPr>
              <a:t>Practice with SkillBuilder 24.4</a:t>
            </a: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 smtClean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Carbohydrates (sugars) are polyhydroxy aldehydes or ketones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Naturally synthesized in nature from CO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and 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 (photosynthesis)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0185" y="3168673"/>
            <a:ext cx="8103924" cy="16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7213"/>
            <a:ext cx="8229600" cy="720725"/>
          </a:xfrm>
        </p:spPr>
        <p:txBody>
          <a:bodyPr/>
          <a:lstStyle/>
          <a:p>
            <a:pPr eaLnBrk="1" hangingPunct="1"/>
            <a:r>
              <a:rPr lang="en-US" sz="4000" dirty="0"/>
              <a:t>24.1 Introduction to Carbohydrates</a:t>
            </a:r>
          </a:p>
        </p:txBody>
      </p:sp>
    </p:spTree>
    <p:extLst>
      <p:ext uri="{BB962C8B-B14F-4D97-AF65-F5344CB8AC3E}">
        <p14:creationId xmlns:p14="http://schemas.microsoft.com/office/powerpoint/2010/main" val="7539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6649" y="2014047"/>
            <a:ext cx="7730701" cy="32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 stronger oxidant (like HNO3) will oxidize the aldehyde and 1˚ alcohol of an aldose, forming an </a:t>
            </a:r>
            <a:r>
              <a:rPr lang="en-US" sz="2400" b="1" dirty="0" smtClean="0">
                <a:sym typeface="Symbol" charset="2"/>
              </a:rPr>
              <a:t>aldaric acid</a:t>
            </a:r>
            <a:r>
              <a:rPr lang="en-US" sz="2400" dirty="0" smtClean="0">
                <a:sym typeface="Symbol" charset="2"/>
              </a:rPr>
              <a:t>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lvl="1" eaLnBrk="1" hangingPunct="1"/>
            <a:endParaRPr lang="en-US" b="1" dirty="0">
              <a:sym typeface="Symbol" charset="2"/>
            </a:endParaRPr>
          </a:p>
          <a:p>
            <a:pPr lvl="1" eaLnBrk="1" hangingPunct="1"/>
            <a:endParaRPr lang="en-US" b="1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A mild oxidizing agent must be used to avoid oxidation of the alcohol groups</a:t>
            </a:r>
          </a:p>
        </p:txBody>
      </p:sp>
    </p:spTree>
    <p:extLst>
      <p:ext uri="{BB962C8B-B14F-4D97-AF65-F5344CB8AC3E}">
        <p14:creationId xmlns:p14="http://schemas.microsoft.com/office/powerpoint/2010/main" val="11284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Recall cyanohydrin formation (section 19.10); it works on aldoses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Kiliani-Fischer synthesis</a:t>
            </a:r>
            <a:r>
              <a:rPr lang="en-US" sz="2400" dirty="0" smtClean="0">
                <a:sym typeface="Symbol" charset="2"/>
              </a:rPr>
              <a:t>: the </a:t>
            </a:r>
            <a:r>
              <a:rPr lang="en-US" sz="2400" dirty="0">
                <a:sym typeface="Symbol" charset="2"/>
              </a:rPr>
              <a:t>cyanohydrin is </a:t>
            </a:r>
            <a:r>
              <a:rPr lang="en-US" sz="2400" dirty="0" smtClean="0">
                <a:sym typeface="Symbol" charset="2"/>
              </a:rPr>
              <a:t>hydrolyzed to carboxylic acid and subsequently reduced to aldehyde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2960" y="1604298"/>
            <a:ext cx="4634895" cy="16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4517196"/>
            <a:ext cx="8477647" cy="16419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60392" y="2128892"/>
            <a:ext cx="168770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Mixture of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stereoisomers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Overall, the </a:t>
            </a:r>
            <a:r>
              <a:rPr lang="en-US" sz="2400" b="1" dirty="0" smtClean="0">
                <a:sym typeface="Symbol" charset="2"/>
              </a:rPr>
              <a:t>Kiliani-Fischer synthesis</a:t>
            </a:r>
            <a:r>
              <a:rPr lang="en-US" sz="2400" dirty="0" smtClean="0">
                <a:sym typeface="Symbol" charset="2"/>
              </a:rPr>
              <a:t> lengthens the carbon chain of a sugar by 1 carbon: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The cyano group can be converted to an aldehyde in one step:</a:t>
            </a:r>
            <a:endParaRPr lang="en-US" sz="2400" b="1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0" y="1854667"/>
            <a:ext cx="4764024" cy="153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04" y="2041085"/>
            <a:ext cx="3601212" cy="128541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70685" y="4407468"/>
            <a:ext cx="5849182" cy="12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Example: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heckpoints 24.34 and 24.35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3" name="Picture 12" descr="klein2e_figun_24_p117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54" y="1667055"/>
            <a:ext cx="7206242" cy="28207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0323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Wohl degradation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achieves the opposite of the Kiliani-Fischer synthesis; it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shortens the carbon chain by 1 carbon: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can be useful to characterize the structure of an aldose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24.36 – 24.38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978" y="1827402"/>
            <a:ext cx="824618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24.6 Reactions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Disaccharides consist of two sugars, connected through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glycosidic linkage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Glycosidic oxygen connects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C1 to C4, so this is a 1,4-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disaccharide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altose is a reducing sugar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24.5</a:t>
            </a: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92068" y="1922922"/>
            <a:ext cx="3917601" cy="216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24.7 Disaccharides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0200" y="4756178"/>
            <a:ext cx="279050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Hemiacetal @ anomeric 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c</a:t>
            </a:r>
            <a:r>
              <a:rPr lang="en-US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arbon =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reducing sugar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827264" y="4083199"/>
            <a:ext cx="292608" cy="525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Cellubiose and Maltose only differ by the stereochemistry at the anomeric carbons: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heckpoint 24.41</a:t>
            </a: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" y="2170355"/>
            <a:ext cx="4172726" cy="23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51325" y="2322740"/>
            <a:ext cx="4841875" cy="21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24.7 Disaccharides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76237" y="2173981"/>
            <a:ext cx="139083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glycoside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7590" y="1933046"/>
            <a:ext cx="136999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glycoside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12848" y="2471498"/>
            <a:ext cx="654935" cy="747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492240" y="2230563"/>
            <a:ext cx="180022" cy="860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1720" y="4652767"/>
            <a:ext cx="138986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pyranose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4488" y="4206957"/>
            <a:ext cx="136902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pyranose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Lactose is also a disaccharide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80909" y="1697742"/>
            <a:ext cx="5566306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24.7 Disaccharides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Sucrose (table sugar) is a disaccharide</a:t>
            </a: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71671" y="1647825"/>
            <a:ext cx="4879721" cy="41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848993"/>
            <a:ext cx="3471862" cy="47085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Honey bees can convert sucrose into a mixture of sucrose, fructose, and glucose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Sucrose is not a reducing sugar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24.7 Disaccharides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Cellulose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is a polysaccharide containing 7000-12000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glucose units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connected through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b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glycosidic bonds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Cellulose strands strongly H-bond with one another, giving wood and plant material its rigid structure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3585" y="2123720"/>
            <a:ext cx="8868946" cy="26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24.8 Polysaccharides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00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Monosaccharides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= simple sugars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Contain multiple chiral centers; Fischer projections often used to represent their structure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24.2 Classification of Monosaccharides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47" y="2781299"/>
            <a:ext cx="3721800" cy="271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Starch is also comprised of glucose units, connected by a glycosidic linkages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two components: amylose (20%) and amylopectin (80%)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199" y="2422207"/>
            <a:ext cx="734042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24.8 Polysaccharides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3962" cy="52371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Amylopectin has </a:t>
            </a:r>
            <a:r>
              <a:rPr lang="en-US" sz="2400" dirty="0" smtClean="0">
                <a:sym typeface="Symbol" charset="2"/>
              </a:rPr>
              <a:t>glycosidic branches off of C6</a:t>
            </a:r>
            <a:endParaRPr lang="en-US" sz="2400" dirty="0">
              <a:sym typeface="Symbol" charset="2"/>
            </a:endParaRPr>
          </a:p>
        </p:txBody>
      </p:sp>
      <p:pic>
        <p:nvPicPr>
          <p:cNvPr id="4915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4897" y="1605139"/>
            <a:ext cx="7615594" cy="46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24.8 Polysaccharides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023040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Amino sugars like glucosamine are important biomolecules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Acetylated glucosamine forms an important polysaccharide called chitin</a:t>
            </a: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276857" y="1145915"/>
            <a:ext cx="2759193" cy="18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095" y="3197928"/>
            <a:ext cx="8703109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24.9 Amino Sugars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4222814"/>
            <a:ext cx="8847137" cy="201339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N-acyl group allow for even stronger H-bonding between neighboring chains than cellulose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Chitin is used in insect and arthropod exoskeletons. </a:t>
            </a:r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095" y="1020232"/>
            <a:ext cx="8703109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24.9 Amino Sugars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7137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N-glycosides are formed by reaction with an amine under acidic conditions: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nitrogenous base pairs in DNA are connected to the deoxyribose units via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-glycosidic linkages, forming a nucleoside</a:t>
            </a:r>
          </a:p>
        </p:txBody>
      </p:sp>
      <p:pic>
        <p:nvPicPr>
          <p:cNvPr id="5223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651" y="2335530"/>
            <a:ext cx="885869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7137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Ribose forms ribonucleosides in RNA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Deoxyribose forms deoxyribonucleosides in DNA</a:t>
            </a:r>
          </a:p>
        </p:txBody>
      </p:sp>
      <p:pic>
        <p:nvPicPr>
          <p:cNvPr id="5325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9120" y="2527052"/>
            <a:ext cx="8805760" cy="26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7137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are 4 different heterocyclic amines that attach to deoxyribose, via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-glycosidic linkages, to form DNA nucleosides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3" y="2596536"/>
            <a:ext cx="6987440" cy="209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47137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DNA, the nucleosides are attached to phosphate groups forming nucleotides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28695" y="1818125"/>
            <a:ext cx="3333162" cy="32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88913" y="1119188"/>
            <a:ext cx="3457575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phosphate groups of the nucleotides are connected together to make the DNA strand or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polynucleotide</a:t>
            </a:r>
          </a:p>
        </p:txBody>
      </p:sp>
      <p:pic>
        <p:nvPicPr>
          <p:cNvPr id="5632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6163" y="1628775"/>
            <a:ext cx="1704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84" y="1351167"/>
            <a:ext cx="3260782" cy="346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48712" cy="523716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The nucleotides in DNA can attract one another through H-bonding of the DNA base pairs</a:t>
            </a:r>
            <a:endParaRPr lang="en-US" sz="2400" b="1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50" y="2613793"/>
            <a:ext cx="6793300" cy="209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24.2 Classification of Monosaccharides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00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Aldose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= contains an aldehyde group (prefix “aldo-”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Ketose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= contains a ketone group (prefix “-keto”)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terms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di, tri, tetr, pent, hex, hept indicate # of carbons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73" y="2761007"/>
            <a:ext cx="4557948" cy="312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48712" cy="5237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RNA is structurally different from DNA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sugar in RNA is ribose.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RNA contains uracil instead of thymine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RNA translates the information stored in DNA into working molecules (proteins and enzymes)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00" y="2881224"/>
            <a:ext cx="6008600" cy="173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88913" y="1119188"/>
            <a:ext cx="3800475" cy="5237162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RNA strand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604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6163" y="1628775"/>
            <a:ext cx="1704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24.10 </a:t>
            </a:r>
            <a:r>
              <a:rPr lang="en-US" sz="4000" i="1" dirty="0" smtClean="0"/>
              <a:t>N</a:t>
            </a:r>
            <a:r>
              <a:rPr lang="en-US" sz="4000" dirty="0" smtClean="0"/>
              <a:t>-Glycosides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79" y="2225625"/>
            <a:ext cx="3361442" cy="361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6163" y="1628775"/>
            <a:ext cx="1704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Chapter 24 - Review of Reactions</a:t>
            </a:r>
            <a:endParaRPr lang="en-US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737938"/>
            <a:ext cx="2987548" cy="34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1254701"/>
            <a:ext cx="1977813" cy="407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97" y="1313751"/>
            <a:ext cx="6656832" cy="2301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3574830"/>
            <a:ext cx="2113636" cy="452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8" y="4019759"/>
            <a:ext cx="7824024" cy="22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6163" y="1628775"/>
            <a:ext cx="1704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Chapter 24 - Review of Reactions</a:t>
            </a:r>
            <a:endParaRPr lang="en-US" sz="4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737938"/>
            <a:ext cx="3990848" cy="340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9" y="1458663"/>
            <a:ext cx="8211312" cy="43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6163" y="1628775"/>
            <a:ext cx="1704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Chapter 24 - Review of Reactions</a:t>
            </a:r>
            <a:endParaRPr lang="en-US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982621"/>
            <a:ext cx="5632383" cy="401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8" y="1949140"/>
            <a:ext cx="7307263" cy="27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00587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Glyceraldehyde is </a:t>
            </a:r>
            <a:r>
              <a:rPr lang="en-US" sz="2400" dirty="0" smtClean="0">
                <a:sym typeface="Symbol" charset="2"/>
              </a:rPr>
              <a:t>the simplest aldose; contains 1 chiral center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D sugars have OH group at chiral center farthest from carbonyl on the right-hand side in the Fischer projection: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9445" y="1471346"/>
            <a:ext cx="4525404" cy="159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24.2 Classification of Monosaccharides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59" y="2275015"/>
            <a:ext cx="202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D-glyceraldehyde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5254" y="2182792"/>
            <a:ext cx="197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-glyceraldehyde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99" y="4027755"/>
            <a:ext cx="5322985" cy="2465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00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that dextrorotatory versus levorotatory does not correspond to the “D” and “L” designations: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D-sugar means configuration of the furthest chiral center is “R” while an L-sugar has “S” configuration at the furthest chiral center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24.1 – 24.3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42549" y="1991018"/>
            <a:ext cx="3822140" cy="250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24.2 Classification of Monosaccharides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10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are four possible aldotetroses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two are D-sugars, and other two are the enantiomeric L-sugars: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2"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enantiomers of the above compounds are called L-Erythrose and L-Threose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24.3 Configuration of Aldoses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00" y="2221440"/>
            <a:ext cx="3176400" cy="212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10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Aldopentoses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have three chirality centers.  The number of isomers will be 2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=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8 possible stereoisomers</a:t>
            </a:r>
          </a:p>
          <a:p>
            <a:pPr eaLnBrk="1" hangingPunct="1">
              <a:defRPr/>
            </a:pPr>
            <a:endParaRPr lang="en-US" sz="2400" b="1" baseline="300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baseline="300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baseline="300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D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sugars are naturally occurring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24-</a:t>
            </a:r>
            <a:fld id="{AE530F43-21B6-784D-AF3E-9607D52476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337" y="17213"/>
            <a:ext cx="8927463" cy="7207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24.3 Configuration of Aldoses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05" y="2475785"/>
            <a:ext cx="5415990" cy="168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108792</TotalTime>
  <Words>2587</Words>
  <Application>Microsoft Office PowerPoint</Application>
  <PresentationFormat>On-screen Show (4:3)</PresentationFormat>
  <Paragraphs>610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Klein1-Temp</vt:lpstr>
      <vt:lpstr>PowerPoint Presentation</vt:lpstr>
      <vt:lpstr>24.1 Introduction to Carbohydrates</vt:lpstr>
      <vt:lpstr>24.1 Introduction to Carbohydrates</vt:lpstr>
      <vt:lpstr>24.2 Classification of Monosaccharides</vt:lpstr>
      <vt:lpstr>24.2 Classification of Monosaccharides</vt:lpstr>
      <vt:lpstr>24.2 Classification of Monosaccharides</vt:lpstr>
      <vt:lpstr>24.2 Classification of Monosaccharides</vt:lpstr>
      <vt:lpstr>24.3 Configuration of Aldoses</vt:lpstr>
      <vt:lpstr>24.3 Configuration of Aldoses</vt:lpstr>
      <vt:lpstr>24.3 Configuration of Aldoses</vt:lpstr>
      <vt:lpstr>PowerPoint Presentation</vt:lpstr>
      <vt:lpstr>24.4 Ketoses</vt:lpstr>
      <vt:lpstr>24.5 Cyclic Structure of Monosaccharides</vt:lpstr>
      <vt:lpstr>24.5 Cyclic Structure of Monosaccharides</vt:lpstr>
      <vt:lpstr>24.5 Cyclic Structure of Monosaccharides</vt:lpstr>
      <vt:lpstr>24.5 Cyclic Structure of Monosaccharides</vt:lpstr>
      <vt:lpstr>24.5 Cyclic Structure of Monosaccharides</vt:lpstr>
      <vt:lpstr>24.5 Drawing Pyranose rings</vt:lpstr>
      <vt:lpstr>24.5 Furanose Forms of Monosaccharides</vt:lpstr>
      <vt:lpstr>24.5 Cyclic Structure of Monosaccharides</vt:lpstr>
      <vt:lpstr>24.6 Reactions of Monosaccharides</vt:lpstr>
      <vt:lpstr>24.6 Reactions of Monosaccharides</vt:lpstr>
      <vt:lpstr>24.6 Reactions of Monosaccharides</vt:lpstr>
      <vt:lpstr>24.6 Reactions of Monosaccharides</vt:lpstr>
      <vt:lpstr>24.6 Reactions of Monosaccharides</vt:lpstr>
      <vt:lpstr>24.6 Reactions of Monosaccharides</vt:lpstr>
      <vt:lpstr>24.6 Reduction of Monosaccharides</vt:lpstr>
      <vt:lpstr>24.6 Oxidation of Monosaccharides</vt:lpstr>
      <vt:lpstr>24.6 Reactions of Monosaccharides</vt:lpstr>
      <vt:lpstr>24.6 Reactions of Monosaccharides</vt:lpstr>
      <vt:lpstr>24.6 Reactions of Monosaccharides</vt:lpstr>
      <vt:lpstr>24.6 Reactions of Monosaccharides</vt:lpstr>
      <vt:lpstr>24.6 Reactions of Monosaccharides</vt:lpstr>
      <vt:lpstr>24.6 Reactions of Monosaccharides</vt:lpstr>
      <vt:lpstr>24.7 Disaccharides</vt:lpstr>
      <vt:lpstr>24.7 Disaccharides</vt:lpstr>
      <vt:lpstr>24.7 Disaccharides</vt:lpstr>
      <vt:lpstr>24.7 Disaccharides</vt:lpstr>
      <vt:lpstr>24.8 Polysaccharides</vt:lpstr>
      <vt:lpstr>24.8 Polysaccharides</vt:lpstr>
      <vt:lpstr>24.8 Polysaccharides</vt:lpstr>
      <vt:lpstr>24.9 Amino Sugars</vt:lpstr>
      <vt:lpstr>24.9 Amino Sugars</vt:lpstr>
      <vt:lpstr>24.10 N-Glycosides</vt:lpstr>
      <vt:lpstr>24.10 N-Glycosides</vt:lpstr>
      <vt:lpstr>24.10 N-Glycosides</vt:lpstr>
      <vt:lpstr>24.10 N-Glycosides</vt:lpstr>
      <vt:lpstr>24.10 N-Glycosides</vt:lpstr>
      <vt:lpstr>24.10 N-Glycosides</vt:lpstr>
      <vt:lpstr>24.10 N-Glycosides</vt:lpstr>
      <vt:lpstr>24.10 N-Glycosides</vt:lpstr>
      <vt:lpstr>Chapter 24 - Review of Reactions</vt:lpstr>
      <vt:lpstr>Chapter 24 - Review of Reactions</vt:lpstr>
      <vt:lpstr>Chapter 24 - Review of Reactions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462</cp:revision>
  <dcterms:created xsi:type="dcterms:W3CDTF">2014-01-22T22:18:29Z</dcterms:created>
  <dcterms:modified xsi:type="dcterms:W3CDTF">2017-01-30T22:01:20Z</dcterms:modified>
</cp:coreProperties>
</file>