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37" r:id="rId2"/>
    <p:sldId id="267" r:id="rId3"/>
    <p:sldId id="345" r:id="rId4"/>
    <p:sldId id="338" r:id="rId5"/>
    <p:sldId id="268" r:id="rId6"/>
    <p:sldId id="269" r:id="rId7"/>
    <p:sldId id="339" r:id="rId8"/>
    <p:sldId id="340" r:id="rId9"/>
    <p:sldId id="341" r:id="rId10"/>
    <p:sldId id="272" r:id="rId11"/>
    <p:sldId id="273" r:id="rId12"/>
    <p:sldId id="274" r:id="rId13"/>
    <p:sldId id="275" r:id="rId14"/>
    <p:sldId id="342" r:id="rId15"/>
    <p:sldId id="343" r:id="rId16"/>
    <p:sldId id="276" r:id="rId17"/>
    <p:sldId id="344" r:id="rId18"/>
    <p:sldId id="278" r:id="rId19"/>
    <p:sldId id="279" r:id="rId20"/>
    <p:sldId id="280" r:id="rId21"/>
    <p:sldId id="281" r:id="rId22"/>
    <p:sldId id="282" r:id="rId23"/>
    <p:sldId id="283" r:id="rId24"/>
    <p:sldId id="346" r:id="rId25"/>
    <p:sldId id="347" r:id="rId26"/>
    <p:sldId id="348" r:id="rId27"/>
    <p:sldId id="349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6" r:id="rId47"/>
    <p:sldId id="307" r:id="rId48"/>
    <p:sldId id="308" r:id="rId49"/>
    <p:sldId id="309" r:id="rId50"/>
    <p:sldId id="350" r:id="rId51"/>
    <p:sldId id="351" r:id="rId52"/>
    <p:sldId id="352" r:id="rId53"/>
    <p:sldId id="354" r:id="rId54"/>
    <p:sldId id="314" r:id="rId55"/>
    <p:sldId id="353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55" r:id="rId65"/>
    <p:sldId id="324" r:id="rId66"/>
    <p:sldId id="325" r:id="rId67"/>
    <p:sldId id="326" r:id="rId68"/>
    <p:sldId id="327" r:id="rId69"/>
    <p:sldId id="356" r:id="rId70"/>
    <p:sldId id="329" r:id="rId71"/>
    <p:sldId id="330" r:id="rId72"/>
    <p:sldId id="331" r:id="rId73"/>
    <p:sldId id="332" r:id="rId7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FB"/>
    <a:srgbClr val="1F00D6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5" autoAdjust="0"/>
    <p:restoredTop sz="90385" autoAdjust="0"/>
  </p:normalViewPr>
  <p:slideViewPr>
    <p:cSldViewPr snapToGrid="0">
      <p:cViewPr>
        <p:scale>
          <a:sx n="100" d="100"/>
          <a:sy n="100" d="100"/>
        </p:scale>
        <p:origin x="-218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24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C760AAF-1EBD-5B4D-A725-71F7DF49D964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DCDCA0B-D084-8847-BED0-509E9FB3CC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9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F7F3F42-0D27-2143-AC82-1CA088DDA8CD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417599F-18AE-5342-A20B-ECC3FDA1C58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8C1EF-D0CC-8E4C-9ECB-2AE59071429B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 dirty="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600" dirty="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</a:t>
            </a:r>
            <a:fld id="{3E4600BF-53D8-024D-B2FE-231CE885D5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3749878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6020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778754" y="6492875"/>
            <a:ext cx="158649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25-</a:t>
            </a:r>
            <a:fld id="{B75A48DA-D263-BA40-A0A4-18F98DF48D1F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59535" y="6286673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753527"/>
            <a:ext cx="8153400" cy="136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 25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Amino Acids, Peptides, and Proteins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Third 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603375"/>
            <a:ext cx="86899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Our bodies can make 10 of the 20 amino acids we need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We must get the other 10 amino acids from our diet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Meat eaters can get all of their essential proteins from meat, fish, milk, and eggs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 single plant source contains all of the essential amino acids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Vegetarians and vegans need a combination of grains, beans, and nuts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1"/>
            <a:ext cx="8689975" cy="91084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Naturally occurring amino acids not found in proteins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7463" y="1870960"/>
            <a:ext cx="700087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1048946" y="4543425"/>
            <a:ext cx="225452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eurotransmitter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(found in the brain)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8242" y="4543425"/>
            <a:ext cx="3117841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hormone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(found in the thyroid gland)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Under acidic conditions (low pH), both the amino and carboxyl groups are protonated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Each group (highlighted above) has a unique pKa value: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96650" y="4191576"/>
            <a:ext cx="6273058" cy="161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Acid-Base Properties of Amino Acids</a:t>
            </a:r>
            <a:endParaRPr lang="en-US" sz="3800" dirty="0"/>
          </a:p>
        </p:txBody>
      </p:sp>
      <p:sp>
        <p:nvSpPr>
          <p:cNvPr id="12" name="TextBox 11"/>
          <p:cNvSpPr txBox="1"/>
          <p:nvPr/>
        </p:nvSpPr>
        <p:spPr>
          <a:xfrm>
            <a:off x="978143" y="5797168"/>
            <a:ext cx="1001942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cationic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(low pH)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221" y="5865418"/>
            <a:ext cx="1325940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Zwitterionic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endParaRPr lang="en-US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5346" y="5690348"/>
            <a:ext cx="1063113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anionic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(high pH)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12" y="1693305"/>
            <a:ext cx="1730375" cy="1632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55445" y="1019523"/>
            <a:ext cx="5788343" cy="14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590288" y="2698749"/>
            <a:ext cx="3465512" cy="30368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Note the carboxylic acid is more acidic than the ammonium ion</a:t>
            </a: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963" y="2698749"/>
            <a:ext cx="5372673" cy="35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55445" y="1019523"/>
            <a:ext cx="5788343" cy="14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" y="2844505"/>
            <a:ext cx="5779583" cy="288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" y="3177174"/>
            <a:ext cx="5779583" cy="263054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5843588" y="2698749"/>
            <a:ext cx="3212212" cy="30368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Acidic and basic side chains have their own pK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value well</a:t>
            </a:r>
          </a:p>
        </p:txBody>
      </p:sp>
    </p:spTree>
    <p:extLst>
      <p:ext uri="{BB962C8B-B14F-4D97-AF65-F5344CB8AC3E}">
        <p14:creationId xmlns:p14="http://schemas.microsoft.com/office/powerpoint/2010/main" val="20391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How to use the pKa values: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carboxyl group of alanine has a pKa value of 2.34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pH = 2.34, the amount of protonated (-COOH) and 	deprotonated (-COO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 alanine will be equal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At a pH higher than 2.34, more alanine molecules will be deprotonated (and vice versa).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56" y="3524794"/>
            <a:ext cx="5119688" cy="1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At physiological pH, the structure of an amino acid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zwitterionic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(physiological pH is higher than the COOH pK</a:t>
            </a:r>
            <a:r>
              <a:rPr lang="en-US" sz="24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and lower than the NH3</a:t>
            </a:r>
            <a:r>
              <a:rPr lang="en-US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+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pK</a:t>
            </a:r>
            <a:r>
              <a:rPr lang="en-US" sz="24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58" y="1462753"/>
            <a:ext cx="1677988" cy="178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At physiological pH, amino acids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amphoteric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and functions as bases and as acids: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25.1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15" y="1911351"/>
            <a:ext cx="5359548" cy="1300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130" y="2165695"/>
            <a:ext cx="1512594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hen treated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ith a base…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544" y="4139818"/>
            <a:ext cx="1511953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hen treated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ith an acid…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27" y="3817415"/>
            <a:ext cx="5686136" cy="11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036887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isoelectric </a:t>
            </a:r>
            <a:r>
              <a:rPr lang="en-US" sz="2400" b="1" dirty="0">
                <a:sym typeface="Symbol" charset="2"/>
              </a:rPr>
              <a:t>point </a:t>
            </a:r>
            <a:r>
              <a:rPr lang="en-US" sz="2400" b="1" dirty="0" smtClean="0">
                <a:sym typeface="Symbol" charset="2"/>
              </a:rPr>
              <a:t>(pI) – </a:t>
            </a:r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>
                <a:sym typeface="Symbol" charset="2"/>
              </a:rPr>
              <a:t>pH at which z</a:t>
            </a:r>
            <a:r>
              <a:rPr lang="en-US" sz="2400" dirty="0" smtClean="0">
                <a:sym typeface="Symbol" charset="2"/>
              </a:rPr>
              <a:t>witterion concentration is highest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For an amino acid without an acidic or basic side group, simply average the two </a:t>
            </a:r>
            <a:r>
              <a:rPr lang="en-US" sz="2400" i="1" dirty="0">
                <a:sym typeface="Symbol" charset="2"/>
              </a:rPr>
              <a:t>p</a:t>
            </a:r>
            <a:r>
              <a:rPr lang="en-US" sz="2400" dirty="0">
                <a:sym typeface="Symbol" charset="2"/>
              </a:rPr>
              <a:t>K</a:t>
            </a:r>
            <a:r>
              <a:rPr lang="en-US" sz="2400" baseline="-25000" dirty="0">
                <a:sym typeface="Symbol" charset="2"/>
              </a:rPr>
              <a:t>a</a:t>
            </a:r>
            <a:r>
              <a:rPr lang="en-US" sz="2400" dirty="0">
                <a:sym typeface="Symbol" charset="2"/>
              </a:rPr>
              <a:t> values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86572" y="3625610"/>
            <a:ext cx="6170857" cy="225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036887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For other amino acids, average the p</a:t>
            </a:r>
            <a:r>
              <a:rPr lang="en-US" sz="2400" i="1" dirty="0">
                <a:sym typeface="Symbol" charset="2"/>
              </a:rPr>
              <a:t>K</a:t>
            </a:r>
            <a:r>
              <a:rPr lang="en-US" sz="2400" baseline="-25000" dirty="0">
                <a:sym typeface="Symbol" charset="2"/>
              </a:rPr>
              <a:t>a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value </a:t>
            </a:r>
            <a:r>
              <a:rPr lang="en-US" sz="2400" dirty="0">
                <a:sym typeface="Symbol" charset="2"/>
              </a:rPr>
              <a:t>of the side group with the matching amino or acid </a:t>
            </a:r>
            <a:r>
              <a:rPr lang="en-US" sz="2400" dirty="0" smtClean="0">
                <a:sym typeface="Symbol" charset="2"/>
              </a:rPr>
              <a:t>group</a:t>
            </a:r>
          </a:p>
          <a:p>
            <a:pPr lvl="1" eaLnBrk="1" hangingPunct="1"/>
            <a:r>
              <a:rPr lang="en-US" sz="2000" dirty="0" smtClean="0">
                <a:sym typeface="Symbol" charset="2"/>
              </a:rPr>
              <a:t>For acidic amino acids, average pka value of side chain and COOH group</a:t>
            </a:r>
          </a:p>
          <a:p>
            <a:pPr lvl="1" eaLnBrk="1" hangingPunct="1"/>
            <a:r>
              <a:rPr lang="en-US" sz="2000" dirty="0" smtClean="0">
                <a:sym typeface="Symbol" charset="2"/>
              </a:rPr>
              <a:t>For basic amino acids, average pka value of side chain and NH3</a:t>
            </a:r>
            <a:r>
              <a:rPr lang="en-US" sz="2000" baseline="30000" dirty="0" smtClean="0">
                <a:sym typeface="Symbol" charset="2"/>
              </a:rPr>
              <a:t>+</a:t>
            </a:r>
            <a:r>
              <a:rPr lang="en-US" sz="2000" dirty="0" smtClean="0">
                <a:sym typeface="Symbol" charset="2"/>
              </a:rPr>
              <a:t> group</a:t>
            </a:r>
            <a:endParaRPr lang="en-US" sz="20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Practice </a:t>
            </a:r>
            <a:r>
              <a:rPr lang="en-US" sz="2400" b="1" dirty="0" smtClean="0">
                <a:sym typeface="Symbol" charset="2"/>
              </a:rPr>
              <a:t>with Conceptual Checkpoint 25.7 – 25.9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0928" y="2797892"/>
            <a:ext cx="8782143" cy="233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6351"/>
            <a:ext cx="8229600" cy="689324"/>
          </a:xfrm>
        </p:spPr>
        <p:txBody>
          <a:bodyPr/>
          <a:lstStyle/>
          <a:p>
            <a:pPr eaLnBrk="1" hangingPunct="1"/>
            <a:r>
              <a:rPr lang="en-US" sz="4000" dirty="0"/>
              <a:t>25.1 </a:t>
            </a:r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1736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might be necessary to review the following topics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to prepare for the material in this chapter: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Designating R/S configuration of a chiral center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(section 5.3)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Structure and Reactivity of Carboxylic Acids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(section 20.3)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Nucleophilic Acyl Substitution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(section 20.7)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Properties of Amines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(section 22.3)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0368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Electrophoresis is used to separate amines by exploiting their pI values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pI &gt; pH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of solution,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amino acid is cationic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pI &lt; pH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of solution,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amino acid is anionic 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If two amino acids have similar pI values, the larger amino acid moves more slowly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944" y="3626966"/>
            <a:ext cx="2191370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ations move toward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his end (cathode)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5876" y="3614717"/>
            <a:ext cx="214167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anions move toward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his end (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node)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00" y="3219766"/>
            <a:ext cx="3176400" cy="135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0368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Electrophoresis is an analytical scale technique; it isn’t used to separate large amounts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Amino acids are generally colorless, but their presence can often be verified with a ninhydrin color indicator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25.10 – 25.11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5736" y="3632679"/>
            <a:ext cx="8817053" cy="161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Amino Acid Synthesis via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-Haloacids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Hell-Volhard-Zelinski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reaction is used to functionalize the a carbon of a carboxylic acid (section 21.2)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Subsequent S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 reaction with NH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yields an a amino acid: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25.12 – 25.13</a:t>
            </a:r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4658" y="3240992"/>
            <a:ext cx="4212828" cy="144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25.3 Amino Acid Synthesis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46" y="3180739"/>
            <a:ext cx="2736346" cy="1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Amino Acid Synthesis via Amidomalonate Synthesis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Similar to the malonic ester synthesis (section 21.5)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-X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provides the side chain for the amino acid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4785" y="2983277"/>
            <a:ext cx="7221777" cy="196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25.3 Amino Acid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Amino Acid Synthesis via Amidomalonate Synthesis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Synthesis of phenylalanine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25.2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25.3 Amino Acid Synthesis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5083"/>
            <a:ext cx="7772400" cy="20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Amino Acid Synthesis via the Strecker Synthesis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Two-step synthesis from an aldehyde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25.3 Amino Acid Synthesis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2127245"/>
            <a:ext cx="6132513" cy="15164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2995" y="3772642"/>
            <a:ext cx="116147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aldehyde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5605" y="3772071"/>
            <a:ext cx="179087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-amino nitrile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1567" y="3772071"/>
            <a:ext cx="1350050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mino acid</a:t>
            </a:r>
          </a:p>
        </p:txBody>
      </p:sp>
    </p:spTree>
    <p:extLst>
      <p:ext uri="{BB962C8B-B14F-4D97-AF65-F5344CB8AC3E}">
        <p14:creationId xmlns:p14="http://schemas.microsoft.com/office/powerpoint/2010/main" val="2997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Amino Acid Synthesis via the Strecker Synthesis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side chain of the aldehyde becomes the side chain of the resulting amino acid: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25.3 Amino Acid Synthesis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" y="2655935"/>
            <a:ext cx="5004500" cy="18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Amino Acid Synthesis via the Strecker Synthesis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Mechanism for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-amino nitrile formation: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25.17 – 25.18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25.3 Amino Acid Synthesis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0" y="1910732"/>
            <a:ext cx="8072438" cy="36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Enantioselective Synthesis of L amino acids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Syntheses covered so far provide racemic mixtures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 desired enantiomer obtained in 1 of 2 ways: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Resolution of a racemic mixture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(separation of enantiomers)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or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Asymmetric synthesis (make only one enantiomer)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is clearly more efficient to synthesize the desired enantiomer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as opposed to fishing it out of a racemic mixture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25.3 Amino Acid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25.3 Amino Acid Synthesis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Enantioselective Synthesis of L amino acids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Assymetric hydrogenation (section 8.8)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3" y="2260600"/>
            <a:ext cx="6880225" cy="186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6351"/>
            <a:ext cx="8229600" cy="689324"/>
          </a:xfrm>
        </p:spPr>
        <p:txBody>
          <a:bodyPr/>
          <a:lstStyle/>
          <a:p>
            <a:pPr eaLnBrk="1" hangingPunct="1"/>
            <a:r>
              <a:rPr lang="en-US" sz="4000" dirty="0"/>
              <a:t>25.1 </a:t>
            </a:r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5297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Proteins = amino acid polymers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An amino acid contains an amino group and a carboxyl group</a:t>
            </a:r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51641"/>
            <a:ext cx="5943600" cy="13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Enantioselective Synthesis of L amino acids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Asymmetric hydrogenation (section 8.8)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Many chiral catalysts consist of ruthenium complexed to a chiral ligand: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following example provide D-phenylalanine with 99%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ee</a:t>
            </a:r>
          </a:p>
          <a:p>
            <a:pPr eaLnBrk="1" hangingPunct="1">
              <a:defRPr/>
            </a:pP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25.19 – 25.20</a:t>
            </a: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5939" y="3268678"/>
            <a:ext cx="883212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25.3 Amino Acid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195388"/>
            <a:ext cx="8697912" cy="3465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Glutathione is an example of a tripeptide.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isn’t enough to join these three amino acids to make glutathione, they have to be assembled in the correct order, from end to end: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/>
          <a:srcRect l="12027" t="49239" r="9000"/>
          <a:stretch>
            <a:fillRect/>
          </a:stretch>
        </p:blipFill>
        <p:spPr bwMode="auto">
          <a:xfrm>
            <a:off x="1927988" y="3132435"/>
            <a:ext cx="4872509" cy="263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25.4 Structure of Peptides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465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Consider a dipeptide.  Two different dipeptides are possible consisting of Alanine and Glycine: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	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2233" y="2154410"/>
            <a:ext cx="5910117" cy="314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25.4 Structure of Peptides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8640" cy="35496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peptides has an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N-terminus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and a </a:t>
            </a:r>
            <a:r>
              <a:rPr lang="en-US" sz="2400" b="1" dirty="0" smtClean="0">
                <a:solidFill>
                  <a:srgbClr val="252FFB"/>
                </a:solidFill>
                <a:sym typeface="Symbol"/>
              </a:rPr>
              <a:t>C-terminus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.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-terminus is always written on the left-hand side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3-letter abbreviations can be used (N-terminus on the left)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3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3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25.3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25.4 Structure of Peptides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9" y="4246245"/>
            <a:ext cx="5613401" cy="12969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364867"/>
            <a:ext cx="5143500" cy="720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5496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Recall that peptide bonds are amide bonds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C-N bond has partial double bond character (restricted rotation)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As a result, the C-N bond exists as either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s-trans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or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s-cis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rotamer </a:t>
            </a:r>
          </a:p>
        </p:txBody>
      </p:sp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2"/>
          <a:srcRect b="26645"/>
          <a:stretch>
            <a:fillRect/>
          </a:stretch>
        </p:blipFill>
        <p:spPr bwMode="auto">
          <a:xfrm>
            <a:off x="1700995" y="2062163"/>
            <a:ext cx="5671356" cy="131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981" y="4616233"/>
            <a:ext cx="8936038" cy="145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25.4 Structure of Peptides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5496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Peptides bonds of the peptide backbone have a preference for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s-trans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conformation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other backbone bonds can freely rotate; a variety of peptide conformations are possible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checkpoints 25.25 and 25.26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7492" y="2022396"/>
            <a:ext cx="4429015" cy="22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25.4 Structure of Peptides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35496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Formation of </a:t>
            </a:r>
            <a:r>
              <a:rPr lang="en-US" sz="2400" b="1" dirty="0" smtClean="0">
                <a:sym typeface="Symbol" charset="2"/>
              </a:rPr>
              <a:t>disulfide bridges </a:t>
            </a:r>
            <a:r>
              <a:rPr lang="en-US" sz="2400" dirty="0" smtClean="0">
                <a:sym typeface="Symbol" charset="2"/>
              </a:rPr>
              <a:t>is critical to the structure and function of many proteins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cysteine </a:t>
            </a:r>
            <a:r>
              <a:rPr lang="en-US" sz="2400" b="1" dirty="0">
                <a:sym typeface="Symbol" charset="2"/>
              </a:rPr>
              <a:t>residues </a:t>
            </a:r>
            <a:r>
              <a:rPr lang="en-US" sz="2400" dirty="0">
                <a:sym typeface="Symbol" charset="2"/>
              </a:rPr>
              <a:t>in a </a:t>
            </a:r>
            <a:r>
              <a:rPr lang="en-US" sz="2400" dirty="0" smtClean="0">
                <a:sym typeface="Symbol" charset="2"/>
              </a:rPr>
              <a:t>protein (or two separate proteins) </a:t>
            </a:r>
            <a:r>
              <a:rPr lang="en-US" sz="2400" dirty="0">
                <a:sym typeface="Symbol" charset="2"/>
              </a:rPr>
              <a:t>can </a:t>
            </a:r>
            <a:r>
              <a:rPr lang="en-US" sz="2400" b="1" dirty="0">
                <a:sym typeface="Symbol" charset="2"/>
              </a:rPr>
              <a:t>connect </a:t>
            </a:r>
            <a:r>
              <a:rPr lang="en-US" sz="2400" b="1" dirty="0" smtClean="0">
                <a:sym typeface="Symbol" charset="2"/>
              </a:rPr>
              <a:t>through a disulfide bridge: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" y="3653619"/>
            <a:ext cx="7885599" cy="17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25.4 Structure of Peptides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17557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Such linkages greatly affect the 3D structure and the function of many proteins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0909" y="2236790"/>
            <a:ext cx="7435841" cy="348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25.4 Structure of Peptides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biologically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relevant peptides</a:t>
            </a:r>
          </a:p>
          <a:p>
            <a:pPr eaLnBrk="1" hangingPunct="1"/>
            <a:r>
              <a:rPr lang="en-US" sz="2400" b="1" dirty="0">
                <a:sym typeface="Symbol" charset="2"/>
              </a:rPr>
              <a:t>Leucine enkephalin </a:t>
            </a:r>
            <a:r>
              <a:rPr lang="en-US" sz="2400" dirty="0">
                <a:sym typeface="Symbol" charset="2"/>
              </a:rPr>
              <a:t>and methionine </a:t>
            </a:r>
            <a:r>
              <a:rPr lang="en-US" sz="2400" b="1" dirty="0">
                <a:sym typeface="Symbol" charset="2"/>
              </a:rPr>
              <a:t>enkephalin</a:t>
            </a:r>
            <a:r>
              <a:rPr lang="en-US" sz="2400" dirty="0">
                <a:sym typeface="Symbol" charset="2"/>
              </a:rPr>
              <a:t> function in the brain in control of </a:t>
            </a:r>
            <a:r>
              <a:rPr lang="en-US" sz="2400" dirty="0" smtClean="0">
                <a:sym typeface="Symbol" charset="2"/>
              </a:rPr>
              <a:t>pain: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Brandykinin</a:t>
            </a:r>
            <a:r>
              <a:rPr lang="en-US" sz="2400" dirty="0">
                <a:sym typeface="Symbol" charset="2"/>
              </a:rPr>
              <a:t> is a hormone that dilates blood vessels and acts as an antiinflamatory agent</a:t>
            </a: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0903" y="2444752"/>
            <a:ext cx="8095387" cy="131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63480" y="5050680"/>
            <a:ext cx="5610232" cy="129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25.4 Structure of Peptides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Vasopressin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causes readsorption of water by the kidneys and controls blood pressure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Oxytocin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induces labor and stimulates milk production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heckpoint 25.27 – 25.28</a:t>
            </a:r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70902" y="2419168"/>
            <a:ext cx="6385021" cy="301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25.4 Structure of Peptides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6351"/>
            <a:ext cx="8229600" cy="689324"/>
          </a:xfrm>
        </p:spPr>
        <p:txBody>
          <a:bodyPr/>
          <a:lstStyle/>
          <a:p>
            <a:pPr eaLnBrk="1" hangingPunct="1"/>
            <a:r>
              <a:rPr lang="en-US" sz="4000" dirty="0"/>
              <a:t>25.1 </a:t>
            </a:r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52975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Symbol" charset="2"/>
              </a:rPr>
              <a:t>a</a:t>
            </a:r>
            <a:r>
              <a:rPr lang="en-US" sz="2400" b="1" dirty="0" smtClean="0">
                <a:sym typeface="Symbol" charset="2"/>
              </a:rPr>
              <a:t>lpha amino acids </a:t>
            </a:r>
            <a:r>
              <a:rPr lang="en-US" sz="2400" dirty="0" smtClean="0">
                <a:sym typeface="Symbol" charset="2"/>
              </a:rPr>
              <a:t>– amino and carboxyl groups are separated by one carbon (the </a:t>
            </a:r>
            <a:r>
              <a:rPr lang="en-US" sz="2400" i="1" dirty="0" smtClean="0">
                <a:latin typeface="Symbol" charset="2"/>
                <a:ea typeface="Symbol" charset="2"/>
                <a:cs typeface="Symbol" charset="2"/>
                <a:sym typeface="Symbol" charset="2"/>
              </a:rPr>
              <a:t>a</a:t>
            </a:r>
            <a:r>
              <a:rPr lang="en-US" sz="2400" dirty="0" smtClean="0">
                <a:sym typeface="Symbol" charset="2"/>
              </a:rPr>
              <a:t> carbon)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All </a:t>
            </a:r>
            <a:r>
              <a:rPr lang="el-GR" sz="2400" b="1" i="1" dirty="0" smtClean="0">
                <a:sym typeface="Symbol" charset="2"/>
              </a:rPr>
              <a:t>α</a:t>
            </a:r>
            <a:r>
              <a:rPr lang="el-GR" sz="2400" b="1" dirty="0" smtClean="0">
                <a:sym typeface="Symbol" charset="2"/>
              </a:rPr>
              <a:t> </a:t>
            </a:r>
            <a:r>
              <a:rPr lang="en-US" sz="2400" b="1" dirty="0">
                <a:sym typeface="Symbol" charset="2"/>
              </a:rPr>
              <a:t>amino </a:t>
            </a:r>
            <a:r>
              <a:rPr lang="en-US" sz="2400" b="1" dirty="0" smtClean="0">
                <a:sym typeface="Symbol" charset="2"/>
              </a:rPr>
              <a:t>acids </a:t>
            </a:r>
            <a:r>
              <a:rPr lang="en-US" sz="2400" dirty="0" smtClean="0">
                <a:sym typeface="Symbol" charset="2"/>
              </a:rPr>
              <a:t>(except for glycine) </a:t>
            </a:r>
            <a:r>
              <a:rPr lang="en-US" sz="2400" b="1" dirty="0" smtClean="0">
                <a:sym typeface="Symbol" charset="2"/>
              </a:rPr>
              <a:t>are chiral</a:t>
            </a:r>
            <a:r>
              <a:rPr lang="en-US" sz="2400" dirty="0" smtClean="0">
                <a:sym typeface="Symbol" charset="2"/>
              </a:rPr>
              <a:t>.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 The </a:t>
            </a:r>
            <a:r>
              <a:rPr lang="en-US" sz="2400" i="1" dirty="0" smtClean="0">
                <a:latin typeface="Symbol" charset="2"/>
                <a:ea typeface="Symbol" charset="2"/>
                <a:cs typeface="Symbol" charset="2"/>
                <a:sym typeface="Symbol" charset="2"/>
              </a:rPr>
              <a:t>a</a:t>
            </a:r>
            <a:r>
              <a:rPr lang="en-US" sz="2400" dirty="0" smtClean="0">
                <a:sym typeface="Symbol" charset="2"/>
              </a:rPr>
              <a:t> carbon is a chiral center</a:t>
            </a:r>
            <a:endParaRPr lang="en-US" sz="2400" dirty="0">
              <a:sym typeface="Symbol" charset="2"/>
            </a:endParaRP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79748" y="2274559"/>
            <a:ext cx="4263939" cy="21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Edman Degradation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Removing an amino acid from the N-terminus of a peptide, as a phenylthiohydantoin (PTH) derivative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The PTH derivative is analyzed to identify the amino acid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process can be automated, and is repeated until all amino acids in a peptide have been identified (up to 50)</a:t>
            </a:r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25.5 Sequencing a Peptide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176588"/>
            <a:ext cx="8201025" cy="1687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25.5 Sequencing a Peptide</a:t>
            </a:r>
            <a:endParaRPr lang="en-US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774379"/>
            <a:ext cx="8697912" cy="552640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Edman Degradation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(mechanism)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Practice with Conceptual Checkpoint 25.30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680"/>
            <a:ext cx="9144000" cy="421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Enzymatic Cleavage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Larger peptides (&gt;50 amino acids) are broken into smaller chains with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peptidases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for sequencing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 given peptidase will selectively hydrolyze specific peptide bonds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Trypsin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cleaves the peptide bond on the C-terminus of arginine and lysine: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9047" y="3989388"/>
            <a:ext cx="7782003" cy="15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25.5 Sequencing a Peptide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Enzymatic Cleavage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Chymotrypsin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catalyzes the hydrolysis of the carboxyl end of aromatic amino acids (phenylalanine, tyrosine, tryptophan)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smaller fragments are then sequenced by Edman degradation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25.4</a:t>
            </a: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97" y="2532234"/>
            <a:ext cx="8281237" cy="170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25.5 Sequencing a Peptide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Symbol" charset="2"/>
              </a:rPr>
              <a:t>To form a peptide bond</a:t>
            </a:r>
            <a:r>
              <a:rPr lang="en-US" sz="2400" dirty="0">
                <a:sym typeface="Symbol" charset="2"/>
              </a:rPr>
              <a:t>, the </a:t>
            </a:r>
            <a:r>
              <a:rPr lang="en-US" sz="2400" i="1" dirty="0">
                <a:sym typeface="Symbol" charset="2"/>
              </a:rPr>
              <a:t>N</a:t>
            </a:r>
            <a:r>
              <a:rPr lang="en-US" sz="2400" dirty="0">
                <a:sym typeface="Symbol" charset="2"/>
              </a:rPr>
              <a:t>-terminus of one molecule must be joined to the </a:t>
            </a:r>
            <a:r>
              <a:rPr lang="en-US" sz="2400" i="1" dirty="0">
                <a:sym typeface="Symbol" charset="2"/>
              </a:rPr>
              <a:t>C</a:t>
            </a:r>
            <a:r>
              <a:rPr lang="en-US" sz="2400" dirty="0">
                <a:sym typeface="Symbol" charset="2"/>
              </a:rPr>
              <a:t>-terminus of another </a:t>
            </a:r>
            <a:r>
              <a:rPr lang="en-US" sz="2400" dirty="0" smtClean="0">
                <a:sym typeface="Symbol" charset="2"/>
              </a:rPr>
              <a:t>molecule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DCC is a </a:t>
            </a:r>
            <a:r>
              <a:rPr lang="en-US" sz="2400" dirty="0" smtClean="0">
                <a:sym typeface="Symbol" charset="2"/>
              </a:rPr>
              <a:t>popular coupling agent used for this purpose  </a:t>
            </a:r>
            <a:endParaRPr lang="en-US" sz="2400" dirty="0">
              <a:sym typeface="Symbol" charset="2"/>
            </a:endParaRP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95344" y="2022475"/>
            <a:ext cx="5153312" cy="17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59872" y="4572566"/>
            <a:ext cx="2736056" cy="177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DCC coupling mechanism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9" y="1666557"/>
            <a:ext cx="8515773" cy="453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coupling of two amino acids potentially yields 4 different dipeptides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To make a desired dipeptide, </a:t>
            </a:r>
          </a:p>
          <a:p>
            <a:pPr marL="0" indent="0" eaLnBrk="1" hangingPunct="1">
              <a:buNone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protecting groups are needed</a:t>
            </a: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3595" y="1583619"/>
            <a:ext cx="7245042" cy="43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N-terminus of one amino acid, and the C-terminus of the other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must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be protected</a:t>
            </a:r>
          </a:p>
        </p:txBody>
      </p:sp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48472" y="2114550"/>
            <a:ext cx="5247056" cy="34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protected amino acids are coupled, followed by deprotection to yield the desired dipeptide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Deprotection yields the desired dipeptide</a:t>
            </a:r>
          </a:p>
        </p:txBody>
      </p:sp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8549" y="2169228"/>
            <a:ext cx="7875364" cy="33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 amino group can be protected as 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carbamate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3" name="Picture 12" descr="lect25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" y="1857743"/>
            <a:ext cx="7292499" cy="229872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Peptide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– relatively short amino acid chain (less than 40 or 50)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Prefixes di-, tri-, tetra-, etc. are used to describe a peptide of a specific length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Polypeptide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refers to chain of fewer than 40-50 amino acids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Peptide bonds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– amide linkages that connect amino acids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Larger chains are often called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proteins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although the term “protein” implies biological function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6351"/>
            <a:ext cx="8229600" cy="689324"/>
          </a:xfrm>
        </p:spPr>
        <p:txBody>
          <a:bodyPr/>
          <a:lstStyle/>
          <a:p>
            <a:pPr eaLnBrk="1" hangingPunct="1"/>
            <a:r>
              <a:rPr lang="en-US" sz="4000" dirty="0"/>
              <a:t>25.1 </a:t>
            </a:r>
            <a:r>
              <a:rPr lang="en-US" sz="4000" dirty="0" smtClean="0"/>
              <a:t>Introduction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22" y="3750945"/>
            <a:ext cx="3854450" cy="182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Protecting the Amino Group of an Amino Acid: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 amino group can be protected as 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carbamate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Tertbutoxycarbonyl (Boc)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a popular carbamate protecting group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16" y="2137334"/>
            <a:ext cx="4495800" cy="1450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4494177"/>
            <a:ext cx="7858125" cy="17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Installation of Boc protecting group mechanism: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597025"/>
            <a:ext cx="8572500" cy="35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Protecting the Amino Group of an Amino Acid: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Boc group is removed easily under acidic conditions, using an acid like trifluoroacetic acid: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1" y="2708275"/>
            <a:ext cx="5510213" cy="1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Removal of a Boc group mechanism: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" y="842038"/>
            <a:ext cx="8918640" cy="5364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6284" y="5024498"/>
            <a:ext cx="3461717" cy="7848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Deprotection of boc protecting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group mechanism</a:t>
            </a:r>
          </a:p>
        </p:txBody>
      </p:sp>
    </p:spTree>
    <p:extLst>
      <p:ext uri="{BB962C8B-B14F-4D97-AF65-F5344CB8AC3E}">
        <p14:creationId xmlns:p14="http://schemas.microsoft.com/office/powerpoint/2010/main" val="14683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Protecting the Amino Group of an Amino Acid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Can also protect an amine with an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Fmoc group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mechanism for Fmoc installation is similar to that for the Boc protecting group</a:t>
            </a:r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8987" y="2174878"/>
            <a:ext cx="8057825" cy="20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Protecting the Amino Group of an Amino Acid: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Fmoc group is removed under basic conditions, using a base like piperidine: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Like with boc deprotection, the evolution of CO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gas drives the deprotection to completion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400"/>
            <a:ext cx="8943975" cy="16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Protecting the Carboxyl Group of an Amino Acid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carboxylic acid group of the amino acid is often protected with an ester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Methyl and benzyl esters are the most popular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Hydrolysis is generally used to cleave (deprotect) the ester. 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75803" y="2446338"/>
            <a:ext cx="4392394" cy="15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Protecting the Carboxyl Group of an Amino Acid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Benzyl esters are popular because they can be deprotected without using acidic or basic conditions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Hydrogenation can remove a benzyl group:</a:t>
            </a: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4173" y="3299421"/>
            <a:ext cx="6345810" cy="18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Preparing a Dipeptide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Peptide linkage is accomplished by (1) protect amino acids (2) couple, then (3) deprotect: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25.5</a:t>
            </a: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3374" y="2499669"/>
            <a:ext cx="8460582" cy="27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method of protection, DCC coupling, and deprotection is not practical for forming larger peptides.  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every amino acid added to the peptide, 3 reactions and 3 purifications would be necessary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Merrifield synthesis is a superior method reducing the number of synthetic steps significantly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peptide is tethered to a insoluble polymer</a:t>
            </a:r>
          </a:p>
          <a:p>
            <a:pPr lvl="1" eaLnBrk="1" hangingPunct="1"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This is called solid-phase peptide synthesis (SPPS)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75297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Twenty </a:t>
            </a:r>
            <a:r>
              <a:rPr lang="el-GR" sz="2400" b="1" i="1" dirty="0">
                <a:sym typeface="Symbol" charset="2"/>
              </a:rPr>
              <a:t>α</a:t>
            </a:r>
            <a:r>
              <a:rPr lang="el-GR" sz="2400" b="1" dirty="0">
                <a:sym typeface="Symbol" charset="2"/>
              </a:rPr>
              <a:t> </a:t>
            </a:r>
            <a:r>
              <a:rPr lang="en-US" sz="2400" b="1" dirty="0">
                <a:sym typeface="Symbol" charset="2"/>
              </a:rPr>
              <a:t>amino acids </a:t>
            </a:r>
            <a:r>
              <a:rPr lang="en-US" sz="2400" b="1" dirty="0" smtClean="0">
                <a:sym typeface="Symbol" charset="2"/>
              </a:rPr>
              <a:t>occur naturally, called </a:t>
            </a:r>
            <a:r>
              <a:rPr lang="en-US" sz="2400" dirty="0" smtClean="0">
                <a:sym typeface="Symbol" charset="2"/>
              </a:rPr>
              <a:t>; they </a:t>
            </a:r>
            <a:r>
              <a:rPr lang="en-US" sz="2400" dirty="0">
                <a:sym typeface="Symbol" charset="2"/>
              </a:rPr>
              <a:t>differ in the identity of their </a:t>
            </a:r>
            <a:r>
              <a:rPr lang="en-US" sz="2400" dirty="0" smtClean="0">
                <a:sym typeface="Symbol" charset="2"/>
              </a:rPr>
              <a:t>side chains (“R” groups)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Natural amino acids called L-amino acids (stereochemistry resembles L-sugars):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Conceptual Checkpoint 25.1 – 25.3</a:t>
            </a:r>
            <a:endParaRPr lang="en-US" sz="2400" b="1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47" y="2813021"/>
            <a:ext cx="6000750" cy="1892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11125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C-terminus of a N-protected amino acid is attached to the surface of a polymer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attaches via SN2 reaction: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25000"/>
                  <a:lumOff val="75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8514" y="2832853"/>
            <a:ext cx="8238771" cy="24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Solid-Phase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N-terminus is deprotected, and the next Boc-protected amino acid is coupled to the chain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Once the peptide is finished, it is cleaved from the resin using hydrofluoric acid (HF)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25000"/>
                  <a:lumOff val="7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25000"/>
                  <a:lumOff val="7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062" y="2067401"/>
            <a:ext cx="8351876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Solid-Phase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real advantage to SPPS is the ease of purification.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polymer beads are dropped in solution, when reaction is done, they are collected by filtration, and plopped into the next reaction….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nd so on.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process is now completely automated;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premade solutions of amino acids and DCC can be pumped in, and out, of the reaction vessel, leaving the polymer beads in the reaction vessel throughout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this work, Merrifield won the Nobel Prize in 1984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25.6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25.6 Solid-Phase Peptide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Symbol" charset="2"/>
              </a:rPr>
              <a:t>F</a:t>
            </a:r>
            <a:r>
              <a:rPr lang="en-US" sz="2400" b="1" dirty="0" smtClean="0">
                <a:sym typeface="Symbol" charset="2"/>
              </a:rPr>
              <a:t>our </a:t>
            </a:r>
            <a:r>
              <a:rPr lang="en-US" sz="2400" b="1" dirty="0">
                <a:sym typeface="Symbol" charset="2"/>
              </a:rPr>
              <a:t>levels of protein structure (primary, secondary, tertiary, and quaternary</a:t>
            </a:r>
            <a:r>
              <a:rPr lang="en-US" sz="2400" b="1" dirty="0" smtClean="0">
                <a:sym typeface="Symbol" charset="2"/>
              </a:rPr>
              <a:t>) </a:t>
            </a:r>
            <a:r>
              <a:rPr lang="en-US" sz="2400" dirty="0" smtClean="0">
                <a:sym typeface="Symbol" charset="2"/>
              </a:rPr>
              <a:t>are needed to describe the 3-D shape of a protein:</a:t>
            </a:r>
            <a:endParaRPr lang="en-US" sz="2400" dirty="0">
              <a:sym typeface="Symbol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25.7 Protein Structure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642616"/>
            <a:ext cx="5120640" cy="301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Primary structure of a Protein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 primary structure is the amino acid sequence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25.7 Protein Structure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2483249"/>
            <a:ext cx="5413248" cy="31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5302250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Secondary Structure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2</a:t>
            </a:r>
            <a:r>
              <a:rPr lang="en-US" sz="2400" dirty="0">
                <a:sym typeface="Symbol" charset="2"/>
              </a:rPr>
              <a:t>° structure </a:t>
            </a:r>
            <a:r>
              <a:rPr lang="en-US" sz="2400" dirty="0" smtClean="0">
                <a:sym typeface="Symbol" charset="2"/>
              </a:rPr>
              <a:t>refers to 3D shape of localized regions of a protein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Largely dictated by H-bonding interactions along the peptide backbone</a:t>
            </a:r>
            <a:endParaRPr lang="en-US" sz="2400" dirty="0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25.7 Protein Structure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36" y="1490472"/>
            <a:ext cx="2852928" cy="219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28" y="4363347"/>
            <a:ext cx="5812344" cy="1602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6710362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Secondary Structure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Two common arrangements:  </a:t>
            </a:r>
            <a:r>
              <a:rPr lang="el-GR" sz="2400" b="1" dirty="0">
                <a:sym typeface="Symbol" charset="2"/>
              </a:rPr>
              <a:t>α</a:t>
            </a:r>
            <a:r>
              <a:rPr lang="en-US" sz="2400" b="1" dirty="0">
                <a:sym typeface="Symbol" charset="2"/>
              </a:rPr>
              <a:t> helix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 smtClean="0">
                <a:sym typeface="Symbol" charset="2"/>
              </a:rPr>
              <a:t>and </a:t>
            </a:r>
            <a:r>
              <a:rPr lang="el-GR" sz="2400" b="1" dirty="0">
                <a:sym typeface="Symbol" charset="2"/>
              </a:rPr>
              <a:t>β</a:t>
            </a:r>
            <a:r>
              <a:rPr lang="en-US" sz="2400" b="1" dirty="0">
                <a:sym typeface="Symbol" charset="2"/>
              </a:rPr>
              <a:t> pleated sheet </a:t>
            </a:r>
            <a:endParaRPr lang="en-US" sz="2400" dirty="0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25.7 Protein Structure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57" y="1076612"/>
            <a:ext cx="2164246" cy="3205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" y="3816319"/>
            <a:ext cx="3896678" cy="159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57" y="1076612"/>
            <a:ext cx="2164246" cy="320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91" y="2094603"/>
            <a:ext cx="1190776" cy="293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Secondary Structure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shorthand representations for an </a:t>
            </a:r>
            <a:r>
              <a:rPr lang="el-GR" sz="2400" b="1" dirty="0">
                <a:sym typeface="Symbol" charset="2"/>
              </a:rPr>
              <a:t>α</a:t>
            </a:r>
            <a:r>
              <a:rPr lang="en-US" sz="2400" b="1" dirty="0">
                <a:sym typeface="Symbol" charset="2"/>
              </a:rPr>
              <a:t> helix</a:t>
            </a:r>
            <a:r>
              <a:rPr lang="en-US" sz="2400" dirty="0">
                <a:sym typeface="Symbol" charset="2"/>
              </a:rPr>
              <a:t> and </a:t>
            </a:r>
            <a:r>
              <a:rPr lang="el-GR" sz="2400" b="1" dirty="0">
                <a:sym typeface="Symbol" charset="2"/>
              </a:rPr>
              <a:t>β</a:t>
            </a:r>
            <a:r>
              <a:rPr lang="en-US" sz="2400" b="1" dirty="0">
                <a:sym typeface="Symbol" charset="2"/>
              </a:rPr>
              <a:t> pleated sheet </a:t>
            </a:r>
            <a:r>
              <a:rPr lang="en-US" sz="2400" dirty="0" smtClean="0">
                <a:sym typeface="Symbol" charset="2"/>
              </a:rPr>
              <a:t>are </a:t>
            </a:r>
            <a:r>
              <a:rPr lang="en-US" sz="2400" dirty="0">
                <a:sym typeface="Symbol" charset="2"/>
              </a:rPr>
              <a:t>often used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sym typeface="Symbol" charset="2"/>
              </a:rPr>
              <a:t>					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42481" y="4300325"/>
            <a:ext cx="191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Antiparallel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1650" y="4300325"/>
            <a:ext cx="191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Parallel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25.7 Protein Structure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03588" y="5155310"/>
            <a:ext cx="99418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a 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helix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2683" y="5155310"/>
            <a:ext cx="105503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2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38" y="2379948"/>
            <a:ext cx="3279300" cy="131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Secondary Structure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>
                <a:sym typeface="Symbol" charset="2"/>
              </a:rPr>
              <a:t>shorthand representation for human insulin is </a:t>
            </a:r>
            <a:r>
              <a:rPr lang="en-US" sz="2400" dirty="0" smtClean="0">
                <a:sym typeface="Symbol" charset="2"/>
              </a:rPr>
              <a:t>below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Conceptual Checkpoint 25.39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25.7 Protein Structure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2754375"/>
            <a:ext cx="5285232" cy="1513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97912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Tertiary Structure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>
                <a:sym typeface="Symbol" charset="2"/>
              </a:rPr>
              <a:t>3° structure of a protein </a:t>
            </a:r>
            <a:r>
              <a:rPr lang="en-US" sz="2400" dirty="0" smtClean="0">
                <a:sym typeface="Symbol" charset="2"/>
              </a:rPr>
              <a:t>refers to its 3-D shape of the entire peptide chain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Shape will change depending on the solvent/environment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Polar environment – protein adopts conformation putting polar groups around the exterior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Nonpolar environment – polar groups will be in the interior</a:t>
            </a:r>
          </a:p>
          <a:p>
            <a:pPr marL="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b="1" dirty="0" smtClean="0">
                <a:sym typeface="Symbol" charset="2"/>
              </a:rPr>
              <a:t>Denaturation</a:t>
            </a:r>
            <a:r>
              <a:rPr lang="en-US" dirty="0" smtClean="0">
                <a:sym typeface="Symbol" charset="2"/>
              </a:rPr>
              <a:t> – intramolecular forces holding the protein together are disrupted (temperature, pH, etc.)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25.7 Protein Structure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11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1"/>
            <a:ext cx="8689975" cy="58293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Amino acids with nonpolar side chains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Each amino acid has a 3-letter and a 1-letter abbreviation code</a:t>
            </a:r>
            <a:endParaRPr lang="en-US" sz="2400" b="1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980854"/>
            <a:ext cx="2981524" cy="2862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54" y="1980854"/>
            <a:ext cx="2906713" cy="2914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37" y="1980854"/>
            <a:ext cx="2836863" cy="2982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8" y="1722225"/>
            <a:ext cx="2929704" cy="232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63" y="1728774"/>
            <a:ext cx="2929704" cy="232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67" y="1722225"/>
            <a:ext cx="2929704" cy="23251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175836" y="1543051"/>
            <a:ext cx="0" cy="3571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71453" y="1552575"/>
            <a:ext cx="0" cy="35718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4146550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Quaternary Structure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4</a:t>
            </a:r>
            <a:r>
              <a:rPr lang="en-US" sz="2400" dirty="0">
                <a:sym typeface="Symbol" charset="2"/>
              </a:rPr>
              <a:t>° structure results when multiple </a:t>
            </a:r>
            <a:r>
              <a:rPr lang="en-US" sz="2400" dirty="0" smtClean="0">
                <a:sym typeface="Symbol" charset="2"/>
              </a:rPr>
              <a:t>peptide chains </a:t>
            </a:r>
            <a:r>
              <a:rPr lang="en-US" sz="2400" dirty="0">
                <a:sym typeface="Symbol" charset="2"/>
              </a:rPr>
              <a:t>aggregate </a:t>
            </a:r>
            <a:r>
              <a:rPr lang="en-US" sz="2400" dirty="0" smtClean="0">
                <a:sym typeface="Symbol" charset="2"/>
              </a:rPr>
              <a:t>to form a protein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Hemoglobin is made of 4 </a:t>
            </a:r>
            <a:r>
              <a:rPr lang="en-US" sz="2400" dirty="0" smtClean="0">
                <a:sym typeface="Symbol" charset="2"/>
              </a:rPr>
              <a:t>peptide chains</a:t>
            </a:r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25.7 Protein Structure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48" y="1425132"/>
            <a:ext cx="3129912" cy="312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769350" cy="5245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Structural Proteins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Also called </a:t>
            </a:r>
            <a:r>
              <a:rPr lang="en-US" sz="2400" b="1" dirty="0" smtClean="0">
                <a:sym typeface="Symbol" charset="2"/>
              </a:rPr>
              <a:t>fibrous proteins</a:t>
            </a:r>
            <a:r>
              <a:rPr lang="en-US" sz="2400" dirty="0" smtClean="0">
                <a:sym typeface="Symbol" charset="2"/>
              </a:rPr>
              <a:t>, found in hair, skin, fingernails…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They provide structural rigidity by bundling together, several polypeptide chains of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  <a:sym typeface="Symbol" charset="2"/>
              </a:rPr>
              <a:t>a</a:t>
            </a:r>
            <a:r>
              <a:rPr lang="en-US" sz="2400" dirty="0" smtClean="0">
                <a:sym typeface="Symbol" charset="2"/>
              </a:rPr>
              <a:t>-keratin bundle coil together in hair (above)</a:t>
            </a:r>
            <a:endParaRPr lang="en-US" sz="2400" dirty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 smtClean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 smtClean="0">
              <a:sym typeface="Symbol" charset="2"/>
            </a:endParaRPr>
          </a:p>
          <a:p>
            <a:pPr lvl="1" eaLnBrk="1" hangingPunct="1"/>
            <a:r>
              <a:rPr lang="el-GR" dirty="0" smtClean="0">
                <a:sym typeface="Symbol" charset="2"/>
              </a:rPr>
              <a:t>α</a:t>
            </a:r>
            <a:r>
              <a:rPr lang="en-US" dirty="0">
                <a:sym typeface="Symbol" charset="2"/>
              </a:rPr>
              <a:t>-keratins coil into </a:t>
            </a:r>
            <a:r>
              <a:rPr lang="el-GR" dirty="0">
                <a:sym typeface="Symbol" charset="2"/>
              </a:rPr>
              <a:t>α</a:t>
            </a:r>
            <a:r>
              <a:rPr lang="en-US" dirty="0">
                <a:sym typeface="Symbol" charset="2"/>
              </a:rPr>
              <a:t> helices and then into larger and larger coils</a:t>
            </a:r>
          </a:p>
          <a:p>
            <a:pPr lvl="1" eaLnBrk="1" hangingPunct="1"/>
            <a:r>
              <a:rPr lang="en-US" dirty="0">
                <a:sym typeface="Symbol" charset="2"/>
              </a:rPr>
              <a:t>HOW might disulfide bonds affect function?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25.8 Protein Function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85" y="2011680"/>
            <a:ext cx="893630" cy="2231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4806315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Enzymes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Enzymes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globular proteins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Enzymes catalyze biological reactions by stabilizing transition states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and/or reactive conformations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Lower energy transition state = faster rate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25.8 Protein Function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86" y="2057400"/>
            <a:ext cx="2987428" cy="250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5031284" cy="52451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Transport Proteins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Transport proteins are used to transport molecules from one location to another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Hemoglobin is the classic example of a transport protein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contains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prosthetic groups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(heme) that bind the O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molecules for transport</a:t>
            </a: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8444" y="1247677"/>
            <a:ext cx="3580868" cy="366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25.8 Protein Function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1"/>
            <a:ext cx="8689975" cy="58293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Amino acids with polar side chains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74" y="1722224"/>
            <a:ext cx="4403237" cy="3494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" y="1722224"/>
            <a:ext cx="4403237" cy="3494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25011" y="1722224"/>
            <a:ext cx="2889" cy="4242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9" y="2082005"/>
            <a:ext cx="4294961" cy="3200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50" y="2082005"/>
            <a:ext cx="4348764" cy="34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1"/>
            <a:ext cx="8689975" cy="58293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acidic side chains						basic side chains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25-</a:t>
            </a:r>
            <a:fld id="{3E4600BF-53D8-024D-B2FE-231CE885D5E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6351"/>
            <a:ext cx="9055800" cy="689324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25.2 Structure and Properties of Amino Acids</a:t>
            </a:r>
            <a:endParaRPr lang="en-US" sz="3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74" y="1722224"/>
            <a:ext cx="4403237" cy="3494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" y="1722224"/>
            <a:ext cx="4403237" cy="349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" y="2093695"/>
            <a:ext cx="4429372" cy="2355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40" y="2093692"/>
            <a:ext cx="4366919" cy="35927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85037" y="1722224"/>
            <a:ext cx="0" cy="39641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110170</TotalTime>
  <Words>3948</Words>
  <Application>Microsoft Office PowerPoint</Application>
  <PresentationFormat>On-screen Show (4:3)</PresentationFormat>
  <Paragraphs>912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Klein1-Temp</vt:lpstr>
      <vt:lpstr>PowerPoint Presentation</vt:lpstr>
      <vt:lpstr>25.1 Introduction</vt:lpstr>
      <vt:lpstr>25.1 Introduction</vt:lpstr>
      <vt:lpstr>25.1 Introduction</vt:lpstr>
      <vt:lpstr>25.1 Introduction</vt:lpstr>
      <vt:lpstr>25.2 Structure and Properties of Amino Acids</vt:lpstr>
      <vt:lpstr>25.2 Structure and Properties of Amino Acids</vt:lpstr>
      <vt:lpstr>25.2 Structure and Properties of Amino Acids</vt:lpstr>
      <vt:lpstr>25.2 Structure and Properties of Amino Acids</vt:lpstr>
      <vt:lpstr>25.2 Structure and Properties of Amino Acids</vt:lpstr>
      <vt:lpstr>25.2 Structure and Properties of Amino Acids</vt:lpstr>
      <vt:lpstr>25.2 Acid-Base Properties of Amino Acids</vt:lpstr>
      <vt:lpstr>25.2 Structure and Properties of Amino Acids</vt:lpstr>
      <vt:lpstr>25.2 Structure and Properties of Amino Acids</vt:lpstr>
      <vt:lpstr>25.2 Structure and Properties of Amino Acids</vt:lpstr>
      <vt:lpstr>25.2 Structure and Properties of Amino Acids</vt:lpstr>
      <vt:lpstr>25.2 Structure and Properties of Amino Acids</vt:lpstr>
      <vt:lpstr>25.2 Structure and Properties of Amino Acids</vt:lpstr>
      <vt:lpstr>25.2 Structure and Properties of Amino Acids</vt:lpstr>
      <vt:lpstr>25.2 Structure and Properties of Amino Acids</vt:lpstr>
      <vt:lpstr>25.2 Structure and Properties of Amino Acids</vt:lpstr>
      <vt:lpstr>25.3 Amino Acid Synthesis</vt:lpstr>
      <vt:lpstr>25.3 Amino Acid Synthesis</vt:lpstr>
      <vt:lpstr>25.3 Amino Acid Synthesis</vt:lpstr>
      <vt:lpstr>25.3 Amino Acid Synthesis</vt:lpstr>
      <vt:lpstr>25.3 Amino Acid Synthesis</vt:lpstr>
      <vt:lpstr>25.3 Amino Acid Synthesis</vt:lpstr>
      <vt:lpstr>25.3 Amino Acid Synthesis</vt:lpstr>
      <vt:lpstr>25.3 Amino Acid Synthesis</vt:lpstr>
      <vt:lpstr>25.3 Amino Acid Synthesis</vt:lpstr>
      <vt:lpstr>25.4 Structure of Peptides</vt:lpstr>
      <vt:lpstr>25.4 Structure of Peptides</vt:lpstr>
      <vt:lpstr>25.4 Structure of Peptides</vt:lpstr>
      <vt:lpstr>25.4 Structure of Peptides</vt:lpstr>
      <vt:lpstr>25.4 Structure of Peptides</vt:lpstr>
      <vt:lpstr>25.4 Structure of Peptides</vt:lpstr>
      <vt:lpstr>25.4 Structure of Peptides</vt:lpstr>
      <vt:lpstr>25.4 Structure of Peptides</vt:lpstr>
      <vt:lpstr>25.4 Structure of Peptides</vt:lpstr>
      <vt:lpstr>25.5 Sequencing a Peptide</vt:lpstr>
      <vt:lpstr>25.5 Sequencing a Peptide</vt:lpstr>
      <vt:lpstr>25.5 Sequencing a Peptide</vt:lpstr>
      <vt:lpstr>25.5 Sequencing a Peptide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Peptide Synthesis</vt:lpstr>
      <vt:lpstr>25.6 Solid-Phase Peptide Synthesis</vt:lpstr>
      <vt:lpstr>25.6 Solid-Phase Peptide Synthesis</vt:lpstr>
      <vt:lpstr>25.6 Solid-Phase Peptide Synthesis</vt:lpstr>
      <vt:lpstr>25.7 Protein Structure</vt:lpstr>
      <vt:lpstr>25.7 Protein Structure</vt:lpstr>
      <vt:lpstr>25.7 Protein Structure</vt:lpstr>
      <vt:lpstr>25.7 Protein Structure</vt:lpstr>
      <vt:lpstr>25.7 Protein Structure</vt:lpstr>
      <vt:lpstr>25.7 Protein Structure</vt:lpstr>
      <vt:lpstr>25.7 Protein Structure</vt:lpstr>
      <vt:lpstr>25.7 Protein Structure</vt:lpstr>
      <vt:lpstr>25.8 Protein Function</vt:lpstr>
      <vt:lpstr>25.8 Protein Function</vt:lpstr>
      <vt:lpstr>25.8 Protein Function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506</cp:revision>
  <dcterms:created xsi:type="dcterms:W3CDTF">2014-01-23T22:24:37Z</dcterms:created>
  <dcterms:modified xsi:type="dcterms:W3CDTF">2017-01-30T22:01:37Z</dcterms:modified>
</cp:coreProperties>
</file>