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46B91A-6ACF-4910-9B5A-0CFF49F86954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552647-D01D-49D2-BC6E-0B0C6A39C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46B91A-6ACF-4910-9B5A-0CFF49F86954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52647-D01D-49D2-BC6E-0B0C6A39C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46B91A-6ACF-4910-9B5A-0CFF49F86954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52647-D01D-49D2-BC6E-0B0C6A39C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46B91A-6ACF-4910-9B5A-0CFF49F86954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52647-D01D-49D2-BC6E-0B0C6A39CAF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46B91A-6ACF-4910-9B5A-0CFF49F86954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52647-D01D-49D2-BC6E-0B0C6A39CAF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46B91A-6ACF-4910-9B5A-0CFF49F86954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52647-D01D-49D2-BC6E-0B0C6A39CAF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46B91A-6ACF-4910-9B5A-0CFF49F86954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52647-D01D-49D2-BC6E-0B0C6A39CAF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46B91A-6ACF-4910-9B5A-0CFF49F86954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52647-D01D-49D2-BC6E-0B0C6A39CAF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46B91A-6ACF-4910-9B5A-0CFF49F86954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52647-D01D-49D2-BC6E-0B0C6A39C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746B91A-6ACF-4910-9B5A-0CFF49F86954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552647-D01D-49D2-BC6E-0B0C6A39CAF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46B91A-6ACF-4910-9B5A-0CFF49F86954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4552647-D01D-49D2-BC6E-0B0C6A39CAF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746B91A-6ACF-4910-9B5A-0CFF49F86954}" type="datetimeFigureOut">
              <a:rPr lang="en-US" smtClean="0"/>
              <a:t>2/19/2013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4552647-D01D-49D2-BC6E-0B0C6A39CA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Assembly Drawings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0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Highlight the Exploded View, right click and select Collapse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collapse an Exploded View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33051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0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334000" cy="4525963"/>
          </a:xfrm>
        </p:spPr>
        <p:txBody>
          <a:bodyPr/>
          <a:lstStyle/>
          <a:p>
            <a:r>
              <a:rPr lang="en-US" dirty="0" smtClean="0"/>
              <a:t>You must first define the exploded view in your </a:t>
            </a:r>
            <a:r>
              <a:rPr lang="en-US" b="1" dirty="0" smtClean="0"/>
              <a:t>ASSEMBLY </a:t>
            </a:r>
            <a:r>
              <a:rPr lang="en-US" dirty="0" smtClean="0"/>
              <a:t>file</a:t>
            </a:r>
          </a:p>
          <a:p>
            <a:r>
              <a:rPr lang="en-US" dirty="0" smtClean="0"/>
              <a:t>You should have filled in the DESCRIPTION for all parts used in the assembly</a:t>
            </a:r>
          </a:p>
          <a:p>
            <a:r>
              <a:rPr lang="en-US" dirty="0" smtClean="0"/>
              <a:t>To change or add the DESCRIPTION, open the PART file and go to File-&gt;Properties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Create an Assembly Drawing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76600"/>
            <a:ext cx="220537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3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the Custom Tab</a:t>
            </a:r>
          </a:p>
          <a:p>
            <a:r>
              <a:rPr lang="en-US" dirty="0" smtClean="0"/>
              <a:t>Set the Property Name to </a:t>
            </a:r>
            <a:r>
              <a:rPr lang="en-US" b="1" dirty="0" smtClean="0"/>
              <a:t>Description</a:t>
            </a:r>
          </a:p>
          <a:p>
            <a:r>
              <a:rPr lang="en-US" dirty="0" smtClean="0"/>
              <a:t>Type the Value in ALL CAPITAL LETTERS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Properties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7485063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69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724400" cy="4525963"/>
          </a:xfrm>
        </p:spPr>
        <p:txBody>
          <a:bodyPr/>
          <a:lstStyle/>
          <a:p>
            <a:r>
              <a:rPr lang="en-US" dirty="0" smtClean="0"/>
              <a:t>You should have two isometric views- one exploded and one collapsed</a:t>
            </a:r>
          </a:p>
          <a:p>
            <a:r>
              <a:rPr lang="en-US" dirty="0" smtClean="0"/>
              <a:t>Place a collapsed view and an exploded view on the sheet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 Blank Drawing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288607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04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Scale the views and position on the sheet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5419563" cy="352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1828800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views should clearly show all components</a:t>
            </a:r>
          </a:p>
          <a:p>
            <a:endParaRPr lang="en-US" dirty="0"/>
          </a:p>
          <a:p>
            <a:r>
              <a:rPr lang="en-US" dirty="0" smtClean="0"/>
              <a:t>Do not overlap any components in the exploded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6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4114800" cy="3624072"/>
          </a:xfrm>
        </p:spPr>
        <p:txBody>
          <a:bodyPr/>
          <a:lstStyle/>
          <a:p>
            <a:r>
              <a:rPr lang="en-US" dirty="0" smtClean="0"/>
              <a:t>Highlight the view, right click and select Properties</a:t>
            </a:r>
          </a:p>
          <a:p>
            <a:r>
              <a:rPr lang="en-US" dirty="0" smtClean="0"/>
              <a:t>Under Configuration Information, ENABLE Show in exploded state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change a Collapsed View to Exploded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14400"/>
            <a:ext cx="3283646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43400"/>
            <a:ext cx="39147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0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733800" cy="4525963"/>
          </a:xfrm>
        </p:spPr>
        <p:txBody>
          <a:bodyPr/>
          <a:lstStyle/>
          <a:p>
            <a:r>
              <a:rPr lang="en-US" dirty="0" smtClean="0"/>
              <a:t>Add Balloon from the Annotation Ribbon</a:t>
            </a:r>
          </a:p>
          <a:p>
            <a:r>
              <a:rPr lang="en-US" dirty="0" smtClean="0"/>
              <a:t>From the Insert menu</a:t>
            </a:r>
          </a:p>
          <a:p>
            <a:r>
              <a:rPr lang="en-US" dirty="0" smtClean="0"/>
              <a:t>From the right click menu (Right click anywhere on the sheet)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Item Balloons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999" y="533400"/>
            <a:ext cx="11525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44767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97" y="4495800"/>
            <a:ext cx="45624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36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3505200" cy="3395472"/>
          </a:xfrm>
        </p:spPr>
        <p:txBody>
          <a:bodyPr/>
          <a:lstStyle/>
          <a:p>
            <a:r>
              <a:rPr lang="en-US" dirty="0" smtClean="0"/>
              <a:t>Place balloons close the part</a:t>
            </a:r>
          </a:p>
          <a:p>
            <a:r>
              <a:rPr lang="en-US" dirty="0" smtClean="0"/>
              <a:t>Place them so they are easy to read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Placing Balloons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4018037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92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3581400" cy="3776472"/>
          </a:xfrm>
        </p:spPr>
        <p:txBody>
          <a:bodyPr/>
          <a:lstStyle/>
          <a:p>
            <a:r>
              <a:rPr lang="en-US" dirty="0" smtClean="0"/>
              <a:t>Don’t place balloons far away from the part</a:t>
            </a:r>
          </a:p>
          <a:p>
            <a:r>
              <a:rPr lang="en-US" dirty="0" smtClean="0"/>
              <a:t>Cross balloons over the part or another balloon leader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Do this!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0"/>
            <a:ext cx="3962400" cy="331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35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505200" cy="4525963"/>
          </a:xfrm>
        </p:spPr>
        <p:txBody>
          <a:bodyPr/>
          <a:lstStyle/>
          <a:p>
            <a:r>
              <a:rPr lang="en-US" dirty="0" smtClean="0"/>
              <a:t>Instead of labeling each part, add a Note to indicate the </a:t>
            </a:r>
            <a:r>
              <a:rPr lang="en-US" dirty="0" err="1" smtClean="0"/>
              <a:t>Qty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have more than one part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29337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8858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15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Exploded View</a:t>
            </a:r>
          </a:p>
          <a:p>
            <a:r>
              <a:rPr lang="en-US" dirty="0" smtClean="0"/>
              <a:t>Collapsed View</a:t>
            </a:r>
          </a:p>
          <a:p>
            <a:r>
              <a:rPr lang="en-US" dirty="0" smtClean="0"/>
              <a:t>Item Balloons</a:t>
            </a:r>
          </a:p>
          <a:p>
            <a:r>
              <a:rPr lang="en-US" dirty="0" smtClean="0"/>
              <a:t>Parts List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Components in Assembly Drawings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19400"/>
            <a:ext cx="5136094" cy="337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39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view is easier to read?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3624505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514725" cy="410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03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219200"/>
            <a:ext cx="4267200" cy="4788091"/>
          </a:xfrm>
        </p:spPr>
        <p:txBody>
          <a:bodyPr/>
          <a:lstStyle/>
          <a:p>
            <a:r>
              <a:rPr lang="en-US" dirty="0" smtClean="0"/>
              <a:t>From the Annotation Ribbon-&gt;Tables-&gt;Bill of Materials</a:t>
            </a:r>
          </a:p>
          <a:p>
            <a:r>
              <a:rPr lang="en-US" dirty="0" smtClean="0"/>
              <a:t>From the Insert </a:t>
            </a:r>
            <a:r>
              <a:rPr lang="en-US" dirty="0" err="1" smtClean="0"/>
              <a:t>menu,Tables</a:t>
            </a:r>
            <a:r>
              <a:rPr lang="en-US" dirty="0" smtClean="0"/>
              <a:t>-&gt;Bills of Materials</a:t>
            </a:r>
          </a:p>
          <a:p>
            <a:r>
              <a:rPr lang="en-US" dirty="0" smtClean="0"/>
              <a:t>Right click anywhere on the sheet and go to </a:t>
            </a:r>
            <a:r>
              <a:rPr lang="en-US" dirty="0"/>
              <a:t>menu</a:t>
            </a:r>
            <a:r>
              <a:rPr lang="en-US" dirty="0" smtClean="0"/>
              <a:t>, Tables-</a:t>
            </a:r>
            <a:r>
              <a:rPr lang="en-US" dirty="0"/>
              <a:t>&gt;Bills of Materials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List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105" y="300681"/>
            <a:ext cx="20288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280" y="3256005"/>
            <a:ext cx="44386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719" y="358474"/>
            <a:ext cx="2317054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4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867400" cy="1771459"/>
          </a:xfrm>
        </p:spPr>
        <p:txBody>
          <a:bodyPr/>
          <a:lstStyle/>
          <a:p>
            <a:r>
              <a:rPr lang="en-US" dirty="0" smtClean="0"/>
              <a:t>Enable Top-level only</a:t>
            </a:r>
          </a:p>
          <a:p>
            <a:r>
              <a:rPr lang="en-US" dirty="0" smtClean="0"/>
              <a:t>Green Check FIRST and THEN place the table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the Exploded View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52600"/>
            <a:ext cx="17049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21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5257800" cy="21762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Use the Table Header tool to set the headers to the BOTTOM of the BOM</a:t>
            </a:r>
          </a:p>
          <a:p>
            <a:r>
              <a:rPr lang="en-US" dirty="0" smtClean="0"/>
              <a:t>BOM should be placed on top of the title block</a:t>
            </a:r>
          </a:p>
          <a:p>
            <a:r>
              <a:rPr lang="en-US" dirty="0" smtClean="0"/>
              <a:t>BOM should have ITEM NO, PART NUMBER, DESCRIPTION, AND QTY</a:t>
            </a:r>
          </a:p>
          <a:p>
            <a:r>
              <a:rPr lang="en-US" dirty="0" smtClean="0"/>
              <a:t>USE ALL CAPITAL LETTERS</a:t>
            </a:r>
          </a:p>
          <a:p>
            <a:r>
              <a:rPr lang="en-US" dirty="0" smtClean="0"/>
              <a:t>NO BLANK COLUMNS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BOM Format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76400"/>
            <a:ext cx="885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4482671"/>
            <a:ext cx="8142287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6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BOMS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5694"/>
            <a:ext cx="3648075" cy="250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3675857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3200400" cy="216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45" y="3390195"/>
            <a:ext cx="4733925" cy="160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65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267200" cy="4525963"/>
          </a:xfrm>
        </p:spPr>
        <p:txBody>
          <a:bodyPr/>
          <a:lstStyle/>
          <a:p>
            <a:r>
              <a:rPr lang="en-US" dirty="0" smtClean="0"/>
              <a:t>You can save the format of your BOM so you don’t have to reformat it each time</a:t>
            </a:r>
          </a:p>
          <a:p>
            <a:r>
              <a:rPr lang="en-US" dirty="0" smtClean="0"/>
              <a:t>Right click on the Move icon and select Save As</a:t>
            </a:r>
          </a:p>
          <a:p>
            <a:r>
              <a:rPr lang="en-US" dirty="0" smtClean="0"/>
              <a:t>Save the BOM format to your Templates folder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Your BOM Format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30289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92" y="1447800"/>
            <a:ext cx="981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94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4876800" cy="2023872"/>
          </a:xfrm>
        </p:spPr>
        <p:txBody>
          <a:bodyPr/>
          <a:lstStyle/>
          <a:p>
            <a:r>
              <a:rPr lang="en-US" dirty="0" smtClean="0"/>
              <a:t>Select the Star icon next to the Table Template Name and browse for your saved BOM Template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use a BOM Template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19335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87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038600" cy="4995671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 smtClean="0"/>
              <a:t>Use a Checklist</a:t>
            </a:r>
          </a:p>
          <a:p>
            <a:pPr marL="109728" indent="0">
              <a:buNone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Exploded View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Collapsed View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Item Balloons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BOM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Easy to Read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BOM in correct location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BOM Header on the Bottom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Good Assembly Drawing Example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3857625" cy="253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C:\Users\Elise.Moss\AppData\Local\Microsoft\Windows\Temporary Internet Files\Content.IE5\93N3162B\MC90043158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910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41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Exploded View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5038725" cy="382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66335"/>
            <a:ext cx="30575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35827" y="4114800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good exploded view…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Shows all components clearly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Labels each component with an item balloon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4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957072"/>
          </a:xfrm>
        </p:spPr>
        <p:txBody>
          <a:bodyPr/>
          <a:lstStyle/>
          <a:p>
            <a:r>
              <a:rPr lang="en-US" dirty="0" smtClean="0"/>
              <a:t>How the assembly looks when all parts are assembled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good Collapsed View shows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19400"/>
            <a:ext cx="34861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1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2438400" cy="32430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ANSI Standard</a:t>
            </a:r>
          </a:p>
          <a:p>
            <a:r>
              <a:rPr lang="en-US" dirty="0" smtClean="0"/>
              <a:t>Font should be ARIAL 12 </a:t>
            </a:r>
            <a:r>
              <a:rPr lang="en-US" dirty="0" err="1" smtClean="0"/>
              <a:t>pt</a:t>
            </a:r>
            <a:endParaRPr lang="en-US" dirty="0" smtClean="0"/>
          </a:p>
          <a:p>
            <a:r>
              <a:rPr lang="en-US" dirty="0" smtClean="0"/>
              <a:t>Use BENT Leader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Balloons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19200"/>
            <a:ext cx="5824537" cy="465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1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2895600" cy="4525963"/>
          </a:xfrm>
        </p:spPr>
        <p:txBody>
          <a:bodyPr/>
          <a:lstStyle/>
          <a:p>
            <a:r>
              <a:rPr lang="en-US" dirty="0" smtClean="0"/>
              <a:t>Verify that Document Properties are set to ANSI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Parts List AKA BOM AKA Bill of Materials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43000"/>
            <a:ext cx="45434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19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109472"/>
          </a:xfrm>
        </p:spPr>
        <p:txBody>
          <a:bodyPr/>
          <a:lstStyle/>
          <a:p>
            <a:r>
              <a:rPr lang="en-US" dirty="0" smtClean="0"/>
              <a:t>Must be an Assembly File</a:t>
            </a:r>
          </a:p>
          <a:p>
            <a:r>
              <a:rPr lang="en-US" dirty="0" smtClean="0"/>
              <a:t>Must use the Configuration Manager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create an Exploded View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32861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634" y="2705615"/>
            <a:ext cx="7334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65817"/>
            <a:ext cx="23431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99611" y="50292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an Exploded View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Right click on configuration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 the Assembly Ribbon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 the Insert 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4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62600" y="1481328"/>
            <a:ext cx="3124200" cy="4525963"/>
          </a:xfrm>
        </p:spPr>
        <p:txBody>
          <a:bodyPr/>
          <a:lstStyle/>
          <a:p>
            <a:r>
              <a:rPr lang="en-US" dirty="0" smtClean="0"/>
              <a:t>Use the Gizmo</a:t>
            </a:r>
          </a:p>
          <a:p>
            <a:r>
              <a:rPr lang="en-US" dirty="0" smtClean="0"/>
              <a:t>Use the Dialog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position components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28738"/>
            <a:ext cx="4047481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11610"/>
            <a:ext cx="19526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8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10200" y="937418"/>
            <a:ext cx="3276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You can have more than one exploded view</a:t>
            </a:r>
          </a:p>
          <a:p>
            <a:r>
              <a:rPr lang="en-US" dirty="0" smtClean="0"/>
              <a:t>To edit or change an exploded view, select it in the Configuration Manager, right click and select </a:t>
            </a:r>
            <a:r>
              <a:rPr lang="en-US" b="1" dirty="0" smtClean="0"/>
              <a:t>Edit Feature</a:t>
            </a:r>
          </a:p>
          <a:p>
            <a:r>
              <a:rPr lang="en-US" dirty="0" smtClean="0"/>
              <a:t>To delete, right click and select </a:t>
            </a:r>
            <a:r>
              <a:rPr lang="en-US" b="1" dirty="0" smtClean="0"/>
              <a:t>Delete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Exploded Views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19526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33051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99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</TotalTime>
  <Words>589</Words>
  <Application>Microsoft Office PowerPoint</Application>
  <PresentationFormat>On-screen Show (4:3)</PresentationFormat>
  <Paragraphs>96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Concourse</vt:lpstr>
      <vt:lpstr>Assembly Drawings</vt:lpstr>
      <vt:lpstr>Components in Assembly Drawings</vt:lpstr>
      <vt:lpstr>Exploded View</vt:lpstr>
      <vt:lpstr>A good Collapsed View shows</vt:lpstr>
      <vt:lpstr>Item Balloons</vt:lpstr>
      <vt:lpstr>Parts List AKA BOM AKA Bill of Materials</vt:lpstr>
      <vt:lpstr>To create an Exploded View</vt:lpstr>
      <vt:lpstr>To position components</vt:lpstr>
      <vt:lpstr>Exploded Views</vt:lpstr>
      <vt:lpstr>To collapse an Exploded View</vt:lpstr>
      <vt:lpstr>To Create an Assembly Drawing</vt:lpstr>
      <vt:lpstr>File Properties</vt:lpstr>
      <vt:lpstr>Open a Blank Drawing</vt:lpstr>
      <vt:lpstr>Scale the views and position on the sheet</vt:lpstr>
      <vt:lpstr>To change a Collapsed View to Exploded</vt:lpstr>
      <vt:lpstr>Add Item Balloons</vt:lpstr>
      <vt:lpstr>Placing Balloons</vt:lpstr>
      <vt:lpstr>Don’t Do this!</vt:lpstr>
      <vt:lpstr>If you have more than one part</vt:lpstr>
      <vt:lpstr>Which view is easier to read?</vt:lpstr>
      <vt:lpstr>Parts List</vt:lpstr>
      <vt:lpstr>Select the Exploded View</vt:lpstr>
      <vt:lpstr>BOM Format</vt:lpstr>
      <vt:lpstr>BAD BOMS</vt:lpstr>
      <vt:lpstr>Save Your BOM Format</vt:lpstr>
      <vt:lpstr>To use a BOM Template</vt:lpstr>
      <vt:lpstr>A Good Assembly Drawing 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Elise Moss</dc:creator>
  <cp:lastModifiedBy>Elise Moss</cp:lastModifiedBy>
  <cp:revision>9</cp:revision>
  <dcterms:created xsi:type="dcterms:W3CDTF">2013-02-19T15:39:21Z</dcterms:created>
  <dcterms:modified xsi:type="dcterms:W3CDTF">2013-02-19T17:03:26Z</dcterms:modified>
</cp:coreProperties>
</file>