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1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6.xml" ContentType="application/vnd.openxmlformats-officedocument.presentationml.slide+xml"/>
  <Override PartName="/ppt/slides/slide124.xml" ContentType="application/vnd.openxmlformats-officedocument.presentationml.slide+xml"/>
  <Override PartName="/ppt/slides/slide123.xml" ContentType="application/vnd.openxmlformats-officedocument.presentationml.slide+xml"/>
  <Override PartName="/ppt/slides/slide121.xml" ContentType="application/vnd.openxmlformats-officedocument.presentationml.slide+xml"/>
  <Override PartName="/ppt/slides/slide114.xml" ContentType="application/vnd.openxmlformats-officedocument.presentationml.slide+xml"/>
  <Override PartName="/ppt/slides/slide110.xml" ContentType="application/vnd.openxmlformats-officedocument.presentationml.slide+xml"/>
  <Override PartName="/ppt/slides/slide108.xml" ContentType="application/vnd.openxmlformats-officedocument.presentationml.slide+xml"/>
  <Override PartName="/ppt/slides/slide105.xml" ContentType="application/vnd.openxmlformats-officedocument.presentationml.slide+xml"/>
  <Override PartName="/ppt/slides/slide102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117.xml" ContentType="application/vnd.openxmlformats-officedocument.presentationml.slide+xml"/>
  <Override PartName="/ppt/slides/slide90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9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125.xml" ContentType="application/vnd.openxmlformats-officedocument.presentationml.slide+xml"/>
  <Override PartName="/ppt/slides/slide79.xml" ContentType="application/vnd.openxmlformats-officedocument.presentationml.slide+xml"/>
  <Override PartName="/ppt/slides/slide122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120.xml" ContentType="application/vnd.openxmlformats-officedocument.presentationml.slide+xml"/>
  <Override PartName="/ppt/slides/slide70.xml" ContentType="application/vnd.openxmlformats-officedocument.presentationml.slide+xml"/>
  <Override PartName="/ppt/slides/slide113.xml" ContentType="application/vnd.openxmlformats-officedocument.presentationml.slide+xml"/>
  <Override PartName="/ppt/slides/slide69.xml" ContentType="application/vnd.openxmlformats-officedocument.presentationml.slide+xml"/>
  <Override PartName="/ppt/slides/slide109.xml" ContentType="application/vnd.openxmlformats-officedocument.presentationml.slide+xml"/>
  <Override PartName="/ppt/slides/slide68.xml" ContentType="application/vnd.openxmlformats-officedocument.presentationml.slide+xml"/>
  <Override PartName="/ppt/slides/slide104.xml" ContentType="application/vnd.openxmlformats-officedocument.presentationml.slide+xml"/>
  <Override PartName="/ppt/slides/slide91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88.xml" ContentType="application/vnd.openxmlformats-officedocument.presentationml.slide+xml"/>
  <Override PartName="/ppt/slides/slide47.xml" ContentType="application/vnd.openxmlformats-officedocument.presentationml.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64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130.xml" ContentType="application/vnd.openxmlformats-officedocument.presentationml.slide+xml"/>
  <Override PartName="/ppt/slides/slide10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71.xml" ContentType="application/vnd.openxmlformats-officedocument.presentationml.slide+xml"/>
  <Override PartName="/ppt/slides/slide61.xml" ContentType="application/vnd.openxmlformats-officedocument.presentationml.slide+xml"/>
  <Override PartName="/ppt/slides/_rels/slide131.xml.rels" ContentType="application/vnd.openxmlformats-package.relationships+xml"/>
  <Override PartName="/ppt/slides/_rels/slide130.xml.rels" ContentType="application/vnd.openxmlformats-package.relationships+xml"/>
  <Override PartName="/ppt/slides/_rels/slide129.xml.rels" ContentType="application/vnd.openxmlformats-package.relationships+xml"/>
  <Override PartName="/ppt/slides/_rels/slide125.xml.rels" ContentType="application/vnd.openxmlformats-package.relationships+xml"/>
  <Override PartName="/ppt/slides/_rels/slide123.xml.rels" ContentType="application/vnd.openxmlformats-package.relationships+xml"/>
  <Override PartName="/ppt/slides/_rels/slide122.xml.rels" ContentType="application/vnd.openxmlformats-package.relationships+xml"/>
  <Override PartName="/ppt/slides/_rels/slide121.xml.rels" ContentType="application/vnd.openxmlformats-package.relationships+xml"/>
  <Override PartName="/ppt/slides/_rels/slide117.xml.rels" ContentType="application/vnd.openxmlformats-package.relationships+xml"/>
  <Override PartName="/ppt/slides/_rels/slide116.xml.rels" ContentType="application/vnd.openxmlformats-package.relationships+xml"/>
  <Override PartName="/ppt/slides/_rels/slide114.xml.rels" ContentType="application/vnd.openxmlformats-package.relationships+xml"/>
  <Override PartName="/ppt/slides/_rels/slide113.xml.rels" ContentType="application/vnd.openxmlformats-package.relationships+xml"/>
  <Override PartName="/ppt/slides/_rels/slide124.xml.rels" ContentType="application/vnd.openxmlformats-package.relationships+xml"/>
  <Override PartName="/ppt/slides/_rels/slide110.xml.rels" ContentType="application/vnd.openxmlformats-package.relationships+xml"/>
  <Override PartName="/ppt/slides/_rels/slide109.xml.rels" ContentType="application/vnd.openxmlformats-package.relationships+xml"/>
  <Override PartName="/ppt/slides/_rels/slide107.xml.rels" ContentType="application/vnd.openxmlformats-package.relationships+xml"/>
  <Override PartName="/ppt/slides/_rels/slide106.xml.rels" ContentType="application/vnd.openxmlformats-package.relationships+xml"/>
  <Override PartName="/ppt/slides/_rels/slide105.xml.rels" ContentType="application/vnd.openxmlformats-package.relationships+xml"/>
  <Override PartName="/ppt/slides/_rels/slide99.xml.rels" ContentType="application/vnd.openxmlformats-package.relationships+xml"/>
  <Override PartName="/ppt/slides/_rels/slide108.xml.rels" ContentType="application/vnd.openxmlformats-package.relationships+xml"/>
  <Override PartName="/ppt/slides/_rels/slide97.xml.rels" ContentType="application/vnd.openxmlformats-package.relationships+xml"/>
  <Override PartName="/ppt/slides/_rels/slide91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76.xml.rels" ContentType="application/vnd.openxmlformats-package.relationships+xml"/>
  <Override PartName="/ppt/slides/_rels/slide84.xml.rels" ContentType="application/vnd.openxmlformats-package.relationships+xml"/>
  <Override PartName="/ppt/slides/_rels/slide112.xml.rels" ContentType="application/vnd.openxmlformats-package.relationships+xml"/>
  <Override PartName="/ppt/slides/_rels/slide65.xml.rels" ContentType="application/vnd.openxmlformats-package.relationships+xml"/>
  <Override PartName="/ppt/slides/_rels/slide62.xml.rels" ContentType="application/vnd.openxmlformats-package.relationships+xml"/>
  <Override PartName="/ppt/slides/_rels/slide126.xml.rels" ContentType="application/vnd.openxmlformats-package.relationships+xml"/>
  <Override PartName="/ppt/slides/_rels/slide90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80.xml.rels" ContentType="application/vnd.openxmlformats-package.relationships+xml"/>
  <Override PartName="/ppt/slides/_rels/slide103.xml.rels" ContentType="application/vnd.openxmlformats-package.relationships+xml"/>
  <Override PartName="/ppt/slides/_rels/slide64.xml.rels" ContentType="application/vnd.openxmlformats-package.relationships+xml"/>
  <Override PartName="/ppt/slides/_rels/slide53.xml.rels" ContentType="application/vnd.openxmlformats-package.relationships+xml"/>
  <Override PartName="/ppt/slides/_rels/slide78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95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50.xml.rels" ContentType="application/vnd.openxmlformats-package.relationships+xml"/>
  <Override PartName="/ppt/slides/_rels/slide36.xml.rels" ContentType="application/vnd.openxmlformats-package.relationships+xml"/>
  <Override PartName="/ppt/slides/_rels/slide70.xml.rels" ContentType="application/vnd.openxmlformats-package.relationships+xml"/>
  <Override PartName="/ppt/slides/_rels/slide101.xml.rels" ContentType="application/vnd.openxmlformats-package.relationships+xml"/>
  <Override PartName="/ppt/slides/_rels/slide9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7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61.xml.rels" ContentType="application/vnd.openxmlformats-package.relationships+xml"/>
  <Override PartName="/ppt/slides/_rels/slide31.xml.rels" ContentType="application/vnd.openxmlformats-package.relationships+xml"/>
  <Override PartName="/ppt/slides/_rels/slide94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100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87.xml.rels" ContentType="application/vnd.openxmlformats-package.relationships+xml"/>
  <Override PartName="/ppt/slides/_rels/slide128.xml.rels" ContentType="application/vnd.openxmlformats-package.relationships+xml"/>
  <Override PartName="/ppt/slides/_rels/slide21.xml.rels" ContentType="application/vnd.openxmlformats-package.relationships+xml"/>
  <Override PartName="/ppt/slides/_rels/slide118.xml.rels" ContentType="application/vnd.openxmlformats-package.relationships+xml"/>
  <Override PartName="/ppt/slides/_rels/slide98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02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73.xml.rels" ContentType="application/vnd.openxmlformats-package.relationships+xml"/>
  <Override PartName="/ppt/slides/_rels/slide82.xml.rels" ContentType="application/vnd.openxmlformats-package.relationships+xml"/>
  <Override PartName="/ppt/slides/_rels/slide74.xml.rels" ContentType="application/vnd.openxmlformats-package.relationships+xml"/>
  <Override PartName="/ppt/slides/_rels/slide20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93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77.xml.rels" ContentType="application/vnd.openxmlformats-package.relationships+xml"/>
  <Override PartName="/ppt/slides/_rels/slide11.xml.rels" ContentType="application/vnd.openxmlformats-package.relationships+xml"/>
  <Override PartName="/ppt/slides/_rels/slide10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15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11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81.xml.rels" ContentType="application/vnd.openxmlformats-package.relationships+xml"/>
  <Override PartName="/ppt/slides/_rels/slide120.xml.rels" ContentType="application/vnd.openxmlformats-package.relationships+xml"/>
  <Override PartName="/ppt/slides/_rels/slide12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11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9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119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80.xml" ContentType="application/vnd.openxmlformats-officedocument.presentationml.slide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7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67.xml" ContentType="application/vnd.openxmlformats-officedocument.presentationml.slide+xml"/>
  <Override PartName="/ppt/slides/slide1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103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0.xml" ContentType="application/vnd.openxmlformats-officedocument.presentationml.slide+xml"/>
  <Override PartName="/ppt/slides/slide65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27.xml" ContentType="application/vnd.openxmlformats-officedocument.presentationml.slide+xml"/>
  <Override PartName="/ppt/slides/slide9.xml" ContentType="application/vnd.openxmlformats-officedocument.presentationml.slide+xml"/>
  <Override PartName="/ppt/slides/slide111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3.xml" ContentType="application/vnd.openxmlformats-officedocument.presentationml.slide+xml"/>
  <Override PartName="/ppt/slides/slide116.xml" ContentType="application/vnd.openxmlformats-officedocument.presentationml.slide+xml"/>
  <Override PartName="/ppt/slides/slide7.xml" ContentType="application/vnd.openxmlformats-officedocument.presentationml.slide+xml"/>
  <Override PartName="/ppt/slides/slide100.xml" ContentType="application/vnd.openxmlformats-officedocument.presentationml.slide+xml"/>
  <Override PartName="/ppt/slides/slide89.xml" ContentType="application/vnd.openxmlformats-officedocument.presentationml.slide+xml"/>
  <Override PartName="/ppt/slides/slide92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1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54.jpeg" ContentType="image/jpeg"/>
  <Override PartName="/ppt/media/image53.jpeg" ContentType="image/jpeg"/>
  <Override PartName="/ppt/media/image49.jpeg" ContentType="image/jpeg"/>
  <Override PartName="/ppt/media/image46.jpeg" ContentType="image/jpeg"/>
  <Override PartName="/ppt/media/image45.jpeg" ContentType="image/jpeg"/>
  <Override PartName="/ppt/media/image52.jpeg" ContentType="image/jpeg"/>
  <Override PartName="/ppt/media/image48.jpeg" ContentType="image/jpeg"/>
  <Override PartName="/ppt/media/image44.jpeg" ContentType="image/jpeg"/>
  <Override PartName="/ppt/media/image41.jpeg" ContentType="image/jpeg"/>
  <Override PartName="/ppt/media/image39.jpeg" ContentType="image/jpeg"/>
  <Override PartName="/ppt/media/image38.jpeg" ContentType="image/jpeg"/>
  <Override PartName="/ppt/media/image40.jpeg" ContentType="image/jpeg"/>
  <Override PartName="/ppt/media/image37.jpeg" ContentType="image/jpeg"/>
  <Override PartName="/ppt/media/image36.jpeg" ContentType="image/jpeg"/>
  <Override PartName="/ppt/media/image35.jpeg" ContentType="image/jpeg"/>
  <Override PartName="/ppt/media/image33.jpeg" ContentType="image/jpeg"/>
  <Override PartName="/ppt/media/image55.jpeg" ContentType="image/jpeg"/>
  <Override PartName="/ppt/media/image32.jpeg" ContentType="image/jpeg"/>
  <Override PartName="/ppt/media/image29.jpeg" ContentType="image/jpeg"/>
  <Override PartName="/ppt/media/image26.jpeg" ContentType="image/jpeg"/>
  <Override PartName="/ppt/media/image42.jpeg" ContentType="image/jpeg"/>
  <Override PartName="/ppt/media/image25.jpeg" ContentType="image/jpeg"/>
  <Override PartName="/ppt/media/image22.jpeg" ContentType="image/jpeg"/>
  <Override PartName="/ppt/media/image23.jpeg" ContentType="image/jpeg"/>
  <Override PartName="/ppt/media/image21.jpeg" ContentType="image/jpeg"/>
  <Override PartName="/ppt/media/image24.jpeg" ContentType="image/jpeg"/>
  <Override PartName="/ppt/media/image28.jpeg" ContentType="image/jpeg"/>
  <Override PartName="/ppt/media/image19.jpeg" ContentType="image/jpeg"/>
  <Override PartName="/ppt/media/image43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31.jpeg" ContentType="image/jpeg"/>
  <Override PartName="/ppt/media/image15.jpeg" ContentType="image/jpeg"/>
  <Override PartName="/ppt/media/image11.jpeg" ContentType="image/jpeg"/>
  <Override PartName="/ppt/media/image30.jpeg" ContentType="image/jpeg"/>
  <Override PartName="/ppt/media/image8.jpeg" ContentType="image/jpeg"/>
  <Override PartName="/ppt/media/image6.png" ContentType="image/png"/>
  <Override PartName="/ppt/media/image10.jpeg" ContentType="image/jpeg"/>
  <Override PartName="/ppt/media/image51.jpeg" ContentType="image/jpeg"/>
  <Override PartName="/ppt/media/image34.jpeg" ContentType="image/jpeg"/>
  <Override PartName="/ppt/media/image5.png" ContentType="image/png"/>
  <Override PartName="/ppt/media/image27.jpeg" ContentType="image/jpeg"/>
  <Override PartName="/ppt/media/image50.jpeg" ContentType="image/jpeg"/>
  <Override PartName="/ppt/media/image13.jpeg" ContentType="image/jpeg"/>
  <Override PartName="/ppt/media/image7.png" ContentType="image/png"/>
  <Override PartName="/ppt/media/image4.png" ContentType="image/png"/>
  <Override PartName="/ppt/media/image12.jpeg" ContentType="image/jpeg"/>
  <Override PartName="/ppt/media/image20.jpeg" ContentType="image/jpeg"/>
  <Override PartName="/ppt/media/image9.jpeg" ContentType="image/jpeg"/>
  <Override PartName="/ppt/media/image3.png" ContentType="image/png"/>
  <Override PartName="/ppt/media/image2.png" ContentType="image/png"/>
  <Override PartName="/ppt/media/image14.jpeg" ContentType="image/jpeg"/>
  <Override PartName="/ppt/media/image47.jpeg" ContentType="image/jpe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<Relationship Id="rId97" Type="http://schemas.openxmlformats.org/officeDocument/2006/relationships/slide" Target="slides/slide93.xml"/><Relationship Id="rId98" Type="http://schemas.openxmlformats.org/officeDocument/2006/relationships/slide" Target="slides/slide94.xml"/><Relationship Id="rId99" Type="http://schemas.openxmlformats.org/officeDocument/2006/relationships/slide" Target="slides/slide95.xml"/><Relationship Id="rId100" Type="http://schemas.openxmlformats.org/officeDocument/2006/relationships/slide" Target="slides/slide96.xml"/><Relationship Id="rId101" Type="http://schemas.openxmlformats.org/officeDocument/2006/relationships/slide" Target="slides/slide97.xml"/><Relationship Id="rId102" Type="http://schemas.openxmlformats.org/officeDocument/2006/relationships/slide" Target="slides/slide98.xml"/><Relationship Id="rId103" Type="http://schemas.openxmlformats.org/officeDocument/2006/relationships/slide" Target="slides/slide99.xml"/><Relationship Id="rId104" Type="http://schemas.openxmlformats.org/officeDocument/2006/relationships/slide" Target="slides/slide100.xml"/><Relationship Id="rId105" Type="http://schemas.openxmlformats.org/officeDocument/2006/relationships/slide" Target="slides/slide101.xml"/><Relationship Id="rId106" Type="http://schemas.openxmlformats.org/officeDocument/2006/relationships/slide" Target="slides/slide102.xml"/><Relationship Id="rId107" Type="http://schemas.openxmlformats.org/officeDocument/2006/relationships/slide" Target="slides/slide103.xml"/><Relationship Id="rId108" Type="http://schemas.openxmlformats.org/officeDocument/2006/relationships/slide" Target="slides/slide104.xml"/><Relationship Id="rId109" Type="http://schemas.openxmlformats.org/officeDocument/2006/relationships/slide" Target="slides/slide105.xml"/><Relationship Id="rId110" Type="http://schemas.openxmlformats.org/officeDocument/2006/relationships/slide" Target="slides/slide106.xml"/><Relationship Id="rId111" Type="http://schemas.openxmlformats.org/officeDocument/2006/relationships/slide" Target="slides/slide107.xml"/><Relationship Id="rId112" Type="http://schemas.openxmlformats.org/officeDocument/2006/relationships/slide" Target="slides/slide108.xml"/><Relationship Id="rId113" Type="http://schemas.openxmlformats.org/officeDocument/2006/relationships/slide" Target="slides/slide109.xml"/><Relationship Id="rId114" Type="http://schemas.openxmlformats.org/officeDocument/2006/relationships/slide" Target="slides/slide110.xml"/><Relationship Id="rId115" Type="http://schemas.openxmlformats.org/officeDocument/2006/relationships/slide" Target="slides/slide111.xml"/><Relationship Id="rId116" Type="http://schemas.openxmlformats.org/officeDocument/2006/relationships/slide" Target="slides/slide112.xml"/><Relationship Id="rId117" Type="http://schemas.openxmlformats.org/officeDocument/2006/relationships/slide" Target="slides/slide113.xml"/><Relationship Id="rId118" Type="http://schemas.openxmlformats.org/officeDocument/2006/relationships/slide" Target="slides/slide114.xml"/><Relationship Id="rId119" Type="http://schemas.openxmlformats.org/officeDocument/2006/relationships/slide" Target="slides/slide115.xml"/><Relationship Id="rId120" Type="http://schemas.openxmlformats.org/officeDocument/2006/relationships/slide" Target="slides/slide116.xml"/><Relationship Id="rId121" Type="http://schemas.openxmlformats.org/officeDocument/2006/relationships/slide" Target="slides/slide117.xml"/><Relationship Id="rId122" Type="http://schemas.openxmlformats.org/officeDocument/2006/relationships/slide" Target="slides/slide118.xml"/><Relationship Id="rId123" Type="http://schemas.openxmlformats.org/officeDocument/2006/relationships/slide" Target="slides/slide119.xml"/><Relationship Id="rId124" Type="http://schemas.openxmlformats.org/officeDocument/2006/relationships/slide" Target="slides/slide120.xml"/><Relationship Id="rId125" Type="http://schemas.openxmlformats.org/officeDocument/2006/relationships/slide" Target="slides/slide121.xml"/><Relationship Id="rId126" Type="http://schemas.openxmlformats.org/officeDocument/2006/relationships/slide" Target="slides/slide122.xml"/><Relationship Id="rId127" Type="http://schemas.openxmlformats.org/officeDocument/2006/relationships/slide" Target="slides/slide123.xml"/><Relationship Id="rId128" Type="http://schemas.openxmlformats.org/officeDocument/2006/relationships/slide" Target="slides/slide124.xml"/><Relationship Id="rId129" Type="http://schemas.openxmlformats.org/officeDocument/2006/relationships/slide" Target="slides/slide125.xml"/><Relationship Id="rId130" Type="http://schemas.openxmlformats.org/officeDocument/2006/relationships/slide" Target="slides/slide126.xml"/><Relationship Id="rId131" Type="http://schemas.openxmlformats.org/officeDocument/2006/relationships/slide" Target="slides/slide127.xml"/><Relationship Id="rId132" Type="http://schemas.openxmlformats.org/officeDocument/2006/relationships/slide" Target="slides/slide128.xml"/><Relationship Id="rId133" Type="http://schemas.openxmlformats.org/officeDocument/2006/relationships/slide" Target="slides/slide129.xml"/><Relationship Id="rId134" Type="http://schemas.openxmlformats.org/officeDocument/2006/relationships/slide" Target="slides/slide130.xml"/><Relationship Id="rId135" Type="http://schemas.openxmlformats.org/officeDocument/2006/relationships/slide" Target="slides/slide1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3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3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3.xml"/>
</Relationships>
</file>

<file path=ppt/slides/_rels/slide125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7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499000" y="3600360"/>
            <a:ext cx="3644280" cy="2739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The Digestive System</a:t>
            </a:r>
            <a:endParaRPr/>
          </a:p>
        </p:txBody>
      </p:sp>
      <p:pic>
        <p:nvPicPr>
          <p:cNvPr id="10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8280" cy="685728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16</a:t>
            </a: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5499000" y="1343880"/>
            <a:ext cx="3644280" cy="173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23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Peritoneum and Peritoneal Cavity</a:t>
            </a:r>
            <a:endParaRPr/>
          </a:p>
        </p:txBody>
      </p:sp>
      <p:sp>
        <p:nvSpPr>
          <p:cNvPr id="23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Peritoneum: serous membrane of the abdominal cavity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Visceral peritoneum on external surface of most digestive organs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Parietal peritoneum lines the body wall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Peritoneal cavity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Between the two peritoneums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Fluid lubricates mobile organs 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CustomShape 1"/>
          <p:cNvSpPr/>
          <p:nvPr/>
        </p:nvSpPr>
        <p:spPr>
          <a:xfrm>
            <a:off x="8058240" y="6581880"/>
            <a:ext cx="1081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23.3b</a:t>
            </a:r>
            <a:endParaRPr/>
          </a:p>
        </p:txBody>
      </p:sp>
      <p:pic>
        <p:nvPicPr>
          <p:cNvPr id="1495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144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1496" name="Line 2"/>
          <p:cNvSpPr/>
          <p:nvPr/>
        </p:nvSpPr>
        <p:spPr>
          <a:xfrm flipH="1">
            <a:off x="4835520" y="2180880"/>
            <a:ext cx="1603080" cy="180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1497" name="Line 3"/>
          <p:cNvSpPr/>
          <p:nvPr/>
        </p:nvSpPr>
        <p:spPr>
          <a:xfrm flipH="1">
            <a:off x="5546520" y="2184120"/>
            <a:ext cx="289080" cy="37800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1498" name="Line 4"/>
          <p:cNvSpPr/>
          <p:nvPr/>
        </p:nvSpPr>
        <p:spPr>
          <a:xfrm flipH="1">
            <a:off x="4835520" y="2180880"/>
            <a:ext cx="160308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99" name="Line 5"/>
          <p:cNvSpPr/>
          <p:nvPr/>
        </p:nvSpPr>
        <p:spPr>
          <a:xfrm flipH="1">
            <a:off x="4778280" y="5564160"/>
            <a:ext cx="1660320" cy="14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1500" name="Line 6"/>
          <p:cNvSpPr/>
          <p:nvPr/>
        </p:nvSpPr>
        <p:spPr>
          <a:xfrm flipH="1">
            <a:off x="4778280" y="5564160"/>
            <a:ext cx="166032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501" name="Line 7"/>
          <p:cNvSpPr/>
          <p:nvPr/>
        </p:nvSpPr>
        <p:spPr>
          <a:xfrm flipH="1">
            <a:off x="5546520" y="2184120"/>
            <a:ext cx="289080" cy="3780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502" name="CustomShape 8"/>
          <p:cNvSpPr/>
          <p:nvPr/>
        </p:nvSpPr>
        <p:spPr>
          <a:xfrm>
            <a:off x="797760" y="5945040"/>
            <a:ext cx="503640" cy="42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800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1503" name="CustomShape 9"/>
          <p:cNvSpPr/>
          <p:nvPr/>
        </p:nvSpPr>
        <p:spPr>
          <a:xfrm>
            <a:off x="6492600" y="1973160"/>
            <a:ext cx="154152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Microvilli</a:t>
            </a:r>
            <a:endParaRPr/>
          </a:p>
        </p:txBody>
      </p:sp>
      <p:sp>
        <p:nvSpPr>
          <p:cNvPr id="1504" name="CustomShape 10"/>
          <p:cNvSpPr/>
          <p:nvPr/>
        </p:nvSpPr>
        <p:spPr>
          <a:xfrm>
            <a:off x="6494400" y="5364000"/>
            <a:ext cx="1856880" cy="85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Absorptive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cell </a:t>
            </a:r>
            <a:endParaRPr/>
          </a:p>
        </p:txBody>
      </p:sp>
    </p:spTree>
  </p:cSld>
  <p:timing>
    <p:tnLst>
      <p:par>
        <p:cTn id="199" dur="indefinite" restart="never" nodeType="tmRoot">
          <p:childTnLst>
            <p:seq>
              <p:cTn id="2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23.3a</a:t>
            </a:r>
            <a:endParaRPr/>
          </a:p>
        </p:txBody>
      </p:sp>
      <p:pic>
        <p:nvPicPr>
          <p:cNvPr id="150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12960" y="853920"/>
            <a:ext cx="5215680" cy="4718880"/>
          </a:xfrm>
          <a:prstGeom prst="rect">
            <a:avLst/>
          </a:prstGeom>
          <a:ln w="9360">
            <a:noFill/>
          </a:ln>
        </p:spPr>
      </p:pic>
      <p:sp>
        <p:nvSpPr>
          <p:cNvPr id="1507" name="CustomShape 2"/>
          <p:cNvSpPr/>
          <p:nvPr/>
        </p:nvSpPr>
        <p:spPr>
          <a:xfrm>
            <a:off x="1875600" y="528480"/>
            <a:ext cx="1334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From mouth</a:t>
            </a:r>
            <a:endParaRPr/>
          </a:p>
        </p:txBody>
      </p:sp>
      <p:sp>
        <p:nvSpPr>
          <p:cNvPr id="1508" name="CustomShape 3"/>
          <p:cNvSpPr/>
          <p:nvPr/>
        </p:nvSpPr>
        <p:spPr>
          <a:xfrm>
            <a:off x="1915920" y="5595840"/>
            <a:ext cx="532404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Peristalsis: </a:t>
            </a:r>
            <a:r>
              <a:rPr b="1" lang="en-US">
                <a:solidFill>
                  <a:srgbClr val="231f20"/>
                </a:solidFill>
                <a:latin typeface="Arial"/>
              </a:rPr>
              <a:t>Adjacent segments of alimentary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tract organs alternately contract and relax,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      </a:t>
            </a: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which moves food along the tract distally.</a:t>
            </a:r>
            <a:endParaRPr/>
          </a:p>
        </p:txBody>
      </p:sp>
    </p:spTree>
  </p:cSld>
  <p:timing>
    <p:tnLst>
      <p:par>
        <p:cTn id="201" dur="indefinite" restart="never" nodeType="tmRoot">
          <p:childTnLst>
            <p:seq>
              <p:cTn id="2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Motility of the Small Intestine</a:t>
            </a:r>
            <a:endParaRPr/>
          </a:p>
        </p:txBody>
      </p:sp>
      <p:sp>
        <p:nvSpPr>
          <p:cNvPr id="151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Ileocecal sphincter relaxes and admits chyme into the large intestine when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Gastroileal reflex enhances the force of segmentation in the ileum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Gastrin increases the motility of the ileum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Ileocecal valve flaps close when chyme exerts backward pressure</a:t>
            </a:r>
            <a:endParaRPr/>
          </a:p>
        </p:txBody>
      </p:sp>
    </p:spTree>
  </p:cSld>
  <p:timing>
    <p:tnLst>
      <p:par>
        <p:cTn id="203" dur="indefinite" restart="never" nodeType="tmRoot">
          <p:childTnLst>
            <p:seq>
              <p:cTn id="2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Large Intestine</a:t>
            </a:r>
            <a:endParaRPr/>
          </a:p>
        </p:txBody>
      </p:sp>
      <p:sp>
        <p:nvSpPr>
          <p:cNvPr id="151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Unique features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Teniae coli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Three bands of longitudinal smooth muscle in the muscularis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Haustra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Pocketlike sacs caused by the tone of the teniae coli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Epiploic appendages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Fat-filled pouches of visceral peritoneum</a:t>
            </a:r>
            <a:endParaRPr/>
          </a:p>
        </p:txBody>
      </p:sp>
    </p:spTree>
  </p:cSld>
  <p:timing>
    <p:tnLst>
      <p:par>
        <p:cTn id="205" dur="indefinite" restart="never" nodeType="tmRoot">
          <p:childTnLst>
            <p:seq>
              <p:cTn id="2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Large Intestine</a:t>
            </a:r>
            <a:endParaRPr/>
          </a:p>
        </p:txBody>
      </p:sp>
      <p:sp>
        <p:nvSpPr>
          <p:cNvPr id="151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Cecum (pouch with attached vermiform appendix)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Colon (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Ascending, Descending, Transverse &amp; Sigmoid)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Rectum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Anal canal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(with 2 sphincters)</a:t>
            </a:r>
            <a:endParaRPr/>
          </a:p>
        </p:txBody>
      </p:sp>
    </p:spTree>
  </p:cSld>
  <p:timing>
    <p:tnLst>
      <p:par>
        <p:cTn id="207" dur="indefinite" restart="never" nodeType="tmRoot">
          <p:childTnLst>
            <p:seq>
              <p:cTn id="2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23.29a</a:t>
            </a:r>
            <a:endParaRPr/>
          </a:p>
        </p:txBody>
      </p:sp>
      <p:pic>
        <p:nvPicPr>
          <p:cNvPr id="1516" name="Picture 9" descr=""/>
          <p:cNvPicPr/>
          <p:nvPr/>
        </p:nvPicPr>
        <p:blipFill>
          <a:blip r:embed="rId1"/>
          <a:srcRect l="0" t="2949" r="0" b="1836"/>
          <a:stretch>
            <a:fillRect/>
          </a:stretch>
        </p:blipFill>
        <p:spPr>
          <a:xfrm>
            <a:off x="455760" y="534960"/>
            <a:ext cx="8230320" cy="5822280"/>
          </a:xfrm>
          <a:prstGeom prst="rect">
            <a:avLst/>
          </a:prstGeom>
          <a:ln w="9360">
            <a:noFill/>
          </a:ln>
        </p:spPr>
      </p:pic>
      <p:sp>
        <p:nvSpPr>
          <p:cNvPr id="1517" name="CustomShape 2"/>
          <p:cNvSpPr/>
          <p:nvPr/>
        </p:nvSpPr>
        <p:spPr>
          <a:xfrm>
            <a:off x="2693880" y="4808520"/>
            <a:ext cx="936000" cy="542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18" name="CustomShape 3"/>
          <p:cNvSpPr/>
          <p:nvPr/>
        </p:nvSpPr>
        <p:spPr>
          <a:xfrm>
            <a:off x="1461960" y="4167360"/>
            <a:ext cx="1789920" cy="192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19" name="Line 4"/>
          <p:cNvSpPr/>
          <p:nvPr/>
        </p:nvSpPr>
        <p:spPr>
          <a:xfrm>
            <a:off x="1649160" y="3430440"/>
            <a:ext cx="7844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20" name="Line 5"/>
          <p:cNvSpPr/>
          <p:nvPr/>
        </p:nvSpPr>
        <p:spPr>
          <a:xfrm>
            <a:off x="1563480" y="3085920"/>
            <a:ext cx="5461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21" name="CustomShape 6"/>
          <p:cNvSpPr/>
          <p:nvPr/>
        </p:nvSpPr>
        <p:spPr>
          <a:xfrm>
            <a:off x="1446120" y="2273400"/>
            <a:ext cx="2948760" cy="278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22" name="CustomShape 7"/>
          <p:cNvSpPr/>
          <p:nvPr/>
        </p:nvSpPr>
        <p:spPr>
          <a:xfrm>
            <a:off x="1706400" y="1689120"/>
            <a:ext cx="1463040" cy="2534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23" name="CustomShape 8"/>
          <p:cNvSpPr/>
          <p:nvPr/>
        </p:nvSpPr>
        <p:spPr>
          <a:xfrm>
            <a:off x="1674720" y="879480"/>
            <a:ext cx="653400" cy="538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24" name="CustomShape 9"/>
          <p:cNvSpPr/>
          <p:nvPr/>
        </p:nvSpPr>
        <p:spPr>
          <a:xfrm>
            <a:off x="1090440" y="3995640"/>
            <a:ext cx="2361600" cy="15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25" name="CustomShape 10"/>
          <p:cNvSpPr/>
          <p:nvPr/>
        </p:nvSpPr>
        <p:spPr>
          <a:xfrm>
            <a:off x="1258920" y="4900680"/>
            <a:ext cx="1405800" cy="43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26" name="CustomShape 11"/>
          <p:cNvSpPr/>
          <p:nvPr/>
        </p:nvSpPr>
        <p:spPr>
          <a:xfrm>
            <a:off x="2109960" y="2873520"/>
            <a:ext cx="88200" cy="430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27" name="Line 12"/>
          <p:cNvSpPr/>
          <p:nvPr/>
        </p:nvSpPr>
        <p:spPr>
          <a:xfrm>
            <a:off x="6276960" y="4782960"/>
            <a:ext cx="6379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28" name="Line 13"/>
          <p:cNvSpPr/>
          <p:nvPr/>
        </p:nvSpPr>
        <p:spPr>
          <a:xfrm>
            <a:off x="6175080" y="4176360"/>
            <a:ext cx="73980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29" name="Line 14"/>
          <p:cNvSpPr/>
          <p:nvPr/>
        </p:nvSpPr>
        <p:spPr>
          <a:xfrm>
            <a:off x="6540480" y="2787480"/>
            <a:ext cx="3744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30" name="CustomShape 15"/>
          <p:cNvSpPr/>
          <p:nvPr/>
        </p:nvSpPr>
        <p:spPr>
          <a:xfrm>
            <a:off x="6404040" y="1720800"/>
            <a:ext cx="510480" cy="316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31" name="CustomShape 16"/>
          <p:cNvSpPr/>
          <p:nvPr/>
        </p:nvSpPr>
        <p:spPr>
          <a:xfrm>
            <a:off x="4481640" y="1231920"/>
            <a:ext cx="2432880" cy="208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32" name="Line 17"/>
          <p:cNvSpPr/>
          <p:nvPr/>
        </p:nvSpPr>
        <p:spPr>
          <a:xfrm>
            <a:off x="6511680" y="857160"/>
            <a:ext cx="4032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33" name="Line 18"/>
          <p:cNvSpPr/>
          <p:nvPr/>
        </p:nvSpPr>
        <p:spPr>
          <a:xfrm flipV="1">
            <a:off x="6194160" y="2038320"/>
            <a:ext cx="473040" cy="7556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34" name="CustomShape 19"/>
          <p:cNvSpPr/>
          <p:nvPr/>
        </p:nvSpPr>
        <p:spPr>
          <a:xfrm>
            <a:off x="4094280" y="3589200"/>
            <a:ext cx="2820240" cy="189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35" name="Line 20"/>
          <p:cNvSpPr/>
          <p:nvPr/>
        </p:nvSpPr>
        <p:spPr>
          <a:xfrm flipV="1">
            <a:off x="5698800" y="4782960"/>
            <a:ext cx="1047960" cy="4762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36" name="Line 21"/>
          <p:cNvSpPr/>
          <p:nvPr/>
        </p:nvSpPr>
        <p:spPr>
          <a:xfrm>
            <a:off x="4616280" y="5976720"/>
            <a:ext cx="3427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37" name="CustomShape 22"/>
          <p:cNvSpPr/>
          <p:nvPr/>
        </p:nvSpPr>
        <p:spPr>
          <a:xfrm>
            <a:off x="3970440" y="5208480"/>
            <a:ext cx="358200" cy="224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538" name="Line 23"/>
          <p:cNvSpPr/>
          <p:nvPr/>
        </p:nvSpPr>
        <p:spPr>
          <a:xfrm>
            <a:off x="3836880" y="5881680"/>
            <a:ext cx="1522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539" name="CustomShape 24"/>
          <p:cNvSpPr/>
          <p:nvPr/>
        </p:nvSpPr>
        <p:spPr>
          <a:xfrm>
            <a:off x="6937200" y="716040"/>
            <a:ext cx="175176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colic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(splenic) flexure</a:t>
            </a:r>
            <a:endParaRPr/>
          </a:p>
        </p:txBody>
      </p:sp>
      <p:sp>
        <p:nvSpPr>
          <p:cNvPr id="1540" name="CustomShape 25"/>
          <p:cNvSpPr/>
          <p:nvPr/>
        </p:nvSpPr>
        <p:spPr>
          <a:xfrm>
            <a:off x="6936840" y="1319040"/>
            <a:ext cx="127044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Transverse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mesocolon </a:t>
            </a:r>
            <a:endParaRPr/>
          </a:p>
        </p:txBody>
      </p:sp>
      <p:sp>
        <p:nvSpPr>
          <p:cNvPr id="1541" name="CustomShape 26"/>
          <p:cNvSpPr/>
          <p:nvPr/>
        </p:nvSpPr>
        <p:spPr>
          <a:xfrm>
            <a:off x="6937200" y="1922400"/>
            <a:ext cx="13968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Epiploic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appendages </a:t>
            </a:r>
            <a:endParaRPr/>
          </a:p>
        </p:txBody>
      </p:sp>
      <p:sp>
        <p:nvSpPr>
          <p:cNvPr id="1542" name="CustomShape 27"/>
          <p:cNvSpPr/>
          <p:nvPr/>
        </p:nvSpPr>
        <p:spPr>
          <a:xfrm>
            <a:off x="6937200" y="2668680"/>
            <a:ext cx="129456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Descending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colon </a:t>
            </a:r>
            <a:endParaRPr/>
          </a:p>
        </p:txBody>
      </p:sp>
      <p:sp>
        <p:nvSpPr>
          <p:cNvPr id="1543" name="CustomShape 28"/>
          <p:cNvSpPr/>
          <p:nvPr/>
        </p:nvSpPr>
        <p:spPr>
          <a:xfrm>
            <a:off x="6944760" y="4040280"/>
            <a:ext cx="11649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Teniae coli</a:t>
            </a:r>
            <a:endParaRPr/>
          </a:p>
        </p:txBody>
      </p:sp>
      <p:sp>
        <p:nvSpPr>
          <p:cNvPr id="1544" name="CustomShape 29"/>
          <p:cNvSpPr/>
          <p:nvPr/>
        </p:nvSpPr>
        <p:spPr>
          <a:xfrm>
            <a:off x="6936480" y="4668840"/>
            <a:ext cx="9028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Sigmoid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colon </a:t>
            </a:r>
            <a:endParaRPr/>
          </a:p>
        </p:txBody>
      </p:sp>
      <p:sp>
        <p:nvSpPr>
          <p:cNvPr id="1545" name="CustomShape 30"/>
          <p:cNvSpPr/>
          <p:nvPr/>
        </p:nvSpPr>
        <p:spPr>
          <a:xfrm>
            <a:off x="6936480" y="3459240"/>
            <a:ext cx="12582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Cut edge of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mesentery </a:t>
            </a:r>
            <a:endParaRPr/>
          </a:p>
        </p:txBody>
      </p:sp>
      <p:sp>
        <p:nvSpPr>
          <p:cNvPr id="1546" name="CustomShape 31"/>
          <p:cNvSpPr/>
          <p:nvPr/>
        </p:nvSpPr>
        <p:spPr>
          <a:xfrm>
            <a:off x="4981680" y="5846760"/>
            <a:ext cx="2513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External anal sphincter</a:t>
            </a:r>
            <a:endParaRPr/>
          </a:p>
        </p:txBody>
      </p:sp>
      <p:sp>
        <p:nvSpPr>
          <p:cNvPr id="1547" name="CustomShape 32"/>
          <p:cNvSpPr/>
          <p:nvPr/>
        </p:nvSpPr>
        <p:spPr>
          <a:xfrm>
            <a:off x="3108240" y="5300640"/>
            <a:ext cx="837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Rectum</a:t>
            </a:r>
            <a:endParaRPr/>
          </a:p>
        </p:txBody>
      </p:sp>
      <p:sp>
        <p:nvSpPr>
          <p:cNvPr id="1548" name="CustomShape 33"/>
          <p:cNvSpPr/>
          <p:nvPr/>
        </p:nvSpPr>
        <p:spPr>
          <a:xfrm>
            <a:off x="2662920" y="5745240"/>
            <a:ext cx="1137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Anal canal</a:t>
            </a:r>
            <a:endParaRPr/>
          </a:p>
        </p:txBody>
      </p:sp>
      <p:sp>
        <p:nvSpPr>
          <p:cNvPr id="1549" name="CustomShape 34"/>
          <p:cNvSpPr/>
          <p:nvPr/>
        </p:nvSpPr>
        <p:spPr>
          <a:xfrm>
            <a:off x="468000" y="6062760"/>
            <a:ext cx="320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1550" name="CustomShape 35"/>
          <p:cNvSpPr/>
          <p:nvPr/>
        </p:nvSpPr>
        <p:spPr>
          <a:xfrm>
            <a:off x="453240" y="757080"/>
            <a:ext cx="116964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colic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(hepatic)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flexure</a:t>
            </a:r>
            <a:endParaRPr/>
          </a:p>
        </p:txBody>
      </p:sp>
      <p:sp>
        <p:nvSpPr>
          <p:cNvPr id="1551" name="CustomShape 36"/>
          <p:cNvSpPr/>
          <p:nvPr/>
        </p:nvSpPr>
        <p:spPr>
          <a:xfrm>
            <a:off x="461520" y="1563840"/>
            <a:ext cx="12031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Transverse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colon </a:t>
            </a:r>
            <a:endParaRPr/>
          </a:p>
        </p:txBody>
      </p:sp>
      <p:sp>
        <p:nvSpPr>
          <p:cNvPr id="1552" name="CustomShape 37"/>
          <p:cNvSpPr/>
          <p:nvPr/>
        </p:nvSpPr>
        <p:spPr>
          <a:xfrm>
            <a:off x="454320" y="2128680"/>
            <a:ext cx="120456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1553" name="CustomShape 38"/>
          <p:cNvSpPr/>
          <p:nvPr/>
        </p:nvSpPr>
        <p:spPr>
          <a:xfrm>
            <a:off x="453960" y="2935440"/>
            <a:ext cx="10659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Haustrum</a:t>
            </a:r>
            <a:endParaRPr/>
          </a:p>
        </p:txBody>
      </p:sp>
      <p:sp>
        <p:nvSpPr>
          <p:cNvPr id="1554" name="CustomShape 39"/>
          <p:cNvSpPr/>
          <p:nvPr/>
        </p:nvSpPr>
        <p:spPr>
          <a:xfrm>
            <a:off x="456120" y="3303720"/>
            <a:ext cx="11635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Ascending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colon </a:t>
            </a:r>
            <a:endParaRPr/>
          </a:p>
        </p:txBody>
      </p:sp>
      <p:sp>
        <p:nvSpPr>
          <p:cNvPr id="1555" name="CustomShape 40"/>
          <p:cNvSpPr/>
          <p:nvPr/>
        </p:nvSpPr>
        <p:spPr>
          <a:xfrm>
            <a:off x="453960" y="3890880"/>
            <a:ext cx="596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IIeum</a:t>
            </a:r>
            <a:endParaRPr/>
          </a:p>
        </p:txBody>
      </p:sp>
      <p:sp>
        <p:nvSpPr>
          <p:cNvPr id="1556" name="CustomShape 41"/>
          <p:cNvSpPr/>
          <p:nvPr/>
        </p:nvSpPr>
        <p:spPr>
          <a:xfrm>
            <a:off x="453960" y="4240080"/>
            <a:ext cx="102816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IIeocecal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valve</a:t>
            </a:r>
            <a:endParaRPr/>
          </a:p>
        </p:txBody>
      </p:sp>
      <p:sp>
        <p:nvSpPr>
          <p:cNvPr id="1557" name="CustomShape 42"/>
          <p:cNvSpPr/>
          <p:nvPr/>
        </p:nvSpPr>
        <p:spPr>
          <a:xfrm>
            <a:off x="460080" y="5230800"/>
            <a:ext cx="21967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Vermiform appendix</a:t>
            </a:r>
            <a:endParaRPr/>
          </a:p>
        </p:txBody>
      </p:sp>
      <p:sp>
        <p:nvSpPr>
          <p:cNvPr id="1558" name="CustomShape 43"/>
          <p:cNvSpPr/>
          <p:nvPr/>
        </p:nvSpPr>
        <p:spPr>
          <a:xfrm>
            <a:off x="453960" y="4834080"/>
            <a:ext cx="761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Cecum</a:t>
            </a:r>
            <a:endParaRPr/>
          </a:p>
        </p:txBody>
      </p:sp>
      <p:sp>
        <p:nvSpPr>
          <p:cNvPr id="1559" name="CustomShape 44"/>
          <p:cNvSpPr/>
          <p:nvPr/>
        </p:nvSpPr>
        <p:spPr>
          <a:xfrm>
            <a:off x="3987720" y="5545080"/>
            <a:ext cx="92880" cy="672480"/>
          </a:xfrm>
          <a:prstGeom prst="lef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209" dur="indefinite" restart="never" nodeType="tmRoot">
          <p:childTnLst>
            <p:seq>
              <p:cTn id="2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Colon</a:t>
            </a:r>
            <a:endParaRPr/>
          </a:p>
        </p:txBody>
      </p:sp>
      <p:sp>
        <p:nvSpPr>
          <p:cNvPr id="156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Ascending colon and descending colon are retroperitoneal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Transverse colon and sigmoid colon are anchored via mesocolons (mesenteries)</a:t>
            </a:r>
            <a:endParaRPr/>
          </a:p>
        </p:txBody>
      </p:sp>
    </p:spTree>
  </p:cSld>
  <p:timing>
    <p:tnLst>
      <p:par>
        <p:cTn id="211" dur="indefinite" restart="never" nodeType="tmRoot">
          <p:childTnLst>
            <p:seq>
              <p:cTn id="2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23.30c</a:t>
            </a:r>
            <a:endParaRPr/>
          </a:p>
        </p:txBody>
      </p:sp>
      <p:pic>
        <p:nvPicPr>
          <p:cNvPr id="156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80960"/>
            <a:ext cx="8230320" cy="5988960"/>
          </a:xfrm>
          <a:prstGeom prst="rect">
            <a:avLst/>
          </a:prstGeom>
          <a:ln w="9360">
            <a:noFill/>
          </a:ln>
        </p:spPr>
      </p:pic>
      <p:sp>
        <p:nvSpPr>
          <p:cNvPr id="1564" name="CustomShape 2"/>
          <p:cNvSpPr/>
          <p:nvPr/>
        </p:nvSpPr>
        <p:spPr>
          <a:xfrm>
            <a:off x="4065480" y="1882800"/>
            <a:ext cx="1223280" cy="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65" name="Line 3"/>
          <p:cNvSpPr/>
          <p:nvPr/>
        </p:nvSpPr>
        <p:spPr>
          <a:xfrm flipH="1">
            <a:off x="2976480" y="1279440"/>
            <a:ext cx="23130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66" name="Line 4"/>
          <p:cNvSpPr/>
          <p:nvPr/>
        </p:nvSpPr>
        <p:spPr>
          <a:xfrm flipH="1">
            <a:off x="4176360" y="3352680"/>
            <a:ext cx="11131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67" name="Line 5"/>
          <p:cNvSpPr/>
          <p:nvPr/>
        </p:nvSpPr>
        <p:spPr>
          <a:xfrm flipH="1">
            <a:off x="2516040" y="4020840"/>
            <a:ext cx="27734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68" name="Line 6"/>
          <p:cNvSpPr/>
          <p:nvPr/>
        </p:nvSpPr>
        <p:spPr>
          <a:xfrm flipH="1">
            <a:off x="3109680" y="2657160"/>
            <a:ext cx="217980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69" name="CustomShape 7"/>
          <p:cNvSpPr/>
          <p:nvPr/>
        </p:nvSpPr>
        <p:spPr>
          <a:xfrm>
            <a:off x="3240000" y="4141800"/>
            <a:ext cx="2048760" cy="2152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70" name="CustomShape 8"/>
          <p:cNvSpPr/>
          <p:nvPr/>
        </p:nvSpPr>
        <p:spPr>
          <a:xfrm>
            <a:off x="2052720" y="5189400"/>
            <a:ext cx="3236040" cy="405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71" name="CustomShape 9"/>
          <p:cNvSpPr/>
          <p:nvPr/>
        </p:nvSpPr>
        <p:spPr>
          <a:xfrm>
            <a:off x="1693800" y="3681360"/>
            <a:ext cx="3594960" cy="532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72" name="Line 10"/>
          <p:cNvSpPr/>
          <p:nvPr/>
        </p:nvSpPr>
        <p:spPr>
          <a:xfrm flipH="1">
            <a:off x="3531960" y="4970160"/>
            <a:ext cx="175752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73" name="CustomShape 11"/>
          <p:cNvSpPr/>
          <p:nvPr/>
        </p:nvSpPr>
        <p:spPr>
          <a:xfrm>
            <a:off x="5656680" y="1706400"/>
            <a:ext cx="1878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Transverse colon</a:t>
            </a:r>
            <a:endParaRPr/>
          </a:p>
        </p:txBody>
      </p:sp>
      <p:sp>
        <p:nvSpPr>
          <p:cNvPr id="1574" name="CustomShape 12"/>
          <p:cNvSpPr/>
          <p:nvPr/>
        </p:nvSpPr>
        <p:spPr>
          <a:xfrm>
            <a:off x="5772960" y="1042920"/>
            <a:ext cx="2049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Greater omentum</a:t>
            </a:r>
            <a:endParaRPr/>
          </a:p>
        </p:txBody>
      </p:sp>
      <p:sp>
        <p:nvSpPr>
          <p:cNvPr id="1575" name="CustomShape 13"/>
          <p:cNvSpPr/>
          <p:nvPr/>
        </p:nvSpPr>
        <p:spPr>
          <a:xfrm>
            <a:off x="5659200" y="3176640"/>
            <a:ext cx="19713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Descending colon</a:t>
            </a:r>
            <a:endParaRPr/>
          </a:p>
        </p:txBody>
      </p:sp>
      <p:sp>
        <p:nvSpPr>
          <p:cNvPr id="1576" name="CustomShape 14"/>
          <p:cNvSpPr/>
          <p:nvPr/>
        </p:nvSpPr>
        <p:spPr>
          <a:xfrm>
            <a:off x="5489280" y="3503520"/>
            <a:ext cx="941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Jejunum</a:t>
            </a:r>
            <a:endParaRPr/>
          </a:p>
        </p:txBody>
      </p:sp>
      <p:sp>
        <p:nvSpPr>
          <p:cNvPr id="1577" name="CustomShape 15"/>
          <p:cNvSpPr/>
          <p:nvPr/>
        </p:nvSpPr>
        <p:spPr>
          <a:xfrm>
            <a:off x="5603400" y="3780000"/>
            <a:ext cx="1201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Mesentery</a:t>
            </a:r>
            <a:endParaRPr/>
          </a:p>
        </p:txBody>
      </p:sp>
      <p:sp>
        <p:nvSpPr>
          <p:cNvPr id="1578" name="CustomShape 16"/>
          <p:cNvSpPr/>
          <p:nvPr/>
        </p:nvSpPr>
        <p:spPr>
          <a:xfrm>
            <a:off x="5645520" y="2475000"/>
            <a:ext cx="1236600" cy="49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Transverse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mesocolon</a:t>
            </a:r>
            <a:endParaRPr/>
          </a:p>
        </p:txBody>
      </p:sp>
      <p:sp>
        <p:nvSpPr>
          <p:cNvPr id="1579" name="CustomShape 17"/>
          <p:cNvSpPr/>
          <p:nvPr/>
        </p:nvSpPr>
        <p:spPr>
          <a:xfrm>
            <a:off x="5621040" y="4214880"/>
            <a:ext cx="1236600" cy="49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Sigmoid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mesocolon</a:t>
            </a:r>
            <a:endParaRPr/>
          </a:p>
        </p:txBody>
      </p:sp>
      <p:sp>
        <p:nvSpPr>
          <p:cNvPr id="1580" name="CustomShape 18"/>
          <p:cNvSpPr/>
          <p:nvPr/>
        </p:nvSpPr>
        <p:spPr>
          <a:xfrm>
            <a:off x="5591520" y="4832280"/>
            <a:ext cx="1579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Sigmoid colon</a:t>
            </a:r>
            <a:endParaRPr/>
          </a:p>
        </p:txBody>
      </p:sp>
      <p:sp>
        <p:nvSpPr>
          <p:cNvPr id="1581" name="CustomShape 19"/>
          <p:cNvSpPr/>
          <p:nvPr/>
        </p:nvSpPr>
        <p:spPr>
          <a:xfrm>
            <a:off x="5432400" y="5418000"/>
            <a:ext cx="5979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Ileum</a:t>
            </a:r>
            <a:endParaRPr/>
          </a:p>
        </p:txBody>
      </p:sp>
      <p:sp>
        <p:nvSpPr>
          <p:cNvPr id="1582" name="CustomShape 20"/>
          <p:cNvSpPr/>
          <p:nvPr/>
        </p:nvSpPr>
        <p:spPr>
          <a:xfrm>
            <a:off x="981720" y="6084720"/>
            <a:ext cx="305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(c)</a:t>
            </a:r>
            <a:endParaRPr/>
          </a:p>
        </p:txBody>
      </p:sp>
    </p:spTree>
  </p:cSld>
  <p:timing>
    <p:tnLst>
      <p:par>
        <p:cTn id="213" dur="indefinite" restart="never" nodeType="tmRoot">
          <p:childTnLst>
            <p:seq>
              <p:cTn id="2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Rectum and Anus</a:t>
            </a:r>
            <a:endParaRPr/>
          </a:p>
        </p:txBody>
      </p:sp>
      <p:sp>
        <p:nvSpPr>
          <p:cNvPr id="158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Rectum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Three rectal valves stop feces from being passed with gas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Anal canal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last segment of the large intestine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Sphincters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Internal anal sphincter—smooth muscle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External anal sphincter—skeletal muscle</a:t>
            </a:r>
            <a:endParaRPr/>
          </a:p>
        </p:txBody>
      </p:sp>
    </p:spTree>
  </p:cSld>
  <p:timing>
    <p:tnLst>
      <p:par>
        <p:cTn id="215" dur="indefinite" restart="never" nodeType="tmRoot">
          <p:childTnLst>
            <p:seq>
              <p:cTn id="2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23.29b</a:t>
            </a:r>
            <a:endParaRPr/>
          </a:p>
        </p:txBody>
      </p:sp>
      <p:pic>
        <p:nvPicPr>
          <p:cNvPr id="1586" name="Picture 3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3680" y="511200"/>
            <a:ext cx="8230320" cy="5912640"/>
          </a:xfrm>
          <a:prstGeom prst="rect">
            <a:avLst/>
          </a:prstGeom>
          <a:ln w="9360">
            <a:noFill/>
          </a:ln>
        </p:spPr>
      </p:pic>
      <p:sp>
        <p:nvSpPr>
          <p:cNvPr id="1587" name="Line 2"/>
          <p:cNvSpPr/>
          <p:nvPr/>
        </p:nvSpPr>
        <p:spPr>
          <a:xfrm>
            <a:off x="3166920" y="857160"/>
            <a:ext cx="18651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88" name="Line 3"/>
          <p:cNvSpPr/>
          <p:nvPr/>
        </p:nvSpPr>
        <p:spPr>
          <a:xfrm>
            <a:off x="2624040" y="1215720"/>
            <a:ext cx="345600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89" name="CustomShape 4"/>
          <p:cNvSpPr/>
          <p:nvPr/>
        </p:nvSpPr>
        <p:spPr>
          <a:xfrm>
            <a:off x="2970360" y="2743200"/>
            <a:ext cx="2591640" cy="605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90" name="CustomShape 5"/>
          <p:cNvSpPr/>
          <p:nvPr/>
        </p:nvSpPr>
        <p:spPr>
          <a:xfrm>
            <a:off x="2290680" y="5141880"/>
            <a:ext cx="3236040" cy="7200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91" name="CustomShape 6"/>
          <p:cNvSpPr/>
          <p:nvPr/>
        </p:nvSpPr>
        <p:spPr>
          <a:xfrm>
            <a:off x="3341520" y="4646520"/>
            <a:ext cx="1867680" cy="4914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92" name="CustomShape 7"/>
          <p:cNvSpPr/>
          <p:nvPr/>
        </p:nvSpPr>
        <p:spPr>
          <a:xfrm>
            <a:off x="3262320" y="4437000"/>
            <a:ext cx="2652120" cy="1002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93" name="CustomShape 8"/>
          <p:cNvSpPr/>
          <p:nvPr/>
        </p:nvSpPr>
        <p:spPr>
          <a:xfrm>
            <a:off x="3367080" y="4068720"/>
            <a:ext cx="1826640" cy="6184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594" name="Line 9"/>
          <p:cNvSpPr/>
          <p:nvPr/>
        </p:nvSpPr>
        <p:spPr>
          <a:xfrm>
            <a:off x="3195360" y="3995640"/>
            <a:ext cx="11937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95" name="Line 10"/>
          <p:cNvSpPr/>
          <p:nvPr/>
        </p:nvSpPr>
        <p:spPr>
          <a:xfrm>
            <a:off x="3287520" y="3282840"/>
            <a:ext cx="6444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96" name="Line 11"/>
          <p:cNvSpPr/>
          <p:nvPr/>
        </p:nvSpPr>
        <p:spPr>
          <a:xfrm flipV="1">
            <a:off x="4863960" y="4376520"/>
            <a:ext cx="755640" cy="1063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97" name="Line 12"/>
          <p:cNvSpPr/>
          <p:nvPr/>
        </p:nvSpPr>
        <p:spPr>
          <a:xfrm flipV="1">
            <a:off x="3938400" y="4144680"/>
            <a:ext cx="1515960" cy="542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98" name="Line 13"/>
          <p:cNvSpPr/>
          <p:nvPr/>
        </p:nvSpPr>
        <p:spPr>
          <a:xfrm>
            <a:off x="3062160" y="2162160"/>
            <a:ext cx="6541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99" name="CustomShape 14"/>
          <p:cNvSpPr/>
          <p:nvPr/>
        </p:nvSpPr>
        <p:spPr>
          <a:xfrm>
            <a:off x="3354480" y="1574640"/>
            <a:ext cx="3067920" cy="13802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600" name="Line 15"/>
          <p:cNvSpPr/>
          <p:nvPr/>
        </p:nvSpPr>
        <p:spPr>
          <a:xfrm>
            <a:off x="5305320" y="1574640"/>
            <a:ext cx="1025280" cy="21477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601" name="Line 16"/>
          <p:cNvSpPr/>
          <p:nvPr/>
        </p:nvSpPr>
        <p:spPr>
          <a:xfrm>
            <a:off x="5305320" y="1574640"/>
            <a:ext cx="1101600" cy="32558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602" name="Line 17"/>
          <p:cNvSpPr/>
          <p:nvPr/>
        </p:nvSpPr>
        <p:spPr>
          <a:xfrm>
            <a:off x="3411360" y="3282840"/>
            <a:ext cx="501480" cy="58248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603" name="CustomShape 18"/>
          <p:cNvSpPr/>
          <p:nvPr/>
        </p:nvSpPr>
        <p:spPr>
          <a:xfrm>
            <a:off x="1599840" y="6084720"/>
            <a:ext cx="37728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1604" name="CustomShape 19"/>
          <p:cNvSpPr/>
          <p:nvPr/>
        </p:nvSpPr>
        <p:spPr>
          <a:xfrm>
            <a:off x="1596600" y="693720"/>
            <a:ext cx="153864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Rectal valve</a:t>
            </a:r>
            <a:endParaRPr/>
          </a:p>
        </p:txBody>
      </p:sp>
      <p:sp>
        <p:nvSpPr>
          <p:cNvPr id="1605" name="CustomShape 20"/>
          <p:cNvSpPr/>
          <p:nvPr/>
        </p:nvSpPr>
        <p:spPr>
          <a:xfrm>
            <a:off x="1596600" y="1052640"/>
            <a:ext cx="97632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Rectum</a:t>
            </a:r>
            <a:endParaRPr/>
          </a:p>
        </p:txBody>
      </p:sp>
      <p:sp>
        <p:nvSpPr>
          <p:cNvPr id="1606" name="CustomShape 21"/>
          <p:cNvSpPr/>
          <p:nvPr/>
        </p:nvSpPr>
        <p:spPr>
          <a:xfrm>
            <a:off x="1596240" y="2589120"/>
            <a:ext cx="133416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Anal canal</a:t>
            </a:r>
            <a:endParaRPr/>
          </a:p>
        </p:txBody>
      </p:sp>
      <p:sp>
        <p:nvSpPr>
          <p:cNvPr id="1607" name="CustomShape 22"/>
          <p:cNvSpPr/>
          <p:nvPr/>
        </p:nvSpPr>
        <p:spPr>
          <a:xfrm>
            <a:off x="1596960" y="1998720"/>
            <a:ext cx="1421640" cy="64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Levator ani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muscle </a:t>
            </a:r>
            <a:endParaRPr/>
          </a:p>
        </p:txBody>
      </p:sp>
      <p:sp>
        <p:nvSpPr>
          <p:cNvPr id="1608" name="CustomShape 23"/>
          <p:cNvSpPr/>
          <p:nvPr/>
        </p:nvSpPr>
        <p:spPr>
          <a:xfrm>
            <a:off x="1596600" y="5710320"/>
            <a:ext cx="66672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Anus</a:t>
            </a:r>
            <a:endParaRPr/>
          </a:p>
        </p:txBody>
      </p:sp>
      <p:sp>
        <p:nvSpPr>
          <p:cNvPr id="1609" name="CustomShape 24"/>
          <p:cNvSpPr/>
          <p:nvPr/>
        </p:nvSpPr>
        <p:spPr>
          <a:xfrm>
            <a:off x="1596240" y="5284800"/>
            <a:ext cx="164520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Anal sinuses</a:t>
            </a:r>
            <a:endParaRPr/>
          </a:p>
        </p:txBody>
      </p:sp>
      <p:sp>
        <p:nvSpPr>
          <p:cNvPr id="1610" name="CustomShape 25"/>
          <p:cNvSpPr/>
          <p:nvPr/>
        </p:nvSpPr>
        <p:spPr>
          <a:xfrm>
            <a:off x="1596240" y="4522680"/>
            <a:ext cx="175032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Anal columns</a:t>
            </a:r>
            <a:endParaRPr/>
          </a:p>
        </p:txBody>
      </p:sp>
      <p:sp>
        <p:nvSpPr>
          <p:cNvPr id="1611" name="CustomShape 26"/>
          <p:cNvSpPr/>
          <p:nvPr/>
        </p:nvSpPr>
        <p:spPr>
          <a:xfrm>
            <a:off x="1596960" y="3833640"/>
            <a:ext cx="1571040" cy="64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Internal anal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sphincter</a:t>
            </a:r>
            <a:endParaRPr/>
          </a:p>
        </p:txBody>
      </p:sp>
      <p:sp>
        <p:nvSpPr>
          <p:cNvPr id="1612" name="CustomShape 27"/>
          <p:cNvSpPr/>
          <p:nvPr/>
        </p:nvSpPr>
        <p:spPr>
          <a:xfrm>
            <a:off x="1596600" y="3132000"/>
            <a:ext cx="1658880" cy="64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External anal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sphincter</a:t>
            </a:r>
            <a:endParaRPr/>
          </a:p>
        </p:txBody>
      </p:sp>
      <p:sp>
        <p:nvSpPr>
          <p:cNvPr id="1613" name="CustomShape 28"/>
          <p:cNvSpPr/>
          <p:nvPr/>
        </p:nvSpPr>
        <p:spPr>
          <a:xfrm>
            <a:off x="1596600" y="1411200"/>
            <a:ext cx="1733760" cy="64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Hemorrhoidal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veins</a:t>
            </a:r>
            <a:endParaRPr/>
          </a:p>
        </p:txBody>
      </p:sp>
      <p:sp>
        <p:nvSpPr>
          <p:cNvPr id="1614" name="CustomShape 29"/>
          <p:cNvSpPr/>
          <p:nvPr/>
        </p:nvSpPr>
        <p:spPr>
          <a:xfrm>
            <a:off x="1596960" y="4973760"/>
            <a:ext cx="1718640" cy="320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Pectinate line</a:t>
            </a:r>
            <a:endParaRPr/>
          </a:p>
        </p:txBody>
      </p:sp>
    </p:spTree>
  </p:cSld>
  <p:timing>
    <p:tnLst>
      <p:par>
        <p:cTn id="217" dur="indefinite" restart="never" nodeType="tmRoot">
          <p:childTnLst>
            <p:seq>
              <p:cTn id="2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Blood Supply: Splanchnic Circulation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Arteries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Hepatic, splenic, and left gastric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Inferior and superior mesenteric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Hepatic portal circulation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Drains nutrient-rich blood from digestive organs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Delivers it to the liver for processing 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Bacterial Flora</a:t>
            </a:r>
            <a:endParaRPr/>
          </a:p>
        </p:txBody>
      </p:sp>
      <p:sp>
        <p:nvSpPr>
          <p:cNvPr id="161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Enter from the small intestine or anus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Colonize the colon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Ferment indigestible carbohydrates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Release irritating acids and gases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Synthesize B complex vitamins and vitamin K</a:t>
            </a:r>
            <a:endParaRPr/>
          </a:p>
        </p:txBody>
      </p:sp>
    </p:spTree>
  </p:cSld>
  <p:timing>
    <p:tnLst>
      <p:par>
        <p:cTn id="219" dur="indefinite" restart="never" nodeType="tmRoot">
          <p:childTnLst>
            <p:seq>
              <p:cTn id="2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Functions of the Large Intestine</a:t>
            </a:r>
            <a:endParaRPr/>
          </a:p>
        </p:txBody>
      </p:sp>
      <p:sp>
        <p:nvSpPr>
          <p:cNvPr id="161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Vitamins, water, and electrolytes are reclaimed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Major function is propulsion of feces toward the anus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Colon is not essential for life</a:t>
            </a:r>
            <a:endParaRPr/>
          </a:p>
        </p:txBody>
      </p:sp>
    </p:spTree>
  </p:cSld>
  <p:timing>
    <p:tnLst>
      <p:par>
        <p:cTn id="221" dur="indefinite" restart="never" nodeType="tmRoot">
          <p:childTnLst>
            <p:seq>
              <p:cTn id="2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Motility of the Large Intestine</a:t>
            </a:r>
            <a:endParaRPr/>
          </a:p>
        </p:txBody>
      </p:sp>
      <p:sp>
        <p:nvSpPr>
          <p:cNvPr id="162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Haustral contractions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Slow segmenting movements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Haustra sequentially contract in response to distension</a:t>
            </a:r>
            <a:endParaRPr/>
          </a:p>
        </p:txBody>
      </p:sp>
    </p:spTree>
  </p:cSld>
  <p:timing>
    <p:tnLst>
      <p:par>
        <p:cTn id="223" dur="indefinite" restart="never" nodeType="tmRoot">
          <p:childTnLst>
            <p:seq>
              <p:cTn id="2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Motility of the Large Intestine</a:t>
            </a:r>
            <a:endParaRPr/>
          </a:p>
        </p:txBody>
      </p:sp>
      <p:sp>
        <p:nvSpPr>
          <p:cNvPr id="162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Gastrocolic reflex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Initiated by presence of food in the stomach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Activates three to four slow powerful peristaltic waves per day in the colon (mass movements)</a:t>
            </a:r>
            <a:endParaRPr/>
          </a:p>
        </p:txBody>
      </p:sp>
    </p:spTree>
  </p:cSld>
  <p:timing>
    <p:tnLst>
      <p:par>
        <p:cTn id="225" dur="indefinite" restart="never" nodeType="tmRoot">
          <p:childTnLst>
            <p:seq>
              <p:cTn id="2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Defecation</a:t>
            </a:r>
            <a:endParaRPr/>
          </a:p>
        </p:txBody>
      </p:sp>
      <p:sp>
        <p:nvSpPr>
          <p:cNvPr id="162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Mass movements force feces into rectum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Distension initiates spinal defecation reflex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Parasympathetic signals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Stimulate contraction of the sigmoid colon and rectum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Relax the internal anal sphincter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Conscious control allows relaxation of external anal sphincter </a:t>
            </a:r>
            <a:endParaRPr/>
          </a:p>
        </p:txBody>
      </p:sp>
    </p:spTree>
  </p:cSld>
  <p:timing>
    <p:tnLst>
      <p:par>
        <p:cTn id="227" dur="indefinite" restart="never" nodeType="tmRoot">
          <p:childTnLst>
            <p:seq>
              <p:cTn id="2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Digestion</a:t>
            </a:r>
            <a:endParaRPr/>
          </a:p>
        </p:txBody>
      </p:sp>
      <p:sp>
        <p:nvSpPr>
          <p:cNvPr id="162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Catabolic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Enzymatic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Hydrolysis</a:t>
            </a:r>
            <a:endParaRPr/>
          </a:p>
        </p:txBody>
      </p:sp>
    </p:spTree>
  </p:cSld>
  <p:timing>
    <p:tnLst>
      <p:par>
        <p:cTn id="229" dur="indefinite" restart="never" nodeType="tmRoot">
          <p:childTnLst>
            <p:seq>
              <p:cTn id="2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Digestion and Absorption of Carbohydrates</a:t>
            </a:r>
            <a:endParaRPr/>
          </a:p>
        </p:txBody>
      </p:sp>
      <p:sp>
        <p:nvSpPr>
          <p:cNvPr id="162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Digestive enzymes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Salivary amylase, pancreatic amylase, and brush border enzymes (dextrinase, glucoamylase, lactase, maltase, and sucrase)</a:t>
            </a:r>
            <a:endParaRPr/>
          </a:p>
        </p:txBody>
      </p:sp>
    </p:spTree>
  </p:cSld>
  <p:timing>
    <p:tnLst>
      <p:par>
        <p:cTn id="231" dur="indefinite" restart="never" nodeType="tmRoot">
          <p:childTnLst>
            <p:seq>
              <p:cTn id="2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Digestion and Absorption of Carbohydrates</a:t>
            </a:r>
            <a:endParaRPr/>
          </a:p>
        </p:txBody>
      </p:sp>
      <p:sp>
        <p:nvSpPr>
          <p:cNvPr id="163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Absorption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Secondary active transport (cotransport) with Na</a:t>
            </a:r>
            <a:r>
              <a:rPr lang="en-US" sz="2800" baseline="30000">
                <a:solidFill>
                  <a:srgbClr val="000000"/>
                </a:solidFill>
                <a:latin typeface="Calibri"/>
              </a:rPr>
              <a:t>+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Facilitated diffusion of some monosaccharides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Enter the capillary beds in the villi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Transported to the liver via the hepatic portal vein</a:t>
            </a:r>
            <a:endParaRPr/>
          </a:p>
        </p:txBody>
      </p:sp>
    </p:spTree>
  </p:cSld>
  <p:timing>
    <p:tnLst>
      <p:par>
        <p:cTn id="233" dur="indefinite" restart="never" nodeType="tmRoot">
          <p:childTnLst>
            <p:seq>
              <p:cTn id="2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CustomShape 1"/>
          <p:cNvSpPr/>
          <p:nvPr/>
        </p:nvSpPr>
        <p:spPr>
          <a:xfrm>
            <a:off x="7524720" y="6581880"/>
            <a:ext cx="161532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23.32 (1 of 4)</a:t>
            </a:r>
            <a:endParaRPr/>
          </a:p>
        </p:txBody>
      </p:sp>
      <p:pic>
        <p:nvPicPr>
          <p:cNvPr id="1632" name="Picture 9" descr=""/>
          <p:cNvPicPr/>
          <p:nvPr/>
        </p:nvPicPr>
        <p:blipFill>
          <a:blip r:embed="rId1"/>
          <a:srcRect l="0" t="35912" r="0" b="0"/>
          <a:stretch>
            <a:fillRect/>
          </a:stretch>
        </p:blipFill>
        <p:spPr>
          <a:xfrm>
            <a:off x="455760" y="1690560"/>
            <a:ext cx="8230320" cy="3760200"/>
          </a:xfrm>
          <a:prstGeom prst="rect">
            <a:avLst/>
          </a:prstGeom>
          <a:ln w="9360">
            <a:noFill/>
          </a:ln>
        </p:spPr>
      </p:pic>
      <p:sp>
        <p:nvSpPr>
          <p:cNvPr id="1633" name="CustomShape 2"/>
          <p:cNvSpPr/>
          <p:nvPr/>
        </p:nvSpPr>
        <p:spPr>
          <a:xfrm>
            <a:off x="579600" y="2189160"/>
            <a:ext cx="97560" cy="32583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634" name="CustomShape 3"/>
          <p:cNvSpPr/>
          <p:nvPr/>
        </p:nvSpPr>
        <p:spPr>
          <a:xfrm>
            <a:off x="468360" y="1598760"/>
            <a:ext cx="189720" cy="22582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635" name="CustomShape 4"/>
          <p:cNvSpPr/>
          <p:nvPr/>
        </p:nvSpPr>
        <p:spPr>
          <a:xfrm>
            <a:off x="3132000" y="4013280"/>
            <a:ext cx="94680" cy="1094760"/>
          </a:xfrm>
          <a:prstGeom prst="rect">
            <a:avLst/>
          </a:prstGeom>
          <a:noFill/>
          <a:ln w="19080">
            <a:solidFill>
              <a:srgbClr val="2db34a"/>
            </a:solidFill>
            <a:round/>
          </a:ln>
        </p:spPr>
      </p:sp>
      <p:sp>
        <p:nvSpPr>
          <p:cNvPr id="1636" name="Line 5"/>
          <p:cNvSpPr/>
          <p:nvPr/>
        </p:nvSpPr>
        <p:spPr>
          <a:xfrm flipH="1">
            <a:off x="3227040" y="4572000"/>
            <a:ext cx="133560" cy="1440"/>
          </a:xfrm>
          <a:prstGeom prst="line">
            <a:avLst/>
          </a:prstGeom>
          <a:ln w="19080">
            <a:solidFill>
              <a:srgbClr val="2db34a"/>
            </a:solidFill>
            <a:round/>
          </a:ln>
        </p:spPr>
      </p:sp>
      <p:sp>
        <p:nvSpPr>
          <p:cNvPr id="1637" name="CustomShape 6"/>
          <p:cNvSpPr/>
          <p:nvPr/>
        </p:nvSpPr>
        <p:spPr>
          <a:xfrm>
            <a:off x="772560" y="1476360"/>
            <a:ext cx="21024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Carbohydrate digestion</a:t>
            </a:r>
            <a:endParaRPr/>
          </a:p>
        </p:txBody>
      </p:sp>
      <p:sp>
        <p:nvSpPr>
          <p:cNvPr id="1638" name="CustomShape 7"/>
          <p:cNvSpPr/>
          <p:nvPr/>
        </p:nvSpPr>
        <p:spPr>
          <a:xfrm>
            <a:off x="6574680" y="2228760"/>
            <a:ext cx="205200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Glucose and galactose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are absorbed via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cotransport with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sodium ions.</a:t>
            </a:r>
            <a:endParaRPr/>
          </a:p>
        </p:txBody>
      </p:sp>
      <p:sp>
        <p:nvSpPr>
          <p:cNvPr id="1639" name="CustomShape 8"/>
          <p:cNvSpPr/>
          <p:nvPr/>
        </p:nvSpPr>
        <p:spPr>
          <a:xfrm>
            <a:off x="6574680" y="3089160"/>
            <a:ext cx="18662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Fructose passes via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facilitated diffusion.</a:t>
            </a:r>
            <a:endParaRPr/>
          </a:p>
        </p:txBody>
      </p:sp>
      <p:sp>
        <p:nvSpPr>
          <p:cNvPr id="1640" name="CustomShape 9"/>
          <p:cNvSpPr/>
          <p:nvPr/>
        </p:nvSpPr>
        <p:spPr>
          <a:xfrm>
            <a:off x="6573240" y="3540240"/>
            <a:ext cx="2093040" cy="1917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All monosaccharides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leave the epithelial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cells via facilitated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diffusion, enter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capillary blood in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villi, and are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transported to the liver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via the hepatic portal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vein.</a:t>
            </a:r>
            <a:endParaRPr/>
          </a:p>
        </p:txBody>
      </p:sp>
      <p:sp>
        <p:nvSpPr>
          <p:cNvPr id="1641" name="CustomShape 10"/>
          <p:cNvSpPr/>
          <p:nvPr/>
        </p:nvSpPr>
        <p:spPr>
          <a:xfrm>
            <a:off x="1066680" y="2352600"/>
            <a:ext cx="21589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Starch and disaccharides</a:t>
            </a:r>
            <a:endParaRPr/>
          </a:p>
        </p:txBody>
      </p:sp>
      <p:sp>
        <p:nvSpPr>
          <p:cNvPr id="1642" name="CustomShape 11"/>
          <p:cNvSpPr/>
          <p:nvPr/>
        </p:nvSpPr>
        <p:spPr>
          <a:xfrm>
            <a:off x="1147680" y="3422520"/>
            <a:ext cx="15537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Oligosaccharides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 disaccharides</a:t>
            </a:r>
            <a:endParaRPr/>
          </a:p>
        </p:txBody>
      </p:sp>
      <p:sp>
        <p:nvSpPr>
          <p:cNvPr id="1643" name="CustomShape 12"/>
          <p:cNvSpPr/>
          <p:nvPr/>
        </p:nvSpPr>
        <p:spPr>
          <a:xfrm>
            <a:off x="826920" y="4226040"/>
            <a:ext cx="6714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Lactose</a:t>
            </a:r>
            <a:endParaRPr/>
          </a:p>
        </p:txBody>
      </p:sp>
      <p:sp>
        <p:nvSpPr>
          <p:cNvPr id="1644" name="CustomShape 13"/>
          <p:cNvSpPr/>
          <p:nvPr/>
        </p:nvSpPr>
        <p:spPr>
          <a:xfrm>
            <a:off x="1631520" y="4226040"/>
            <a:ext cx="665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Maltose</a:t>
            </a:r>
            <a:endParaRPr/>
          </a:p>
        </p:txBody>
      </p:sp>
      <p:sp>
        <p:nvSpPr>
          <p:cNvPr id="1645" name="CustomShape 14"/>
          <p:cNvSpPr/>
          <p:nvPr/>
        </p:nvSpPr>
        <p:spPr>
          <a:xfrm>
            <a:off x="2424600" y="422604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Sucrose</a:t>
            </a:r>
            <a:endParaRPr/>
          </a:p>
        </p:txBody>
      </p:sp>
      <p:sp>
        <p:nvSpPr>
          <p:cNvPr id="1646" name="CustomShape 15"/>
          <p:cNvSpPr/>
          <p:nvPr/>
        </p:nvSpPr>
        <p:spPr>
          <a:xfrm>
            <a:off x="1645560" y="491508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1647" name="CustomShape 16"/>
          <p:cNvSpPr/>
          <p:nvPr/>
        </p:nvSpPr>
        <p:spPr>
          <a:xfrm>
            <a:off x="2408040" y="4863960"/>
            <a:ext cx="7506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Fructose</a:t>
            </a:r>
            <a:endParaRPr/>
          </a:p>
        </p:txBody>
      </p:sp>
      <p:sp>
        <p:nvSpPr>
          <p:cNvPr id="1648" name="CustomShape 17"/>
          <p:cNvSpPr/>
          <p:nvPr/>
        </p:nvSpPr>
        <p:spPr>
          <a:xfrm>
            <a:off x="3302640" y="2708280"/>
            <a:ext cx="7538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Salivary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amylase </a:t>
            </a:r>
            <a:endParaRPr/>
          </a:p>
        </p:txBody>
      </p:sp>
      <p:sp>
        <p:nvSpPr>
          <p:cNvPr id="1649" name="CustomShape 18"/>
          <p:cNvSpPr/>
          <p:nvPr/>
        </p:nvSpPr>
        <p:spPr>
          <a:xfrm>
            <a:off x="5716080" y="2708280"/>
            <a:ext cx="5342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Mouth</a:t>
            </a:r>
            <a:endParaRPr/>
          </a:p>
        </p:txBody>
      </p:sp>
      <p:sp>
        <p:nvSpPr>
          <p:cNvPr id="1650" name="CustomShape 19"/>
          <p:cNvSpPr/>
          <p:nvPr/>
        </p:nvSpPr>
        <p:spPr>
          <a:xfrm>
            <a:off x="3302640" y="3156120"/>
            <a:ext cx="9014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amylase </a:t>
            </a:r>
            <a:endParaRPr/>
          </a:p>
        </p:txBody>
      </p:sp>
      <p:sp>
        <p:nvSpPr>
          <p:cNvPr id="1651" name="CustomShape 20"/>
          <p:cNvSpPr/>
          <p:nvPr/>
        </p:nvSpPr>
        <p:spPr>
          <a:xfrm>
            <a:off x="3375360" y="3956040"/>
            <a:ext cx="1863000" cy="127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Brush border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enzymes 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 intestine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(dextrinase, gluco-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amylase, lactase,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maltase, and sucrase)</a:t>
            </a:r>
            <a:endParaRPr/>
          </a:p>
        </p:txBody>
      </p:sp>
      <p:sp>
        <p:nvSpPr>
          <p:cNvPr id="1652" name="CustomShape 21"/>
          <p:cNvSpPr/>
          <p:nvPr/>
        </p:nvSpPr>
        <p:spPr>
          <a:xfrm>
            <a:off x="5594040" y="4006800"/>
            <a:ext cx="782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 </a:t>
            </a:r>
            <a:endParaRPr/>
          </a:p>
        </p:txBody>
      </p:sp>
      <p:sp>
        <p:nvSpPr>
          <p:cNvPr id="1653" name="CustomShape 22"/>
          <p:cNvSpPr/>
          <p:nvPr/>
        </p:nvSpPr>
        <p:spPr>
          <a:xfrm>
            <a:off x="5594040" y="3156120"/>
            <a:ext cx="782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 </a:t>
            </a:r>
            <a:endParaRPr/>
          </a:p>
        </p:txBody>
      </p:sp>
      <p:sp>
        <p:nvSpPr>
          <p:cNvPr id="1654" name="CustomShape 23"/>
          <p:cNvSpPr/>
          <p:nvPr/>
        </p:nvSpPr>
        <p:spPr>
          <a:xfrm>
            <a:off x="1663560" y="1892160"/>
            <a:ext cx="8265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Foodstuff</a:t>
            </a:r>
            <a:endParaRPr/>
          </a:p>
        </p:txBody>
      </p:sp>
      <p:sp>
        <p:nvSpPr>
          <p:cNvPr id="1655" name="CustomShape 24"/>
          <p:cNvSpPr/>
          <p:nvPr/>
        </p:nvSpPr>
        <p:spPr>
          <a:xfrm>
            <a:off x="727200" y="4863960"/>
            <a:ext cx="8510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Galactose</a:t>
            </a:r>
            <a:endParaRPr/>
          </a:p>
        </p:txBody>
      </p:sp>
      <p:sp>
        <p:nvSpPr>
          <p:cNvPr id="1656" name="CustomShape 25"/>
          <p:cNvSpPr/>
          <p:nvPr/>
        </p:nvSpPr>
        <p:spPr>
          <a:xfrm>
            <a:off x="6798240" y="1892160"/>
            <a:ext cx="16315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Path of absorption</a:t>
            </a:r>
            <a:endParaRPr/>
          </a:p>
        </p:txBody>
      </p:sp>
      <p:sp>
        <p:nvSpPr>
          <p:cNvPr id="1657" name="CustomShape 26"/>
          <p:cNvSpPr/>
          <p:nvPr/>
        </p:nvSpPr>
        <p:spPr>
          <a:xfrm>
            <a:off x="3419280" y="1689120"/>
            <a:ext cx="98388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Enzyme(s)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and source</a:t>
            </a:r>
            <a:endParaRPr/>
          </a:p>
        </p:txBody>
      </p:sp>
      <p:sp>
        <p:nvSpPr>
          <p:cNvPr id="1658" name="CustomShape 27"/>
          <p:cNvSpPr/>
          <p:nvPr/>
        </p:nvSpPr>
        <p:spPr>
          <a:xfrm>
            <a:off x="5700600" y="1689120"/>
            <a:ext cx="57240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Site of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action</a:t>
            </a:r>
            <a:endParaRPr/>
          </a:p>
        </p:txBody>
      </p:sp>
    </p:spTree>
  </p:cSld>
  <p:timing>
    <p:tnLst>
      <p:par>
        <p:cTn id="235" dur="indefinite" restart="never" nodeType="tmRoot">
          <p:childTnLst>
            <p:seq>
              <p:cTn id="2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Digestion and Absorption of Proteins</a:t>
            </a:r>
            <a:endParaRPr/>
          </a:p>
        </p:txBody>
      </p:sp>
      <p:sp>
        <p:nvSpPr>
          <p:cNvPr id="166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Enzymes: pepsin in the stomach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Pancreatic proteases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Trypsin, chymotrypsin, and carboxypeptidase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Brush border enzymes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Aminopeptidases, carboxypeptidases, and dipeptidases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Absorption of amino acids is coupled to active transport of Na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id="237" dur="indefinite" restart="never" nodeType="tmRoot">
          <p:childTnLst>
            <p:seq>
              <p:cTn id="2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23.6</a:t>
            </a:r>
            <a:endParaRPr/>
          </a:p>
        </p:txBody>
      </p:sp>
      <p:pic>
        <p:nvPicPr>
          <p:cNvPr id="24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407880"/>
            <a:ext cx="8300160" cy="5868360"/>
          </a:xfrm>
          <a:prstGeom prst="rect">
            <a:avLst/>
          </a:prstGeom>
          <a:ln w="9360"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1020600" y="5834160"/>
            <a:ext cx="681840" cy="212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5" name="CustomShape 3"/>
          <p:cNvSpPr/>
          <p:nvPr/>
        </p:nvSpPr>
        <p:spPr>
          <a:xfrm>
            <a:off x="1141560" y="4694400"/>
            <a:ext cx="948600" cy="367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6" name="CustomShape 4"/>
          <p:cNvSpPr/>
          <p:nvPr/>
        </p:nvSpPr>
        <p:spPr>
          <a:xfrm>
            <a:off x="1185840" y="4944960"/>
            <a:ext cx="866160" cy="399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7" name="CustomShape 5"/>
          <p:cNvSpPr/>
          <p:nvPr/>
        </p:nvSpPr>
        <p:spPr>
          <a:xfrm>
            <a:off x="1001880" y="5173560"/>
            <a:ext cx="818280" cy="243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8" name="CustomShape 6"/>
          <p:cNvSpPr/>
          <p:nvPr/>
        </p:nvSpPr>
        <p:spPr>
          <a:xfrm>
            <a:off x="1801800" y="5713560"/>
            <a:ext cx="269280" cy="186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9" name="CustomShape 7"/>
          <p:cNvSpPr/>
          <p:nvPr/>
        </p:nvSpPr>
        <p:spPr>
          <a:xfrm>
            <a:off x="4794120" y="4697280"/>
            <a:ext cx="437400" cy="964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0" name="CustomShape 8"/>
          <p:cNvSpPr/>
          <p:nvPr/>
        </p:nvSpPr>
        <p:spPr>
          <a:xfrm>
            <a:off x="4911840" y="1479600"/>
            <a:ext cx="1339200" cy="172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1" name="Line 9"/>
          <p:cNvSpPr/>
          <p:nvPr/>
        </p:nvSpPr>
        <p:spPr>
          <a:xfrm flipV="1">
            <a:off x="1020600" y="5376600"/>
            <a:ext cx="511200" cy="542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2" name="Line 10"/>
          <p:cNvSpPr/>
          <p:nvPr/>
        </p:nvSpPr>
        <p:spPr>
          <a:xfrm flipV="1">
            <a:off x="5695920" y="1479240"/>
            <a:ext cx="269640" cy="1976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3" name="CustomShape 11"/>
          <p:cNvSpPr/>
          <p:nvPr/>
        </p:nvSpPr>
        <p:spPr>
          <a:xfrm>
            <a:off x="3941640" y="885960"/>
            <a:ext cx="759600" cy="1656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4" name="CustomShape 12"/>
          <p:cNvSpPr/>
          <p:nvPr/>
        </p:nvSpPr>
        <p:spPr>
          <a:xfrm>
            <a:off x="3903840" y="1136520"/>
            <a:ext cx="797760" cy="2566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5" name="CustomShape 13"/>
          <p:cNvSpPr/>
          <p:nvPr/>
        </p:nvSpPr>
        <p:spPr>
          <a:xfrm>
            <a:off x="5746680" y="2028960"/>
            <a:ext cx="1044000" cy="2052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6" name="CustomShape 14"/>
          <p:cNvSpPr/>
          <p:nvPr/>
        </p:nvSpPr>
        <p:spPr>
          <a:xfrm>
            <a:off x="5823000" y="2244600"/>
            <a:ext cx="967680" cy="1928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7" name="CustomShape 15"/>
          <p:cNvSpPr/>
          <p:nvPr/>
        </p:nvSpPr>
        <p:spPr>
          <a:xfrm>
            <a:off x="5924520" y="2498760"/>
            <a:ext cx="866160" cy="1715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8" name="CustomShape 16"/>
          <p:cNvSpPr/>
          <p:nvPr/>
        </p:nvSpPr>
        <p:spPr>
          <a:xfrm>
            <a:off x="6191280" y="3051000"/>
            <a:ext cx="589680" cy="120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9" name="CustomShape 17"/>
          <p:cNvSpPr/>
          <p:nvPr/>
        </p:nvSpPr>
        <p:spPr>
          <a:xfrm>
            <a:off x="6473880" y="3824280"/>
            <a:ext cx="313560" cy="580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0" name="CustomShape 18"/>
          <p:cNvSpPr/>
          <p:nvPr/>
        </p:nvSpPr>
        <p:spPr>
          <a:xfrm>
            <a:off x="6324480" y="4300560"/>
            <a:ext cx="462960" cy="294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1" name="CustomShape 19"/>
          <p:cNvSpPr/>
          <p:nvPr/>
        </p:nvSpPr>
        <p:spPr>
          <a:xfrm>
            <a:off x="6540480" y="4836960"/>
            <a:ext cx="250200" cy="126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2" name="CustomShape 20"/>
          <p:cNvSpPr/>
          <p:nvPr/>
        </p:nvSpPr>
        <p:spPr>
          <a:xfrm>
            <a:off x="6464160" y="5075280"/>
            <a:ext cx="326160" cy="8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3" name="CustomShape 21"/>
          <p:cNvSpPr/>
          <p:nvPr/>
        </p:nvSpPr>
        <p:spPr>
          <a:xfrm>
            <a:off x="5607000" y="4576680"/>
            <a:ext cx="1167840" cy="1021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4" name="CustomShape 22"/>
          <p:cNvSpPr/>
          <p:nvPr/>
        </p:nvSpPr>
        <p:spPr>
          <a:xfrm>
            <a:off x="5762520" y="5040360"/>
            <a:ext cx="793080" cy="869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5" name="Line 23"/>
          <p:cNvSpPr/>
          <p:nvPr/>
        </p:nvSpPr>
        <p:spPr>
          <a:xfrm flipV="1">
            <a:off x="5305320" y="5599080"/>
            <a:ext cx="1440" cy="2379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6" name="CustomShape 24"/>
          <p:cNvSpPr/>
          <p:nvPr/>
        </p:nvSpPr>
        <p:spPr>
          <a:xfrm>
            <a:off x="6282360" y="1366920"/>
            <a:ext cx="23767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Glands in submucosa</a:t>
            </a:r>
            <a:endParaRPr/>
          </a:p>
        </p:txBody>
      </p:sp>
      <p:sp>
        <p:nvSpPr>
          <p:cNvPr id="267" name="CustomShape 25"/>
          <p:cNvSpPr/>
          <p:nvPr/>
        </p:nvSpPr>
        <p:spPr>
          <a:xfrm>
            <a:off x="6870600" y="2878200"/>
            <a:ext cx="1326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Submucosa</a:t>
            </a:r>
            <a:endParaRPr/>
          </a:p>
        </p:txBody>
      </p:sp>
      <p:sp>
        <p:nvSpPr>
          <p:cNvPr id="268" name="CustomShape 26"/>
          <p:cNvSpPr/>
          <p:nvPr/>
        </p:nvSpPr>
        <p:spPr>
          <a:xfrm>
            <a:off x="6806880" y="5487840"/>
            <a:ext cx="749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269" name="CustomShape 27"/>
          <p:cNvSpPr/>
          <p:nvPr/>
        </p:nvSpPr>
        <p:spPr>
          <a:xfrm>
            <a:off x="6582240" y="5783400"/>
            <a:ext cx="2106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Mucosa-associated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lymphoid tissue</a:t>
            </a:r>
            <a:endParaRPr/>
          </a:p>
        </p:txBody>
      </p:sp>
      <p:sp>
        <p:nvSpPr>
          <p:cNvPr id="270" name="CustomShape 28"/>
          <p:cNvSpPr/>
          <p:nvPr/>
        </p:nvSpPr>
        <p:spPr>
          <a:xfrm>
            <a:off x="3801960" y="5786280"/>
            <a:ext cx="23400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Duct of gland outside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alimentary canal </a:t>
            </a:r>
            <a:endParaRPr/>
          </a:p>
        </p:txBody>
      </p:sp>
      <p:sp>
        <p:nvSpPr>
          <p:cNvPr id="271" name="CustomShape 29"/>
          <p:cNvSpPr/>
          <p:nvPr/>
        </p:nvSpPr>
        <p:spPr>
          <a:xfrm>
            <a:off x="2919960" y="5535720"/>
            <a:ext cx="1843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 in mucosa</a:t>
            </a:r>
            <a:endParaRPr/>
          </a:p>
        </p:txBody>
      </p:sp>
      <p:sp>
        <p:nvSpPr>
          <p:cNvPr id="272" name="CustomShape 30"/>
          <p:cNvSpPr/>
          <p:nvPr/>
        </p:nvSpPr>
        <p:spPr>
          <a:xfrm>
            <a:off x="454320" y="4557600"/>
            <a:ext cx="633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Nerve</a:t>
            </a:r>
            <a:endParaRPr/>
          </a:p>
        </p:txBody>
      </p:sp>
      <p:sp>
        <p:nvSpPr>
          <p:cNvPr id="273" name="CustomShape 31"/>
          <p:cNvSpPr/>
          <p:nvPr/>
        </p:nvSpPr>
        <p:spPr>
          <a:xfrm>
            <a:off x="457560" y="4805280"/>
            <a:ext cx="665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274" name="CustomShape 32"/>
          <p:cNvSpPr/>
          <p:nvPr/>
        </p:nvSpPr>
        <p:spPr>
          <a:xfrm>
            <a:off x="466200" y="5062680"/>
            <a:ext cx="470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275" name="CustomShape 33"/>
          <p:cNvSpPr/>
          <p:nvPr/>
        </p:nvSpPr>
        <p:spPr>
          <a:xfrm>
            <a:off x="2102400" y="5780160"/>
            <a:ext cx="1134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 </a:t>
            </a:r>
            <a:endParaRPr/>
          </a:p>
        </p:txBody>
      </p:sp>
      <p:sp>
        <p:nvSpPr>
          <p:cNvPr id="276" name="CustomShape 34"/>
          <p:cNvSpPr/>
          <p:nvPr/>
        </p:nvSpPr>
        <p:spPr>
          <a:xfrm>
            <a:off x="460800" y="6031080"/>
            <a:ext cx="1128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Mesentery</a:t>
            </a:r>
            <a:endParaRPr/>
          </a:p>
        </p:txBody>
      </p:sp>
      <p:sp>
        <p:nvSpPr>
          <p:cNvPr id="277" name="CustomShape 35"/>
          <p:cNvSpPr/>
          <p:nvPr/>
        </p:nvSpPr>
        <p:spPr>
          <a:xfrm>
            <a:off x="4882680" y="496800"/>
            <a:ext cx="2718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Intrinsic nerve plexuses</a:t>
            </a:r>
            <a:endParaRPr/>
          </a:p>
        </p:txBody>
      </p:sp>
      <p:sp>
        <p:nvSpPr>
          <p:cNvPr id="278" name="CustomShape 36"/>
          <p:cNvSpPr/>
          <p:nvPr/>
        </p:nvSpPr>
        <p:spPr>
          <a:xfrm>
            <a:off x="4735440" y="782640"/>
            <a:ext cx="2669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Myenteric nerve plexus</a:t>
            </a:r>
            <a:endParaRPr/>
          </a:p>
        </p:txBody>
      </p:sp>
      <p:sp>
        <p:nvSpPr>
          <p:cNvPr id="279" name="CustomShape 37"/>
          <p:cNvSpPr/>
          <p:nvPr/>
        </p:nvSpPr>
        <p:spPr>
          <a:xfrm>
            <a:off x="4734720" y="1023840"/>
            <a:ext cx="2963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Submucosal nerve plexus</a:t>
            </a:r>
            <a:endParaRPr/>
          </a:p>
        </p:txBody>
      </p:sp>
      <p:sp>
        <p:nvSpPr>
          <p:cNvPr id="280" name="CustomShape 38"/>
          <p:cNvSpPr/>
          <p:nvPr/>
        </p:nvSpPr>
        <p:spPr>
          <a:xfrm>
            <a:off x="6859440" y="1617840"/>
            <a:ext cx="866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Mucosa</a:t>
            </a:r>
            <a:endParaRPr/>
          </a:p>
        </p:txBody>
      </p:sp>
      <p:sp>
        <p:nvSpPr>
          <p:cNvPr id="281" name="CustomShape 39"/>
          <p:cNvSpPr/>
          <p:nvPr/>
        </p:nvSpPr>
        <p:spPr>
          <a:xfrm>
            <a:off x="6810120" y="190332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282" name="CustomShape 40"/>
          <p:cNvSpPr/>
          <p:nvPr/>
        </p:nvSpPr>
        <p:spPr>
          <a:xfrm>
            <a:off x="6810480" y="2144880"/>
            <a:ext cx="1796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Lamina propria</a:t>
            </a:r>
            <a:endParaRPr/>
          </a:p>
        </p:txBody>
      </p:sp>
      <p:sp>
        <p:nvSpPr>
          <p:cNvPr id="283" name="CustomShape 41"/>
          <p:cNvSpPr/>
          <p:nvPr/>
        </p:nvSpPr>
        <p:spPr>
          <a:xfrm>
            <a:off x="6811200" y="2386080"/>
            <a:ext cx="13374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Muscularis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mucosae </a:t>
            </a:r>
            <a:endParaRPr/>
          </a:p>
        </p:txBody>
      </p:sp>
      <p:sp>
        <p:nvSpPr>
          <p:cNvPr id="284" name="CustomShape 42"/>
          <p:cNvSpPr/>
          <p:nvPr/>
        </p:nvSpPr>
        <p:spPr>
          <a:xfrm>
            <a:off x="6884640" y="3152880"/>
            <a:ext cx="128556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Muscularis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externa</a:t>
            </a:r>
            <a:endParaRPr/>
          </a:p>
        </p:txBody>
      </p:sp>
      <p:sp>
        <p:nvSpPr>
          <p:cNvPr id="285" name="CustomShape 43"/>
          <p:cNvSpPr/>
          <p:nvPr/>
        </p:nvSpPr>
        <p:spPr>
          <a:xfrm>
            <a:off x="6808680" y="3700440"/>
            <a:ext cx="15202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Longitudinal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muscle </a:t>
            </a:r>
            <a:endParaRPr/>
          </a:p>
        </p:txBody>
      </p:sp>
      <p:sp>
        <p:nvSpPr>
          <p:cNvPr id="286" name="CustomShape 44"/>
          <p:cNvSpPr/>
          <p:nvPr/>
        </p:nvSpPr>
        <p:spPr>
          <a:xfrm>
            <a:off x="6811920" y="4183200"/>
            <a:ext cx="1856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Circular muscle</a:t>
            </a:r>
            <a:endParaRPr/>
          </a:p>
        </p:txBody>
      </p:sp>
      <p:sp>
        <p:nvSpPr>
          <p:cNvPr id="287" name="CustomShape 45"/>
          <p:cNvSpPr/>
          <p:nvPr/>
        </p:nvSpPr>
        <p:spPr>
          <a:xfrm>
            <a:off x="6861240" y="4433760"/>
            <a:ext cx="773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Serosa</a:t>
            </a:r>
            <a:endParaRPr/>
          </a:p>
        </p:txBody>
      </p:sp>
      <p:sp>
        <p:nvSpPr>
          <p:cNvPr id="288" name="CustomShape 46"/>
          <p:cNvSpPr/>
          <p:nvPr/>
        </p:nvSpPr>
        <p:spPr>
          <a:xfrm>
            <a:off x="6816600" y="471960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289" name="CustomShape 47"/>
          <p:cNvSpPr/>
          <p:nvPr/>
        </p:nvSpPr>
        <p:spPr>
          <a:xfrm>
            <a:off x="6817680" y="4960800"/>
            <a:ext cx="14392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Connective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tissue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23.33</a:t>
            </a:r>
            <a:endParaRPr/>
          </a:p>
        </p:txBody>
      </p:sp>
      <p:pic>
        <p:nvPicPr>
          <p:cNvPr id="166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560" y="56340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1663" name="CustomShape 2"/>
          <p:cNvSpPr/>
          <p:nvPr/>
        </p:nvSpPr>
        <p:spPr>
          <a:xfrm>
            <a:off x="3887640" y="4594320"/>
            <a:ext cx="785160" cy="583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664" name="CustomShape 3"/>
          <p:cNvSpPr/>
          <p:nvPr/>
        </p:nvSpPr>
        <p:spPr>
          <a:xfrm>
            <a:off x="4227480" y="878040"/>
            <a:ext cx="1477080" cy="1154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665" name="Line 4"/>
          <p:cNvSpPr/>
          <p:nvPr/>
        </p:nvSpPr>
        <p:spPr>
          <a:xfrm flipV="1">
            <a:off x="4797360" y="1106280"/>
            <a:ext cx="511200" cy="10731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666" name="Line 5"/>
          <p:cNvSpPr/>
          <p:nvPr/>
        </p:nvSpPr>
        <p:spPr>
          <a:xfrm flipV="1">
            <a:off x="4452840" y="877680"/>
            <a:ext cx="855720" cy="11527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667" name="CustomShape 6"/>
          <p:cNvSpPr/>
          <p:nvPr/>
        </p:nvSpPr>
        <p:spPr>
          <a:xfrm>
            <a:off x="4145040" y="633240"/>
            <a:ext cx="1563120" cy="119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668" name="Line 7"/>
          <p:cNvSpPr/>
          <p:nvPr/>
        </p:nvSpPr>
        <p:spPr>
          <a:xfrm flipV="1">
            <a:off x="4259160" y="633240"/>
            <a:ext cx="241200" cy="5428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669" name="Line 8"/>
          <p:cNvSpPr/>
          <p:nvPr/>
        </p:nvSpPr>
        <p:spPr>
          <a:xfrm>
            <a:off x="5429160" y="1560240"/>
            <a:ext cx="88920" cy="180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670" name="Line 9"/>
          <p:cNvSpPr/>
          <p:nvPr/>
        </p:nvSpPr>
        <p:spPr>
          <a:xfrm>
            <a:off x="5429160" y="3695400"/>
            <a:ext cx="88920" cy="180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671" name="Line 10"/>
          <p:cNvSpPr/>
          <p:nvPr/>
        </p:nvSpPr>
        <p:spPr>
          <a:xfrm>
            <a:off x="5429160" y="5759280"/>
            <a:ext cx="88920" cy="144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672" name="CustomShape 11"/>
          <p:cNvSpPr/>
          <p:nvPr/>
        </p:nvSpPr>
        <p:spPr>
          <a:xfrm>
            <a:off x="2160720" y="1332000"/>
            <a:ext cx="964440" cy="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673" name="CustomShape 12"/>
          <p:cNvSpPr/>
          <p:nvPr/>
        </p:nvSpPr>
        <p:spPr>
          <a:xfrm>
            <a:off x="2690640" y="1185840"/>
            <a:ext cx="488160" cy="320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674" name="CustomShape 13"/>
          <p:cNvSpPr/>
          <p:nvPr/>
        </p:nvSpPr>
        <p:spPr>
          <a:xfrm>
            <a:off x="5070600" y="1106640"/>
            <a:ext cx="650160" cy="10980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675" name="CustomShape 14"/>
          <p:cNvSpPr/>
          <p:nvPr/>
        </p:nvSpPr>
        <p:spPr>
          <a:xfrm>
            <a:off x="5565600" y="1455840"/>
            <a:ext cx="212040" cy="215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676" name="CustomShape 15"/>
          <p:cNvSpPr/>
          <p:nvPr/>
        </p:nvSpPr>
        <p:spPr>
          <a:xfrm>
            <a:off x="5565600" y="1455840"/>
            <a:ext cx="212040" cy="21528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677" name="CustomShape 16"/>
          <p:cNvSpPr/>
          <p:nvPr/>
        </p:nvSpPr>
        <p:spPr>
          <a:xfrm>
            <a:off x="5578560" y="3606840"/>
            <a:ext cx="215280" cy="2120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678" name="CustomShape 17"/>
          <p:cNvSpPr/>
          <p:nvPr/>
        </p:nvSpPr>
        <p:spPr>
          <a:xfrm>
            <a:off x="5578560" y="3606840"/>
            <a:ext cx="215280" cy="21204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679" name="CustomShape 18"/>
          <p:cNvSpPr/>
          <p:nvPr/>
        </p:nvSpPr>
        <p:spPr>
          <a:xfrm>
            <a:off x="5562720" y="5648400"/>
            <a:ext cx="215280" cy="215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680" name="CustomShape 19"/>
          <p:cNvSpPr/>
          <p:nvPr/>
        </p:nvSpPr>
        <p:spPr>
          <a:xfrm>
            <a:off x="5562720" y="5648400"/>
            <a:ext cx="215280" cy="21528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681" name="CustomShape 20"/>
          <p:cNvSpPr/>
          <p:nvPr/>
        </p:nvSpPr>
        <p:spPr>
          <a:xfrm>
            <a:off x="3492720" y="2489040"/>
            <a:ext cx="93060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Absorptive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epithelial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cell</a:t>
            </a:r>
            <a:endParaRPr/>
          </a:p>
        </p:txBody>
      </p:sp>
      <p:sp>
        <p:nvSpPr>
          <p:cNvPr id="1682" name="CustomShape 21"/>
          <p:cNvSpPr/>
          <p:nvPr/>
        </p:nvSpPr>
        <p:spPr>
          <a:xfrm>
            <a:off x="5738040" y="1038240"/>
            <a:ext cx="24361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Apical membrane (microvilli)</a:t>
            </a:r>
            <a:endParaRPr/>
          </a:p>
        </p:txBody>
      </p:sp>
      <p:sp>
        <p:nvSpPr>
          <p:cNvPr id="1683" name="CustomShape 22"/>
          <p:cNvSpPr/>
          <p:nvPr/>
        </p:nvSpPr>
        <p:spPr>
          <a:xfrm>
            <a:off x="4684680" y="4495680"/>
            <a:ext cx="55692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carrier</a:t>
            </a:r>
            <a:endParaRPr/>
          </a:p>
        </p:txBody>
      </p:sp>
      <p:sp>
        <p:nvSpPr>
          <p:cNvPr id="1684" name="CustomShape 23"/>
          <p:cNvSpPr/>
          <p:nvPr/>
        </p:nvSpPr>
        <p:spPr>
          <a:xfrm>
            <a:off x="2936880" y="6089760"/>
            <a:ext cx="7552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1685" name="CustomShape 24"/>
          <p:cNvSpPr/>
          <p:nvPr/>
        </p:nvSpPr>
        <p:spPr>
          <a:xfrm>
            <a:off x="2430000" y="606600"/>
            <a:ext cx="8496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Lumen of 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686" name="CustomShape 25"/>
          <p:cNvSpPr/>
          <p:nvPr/>
        </p:nvSpPr>
        <p:spPr>
          <a:xfrm>
            <a:off x="1232640" y="1238400"/>
            <a:ext cx="9014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proteases</a:t>
            </a:r>
            <a:endParaRPr/>
          </a:p>
        </p:txBody>
      </p:sp>
      <p:sp>
        <p:nvSpPr>
          <p:cNvPr id="1687" name="CustomShape 26"/>
          <p:cNvSpPr/>
          <p:nvPr/>
        </p:nvSpPr>
        <p:spPr>
          <a:xfrm>
            <a:off x="5734800" y="542880"/>
            <a:ext cx="28368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 acids of protein fragments</a:t>
            </a:r>
            <a:endParaRPr/>
          </a:p>
        </p:txBody>
      </p:sp>
      <p:sp>
        <p:nvSpPr>
          <p:cNvPr id="1688" name="CustomShape 27"/>
          <p:cNvSpPr/>
          <p:nvPr/>
        </p:nvSpPr>
        <p:spPr>
          <a:xfrm>
            <a:off x="5725800" y="787320"/>
            <a:ext cx="19317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Brush border enzymes</a:t>
            </a:r>
            <a:endParaRPr/>
          </a:p>
        </p:txBody>
      </p:sp>
      <p:sp>
        <p:nvSpPr>
          <p:cNvPr id="1689" name="CustomShape 28"/>
          <p:cNvSpPr/>
          <p:nvPr/>
        </p:nvSpPr>
        <p:spPr>
          <a:xfrm>
            <a:off x="3014640" y="1698480"/>
            <a:ext cx="290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Na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690" name="CustomShape 29"/>
          <p:cNvSpPr/>
          <p:nvPr/>
        </p:nvSpPr>
        <p:spPr>
          <a:xfrm>
            <a:off x="3014640" y="2571840"/>
            <a:ext cx="290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Na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691" name="CustomShape 30"/>
          <p:cNvSpPr/>
          <p:nvPr/>
        </p:nvSpPr>
        <p:spPr>
          <a:xfrm>
            <a:off x="5624280" y="1441440"/>
            <a:ext cx="10584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692" name="CustomShape 31"/>
          <p:cNvSpPr/>
          <p:nvPr/>
        </p:nvSpPr>
        <p:spPr>
          <a:xfrm>
            <a:off x="5563800" y="1450800"/>
            <a:ext cx="2995560" cy="1704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Proteins and protein fragments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are digested to amino acids by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pancreatic proteases (trypsin,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chymotrypsin, and carboxy-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peptidase), and by brush border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enzymes (carboxypeptidase,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aminopeptidase, and dipeptidase)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of mucosal cells.</a:t>
            </a:r>
            <a:endParaRPr/>
          </a:p>
        </p:txBody>
      </p:sp>
      <p:sp>
        <p:nvSpPr>
          <p:cNvPr id="1693" name="CustomShape 32"/>
          <p:cNvSpPr/>
          <p:nvPr/>
        </p:nvSpPr>
        <p:spPr>
          <a:xfrm>
            <a:off x="5637240" y="3587760"/>
            <a:ext cx="10584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694" name="CustomShape 33"/>
          <p:cNvSpPr/>
          <p:nvPr/>
        </p:nvSpPr>
        <p:spPr>
          <a:xfrm>
            <a:off x="5562000" y="3597120"/>
            <a:ext cx="287208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amino acids are then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absorbed by active transport into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 absorptive cells, and move to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their opposite side (transcytosis).</a:t>
            </a:r>
            <a:endParaRPr/>
          </a:p>
        </p:txBody>
      </p:sp>
      <p:sp>
        <p:nvSpPr>
          <p:cNvPr id="1695" name="CustomShape 34"/>
          <p:cNvSpPr/>
          <p:nvPr/>
        </p:nvSpPr>
        <p:spPr>
          <a:xfrm>
            <a:off x="5621040" y="5629320"/>
            <a:ext cx="105840" cy="19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696" name="CustomShape 35"/>
          <p:cNvSpPr/>
          <p:nvPr/>
        </p:nvSpPr>
        <p:spPr>
          <a:xfrm>
            <a:off x="5557320" y="5641920"/>
            <a:ext cx="282168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amino acids leave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villus epithelial cell by facilitated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diffusion and enter the capillary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via intercellular clefts.</a:t>
            </a:r>
            <a:endParaRPr/>
          </a:p>
        </p:txBody>
      </p:sp>
      <p:sp>
        <p:nvSpPr>
          <p:cNvPr id="1697" name="CustomShape 36"/>
          <p:cNvSpPr/>
          <p:nvPr/>
        </p:nvSpPr>
        <p:spPr>
          <a:xfrm>
            <a:off x="993600" y="6066000"/>
            <a:ext cx="11660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Active transport</a:t>
            </a:r>
            <a:endParaRPr/>
          </a:p>
        </p:txBody>
      </p:sp>
      <p:sp>
        <p:nvSpPr>
          <p:cNvPr id="1698" name="CustomShape 37"/>
          <p:cNvSpPr/>
          <p:nvPr/>
        </p:nvSpPr>
        <p:spPr>
          <a:xfrm>
            <a:off x="981000" y="6297480"/>
            <a:ext cx="12823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Passive transport</a:t>
            </a:r>
            <a:endParaRPr/>
          </a:p>
        </p:txBody>
      </p:sp>
      <p:sp>
        <p:nvSpPr>
          <p:cNvPr id="1699" name="CustomShape 38"/>
          <p:cNvSpPr/>
          <p:nvPr/>
        </p:nvSpPr>
        <p:spPr>
          <a:xfrm>
            <a:off x="5342040" y="561960"/>
            <a:ext cx="88200" cy="159948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92c8"/>
            </a:solidFill>
            <a:round/>
          </a:ln>
        </p:spPr>
      </p:sp>
      <p:sp>
        <p:nvSpPr>
          <p:cNvPr id="1700" name="CustomShape 39"/>
          <p:cNvSpPr/>
          <p:nvPr/>
        </p:nvSpPr>
        <p:spPr>
          <a:xfrm>
            <a:off x="5342040" y="2182680"/>
            <a:ext cx="88200" cy="302184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92c8"/>
            </a:solidFill>
            <a:round/>
          </a:ln>
        </p:spPr>
      </p:sp>
      <p:sp>
        <p:nvSpPr>
          <p:cNvPr id="1701" name="CustomShape 40"/>
          <p:cNvSpPr/>
          <p:nvPr/>
        </p:nvSpPr>
        <p:spPr>
          <a:xfrm>
            <a:off x="5343480" y="5235480"/>
            <a:ext cx="88200" cy="118512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92c8"/>
            </a:solidFill>
            <a:round/>
          </a:ln>
        </p:spPr>
      </p:sp>
    </p:spTree>
  </p:cSld>
  <p:timing>
    <p:tnLst>
      <p:par>
        <p:cTn id="239" dur="indefinite" restart="never" nodeType="tmRoot">
          <p:childTnLst>
            <p:seq>
              <p:cTn id="2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CustomShape 1"/>
          <p:cNvSpPr/>
          <p:nvPr/>
        </p:nvSpPr>
        <p:spPr>
          <a:xfrm>
            <a:off x="7524720" y="6581880"/>
            <a:ext cx="161532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23.32 (2 of 4)</a:t>
            </a:r>
            <a:endParaRPr/>
          </a:p>
        </p:txBody>
      </p:sp>
      <p:pic>
        <p:nvPicPr>
          <p:cNvPr id="1703" name="Picture 9" descr=""/>
          <p:cNvPicPr/>
          <p:nvPr/>
        </p:nvPicPr>
        <p:blipFill>
          <a:blip r:embed="rId1"/>
          <a:srcRect l="0" t="34254" r="0" b="0"/>
          <a:stretch>
            <a:fillRect/>
          </a:stretch>
        </p:blipFill>
        <p:spPr>
          <a:xfrm>
            <a:off x="455760" y="1563840"/>
            <a:ext cx="8230320" cy="3861720"/>
          </a:xfrm>
          <a:prstGeom prst="rect">
            <a:avLst/>
          </a:prstGeom>
          <a:ln w="9360">
            <a:noFill/>
          </a:ln>
        </p:spPr>
      </p:pic>
      <p:sp>
        <p:nvSpPr>
          <p:cNvPr id="1704" name="CustomShape 2"/>
          <p:cNvSpPr/>
          <p:nvPr/>
        </p:nvSpPr>
        <p:spPr>
          <a:xfrm>
            <a:off x="581040" y="2241720"/>
            <a:ext cx="102600" cy="31726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705" name="CustomShape 3"/>
          <p:cNvSpPr/>
          <p:nvPr/>
        </p:nvSpPr>
        <p:spPr>
          <a:xfrm>
            <a:off x="468360" y="1641600"/>
            <a:ext cx="183600" cy="20520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706" name="CustomShape 4"/>
          <p:cNvSpPr/>
          <p:nvPr/>
        </p:nvSpPr>
        <p:spPr>
          <a:xfrm>
            <a:off x="764640" y="1509840"/>
            <a:ext cx="15033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Protein digestion</a:t>
            </a:r>
            <a:endParaRPr/>
          </a:p>
        </p:txBody>
      </p:sp>
      <p:sp>
        <p:nvSpPr>
          <p:cNvPr id="1707" name="CustomShape 5"/>
          <p:cNvSpPr/>
          <p:nvPr/>
        </p:nvSpPr>
        <p:spPr>
          <a:xfrm>
            <a:off x="6266160" y="2227320"/>
            <a:ext cx="233532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Amino acids are absorbed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by cotransport with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sodium ions.</a:t>
            </a:r>
            <a:endParaRPr/>
          </a:p>
        </p:txBody>
      </p:sp>
      <p:sp>
        <p:nvSpPr>
          <p:cNvPr id="1708" name="CustomShape 6"/>
          <p:cNvSpPr/>
          <p:nvPr/>
        </p:nvSpPr>
        <p:spPr>
          <a:xfrm>
            <a:off x="6262560" y="2865600"/>
            <a:ext cx="224856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Some dipeptides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tripeptides are absorbed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via cotransport with 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and hydrolyzed to amino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acids within the cells.</a:t>
            </a:r>
            <a:endParaRPr/>
          </a:p>
        </p:txBody>
      </p:sp>
      <p:sp>
        <p:nvSpPr>
          <p:cNvPr id="1709" name="CustomShape 7"/>
          <p:cNvSpPr/>
          <p:nvPr/>
        </p:nvSpPr>
        <p:spPr>
          <a:xfrm>
            <a:off x="8232840" y="3309840"/>
            <a:ext cx="738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710" name="CustomShape 8"/>
          <p:cNvSpPr/>
          <p:nvPr/>
        </p:nvSpPr>
        <p:spPr>
          <a:xfrm>
            <a:off x="8305560" y="3335400"/>
            <a:ext cx="496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711" name="CustomShape 9"/>
          <p:cNvSpPr/>
          <p:nvPr/>
        </p:nvSpPr>
        <p:spPr>
          <a:xfrm>
            <a:off x="6259320" y="3909960"/>
            <a:ext cx="2342880" cy="1491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Amino acids leave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epithelial cells by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facilitated diffusion, enter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the capillary blood in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villi, and are transported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to the liver via the hepatic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portal vein.</a:t>
            </a:r>
            <a:endParaRPr/>
          </a:p>
        </p:txBody>
      </p:sp>
      <p:sp>
        <p:nvSpPr>
          <p:cNvPr id="1712" name="CustomShape 10"/>
          <p:cNvSpPr/>
          <p:nvPr/>
        </p:nvSpPr>
        <p:spPr>
          <a:xfrm>
            <a:off x="5362200" y="3363840"/>
            <a:ext cx="782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 </a:t>
            </a:r>
            <a:endParaRPr/>
          </a:p>
        </p:txBody>
      </p:sp>
      <p:sp>
        <p:nvSpPr>
          <p:cNvPr id="1713" name="CustomShape 11"/>
          <p:cNvSpPr/>
          <p:nvPr/>
        </p:nvSpPr>
        <p:spPr>
          <a:xfrm>
            <a:off x="5362200" y="4237200"/>
            <a:ext cx="782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 </a:t>
            </a:r>
            <a:endParaRPr/>
          </a:p>
        </p:txBody>
      </p:sp>
      <p:sp>
        <p:nvSpPr>
          <p:cNvPr id="1714" name="CustomShape 12"/>
          <p:cNvSpPr/>
          <p:nvPr/>
        </p:nvSpPr>
        <p:spPr>
          <a:xfrm>
            <a:off x="5342400" y="2573280"/>
            <a:ext cx="7506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1715" name="CustomShape 13"/>
          <p:cNvSpPr/>
          <p:nvPr/>
        </p:nvSpPr>
        <p:spPr>
          <a:xfrm>
            <a:off x="1406520" y="1932120"/>
            <a:ext cx="8265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Foodstuff</a:t>
            </a:r>
            <a:endParaRPr/>
          </a:p>
        </p:txBody>
      </p:sp>
      <p:sp>
        <p:nvSpPr>
          <p:cNvPr id="1716" name="CustomShape 14"/>
          <p:cNvSpPr/>
          <p:nvPr/>
        </p:nvSpPr>
        <p:spPr>
          <a:xfrm>
            <a:off x="1398600" y="2309760"/>
            <a:ext cx="613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Protein</a:t>
            </a:r>
            <a:endParaRPr/>
          </a:p>
        </p:txBody>
      </p:sp>
      <p:sp>
        <p:nvSpPr>
          <p:cNvPr id="1717" name="CustomShape 15"/>
          <p:cNvSpPr/>
          <p:nvPr/>
        </p:nvSpPr>
        <p:spPr>
          <a:xfrm>
            <a:off x="1011240" y="2995560"/>
            <a:ext cx="16315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Large polypeptides</a:t>
            </a:r>
            <a:endParaRPr/>
          </a:p>
        </p:txBody>
      </p:sp>
      <p:sp>
        <p:nvSpPr>
          <p:cNvPr id="1718" name="CustomShape 16"/>
          <p:cNvSpPr/>
          <p:nvPr/>
        </p:nvSpPr>
        <p:spPr>
          <a:xfrm>
            <a:off x="3043800" y="2322360"/>
            <a:ext cx="147312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Pepsin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(stomach glands)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 presence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HCl</a:t>
            </a:r>
            <a:endParaRPr/>
          </a:p>
        </p:txBody>
      </p:sp>
      <p:sp>
        <p:nvSpPr>
          <p:cNvPr id="1719" name="CustomShape 17"/>
          <p:cNvSpPr/>
          <p:nvPr/>
        </p:nvSpPr>
        <p:spPr>
          <a:xfrm>
            <a:off x="794880" y="3747960"/>
            <a:ext cx="16740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 polypeptides,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 peptides</a:t>
            </a:r>
            <a:endParaRPr/>
          </a:p>
        </p:txBody>
      </p:sp>
      <p:sp>
        <p:nvSpPr>
          <p:cNvPr id="1720" name="CustomShape 18"/>
          <p:cNvSpPr/>
          <p:nvPr/>
        </p:nvSpPr>
        <p:spPr>
          <a:xfrm>
            <a:off x="3041640" y="3255840"/>
            <a:ext cx="197136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enzymes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(trypsin, chymotrypsin,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carboxypeptidase)</a:t>
            </a:r>
            <a:endParaRPr/>
          </a:p>
        </p:txBody>
      </p:sp>
      <p:sp>
        <p:nvSpPr>
          <p:cNvPr id="1721" name="CustomShape 19"/>
          <p:cNvSpPr/>
          <p:nvPr/>
        </p:nvSpPr>
        <p:spPr>
          <a:xfrm>
            <a:off x="902160" y="4535640"/>
            <a:ext cx="146376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Amino acids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(some dipeptides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 tripeptides)</a:t>
            </a:r>
            <a:endParaRPr/>
          </a:p>
        </p:txBody>
      </p:sp>
      <p:sp>
        <p:nvSpPr>
          <p:cNvPr id="1722" name="CustomShape 20"/>
          <p:cNvSpPr/>
          <p:nvPr/>
        </p:nvSpPr>
        <p:spPr>
          <a:xfrm>
            <a:off x="3043440" y="4125960"/>
            <a:ext cx="156276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Brush border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enzymes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(aminopeptidase,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carboxypeptidase,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 dipeptidase)</a:t>
            </a:r>
            <a:endParaRPr/>
          </a:p>
        </p:txBody>
      </p:sp>
      <p:sp>
        <p:nvSpPr>
          <p:cNvPr id="1723" name="CustomShape 21"/>
          <p:cNvSpPr/>
          <p:nvPr/>
        </p:nvSpPr>
        <p:spPr>
          <a:xfrm>
            <a:off x="6595200" y="1932120"/>
            <a:ext cx="16315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Path of absorption</a:t>
            </a:r>
            <a:endParaRPr/>
          </a:p>
        </p:txBody>
      </p:sp>
      <p:sp>
        <p:nvSpPr>
          <p:cNvPr id="1724" name="CustomShape 22"/>
          <p:cNvSpPr/>
          <p:nvPr/>
        </p:nvSpPr>
        <p:spPr>
          <a:xfrm>
            <a:off x="3162240" y="1728720"/>
            <a:ext cx="98388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Enzyme(s)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and source</a:t>
            </a:r>
            <a:endParaRPr/>
          </a:p>
        </p:txBody>
      </p:sp>
      <p:sp>
        <p:nvSpPr>
          <p:cNvPr id="1725" name="CustomShape 23"/>
          <p:cNvSpPr/>
          <p:nvPr/>
        </p:nvSpPr>
        <p:spPr>
          <a:xfrm>
            <a:off x="5310000" y="1728720"/>
            <a:ext cx="57240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Site of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action</a:t>
            </a:r>
            <a:endParaRPr/>
          </a:p>
        </p:txBody>
      </p:sp>
    </p:spTree>
  </p:cSld>
  <p:timing>
    <p:tnLst>
      <p:par>
        <p:cTn id="241" dur="indefinite" restart="never" nodeType="tmRoot">
          <p:childTnLst>
            <p:seq>
              <p:cTn id="2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Digestion and Absorption of Lipids</a:t>
            </a:r>
            <a:endParaRPr/>
          </a:p>
        </p:txBody>
      </p:sp>
      <p:sp>
        <p:nvSpPr>
          <p:cNvPr id="172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Pre-treatment—emulsification by bile salts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Enzymes—pancreatic lipase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Absorption of glycerol and short chain fatty acids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Absorbed into the capillary blood in villi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Transported via the hepatic portal vein</a:t>
            </a:r>
            <a:endParaRPr/>
          </a:p>
        </p:txBody>
      </p:sp>
    </p:spTree>
  </p:cSld>
  <p:timing>
    <p:tnLst>
      <p:par>
        <p:cTn id="243" dur="indefinite" restart="never" nodeType="tmRoot">
          <p:childTnLst>
            <p:seq>
              <p:cTn id="2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Digestion and Absorption of Lipids</a:t>
            </a:r>
            <a:endParaRPr/>
          </a:p>
        </p:txBody>
      </p:sp>
      <p:sp>
        <p:nvSpPr>
          <p:cNvPr id="172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Absorption of monoglycerides and fatty acids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Cluster with bile salts and lecithin to form micelles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Released by micelles to diffuse into epithelial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Combine with proteins to form chylomicrons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Enter lacteals and are transported to systemic circulation</a:t>
            </a:r>
            <a:endParaRPr/>
          </a:p>
        </p:txBody>
      </p:sp>
    </p:spTree>
  </p:cSld>
  <p:timing>
    <p:tnLst>
      <p:par>
        <p:cTn id="245" dur="indefinite" restart="never" nodeType="tmRoot">
          <p:childTnLst>
            <p:seq>
              <p:cTn id="2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23.34</a:t>
            </a:r>
            <a:endParaRPr/>
          </a:p>
        </p:txBody>
      </p:sp>
      <p:pic>
        <p:nvPicPr>
          <p:cNvPr id="173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63400"/>
            <a:ext cx="8230320" cy="5919120"/>
          </a:xfrm>
          <a:prstGeom prst="rect">
            <a:avLst/>
          </a:prstGeom>
          <a:ln w="9360">
            <a:noFill/>
          </a:ln>
        </p:spPr>
      </p:pic>
      <p:sp>
        <p:nvSpPr>
          <p:cNvPr id="1732" name="CustomShape 2"/>
          <p:cNvSpPr/>
          <p:nvPr/>
        </p:nvSpPr>
        <p:spPr>
          <a:xfrm>
            <a:off x="2230560" y="5180040"/>
            <a:ext cx="192960" cy="408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733" name="CustomShape 3"/>
          <p:cNvSpPr/>
          <p:nvPr/>
        </p:nvSpPr>
        <p:spPr>
          <a:xfrm>
            <a:off x="2306520" y="2708280"/>
            <a:ext cx="84960" cy="2692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734" name="Line 4"/>
          <p:cNvSpPr/>
          <p:nvPr/>
        </p:nvSpPr>
        <p:spPr>
          <a:xfrm>
            <a:off x="2417760" y="4897080"/>
            <a:ext cx="6120" cy="5810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735" name="Line 5"/>
          <p:cNvSpPr/>
          <p:nvPr/>
        </p:nvSpPr>
        <p:spPr>
          <a:xfrm flipH="1">
            <a:off x="2392200" y="2730240"/>
            <a:ext cx="279360" cy="1494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736" name="Line 6"/>
          <p:cNvSpPr/>
          <p:nvPr/>
        </p:nvSpPr>
        <p:spPr>
          <a:xfrm>
            <a:off x="2941560" y="6021360"/>
            <a:ext cx="1299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737" name="CustomShape 7"/>
          <p:cNvSpPr/>
          <p:nvPr/>
        </p:nvSpPr>
        <p:spPr>
          <a:xfrm>
            <a:off x="2960640" y="3576600"/>
            <a:ext cx="189720" cy="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738" name="Line 8"/>
          <p:cNvSpPr/>
          <p:nvPr/>
        </p:nvSpPr>
        <p:spPr>
          <a:xfrm flipV="1">
            <a:off x="2617560" y="3576600"/>
            <a:ext cx="453960" cy="4125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739" name="Line 9"/>
          <p:cNvSpPr/>
          <p:nvPr/>
        </p:nvSpPr>
        <p:spPr>
          <a:xfrm flipV="1">
            <a:off x="3849480" y="1476360"/>
            <a:ext cx="1440" cy="6127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40" name="Line 10"/>
          <p:cNvSpPr/>
          <p:nvPr/>
        </p:nvSpPr>
        <p:spPr>
          <a:xfrm flipH="1">
            <a:off x="2773080" y="1854000"/>
            <a:ext cx="1076400" cy="144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41" name="CustomShape 11"/>
          <p:cNvSpPr/>
          <p:nvPr/>
        </p:nvSpPr>
        <p:spPr>
          <a:xfrm>
            <a:off x="2754360" y="1835280"/>
            <a:ext cx="37440" cy="374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742" name="Line 12"/>
          <p:cNvSpPr/>
          <p:nvPr/>
        </p:nvSpPr>
        <p:spPr>
          <a:xfrm flipV="1">
            <a:off x="3849480" y="2301840"/>
            <a:ext cx="1440" cy="94608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43" name="Line 13"/>
          <p:cNvSpPr/>
          <p:nvPr/>
        </p:nvSpPr>
        <p:spPr>
          <a:xfrm flipH="1">
            <a:off x="2773080" y="2965320"/>
            <a:ext cx="1076400" cy="144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44" name="CustomShape 14"/>
          <p:cNvSpPr/>
          <p:nvPr/>
        </p:nvSpPr>
        <p:spPr>
          <a:xfrm>
            <a:off x="2754360" y="2946240"/>
            <a:ext cx="37440" cy="374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745" name="Line 15"/>
          <p:cNvSpPr/>
          <p:nvPr/>
        </p:nvSpPr>
        <p:spPr>
          <a:xfrm flipV="1">
            <a:off x="3849480" y="4163760"/>
            <a:ext cx="1440" cy="95904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46" name="Line 16"/>
          <p:cNvSpPr/>
          <p:nvPr/>
        </p:nvSpPr>
        <p:spPr>
          <a:xfrm flipH="1" flipV="1">
            <a:off x="2388960" y="4167000"/>
            <a:ext cx="1460520" cy="11448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47" name="CustomShape 17"/>
          <p:cNvSpPr/>
          <p:nvPr/>
        </p:nvSpPr>
        <p:spPr>
          <a:xfrm>
            <a:off x="2370240" y="4148280"/>
            <a:ext cx="37440" cy="374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748" name="CustomShape 18"/>
          <p:cNvSpPr/>
          <p:nvPr/>
        </p:nvSpPr>
        <p:spPr>
          <a:xfrm>
            <a:off x="2884320" y="5446800"/>
            <a:ext cx="37440" cy="374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749" name="Line 19"/>
          <p:cNvSpPr/>
          <p:nvPr/>
        </p:nvSpPr>
        <p:spPr>
          <a:xfrm flipV="1">
            <a:off x="3849480" y="5402160"/>
            <a:ext cx="1440" cy="7747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50" name="Line 20"/>
          <p:cNvSpPr/>
          <p:nvPr/>
        </p:nvSpPr>
        <p:spPr>
          <a:xfrm flipH="1" flipV="1">
            <a:off x="3119400" y="5284440"/>
            <a:ext cx="730080" cy="30816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51" name="CustomShape 21"/>
          <p:cNvSpPr/>
          <p:nvPr/>
        </p:nvSpPr>
        <p:spPr>
          <a:xfrm>
            <a:off x="3100320" y="5265720"/>
            <a:ext cx="37440" cy="374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752" name="Line 22"/>
          <p:cNvSpPr/>
          <p:nvPr/>
        </p:nvSpPr>
        <p:spPr>
          <a:xfrm flipH="1" flipV="1">
            <a:off x="2903400" y="5465520"/>
            <a:ext cx="946080" cy="12708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753" name="CustomShape 23"/>
          <p:cNvSpPr/>
          <p:nvPr/>
        </p:nvSpPr>
        <p:spPr>
          <a:xfrm>
            <a:off x="1736640" y="5592600"/>
            <a:ext cx="79344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Epithelial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cells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754" name="CustomShape 24"/>
          <p:cNvSpPr/>
          <p:nvPr/>
        </p:nvSpPr>
        <p:spPr>
          <a:xfrm>
            <a:off x="1704960" y="2970360"/>
            <a:ext cx="101880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 droplets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coated with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bile salts</a:t>
            </a:r>
            <a:endParaRPr/>
          </a:p>
        </p:txBody>
      </p:sp>
      <p:sp>
        <p:nvSpPr>
          <p:cNvPr id="1755" name="CustomShape 25"/>
          <p:cNvSpPr/>
          <p:nvPr/>
        </p:nvSpPr>
        <p:spPr>
          <a:xfrm>
            <a:off x="2355480" y="725400"/>
            <a:ext cx="98064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Fat globule</a:t>
            </a:r>
            <a:endParaRPr/>
          </a:p>
        </p:txBody>
      </p:sp>
      <p:sp>
        <p:nvSpPr>
          <p:cNvPr id="1756" name="CustomShape 26"/>
          <p:cNvSpPr/>
          <p:nvPr/>
        </p:nvSpPr>
        <p:spPr>
          <a:xfrm>
            <a:off x="3102840" y="5929200"/>
            <a:ext cx="6134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Lacteal</a:t>
            </a:r>
            <a:endParaRPr/>
          </a:p>
        </p:txBody>
      </p:sp>
      <p:sp>
        <p:nvSpPr>
          <p:cNvPr id="1757" name="CustomShape 27"/>
          <p:cNvSpPr/>
          <p:nvPr/>
        </p:nvSpPr>
        <p:spPr>
          <a:xfrm>
            <a:off x="1869120" y="1671480"/>
            <a:ext cx="7855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Bile salts</a:t>
            </a:r>
            <a:endParaRPr/>
          </a:p>
        </p:txBody>
      </p:sp>
      <p:sp>
        <p:nvSpPr>
          <p:cNvPr id="1758" name="CustomShape 28"/>
          <p:cNvSpPr/>
          <p:nvPr/>
        </p:nvSpPr>
        <p:spPr>
          <a:xfrm>
            <a:off x="3168000" y="3475080"/>
            <a:ext cx="217404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Micelles made up of fatty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acids, monoglycerides,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 bile salts</a:t>
            </a:r>
            <a:endParaRPr/>
          </a:p>
        </p:txBody>
      </p:sp>
      <p:sp>
        <p:nvSpPr>
          <p:cNvPr id="1759" name="CustomShape 29"/>
          <p:cNvSpPr/>
          <p:nvPr/>
        </p:nvSpPr>
        <p:spPr>
          <a:xfrm>
            <a:off x="3944880" y="1492200"/>
            <a:ext cx="221400" cy="221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760" name="CustomShape 30"/>
          <p:cNvSpPr/>
          <p:nvPr/>
        </p:nvSpPr>
        <p:spPr>
          <a:xfrm>
            <a:off x="3944880" y="1492200"/>
            <a:ext cx="221400" cy="2214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761" name="CustomShape 31"/>
          <p:cNvSpPr/>
          <p:nvPr/>
        </p:nvSpPr>
        <p:spPr>
          <a:xfrm>
            <a:off x="3944880" y="2292480"/>
            <a:ext cx="221400" cy="221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762" name="CustomShape 32"/>
          <p:cNvSpPr/>
          <p:nvPr/>
        </p:nvSpPr>
        <p:spPr>
          <a:xfrm>
            <a:off x="3944880" y="2292480"/>
            <a:ext cx="221400" cy="2214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763" name="CustomShape 33"/>
          <p:cNvSpPr/>
          <p:nvPr/>
        </p:nvSpPr>
        <p:spPr>
          <a:xfrm>
            <a:off x="3944880" y="4170240"/>
            <a:ext cx="221400" cy="221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764" name="CustomShape 34"/>
          <p:cNvSpPr/>
          <p:nvPr/>
        </p:nvSpPr>
        <p:spPr>
          <a:xfrm>
            <a:off x="3944880" y="4170240"/>
            <a:ext cx="221400" cy="22140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765" name="CustomShape 35"/>
          <p:cNvSpPr/>
          <p:nvPr/>
        </p:nvSpPr>
        <p:spPr>
          <a:xfrm>
            <a:off x="3941640" y="5405400"/>
            <a:ext cx="192960" cy="1929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766" name="CustomShape 36"/>
          <p:cNvSpPr/>
          <p:nvPr/>
        </p:nvSpPr>
        <p:spPr>
          <a:xfrm>
            <a:off x="3941640" y="5405400"/>
            <a:ext cx="192960" cy="19296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767" name="CustomShape 37"/>
          <p:cNvSpPr/>
          <p:nvPr/>
        </p:nvSpPr>
        <p:spPr>
          <a:xfrm>
            <a:off x="4003200" y="1465200"/>
            <a:ext cx="1134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768" name="CustomShape 38"/>
          <p:cNvSpPr/>
          <p:nvPr/>
        </p:nvSpPr>
        <p:spPr>
          <a:xfrm>
            <a:off x="3927600" y="1484280"/>
            <a:ext cx="341748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Large fat globules are emulsified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(physically broken up into smaller fat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droplets) by bile salts in the duodenum. </a:t>
            </a:r>
            <a:endParaRPr/>
          </a:p>
        </p:txBody>
      </p:sp>
      <p:sp>
        <p:nvSpPr>
          <p:cNvPr id="1769" name="CustomShape 39"/>
          <p:cNvSpPr/>
          <p:nvPr/>
        </p:nvSpPr>
        <p:spPr>
          <a:xfrm>
            <a:off x="4009320" y="2265480"/>
            <a:ext cx="1134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770" name="CustomShape 40"/>
          <p:cNvSpPr/>
          <p:nvPr/>
        </p:nvSpPr>
        <p:spPr>
          <a:xfrm>
            <a:off x="3929040" y="2289240"/>
            <a:ext cx="349236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Digestion of fat by the pancreatic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enzyme lipase yields free fatty acids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monoglycerides. These then associate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with bile salts to form micelles which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“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ferry” them to the intestinal mucosa.</a:t>
            </a:r>
            <a:endParaRPr/>
          </a:p>
        </p:txBody>
      </p:sp>
      <p:sp>
        <p:nvSpPr>
          <p:cNvPr id="1771" name="CustomShape 41"/>
          <p:cNvSpPr/>
          <p:nvPr/>
        </p:nvSpPr>
        <p:spPr>
          <a:xfrm>
            <a:off x="4003200" y="4145040"/>
            <a:ext cx="1134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772" name="CustomShape 42"/>
          <p:cNvSpPr/>
          <p:nvPr/>
        </p:nvSpPr>
        <p:spPr>
          <a:xfrm>
            <a:off x="3927600" y="4165560"/>
            <a:ext cx="357444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Fatty acids and monoglycerides leave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micelles and diffuse into epithelial cells.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There they are recombined and packaged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with other lipoid substances and proteins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to form chylomicrons.</a:t>
            </a:r>
            <a:endParaRPr/>
          </a:p>
        </p:txBody>
      </p:sp>
      <p:sp>
        <p:nvSpPr>
          <p:cNvPr id="1773" name="CustomShape 43"/>
          <p:cNvSpPr/>
          <p:nvPr/>
        </p:nvSpPr>
        <p:spPr>
          <a:xfrm>
            <a:off x="3985560" y="5386320"/>
            <a:ext cx="9828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774" name="CustomShape 44"/>
          <p:cNvSpPr/>
          <p:nvPr/>
        </p:nvSpPr>
        <p:spPr>
          <a:xfrm>
            <a:off x="3936960" y="5394240"/>
            <a:ext cx="351072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Chylomicrons are extruded from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epithelial cells by exocytosis.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chylomicrons enter lacteals. They are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carried away from the intestine by lymph.</a:t>
            </a:r>
            <a:endParaRPr/>
          </a:p>
        </p:txBody>
      </p:sp>
    </p:spTree>
  </p:cSld>
  <p:timing>
    <p:tnLst>
      <p:par>
        <p:cTn id="247" dur="indefinite" restart="never" nodeType="tmRoot">
          <p:childTnLst>
            <p:seq>
              <p:cTn id="2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CustomShape 1"/>
          <p:cNvSpPr/>
          <p:nvPr/>
        </p:nvSpPr>
        <p:spPr>
          <a:xfrm>
            <a:off x="7524720" y="6581880"/>
            <a:ext cx="161532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23.32 (3 of 4)</a:t>
            </a:r>
            <a:endParaRPr/>
          </a:p>
        </p:txBody>
      </p:sp>
      <p:pic>
        <p:nvPicPr>
          <p:cNvPr id="1776" name="Picture 8" descr=""/>
          <p:cNvPicPr/>
          <p:nvPr/>
        </p:nvPicPr>
        <p:blipFill>
          <a:blip r:embed="rId1"/>
          <a:srcRect l="0" t="17357" r="0" b="0"/>
          <a:stretch>
            <a:fillRect/>
          </a:stretch>
        </p:blipFill>
        <p:spPr>
          <a:xfrm>
            <a:off x="455760" y="1155600"/>
            <a:ext cx="8230320" cy="4849200"/>
          </a:xfrm>
          <a:prstGeom prst="rect">
            <a:avLst/>
          </a:prstGeom>
          <a:ln w="9360">
            <a:noFill/>
          </a:ln>
        </p:spPr>
      </p:pic>
      <p:sp>
        <p:nvSpPr>
          <p:cNvPr id="1777" name="CustomShape 2"/>
          <p:cNvSpPr/>
          <p:nvPr/>
        </p:nvSpPr>
        <p:spPr>
          <a:xfrm>
            <a:off x="565200" y="1655640"/>
            <a:ext cx="102600" cy="43412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778" name="CustomShape 3"/>
          <p:cNvSpPr/>
          <p:nvPr/>
        </p:nvSpPr>
        <p:spPr>
          <a:xfrm>
            <a:off x="474840" y="1052640"/>
            <a:ext cx="158040" cy="27788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779" name="CustomShape 4"/>
          <p:cNvSpPr/>
          <p:nvPr/>
        </p:nvSpPr>
        <p:spPr>
          <a:xfrm>
            <a:off x="735840" y="923760"/>
            <a:ext cx="11437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Fat digestion</a:t>
            </a:r>
            <a:endParaRPr/>
          </a:p>
        </p:txBody>
      </p:sp>
      <p:sp>
        <p:nvSpPr>
          <p:cNvPr id="1780" name="CustomShape 5"/>
          <p:cNvSpPr/>
          <p:nvPr/>
        </p:nvSpPr>
        <p:spPr>
          <a:xfrm>
            <a:off x="4918320" y="2146320"/>
            <a:ext cx="7322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781" name="CustomShape 6"/>
          <p:cNvSpPr/>
          <p:nvPr/>
        </p:nvSpPr>
        <p:spPr>
          <a:xfrm>
            <a:off x="4918320" y="3400560"/>
            <a:ext cx="7322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782" name="CustomShape 7"/>
          <p:cNvSpPr/>
          <p:nvPr/>
        </p:nvSpPr>
        <p:spPr>
          <a:xfrm>
            <a:off x="1654200" y="1336680"/>
            <a:ext cx="8265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Foodstuff</a:t>
            </a:r>
            <a:endParaRPr/>
          </a:p>
        </p:txBody>
      </p:sp>
      <p:sp>
        <p:nvSpPr>
          <p:cNvPr id="1783" name="CustomShape 8"/>
          <p:cNvSpPr/>
          <p:nvPr/>
        </p:nvSpPr>
        <p:spPr>
          <a:xfrm>
            <a:off x="1320480" y="1711440"/>
            <a:ext cx="11196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Unemulsified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fats</a:t>
            </a:r>
            <a:endParaRPr/>
          </a:p>
        </p:txBody>
      </p:sp>
      <p:sp>
        <p:nvSpPr>
          <p:cNvPr id="1784" name="CustomShape 9"/>
          <p:cNvSpPr/>
          <p:nvPr/>
        </p:nvSpPr>
        <p:spPr>
          <a:xfrm>
            <a:off x="2795040" y="2146320"/>
            <a:ext cx="152640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Emulsification by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the detergent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action of bile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salts ducted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 from the liver</a:t>
            </a:r>
            <a:endParaRPr/>
          </a:p>
        </p:txBody>
      </p:sp>
      <p:sp>
        <p:nvSpPr>
          <p:cNvPr id="1785" name="CustomShape 10"/>
          <p:cNvSpPr/>
          <p:nvPr/>
        </p:nvSpPr>
        <p:spPr>
          <a:xfrm>
            <a:off x="2797200" y="3400560"/>
            <a:ext cx="9518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Pancreatic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lipases</a:t>
            </a:r>
            <a:endParaRPr/>
          </a:p>
        </p:txBody>
      </p:sp>
      <p:sp>
        <p:nvSpPr>
          <p:cNvPr id="1786" name="CustomShape 11"/>
          <p:cNvSpPr/>
          <p:nvPr/>
        </p:nvSpPr>
        <p:spPr>
          <a:xfrm>
            <a:off x="734760" y="4457880"/>
            <a:ext cx="13572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Monoglycerides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 fatty acids</a:t>
            </a:r>
            <a:endParaRPr/>
          </a:p>
        </p:txBody>
      </p:sp>
      <p:sp>
        <p:nvSpPr>
          <p:cNvPr id="1787" name="CustomShape 12"/>
          <p:cNvSpPr/>
          <p:nvPr/>
        </p:nvSpPr>
        <p:spPr>
          <a:xfrm>
            <a:off x="2118240" y="4457880"/>
            <a:ext cx="93204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Glycerol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fatty acids </a:t>
            </a:r>
            <a:endParaRPr/>
          </a:p>
        </p:txBody>
      </p:sp>
      <p:sp>
        <p:nvSpPr>
          <p:cNvPr id="1788" name="CustomShape 13"/>
          <p:cNvSpPr/>
          <p:nvPr/>
        </p:nvSpPr>
        <p:spPr>
          <a:xfrm>
            <a:off x="6356880" y="1336680"/>
            <a:ext cx="16315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Path of absorption</a:t>
            </a:r>
            <a:endParaRPr/>
          </a:p>
        </p:txBody>
      </p:sp>
      <p:sp>
        <p:nvSpPr>
          <p:cNvPr id="1789" name="CustomShape 14"/>
          <p:cNvSpPr/>
          <p:nvPr/>
        </p:nvSpPr>
        <p:spPr>
          <a:xfrm>
            <a:off x="2906640" y="1181160"/>
            <a:ext cx="98388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Enzyme(s)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and source</a:t>
            </a:r>
            <a:endParaRPr/>
          </a:p>
        </p:txBody>
      </p:sp>
      <p:sp>
        <p:nvSpPr>
          <p:cNvPr id="1790" name="CustomShape 15"/>
          <p:cNvSpPr/>
          <p:nvPr/>
        </p:nvSpPr>
        <p:spPr>
          <a:xfrm>
            <a:off x="4968720" y="1181160"/>
            <a:ext cx="57240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Site of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action</a:t>
            </a:r>
            <a:endParaRPr/>
          </a:p>
        </p:txBody>
      </p:sp>
      <p:sp>
        <p:nvSpPr>
          <p:cNvPr id="1791" name="CustomShape 16"/>
          <p:cNvSpPr/>
          <p:nvPr/>
        </p:nvSpPr>
        <p:spPr>
          <a:xfrm>
            <a:off x="5741640" y="1733400"/>
            <a:ext cx="2874960" cy="595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Fatty acids and monoglycerides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enter the intestinal cells via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diffusion. </a:t>
            </a:r>
            <a:endParaRPr/>
          </a:p>
        </p:txBody>
      </p:sp>
      <p:sp>
        <p:nvSpPr>
          <p:cNvPr id="1792" name="CustomShape 17"/>
          <p:cNvSpPr/>
          <p:nvPr/>
        </p:nvSpPr>
        <p:spPr>
          <a:xfrm>
            <a:off x="5741640" y="2359080"/>
            <a:ext cx="2874960" cy="1361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Fatty acids and monoglycerides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are recombined to form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triglycerides and then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combined with other lipids and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proteins within the cells, and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the resulting chylomicrons are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extruded by exocytosis.</a:t>
            </a:r>
            <a:endParaRPr/>
          </a:p>
        </p:txBody>
      </p:sp>
      <p:sp>
        <p:nvSpPr>
          <p:cNvPr id="1793" name="CustomShape 18"/>
          <p:cNvSpPr/>
          <p:nvPr/>
        </p:nvSpPr>
        <p:spPr>
          <a:xfrm>
            <a:off x="5739120" y="3770280"/>
            <a:ext cx="2768400" cy="978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The chylomicrons enter the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lacteals of the villi and are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transported to the systemic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circulation via the lymph in the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thoracic duct.</a:t>
            </a:r>
            <a:endParaRPr/>
          </a:p>
        </p:txBody>
      </p:sp>
      <p:sp>
        <p:nvSpPr>
          <p:cNvPr id="1794" name="CustomShape 19"/>
          <p:cNvSpPr/>
          <p:nvPr/>
        </p:nvSpPr>
        <p:spPr>
          <a:xfrm>
            <a:off x="5741280" y="4775040"/>
            <a:ext cx="2675160" cy="1170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Some short-chain fatty acids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are absorbed, move into the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capillary blood in the villi by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diffusion, and are transported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to the liver via the hepatic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portal vein.</a:t>
            </a:r>
            <a:endParaRPr/>
          </a:p>
        </p:txBody>
      </p:sp>
    </p:spTree>
  </p:cSld>
  <p:timing>
    <p:tnLst>
      <p:par>
        <p:cTn id="249" dur="indefinite" restart="never" nodeType="tmRoot">
          <p:childTnLst>
            <p:seq>
              <p:cTn id="2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Digestion and Absorption of Nucleic Acids</a:t>
            </a:r>
            <a:endParaRPr/>
          </a:p>
        </p:txBody>
      </p:sp>
      <p:sp>
        <p:nvSpPr>
          <p:cNvPr id="179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Enzymes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Pancreatic ribonuclease and deoxyribonuclease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Absorption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Active transport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Transported to liver via hepatic portal vein</a:t>
            </a:r>
            <a:endParaRPr/>
          </a:p>
        </p:txBody>
      </p:sp>
    </p:spTree>
  </p:cSld>
  <p:timing>
    <p:tnLst>
      <p:par>
        <p:cTn id="251" dur="indefinite" restart="never" nodeType="tmRoot">
          <p:childTnLst>
            <p:seq>
              <p:cTn id="2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CustomShape 1"/>
          <p:cNvSpPr/>
          <p:nvPr/>
        </p:nvSpPr>
        <p:spPr>
          <a:xfrm>
            <a:off x="7524720" y="6581880"/>
            <a:ext cx="161532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23.32 (4 of 4)</a:t>
            </a:r>
            <a:endParaRPr/>
          </a:p>
        </p:txBody>
      </p:sp>
      <p:pic>
        <p:nvPicPr>
          <p:cNvPr id="1798" name="Picture 9" descr=""/>
          <p:cNvPicPr/>
          <p:nvPr/>
        </p:nvPicPr>
        <p:blipFill>
          <a:blip r:embed="rId1"/>
          <a:srcRect l="0" t="59608" r="0" b="0"/>
          <a:stretch>
            <a:fillRect/>
          </a:stretch>
        </p:blipFill>
        <p:spPr>
          <a:xfrm>
            <a:off x="455760" y="2444760"/>
            <a:ext cx="8230320" cy="2369520"/>
          </a:xfrm>
          <a:prstGeom prst="rect">
            <a:avLst/>
          </a:prstGeom>
          <a:ln w="9360">
            <a:noFill/>
          </a:ln>
        </p:spPr>
      </p:pic>
      <p:sp>
        <p:nvSpPr>
          <p:cNvPr id="1799" name="CustomShape 2"/>
          <p:cNvSpPr/>
          <p:nvPr/>
        </p:nvSpPr>
        <p:spPr>
          <a:xfrm>
            <a:off x="579600" y="2835360"/>
            <a:ext cx="94680" cy="19677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800" name="CustomShape 3"/>
          <p:cNvSpPr/>
          <p:nvPr/>
        </p:nvSpPr>
        <p:spPr>
          <a:xfrm>
            <a:off x="465120" y="2247840"/>
            <a:ext cx="180360" cy="14756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801" name="CustomShape 4"/>
          <p:cNvSpPr/>
          <p:nvPr/>
        </p:nvSpPr>
        <p:spPr>
          <a:xfrm>
            <a:off x="787320" y="2114640"/>
            <a:ext cx="195768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Nucleic acid digestion</a:t>
            </a:r>
            <a:endParaRPr/>
          </a:p>
        </p:txBody>
      </p:sp>
      <p:sp>
        <p:nvSpPr>
          <p:cNvPr id="1802" name="CustomShape 5"/>
          <p:cNvSpPr/>
          <p:nvPr/>
        </p:nvSpPr>
        <p:spPr>
          <a:xfrm>
            <a:off x="6258240" y="2887560"/>
            <a:ext cx="232632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Units enter intestinal 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by active transport via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membrane carriers.</a:t>
            </a:r>
            <a:endParaRPr/>
          </a:p>
        </p:txBody>
      </p:sp>
      <p:sp>
        <p:nvSpPr>
          <p:cNvPr id="1803" name="CustomShape 6"/>
          <p:cNvSpPr/>
          <p:nvPr/>
        </p:nvSpPr>
        <p:spPr>
          <a:xfrm>
            <a:off x="6257880" y="3565440"/>
            <a:ext cx="235368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Units are absorbed into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capillary blood in the villi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and transported to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liver via the hepatic portal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vein.</a:t>
            </a:r>
            <a:endParaRPr/>
          </a:p>
        </p:txBody>
      </p:sp>
      <p:sp>
        <p:nvSpPr>
          <p:cNvPr id="1804" name="CustomShape 7"/>
          <p:cNvSpPr/>
          <p:nvPr/>
        </p:nvSpPr>
        <p:spPr>
          <a:xfrm>
            <a:off x="5416200" y="3181320"/>
            <a:ext cx="782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 </a:t>
            </a:r>
            <a:endParaRPr/>
          </a:p>
        </p:txBody>
      </p:sp>
      <p:sp>
        <p:nvSpPr>
          <p:cNvPr id="1805" name="CustomShape 8"/>
          <p:cNvSpPr/>
          <p:nvPr/>
        </p:nvSpPr>
        <p:spPr>
          <a:xfrm>
            <a:off x="5416200" y="3873600"/>
            <a:ext cx="7826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 </a:t>
            </a:r>
            <a:endParaRPr/>
          </a:p>
        </p:txBody>
      </p:sp>
      <p:sp>
        <p:nvSpPr>
          <p:cNvPr id="1806" name="CustomShape 9"/>
          <p:cNvSpPr/>
          <p:nvPr/>
        </p:nvSpPr>
        <p:spPr>
          <a:xfrm>
            <a:off x="1349280" y="2530440"/>
            <a:ext cx="8265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Foodstuff</a:t>
            </a:r>
            <a:endParaRPr/>
          </a:p>
        </p:txBody>
      </p:sp>
      <p:sp>
        <p:nvSpPr>
          <p:cNvPr id="1807" name="CustomShape 10"/>
          <p:cNvSpPr/>
          <p:nvPr/>
        </p:nvSpPr>
        <p:spPr>
          <a:xfrm>
            <a:off x="1141560" y="2889360"/>
            <a:ext cx="11408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Nucleic acids</a:t>
            </a:r>
            <a:endParaRPr/>
          </a:p>
        </p:txBody>
      </p:sp>
      <p:sp>
        <p:nvSpPr>
          <p:cNvPr id="1808" name="CustomShape 11"/>
          <p:cNvSpPr/>
          <p:nvPr/>
        </p:nvSpPr>
        <p:spPr>
          <a:xfrm>
            <a:off x="2986560" y="3181320"/>
            <a:ext cx="161172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Pancreatic ribo-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nuclease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deoxyribonuclease</a:t>
            </a:r>
            <a:endParaRPr/>
          </a:p>
        </p:txBody>
      </p:sp>
      <p:sp>
        <p:nvSpPr>
          <p:cNvPr id="1809" name="CustomShape 12"/>
          <p:cNvSpPr/>
          <p:nvPr/>
        </p:nvSpPr>
        <p:spPr>
          <a:xfrm>
            <a:off x="2986560" y="3870360"/>
            <a:ext cx="161928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Brush border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enzymes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(nucleosidases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and phosphatases)</a:t>
            </a:r>
            <a:endParaRPr/>
          </a:p>
        </p:txBody>
      </p:sp>
      <p:sp>
        <p:nvSpPr>
          <p:cNvPr id="1810" name="CustomShape 13"/>
          <p:cNvSpPr/>
          <p:nvPr/>
        </p:nvSpPr>
        <p:spPr>
          <a:xfrm>
            <a:off x="838080" y="4172040"/>
            <a:ext cx="174276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Pentose sugars,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N-containing bases,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phosphate ions</a:t>
            </a:r>
            <a:endParaRPr/>
          </a:p>
        </p:txBody>
      </p:sp>
      <p:sp>
        <p:nvSpPr>
          <p:cNvPr id="1811" name="CustomShape 14"/>
          <p:cNvSpPr/>
          <p:nvPr/>
        </p:nvSpPr>
        <p:spPr>
          <a:xfrm>
            <a:off x="6598080" y="2530440"/>
            <a:ext cx="16315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Path of absorption</a:t>
            </a:r>
            <a:endParaRPr/>
          </a:p>
        </p:txBody>
      </p:sp>
      <p:sp>
        <p:nvSpPr>
          <p:cNvPr id="1812" name="CustomShape 15"/>
          <p:cNvSpPr/>
          <p:nvPr/>
        </p:nvSpPr>
        <p:spPr>
          <a:xfrm>
            <a:off x="3105000" y="2367000"/>
            <a:ext cx="98388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Enzyme(s)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and source</a:t>
            </a:r>
            <a:endParaRPr/>
          </a:p>
        </p:txBody>
      </p:sp>
      <p:sp>
        <p:nvSpPr>
          <p:cNvPr id="1813" name="CustomShape 16"/>
          <p:cNvSpPr/>
          <p:nvPr/>
        </p:nvSpPr>
        <p:spPr>
          <a:xfrm>
            <a:off x="5443200" y="2367000"/>
            <a:ext cx="57240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Site of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action</a:t>
            </a:r>
            <a:endParaRPr/>
          </a:p>
        </p:txBody>
      </p:sp>
    </p:spTree>
  </p:cSld>
  <p:timing>
    <p:tnLst>
      <p:par>
        <p:cTn id="253" dur="indefinite" restart="never" nodeType="tmRoot">
          <p:childTnLst>
            <p:seq>
              <p:cTn id="2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Vitamin Absorption</a:t>
            </a:r>
            <a:endParaRPr/>
          </a:p>
        </p:txBody>
      </p:sp>
      <p:sp>
        <p:nvSpPr>
          <p:cNvPr id="181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 small intestine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Fat-soluble vitamins (A, D, E, and K) are carried by micelles and then diffuse into absorptive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Water-soluble vitamins (vitamin C and B vitamins) are absorbed by diffusion or by passive or active transporters.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Vitamin B</a:t>
            </a:r>
            <a:r>
              <a:rPr lang="en-US" sz="2800" baseline="-25000">
                <a:solidFill>
                  <a:srgbClr val="000000"/>
                </a:solidFill>
                <a:latin typeface="Calibri"/>
              </a:rPr>
              <a:t>12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binds with intrinsic factor, and is absorbed by endocytosis </a:t>
            </a:r>
            <a:endParaRPr/>
          </a:p>
        </p:txBody>
      </p:sp>
    </p:spTree>
  </p:cSld>
  <p:timing>
    <p:tnLst>
      <p:par>
        <p:cTn id="255" dur="indefinite" restart="never" nodeType="tmRoot">
          <p:childTnLst>
            <p:seq>
              <p:cTn id="2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Vitamin Absorption</a:t>
            </a:r>
            <a:endParaRPr/>
          </a:p>
        </p:txBody>
      </p:sp>
      <p:sp>
        <p:nvSpPr>
          <p:cNvPr id="181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 large intestine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Vitamin K and B vitamins from bacterial metabolism are absorbed</a:t>
            </a:r>
            <a:endParaRPr/>
          </a:p>
        </p:txBody>
      </p:sp>
    </p:spTree>
  </p:cSld>
  <p:timing>
    <p:tnLst>
      <p:par>
        <p:cTn id="257" dur="indefinite" restart="never" nodeType="tmRoot">
          <p:childTnLst>
            <p:seq>
              <p:cTn id="2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Mucosa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Lines the lumen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Secretes mucus, digestive enzymes and hormones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Absorbs end products of digestion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Protects against infectious disease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Three sublayers: epithelium, lamina propria, and muscularis mucosae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Electrolyte Absorption</a:t>
            </a:r>
            <a:endParaRPr/>
          </a:p>
        </p:txBody>
      </p:sp>
      <p:sp>
        <p:nvSpPr>
          <p:cNvPr id="181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Mostly along the length of small intestine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Iron and calcium are absorbed in duodenum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Na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is coupled with absorption of glucose and amino acids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Ionic iron is stored in mucosal cells with ferritin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diffuses in response to osmotic gradients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absorption is regulated by vitamin D and parathyroid hormone (PTH)</a:t>
            </a:r>
            <a:endParaRPr/>
          </a:p>
        </p:txBody>
      </p:sp>
    </p:spTree>
  </p:cSld>
  <p:timing>
    <p:tnLst>
      <p:par>
        <p:cTn id="259" dur="indefinite" restart="never" nodeType="tmRoot">
          <p:childTnLst>
            <p:seq>
              <p:cTn id="2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Water Absorption</a:t>
            </a:r>
            <a:endParaRPr/>
          </a:p>
        </p:txBody>
      </p:sp>
      <p:sp>
        <p:nvSpPr>
          <p:cNvPr id="182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95% is absorbed in the small intestine by osmosis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Net osmosis occurs whenever a concentration gradient is established by active transport of solutes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Water uptake is coupled with solute uptake</a:t>
            </a:r>
            <a:endParaRPr/>
          </a:p>
        </p:txBody>
      </p:sp>
    </p:spTree>
  </p:cSld>
  <p:timing>
    <p:tnLst>
      <p:par>
        <p:cTn id="261" dur="indefinite" restart="never" nodeType="tmRoot">
          <p:childTnLst>
            <p:seq>
              <p:cTn id="2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8151840" y="65800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23.6</a:t>
            </a:r>
            <a:endParaRPr/>
          </a:p>
        </p:txBody>
      </p:sp>
      <p:pic>
        <p:nvPicPr>
          <p:cNvPr id="29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406440"/>
            <a:ext cx="8300160" cy="586836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1020600" y="5832360"/>
            <a:ext cx="681840" cy="212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5" name="CustomShape 3"/>
          <p:cNvSpPr/>
          <p:nvPr/>
        </p:nvSpPr>
        <p:spPr>
          <a:xfrm>
            <a:off x="1141560" y="4692600"/>
            <a:ext cx="948600" cy="367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6" name="CustomShape 4"/>
          <p:cNvSpPr/>
          <p:nvPr/>
        </p:nvSpPr>
        <p:spPr>
          <a:xfrm>
            <a:off x="1185840" y="4943520"/>
            <a:ext cx="866160" cy="399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7" name="CustomShape 5"/>
          <p:cNvSpPr/>
          <p:nvPr/>
        </p:nvSpPr>
        <p:spPr>
          <a:xfrm>
            <a:off x="1001880" y="5172120"/>
            <a:ext cx="818280" cy="243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8" name="CustomShape 6"/>
          <p:cNvSpPr/>
          <p:nvPr/>
        </p:nvSpPr>
        <p:spPr>
          <a:xfrm>
            <a:off x="1801800" y="5711760"/>
            <a:ext cx="269280" cy="186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9" name="CustomShape 7"/>
          <p:cNvSpPr/>
          <p:nvPr/>
        </p:nvSpPr>
        <p:spPr>
          <a:xfrm>
            <a:off x="4794120" y="4695840"/>
            <a:ext cx="437400" cy="964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0" name="CustomShape 8"/>
          <p:cNvSpPr/>
          <p:nvPr/>
        </p:nvSpPr>
        <p:spPr>
          <a:xfrm>
            <a:off x="4911840" y="1477800"/>
            <a:ext cx="1339200" cy="172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1" name="Line 9"/>
          <p:cNvSpPr/>
          <p:nvPr/>
        </p:nvSpPr>
        <p:spPr>
          <a:xfrm flipV="1">
            <a:off x="1020600" y="5375160"/>
            <a:ext cx="511200" cy="542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2" name="Line 10"/>
          <p:cNvSpPr/>
          <p:nvPr/>
        </p:nvSpPr>
        <p:spPr>
          <a:xfrm flipV="1">
            <a:off x="5695920" y="1477800"/>
            <a:ext cx="269640" cy="1976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3" name="CustomShape 11"/>
          <p:cNvSpPr/>
          <p:nvPr/>
        </p:nvSpPr>
        <p:spPr>
          <a:xfrm>
            <a:off x="3941640" y="884160"/>
            <a:ext cx="759600" cy="1656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4" name="CustomShape 12"/>
          <p:cNvSpPr/>
          <p:nvPr/>
        </p:nvSpPr>
        <p:spPr>
          <a:xfrm>
            <a:off x="3903840" y="1135080"/>
            <a:ext cx="797760" cy="2566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5" name="CustomShape 13"/>
          <p:cNvSpPr/>
          <p:nvPr/>
        </p:nvSpPr>
        <p:spPr>
          <a:xfrm>
            <a:off x="5746680" y="2027160"/>
            <a:ext cx="1044000" cy="2052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6" name="CustomShape 14"/>
          <p:cNvSpPr/>
          <p:nvPr/>
        </p:nvSpPr>
        <p:spPr>
          <a:xfrm>
            <a:off x="5823000" y="2243160"/>
            <a:ext cx="967680" cy="1928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7" name="CustomShape 15"/>
          <p:cNvSpPr/>
          <p:nvPr/>
        </p:nvSpPr>
        <p:spPr>
          <a:xfrm>
            <a:off x="5924520" y="2496960"/>
            <a:ext cx="866160" cy="1715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8" name="CustomShape 16"/>
          <p:cNvSpPr/>
          <p:nvPr/>
        </p:nvSpPr>
        <p:spPr>
          <a:xfrm>
            <a:off x="6191280" y="3049560"/>
            <a:ext cx="589680" cy="120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9" name="CustomShape 17"/>
          <p:cNvSpPr/>
          <p:nvPr/>
        </p:nvSpPr>
        <p:spPr>
          <a:xfrm>
            <a:off x="6473880" y="3822840"/>
            <a:ext cx="313560" cy="580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0" name="CustomShape 18"/>
          <p:cNvSpPr/>
          <p:nvPr/>
        </p:nvSpPr>
        <p:spPr>
          <a:xfrm>
            <a:off x="6324480" y="4299120"/>
            <a:ext cx="462960" cy="294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1" name="CustomShape 19"/>
          <p:cNvSpPr/>
          <p:nvPr/>
        </p:nvSpPr>
        <p:spPr>
          <a:xfrm>
            <a:off x="6540480" y="4835520"/>
            <a:ext cx="250200" cy="126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2" name="CustomShape 20"/>
          <p:cNvSpPr/>
          <p:nvPr/>
        </p:nvSpPr>
        <p:spPr>
          <a:xfrm>
            <a:off x="6464160" y="5073480"/>
            <a:ext cx="326160" cy="8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3" name="CustomShape 21"/>
          <p:cNvSpPr/>
          <p:nvPr/>
        </p:nvSpPr>
        <p:spPr>
          <a:xfrm>
            <a:off x="5607000" y="4575240"/>
            <a:ext cx="1167840" cy="1021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4" name="CustomShape 22"/>
          <p:cNvSpPr/>
          <p:nvPr/>
        </p:nvSpPr>
        <p:spPr>
          <a:xfrm>
            <a:off x="5762520" y="5038560"/>
            <a:ext cx="793080" cy="869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15" name="Line 23"/>
          <p:cNvSpPr/>
          <p:nvPr/>
        </p:nvSpPr>
        <p:spPr>
          <a:xfrm flipV="1">
            <a:off x="5305320" y="5597280"/>
            <a:ext cx="1440" cy="2383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16" name="CustomShape 24"/>
          <p:cNvSpPr/>
          <p:nvPr/>
        </p:nvSpPr>
        <p:spPr>
          <a:xfrm>
            <a:off x="6282360" y="1365120"/>
            <a:ext cx="23767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Glands in submucosa</a:t>
            </a:r>
            <a:endParaRPr/>
          </a:p>
        </p:txBody>
      </p:sp>
      <p:sp>
        <p:nvSpPr>
          <p:cNvPr id="317" name="CustomShape 25"/>
          <p:cNvSpPr/>
          <p:nvPr/>
        </p:nvSpPr>
        <p:spPr>
          <a:xfrm>
            <a:off x="6870600" y="2876400"/>
            <a:ext cx="1326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Submucosa</a:t>
            </a:r>
            <a:endParaRPr/>
          </a:p>
        </p:txBody>
      </p:sp>
      <p:sp>
        <p:nvSpPr>
          <p:cNvPr id="318" name="CustomShape 26"/>
          <p:cNvSpPr/>
          <p:nvPr/>
        </p:nvSpPr>
        <p:spPr>
          <a:xfrm>
            <a:off x="6806880" y="5486400"/>
            <a:ext cx="749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319" name="CustomShape 27"/>
          <p:cNvSpPr/>
          <p:nvPr/>
        </p:nvSpPr>
        <p:spPr>
          <a:xfrm>
            <a:off x="6582240" y="5781600"/>
            <a:ext cx="2106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Mucosa-associated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lymphoid tissue</a:t>
            </a:r>
            <a:endParaRPr/>
          </a:p>
        </p:txBody>
      </p:sp>
      <p:sp>
        <p:nvSpPr>
          <p:cNvPr id="320" name="CustomShape 28"/>
          <p:cNvSpPr/>
          <p:nvPr/>
        </p:nvSpPr>
        <p:spPr>
          <a:xfrm>
            <a:off x="3801960" y="5784840"/>
            <a:ext cx="23400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Duct of gland outside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alimentary canal </a:t>
            </a:r>
            <a:endParaRPr/>
          </a:p>
        </p:txBody>
      </p:sp>
      <p:sp>
        <p:nvSpPr>
          <p:cNvPr id="321" name="CustomShape 29"/>
          <p:cNvSpPr/>
          <p:nvPr/>
        </p:nvSpPr>
        <p:spPr>
          <a:xfrm>
            <a:off x="2919960" y="5533920"/>
            <a:ext cx="1843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 in mucosa</a:t>
            </a:r>
            <a:endParaRPr/>
          </a:p>
        </p:txBody>
      </p:sp>
      <p:sp>
        <p:nvSpPr>
          <p:cNvPr id="322" name="CustomShape 30"/>
          <p:cNvSpPr/>
          <p:nvPr/>
        </p:nvSpPr>
        <p:spPr>
          <a:xfrm>
            <a:off x="454320" y="4556160"/>
            <a:ext cx="633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Nerve</a:t>
            </a:r>
            <a:endParaRPr/>
          </a:p>
        </p:txBody>
      </p:sp>
      <p:sp>
        <p:nvSpPr>
          <p:cNvPr id="323" name="CustomShape 31"/>
          <p:cNvSpPr/>
          <p:nvPr/>
        </p:nvSpPr>
        <p:spPr>
          <a:xfrm>
            <a:off x="457560" y="4803840"/>
            <a:ext cx="665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324" name="CustomShape 32"/>
          <p:cNvSpPr/>
          <p:nvPr/>
        </p:nvSpPr>
        <p:spPr>
          <a:xfrm>
            <a:off x="466200" y="5060880"/>
            <a:ext cx="470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325" name="CustomShape 33"/>
          <p:cNvSpPr/>
          <p:nvPr/>
        </p:nvSpPr>
        <p:spPr>
          <a:xfrm>
            <a:off x="2102400" y="5778360"/>
            <a:ext cx="1134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 </a:t>
            </a:r>
            <a:endParaRPr/>
          </a:p>
        </p:txBody>
      </p:sp>
      <p:sp>
        <p:nvSpPr>
          <p:cNvPr id="326" name="CustomShape 34"/>
          <p:cNvSpPr/>
          <p:nvPr/>
        </p:nvSpPr>
        <p:spPr>
          <a:xfrm>
            <a:off x="460800" y="6029280"/>
            <a:ext cx="1128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Mesentery</a:t>
            </a:r>
            <a:endParaRPr/>
          </a:p>
        </p:txBody>
      </p:sp>
      <p:sp>
        <p:nvSpPr>
          <p:cNvPr id="327" name="CustomShape 35"/>
          <p:cNvSpPr/>
          <p:nvPr/>
        </p:nvSpPr>
        <p:spPr>
          <a:xfrm>
            <a:off x="4882680" y="495360"/>
            <a:ext cx="2718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Intrinsic nerve plexuses</a:t>
            </a:r>
            <a:endParaRPr/>
          </a:p>
        </p:txBody>
      </p:sp>
      <p:sp>
        <p:nvSpPr>
          <p:cNvPr id="328" name="CustomShape 36"/>
          <p:cNvSpPr/>
          <p:nvPr/>
        </p:nvSpPr>
        <p:spPr>
          <a:xfrm>
            <a:off x="4735440" y="781200"/>
            <a:ext cx="2669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Myenteric nerve plexus</a:t>
            </a:r>
            <a:endParaRPr/>
          </a:p>
        </p:txBody>
      </p:sp>
      <p:sp>
        <p:nvSpPr>
          <p:cNvPr id="329" name="CustomShape 37"/>
          <p:cNvSpPr/>
          <p:nvPr/>
        </p:nvSpPr>
        <p:spPr>
          <a:xfrm>
            <a:off x="4734720" y="1022400"/>
            <a:ext cx="2963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Submucosal nerve plexus</a:t>
            </a:r>
            <a:endParaRPr/>
          </a:p>
        </p:txBody>
      </p:sp>
      <p:sp>
        <p:nvSpPr>
          <p:cNvPr id="330" name="CustomShape 38"/>
          <p:cNvSpPr/>
          <p:nvPr/>
        </p:nvSpPr>
        <p:spPr>
          <a:xfrm>
            <a:off x="6859440" y="1616040"/>
            <a:ext cx="866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Mucosa</a:t>
            </a:r>
            <a:endParaRPr/>
          </a:p>
        </p:txBody>
      </p:sp>
      <p:sp>
        <p:nvSpPr>
          <p:cNvPr id="331" name="CustomShape 39"/>
          <p:cNvSpPr/>
          <p:nvPr/>
        </p:nvSpPr>
        <p:spPr>
          <a:xfrm>
            <a:off x="6810120" y="190188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332" name="CustomShape 40"/>
          <p:cNvSpPr/>
          <p:nvPr/>
        </p:nvSpPr>
        <p:spPr>
          <a:xfrm>
            <a:off x="6810480" y="2143080"/>
            <a:ext cx="1796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Lamina propria</a:t>
            </a:r>
            <a:endParaRPr/>
          </a:p>
        </p:txBody>
      </p:sp>
      <p:sp>
        <p:nvSpPr>
          <p:cNvPr id="333" name="CustomShape 41"/>
          <p:cNvSpPr/>
          <p:nvPr/>
        </p:nvSpPr>
        <p:spPr>
          <a:xfrm>
            <a:off x="6811200" y="2384280"/>
            <a:ext cx="13374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Muscularis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mucosae </a:t>
            </a:r>
            <a:endParaRPr/>
          </a:p>
        </p:txBody>
      </p:sp>
      <p:sp>
        <p:nvSpPr>
          <p:cNvPr id="334" name="CustomShape 42"/>
          <p:cNvSpPr/>
          <p:nvPr/>
        </p:nvSpPr>
        <p:spPr>
          <a:xfrm>
            <a:off x="6884640" y="3181320"/>
            <a:ext cx="1285560" cy="49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Muscularis 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externa</a:t>
            </a:r>
            <a:endParaRPr/>
          </a:p>
        </p:txBody>
      </p:sp>
      <p:sp>
        <p:nvSpPr>
          <p:cNvPr id="335" name="CustomShape 43"/>
          <p:cNvSpPr/>
          <p:nvPr/>
        </p:nvSpPr>
        <p:spPr>
          <a:xfrm>
            <a:off x="6808680" y="3711600"/>
            <a:ext cx="1520280" cy="520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Longitudinal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muscle </a:t>
            </a:r>
            <a:endParaRPr/>
          </a:p>
        </p:txBody>
      </p:sp>
      <p:sp>
        <p:nvSpPr>
          <p:cNvPr id="336" name="CustomShape 44"/>
          <p:cNvSpPr/>
          <p:nvPr/>
        </p:nvSpPr>
        <p:spPr>
          <a:xfrm>
            <a:off x="6811920" y="4181400"/>
            <a:ext cx="1856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Circular muscle</a:t>
            </a:r>
            <a:endParaRPr/>
          </a:p>
        </p:txBody>
      </p:sp>
      <p:sp>
        <p:nvSpPr>
          <p:cNvPr id="337" name="CustomShape 45"/>
          <p:cNvSpPr/>
          <p:nvPr/>
        </p:nvSpPr>
        <p:spPr>
          <a:xfrm>
            <a:off x="6861240" y="4432320"/>
            <a:ext cx="773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Serosa</a:t>
            </a:r>
            <a:endParaRPr/>
          </a:p>
        </p:txBody>
      </p:sp>
      <p:sp>
        <p:nvSpPr>
          <p:cNvPr id="338" name="CustomShape 46"/>
          <p:cNvSpPr/>
          <p:nvPr/>
        </p:nvSpPr>
        <p:spPr>
          <a:xfrm>
            <a:off x="6816600" y="471816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339" name="CustomShape 47"/>
          <p:cNvSpPr/>
          <p:nvPr/>
        </p:nvSpPr>
        <p:spPr>
          <a:xfrm>
            <a:off x="6817680" y="4959360"/>
            <a:ext cx="14392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Connective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tissue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000">
                <a:latin typeface="Calibri"/>
              </a:rPr>
              <a:t>Submucosa</a:t>
            </a:r>
            <a:endParaRPr/>
          </a:p>
        </p:txBody>
      </p:sp>
      <p:sp>
        <p:nvSpPr>
          <p:cNvPr id="34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Composed of Connective Tissue.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May contain glands, derived from the epithelium of the mucosa.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Toward the outside, contains the submucosal myenteric plexus.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8151840" y="65800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23.6</a:t>
            </a:r>
            <a:endParaRPr/>
          </a:p>
        </p:txBody>
      </p:sp>
      <p:pic>
        <p:nvPicPr>
          <p:cNvPr id="34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406440"/>
            <a:ext cx="8300160" cy="5868360"/>
          </a:xfrm>
          <a:prstGeom prst="rect">
            <a:avLst/>
          </a:prstGeom>
          <a:ln w="9360">
            <a:noFill/>
          </a:ln>
        </p:spPr>
      </p:pic>
      <p:sp>
        <p:nvSpPr>
          <p:cNvPr id="344" name="CustomShape 2"/>
          <p:cNvSpPr/>
          <p:nvPr/>
        </p:nvSpPr>
        <p:spPr>
          <a:xfrm>
            <a:off x="1020600" y="5832360"/>
            <a:ext cx="681840" cy="212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5" name="CustomShape 3"/>
          <p:cNvSpPr/>
          <p:nvPr/>
        </p:nvSpPr>
        <p:spPr>
          <a:xfrm>
            <a:off x="1141560" y="4692600"/>
            <a:ext cx="948600" cy="367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6" name="CustomShape 4"/>
          <p:cNvSpPr/>
          <p:nvPr/>
        </p:nvSpPr>
        <p:spPr>
          <a:xfrm>
            <a:off x="1185840" y="4943520"/>
            <a:ext cx="866160" cy="399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7" name="CustomShape 5"/>
          <p:cNvSpPr/>
          <p:nvPr/>
        </p:nvSpPr>
        <p:spPr>
          <a:xfrm>
            <a:off x="1001880" y="5172120"/>
            <a:ext cx="818280" cy="243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8" name="CustomShape 6"/>
          <p:cNvSpPr/>
          <p:nvPr/>
        </p:nvSpPr>
        <p:spPr>
          <a:xfrm>
            <a:off x="1801800" y="5711760"/>
            <a:ext cx="269280" cy="186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9" name="CustomShape 7"/>
          <p:cNvSpPr/>
          <p:nvPr/>
        </p:nvSpPr>
        <p:spPr>
          <a:xfrm>
            <a:off x="4794120" y="4695840"/>
            <a:ext cx="437400" cy="964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0" name="CustomShape 8"/>
          <p:cNvSpPr/>
          <p:nvPr/>
        </p:nvSpPr>
        <p:spPr>
          <a:xfrm>
            <a:off x="4911840" y="1477800"/>
            <a:ext cx="1339200" cy="172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1" name="Line 9"/>
          <p:cNvSpPr/>
          <p:nvPr/>
        </p:nvSpPr>
        <p:spPr>
          <a:xfrm flipV="1">
            <a:off x="1020600" y="5375160"/>
            <a:ext cx="511200" cy="542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52" name="Line 10"/>
          <p:cNvSpPr/>
          <p:nvPr/>
        </p:nvSpPr>
        <p:spPr>
          <a:xfrm flipV="1">
            <a:off x="5695920" y="1477800"/>
            <a:ext cx="269640" cy="1976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53" name="CustomShape 11"/>
          <p:cNvSpPr/>
          <p:nvPr/>
        </p:nvSpPr>
        <p:spPr>
          <a:xfrm>
            <a:off x="3941640" y="884160"/>
            <a:ext cx="759600" cy="1656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4" name="CustomShape 12"/>
          <p:cNvSpPr/>
          <p:nvPr/>
        </p:nvSpPr>
        <p:spPr>
          <a:xfrm>
            <a:off x="3903840" y="1135080"/>
            <a:ext cx="797760" cy="2566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5" name="CustomShape 13"/>
          <p:cNvSpPr/>
          <p:nvPr/>
        </p:nvSpPr>
        <p:spPr>
          <a:xfrm>
            <a:off x="5746680" y="2027160"/>
            <a:ext cx="1044000" cy="2052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6" name="CustomShape 14"/>
          <p:cNvSpPr/>
          <p:nvPr/>
        </p:nvSpPr>
        <p:spPr>
          <a:xfrm>
            <a:off x="5823000" y="2243160"/>
            <a:ext cx="967680" cy="1928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7" name="CustomShape 15"/>
          <p:cNvSpPr/>
          <p:nvPr/>
        </p:nvSpPr>
        <p:spPr>
          <a:xfrm>
            <a:off x="5924520" y="2496960"/>
            <a:ext cx="866160" cy="1715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8" name="CustomShape 16"/>
          <p:cNvSpPr/>
          <p:nvPr/>
        </p:nvSpPr>
        <p:spPr>
          <a:xfrm>
            <a:off x="6191280" y="3049560"/>
            <a:ext cx="589680" cy="120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59" name="CustomShape 17"/>
          <p:cNvSpPr/>
          <p:nvPr/>
        </p:nvSpPr>
        <p:spPr>
          <a:xfrm>
            <a:off x="6473880" y="3822840"/>
            <a:ext cx="313560" cy="580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60" name="CustomShape 18"/>
          <p:cNvSpPr/>
          <p:nvPr/>
        </p:nvSpPr>
        <p:spPr>
          <a:xfrm>
            <a:off x="6324480" y="4299120"/>
            <a:ext cx="462960" cy="294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61" name="CustomShape 19"/>
          <p:cNvSpPr/>
          <p:nvPr/>
        </p:nvSpPr>
        <p:spPr>
          <a:xfrm>
            <a:off x="6540480" y="4835520"/>
            <a:ext cx="250200" cy="126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62" name="CustomShape 20"/>
          <p:cNvSpPr/>
          <p:nvPr/>
        </p:nvSpPr>
        <p:spPr>
          <a:xfrm>
            <a:off x="6464160" y="5073480"/>
            <a:ext cx="326160" cy="8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63" name="CustomShape 21"/>
          <p:cNvSpPr/>
          <p:nvPr/>
        </p:nvSpPr>
        <p:spPr>
          <a:xfrm>
            <a:off x="5607000" y="4575240"/>
            <a:ext cx="1167840" cy="1021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64" name="CustomShape 22"/>
          <p:cNvSpPr/>
          <p:nvPr/>
        </p:nvSpPr>
        <p:spPr>
          <a:xfrm>
            <a:off x="5762520" y="5038560"/>
            <a:ext cx="793080" cy="869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65" name="Line 23"/>
          <p:cNvSpPr/>
          <p:nvPr/>
        </p:nvSpPr>
        <p:spPr>
          <a:xfrm flipV="1">
            <a:off x="5305320" y="5597280"/>
            <a:ext cx="1440" cy="2383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66" name="CustomShape 24"/>
          <p:cNvSpPr/>
          <p:nvPr/>
        </p:nvSpPr>
        <p:spPr>
          <a:xfrm>
            <a:off x="6282360" y="1365120"/>
            <a:ext cx="23767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Glands in submucosa</a:t>
            </a:r>
            <a:endParaRPr/>
          </a:p>
        </p:txBody>
      </p:sp>
      <p:sp>
        <p:nvSpPr>
          <p:cNvPr id="367" name="CustomShape 25"/>
          <p:cNvSpPr/>
          <p:nvPr/>
        </p:nvSpPr>
        <p:spPr>
          <a:xfrm>
            <a:off x="6870600" y="2876400"/>
            <a:ext cx="1326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Submucosa</a:t>
            </a:r>
            <a:endParaRPr/>
          </a:p>
        </p:txBody>
      </p:sp>
      <p:sp>
        <p:nvSpPr>
          <p:cNvPr id="368" name="CustomShape 26"/>
          <p:cNvSpPr/>
          <p:nvPr/>
        </p:nvSpPr>
        <p:spPr>
          <a:xfrm>
            <a:off x="6806880" y="5486400"/>
            <a:ext cx="749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369" name="CustomShape 27"/>
          <p:cNvSpPr/>
          <p:nvPr/>
        </p:nvSpPr>
        <p:spPr>
          <a:xfrm>
            <a:off x="6582240" y="5781600"/>
            <a:ext cx="2106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Mucosa-associated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lymphoid tissue</a:t>
            </a:r>
            <a:endParaRPr/>
          </a:p>
        </p:txBody>
      </p:sp>
      <p:sp>
        <p:nvSpPr>
          <p:cNvPr id="370" name="CustomShape 28"/>
          <p:cNvSpPr/>
          <p:nvPr/>
        </p:nvSpPr>
        <p:spPr>
          <a:xfrm>
            <a:off x="3801960" y="5784840"/>
            <a:ext cx="23400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Duct of gland outside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alimentary canal </a:t>
            </a:r>
            <a:endParaRPr/>
          </a:p>
        </p:txBody>
      </p:sp>
      <p:sp>
        <p:nvSpPr>
          <p:cNvPr id="371" name="CustomShape 29"/>
          <p:cNvSpPr/>
          <p:nvPr/>
        </p:nvSpPr>
        <p:spPr>
          <a:xfrm>
            <a:off x="2919960" y="5533920"/>
            <a:ext cx="1843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 in mucosa</a:t>
            </a:r>
            <a:endParaRPr/>
          </a:p>
        </p:txBody>
      </p:sp>
      <p:sp>
        <p:nvSpPr>
          <p:cNvPr id="372" name="CustomShape 30"/>
          <p:cNvSpPr/>
          <p:nvPr/>
        </p:nvSpPr>
        <p:spPr>
          <a:xfrm>
            <a:off x="454320" y="4556160"/>
            <a:ext cx="633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Nerve</a:t>
            </a:r>
            <a:endParaRPr/>
          </a:p>
        </p:txBody>
      </p:sp>
      <p:sp>
        <p:nvSpPr>
          <p:cNvPr id="373" name="CustomShape 31"/>
          <p:cNvSpPr/>
          <p:nvPr/>
        </p:nvSpPr>
        <p:spPr>
          <a:xfrm>
            <a:off x="457560" y="4803840"/>
            <a:ext cx="665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374" name="CustomShape 32"/>
          <p:cNvSpPr/>
          <p:nvPr/>
        </p:nvSpPr>
        <p:spPr>
          <a:xfrm>
            <a:off x="466200" y="5060880"/>
            <a:ext cx="470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375" name="CustomShape 33"/>
          <p:cNvSpPr/>
          <p:nvPr/>
        </p:nvSpPr>
        <p:spPr>
          <a:xfrm>
            <a:off x="2102400" y="5778360"/>
            <a:ext cx="1134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 </a:t>
            </a:r>
            <a:endParaRPr/>
          </a:p>
        </p:txBody>
      </p:sp>
      <p:sp>
        <p:nvSpPr>
          <p:cNvPr id="376" name="CustomShape 34"/>
          <p:cNvSpPr/>
          <p:nvPr/>
        </p:nvSpPr>
        <p:spPr>
          <a:xfrm>
            <a:off x="460800" y="6029280"/>
            <a:ext cx="1128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Mesentery</a:t>
            </a:r>
            <a:endParaRPr/>
          </a:p>
        </p:txBody>
      </p:sp>
      <p:sp>
        <p:nvSpPr>
          <p:cNvPr id="377" name="CustomShape 35"/>
          <p:cNvSpPr/>
          <p:nvPr/>
        </p:nvSpPr>
        <p:spPr>
          <a:xfrm>
            <a:off x="4882680" y="495360"/>
            <a:ext cx="2718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Intrinsic nerve plexuses</a:t>
            </a:r>
            <a:endParaRPr/>
          </a:p>
        </p:txBody>
      </p:sp>
      <p:sp>
        <p:nvSpPr>
          <p:cNvPr id="378" name="CustomShape 36"/>
          <p:cNvSpPr/>
          <p:nvPr/>
        </p:nvSpPr>
        <p:spPr>
          <a:xfrm>
            <a:off x="4735440" y="781200"/>
            <a:ext cx="2669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Myenteric nerve plexus</a:t>
            </a:r>
            <a:endParaRPr/>
          </a:p>
        </p:txBody>
      </p:sp>
      <p:sp>
        <p:nvSpPr>
          <p:cNvPr id="379" name="CustomShape 37"/>
          <p:cNvSpPr/>
          <p:nvPr/>
        </p:nvSpPr>
        <p:spPr>
          <a:xfrm>
            <a:off x="4734720" y="1022400"/>
            <a:ext cx="2963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Submucosal nerve plexus</a:t>
            </a:r>
            <a:endParaRPr/>
          </a:p>
        </p:txBody>
      </p:sp>
      <p:sp>
        <p:nvSpPr>
          <p:cNvPr id="380" name="CustomShape 38"/>
          <p:cNvSpPr/>
          <p:nvPr/>
        </p:nvSpPr>
        <p:spPr>
          <a:xfrm>
            <a:off x="6859440" y="1616040"/>
            <a:ext cx="866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Mucosa</a:t>
            </a:r>
            <a:endParaRPr/>
          </a:p>
        </p:txBody>
      </p:sp>
      <p:sp>
        <p:nvSpPr>
          <p:cNvPr id="381" name="CustomShape 39"/>
          <p:cNvSpPr/>
          <p:nvPr/>
        </p:nvSpPr>
        <p:spPr>
          <a:xfrm>
            <a:off x="6810120" y="190188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382" name="CustomShape 40"/>
          <p:cNvSpPr/>
          <p:nvPr/>
        </p:nvSpPr>
        <p:spPr>
          <a:xfrm>
            <a:off x="6810480" y="2143080"/>
            <a:ext cx="1796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Lamina propria</a:t>
            </a:r>
            <a:endParaRPr/>
          </a:p>
        </p:txBody>
      </p:sp>
      <p:sp>
        <p:nvSpPr>
          <p:cNvPr id="383" name="CustomShape 41"/>
          <p:cNvSpPr/>
          <p:nvPr/>
        </p:nvSpPr>
        <p:spPr>
          <a:xfrm>
            <a:off x="6811200" y="2384280"/>
            <a:ext cx="13374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Muscularis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mucosae </a:t>
            </a:r>
            <a:endParaRPr/>
          </a:p>
        </p:txBody>
      </p:sp>
      <p:sp>
        <p:nvSpPr>
          <p:cNvPr id="384" name="CustomShape 42"/>
          <p:cNvSpPr/>
          <p:nvPr/>
        </p:nvSpPr>
        <p:spPr>
          <a:xfrm>
            <a:off x="6884640" y="3181320"/>
            <a:ext cx="1285560" cy="49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Muscularis 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externa</a:t>
            </a:r>
            <a:endParaRPr/>
          </a:p>
        </p:txBody>
      </p:sp>
      <p:sp>
        <p:nvSpPr>
          <p:cNvPr id="385" name="CustomShape 43"/>
          <p:cNvSpPr/>
          <p:nvPr/>
        </p:nvSpPr>
        <p:spPr>
          <a:xfrm>
            <a:off x="6808680" y="3711600"/>
            <a:ext cx="1520280" cy="520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Longitudinal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muscle </a:t>
            </a:r>
            <a:endParaRPr/>
          </a:p>
        </p:txBody>
      </p:sp>
      <p:sp>
        <p:nvSpPr>
          <p:cNvPr id="386" name="CustomShape 44"/>
          <p:cNvSpPr/>
          <p:nvPr/>
        </p:nvSpPr>
        <p:spPr>
          <a:xfrm>
            <a:off x="6811920" y="4181400"/>
            <a:ext cx="1856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Circular muscle</a:t>
            </a:r>
            <a:endParaRPr/>
          </a:p>
        </p:txBody>
      </p:sp>
      <p:sp>
        <p:nvSpPr>
          <p:cNvPr id="387" name="CustomShape 45"/>
          <p:cNvSpPr/>
          <p:nvPr/>
        </p:nvSpPr>
        <p:spPr>
          <a:xfrm>
            <a:off x="6861240" y="4432320"/>
            <a:ext cx="773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Serosa</a:t>
            </a:r>
            <a:endParaRPr/>
          </a:p>
        </p:txBody>
      </p:sp>
      <p:sp>
        <p:nvSpPr>
          <p:cNvPr id="388" name="CustomShape 46"/>
          <p:cNvSpPr/>
          <p:nvPr/>
        </p:nvSpPr>
        <p:spPr>
          <a:xfrm>
            <a:off x="6816600" y="471816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389" name="CustomShape 47"/>
          <p:cNvSpPr/>
          <p:nvPr/>
        </p:nvSpPr>
        <p:spPr>
          <a:xfrm>
            <a:off x="6817680" y="4959360"/>
            <a:ext cx="14392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Connective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tissue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Muscularis Externa</a:t>
            </a:r>
            <a:endParaRPr/>
          </a:p>
        </p:txBody>
      </p:sp>
      <p:sp>
        <p:nvSpPr>
          <p:cNvPr id="39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Muscularis externa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Responsible for segmentation and peristalsis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Inner circular and outer longitudinal layers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Myenteric nerve plexus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Sphincters in some regions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8151840" y="65800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23.6</a:t>
            </a:r>
            <a:endParaRPr/>
          </a:p>
        </p:txBody>
      </p:sp>
      <p:pic>
        <p:nvPicPr>
          <p:cNvPr id="39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406440"/>
            <a:ext cx="8300160" cy="5868360"/>
          </a:xfrm>
          <a:prstGeom prst="rect">
            <a:avLst/>
          </a:prstGeom>
          <a:ln w="9360">
            <a:noFill/>
          </a:ln>
        </p:spPr>
      </p:pic>
      <p:sp>
        <p:nvSpPr>
          <p:cNvPr id="394" name="CustomShape 2"/>
          <p:cNvSpPr/>
          <p:nvPr/>
        </p:nvSpPr>
        <p:spPr>
          <a:xfrm>
            <a:off x="1020600" y="5832360"/>
            <a:ext cx="681840" cy="212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95" name="CustomShape 3"/>
          <p:cNvSpPr/>
          <p:nvPr/>
        </p:nvSpPr>
        <p:spPr>
          <a:xfrm>
            <a:off x="1141560" y="4692600"/>
            <a:ext cx="948600" cy="367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96" name="CustomShape 4"/>
          <p:cNvSpPr/>
          <p:nvPr/>
        </p:nvSpPr>
        <p:spPr>
          <a:xfrm>
            <a:off x="1185840" y="4943520"/>
            <a:ext cx="866160" cy="399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97" name="CustomShape 5"/>
          <p:cNvSpPr/>
          <p:nvPr/>
        </p:nvSpPr>
        <p:spPr>
          <a:xfrm>
            <a:off x="1001880" y="5172120"/>
            <a:ext cx="818280" cy="243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98" name="CustomShape 6"/>
          <p:cNvSpPr/>
          <p:nvPr/>
        </p:nvSpPr>
        <p:spPr>
          <a:xfrm>
            <a:off x="1801800" y="5711760"/>
            <a:ext cx="269280" cy="186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99" name="CustomShape 7"/>
          <p:cNvSpPr/>
          <p:nvPr/>
        </p:nvSpPr>
        <p:spPr>
          <a:xfrm>
            <a:off x="4794120" y="4695840"/>
            <a:ext cx="437400" cy="964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0" name="CustomShape 8"/>
          <p:cNvSpPr/>
          <p:nvPr/>
        </p:nvSpPr>
        <p:spPr>
          <a:xfrm>
            <a:off x="4911840" y="1477800"/>
            <a:ext cx="1339200" cy="1720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1" name="Line 9"/>
          <p:cNvSpPr/>
          <p:nvPr/>
        </p:nvSpPr>
        <p:spPr>
          <a:xfrm flipV="1">
            <a:off x="1020600" y="5375160"/>
            <a:ext cx="511200" cy="542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02" name="Line 10"/>
          <p:cNvSpPr/>
          <p:nvPr/>
        </p:nvSpPr>
        <p:spPr>
          <a:xfrm flipV="1">
            <a:off x="5695920" y="1477800"/>
            <a:ext cx="269640" cy="1976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03" name="CustomShape 11"/>
          <p:cNvSpPr/>
          <p:nvPr/>
        </p:nvSpPr>
        <p:spPr>
          <a:xfrm>
            <a:off x="3941640" y="884160"/>
            <a:ext cx="759600" cy="1656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4" name="CustomShape 12"/>
          <p:cNvSpPr/>
          <p:nvPr/>
        </p:nvSpPr>
        <p:spPr>
          <a:xfrm>
            <a:off x="3903840" y="1135080"/>
            <a:ext cx="797760" cy="2566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5" name="CustomShape 13"/>
          <p:cNvSpPr/>
          <p:nvPr/>
        </p:nvSpPr>
        <p:spPr>
          <a:xfrm>
            <a:off x="5746680" y="2027160"/>
            <a:ext cx="1044000" cy="2052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6" name="CustomShape 14"/>
          <p:cNvSpPr/>
          <p:nvPr/>
        </p:nvSpPr>
        <p:spPr>
          <a:xfrm>
            <a:off x="5823000" y="2243160"/>
            <a:ext cx="967680" cy="1928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7" name="CustomShape 15"/>
          <p:cNvSpPr/>
          <p:nvPr/>
        </p:nvSpPr>
        <p:spPr>
          <a:xfrm>
            <a:off x="5924520" y="2496960"/>
            <a:ext cx="866160" cy="1715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8" name="CustomShape 16"/>
          <p:cNvSpPr/>
          <p:nvPr/>
        </p:nvSpPr>
        <p:spPr>
          <a:xfrm>
            <a:off x="6191280" y="3049560"/>
            <a:ext cx="589680" cy="1207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9" name="CustomShape 17"/>
          <p:cNvSpPr/>
          <p:nvPr/>
        </p:nvSpPr>
        <p:spPr>
          <a:xfrm>
            <a:off x="6473880" y="3822840"/>
            <a:ext cx="313560" cy="580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10" name="CustomShape 18"/>
          <p:cNvSpPr/>
          <p:nvPr/>
        </p:nvSpPr>
        <p:spPr>
          <a:xfrm>
            <a:off x="6324480" y="4299120"/>
            <a:ext cx="462960" cy="294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11" name="CustomShape 19"/>
          <p:cNvSpPr/>
          <p:nvPr/>
        </p:nvSpPr>
        <p:spPr>
          <a:xfrm>
            <a:off x="6540480" y="4835520"/>
            <a:ext cx="250200" cy="126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12" name="CustomShape 20"/>
          <p:cNvSpPr/>
          <p:nvPr/>
        </p:nvSpPr>
        <p:spPr>
          <a:xfrm>
            <a:off x="6464160" y="5073480"/>
            <a:ext cx="326160" cy="8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13" name="CustomShape 21"/>
          <p:cNvSpPr/>
          <p:nvPr/>
        </p:nvSpPr>
        <p:spPr>
          <a:xfrm>
            <a:off x="5607000" y="4575240"/>
            <a:ext cx="1167840" cy="1021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14" name="CustomShape 22"/>
          <p:cNvSpPr/>
          <p:nvPr/>
        </p:nvSpPr>
        <p:spPr>
          <a:xfrm>
            <a:off x="5762520" y="5038560"/>
            <a:ext cx="793080" cy="869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15" name="Line 23"/>
          <p:cNvSpPr/>
          <p:nvPr/>
        </p:nvSpPr>
        <p:spPr>
          <a:xfrm flipV="1">
            <a:off x="5305320" y="5597280"/>
            <a:ext cx="1440" cy="2383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16" name="CustomShape 24"/>
          <p:cNvSpPr/>
          <p:nvPr/>
        </p:nvSpPr>
        <p:spPr>
          <a:xfrm>
            <a:off x="6282360" y="1365120"/>
            <a:ext cx="23767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Glands in submucosa</a:t>
            </a:r>
            <a:endParaRPr/>
          </a:p>
        </p:txBody>
      </p:sp>
      <p:sp>
        <p:nvSpPr>
          <p:cNvPr id="417" name="CustomShape 25"/>
          <p:cNvSpPr/>
          <p:nvPr/>
        </p:nvSpPr>
        <p:spPr>
          <a:xfrm>
            <a:off x="6870600" y="2876400"/>
            <a:ext cx="1326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Submucosa</a:t>
            </a:r>
            <a:endParaRPr/>
          </a:p>
        </p:txBody>
      </p:sp>
      <p:sp>
        <p:nvSpPr>
          <p:cNvPr id="418" name="CustomShape 26"/>
          <p:cNvSpPr/>
          <p:nvPr/>
        </p:nvSpPr>
        <p:spPr>
          <a:xfrm>
            <a:off x="6806880" y="5486400"/>
            <a:ext cx="749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419" name="CustomShape 27"/>
          <p:cNvSpPr/>
          <p:nvPr/>
        </p:nvSpPr>
        <p:spPr>
          <a:xfrm>
            <a:off x="6582240" y="5781600"/>
            <a:ext cx="2106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Mucosa-associated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lymphoid tissue</a:t>
            </a:r>
            <a:endParaRPr/>
          </a:p>
        </p:txBody>
      </p:sp>
      <p:sp>
        <p:nvSpPr>
          <p:cNvPr id="420" name="CustomShape 28"/>
          <p:cNvSpPr/>
          <p:nvPr/>
        </p:nvSpPr>
        <p:spPr>
          <a:xfrm>
            <a:off x="3801960" y="5784840"/>
            <a:ext cx="23400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Duct of gland outside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alimentary canal </a:t>
            </a:r>
            <a:endParaRPr/>
          </a:p>
        </p:txBody>
      </p:sp>
      <p:sp>
        <p:nvSpPr>
          <p:cNvPr id="421" name="CustomShape 29"/>
          <p:cNvSpPr/>
          <p:nvPr/>
        </p:nvSpPr>
        <p:spPr>
          <a:xfrm>
            <a:off x="2919960" y="5533920"/>
            <a:ext cx="1843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 in mucosa</a:t>
            </a:r>
            <a:endParaRPr/>
          </a:p>
        </p:txBody>
      </p:sp>
      <p:sp>
        <p:nvSpPr>
          <p:cNvPr id="422" name="CustomShape 30"/>
          <p:cNvSpPr/>
          <p:nvPr/>
        </p:nvSpPr>
        <p:spPr>
          <a:xfrm>
            <a:off x="454320" y="4556160"/>
            <a:ext cx="633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Nerve</a:t>
            </a:r>
            <a:endParaRPr/>
          </a:p>
        </p:txBody>
      </p:sp>
      <p:sp>
        <p:nvSpPr>
          <p:cNvPr id="423" name="CustomShape 31"/>
          <p:cNvSpPr/>
          <p:nvPr/>
        </p:nvSpPr>
        <p:spPr>
          <a:xfrm>
            <a:off x="457560" y="4803840"/>
            <a:ext cx="665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424" name="CustomShape 32"/>
          <p:cNvSpPr/>
          <p:nvPr/>
        </p:nvSpPr>
        <p:spPr>
          <a:xfrm>
            <a:off x="466200" y="5060880"/>
            <a:ext cx="4701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425" name="CustomShape 33"/>
          <p:cNvSpPr/>
          <p:nvPr/>
        </p:nvSpPr>
        <p:spPr>
          <a:xfrm>
            <a:off x="2102400" y="5778360"/>
            <a:ext cx="1134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 </a:t>
            </a:r>
            <a:endParaRPr/>
          </a:p>
        </p:txBody>
      </p:sp>
      <p:sp>
        <p:nvSpPr>
          <p:cNvPr id="426" name="CustomShape 34"/>
          <p:cNvSpPr/>
          <p:nvPr/>
        </p:nvSpPr>
        <p:spPr>
          <a:xfrm>
            <a:off x="460800" y="6029280"/>
            <a:ext cx="1128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Mesentery</a:t>
            </a:r>
            <a:endParaRPr/>
          </a:p>
        </p:txBody>
      </p:sp>
      <p:sp>
        <p:nvSpPr>
          <p:cNvPr id="427" name="CustomShape 35"/>
          <p:cNvSpPr/>
          <p:nvPr/>
        </p:nvSpPr>
        <p:spPr>
          <a:xfrm>
            <a:off x="4882680" y="495360"/>
            <a:ext cx="2718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Intrinsic nerve plexuses</a:t>
            </a:r>
            <a:endParaRPr/>
          </a:p>
        </p:txBody>
      </p:sp>
      <p:sp>
        <p:nvSpPr>
          <p:cNvPr id="428" name="CustomShape 36"/>
          <p:cNvSpPr/>
          <p:nvPr/>
        </p:nvSpPr>
        <p:spPr>
          <a:xfrm>
            <a:off x="4735440" y="781200"/>
            <a:ext cx="2669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Myenteric nerve plexus</a:t>
            </a:r>
            <a:endParaRPr/>
          </a:p>
        </p:txBody>
      </p:sp>
      <p:sp>
        <p:nvSpPr>
          <p:cNvPr id="429" name="CustomShape 37"/>
          <p:cNvSpPr/>
          <p:nvPr/>
        </p:nvSpPr>
        <p:spPr>
          <a:xfrm>
            <a:off x="4734720" y="1022400"/>
            <a:ext cx="2963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Submucosal nerve plexus</a:t>
            </a:r>
            <a:endParaRPr/>
          </a:p>
        </p:txBody>
      </p:sp>
      <p:sp>
        <p:nvSpPr>
          <p:cNvPr id="430" name="CustomShape 38"/>
          <p:cNvSpPr/>
          <p:nvPr/>
        </p:nvSpPr>
        <p:spPr>
          <a:xfrm>
            <a:off x="6859440" y="1616040"/>
            <a:ext cx="866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Mucosa</a:t>
            </a:r>
            <a:endParaRPr/>
          </a:p>
        </p:txBody>
      </p:sp>
      <p:sp>
        <p:nvSpPr>
          <p:cNvPr id="431" name="CustomShape 39"/>
          <p:cNvSpPr/>
          <p:nvPr/>
        </p:nvSpPr>
        <p:spPr>
          <a:xfrm>
            <a:off x="6810120" y="190188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432" name="CustomShape 40"/>
          <p:cNvSpPr/>
          <p:nvPr/>
        </p:nvSpPr>
        <p:spPr>
          <a:xfrm>
            <a:off x="6810480" y="2143080"/>
            <a:ext cx="1796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Lamina propria</a:t>
            </a:r>
            <a:endParaRPr/>
          </a:p>
        </p:txBody>
      </p:sp>
      <p:sp>
        <p:nvSpPr>
          <p:cNvPr id="433" name="CustomShape 41"/>
          <p:cNvSpPr/>
          <p:nvPr/>
        </p:nvSpPr>
        <p:spPr>
          <a:xfrm>
            <a:off x="6811200" y="2384280"/>
            <a:ext cx="13374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Muscularis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mucosae </a:t>
            </a:r>
            <a:endParaRPr/>
          </a:p>
        </p:txBody>
      </p:sp>
      <p:sp>
        <p:nvSpPr>
          <p:cNvPr id="434" name="CustomShape 42"/>
          <p:cNvSpPr/>
          <p:nvPr/>
        </p:nvSpPr>
        <p:spPr>
          <a:xfrm>
            <a:off x="6884640" y="3181320"/>
            <a:ext cx="1285560" cy="49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Muscularis 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externa</a:t>
            </a:r>
            <a:endParaRPr/>
          </a:p>
        </p:txBody>
      </p:sp>
      <p:sp>
        <p:nvSpPr>
          <p:cNvPr id="435" name="CustomShape 43"/>
          <p:cNvSpPr/>
          <p:nvPr/>
        </p:nvSpPr>
        <p:spPr>
          <a:xfrm>
            <a:off x="6808680" y="3711600"/>
            <a:ext cx="1520280" cy="520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Longitudinal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muscle </a:t>
            </a:r>
            <a:endParaRPr/>
          </a:p>
        </p:txBody>
      </p:sp>
      <p:sp>
        <p:nvSpPr>
          <p:cNvPr id="436" name="CustomShape 44"/>
          <p:cNvSpPr/>
          <p:nvPr/>
        </p:nvSpPr>
        <p:spPr>
          <a:xfrm>
            <a:off x="6811920" y="4181400"/>
            <a:ext cx="1856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Circular muscle</a:t>
            </a:r>
            <a:endParaRPr/>
          </a:p>
        </p:txBody>
      </p:sp>
      <p:sp>
        <p:nvSpPr>
          <p:cNvPr id="437" name="CustomShape 45"/>
          <p:cNvSpPr/>
          <p:nvPr/>
        </p:nvSpPr>
        <p:spPr>
          <a:xfrm>
            <a:off x="6861240" y="4432320"/>
            <a:ext cx="773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Serosa</a:t>
            </a:r>
            <a:endParaRPr/>
          </a:p>
        </p:txBody>
      </p:sp>
      <p:sp>
        <p:nvSpPr>
          <p:cNvPr id="438" name="CustomShape 46"/>
          <p:cNvSpPr/>
          <p:nvPr/>
        </p:nvSpPr>
        <p:spPr>
          <a:xfrm>
            <a:off x="6816600" y="4718160"/>
            <a:ext cx="1314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439" name="CustomShape 47"/>
          <p:cNvSpPr/>
          <p:nvPr/>
        </p:nvSpPr>
        <p:spPr>
          <a:xfrm>
            <a:off x="6817680" y="4959360"/>
            <a:ext cx="14392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Connective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tissue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Enteric Nervous System</a:t>
            </a:r>
            <a:endParaRPr/>
          </a:p>
        </p:txBody>
      </p:sp>
      <p:sp>
        <p:nvSpPr>
          <p:cNvPr id="44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Intrinsic nerve supply of the alimentary canal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Submucosal nerve plexus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Regulates glands and smooth muscle in the mucosa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Myenteric nerve plexus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Controls GI tract motility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Digestive System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Two groups of organs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1. Alimentary canal (gastrointestinal or GI tract)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Digests and absorbs food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Mouth, pharynx, esophagus, stomach, small intestine, large intestine, rectum &amp; anal canal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2. Accessory digestive organs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Teeth, tongue &amp; salivary glands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Liver, gallbladder &amp; pancreas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Enteric Nervous System</a:t>
            </a:r>
            <a:endParaRPr/>
          </a:p>
        </p:txBody>
      </p:sp>
      <p:sp>
        <p:nvSpPr>
          <p:cNvPr id="44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Linked to the CNS via afferent visceral fibers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Long ANS fibers synapse with enteric plexuses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Sympathetic impulses inhibit secretion and motility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Parasympathetic impulses stimulate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Mouth</a:t>
            </a:r>
            <a:endParaRPr/>
          </a:p>
        </p:txBody>
      </p:sp>
      <p:sp>
        <p:nvSpPr>
          <p:cNvPr id="44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Oral (buccal) cavity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Bounded by lips, cheeks, palate, and tongue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Oral orifice is the anterior opening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Lined with stratified squamous epithelium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23.7a</a:t>
            </a:r>
            <a:endParaRPr/>
          </a:p>
        </p:txBody>
      </p:sp>
      <p:pic>
        <p:nvPicPr>
          <p:cNvPr id="44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5728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448" name="CustomShape 2"/>
          <p:cNvSpPr/>
          <p:nvPr/>
        </p:nvSpPr>
        <p:spPr>
          <a:xfrm>
            <a:off x="2459160" y="682560"/>
            <a:ext cx="3048840" cy="11804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49" name="CustomShape 3"/>
          <p:cNvSpPr/>
          <p:nvPr/>
        </p:nvSpPr>
        <p:spPr>
          <a:xfrm>
            <a:off x="3392640" y="977760"/>
            <a:ext cx="2575800" cy="14662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50" name="CustomShape 4"/>
          <p:cNvSpPr/>
          <p:nvPr/>
        </p:nvSpPr>
        <p:spPr>
          <a:xfrm>
            <a:off x="2849400" y="2374920"/>
            <a:ext cx="3318840" cy="3772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51" name="CustomShape 5"/>
          <p:cNvSpPr/>
          <p:nvPr/>
        </p:nvSpPr>
        <p:spPr>
          <a:xfrm>
            <a:off x="2529000" y="1295280"/>
            <a:ext cx="2045520" cy="551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52" name="Line 6"/>
          <p:cNvSpPr/>
          <p:nvPr/>
        </p:nvSpPr>
        <p:spPr>
          <a:xfrm>
            <a:off x="2458800" y="2054160"/>
            <a:ext cx="21258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53" name="Line 7"/>
          <p:cNvSpPr/>
          <p:nvPr/>
        </p:nvSpPr>
        <p:spPr>
          <a:xfrm>
            <a:off x="2052360" y="2847960"/>
            <a:ext cx="23050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54" name="Line 8"/>
          <p:cNvSpPr/>
          <p:nvPr/>
        </p:nvSpPr>
        <p:spPr>
          <a:xfrm>
            <a:off x="2798640" y="3419280"/>
            <a:ext cx="30654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55" name="Line 9"/>
          <p:cNvSpPr/>
          <p:nvPr/>
        </p:nvSpPr>
        <p:spPr>
          <a:xfrm>
            <a:off x="2585880" y="3143160"/>
            <a:ext cx="37926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56" name="Line 10"/>
          <p:cNvSpPr/>
          <p:nvPr/>
        </p:nvSpPr>
        <p:spPr>
          <a:xfrm>
            <a:off x="2306520" y="3760560"/>
            <a:ext cx="38336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57" name="Line 11"/>
          <p:cNvSpPr/>
          <p:nvPr/>
        </p:nvSpPr>
        <p:spPr>
          <a:xfrm>
            <a:off x="2535120" y="4106520"/>
            <a:ext cx="263052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58" name="Line 12"/>
          <p:cNvSpPr/>
          <p:nvPr/>
        </p:nvSpPr>
        <p:spPr>
          <a:xfrm>
            <a:off x="3128760" y="4478040"/>
            <a:ext cx="330696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59" name="Line 13"/>
          <p:cNvSpPr/>
          <p:nvPr/>
        </p:nvSpPr>
        <p:spPr>
          <a:xfrm>
            <a:off x="2519280" y="5278320"/>
            <a:ext cx="41227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60" name="Line 14"/>
          <p:cNvSpPr/>
          <p:nvPr/>
        </p:nvSpPr>
        <p:spPr>
          <a:xfrm>
            <a:off x="2112840" y="5922720"/>
            <a:ext cx="413532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61" name="Line 15"/>
          <p:cNvSpPr/>
          <p:nvPr/>
        </p:nvSpPr>
        <p:spPr>
          <a:xfrm flipV="1">
            <a:off x="6238800" y="1174680"/>
            <a:ext cx="1440" cy="12571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62" name="CustomShape 16"/>
          <p:cNvSpPr/>
          <p:nvPr/>
        </p:nvSpPr>
        <p:spPr>
          <a:xfrm>
            <a:off x="5901840" y="890640"/>
            <a:ext cx="6926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Uvula</a:t>
            </a:r>
            <a:endParaRPr/>
          </a:p>
        </p:txBody>
      </p:sp>
      <p:sp>
        <p:nvSpPr>
          <p:cNvPr id="463" name="CustomShape 17"/>
          <p:cNvSpPr/>
          <p:nvPr/>
        </p:nvSpPr>
        <p:spPr>
          <a:xfrm>
            <a:off x="1093320" y="541440"/>
            <a:ext cx="13708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Soft palate </a:t>
            </a:r>
            <a:endParaRPr/>
          </a:p>
        </p:txBody>
      </p:sp>
      <p:sp>
        <p:nvSpPr>
          <p:cNvPr id="464" name="CustomShape 18"/>
          <p:cNvSpPr/>
          <p:nvPr/>
        </p:nvSpPr>
        <p:spPr>
          <a:xfrm>
            <a:off x="1093320" y="839880"/>
            <a:ext cx="22471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Palatoglossal arch</a:t>
            </a:r>
            <a:endParaRPr/>
          </a:p>
        </p:txBody>
      </p:sp>
      <p:sp>
        <p:nvSpPr>
          <p:cNvPr id="465" name="CustomShape 19"/>
          <p:cNvSpPr/>
          <p:nvPr/>
        </p:nvSpPr>
        <p:spPr>
          <a:xfrm>
            <a:off x="1102680" y="2233440"/>
            <a:ext cx="17229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Palatine tonsil</a:t>
            </a:r>
            <a:endParaRPr/>
          </a:p>
        </p:txBody>
      </p:sp>
      <p:sp>
        <p:nvSpPr>
          <p:cNvPr id="466" name="CustomShape 20"/>
          <p:cNvSpPr/>
          <p:nvPr/>
        </p:nvSpPr>
        <p:spPr>
          <a:xfrm>
            <a:off x="1087200" y="1138320"/>
            <a:ext cx="13860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Hard palate</a:t>
            </a:r>
            <a:endParaRPr/>
          </a:p>
        </p:txBody>
      </p:sp>
      <p:sp>
        <p:nvSpPr>
          <p:cNvPr id="467" name="CustomShape 21"/>
          <p:cNvSpPr/>
          <p:nvPr/>
        </p:nvSpPr>
        <p:spPr>
          <a:xfrm>
            <a:off x="1111680" y="1909800"/>
            <a:ext cx="13006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Oral cavity</a:t>
            </a:r>
            <a:endParaRPr/>
          </a:p>
        </p:txBody>
      </p:sp>
      <p:sp>
        <p:nvSpPr>
          <p:cNvPr id="468" name="CustomShape 22"/>
          <p:cNvSpPr/>
          <p:nvPr/>
        </p:nvSpPr>
        <p:spPr>
          <a:xfrm>
            <a:off x="1118160" y="2697120"/>
            <a:ext cx="8982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Tongue</a:t>
            </a:r>
            <a:endParaRPr/>
          </a:p>
        </p:txBody>
      </p:sp>
      <p:sp>
        <p:nvSpPr>
          <p:cNvPr id="469" name="CustomShape 23"/>
          <p:cNvSpPr/>
          <p:nvPr/>
        </p:nvSpPr>
        <p:spPr>
          <a:xfrm>
            <a:off x="1113480" y="3281400"/>
            <a:ext cx="16513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Lingual tonsil</a:t>
            </a:r>
            <a:endParaRPr/>
          </a:p>
        </p:txBody>
      </p:sp>
      <p:sp>
        <p:nvSpPr>
          <p:cNvPr id="470" name="CustomShape 24"/>
          <p:cNvSpPr/>
          <p:nvPr/>
        </p:nvSpPr>
        <p:spPr>
          <a:xfrm>
            <a:off x="1106640" y="2995560"/>
            <a:ext cx="14425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Oropharynx</a:t>
            </a:r>
            <a:endParaRPr/>
          </a:p>
        </p:txBody>
      </p:sp>
      <p:sp>
        <p:nvSpPr>
          <p:cNvPr id="471" name="CustomShape 25"/>
          <p:cNvSpPr/>
          <p:nvPr/>
        </p:nvSpPr>
        <p:spPr>
          <a:xfrm>
            <a:off x="1107000" y="3618000"/>
            <a:ext cx="11574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Epiglottis</a:t>
            </a:r>
            <a:endParaRPr/>
          </a:p>
        </p:txBody>
      </p:sp>
      <p:sp>
        <p:nvSpPr>
          <p:cNvPr id="472" name="CustomShape 26"/>
          <p:cNvSpPr/>
          <p:nvPr/>
        </p:nvSpPr>
        <p:spPr>
          <a:xfrm>
            <a:off x="1107720" y="3951360"/>
            <a:ext cx="13845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Hyoid bone</a:t>
            </a:r>
            <a:endParaRPr/>
          </a:p>
        </p:txBody>
      </p:sp>
      <p:sp>
        <p:nvSpPr>
          <p:cNvPr id="473" name="CustomShape 27"/>
          <p:cNvSpPr/>
          <p:nvPr/>
        </p:nvSpPr>
        <p:spPr>
          <a:xfrm>
            <a:off x="1107000" y="4322880"/>
            <a:ext cx="19940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Laryngopharynx</a:t>
            </a:r>
            <a:endParaRPr/>
          </a:p>
        </p:txBody>
      </p:sp>
      <p:sp>
        <p:nvSpPr>
          <p:cNvPr id="474" name="CustomShape 28"/>
          <p:cNvSpPr/>
          <p:nvPr/>
        </p:nvSpPr>
        <p:spPr>
          <a:xfrm>
            <a:off x="1108080" y="5126040"/>
            <a:ext cx="13708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475" name="CustomShape 29"/>
          <p:cNvSpPr/>
          <p:nvPr/>
        </p:nvSpPr>
        <p:spPr>
          <a:xfrm>
            <a:off x="1114560" y="5776920"/>
            <a:ext cx="9608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Trachea</a:t>
            </a:r>
            <a:endParaRPr/>
          </a:p>
        </p:txBody>
      </p:sp>
      <p:sp>
        <p:nvSpPr>
          <p:cNvPr id="476" name="CustomShape 30"/>
          <p:cNvSpPr/>
          <p:nvPr/>
        </p:nvSpPr>
        <p:spPr>
          <a:xfrm>
            <a:off x="1388520" y="6097680"/>
            <a:ext cx="6329880" cy="304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(a) Sagittal section of the oral cavity and pharynx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Lips and Cheeks</a:t>
            </a:r>
            <a:endParaRPr/>
          </a:p>
        </p:txBody>
      </p:sp>
      <p:sp>
        <p:nvSpPr>
          <p:cNvPr id="47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Contain orbicularis oris and buccinator muscles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Vestibule: recess internal to lips and cheeks, external to teeth and gums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Oral cavity proper lies within the teeth and gums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Labial frenulum: median attachment of each lip to the gum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8058240" y="6581880"/>
            <a:ext cx="1081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23.7b</a:t>
            </a:r>
            <a:endParaRPr/>
          </a:p>
        </p:txBody>
      </p:sp>
      <p:pic>
        <p:nvPicPr>
          <p:cNvPr id="48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7840" y="476280"/>
            <a:ext cx="8230320" cy="5919120"/>
          </a:xfrm>
          <a:prstGeom prst="rect">
            <a:avLst/>
          </a:prstGeom>
          <a:ln w="9360">
            <a:noFill/>
          </a:ln>
        </p:spPr>
      </p:pic>
      <p:sp>
        <p:nvSpPr>
          <p:cNvPr id="481" name="CustomShape 2"/>
          <p:cNvSpPr/>
          <p:nvPr/>
        </p:nvSpPr>
        <p:spPr>
          <a:xfrm>
            <a:off x="1808280" y="5618160"/>
            <a:ext cx="2256840" cy="342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82" name="CustomShape 3"/>
          <p:cNvSpPr/>
          <p:nvPr/>
        </p:nvSpPr>
        <p:spPr>
          <a:xfrm>
            <a:off x="1986120" y="2565360"/>
            <a:ext cx="2231280" cy="11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83" name="CustomShape 4"/>
          <p:cNvSpPr/>
          <p:nvPr/>
        </p:nvSpPr>
        <p:spPr>
          <a:xfrm>
            <a:off x="2433600" y="1685880"/>
            <a:ext cx="1783800" cy="6152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84" name="CustomShape 5"/>
          <p:cNvSpPr/>
          <p:nvPr/>
        </p:nvSpPr>
        <p:spPr>
          <a:xfrm>
            <a:off x="2671920" y="1149480"/>
            <a:ext cx="1269360" cy="2214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85" name="CustomShape 6"/>
          <p:cNvSpPr/>
          <p:nvPr/>
        </p:nvSpPr>
        <p:spPr>
          <a:xfrm>
            <a:off x="4465800" y="930240"/>
            <a:ext cx="1531080" cy="65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86" name="CustomShape 7"/>
          <p:cNvSpPr/>
          <p:nvPr/>
        </p:nvSpPr>
        <p:spPr>
          <a:xfrm>
            <a:off x="4673520" y="1968480"/>
            <a:ext cx="1329480" cy="7167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87" name="CustomShape 8"/>
          <p:cNvSpPr/>
          <p:nvPr/>
        </p:nvSpPr>
        <p:spPr>
          <a:xfrm>
            <a:off x="4686480" y="2451240"/>
            <a:ext cx="1304280" cy="5104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88" name="Line 9"/>
          <p:cNvSpPr/>
          <p:nvPr/>
        </p:nvSpPr>
        <p:spPr>
          <a:xfrm>
            <a:off x="4189320" y="1301400"/>
            <a:ext cx="181440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89" name="Line 10"/>
          <p:cNvSpPr/>
          <p:nvPr/>
        </p:nvSpPr>
        <p:spPr>
          <a:xfrm flipV="1">
            <a:off x="4574880" y="5094000"/>
            <a:ext cx="1435320" cy="32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0" name="Line 11"/>
          <p:cNvSpPr/>
          <p:nvPr/>
        </p:nvSpPr>
        <p:spPr>
          <a:xfrm>
            <a:off x="1817640" y="5297400"/>
            <a:ext cx="22478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1" name="CustomShape 12"/>
          <p:cNvSpPr/>
          <p:nvPr/>
        </p:nvSpPr>
        <p:spPr>
          <a:xfrm>
            <a:off x="2519280" y="3941640"/>
            <a:ext cx="1453320" cy="5803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92" name="Line 13"/>
          <p:cNvSpPr/>
          <p:nvPr/>
        </p:nvSpPr>
        <p:spPr>
          <a:xfrm>
            <a:off x="2401560" y="3254040"/>
            <a:ext cx="112716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3" name="Line 14"/>
          <p:cNvSpPr/>
          <p:nvPr/>
        </p:nvSpPr>
        <p:spPr>
          <a:xfrm>
            <a:off x="1376280" y="2962080"/>
            <a:ext cx="28130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4" name="Line 15"/>
          <p:cNvSpPr/>
          <p:nvPr/>
        </p:nvSpPr>
        <p:spPr>
          <a:xfrm>
            <a:off x="3503520" y="2565360"/>
            <a:ext cx="301680" cy="136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5" name="Line 16"/>
          <p:cNvSpPr/>
          <p:nvPr/>
        </p:nvSpPr>
        <p:spPr>
          <a:xfrm>
            <a:off x="2071440" y="2187360"/>
            <a:ext cx="170496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6" name="CustomShape 17"/>
          <p:cNvSpPr/>
          <p:nvPr/>
        </p:nvSpPr>
        <p:spPr>
          <a:xfrm>
            <a:off x="4478400" y="3070080"/>
            <a:ext cx="1524960" cy="1263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97" name="Line 18"/>
          <p:cNvSpPr/>
          <p:nvPr/>
        </p:nvSpPr>
        <p:spPr>
          <a:xfrm>
            <a:off x="4491000" y="3706560"/>
            <a:ext cx="15094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8" name="Line 19"/>
          <p:cNvSpPr/>
          <p:nvPr/>
        </p:nvSpPr>
        <p:spPr>
          <a:xfrm>
            <a:off x="4300200" y="4125600"/>
            <a:ext cx="170676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99" name="CustomShape 20"/>
          <p:cNvSpPr/>
          <p:nvPr/>
        </p:nvSpPr>
        <p:spPr>
          <a:xfrm>
            <a:off x="4335480" y="5224320"/>
            <a:ext cx="1670760" cy="297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00" name="CustomShape 21"/>
          <p:cNvSpPr/>
          <p:nvPr/>
        </p:nvSpPr>
        <p:spPr>
          <a:xfrm>
            <a:off x="4370400" y="4475160"/>
            <a:ext cx="1635840" cy="565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01" name="Line 22"/>
          <p:cNvSpPr/>
          <p:nvPr/>
        </p:nvSpPr>
        <p:spPr>
          <a:xfrm flipH="1" flipV="1">
            <a:off x="3522600" y="3941640"/>
            <a:ext cx="269640" cy="5461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02" name="CustomShape 23"/>
          <p:cNvSpPr/>
          <p:nvPr/>
        </p:nvSpPr>
        <p:spPr>
          <a:xfrm>
            <a:off x="647280" y="2795760"/>
            <a:ext cx="6926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Uvula</a:t>
            </a:r>
            <a:endParaRPr/>
          </a:p>
        </p:txBody>
      </p:sp>
      <p:sp>
        <p:nvSpPr>
          <p:cNvPr id="503" name="CustomShape 24"/>
          <p:cNvSpPr/>
          <p:nvPr/>
        </p:nvSpPr>
        <p:spPr>
          <a:xfrm>
            <a:off x="645480" y="3106800"/>
            <a:ext cx="17229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Palatine tonsil</a:t>
            </a:r>
            <a:endParaRPr/>
          </a:p>
        </p:txBody>
      </p:sp>
      <p:sp>
        <p:nvSpPr>
          <p:cNvPr id="504" name="CustomShape 25"/>
          <p:cNvSpPr/>
          <p:nvPr/>
        </p:nvSpPr>
        <p:spPr>
          <a:xfrm>
            <a:off x="646200" y="3805200"/>
            <a:ext cx="2019960" cy="914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Sublingual fold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with openings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sublingual ducts</a:t>
            </a:r>
            <a:endParaRPr/>
          </a:p>
        </p:txBody>
      </p:sp>
      <p:sp>
        <p:nvSpPr>
          <p:cNvPr id="505" name="CustomShape 26"/>
          <p:cNvSpPr/>
          <p:nvPr/>
        </p:nvSpPr>
        <p:spPr>
          <a:xfrm>
            <a:off x="6049080" y="3564000"/>
            <a:ext cx="8982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Tongue</a:t>
            </a:r>
            <a:endParaRPr/>
          </a:p>
        </p:txBody>
      </p:sp>
      <p:sp>
        <p:nvSpPr>
          <p:cNvPr id="506" name="CustomShape 27"/>
          <p:cNvSpPr/>
          <p:nvPr/>
        </p:nvSpPr>
        <p:spPr>
          <a:xfrm>
            <a:off x="6038280" y="801720"/>
            <a:ext cx="11012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Upper lip</a:t>
            </a:r>
            <a:endParaRPr/>
          </a:p>
        </p:txBody>
      </p:sp>
      <p:sp>
        <p:nvSpPr>
          <p:cNvPr id="507" name="CustomShape 28"/>
          <p:cNvSpPr/>
          <p:nvPr/>
        </p:nvSpPr>
        <p:spPr>
          <a:xfrm>
            <a:off x="658800" y="5500800"/>
            <a:ext cx="11149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Lower lip</a:t>
            </a:r>
            <a:endParaRPr/>
          </a:p>
        </p:txBody>
      </p:sp>
      <p:sp>
        <p:nvSpPr>
          <p:cNvPr id="508" name="CustomShape 29"/>
          <p:cNvSpPr/>
          <p:nvPr/>
        </p:nvSpPr>
        <p:spPr>
          <a:xfrm>
            <a:off x="666000" y="5138640"/>
            <a:ext cx="11163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Vestibule</a:t>
            </a:r>
            <a:endParaRPr/>
          </a:p>
        </p:txBody>
      </p:sp>
      <p:sp>
        <p:nvSpPr>
          <p:cNvPr id="509" name="CustomShape 30"/>
          <p:cNvSpPr/>
          <p:nvPr/>
        </p:nvSpPr>
        <p:spPr>
          <a:xfrm>
            <a:off x="6042240" y="4954680"/>
            <a:ext cx="19926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Gingivae (gums)</a:t>
            </a:r>
            <a:endParaRPr/>
          </a:p>
        </p:txBody>
      </p:sp>
      <p:sp>
        <p:nvSpPr>
          <p:cNvPr id="510" name="CustomShape 31"/>
          <p:cNvSpPr/>
          <p:nvPr/>
        </p:nvSpPr>
        <p:spPr>
          <a:xfrm>
            <a:off x="644760" y="988920"/>
            <a:ext cx="19926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Gingivae (gums)</a:t>
            </a:r>
            <a:endParaRPr/>
          </a:p>
        </p:txBody>
      </p:sp>
      <p:sp>
        <p:nvSpPr>
          <p:cNvPr id="511" name="CustomShape 32"/>
          <p:cNvSpPr/>
          <p:nvPr/>
        </p:nvSpPr>
        <p:spPr>
          <a:xfrm>
            <a:off x="645840" y="2030400"/>
            <a:ext cx="13860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Hard palate</a:t>
            </a:r>
            <a:endParaRPr/>
          </a:p>
        </p:txBody>
      </p:sp>
      <p:sp>
        <p:nvSpPr>
          <p:cNvPr id="512" name="CustomShape 33"/>
          <p:cNvSpPr/>
          <p:nvPr/>
        </p:nvSpPr>
        <p:spPr>
          <a:xfrm>
            <a:off x="645480" y="2405160"/>
            <a:ext cx="13006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Soft palate</a:t>
            </a:r>
            <a:endParaRPr/>
          </a:p>
        </p:txBody>
      </p:sp>
      <p:sp>
        <p:nvSpPr>
          <p:cNvPr id="513" name="CustomShape 34"/>
          <p:cNvSpPr/>
          <p:nvPr/>
        </p:nvSpPr>
        <p:spPr>
          <a:xfrm>
            <a:off x="6043680" y="3976560"/>
            <a:ext cx="20613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Lingual frenulum</a:t>
            </a:r>
            <a:endParaRPr/>
          </a:p>
        </p:txBody>
      </p:sp>
      <p:sp>
        <p:nvSpPr>
          <p:cNvPr id="514" name="CustomShape 35"/>
          <p:cNvSpPr/>
          <p:nvPr/>
        </p:nvSpPr>
        <p:spPr>
          <a:xfrm>
            <a:off x="6043320" y="4332240"/>
            <a:ext cx="243000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Opening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submandibular duct</a:t>
            </a:r>
            <a:endParaRPr/>
          </a:p>
        </p:txBody>
      </p:sp>
      <p:sp>
        <p:nvSpPr>
          <p:cNvPr id="515" name="CustomShape 36"/>
          <p:cNvSpPr/>
          <p:nvPr/>
        </p:nvSpPr>
        <p:spPr>
          <a:xfrm>
            <a:off x="645840" y="1525680"/>
            <a:ext cx="17380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Palatine raphe</a:t>
            </a:r>
            <a:endParaRPr/>
          </a:p>
        </p:txBody>
      </p:sp>
      <p:sp>
        <p:nvSpPr>
          <p:cNvPr id="516" name="CustomShape 37"/>
          <p:cNvSpPr/>
          <p:nvPr/>
        </p:nvSpPr>
        <p:spPr>
          <a:xfrm>
            <a:off x="6042960" y="5373720"/>
            <a:ext cx="159480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Inferior labial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frenulum</a:t>
            </a:r>
            <a:endParaRPr/>
          </a:p>
        </p:txBody>
      </p:sp>
      <p:sp>
        <p:nvSpPr>
          <p:cNvPr id="517" name="CustomShape 38"/>
          <p:cNvSpPr/>
          <p:nvPr/>
        </p:nvSpPr>
        <p:spPr>
          <a:xfrm>
            <a:off x="6037560" y="2935440"/>
            <a:ext cx="171072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Posterior wall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of oropharynx</a:t>
            </a:r>
            <a:endParaRPr/>
          </a:p>
        </p:txBody>
      </p:sp>
      <p:sp>
        <p:nvSpPr>
          <p:cNvPr id="518" name="CustomShape 39"/>
          <p:cNvSpPr/>
          <p:nvPr/>
        </p:nvSpPr>
        <p:spPr>
          <a:xfrm>
            <a:off x="6037200" y="2319480"/>
            <a:ext cx="212076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Palatopharyngeal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arch</a:t>
            </a:r>
            <a:endParaRPr/>
          </a:p>
        </p:txBody>
      </p:sp>
      <p:sp>
        <p:nvSpPr>
          <p:cNvPr id="519" name="CustomShape 40"/>
          <p:cNvSpPr/>
          <p:nvPr/>
        </p:nvSpPr>
        <p:spPr>
          <a:xfrm>
            <a:off x="6037920" y="1173240"/>
            <a:ext cx="176400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Superior labial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frenulum</a:t>
            </a:r>
            <a:endParaRPr/>
          </a:p>
        </p:txBody>
      </p:sp>
      <p:sp>
        <p:nvSpPr>
          <p:cNvPr id="520" name="CustomShape 41"/>
          <p:cNvSpPr/>
          <p:nvPr/>
        </p:nvSpPr>
        <p:spPr>
          <a:xfrm>
            <a:off x="6036840" y="1839960"/>
            <a:ext cx="22471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Palatoglossal arch</a:t>
            </a:r>
            <a:endParaRPr/>
          </a:p>
        </p:txBody>
      </p:sp>
      <p:sp>
        <p:nvSpPr>
          <p:cNvPr id="521" name="CustomShape 42"/>
          <p:cNvSpPr/>
          <p:nvPr/>
        </p:nvSpPr>
        <p:spPr>
          <a:xfrm>
            <a:off x="739080" y="6068880"/>
            <a:ext cx="2135880" cy="304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(b) Anterior view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Palate</a:t>
            </a:r>
            <a:endParaRPr/>
          </a:p>
        </p:txBody>
      </p:sp>
      <p:sp>
        <p:nvSpPr>
          <p:cNvPr id="52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Hard palate: palatine bones and palatine processes of the maxillae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Slightly corrugated to help create friction against the tongue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Soft palate: fold formed mostly of skeletal muscle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Closes off the nasopharynx during swallowing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Uvula projects downward from its free edge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Tongue</a:t>
            </a:r>
            <a:endParaRPr/>
          </a:p>
        </p:txBody>
      </p:sp>
      <p:sp>
        <p:nvSpPr>
          <p:cNvPr id="52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Functions include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Repositioning and mixing food during chewing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Formation of the bolus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Initiation of swallowing, speech, and taste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Intrinsic muscles change the shape of the tongue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Extrinsic muscles alter the tongue’s position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Lingual frenulum: attachment to the floor of the mouth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Tongue</a:t>
            </a:r>
            <a:endParaRPr/>
          </a:p>
        </p:txBody>
      </p:sp>
      <p:sp>
        <p:nvSpPr>
          <p:cNvPr id="52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Surface bears papillae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Filiform—whitish, give the tongue roughness and provide friction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Fungiform—reddish, scattered over the tongue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Circumvallate (vallate)—V-shaped row in back of tongue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These three house taste buds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Foliate—on the lateral aspects of the posterior tongue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Tongue</a:t>
            </a:r>
            <a:endParaRPr/>
          </a:p>
        </p:txBody>
      </p:sp>
      <p:sp>
        <p:nvSpPr>
          <p:cNvPr id="52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Terminal sulcus marks the division between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Body: anterior 2/3 residing in the oral cavity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Root: posterior third residing in the oropharynx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23.8</a:t>
            </a:r>
            <a:endParaRPr/>
          </a:p>
        </p:txBody>
      </p:sp>
      <p:pic>
        <p:nvPicPr>
          <p:cNvPr id="53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74840"/>
            <a:ext cx="8230320" cy="5938200"/>
          </a:xfrm>
          <a:prstGeom prst="rect">
            <a:avLst/>
          </a:prstGeom>
          <a:ln w="9360">
            <a:noFill/>
          </a:ln>
        </p:spPr>
      </p:pic>
      <p:sp>
        <p:nvSpPr>
          <p:cNvPr id="532" name="CustomShape 2"/>
          <p:cNvSpPr/>
          <p:nvPr/>
        </p:nvSpPr>
        <p:spPr>
          <a:xfrm>
            <a:off x="3087720" y="1689120"/>
            <a:ext cx="1250280" cy="1231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33" name="Line 3"/>
          <p:cNvSpPr/>
          <p:nvPr/>
        </p:nvSpPr>
        <p:spPr>
          <a:xfrm>
            <a:off x="2446200" y="666720"/>
            <a:ext cx="324000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34" name="Line 4"/>
          <p:cNvSpPr/>
          <p:nvPr/>
        </p:nvSpPr>
        <p:spPr>
          <a:xfrm flipH="1">
            <a:off x="3014640" y="2117520"/>
            <a:ext cx="217944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35" name="CustomShape 5"/>
          <p:cNvSpPr/>
          <p:nvPr/>
        </p:nvSpPr>
        <p:spPr>
          <a:xfrm>
            <a:off x="3294000" y="2828880"/>
            <a:ext cx="2150280" cy="3168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36" name="CustomShape 6"/>
          <p:cNvSpPr/>
          <p:nvPr/>
        </p:nvSpPr>
        <p:spPr>
          <a:xfrm>
            <a:off x="3595680" y="5033880"/>
            <a:ext cx="1559880" cy="3326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37" name="CustomShape 7"/>
          <p:cNvSpPr/>
          <p:nvPr/>
        </p:nvSpPr>
        <p:spPr>
          <a:xfrm>
            <a:off x="3532320" y="1076400"/>
            <a:ext cx="1185120" cy="691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38" name="CustomShape 8"/>
          <p:cNvSpPr/>
          <p:nvPr/>
        </p:nvSpPr>
        <p:spPr>
          <a:xfrm>
            <a:off x="3008160" y="2521080"/>
            <a:ext cx="1329480" cy="1515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39" name="CustomShape 9"/>
          <p:cNvSpPr/>
          <p:nvPr/>
        </p:nvSpPr>
        <p:spPr>
          <a:xfrm>
            <a:off x="3027240" y="3092400"/>
            <a:ext cx="3099600" cy="8931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0" name="CustomShape 10"/>
          <p:cNvSpPr/>
          <p:nvPr/>
        </p:nvSpPr>
        <p:spPr>
          <a:xfrm>
            <a:off x="3173400" y="5707080"/>
            <a:ext cx="2267640" cy="5198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1" name="CustomShape 11"/>
          <p:cNvSpPr/>
          <p:nvPr/>
        </p:nvSpPr>
        <p:spPr>
          <a:xfrm>
            <a:off x="3227400" y="3422520"/>
            <a:ext cx="1148760" cy="1627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2" name="CustomShape 12"/>
          <p:cNvSpPr/>
          <p:nvPr/>
        </p:nvSpPr>
        <p:spPr>
          <a:xfrm>
            <a:off x="3157560" y="4595760"/>
            <a:ext cx="2566440" cy="1137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3" name="CustomShape 13"/>
          <p:cNvSpPr/>
          <p:nvPr/>
        </p:nvSpPr>
        <p:spPr>
          <a:xfrm>
            <a:off x="3513240" y="5056200"/>
            <a:ext cx="2048760" cy="7293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44" name="Line 14"/>
          <p:cNvSpPr/>
          <p:nvPr/>
        </p:nvSpPr>
        <p:spPr>
          <a:xfrm flipV="1">
            <a:off x="3439800" y="3247920"/>
            <a:ext cx="943200" cy="3380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45" name="CustomShape 15"/>
          <p:cNvSpPr/>
          <p:nvPr/>
        </p:nvSpPr>
        <p:spPr>
          <a:xfrm>
            <a:off x="1147320" y="496800"/>
            <a:ext cx="127332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Epiglottis</a:t>
            </a:r>
            <a:endParaRPr/>
          </a:p>
        </p:txBody>
      </p:sp>
      <p:sp>
        <p:nvSpPr>
          <p:cNvPr id="546" name="CustomShape 16"/>
          <p:cNvSpPr/>
          <p:nvPr/>
        </p:nvSpPr>
        <p:spPr>
          <a:xfrm>
            <a:off x="1147680" y="906480"/>
            <a:ext cx="232956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Palatopharyngeal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arch</a:t>
            </a:r>
            <a:endParaRPr/>
          </a:p>
        </p:txBody>
      </p:sp>
      <p:sp>
        <p:nvSpPr>
          <p:cNvPr id="547" name="CustomShape 17"/>
          <p:cNvSpPr/>
          <p:nvPr/>
        </p:nvSpPr>
        <p:spPr>
          <a:xfrm>
            <a:off x="1147680" y="1528920"/>
            <a:ext cx="189504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Palatine tonsil</a:t>
            </a:r>
            <a:endParaRPr/>
          </a:p>
        </p:txBody>
      </p:sp>
      <p:sp>
        <p:nvSpPr>
          <p:cNvPr id="548" name="CustomShape 18"/>
          <p:cNvSpPr/>
          <p:nvPr/>
        </p:nvSpPr>
        <p:spPr>
          <a:xfrm>
            <a:off x="1148400" y="1954080"/>
            <a:ext cx="181728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Lingual tonsil</a:t>
            </a:r>
            <a:endParaRPr/>
          </a:p>
        </p:txBody>
      </p:sp>
      <p:sp>
        <p:nvSpPr>
          <p:cNvPr id="549" name="CustomShape 19"/>
          <p:cNvSpPr/>
          <p:nvPr/>
        </p:nvSpPr>
        <p:spPr>
          <a:xfrm>
            <a:off x="1147320" y="2360520"/>
            <a:ext cx="180216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Palatoglossal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arch </a:t>
            </a:r>
            <a:endParaRPr/>
          </a:p>
        </p:txBody>
      </p:sp>
      <p:sp>
        <p:nvSpPr>
          <p:cNvPr id="550" name="CustomShape 20"/>
          <p:cNvSpPr/>
          <p:nvPr/>
        </p:nvSpPr>
        <p:spPr>
          <a:xfrm>
            <a:off x="1147680" y="3408480"/>
            <a:ext cx="201996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Foliate papillae</a:t>
            </a:r>
            <a:endParaRPr/>
          </a:p>
        </p:txBody>
      </p:sp>
      <p:sp>
        <p:nvSpPr>
          <p:cNvPr id="551" name="CustomShape 21"/>
          <p:cNvSpPr/>
          <p:nvPr/>
        </p:nvSpPr>
        <p:spPr>
          <a:xfrm>
            <a:off x="1146240" y="3817800"/>
            <a:ext cx="183240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Circumvallate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papilla </a:t>
            </a:r>
            <a:endParaRPr/>
          </a:p>
        </p:txBody>
      </p:sp>
      <p:sp>
        <p:nvSpPr>
          <p:cNvPr id="552" name="CustomShape 22"/>
          <p:cNvSpPr/>
          <p:nvPr/>
        </p:nvSpPr>
        <p:spPr>
          <a:xfrm>
            <a:off x="1156680" y="2986200"/>
            <a:ext cx="218628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Terminal sulcus </a:t>
            </a:r>
            <a:endParaRPr/>
          </a:p>
        </p:txBody>
      </p:sp>
      <p:sp>
        <p:nvSpPr>
          <p:cNvPr id="553" name="CustomShape 23"/>
          <p:cNvSpPr/>
          <p:nvPr/>
        </p:nvSpPr>
        <p:spPr>
          <a:xfrm>
            <a:off x="1139040" y="5199120"/>
            <a:ext cx="240552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Dorsum of tongue</a:t>
            </a:r>
            <a:endParaRPr/>
          </a:p>
        </p:txBody>
      </p:sp>
      <p:sp>
        <p:nvSpPr>
          <p:cNvPr id="554" name="CustomShape 24"/>
          <p:cNvSpPr/>
          <p:nvPr/>
        </p:nvSpPr>
        <p:spPr>
          <a:xfrm>
            <a:off x="1147680" y="4538520"/>
            <a:ext cx="197280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Midline groove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of tongue </a:t>
            </a:r>
            <a:endParaRPr/>
          </a:p>
        </p:txBody>
      </p:sp>
      <p:sp>
        <p:nvSpPr>
          <p:cNvPr id="555" name="CustomShape 25"/>
          <p:cNvSpPr/>
          <p:nvPr/>
        </p:nvSpPr>
        <p:spPr>
          <a:xfrm>
            <a:off x="1147320" y="6049800"/>
            <a:ext cx="198792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Filiform papilla</a:t>
            </a:r>
            <a:endParaRPr/>
          </a:p>
        </p:txBody>
      </p:sp>
      <p:sp>
        <p:nvSpPr>
          <p:cNvPr id="556" name="CustomShape 26"/>
          <p:cNvSpPr/>
          <p:nvPr/>
        </p:nvSpPr>
        <p:spPr>
          <a:xfrm>
            <a:off x="1148040" y="5624640"/>
            <a:ext cx="234468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Fungiform papilla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</a:t>
            </a:r>
            <a:endParaRPr/>
          </a:p>
        </p:txBody>
      </p:sp>
      <p:pic>
        <p:nvPicPr>
          <p:cNvPr id="115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14440"/>
            <a:ext cx="8230320" cy="6001560"/>
          </a:xfrm>
          <a:prstGeom prst="rect">
            <a:avLst/>
          </a:prstGeom>
          <a:ln w="9360">
            <a:noFill/>
          </a:ln>
        </p:spPr>
      </p:pic>
      <p:sp>
        <p:nvSpPr>
          <p:cNvPr id="116" name="Line 2"/>
          <p:cNvSpPr/>
          <p:nvPr/>
        </p:nvSpPr>
        <p:spPr>
          <a:xfrm flipH="1">
            <a:off x="3146400" y="1660320"/>
            <a:ext cx="5364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7" name="Line 3"/>
          <p:cNvSpPr/>
          <p:nvPr/>
        </p:nvSpPr>
        <p:spPr>
          <a:xfrm flipH="1">
            <a:off x="2070000" y="3031920"/>
            <a:ext cx="19652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8" name="Line 4"/>
          <p:cNvSpPr/>
          <p:nvPr/>
        </p:nvSpPr>
        <p:spPr>
          <a:xfrm flipH="1">
            <a:off x="1377720" y="3954240"/>
            <a:ext cx="20671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19" name="Line 5"/>
          <p:cNvSpPr/>
          <p:nvPr/>
        </p:nvSpPr>
        <p:spPr>
          <a:xfrm flipH="1">
            <a:off x="2108160" y="4246560"/>
            <a:ext cx="13618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0" name="CustomShape 6"/>
          <p:cNvSpPr/>
          <p:nvPr/>
        </p:nvSpPr>
        <p:spPr>
          <a:xfrm>
            <a:off x="2800440" y="4532400"/>
            <a:ext cx="828000" cy="297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1" name="Line 7"/>
          <p:cNvSpPr/>
          <p:nvPr/>
        </p:nvSpPr>
        <p:spPr>
          <a:xfrm flipH="1">
            <a:off x="2571480" y="5097240"/>
            <a:ext cx="1940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2" name="Line 8"/>
          <p:cNvSpPr/>
          <p:nvPr/>
        </p:nvSpPr>
        <p:spPr>
          <a:xfrm flipH="1">
            <a:off x="1873080" y="6376680"/>
            <a:ext cx="20890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3" name="CustomShape 9"/>
          <p:cNvSpPr/>
          <p:nvPr/>
        </p:nvSpPr>
        <p:spPr>
          <a:xfrm>
            <a:off x="2228760" y="5338800"/>
            <a:ext cx="1463040" cy="177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4" name="CustomShape 10"/>
          <p:cNvSpPr/>
          <p:nvPr/>
        </p:nvSpPr>
        <p:spPr>
          <a:xfrm>
            <a:off x="4044960" y="2050920"/>
            <a:ext cx="2083680" cy="904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5" name="CustomShape 11"/>
          <p:cNvSpPr/>
          <p:nvPr/>
        </p:nvSpPr>
        <p:spPr>
          <a:xfrm>
            <a:off x="4618080" y="3336840"/>
            <a:ext cx="1510560" cy="623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6" name="CustomShape 12"/>
          <p:cNvSpPr/>
          <p:nvPr/>
        </p:nvSpPr>
        <p:spPr>
          <a:xfrm>
            <a:off x="3908520" y="3605040"/>
            <a:ext cx="2220120" cy="1015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7" name="CustomShape 13"/>
          <p:cNvSpPr/>
          <p:nvPr/>
        </p:nvSpPr>
        <p:spPr>
          <a:xfrm>
            <a:off x="4754520" y="3859200"/>
            <a:ext cx="1364400" cy="412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8" name="CustomShape 14"/>
          <p:cNvSpPr/>
          <p:nvPr/>
        </p:nvSpPr>
        <p:spPr>
          <a:xfrm>
            <a:off x="4260960" y="4627440"/>
            <a:ext cx="1067760" cy="262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9" name="CustomShape 15"/>
          <p:cNvSpPr/>
          <p:nvPr/>
        </p:nvSpPr>
        <p:spPr>
          <a:xfrm>
            <a:off x="4818240" y="4869000"/>
            <a:ext cx="510480" cy="62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0" name="CustomShape 16"/>
          <p:cNvSpPr/>
          <p:nvPr/>
        </p:nvSpPr>
        <p:spPr>
          <a:xfrm>
            <a:off x="3336840" y="5122800"/>
            <a:ext cx="1972440" cy="113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1" name="CustomShape 17"/>
          <p:cNvSpPr/>
          <p:nvPr/>
        </p:nvSpPr>
        <p:spPr>
          <a:xfrm>
            <a:off x="3349800" y="5364000"/>
            <a:ext cx="1978920" cy="256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2" name="CustomShape 18"/>
          <p:cNvSpPr/>
          <p:nvPr/>
        </p:nvSpPr>
        <p:spPr>
          <a:xfrm>
            <a:off x="4295880" y="5618160"/>
            <a:ext cx="1032840" cy="266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3" name="CustomShape 19"/>
          <p:cNvSpPr/>
          <p:nvPr/>
        </p:nvSpPr>
        <p:spPr>
          <a:xfrm>
            <a:off x="4079880" y="5846760"/>
            <a:ext cx="1248480" cy="189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4" name="CustomShape 20"/>
          <p:cNvSpPr/>
          <p:nvPr/>
        </p:nvSpPr>
        <p:spPr>
          <a:xfrm>
            <a:off x="3575160" y="5875200"/>
            <a:ext cx="1753560" cy="224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5" name="CustomShape 21"/>
          <p:cNvSpPr/>
          <p:nvPr/>
        </p:nvSpPr>
        <p:spPr>
          <a:xfrm>
            <a:off x="4022640" y="6297480"/>
            <a:ext cx="1312200" cy="43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6" name="Line 22"/>
          <p:cNvSpPr/>
          <p:nvPr/>
        </p:nvSpPr>
        <p:spPr>
          <a:xfrm flipH="1">
            <a:off x="1104840" y="5078160"/>
            <a:ext cx="380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7" name="Line 23"/>
          <p:cNvSpPr/>
          <p:nvPr/>
        </p:nvSpPr>
        <p:spPr>
          <a:xfrm>
            <a:off x="3902040" y="2003400"/>
            <a:ext cx="12427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8" name="CustomShape 24"/>
          <p:cNvSpPr/>
          <p:nvPr/>
        </p:nvSpPr>
        <p:spPr>
          <a:xfrm>
            <a:off x="3673440" y="1749600"/>
            <a:ext cx="1470960" cy="135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9" name="CustomShape 25"/>
          <p:cNvSpPr/>
          <p:nvPr/>
        </p:nvSpPr>
        <p:spPr>
          <a:xfrm>
            <a:off x="4070520" y="1495440"/>
            <a:ext cx="1080360" cy="138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40" name="CustomShape 26"/>
          <p:cNvSpPr/>
          <p:nvPr/>
        </p:nvSpPr>
        <p:spPr>
          <a:xfrm>
            <a:off x="1917720" y="1749600"/>
            <a:ext cx="1650240" cy="208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41" name="Line 27"/>
          <p:cNvSpPr/>
          <p:nvPr/>
        </p:nvSpPr>
        <p:spPr>
          <a:xfrm flipH="1">
            <a:off x="7075440" y="1838160"/>
            <a:ext cx="856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2" name="Line 28"/>
          <p:cNvSpPr/>
          <p:nvPr/>
        </p:nvSpPr>
        <p:spPr>
          <a:xfrm flipH="1">
            <a:off x="7637400" y="5354280"/>
            <a:ext cx="856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3" name="CustomShape 29"/>
          <p:cNvSpPr/>
          <p:nvPr/>
        </p:nvSpPr>
        <p:spPr>
          <a:xfrm>
            <a:off x="1071360" y="1525680"/>
            <a:ext cx="2032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Mouth (oral cavity)</a:t>
            </a:r>
            <a:endParaRPr/>
          </a:p>
        </p:txBody>
      </p:sp>
      <p:sp>
        <p:nvSpPr>
          <p:cNvPr id="144" name="CustomShape 30"/>
          <p:cNvSpPr/>
          <p:nvPr/>
        </p:nvSpPr>
        <p:spPr>
          <a:xfrm>
            <a:off x="1075680" y="1827360"/>
            <a:ext cx="8100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Tongue</a:t>
            </a:r>
            <a:endParaRPr/>
          </a:p>
        </p:txBody>
      </p:sp>
      <p:sp>
        <p:nvSpPr>
          <p:cNvPr id="145" name="CustomShape 31"/>
          <p:cNvSpPr/>
          <p:nvPr/>
        </p:nvSpPr>
        <p:spPr>
          <a:xfrm>
            <a:off x="801360" y="2913120"/>
            <a:ext cx="1232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146" name="CustomShape 32"/>
          <p:cNvSpPr/>
          <p:nvPr/>
        </p:nvSpPr>
        <p:spPr>
          <a:xfrm>
            <a:off x="801720" y="3830760"/>
            <a:ext cx="545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147" name="CustomShape 33"/>
          <p:cNvSpPr/>
          <p:nvPr/>
        </p:nvSpPr>
        <p:spPr>
          <a:xfrm>
            <a:off x="801000" y="4119480"/>
            <a:ext cx="1258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148" name="CustomShape 34"/>
          <p:cNvSpPr/>
          <p:nvPr/>
        </p:nvSpPr>
        <p:spPr>
          <a:xfrm>
            <a:off x="1267560" y="6218280"/>
            <a:ext cx="566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Anus</a:t>
            </a:r>
            <a:endParaRPr/>
          </a:p>
        </p:txBody>
      </p:sp>
      <p:sp>
        <p:nvSpPr>
          <p:cNvPr id="149" name="CustomShape 35"/>
          <p:cNvSpPr/>
          <p:nvPr/>
        </p:nvSpPr>
        <p:spPr>
          <a:xfrm>
            <a:off x="1588680" y="4710240"/>
            <a:ext cx="119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Duodenum</a:t>
            </a:r>
            <a:endParaRPr/>
          </a:p>
        </p:txBody>
      </p:sp>
      <p:sp>
        <p:nvSpPr>
          <p:cNvPr id="150" name="CustomShape 36"/>
          <p:cNvSpPr/>
          <p:nvPr/>
        </p:nvSpPr>
        <p:spPr>
          <a:xfrm>
            <a:off x="1589040" y="4964040"/>
            <a:ext cx="939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Jejunum</a:t>
            </a:r>
            <a:endParaRPr/>
          </a:p>
        </p:txBody>
      </p:sp>
      <p:sp>
        <p:nvSpPr>
          <p:cNvPr id="151" name="CustomShape 37"/>
          <p:cNvSpPr/>
          <p:nvPr/>
        </p:nvSpPr>
        <p:spPr>
          <a:xfrm>
            <a:off x="1589040" y="5218200"/>
            <a:ext cx="596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Ileum</a:t>
            </a:r>
            <a:endParaRPr/>
          </a:p>
        </p:txBody>
      </p:sp>
      <p:sp>
        <p:nvSpPr>
          <p:cNvPr id="152" name="CustomShape 38"/>
          <p:cNvSpPr/>
          <p:nvPr/>
        </p:nvSpPr>
        <p:spPr>
          <a:xfrm>
            <a:off x="455760" y="4967280"/>
            <a:ext cx="9396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Small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53" name="CustomShape 39"/>
          <p:cNvSpPr/>
          <p:nvPr/>
        </p:nvSpPr>
        <p:spPr>
          <a:xfrm>
            <a:off x="5169240" y="1370160"/>
            <a:ext cx="14623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Parotid gland</a:t>
            </a:r>
            <a:endParaRPr/>
          </a:p>
        </p:txBody>
      </p:sp>
      <p:sp>
        <p:nvSpPr>
          <p:cNvPr id="154" name="CustomShape 40"/>
          <p:cNvSpPr/>
          <p:nvPr/>
        </p:nvSpPr>
        <p:spPr>
          <a:xfrm>
            <a:off x="5167440" y="1623960"/>
            <a:ext cx="1846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Sublingual gland</a:t>
            </a:r>
            <a:endParaRPr/>
          </a:p>
        </p:txBody>
      </p:sp>
      <p:sp>
        <p:nvSpPr>
          <p:cNvPr id="155" name="CustomShape 41"/>
          <p:cNvSpPr/>
          <p:nvPr/>
        </p:nvSpPr>
        <p:spPr>
          <a:xfrm>
            <a:off x="5169240" y="1865160"/>
            <a:ext cx="16650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Submandibular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  <p:sp>
        <p:nvSpPr>
          <p:cNvPr id="156" name="CustomShape 42"/>
          <p:cNvSpPr/>
          <p:nvPr/>
        </p:nvSpPr>
        <p:spPr>
          <a:xfrm>
            <a:off x="7176960" y="1712880"/>
            <a:ext cx="8755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Salivary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glands </a:t>
            </a:r>
            <a:endParaRPr/>
          </a:p>
        </p:txBody>
      </p:sp>
      <p:sp>
        <p:nvSpPr>
          <p:cNvPr id="157" name="CustomShape 43"/>
          <p:cNvSpPr/>
          <p:nvPr/>
        </p:nvSpPr>
        <p:spPr>
          <a:xfrm>
            <a:off x="6145200" y="2830680"/>
            <a:ext cx="9010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Pharynx</a:t>
            </a:r>
            <a:endParaRPr/>
          </a:p>
        </p:txBody>
      </p:sp>
      <p:sp>
        <p:nvSpPr>
          <p:cNvPr id="158" name="CustomShape 44"/>
          <p:cNvSpPr/>
          <p:nvPr/>
        </p:nvSpPr>
        <p:spPr>
          <a:xfrm>
            <a:off x="6145200" y="3211560"/>
            <a:ext cx="964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159" name="CustomShape 45"/>
          <p:cNvSpPr/>
          <p:nvPr/>
        </p:nvSpPr>
        <p:spPr>
          <a:xfrm>
            <a:off x="6145560" y="3478320"/>
            <a:ext cx="101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160" name="CustomShape 46"/>
          <p:cNvSpPr/>
          <p:nvPr/>
        </p:nvSpPr>
        <p:spPr>
          <a:xfrm>
            <a:off x="6145200" y="3745080"/>
            <a:ext cx="901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(Spleen)</a:t>
            </a:r>
            <a:endParaRPr/>
          </a:p>
        </p:txBody>
      </p:sp>
      <p:sp>
        <p:nvSpPr>
          <p:cNvPr id="161" name="CustomShape 47"/>
          <p:cNvSpPr/>
          <p:nvPr/>
        </p:nvSpPr>
        <p:spPr>
          <a:xfrm>
            <a:off x="5361120" y="4506840"/>
            <a:ext cx="1878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Transverse colon</a:t>
            </a:r>
            <a:endParaRPr/>
          </a:p>
        </p:txBody>
      </p:sp>
      <p:sp>
        <p:nvSpPr>
          <p:cNvPr id="162" name="CustomShape 48"/>
          <p:cNvSpPr/>
          <p:nvPr/>
        </p:nvSpPr>
        <p:spPr>
          <a:xfrm>
            <a:off x="5353560" y="4748040"/>
            <a:ext cx="19699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Descending colon</a:t>
            </a:r>
            <a:endParaRPr/>
          </a:p>
        </p:txBody>
      </p:sp>
      <p:sp>
        <p:nvSpPr>
          <p:cNvPr id="163" name="CustomShape 49"/>
          <p:cNvSpPr/>
          <p:nvPr/>
        </p:nvSpPr>
        <p:spPr>
          <a:xfrm>
            <a:off x="5355720" y="4995720"/>
            <a:ext cx="1838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Ascending colon</a:t>
            </a:r>
            <a:endParaRPr/>
          </a:p>
        </p:txBody>
      </p:sp>
      <p:sp>
        <p:nvSpPr>
          <p:cNvPr id="164" name="CustomShape 50"/>
          <p:cNvSpPr/>
          <p:nvPr/>
        </p:nvSpPr>
        <p:spPr>
          <a:xfrm>
            <a:off x="5354640" y="5243400"/>
            <a:ext cx="761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Cecum</a:t>
            </a:r>
            <a:endParaRPr/>
          </a:p>
        </p:txBody>
      </p:sp>
      <p:sp>
        <p:nvSpPr>
          <p:cNvPr id="165" name="CustomShape 51"/>
          <p:cNvSpPr/>
          <p:nvPr/>
        </p:nvSpPr>
        <p:spPr>
          <a:xfrm>
            <a:off x="5352480" y="5484960"/>
            <a:ext cx="1578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Sigmoid colon</a:t>
            </a:r>
            <a:endParaRPr/>
          </a:p>
        </p:txBody>
      </p:sp>
      <p:sp>
        <p:nvSpPr>
          <p:cNvPr id="166" name="CustomShape 52"/>
          <p:cNvSpPr/>
          <p:nvPr/>
        </p:nvSpPr>
        <p:spPr>
          <a:xfrm>
            <a:off x="5354640" y="5726160"/>
            <a:ext cx="837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Rectum</a:t>
            </a:r>
            <a:endParaRPr/>
          </a:p>
        </p:txBody>
      </p:sp>
      <p:sp>
        <p:nvSpPr>
          <p:cNvPr id="167" name="CustomShape 53"/>
          <p:cNvSpPr/>
          <p:nvPr/>
        </p:nvSpPr>
        <p:spPr>
          <a:xfrm>
            <a:off x="5360760" y="5973840"/>
            <a:ext cx="21967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Vermiform appendix</a:t>
            </a:r>
            <a:endParaRPr/>
          </a:p>
        </p:txBody>
      </p:sp>
      <p:sp>
        <p:nvSpPr>
          <p:cNvPr id="168" name="CustomShape 54"/>
          <p:cNvSpPr/>
          <p:nvPr/>
        </p:nvSpPr>
        <p:spPr>
          <a:xfrm>
            <a:off x="5356800" y="6215040"/>
            <a:ext cx="1137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Anal canal</a:t>
            </a:r>
            <a:endParaRPr/>
          </a:p>
        </p:txBody>
      </p:sp>
      <p:sp>
        <p:nvSpPr>
          <p:cNvPr id="169" name="CustomShape 55"/>
          <p:cNvSpPr/>
          <p:nvPr/>
        </p:nvSpPr>
        <p:spPr>
          <a:xfrm>
            <a:off x="7748640" y="5189400"/>
            <a:ext cx="9396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Large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70" name="CustomShape 56"/>
          <p:cNvSpPr/>
          <p:nvPr/>
        </p:nvSpPr>
        <p:spPr>
          <a:xfrm>
            <a:off x="6997680" y="1366920"/>
            <a:ext cx="75600" cy="93132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71" name="CustomShape 57"/>
          <p:cNvSpPr/>
          <p:nvPr/>
        </p:nvSpPr>
        <p:spPr>
          <a:xfrm>
            <a:off x="7561440" y="4503600"/>
            <a:ext cx="75600" cy="192168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72" name="CustomShape 58"/>
          <p:cNvSpPr/>
          <p:nvPr/>
        </p:nvSpPr>
        <p:spPr>
          <a:xfrm>
            <a:off x="1486080" y="4719600"/>
            <a:ext cx="80280" cy="786600"/>
          </a:xfrm>
          <a:prstGeom prst="lef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Salivary Glands</a:t>
            </a:r>
            <a:endParaRPr/>
          </a:p>
        </p:txBody>
      </p:sp>
      <p:sp>
        <p:nvSpPr>
          <p:cNvPr id="55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Extrinsic salivary glands (parotid, submandibular, and sublingual)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Salivary Glands</a:t>
            </a:r>
            <a:endParaRPr/>
          </a:p>
        </p:txBody>
      </p:sp>
      <p:sp>
        <p:nvSpPr>
          <p:cNvPr id="56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Intrinsic (buccal) salivary glands are scattered in the oral mucosa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Secretion (saliva)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Cleanses the mouth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Moistens and dissolves food chemicals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Aids in bolus formation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Contains enzymes that begin the breakdown of starch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Salivary Glands</a:t>
            </a:r>
            <a:endParaRPr/>
          </a:p>
        </p:txBody>
      </p:sp>
      <p:sp>
        <p:nvSpPr>
          <p:cNvPr id="56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Parotid gland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Anterior to the ear external to the masseter muscle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Parotid duct opens into the vestibule next to second upper molar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Submandibular gland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Medial to the body of the mandible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Duct opens at the base of the lingual frenulum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Sublingual gland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Anterior to the submandibular gland under the tongue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Opens via 10–12 ducts into the floor of the mouth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23.9</a:t>
            </a:r>
            <a:endParaRPr/>
          </a:p>
        </p:txBody>
      </p:sp>
      <p:pic>
        <p:nvPicPr>
          <p:cNvPr id="564" name="Picture 9" descr=""/>
          <p:cNvPicPr/>
          <p:nvPr/>
        </p:nvPicPr>
        <p:blipFill>
          <a:blip r:embed="rId1"/>
          <a:srcRect l="0" t="27365" r="0" b="0"/>
          <a:stretch>
            <a:fillRect/>
          </a:stretch>
        </p:blipFill>
        <p:spPr>
          <a:xfrm>
            <a:off x="455760" y="1330200"/>
            <a:ext cx="8230320" cy="4261680"/>
          </a:xfrm>
          <a:prstGeom prst="rect">
            <a:avLst/>
          </a:prstGeom>
          <a:ln w="9360">
            <a:noFill/>
          </a:ln>
        </p:spPr>
      </p:pic>
      <p:sp>
        <p:nvSpPr>
          <p:cNvPr id="565" name="CustomShape 2"/>
          <p:cNvSpPr/>
          <p:nvPr/>
        </p:nvSpPr>
        <p:spPr>
          <a:xfrm>
            <a:off x="1128600" y="2014560"/>
            <a:ext cx="1202760" cy="797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6" name="CustomShape 3"/>
          <p:cNvSpPr/>
          <p:nvPr/>
        </p:nvSpPr>
        <p:spPr>
          <a:xfrm>
            <a:off x="3151080" y="2465280"/>
            <a:ext cx="1845720" cy="705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7" name="CustomShape 4"/>
          <p:cNvSpPr/>
          <p:nvPr/>
        </p:nvSpPr>
        <p:spPr>
          <a:xfrm>
            <a:off x="947880" y="2325600"/>
            <a:ext cx="815400" cy="413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8" name="CustomShape 5"/>
          <p:cNvSpPr/>
          <p:nvPr/>
        </p:nvSpPr>
        <p:spPr>
          <a:xfrm>
            <a:off x="3164040" y="3807000"/>
            <a:ext cx="227880" cy="882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9" name="CustomShape 6"/>
          <p:cNvSpPr/>
          <p:nvPr/>
        </p:nvSpPr>
        <p:spPr>
          <a:xfrm>
            <a:off x="4084560" y="2179800"/>
            <a:ext cx="1448640" cy="459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0" name="CustomShape 7"/>
          <p:cNvSpPr/>
          <p:nvPr/>
        </p:nvSpPr>
        <p:spPr>
          <a:xfrm>
            <a:off x="3719520" y="3073320"/>
            <a:ext cx="1115280" cy="29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1" name="CustomShape 8"/>
          <p:cNvSpPr/>
          <p:nvPr/>
        </p:nvSpPr>
        <p:spPr>
          <a:xfrm>
            <a:off x="3290760" y="3355920"/>
            <a:ext cx="1540800" cy="246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2" name="CustomShape 9"/>
          <p:cNvSpPr/>
          <p:nvPr/>
        </p:nvSpPr>
        <p:spPr>
          <a:xfrm>
            <a:off x="2446200" y="3295800"/>
            <a:ext cx="2315520" cy="1364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3" name="CustomShape 10"/>
          <p:cNvSpPr/>
          <p:nvPr/>
        </p:nvSpPr>
        <p:spPr>
          <a:xfrm>
            <a:off x="3846600" y="3584520"/>
            <a:ext cx="1150200" cy="443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4" name="CustomShape 11"/>
          <p:cNvSpPr/>
          <p:nvPr/>
        </p:nvSpPr>
        <p:spPr>
          <a:xfrm>
            <a:off x="1512720" y="3441600"/>
            <a:ext cx="859680" cy="434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5" name="CustomShape 12"/>
          <p:cNvSpPr/>
          <p:nvPr/>
        </p:nvSpPr>
        <p:spPr>
          <a:xfrm>
            <a:off x="1382760" y="3635280"/>
            <a:ext cx="1034280" cy="653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6" name="CustomShape 13"/>
          <p:cNvSpPr/>
          <p:nvPr/>
        </p:nvSpPr>
        <p:spPr>
          <a:xfrm>
            <a:off x="1884240" y="3848040"/>
            <a:ext cx="653400" cy="875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7" name="CustomShape 14"/>
          <p:cNvSpPr/>
          <p:nvPr/>
        </p:nvSpPr>
        <p:spPr>
          <a:xfrm>
            <a:off x="1300320" y="3086280"/>
            <a:ext cx="847080" cy="3931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8" name="CustomShape 15"/>
          <p:cNvSpPr/>
          <p:nvPr/>
        </p:nvSpPr>
        <p:spPr>
          <a:xfrm>
            <a:off x="2433600" y="3041640"/>
            <a:ext cx="462960" cy="145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9" name="CustomShape 16"/>
          <p:cNvSpPr/>
          <p:nvPr/>
        </p:nvSpPr>
        <p:spPr>
          <a:xfrm>
            <a:off x="1316160" y="2749680"/>
            <a:ext cx="1348560" cy="329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80" name="CustomShape 17"/>
          <p:cNvSpPr/>
          <p:nvPr/>
        </p:nvSpPr>
        <p:spPr>
          <a:xfrm>
            <a:off x="7823160" y="4584600"/>
            <a:ext cx="227880" cy="266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81" name="CustomShape 18"/>
          <p:cNvSpPr/>
          <p:nvPr/>
        </p:nvSpPr>
        <p:spPr>
          <a:xfrm>
            <a:off x="6997680" y="4518000"/>
            <a:ext cx="2520" cy="329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82" name="Line 19"/>
          <p:cNvSpPr/>
          <p:nvPr/>
        </p:nvSpPr>
        <p:spPr>
          <a:xfrm flipH="1">
            <a:off x="8051760" y="3352680"/>
            <a:ext cx="463320" cy="13777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83" name="Line 20"/>
          <p:cNvSpPr/>
          <p:nvPr/>
        </p:nvSpPr>
        <p:spPr>
          <a:xfrm flipV="1">
            <a:off x="6997680" y="4483080"/>
            <a:ext cx="428400" cy="2696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84" name="CustomShape 21"/>
          <p:cNvSpPr/>
          <p:nvPr/>
        </p:nvSpPr>
        <p:spPr>
          <a:xfrm>
            <a:off x="465480" y="2222640"/>
            <a:ext cx="4608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Teeth</a:t>
            </a:r>
            <a:endParaRPr/>
          </a:p>
        </p:txBody>
      </p:sp>
      <p:sp>
        <p:nvSpPr>
          <p:cNvPr id="585" name="CustomShape 22"/>
          <p:cNvSpPr/>
          <p:nvPr/>
        </p:nvSpPr>
        <p:spPr>
          <a:xfrm>
            <a:off x="500400" y="2610000"/>
            <a:ext cx="918000" cy="63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Ducts of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sublingual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gland</a:t>
            </a:r>
            <a:endParaRPr/>
          </a:p>
        </p:txBody>
      </p:sp>
      <p:sp>
        <p:nvSpPr>
          <p:cNvPr id="586" name="CustomShape 23"/>
          <p:cNvSpPr/>
          <p:nvPr/>
        </p:nvSpPr>
        <p:spPr>
          <a:xfrm>
            <a:off x="500400" y="3740040"/>
            <a:ext cx="93816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Sublingual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gland</a:t>
            </a:r>
            <a:endParaRPr/>
          </a:p>
        </p:txBody>
      </p:sp>
      <p:sp>
        <p:nvSpPr>
          <p:cNvPr id="587" name="CustomShape 24"/>
          <p:cNvSpPr/>
          <p:nvPr/>
        </p:nvSpPr>
        <p:spPr>
          <a:xfrm>
            <a:off x="4840200" y="4518000"/>
            <a:ext cx="135720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Submandibular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duct</a:t>
            </a:r>
            <a:endParaRPr/>
          </a:p>
        </p:txBody>
      </p:sp>
      <p:sp>
        <p:nvSpPr>
          <p:cNvPr id="588" name="CustomShape 25"/>
          <p:cNvSpPr/>
          <p:nvPr/>
        </p:nvSpPr>
        <p:spPr>
          <a:xfrm>
            <a:off x="5024880" y="3911760"/>
            <a:ext cx="123984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Posterior belly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digastric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muscle</a:t>
            </a:r>
            <a:endParaRPr/>
          </a:p>
        </p:txBody>
      </p:sp>
      <p:sp>
        <p:nvSpPr>
          <p:cNvPr id="589" name="CustomShape 26"/>
          <p:cNvSpPr/>
          <p:nvPr/>
        </p:nvSpPr>
        <p:spPr>
          <a:xfrm>
            <a:off x="5092560" y="3019320"/>
            <a:ext cx="107064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Parotid duct</a:t>
            </a:r>
            <a:endParaRPr/>
          </a:p>
        </p:txBody>
      </p:sp>
      <p:sp>
        <p:nvSpPr>
          <p:cNvPr id="590" name="CustomShape 27"/>
          <p:cNvSpPr/>
          <p:nvPr/>
        </p:nvSpPr>
        <p:spPr>
          <a:xfrm>
            <a:off x="4858200" y="3263760"/>
            <a:ext cx="1439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Masseter muscle</a:t>
            </a:r>
            <a:endParaRPr/>
          </a:p>
        </p:txBody>
      </p:sp>
      <p:sp>
        <p:nvSpPr>
          <p:cNvPr id="591" name="CustomShape 28"/>
          <p:cNvSpPr/>
          <p:nvPr/>
        </p:nvSpPr>
        <p:spPr>
          <a:xfrm>
            <a:off x="4859640" y="3498840"/>
            <a:ext cx="12672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Body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mandible (cut) </a:t>
            </a:r>
            <a:endParaRPr/>
          </a:p>
        </p:txBody>
      </p:sp>
      <p:sp>
        <p:nvSpPr>
          <p:cNvPr id="592" name="CustomShape 29"/>
          <p:cNvSpPr/>
          <p:nvPr/>
        </p:nvSpPr>
        <p:spPr>
          <a:xfrm>
            <a:off x="5600160" y="2502000"/>
            <a:ext cx="62100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Parotid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gland </a:t>
            </a:r>
            <a:endParaRPr/>
          </a:p>
        </p:txBody>
      </p:sp>
      <p:sp>
        <p:nvSpPr>
          <p:cNvPr id="593" name="CustomShape 30"/>
          <p:cNvSpPr/>
          <p:nvPr/>
        </p:nvSpPr>
        <p:spPr>
          <a:xfrm>
            <a:off x="465480" y="1908000"/>
            <a:ext cx="6271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Tongue</a:t>
            </a:r>
            <a:endParaRPr/>
          </a:p>
        </p:txBody>
      </p:sp>
      <p:sp>
        <p:nvSpPr>
          <p:cNvPr id="594" name="CustomShape 31"/>
          <p:cNvSpPr/>
          <p:nvPr/>
        </p:nvSpPr>
        <p:spPr>
          <a:xfrm>
            <a:off x="2773080" y="4648320"/>
            <a:ext cx="135720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Submandibular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gland</a:t>
            </a:r>
            <a:endParaRPr/>
          </a:p>
        </p:txBody>
      </p:sp>
      <p:sp>
        <p:nvSpPr>
          <p:cNvPr id="595" name="CustomShape 32"/>
          <p:cNvSpPr/>
          <p:nvPr/>
        </p:nvSpPr>
        <p:spPr>
          <a:xfrm>
            <a:off x="464040" y="5089680"/>
            <a:ext cx="2505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596" name="CustomShape 33"/>
          <p:cNvSpPr/>
          <p:nvPr/>
        </p:nvSpPr>
        <p:spPr>
          <a:xfrm>
            <a:off x="459360" y="3365640"/>
            <a:ext cx="8100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Frenulum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tongue</a:t>
            </a:r>
            <a:endParaRPr/>
          </a:p>
        </p:txBody>
      </p:sp>
      <p:sp>
        <p:nvSpPr>
          <p:cNvPr id="597" name="CustomShape 34"/>
          <p:cNvSpPr/>
          <p:nvPr/>
        </p:nvSpPr>
        <p:spPr>
          <a:xfrm>
            <a:off x="456840" y="4203720"/>
            <a:ext cx="10494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Mylohyoid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muscle (cut)</a:t>
            </a:r>
            <a:endParaRPr/>
          </a:p>
        </p:txBody>
      </p:sp>
      <p:sp>
        <p:nvSpPr>
          <p:cNvPr id="598" name="CustomShape 35"/>
          <p:cNvSpPr/>
          <p:nvPr/>
        </p:nvSpPr>
        <p:spPr>
          <a:xfrm>
            <a:off x="455760" y="4622760"/>
            <a:ext cx="14076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Anterior belly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digastric muscle</a:t>
            </a:r>
            <a:endParaRPr/>
          </a:p>
        </p:txBody>
      </p:sp>
      <p:sp>
        <p:nvSpPr>
          <p:cNvPr id="599" name="CustomShape 36"/>
          <p:cNvSpPr/>
          <p:nvPr/>
        </p:nvSpPr>
        <p:spPr>
          <a:xfrm>
            <a:off x="6655320" y="4838760"/>
            <a:ext cx="6728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Mucous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cells </a:t>
            </a:r>
            <a:endParaRPr/>
          </a:p>
        </p:txBody>
      </p:sp>
      <p:sp>
        <p:nvSpPr>
          <p:cNvPr id="600" name="CustomShape 37"/>
          <p:cNvSpPr/>
          <p:nvPr/>
        </p:nvSpPr>
        <p:spPr>
          <a:xfrm>
            <a:off x="6387120" y="5356080"/>
            <a:ext cx="2538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601" name="CustomShape 38"/>
          <p:cNvSpPr/>
          <p:nvPr/>
        </p:nvSpPr>
        <p:spPr>
          <a:xfrm>
            <a:off x="7632720" y="4838760"/>
            <a:ext cx="105084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Serous 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forming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demilunes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Composition of Saliva</a:t>
            </a:r>
            <a:endParaRPr/>
          </a:p>
        </p:txBody>
      </p:sp>
      <p:sp>
        <p:nvSpPr>
          <p:cNvPr id="60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Secreted by serous and mucous cells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97–99.5% water, slightly acidic solution containing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Electrolytes—Na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, K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, Cl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–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, PO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4 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2–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, HCO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3</a:t>
            </a:r>
            <a:r>
              <a:rPr lang="en-US" sz="2400" baseline="10000">
                <a:solidFill>
                  <a:srgbClr val="000000"/>
                </a:solidFill>
                <a:latin typeface="Calibri"/>
                <a:ea typeface="ＭＳ Ｐゴシック"/>
              </a:rPr>
              <a:t>–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Salivary amylase and lingual lipase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Mucin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Metabolic wastes—urea and uric acid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Lysozyme, IgA, defensins, and a cyanide compound protect against microorganisms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Control of Salivation</a:t>
            </a:r>
            <a:endParaRPr/>
          </a:p>
        </p:txBody>
      </p:sp>
      <p:sp>
        <p:nvSpPr>
          <p:cNvPr id="60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Intrinsic glands continuously keep the mouth moist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Extrinsic salivary glands produce secretions when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Ingested food stimulates chemoreceptors and mechanoreceptors in the mouth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Salivatory nuclei in the brain stem send impulses along parasympathetic fibers in cranial nerves VII and IX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Strong sympathetic stimulation inhibits salivation and results in dry mouth (xerostomia)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Pharynx</a:t>
            </a:r>
            <a:endParaRPr/>
          </a:p>
        </p:txBody>
      </p:sp>
      <p:sp>
        <p:nvSpPr>
          <p:cNvPr id="60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Oropharynx and laryngopharynx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Allow passage of food, fluids, and air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Stratified squamous epithelium lining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Skeletal muscle layers: inner longitudinal, outer pharyngeal constrictors 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Esophagus</a:t>
            </a:r>
            <a:endParaRPr/>
          </a:p>
        </p:txBody>
      </p:sp>
      <p:sp>
        <p:nvSpPr>
          <p:cNvPr id="60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Flat muscular tube from laryngopharynx to stomach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Pierces diaphragm at esophageal hiatus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Joins stomach at the cardiac orifice 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Esophagus</a:t>
            </a:r>
            <a:endParaRPr/>
          </a:p>
        </p:txBody>
      </p:sp>
      <p:sp>
        <p:nvSpPr>
          <p:cNvPr id="61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Esophageal mucosa contains stratified squamous epithelium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Changes to simple columnar at the stomach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Esophageal glands in submucosa secrete mucus to aid in bolus movement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Muscularis: skeletal superiorly; smooth inferiorly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23.12a</a:t>
            </a:r>
            <a:endParaRPr/>
          </a:p>
        </p:txBody>
      </p:sp>
      <p:pic>
        <p:nvPicPr>
          <p:cNvPr id="613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0680"/>
            <a:ext cx="8230320" cy="5874480"/>
          </a:xfrm>
          <a:prstGeom prst="rect">
            <a:avLst/>
          </a:prstGeom>
          <a:ln w="9360">
            <a:noFill/>
          </a:ln>
        </p:spPr>
      </p:pic>
      <p:sp>
        <p:nvSpPr>
          <p:cNvPr id="614" name="CustomShape 2"/>
          <p:cNvSpPr/>
          <p:nvPr/>
        </p:nvSpPr>
        <p:spPr>
          <a:xfrm>
            <a:off x="3728880" y="3362400"/>
            <a:ext cx="1302480" cy="26136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615" name="CustomShape 3"/>
          <p:cNvSpPr/>
          <p:nvPr/>
        </p:nvSpPr>
        <p:spPr>
          <a:xfrm>
            <a:off x="2782800" y="3719520"/>
            <a:ext cx="2248920" cy="59940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616" name="CustomShape 4"/>
          <p:cNvSpPr/>
          <p:nvPr/>
        </p:nvSpPr>
        <p:spPr>
          <a:xfrm>
            <a:off x="3776760" y="4357800"/>
            <a:ext cx="1340640" cy="9550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617" name="CustomShape 5"/>
          <p:cNvSpPr/>
          <p:nvPr/>
        </p:nvSpPr>
        <p:spPr>
          <a:xfrm>
            <a:off x="4170240" y="4554360"/>
            <a:ext cx="947160" cy="4597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618" name="Line 6"/>
          <p:cNvSpPr/>
          <p:nvPr/>
        </p:nvSpPr>
        <p:spPr>
          <a:xfrm>
            <a:off x="3490560" y="2606400"/>
            <a:ext cx="154152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619" name="Line 7"/>
          <p:cNvSpPr/>
          <p:nvPr/>
        </p:nvSpPr>
        <p:spPr>
          <a:xfrm>
            <a:off x="3490560" y="2606400"/>
            <a:ext cx="15415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620" name="CustomShape 8"/>
          <p:cNvSpPr/>
          <p:nvPr/>
        </p:nvSpPr>
        <p:spPr>
          <a:xfrm>
            <a:off x="3728880" y="3362400"/>
            <a:ext cx="1302480" cy="261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21" name="CustomShape 9"/>
          <p:cNvSpPr/>
          <p:nvPr/>
        </p:nvSpPr>
        <p:spPr>
          <a:xfrm>
            <a:off x="2782800" y="3719520"/>
            <a:ext cx="2248920" cy="599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22" name="CustomShape 10"/>
          <p:cNvSpPr/>
          <p:nvPr/>
        </p:nvSpPr>
        <p:spPr>
          <a:xfrm>
            <a:off x="3776760" y="4357800"/>
            <a:ext cx="1340640" cy="955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23" name="CustomShape 11"/>
          <p:cNvSpPr/>
          <p:nvPr/>
        </p:nvSpPr>
        <p:spPr>
          <a:xfrm>
            <a:off x="4170240" y="4554360"/>
            <a:ext cx="947160" cy="459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24" name="CustomShape 12"/>
          <p:cNvSpPr/>
          <p:nvPr/>
        </p:nvSpPr>
        <p:spPr>
          <a:xfrm>
            <a:off x="3706920" y="5475240"/>
            <a:ext cx="1324800" cy="2120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625" name="CustomShape 13"/>
          <p:cNvSpPr/>
          <p:nvPr/>
        </p:nvSpPr>
        <p:spPr>
          <a:xfrm>
            <a:off x="3706920" y="5475240"/>
            <a:ext cx="1324800" cy="212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26" name="CustomShape 14"/>
          <p:cNvSpPr/>
          <p:nvPr/>
        </p:nvSpPr>
        <p:spPr>
          <a:xfrm>
            <a:off x="5465520" y="2451240"/>
            <a:ext cx="2428560" cy="71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Mucosa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(contains a stratified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squamous epithelium)</a:t>
            </a:r>
            <a:endParaRPr/>
          </a:p>
        </p:txBody>
      </p:sp>
      <p:sp>
        <p:nvSpPr>
          <p:cNvPr id="627" name="CustomShape 15"/>
          <p:cNvSpPr/>
          <p:nvPr/>
        </p:nvSpPr>
        <p:spPr>
          <a:xfrm>
            <a:off x="5517000" y="3467160"/>
            <a:ext cx="2227320" cy="49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Submucosa</a:t>
            </a:r>
            <a:r>
              <a:rPr b="1" lang="en-US">
                <a:solidFill>
                  <a:srgbClr val="231f20"/>
                </a:solidFill>
                <a:latin typeface="Arial"/>
              </a:rPr>
              <a:t> (areolar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connective tissue)</a:t>
            </a:r>
            <a:endParaRPr/>
          </a:p>
        </p:txBody>
      </p:sp>
      <p:sp>
        <p:nvSpPr>
          <p:cNvPr id="628" name="CustomShape 16"/>
          <p:cNvSpPr/>
          <p:nvPr/>
        </p:nvSpPr>
        <p:spPr>
          <a:xfrm>
            <a:off x="5195520" y="4141800"/>
            <a:ext cx="750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629" name="CustomShape 17"/>
          <p:cNvSpPr/>
          <p:nvPr/>
        </p:nvSpPr>
        <p:spPr>
          <a:xfrm>
            <a:off x="5581440" y="4462560"/>
            <a:ext cx="2161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Muscularis externa</a:t>
            </a:r>
            <a:endParaRPr/>
          </a:p>
        </p:txBody>
      </p:sp>
      <p:sp>
        <p:nvSpPr>
          <p:cNvPr id="630" name="CustomShape 18"/>
          <p:cNvSpPr/>
          <p:nvPr/>
        </p:nvSpPr>
        <p:spPr>
          <a:xfrm>
            <a:off x="5485320" y="5537160"/>
            <a:ext cx="2082600" cy="49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Adventitia</a:t>
            </a:r>
            <a:r>
              <a:rPr b="1" lang="en-US">
                <a:solidFill>
                  <a:srgbClr val="231f20"/>
                </a:solidFill>
                <a:latin typeface="Arial"/>
              </a:rPr>
              <a:t> (fibrous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connective tissue)</a:t>
            </a:r>
            <a:endParaRPr/>
          </a:p>
        </p:txBody>
      </p:sp>
      <p:sp>
        <p:nvSpPr>
          <p:cNvPr id="631" name="CustomShape 19"/>
          <p:cNvSpPr/>
          <p:nvPr/>
        </p:nvSpPr>
        <p:spPr>
          <a:xfrm>
            <a:off x="913680" y="5964120"/>
            <a:ext cx="320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632" name="CustomShape 20"/>
          <p:cNvSpPr/>
          <p:nvPr/>
        </p:nvSpPr>
        <p:spPr>
          <a:xfrm>
            <a:off x="5307480" y="5157720"/>
            <a:ext cx="17319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Circular layer</a:t>
            </a:r>
            <a:endParaRPr/>
          </a:p>
        </p:txBody>
      </p:sp>
      <p:sp>
        <p:nvSpPr>
          <p:cNvPr id="633" name="CustomShape 21"/>
          <p:cNvSpPr/>
          <p:nvPr/>
        </p:nvSpPr>
        <p:spPr>
          <a:xfrm>
            <a:off x="5386320" y="4840200"/>
            <a:ext cx="2245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Longitudinal layer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Digestive Processes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 essential activities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Ingestion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Propulsion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Mechanical digestion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Chemical digestion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Absorption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Defecation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23.12b</a:t>
            </a:r>
            <a:endParaRPr/>
          </a:p>
        </p:txBody>
      </p:sp>
      <p:pic>
        <p:nvPicPr>
          <p:cNvPr id="635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30280"/>
            <a:ext cx="8230320" cy="5874480"/>
          </a:xfrm>
          <a:prstGeom prst="rect">
            <a:avLst/>
          </a:prstGeom>
          <a:ln w="9360">
            <a:noFill/>
          </a:ln>
        </p:spPr>
      </p:pic>
      <p:sp>
        <p:nvSpPr>
          <p:cNvPr id="636" name="CustomShape 2"/>
          <p:cNvSpPr/>
          <p:nvPr/>
        </p:nvSpPr>
        <p:spPr>
          <a:xfrm>
            <a:off x="2741760" y="996840"/>
            <a:ext cx="3340800" cy="2218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37" name="CustomShape 3"/>
          <p:cNvSpPr/>
          <p:nvPr/>
        </p:nvSpPr>
        <p:spPr>
          <a:xfrm>
            <a:off x="5470560" y="882720"/>
            <a:ext cx="1247040" cy="11052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638" name="CustomShape 4"/>
          <p:cNvSpPr/>
          <p:nvPr/>
        </p:nvSpPr>
        <p:spPr>
          <a:xfrm>
            <a:off x="5470560" y="882720"/>
            <a:ext cx="1247040" cy="110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39" name="Line 5"/>
          <p:cNvSpPr/>
          <p:nvPr/>
        </p:nvSpPr>
        <p:spPr>
          <a:xfrm flipH="1">
            <a:off x="4173480" y="1002960"/>
            <a:ext cx="1906560" cy="221328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640" name="CustomShape 6"/>
          <p:cNvSpPr/>
          <p:nvPr/>
        </p:nvSpPr>
        <p:spPr>
          <a:xfrm>
            <a:off x="1798560" y="2963880"/>
            <a:ext cx="242856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Mucosa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(contains a stratified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squamous epithelium)</a:t>
            </a:r>
            <a:endParaRPr/>
          </a:p>
        </p:txBody>
      </p:sp>
      <p:sp>
        <p:nvSpPr>
          <p:cNvPr id="641" name="CustomShape 7"/>
          <p:cNvSpPr/>
          <p:nvPr/>
        </p:nvSpPr>
        <p:spPr>
          <a:xfrm>
            <a:off x="1457640" y="6005520"/>
            <a:ext cx="3254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642" name="CustomShape 8"/>
          <p:cNvSpPr/>
          <p:nvPr/>
        </p:nvSpPr>
        <p:spPr>
          <a:xfrm>
            <a:off x="2741760" y="996840"/>
            <a:ext cx="3340800" cy="2218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Digestive Processes: Mouth </a:t>
            </a:r>
            <a:endParaRPr/>
          </a:p>
        </p:txBody>
      </p:sp>
      <p:sp>
        <p:nvSpPr>
          <p:cNvPr id="64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Ingestion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Mechanical digestion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Mastication is partly voluntary, partly reflexive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Chemical digestion (salivary amylase and lingual lipase)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Propulsion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Deglutition (swallowing)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Deglutition </a:t>
            </a:r>
            <a:endParaRPr/>
          </a:p>
        </p:txBody>
      </p:sp>
      <p:sp>
        <p:nvSpPr>
          <p:cNvPr id="64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Involves the tongue, soft palate, pharynx, esophagus, and 22 muscle groups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Buccal phase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Voluntary contraction of the tongue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Pharyngeal-esophageal phase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Involuntary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Control center in the medulla and lower pons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23.13</a:t>
            </a:r>
            <a:endParaRPr/>
          </a:p>
        </p:txBody>
      </p:sp>
      <p:pic>
        <p:nvPicPr>
          <p:cNvPr id="648" name="Picture 1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63400"/>
            <a:ext cx="8230320" cy="5919120"/>
          </a:xfrm>
          <a:prstGeom prst="rect">
            <a:avLst/>
          </a:prstGeom>
          <a:ln w="9360">
            <a:noFill/>
          </a:ln>
        </p:spPr>
      </p:pic>
      <p:sp>
        <p:nvSpPr>
          <p:cNvPr id="649" name="Line 2"/>
          <p:cNvSpPr/>
          <p:nvPr/>
        </p:nvSpPr>
        <p:spPr>
          <a:xfrm flipH="1">
            <a:off x="1307880" y="4198680"/>
            <a:ext cx="106056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50" name="Line 3"/>
          <p:cNvSpPr/>
          <p:nvPr/>
        </p:nvSpPr>
        <p:spPr>
          <a:xfrm flipH="1">
            <a:off x="1517400" y="3525480"/>
            <a:ext cx="80964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51" name="Line 4"/>
          <p:cNvSpPr/>
          <p:nvPr/>
        </p:nvSpPr>
        <p:spPr>
          <a:xfrm flipH="1">
            <a:off x="1787400" y="4535280"/>
            <a:ext cx="56196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52" name="CustomShape 5"/>
          <p:cNvSpPr/>
          <p:nvPr/>
        </p:nvSpPr>
        <p:spPr>
          <a:xfrm>
            <a:off x="1504800" y="3732120"/>
            <a:ext cx="662760" cy="882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653" name="CustomShape 6"/>
          <p:cNvSpPr/>
          <p:nvPr/>
        </p:nvSpPr>
        <p:spPr>
          <a:xfrm>
            <a:off x="5954760" y="5033880"/>
            <a:ext cx="1180440" cy="4341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654" name="CustomShape 7"/>
          <p:cNvSpPr/>
          <p:nvPr/>
        </p:nvSpPr>
        <p:spPr>
          <a:xfrm>
            <a:off x="1609560" y="5122800"/>
            <a:ext cx="942120" cy="2055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655" name="Line 8"/>
          <p:cNvSpPr/>
          <p:nvPr/>
        </p:nvSpPr>
        <p:spPr>
          <a:xfrm flipH="1">
            <a:off x="5773680" y="3725640"/>
            <a:ext cx="46980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56" name="Line 9"/>
          <p:cNvSpPr/>
          <p:nvPr/>
        </p:nvSpPr>
        <p:spPr>
          <a:xfrm flipH="1">
            <a:off x="977760" y="2238120"/>
            <a:ext cx="138420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57" name="Line 10"/>
          <p:cNvSpPr/>
          <p:nvPr/>
        </p:nvSpPr>
        <p:spPr>
          <a:xfrm>
            <a:off x="1060200" y="1742760"/>
            <a:ext cx="116208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58" name="Line 11"/>
          <p:cNvSpPr/>
          <p:nvPr/>
        </p:nvSpPr>
        <p:spPr>
          <a:xfrm>
            <a:off x="888840" y="1965240"/>
            <a:ext cx="130824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59" name="CustomShape 12"/>
          <p:cNvSpPr/>
          <p:nvPr/>
        </p:nvSpPr>
        <p:spPr>
          <a:xfrm>
            <a:off x="933480" y="1212840"/>
            <a:ext cx="774000" cy="1994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660" name="CustomShape 13"/>
          <p:cNvSpPr/>
          <p:nvPr/>
        </p:nvSpPr>
        <p:spPr>
          <a:xfrm>
            <a:off x="1285920" y="851040"/>
            <a:ext cx="691560" cy="4374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661" name="Line 14"/>
          <p:cNvSpPr/>
          <p:nvPr/>
        </p:nvSpPr>
        <p:spPr>
          <a:xfrm>
            <a:off x="965160" y="1539720"/>
            <a:ext cx="130788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62" name="Line 15"/>
          <p:cNvSpPr/>
          <p:nvPr/>
        </p:nvSpPr>
        <p:spPr>
          <a:xfrm>
            <a:off x="4843440" y="1825560"/>
            <a:ext cx="74592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63" name="Line 16"/>
          <p:cNvSpPr/>
          <p:nvPr/>
        </p:nvSpPr>
        <p:spPr>
          <a:xfrm>
            <a:off x="4862160" y="1311120"/>
            <a:ext cx="72720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64" name="CustomShape 17"/>
          <p:cNvSpPr/>
          <p:nvPr/>
        </p:nvSpPr>
        <p:spPr>
          <a:xfrm>
            <a:off x="4846680" y="1558800"/>
            <a:ext cx="742320" cy="7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665" name="Line 18"/>
          <p:cNvSpPr/>
          <p:nvPr/>
        </p:nvSpPr>
        <p:spPr>
          <a:xfrm flipH="1">
            <a:off x="7729200" y="2374560"/>
            <a:ext cx="54612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66" name="Line 19"/>
          <p:cNvSpPr/>
          <p:nvPr/>
        </p:nvSpPr>
        <p:spPr>
          <a:xfrm flipH="1">
            <a:off x="4524120" y="2508120"/>
            <a:ext cx="70020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67" name="CustomShape 20"/>
          <p:cNvSpPr/>
          <p:nvPr/>
        </p:nvSpPr>
        <p:spPr>
          <a:xfrm>
            <a:off x="459360" y="1135080"/>
            <a:ext cx="4503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Tongue</a:t>
            </a:r>
            <a:endParaRPr/>
          </a:p>
        </p:txBody>
      </p:sp>
      <p:sp>
        <p:nvSpPr>
          <p:cNvPr id="668" name="CustomShape 21"/>
          <p:cNvSpPr/>
          <p:nvPr/>
        </p:nvSpPr>
        <p:spPr>
          <a:xfrm>
            <a:off x="454680" y="2163600"/>
            <a:ext cx="4791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Trachea</a:t>
            </a:r>
            <a:endParaRPr/>
          </a:p>
        </p:txBody>
      </p:sp>
      <p:sp>
        <p:nvSpPr>
          <p:cNvPr id="669" name="CustomShape 22"/>
          <p:cNvSpPr/>
          <p:nvPr/>
        </p:nvSpPr>
        <p:spPr>
          <a:xfrm>
            <a:off x="446040" y="1461960"/>
            <a:ext cx="4978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Pharynx</a:t>
            </a:r>
            <a:endParaRPr/>
          </a:p>
        </p:txBody>
      </p:sp>
      <p:sp>
        <p:nvSpPr>
          <p:cNvPr id="670" name="CustomShape 23"/>
          <p:cNvSpPr/>
          <p:nvPr/>
        </p:nvSpPr>
        <p:spPr>
          <a:xfrm>
            <a:off x="446040" y="1665360"/>
            <a:ext cx="5770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Epiglottis</a:t>
            </a:r>
            <a:endParaRPr/>
          </a:p>
        </p:txBody>
      </p:sp>
      <p:sp>
        <p:nvSpPr>
          <p:cNvPr id="671" name="CustomShape 24"/>
          <p:cNvSpPr/>
          <p:nvPr/>
        </p:nvSpPr>
        <p:spPr>
          <a:xfrm>
            <a:off x="445680" y="1887480"/>
            <a:ext cx="40176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Glottis</a:t>
            </a:r>
            <a:endParaRPr/>
          </a:p>
        </p:txBody>
      </p:sp>
      <p:sp>
        <p:nvSpPr>
          <p:cNvPr id="672" name="CustomShape 25"/>
          <p:cNvSpPr/>
          <p:nvPr/>
        </p:nvSpPr>
        <p:spPr>
          <a:xfrm>
            <a:off x="449280" y="770040"/>
            <a:ext cx="8182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Bolus of food</a:t>
            </a:r>
            <a:endParaRPr/>
          </a:p>
        </p:txBody>
      </p:sp>
      <p:sp>
        <p:nvSpPr>
          <p:cNvPr id="673" name="CustomShape 26"/>
          <p:cNvSpPr/>
          <p:nvPr/>
        </p:nvSpPr>
        <p:spPr>
          <a:xfrm>
            <a:off x="5611680" y="1754280"/>
            <a:ext cx="5770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Epiglottis</a:t>
            </a:r>
            <a:endParaRPr/>
          </a:p>
        </p:txBody>
      </p:sp>
      <p:sp>
        <p:nvSpPr>
          <p:cNvPr id="674" name="CustomShape 27"/>
          <p:cNvSpPr/>
          <p:nvPr/>
        </p:nvSpPr>
        <p:spPr>
          <a:xfrm>
            <a:off x="3811680" y="2436840"/>
            <a:ext cx="6822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675" name="CustomShape 28"/>
          <p:cNvSpPr/>
          <p:nvPr/>
        </p:nvSpPr>
        <p:spPr>
          <a:xfrm>
            <a:off x="5611680" y="1243080"/>
            <a:ext cx="34380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Uvula</a:t>
            </a:r>
            <a:endParaRPr/>
          </a:p>
        </p:txBody>
      </p:sp>
      <p:sp>
        <p:nvSpPr>
          <p:cNvPr id="676" name="CustomShape 29"/>
          <p:cNvSpPr/>
          <p:nvPr/>
        </p:nvSpPr>
        <p:spPr>
          <a:xfrm>
            <a:off x="5611680" y="1494000"/>
            <a:ext cx="3517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Bolus</a:t>
            </a:r>
            <a:endParaRPr/>
          </a:p>
        </p:txBody>
      </p:sp>
      <p:sp>
        <p:nvSpPr>
          <p:cNvPr id="677" name="CustomShape 30"/>
          <p:cNvSpPr/>
          <p:nvPr/>
        </p:nvSpPr>
        <p:spPr>
          <a:xfrm>
            <a:off x="8304120" y="2303640"/>
            <a:ext cx="3517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Bolus</a:t>
            </a:r>
            <a:endParaRPr/>
          </a:p>
        </p:txBody>
      </p:sp>
      <p:sp>
        <p:nvSpPr>
          <p:cNvPr id="678" name="CustomShape 31"/>
          <p:cNvSpPr/>
          <p:nvPr/>
        </p:nvSpPr>
        <p:spPr>
          <a:xfrm>
            <a:off x="445320" y="3449520"/>
            <a:ext cx="102492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Relaxed muscles</a:t>
            </a:r>
            <a:endParaRPr/>
          </a:p>
        </p:txBody>
      </p:sp>
      <p:sp>
        <p:nvSpPr>
          <p:cNvPr id="679" name="CustomShape 32"/>
          <p:cNvSpPr/>
          <p:nvPr/>
        </p:nvSpPr>
        <p:spPr>
          <a:xfrm>
            <a:off x="446040" y="3754440"/>
            <a:ext cx="1017360" cy="28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0000"/>
                </a:solidFill>
                <a:latin typeface="Arial"/>
              </a:rPr>
              <a:t>Circular muscles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contract</a:t>
            </a:r>
            <a:endParaRPr/>
          </a:p>
        </p:txBody>
      </p:sp>
      <p:sp>
        <p:nvSpPr>
          <p:cNvPr id="680" name="CustomShape 33"/>
          <p:cNvSpPr/>
          <p:nvPr/>
        </p:nvSpPr>
        <p:spPr>
          <a:xfrm>
            <a:off x="446040" y="4122720"/>
            <a:ext cx="81828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Bolus of food</a:t>
            </a:r>
            <a:endParaRPr/>
          </a:p>
        </p:txBody>
      </p:sp>
      <p:sp>
        <p:nvSpPr>
          <p:cNvPr id="681" name="CustomShape 34"/>
          <p:cNvSpPr/>
          <p:nvPr/>
        </p:nvSpPr>
        <p:spPr>
          <a:xfrm>
            <a:off x="445320" y="4478400"/>
            <a:ext cx="1302480" cy="28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0000"/>
                </a:solidFill>
                <a:latin typeface="Arial"/>
              </a:rPr>
              <a:t>Longitudinal muscles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contract</a:t>
            </a:r>
            <a:endParaRPr/>
          </a:p>
        </p:txBody>
      </p:sp>
      <p:sp>
        <p:nvSpPr>
          <p:cNvPr id="682" name="CustomShape 35"/>
          <p:cNvSpPr/>
          <p:nvPr/>
        </p:nvSpPr>
        <p:spPr>
          <a:xfrm>
            <a:off x="2392200" y="5824440"/>
            <a:ext cx="534240" cy="15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00000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683" name="CustomShape 36"/>
          <p:cNvSpPr/>
          <p:nvPr/>
        </p:nvSpPr>
        <p:spPr>
          <a:xfrm>
            <a:off x="6265440" y="3664080"/>
            <a:ext cx="505080" cy="28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0000"/>
                </a:solidFill>
                <a:latin typeface="Arial"/>
              </a:rPr>
              <a:t>Relaxed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muscles</a:t>
            </a:r>
            <a:endParaRPr/>
          </a:p>
        </p:txBody>
      </p:sp>
      <p:sp>
        <p:nvSpPr>
          <p:cNvPr id="684" name="CustomShape 37"/>
          <p:cNvSpPr/>
          <p:nvPr/>
        </p:nvSpPr>
        <p:spPr>
          <a:xfrm>
            <a:off x="7157160" y="5407200"/>
            <a:ext cx="1104120" cy="28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0000"/>
                </a:solidFill>
                <a:latin typeface="Arial"/>
              </a:rPr>
              <a:t>Gastroesophageal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sphincter opens</a:t>
            </a:r>
            <a:endParaRPr/>
          </a:p>
        </p:txBody>
      </p:sp>
      <p:sp>
        <p:nvSpPr>
          <p:cNvPr id="685" name="CustomShape 38"/>
          <p:cNvSpPr/>
          <p:nvPr/>
        </p:nvSpPr>
        <p:spPr>
          <a:xfrm>
            <a:off x="470880" y="5265720"/>
            <a:ext cx="1104120" cy="28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0000"/>
                </a:solidFill>
                <a:latin typeface="Arial"/>
              </a:rPr>
              <a:t>Gastroesophageal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sphincter closed</a:t>
            </a:r>
            <a:endParaRPr/>
          </a:p>
        </p:txBody>
      </p:sp>
      <p:sp>
        <p:nvSpPr>
          <p:cNvPr id="686" name="CustomShape 39"/>
          <p:cNvSpPr/>
          <p:nvPr/>
        </p:nvSpPr>
        <p:spPr>
          <a:xfrm>
            <a:off x="455760" y="2716200"/>
            <a:ext cx="2564640" cy="69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Upper esophageal sphincter is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contracted. During the buccal phase, the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tongue presses against the hard palate,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forcing the food bolus into the oropharynx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where the involuntary phase begins.</a:t>
            </a:r>
            <a:endParaRPr/>
          </a:p>
        </p:txBody>
      </p:sp>
      <p:sp>
        <p:nvSpPr>
          <p:cNvPr id="687" name="CustomShape 40"/>
          <p:cNvSpPr/>
          <p:nvPr/>
        </p:nvSpPr>
        <p:spPr>
          <a:xfrm>
            <a:off x="3005280" y="3624120"/>
            <a:ext cx="1409040" cy="561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Food is moved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through the esophagus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to the stomach by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peristalsis.</a:t>
            </a:r>
            <a:endParaRPr/>
          </a:p>
        </p:txBody>
      </p:sp>
      <p:sp>
        <p:nvSpPr>
          <p:cNvPr id="688" name="CustomShape 41"/>
          <p:cNvSpPr/>
          <p:nvPr/>
        </p:nvSpPr>
        <p:spPr>
          <a:xfrm>
            <a:off x="7036920" y="3624120"/>
            <a:ext cx="1584360" cy="42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The gastroesophageal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sphincter opens, and food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enters the stomach.</a:t>
            </a:r>
            <a:endParaRPr/>
          </a:p>
        </p:txBody>
      </p:sp>
      <p:sp>
        <p:nvSpPr>
          <p:cNvPr id="689" name="CustomShape 42"/>
          <p:cNvSpPr/>
          <p:nvPr/>
        </p:nvSpPr>
        <p:spPr>
          <a:xfrm>
            <a:off x="3504960" y="2716200"/>
            <a:ext cx="2687400" cy="69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The uvula and larynx rise to prevent food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from entering respiratory passageways. The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tongue blocks off the mouth. The upper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esophageal sphincter relaxes, allowing food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to enter the esophagus.</a:t>
            </a:r>
            <a:endParaRPr/>
          </a:p>
        </p:txBody>
      </p:sp>
      <p:sp>
        <p:nvSpPr>
          <p:cNvPr id="690" name="CustomShape 43"/>
          <p:cNvSpPr/>
          <p:nvPr/>
        </p:nvSpPr>
        <p:spPr>
          <a:xfrm>
            <a:off x="6607440" y="2716200"/>
            <a:ext cx="2055240" cy="69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The constrictor muscles of the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pharynx contract, forcing food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into the esophagus inferiorly. The</a:t>
            </a:r>
            <a:endParaRPr/>
          </a:p>
          <a:p>
            <a:r>
              <a:rPr b="1" lang="en-US" sz="1000">
                <a:solidFill>
                  <a:srgbClr val="0092c8"/>
                </a:solidFill>
                <a:latin typeface="Arial"/>
              </a:rPr>
              <a:t>upper esophageal sphincter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contracts (closes) after entry.</a:t>
            </a:r>
            <a:endParaRPr/>
          </a:p>
        </p:txBody>
      </p:sp>
      <p:sp>
        <p:nvSpPr>
          <p:cNvPr id="691" name="CustomShape 44"/>
          <p:cNvSpPr/>
          <p:nvPr/>
        </p:nvSpPr>
        <p:spPr>
          <a:xfrm>
            <a:off x="455760" y="2690640"/>
            <a:ext cx="161280" cy="161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692" name="CustomShape 45"/>
          <p:cNvSpPr/>
          <p:nvPr/>
        </p:nvSpPr>
        <p:spPr>
          <a:xfrm>
            <a:off x="3506760" y="2690640"/>
            <a:ext cx="161280" cy="161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693" name="CustomShape 46"/>
          <p:cNvSpPr/>
          <p:nvPr/>
        </p:nvSpPr>
        <p:spPr>
          <a:xfrm>
            <a:off x="3005280" y="3602160"/>
            <a:ext cx="161280" cy="161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694" name="CustomShape 47"/>
          <p:cNvSpPr/>
          <p:nvPr/>
        </p:nvSpPr>
        <p:spPr>
          <a:xfrm>
            <a:off x="6608880" y="2690640"/>
            <a:ext cx="161280" cy="161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695" name="CustomShape 48"/>
          <p:cNvSpPr/>
          <p:nvPr/>
        </p:nvSpPr>
        <p:spPr>
          <a:xfrm>
            <a:off x="7037280" y="3605040"/>
            <a:ext cx="161280" cy="161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92c8"/>
                </a:solidFill>
                <a:latin typeface="Arial Black"/>
              </a:rPr>
              <a:t>5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Stomach: Gross Anatomy</a:t>
            </a:r>
            <a:endParaRPr/>
          </a:p>
        </p:txBody>
      </p:sp>
      <p:sp>
        <p:nvSpPr>
          <p:cNvPr id="6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Cardiac region (cardia)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Surrounds the cardiac orifice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Fundus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Dome-shaped region beneath the diaphragm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Body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Midportion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Stomach: Gross Anatomy</a:t>
            </a:r>
            <a:endParaRPr/>
          </a:p>
        </p:txBody>
      </p:sp>
      <p:sp>
        <p:nvSpPr>
          <p:cNvPr id="69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Pyloric region: antrum, pyloric canal, and pylorus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Pylorus is continuous with the duodenum through the pyloric valve (sphincter)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Greater curvature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Convex lateral surface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Lesser curvature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Concave medial surface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23.14a</a:t>
            </a:r>
            <a:endParaRPr/>
          </a:p>
        </p:txBody>
      </p:sp>
      <p:pic>
        <p:nvPicPr>
          <p:cNvPr id="701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356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702" name="CustomShape 2"/>
          <p:cNvSpPr/>
          <p:nvPr/>
        </p:nvSpPr>
        <p:spPr>
          <a:xfrm>
            <a:off x="4854600" y="3348000"/>
            <a:ext cx="2351880" cy="10612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03" name="CustomShape 3"/>
          <p:cNvSpPr/>
          <p:nvPr/>
        </p:nvSpPr>
        <p:spPr>
          <a:xfrm>
            <a:off x="5965920" y="2151000"/>
            <a:ext cx="1253520" cy="2404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04" name="Line 4"/>
          <p:cNvSpPr/>
          <p:nvPr/>
        </p:nvSpPr>
        <p:spPr>
          <a:xfrm flipH="1">
            <a:off x="4695480" y="3348000"/>
            <a:ext cx="1835280" cy="766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05" name="Line 5"/>
          <p:cNvSpPr/>
          <p:nvPr/>
        </p:nvSpPr>
        <p:spPr>
          <a:xfrm flipH="1">
            <a:off x="5956200" y="2392200"/>
            <a:ext cx="952560" cy="460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06" name="CustomShape 6"/>
          <p:cNvSpPr/>
          <p:nvPr/>
        </p:nvSpPr>
        <p:spPr>
          <a:xfrm>
            <a:off x="6222960" y="1681200"/>
            <a:ext cx="992880" cy="9756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07" name="CustomShape 7"/>
          <p:cNvSpPr/>
          <p:nvPr/>
        </p:nvSpPr>
        <p:spPr>
          <a:xfrm>
            <a:off x="5410080" y="817560"/>
            <a:ext cx="1809000" cy="7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08" name="CustomShape 8"/>
          <p:cNvSpPr/>
          <p:nvPr/>
        </p:nvSpPr>
        <p:spPr>
          <a:xfrm>
            <a:off x="3075120" y="3740040"/>
            <a:ext cx="123120" cy="218700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09" name="CustomShape 9"/>
          <p:cNvSpPr/>
          <p:nvPr/>
        </p:nvSpPr>
        <p:spPr>
          <a:xfrm>
            <a:off x="3189240" y="4191120"/>
            <a:ext cx="570960" cy="109800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10" name="CustomShape 10"/>
          <p:cNvSpPr/>
          <p:nvPr/>
        </p:nvSpPr>
        <p:spPr>
          <a:xfrm>
            <a:off x="4557600" y="4498920"/>
            <a:ext cx="1061280" cy="7898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11" name="Line 11"/>
          <p:cNvSpPr/>
          <p:nvPr/>
        </p:nvSpPr>
        <p:spPr>
          <a:xfrm flipH="1" flipV="1">
            <a:off x="2842920" y="4400280"/>
            <a:ext cx="231840" cy="152712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12" name="Line 12"/>
          <p:cNvSpPr/>
          <p:nvPr/>
        </p:nvSpPr>
        <p:spPr>
          <a:xfrm>
            <a:off x="3547800" y="2074680"/>
            <a:ext cx="98748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13" name="CustomShape 13"/>
          <p:cNvSpPr/>
          <p:nvPr/>
        </p:nvSpPr>
        <p:spPr>
          <a:xfrm>
            <a:off x="2246400" y="1033560"/>
            <a:ext cx="1488240" cy="3740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14" name="CustomShape 14"/>
          <p:cNvSpPr/>
          <p:nvPr/>
        </p:nvSpPr>
        <p:spPr>
          <a:xfrm>
            <a:off x="2954160" y="2262240"/>
            <a:ext cx="2528280" cy="1072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15" name="CustomShape 15"/>
          <p:cNvSpPr/>
          <p:nvPr/>
        </p:nvSpPr>
        <p:spPr>
          <a:xfrm>
            <a:off x="2909880" y="2658960"/>
            <a:ext cx="2563200" cy="25956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16" name="Line 16"/>
          <p:cNvSpPr/>
          <p:nvPr/>
        </p:nvSpPr>
        <p:spPr>
          <a:xfrm>
            <a:off x="4265280" y="753840"/>
            <a:ext cx="1800" cy="112392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17" name="Line 17"/>
          <p:cNvSpPr/>
          <p:nvPr/>
        </p:nvSpPr>
        <p:spPr>
          <a:xfrm flipV="1">
            <a:off x="2097000" y="4663800"/>
            <a:ext cx="1440" cy="72396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18" name="CustomShape 18"/>
          <p:cNvSpPr/>
          <p:nvPr/>
        </p:nvSpPr>
        <p:spPr>
          <a:xfrm>
            <a:off x="5022720" y="2909880"/>
            <a:ext cx="2193120" cy="75960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719" name="CustomShape 19"/>
          <p:cNvSpPr/>
          <p:nvPr/>
        </p:nvSpPr>
        <p:spPr>
          <a:xfrm>
            <a:off x="5022720" y="2909880"/>
            <a:ext cx="2193120" cy="759600"/>
          </a:xfrm>
          <a:prstGeom prst="rect">
            <a:avLst/>
          </a:prstGeom>
          <a:noFill/>
          <a:ln w="15840">
            <a:solidFill>
              <a:srgbClr val="ffffff"/>
            </a:solidFill>
            <a:round/>
          </a:ln>
        </p:spPr>
      </p:sp>
      <p:sp>
        <p:nvSpPr>
          <p:cNvPr id="720" name="CustomShape 20"/>
          <p:cNvSpPr/>
          <p:nvPr/>
        </p:nvSpPr>
        <p:spPr>
          <a:xfrm>
            <a:off x="6458040" y="4371840"/>
            <a:ext cx="192960" cy="1105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721" name="CustomShape 21"/>
          <p:cNvSpPr/>
          <p:nvPr/>
        </p:nvSpPr>
        <p:spPr>
          <a:xfrm>
            <a:off x="4854600" y="3348000"/>
            <a:ext cx="2351880" cy="10612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22" name="Line 22"/>
          <p:cNvSpPr/>
          <p:nvPr/>
        </p:nvSpPr>
        <p:spPr>
          <a:xfrm flipH="1">
            <a:off x="4243320" y="1423800"/>
            <a:ext cx="1150920" cy="65088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723" name="Line 23"/>
          <p:cNvSpPr/>
          <p:nvPr/>
        </p:nvSpPr>
        <p:spPr>
          <a:xfrm flipH="1">
            <a:off x="4695480" y="3348000"/>
            <a:ext cx="1835280" cy="766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24" name="CustomShape 24"/>
          <p:cNvSpPr/>
          <p:nvPr/>
        </p:nvSpPr>
        <p:spPr>
          <a:xfrm>
            <a:off x="5965920" y="2151000"/>
            <a:ext cx="1253520" cy="2404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25" name="CustomShape 25"/>
          <p:cNvSpPr/>
          <p:nvPr/>
        </p:nvSpPr>
        <p:spPr>
          <a:xfrm>
            <a:off x="6222960" y="1681200"/>
            <a:ext cx="992880" cy="97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26" name="CustomShape 26"/>
          <p:cNvSpPr/>
          <p:nvPr/>
        </p:nvSpPr>
        <p:spPr>
          <a:xfrm>
            <a:off x="5410080" y="817560"/>
            <a:ext cx="1809000" cy="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27" name="CustomShape 27"/>
          <p:cNvSpPr/>
          <p:nvPr/>
        </p:nvSpPr>
        <p:spPr>
          <a:xfrm>
            <a:off x="3075120" y="3740040"/>
            <a:ext cx="123120" cy="21870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28" name="Line 28"/>
          <p:cNvSpPr/>
          <p:nvPr/>
        </p:nvSpPr>
        <p:spPr>
          <a:xfrm flipH="1">
            <a:off x="5956200" y="2392200"/>
            <a:ext cx="952560" cy="460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29" name="Line 29"/>
          <p:cNvSpPr/>
          <p:nvPr/>
        </p:nvSpPr>
        <p:spPr>
          <a:xfrm flipH="1" flipV="1">
            <a:off x="2842920" y="4400280"/>
            <a:ext cx="231840" cy="15271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30" name="CustomShape 30"/>
          <p:cNvSpPr/>
          <p:nvPr/>
        </p:nvSpPr>
        <p:spPr>
          <a:xfrm>
            <a:off x="3189240" y="4191120"/>
            <a:ext cx="570960" cy="10980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31" name="CustomShape 31"/>
          <p:cNvSpPr/>
          <p:nvPr/>
        </p:nvSpPr>
        <p:spPr>
          <a:xfrm>
            <a:off x="4557600" y="4498920"/>
            <a:ext cx="1061280" cy="7898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32" name="CustomShape 32"/>
          <p:cNvSpPr/>
          <p:nvPr/>
        </p:nvSpPr>
        <p:spPr>
          <a:xfrm>
            <a:off x="2246400" y="1033560"/>
            <a:ext cx="1488240" cy="3740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33" name="CustomShape 33"/>
          <p:cNvSpPr/>
          <p:nvPr/>
        </p:nvSpPr>
        <p:spPr>
          <a:xfrm>
            <a:off x="2935440" y="2262240"/>
            <a:ext cx="2547360" cy="1072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34" name="CustomShape 34"/>
          <p:cNvSpPr/>
          <p:nvPr/>
        </p:nvSpPr>
        <p:spPr>
          <a:xfrm>
            <a:off x="2909880" y="2658960"/>
            <a:ext cx="2563200" cy="259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35" name="Line 35"/>
          <p:cNvSpPr/>
          <p:nvPr/>
        </p:nvSpPr>
        <p:spPr>
          <a:xfrm>
            <a:off x="3547800" y="2074680"/>
            <a:ext cx="9874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36" name="Line 36"/>
          <p:cNvSpPr/>
          <p:nvPr/>
        </p:nvSpPr>
        <p:spPr>
          <a:xfrm>
            <a:off x="4265280" y="753840"/>
            <a:ext cx="1800" cy="11239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37" name="Line 37"/>
          <p:cNvSpPr/>
          <p:nvPr/>
        </p:nvSpPr>
        <p:spPr>
          <a:xfrm flipV="1">
            <a:off x="2097000" y="4663800"/>
            <a:ext cx="1440" cy="7239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38" name="CustomShape 38"/>
          <p:cNvSpPr/>
          <p:nvPr/>
        </p:nvSpPr>
        <p:spPr>
          <a:xfrm>
            <a:off x="5022720" y="2909880"/>
            <a:ext cx="2193120" cy="75960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739" name="CustomShape 39"/>
          <p:cNvSpPr/>
          <p:nvPr/>
        </p:nvSpPr>
        <p:spPr>
          <a:xfrm>
            <a:off x="5022720" y="2909880"/>
            <a:ext cx="2193120" cy="759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40" name="CustomShape 40"/>
          <p:cNvSpPr/>
          <p:nvPr/>
        </p:nvSpPr>
        <p:spPr>
          <a:xfrm>
            <a:off x="6458040" y="4371840"/>
            <a:ext cx="192960" cy="1105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41" name="CustomShape 41"/>
          <p:cNvSpPr/>
          <p:nvPr/>
        </p:nvSpPr>
        <p:spPr>
          <a:xfrm>
            <a:off x="3510000" y="3021120"/>
            <a:ext cx="586800" cy="243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42" name="Line 42"/>
          <p:cNvSpPr/>
          <p:nvPr/>
        </p:nvSpPr>
        <p:spPr>
          <a:xfrm flipH="1">
            <a:off x="4243320" y="1423800"/>
            <a:ext cx="1150920" cy="650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43" name="CustomShape 43"/>
          <p:cNvSpPr/>
          <p:nvPr/>
        </p:nvSpPr>
        <p:spPr>
          <a:xfrm>
            <a:off x="3794040" y="463680"/>
            <a:ext cx="86940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Cardia</a:t>
            </a:r>
            <a:endParaRPr/>
          </a:p>
        </p:txBody>
      </p:sp>
      <p:sp>
        <p:nvSpPr>
          <p:cNvPr id="744" name="CustomShape 44"/>
          <p:cNvSpPr/>
          <p:nvPr/>
        </p:nvSpPr>
        <p:spPr>
          <a:xfrm>
            <a:off x="696240" y="895320"/>
            <a:ext cx="150660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745" name="CustomShape 45"/>
          <p:cNvSpPr/>
          <p:nvPr/>
        </p:nvSpPr>
        <p:spPr>
          <a:xfrm>
            <a:off x="3237120" y="5765760"/>
            <a:ext cx="229896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Pyloric sphincter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(valve) at pylorus</a:t>
            </a:r>
            <a:endParaRPr/>
          </a:p>
        </p:txBody>
      </p:sp>
      <p:sp>
        <p:nvSpPr>
          <p:cNvPr id="746" name="CustomShape 46"/>
          <p:cNvSpPr/>
          <p:nvPr/>
        </p:nvSpPr>
        <p:spPr>
          <a:xfrm>
            <a:off x="3797280" y="5127480"/>
            <a:ext cx="93132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Pyloric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canal</a:t>
            </a:r>
            <a:endParaRPr/>
          </a:p>
        </p:txBody>
      </p:sp>
      <p:sp>
        <p:nvSpPr>
          <p:cNvPr id="747" name="CustomShape 47"/>
          <p:cNvSpPr/>
          <p:nvPr/>
        </p:nvSpPr>
        <p:spPr>
          <a:xfrm>
            <a:off x="5657760" y="5127480"/>
            <a:ext cx="94716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Pyloric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antrum</a:t>
            </a:r>
            <a:endParaRPr/>
          </a:p>
        </p:txBody>
      </p:sp>
      <p:sp>
        <p:nvSpPr>
          <p:cNvPr id="748" name="CustomShape 48"/>
          <p:cNvSpPr/>
          <p:nvPr/>
        </p:nvSpPr>
        <p:spPr>
          <a:xfrm>
            <a:off x="7239960" y="3156120"/>
            <a:ext cx="119556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Rugae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mucosa</a:t>
            </a:r>
            <a:endParaRPr/>
          </a:p>
        </p:txBody>
      </p:sp>
      <p:sp>
        <p:nvSpPr>
          <p:cNvPr id="749" name="CustomShape 49"/>
          <p:cNvSpPr/>
          <p:nvPr/>
        </p:nvSpPr>
        <p:spPr>
          <a:xfrm>
            <a:off x="7239240" y="2197080"/>
            <a:ext cx="77652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Body </a:t>
            </a:r>
            <a:endParaRPr/>
          </a:p>
        </p:txBody>
      </p:sp>
      <p:sp>
        <p:nvSpPr>
          <p:cNvPr id="750" name="CustomShape 50"/>
          <p:cNvSpPr/>
          <p:nvPr/>
        </p:nvSpPr>
        <p:spPr>
          <a:xfrm>
            <a:off x="7238880" y="2708280"/>
            <a:ext cx="91656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751" name="CustomShape 51"/>
          <p:cNvSpPr/>
          <p:nvPr/>
        </p:nvSpPr>
        <p:spPr>
          <a:xfrm>
            <a:off x="7238880" y="1587600"/>
            <a:ext cx="93132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Serosa</a:t>
            </a:r>
            <a:endParaRPr/>
          </a:p>
        </p:txBody>
      </p:sp>
      <p:sp>
        <p:nvSpPr>
          <p:cNvPr id="752" name="CustomShape 52"/>
          <p:cNvSpPr/>
          <p:nvPr/>
        </p:nvSpPr>
        <p:spPr>
          <a:xfrm>
            <a:off x="7239960" y="619200"/>
            <a:ext cx="100944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Fundus</a:t>
            </a:r>
            <a:endParaRPr/>
          </a:p>
        </p:txBody>
      </p:sp>
      <p:sp>
        <p:nvSpPr>
          <p:cNvPr id="753" name="CustomShape 53"/>
          <p:cNvSpPr/>
          <p:nvPr/>
        </p:nvSpPr>
        <p:spPr>
          <a:xfrm>
            <a:off x="2578320" y="2844720"/>
            <a:ext cx="127332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Lesser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curvature</a:t>
            </a:r>
            <a:endParaRPr/>
          </a:p>
        </p:txBody>
      </p:sp>
      <p:sp>
        <p:nvSpPr>
          <p:cNvPr id="754" name="CustomShape 54"/>
          <p:cNvSpPr/>
          <p:nvPr/>
        </p:nvSpPr>
        <p:spPr>
          <a:xfrm>
            <a:off x="6687000" y="4324320"/>
            <a:ext cx="127332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Greater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curvature</a:t>
            </a:r>
            <a:endParaRPr/>
          </a:p>
        </p:txBody>
      </p:sp>
      <p:sp>
        <p:nvSpPr>
          <p:cNvPr id="755" name="CustomShape 55"/>
          <p:cNvSpPr/>
          <p:nvPr/>
        </p:nvSpPr>
        <p:spPr>
          <a:xfrm>
            <a:off x="695160" y="1235160"/>
            <a:ext cx="1460880" cy="669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Muscularis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externa</a:t>
            </a:r>
            <a:endParaRPr/>
          </a:p>
        </p:txBody>
      </p:sp>
      <p:sp>
        <p:nvSpPr>
          <p:cNvPr id="756" name="CustomShape 56"/>
          <p:cNvSpPr/>
          <p:nvPr/>
        </p:nvSpPr>
        <p:spPr>
          <a:xfrm>
            <a:off x="698040" y="1886040"/>
            <a:ext cx="281556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   • </a:t>
            </a:r>
            <a:r>
              <a:rPr b="1" lang="en-US" sz="2200">
                <a:solidFill>
                  <a:srgbClr val="231f20"/>
                </a:solidFill>
                <a:latin typeface="Arial"/>
              </a:rPr>
              <a:t>Longitudinal layer</a:t>
            </a:r>
            <a:endParaRPr/>
          </a:p>
        </p:txBody>
      </p:sp>
      <p:sp>
        <p:nvSpPr>
          <p:cNvPr id="757" name="CustomShape 57"/>
          <p:cNvSpPr/>
          <p:nvPr/>
        </p:nvSpPr>
        <p:spPr>
          <a:xfrm>
            <a:off x="695520" y="2184480"/>
            <a:ext cx="219384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   • </a:t>
            </a:r>
            <a:r>
              <a:rPr b="1" lang="en-US" sz="2200">
                <a:solidFill>
                  <a:srgbClr val="231f20"/>
                </a:solidFill>
                <a:latin typeface="Arial"/>
              </a:rPr>
              <a:t>Circular layer</a:t>
            </a:r>
            <a:endParaRPr/>
          </a:p>
        </p:txBody>
      </p:sp>
      <p:sp>
        <p:nvSpPr>
          <p:cNvPr id="758" name="CustomShape 58"/>
          <p:cNvSpPr/>
          <p:nvPr/>
        </p:nvSpPr>
        <p:spPr>
          <a:xfrm>
            <a:off x="696600" y="2479680"/>
            <a:ext cx="217872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   • </a:t>
            </a:r>
            <a:r>
              <a:rPr b="1" lang="en-US" sz="2200">
                <a:solidFill>
                  <a:srgbClr val="231f20"/>
                </a:solidFill>
                <a:latin typeface="Arial"/>
              </a:rPr>
              <a:t>Oblique layer</a:t>
            </a:r>
            <a:endParaRPr/>
          </a:p>
        </p:txBody>
      </p:sp>
      <p:sp>
        <p:nvSpPr>
          <p:cNvPr id="759" name="CustomShape 59"/>
          <p:cNvSpPr/>
          <p:nvPr/>
        </p:nvSpPr>
        <p:spPr>
          <a:xfrm>
            <a:off x="714600" y="6010200"/>
            <a:ext cx="387720" cy="33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2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760" name="CustomShape 60"/>
          <p:cNvSpPr/>
          <p:nvPr/>
        </p:nvSpPr>
        <p:spPr>
          <a:xfrm>
            <a:off x="1360080" y="5349960"/>
            <a:ext cx="1459080" cy="33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231f20"/>
                </a:solidFill>
                <a:latin typeface="Arial"/>
              </a:rPr>
              <a:t>Duodenum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Stomach: Gross Anatomy</a:t>
            </a:r>
            <a:endParaRPr/>
          </a:p>
        </p:txBody>
      </p:sp>
      <p:sp>
        <p:nvSpPr>
          <p:cNvPr id="76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Lesser omentum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From the liver to the lesser curvature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Greater omentum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Drapes from greater curvature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Anterior to the small intestine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23.30a</a:t>
            </a:r>
            <a:endParaRPr/>
          </a:p>
        </p:txBody>
      </p:sp>
      <p:pic>
        <p:nvPicPr>
          <p:cNvPr id="764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765" name="CustomShape 2"/>
          <p:cNvSpPr/>
          <p:nvPr/>
        </p:nvSpPr>
        <p:spPr>
          <a:xfrm>
            <a:off x="2440080" y="728640"/>
            <a:ext cx="2667960" cy="97092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766" name="CustomShape 3"/>
          <p:cNvSpPr/>
          <p:nvPr/>
        </p:nvSpPr>
        <p:spPr>
          <a:xfrm>
            <a:off x="2440080" y="728640"/>
            <a:ext cx="2667960" cy="970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7" name="CustomShape 4"/>
          <p:cNvSpPr/>
          <p:nvPr/>
        </p:nvSpPr>
        <p:spPr>
          <a:xfrm>
            <a:off x="2843280" y="1141560"/>
            <a:ext cx="2264760" cy="64692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768" name="CustomShape 5"/>
          <p:cNvSpPr/>
          <p:nvPr/>
        </p:nvSpPr>
        <p:spPr>
          <a:xfrm>
            <a:off x="2843280" y="1141560"/>
            <a:ext cx="2264760" cy="646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69" name="CustomShape 6"/>
          <p:cNvSpPr/>
          <p:nvPr/>
        </p:nvSpPr>
        <p:spPr>
          <a:xfrm>
            <a:off x="1989000" y="1589040"/>
            <a:ext cx="3118680" cy="113292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770" name="CustomShape 7"/>
          <p:cNvSpPr/>
          <p:nvPr/>
        </p:nvSpPr>
        <p:spPr>
          <a:xfrm>
            <a:off x="1989000" y="1589040"/>
            <a:ext cx="3118680" cy="1132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71" name="CustomShape 8"/>
          <p:cNvSpPr/>
          <p:nvPr/>
        </p:nvSpPr>
        <p:spPr>
          <a:xfrm>
            <a:off x="4386240" y="2065320"/>
            <a:ext cx="721440" cy="914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772" name="CustomShape 9"/>
          <p:cNvSpPr/>
          <p:nvPr/>
        </p:nvSpPr>
        <p:spPr>
          <a:xfrm>
            <a:off x="4386240" y="2065320"/>
            <a:ext cx="721440" cy="914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73" name="CustomShape 10"/>
          <p:cNvSpPr/>
          <p:nvPr/>
        </p:nvSpPr>
        <p:spPr>
          <a:xfrm>
            <a:off x="4021200" y="3338640"/>
            <a:ext cx="1086840" cy="45180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774" name="CustomShape 11"/>
          <p:cNvSpPr/>
          <p:nvPr/>
        </p:nvSpPr>
        <p:spPr>
          <a:xfrm>
            <a:off x="4021200" y="3338640"/>
            <a:ext cx="1086840" cy="451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75" name="Line 12"/>
          <p:cNvSpPr/>
          <p:nvPr/>
        </p:nvSpPr>
        <p:spPr>
          <a:xfrm flipH="1">
            <a:off x="1998360" y="5419440"/>
            <a:ext cx="3110040" cy="18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776" name="Line 13"/>
          <p:cNvSpPr/>
          <p:nvPr/>
        </p:nvSpPr>
        <p:spPr>
          <a:xfrm flipH="1">
            <a:off x="1998360" y="5419440"/>
            <a:ext cx="31100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77" name="CustomShape 14"/>
          <p:cNvSpPr/>
          <p:nvPr/>
        </p:nvSpPr>
        <p:spPr>
          <a:xfrm>
            <a:off x="2563920" y="2522520"/>
            <a:ext cx="2544120" cy="69768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778" name="CustomShape 15"/>
          <p:cNvSpPr/>
          <p:nvPr/>
        </p:nvSpPr>
        <p:spPr>
          <a:xfrm>
            <a:off x="2563920" y="2522520"/>
            <a:ext cx="2544120" cy="6976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79" name="Line 16"/>
          <p:cNvSpPr/>
          <p:nvPr/>
        </p:nvSpPr>
        <p:spPr>
          <a:xfrm flipH="1">
            <a:off x="2516040" y="4251240"/>
            <a:ext cx="259236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780" name="Line 17"/>
          <p:cNvSpPr/>
          <p:nvPr/>
        </p:nvSpPr>
        <p:spPr>
          <a:xfrm flipH="1">
            <a:off x="2516040" y="4251240"/>
            <a:ext cx="25923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81" name="Line 18"/>
          <p:cNvSpPr/>
          <p:nvPr/>
        </p:nvSpPr>
        <p:spPr>
          <a:xfrm flipH="1">
            <a:off x="3011400" y="2604960"/>
            <a:ext cx="209700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782" name="Line 19"/>
          <p:cNvSpPr/>
          <p:nvPr/>
        </p:nvSpPr>
        <p:spPr>
          <a:xfrm flipH="1">
            <a:off x="3011400" y="2604960"/>
            <a:ext cx="20970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83" name="CustomShape 20"/>
          <p:cNvSpPr/>
          <p:nvPr/>
        </p:nvSpPr>
        <p:spPr>
          <a:xfrm>
            <a:off x="5658120" y="504720"/>
            <a:ext cx="2120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Falciform ligament</a:t>
            </a:r>
            <a:endParaRPr/>
          </a:p>
        </p:txBody>
      </p:sp>
      <p:sp>
        <p:nvSpPr>
          <p:cNvPr id="784" name="CustomShape 21"/>
          <p:cNvSpPr/>
          <p:nvPr/>
        </p:nvSpPr>
        <p:spPr>
          <a:xfrm>
            <a:off x="5243760" y="974880"/>
            <a:ext cx="546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785" name="CustomShape 22"/>
          <p:cNvSpPr/>
          <p:nvPr/>
        </p:nvSpPr>
        <p:spPr>
          <a:xfrm>
            <a:off x="5360040" y="1415880"/>
            <a:ext cx="1259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786" name="CustomShape 23"/>
          <p:cNvSpPr/>
          <p:nvPr/>
        </p:nvSpPr>
        <p:spPr>
          <a:xfrm>
            <a:off x="5276520" y="1994040"/>
            <a:ext cx="750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Spleen</a:t>
            </a:r>
            <a:endParaRPr/>
          </a:p>
        </p:txBody>
      </p:sp>
      <p:sp>
        <p:nvSpPr>
          <p:cNvPr id="787" name="CustomShape 24"/>
          <p:cNvSpPr/>
          <p:nvPr/>
        </p:nvSpPr>
        <p:spPr>
          <a:xfrm>
            <a:off x="5313600" y="2441520"/>
            <a:ext cx="965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788" name="CustomShape 25"/>
          <p:cNvSpPr/>
          <p:nvPr/>
        </p:nvSpPr>
        <p:spPr>
          <a:xfrm>
            <a:off x="5481360" y="3057480"/>
            <a:ext cx="1968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Ligamentum teres</a:t>
            </a:r>
            <a:endParaRPr/>
          </a:p>
        </p:txBody>
      </p:sp>
      <p:sp>
        <p:nvSpPr>
          <p:cNvPr id="789" name="CustomShape 26"/>
          <p:cNvSpPr/>
          <p:nvPr/>
        </p:nvSpPr>
        <p:spPr>
          <a:xfrm>
            <a:off x="5591880" y="3562200"/>
            <a:ext cx="2049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Greater omentum</a:t>
            </a:r>
            <a:endParaRPr/>
          </a:p>
        </p:txBody>
      </p:sp>
      <p:sp>
        <p:nvSpPr>
          <p:cNvPr id="790" name="CustomShape 27"/>
          <p:cNvSpPr/>
          <p:nvPr/>
        </p:nvSpPr>
        <p:spPr>
          <a:xfrm>
            <a:off x="5420160" y="4083120"/>
            <a:ext cx="1614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Small intestine</a:t>
            </a:r>
            <a:endParaRPr/>
          </a:p>
        </p:txBody>
      </p:sp>
      <p:sp>
        <p:nvSpPr>
          <p:cNvPr id="791" name="CustomShape 28"/>
          <p:cNvSpPr/>
          <p:nvPr/>
        </p:nvSpPr>
        <p:spPr>
          <a:xfrm>
            <a:off x="5280840" y="5254560"/>
            <a:ext cx="761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Cecum</a:t>
            </a:r>
            <a:endParaRPr/>
          </a:p>
        </p:txBody>
      </p:sp>
      <p:sp>
        <p:nvSpPr>
          <p:cNvPr id="792" name="CustomShape 29"/>
          <p:cNvSpPr/>
          <p:nvPr/>
        </p:nvSpPr>
        <p:spPr>
          <a:xfrm>
            <a:off x="967680" y="6022800"/>
            <a:ext cx="320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23.30b</a:t>
            </a:r>
            <a:endParaRPr/>
          </a:p>
        </p:txBody>
      </p:sp>
      <p:pic>
        <p:nvPicPr>
          <p:cNvPr id="794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388800"/>
            <a:ext cx="8230320" cy="5982480"/>
          </a:xfrm>
          <a:prstGeom prst="rect">
            <a:avLst/>
          </a:prstGeom>
          <a:ln w="9360">
            <a:noFill/>
          </a:ln>
        </p:spPr>
      </p:pic>
      <p:sp>
        <p:nvSpPr>
          <p:cNvPr id="795" name="CustomShape 2"/>
          <p:cNvSpPr/>
          <p:nvPr/>
        </p:nvSpPr>
        <p:spPr>
          <a:xfrm>
            <a:off x="1814400" y="1112760"/>
            <a:ext cx="3652200" cy="447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796" name="Line 3"/>
          <p:cNvSpPr/>
          <p:nvPr/>
        </p:nvSpPr>
        <p:spPr>
          <a:xfrm>
            <a:off x="3249360" y="4235400"/>
            <a:ext cx="21384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97" name="Line 4"/>
          <p:cNvSpPr/>
          <p:nvPr/>
        </p:nvSpPr>
        <p:spPr>
          <a:xfrm>
            <a:off x="2106360" y="5391000"/>
            <a:ext cx="31258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98" name="Line 5"/>
          <p:cNvSpPr/>
          <p:nvPr/>
        </p:nvSpPr>
        <p:spPr>
          <a:xfrm>
            <a:off x="3325680" y="5892480"/>
            <a:ext cx="24940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799" name="Line 6"/>
          <p:cNvSpPr/>
          <p:nvPr/>
        </p:nvSpPr>
        <p:spPr>
          <a:xfrm>
            <a:off x="2385720" y="2617560"/>
            <a:ext cx="434520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00" name="Line 7"/>
          <p:cNvSpPr/>
          <p:nvPr/>
        </p:nvSpPr>
        <p:spPr>
          <a:xfrm>
            <a:off x="2690640" y="2919240"/>
            <a:ext cx="29829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01" name="CustomShape 8"/>
          <p:cNvSpPr/>
          <p:nvPr/>
        </p:nvSpPr>
        <p:spPr>
          <a:xfrm>
            <a:off x="2792520" y="1611360"/>
            <a:ext cx="2125080" cy="565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02" name="CustomShape 9"/>
          <p:cNvSpPr/>
          <p:nvPr/>
        </p:nvSpPr>
        <p:spPr>
          <a:xfrm>
            <a:off x="3592440" y="3382920"/>
            <a:ext cx="1953360" cy="204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03" name="CustomShape 10"/>
          <p:cNvSpPr/>
          <p:nvPr/>
        </p:nvSpPr>
        <p:spPr>
          <a:xfrm>
            <a:off x="3894120" y="1954080"/>
            <a:ext cx="2270880" cy="208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04" name="CustomShape 11"/>
          <p:cNvSpPr/>
          <p:nvPr/>
        </p:nvSpPr>
        <p:spPr>
          <a:xfrm>
            <a:off x="1135440" y="930240"/>
            <a:ext cx="546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805" name="CustomShape 12"/>
          <p:cNvSpPr/>
          <p:nvPr/>
        </p:nvSpPr>
        <p:spPr>
          <a:xfrm>
            <a:off x="1474200" y="1698480"/>
            <a:ext cx="19148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Lesser omentum</a:t>
            </a:r>
            <a:endParaRPr/>
          </a:p>
        </p:txBody>
      </p:sp>
      <p:sp>
        <p:nvSpPr>
          <p:cNvPr id="806" name="CustomShape 13"/>
          <p:cNvSpPr/>
          <p:nvPr/>
        </p:nvSpPr>
        <p:spPr>
          <a:xfrm>
            <a:off x="1251720" y="1425600"/>
            <a:ext cx="1259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807" name="CustomShape 14"/>
          <p:cNvSpPr/>
          <p:nvPr/>
        </p:nvSpPr>
        <p:spPr>
          <a:xfrm>
            <a:off x="1205280" y="2435400"/>
            <a:ext cx="965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808" name="CustomShape 15"/>
          <p:cNvSpPr/>
          <p:nvPr/>
        </p:nvSpPr>
        <p:spPr>
          <a:xfrm>
            <a:off x="1242000" y="2739960"/>
            <a:ext cx="1195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Duodenum</a:t>
            </a:r>
            <a:endParaRPr/>
          </a:p>
        </p:txBody>
      </p:sp>
      <p:sp>
        <p:nvSpPr>
          <p:cNvPr id="809" name="CustomShape 16"/>
          <p:cNvSpPr/>
          <p:nvPr/>
        </p:nvSpPr>
        <p:spPr>
          <a:xfrm>
            <a:off x="1367280" y="3394080"/>
            <a:ext cx="18781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Transverse colon</a:t>
            </a:r>
            <a:endParaRPr/>
          </a:p>
        </p:txBody>
      </p:sp>
      <p:sp>
        <p:nvSpPr>
          <p:cNvPr id="810" name="CustomShape 17"/>
          <p:cNvSpPr/>
          <p:nvPr/>
        </p:nvSpPr>
        <p:spPr>
          <a:xfrm>
            <a:off x="1311840" y="4054320"/>
            <a:ext cx="16146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Small intestine</a:t>
            </a:r>
            <a:endParaRPr/>
          </a:p>
        </p:txBody>
      </p:sp>
      <p:sp>
        <p:nvSpPr>
          <p:cNvPr id="811" name="CustomShape 18"/>
          <p:cNvSpPr/>
          <p:nvPr/>
        </p:nvSpPr>
        <p:spPr>
          <a:xfrm>
            <a:off x="1172520" y="5207040"/>
            <a:ext cx="761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Cecum</a:t>
            </a:r>
            <a:endParaRPr/>
          </a:p>
        </p:txBody>
      </p:sp>
      <p:sp>
        <p:nvSpPr>
          <p:cNvPr id="812" name="CustomShape 19"/>
          <p:cNvSpPr/>
          <p:nvPr/>
        </p:nvSpPr>
        <p:spPr>
          <a:xfrm>
            <a:off x="1325880" y="5699160"/>
            <a:ext cx="1689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Urinary bladder</a:t>
            </a:r>
            <a:endParaRPr/>
          </a:p>
        </p:txBody>
      </p:sp>
      <p:sp>
        <p:nvSpPr>
          <p:cNvPr id="813" name="CustomShape 20"/>
          <p:cNvSpPr/>
          <p:nvPr/>
        </p:nvSpPr>
        <p:spPr>
          <a:xfrm>
            <a:off x="4448520" y="5975280"/>
            <a:ext cx="3254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</a:t>
            </a:r>
            <a:endParaRPr/>
          </a:p>
        </p:txBody>
      </p:sp>
      <p:pic>
        <p:nvPicPr>
          <p:cNvPr id="176" name="Picture 9" descr=""/>
          <p:cNvPicPr/>
          <p:nvPr/>
        </p:nvPicPr>
        <p:blipFill>
          <a:blip r:embed="rId1"/>
          <a:srcRect l="21264" t="0" r="21286" b="0"/>
          <a:stretch>
            <a:fillRect/>
          </a:stretch>
        </p:blipFill>
        <p:spPr>
          <a:xfrm>
            <a:off x="2206800" y="609480"/>
            <a:ext cx="4726800" cy="5912640"/>
          </a:xfrm>
          <a:prstGeom prst="rect">
            <a:avLst/>
          </a:prstGeom>
          <a:ln w="9360"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3922560" y="1544760"/>
            <a:ext cx="272160" cy="313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78" name="CustomShape 3"/>
          <p:cNvSpPr/>
          <p:nvPr/>
        </p:nvSpPr>
        <p:spPr>
          <a:xfrm>
            <a:off x="4103640" y="1290600"/>
            <a:ext cx="953280" cy="170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79" name="CustomShape 4"/>
          <p:cNvSpPr/>
          <p:nvPr/>
        </p:nvSpPr>
        <p:spPr>
          <a:xfrm>
            <a:off x="4157640" y="2062080"/>
            <a:ext cx="196200" cy="10882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80" name="CustomShape 5"/>
          <p:cNvSpPr/>
          <p:nvPr/>
        </p:nvSpPr>
        <p:spPr>
          <a:xfrm>
            <a:off x="3630600" y="2224080"/>
            <a:ext cx="777240" cy="1534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81" name="CustomShape 6"/>
          <p:cNvSpPr/>
          <p:nvPr/>
        </p:nvSpPr>
        <p:spPr>
          <a:xfrm>
            <a:off x="3192480" y="4530600"/>
            <a:ext cx="945360" cy="196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82" name="CustomShape 7"/>
          <p:cNvSpPr/>
          <p:nvPr/>
        </p:nvSpPr>
        <p:spPr>
          <a:xfrm>
            <a:off x="4430880" y="6099120"/>
            <a:ext cx="632520" cy="221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83" name="Line 8"/>
          <p:cNvSpPr/>
          <p:nvPr/>
        </p:nvSpPr>
        <p:spPr>
          <a:xfrm>
            <a:off x="3205080" y="5111640"/>
            <a:ext cx="6062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84" name="Line 9"/>
          <p:cNvSpPr/>
          <p:nvPr/>
        </p:nvSpPr>
        <p:spPr>
          <a:xfrm flipH="1">
            <a:off x="5743440" y="5035320"/>
            <a:ext cx="2127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85" name="Line 10"/>
          <p:cNvSpPr/>
          <p:nvPr/>
        </p:nvSpPr>
        <p:spPr>
          <a:xfrm flipH="1">
            <a:off x="5695920" y="4095720"/>
            <a:ext cx="2221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86" name="CustomShape 11"/>
          <p:cNvSpPr/>
          <p:nvPr/>
        </p:nvSpPr>
        <p:spPr>
          <a:xfrm>
            <a:off x="4597560" y="2909880"/>
            <a:ext cx="465840" cy="586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87" name="Line 12"/>
          <p:cNvSpPr/>
          <p:nvPr/>
        </p:nvSpPr>
        <p:spPr>
          <a:xfrm flipH="1">
            <a:off x="4500360" y="1608120"/>
            <a:ext cx="5572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88" name="Line 13"/>
          <p:cNvSpPr/>
          <p:nvPr/>
        </p:nvSpPr>
        <p:spPr>
          <a:xfrm flipH="1">
            <a:off x="4500360" y="1842840"/>
            <a:ext cx="554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89" name="Line 14"/>
          <p:cNvSpPr/>
          <p:nvPr/>
        </p:nvSpPr>
        <p:spPr>
          <a:xfrm flipH="1">
            <a:off x="4578120" y="5638680"/>
            <a:ext cx="4860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90" name="CustomShape 15"/>
          <p:cNvSpPr/>
          <p:nvPr/>
        </p:nvSpPr>
        <p:spPr>
          <a:xfrm>
            <a:off x="5264280" y="5057640"/>
            <a:ext cx="40680" cy="1994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91" name="Line 16"/>
          <p:cNvSpPr/>
          <p:nvPr/>
        </p:nvSpPr>
        <p:spPr>
          <a:xfrm flipV="1">
            <a:off x="5286240" y="5260680"/>
            <a:ext cx="1440" cy="763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92" name="CustomShape 17"/>
          <p:cNvSpPr/>
          <p:nvPr/>
        </p:nvSpPr>
        <p:spPr>
          <a:xfrm>
            <a:off x="5082840" y="1203480"/>
            <a:ext cx="43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Food</a:t>
            </a:r>
            <a:endParaRPr/>
          </a:p>
        </p:txBody>
      </p:sp>
      <p:sp>
        <p:nvSpPr>
          <p:cNvPr id="193" name="CustomShape 18"/>
          <p:cNvSpPr/>
          <p:nvPr/>
        </p:nvSpPr>
        <p:spPr>
          <a:xfrm>
            <a:off x="2404800" y="974880"/>
            <a:ext cx="8251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Ingestion</a:t>
            </a:r>
            <a:endParaRPr/>
          </a:p>
        </p:txBody>
      </p:sp>
      <p:sp>
        <p:nvSpPr>
          <p:cNvPr id="194" name="CustomShape 19"/>
          <p:cNvSpPr/>
          <p:nvPr/>
        </p:nvSpPr>
        <p:spPr>
          <a:xfrm>
            <a:off x="5557320" y="1930320"/>
            <a:ext cx="92412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Propulsion</a:t>
            </a:r>
            <a:endParaRPr/>
          </a:p>
        </p:txBody>
      </p:sp>
      <p:sp>
        <p:nvSpPr>
          <p:cNvPr id="195" name="CustomShape 20"/>
          <p:cNvSpPr/>
          <p:nvPr/>
        </p:nvSpPr>
        <p:spPr>
          <a:xfrm>
            <a:off x="5085000" y="1727280"/>
            <a:ext cx="9565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196" name="CustomShape 21"/>
          <p:cNvSpPr/>
          <p:nvPr/>
        </p:nvSpPr>
        <p:spPr>
          <a:xfrm>
            <a:off x="4685400" y="2711520"/>
            <a:ext cx="7506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197" name="CustomShape 22"/>
          <p:cNvSpPr/>
          <p:nvPr/>
        </p:nvSpPr>
        <p:spPr>
          <a:xfrm>
            <a:off x="5085360" y="1495440"/>
            <a:ext cx="702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Pharynx</a:t>
            </a:r>
            <a:endParaRPr/>
          </a:p>
        </p:txBody>
      </p:sp>
      <p:sp>
        <p:nvSpPr>
          <p:cNvPr id="198" name="CustomShape 23"/>
          <p:cNvSpPr/>
          <p:nvPr/>
        </p:nvSpPr>
        <p:spPr>
          <a:xfrm>
            <a:off x="2403000" y="1355760"/>
            <a:ext cx="1005120" cy="383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Mechanical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digestion</a:t>
            </a:r>
            <a:endParaRPr/>
          </a:p>
        </p:txBody>
      </p:sp>
      <p:sp>
        <p:nvSpPr>
          <p:cNvPr id="199" name="CustomShape 24"/>
          <p:cNvSpPr/>
          <p:nvPr/>
        </p:nvSpPr>
        <p:spPr>
          <a:xfrm>
            <a:off x="2379600" y="2549520"/>
            <a:ext cx="829800" cy="383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Chemical</a:t>
            </a:r>
            <a:endParaRPr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digestion</a:t>
            </a:r>
            <a:endParaRPr/>
          </a:p>
        </p:txBody>
      </p:sp>
      <p:sp>
        <p:nvSpPr>
          <p:cNvPr id="200" name="CustomShape 25"/>
          <p:cNvSpPr/>
          <p:nvPr/>
        </p:nvSpPr>
        <p:spPr>
          <a:xfrm>
            <a:off x="2313000" y="1755720"/>
            <a:ext cx="1566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Chewing (mouth)</a:t>
            </a:r>
            <a:endParaRPr/>
          </a:p>
        </p:txBody>
      </p:sp>
      <p:sp>
        <p:nvSpPr>
          <p:cNvPr id="201" name="CustomShape 26"/>
          <p:cNvSpPr/>
          <p:nvPr/>
        </p:nvSpPr>
        <p:spPr>
          <a:xfrm>
            <a:off x="2312640" y="1946160"/>
            <a:ext cx="18036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Churning (stomach)</a:t>
            </a:r>
            <a:endParaRPr/>
          </a:p>
        </p:txBody>
      </p:sp>
      <p:sp>
        <p:nvSpPr>
          <p:cNvPr id="202" name="CustomShape 27"/>
          <p:cNvSpPr/>
          <p:nvPr/>
        </p:nvSpPr>
        <p:spPr>
          <a:xfrm>
            <a:off x="2310840" y="2149560"/>
            <a:ext cx="1459080" cy="40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Segmentation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(small intestine)</a:t>
            </a:r>
            <a:endParaRPr/>
          </a:p>
        </p:txBody>
      </p:sp>
      <p:sp>
        <p:nvSpPr>
          <p:cNvPr id="203" name="CustomShape 28"/>
          <p:cNvSpPr/>
          <p:nvPr/>
        </p:nvSpPr>
        <p:spPr>
          <a:xfrm>
            <a:off x="2692080" y="4635360"/>
            <a:ext cx="782640" cy="40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 </a:t>
            </a:r>
            <a:endParaRPr/>
          </a:p>
        </p:txBody>
      </p:sp>
      <p:sp>
        <p:nvSpPr>
          <p:cNvPr id="204" name="CustomShape 29"/>
          <p:cNvSpPr/>
          <p:nvPr/>
        </p:nvSpPr>
        <p:spPr>
          <a:xfrm>
            <a:off x="2692800" y="5016600"/>
            <a:ext cx="732240" cy="40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Large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205" name="CustomShape 30"/>
          <p:cNvSpPr/>
          <p:nvPr/>
        </p:nvSpPr>
        <p:spPr>
          <a:xfrm>
            <a:off x="2385000" y="6054840"/>
            <a:ext cx="96984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Defecation</a:t>
            </a:r>
            <a:endParaRPr/>
          </a:p>
        </p:txBody>
      </p:sp>
      <p:sp>
        <p:nvSpPr>
          <p:cNvPr id="206" name="CustomShape 31"/>
          <p:cNvSpPr/>
          <p:nvPr/>
        </p:nvSpPr>
        <p:spPr>
          <a:xfrm>
            <a:off x="5093640" y="6010200"/>
            <a:ext cx="4395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Anus</a:t>
            </a:r>
            <a:endParaRPr/>
          </a:p>
        </p:txBody>
      </p:sp>
      <p:sp>
        <p:nvSpPr>
          <p:cNvPr id="207" name="CustomShape 32"/>
          <p:cNvSpPr/>
          <p:nvPr/>
        </p:nvSpPr>
        <p:spPr>
          <a:xfrm>
            <a:off x="5081760" y="5549760"/>
            <a:ext cx="503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Feces</a:t>
            </a:r>
            <a:endParaRPr/>
          </a:p>
        </p:txBody>
      </p:sp>
      <p:sp>
        <p:nvSpPr>
          <p:cNvPr id="208" name="CustomShape 33"/>
          <p:cNvSpPr/>
          <p:nvPr/>
        </p:nvSpPr>
        <p:spPr>
          <a:xfrm>
            <a:off x="5973120" y="4956120"/>
            <a:ext cx="545040" cy="40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vessel</a:t>
            </a:r>
            <a:endParaRPr/>
          </a:p>
        </p:txBody>
      </p:sp>
      <p:sp>
        <p:nvSpPr>
          <p:cNvPr id="209" name="CustomShape 34"/>
          <p:cNvSpPr/>
          <p:nvPr/>
        </p:nvSpPr>
        <p:spPr>
          <a:xfrm>
            <a:off x="5939640" y="4016520"/>
            <a:ext cx="575280" cy="40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Lymph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vessel</a:t>
            </a:r>
            <a:endParaRPr/>
          </a:p>
        </p:txBody>
      </p:sp>
      <p:sp>
        <p:nvSpPr>
          <p:cNvPr id="210" name="CustomShape 35"/>
          <p:cNvSpPr/>
          <p:nvPr/>
        </p:nvSpPr>
        <p:spPr>
          <a:xfrm>
            <a:off x="5525280" y="3635280"/>
            <a:ext cx="9669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Arial Black"/>
              </a:rPr>
              <a:t>Absorption</a:t>
            </a:r>
            <a:endParaRPr/>
          </a:p>
        </p:txBody>
      </p:sp>
      <p:sp>
        <p:nvSpPr>
          <p:cNvPr id="211" name="CustomShape 36"/>
          <p:cNvSpPr/>
          <p:nvPr/>
        </p:nvSpPr>
        <p:spPr>
          <a:xfrm>
            <a:off x="5474880" y="2200320"/>
            <a:ext cx="1197000" cy="40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Swallowing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(oropharynx)</a:t>
            </a:r>
            <a:endParaRPr/>
          </a:p>
        </p:txBody>
      </p:sp>
      <p:sp>
        <p:nvSpPr>
          <p:cNvPr id="212" name="CustomShape 37"/>
          <p:cNvSpPr/>
          <p:nvPr/>
        </p:nvSpPr>
        <p:spPr>
          <a:xfrm>
            <a:off x="5472000" y="2602080"/>
            <a:ext cx="1390680" cy="978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Peristalsis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(esophagus,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stomach,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small intestine,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large intestine)</a:t>
            </a:r>
            <a:endParaRPr/>
          </a:p>
        </p:txBody>
      </p:sp>
      <p:sp>
        <p:nvSpPr>
          <p:cNvPr id="213" name="CustomShape 38"/>
          <p:cNvSpPr/>
          <p:nvPr/>
        </p:nvSpPr>
        <p:spPr>
          <a:xfrm>
            <a:off x="4916160" y="5330880"/>
            <a:ext cx="93348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Mainly 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Stomach: Gross Anatomy</a:t>
            </a:r>
            <a:endParaRPr/>
          </a:p>
        </p:txBody>
      </p:sp>
      <p:sp>
        <p:nvSpPr>
          <p:cNvPr id="81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ANS nerve supply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Sympathetic via splanchnic nerves and celiac plexus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Parasympathetic via vagus nerve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Blood supply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Celiac trunk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Veins of the hepatic portal system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Stomach: Microscopic Anatomy </a:t>
            </a:r>
            <a:endParaRPr/>
          </a:p>
        </p:txBody>
      </p:sp>
      <p:sp>
        <p:nvSpPr>
          <p:cNvPr id="81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 tunics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Muscularis and mucosa are modified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Muscularis externa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Three layers of smooth muscle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Inner oblique layer allows stomach to churn, mix, move, and physically break down food 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23.15a</a:t>
            </a:r>
            <a:endParaRPr/>
          </a:p>
        </p:txBody>
      </p:sp>
      <p:pic>
        <p:nvPicPr>
          <p:cNvPr id="819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3560"/>
            <a:ext cx="8230320" cy="5912640"/>
          </a:xfrm>
          <a:prstGeom prst="rect">
            <a:avLst/>
          </a:prstGeom>
          <a:ln w="9360">
            <a:noFill/>
          </a:ln>
        </p:spPr>
      </p:pic>
      <p:sp>
        <p:nvSpPr>
          <p:cNvPr id="820" name="Line 2"/>
          <p:cNvSpPr/>
          <p:nvPr/>
        </p:nvSpPr>
        <p:spPr>
          <a:xfrm>
            <a:off x="4020840" y="2333520"/>
            <a:ext cx="4222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21" name="Line 3"/>
          <p:cNvSpPr/>
          <p:nvPr/>
        </p:nvSpPr>
        <p:spPr>
          <a:xfrm>
            <a:off x="4290840" y="4995720"/>
            <a:ext cx="1461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22" name="CustomShape 4"/>
          <p:cNvSpPr/>
          <p:nvPr/>
        </p:nvSpPr>
        <p:spPr>
          <a:xfrm>
            <a:off x="4433760" y="4322880"/>
            <a:ext cx="207360" cy="1428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23" name="Line 5"/>
          <p:cNvSpPr/>
          <p:nvPr/>
        </p:nvSpPr>
        <p:spPr>
          <a:xfrm>
            <a:off x="5492520" y="1012680"/>
            <a:ext cx="11527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24" name="Line 6"/>
          <p:cNvSpPr/>
          <p:nvPr/>
        </p:nvSpPr>
        <p:spPr>
          <a:xfrm>
            <a:off x="3325680" y="4033800"/>
            <a:ext cx="32814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25" name="CustomShape 7"/>
          <p:cNvSpPr/>
          <p:nvPr/>
        </p:nvSpPr>
        <p:spPr>
          <a:xfrm>
            <a:off x="5857920" y="3535200"/>
            <a:ext cx="831240" cy="316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26" name="Line 8"/>
          <p:cNvSpPr/>
          <p:nvPr/>
        </p:nvSpPr>
        <p:spPr>
          <a:xfrm>
            <a:off x="6111720" y="4475160"/>
            <a:ext cx="5238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27" name="Line 9"/>
          <p:cNvSpPr/>
          <p:nvPr/>
        </p:nvSpPr>
        <p:spPr>
          <a:xfrm>
            <a:off x="6124320" y="4948200"/>
            <a:ext cx="5112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28" name="Line 10"/>
          <p:cNvSpPr/>
          <p:nvPr/>
        </p:nvSpPr>
        <p:spPr>
          <a:xfrm>
            <a:off x="6038640" y="5360760"/>
            <a:ext cx="5968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29" name="CustomShape 11"/>
          <p:cNvSpPr/>
          <p:nvPr/>
        </p:nvSpPr>
        <p:spPr>
          <a:xfrm>
            <a:off x="2735280" y="5729400"/>
            <a:ext cx="3836160" cy="224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30" name="CustomShape 12"/>
          <p:cNvSpPr/>
          <p:nvPr/>
        </p:nvSpPr>
        <p:spPr>
          <a:xfrm>
            <a:off x="6324480" y="3133800"/>
            <a:ext cx="380160" cy="448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31" name="CustomShape 13"/>
          <p:cNvSpPr/>
          <p:nvPr/>
        </p:nvSpPr>
        <p:spPr>
          <a:xfrm>
            <a:off x="3065040" y="2147760"/>
            <a:ext cx="866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Mucosa</a:t>
            </a:r>
            <a:endParaRPr/>
          </a:p>
        </p:txBody>
      </p:sp>
      <p:sp>
        <p:nvSpPr>
          <p:cNvPr id="832" name="CustomShape 14"/>
          <p:cNvSpPr/>
          <p:nvPr/>
        </p:nvSpPr>
        <p:spPr>
          <a:xfrm>
            <a:off x="4618800" y="874800"/>
            <a:ext cx="11437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Surface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833" name="CustomShape 15"/>
          <p:cNvSpPr/>
          <p:nvPr/>
        </p:nvSpPr>
        <p:spPr>
          <a:xfrm>
            <a:off x="4635000" y="3005280"/>
            <a:ext cx="16513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Lamina propria</a:t>
            </a:r>
            <a:endParaRPr/>
          </a:p>
        </p:txBody>
      </p:sp>
      <p:sp>
        <p:nvSpPr>
          <p:cNvPr id="834" name="CustomShape 16"/>
          <p:cNvSpPr/>
          <p:nvPr/>
        </p:nvSpPr>
        <p:spPr>
          <a:xfrm>
            <a:off x="4613400" y="3395520"/>
            <a:ext cx="119304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Muscularis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mucosae</a:t>
            </a:r>
            <a:endParaRPr/>
          </a:p>
        </p:txBody>
      </p:sp>
      <p:sp>
        <p:nvSpPr>
          <p:cNvPr id="835" name="CustomShape 17"/>
          <p:cNvSpPr/>
          <p:nvPr/>
        </p:nvSpPr>
        <p:spPr>
          <a:xfrm>
            <a:off x="4634640" y="4325760"/>
            <a:ext cx="14486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Oblique layer</a:t>
            </a:r>
            <a:endParaRPr/>
          </a:p>
        </p:txBody>
      </p:sp>
      <p:sp>
        <p:nvSpPr>
          <p:cNvPr id="836" name="CustomShape 18"/>
          <p:cNvSpPr/>
          <p:nvPr/>
        </p:nvSpPr>
        <p:spPr>
          <a:xfrm>
            <a:off x="4635720" y="4811760"/>
            <a:ext cx="14590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Circular layer</a:t>
            </a:r>
            <a:endParaRPr/>
          </a:p>
        </p:txBody>
      </p:sp>
      <p:sp>
        <p:nvSpPr>
          <p:cNvPr id="837" name="CustomShape 19"/>
          <p:cNvSpPr/>
          <p:nvPr/>
        </p:nvSpPr>
        <p:spPr>
          <a:xfrm>
            <a:off x="4633200" y="5230800"/>
            <a:ext cx="137556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Longitudinal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layer</a:t>
            </a:r>
            <a:endParaRPr/>
          </a:p>
        </p:txBody>
      </p:sp>
      <p:sp>
        <p:nvSpPr>
          <p:cNvPr id="838" name="CustomShape 20"/>
          <p:cNvSpPr/>
          <p:nvPr/>
        </p:nvSpPr>
        <p:spPr>
          <a:xfrm>
            <a:off x="1882800" y="5754600"/>
            <a:ext cx="773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Serosa</a:t>
            </a:r>
            <a:endParaRPr/>
          </a:p>
        </p:txBody>
      </p:sp>
      <p:sp>
        <p:nvSpPr>
          <p:cNvPr id="839" name="CustomShape 21"/>
          <p:cNvSpPr/>
          <p:nvPr/>
        </p:nvSpPr>
        <p:spPr>
          <a:xfrm>
            <a:off x="2021400" y="6110280"/>
            <a:ext cx="4059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Layers of the stomach wall (l.s.)</a:t>
            </a:r>
            <a:endParaRPr/>
          </a:p>
        </p:txBody>
      </p:sp>
      <p:sp>
        <p:nvSpPr>
          <p:cNvPr id="840" name="CustomShape 22"/>
          <p:cNvSpPr/>
          <p:nvPr/>
        </p:nvSpPr>
        <p:spPr>
          <a:xfrm>
            <a:off x="6536880" y="5878440"/>
            <a:ext cx="1460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Stomach wall</a:t>
            </a:r>
            <a:endParaRPr/>
          </a:p>
        </p:txBody>
      </p:sp>
      <p:sp>
        <p:nvSpPr>
          <p:cNvPr id="841" name="CustomShape 23"/>
          <p:cNvSpPr/>
          <p:nvPr/>
        </p:nvSpPr>
        <p:spPr>
          <a:xfrm>
            <a:off x="1954080" y="4805280"/>
            <a:ext cx="216180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Muscularis externa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(contains myenteric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plexus)</a:t>
            </a:r>
            <a:endParaRPr/>
          </a:p>
        </p:txBody>
      </p:sp>
      <p:sp>
        <p:nvSpPr>
          <p:cNvPr id="842" name="CustomShape 24"/>
          <p:cNvSpPr/>
          <p:nvPr/>
        </p:nvSpPr>
        <p:spPr>
          <a:xfrm>
            <a:off x="1834920" y="3843360"/>
            <a:ext cx="241344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Submucosa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(contains submucosal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plexus)</a:t>
            </a:r>
            <a:endParaRPr/>
          </a:p>
        </p:txBody>
      </p:sp>
      <p:sp>
        <p:nvSpPr>
          <p:cNvPr id="843" name="CustomShape 25"/>
          <p:cNvSpPr/>
          <p:nvPr/>
        </p:nvSpPr>
        <p:spPr>
          <a:xfrm>
            <a:off x="4438800" y="835200"/>
            <a:ext cx="202320" cy="3104280"/>
          </a:xfrm>
          <a:prstGeom prst="leftBracket">
            <a:avLst>
              <a:gd name="adj" fmla="val 0"/>
            </a:avLst>
          </a:prstGeom>
          <a:noFill/>
          <a:ln w="15840">
            <a:solidFill>
              <a:srgbClr val="000000"/>
            </a:solidFill>
            <a:round/>
          </a:ln>
        </p:spPr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Stomach: Microscopic Anatomy </a:t>
            </a:r>
            <a:endParaRPr/>
          </a:p>
        </p:txBody>
      </p:sp>
      <p:sp>
        <p:nvSpPr>
          <p:cNvPr id="84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Mucosa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Simple columnar epithelium composed of mucous cells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Layer of mucus traps bicarbonate-rich fluid beneath it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Gastric pits lead into gastric glands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23.15b</a:t>
            </a:r>
            <a:endParaRPr/>
          </a:p>
        </p:txBody>
      </p:sp>
      <p:pic>
        <p:nvPicPr>
          <p:cNvPr id="847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11200"/>
            <a:ext cx="8230320" cy="5925240"/>
          </a:xfrm>
          <a:prstGeom prst="rect">
            <a:avLst/>
          </a:prstGeom>
          <a:ln w="9360">
            <a:noFill/>
          </a:ln>
        </p:spPr>
      </p:pic>
      <p:sp>
        <p:nvSpPr>
          <p:cNvPr id="848" name="CustomShape 2"/>
          <p:cNvSpPr/>
          <p:nvPr/>
        </p:nvSpPr>
        <p:spPr>
          <a:xfrm>
            <a:off x="2766960" y="1285920"/>
            <a:ext cx="285120" cy="1212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49" name="CustomShape 3"/>
          <p:cNvSpPr/>
          <p:nvPr/>
        </p:nvSpPr>
        <p:spPr>
          <a:xfrm>
            <a:off x="2766960" y="4405320"/>
            <a:ext cx="256320" cy="8564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50" name="CustomShape 4"/>
          <p:cNvSpPr/>
          <p:nvPr/>
        </p:nvSpPr>
        <p:spPr>
          <a:xfrm>
            <a:off x="2766960" y="2558880"/>
            <a:ext cx="285120" cy="1845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51" name="CustomShape 5"/>
          <p:cNvSpPr/>
          <p:nvPr/>
        </p:nvSpPr>
        <p:spPr>
          <a:xfrm>
            <a:off x="4525920" y="2682720"/>
            <a:ext cx="1073880" cy="57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52" name="Line 6"/>
          <p:cNvSpPr/>
          <p:nvPr/>
        </p:nvSpPr>
        <p:spPr>
          <a:xfrm flipH="1">
            <a:off x="2766960" y="1285560"/>
            <a:ext cx="2854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53" name="Line 7"/>
          <p:cNvSpPr/>
          <p:nvPr/>
        </p:nvSpPr>
        <p:spPr>
          <a:xfrm>
            <a:off x="4689360" y="1292040"/>
            <a:ext cx="9176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54" name="CustomShape 8"/>
          <p:cNvSpPr/>
          <p:nvPr/>
        </p:nvSpPr>
        <p:spPr>
          <a:xfrm>
            <a:off x="4522680" y="638280"/>
            <a:ext cx="1067760" cy="500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55" name="CustomShape 9"/>
          <p:cNvSpPr/>
          <p:nvPr/>
        </p:nvSpPr>
        <p:spPr>
          <a:xfrm>
            <a:off x="4683240" y="3025800"/>
            <a:ext cx="916920" cy="339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56" name="CustomShape 10"/>
          <p:cNvSpPr/>
          <p:nvPr/>
        </p:nvSpPr>
        <p:spPr>
          <a:xfrm>
            <a:off x="4572000" y="3381480"/>
            <a:ext cx="1034280" cy="1502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57" name="Line 11"/>
          <p:cNvSpPr/>
          <p:nvPr/>
        </p:nvSpPr>
        <p:spPr>
          <a:xfrm flipV="1">
            <a:off x="4651200" y="2692080"/>
            <a:ext cx="406440" cy="3970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58" name="Line 12"/>
          <p:cNvSpPr/>
          <p:nvPr/>
        </p:nvSpPr>
        <p:spPr>
          <a:xfrm flipH="1">
            <a:off x="2319120" y="3833640"/>
            <a:ext cx="4413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59" name="Line 13"/>
          <p:cNvSpPr/>
          <p:nvPr/>
        </p:nvSpPr>
        <p:spPr>
          <a:xfrm flipV="1">
            <a:off x="5006880" y="637920"/>
            <a:ext cx="479520" cy="1396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60" name="CustomShape 14"/>
          <p:cNvSpPr/>
          <p:nvPr/>
        </p:nvSpPr>
        <p:spPr>
          <a:xfrm>
            <a:off x="2306520" y="1889280"/>
            <a:ext cx="456480" cy="475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861" name="Line 15"/>
          <p:cNvSpPr/>
          <p:nvPr/>
        </p:nvSpPr>
        <p:spPr>
          <a:xfrm>
            <a:off x="3636720" y="5303520"/>
            <a:ext cx="1800" cy="5716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862" name="CustomShape 16"/>
          <p:cNvSpPr/>
          <p:nvPr/>
        </p:nvSpPr>
        <p:spPr>
          <a:xfrm>
            <a:off x="1643040" y="6141960"/>
            <a:ext cx="5831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 Enlarged view of gastric pits and gastric glands</a:t>
            </a:r>
            <a:endParaRPr/>
          </a:p>
        </p:txBody>
      </p:sp>
      <p:sp>
        <p:nvSpPr>
          <p:cNvPr id="863" name="CustomShape 17"/>
          <p:cNvSpPr/>
          <p:nvPr/>
        </p:nvSpPr>
        <p:spPr>
          <a:xfrm>
            <a:off x="5638680" y="2567160"/>
            <a:ext cx="2018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Mucous neck cells</a:t>
            </a:r>
            <a:endParaRPr/>
          </a:p>
        </p:txBody>
      </p:sp>
      <p:sp>
        <p:nvSpPr>
          <p:cNvPr id="864" name="CustomShape 18"/>
          <p:cNvSpPr/>
          <p:nvPr/>
        </p:nvSpPr>
        <p:spPr>
          <a:xfrm>
            <a:off x="5638680" y="2913120"/>
            <a:ext cx="1269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Parietal cell</a:t>
            </a:r>
            <a:endParaRPr/>
          </a:p>
        </p:txBody>
      </p:sp>
      <p:sp>
        <p:nvSpPr>
          <p:cNvPr id="865" name="CustomShape 19"/>
          <p:cNvSpPr/>
          <p:nvPr/>
        </p:nvSpPr>
        <p:spPr>
          <a:xfrm>
            <a:off x="5638680" y="1173240"/>
            <a:ext cx="204444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Surface epithelium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(mucous cells) </a:t>
            </a:r>
            <a:endParaRPr/>
          </a:p>
        </p:txBody>
      </p:sp>
      <p:sp>
        <p:nvSpPr>
          <p:cNvPr id="866" name="CustomShape 20"/>
          <p:cNvSpPr/>
          <p:nvPr/>
        </p:nvSpPr>
        <p:spPr>
          <a:xfrm>
            <a:off x="5616720" y="550800"/>
            <a:ext cx="12567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Gastric pits</a:t>
            </a:r>
            <a:endParaRPr/>
          </a:p>
        </p:txBody>
      </p:sp>
      <p:sp>
        <p:nvSpPr>
          <p:cNvPr id="867" name="CustomShape 21"/>
          <p:cNvSpPr/>
          <p:nvPr/>
        </p:nvSpPr>
        <p:spPr>
          <a:xfrm>
            <a:off x="5638320" y="3265560"/>
            <a:ext cx="10159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Chief cell</a:t>
            </a:r>
            <a:endParaRPr/>
          </a:p>
        </p:txBody>
      </p:sp>
      <p:sp>
        <p:nvSpPr>
          <p:cNvPr id="868" name="CustomShape 22"/>
          <p:cNvSpPr/>
          <p:nvPr/>
        </p:nvSpPr>
        <p:spPr>
          <a:xfrm>
            <a:off x="2692080" y="5859360"/>
            <a:ext cx="22608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Enteroendocrine cell</a:t>
            </a:r>
            <a:endParaRPr/>
          </a:p>
        </p:txBody>
      </p:sp>
      <p:sp>
        <p:nvSpPr>
          <p:cNvPr id="869" name="CustomShape 23"/>
          <p:cNvSpPr/>
          <p:nvPr/>
        </p:nvSpPr>
        <p:spPr>
          <a:xfrm>
            <a:off x="1479600" y="2219400"/>
            <a:ext cx="8503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Gastric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pit</a:t>
            </a:r>
            <a:endParaRPr/>
          </a:p>
        </p:txBody>
      </p:sp>
      <p:sp>
        <p:nvSpPr>
          <p:cNvPr id="870" name="CustomShape 24"/>
          <p:cNvSpPr/>
          <p:nvPr/>
        </p:nvSpPr>
        <p:spPr>
          <a:xfrm>
            <a:off x="1474920" y="3693960"/>
            <a:ext cx="8503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Gastric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Gastric Glands</a:t>
            </a:r>
            <a:endParaRPr/>
          </a:p>
        </p:txBody>
      </p:sp>
      <p:sp>
        <p:nvSpPr>
          <p:cNvPr id="8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Cell types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Mucous neck cells (secrete thin, acidic mucus)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Parietal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Chief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Enteroendocrine cells 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23.15c</a:t>
            </a:r>
            <a:endParaRPr/>
          </a:p>
        </p:txBody>
      </p:sp>
      <p:pic>
        <p:nvPicPr>
          <p:cNvPr id="874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0148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875" name="CustomShape 2"/>
          <p:cNvSpPr/>
          <p:nvPr/>
        </p:nvSpPr>
        <p:spPr>
          <a:xfrm>
            <a:off x="4119480" y="2274840"/>
            <a:ext cx="361080" cy="25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876" name="Line 3"/>
          <p:cNvSpPr/>
          <p:nvPr/>
        </p:nvSpPr>
        <p:spPr>
          <a:xfrm>
            <a:off x="4062240" y="2697120"/>
            <a:ext cx="27612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877" name="Line 4"/>
          <p:cNvSpPr/>
          <p:nvPr/>
        </p:nvSpPr>
        <p:spPr>
          <a:xfrm>
            <a:off x="4265280" y="2277720"/>
            <a:ext cx="532080" cy="26352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878" name="Line 5"/>
          <p:cNvSpPr/>
          <p:nvPr/>
        </p:nvSpPr>
        <p:spPr>
          <a:xfrm>
            <a:off x="4005000" y="4397040"/>
            <a:ext cx="61452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879" name="Line 6"/>
          <p:cNvSpPr/>
          <p:nvPr/>
        </p:nvSpPr>
        <p:spPr>
          <a:xfrm>
            <a:off x="4093920" y="5235480"/>
            <a:ext cx="78588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880" name="CustomShape 7"/>
          <p:cNvSpPr/>
          <p:nvPr/>
        </p:nvSpPr>
        <p:spPr>
          <a:xfrm>
            <a:off x="1336320" y="5784840"/>
            <a:ext cx="6549480" cy="609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(c) Location of the HCl-producing parietal cells and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2000">
                <a:solidFill>
                  <a:srgbClr val="231f20"/>
                </a:solidFill>
                <a:latin typeface="Arial Black"/>
              </a:rPr>
              <a:t>pepsin-secreting chief cells in a gastric gland</a:t>
            </a:r>
            <a:endParaRPr/>
          </a:p>
        </p:txBody>
      </p:sp>
      <p:sp>
        <p:nvSpPr>
          <p:cNvPr id="881" name="CustomShape 8"/>
          <p:cNvSpPr/>
          <p:nvPr/>
        </p:nvSpPr>
        <p:spPr>
          <a:xfrm>
            <a:off x="3895560" y="739800"/>
            <a:ext cx="14410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Pepsinogen</a:t>
            </a:r>
            <a:endParaRPr/>
          </a:p>
        </p:txBody>
      </p:sp>
      <p:sp>
        <p:nvSpPr>
          <p:cNvPr id="882" name="CustomShape 9"/>
          <p:cNvSpPr/>
          <p:nvPr/>
        </p:nvSpPr>
        <p:spPr>
          <a:xfrm>
            <a:off x="2473200" y="2127240"/>
            <a:ext cx="15994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Mitochondria</a:t>
            </a:r>
            <a:endParaRPr/>
          </a:p>
        </p:txBody>
      </p:sp>
      <p:sp>
        <p:nvSpPr>
          <p:cNvPr id="883" name="CustomShape 10"/>
          <p:cNvSpPr/>
          <p:nvPr/>
        </p:nvSpPr>
        <p:spPr>
          <a:xfrm>
            <a:off x="6175440" y="739800"/>
            <a:ext cx="8330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Pepsin</a:t>
            </a:r>
            <a:endParaRPr/>
          </a:p>
        </p:txBody>
      </p:sp>
      <p:sp>
        <p:nvSpPr>
          <p:cNvPr id="884" name="CustomShape 11"/>
          <p:cNvSpPr/>
          <p:nvPr/>
        </p:nvSpPr>
        <p:spPr>
          <a:xfrm>
            <a:off x="5473440" y="927000"/>
            <a:ext cx="4381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HCl</a:t>
            </a:r>
            <a:endParaRPr/>
          </a:p>
        </p:txBody>
      </p:sp>
      <p:sp>
        <p:nvSpPr>
          <p:cNvPr id="885" name="CustomShape 12"/>
          <p:cNvSpPr/>
          <p:nvPr/>
        </p:nvSpPr>
        <p:spPr>
          <a:xfrm>
            <a:off x="2830320" y="4273560"/>
            <a:ext cx="11300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Chief cell</a:t>
            </a:r>
            <a:endParaRPr/>
          </a:p>
        </p:txBody>
      </p:sp>
      <p:sp>
        <p:nvSpPr>
          <p:cNvPr id="886" name="CustomShape 13"/>
          <p:cNvSpPr/>
          <p:nvPr/>
        </p:nvSpPr>
        <p:spPr>
          <a:xfrm>
            <a:off x="2021040" y="5089680"/>
            <a:ext cx="202176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Enteroendocrine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cell </a:t>
            </a:r>
            <a:endParaRPr/>
          </a:p>
        </p:txBody>
      </p:sp>
      <p:sp>
        <p:nvSpPr>
          <p:cNvPr id="887" name="CustomShape 14"/>
          <p:cNvSpPr/>
          <p:nvPr/>
        </p:nvSpPr>
        <p:spPr>
          <a:xfrm>
            <a:off x="2610720" y="2568600"/>
            <a:ext cx="14119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Parietal cell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Gastric Gland Secretions</a:t>
            </a:r>
            <a:endParaRPr/>
          </a:p>
        </p:txBody>
      </p:sp>
      <p:sp>
        <p:nvSpPr>
          <p:cNvPr id="889" name="CustomShape 2"/>
          <p:cNvSpPr/>
          <p:nvPr/>
        </p:nvSpPr>
        <p:spPr>
          <a:xfrm>
            <a:off x="457200" y="1417680"/>
            <a:ext cx="8228880" cy="5168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</a:rPr>
              <a:t>Glands in the fundus and body produce most gastric juice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</a:rPr>
              <a:t>Parietal cell secretions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HCl with pH 1.5–3.5 denatures protein in food, activates pepsin, and kills many bacteria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Intrinsic factor is a glycoprotein required for absorption of vitamin B</a:t>
            </a:r>
            <a:r>
              <a:rPr lang="en-US" sz="2100" baseline="-25000">
                <a:solidFill>
                  <a:srgbClr val="000000"/>
                </a:solidFill>
                <a:latin typeface="Calibri"/>
                <a:ea typeface="ＭＳ Ｐゴシック"/>
              </a:rPr>
              <a:t>12</a:t>
            </a: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 in small intestine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Chief cell secretions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Inactive enzyme pepsinogen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Activated to pepsin by HCl and by pepsin itself (a positive feedback mechanism)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Enteroendocrine cells - Secrete chemical messengers into lamina propria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Paracrines = Serotonin and histamine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libri"/>
                <a:ea typeface="ＭＳ Ｐゴシック"/>
              </a:rPr>
              <a:t>Hormones = Somatostatin and gastrin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Mucosal Barrier</a:t>
            </a:r>
            <a:endParaRPr/>
          </a:p>
        </p:txBody>
      </p:sp>
      <p:sp>
        <p:nvSpPr>
          <p:cNvPr id="89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Layer of bicarbonate-rich mucus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Tight junctions between epithelial cells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Damaged epithelial cells are quickly replaced by division of stem cells</a:t>
            </a:r>
            <a:endParaRPr/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Digestive Processes in the Stomach</a:t>
            </a:r>
            <a:endParaRPr/>
          </a:p>
        </p:txBody>
      </p:sp>
      <p:sp>
        <p:nvSpPr>
          <p:cNvPr id="89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Physical digestion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Denaturation of proteins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Enzymatic digestion of proteins by pepsin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Secretes intrinsic factor required for absorption of vitamin B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12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Lack of intrinsic factor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pernicious anemia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Delivers chyme to the small intestine</a:t>
            </a: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23.3</a:t>
            </a:r>
            <a:endParaRPr/>
          </a:p>
        </p:txBody>
      </p:sp>
      <p:pic>
        <p:nvPicPr>
          <p:cNvPr id="215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6960" y="398520"/>
            <a:ext cx="8287560" cy="5868360"/>
          </a:xfrm>
          <a:prstGeom prst="rect">
            <a:avLst/>
          </a:prstGeom>
          <a:ln w="9360"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761760" y="1055520"/>
            <a:ext cx="5418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From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mouth</a:t>
            </a:r>
            <a:endParaRPr/>
          </a:p>
        </p:txBody>
      </p:sp>
      <p:sp>
        <p:nvSpPr>
          <p:cNvPr id="217" name="CustomShape 3"/>
          <p:cNvSpPr/>
          <p:nvPr/>
        </p:nvSpPr>
        <p:spPr>
          <a:xfrm>
            <a:off x="4885200" y="5253120"/>
            <a:ext cx="3841920" cy="1065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(b) Segmentation: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Nonadjacent segments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</a:rPr>
              <a:t>	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of alimentary tract organs alternately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	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contract and relax, moving the food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	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forward then backward. Food mixing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	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slow food propulsion occurs.</a:t>
            </a:r>
            <a:endParaRPr/>
          </a:p>
        </p:txBody>
      </p:sp>
      <p:sp>
        <p:nvSpPr>
          <p:cNvPr id="218" name="CustomShape 4"/>
          <p:cNvSpPr/>
          <p:nvPr/>
        </p:nvSpPr>
        <p:spPr>
          <a:xfrm>
            <a:off x="425160" y="5280120"/>
            <a:ext cx="4038840" cy="852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 Peristalsis: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Adjacent segments of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</a:rPr>
              <a:t>	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alimentary tract organs alternately contract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	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and relax, which moves food along the tract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	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distally.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23.17</a:t>
            </a:r>
            <a:endParaRPr/>
          </a:p>
        </p:txBody>
      </p:sp>
      <p:pic>
        <p:nvPicPr>
          <p:cNvPr id="895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3960" y="54288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896" name="CustomShape 2"/>
          <p:cNvSpPr/>
          <p:nvPr/>
        </p:nvSpPr>
        <p:spPr>
          <a:xfrm>
            <a:off x="4081320" y="4287960"/>
            <a:ext cx="46800" cy="196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97" name="CustomShape 3"/>
          <p:cNvSpPr/>
          <p:nvPr/>
        </p:nvSpPr>
        <p:spPr>
          <a:xfrm>
            <a:off x="1608120" y="739800"/>
            <a:ext cx="84960" cy="1139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98" name="CustomShape 4"/>
          <p:cNvSpPr/>
          <p:nvPr/>
        </p:nvSpPr>
        <p:spPr>
          <a:xfrm>
            <a:off x="1608120" y="1908000"/>
            <a:ext cx="84960" cy="18900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899" name="CustomShape 5"/>
          <p:cNvSpPr/>
          <p:nvPr/>
        </p:nvSpPr>
        <p:spPr>
          <a:xfrm>
            <a:off x="1608120" y="3827520"/>
            <a:ext cx="84960" cy="2583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00" name="Line 6"/>
          <p:cNvSpPr/>
          <p:nvPr/>
        </p:nvSpPr>
        <p:spPr>
          <a:xfrm flipV="1">
            <a:off x="4106520" y="4481280"/>
            <a:ext cx="1800" cy="2062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901" name="Line 7"/>
          <p:cNvSpPr/>
          <p:nvPr/>
        </p:nvSpPr>
        <p:spPr>
          <a:xfrm flipH="1">
            <a:off x="1407960" y="4865400"/>
            <a:ext cx="2001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902" name="Line 8"/>
          <p:cNvSpPr/>
          <p:nvPr/>
        </p:nvSpPr>
        <p:spPr>
          <a:xfrm>
            <a:off x="1360440" y="1095120"/>
            <a:ext cx="2444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903" name="Line 9"/>
          <p:cNvSpPr/>
          <p:nvPr/>
        </p:nvSpPr>
        <p:spPr>
          <a:xfrm>
            <a:off x="1271520" y="2663640"/>
            <a:ext cx="3333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904" name="Line 10"/>
          <p:cNvSpPr/>
          <p:nvPr/>
        </p:nvSpPr>
        <p:spPr>
          <a:xfrm flipH="1">
            <a:off x="3903480" y="1222200"/>
            <a:ext cx="2062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905" name="CustomShape 11"/>
          <p:cNvSpPr/>
          <p:nvPr/>
        </p:nvSpPr>
        <p:spPr>
          <a:xfrm>
            <a:off x="3713040" y="1197000"/>
            <a:ext cx="196200" cy="46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06" name="CustomShape 12"/>
          <p:cNvSpPr/>
          <p:nvPr/>
        </p:nvSpPr>
        <p:spPr>
          <a:xfrm>
            <a:off x="7480440" y="396072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7" name="CustomShape 13"/>
          <p:cNvSpPr/>
          <p:nvPr/>
        </p:nvSpPr>
        <p:spPr>
          <a:xfrm>
            <a:off x="7480440" y="396072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08" name="CustomShape 14"/>
          <p:cNvSpPr/>
          <p:nvPr/>
        </p:nvSpPr>
        <p:spPr>
          <a:xfrm>
            <a:off x="1874880" y="428796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9" name="CustomShape 15"/>
          <p:cNvSpPr/>
          <p:nvPr/>
        </p:nvSpPr>
        <p:spPr>
          <a:xfrm>
            <a:off x="1874880" y="428796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10" name="CustomShape 16"/>
          <p:cNvSpPr/>
          <p:nvPr/>
        </p:nvSpPr>
        <p:spPr>
          <a:xfrm>
            <a:off x="7480440" y="535464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11" name="CustomShape 17"/>
          <p:cNvSpPr/>
          <p:nvPr/>
        </p:nvSpPr>
        <p:spPr>
          <a:xfrm>
            <a:off x="7480440" y="535464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12" name="CustomShape 18"/>
          <p:cNvSpPr/>
          <p:nvPr/>
        </p:nvSpPr>
        <p:spPr>
          <a:xfrm>
            <a:off x="1867320" y="4284720"/>
            <a:ext cx="1192680" cy="959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Presence of low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pH, partially digested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foods, fats, or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hypertonic solution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 duodenum when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stomach begins to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empty</a:t>
            </a:r>
            <a:endParaRPr/>
          </a:p>
        </p:txBody>
      </p:sp>
      <p:sp>
        <p:nvSpPr>
          <p:cNvPr id="913" name="CustomShape 19"/>
          <p:cNvSpPr/>
          <p:nvPr/>
        </p:nvSpPr>
        <p:spPr>
          <a:xfrm>
            <a:off x="7469640" y="5357880"/>
            <a:ext cx="814320" cy="959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Distension;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presence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fatty, acidic,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partially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digested food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 the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duodenum</a:t>
            </a:r>
            <a:endParaRPr/>
          </a:p>
        </p:txBody>
      </p:sp>
      <p:sp>
        <p:nvSpPr>
          <p:cNvPr id="914" name="CustomShape 20"/>
          <p:cNvSpPr/>
          <p:nvPr/>
        </p:nvSpPr>
        <p:spPr>
          <a:xfrm>
            <a:off x="3977640" y="4694400"/>
            <a:ext cx="30564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Brief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effect</a:t>
            </a:r>
            <a:endParaRPr/>
          </a:p>
        </p:txBody>
      </p:sp>
      <p:sp>
        <p:nvSpPr>
          <p:cNvPr id="915" name="CustomShape 21"/>
          <p:cNvSpPr/>
          <p:nvPr/>
        </p:nvSpPr>
        <p:spPr>
          <a:xfrm>
            <a:off x="3335400" y="4316400"/>
            <a:ext cx="503640" cy="685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Intestinal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(enteric)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gastrin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release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to blood</a:t>
            </a:r>
            <a:endParaRPr/>
          </a:p>
        </p:txBody>
      </p:sp>
      <p:sp>
        <p:nvSpPr>
          <p:cNvPr id="916" name="CustomShape 22"/>
          <p:cNvSpPr/>
          <p:nvPr/>
        </p:nvSpPr>
        <p:spPr>
          <a:xfrm>
            <a:off x="5832000" y="3986280"/>
            <a:ext cx="39996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Entero-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gastric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reflex</a:t>
            </a:r>
            <a:endParaRPr/>
          </a:p>
        </p:txBody>
      </p:sp>
      <p:sp>
        <p:nvSpPr>
          <p:cNvPr id="917" name="CustomShape 23"/>
          <p:cNvSpPr/>
          <p:nvPr/>
        </p:nvSpPr>
        <p:spPr>
          <a:xfrm>
            <a:off x="5865840" y="5386320"/>
            <a:ext cx="1520280" cy="547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Release of intestinal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hormones (secretin,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cholecystokinin, vasoactive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intestinal peptide)</a:t>
            </a:r>
            <a:endParaRPr/>
          </a:p>
        </p:txBody>
      </p:sp>
      <p:sp>
        <p:nvSpPr>
          <p:cNvPr id="918" name="CustomShape 24"/>
          <p:cNvSpPr/>
          <p:nvPr/>
        </p:nvSpPr>
        <p:spPr>
          <a:xfrm>
            <a:off x="6615360" y="3986280"/>
            <a:ext cx="43380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Local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reflexes</a:t>
            </a:r>
            <a:endParaRPr/>
          </a:p>
        </p:txBody>
      </p:sp>
      <p:sp>
        <p:nvSpPr>
          <p:cNvPr id="919" name="CustomShape 25"/>
          <p:cNvSpPr/>
          <p:nvPr/>
        </p:nvSpPr>
        <p:spPr>
          <a:xfrm>
            <a:off x="6589800" y="4494240"/>
            <a:ext cx="56772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Vagal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nuclei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 medulla</a:t>
            </a:r>
            <a:endParaRPr/>
          </a:p>
        </p:txBody>
      </p:sp>
      <p:sp>
        <p:nvSpPr>
          <p:cNvPr id="920" name="CustomShape 26"/>
          <p:cNvSpPr/>
          <p:nvPr/>
        </p:nvSpPr>
        <p:spPr>
          <a:xfrm>
            <a:off x="6590160" y="4932360"/>
            <a:ext cx="51588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Pyloric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sphincter</a:t>
            </a:r>
            <a:endParaRPr/>
          </a:p>
        </p:txBody>
      </p:sp>
      <p:sp>
        <p:nvSpPr>
          <p:cNvPr id="921" name="CustomShape 27"/>
          <p:cNvSpPr/>
          <p:nvPr/>
        </p:nvSpPr>
        <p:spPr>
          <a:xfrm>
            <a:off x="2078640" y="5964120"/>
            <a:ext cx="51588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Stimulate</a:t>
            </a:r>
            <a:endParaRPr/>
          </a:p>
        </p:txBody>
      </p:sp>
      <p:sp>
        <p:nvSpPr>
          <p:cNvPr id="922" name="CustomShape 28"/>
          <p:cNvSpPr/>
          <p:nvPr/>
        </p:nvSpPr>
        <p:spPr>
          <a:xfrm>
            <a:off x="2079000" y="6145200"/>
            <a:ext cx="34380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Inhibit</a:t>
            </a:r>
            <a:endParaRPr/>
          </a:p>
        </p:txBody>
      </p:sp>
      <p:sp>
        <p:nvSpPr>
          <p:cNvPr id="923" name="CustomShape 29"/>
          <p:cNvSpPr/>
          <p:nvPr/>
        </p:nvSpPr>
        <p:spPr>
          <a:xfrm>
            <a:off x="7522200" y="394812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24" name="CustomShape 30"/>
          <p:cNvSpPr/>
          <p:nvPr/>
        </p:nvSpPr>
        <p:spPr>
          <a:xfrm>
            <a:off x="1918440" y="427500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25" name="CustomShape 31"/>
          <p:cNvSpPr/>
          <p:nvPr/>
        </p:nvSpPr>
        <p:spPr>
          <a:xfrm>
            <a:off x="7522200" y="534204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926" name="CustomShape 32"/>
          <p:cNvSpPr/>
          <p:nvPr/>
        </p:nvSpPr>
        <p:spPr>
          <a:xfrm>
            <a:off x="5012280" y="3510000"/>
            <a:ext cx="51588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secretory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activity</a:t>
            </a:r>
            <a:endParaRPr/>
          </a:p>
        </p:txBody>
      </p:sp>
      <p:sp>
        <p:nvSpPr>
          <p:cNvPr id="927" name="CustomShape 33"/>
          <p:cNvSpPr/>
          <p:nvPr/>
        </p:nvSpPr>
        <p:spPr>
          <a:xfrm>
            <a:off x="7480440" y="96516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28" name="CustomShape 34"/>
          <p:cNvSpPr/>
          <p:nvPr/>
        </p:nvSpPr>
        <p:spPr>
          <a:xfrm>
            <a:off x="7480440" y="96516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29" name="CustomShape 35"/>
          <p:cNvSpPr/>
          <p:nvPr/>
        </p:nvSpPr>
        <p:spPr>
          <a:xfrm>
            <a:off x="7480440" y="203184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30" name="CustomShape 36"/>
          <p:cNvSpPr/>
          <p:nvPr/>
        </p:nvSpPr>
        <p:spPr>
          <a:xfrm>
            <a:off x="7480440" y="203184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31" name="CustomShape 37"/>
          <p:cNvSpPr/>
          <p:nvPr/>
        </p:nvSpPr>
        <p:spPr>
          <a:xfrm>
            <a:off x="1881360" y="202572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32" name="CustomShape 38"/>
          <p:cNvSpPr/>
          <p:nvPr/>
        </p:nvSpPr>
        <p:spPr>
          <a:xfrm>
            <a:off x="1881360" y="202572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33" name="CustomShape 39"/>
          <p:cNvSpPr/>
          <p:nvPr/>
        </p:nvSpPr>
        <p:spPr>
          <a:xfrm>
            <a:off x="1874880" y="96516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34" name="CustomShape 40"/>
          <p:cNvSpPr/>
          <p:nvPr/>
        </p:nvSpPr>
        <p:spPr>
          <a:xfrm>
            <a:off x="1874880" y="96516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35" name="CustomShape 41"/>
          <p:cNvSpPr/>
          <p:nvPr/>
        </p:nvSpPr>
        <p:spPr>
          <a:xfrm>
            <a:off x="1874880" y="134316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36" name="CustomShape 42"/>
          <p:cNvSpPr/>
          <p:nvPr/>
        </p:nvSpPr>
        <p:spPr>
          <a:xfrm>
            <a:off x="1874880" y="134316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37" name="CustomShape 43"/>
          <p:cNvSpPr/>
          <p:nvPr/>
        </p:nvSpPr>
        <p:spPr>
          <a:xfrm>
            <a:off x="1817640" y="311472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38" name="CustomShape 44"/>
          <p:cNvSpPr/>
          <p:nvPr/>
        </p:nvSpPr>
        <p:spPr>
          <a:xfrm>
            <a:off x="1817640" y="311472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39" name="CustomShape 45"/>
          <p:cNvSpPr/>
          <p:nvPr/>
        </p:nvSpPr>
        <p:spPr>
          <a:xfrm>
            <a:off x="7480440" y="2590920"/>
            <a:ext cx="151560" cy="151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40" name="CustomShape 46"/>
          <p:cNvSpPr/>
          <p:nvPr/>
        </p:nvSpPr>
        <p:spPr>
          <a:xfrm>
            <a:off x="7480440" y="2590920"/>
            <a:ext cx="151560" cy="151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941" name="CustomShape 47"/>
          <p:cNvSpPr/>
          <p:nvPr/>
        </p:nvSpPr>
        <p:spPr>
          <a:xfrm>
            <a:off x="1874160" y="969840"/>
            <a:ext cx="117252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Sight and thought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of food</a:t>
            </a:r>
            <a:endParaRPr/>
          </a:p>
        </p:txBody>
      </p:sp>
      <p:sp>
        <p:nvSpPr>
          <p:cNvPr id="942" name="CustomShape 48"/>
          <p:cNvSpPr/>
          <p:nvPr/>
        </p:nvSpPr>
        <p:spPr>
          <a:xfrm>
            <a:off x="1874880" y="2033640"/>
            <a:ext cx="675720" cy="685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distension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activates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stretch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receptors</a:t>
            </a:r>
            <a:endParaRPr/>
          </a:p>
        </p:txBody>
      </p:sp>
      <p:sp>
        <p:nvSpPr>
          <p:cNvPr id="943" name="CustomShape 49"/>
          <p:cNvSpPr/>
          <p:nvPr/>
        </p:nvSpPr>
        <p:spPr>
          <a:xfrm>
            <a:off x="1874160" y="1353960"/>
            <a:ext cx="95616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Stimulation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taste and smell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receptors</a:t>
            </a:r>
            <a:endParaRPr/>
          </a:p>
        </p:txBody>
      </p:sp>
      <p:sp>
        <p:nvSpPr>
          <p:cNvPr id="944" name="CustomShape 50"/>
          <p:cNvSpPr/>
          <p:nvPr/>
        </p:nvSpPr>
        <p:spPr>
          <a:xfrm>
            <a:off x="1809000" y="3116160"/>
            <a:ext cx="1360080" cy="547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Food chemicals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(especially peptides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caffeine) and rising pH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activate chemoreceptors</a:t>
            </a:r>
            <a:endParaRPr/>
          </a:p>
        </p:txBody>
      </p:sp>
      <p:sp>
        <p:nvSpPr>
          <p:cNvPr id="945" name="CustomShape 51"/>
          <p:cNvSpPr/>
          <p:nvPr/>
        </p:nvSpPr>
        <p:spPr>
          <a:xfrm>
            <a:off x="7475760" y="969840"/>
            <a:ext cx="61200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Loss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appetite,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depression</a:t>
            </a:r>
            <a:endParaRPr/>
          </a:p>
        </p:txBody>
      </p:sp>
      <p:sp>
        <p:nvSpPr>
          <p:cNvPr id="946" name="CustomShape 52"/>
          <p:cNvSpPr/>
          <p:nvPr/>
        </p:nvSpPr>
        <p:spPr>
          <a:xfrm>
            <a:off x="7468920" y="2602080"/>
            <a:ext cx="74592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Emotional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upset</a:t>
            </a:r>
            <a:endParaRPr/>
          </a:p>
        </p:txBody>
      </p:sp>
      <p:sp>
        <p:nvSpPr>
          <p:cNvPr id="947" name="CustomShape 53"/>
          <p:cNvSpPr/>
          <p:nvPr/>
        </p:nvSpPr>
        <p:spPr>
          <a:xfrm>
            <a:off x="5627520" y="995400"/>
            <a:ext cx="637920" cy="822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Lack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stimulatory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impulses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parasym-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pathetic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center</a:t>
            </a:r>
            <a:endParaRPr/>
          </a:p>
        </p:txBody>
      </p:sp>
      <p:sp>
        <p:nvSpPr>
          <p:cNvPr id="948" name="CustomShape 54"/>
          <p:cNvSpPr/>
          <p:nvPr/>
        </p:nvSpPr>
        <p:spPr>
          <a:xfrm>
            <a:off x="6444720" y="995400"/>
            <a:ext cx="46404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Cerebral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949" name="CustomShape 55"/>
          <p:cNvSpPr/>
          <p:nvPr/>
        </p:nvSpPr>
        <p:spPr>
          <a:xfrm>
            <a:off x="3453120" y="995400"/>
            <a:ext cx="84060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Cerebral cortex</a:t>
            </a:r>
            <a:endParaRPr/>
          </a:p>
        </p:txBody>
      </p:sp>
      <p:sp>
        <p:nvSpPr>
          <p:cNvPr id="950" name="CustomShape 56"/>
          <p:cNvSpPr/>
          <p:nvPr/>
        </p:nvSpPr>
        <p:spPr>
          <a:xfrm>
            <a:off x="4128840" y="1154160"/>
            <a:ext cx="100656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Conditioned reflex</a:t>
            </a:r>
            <a:endParaRPr/>
          </a:p>
        </p:txBody>
      </p:sp>
      <p:sp>
        <p:nvSpPr>
          <p:cNvPr id="951" name="CustomShape 57"/>
          <p:cNvSpPr/>
          <p:nvPr/>
        </p:nvSpPr>
        <p:spPr>
          <a:xfrm>
            <a:off x="2792160" y="2058840"/>
            <a:ext cx="56772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Vagovagal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reflexes</a:t>
            </a:r>
            <a:endParaRPr/>
          </a:p>
        </p:txBody>
      </p:sp>
      <p:sp>
        <p:nvSpPr>
          <p:cNvPr id="952" name="CustomShape 58"/>
          <p:cNvSpPr/>
          <p:nvPr/>
        </p:nvSpPr>
        <p:spPr>
          <a:xfrm>
            <a:off x="2894040" y="2617920"/>
            <a:ext cx="43380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Local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reflexes</a:t>
            </a:r>
            <a:endParaRPr/>
          </a:p>
        </p:txBody>
      </p:sp>
      <p:sp>
        <p:nvSpPr>
          <p:cNvPr id="953" name="CustomShape 59"/>
          <p:cNvSpPr/>
          <p:nvPr/>
        </p:nvSpPr>
        <p:spPr>
          <a:xfrm>
            <a:off x="3643560" y="2058840"/>
            <a:ext cx="42768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954" name="CustomShape 60"/>
          <p:cNvSpPr/>
          <p:nvPr/>
        </p:nvSpPr>
        <p:spPr>
          <a:xfrm>
            <a:off x="3180600" y="3151080"/>
            <a:ext cx="37584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G cells</a:t>
            </a:r>
            <a:endParaRPr/>
          </a:p>
        </p:txBody>
      </p:sp>
      <p:sp>
        <p:nvSpPr>
          <p:cNvPr id="955" name="CustomShape 61"/>
          <p:cNvSpPr/>
          <p:nvPr/>
        </p:nvSpPr>
        <p:spPr>
          <a:xfrm>
            <a:off x="3452760" y="1373040"/>
            <a:ext cx="79020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and medulla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oblongata</a:t>
            </a:r>
            <a:endParaRPr/>
          </a:p>
        </p:txBody>
      </p:sp>
      <p:sp>
        <p:nvSpPr>
          <p:cNvPr id="956" name="CustomShape 62"/>
          <p:cNvSpPr/>
          <p:nvPr/>
        </p:nvSpPr>
        <p:spPr>
          <a:xfrm>
            <a:off x="4501080" y="1373040"/>
            <a:ext cx="33768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Vagus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nerve</a:t>
            </a:r>
            <a:endParaRPr/>
          </a:p>
        </p:txBody>
      </p:sp>
      <p:sp>
        <p:nvSpPr>
          <p:cNvPr id="957" name="CustomShape 63"/>
          <p:cNvSpPr/>
          <p:nvPr/>
        </p:nvSpPr>
        <p:spPr>
          <a:xfrm>
            <a:off x="4352040" y="2058840"/>
            <a:ext cx="33768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Vagus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nerve</a:t>
            </a:r>
            <a:endParaRPr/>
          </a:p>
        </p:txBody>
      </p:sp>
      <p:sp>
        <p:nvSpPr>
          <p:cNvPr id="958" name="CustomShape 64"/>
          <p:cNvSpPr/>
          <p:nvPr/>
        </p:nvSpPr>
        <p:spPr>
          <a:xfrm>
            <a:off x="3812400" y="3151080"/>
            <a:ext cx="45180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Gastrin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release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to blood</a:t>
            </a:r>
            <a:endParaRPr/>
          </a:p>
        </p:txBody>
      </p:sp>
      <p:sp>
        <p:nvSpPr>
          <p:cNvPr id="959" name="CustomShape 65"/>
          <p:cNvSpPr/>
          <p:nvPr/>
        </p:nvSpPr>
        <p:spPr>
          <a:xfrm>
            <a:off x="5653440" y="2058840"/>
            <a:ext cx="50976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Gastrin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secretion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declines</a:t>
            </a:r>
            <a:endParaRPr/>
          </a:p>
        </p:txBody>
      </p:sp>
      <p:sp>
        <p:nvSpPr>
          <p:cNvPr id="960" name="CustomShape 66"/>
          <p:cNvSpPr/>
          <p:nvPr/>
        </p:nvSpPr>
        <p:spPr>
          <a:xfrm>
            <a:off x="6469920" y="2058840"/>
            <a:ext cx="375840" cy="136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G cells</a:t>
            </a:r>
            <a:endParaRPr/>
          </a:p>
        </p:txBody>
      </p:sp>
      <p:sp>
        <p:nvSpPr>
          <p:cNvPr id="961" name="CustomShape 67"/>
          <p:cNvSpPr/>
          <p:nvPr/>
        </p:nvSpPr>
        <p:spPr>
          <a:xfrm>
            <a:off x="5635080" y="2617920"/>
            <a:ext cx="534240" cy="547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Overrides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parasym-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pathetic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controls</a:t>
            </a:r>
            <a:endParaRPr/>
          </a:p>
        </p:txBody>
      </p:sp>
      <p:sp>
        <p:nvSpPr>
          <p:cNvPr id="962" name="CustomShape 68"/>
          <p:cNvSpPr/>
          <p:nvPr/>
        </p:nvSpPr>
        <p:spPr>
          <a:xfrm>
            <a:off x="6443280" y="2617920"/>
            <a:ext cx="682200" cy="547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Sympathetic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nervous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system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activation</a:t>
            </a:r>
            <a:endParaRPr/>
          </a:p>
        </p:txBody>
      </p:sp>
      <p:sp>
        <p:nvSpPr>
          <p:cNvPr id="963" name="CustomShape 69"/>
          <p:cNvSpPr/>
          <p:nvPr/>
        </p:nvSpPr>
        <p:spPr>
          <a:xfrm>
            <a:off x="7522200" y="95724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64" name="CustomShape 70"/>
          <p:cNvSpPr/>
          <p:nvPr/>
        </p:nvSpPr>
        <p:spPr>
          <a:xfrm>
            <a:off x="7522200" y="202392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65" name="CustomShape 71"/>
          <p:cNvSpPr/>
          <p:nvPr/>
        </p:nvSpPr>
        <p:spPr>
          <a:xfrm>
            <a:off x="1924920" y="201780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66" name="CustomShape 72"/>
          <p:cNvSpPr/>
          <p:nvPr/>
        </p:nvSpPr>
        <p:spPr>
          <a:xfrm>
            <a:off x="1918440" y="95724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967" name="CustomShape 73"/>
          <p:cNvSpPr/>
          <p:nvPr/>
        </p:nvSpPr>
        <p:spPr>
          <a:xfrm>
            <a:off x="1918440" y="133200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968" name="CustomShape 74"/>
          <p:cNvSpPr/>
          <p:nvPr/>
        </p:nvSpPr>
        <p:spPr>
          <a:xfrm>
            <a:off x="1861200" y="310680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969" name="CustomShape 75"/>
          <p:cNvSpPr/>
          <p:nvPr/>
        </p:nvSpPr>
        <p:spPr>
          <a:xfrm>
            <a:off x="7522200" y="2583000"/>
            <a:ext cx="73800" cy="13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970" name="CustomShape 76"/>
          <p:cNvSpPr/>
          <p:nvPr/>
        </p:nvSpPr>
        <p:spPr>
          <a:xfrm>
            <a:off x="2355480" y="512640"/>
            <a:ext cx="133128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100">
                <a:solidFill>
                  <a:srgbClr val="231f20"/>
                </a:solidFill>
                <a:latin typeface="Arial Black"/>
              </a:rPr>
              <a:t>Stimulatory events</a:t>
            </a:r>
            <a:endParaRPr/>
          </a:p>
        </p:txBody>
      </p:sp>
      <p:sp>
        <p:nvSpPr>
          <p:cNvPr id="971" name="CustomShape 77"/>
          <p:cNvSpPr/>
          <p:nvPr/>
        </p:nvSpPr>
        <p:spPr>
          <a:xfrm>
            <a:off x="5853960" y="512640"/>
            <a:ext cx="1183320" cy="167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100">
                <a:solidFill>
                  <a:srgbClr val="231f20"/>
                </a:solidFill>
                <a:latin typeface="Arial Black"/>
              </a:rPr>
              <a:t>Inhibitory events</a:t>
            </a:r>
            <a:endParaRPr/>
          </a:p>
        </p:txBody>
      </p:sp>
      <p:sp>
        <p:nvSpPr>
          <p:cNvPr id="972" name="CustomShape 78"/>
          <p:cNvSpPr/>
          <p:nvPr/>
        </p:nvSpPr>
        <p:spPr>
          <a:xfrm>
            <a:off x="801000" y="1011240"/>
            <a:ext cx="4928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Cephalic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phase</a:t>
            </a:r>
            <a:endParaRPr/>
          </a:p>
        </p:txBody>
      </p:sp>
      <p:sp>
        <p:nvSpPr>
          <p:cNvPr id="973" name="CustomShape 79"/>
          <p:cNvSpPr/>
          <p:nvPr/>
        </p:nvSpPr>
        <p:spPr>
          <a:xfrm>
            <a:off x="800640" y="2583000"/>
            <a:ext cx="404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Gastric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phase</a:t>
            </a:r>
            <a:endParaRPr/>
          </a:p>
        </p:txBody>
      </p:sp>
      <p:sp>
        <p:nvSpPr>
          <p:cNvPr id="974" name="CustomShape 80"/>
          <p:cNvSpPr/>
          <p:nvPr/>
        </p:nvSpPr>
        <p:spPr>
          <a:xfrm>
            <a:off x="806400" y="4786200"/>
            <a:ext cx="5324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Intestinal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phase</a:t>
            </a:r>
            <a:endParaRPr/>
          </a:p>
        </p:txBody>
      </p:sp>
      <p:sp>
        <p:nvSpPr>
          <p:cNvPr id="975" name="CustomShape 81"/>
          <p:cNvSpPr/>
          <p:nvPr/>
        </p:nvSpPr>
        <p:spPr>
          <a:xfrm>
            <a:off x="7462080" y="2043000"/>
            <a:ext cx="747360" cy="547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Excessive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acidity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(pH &lt;2)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 stomach</a:t>
            </a:r>
            <a:endParaRPr/>
          </a:p>
        </p:txBody>
      </p:sp>
      <p:sp>
        <p:nvSpPr>
          <p:cNvPr id="976" name="CustomShape 82"/>
          <p:cNvSpPr/>
          <p:nvPr/>
        </p:nvSpPr>
        <p:spPr>
          <a:xfrm>
            <a:off x="7468560" y="3967200"/>
            <a:ext cx="810000" cy="1096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Distension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of duodenum;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presence of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fatty, acidic,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hypertonic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chyme, and/or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irritants in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the duodenum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and Mechanism of HCl Secretion</a:t>
            </a:r>
            <a:endParaRPr/>
          </a:p>
        </p:txBody>
      </p:sp>
      <p:sp>
        <p:nvSpPr>
          <p:cNvPr id="97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chemicals (ACh, histamine, and gastrin) stimulate parietal cells through second-messenger systems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 three are necessary for maximum HCl secretion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Antihistamines block H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receptors and decrease HCl release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23.18</a:t>
            </a:r>
            <a:endParaRPr/>
          </a:p>
        </p:txBody>
      </p:sp>
      <p:pic>
        <p:nvPicPr>
          <p:cNvPr id="980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981" name="CustomShape 2"/>
          <p:cNvSpPr/>
          <p:nvPr/>
        </p:nvSpPr>
        <p:spPr>
          <a:xfrm>
            <a:off x="4157640" y="1995480"/>
            <a:ext cx="186480" cy="658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982" name="CustomShape 3"/>
          <p:cNvSpPr/>
          <p:nvPr/>
        </p:nvSpPr>
        <p:spPr>
          <a:xfrm>
            <a:off x="3056040" y="4317840"/>
            <a:ext cx="81720" cy="23724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983" name="CustomShape 4"/>
          <p:cNvSpPr/>
          <p:nvPr/>
        </p:nvSpPr>
        <p:spPr>
          <a:xfrm>
            <a:off x="4157640" y="1995480"/>
            <a:ext cx="186480" cy="65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984" name="CustomShape 5"/>
          <p:cNvSpPr/>
          <p:nvPr/>
        </p:nvSpPr>
        <p:spPr>
          <a:xfrm>
            <a:off x="3056040" y="4317840"/>
            <a:ext cx="81720" cy="2372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985" name="Line 6"/>
          <p:cNvSpPr/>
          <p:nvPr/>
        </p:nvSpPr>
        <p:spPr>
          <a:xfrm>
            <a:off x="4348080" y="2027160"/>
            <a:ext cx="2966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86" name="Line 7"/>
          <p:cNvSpPr/>
          <p:nvPr/>
        </p:nvSpPr>
        <p:spPr>
          <a:xfrm flipV="1">
            <a:off x="3097080" y="3997080"/>
            <a:ext cx="1440" cy="3207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87" name="CustomShape 8"/>
          <p:cNvSpPr/>
          <p:nvPr/>
        </p:nvSpPr>
        <p:spPr>
          <a:xfrm>
            <a:off x="3535200" y="4667400"/>
            <a:ext cx="354960" cy="326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8" name="CustomShape 9"/>
          <p:cNvSpPr/>
          <p:nvPr/>
        </p:nvSpPr>
        <p:spPr>
          <a:xfrm>
            <a:off x="6219720" y="1881360"/>
            <a:ext cx="345240" cy="608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9" name="CustomShape 10"/>
          <p:cNvSpPr/>
          <p:nvPr/>
        </p:nvSpPr>
        <p:spPr>
          <a:xfrm>
            <a:off x="5817240" y="730080"/>
            <a:ext cx="1325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Stomach lumen</a:t>
            </a:r>
            <a:endParaRPr/>
          </a:p>
        </p:txBody>
      </p:sp>
      <p:sp>
        <p:nvSpPr>
          <p:cNvPr id="990" name="CustomShape 11"/>
          <p:cNvSpPr/>
          <p:nvPr/>
        </p:nvSpPr>
        <p:spPr>
          <a:xfrm>
            <a:off x="4206240" y="730080"/>
            <a:ext cx="7948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Chief cell</a:t>
            </a:r>
            <a:endParaRPr/>
          </a:p>
        </p:txBody>
      </p:sp>
      <p:sp>
        <p:nvSpPr>
          <p:cNvPr id="991" name="CustomShape 12"/>
          <p:cNvSpPr/>
          <p:nvPr/>
        </p:nvSpPr>
        <p:spPr>
          <a:xfrm>
            <a:off x="4672080" y="3603600"/>
            <a:ext cx="9943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Parietal cell</a:t>
            </a:r>
            <a:endParaRPr/>
          </a:p>
        </p:txBody>
      </p:sp>
      <p:sp>
        <p:nvSpPr>
          <p:cNvPr id="992" name="CustomShape 13"/>
          <p:cNvSpPr/>
          <p:nvPr/>
        </p:nvSpPr>
        <p:spPr>
          <a:xfrm>
            <a:off x="2918160" y="5407200"/>
            <a:ext cx="46728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Inter-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stitial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fluid</a:t>
            </a:r>
            <a:endParaRPr/>
          </a:p>
        </p:txBody>
      </p:sp>
      <p:sp>
        <p:nvSpPr>
          <p:cNvPr id="993" name="CustomShape 14"/>
          <p:cNvSpPr/>
          <p:nvPr/>
        </p:nvSpPr>
        <p:spPr>
          <a:xfrm>
            <a:off x="4668480" y="1917720"/>
            <a:ext cx="8892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Carbonic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anhydrase</a:t>
            </a:r>
            <a:endParaRPr/>
          </a:p>
        </p:txBody>
      </p:sp>
      <p:sp>
        <p:nvSpPr>
          <p:cNvPr id="994" name="CustomShape 15"/>
          <p:cNvSpPr/>
          <p:nvPr/>
        </p:nvSpPr>
        <p:spPr>
          <a:xfrm>
            <a:off x="2822400" y="3605040"/>
            <a:ext cx="6789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Alkaline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tide</a:t>
            </a:r>
            <a:endParaRPr/>
          </a:p>
        </p:txBody>
      </p:sp>
      <p:sp>
        <p:nvSpPr>
          <p:cNvPr id="995" name="CustomShape 16"/>
          <p:cNvSpPr/>
          <p:nvPr/>
        </p:nvSpPr>
        <p:spPr>
          <a:xfrm>
            <a:off x="2092680" y="4324320"/>
            <a:ext cx="51444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3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–</a:t>
            </a:r>
            <a:endParaRPr/>
          </a:p>
        </p:txBody>
      </p:sp>
      <p:sp>
        <p:nvSpPr>
          <p:cNvPr id="996" name="CustomShape 17"/>
          <p:cNvSpPr/>
          <p:nvPr/>
        </p:nvSpPr>
        <p:spPr>
          <a:xfrm>
            <a:off x="1918080" y="708120"/>
            <a:ext cx="72468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997" name="CustomShape 18"/>
          <p:cNvSpPr/>
          <p:nvPr/>
        </p:nvSpPr>
        <p:spPr>
          <a:xfrm>
            <a:off x="2966400" y="1717560"/>
            <a:ext cx="32688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998" name="CustomShape 19"/>
          <p:cNvSpPr/>
          <p:nvPr/>
        </p:nvSpPr>
        <p:spPr>
          <a:xfrm>
            <a:off x="2998080" y="4686480"/>
            <a:ext cx="2386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Cl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–</a:t>
            </a:r>
            <a:endParaRPr/>
          </a:p>
        </p:txBody>
      </p:sp>
      <p:sp>
        <p:nvSpPr>
          <p:cNvPr id="999" name="CustomShape 20"/>
          <p:cNvSpPr/>
          <p:nvPr/>
        </p:nvSpPr>
        <p:spPr>
          <a:xfrm>
            <a:off x="3926160" y="1720800"/>
            <a:ext cx="85716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+ 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000" name="CustomShape 21"/>
          <p:cNvSpPr/>
          <p:nvPr/>
        </p:nvSpPr>
        <p:spPr>
          <a:xfrm>
            <a:off x="4032720" y="2104920"/>
            <a:ext cx="51444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001" name="CustomShape 22"/>
          <p:cNvSpPr/>
          <p:nvPr/>
        </p:nvSpPr>
        <p:spPr>
          <a:xfrm>
            <a:off x="3922200" y="4883040"/>
            <a:ext cx="861840" cy="45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3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–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- Cl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–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antiporter</a:t>
            </a:r>
            <a:endParaRPr/>
          </a:p>
        </p:txBody>
      </p:sp>
      <p:sp>
        <p:nvSpPr>
          <p:cNvPr id="1002" name="CustomShape 23"/>
          <p:cNvSpPr/>
          <p:nvPr/>
        </p:nvSpPr>
        <p:spPr>
          <a:xfrm>
            <a:off x="4067640" y="3181320"/>
            <a:ext cx="514440" cy="241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HCO</a:t>
            </a:r>
            <a:r>
              <a:rPr b="1" lang="en-US" sz="1400" baseline="-25000">
                <a:solidFill>
                  <a:srgbClr val="231f20"/>
                </a:solidFill>
                <a:latin typeface="Arial"/>
              </a:rPr>
              <a:t>3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–</a:t>
            </a:r>
            <a:endParaRPr/>
          </a:p>
        </p:txBody>
      </p:sp>
      <p:sp>
        <p:nvSpPr>
          <p:cNvPr id="1003" name="CustomShape 24"/>
          <p:cNvSpPr/>
          <p:nvPr/>
        </p:nvSpPr>
        <p:spPr>
          <a:xfrm>
            <a:off x="4954320" y="2317680"/>
            <a:ext cx="191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04" name="CustomShape 25"/>
          <p:cNvSpPr/>
          <p:nvPr/>
        </p:nvSpPr>
        <p:spPr>
          <a:xfrm>
            <a:off x="4750560" y="4670280"/>
            <a:ext cx="2386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Cl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–</a:t>
            </a:r>
            <a:endParaRPr/>
          </a:p>
        </p:txBody>
      </p:sp>
      <p:sp>
        <p:nvSpPr>
          <p:cNvPr id="1005" name="CustomShape 26"/>
          <p:cNvSpPr/>
          <p:nvPr/>
        </p:nvSpPr>
        <p:spPr>
          <a:xfrm>
            <a:off x="6601680" y="4695840"/>
            <a:ext cx="2386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Cl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–</a:t>
            </a:r>
            <a:endParaRPr/>
          </a:p>
        </p:txBody>
      </p:sp>
      <p:sp>
        <p:nvSpPr>
          <p:cNvPr id="1006" name="CustomShape 27"/>
          <p:cNvSpPr/>
          <p:nvPr/>
        </p:nvSpPr>
        <p:spPr>
          <a:xfrm>
            <a:off x="6730560" y="4695840"/>
            <a:ext cx="4968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</a:t>
            </a:r>
            <a:endParaRPr/>
          </a:p>
        </p:txBody>
      </p:sp>
      <p:sp>
        <p:nvSpPr>
          <p:cNvPr id="1007" name="CustomShape 28"/>
          <p:cNvSpPr/>
          <p:nvPr/>
        </p:nvSpPr>
        <p:spPr>
          <a:xfrm>
            <a:off x="4944960" y="2587680"/>
            <a:ext cx="191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08" name="CustomShape 29"/>
          <p:cNvSpPr/>
          <p:nvPr/>
        </p:nvSpPr>
        <p:spPr>
          <a:xfrm>
            <a:off x="6627600" y="2587680"/>
            <a:ext cx="191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09" name="CustomShape 30"/>
          <p:cNvSpPr/>
          <p:nvPr/>
        </p:nvSpPr>
        <p:spPr>
          <a:xfrm>
            <a:off x="6624360" y="2266920"/>
            <a:ext cx="1911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10" name="CustomShape 31"/>
          <p:cNvSpPr/>
          <p:nvPr/>
        </p:nvSpPr>
        <p:spPr>
          <a:xfrm>
            <a:off x="6595560" y="1771560"/>
            <a:ext cx="63468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-K</a:t>
            </a:r>
            <a:r>
              <a:rPr b="1" lang="en-US" sz="14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ATPase</a:t>
            </a:r>
            <a:endParaRPr/>
          </a:p>
        </p:txBody>
      </p:sp>
      <p:sp>
        <p:nvSpPr>
          <p:cNvPr id="1011" name="CustomShape 32"/>
          <p:cNvSpPr/>
          <p:nvPr/>
        </p:nvSpPr>
        <p:spPr>
          <a:xfrm>
            <a:off x="6917040" y="3505320"/>
            <a:ext cx="30852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HCI</a:t>
            </a:r>
            <a:endParaRPr/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Response of the Stomach to Filling</a:t>
            </a:r>
            <a:endParaRPr/>
          </a:p>
        </p:txBody>
      </p:sp>
      <p:sp>
        <p:nvSpPr>
          <p:cNvPr id="101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Stretches to accommodate incoming food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Reflex-mediated receptive relaxation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Coordinated by the swallowing center of the brain stem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Gastric accommodation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Plasticity (stress-relaxation response) of smooth muscle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Gastric Contractile Activity</a:t>
            </a:r>
            <a:endParaRPr/>
          </a:p>
        </p:txBody>
      </p:sp>
      <p:sp>
        <p:nvSpPr>
          <p:cNvPr id="101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Peristaltic waves move toward the pylorus at the rate of 3 per minute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Basic electrical rhythm (BER) initiated by pacemaker cells (cells of Cajal)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Distension and gastrin increase force of contraction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Gastric Contractile Activity</a:t>
            </a:r>
            <a:endParaRPr/>
          </a:p>
        </p:txBody>
      </p:sp>
      <p:sp>
        <p:nvSpPr>
          <p:cNvPr id="101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Most vigorous near the pylorus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Chyme is either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Delivered in ~ 3 ml spurts to the duodenum, 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Forced backward into the stomach 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23.19</a:t>
            </a:r>
            <a:endParaRPr/>
          </a:p>
        </p:txBody>
      </p:sp>
      <p:pic>
        <p:nvPicPr>
          <p:cNvPr id="1019" name="Picture 13" descr=""/>
          <p:cNvPicPr/>
          <p:nvPr/>
        </p:nvPicPr>
        <p:blipFill>
          <a:blip r:embed="rId1"/>
          <a:srcRect l="0" t="30015" r="0" b="0"/>
          <a:stretch>
            <a:fillRect/>
          </a:stretch>
        </p:blipFill>
        <p:spPr>
          <a:xfrm>
            <a:off x="431640" y="1355760"/>
            <a:ext cx="8230320" cy="4106160"/>
          </a:xfrm>
          <a:prstGeom prst="rect">
            <a:avLst/>
          </a:prstGeom>
          <a:ln w="9360">
            <a:noFill/>
          </a:ln>
        </p:spPr>
      </p:pic>
      <p:sp>
        <p:nvSpPr>
          <p:cNvPr id="1020" name="CustomShape 2"/>
          <p:cNvSpPr/>
          <p:nvPr/>
        </p:nvSpPr>
        <p:spPr>
          <a:xfrm>
            <a:off x="1068480" y="1849320"/>
            <a:ext cx="323280" cy="1140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21" name="CustomShape 3"/>
          <p:cNvSpPr/>
          <p:nvPr/>
        </p:nvSpPr>
        <p:spPr>
          <a:xfrm>
            <a:off x="3935520" y="1849320"/>
            <a:ext cx="294480" cy="11692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22" name="CustomShape 4"/>
          <p:cNvSpPr/>
          <p:nvPr/>
        </p:nvSpPr>
        <p:spPr>
          <a:xfrm>
            <a:off x="6778800" y="1849320"/>
            <a:ext cx="297720" cy="11692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23" name="CustomShape 5"/>
          <p:cNvSpPr/>
          <p:nvPr/>
        </p:nvSpPr>
        <p:spPr>
          <a:xfrm>
            <a:off x="436680" y="3949560"/>
            <a:ext cx="189720" cy="1929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24" name="CustomShape 6"/>
          <p:cNvSpPr/>
          <p:nvPr/>
        </p:nvSpPr>
        <p:spPr>
          <a:xfrm>
            <a:off x="436680" y="3949560"/>
            <a:ext cx="189720" cy="19296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025" name="CustomShape 7"/>
          <p:cNvSpPr/>
          <p:nvPr/>
        </p:nvSpPr>
        <p:spPr>
          <a:xfrm>
            <a:off x="489960" y="3930480"/>
            <a:ext cx="9828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026" name="CustomShape 8"/>
          <p:cNvSpPr/>
          <p:nvPr/>
        </p:nvSpPr>
        <p:spPr>
          <a:xfrm>
            <a:off x="492120" y="3914640"/>
            <a:ext cx="2221200" cy="852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Propulsion: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Peristaltic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waves move from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fundus toward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pylorus.</a:t>
            </a:r>
            <a:endParaRPr/>
          </a:p>
        </p:txBody>
      </p:sp>
      <p:sp>
        <p:nvSpPr>
          <p:cNvPr id="1027" name="CustomShape 9"/>
          <p:cNvSpPr/>
          <p:nvPr/>
        </p:nvSpPr>
        <p:spPr>
          <a:xfrm>
            <a:off x="3306600" y="3949560"/>
            <a:ext cx="192960" cy="1929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28" name="CustomShape 10"/>
          <p:cNvSpPr/>
          <p:nvPr/>
        </p:nvSpPr>
        <p:spPr>
          <a:xfrm>
            <a:off x="3306600" y="3949560"/>
            <a:ext cx="192960" cy="19296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029" name="CustomShape 11"/>
          <p:cNvSpPr/>
          <p:nvPr/>
        </p:nvSpPr>
        <p:spPr>
          <a:xfrm>
            <a:off x="6108840" y="3949560"/>
            <a:ext cx="189720" cy="1929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30" name="CustomShape 12"/>
          <p:cNvSpPr/>
          <p:nvPr/>
        </p:nvSpPr>
        <p:spPr>
          <a:xfrm>
            <a:off x="6108840" y="3949560"/>
            <a:ext cx="189720" cy="19296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031" name="CustomShape 13"/>
          <p:cNvSpPr/>
          <p:nvPr/>
        </p:nvSpPr>
        <p:spPr>
          <a:xfrm>
            <a:off x="3357000" y="3930480"/>
            <a:ext cx="9828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032" name="CustomShape 14"/>
          <p:cNvSpPr/>
          <p:nvPr/>
        </p:nvSpPr>
        <p:spPr>
          <a:xfrm>
            <a:off x="6157440" y="3930480"/>
            <a:ext cx="98280" cy="182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033" name="CustomShape 15"/>
          <p:cNvSpPr/>
          <p:nvPr/>
        </p:nvSpPr>
        <p:spPr>
          <a:xfrm>
            <a:off x="3289320" y="3914640"/>
            <a:ext cx="2100960" cy="852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Grinding: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most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vigorous peristalsis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mixing action occur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close to the pylorus.</a:t>
            </a:r>
            <a:endParaRPr/>
          </a:p>
        </p:txBody>
      </p:sp>
      <p:sp>
        <p:nvSpPr>
          <p:cNvPr id="1034" name="CustomShape 16"/>
          <p:cNvSpPr/>
          <p:nvPr/>
        </p:nvSpPr>
        <p:spPr>
          <a:xfrm>
            <a:off x="6171840" y="3914640"/>
            <a:ext cx="2507760" cy="1704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92c8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0092c8"/>
                </a:solidFill>
                <a:latin typeface="Arial Black"/>
              </a:rPr>
              <a:t>Retropulsion: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 The pyloric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end of the stomach acts as 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pump that delivers small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amounts of chyme into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duodenum, simultaneously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forcing most of its contained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material backward into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stomach.</a:t>
            </a:r>
            <a:endParaRPr/>
          </a:p>
        </p:txBody>
      </p:sp>
      <p:sp>
        <p:nvSpPr>
          <p:cNvPr id="1035" name="CustomShape 17"/>
          <p:cNvSpPr/>
          <p:nvPr/>
        </p:nvSpPr>
        <p:spPr>
          <a:xfrm>
            <a:off x="433080" y="1736640"/>
            <a:ext cx="59508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Pyloric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closed</a:t>
            </a:r>
            <a:endParaRPr/>
          </a:p>
        </p:txBody>
      </p:sp>
      <p:sp>
        <p:nvSpPr>
          <p:cNvPr id="1036" name="CustomShape 18"/>
          <p:cNvSpPr/>
          <p:nvPr/>
        </p:nvSpPr>
        <p:spPr>
          <a:xfrm>
            <a:off x="3303360" y="1736640"/>
            <a:ext cx="59508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Pyloric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closed</a:t>
            </a:r>
            <a:endParaRPr/>
          </a:p>
        </p:txBody>
      </p:sp>
      <p:sp>
        <p:nvSpPr>
          <p:cNvPr id="1037" name="CustomShape 19"/>
          <p:cNvSpPr/>
          <p:nvPr/>
        </p:nvSpPr>
        <p:spPr>
          <a:xfrm>
            <a:off x="6142680" y="1736640"/>
            <a:ext cx="630360" cy="851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Pyloric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valve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slightly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opened</a:t>
            </a: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Gastric Emptying</a:t>
            </a:r>
            <a:endParaRPr/>
          </a:p>
        </p:txBody>
      </p:sp>
      <p:sp>
        <p:nvSpPr>
          <p:cNvPr id="103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As chyme enters the duodenum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Receptors respond to stretch and chemical signals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Enterogastric reflex and enterogastrones inhibit gastric secretion and duodenal filling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Carbohydrate-rich chyme moves quickly through the duodenum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Fatty chyme remains in the duodenum 6 hours or more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23.20</a:t>
            </a:r>
            <a:endParaRPr/>
          </a:p>
        </p:txBody>
      </p:sp>
      <p:pic>
        <p:nvPicPr>
          <p:cNvPr id="1041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2120"/>
            <a:ext cx="8230320" cy="5982480"/>
          </a:xfrm>
          <a:prstGeom prst="rect">
            <a:avLst/>
          </a:prstGeom>
          <a:ln w="9360">
            <a:noFill/>
          </a:ln>
        </p:spPr>
      </p:pic>
      <p:sp>
        <p:nvSpPr>
          <p:cNvPr id="1042" name="CustomShape 2"/>
          <p:cNvSpPr/>
          <p:nvPr/>
        </p:nvSpPr>
        <p:spPr>
          <a:xfrm>
            <a:off x="6340320" y="4672080"/>
            <a:ext cx="43560" cy="69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043" name="Line 3"/>
          <p:cNvSpPr/>
          <p:nvPr/>
        </p:nvSpPr>
        <p:spPr>
          <a:xfrm>
            <a:off x="6362640" y="4620960"/>
            <a:ext cx="1440" cy="82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44" name="Line 4"/>
          <p:cNvSpPr/>
          <p:nvPr/>
        </p:nvSpPr>
        <p:spPr>
          <a:xfrm flipV="1">
            <a:off x="6362640" y="4281480"/>
            <a:ext cx="1440" cy="856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45" name="CustomShape 5"/>
          <p:cNvSpPr/>
          <p:nvPr/>
        </p:nvSpPr>
        <p:spPr>
          <a:xfrm>
            <a:off x="6340320" y="4246560"/>
            <a:ext cx="43560" cy="65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046" name="CustomShape 6"/>
          <p:cNvSpPr/>
          <p:nvPr/>
        </p:nvSpPr>
        <p:spPr>
          <a:xfrm>
            <a:off x="4014720" y="593640"/>
            <a:ext cx="2631240" cy="426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Presence of fatty, hypertonic,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acidic chyme in duodenum</a:t>
            </a:r>
            <a:endParaRPr/>
          </a:p>
        </p:txBody>
      </p:sp>
      <p:sp>
        <p:nvSpPr>
          <p:cNvPr id="1047" name="CustomShape 7"/>
          <p:cNvSpPr/>
          <p:nvPr/>
        </p:nvSpPr>
        <p:spPr>
          <a:xfrm>
            <a:off x="3704040" y="1790640"/>
            <a:ext cx="14637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Duodenal entero-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endocrine cells</a:t>
            </a:r>
            <a:endParaRPr/>
          </a:p>
        </p:txBody>
      </p:sp>
      <p:sp>
        <p:nvSpPr>
          <p:cNvPr id="1048" name="CustomShape 8"/>
          <p:cNvSpPr/>
          <p:nvPr/>
        </p:nvSpPr>
        <p:spPr>
          <a:xfrm>
            <a:off x="5406120" y="1790640"/>
            <a:ext cx="17809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Chemoreceptors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stretch receptors</a:t>
            </a:r>
            <a:endParaRPr/>
          </a:p>
        </p:txBody>
      </p:sp>
      <p:sp>
        <p:nvSpPr>
          <p:cNvPr id="1049" name="CustomShape 9"/>
          <p:cNvSpPr/>
          <p:nvPr/>
        </p:nvSpPr>
        <p:spPr>
          <a:xfrm>
            <a:off x="3459960" y="2978280"/>
            <a:ext cx="174420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Enterogastrones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(secretin,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cholecystokinin,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vasoactive intestinal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peptide)</a:t>
            </a:r>
            <a:endParaRPr/>
          </a:p>
        </p:txBody>
      </p:sp>
      <p:sp>
        <p:nvSpPr>
          <p:cNvPr id="1050" name="CustomShape 10"/>
          <p:cNvSpPr/>
          <p:nvPr/>
        </p:nvSpPr>
        <p:spPr>
          <a:xfrm>
            <a:off x="2839320" y="4332240"/>
            <a:ext cx="810000" cy="63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Duodenal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stimuli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decline</a:t>
            </a:r>
            <a:endParaRPr/>
          </a:p>
        </p:txBody>
      </p:sp>
      <p:sp>
        <p:nvSpPr>
          <p:cNvPr id="1051" name="CustomShape 11"/>
          <p:cNvSpPr/>
          <p:nvPr/>
        </p:nvSpPr>
        <p:spPr>
          <a:xfrm>
            <a:off x="5460840" y="2970360"/>
            <a:ext cx="75816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Via short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reflexes</a:t>
            </a:r>
            <a:endParaRPr/>
          </a:p>
        </p:txBody>
      </p:sp>
      <p:sp>
        <p:nvSpPr>
          <p:cNvPr id="1052" name="CustomShape 12"/>
          <p:cNvSpPr/>
          <p:nvPr/>
        </p:nvSpPr>
        <p:spPr>
          <a:xfrm>
            <a:off x="6762600" y="2970360"/>
            <a:ext cx="68832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Via long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reflexes</a:t>
            </a:r>
            <a:endParaRPr/>
          </a:p>
        </p:txBody>
      </p:sp>
      <p:sp>
        <p:nvSpPr>
          <p:cNvPr id="1053" name="CustomShape 13"/>
          <p:cNvSpPr/>
          <p:nvPr/>
        </p:nvSpPr>
        <p:spPr>
          <a:xfrm>
            <a:off x="5393160" y="3962520"/>
            <a:ext cx="70020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Enteric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neurons</a:t>
            </a:r>
            <a:endParaRPr/>
          </a:p>
        </p:txBody>
      </p:sp>
      <p:sp>
        <p:nvSpPr>
          <p:cNvPr id="1054" name="CustomShape 14"/>
          <p:cNvSpPr/>
          <p:nvPr/>
        </p:nvSpPr>
        <p:spPr>
          <a:xfrm>
            <a:off x="1120680" y="5681520"/>
            <a:ext cx="106920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1055" name="CustomShape 15"/>
          <p:cNvSpPr/>
          <p:nvPr/>
        </p:nvSpPr>
        <p:spPr>
          <a:xfrm>
            <a:off x="1118160" y="5954760"/>
            <a:ext cx="170784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1056" name="CustomShape 16"/>
          <p:cNvSpPr/>
          <p:nvPr/>
        </p:nvSpPr>
        <p:spPr>
          <a:xfrm>
            <a:off x="1120320" y="6224760"/>
            <a:ext cx="46548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1057" name="CustomShape 17"/>
          <p:cNvSpPr/>
          <p:nvPr/>
        </p:nvSpPr>
        <p:spPr>
          <a:xfrm>
            <a:off x="3989520" y="5548320"/>
            <a:ext cx="1875240" cy="639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Contractile force and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rate of stomach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emptying decline</a:t>
            </a:r>
            <a:endParaRPr/>
          </a:p>
        </p:txBody>
      </p:sp>
      <p:sp>
        <p:nvSpPr>
          <p:cNvPr id="1058" name="CustomShape 18"/>
          <p:cNvSpPr/>
          <p:nvPr/>
        </p:nvSpPr>
        <p:spPr>
          <a:xfrm>
            <a:off x="6322320" y="3962520"/>
            <a:ext cx="1566000" cy="1064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CNS centers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sympathetic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activity;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parasympathetic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activity</a:t>
            </a:r>
            <a:endParaRPr/>
          </a:p>
        </p:txBody>
      </p:sp>
      <p:sp>
        <p:nvSpPr>
          <p:cNvPr id="1059" name="CustomShape 19"/>
          <p:cNvSpPr/>
          <p:nvPr/>
        </p:nvSpPr>
        <p:spPr>
          <a:xfrm>
            <a:off x="7587360" y="5969160"/>
            <a:ext cx="6865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Stimulate</a:t>
            </a:r>
            <a:endParaRPr/>
          </a:p>
        </p:txBody>
      </p:sp>
      <p:sp>
        <p:nvSpPr>
          <p:cNvPr id="1060" name="CustomShape 20"/>
          <p:cNvSpPr/>
          <p:nvPr/>
        </p:nvSpPr>
        <p:spPr>
          <a:xfrm>
            <a:off x="7582680" y="6219720"/>
            <a:ext cx="457920" cy="181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Inhibit</a:t>
            </a:r>
            <a:endParaRPr/>
          </a:p>
        </p:txBody>
      </p:sp>
      <p:sp>
        <p:nvSpPr>
          <p:cNvPr id="1061" name="CustomShape 21"/>
          <p:cNvSpPr/>
          <p:nvPr/>
        </p:nvSpPr>
        <p:spPr>
          <a:xfrm>
            <a:off x="4481640" y="2427120"/>
            <a:ext cx="6440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Secrete</a:t>
            </a:r>
            <a:endParaRPr/>
          </a:p>
        </p:txBody>
      </p:sp>
      <p:sp>
        <p:nvSpPr>
          <p:cNvPr id="1062" name="CustomShape 22"/>
          <p:cNvSpPr/>
          <p:nvPr/>
        </p:nvSpPr>
        <p:spPr>
          <a:xfrm>
            <a:off x="6370560" y="2427120"/>
            <a:ext cx="531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Target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Small Intestine: Gross Anatomy</a:t>
            </a:r>
            <a:endParaRPr/>
          </a:p>
        </p:txBody>
      </p:sp>
      <p:sp>
        <p:nvSpPr>
          <p:cNvPr id="106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Major organ of digestion and absorption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2–4 m long; from pyloric sphincter to ileocecal valve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Subdivisions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Duodenum (retroperitoneal)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Jejunum (attached posteriorly by mesentery)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Ileum (attached posteriorly by mesentery)</a:t>
            </a:r>
            <a:endParaRPr/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GI tract regulatory mechanisms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Mechanoreceptors and chemoreceptors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Respond to stretch, changes in osmolarity and pH, and presence of substrate and end products of digestion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Initiate reflexes that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Activate or inhibit digestive glands 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Stimulate smooth muscle to mix and move lumen contents 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23.1</a:t>
            </a:r>
            <a:endParaRPr/>
          </a:p>
        </p:txBody>
      </p:sp>
      <p:pic>
        <p:nvPicPr>
          <p:cNvPr id="1066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14440"/>
            <a:ext cx="8230320" cy="6001560"/>
          </a:xfrm>
          <a:prstGeom prst="rect">
            <a:avLst/>
          </a:prstGeom>
          <a:ln w="9360">
            <a:noFill/>
          </a:ln>
        </p:spPr>
      </p:pic>
      <p:sp>
        <p:nvSpPr>
          <p:cNvPr id="1067" name="Line 2"/>
          <p:cNvSpPr/>
          <p:nvPr/>
        </p:nvSpPr>
        <p:spPr>
          <a:xfrm flipH="1">
            <a:off x="3146400" y="1660320"/>
            <a:ext cx="5364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68" name="Line 3"/>
          <p:cNvSpPr/>
          <p:nvPr/>
        </p:nvSpPr>
        <p:spPr>
          <a:xfrm flipH="1">
            <a:off x="2070000" y="3031920"/>
            <a:ext cx="19652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69" name="Line 4"/>
          <p:cNvSpPr/>
          <p:nvPr/>
        </p:nvSpPr>
        <p:spPr>
          <a:xfrm flipH="1">
            <a:off x="1377720" y="3954240"/>
            <a:ext cx="20671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70" name="Line 5"/>
          <p:cNvSpPr/>
          <p:nvPr/>
        </p:nvSpPr>
        <p:spPr>
          <a:xfrm flipH="1">
            <a:off x="2108160" y="4246560"/>
            <a:ext cx="13618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71" name="CustomShape 6"/>
          <p:cNvSpPr/>
          <p:nvPr/>
        </p:nvSpPr>
        <p:spPr>
          <a:xfrm>
            <a:off x="2800440" y="4532400"/>
            <a:ext cx="828000" cy="297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72" name="Line 7"/>
          <p:cNvSpPr/>
          <p:nvPr/>
        </p:nvSpPr>
        <p:spPr>
          <a:xfrm flipH="1">
            <a:off x="2571480" y="5097240"/>
            <a:ext cx="1940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73" name="Line 8"/>
          <p:cNvSpPr/>
          <p:nvPr/>
        </p:nvSpPr>
        <p:spPr>
          <a:xfrm flipH="1">
            <a:off x="1873080" y="6376680"/>
            <a:ext cx="20890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74" name="CustomShape 9"/>
          <p:cNvSpPr/>
          <p:nvPr/>
        </p:nvSpPr>
        <p:spPr>
          <a:xfrm>
            <a:off x="2228760" y="5338800"/>
            <a:ext cx="1463040" cy="177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75" name="CustomShape 10"/>
          <p:cNvSpPr/>
          <p:nvPr/>
        </p:nvSpPr>
        <p:spPr>
          <a:xfrm>
            <a:off x="4044960" y="2050920"/>
            <a:ext cx="2083680" cy="904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76" name="CustomShape 11"/>
          <p:cNvSpPr/>
          <p:nvPr/>
        </p:nvSpPr>
        <p:spPr>
          <a:xfrm>
            <a:off x="4618080" y="3336840"/>
            <a:ext cx="1510560" cy="623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77" name="CustomShape 12"/>
          <p:cNvSpPr/>
          <p:nvPr/>
        </p:nvSpPr>
        <p:spPr>
          <a:xfrm>
            <a:off x="3908520" y="3605040"/>
            <a:ext cx="2220120" cy="1015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78" name="CustomShape 13"/>
          <p:cNvSpPr/>
          <p:nvPr/>
        </p:nvSpPr>
        <p:spPr>
          <a:xfrm>
            <a:off x="4754520" y="3859200"/>
            <a:ext cx="1364400" cy="412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79" name="CustomShape 14"/>
          <p:cNvSpPr/>
          <p:nvPr/>
        </p:nvSpPr>
        <p:spPr>
          <a:xfrm>
            <a:off x="4260960" y="4627440"/>
            <a:ext cx="1067760" cy="262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0" name="CustomShape 15"/>
          <p:cNvSpPr/>
          <p:nvPr/>
        </p:nvSpPr>
        <p:spPr>
          <a:xfrm>
            <a:off x="4818240" y="4869000"/>
            <a:ext cx="510480" cy="62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1" name="CustomShape 16"/>
          <p:cNvSpPr/>
          <p:nvPr/>
        </p:nvSpPr>
        <p:spPr>
          <a:xfrm>
            <a:off x="3336840" y="5122800"/>
            <a:ext cx="1972440" cy="113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2" name="CustomShape 17"/>
          <p:cNvSpPr/>
          <p:nvPr/>
        </p:nvSpPr>
        <p:spPr>
          <a:xfrm>
            <a:off x="3349800" y="5364000"/>
            <a:ext cx="1978920" cy="256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3" name="CustomShape 18"/>
          <p:cNvSpPr/>
          <p:nvPr/>
        </p:nvSpPr>
        <p:spPr>
          <a:xfrm>
            <a:off x="4295880" y="5618160"/>
            <a:ext cx="1032840" cy="266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4" name="CustomShape 19"/>
          <p:cNvSpPr/>
          <p:nvPr/>
        </p:nvSpPr>
        <p:spPr>
          <a:xfrm>
            <a:off x="4079880" y="5846760"/>
            <a:ext cx="1248480" cy="189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5" name="CustomShape 20"/>
          <p:cNvSpPr/>
          <p:nvPr/>
        </p:nvSpPr>
        <p:spPr>
          <a:xfrm>
            <a:off x="3575160" y="5875200"/>
            <a:ext cx="1753560" cy="224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6" name="CustomShape 21"/>
          <p:cNvSpPr/>
          <p:nvPr/>
        </p:nvSpPr>
        <p:spPr>
          <a:xfrm>
            <a:off x="4022640" y="6297480"/>
            <a:ext cx="1312200" cy="435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87" name="Line 22"/>
          <p:cNvSpPr/>
          <p:nvPr/>
        </p:nvSpPr>
        <p:spPr>
          <a:xfrm flipH="1">
            <a:off x="1104840" y="5078160"/>
            <a:ext cx="380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88" name="Line 23"/>
          <p:cNvSpPr/>
          <p:nvPr/>
        </p:nvSpPr>
        <p:spPr>
          <a:xfrm>
            <a:off x="3902040" y="2003400"/>
            <a:ext cx="12427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89" name="CustomShape 24"/>
          <p:cNvSpPr/>
          <p:nvPr/>
        </p:nvSpPr>
        <p:spPr>
          <a:xfrm>
            <a:off x="3673440" y="1749600"/>
            <a:ext cx="1470960" cy="135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90" name="CustomShape 25"/>
          <p:cNvSpPr/>
          <p:nvPr/>
        </p:nvSpPr>
        <p:spPr>
          <a:xfrm>
            <a:off x="4070520" y="1495440"/>
            <a:ext cx="1080360" cy="138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91" name="CustomShape 26"/>
          <p:cNvSpPr/>
          <p:nvPr/>
        </p:nvSpPr>
        <p:spPr>
          <a:xfrm>
            <a:off x="1917720" y="1749600"/>
            <a:ext cx="1650240" cy="208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92" name="Line 27"/>
          <p:cNvSpPr/>
          <p:nvPr/>
        </p:nvSpPr>
        <p:spPr>
          <a:xfrm flipH="1">
            <a:off x="7075440" y="1838160"/>
            <a:ext cx="856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93" name="Line 28"/>
          <p:cNvSpPr/>
          <p:nvPr/>
        </p:nvSpPr>
        <p:spPr>
          <a:xfrm flipH="1">
            <a:off x="7637400" y="5354280"/>
            <a:ext cx="856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094" name="CustomShape 29"/>
          <p:cNvSpPr/>
          <p:nvPr/>
        </p:nvSpPr>
        <p:spPr>
          <a:xfrm>
            <a:off x="1071360" y="1525680"/>
            <a:ext cx="2032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Mouth (oral cavity)</a:t>
            </a:r>
            <a:endParaRPr/>
          </a:p>
        </p:txBody>
      </p:sp>
      <p:sp>
        <p:nvSpPr>
          <p:cNvPr id="1095" name="CustomShape 30"/>
          <p:cNvSpPr/>
          <p:nvPr/>
        </p:nvSpPr>
        <p:spPr>
          <a:xfrm>
            <a:off x="1075680" y="1827360"/>
            <a:ext cx="8100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Tongue</a:t>
            </a:r>
            <a:endParaRPr/>
          </a:p>
        </p:txBody>
      </p:sp>
      <p:sp>
        <p:nvSpPr>
          <p:cNvPr id="1096" name="CustomShape 31"/>
          <p:cNvSpPr/>
          <p:nvPr/>
        </p:nvSpPr>
        <p:spPr>
          <a:xfrm>
            <a:off x="801360" y="2913120"/>
            <a:ext cx="1232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1097" name="CustomShape 32"/>
          <p:cNvSpPr/>
          <p:nvPr/>
        </p:nvSpPr>
        <p:spPr>
          <a:xfrm>
            <a:off x="801720" y="3830760"/>
            <a:ext cx="545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1098" name="CustomShape 33"/>
          <p:cNvSpPr/>
          <p:nvPr/>
        </p:nvSpPr>
        <p:spPr>
          <a:xfrm>
            <a:off x="801000" y="4119480"/>
            <a:ext cx="1258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1099" name="CustomShape 34"/>
          <p:cNvSpPr/>
          <p:nvPr/>
        </p:nvSpPr>
        <p:spPr>
          <a:xfrm>
            <a:off x="1267560" y="6218280"/>
            <a:ext cx="566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Anus</a:t>
            </a:r>
            <a:endParaRPr/>
          </a:p>
        </p:txBody>
      </p:sp>
      <p:sp>
        <p:nvSpPr>
          <p:cNvPr id="1100" name="CustomShape 35"/>
          <p:cNvSpPr/>
          <p:nvPr/>
        </p:nvSpPr>
        <p:spPr>
          <a:xfrm>
            <a:off x="1588680" y="4710240"/>
            <a:ext cx="119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Duodenum</a:t>
            </a:r>
            <a:endParaRPr/>
          </a:p>
        </p:txBody>
      </p:sp>
      <p:sp>
        <p:nvSpPr>
          <p:cNvPr id="1101" name="CustomShape 36"/>
          <p:cNvSpPr/>
          <p:nvPr/>
        </p:nvSpPr>
        <p:spPr>
          <a:xfrm>
            <a:off x="1589040" y="4964040"/>
            <a:ext cx="939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Jejunum</a:t>
            </a:r>
            <a:endParaRPr/>
          </a:p>
        </p:txBody>
      </p:sp>
      <p:sp>
        <p:nvSpPr>
          <p:cNvPr id="1102" name="CustomShape 37"/>
          <p:cNvSpPr/>
          <p:nvPr/>
        </p:nvSpPr>
        <p:spPr>
          <a:xfrm>
            <a:off x="1589040" y="5218200"/>
            <a:ext cx="596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Ileum</a:t>
            </a:r>
            <a:endParaRPr/>
          </a:p>
        </p:txBody>
      </p:sp>
      <p:sp>
        <p:nvSpPr>
          <p:cNvPr id="1103" name="CustomShape 38"/>
          <p:cNvSpPr/>
          <p:nvPr/>
        </p:nvSpPr>
        <p:spPr>
          <a:xfrm>
            <a:off x="455760" y="4967280"/>
            <a:ext cx="9396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Small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104" name="CustomShape 39"/>
          <p:cNvSpPr/>
          <p:nvPr/>
        </p:nvSpPr>
        <p:spPr>
          <a:xfrm>
            <a:off x="5169240" y="1370160"/>
            <a:ext cx="14623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Parotid gland</a:t>
            </a:r>
            <a:endParaRPr/>
          </a:p>
        </p:txBody>
      </p:sp>
      <p:sp>
        <p:nvSpPr>
          <p:cNvPr id="1105" name="CustomShape 40"/>
          <p:cNvSpPr/>
          <p:nvPr/>
        </p:nvSpPr>
        <p:spPr>
          <a:xfrm>
            <a:off x="5167440" y="1623960"/>
            <a:ext cx="1846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Sublingual gland</a:t>
            </a:r>
            <a:endParaRPr/>
          </a:p>
        </p:txBody>
      </p:sp>
      <p:sp>
        <p:nvSpPr>
          <p:cNvPr id="1106" name="CustomShape 41"/>
          <p:cNvSpPr/>
          <p:nvPr/>
        </p:nvSpPr>
        <p:spPr>
          <a:xfrm>
            <a:off x="5169240" y="1865160"/>
            <a:ext cx="16650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Submandibular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  <p:sp>
        <p:nvSpPr>
          <p:cNvPr id="1107" name="CustomShape 42"/>
          <p:cNvSpPr/>
          <p:nvPr/>
        </p:nvSpPr>
        <p:spPr>
          <a:xfrm>
            <a:off x="7176960" y="1712880"/>
            <a:ext cx="8755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Salivary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glands </a:t>
            </a:r>
            <a:endParaRPr/>
          </a:p>
        </p:txBody>
      </p:sp>
      <p:sp>
        <p:nvSpPr>
          <p:cNvPr id="1108" name="CustomShape 43"/>
          <p:cNvSpPr/>
          <p:nvPr/>
        </p:nvSpPr>
        <p:spPr>
          <a:xfrm>
            <a:off x="6145200" y="2830680"/>
            <a:ext cx="9010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Pharynx</a:t>
            </a:r>
            <a:endParaRPr/>
          </a:p>
        </p:txBody>
      </p:sp>
      <p:sp>
        <p:nvSpPr>
          <p:cNvPr id="1109" name="CustomShape 44"/>
          <p:cNvSpPr/>
          <p:nvPr/>
        </p:nvSpPr>
        <p:spPr>
          <a:xfrm>
            <a:off x="6145200" y="3211560"/>
            <a:ext cx="964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1110" name="CustomShape 45"/>
          <p:cNvSpPr/>
          <p:nvPr/>
        </p:nvSpPr>
        <p:spPr>
          <a:xfrm>
            <a:off x="6145560" y="3478320"/>
            <a:ext cx="101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1111" name="CustomShape 46"/>
          <p:cNvSpPr/>
          <p:nvPr/>
        </p:nvSpPr>
        <p:spPr>
          <a:xfrm>
            <a:off x="6145200" y="3745080"/>
            <a:ext cx="901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(Spleen)</a:t>
            </a:r>
            <a:endParaRPr/>
          </a:p>
        </p:txBody>
      </p:sp>
      <p:sp>
        <p:nvSpPr>
          <p:cNvPr id="1112" name="CustomShape 47"/>
          <p:cNvSpPr/>
          <p:nvPr/>
        </p:nvSpPr>
        <p:spPr>
          <a:xfrm>
            <a:off x="5361120" y="4506840"/>
            <a:ext cx="1878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Transverse colon</a:t>
            </a:r>
            <a:endParaRPr/>
          </a:p>
        </p:txBody>
      </p:sp>
      <p:sp>
        <p:nvSpPr>
          <p:cNvPr id="1113" name="CustomShape 48"/>
          <p:cNvSpPr/>
          <p:nvPr/>
        </p:nvSpPr>
        <p:spPr>
          <a:xfrm>
            <a:off x="5353560" y="4748040"/>
            <a:ext cx="19699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Descending colon</a:t>
            </a:r>
            <a:endParaRPr/>
          </a:p>
        </p:txBody>
      </p:sp>
      <p:sp>
        <p:nvSpPr>
          <p:cNvPr id="1114" name="CustomShape 49"/>
          <p:cNvSpPr/>
          <p:nvPr/>
        </p:nvSpPr>
        <p:spPr>
          <a:xfrm>
            <a:off x="5355720" y="4995720"/>
            <a:ext cx="18385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Ascending colon</a:t>
            </a:r>
            <a:endParaRPr/>
          </a:p>
        </p:txBody>
      </p:sp>
      <p:sp>
        <p:nvSpPr>
          <p:cNvPr id="1115" name="CustomShape 50"/>
          <p:cNvSpPr/>
          <p:nvPr/>
        </p:nvSpPr>
        <p:spPr>
          <a:xfrm>
            <a:off x="5354640" y="5243400"/>
            <a:ext cx="761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Cecum</a:t>
            </a:r>
            <a:endParaRPr/>
          </a:p>
        </p:txBody>
      </p:sp>
      <p:sp>
        <p:nvSpPr>
          <p:cNvPr id="1116" name="CustomShape 51"/>
          <p:cNvSpPr/>
          <p:nvPr/>
        </p:nvSpPr>
        <p:spPr>
          <a:xfrm>
            <a:off x="5352480" y="5484960"/>
            <a:ext cx="1578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Sigmoid colon</a:t>
            </a:r>
            <a:endParaRPr/>
          </a:p>
        </p:txBody>
      </p:sp>
      <p:sp>
        <p:nvSpPr>
          <p:cNvPr id="1117" name="CustomShape 52"/>
          <p:cNvSpPr/>
          <p:nvPr/>
        </p:nvSpPr>
        <p:spPr>
          <a:xfrm>
            <a:off x="5354640" y="5726160"/>
            <a:ext cx="8373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Rectum</a:t>
            </a:r>
            <a:endParaRPr/>
          </a:p>
        </p:txBody>
      </p:sp>
      <p:sp>
        <p:nvSpPr>
          <p:cNvPr id="1118" name="CustomShape 53"/>
          <p:cNvSpPr/>
          <p:nvPr/>
        </p:nvSpPr>
        <p:spPr>
          <a:xfrm>
            <a:off x="5360760" y="5973840"/>
            <a:ext cx="21967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Vermiform appendix</a:t>
            </a:r>
            <a:endParaRPr/>
          </a:p>
        </p:txBody>
      </p:sp>
      <p:sp>
        <p:nvSpPr>
          <p:cNvPr id="1119" name="CustomShape 54"/>
          <p:cNvSpPr/>
          <p:nvPr/>
        </p:nvSpPr>
        <p:spPr>
          <a:xfrm>
            <a:off x="5356800" y="6215040"/>
            <a:ext cx="1137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Anal canal</a:t>
            </a:r>
            <a:endParaRPr/>
          </a:p>
        </p:txBody>
      </p:sp>
      <p:sp>
        <p:nvSpPr>
          <p:cNvPr id="1120" name="CustomShape 55"/>
          <p:cNvSpPr/>
          <p:nvPr/>
        </p:nvSpPr>
        <p:spPr>
          <a:xfrm>
            <a:off x="7748640" y="5189400"/>
            <a:ext cx="9396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Large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1121" name="CustomShape 56"/>
          <p:cNvSpPr/>
          <p:nvPr/>
        </p:nvSpPr>
        <p:spPr>
          <a:xfrm>
            <a:off x="6997680" y="1366920"/>
            <a:ext cx="75600" cy="93132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122" name="CustomShape 57"/>
          <p:cNvSpPr/>
          <p:nvPr/>
        </p:nvSpPr>
        <p:spPr>
          <a:xfrm>
            <a:off x="7561440" y="4503600"/>
            <a:ext cx="75600" cy="192168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123" name="CustomShape 58"/>
          <p:cNvSpPr/>
          <p:nvPr/>
        </p:nvSpPr>
        <p:spPr>
          <a:xfrm>
            <a:off x="1486080" y="4719600"/>
            <a:ext cx="80280" cy="786600"/>
          </a:xfrm>
          <a:prstGeom prst="lef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Duodenum</a:t>
            </a:r>
            <a:endParaRPr/>
          </a:p>
        </p:txBody>
      </p:sp>
      <p:sp>
        <p:nvSpPr>
          <p:cNvPr id="112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bile duct and main pancreatic duct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Join at the hepatopancreatic ampulla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Enter the duodenum at the major duodenal papilla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Are controlled by the hepatopancreatic sphincter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23.21</a:t>
            </a:r>
            <a:endParaRPr/>
          </a:p>
        </p:txBody>
      </p:sp>
      <p:pic>
        <p:nvPicPr>
          <p:cNvPr id="1127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88880"/>
            <a:ext cx="8230320" cy="5893560"/>
          </a:xfrm>
          <a:prstGeom prst="rect">
            <a:avLst/>
          </a:prstGeom>
          <a:ln w="9360">
            <a:noFill/>
          </a:ln>
        </p:spPr>
      </p:pic>
      <p:sp>
        <p:nvSpPr>
          <p:cNvPr id="1128" name="CustomShape 2"/>
          <p:cNvSpPr/>
          <p:nvPr/>
        </p:nvSpPr>
        <p:spPr>
          <a:xfrm>
            <a:off x="5038560" y="4307040"/>
            <a:ext cx="548640" cy="1396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29" name="CustomShape 3"/>
          <p:cNvSpPr/>
          <p:nvPr/>
        </p:nvSpPr>
        <p:spPr>
          <a:xfrm>
            <a:off x="6032520" y="4500720"/>
            <a:ext cx="285120" cy="526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30" name="CustomShape 4"/>
          <p:cNvSpPr/>
          <p:nvPr/>
        </p:nvSpPr>
        <p:spPr>
          <a:xfrm>
            <a:off x="4278240" y="5459400"/>
            <a:ext cx="1312200" cy="799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31" name="Line 5"/>
          <p:cNvSpPr/>
          <p:nvPr/>
        </p:nvSpPr>
        <p:spPr>
          <a:xfrm flipV="1">
            <a:off x="7432560" y="4001760"/>
            <a:ext cx="1440" cy="6033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32" name="Line 6"/>
          <p:cNvSpPr/>
          <p:nvPr/>
        </p:nvSpPr>
        <p:spPr>
          <a:xfrm flipH="1" flipV="1">
            <a:off x="3875040" y="4941720"/>
            <a:ext cx="1512720" cy="7621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33" name="Line 7"/>
          <p:cNvSpPr/>
          <p:nvPr/>
        </p:nvSpPr>
        <p:spPr>
          <a:xfrm flipH="1">
            <a:off x="5670360" y="5306760"/>
            <a:ext cx="6732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34" name="CustomShape 8"/>
          <p:cNvSpPr/>
          <p:nvPr/>
        </p:nvSpPr>
        <p:spPr>
          <a:xfrm>
            <a:off x="1376280" y="3906720"/>
            <a:ext cx="1599480" cy="640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35" name="CustomShape 9"/>
          <p:cNvSpPr/>
          <p:nvPr/>
        </p:nvSpPr>
        <p:spPr>
          <a:xfrm>
            <a:off x="2427120" y="5011560"/>
            <a:ext cx="1247040" cy="1011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36" name="CustomShape 10"/>
          <p:cNvSpPr/>
          <p:nvPr/>
        </p:nvSpPr>
        <p:spPr>
          <a:xfrm>
            <a:off x="1782720" y="4116240"/>
            <a:ext cx="1145520" cy="1024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37" name="CustomShape 11"/>
          <p:cNvSpPr/>
          <p:nvPr/>
        </p:nvSpPr>
        <p:spPr>
          <a:xfrm>
            <a:off x="4794120" y="1895400"/>
            <a:ext cx="2126520" cy="77076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1138" name="CustomShape 12"/>
          <p:cNvSpPr/>
          <p:nvPr/>
        </p:nvSpPr>
        <p:spPr>
          <a:xfrm>
            <a:off x="4106880" y="3022560"/>
            <a:ext cx="1620000" cy="11988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1139" name="CustomShape 13"/>
          <p:cNvSpPr/>
          <p:nvPr/>
        </p:nvSpPr>
        <p:spPr>
          <a:xfrm>
            <a:off x="3805200" y="2698920"/>
            <a:ext cx="2598120" cy="18036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1140" name="Line 14"/>
          <p:cNvSpPr/>
          <p:nvPr/>
        </p:nvSpPr>
        <p:spPr>
          <a:xfrm flipV="1">
            <a:off x="3789360" y="5763960"/>
            <a:ext cx="1440" cy="412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41" name="Line 15"/>
          <p:cNvSpPr/>
          <p:nvPr/>
        </p:nvSpPr>
        <p:spPr>
          <a:xfrm flipV="1">
            <a:off x="3982680" y="1898640"/>
            <a:ext cx="2764080" cy="70452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1142" name="CustomShape 16"/>
          <p:cNvSpPr/>
          <p:nvPr/>
        </p:nvSpPr>
        <p:spPr>
          <a:xfrm>
            <a:off x="4794120" y="1895400"/>
            <a:ext cx="2126520" cy="770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43" name="CustomShape 17"/>
          <p:cNvSpPr/>
          <p:nvPr/>
        </p:nvSpPr>
        <p:spPr>
          <a:xfrm>
            <a:off x="4106880" y="3022560"/>
            <a:ext cx="1620000" cy="119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44" name="CustomShape 18"/>
          <p:cNvSpPr/>
          <p:nvPr/>
        </p:nvSpPr>
        <p:spPr>
          <a:xfrm>
            <a:off x="3805200" y="2698920"/>
            <a:ext cx="2598120" cy="180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45" name="CustomShape 19"/>
          <p:cNvSpPr/>
          <p:nvPr/>
        </p:nvSpPr>
        <p:spPr>
          <a:xfrm>
            <a:off x="3776760" y="3298680"/>
            <a:ext cx="1944000" cy="1553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46" name="CustomShape 20"/>
          <p:cNvSpPr/>
          <p:nvPr/>
        </p:nvSpPr>
        <p:spPr>
          <a:xfrm>
            <a:off x="2217600" y="5132520"/>
            <a:ext cx="1180440" cy="316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47" name="CustomShape 21"/>
          <p:cNvSpPr/>
          <p:nvPr/>
        </p:nvSpPr>
        <p:spPr>
          <a:xfrm>
            <a:off x="4230720" y="3576600"/>
            <a:ext cx="1493280" cy="907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48" name="Line 22"/>
          <p:cNvSpPr/>
          <p:nvPr/>
        </p:nvSpPr>
        <p:spPr>
          <a:xfrm flipH="1">
            <a:off x="4119480" y="3295440"/>
            <a:ext cx="703080" cy="379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49" name="Line 23"/>
          <p:cNvSpPr/>
          <p:nvPr/>
        </p:nvSpPr>
        <p:spPr>
          <a:xfrm flipV="1">
            <a:off x="3982680" y="1898640"/>
            <a:ext cx="2764080" cy="704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50" name="CustomShape 24"/>
          <p:cNvSpPr/>
          <p:nvPr/>
        </p:nvSpPr>
        <p:spPr>
          <a:xfrm>
            <a:off x="6381720" y="5211720"/>
            <a:ext cx="939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Jejunum</a:t>
            </a:r>
            <a:endParaRPr/>
          </a:p>
        </p:txBody>
      </p:sp>
      <p:sp>
        <p:nvSpPr>
          <p:cNvPr id="1151" name="CustomShape 25"/>
          <p:cNvSpPr/>
          <p:nvPr/>
        </p:nvSpPr>
        <p:spPr>
          <a:xfrm>
            <a:off x="468360" y="4411800"/>
            <a:ext cx="10692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Mucosa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with folds</a:t>
            </a:r>
            <a:endParaRPr/>
          </a:p>
        </p:txBody>
      </p:sp>
      <p:sp>
        <p:nvSpPr>
          <p:cNvPr id="1152" name="CustomShape 26"/>
          <p:cNvSpPr/>
          <p:nvPr/>
        </p:nvSpPr>
        <p:spPr>
          <a:xfrm>
            <a:off x="6429240" y="2548080"/>
            <a:ext cx="1231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Cystic duct</a:t>
            </a:r>
            <a:endParaRPr/>
          </a:p>
        </p:txBody>
      </p:sp>
      <p:sp>
        <p:nvSpPr>
          <p:cNvPr id="1153" name="CustomShape 27"/>
          <p:cNvSpPr/>
          <p:nvPr/>
        </p:nvSpPr>
        <p:spPr>
          <a:xfrm>
            <a:off x="3435120" y="6132600"/>
            <a:ext cx="119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Duodenum</a:t>
            </a:r>
            <a:endParaRPr/>
          </a:p>
        </p:txBody>
      </p:sp>
      <p:sp>
        <p:nvSpPr>
          <p:cNvPr id="1154" name="CustomShape 28"/>
          <p:cNvSpPr/>
          <p:nvPr/>
        </p:nvSpPr>
        <p:spPr>
          <a:xfrm>
            <a:off x="468720" y="5884920"/>
            <a:ext cx="24271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Hepatopancreatic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ampulla and sphincter</a:t>
            </a:r>
            <a:endParaRPr/>
          </a:p>
        </p:txBody>
      </p:sp>
      <p:sp>
        <p:nvSpPr>
          <p:cNvPr id="1155" name="CustomShape 29"/>
          <p:cNvSpPr/>
          <p:nvPr/>
        </p:nvSpPr>
        <p:spPr>
          <a:xfrm>
            <a:off x="469080" y="4998960"/>
            <a:ext cx="1258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1156" name="CustomShape 30"/>
          <p:cNvSpPr/>
          <p:nvPr/>
        </p:nvSpPr>
        <p:spPr>
          <a:xfrm>
            <a:off x="6943320" y="1770120"/>
            <a:ext cx="153684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and left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hepatic ducts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liver</a:t>
            </a:r>
            <a:endParaRPr/>
          </a:p>
        </p:txBody>
      </p:sp>
      <p:sp>
        <p:nvSpPr>
          <p:cNvPr id="1157" name="CustomShape 31"/>
          <p:cNvSpPr/>
          <p:nvPr/>
        </p:nvSpPr>
        <p:spPr>
          <a:xfrm>
            <a:off x="5752080" y="3186000"/>
            <a:ext cx="25290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Bile duct and sphincter</a:t>
            </a:r>
            <a:endParaRPr/>
          </a:p>
        </p:txBody>
      </p:sp>
      <p:sp>
        <p:nvSpPr>
          <p:cNvPr id="1158" name="CustomShape 32"/>
          <p:cNvSpPr/>
          <p:nvPr/>
        </p:nvSpPr>
        <p:spPr>
          <a:xfrm>
            <a:off x="5654520" y="5564160"/>
            <a:ext cx="227304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Main pancreatic duct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and sphincter </a:t>
            </a:r>
            <a:endParaRPr/>
          </a:p>
        </p:txBody>
      </p:sp>
      <p:sp>
        <p:nvSpPr>
          <p:cNvPr id="1159" name="CustomShape 33"/>
          <p:cNvSpPr/>
          <p:nvPr/>
        </p:nvSpPr>
        <p:spPr>
          <a:xfrm>
            <a:off x="6363000" y="4900680"/>
            <a:ext cx="101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1160" name="CustomShape 34"/>
          <p:cNvSpPr/>
          <p:nvPr/>
        </p:nvSpPr>
        <p:spPr>
          <a:xfrm>
            <a:off x="6808680" y="4611600"/>
            <a:ext cx="17229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Tail of pancreas</a:t>
            </a:r>
            <a:endParaRPr/>
          </a:p>
        </p:txBody>
      </p:sp>
      <p:sp>
        <p:nvSpPr>
          <p:cNvPr id="1161" name="CustomShape 35"/>
          <p:cNvSpPr/>
          <p:nvPr/>
        </p:nvSpPr>
        <p:spPr>
          <a:xfrm>
            <a:off x="5645160" y="6132600"/>
            <a:ext cx="1904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Head of pancreas</a:t>
            </a:r>
            <a:endParaRPr/>
          </a:p>
        </p:txBody>
      </p:sp>
      <p:sp>
        <p:nvSpPr>
          <p:cNvPr id="1162" name="CustomShape 36"/>
          <p:cNvSpPr/>
          <p:nvPr/>
        </p:nvSpPr>
        <p:spPr>
          <a:xfrm>
            <a:off x="5752440" y="2900520"/>
            <a:ext cx="2401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Common hepatic duct</a:t>
            </a:r>
            <a:endParaRPr/>
          </a:p>
        </p:txBody>
      </p:sp>
      <p:sp>
        <p:nvSpPr>
          <p:cNvPr id="1163" name="CustomShape 37"/>
          <p:cNvSpPr/>
          <p:nvPr/>
        </p:nvSpPr>
        <p:spPr>
          <a:xfrm>
            <a:off x="468720" y="5322960"/>
            <a:ext cx="16909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Major duodenal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papilla</a:t>
            </a:r>
            <a:endParaRPr/>
          </a:p>
        </p:txBody>
      </p:sp>
      <p:sp>
        <p:nvSpPr>
          <p:cNvPr id="1164" name="CustomShape 38"/>
          <p:cNvSpPr/>
          <p:nvPr/>
        </p:nvSpPr>
        <p:spPr>
          <a:xfrm>
            <a:off x="5760360" y="3459240"/>
            <a:ext cx="2899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Accessory pancreatic duct</a:t>
            </a:r>
            <a:endParaRPr/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CustomShape 1"/>
          <p:cNvSpPr/>
          <p:nvPr/>
        </p:nvSpPr>
        <p:spPr>
          <a:xfrm>
            <a:off x="457200" y="274680"/>
            <a:ext cx="8228880" cy="90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Structural Modifications</a:t>
            </a:r>
            <a:endParaRPr/>
          </a:p>
        </p:txBody>
      </p:sp>
      <p:sp>
        <p:nvSpPr>
          <p:cNvPr id="1166" name="CustomShape 2"/>
          <p:cNvSpPr/>
          <p:nvPr/>
        </p:nvSpPr>
        <p:spPr>
          <a:xfrm>
            <a:off x="457200" y="1181520"/>
            <a:ext cx="8228880" cy="530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Increase surface area of proximal part for nutrient absorption</a:t>
            </a:r>
            <a:endParaRPr/>
          </a:p>
          <a:p>
            <a:pPr lvl="1">
              <a:lnSpc>
                <a:spcPct val="100000"/>
              </a:lnSpc>
              <a:buFont typeface="Arial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Circular folds (plicae circulares) - Permanent (~1 cm deep) that force chyme to slowly spiral through lumen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2. Villi- Motile fingerlike extensions (~1 mm high) in mucosa. Villus epithelium is simple columnar absorptive cells (enterocytes) and goblet cells.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3. Microvilli - 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Projections (brush border) of absorptive cells. These bear “brush border” enzymes.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23.22a</a:t>
            </a:r>
            <a:endParaRPr/>
          </a:p>
        </p:txBody>
      </p:sp>
      <p:pic>
        <p:nvPicPr>
          <p:cNvPr id="1168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07960"/>
            <a:ext cx="8230320" cy="5982480"/>
          </a:xfrm>
          <a:prstGeom prst="rect">
            <a:avLst/>
          </a:prstGeom>
          <a:ln w="9360">
            <a:noFill/>
          </a:ln>
        </p:spPr>
      </p:pic>
      <p:sp>
        <p:nvSpPr>
          <p:cNvPr id="1169" name="CustomShape 2"/>
          <p:cNvSpPr/>
          <p:nvPr/>
        </p:nvSpPr>
        <p:spPr>
          <a:xfrm>
            <a:off x="2176560" y="3513240"/>
            <a:ext cx="2556720" cy="10728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1170" name="Line 3"/>
          <p:cNvSpPr/>
          <p:nvPr/>
        </p:nvSpPr>
        <p:spPr>
          <a:xfrm>
            <a:off x="5346360" y="1676160"/>
            <a:ext cx="1800" cy="2858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1171" name="Line 4"/>
          <p:cNvSpPr/>
          <p:nvPr/>
        </p:nvSpPr>
        <p:spPr>
          <a:xfrm flipH="1">
            <a:off x="4439880" y="3225600"/>
            <a:ext cx="1424160" cy="14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1172" name="Line 5"/>
          <p:cNvSpPr/>
          <p:nvPr/>
        </p:nvSpPr>
        <p:spPr>
          <a:xfrm>
            <a:off x="2039760" y="2838240"/>
            <a:ext cx="84780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173" name="CustomShape 6"/>
          <p:cNvSpPr/>
          <p:nvPr/>
        </p:nvSpPr>
        <p:spPr>
          <a:xfrm>
            <a:off x="1471680" y="4427640"/>
            <a:ext cx="1386720" cy="34848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174" name="Line 7"/>
          <p:cNvSpPr/>
          <p:nvPr/>
        </p:nvSpPr>
        <p:spPr>
          <a:xfrm>
            <a:off x="2481120" y="2838240"/>
            <a:ext cx="955800" cy="38088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175" name="Line 8"/>
          <p:cNvSpPr/>
          <p:nvPr/>
        </p:nvSpPr>
        <p:spPr>
          <a:xfrm>
            <a:off x="1836720" y="4427280"/>
            <a:ext cx="231480" cy="2286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176" name="Line 9"/>
          <p:cNvSpPr/>
          <p:nvPr/>
        </p:nvSpPr>
        <p:spPr>
          <a:xfrm>
            <a:off x="1836720" y="4427280"/>
            <a:ext cx="850680" cy="42228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177" name="Line 10"/>
          <p:cNvSpPr/>
          <p:nvPr/>
        </p:nvSpPr>
        <p:spPr>
          <a:xfrm>
            <a:off x="5346360" y="1676160"/>
            <a:ext cx="1800" cy="2858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178" name="CustomShape 11"/>
          <p:cNvSpPr/>
          <p:nvPr/>
        </p:nvSpPr>
        <p:spPr>
          <a:xfrm>
            <a:off x="2176560" y="3510000"/>
            <a:ext cx="2556720" cy="11052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179" name="Line 12"/>
          <p:cNvSpPr/>
          <p:nvPr/>
        </p:nvSpPr>
        <p:spPr>
          <a:xfrm>
            <a:off x="2538360" y="3620880"/>
            <a:ext cx="1736640" cy="8762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180" name="Line 13"/>
          <p:cNvSpPr/>
          <p:nvPr/>
        </p:nvSpPr>
        <p:spPr>
          <a:xfrm flipH="1">
            <a:off x="4439880" y="3225600"/>
            <a:ext cx="142416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181" name="CustomShape 14"/>
          <p:cNvSpPr/>
          <p:nvPr/>
        </p:nvSpPr>
        <p:spPr>
          <a:xfrm>
            <a:off x="4771440" y="865080"/>
            <a:ext cx="3600360" cy="822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Vein carrying blood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hepatic portal vessel</a:t>
            </a:r>
            <a:endParaRPr/>
          </a:p>
        </p:txBody>
      </p:sp>
      <p:sp>
        <p:nvSpPr>
          <p:cNvPr id="1182" name="CustomShape 15"/>
          <p:cNvSpPr/>
          <p:nvPr/>
        </p:nvSpPr>
        <p:spPr>
          <a:xfrm>
            <a:off x="841320" y="2617920"/>
            <a:ext cx="1161360" cy="822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Muscle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layers</a:t>
            </a:r>
            <a:endParaRPr/>
          </a:p>
        </p:txBody>
      </p:sp>
      <p:sp>
        <p:nvSpPr>
          <p:cNvPr id="1183" name="CustomShape 16"/>
          <p:cNvSpPr/>
          <p:nvPr/>
        </p:nvSpPr>
        <p:spPr>
          <a:xfrm>
            <a:off x="843840" y="3402000"/>
            <a:ext cx="1296360" cy="822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Circular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folds</a:t>
            </a:r>
            <a:endParaRPr/>
          </a:p>
        </p:txBody>
      </p:sp>
      <p:sp>
        <p:nvSpPr>
          <p:cNvPr id="1184" name="CustomShape 17"/>
          <p:cNvSpPr/>
          <p:nvPr/>
        </p:nvSpPr>
        <p:spPr>
          <a:xfrm>
            <a:off x="839520" y="4230720"/>
            <a:ext cx="60588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Villi</a:t>
            </a:r>
            <a:endParaRPr/>
          </a:p>
        </p:txBody>
      </p:sp>
      <p:sp>
        <p:nvSpPr>
          <p:cNvPr id="1185" name="CustomShape 18"/>
          <p:cNvSpPr/>
          <p:nvPr/>
        </p:nvSpPr>
        <p:spPr>
          <a:xfrm>
            <a:off x="845640" y="5986440"/>
            <a:ext cx="479160" cy="411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7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1186" name="CustomShape 19"/>
          <p:cNvSpPr/>
          <p:nvPr/>
        </p:nvSpPr>
        <p:spPr>
          <a:xfrm>
            <a:off x="5921640" y="3017880"/>
            <a:ext cx="1122480" cy="410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23.22b</a:t>
            </a:r>
            <a:endParaRPr/>
          </a:p>
        </p:txBody>
      </p:sp>
      <p:sp>
        <p:nvSpPr>
          <p:cNvPr id="1188" name="Freeform 2"/>
          <p:cNvSpPr/>
          <p:nvPr/>
        </p:nvSpPr>
        <p:spPr>
          <a:xfrm>
            <a:off x="455760" y="546120"/>
            <a:ext cx="8230680" cy="5874840"/>
          </a:xfrm>
          <a:custGeom>
            <a:avLst/>
            <a:gdLst/>
            <a:ahLst/>
            <a:rect l="0" t="0" r="r" b="b"/>
            <a:pathLst>
              <a:path w="22863" h="16319">
                <a:moveTo>
                  <a:pt x="0" y="16318"/>
                </a:moveTo>
                <a:cubicBezTo>
                  <a:pt x="0" y="10879"/>
                  <a:pt x="0" y="5439"/>
                  <a:pt x="0" y="0"/>
                </a:cubicBezTo>
                <a:cubicBezTo>
                  <a:pt x="7621" y="0"/>
                  <a:pt x="15241" y="0"/>
                  <a:pt x="22862" y="0"/>
                </a:cubicBezTo>
                <a:cubicBezTo>
                  <a:pt x="22862" y="5439"/>
                  <a:pt x="22862" y="10879"/>
                  <a:pt x="22862" y="16318"/>
                </a:cubicBezTo>
                <a:cubicBezTo>
                  <a:pt x="15241" y="16318"/>
                  <a:pt x="7621" y="16318"/>
                  <a:pt x="0" y="16318"/>
                </a:cubicBezTo>
              </a:path>
            </a:pathLst>
          </a:custGeom>
          <a:blipFill>
            <a:blip r:embed="rId1"/>
            <a:stretch>
              <a:fillRect/>
            </a:stretch>
          </a:blipFill>
          <a:ln w="9360">
            <a:noFill/>
          </a:ln>
        </p:spPr>
      </p:sp>
      <p:sp>
        <p:nvSpPr>
          <p:cNvPr id="1189" name="Freeform 3"/>
          <p:cNvSpPr/>
          <p:nvPr/>
        </p:nvSpPr>
        <p:spPr>
          <a:xfrm>
            <a:off x="5279760" y="3024000"/>
            <a:ext cx="399960" cy="493560"/>
          </a:xfrm>
          <a:custGeom>
            <a:avLst/>
            <a:gdLst/>
            <a:ahLst/>
            <a:rect l="0" t="0" r="r" b="b"/>
            <a:pathLst>
              <a:path w="1111" h="1371">
                <a:moveTo>
                  <a:pt x="0" y="0"/>
                </a:moveTo>
                <a:cubicBezTo>
                  <a:pt x="370" y="0"/>
                  <a:pt x="740" y="0"/>
                  <a:pt x="1110" y="0"/>
                </a:cubicBezTo>
                <a:cubicBezTo>
                  <a:pt x="1110" y="457"/>
                  <a:pt x="1110" y="913"/>
                  <a:pt x="1110" y="1370"/>
                </a:cubicBezTo>
                <a:cubicBezTo>
                  <a:pt x="740" y="1370"/>
                  <a:pt x="370" y="1370"/>
                  <a:pt x="0" y="1370"/>
                </a:cubicBezTo>
                <a:cubicBezTo>
                  <a:pt x="0" y="913"/>
                  <a:pt x="0" y="457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90" name="Freeform 4"/>
          <p:cNvSpPr/>
          <p:nvPr/>
        </p:nvSpPr>
        <p:spPr>
          <a:xfrm>
            <a:off x="2674800" y="3517560"/>
            <a:ext cx="1333440" cy="469800"/>
          </a:xfrm>
          <a:custGeom>
            <a:avLst/>
            <a:gdLst/>
            <a:ahLst/>
            <a:rect l="0" t="0" r="r" b="b"/>
            <a:pathLst>
              <a:path w="3704" h="1305">
                <a:moveTo>
                  <a:pt x="0" y="0"/>
                </a:moveTo>
                <a:cubicBezTo>
                  <a:pt x="1234" y="0"/>
                  <a:pt x="2469" y="0"/>
                  <a:pt x="3703" y="0"/>
                </a:cubicBezTo>
                <a:cubicBezTo>
                  <a:pt x="3703" y="435"/>
                  <a:pt x="3703" y="869"/>
                  <a:pt x="3703" y="1304"/>
                </a:cubicBezTo>
                <a:cubicBezTo>
                  <a:pt x="2469" y="1304"/>
                  <a:pt x="1234" y="1304"/>
                  <a:pt x="0" y="1304"/>
                </a:cubicBezTo>
                <a:cubicBezTo>
                  <a:pt x="0" y="869"/>
                  <a:pt x="0" y="435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680">
            <a:solidFill>
              <a:srgbClr val="ffffff"/>
            </a:solidFill>
            <a:round/>
          </a:ln>
        </p:spPr>
      </p:sp>
      <p:sp>
        <p:nvSpPr>
          <p:cNvPr id="1191" name="Freeform 5"/>
          <p:cNvSpPr/>
          <p:nvPr/>
        </p:nvSpPr>
        <p:spPr>
          <a:xfrm>
            <a:off x="3112920" y="2360520"/>
            <a:ext cx="486000" cy="1800"/>
          </a:xfrm>
          <a:custGeom>
            <a:avLst/>
            <a:gdLst/>
            <a:ahLst/>
            <a:rect l="0" t="0" r="r" b="b"/>
            <a:pathLst>
              <a:path w="1350" h="5">
                <a:moveTo>
                  <a:pt x="1349" y="0"/>
                </a:moveTo>
                <a:cubicBezTo>
                  <a:pt x="899" y="1"/>
                  <a:pt x="450" y="3"/>
                  <a:pt x="0" y="4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192" name="Freeform 6"/>
          <p:cNvSpPr/>
          <p:nvPr/>
        </p:nvSpPr>
        <p:spPr>
          <a:xfrm>
            <a:off x="2030400" y="2906640"/>
            <a:ext cx="1851120" cy="1800"/>
          </a:xfrm>
          <a:custGeom>
            <a:avLst/>
            <a:gdLst/>
            <a:ahLst/>
            <a:rect l="0" t="0" r="r" b="b"/>
            <a:pathLst>
              <a:path w="5142" h="5">
                <a:moveTo>
                  <a:pt x="5141" y="0"/>
                </a:moveTo>
                <a:cubicBezTo>
                  <a:pt x="3427" y="1"/>
                  <a:pt x="1714" y="3"/>
                  <a:pt x="0" y="4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193" name="Freeform 7"/>
          <p:cNvSpPr/>
          <p:nvPr/>
        </p:nvSpPr>
        <p:spPr>
          <a:xfrm>
            <a:off x="1878120" y="3517560"/>
            <a:ext cx="1920960" cy="212760"/>
          </a:xfrm>
          <a:custGeom>
            <a:avLst/>
            <a:gdLst/>
            <a:ahLst/>
            <a:rect l="0" t="0" r="r" b="b"/>
            <a:pathLst>
              <a:path w="5336" h="591">
                <a:moveTo>
                  <a:pt x="0" y="0"/>
                </a:moveTo>
                <a:cubicBezTo>
                  <a:pt x="1778" y="0"/>
                  <a:pt x="3557" y="0"/>
                  <a:pt x="5335" y="0"/>
                </a:cubicBezTo>
                <a:cubicBezTo>
                  <a:pt x="5335" y="197"/>
                  <a:pt x="5335" y="393"/>
                  <a:pt x="5335" y="590"/>
                </a:cubicBezTo>
                <a:cubicBezTo>
                  <a:pt x="3557" y="590"/>
                  <a:pt x="1778" y="590"/>
                  <a:pt x="0" y="590"/>
                </a:cubicBezTo>
                <a:cubicBezTo>
                  <a:pt x="0" y="393"/>
                  <a:pt x="0" y="197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94" name="Freeform 8"/>
          <p:cNvSpPr/>
          <p:nvPr/>
        </p:nvSpPr>
        <p:spPr>
          <a:xfrm>
            <a:off x="2487600" y="5410080"/>
            <a:ext cx="993960" cy="1800"/>
          </a:xfrm>
          <a:custGeom>
            <a:avLst/>
            <a:gdLst/>
            <a:ahLst/>
            <a:rect l="0" t="0" r="r" b="b"/>
            <a:pathLst>
              <a:path w="2761" h="5">
                <a:moveTo>
                  <a:pt x="2760" y="0"/>
                </a:moveTo>
                <a:cubicBezTo>
                  <a:pt x="1840" y="1"/>
                  <a:pt x="920" y="3"/>
                  <a:pt x="0" y="4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195" name="Freeform 9"/>
          <p:cNvSpPr/>
          <p:nvPr/>
        </p:nvSpPr>
        <p:spPr>
          <a:xfrm>
            <a:off x="3062160" y="5914800"/>
            <a:ext cx="517680" cy="2160"/>
          </a:xfrm>
          <a:custGeom>
            <a:avLst/>
            <a:gdLst/>
            <a:ahLst/>
            <a:rect l="0" t="0" r="r" b="b"/>
            <a:pathLst>
              <a:path w="1438" h="6">
                <a:moveTo>
                  <a:pt x="1437" y="0"/>
                </a:moveTo>
                <a:cubicBezTo>
                  <a:pt x="958" y="2"/>
                  <a:pt x="479" y="3"/>
                  <a:pt x="0" y="5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196" name="Freeform 10"/>
          <p:cNvSpPr/>
          <p:nvPr/>
        </p:nvSpPr>
        <p:spPr>
          <a:xfrm>
            <a:off x="4844880" y="5949720"/>
            <a:ext cx="743400" cy="2160"/>
          </a:xfrm>
          <a:custGeom>
            <a:avLst/>
            <a:gdLst/>
            <a:ahLst/>
            <a:rect l="0" t="0" r="r" b="b"/>
            <a:pathLst>
              <a:path w="2065" h="6">
                <a:moveTo>
                  <a:pt x="2064" y="0"/>
                </a:moveTo>
                <a:cubicBezTo>
                  <a:pt x="1376" y="2"/>
                  <a:pt x="688" y="3"/>
                  <a:pt x="0" y="5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197" name="Freeform 11"/>
          <p:cNvSpPr/>
          <p:nvPr/>
        </p:nvSpPr>
        <p:spPr>
          <a:xfrm>
            <a:off x="4603680" y="4730760"/>
            <a:ext cx="984240" cy="203040"/>
          </a:xfrm>
          <a:custGeom>
            <a:avLst/>
            <a:gdLst/>
            <a:ahLst/>
            <a:rect l="0" t="0" r="r" b="b"/>
            <a:pathLst>
              <a:path w="2734" h="564">
                <a:moveTo>
                  <a:pt x="0" y="0"/>
                </a:moveTo>
                <a:cubicBezTo>
                  <a:pt x="911" y="0"/>
                  <a:pt x="1822" y="0"/>
                  <a:pt x="2733" y="0"/>
                </a:cubicBezTo>
                <a:cubicBezTo>
                  <a:pt x="2733" y="188"/>
                  <a:pt x="2733" y="375"/>
                  <a:pt x="2733" y="563"/>
                </a:cubicBezTo>
                <a:cubicBezTo>
                  <a:pt x="1822" y="563"/>
                  <a:pt x="911" y="563"/>
                  <a:pt x="0" y="563"/>
                </a:cubicBezTo>
                <a:cubicBezTo>
                  <a:pt x="0" y="375"/>
                  <a:pt x="0" y="188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98" name="Freeform 12"/>
          <p:cNvSpPr/>
          <p:nvPr/>
        </p:nvSpPr>
        <p:spPr>
          <a:xfrm>
            <a:off x="4873680" y="5327640"/>
            <a:ext cx="714240" cy="177840"/>
          </a:xfrm>
          <a:custGeom>
            <a:avLst/>
            <a:gdLst/>
            <a:ahLst/>
            <a:rect l="0" t="0" r="r" b="b"/>
            <a:pathLst>
              <a:path w="1984" h="494">
                <a:moveTo>
                  <a:pt x="0" y="0"/>
                </a:moveTo>
                <a:cubicBezTo>
                  <a:pt x="661" y="0"/>
                  <a:pt x="1322" y="0"/>
                  <a:pt x="1983" y="0"/>
                </a:cubicBezTo>
                <a:cubicBezTo>
                  <a:pt x="1983" y="164"/>
                  <a:pt x="1983" y="329"/>
                  <a:pt x="1983" y="493"/>
                </a:cubicBezTo>
                <a:cubicBezTo>
                  <a:pt x="1322" y="493"/>
                  <a:pt x="661" y="493"/>
                  <a:pt x="0" y="493"/>
                </a:cubicBezTo>
                <a:cubicBezTo>
                  <a:pt x="0" y="329"/>
                  <a:pt x="0" y="164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199" name="Freeform 13"/>
          <p:cNvSpPr/>
          <p:nvPr/>
        </p:nvSpPr>
        <p:spPr>
          <a:xfrm>
            <a:off x="4885920" y="5610240"/>
            <a:ext cx="701640" cy="31680"/>
          </a:xfrm>
          <a:custGeom>
            <a:avLst/>
            <a:gdLst/>
            <a:ahLst/>
            <a:rect l="0" t="0" r="r" b="b"/>
            <a:pathLst>
              <a:path w="1949" h="88">
                <a:moveTo>
                  <a:pt x="0" y="0"/>
                </a:moveTo>
                <a:cubicBezTo>
                  <a:pt x="649" y="0"/>
                  <a:pt x="1299" y="0"/>
                  <a:pt x="1948" y="0"/>
                </a:cubicBezTo>
                <a:cubicBezTo>
                  <a:pt x="1948" y="29"/>
                  <a:pt x="1948" y="58"/>
                  <a:pt x="1948" y="87"/>
                </a:cubicBezTo>
                <a:cubicBezTo>
                  <a:pt x="1299" y="87"/>
                  <a:pt x="649" y="87"/>
                  <a:pt x="0" y="87"/>
                </a:cubicBezTo>
                <a:cubicBezTo>
                  <a:pt x="0" y="58"/>
                  <a:pt x="0" y="29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00" name="Freeform 14"/>
          <p:cNvSpPr/>
          <p:nvPr/>
        </p:nvSpPr>
        <p:spPr>
          <a:xfrm>
            <a:off x="2097000" y="4123800"/>
            <a:ext cx="1447920" cy="606600"/>
          </a:xfrm>
          <a:custGeom>
            <a:avLst/>
            <a:gdLst/>
            <a:ahLst/>
            <a:rect l="0" t="0" r="r" b="b"/>
            <a:pathLst>
              <a:path w="4022" h="1685">
                <a:moveTo>
                  <a:pt x="0" y="0"/>
                </a:moveTo>
                <a:cubicBezTo>
                  <a:pt x="1340" y="0"/>
                  <a:pt x="2681" y="0"/>
                  <a:pt x="4021" y="0"/>
                </a:cubicBezTo>
                <a:cubicBezTo>
                  <a:pt x="4021" y="561"/>
                  <a:pt x="4021" y="1123"/>
                  <a:pt x="4021" y="1684"/>
                </a:cubicBezTo>
                <a:cubicBezTo>
                  <a:pt x="2681" y="1684"/>
                  <a:pt x="1340" y="1684"/>
                  <a:pt x="0" y="1684"/>
                </a:cubicBezTo>
                <a:cubicBezTo>
                  <a:pt x="0" y="1123"/>
                  <a:pt x="0" y="561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01" name="Freeform 15"/>
          <p:cNvSpPr/>
          <p:nvPr/>
        </p:nvSpPr>
        <p:spPr>
          <a:xfrm>
            <a:off x="2471400" y="3192120"/>
            <a:ext cx="1127160" cy="149400"/>
          </a:xfrm>
          <a:custGeom>
            <a:avLst/>
            <a:gdLst/>
            <a:ahLst/>
            <a:rect l="0" t="0" r="r" b="b"/>
            <a:pathLst>
              <a:path w="3131" h="415">
                <a:moveTo>
                  <a:pt x="0" y="0"/>
                </a:moveTo>
                <a:cubicBezTo>
                  <a:pt x="1043" y="0"/>
                  <a:pt x="2087" y="0"/>
                  <a:pt x="3130" y="0"/>
                </a:cubicBezTo>
                <a:cubicBezTo>
                  <a:pt x="3130" y="138"/>
                  <a:pt x="3130" y="276"/>
                  <a:pt x="3130" y="414"/>
                </a:cubicBezTo>
                <a:cubicBezTo>
                  <a:pt x="2087" y="414"/>
                  <a:pt x="1043" y="414"/>
                  <a:pt x="0" y="414"/>
                </a:cubicBezTo>
                <a:cubicBezTo>
                  <a:pt x="0" y="276"/>
                  <a:pt x="0" y="138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02" name="Freeform 16"/>
          <p:cNvSpPr/>
          <p:nvPr/>
        </p:nvSpPr>
        <p:spPr>
          <a:xfrm>
            <a:off x="2979720" y="5006880"/>
            <a:ext cx="1390680" cy="1800"/>
          </a:xfrm>
          <a:custGeom>
            <a:avLst/>
            <a:gdLst/>
            <a:ahLst/>
            <a:rect l="0" t="0" r="r" b="b"/>
            <a:pathLst>
              <a:path w="3863" h="5">
                <a:moveTo>
                  <a:pt x="0" y="0"/>
                </a:moveTo>
                <a:cubicBezTo>
                  <a:pt x="1287" y="1"/>
                  <a:pt x="2575" y="3"/>
                  <a:pt x="3862" y="4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203" name="Freeform 17"/>
          <p:cNvSpPr/>
          <p:nvPr/>
        </p:nvSpPr>
        <p:spPr>
          <a:xfrm>
            <a:off x="3261960" y="2360520"/>
            <a:ext cx="299160" cy="257400"/>
          </a:xfrm>
          <a:custGeom>
            <a:avLst/>
            <a:gdLst/>
            <a:ahLst/>
            <a:rect l="0" t="0" r="r" b="b"/>
            <a:pathLst>
              <a:path w="831" h="715">
                <a:moveTo>
                  <a:pt x="0" y="0"/>
                </a:moveTo>
                <a:cubicBezTo>
                  <a:pt x="277" y="238"/>
                  <a:pt x="553" y="476"/>
                  <a:pt x="830" y="714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204" name="Freeform 18"/>
          <p:cNvSpPr/>
          <p:nvPr/>
        </p:nvSpPr>
        <p:spPr>
          <a:xfrm>
            <a:off x="2674800" y="3517560"/>
            <a:ext cx="1333800" cy="470520"/>
          </a:xfrm>
          <a:custGeom>
            <a:avLst/>
            <a:gdLst/>
            <a:ahLst/>
            <a:rect l="0" t="0" r="r" b="b"/>
            <a:pathLst>
              <a:path w="3705" h="1307">
                <a:moveTo>
                  <a:pt x="0" y="0"/>
                </a:moveTo>
                <a:cubicBezTo>
                  <a:pt x="1235" y="435"/>
                  <a:pt x="2469" y="871"/>
                  <a:pt x="3704" y="1306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205" name="Freeform 19"/>
          <p:cNvSpPr/>
          <p:nvPr/>
        </p:nvSpPr>
        <p:spPr>
          <a:xfrm>
            <a:off x="4541760" y="4730400"/>
            <a:ext cx="595440" cy="533880"/>
          </a:xfrm>
          <a:custGeom>
            <a:avLst/>
            <a:gdLst/>
            <a:ahLst/>
            <a:rect l="0" t="0" r="r" b="b"/>
            <a:pathLst>
              <a:path w="1654" h="1483">
                <a:moveTo>
                  <a:pt x="0" y="1482"/>
                </a:moveTo>
                <a:cubicBezTo>
                  <a:pt x="551" y="988"/>
                  <a:pt x="1102" y="494"/>
                  <a:pt x="1653" y="0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206" name="Freeform 20"/>
          <p:cNvSpPr/>
          <p:nvPr/>
        </p:nvSpPr>
        <p:spPr>
          <a:xfrm>
            <a:off x="6902280" y="1166760"/>
            <a:ext cx="257400" cy="257400"/>
          </a:xfrm>
          <a:custGeom>
            <a:avLst/>
            <a:gdLst/>
            <a:ahLst/>
            <a:rect l="0" t="0" r="r" b="b"/>
            <a:pathLst>
              <a:path w="715" h="715">
                <a:moveTo>
                  <a:pt x="714" y="0"/>
                </a:moveTo>
                <a:cubicBezTo>
                  <a:pt x="476" y="238"/>
                  <a:pt x="238" y="476"/>
                  <a:pt x="0" y="714"/>
                </a:cubicBezTo>
              </a:path>
            </a:pathLst>
          </a:custGeom>
          <a:ln w="12600">
            <a:solidFill>
              <a:srgbClr val="231f20"/>
            </a:solidFill>
            <a:round/>
          </a:ln>
        </p:spPr>
      </p:sp>
      <p:sp>
        <p:nvSpPr>
          <p:cNvPr id="1207" name="Freeform 21"/>
          <p:cNvSpPr/>
          <p:nvPr/>
        </p:nvSpPr>
        <p:spPr>
          <a:xfrm>
            <a:off x="7159320" y="1068480"/>
            <a:ext cx="57240" cy="326880"/>
          </a:xfrm>
          <a:custGeom>
            <a:avLst/>
            <a:gdLst/>
            <a:ahLst/>
            <a:rect l="0" t="0" r="r" b="b"/>
            <a:pathLst>
              <a:path w="159" h="908">
                <a:moveTo>
                  <a:pt x="0" y="0"/>
                </a:moveTo>
                <a:cubicBezTo>
                  <a:pt x="53" y="0"/>
                  <a:pt x="105" y="0"/>
                  <a:pt x="158" y="0"/>
                </a:cubicBezTo>
                <a:cubicBezTo>
                  <a:pt x="158" y="302"/>
                  <a:pt x="158" y="605"/>
                  <a:pt x="158" y="907"/>
                </a:cubicBezTo>
                <a:cubicBezTo>
                  <a:pt x="105" y="907"/>
                  <a:pt x="53" y="907"/>
                  <a:pt x="0" y="907"/>
                </a:cubicBezTo>
                <a:cubicBezTo>
                  <a:pt x="0" y="605"/>
                  <a:pt x="0" y="302"/>
                  <a:pt x="0" y="0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31f20"/>
            </a:solidFill>
            <a:round/>
          </a:ln>
        </p:spPr>
      </p:sp>
      <p:sp>
        <p:nvSpPr>
          <p:cNvPr id="1208" name="CustomShape 22"/>
          <p:cNvSpPr/>
          <p:nvPr/>
        </p:nvSpPr>
        <p:spPr>
          <a:xfrm>
            <a:off x="1123560" y="6083280"/>
            <a:ext cx="360360" cy="304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1209" name="CustomShape 23"/>
          <p:cNvSpPr/>
          <p:nvPr/>
        </p:nvSpPr>
        <p:spPr>
          <a:xfrm>
            <a:off x="1114920" y="2206800"/>
            <a:ext cx="19652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Absorptive cells</a:t>
            </a:r>
            <a:endParaRPr/>
          </a:p>
        </p:txBody>
      </p:sp>
      <p:sp>
        <p:nvSpPr>
          <p:cNvPr id="1210" name="CustomShape 24"/>
          <p:cNvSpPr/>
          <p:nvPr/>
        </p:nvSpPr>
        <p:spPr>
          <a:xfrm>
            <a:off x="1116000" y="2752560"/>
            <a:ext cx="87696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Lacteal</a:t>
            </a:r>
            <a:endParaRPr/>
          </a:p>
        </p:txBody>
      </p:sp>
      <p:sp>
        <p:nvSpPr>
          <p:cNvPr id="1211" name="CustomShape 25"/>
          <p:cNvSpPr/>
          <p:nvPr/>
        </p:nvSpPr>
        <p:spPr>
          <a:xfrm>
            <a:off x="1113840" y="4851360"/>
            <a:ext cx="18097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Intestinal crypt</a:t>
            </a:r>
            <a:endParaRPr/>
          </a:p>
        </p:txBody>
      </p:sp>
      <p:sp>
        <p:nvSpPr>
          <p:cNvPr id="1212" name="CustomShape 26"/>
          <p:cNvSpPr/>
          <p:nvPr/>
        </p:nvSpPr>
        <p:spPr>
          <a:xfrm>
            <a:off x="1116000" y="3968640"/>
            <a:ext cx="1934640" cy="914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Mucosa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associated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lymphoid tissue</a:t>
            </a:r>
            <a:endParaRPr/>
          </a:p>
        </p:txBody>
      </p:sp>
      <p:sp>
        <p:nvSpPr>
          <p:cNvPr id="1213" name="CustomShape 27"/>
          <p:cNvSpPr/>
          <p:nvPr/>
        </p:nvSpPr>
        <p:spPr>
          <a:xfrm>
            <a:off x="1114200" y="5248440"/>
            <a:ext cx="133128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Muscularis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mucosae</a:t>
            </a:r>
            <a:endParaRPr/>
          </a:p>
        </p:txBody>
      </p:sp>
      <p:sp>
        <p:nvSpPr>
          <p:cNvPr id="1214" name="CustomShape 28"/>
          <p:cNvSpPr/>
          <p:nvPr/>
        </p:nvSpPr>
        <p:spPr>
          <a:xfrm>
            <a:off x="1116720" y="5759280"/>
            <a:ext cx="19072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Duodenal gland</a:t>
            </a:r>
            <a:endParaRPr/>
          </a:p>
        </p:txBody>
      </p:sp>
      <p:sp>
        <p:nvSpPr>
          <p:cNvPr id="1215" name="CustomShape 29"/>
          <p:cNvSpPr/>
          <p:nvPr/>
        </p:nvSpPr>
        <p:spPr>
          <a:xfrm>
            <a:off x="5613480" y="5797440"/>
            <a:ext cx="144108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Submucosa</a:t>
            </a:r>
            <a:endParaRPr/>
          </a:p>
        </p:txBody>
      </p:sp>
      <p:sp>
        <p:nvSpPr>
          <p:cNvPr id="1216" name="CustomShape 30"/>
          <p:cNvSpPr/>
          <p:nvPr/>
        </p:nvSpPr>
        <p:spPr>
          <a:xfrm>
            <a:off x="5612040" y="4603680"/>
            <a:ext cx="202176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Enteroendocrine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cells</a:t>
            </a:r>
            <a:endParaRPr/>
          </a:p>
        </p:txBody>
      </p:sp>
      <p:sp>
        <p:nvSpPr>
          <p:cNvPr id="1217" name="CustomShape 31"/>
          <p:cNvSpPr/>
          <p:nvPr/>
        </p:nvSpPr>
        <p:spPr>
          <a:xfrm>
            <a:off x="5620320" y="5175360"/>
            <a:ext cx="8190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Venule</a:t>
            </a:r>
            <a:endParaRPr/>
          </a:p>
        </p:txBody>
      </p:sp>
      <p:sp>
        <p:nvSpPr>
          <p:cNvPr id="1218" name="CustomShape 32"/>
          <p:cNvSpPr/>
          <p:nvPr/>
        </p:nvSpPr>
        <p:spPr>
          <a:xfrm>
            <a:off x="5615280" y="5489640"/>
            <a:ext cx="21114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Lymphatic vessel</a:t>
            </a:r>
            <a:endParaRPr/>
          </a:p>
        </p:txBody>
      </p:sp>
      <p:sp>
        <p:nvSpPr>
          <p:cNvPr id="1219" name="CustomShape 33"/>
          <p:cNvSpPr/>
          <p:nvPr/>
        </p:nvSpPr>
        <p:spPr>
          <a:xfrm>
            <a:off x="1115280" y="3057480"/>
            <a:ext cx="12992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Goblet cell</a:t>
            </a:r>
            <a:endParaRPr/>
          </a:p>
        </p:txBody>
      </p:sp>
      <p:sp>
        <p:nvSpPr>
          <p:cNvPr id="1220" name="CustomShape 34"/>
          <p:cNvSpPr/>
          <p:nvPr/>
        </p:nvSpPr>
        <p:spPr>
          <a:xfrm>
            <a:off x="1115640" y="3375000"/>
            <a:ext cx="124272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1221" name="CustomShape 35"/>
          <p:cNvSpPr/>
          <p:nvPr/>
        </p:nvSpPr>
        <p:spPr>
          <a:xfrm>
            <a:off x="5713920" y="3362400"/>
            <a:ext cx="6012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Vilus</a:t>
            </a:r>
            <a:endParaRPr/>
          </a:p>
        </p:txBody>
      </p:sp>
      <p:sp>
        <p:nvSpPr>
          <p:cNvPr id="1222" name="CustomShape 36"/>
          <p:cNvSpPr/>
          <p:nvPr/>
        </p:nvSpPr>
        <p:spPr>
          <a:xfrm>
            <a:off x="6290640" y="503280"/>
            <a:ext cx="175356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Microvilli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(brush border)</a:t>
            </a:r>
            <a:endParaRPr/>
          </a:p>
        </p:txBody>
      </p:sp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Submucosa</a:t>
            </a:r>
            <a:endParaRPr/>
          </a:p>
        </p:txBody>
      </p:sp>
      <p:sp>
        <p:nvSpPr>
          <p:cNvPr id="122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Peyer’s patches protect distal part against bacteria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Duodenal (Brunner’s) glands of the duodenum secrete alkaline mucus 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Intestinal Juice</a:t>
            </a:r>
            <a:endParaRPr/>
          </a:p>
        </p:txBody>
      </p:sp>
      <p:sp>
        <p:nvSpPr>
          <p:cNvPr id="122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Secreted in response to distension or irritation of the mucosa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Slightly alkaline and isotonic with blood plasma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Largely water, enzyme-poor, but contains mucus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Facilitates transport and absorption of nutrients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Liver</a:t>
            </a:r>
            <a:endParaRPr/>
          </a:p>
        </p:txBody>
      </p:sp>
      <p:sp>
        <p:nvSpPr>
          <p:cNvPr id="122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Largest gland in the body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 lobes—right, left, caudate, and quadrate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23.24a</a:t>
            </a:r>
            <a:endParaRPr/>
          </a:p>
        </p:txBody>
      </p:sp>
      <p:pic>
        <p:nvPicPr>
          <p:cNvPr id="1230" name="Picture 13" descr=""/>
          <p:cNvPicPr/>
          <p:nvPr/>
        </p:nvPicPr>
        <p:blipFill>
          <a:blip r:embed="rId1"/>
          <a:srcRect l="0" t="30445" r="0" b="0"/>
          <a:stretch>
            <a:fillRect/>
          </a:stretch>
        </p:blipFill>
        <p:spPr>
          <a:xfrm>
            <a:off x="455760" y="1450800"/>
            <a:ext cx="8230320" cy="4080600"/>
          </a:xfrm>
          <a:prstGeom prst="rect">
            <a:avLst/>
          </a:prstGeom>
          <a:ln w="9360">
            <a:noFill/>
          </a:ln>
        </p:spPr>
      </p:pic>
      <p:sp>
        <p:nvSpPr>
          <p:cNvPr id="1231" name="Line 2"/>
          <p:cNvSpPr/>
          <p:nvPr/>
        </p:nvSpPr>
        <p:spPr>
          <a:xfrm>
            <a:off x="2265120" y="4856040"/>
            <a:ext cx="192420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32" name="Line 3"/>
          <p:cNvSpPr/>
          <p:nvPr/>
        </p:nvSpPr>
        <p:spPr>
          <a:xfrm>
            <a:off x="1741320" y="3484440"/>
            <a:ext cx="146376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33" name="Line 4"/>
          <p:cNvSpPr/>
          <p:nvPr/>
        </p:nvSpPr>
        <p:spPr>
          <a:xfrm>
            <a:off x="1741320" y="3484440"/>
            <a:ext cx="14637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34" name="Line 5"/>
          <p:cNvSpPr/>
          <p:nvPr/>
        </p:nvSpPr>
        <p:spPr>
          <a:xfrm>
            <a:off x="1887480" y="4856040"/>
            <a:ext cx="23018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35" name="Line 6"/>
          <p:cNvSpPr/>
          <p:nvPr/>
        </p:nvSpPr>
        <p:spPr>
          <a:xfrm>
            <a:off x="5003640" y="1749240"/>
            <a:ext cx="170172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36" name="Line 7"/>
          <p:cNvSpPr/>
          <p:nvPr/>
        </p:nvSpPr>
        <p:spPr>
          <a:xfrm>
            <a:off x="5003640" y="1749240"/>
            <a:ext cx="17017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37" name="CustomShape 8"/>
          <p:cNvSpPr/>
          <p:nvPr/>
        </p:nvSpPr>
        <p:spPr>
          <a:xfrm>
            <a:off x="4800600" y="2251080"/>
            <a:ext cx="1904400" cy="32940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38" name="CustomShape 9"/>
          <p:cNvSpPr/>
          <p:nvPr/>
        </p:nvSpPr>
        <p:spPr>
          <a:xfrm>
            <a:off x="4800600" y="2251080"/>
            <a:ext cx="1904400" cy="329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39" name="Line 10"/>
          <p:cNvSpPr/>
          <p:nvPr/>
        </p:nvSpPr>
        <p:spPr>
          <a:xfrm>
            <a:off x="5375160" y="3004920"/>
            <a:ext cx="133020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40" name="Line 11"/>
          <p:cNvSpPr/>
          <p:nvPr/>
        </p:nvSpPr>
        <p:spPr>
          <a:xfrm>
            <a:off x="5375160" y="3004920"/>
            <a:ext cx="133020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41" name="Line 12"/>
          <p:cNvSpPr/>
          <p:nvPr/>
        </p:nvSpPr>
        <p:spPr>
          <a:xfrm>
            <a:off x="4867200" y="4674960"/>
            <a:ext cx="183816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42" name="Line 13"/>
          <p:cNvSpPr/>
          <p:nvPr/>
        </p:nvSpPr>
        <p:spPr>
          <a:xfrm>
            <a:off x="4867200" y="4674960"/>
            <a:ext cx="18381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43" name="CustomShape 14"/>
          <p:cNvSpPr/>
          <p:nvPr/>
        </p:nvSpPr>
        <p:spPr>
          <a:xfrm>
            <a:off x="1512720" y="1724040"/>
            <a:ext cx="358200" cy="19296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44" name="CustomShape 15"/>
          <p:cNvSpPr/>
          <p:nvPr/>
        </p:nvSpPr>
        <p:spPr>
          <a:xfrm>
            <a:off x="1093680" y="2330280"/>
            <a:ext cx="510480" cy="1198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45" name="CustomShape 16"/>
          <p:cNvSpPr/>
          <p:nvPr/>
        </p:nvSpPr>
        <p:spPr>
          <a:xfrm>
            <a:off x="1512720" y="1724040"/>
            <a:ext cx="358200" cy="192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46" name="Line 17"/>
          <p:cNvSpPr/>
          <p:nvPr/>
        </p:nvSpPr>
        <p:spPr>
          <a:xfrm>
            <a:off x="1268280" y="2085840"/>
            <a:ext cx="42840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47" name="Line 18"/>
          <p:cNvSpPr/>
          <p:nvPr/>
        </p:nvSpPr>
        <p:spPr>
          <a:xfrm>
            <a:off x="1268280" y="2085840"/>
            <a:ext cx="4284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48" name="CustomShape 19"/>
          <p:cNvSpPr/>
          <p:nvPr/>
        </p:nvSpPr>
        <p:spPr>
          <a:xfrm>
            <a:off x="1093680" y="2330280"/>
            <a:ext cx="510480" cy="119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49" name="CustomShape 20"/>
          <p:cNvSpPr/>
          <p:nvPr/>
        </p:nvSpPr>
        <p:spPr>
          <a:xfrm>
            <a:off x="453240" y="1579680"/>
            <a:ext cx="10310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Sternum</a:t>
            </a:r>
            <a:endParaRPr/>
          </a:p>
        </p:txBody>
      </p:sp>
      <p:sp>
        <p:nvSpPr>
          <p:cNvPr id="1250" name="CustomShape 21"/>
          <p:cNvSpPr/>
          <p:nvPr/>
        </p:nvSpPr>
        <p:spPr>
          <a:xfrm>
            <a:off x="453600" y="1919160"/>
            <a:ext cx="7765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Nipple</a:t>
            </a:r>
            <a:endParaRPr/>
          </a:p>
        </p:txBody>
      </p:sp>
      <p:sp>
        <p:nvSpPr>
          <p:cNvPr id="1251" name="CustomShape 22"/>
          <p:cNvSpPr/>
          <p:nvPr/>
        </p:nvSpPr>
        <p:spPr>
          <a:xfrm>
            <a:off x="453240" y="2287440"/>
            <a:ext cx="60732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1252" name="CustomShape 23"/>
          <p:cNvSpPr/>
          <p:nvPr/>
        </p:nvSpPr>
        <p:spPr>
          <a:xfrm>
            <a:off x="462600" y="3313080"/>
            <a:ext cx="124272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Right lobe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of liver </a:t>
            </a:r>
            <a:endParaRPr/>
          </a:p>
        </p:txBody>
      </p:sp>
      <p:sp>
        <p:nvSpPr>
          <p:cNvPr id="1253" name="CustomShape 24"/>
          <p:cNvSpPr/>
          <p:nvPr/>
        </p:nvSpPr>
        <p:spPr>
          <a:xfrm>
            <a:off x="461880" y="4697280"/>
            <a:ext cx="13982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1254" name="CustomShape 25"/>
          <p:cNvSpPr/>
          <p:nvPr/>
        </p:nvSpPr>
        <p:spPr>
          <a:xfrm>
            <a:off x="469440" y="5199120"/>
            <a:ext cx="354240" cy="304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1255" name="CustomShape 26"/>
          <p:cNvSpPr/>
          <p:nvPr/>
        </p:nvSpPr>
        <p:spPr>
          <a:xfrm>
            <a:off x="6723000" y="1598760"/>
            <a:ext cx="11606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Bare area</a:t>
            </a:r>
            <a:endParaRPr/>
          </a:p>
        </p:txBody>
      </p:sp>
      <p:sp>
        <p:nvSpPr>
          <p:cNvPr id="1256" name="CustomShape 27"/>
          <p:cNvSpPr/>
          <p:nvPr/>
        </p:nvSpPr>
        <p:spPr>
          <a:xfrm>
            <a:off x="6723360" y="2103480"/>
            <a:ext cx="114372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Falciform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ligament </a:t>
            </a:r>
            <a:endParaRPr/>
          </a:p>
        </p:txBody>
      </p:sp>
      <p:sp>
        <p:nvSpPr>
          <p:cNvPr id="1257" name="CustomShape 28"/>
          <p:cNvSpPr/>
          <p:nvPr/>
        </p:nvSpPr>
        <p:spPr>
          <a:xfrm>
            <a:off x="6721200" y="2852640"/>
            <a:ext cx="19638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Left lobe of liver</a:t>
            </a:r>
            <a:endParaRPr/>
          </a:p>
        </p:txBody>
      </p:sp>
      <p:sp>
        <p:nvSpPr>
          <p:cNvPr id="1258" name="CustomShape 29"/>
          <p:cNvSpPr/>
          <p:nvPr/>
        </p:nvSpPr>
        <p:spPr>
          <a:xfrm>
            <a:off x="6723720" y="4519440"/>
            <a:ext cx="1920960" cy="914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Round ligament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(ligamentum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teres)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GI tract regulatory mechanisms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8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Intrinsic and extrinsic controls</a:t>
            </a:r>
            <a:endParaRPr/>
          </a:p>
          <a:p>
            <a:pPr lvl="1">
              <a:lnSpc>
                <a:spcPct val="8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Enteric nerve plexuses (gut brain) initiate short reflexes in response to stimuli in the GI tract</a:t>
            </a:r>
            <a:endParaRPr/>
          </a:p>
          <a:p>
            <a:pPr lvl="1">
              <a:lnSpc>
                <a:spcPct val="8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Long reflexes in response to stimuli inside or outside the GI tract involve CNS centers and autonomic nerves</a:t>
            </a:r>
            <a:endParaRPr/>
          </a:p>
          <a:p>
            <a:pPr lvl="1">
              <a:lnSpc>
                <a:spcPct val="8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Hormones from cells in the stomach and small intestine stimulate target cells in the same or different organs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CustomShape 1"/>
          <p:cNvSpPr/>
          <p:nvPr/>
        </p:nvSpPr>
        <p:spPr>
          <a:xfrm>
            <a:off x="7974000" y="6581880"/>
            <a:ext cx="11660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23.24b</a:t>
            </a:r>
            <a:endParaRPr/>
          </a:p>
        </p:txBody>
      </p:sp>
      <p:pic>
        <p:nvPicPr>
          <p:cNvPr id="1260" name="Picture 13" descr=""/>
          <p:cNvPicPr/>
          <p:nvPr/>
        </p:nvPicPr>
        <p:blipFill>
          <a:blip r:embed="rId1"/>
          <a:srcRect l="0" t="15302" r="0" b="0"/>
          <a:stretch>
            <a:fillRect/>
          </a:stretch>
        </p:blipFill>
        <p:spPr>
          <a:xfrm>
            <a:off x="455760" y="1035000"/>
            <a:ext cx="8230320" cy="4969800"/>
          </a:xfrm>
          <a:prstGeom prst="rect">
            <a:avLst/>
          </a:prstGeom>
          <a:ln w="9360">
            <a:noFill/>
          </a:ln>
        </p:spPr>
      </p:pic>
      <p:sp>
        <p:nvSpPr>
          <p:cNvPr id="1261" name="Line 2"/>
          <p:cNvSpPr/>
          <p:nvPr/>
        </p:nvSpPr>
        <p:spPr>
          <a:xfrm>
            <a:off x="2350800" y="2244600"/>
            <a:ext cx="178776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62" name="Line 3"/>
          <p:cNvSpPr/>
          <p:nvPr/>
        </p:nvSpPr>
        <p:spPr>
          <a:xfrm>
            <a:off x="2309760" y="2244600"/>
            <a:ext cx="18255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63" name="Line 4"/>
          <p:cNvSpPr/>
          <p:nvPr/>
        </p:nvSpPr>
        <p:spPr>
          <a:xfrm>
            <a:off x="2293920" y="2923920"/>
            <a:ext cx="105408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64" name="Line 5"/>
          <p:cNvSpPr/>
          <p:nvPr/>
        </p:nvSpPr>
        <p:spPr>
          <a:xfrm>
            <a:off x="2226960" y="2923920"/>
            <a:ext cx="1121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65" name="Line 6"/>
          <p:cNvSpPr/>
          <p:nvPr/>
        </p:nvSpPr>
        <p:spPr>
          <a:xfrm flipV="1">
            <a:off x="4132080" y="3538440"/>
            <a:ext cx="403200" cy="7596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66" name="Line 7"/>
          <p:cNvSpPr/>
          <p:nvPr/>
        </p:nvSpPr>
        <p:spPr>
          <a:xfrm>
            <a:off x="2239920" y="3614400"/>
            <a:ext cx="239220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67" name="Line 8"/>
          <p:cNvSpPr/>
          <p:nvPr/>
        </p:nvSpPr>
        <p:spPr>
          <a:xfrm>
            <a:off x="1941480" y="3614400"/>
            <a:ext cx="26906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68" name="CustomShape 9"/>
          <p:cNvSpPr/>
          <p:nvPr/>
        </p:nvSpPr>
        <p:spPr>
          <a:xfrm>
            <a:off x="2030400" y="4370400"/>
            <a:ext cx="2769480" cy="51696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69" name="CustomShape 10"/>
          <p:cNvSpPr/>
          <p:nvPr/>
        </p:nvSpPr>
        <p:spPr>
          <a:xfrm>
            <a:off x="2030400" y="4370400"/>
            <a:ext cx="2769480" cy="516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70" name="CustomShape 11"/>
          <p:cNvSpPr/>
          <p:nvPr/>
        </p:nvSpPr>
        <p:spPr>
          <a:xfrm>
            <a:off x="2459160" y="4821120"/>
            <a:ext cx="1974240" cy="6436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71" name="CustomShape 12"/>
          <p:cNvSpPr/>
          <p:nvPr/>
        </p:nvSpPr>
        <p:spPr>
          <a:xfrm>
            <a:off x="2459160" y="4821120"/>
            <a:ext cx="1974240" cy="6436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72" name="CustomShape 13"/>
          <p:cNvSpPr/>
          <p:nvPr/>
        </p:nvSpPr>
        <p:spPr>
          <a:xfrm>
            <a:off x="5076720" y="5078520"/>
            <a:ext cx="2063160" cy="2152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73" name="CustomShape 14"/>
          <p:cNvSpPr/>
          <p:nvPr/>
        </p:nvSpPr>
        <p:spPr>
          <a:xfrm>
            <a:off x="5076720" y="5078520"/>
            <a:ext cx="2063160" cy="2152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74" name="CustomShape 15"/>
          <p:cNvSpPr/>
          <p:nvPr/>
        </p:nvSpPr>
        <p:spPr>
          <a:xfrm>
            <a:off x="5337000" y="3678120"/>
            <a:ext cx="1802520" cy="1486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75" name="CustomShape 16"/>
          <p:cNvSpPr/>
          <p:nvPr/>
        </p:nvSpPr>
        <p:spPr>
          <a:xfrm>
            <a:off x="5337000" y="3678120"/>
            <a:ext cx="1802520" cy="1486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76" name="CustomShape 17"/>
          <p:cNvSpPr/>
          <p:nvPr/>
        </p:nvSpPr>
        <p:spPr>
          <a:xfrm>
            <a:off x="5051520" y="2832120"/>
            <a:ext cx="2088360" cy="20880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77" name="CustomShape 18"/>
          <p:cNvSpPr/>
          <p:nvPr/>
        </p:nvSpPr>
        <p:spPr>
          <a:xfrm>
            <a:off x="5051520" y="2832120"/>
            <a:ext cx="2088360" cy="208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78" name="Line 19"/>
          <p:cNvSpPr/>
          <p:nvPr/>
        </p:nvSpPr>
        <p:spPr>
          <a:xfrm flipV="1">
            <a:off x="4132080" y="3538440"/>
            <a:ext cx="403200" cy="759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79" name="Line 20"/>
          <p:cNvSpPr/>
          <p:nvPr/>
        </p:nvSpPr>
        <p:spPr>
          <a:xfrm>
            <a:off x="4603680" y="2463480"/>
            <a:ext cx="251136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80" name="Line 21"/>
          <p:cNvSpPr/>
          <p:nvPr/>
        </p:nvSpPr>
        <p:spPr>
          <a:xfrm>
            <a:off x="4603680" y="2463480"/>
            <a:ext cx="25365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81" name="Line 22"/>
          <p:cNvSpPr/>
          <p:nvPr/>
        </p:nvSpPr>
        <p:spPr>
          <a:xfrm>
            <a:off x="6057720" y="2165040"/>
            <a:ext cx="105732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82" name="Line 23"/>
          <p:cNvSpPr/>
          <p:nvPr/>
        </p:nvSpPr>
        <p:spPr>
          <a:xfrm>
            <a:off x="6057720" y="2165040"/>
            <a:ext cx="10825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83" name="CustomShape 24"/>
          <p:cNvSpPr/>
          <p:nvPr/>
        </p:nvSpPr>
        <p:spPr>
          <a:xfrm>
            <a:off x="4756320" y="3795840"/>
            <a:ext cx="2383560" cy="5518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84" name="CustomShape 25"/>
          <p:cNvSpPr/>
          <p:nvPr/>
        </p:nvSpPr>
        <p:spPr>
          <a:xfrm>
            <a:off x="4756320" y="3795840"/>
            <a:ext cx="2383560" cy="551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85" name="CustomShape 26"/>
          <p:cNvSpPr/>
          <p:nvPr/>
        </p:nvSpPr>
        <p:spPr>
          <a:xfrm>
            <a:off x="6175440" y="4538520"/>
            <a:ext cx="964440" cy="19620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86" name="CustomShape 27"/>
          <p:cNvSpPr/>
          <p:nvPr/>
        </p:nvSpPr>
        <p:spPr>
          <a:xfrm>
            <a:off x="6175440" y="4538520"/>
            <a:ext cx="964440" cy="196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87" name="CustomShape 28"/>
          <p:cNvSpPr/>
          <p:nvPr/>
        </p:nvSpPr>
        <p:spPr>
          <a:xfrm>
            <a:off x="1436760" y="1054080"/>
            <a:ext cx="358200" cy="19296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88" name="CustomShape 29"/>
          <p:cNvSpPr/>
          <p:nvPr/>
        </p:nvSpPr>
        <p:spPr>
          <a:xfrm>
            <a:off x="1030320" y="1660680"/>
            <a:ext cx="497880" cy="11988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289" name="CustomShape 30"/>
          <p:cNvSpPr/>
          <p:nvPr/>
        </p:nvSpPr>
        <p:spPr>
          <a:xfrm>
            <a:off x="1436760" y="1054080"/>
            <a:ext cx="358200" cy="192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90" name="Line 31"/>
          <p:cNvSpPr/>
          <p:nvPr/>
        </p:nvSpPr>
        <p:spPr>
          <a:xfrm>
            <a:off x="1191960" y="1415880"/>
            <a:ext cx="42876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291" name="Line 32"/>
          <p:cNvSpPr/>
          <p:nvPr/>
        </p:nvSpPr>
        <p:spPr>
          <a:xfrm>
            <a:off x="1191960" y="1415880"/>
            <a:ext cx="4287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292" name="CustomShape 33"/>
          <p:cNvSpPr/>
          <p:nvPr/>
        </p:nvSpPr>
        <p:spPr>
          <a:xfrm>
            <a:off x="1030320" y="1660680"/>
            <a:ext cx="497880" cy="119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293" name="CustomShape 34"/>
          <p:cNvSpPr/>
          <p:nvPr/>
        </p:nvSpPr>
        <p:spPr>
          <a:xfrm>
            <a:off x="453960" y="2100240"/>
            <a:ext cx="18280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Lesser omentum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(in fissure)</a:t>
            </a:r>
            <a:endParaRPr/>
          </a:p>
        </p:txBody>
      </p:sp>
      <p:sp>
        <p:nvSpPr>
          <p:cNvPr id="1294" name="CustomShape 35"/>
          <p:cNvSpPr/>
          <p:nvPr/>
        </p:nvSpPr>
        <p:spPr>
          <a:xfrm>
            <a:off x="452880" y="2779560"/>
            <a:ext cx="17672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 lobe of liver</a:t>
            </a:r>
            <a:endParaRPr/>
          </a:p>
        </p:txBody>
      </p:sp>
      <p:sp>
        <p:nvSpPr>
          <p:cNvPr id="1295" name="CustomShape 36"/>
          <p:cNvSpPr/>
          <p:nvPr/>
        </p:nvSpPr>
        <p:spPr>
          <a:xfrm>
            <a:off x="455760" y="5703840"/>
            <a:ext cx="3254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1296" name="CustomShape 37"/>
          <p:cNvSpPr/>
          <p:nvPr/>
        </p:nvSpPr>
        <p:spPr>
          <a:xfrm>
            <a:off x="452520" y="3468600"/>
            <a:ext cx="2021760" cy="1260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Porta hepatis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containing hepatic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 (left) and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hepatic portal vein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(right)</a:t>
            </a:r>
            <a:endParaRPr/>
          </a:p>
        </p:txBody>
      </p:sp>
      <p:sp>
        <p:nvSpPr>
          <p:cNvPr id="1297" name="CustomShape 38"/>
          <p:cNvSpPr/>
          <p:nvPr/>
        </p:nvSpPr>
        <p:spPr>
          <a:xfrm>
            <a:off x="453600" y="4761000"/>
            <a:ext cx="153684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Quadrate lobe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liver</a:t>
            </a:r>
            <a:endParaRPr/>
          </a:p>
        </p:txBody>
      </p:sp>
      <p:sp>
        <p:nvSpPr>
          <p:cNvPr id="1298" name="CustomShape 39"/>
          <p:cNvSpPr/>
          <p:nvPr/>
        </p:nvSpPr>
        <p:spPr>
          <a:xfrm>
            <a:off x="453960" y="5319720"/>
            <a:ext cx="19677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Ligamentum teres</a:t>
            </a:r>
            <a:endParaRPr/>
          </a:p>
        </p:txBody>
      </p:sp>
      <p:sp>
        <p:nvSpPr>
          <p:cNvPr id="1299" name="CustomShape 40"/>
          <p:cNvSpPr/>
          <p:nvPr/>
        </p:nvSpPr>
        <p:spPr>
          <a:xfrm>
            <a:off x="7162200" y="5164200"/>
            <a:ext cx="1258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1300" name="CustomShape 41"/>
          <p:cNvSpPr/>
          <p:nvPr/>
        </p:nvSpPr>
        <p:spPr>
          <a:xfrm>
            <a:off x="7159680" y="3692520"/>
            <a:ext cx="140904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Hepatic vein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(cut)</a:t>
            </a:r>
            <a:endParaRPr/>
          </a:p>
        </p:txBody>
      </p:sp>
      <p:sp>
        <p:nvSpPr>
          <p:cNvPr id="1301" name="CustomShape 42"/>
          <p:cNvSpPr/>
          <p:nvPr/>
        </p:nvSpPr>
        <p:spPr>
          <a:xfrm>
            <a:off x="7162560" y="2889360"/>
            <a:ext cx="111780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Sulcus for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vena cava</a:t>
            </a:r>
            <a:endParaRPr/>
          </a:p>
        </p:txBody>
      </p:sp>
      <p:sp>
        <p:nvSpPr>
          <p:cNvPr id="1302" name="CustomShape 43"/>
          <p:cNvSpPr/>
          <p:nvPr/>
        </p:nvSpPr>
        <p:spPr>
          <a:xfrm>
            <a:off x="7162560" y="2327400"/>
            <a:ext cx="143496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Caudate lobe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liver</a:t>
            </a:r>
            <a:endParaRPr/>
          </a:p>
        </p:txBody>
      </p:sp>
      <p:sp>
        <p:nvSpPr>
          <p:cNvPr id="1303" name="CustomShape 44"/>
          <p:cNvSpPr/>
          <p:nvPr/>
        </p:nvSpPr>
        <p:spPr>
          <a:xfrm>
            <a:off x="7160760" y="2013120"/>
            <a:ext cx="1038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Bare area</a:t>
            </a:r>
            <a:endParaRPr/>
          </a:p>
        </p:txBody>
      </p:sp>
      <p:sp>
        <p:nvSpPr>
          <p:cNvPr id="1304" name="CustomShape 45"/>
          <p:cNvSpPr/>
          <p:nvPr/>
        </p:nvSpPr>
        <p:spPr>
          <a:xfrm>
            <a:off x="7158960" y="4206960"/>
            <a:ext cx="15249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Bile duct (cut)</a:t>
            </a:r>
            <a:endParaRPr/>
          </a:p>
        </p:txBody>
      </p:sp>
      <p:sp>
        <p:nvSpPr>
          <p:cNvPr id="1305" name="CustomShape 46"/>
          <p:cNvSpPr/>
          <p:nvPr/>
        </p:nvSpPr>
        <p:spPr>
          <a:xfrm>
            <a:off x="7158240" y="4608360"/>
            <a:ext cx="139968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lobe of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liver </a:t>
            </a:r>
            <a:endParaRPr/>
          </a:p>
        </p:txBody>
      </p:sp>
      <p:sp>
        <p:nvSpPr>
          <p:cNvPr id="1306" name="CustomShape 47"/>
          <p:cNvSpPr/>
          <p:nvPr/>
        </p:nvSpPr>
        <p:spPr>
          <a:xfrm>
            <a:off x="453960" y="932040"/>
            <a:ext cx="926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Sternum</a:t>
            </a:r>
            <a:endParaRPr/>
          </a:p>
        </p:txBody>
      </p:sp>
      <p:sp>
        <p:nvSpPr>
          <p:cNvPr id="1307" name="CustomShape 48"/>
          <p:cNvSpPr/>
          <p:nvPr/>
        </p:nvSpPr>
        <p:spPr>
          <a:xfrm>
            <a:off x="453600" y="1271520"/>
            <a:ext cx="6987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Nipple</a:t>
            </a:r>
            <a:endParaRPr/>
          </a:p>
        </p:txBody>
      </p:sp>
      <p:sp>
        <p:nvSpPr>
          <p:cNvPr id="1308" name="CustomShape 49"/>
          <p:cNvSpPr/>
          <p:nvPr/>
        </p:nvSpPr>
        <p:spPr>
          <a:xfrm>
            <a:off x="453960" y="1639800"/>
            <a:ext cx="545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Liver: Associated Structures</a:t>
            </a:r>
            <a:endParaRPr/>
          </a:p>
        </p:txBody>
      </p:sp>
      <p:sp>
        <p:nvSpPr>
          <p:cNvPr id="131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Lesser omentum anchors liver to stomach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Hepatic artery and vein at the porta hepatis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Bile ducts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Common hepatic duct leaves the liver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Cystic duct connects to gallbladder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Bile duct formed by the union of the above two ducts</a:t>
            </a:r>
            <a:endParaRPr/>
          </a:p>
        </p:txBody>
      </p:sp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23.21</a:t>
            </a:r>
            <a:endParaRPr/>
          </a:p>
        </p:txBody>
      </p:sp>
      <p:pic>
        <p:nvPicPr>
          <p:cNvPr id="1312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88880"/>
            <a:ext cx="8230320" cy="5893560"/>
          </a:xfrm>
          <a:prstGeom prst="rect">
            <a:avLst/>
          </a:prstGeom>
          <a:ln w="9360">
            <a:noFill/>
          </a:ln>
        </p:spPr>
      </p:pic>
      <p:sp>
        <p:nvSpPr>
          <p:cNvPr id="1313" name="CustomShape 2"/>
          <p:cNvSpPr/>
          <p:nvPr/>
        </p:nvSpPr>
        <p:spPr>
          <a:xfrm>
            <a:off x="5038560" y="4307040"/>
            <a:ext cx="548640" cy="1396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14" name="CustomShape 3"/>
          <p:cNvSpPr/>
          <p:nvPr/>
        </p:nvSpPr>
        <p:spPr>
          <a:xfrm>
            <a:off x="6032520" y="4500720"/>
            <a:ext cx="285120" cy="526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15" name="CustomShape 4"/>
          <p:cNvSpPr/>
          <p:nvPr/>
        </p:nvSpPr>
        <p:spPr>
          <a:xfrm>
            <a:off x="4278240" y="5459400"/>
            <a:ext cx="1312200" cy="799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16" name="Line 5"/>
          <p:cNvSpPr/>
          <p:nvPr/>
        </p:nvSpPr>
        <p:spPr>
          <a:xfrm flipV="1">
            <a:off x="7432560" y="4001760"/>
            <a:ext cx="1440" cy="6033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17" name="Line 6"/>
          <p:cNvSpPr/>
          <p:nvPr/>
        </p:nvSpPr>
        <p:spPr>
          <a:xfrm flipH="1" flipV="1">
            <a:off x="3875040" y="4941720"/>
            <a:ext cx="1512720" cy="7621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18" name="Line 7"/>
          <p:cNvSpPr/>
          <p:nvPr/>
        </p:nvSpPr>
        <p:spPr>
          <a:xfrm flipH="1">
            <a:off x="5670360" y="5306760"/>
            <a:ext cx="6732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19" name="CustomShape 8"/>
          <p:cNvSpPr/>
          <p:nvPr/>
        </p:nvSpPr>
        <p:spPr>
          <a:xfrm>
            <a:off x="1376280" y="3906720"/>
            <a:ext cx="1599480" cy="640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20" name="CustomShape 9"/>
          <p:cNvSpPr/>
          <p:nvPr/>
        </p:nvSpPr>
        <p:spPr>
          <a:xfrm>
            <a:off x="2427120" y="5011560"/>
            <a:ext cx="1247040" cy="1011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21" name="CustomShape 10"/>
          <p:cNvSpPr/>
          <p:nvPr/>
        </p:nvSpPr>
        <p:spPr>
          <a:xfrm>
            <a:off x="1782720" y="4116240"/>
            <a:ext cx="1145520" cy="1024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22" name="CustomShape 11"/>
          <p:cNvSpPr/>
          <p:nvPr/>
        </p:nvSpPr>
        <p:spPr>
          <a:xfrm>
            <a:off x="4794120" y="1895400"/>
            <a:ext cx="2126520" cy="77076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1323" name="CustomShape 12"/>
          <p:cNvSpPr/>
          <p:nvPr/>
        </p:nvSpPr>
        <p:spPr>
          <a:xfrm>
            <a:off x="4106880" y="3022560"/>
            <a:ext cx="1620000" cy="11988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1324" name="CustomShape 13"/>
          <p:cNvSpPr/>
          <p:nvPr/>
        </p:nvSpPr>
        <p:spPr>
          <a:xfrm>
            <a:off x="3805200" y="2698920"/>
            <a:ext cx="2598120" cy="180360"/>
          </a:xfrm>
          <a:prstGeom prst="rect">
            <a:avLst/>
          </a:prstGeom>
          <a:noFill/>
          <a:ln w="31680">
            <a:solidFill>
              <a:srgbClr val="ffffff"/>
            </a:solidFill>
            <a:round/>
          </a:ln>
        </p:spPr>
      </p:sp>
      <p:sp>
        <p:nvSpPr>
          <p:cNvPr id="1325" name="Line 14"/>
          <p:cNvSpPr/>
          <p:nvPr/>
        </p:nvSpPr>
        <p:spPr>
          <a:xfrm flipV="1">
            <a:off x="3789360" y="5763960"/>
            <a:ext cx="1440" cy="412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26" name="Line 15"/>
          <p:cNvSpPr/>
          <p:nvPr/>
        </p:nvSpPr>
        <p:spPr>
          <a:xfrm flipV="1">
            <a:off x="3982680" y="1898640"/>
            <a:ext cx="2764080" cy="704520"/>
          </a:xfrm>
          <a:prstGeom prst="line">
            <a:avLst/>
          </a:prstGeom>
          <a:ln w="31680">
            <a:solidFill>
              <a:srgbClr val="ffffff"/>
            </a:solidFill>
            <a:round/>
          </a:ln>
        </p:spPr>
      </p:sp>
      <p:sp>
        <p:nvSpPr>
          <p:cNvPr id="1327" name="CustomShape 16"/>
          <p:cNvSpPr/>
          <p:nvPr/>
        </p:nvSpPr>
        <p:spPr>
          <a:xfrm>
            <a:off x="4794120" y="1895400"/>
            <a:ext cx="2126520" cy="770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28" name="CustomShape 17"/>
          <p:cNvSpPr/>
          <p:nvPr/>
        </p:nvSpPr>
        <p:spPr>
          <a:xfrm>
            <a:off x="4106880" y="3022560"/>
            <a:ext cx="1620000" cy="119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29" name="CustomShape 18"/>
          <p:cNvSpPr/>
          <p:nvPr/>
        </p:nvSpPr>
        <p:spPr>
          <a:xfrm>
            <a:off x="3805200" y="2698920"/>
            <a:ext cx="2598120" cy="180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30" name="CustomShape 19"/>
          <p:cNvSpPr/>
          <p:nvPr/>
        </p:nvSpPr>
        <p:spPr>
          <a:xfrm>
            <a:off x="3776760" y="3298680"/>
            <a:ext cx="1944000" cy="1553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31" name="CustomShape 20"/>
          <p:cNvSpPr/>
          <p:nvPr/>
        </p:nvSpPr>
        <p:spPr>
          <a:xfrm>
            <a:off x="2217600" y="5132520"/>
            <a:ext cx="1180440" cy="316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32" name="CustomShape 21"/>
          <p:cNvSpPr/>
          <p:nvPr/>
        </p:nvSpPr>
        <p:spPr>
          <a:xfrm>
            <a:off x="4230720" y="3576600"/>
            <a:ext cx="1493280" cy="907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333" name="Line 22"/>
          <p:cNvSpPr/>
          <p:nvPr/>
        </p:nvSpPr>
        <p:spPr>
          <a:xfrm flipH="1">
            <a:off x="4119480" y="3295440"/>
            <a:ext cx="703080" cy="379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34" name="Line 23"/>
          <p:cNvSpPr/>
          <p:nvPr/>
        </p:nvSpPr>
        <p:spPr>
          <a:xfrm flipV="1">
            <a:off x="3982680" y="1898640"/>
            <a:ext cx="2764080" cy="704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335" name="CustomShape 24"/>
          <p:cNvSpPr/>
          <p:nvPr/>
        </p:nvSpPr>
        <p:spPr>
          <a:xfrm>
            <a:off x="6381720" y="5211720"/>
            <a:ext cx="9396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Jejunum</a:t>
            </a:r>
            <a:endParaRPr/>
          </a:p>
        </p:txBody>
      </p:sp>
      <p:sp>
        <p:nvSpPr>
          <p:cNvPr id="1336" name="CustomShape 25"/>
          <p:cNvSpPr/>
          <p:nvPr/>
        </p:nvSpPr>
        <p:spPr>
          <a:xfrm>
            <a:off x="468360" y="4411800"/>
            <a:ext cx="10692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Mucosa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with folds</a:t>
            </a:r>
            <a:endParaRPr/>
          </a:p>
        </p:txBody>
      </p:sp>
      <p:sp>
        <p:nvSpPr>
          <p:cNvPr id="1337" name="CustomShape 26"/>
          <p:cNvSpPr/>
          <p:nvPr/>
        </p:nvSpPr>
        <p:spPr>
          <a:xfrm>
            <a:off x="6429240" y="2548080"/>
            <a:ext cx="1231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Cystic duct</a:t>
            </a:r>
            <a:endParaRPr/>
          </a:p>
        </p:txBody>
      </p:sp>
      <p:sp>
        <p:nvSpPr>
          <p:cNvPr id="1338" name="CustomShape 27"/>
          <p:cNvSpPr/>
          <p:nvPr/>
        </p:nvSpPr>
        <p:spPr>
          <a:xfrm>
            <a:off x="3435120" y="6132600"/>
            <a:ext cx="119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Duodenum</a:t>
            </a:r>
            <a:endParaRPr/>
          </a:p>
        </p:txBody>
      </p:sp>
      <p:sp>
        <p:nvSpPr>
          <p:cNvPr id="1339" name="CustomShape 28"/>
          <p:cNvSpPr/>
          <p:nvPr/>
        </p:nvSpPr>
        <p:spPr>
          <a:xfrm>
            <a:off x="468720" y="5884920"/>
            <a:ext cx="24271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Hepatopancreatic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ampulla and sphincter</a:t>
            </a:r>
            <a:endParaRPr/>
          </a:p>
        </p:txBody>
      </p:sp>
      <p:sp>
        <p:nvSpPr>
          <p:cNvPr id="1340" name="CustomShape 29"/>
          <p:cNvSpPr/>
          <p:nvPr/>
        </p:nvSpPr>
        <p:spPr>
          <a:xfrm>
            <a:off x="469080" y="4998960"/>
            <a:ext cx="1258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Gallbladder</a:t>
            </a:r>
            <a:endParaRPr/>
          </a:p>
        </p:txBody>
      </p:sp>
      <p:sp>
        <p:nvSpPr>
          <p:cNvPr id="1341" name="CustomShape 30"/>
          <p:cNvSpPr/>
          <p:nvPr/>
        </p:nvSpPr>
        <p:spPr>
          <a:xfrm>
            <a:off x="6943320" y="1770120"/>
            <a:ext cx="1536840" cy="822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Right and left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hepatic ducts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liver</a:t>
            </a:r>
            <a:endParaRPr/>
          </a:p>
        </p:txBody>
      </p:sp>
      <p:sp>
        <p:nvSpPr>
          <p:cNvPr id="1342" name="CustomShape 31"/>
          <p:cNvSpPr/>
          <p:nvPr/>
        </p:nvSpPr>
        <p:spPr>
          <a:xfrm>
            <a:off x="5752080" y="3186000"/>
            <a:ext cx="25290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Bile duct and sphincter</a:t>
            </a:r>
            <a:endParaRPr/>
          </a:p>
        </p:txBody>
      </p:sp>
      <p:sp>
        <p:nvSpPr>
          <p:cNvPr id="1343" name="CustomShape 32"/>
          <p:cNvSpPr/>
          <p:nvPr/>
        </p:nvSpPr>
        <p:spPr>
          <a:xfrm>
            <a:off x="5654520" y="5564160"/>
            <a:ext cx="227304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Main pancreatic duct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and sphincter </a:t>
            </a:r>
            <a:endParaRPr/>
          </a:p>
        </p:txBody>
      </p:sp>
      <p:sp>
        <p:nvSpPr>
          <p:cNvPr id="1344" name="CustomShape 33"/>
          <p:cNvSpPr/>
          <p:nvPr/>
        </p:nvSpPr>
        <p:spPr>
          <a:xfrm>
            <a:off x="6363000" y="4900680"/>
            <a:ext cx="101412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1345" name="CustomShape 34"/>
          <p:cNvSpPr/>
          <p:nvPr/>
        </p:nvSpPr>
        <p:spPr>
          <a:xfrm>
            <a:off x="6808680" y="4611600"/>
            <a:ext cx="172296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Tail of pancreas</a:t>
            </a:r>
            <a:endParaRPr/>
          </a:p>
        </p:txBody>
      </p:sp>
      <p:sp>
        <p:nvSpPr>
          <p:cNvPr id="1346" name="CustomShape 35"/>
          <p:cNvSpPr/>
          <p:nvPr/>
        </p:nvSpPr>
        <p:spPr>
          <a:xfrm>
            <a:off x="5645160" y="6132600"/>
            <a:ext cx="19040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Head of pancreas</a:t>
            </a:r>
            <a:endParaRPr/>
          </a:p>
        </p:txBody>
      </p:sp>
      <p:sp>
        <p:nvSpPr>
          <p:cNvPr id="1347" name="CustomShape 36"/>
          <p:cNvSpPr/>
          <p:nvPr/>
        </p:nvSpPr>
        <p:spPr>
          <a:xfrm>
            <a:off x="5752440" y="2900520"/>
            <a:ext cx="2401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Common hepatic duct</a:t>
            </a:r>
            <a:endParaRPr/>
          </a:p>
        </p:txBody>
      </p:sp>
      <p:sp>
        <p:nvSpPr>
          <p:cNvPr id="1348" name="CustomShape 37"/>
          <p:cNvSpPr/>
          <p:nvPr/>
        </p:nvSpPr>
        <p:spPr>
          <a:xfrm>
            <a:off x="468720" y="5322960"/>
            <a:ext cx="169092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Major duodenal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papilla</a:t>
            </a:r>
            <a:endParaRPr/>
          </a:p>
        </p:txBody>
      </p:sp>
      <p:sp>
        <p:nvSpPr>
          <p:cNvPr id="1349" name="CustomShape 38"/>
          <p:cNvSpPr/>
          <p:nvPr/>
        </p:nvSpPr>
        <p:spPr>
          <a:xfrm>
            <a:off x="5760360" y="3459240"/>
            <a:ext cx="289944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Accessory pancreatic duct</a:t>
            </a:r>
            <a:endParaRPr/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Liver: Microscopic Anatomy</a:t>
            </a:r>
            <a:endParaRPr/>
          </a:p>
        </p:txBody>
      </p:sp>
      <p:sp>
        <p:nvSpPr>
          <p:cNvPr id="135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Liver lobules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Hexagonal structural and functional units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Filter and process nutrient-rich blood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Composed of plates of hepatocytes (liver cells)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Longitudinal central vein </a:t>
            </a:r>
            <a:endParaRPr/>
          </a:p>
        </p:txBody>
      </p:sp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CustomShape 1"/>
          <p:cNvSpPr/>
          <p:nvPr/>
        </p:nvSpPr>
        <p:spPr>
          <a:xfrm>
            <a:off x="7804080" y="6581880"/>
            <a:ext cx="13359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23.25a, b</a:t>
            </a:r>
            <a:endParaRPr/>
          </a:p>
        </p:txBody>
      </p:sp>
      <p:pic>
        <p:nvPicPr>
          <p:cNvPr id="1353" name="Picture 1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2040" y="378000"/>
            <a:ext cx="8294040" cy="5893560"/>
          </a:xfrm>
          <a:prstGeom prst="rect">
            <a:avLst/>
          </a:prstGeom>
          <a:ln w="9360">
            <a:noFill/>
          </a:ln>
        </p:spPr>
      </p:pic>
      <p:sp>
        <p:nvSpPr>
          <p:cNvPr id="1354" name="CustomShape 2"/>
          <p:cNvSpPr/>
          <p:nvPr/>
        </p:nvSpPr>
        <p:spPr>
          <a:xfrm>
            <a:off x="2382840" y="4479840"/>
            <a:ext cx="2848680" cy="1374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355" name="Line 3"/>
          <p:cNvSpPr/>
          <p:nvPr/>
        </p:nvSpPr>
        <p:spPr>
          <a:xfrm flipV="1">
            <a:off x="2678040" y="5283000"/>
            <a:ext cx="355320" cy="577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356" name="Line 4"/>
          <p:cNvSpPr/>
          <p:nvPr/>
        </p:nvSpPr>
        <p:spPr>
          <a:xfrm flipV="1">
            <a:off x="5927400" y="4133520"/>
            <a:ext cx="1800" cy="16066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357" name="Line 5"/>
          <p:cNvSpPr/>
          <p:nvPr/>
        </p:nvSpPr>
        <p:spPr>
          <a:xfrm flipV="1">
            <a:off x="7343640" y="4959000"/>
            <a:ext cx="1440" cy="758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358" name="CustomShape 6"/>
          <p:cNvSpPr/>
          <p:nvPr/>
        </p:nvSpPr>
        <p:spPr>
          <a:xfrm>
            <a:off x="806040" y="5622840"/>
            <a:ext cx="354240" cy="304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1359" name="CustomShape 7"/>
          <p:cNvSpPr/>
          <p:nvPr/>
        </p:nvSpPr>
        <p:spPr>
          <a:xfrm>
            <a:off x="3885840" y="5622840"/>
            <a:ext cx="360360" cy="304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1360" name="CustomShape 8"/>
          <p:cNvSpPr/>
          <p:nvPr/>
        </p:nvSpPr>
        <p:spPr>
          <a:xfrm>
            <a:off x="1495440" y="5702400"/>
            <a:ext cx="83304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Lobule</a:t>
            </a:r>
            <a:endParaRPr/>
          </a:p>
        </p:txBody>
      </p:sp>
      <p:sp>
        <p:nvSpPr>
          <p:cNvPr id="1361" name="CustomShape 9"/>
          <p:cNvSpPr/>
          <p:nvPr/>
        </p:nvSpPr>
        <p:spPr>
          <a:xfrm>
            <a:off x="5192280" y="5715000"/>
            <a:ext cx="1456200" cy="304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Central vein</a:t>
            </a:r>
            <a:endParaRPr/>
          </a:p>
        </p:txBody>
      </p:sp>
      <p:sp>
        <p:nvSpPr>
          <p:cNvPr id="1362" name="CustomShape 10"/>
          <p:cNvSpPr/>
          <p:nvPr/>
        </p:nvSpPr>
        <p:spPr>
          <a:xfrm>
            <a:off x="6957000" y="5715000"/>
            <a:ext cx="1710720" cy="60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Connective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tissue septum</a:t>
            </a:r>
            <a:endParaRPr/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Liver: Microscopic Anatomy</a:t>
            </a:r>
            <a:endParaRPr/>
          </a:p>
        </p:txBody>
      </p:sp>
      <p:sp>
        <p:nvSpPr>
          <p:cNvPr id="1364" name="CustomShape 2"/>
          <p:cNvSpPr/>
          <p:nvPr/>
        </p:nvSpPr>
        <p:spPr>
          <a:xfrm>
            <a:off x="460440" y="1368360"/>
            <a:ext cx="8530560" cy="533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Portal triad at each corner of lobule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Bile duct receives bile from bile canaliculi 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Portal arteriole is a branch of the hepatic artery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Hepatic venule is a branch of the hepatic portal vein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Liver sinusoids are leaky capillaries between hepatic plates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Kupffer cells (hepatic macrophages) in liver sinusoids</a:t>
            </a: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23.25c</a:t>
            </a:r>
            <a:endParaRPr/>
          </a:p>
        </p:txBody>
      </p:sp>
      <p:pic>
        <p:nvPicPr>
          <p:cNvPr id="1366" name="Picture 13" descr=""/>
          <p:cNvPicPr/>
          <p:nvPr/>
        </p:nvPicPr>
        <p:blipFill>
          <a:blip r:embed="rId1"/>
          <a:srcRect l="0" t="3275" r="0" b="0"/>
          <a:stretch>
            <a:fillRect/>
          </a:stretch>
        </p:blipFill>
        <p:spPr>
          <a:xfrm>
            <a:off x="176040" y="552600"/>
            <a:ext cx="8510040" cy="5847480"/>
          </a:xfrm>
          <a:prstGeom prst="rect">
            <a:avLst/>
          </a:prstGeom>
          <a:ln w="9360">
            <a:noFill/>
          </a:ln>
        </p:spPr>
      </p:pic>
      <p:sp>
        <p:nvSpPr>
          <p:cNvPr id="1367" name="CustomShape 2"/>
          <p:cNvSpPr/>
          <p:nvPr/>
        </p:nvSpPr>
        <p:spPr>
          <a:xfrm>
            <a:off x="3970440" y="1096920"/>
            <a:ext cx="604080" cy="93276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368" name="CustomShape 3"/>
          <p:cNvSpPr/>
          <p:nvPr/>
        </p:nvSpPr>
        <p:spPr>
          <a:xfrm>
            <a:off x="5689440" y="3476520"/>
            <a:ext cx="910440" cy="46296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369" name="Line 4"/>
          <p:cNvSpPr/>
          <p:nvPr/>
        </p:nvSpPr>
        <p:spPr>
          <a:xfrm>
            <a:off x="6715080" y="3261960"/>
            <a:ext cx="27612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70" name="Line 5"/>
          <p:cNvSpPr/>
          <p:nvPr/>
        </p:nvSpPr>
        <p:spPr>
          <a:xfrm flipH="1">
            <a:off x="6600600" y="3895560"/>
            <a:ext cx="39060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71" name="CustomShape 6"/>
          <p:cNvSpPr/>
          <p:nvPr/>
        </p:nvSpPr>
        <p:spPr>
          <a:xfrm>
            <a:off x="1287360" y="2084400"/>
            <a:ext cx="408960" cy="142020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372" name="Line 7"/>
          <p:cNvSpPr/>
          <p:nvPr/>
        </p:nvSpPr>
        <p:spPr>
          <a:xfrm flipH="1" flipV="1">
            <a:off x="1531800" y="2084040"/>
            <a:ext cx="711000" cy="9716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73" name="Line 8"/>
          <p:cNvSpPr/>
          <p:nvPr/>
        </p:nvSpPr>
        <p:spPr>
          <a:xfrm>
            <a:off x="6010200" y="5003640"/>
            <a:ext cx="466560" cy="14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74" name="CustomShape 9"/>
          <p:cNvSpPr/>
          <p:nvPr/>
        </p:nvSpPr>
        <p:spPr>
          <a:xfrm>
            <a:off x="5819760" y="5299200"/>
            <a:ext cx="300960" cy="13896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375" name="CustomShape 10"/>
          <p:cNvSpPr/>
          <p:nvPr/>
        </p:nvSpPr>
        <p:spPr>
          <a:xfrm>
            <a:off x="5911920" y="5153040"/>
            <a:ext cx="288360" cy="6912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376" name="CustomShape 11"/>
          <p:cNvSpPr/>
          <p:nvPr/>
        </p:nvSpPr>
        <p:spPr>
          <a:xfrm>
            <a:off x="3017880" y="4321080"/>
            <a:ext cx="612000" cy="93276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377" name="Line 12"/>
          <p:cNvSpPr/>
          <p:nvPr/>
        </p:nvSpPr>
        <p:spPr>
          <a:xfrm>
            <a:off x="3004920" y="5111640"/>
            <a:ext cx="473040" cy="14292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78" name="Line 13"/>
          <p:cNvSpPr/>
          <p:nvPr/>
        </p:nvSpPr>
        <p:spPr>
          <a:xfrm>
            <a:off x="7518240" y="5235480"/>
            <a:ext cx="1364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79" name="CustomShape 14"/>
          <p:cNvSpPr/>
          <p:nvPr/>
        </p:nvSpPr>
        <p:spPr>
          <a:xfrm>
            <a:off x="1287360" y="2084400"/>
            <a:ext cx="405720" cy="1420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80" name="CustomShape 15"/>
          <p:cNvSpPr/>
          <p:nvPr/>
        </p:nvSpPr>
        <p:spPr>
          <a:xfrm>
            <a:off x="1386000" y="1782720"/>
            <a:ext cx="777240" cy="90432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1381" name="Line 16"/>
          <p:cNvSpPr/>
          <p:nvPr/>
        </p:nvSpPr>
        <p:spPr>
          <a:xfrm flipH="1" flipV="1">
            <a:off x="1531800" y="2084040"/>
            <a:ext cx="711000" cy="9716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82" name="Line 17"/>
          <p:cNvSpPr/>
          <p:nvPr/>
        </p:nvSpPr>
        <p:spPr>
          <a:xfrm flipH="1" flipV="1">
            <a:off x="1477800" y="1782720"/>
            <a:ext cx="1892160" cy="67284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83" name="CustomShape 18"/>
          <p:cNvSpPr/>
          <p:nvPr/>
        </p:nvSpPr>
        <p:spPr>
          <a:xfrm>
            <a:off x="1386000" y="1782720"/>
            <a:ext cx="774000" cy="904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84" name="Line 19"/>
          <p:cNvSpPr/>
          <p:nvPr/>
        </p:nvSpPr>
        <p:spPr>
          <a:xfrm flipH="1" flipV="1">
            <a:off x="1477800" y="1782720"/>
            <a:ext cx="1892160" cy="6728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85" name="Line 20"/>
          <p:cNvSpPr/>
          <p:nvPr/>
        </p:nvSpPr>
        <p:spPr>
          <a:xfrm>
            <a:off x="2112840" y="874440"/>
            <a:ext cx="581040" cy="180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86" name="Line 21"/>
          <p:cNvSpPr/>
          <p:nvPr/>
        </p:nvSpPr>
        <p:spPr>
          <a:xfrm>
            <a:off x="2112840" y="874440"/>
            <a:ext cx="581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87" name="Line 22"/>
          <p:cNvSpPr/>
          <p:nvPr/>
        </p:nvSpPr>
        <p:spPr>
          <a:xfrm>
            <a:off x="6006960" y="5003640"/>
            <a:ext cx="4665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88" name="CustomShape 23"/>
          <p:cNvSpPr/>
          <p:nvPr/>
        </p:nvSpPr>
        <p:spPr>
          <a:xfrm>
            <a:off x="5819760" y="5299200"/>
            <a:ext cx="300960" cy="138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89" name="CustomShape 24"/>
          <p:cNvSpPr/>
          <p:nvPr/>
        </p:nvSpPr>
        <p:spPr>
          <a:xfrm>
            <a:off x="5908680" y="5153040"/>
            <a:ext cx="291240" cy="69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90" name="CustomShape 25"/>
          <p:cNvSpPr/>
          <p:nvPr/>
        </p:nvSpPr>
        <p:spPr>
          <a:xfrm>
            <a:off x="3017880" y="4321080"/>
            <a:ext cx="608760" cy="932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91" name="Line 26"/>
          <p:cNvSpPr/>
          <p:nvPr/>
        </p:nvSpPr>
        <p:spPr>
          <a:xfrm>
            <a:off x="3001680" y="5111640"/>
            <a:ext cx="476280" cy="1429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92" name="Line 27"/>
          <p:cNvSpPr/>
          <p:nvPr/>
        </p:nvSpPr>
        <p:spPr>
          <a:xfrm>
            <a:off x="3036600" y="1185840"/>
            <a:ext cx="1800" cy="180720"/>
          </a:xfrm>
          <a:prstGeom prst="line">
            <a:avLst/>
          </a:prstGeom>
          <a:ln w="22320">
            <a:solidFill>
              <a:srgbClr val="ffffff"/>
            </a:solidFill>
            <a:round/>
          </a:ln>
        </p:spPr>
      </p:sp>
      <p:sp>
        <p:nvSpPr>
          <p:cNvPr id="1393" name="Line 28"/>
          <p:cNvSpPr/>
          <p:nvPr/>
        </p:nvSpPr>
        <p:spPr>
          <a:xfrm>
            <a:off x="3036600" y="1185840"/>
            <a:ext cx="1800" cy="1807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94" name="CustomShape 29"/>
          <p:cNvSpPr/>
          <p:nvPr/>
        </p:nvSpPr>
        <p:spPr>
          <a:xfrm>
            <a:off x="3970440" y="1096920"/>
            <a:ext cx="604080" cy="932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95" name="CustomShape 30"/>
          <p:cNvSpPr/>
          <p:nvPr/>
        </p:nvSpPr>
        <p:spPr>
          <a:xfrm>
            <a:off x="5470560" y="1992240"/>
            <a:ext cx="154800" cy="285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96" name="CustomShape 31"/>
          <p:cNvSpPr/>
          <p:nvPr/>
        </p:nvSpPr>
        <p:spPr>
          <a:xfrm>
            <a:off x="5689440" y="3476520"/>
            <a:ext cx="910440" cy="462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397" name="Line 32"/>
          <p:cNvSpPr/>
          <p:nvPr/>
        </p:nvSpPr>
        <p:spPr>
          <a:xfrm>
            <a:off x="6715080" y="3261960"/>
            <a:ext cx="2761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98" name="Line 33"/>
          <p:cNvSpPr/>
          <p:nvPr/>
        </p:nvSpPr>
        <p:spPr>
          <a:xfrm flipH="1">
            <a:off x="6600600" y="3895560"/>
            <a:ext cx="3906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99" name="Line 34"/>
          <p:cNvSpPr/>
          <p:nvPr/>
        </p:nvSpPr>
        <p:spPr>
          <a:xfrm>
            <a:off x="5543280" y="1992240"/>
            <a:ext cx="63720" cy="2379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00" name="CustomShape 35"/>
          <p:cNvSpPr/>
          <p:nvPr/>
        </p:nvSpPr>
        <p:spPr>
          <a:xfrm>
            <a:off x="470520" y="6114960"/>
            <a:ext cx="255240" cy="22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(c)</a:t>
            </a:r>
            <a:endParaRPr/>
          </a:p>
        </p:txBody>
      </p:sp>
      <p:sp>
        <p:nvSpPr>
          <p:cNvPr id="1401" name="CustomShape 36"/>
          <p:cNvSpPr/>
          <p:nvPr/>
        </p:nvSpPr>
        <p:spPr>
          <a:xfrm>
            <a:off x="2736720" y="765000"/>
            <a:ext cx="1591920" cy="45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Interlobular veins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(to hepatic vein)</a:t>
            </a:r>
            <a:endParaRPr/>
          </a:p>
        </p:txBody>
      </p:sp>
      <p:sp>
        <p:nvSpPr>
          <p:cNvPr id="1402" name="CustomShape 37"/>
          <p:cNvSpPr/>
          <p:nvPr/>
        </p:nvSpPr>
        <p:spPr>
          <a:xfrm>
            <a:off x="4601880" y="1000080"/>
            <a:ext cx="109368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Central vein</a:t>
            </a:r>
            <a:endParaRPr/>
          </a:p>
        </p:txBody>
      </p:sp>
      <p:sp>
        <p:nvSpPr>
          <p:cNvPr id="1403" name="CustomShape 38"/>
          <p:cNvSpPr/>
          <p:nvPr/>
        </p:nvSpPr>
        <p:spPr>
          <a:xfrm>
            <a:off x="450000" y="1666800"/>
            <a:ext cx="90900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Sinusoids</a:t>
            </a:r>
            <a:endParaRPr/>
          </a:p>
        </p:txBody>
      </p:sp>
      <p:sp>
        <p:nvSpPr>
          <p:cNvPr id="1404" name="CustomShape 39"/>
          <p:cNvSpPr/>
          <p:nvPr/>
        </p:nvSpPr>
        <p:spPr>
          <a:xfrm>
            <a:off x="7684920" y="5124600"/>
            <a:ext cx="100800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Portal triad</a:t>
            </a:r>
            <a:endParaRPr/>
          </a:p>
        </p:txBody>
      </p:sp>
      <p:sp>
        <p:nvSpPr>
          <p:cNvPr id="1405" name="CustomShape 40"/>
          <p:cNvSpPr/>
          <p:nvPr/>
        </p:nvSpPr>
        <p:spPr>
          <a:xfrm>
            <a:off x="449280" y="1974960"/>
            <a:ext cx="1114920" cy="45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Plates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hepatocytes</a:t>
            </a:r>
            <a:endParaRPr/>
          </a:p>
        </p:txBody>
      </p:sp>
      <p:sp>
        <p:nvSpPr>
          <p:cNvPr id="1406" name="CustomShape 41"/>
          <p:cNvSpPr/>
          <p:nvPr/>
        </p:nvSpPr>
        <p:spPr>
          <a:xfrm>
            <a:off x="747360" y="5734080"/>
            <a:ext cx="97632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Portal vein</a:t>
            </a:r>
            <a:endParaRPr/>
          </a:p>
        </p:txBody>
      </p:sp>
      <p:sp>
        <p:nvSpPr>
          <p:cNvPr id="1407" name="CustomShape 42"/>
          <p:cNvSpPr/>
          <p:nvPr/>
        </p:nvSpPr>
        <p:spPr>
          <a:xfrm>
            <a:off x="7005960" y="3787920"/>
            <a:ext cx="1684800" cy="684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Fenestrated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lining (endothelial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cells) of sinusoids</a:t>
            </a:r>
            <a:endParaRPr/>
          </a:p>
        </p:txBody>
      </p:sp>
      <p:sp>
        <p:nvSpPr>
          <p:cNvPr id="1408" name="CustomShape 43"/>
          <p:cNvSpPr/>
          <p:nvPr/>
        </p:nvSpPr>
        <p:spPr>
          <a:xfrm>
            <a:off x="7006680" y="3152880"/>
            <a:ext cx="1690920" cy="684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Bile duct (receives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bile from bile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canaliculi)</a:t>
            </a:r>
            <a:endParaRPr/>
          </a:p>
        </p:txBody>
      </p:sp>
      <p:sp>
        <p:nvSpPr>
          <p:cNvPr id="1409" name="CustomShape 44"/>
          <p:cNvSpPr/>
          <p:nvPr/>
        </p:nvSpPr>
        <p:spPr>
          <a:xfrm>
            <a:off x="6497640" y="4892760"/>
            <a:ext cx="80532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Bile duct</a:t>
            </a:r>
            <a:endParaRPr/>
          </a:p>
        </p:txBody>
      </p:sp>
      <p:sp>
        <p:nvSpPr>
          <p:cNvPr id="1410" name="CustomShape 45"/>
          <p:cNvSpPr/>
          <p:nvPr/>
        </p:nvSpPr>
        <p:spPr>
          <a:xfrm>
            <a:off x="6134400" y="5330880"/>
            <a:ext cx="13496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Portal arteriole</a:t>
            </a:r>
            <a:endParaRPr/>
          </a:p>
        </p:txBody>
      </p:sp>
      <p:sp>
        <p:nvSpPr>
          <p:cNvPr id="1411" name="CustomShape 46"/>
          <p:cNvSpPr/>
          <p:nvPr/>
        </p:nvSpPr>
        <p:spPr>
          <a:xfrm>
            <a:off x="6221160" y="5108400"/>
            <a:ext cx="119880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Portal venule</a:t>
            </a:r>
            <a:endParaRPr/>
          </a:p>
        </p:txBody>
      </p:sp>
      <p:sp>
        <p:nvSpPr>
          <p:cNvPr id="1412" name="CustomShape 47"/>
          <p:cNvSpPr/>
          <p:nvPr/>
        </p:nvSpPr>
        <p:spPr>
          <a:xfrm>
            <a:off x="3236040" y="5154480"/>
            <a:ext cx="1526400" cy="684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Hepatic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macrophages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in sinusoid walls</a:t>
            </a:r>
            <a:endParaRPr/>
          </a:p>
        </p:txBody>
      </p:sp>
      <p:sp>
        <p:nvSpPr>
          <p:cNvPr id="1413" name="CustomShape 48"/>
          <p:cNvSpPr/>
          <p:nvPr/>
        </p:nvSpPr>
        <p:spPr>
          <a:xfrm>
            <a:off x="5644800" y="1882800"/>
            <a:ext cx="127476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Bile canaliculi</a:t>
            </a:r>
            <a:endParaRPr/>
          </a:p>
        </p:txBody>
      </p:sp>
      <p:sp>
        <p:nvSpPr>
          <p:cNvPr id="1414" name="CustomShape 49"/>
          <p:cNvSpPr/>
          <p:nvPr/>
        </p:nvSpPr>
        <p:spPr>
          <a:xfrm>
            <a:off x="7391520" y="4894200"/>
            <a:ext cx="121680" cy="67572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Liver: Microscopic Anatomy</a:t>
            </a:r>
            <a:endParaRPr/>
          </a:p>
        </p:txBody>
      </p:sp>
      <p:sp>
        <p:nvSpPr>
          <p:cNvPr id="141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Hepatocyte functions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Process bloodborne nutrients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Store fat-soluble vitamins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Perform detoxification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Produce ~900 ml bile per day</a:t>
            </a:r>
            <a:endParaRPr/>
          </a:p>
        </p:txBody>
      </p:sp>
    </p:spTree>
  </p:cSld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Bile</a:t>
            </a:r>
            <a:endParaRPr/>
          </a:p>
        </p:txBody>
      </p:sp>
      <p:sp>
        <p:nvSpPr>
          <p:cNvPr id="141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Yellow-green, alkaline solution containing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Bile salts: cholesterol derivatives that function in fat emulsification and absorption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Bilirubin: pigment formed from heme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Cholesterol, neutral fats, phospholipids, and electrolytes</a:t>
            </a:r>
            <a:endParaRPr/>
          </a:p>
        </p:txBody>
      </p:sp>
    </p:spTree>
  </p:cSld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Bile</a:t>
            </a:r>
            <a:endParaRPr/>
          </a:p>
        </p:txBody>
      </p:sp>
      <p:sp>
        <p:nvSpPr>
          <p:cNvPr id="142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Enterohepatic circulation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Recycles bile salts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Bile salts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duodenum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reabsorbed from ileum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hepatic portal blood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liver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secreted into bile</a:t>
            </a:r>
            <a:endParaRPr/>
          </a:p>
        </p:txBody>
      </p:sp>
    </p:spTree>
  </p:cSld>
  <p:timing>
    <p:tnLst>
      <p:par>
        <p:cTn id="177" dur="indefinite" restart="never" nodeType="tmRoot">
          <p:childTnLst>
            <p:seq>
              <p:cTn id="1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8151840" y="6581880"/>
            <a:ext cx="98820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23.4</a:t>
            </a:r>
            <a:endParaRPr/>
          </a:p>
        </p:txBody>
      </p:sp>
      <p:pic>
        <p:nvPicPr>
          <p:cNvPr id="224" name="Picture 9" descr=""/>
          <p:cNvPicPr/>
          <p:nvPr/>
        </p:nvPicPr>
        <p:blipFill>
          <a:blip r:embed="rId1"/>
          <a:srcRect l="0" t="10584" r="0" b="0"/>
          <a:stretch>
            <a:fillRect/>
          </a:stretch>
        </p:blipFill>
        <p:spPr>
          <a:xfrm>
            <a:off x="452520" y="787320"/>
            <a:ext cx="8236800" cy="5252400"/>
          </a:xfrm>
          <a:prstGeom prst="rect">
            <a:avLst/>
          </a:prstGeom>
          <a:ln w="9360"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713520" y="1025640"/>
            <a:ext cx="1823400" cy="73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External stimuli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(sight, smell, taste,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thought of food)</a:t>
            </a:r>
            <a:endParaRPr/>
          </a:p>
        </p:txBody>
      </p:sp>
      <p:sp>
        <p:nvSpPr>
          <p:cNvPr id="226" name="CustomShape 3"/>
          <p:cNvSpPr/>
          <p:nvPr/>
        </p:nvSpPr>
        <p:spPr>
          <a:xfrm>
            <a:off x="3114720" y="1174680"/>
            <a:ext cx="3039480" cy="486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Central nervous system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and extrinsic autonomic nerves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1500840" y="2330280"/>
            <a:ext cx="1706040" cy="243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231f20"/>
                </a:solidFill>
                <a:latin typeface="Arial"/>
              </a:rPr>
              <a:t>Afferent impulses</a:t>
            </a:r>
            <a:endParaRPr/>
          </a:p>
        </p:txBody>
      </p:sp>
      <p:sp>
        <p:nvSpPr>
          <p:cNvPr id="228" name="CustomShape 5"/>
          <p:cNvSpPr/>
          <p:nvPr/>
        </p:nvSpPr>
        <p:spPr>
          <a:xfrm>
            <a:off x="5621760" y="2330280"/>
            <a:ext cx="1695240" cy="243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231f20"/>
                </a:solidFill>
                <a:latin typeface="Arial"/>
              </a:rPr>
              <a:t>Efferent impulses</a:t>
            </a:r>
            <a:endParaRPr/>
          </a:p>
        </p:txBody>
      </p:sp>
      <p:sp>
        <p:nvSpPr>
          <p:cNvPr id="229" name="CustomShape 6"/>
          <p:cNvSpPr/>
          <p:nvPr/>
        </p:nvSpPr>
        <p:spPr>
          <a:xfrm>
            <a:off x="3773880" y="1962000"/>
            <a:ext cx="1346400" cy="243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Long reflexes</a:t>
            </a:r>
            <a:endParaRPr/>
          </a:p>
        </p:txBody>
      </p:sp>
      <p:sp>
        <p:nvSpPr>
          <p:cNvPr id="230" name="CustomShape 7"/>
          <p:cNvSpPr/>
          <p:nvPr/>
        </p:nvSpPr>
        <p:spPr>
          <a:xfrm>
            <a:off x="777960" y="3290760"/>
            <a:ext cx="843480" cy="73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Internal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(GI tract)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stimuli</a:t>
            </a:r>
            <a:endParaRPr/>
          </a:p>
        </p:txBody>
      </p:sp>
      <p:sp>
        <p:nvSpPr>
          <p:cNvPr id="231" name="CustomShape 8"/>
          <p:cNvSpPr/>
          <p:nvPr/>
        </p:nvSpPr>
        <p:spPr>
          <a:xfrm>
            <a:off x="2452680" y="3265560"/>
            <a:ext cx="1812600" cy="73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Chemoreceptors,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osmoreceptors, or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mechanoreceptors</a:t>
            </a:r>
            <a:endParaRPr/>
          </a:p>
        </p:txBody>
      </p:sp>
      <p:sp>
        <p:nvSpPr>
          <p:cNvPr id="232" name="CustomShape 9"/>
          <p:cNvSpPr/>
          <p:nvPr/>
        </p:nvSpPr>
        <p:spPr>
          <a:xfrm>
            <a:off x="4794840" y="3265560"/>
            <a:ext cx="1508040" cy="73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Local (intrinsic)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nerve plexus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(“gut brain”)</a:t>
            </a:r>
            <a:endParaRPr/>
          </a:p>
        </p:txBody>
      </p:sp>
      <p:sp>
        <p:nvSpPr>
          <p:cNvPr id="233" name="CustomShape 10"/>
          <p:cNvSpPr/>
          <p:nvPr/>
        </p:nvSpPr>
        <p:spPr>
          <a:xfrm>
            <a:off x="6804360" y="3227400"/>
            <a:ext cx="1508040" cy="73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Effectors: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Smooth muscle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or glands</a:t>
            </a:r>
            <a:endParaRPr/>
          </a:p>
        </p:txBody>
      </p:sp>
      <p:sp>
        <p:nvSpPr>
          <p:cNvPr id="234" name="CustomShape 11"/>
          <p:cNvSpPr/>
          <p:nvPr/>
        </p:nvSpPr>
        <p:spPr>
          <a:xfrm>
            <a:off x="951480" y="4781520"/>
            <a:ext cx="1665000" cy="730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231f20"/>
                </a:solidFill>
                <a:latin typeface="Arial"/>
              </a:rPr>
              <a:t>Gastrointestinal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231f20"/>
                </a:solidFill>
                <a:latin typeface="Arial"/>
              </a:rPr>
              <a:t>wall (site of short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231f20"/>
                </a:solidFill>
                <a:latin typeface="Arial"/>
              </a:rPr>
              <a:t>reflexes)</a:t>
            </a:r>
            <a:endParaRPr/>
          </a:p>
        </p:txBody>
      </p:sp>
      <p:sp>
        <p:nvSpPr>
          <p:cNvPr id="235" name="CustomShape 12"/>
          <p:cNvSpPr/>
          <p:nvPr/>
        </p:nvSpPr>
        <p:spPr>
          <a:xfrm>
            <a:off x="6739560" y="4667400"/>
            <a:ext cx="1667880" cy="973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Response: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Change in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contractile or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secretory activity</a:t>
            </a:r>
            <a:endParaRPr/>
          </a:p>
        </p:txBody>
      </p:sp>
      <p:sp>
        <p:nvSpPr>
          <p:cNvPr id="236" name="CustomShape 13"/>
          <p:cNvSpPr/>
          <p:nvPr/>
        </p:nvSpPr>
        <p:spPr>
          <a:xfrm>
            <a:off x="3765960" y="5508720"/>
            <a:ext cx="1588680" cy="486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231f20"/>
                </a:solidFill>
                <a:latin typeface="Arial"/>
              </a:rPr>
              <a:t>Lumen of the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231f20"/>
                </a:solidFill>
                <a:latin typeface="Arial"/>
              </a:rPr>
              <a:t>alimentary canal</a:t>
            </a:r>
            <a:endParaRPr/>
          </a:p>
        </p:txBody>
      </p:sp>
      <p:sp>
        <p:nvSpPr>
          <p:cNvPr id="237" name="CustomShape 14"/>
          <p:cNvSpPr/>
          <p:nvPr/>
        </p:nvSpPr>
        <p:spPr>
          <a:xfrm>
            <a:off x="3832200" y="4349880"/>
            <a:ext cx="1401120" cy="243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Short reflexes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The Gallbladder</a:t>
            </a:r>
            <a:endParaRPr/>
          </a:p>
        </p:txBody>
      </p:sp>
      <p:sp>
        <p:nvSpPr>
          <p:cNvPr id="142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Thin-walled muscular sac on the ventral surface of the liver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Stores and concentrates bile by absorbing its water and 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Releases bile via the cystic duct, which flows into the bile duct</a:t>
            </a:r>
            <a:endParaRPr/>
          </a:p>
        </p:txBody>
      </p:sp>
    </p:spTree>
  </p:cSld>
  <p:timing>
    <p:tnLst>
      <p:par>
        <p:cTn id="179" dur="indefinite" restart="never" nodeType="tmRoot">
          <p:childTnLst>
            <p:seq>
              <p:cTn id="1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Pancreas</a:t>
            </a:r>
            <a:endParaRPr/>
          </a:p>
        </p:txBody>
      </p:sp>
      <p:sp>
        <p:nvSpPr>
          <p:cNvPr id="142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Location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Mostly retroperitoneal, deep to the greater curvature of the stomach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Head is encircled by the duodenum; tail abuts the spleen</a:t>
            </a:r>
            <a:endParaRPr/>
          </a:p>
        </p:txBody>
      </p:sp>
    </p:spTree>
  </p:cSld>
  <p:timing>
    <p:tnLst>
      <p:par>
        <p:cTn id="181" dur="indefinite" restart="never" nodeType="tmRoot">
          <p:childTnLst>
            <p:seq>
              <p:cTn id="1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Pancreas</a:t>
            </a:r>
            <a:endParaRPr/>
          </a:p>
        </p:txBody>
      </p:sp>
      <p:sp>
        <p:nvSpPr>
          <p:cNvPr id="1426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Endocrine function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Pancreatic islets secrete insulin and glucagon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Exocrine function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Acini (clusters of secretory cells) secrete pancreatic juice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Zymogen granules of secretory cells contain digestive enzymes</a:t>
            </a:r>
            <a:endParaRPr/>
          </a:p>
        </p:txBody>
      </p:sp>
    </p:spTree>
  </p:cSld>
  <p:timing>
    <p:tnLst>
      <p:par>
        <p:cTn id="183" dur="indefinite" restart="never" nodeType="tmRoot">
          <p:childTnLst>
            <p:seq>
              <p:cTn id="1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CustomShape 1"/>
          <p:cNvSpPr/>
          <p:nvPr/>
        </p:nvSpPr>
        <p:spPr>
          <a:xfrm>
            <a:off x="7983000" y="6581880"/>
            <a:ext cx="115776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23.26a</a:t>
            </a:r>
            <a:endParaRPr/>
          </a:p>
        </p:txBody>
      </p:sp>
      <p:pic>
        <p:nvPicPr>
          <p:cNvPr id="142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39852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1429" name="Line 2"/>
          <p:cNvSpPr/>
          <p:nvPr/>
        </p:nvSpPr>
        <p:spPr>
          <a:xfrm flipH="1">
            <a:off x="1379520" y="920520"/>
            <a:ext cx="503388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0" name="Line 3"/>
          <p:cNvSpPr/>
          <p:nvPr/>
        </p:nvSpPr>
        <p:spPr>
          <a:xfrm flipH="1">
            <a:off x="5025960" y="1869840"/>
            <a:ext cx="138744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1" name="Line 4"/>
          <p:cNvSpPr/>
          <p:nvPr/>
        </p:nvSpPr>
        <p:spPr>
          <a:xfrm flipH="1">
            <a:off x="6064200" y="2622240"/>
            <a:ext cx="34920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2" name="Line 5"/>
          <p:cNvSpPr/>
          <p:nvPr/>
        </p:nvSpPr>
        <p:spPr>
          <a:xfrm flipH="1">
            <a:off x="5022720" y="3601800"/>
            <a:ext cx="139068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3" name="Line 6"/>
          <p:cNvSpPr/>
          <p:nvPr/>
        </p:nvSpPr>
        <p:spPr>
          <a:xfrm flipH="1">
            <a:off x="5540040" y="4741560"/>
            <a:ext cx="87336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4" name="Line 7"/>
          <p:cNvSpPr/>
          <p:nvPr/>
        </p:nvSpPr>
        <p:spPr>
          <a:xfrm flipH="1">
            <a:off x="1461960" y="920520"/>
            <a:ext cx="1222200" cy="280512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5" name="Line 8"/>
          <p:cNvSpPr/>
          <p:nvPr/>
        </p:nvSpPr>
        <p:spPr>
          <a:xfrm flipH="1">
            <a:off x="5733720" y="1869840"/>
            <a:ext cx="171720" cy="3938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6" name="Line 9"/>
          <p:cNvSpPr/>
          <p:nvPr/>
        </p:nvSpPr>
        <p:spPr>
          <a:xfrm>
            <a:off x="5626080" y="4373280"/>
            <a:ext cx="450720" cy="36828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7" name="Line 10"/>
          <p:cNvSpPr/>
          <p:nvPr/>
        </p:nvSpPr>
        <p:spPr>
          <a:xfrm flipH="1">
            <a:off x="4978080" y="3601800"/>
            <a:ext cx="276480" cy="21276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438" name="CustomShape 11"/>
          <p:cNvSpPr/>
          <p:nvPr/>
        </p:nvSpPr>
        <p:spPr>
          <a:xfrm>
            <a:off x="6477120" y="719280"/>
            <a:ext cx="882000" cy="792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Small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duct</a:t>
            </a:r>
            <a:endParaRPr/>
          </a:p>
        </p:txBody>
      </p:sp>
      <p:sp>
        <p:nvSpPr>
          <p:cNvPr id="1439" name="CustomShape 12"/>
          <p:cNvSpPr/>
          <p:nvPr/>
        </p:nvSpPr>
        <p:spPr>
          <a:xfrm>
            <a:off x="6477120" y="1668600"/>
            <a:ext cx="1856520" cy="396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Acinar cells</a:t>
            </a:r>
            <a:endParaRPr/>
          </a:p>
        </p:txBody>
      </p:sp>
      <p:sp>
        <p:nvSpPr>
          <p:cNvPr id="1440" name="CustomShape 13"/>
          <p:cNvSpPr/>
          <p:nvPr/>
        </p:nvSpPr>
        <p:spPr>
          <a:xfrm>
            <a:off x="6475680" y="2421000"/>
            <a:ext cx="1674000" cy="792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Basement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1441" name="CustomShape 14"/>
          <p:cNvSpPr/>
          <p:nvPr/>
        </p:nvSpPr>
        <p:spPr>
          <a:xfrm>
            <a:off x="6474600" y="3398760"/>
            <a:ext cx="1473120" cy="792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Zymogen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granules</a:t>
            </a:r>
            <a:endParaRPr/>
          </a:p>
        </p:txBody>
      </p:sp>
      <p:sp>
        <p:nvSpPr>
          <p:cNvPr id="1442" name="CustomShape 15"/>
          <p:cNvSpPr/>
          <p:nvPr/>
        </p:nvSpPr>
        <p:spPr>
          <a:xfrm>
            <a:off x="6474960" y="4538520"/>
            <a:ext cx="2024640" cy="118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Rough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endoplasmic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reticulum</a:t>
            </a:r>
            <a:endParaRPr/>
          </a:p>
        </p:txBody>
      </p:sp>
      <p:sp>
        <p:nvSpPr>
          <p:cNvPr id="1443" name="CustomShape 16"/>
          <p:cNvSpPr/>
          <p:nvPr/>
        </p:nvSpPr>
        <p:spPr>
          <a:xfrm>
            <a:off x="686520" y="5824440"/>
            <a:ext cx="462600" cy="396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6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</p:spTree>
  </p:cSld>
  <p:timing>
    <p:tnLst>
      <p:par>
        <p:cTn id="185" dur="indefinite" restart="never" nodeType="tmRoot">
          <p:childTnLst>
            <p:seq>
              <p:cTn id="1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Pancreatic Juice</a:t>
            </a:r>
            <a:endParaRPr/>
          </a:p>
        </p:txBody>
      </p:sp>
      <p:sp>
        <p:nvSpPr>
          <p:cNvPr id="144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Watery alkaline solution (pH 8) neutralizes chyme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Electrolytes (primarily HCO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Enzymes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Amylase, lipases, nucleases are secreted in active form but require ions or bile for optimal activity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Proteases secreted in inactive form</a:t>
            </a:r>
            <a:endParaRPr/>
          </a:p>
        </p:txBody>
      </p:sp>
    </p:spTree>
  </p:cSld>
  <p:timing>
    <p:tnLst>
      <p:par>
        <p:cTn id="187" dur="indefinite" restart="never" nodeType="tmRoot">
          <p:childTnLst>
            <p:seq>
              <p:cTn id="1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23.27</a:t>
            </a:r>
            <a:endParaRPr/>
          </a:p>
        </p:txBody>
      </p:sp>
      <p:pic>
        <p:nvPicPr>
          <p:cNvPr id="144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01480"/>
            <a:ext cx="8230320" cy="6090480"/>
          </a:xfrm>
          <a:prstGeom prst="rect">
            <a:avLst/>
          </a:prstGeom>
          <a:ln w="9360">
            <a:noFill/>
          </a:ln>
        </p:spPr>
      </p:pic>
      <p:sp>
        <p:nvSpPr>
          <p:cNvPr id="1448" name="Line 2"/>
          <p:cNvSpPr/>
          <p:nvPr/>
        </p:nvSpPr>
        <p:spPr>
          <a:xfrm flipH="1">
            <a:off x="4572000" y="1325520"/>
            <a:ext cx="12031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49" name="Line 3"/>
          <p:cNvSpPr/>
          <p:nvPr/>
        </p:nvSpPr>
        <p:spPr>
          <a:xfrm flipH="1">
            <a:off x="5029200" y="2614320"/>
            <a:ext cx="7459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50" name="CustomShape 4"/>
          <p:cNvSpPr/>
          <p:nvPr/>
        </p:nvSpPr>
        <p:spPr>
          <a:xfrm>
            <a:off x="4510080" y="3087720"/>
            <a:ext cx="1264680" cy="546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451" name="Line 5"/>
          <p:cNvSpPr/>
          <p:nvPr/>
        </p:nvSpPr>
        <p:spPr>
          <a:xfrm flipV="1">
            <a:off x="4930560" y="3087360"/>
            <a:ext cx="593640" cy="662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452" name="CustomShape 6"/>
          <p:cNvSpPr/>
          <p:nvPr/>
        </p:nvSpPr>
        <p:spPr>
          <a:xfrm>
            <a:off x="5809320" y="1222200"/>
            <a:ext cx="7506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Stomach</a:t>
            </a:r>
            <a:endParaRPr/>
          </a:p>
        </p:txBody>
      </p:sp>
      <p:sp>
        <p:nvSpPr>
          <p:cNvPr id="1453" name="CustomShape 7"/>
          <p:cNvSpPr/>
          <p:nvPr/>
        </p:nvSpPr>
        <p:spPr>
          <a:xfrm>
            <a:off x="5808960" y="2508120"/>
            <a:ext cx="7916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1454" name="CustomShape 8"/>
          <p:cNvSpPr/>
          <p:nvPr/>
        </p:nvSpPr>
        <p:spPr>
          <a:xfrm>
            <a:off x="5807160" y="2981160"/>
            <a:ext cx="793440" cy="425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Epithelial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cells</a:t>
            </a:r>
            <a:endParaRPr/>
          </a:p>
        </p:txBody>
      </p:sp>
      <p:sp>
        <p:nvSpPr>
          <p:cNvPr id="1455" name="CustomShape 9"/>
          <p:cNvSpPr/>
          <p:nvPr/>
        </p:nvSpPr>
        <p:spPr>
          <a:xfrm>
            <a:off x="3373920" y="4165560"/>
            <a:ext cx="1809720" cy="1278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Trypsinogen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(inactive)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Chymotrypsinogen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(inactive)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Procarboxypeptidase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(inactive)</a:t>
            </a:r>
            <a:endParaRPr/>
          </a:p>
        </p:txBody>
      </p:sp>
      <p:sp>
        <p:nvSpPr>
          <p:cNvPr id="1456" name="CustomShape 10"/>
          <p:cNvSpPr/>
          <p:nvPr/>
        </p:nvSpPr>
        <p:spPr>
          <a:xfrm>
            <a:off x="4978080" y="4181400"/>
            <a:ext cx="63324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Trypsin</a:t>
            </a:r>
            <a:endParaRPr/>
          </a:p>
        </p:txBody>
      </p:sp>
      <p:sp>
        <p:nvSpPr>
          <p:cNvPr id="1457" name="CustomShape 11"/>
          <p:cNvSpPr/>
          <p:nvPr/>
        </p:nvSpPr>
        <p:spPr>
          <a:xfrm>
            <a:off x="5696640" y="4556160"/>
            <a:ext cx="119700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Chymotrypsin</a:t>
            </a:r>
            <a:endParaRPr/>
          </a:p>
        </p:txBody>
      </p:sp>
      <p:sp>
        <p:nvSpPr>
          <p:cNvPr id="1458" name="CustomShape 12"/>
          <p:cNvSpPr/>
          <p:nvPr/>
        </p:nvSpPr>
        <p:spPr>
          <a:xfrm>
            <a:off x="5688360" y="4937040"/>
            <a:ext cx="1542960" cy="212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Carboxypeptidase</a:t>
            </a:r>
            <a:endParaRPr/>
          </a:p>
        </p:txBody>
      </p:sp>
      <p:sp>
        <p:nvSpPr>
          <p:cNvPr id="1459" name="CustomShape 13"/>
          <p:cNvSpPr/>
          <p:nvPr/>
        </p:nvSpPr>
        <p:spPr>
          <a:xfrm>
            <a:off x="3758760" y="3772080"/>
            <a:ext cx="1492920" cy="382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Membrane-bound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enteropeptidase</a:t>
            </a:r>
            <a:endParaRPr/>
          </a:p>
        </p:txBody>
      </p:sp>
    </p:spTree>
  </p:cSld>
  <p:timing>
    <p:tnLst>
      <p:par>
        <p:cTn id="189" dur="indefinite" restart="never" nodeType="tmRoot">
          <p:childTnLst>
            <p:seq>
              <p:cTn id="1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Bile Secretion</a:t>
            </a:r>
            <a:endParaRPr/>
          </a:p>
        </p:txBody>
      </p:sp>
      <p:sp>
        <p:nvSpPr>
          <p:cNvPr id="1461" name="CustomShape 2"/>
          <p:cNvSpPr/>
          <p:nvPr/>
        </p:nvSpPr>
        <p:spPr>
          <a:xfrm>
            <a:off x="457200" y="1417680"/>
            <a:ext cx="8228880" cy="4902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Bile secretion is stimulated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Bile salts in enterohepatic circulation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Secretin from intestinal cells exposed to HCl and fatty chyme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Gallbladder contraction is stimulated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Cholecystokinin (CCK) from intestinal cells exposed to proteins and fat in chyme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Vagal stimulation (minor stimulus)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CCK also causes hepatopancreatic sphincter to relax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1" dur="indefinite" restart="never" nodeType="tmRoot">
          <p:childTnLst>
            <p:seq>
              <p:cTn id="1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Pancreatic Secretion</a:t>
            </a:r>
            <a:endParaRPr/>
          </a:p>
        </p:txBody>
      </p:sp>
      <p:sp>
        <p:nvSpPr>
          <p:cNvPr id="146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CCK induces the secretion of enzyme-rich pancreatic juice by acini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Secretin causes secretion of bicarbonate-rich pancreatic juice by duct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Vagal stimulation also causes release of pancreatic juice (minor stimulus)</a:t>
            </a:r>
            <a:endParaRPr/>
          </a:p>
        </p:txBody>
      </p:sp>
    </p:spTree>
  </p:cSld>
  <p:timing>
    <p:tnLst>
      <p:par>
        <p:cTn id="193" dur="indefinite" restart="never" nodeType="tmRoot">
          <p:childTnLst>
            <p:seq>
              <p:cTn id="1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CustomShape 1"/>
          <p:cNvSpPr/>
          <p:nvPr/>
        </p:nvSpPr>
        <p:spPr>
          <a:xfrm>
            <a:off x="8067600" y="6581880"/>
            <a:ext cx="1072440" cy="2725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23.28</a:t>
            </a:r>
            <a:endParaRPr/>
          </a:p>
        </p:txBody>
      </p:sp>
      <p:pic>
        <p:nvPicPr>
          <p:cNvPr id="1465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3560"/>
            <a:ext cx="8230320" cy="5868360"/>
          </a:xfrm>
          <a:prstGeom prst="rect">
            <a:avLst/>
          </a:prstGeom>
          <a:ln w="9360">
            <a:noFill/>
          </a:ln>
        </p:spPr>
      </p:pic>
      <p:sp>
        <p:nvSpPr>
          <p:cNvPr id="1466" name="CustomShape 2"/>
          <p:cNvSpPr/>
          <p:nvPr/>
        </p:nvSpPr>
        <p:spPr>
          <a:xfrm>
            <a:off x="478080" y="512640"/>
            <a:ext cx="1966680" cy="2246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	</a:t>
            </a:r>
            <a:r>
              <a:rPr b="1" lang="en-US">
                <a:solidFill>
                  <a:srgbClr val="0092c8"/>
                </a:solidFill>
                <a:latin typeface="Arial"/>
              </a:rPr>
              <a:t>Chyme enter-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ing duodenum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causes release of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cholecystokinin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(CCK) and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secretin from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duodenal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enteroendocrine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cells.</a:t>
            </a:r>
            <a:endParaRPr/>
          </a:p>
        </p:txBody>
      </p:sp>
      <p:sp>
        <p:nvSpPr>
          <p:cNvPr id="1467" name="CustomShape 3"/>
          <p:cNvSpPr/>
          <p:nvPr/>
        </p:nvSpPr>
        <p:spPr>
          <a:xfrm>
            <a:off x="2649600" y="4241880"/>
            <a:ext cx="780480" cy="9144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468" name="Line 4"/>
          <p:cNvSpPr/>
          <p:nvPr/>
        </p:nvSpPr>
        <p:spPr>
          <a:xfrm flipV="1">
            <a:off x="2404800" y="515880"/>
            <a:ext cx="1800" cy="21240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69" name="Line 5"/>
          <p:cNvSpPr/>
          <p:nvPr/>
        </p:nvSpPr>
        <p:spPr>
          <a:xfrm>
            <a:off x="2404800" y="1582560"/>
            <a:ext cx="1444680" cy="2179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0" name="Line 6"/>
          <p:cNvSpPr/>
          <p:nvPr/>
        </p:nvSpPr>
        <p:spPr>
          <a:xfrm flipV="1">
            <a:off x="6699240" y="506160"/>
            <a:ext cx="1440" cy="18925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1" name="Line 7"/>
          <p:cNvSpPr/>
          <p:nvPr/>
        </p:nvSpPr>
        <p:spPr>
          <a:xfrm flipH="1">
            <a:off x="5022720" y="1471320"/>
            <a:ext cx="1676520" cy="2732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2" name="Line 8"/>
          <p:cNvSpPr/>
          <p:nvPr/>
        </p:nvSpPr>
        <p:spPr>
          <a:xfrm flipV="1">
            <a:off x="2404800" y="2979720"/>
            <a:ext cx="1800" cy="112536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3" name="CustomShape 9"/>
          <p:cNvSpPr/>
          <p:nvPr/>
        </p:nvSpPr>
        <p:spPr>
          <a:xfrm>
            <a:off x="2405160" y="3525840"/>
            <a:ext cx="580320" cy="70884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1474" name="Line 10"/>
          <p:cNvSpPr/>
          <p:nvPr/>
        </p:nvSpPr>
        <p:spPr>
          <a:xfrm flipV="1">
            <a:off x="2404800" y="4476600"/>
            <a:ext cx="1800" cy="18860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5" name="Line 11"/>
          <p:cNvSpPr/>
          <p:nvPr/>
        </p:nvSpPr>
        <p:spPr>
          <a:xfrm flipV="1">
            <a:off x="2404800" y="5130720"/>
            <a:ext cx="2979720" cy="6444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6" name="Line 12"/>
          <p:cNvSpPr/>
          <p:nvPr/>
        </p:nvSpPr>
        <p:spPr>
          <a:xfrm flipV="1">
            <a:off x="6699240" y="2544480"/>
            <a:ext cx="1440" cy="19386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7" name="Line 13"/>
          <p:cNvSpPr/>
          <p:nvPr/>
        </p:nvSpPr>
        <p:spPr>
          <a:xfrm flipH="1" flipV="1">
            <a:off x="4039920" y="2716200"/>
            <a:ext cx="2659320" cy="4950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8" name="Line 14"/>
          <p:cNvSpPr/>
          <p:nvPr/>
        </p:nvSpPr>
        <p:spPr>
          <a:xfrm flipV="1">
            <a:off x="6699240" y="4628880"/>
            <a:ext cx="1440" cy="173988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79" name="Line 15"/>
          <p:cNvSpPr/>
          <p:nvPr/>
        </p:nvSpPr>
        <p:spPr>
          <a:xfrm flipH="1" flipV="1">
            <a:off x="4632120" y="2900160"/>
            <a:ext cx="2067120" cy="25765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480" name="CustomShape 16"/>
          <p:cNvSpPr/>
          <p:nvPr/>
        </p:nvSpPr>
        <p:spPr>
          <a:xfrm>
            <a:off x="506520" y="2957400"/>
            <a:ext cx="1777680" cy="1260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	</a:t>
            </a:r>
            <a:r>
              <a:rPr b="1" lang="en-US">
                <a:solidFill>
                  <a:srgbClr val="0092c8"/>
                </a:solidFill>
                <a:latin typeface="Arial"/>
              </a:rPr>
              <a:t>CCK (red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dots) and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secretin (yellow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dots) enter the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bloodstream.</a:t>
            </a:r>
            <a:endParaRPr/>
          </a:p>
        </p:txBody>
      </p:sp>
      <p:sp>
        <p:nvSpPr>
          <p:cNvPr id="1481" name="CustomShape 17"/>
          <p:cNvSpPr/>
          <p:nvPr/>
        </p:nvSpPr>
        <p:spPr>
          <a:xfrm>
            <a:off x="527040" y="4433760"/>
            <a:ext cx="1854000" cy="2033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	</a:t>
            </a:r>
            <a:r>
              <a:rPr b="1" lang="en-US">
                <a:solidFill>
                  <a:srgbClr val="0092c8"/>
                </a:solidFill>
                <a:latin typeface="Arial"/>
              </a:rPr>
              <a:t>CCK induces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secretion of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enzyme-rich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pancreatic juice.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Secretin causes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secretion of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HCO</a:t>
            </a:r>
            <a:r>
              <a:rPr b="1" lang="en-US" baseline="-25000">
                <a:solidFill>
                  <a:srgbClr val="0092c8"/>
                </a:solidFill>
                <a:latin typeface="Arial"/>
              </a:rPr>
              <a:t>3</a:t>
            </a:r>
            <a:r>
              <a:rPr b="1" lang="en-US" baseline="30000">
                <a:solidFill>
                  <a:srgbClr val="0092c8"/>
                </a:solidFill>
                <a:latin typeface="Arial"/>
              </a:rPr>
              <a:t>–</a:t>
            </a:r>
            <a:r>
              <a:rPr b="1" lang="en-US">
                <a:solidFill>
                  <a:srgbClr val="0092c8"/>
                </a:solidFill>
                <a:latin typeface="Arial"/>
              </a:rPr>
              <a:t>-rich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pancreatic juice.</a:t>
            </a:r>
            <a:endParaRPr/>
          </a:p>
        </p:txBody>
      </p:sp>
      <p:sp>
        <p:nvSpPr>
          <p:cNvPr id="1482" name="CustomShape 18"/>
          <p:cNvSpPr/>
          <p:nvPr/>
        </p:nvSpPr>
        <p:spPr>
          <a:xfrm>
            <a:off x="6797520" y="523800"/>
            <a:ext cx="1993320" cy="180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	</a:t>
            </a:r>
            <a:r>
              <a:rPr b="1" lang="en-US">
                <a:solidFill>
                  <a:srgbClr val="0092c8"/>
                </a:solidFill>
                <a:latin typeface="Arial"/>
              </a:rPr>
              <a:t>Bile salts and,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to a lesser extent,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secretin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transported via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bloodstream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stimulate liver to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produce bile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more rapidly.</a:t>
            </a:r>
            <a:endParaRPr/>
          </a:p>
        </p:txBody>
      </p:sp>
      <p:sp>
        <p:nvSpPr>
          <p:cNvPr id="1483" name="CustomShape 19"/>
          <p:cNvSpPr/>
          <p:nvPr/>
        </p:nvSpPr>
        <p:spPr>
          <a:xfrm>
            <a:off x="6808680" y="2562120"/>
            <a:ext cx="1955160" cy="2027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	</a:t>
            </a:r>
            <a:r>
              <a:rPr b="1" lang="en-US">
                <a:solidFill>
                  <a:srgbClr val="0092c8"/>
                </a:solidFill>
                <a:latin typeface="Arial"/>
              </a:rPr>
              <a:t>CCK (via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bloodstream)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causes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gallbladder to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contract and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hepatopancreatic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sphincter to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relax; bile enters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duodenum.</a:t>
            </a:r>
            <a:endParaRPr/>
          </a:p>
        </p:txBody>
      </p:sp>
      <p:sp>
        <p:nvSpPr>
          <p:cNvPr id="1484" name="CustomShape 20"/>
          <p:cNvSpPr/>
          <p:nvPr/>
        </p:nvSpPr>
        <p:spPr>
          <a:xfrm>
            <a:off x="6815160" y="4651200"/>
            <a:ext cx="1726560" cy="180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	</a:t>
            </a:r>
            <a:r>
              <a:rPr b="1" lang="en-US">
                <a:solidFill>
                  <a:srgbClr val="0092c8"/>
                </a:solidFill>
                <a:latin typeface="Arial"/>
              </a:rPr>
              <a:t>During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cephalic and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gastric phases,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vagal nerve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stimulation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causes weak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contractions of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gallbladder.</a:t>
            </a:r>
            <a:endParaRPr/>
          </a:p>
        </p:txBody>
      </p:sp>
      <p:sp>
        <p:nvSpPr>
          <p:cNvPr id="1485" name="CustomShape 21"/>
          <p:cNvSpPr/>
          <p:nvPr/>
        </p:nvSpPr>
        <p:spPr>
          <a:xfrm>
            <a:off x="8279640" y="117360"/>
            <a:ext cx="635760" cy="253080"/>
          </a:xfrm>
          <a:prstGeom prst="rect">
            <a:avLst/>
          </a:prstGeom>
          <a:noFill/>
          <a:ln w="9360">
            <a:noFill/>
          </a:ln>
        </p:spPr>
        <p:txBody>
          <a:bodyPr wrap="none" lIns="71280" rIns="71280" tIns="35640" bIns="3564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Slide 1</a:t>
            </a:r>
            <a:endParaRPr/>
          </a:p>
        </p:txBody>
      </p:sp>
      <p:sp>
        <p:nvSpPr>
          <p:cNvPr id="1486" name="CustomShape 22"/>
          <p:cNvSpPr/>
          <p:nvPr/>
        </p:nvSpPr>
        <p:spPr>
          <a:xfrm>
            <a:off x="447840" y="503280"/>
            <a:ext cx="237240" cy="2372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487" name="CustomShape 23"/>
          <p:cNvSpPr/>
          <p:nvPr/>
        </p:nvSpPr>
        <p:spPr>
          <a:xfrm>
            <a:off x="468360" y="2948040"/>
            <a:ext cx="237240" cy="2372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488" name="CustomShape 24"/>
          <p:cNvSpPr/>
          <p:nvPr/>
        </p:nvSpPr>
        <p:spPr>
          <a:xfrm>
            <a:off x="461880" y="4429080"/>
            <a:ext cx="237240" cy="2372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489" name="CustomShape 25"/>
          <p:cNvSpPr/>
          <p:nvPr/>
        </p:nvSpPr>
        <p:spPr>
          <a:xfrm>
            <a:off x="6767640" y="501480"/>
            <a:ext cx="237240" cy="2372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490" name="CustomShape 26"/>
          <p:cNvSpPr/>
          <p:nvPr/>
        </p:nvSpPr>
        <p:spPr>
          <a:xfrm>
            <a:off x="6775560" y="2538360"/>
            <a:ext cx="237240" cy="2372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5</a:t>
            </a:r>
            <a:endParaRPr/>
          </a:p>
        </p:txBody>
      </p:sp>
      <p:sp>
        <p:nvSpPr>
          <p:cNvPr id="1491" name="CustomShape 27"/>
          <p:cNvSpPr/>
          <p:nvPr/>
        </p:nvSpPr>
        <p:spPr>
          <a:xfrm>
            <a:off x="6781680" y="4618080"/>
            <a:ext cx="237240" cy="2372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6</a:t>
            </a:r>
            <a:endParaRPr/>
          </a:p>
        </p:txBody>
      </p:sp>
    </p:spTree>
  </p:cSld>
  <p:timing>
    <p:tnLst>
      <p:par>
        <p:cTn id="195" dur="indefinite" restart="never" nodeType="tmRoot">
          <p:childTnLst>
            <p:seq>
              <p:cTn id="1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Digestion in the Small Intestine</a:t>
            </a:r>
            <a:endParaRPr/>
          </a:p>
        </p:txBody>
      </p:sp>
      <p:sp>
        <p:nvSpPr>
          <p:cNvPr id="149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Chyme from stomach contains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Partially digested carbohydrates and proteins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Undigested fats</a:t>
            </a:r>
            <a:endParaRPr/>
          </a:p>
        </p:txBody>
      </p:sp>
    </p:spTree>
  </p:cSld>
  <p:timing>
    <p:tnLst>
      <p:par>
        <p:cTn id="197" dur="indefinite" restart="never" nodeType="tmRoot">
          <p:childTnLst>
            <p:seq>
              <p:cTn id="1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