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08.xml" ContentType="application/vnd.openxmlformats-officedocument.presentationml.slide+xml"/>
  <Override PartName="/ppt/slides/slide105.xml" ContentType="application/vnd.openxmlformats-officedocument.presentationml.slide+xml"/>
  <Override PartName="/ppt/slides/slide102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0.xml" ContentType="application/vnd.openxmlformats-officedocument.presentationml.slide+xml"/>
  <Override PartName="/ppt/slides/slide87.xml" ContentType="application/vnd.openxmlformats-officedocument.presentationml.slide+xml"/>
  <Override PartName="/ppt/slides/slide93.xml" ContentType="application/vnd.openxmlformats-officedocument.presentationml.slide+xml"/>
  <Override PartName="/ppt/slides/slide86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79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0.xml" ContentType="application/vnd.openxmlformats-officedocument.presentationml.slide+xml"/>
  <Override PartName="/ppt/slides/slide109.xml" ContentType="application/vnd.openxmlformats-officedocument.presentationml.slide+xml"/>
  <Override PartName="/ppt/slides/slide69.xml" ContentType="application/vnd.openxmlformats-officedocument.presentationml.slide+xml"/>
  <Override PartName="/ppt/slides/slide104.xml" ContentType="application/vnd.openxmlformats-officedocument.presentationml.slide+xml"/>
  <Override PartName="/ppt/slides/slide68.xml" ContentType="application/vnd.openxmlformats-officedocument.presentationml.slide+xml"/>
  <Override PartName="/ppt/slides/slide91.xml" ContentType="application/vnd.openxmlformats-officedocument.presentationml.slide+xml"/>
  <Override PartName="/ppt/slides/slide66.xml" ContentType="application/vnd.openxmlformats-officedocument.presentationml.slide+xml"/>
  <Override PartName="/ppt/slides/slide6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8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72.xml" ContentType="application/vnd.openxmlformats-officedocument.presentationml.slide+xml"/>
  <Override PartName="/ppt/slides/slide44.xml" ContentType="application/vnd.openxmlformats-officedocument.presentationml.slide+xml"/>
  <Override PartName="/ppt/slides/slide6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10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71.xml" ContentType="application/vnd.openxmlformats-officedocument.presentationml.slide+xml"/>
  <Override PartName="/ppt/slides/slide33.xml" ContentType="application/vnd.openxmlformats-officedocument.presentationml.slide+xml"/>
  <Override PartName="/ppt/slides/slide61.xml" ContentType="application/vnd.openxmlformats-officedocument.presentationml.slide+xml"/>
  <Override PartName="/ppt/slides/_rels/slide109.xml.rels" ContentType="application/vnd.openxmlformats-package.relationships+xml"/>
  <Override PartName="/ppt/slides/_rels/slide107.xml.rels" ContentType="application/vnd.openxmlformats-package.relationships+xml"/>
  <Override PartName="/ppt/slides/_rels/slide106.xml.rels" ContentType="application/vnd.openxmlformats-package.relationships+xml"/>
  <Override PartName="/ppt/slides/_rels/slide105.xml.rels" ContentType="application/vnd.openxmlformats-package.relationships+xml"/>
  <Override PartName="/ppt/slides/_rels/slide99.xml.rels" ContentType="application/vnd.openxmlformats-package.relationships+xml"/>
  <Override PartName="/ppt/slides/_rels/slide108.xml.rels" ContentType="application/vnd.openxmlformats-package.relationships+xml"/>
  <Override PartName="/ppt/slides/_rels/slide97.xml.rels" ContentType="application/vnd.openxmlformats-package.relationships+xml"/>
  <Override PartName="/ppt/slides/_rels/slide91.xml.rels" ContentType="application/vnd.openxmlformats-package.relationships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86.xml.rels" ContentType="application/vnd.openxmlformats-package.relationships+xml"/>
  <Override PartName="/ppt/slides/_rels/slide85.xml.rels" ContentType="application/vnd.openxmlformats-package.relationships+xml"/>
  <Override PartName="/ppt/slides/_rels/slide83.xml.rels" ContentType="application/vnd.openxmlformats-package.relationships+xml"/>
  <Override PartName="/ppt/slides/_rels/slide79.xml.rels" ContentType="application/vnd.openxmlformats-package.relationships+xml"/>
  <Override PartName="/ppt/slides/_rels/slide84.xml.rels" ContentType="application/vnd.openxmlformats-package.relationships+xml"/>
  <Override PartName="/ppt/slides/_rels/slide76.xml.rels" ContentType="application/vnd.openxmlformats-package.relationships+xml"/>
  <Override PartName="/ppt/slides/_rels/slide65.xml.rels" ContentType="application/vnd.openxmlformats-package.relationships+xml"/>
  <Override PartName="/ppt/slides/_rels/slide90.xml.rels" ContentType="application/vnd.openxmlformats-package.relationships+xml"/>
  <Override PartName="/ppt/slides/_rels/slide6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72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103.xml.rels" ContentType="application/vnd.openxmlformats-package.relationships+xml"/>
  <Override PartName="/ppt/slides/_rels/slide80.xml.rels" ContentType="application/vnd.openxmlformats-package.relationships+xml"/>
  <Override PartName="/ppt/slides/_rels/slide78.xml.rels" ContentType="application/vnd.openxmlformats-package.relationships+xml"/>
  <Override PartName="/ppt/slides/_rels/slide53.xml.rels" ContentType="application/vnd.openxmlformats-package.relationships+xml"/>
  <Override PartName="/ppt/slides/_rels/slide64.xml.rels" ContentType="application/vnd.openxmlformats-package.relationships+xml"/>
  <Override PartName="/ppt/slides/_rels/slide69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95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101.xml.rels" ContentType="application/vnd.openxmlformats-package.relationships+xml"/>
  <Override PartName="/ppt/slides/_rels/slide70.xml.rels" ContentType="application/vnd.openxmlformats-package.relationships+xml"/>
  <Override PartName="/ppt/slides/_rels/slide36.xml.rels" ContentType="application/vnd.openxmlformats-package.relationships+xml"/>
  <Override PartName="/ppt/slides/_rels/slide50.xml.rels" ContentType="application/vnd.openxmlformats-package.relationships+xml"/>
  <Override PartName="/ppt/slides/_rels/slide96.xml.rels" ContentType="application/vnd.openxmlformats-package.relationships+xml"/>
  <Override PartName="/ppt/slides/_rels/slide38.xml.rels" ContentType="application/vnd.openxmlformats-package.relationships+xml"/>
  <Override PartName="/ppt/slides/_rels/slide75.xml.rels" ContentType="application/vnd.openxmlformats-package.relationships+xml"/>
  <Override PartName="/ppt/slides/_rels/slide35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94.xml.rels" ContentType="application/vnd.openxmlformats-package.relationships+xml"/>
  <Override PartName="/ppt/slides/_rels/slide31.xml.rels" ContentType="application/vnd.openxmlformats-package.relationships+xml"/>
  <Override PartName="/ppt/slides/_rels/slide61.xml.rels" ContentType="application/vnd.openxmlformats-package.relationships+xml"/>
  <Override PartName="/ppt/slides/_rels/slide24.xml.rels" ContentType="application/vnd.openxmlformats-package.relationships+xml"/>
  <Override PartName="/ppt/slides/_rels/slide100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87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98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02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63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82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93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20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104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8.xml.rels" ContentType="application/vnd.openxmlformats-package.relationships+xml"/>
  <Override PartName="/ppt/slides/_rels/slide71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81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5.xml.rels" ContentType="application/vnd.openxmlformats-package.relationships+xml"/>
  <Override PartName="/ppt/slides/_rels/slide92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107.xml" ContentType="application/vnd.openxmlformats-officedocument.presentationml.slide+xml"/>
  <Override PartName="/ppt/slides/slide106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80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97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03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5.xml" ContentType="application/vnd.openxmlformats-officedocument.presentationml.slide+xml"/>
  <Override PartName="/ppt/slides/slide60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34.xml" ContentType="application/vnd.openxmlformats-officedocument.presentationml.slide+xml"/>
  <Override PartName="/ppt/slides/slide100.xml" ContentType="application/vnd.openxmlformats-officedocument.presentationml.slide+xml"/>
  <Override PartName="/ppt/slides/slide7.xml" ContentType="application/vnd.openxmlformats-officedocument.presentationml.slide+xml"/>
  <Override PartName="/ppt/slides/slide92.xml" ContentType="application/vnd.openxmlformats-officedocument.presentationml.slide+xml"/>
  <Override PartName="/ppt/slides/slide89.xml" ContentType="application/vnd.openxmlformats-officedocument.presentationml.slide+xml"/>
  <Override PartName="/ppt/slides/slide24.xml" ContentType="application/vnd.openxmlformats-officedocument.presentationml.slide+xml"/>
  <Override PartName="/ppt/slides/slide78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8.jpeg" ContentType="image/jpeg"/>
  <Override PartName="/ppt/media/image36.jpeg" ContentType="image/jpeg"/>
  <Override PartName="/ppt/media/image35.jpeg" ContentType="image/jpeg"/>
  <Override PartName="/ppt/media/image33.jpeg" ContentType="image/jpeg"/>
  <Override PartName="/ppt/media/image32.jpeg" ContentType="image/jpeg"/>
  <Override PartName="/ppt/media/image29.jpeg" ContentType="image/jpeg"/>
  <Override PartName="/ppt/media/image27.png" ContentType="image/png"/>
  <Override PartName="/ppt/media/image25.jpeg" ContentType="image/jpeg"/>
  <Override PartName="/ppt/media/image23.jpeg" ContentType="image/jpeg"/>
  <Override PartName="/ppt/media/image21.jpeg" ContentType="image/jpeg"/>
  <Override PartName="/ppt/media/image24.jpeg" ContentType="image/jpeg"/>
  <Override PartName="/ppt/media/image28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31.jpeg" ContentType="image/jpeg"/>
  <Override PartName="/ppt/media/image15.jpeg" ContentType="image/jpeg"/>
  <Override PartName="/ppt/media/image11.jpeg" ContentType="image/jpeg"/>
  <Override PartName="/ppt/media/image30.jpeg" ContentType="image/jpeg"/>
  <Override PartName="/ppt/media/image22.jpeg" ContentType="image/jpeg"/>
  <Override PartName="/ppt/media/image37.jpeg" ContentType="image/jpeg"/>
  <Override PartName="/ppt/media/image9.png" ContentType="image/png"/>
  <Override PartName="/ppt/media/image8.png" ContentType="image/png"/>
  <Override PartName="/ppt/media/image26.jpeg" ContentType="image/jpeg"/>
  <Override PartName="/ppt/media/image34.png" ContentType="image/png"/>
  <Override PartName="/ppt/media/image6.png" ContentType="image/png"/>
  <Override PartName="/ppt/media/image10.jpeg" ContentType="image/jpeg"/>
  <Override PartName="/ppt/media/image5.png" ContentType="image/png"/>
  <Override PartName="/ppt/media/image13.jpeg" ContentType="image/jpeg"/>
  <Override PartName="/ppt/media/image7.png" ContentType="image/png"/>
  <Override PartName="/ppt/media/image4.png" ContentType="image/png"/>
  <Override PartName="/ppt/media/image12.jpeg" ContentType="image/jpeg"/>
  <Override PartName="/ppt/media/image20.jpeg" ContentType="image/jpeg"/>
  <Override PartName="/ppt/media/image3.png" ContentType="image/png"/>
  <Override PartName="/ppt/media/image2.png" ContentType="image/png"/>
  <Override PartName="/ppt/media/image14.jpeg" ContentType="image/jpe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499000" y="3600360"/>
            <a:ext cx="3643200" cy="2738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000000"/>
                </a:solidFill>
                <a:latin typeface="Calibri"/>
              </a:rPr>
              <a:t>The Urinary System</a:t>
            </a:r>
            <a:endParaRPr/>
          </a:p>
        </p:txBody>
      </p:sp>
      <p:pic>
        <p:nvPicPr>
          <p:cNvPr id="145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97200" cy="6856200"/>
          </a:xfrm>
          <a:prstGeom prst="rect">
            <a:avLst/>
          </a:prstGeom>
          <a:ln w="9360"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5499000" y="1343880"/>
            <a:ext cx="3643200" cy="173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US" sz="5400" u="sng">
                <a:solidFill>
                  <a:srgbClr val="000000"/>
                </a:solidFill>
                <a:latin typeface="Calibri"/>
              </a:rPr>
              <a:t>Chapter 25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8067600" y="65818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25.4a</a:t>
            </a:r>
            <a:endParaRPr/>
          </a:p>
        </p:txBody>
      </p:sp>
      <p:pic>
        <p:nvPicPr>
          <p:cNvPr id="293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3680" y="515880"/>
            <a:ext cx="8229240" cy="5918040"/>
          </a:xfrm>
          <a:prstGeom prst="rect">
            <a:avLst/>
          </a:prstGeom>
          <a:ln w="9360"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3592440" y="677880"/>
            <a:ext cx="1723680" cy="480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95" name="CustomShape 3"/>
          <p:cNvSpPr/>
          <p:nvPr/>
        </p:nvSpPr>
        <p:spPr>
          <a:xfrm>
            <a:off x="3859200" y="1004760"/>
            <a:ext cx="1457280" cy="264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96" name="CustomShape 4"/>
          <p:cNvSpPr/>
          <p:nvPr/>
        </p:nvSpPr>
        <p:spPr>
          <a:xfrm>
            <a:off x="3979800" y="1328760"/>
            <a:ext cx="1336320" cy="230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97" name="CustomShape 5"/>
          <p:cNvSpPr/>
          <p:nvPr/>
        </p:nvSpPr>
        <p:spPr>
          <a:xfrm>
            <a:off x="4189320" y="1646280"/>
            <a:ext cx="1126800" cy="131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98" name="CustomShape 6"/>
          <p:cNvSpPr/>
          <p:nvPr/>
        </p:nvSpPr>
        <p:spPr>
          <a:xfrm>
            <a:off x="2693880" y="2230560"/>
            <a:ext cx="2622240" cy="55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99" name="CustomShape 7"/>
          <p:cNvSpPr/>
          <p:nvPr/>
        </p:nvSpPr>
        <p:spPr>
          <a:xfrm>
            <a:off x="4908600" y="2941560"/>
            <a:ext cx="407880" cy="331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0" name="CustomShape 8"/>
          <p:cNvSpPr/>
          <p:nvPr/>
        </p:nvSpPr>
        <p:spPr>
          <a:xfrm>
            <a:off x="4699080" y="3262320"/>
            <a:ext cx="617400" cy="45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1" name="Line 9"/>
          <p:cNvSpPr/>
          <p:nvPr/>
        </p:nvSpPr>
        <p:spPr>
          <a:xfrm flipH="1">
            <a:off x="2973240" y="1979280"/>
            <a:ext cx="23446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02" name="Line 10"/>
          <p:cNvSpPr/>
          <p:nvPr/>
        </p:nvSpPr>
        <p:spPr>
          <a:xfrm flipH="1">
            <a:off x="4541760" y="4114800"/>
            <a:ext cx="7761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03" name="Line 11"/>
          <p:cNvSpPr/>
          <p:nvPr/>
        </p:nvSpPr>
        <p:spPr>
          <a:xfrm flipH="1">
            <a:off x="4014720" y="4993920"/>
            <a:ext cx="13032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04" name="Line 12"/>
          <p:cNvSpPr/>
          <p:nvPr/>
        </p:nvSpPr>
        <p:spPr>
          <a:xfrm flipH="1">
            <a:off x="4109760" y="5711760"/>
            <a:ext cx="12081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05" name="CustomShape 13"/>
          <p:cNvSpPr/>
          <p:nvPr/>
        </p:nvSpPr>
        <p:spPr>
          <a:xfrm>
            <a:off x="3830760" y="3606840"/>
            <a:ext cx="1485720" cy="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6" name="CustomShape 14"/>
          <p:cNvSpPr/>
          <p:nvPr/>
        </p:nvSpPr>
        <p:spPr>
          <a:xfrm>
            <a:off x="3728880" y="2614680"/>
            <a:ext cx="1587240" cy="734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307" name="Line 15"/>
          <p:cNvSpPr/>
          <p:nvPr/>
        </p:nvSpPr>
        <p:spPr>
          <a:xfrm flipH="1">
            <a:off x="3220920" y="2614320"/>
            <a:ext cx="1928880" cy="7239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08" name="CustomShape 16"/>
          <p:cNvSpPr/>
          <p:nvPr/>
        </p:nvSpPr>
        <p:spPr>
          <a:xfrm>
            <a:off x="5356080" y="542880"/>
            <a:ext cx="224604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Cortical radiate vein </a:t>
            </a:r>
            <a:endParaRPr/>
          </a:p>
        </p:txBody>
      </p:sp>
      <p:sp>
        <p:nvSpPr>
          <p:cNvPr id="309" name="CustomShape 17"/>
          <p:cNvSpPr/>
          <p:nvPr/>
        </p:nvSpPr>
        <p:spPr>
          <a:xfrm>
            <a:off x="5353920" y="870120"/>
            <a:ext cx="23587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Cortical radiate artery</a:t>
            </a:r>
            <a:endParaRPr/>
          </a:p>
        </p:txBody>
      </p:sp>
      <p:sp>
        <p:nvSpPr>
          <p:cNvPr id="310" name="CustomShape 18"/>
          <p:cNvSpPr/>
          <p:nvPr/>
        </p:nvSpPr>
        <p:spPr>
          <a:xfrm>
            <a:off x="5358960" y="1190520"/>
            <a:ext cx="136368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Arcuate vein</a:t>
            </a:r>
            <a:endParaRPr/>
          </a:p>
        </p:txBody>
      </p:sp>
      <p:sp>
        <p:nvSpPr>
          <p:cNvPr id="311" name="CustomShape 19"/>
          <p:cNvSpPr/>
          <p:nvPr/>
        </p:nvSpPr>
        <p:spPr>
          <a:xfrm>
            <a:off x="5360400" y="1511280"/>
            <a:ext cx="15390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Arcuate artery</a:t>
            </a:r>
            <a:endParaRPr/>
          </a:p>
        </p:txBody>
      </p:sp>
      <p:sp>
        <p:nvSpPr>
          <p:cNvPr id="312" name="CustomShape 20"/>
          <p:cNvSpPr/>
          <p:nvPr/>
        </p:nvSpPr>
        <p:spPr>
          <a:xfrm>
            <a:off x="5346360" y="1844640"/>
            <a:ext cx="15739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Interlobar vein</a:t>
            </a:r>
            <a:endParaRPr/>
          </a:p>
        </p:txBody>
      </p:sp>
      <p:sp>
        <p:nvSpPr>
          <p:cNvPr id="313" name="CustomShape 21"/>
          <p:cNvSpPr/>
          <p:nvPr/>
        </p:nvSpPr>
        <p:spPr>
          <a:xfrm>
            <a:off x="5343480" y="2168640"/>
            <a:ext cx="175068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Interlobar artery</a:t>
            </a:r>
            <a:endParaRPr/>
          </a:p>
        </p:txBody>
      </p:sp>
      <p:sp>
        <p:nvSpPr>
          <p:cNvPr id="314" name="CustomShape 22"/>
          <p:cNvSpPr/>
          <p:nvPr/>
        </p:nvSpPr>
        <p:spPr>
          <a:xfrm>
            <a:off x="5353560" y="2502000"/>
            <a:ext cx="20419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Segmental arteries</a:t>
            </a:r>
            <a:endParaRPr/>
          </a:p>
        </p:txBody>
      </p:sp>
      <p:sp>
        <p:nvSpPr>
          <p:cNvPr id="315" name="CustomShape 23"/>
          <p:cNvSpPr/>
          <p:nvPr/>
        </p:nvSpPr>
        <p:spPr>
          <a:xfrm>
            <a:off x="5347080" y="3181320"/>
            <a:ext cx="13179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Renal artery</a:t>
            </a:r>
            <a:endParaRPr/>
          </a:p>
        </p:txBody>
      </p:sp>
      <p:sp>
        <p:nvSpPr>
          <p:cNvPr id="316" name="CustomShape 24"/>
          <p:cNvSpPr/>
          <p:nvPr/>
        </p:nvSpPr>
        <p:spPr>
          <a:xfrm>
            <a:off x="5346720" y="2828880"/>
            <a:ext cx="11412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Renal vein</a:t>
            </a:r>
            <a:endParaRPr/>
          </a:p>
        </p:txBody>
      </p:sp>
      <p:sp>
        <p:nvSpPr>
          <p:cNvPr id="317" name="CustomShape 25"/>
          <p:cNvSpPr/>
          <p:nvPr/>
        </p:nvSpPr>
        <p:spPr>
          <a:xfrm>
            <a:off x="5346720" y="3486240"/>
            <a:ext cx="133164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Renal pelvis</a:t>
            </a:r>
            <a:endParaRPr/>
          </a:p>
        </p:txBody>
      </p:sp>
      <p:sp>
        <p:nvSpPr>
          <p:cNvPr id="318" name="CustomShape 26"/>
          <p:cNvSpPr/>
          <p:nvPr/>
        </p:nvSpPr>
        <p:spPr>
          <a:xfrm>
            <a:off x="5347080" y="3994200"/>
            <a:ext cx="6703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Ureter</a:t>
            </a:r>
            <a:endParaRPr/>
          </a:p>
        </p:txBody>
      </p:sp>
      <p:sp>
        <p:nvSpPr>
          <p:cNvPr id="319" name="CustomShape 27"/>
          <p:cNvSpPr/>
          <p:nvPr/>
        </p:nvSpPr>
        <p:spPr>
          <a:xfrm>
            <a:off x="5346720" y="4857840"/>
            <a:ext cx="15480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Renal medulla</a:t>
            </a:r>
            <a:endParaRPr/>
          </a:p>
        </p:txBody>
      </p:sp>
      <p:sp>
        <p:nvSpPr>
          <p:cNvPr id="320" name="CustomShape 28"/>
          <p:cNvSpPr/>
          <p:nvPr/>
        </p:nvSpPr>
        <p:spPr>
          <a:xfrm>
            <a:off x="5346720" y="5575320"/>
            <a:ext cx="1369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Renal cortex</a:t>
            </a:r>
            <a:endParaRPr/>
          </a:p>
        </p:txBody>
      </p:sp>
      <p:sp>
        <p:nvSpPr>
          <p:cNvPr id="321" name="CustomShape 29"/>
          <p:cNvSpPr/>
          <p:nvPr/>
        </p:nvSpPr>
        <p:spPr>
          <a:xfrm>
            <a:off x="1708200" y="6127920"/>
            <a:ext cx="571932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 Frontal section illustrating major blood vessels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Intrinsic Controls: Tubuloglomerular Feedback Mechanism</a:t>
            </a:r>
            <a:endParaRPr/>
          </a:p>
        </p:txBody>
      </p:sp>
      <p:sp>
        <p:nvSpPr>
          <p:cNvPr id="1343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Flow-dependent mechanism directed by the macula densa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If GFR increases, filtrate flow rate increases in the tubule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Filtrate NaCl concentration will be high because of insufficient time for reabsorption</a:t>
            </a:r>
            <a:endParaRPr/>
          </a:p>
        </p:txBody>
      </p:sp>
    </p:spTree>
  </p:cSld>
  <p:timing>
    <p:tnLst>
      <p:par>
        <p:cTn id="199" dur="indefinite" restart="never" nodeType="tmRoot">
          <p:childTnLst>
            <p:seq>
              <p:cTn id="2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Extrinsic Controls: Sympathetic Nervous System</a:t>
            </a:r>
            <a:endParaRPr/>
          </a:p>
        </p:txBody>
      </p:sp>
      <p:sp>
        <p:nvSpPr>
          <p:cNvPr id="134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Under normal conditions at rest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Renal blood vessels are dilated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Renal autoregulation mechanisms prevail</a:t>
            </a:r>
            <a:endParaRPr/>
          </a:p>
        </p:txBody>
      </p:sp>
    </p:spTree>
  </p:cSld>
  <p:timing>
    <p:tnLst>
      <p:par>
        <p:cTn id="201" dur="indefinite" restart="never" nodeType="tmRoot">
          <p:childTnLst>
            <p:seq>
              <p:cTn id="2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CustomShape 1"/>
          <p:cNvSpPr/>
          <p:nvPr/>
        </p:nvSpPr>
        <p:spPr>
          <a:xfrm>
            <a:off x="457200" y="274680"/>
            <a:ext cx="8227800" cy="1736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Extrinsic Controls: Sympathetic Nervous System</a:t>
            </a:r>
            <a:endParaRPr/>
          </a:p>
        </p:txBody>
      </p:sp>
      <p:sp>
        <p:nvSpPr>
          <p:cNvPr id="1347" name="CustomShape 2"/>
          <p:cNvSpPr/>
          <p:nvPr/>
        </p:nvSpPr>
        <p:spPr>
          <a:xfrm>
            <a:off x="457200" y="2286000"/>
            <a:ext cx="8227800" cy="3838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Under normal conditions at rest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Renal blood vessels are dilated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Renal autoregulation mechanisms prevail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03" dur="indefinite" restart="never" nodeType="tmRoot">
          <p:childTnLst>
            <p:seq>
              <p:cTn id="2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CustomShape 1"/>
          <p:cNvSpPr/>
          <p:nvPr/>
        </p:nvSpPr>
        <p:spPr>
          <a:xfrm>
            <a:off x="457200" y="274680"/>
            <a:ext cx="8227800" cy="87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Extrinsic Controls: Renin-Angiotensin Mechanism</a:t>
            </a:r>
            <a:endParaRPr/>
          </a:p>
        </p:txBody>
      </p:sp>
      <p:sp>
        <p:nvSpPr>
          <p:cNvPr id="1349" name="CustomShape 2"/>
          <p:cNvSpPr/>
          <p:nvPr/>
        </p:nvSpPr>
        <p:spPr>
          <a:xfrm>
            <a:off x="457200" y="1440720"/>
            <a:ext cx="8227800" cy="502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Triggered when the granular cells of the JGA detect decreased GFR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Granular cells release renin.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Renin is an enzyme that activates the hormone Angiotensinogen.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05" dur="indefinite" restart="never" nodeType="tmRoot">
          <p:childTnLst>
            <p:seq>
              <p:cTn id="2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CustomShape 1"/>
          <p:cNvSpPr/>
          <p:nvPr/>
        </p:nvSpPr>
        <p:spPr>
          <a:xfrm>
            <a:off x="457200" y="274680"/>
            <a:ext cx="8227800" cy="87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Extrinsic Controls: Renin-Angiotensin Mechanism</a:t>
            </a:r>
            <a:endParaRPr/>
          </a:p>
        </p:txBody>
      </p:sp>
      <p:sp>
        <p:nvSpPr>
          <p:cNvPr id="1351" name="CustomShape 2"/>
          <p:cNvSpPr/>
          <p:nvPr/>
        </p:nvSpPr>
        <p:spPr>
          <a:xfrm>
            <a:off x="457200" y="1440720"/>
            <a:ext cx="8227800" cy="502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Triggered when the granular cells of the JGA release renin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angiotensinogen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(a plasma globulin)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  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         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renin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                 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  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angiotensin 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angiotensin converting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enzyme (ACE)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                  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     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angiotensin II</a:t>
            </a:r>
            <a:endParaRPr/>
          </a:p>
        </p:txBody>
      </p:sp>
      <p:sp>
        <p:nvSpPr>
          <p:cNvPr id="1352" name="Line 3"/>
          <p:cNvSpPr/>
          <p:nvPr/>
        </p:nvSpPr>
        <p:spPr>
          <a:xfrm>
            <a:off x="5486400" y="3002040"/>
            <a:ext cx="0" cy="83844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1353" name="Line 4"/>
          <p:cNvSpPr/>
          <p:nvPr/>
        </p:nvSpPr>
        <p:spPr>
          <a:xfrm>
            <a:off x="5760720" y="4297680"/>
            <a:ext cx="0" cy="1615320"/>
          </a:xfrm>
          <a:prstGeom prst="line">
            <a:avLst/>
          </a:prstGeom>
          <a:ln w="19080">
            <a:solidFill>
              <a:srgbClr val="000000"/>
            </a:solidFill>
            <a:round/>
            <a:tailEnd len="med" type="arrow" w="med"/>
          </a:ln>
        </p:spPr>
      </p:sp>
    </p:spTree>
  </p:cSld>
  <p:timing>
    <p:tnLst>
      <p:par>
        <p:cTn id="207" dur="indefinite" restart="never" nodeType="tmRoot">
          <p:childTnLst>
            <p:seq>
              <p:cTn id="2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Effects of Angiotensin II</a:t>
            </a:r>
            <a:endParaRPr/>
          </a:p>
        </p:txBody>
      </p:sp>
      <p:sp>
        <p:nvSpPr>
          <p:cNvPr id="135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Constricts arteriolar smooth muscle, causing Mean Arterial Pressure to rise  </a:t>
            </a:r>
            <a:endParaRPr/>
          </a:p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Stimulates the reabsorption of Na</a:t>
            </a:r>
            <a:r>
              <a:rPr lang="en-US" sz="2400" baseline="30000">
                <a:solidFill>
                  <a:srgbClr val="000000"/>
                </a:solidFill>
                <a:latin typeface="Calibri"/>
              </a:rPr>
              <a:t>+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Acts directly on the renal tubules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Triggers adrenal cortex to release aldosterone </a:t>
            </a:r>
            <a:endParaRPr/>
          </a:p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Stimulates the hypothalamus to release ADH and activates the thirst center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4.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Constricts efferent arterioles, decreasing peritubular capillary hydrostatic pressure and increasing fluid reabsorption</a:t>
            </a: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5.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Causes glomerular mesangial cells to contract, decreasing the surface area available for filtration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09" dur="indefinite" restart="never" nodeType="tmRoot">
          <p:childTnLst>
            <p:seq>
              <p:cTn id="2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CustomShape 1"/>
          <p:cNvSpPr/>
          <p:nvPr/>
        </p:nvSpPr>
        <p:spPr>
          <a:xfrm>
            <a:off x="8067600" y="65818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25.12</a:t>
            </a:r>
            <a:endParaRPr/>
          </a:p>
        </p:txBody>
      </p:sp>
      <p:pic>
        <p:nvPicPr>
          <p:cNvPr id="1357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17680"/>
            <a:ext cx="8229240" cy="5898960"/>
          </a:xfrm>
          <a:prstGeom prst="rect">
            <a:avLst/>
          </a:prstGeom>
          <a:ln w="9360">
            <a:noFill/>
          </a:ln>
        </p:spPr>
      </p:pic>
      <p:sp>
        <p:nvSpPr>
          <p:cNvPr id="1358" name="Line 2"/>
          <p:cNvSpPr/>
          <p:nvPr/>
        </p:nvSpPr>
        <p:spPr>
          <a:xfrm>
            <a:off x="5794200" y="5943600"/>
            <a:ext cx="1440" cy="9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59" name="Line 3"/>
          <p:cNvSpPr/>
          <p:nvPr/>
        </p:nvSpPr>
        <p:spPr>
          <a:xfrm>
            <a:off x="2754000" y="5943600"/>
            <a:ext cx="1800" cy="9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60" name="CustomShape 4"/>
          <p:cNvSpPr/>
          <p:nvPr/>
        </p:nvSpPr>
        <p:spPr>
          <a:xfrm>
            <a:off x="3252960" y="2224080"/>
            <a:ext cx="214200" cy="4248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1361" name="CustomShape 5"/>
          <p:cNvSpPr/>
          <p:nvPr/>
        </p:nvSpPr>
        <p:spPr>
          <a:xfrm>
            <a:off x="3205080" y="3619440"/>
            <a:ext cx="217440" cy="4572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1362" name="CustomShape 6"/>
          <p:cNvSpPr/>
          <p:nvPr/>
        </p:nvSpPr>
        <p:spPr>
          <a:xfrm>
            <a:off x="5121360" y="1646280"/>
            <a:ext cx="214200" cy="4248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1363" name="CustomShape 7"/>
          <p:cNvSpPr/>
          <p:nvPr/>
        </p:nvSpPr>
        <p:spPr>
          <a:xfrm>
            <a:off x="5070600" y="2147760"/>
            <a:ext cx="214200" cy="4572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1364" name="CustomShape 8"/>
          <p:cNvSpPr/>
          <p:nvPr/>
        </p:nvSpPr>
        <p:spPr>
          <a:xfrm>
            <a:off x="4510080" y="3259080"/>
            <a:ext cx="215640" cy="4572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1365" name="CustomShape 9"/>
          <p:cNvSpPr/>
          <p:nvPr/>
        </p:nvSpPr>
        <p:spPr>
          <a:xfrm>
            <a:off x="4510080" y="3699000"/>
            <a:ext cx="215640" cy="4572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1366" name="CustomShape 10"/>
          <p:cNvSpPr/>
          <p:nvPr/>
        </p:nvSpPr>
        <p:spPr>
          <a:xfrm>
            <a:off x="1703520" y="1805040"/>
            <a:ext cx="3312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67" name="Line 11"/>
          <p:cNvSpPr/>
          <p:nvPr/>
        </p:nvSpPr>
        <p:spPr>
          <a:xfrm>
            <a:off x="1722240" y="1753920"/>
            <a:ext cx="1440" cy="604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68" name="CustomShape 12"/>
          <p:cNvSpPr/>
          <p:nvPr/>
        </p:nvSpPr>
        <p:spPr>
          <a:xfrm>
            <a:off x="1776960" y="1720800"/>
            <a:ext cx="90360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Stretch of smooth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muscle in walls of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afferent arterioles</a:t>
            </a:r>
            <a:endParaRPr/>
          </a:p>
        </p:txBody>
      </p:sp>
      <p:sp>
        <p:nvSpPr>
          <p:cNvPr id="1369" name="CustomShape 13"/>
          <p:cNvSpPr/>
          <p:nvPr/>
        </p:nvSpPr>
        <p:spPr>
          <a:xfrm>
            <a:off x="1611360" y="1268280"/>
            <a:ext cx="3312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70" name="CustomShape 14"/>
          <p:cNvSpPr/>
          <p:nvPr/>
        </p:nvSpPr>
        <p:spPr>
          <a:xfrm>
            <a:off x="2430360" y="1370160"/>
            <a:ext cx="33120" cy="363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71" name="Line 15"/>
          <p:cNvSpPr/>
          <p:nvPr/>
        </p:nvSpPr>
        <p:spPr>
          <a:xfrm>
            <a:off x="1626840" y="1217520"/>
            <a:ext cx="1800" cy="601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72" name="Line 16"/>
          <p:cNvSpPr/>
          <p:nvPr/>
        </p:nvSpPr>
        <p:spPr>
          <a:xfrm>
            <a:off x="2446200" y="1315800"/>
            <a:ext cx="1440" cy="637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73" name="CustomShape 17"/>
          <p:cNvSpPr/>
          <p:nvPr/>
        </p:nvSpPr>
        <p:spPr>
          <a:xfrm>
            <a:off x="1514160" y="1185840"/>
            <a:ext cx="119448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Blood pressure 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afferent arterioles;   GFR</a:t>
            </a:r>
            <a:endParaRPr/>
          </a:p>
        </p:txBody>
      </p:sp>
      <p:sp>
        <p:nvSpPr>
          <p:cNvPr id="1374" name="CustomShape 18"/>
          <p:cNvSpPr/>
          <p:nvPr/>
        </p:nvSpPr>
        <p:spPr>
          <a:xfrm>
            <a:off x="1689480" y="2387520"/>
            <a:ext cx="85932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Vasodilation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afferent arterioles</a:t>
            </a:r>
            <a:endParaRPr/>
          </a:p>
        </p:txBody>
      </p:sp>
      <p:sp>
        <p:nvSpPr>
          <p:cNvPr id="1375" name="CustomShape 19"/>
          <p:cNvSpPr/>
          <p:nvPr/>
        </p:nvSpPr>
        <p:spPr>
          <a:xfrm>
            <a:off x="1960560" y="4842000"/>
            <a:ext cx="33120" cy="363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76" name="Line 20"/>
          <p:cNvSpPr/>
          <p:nvPr/>
        </p:nvSpPr>
        <p:spPr>
          <a:xfrm flipV="1">
            <a:off x="1976400" y="4870440"/>
            <a:ext cx="1440" cy="633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77" name="CustomShape 21"/>
          <p:cNvSpPr/>
          <p:nvPr/>
        </p:nvSpPr>
        <p:spPr>
          <a:xfrm>
            <a:off x="2029320" y="4809960"/>
            <a:ext cx="20988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GFR</a:t>
            </a:r>
            <a:endParaRPr/>
          </a:p>
        </p:txBody>
      </p:sp>
      <p:sp>
        <p:nvSpPr>
          <p:cNvPr id="1378" name="CustomShape 22"/>
          <p:cNvSpPr/>
          <p:nvPr/>
        </p:nvSpPr>
        <p:spPr>
          <a:xfrm>
            <a:off x="1563840" y="5553000"/>
            <a:ext cx="1110600" cy="217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Myogenic mechanism</a:t>
            </a:r>
            <a:endParaRPr/>
          </a:p>
          <a:p>
            <a:pPr>
              <a:lnSpc>
                <a:spcPct val="8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of autoregulation</a:t>
            </a:r>
            <a:endParaRPr/>
          </a:p>
        </p:txBody>
      </p:sp>
      <p:sp>
        <p:nvSpPr>
          <p:cNvPr id="1379" name="CustomShape 23"/>
          <p:cNvSpPr/>
          <p:nvPr/>
        </p:nvSpPr>
        <p:spPr>
          <a:xfrm>
            <a:off x="2132640" y="3584520"/>
            <a:ext cx="105732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Release of vasoactive</a:t>
            </a:r>
            <a:endParaRPr/>
          </a:p>
          <a:p>
            <a:pPr algn="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800">
                <a:solidFill>
                  <a:srgbClr val="231f20"/>
                </a:solidFill>
                <a:latin typeface="Arial"/>
              </a:rPr>
              <a:t>chemical inhibited</a:t>
            </a:r>
            <a:endParaRPr/>
          </a:p>
        </p:txBody>
      </p:sp>
      <p:sp>
        <p:nvSpPr>
          <p:cNvPr id="1380" name="CustomShape 24"/>
          <p:cNvSpPr/>
          <p:nvPr/>
        </p:nvSpPr>
        <p:spPr>
          <a:xfrm>
            <a:off x="1773360" y="6019920"/>
            <a:ext cx="252936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Intrinsic mechanisms</a:t>
            </a:r>
            <a:r>
              <a:rPr b="1" lang="en-US" sz="800">
                <a:solidFill>
                  <a:srgbClr val="231f20"/>
                </a:solidFill>
                <a:latin typeface="Arial"/>
              </a:rPr>
              <a:t> directly regulate GFR despite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moderate changes in blood pressure (between 80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and 180 mm Hg mean arterial pressure).</a:t>
            </a:r>
            <a:endParaRPr/>
          </a:p>
        </p:txBody>
      </p:sp>
      <p:sp>
        <p:nvSpPr>
          <p:cNvPr id="1381" name="CustomShape 25"/>
          <p:cNvSpPr/>
          <p:nvPr/>
        </p:nvSpPr>
        <p:spPr>
          <a:xfrm>
            <a:off x="4881240" y="6019920"/>
            <a:ext cx="230076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Extrinsic mechanisms</a:t>
            </a:r>
            <a:r>
              <a:rPr b="1" lang="en-US" sz="800">
                <a:solidFill>
                  <a:srgbClr val="231f20"/>
                </a:solidFill>
                <a:latin typeface="Arial"/>
              </a:rPr>
              <a:t> indirectly regulate GFR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by maintaining systemic blood pressure, which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drives filtration in the kidneys.</a:t>
            </a:r>
            <a:endParaRPr/>
          </a:p>
        </p:txBody>
      </p:sp>
      <p:sp>
        <p:nvSpPr>
          <p:cNvPr id="1382" name="CustomShape 26"/>
          <p:cNvSpPr/>
          <p:nvPr/>
        </p:nvSpPr>
        <p:spPr>
          <a:xfrm>
            <a:off x="2929320" y="5499000"/>
            <a:ext cx="889560" cy="315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Tubuloglomerular</a:t>
            </a:r>
            <a:endParaRPr/>
          </a:p>
          <a:p>
            <a:pPr>
              <a:lnSpc>
                <a:spcPct val="8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mechanism of</a:t>
            </a:r>
            <a:endParaRPr/>
          </a:p>
          <a:p>
            <a:pPr>
              <a:lnSpc>
                <a:spcPct val="8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autoregulation</a:t>
            </a:r>
            <a:endParaRPr/>
          </a:p>
        </p:txBody>
      </p:sp>
      <p:sp>
        <p:nvSpPr>
          <p:cNvPr id="1383" name="CustomShape 27"/>
          <p:cNvSpPr/>
          <p:nvPr/>
        </p:nvSpPr>
        <p:spPr>
          <a:xfrm>
            <a:off x="4490640" y="5553000"/>
            <a:ext cx="1497600" cy="217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Hormonal (renin-angiotensin)</a:t>
            </a:r>
            <a:endParaRPr/>
          </a:p>
          <a:p>
            <a:pPr>
              <a:lnSpc>
                <a:spcPct val="8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mechanism</a:t>
            </a:r>
            <a:endParaRPr/>
          </a:p>
        </p:txBody>
      </p:sp>
      <p:sp>
        <p:nvSpPr>
          <p:cNvPr id="1384" name="CustomShape 28"/>
          <p:cNvSpPr/>
          <p:nvPr/>
        </p:nvSpPr>
        <p:spPr>
          <a:xfrm>
            <a:off x="6742440" y="5584680"/>
            <a:ext cx="77544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Neural controls</a:t>
            </a:r>
            <a:endParaRPr/>
          </a:p>
        </p:txBody>
      </p:sp>
      <p:sp>
        <p:nvSpPr>
          <p:cNvPr id="1385" name="CustomShape 29"/>
          <p:cNvSpPr/>
          <p:nvPr/>
        </p:nvSpPr>
        <p:spPr>
          <a:xfrm>
            <a:off x="3706920" y="649440"/>
            <a:ext cx="3312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86" name="Line 30"/>
          <p:cNvSpPr/>
          <p:nvPr/>
        </p:nvSpPr>
        <p:spPr>
          <a:xfrm>
            <a:off x="3722400" y="598320"/>
            <a:ext cx="1800" cy="633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87" name="CustomShape 31"/>
          <p:cNvSpPr/>
          <p:nvPr/>
        </p:nvSpPr>
        <p:spPr>
          <a:xfrm>
            <a:off x="3854880" y="568440"/>
            <a:ext cx="14749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SYSTEMIC BLOOD PRESSURE</a:t>
            </a:r>
            <a:endParaRPr/>
          </a:p>
        </p:txBody>
      </p:sp>
      <p:sp>
        <p:nvSpPr>
          <p:cNvPr id="1388" name="CustomShape 32"/>
          <p:cNvSpPr/>
          <p:nvPr/>
        </p:nvSpPr>
        <p:spPr>
          <a:xfrm>
            <a:off x="3198960" y="1268280"/>
            <a:ext cx="3312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89" name="Line 33"/>
          <p:cNvSpPr/>
          <p:nvPr/>
        </p:nvSpPr>
        <p:spPr>
          <a:xfrm>
            <a:off x="3214440" y="1217520"/>
            <a:ext cx="1800" cy="601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90" name="CustomShape 34"/>
          <p:cNvSpPr/>
          <p:nvPr/>
        </p:nvSpPr>
        <p:spPr>
          <a:xfrm>
            <a:off x="3273120" y="1212840"/>
            <a:ext cx="2131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GFR</a:t>
            </a:r>
            <a:endParaRPr/>
          </a:p>
        </p:txBody>
      </p:sp>
      <p:sp>
        <p:nvSpPr>
          <p:cNvPr id="1391" name="CustomShape 35"/>
          <p:cNvSpPr/>
          <p:nvPr/>
        </p:nvSpPr>
        <p:spPr>
          <a:xfrm>
            <a:off x="2906640" y="1798560"/>
            <a:ext cx="3312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92" name="CustomShape 36"/>
          <p:cNvSpPr/>
          <p:nvPr/>
        </p:nvSpPr>
        <p:spPr>
          <a:xfrm>
            <a:off x="2862360" y="1903320"/>
            <a:ext cx="3312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93" name="Line 37"/>
          <p:cNvSpPr/>
          <p:nvPr/>
        </p:nvSpPr>
        <p:spPr>
          <a:xfrm>
            <a:off x="2925720" y="1747800"/>
            <a:ext cx="1440" cy="633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94" name="Line 38"/>
          <p:cNvSpPr/>
          <p:nvPr/>
        </p:nvSpPr>
        <p:spPr>
          <a:xfrm>
            <a:off x="2877840" y="1852560"/>
            <a:ext cx="1800" cy="601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395" name="CustomShape 39"/>
          <p:cNvSpPr/>
          <p:nvPr/>
        </p:nvSpPr>
        <p:spPr>
          <a:xfrm>
            <a:off x="2816280" y="3003480"/>
            <a:ext cx="92520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Macula densa cells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of JG apparatus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of kidney</a:t>
            </a:r>
            <a:endParaRPr/>
          </a:p>
        </p:txBody>
      </p:sp>
      <p:sp>
        <p:nvSpPr>
          <p:cNvPr id="1396" name="CustomShape 40"/>
          <p:cNvSpPr/>
          <p:nvPr/>
        </p:nvSpPr>
        <p:spPr>
          <a:xfrm>
            <a:off x="2879280" y="1724040"/>
            <a:ext cx="96732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Filtrate flow and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NaCl in ascending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limb of Henle’s loop</a:t>
            </a:r>
            <a:endParaRPr/>
          </a:p>
        </p:txBody>
      </p:sp>
      <p:sp>
        <p:nvSpPr>
          <p:cNvPr id="1397" name="CustomShape 41"/>
          <p:cNvSpPr/>
          <p:nvPr/>
        </p:nvSpPr>
        <p:spPr>
          <a:xfrm>
            <a:off x="3490560" y="2190600"/>
            <a:ext cx="35784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Targets</a:t>
            </a:r>
            <a:endParaRPr/>
          </a:p>
        </p:txBody>
      </p:sp>
      <p:sp>
        <p:nvSpPr>
          <p:cNvPr id="1398" name="CustomShape 42"/>
          <p:cNvSpPr/>
          <p:nvPr/>
        </p:nvSpPr>
        <p:spPr>
          <a:xfrm>
            <a:off x="4656240" y="1200240"/>
            <a:ext cx="96192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Granular cells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juxtaglomerular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apparatus of kidney</a:t>
            </a:r>
            <a:endParaRPr/>
          </a:p>
        </p:txBody>
      </p:sp>
      <p:sp>
        <p:nvSpPr>
          <p:cNvPr id="1399" name="CustomShape 43"/>
          <p:cNvSpPr/>
          <p:nvPr/>
        </p:nvSpPr>
        <p:spPr>
          <a:xfrm>
            <a:off x="4194000" y="2495520"/>
            <a:ext cx="82836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Angiotensinogen</a:t>
            </a:r>
            <a:endParaRPr/>
          </a:p>
        </p:txBody>
      </p:sp>
      <p:sp>
        <p:nvSpPr>
          <p:cNvPr id="1400" name="CustomShape 44"/>
          <p:cNvSpPr/>
          <p:nvPr/>
        </p:nvSpPr>
        <p:spPr>
          <a:xfrm>
            <a:off x="5533920" y="2495520"/>
            <a:ext cx="67140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Angiotensin II</a:t>
            </a:r>
            <a:endParaRPr/>
          </a:p>
        </p:txBody>
      </p:sp>
      <p:sp>
        <p:nvSpPr>
          <p:cNvPr id="1401" name="CustomShape 45"/>
          <p:cNvSpPr/>
          <p:nvPr/>
        </p:nvSpPr>
        <p:spPr>
          <a:xfrm>
            <a:off x="4154760" y="3013200"/>
            <a:ext cx="70848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Adrenal cortex</a:t>
            </a:r>
            <a:endParaRPr/>
          </a:p>
        </p:txBody>
      </p:sp>
      <p:sp>
        <p:nvSpPr>
          <p:cNvPr id="1402" name="CustomShape 46"/>
          <p:cNvSpPr/>
          <p:nvPr/>
        </p:nvSpPr>
        <p:spPr>
          <a:xfrm>
            <a:off x="5366160" y="3013200"/>
            <a:ext cx="93528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Systemic arterioles</a:t>
            </a:r>
            <a:endParaRPr/>
          </a:p>
        </p:txBody>
      </p:sp>
      <p:sp>
        <p:nvSpPr>
          <p:cNvPr id="1403" name="CustomShape 47"/>
          <p:cNvSpPr/>
          <p:nvPr/>
        </p:nvSpPr>
        <p:spPr>
          <a:xfrm>
            <a:off x="4073040" y="1819440"/>
            <a:ext cx="12456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(+)</a:t>
            </a:r>
            <a:endParaRPr/>
          </a:p>
        </p:txBody>
      </p:sp>
      <p:sp>
        <p:nvSpPr>
          <p:cNvPr id="1404" name="CustomShape 48"/>
          <p:cNvSpPr/>
          <p:nvPr/>
        </p:nvSpPr>
        <p:spPr>
          <a:xfrm>
            <a:off x="5060520" y="1838160"/>
            <a:ext cx="2815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Renin</a:t>
            </a:r>
            <a:endParaRPr/>
          </a:p>
        </p:txBody>
      </p:sp>
      <p:sp>
        <p:nvSpPr>
          <p:cNvPr id="1405" name="CustomShape 49"/>
          <p:cNvSpPr/>
          <p:nvPr/>
        </p:nvSpPr>
        <p:spPr>
          <a:xfrm>
            <a:off x="5353920" y="1612800"/>
            <a:ext cx="38376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Release</a:t>
            </a:r>
            <a:endParaRPr/>
          </a:p>
        </p:txBody>
      </p:sp>
      <p:sp>
        <p:nvSpPr>
          <p:cNvPr id="1406" name="CustomShape 50"/>
          <p:cNvSpPr/>
          <p:nvPr/>
        </p:nvSpPr>
        <p:spPr>
          <a:xfrm>
            <a:off x="3937680" y="2109960"/>
            <a:ext cx="112284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Catalyzes cascade</a:t>
            </a:r>
            <a:endParaRPr/>
          </a:p>
          <a:p>
            <a:pPr algn="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resulting in conversion</a:t>
            </a:r>
            <a:endParaRPr/>
          </a:p>
        </p:txBody>
      </p:sp>
      <p:sp>
        <p:nvSpPr>
          <p:cNvPr id="1407" name="CustomShape 51"/>
          <p:cNvSpPr/>
          <p:nvPr/>
        </p:nvSpPr>
        <p:spPr>
          <a:xfrm>
            <a:off x="4409640" y="2844720"/>
            <a:ext cx="12456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(+)</a:t>
            </a:r>
            <a:endParaRPr/>
          </a:p>
        </p:txBody>
      </p:sp>
      <p:sp>
        <p:nvSpPr>
          <p:cNvPr id="1408" name="CustomShape 52"/>
          <p:cNvSpPr/>
          <p:nvPr/>
        </p:nvSpPr>
        <p:spPr>
          <a:xfrm>
            <a:off x="6289200" y="1816200"/>
            <a:ext cx="12456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(+)</a:t>
            </a:r>
            <a:endParaRPr/>
          </a:p>
        </p:txBody>
      </p:sp>
      <p:sp>
        <p:nvSpPr>
          <p:cNvPr id="1409" name="CustomShape 53"/>
          <p:cNvSpPr/>
          <p:nvPr/>
        </p:nvSpPr>
        <p:spPr>
          <a:xfrm>
            <a:off x="5930640" y="2844720"/>
            <a:ext cx="12456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(+)</a:t>
            </a:r>
            <a:endParaRPr/>
          </a:p>
        </p:txBody>
      </p:sp>
      <p:sp>
        <p:nvSpPr>
          <p:cNvPr id="1410" name="CustomShape 54"/>
          <p:cNvSpPr/>
          <p:nvPr/>
        </p:nvSpPr>
        <p:spPr>
          <a:xfrm>
            <a:off x="4241160" y="3895560"/>
            <a:ext cx="7297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Kidney tubules</a:t>
            </a:r>
            <a:endParaRPr/>
          </a:p>
        </p:txBody>
      </p:sp>
      <p:sp>
        <p:nvSpPr>
          <p:cNvPr id="1411" name="CustomShape 55"/>
          <p:cNvSpPr/>
          <p:nvPr/>
        </p:nvSpPr>
        <p:spPr>
          <a:xfrm>
            <a:off x="4300200" y="3460680"/>
            <a:ext cx="5893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Aldosterone</a:t>
            </a:r>
            <a:endParaRPr/>
          </a:p>
        </p:txBody>
      </p:sp>
      <p:sp>
        <p:nvSpPr>
          <p:cNvPr id="1412" name="CustomShape 56"/>
          <p:cNvSpPr/>
          <p:nvPr/>
        </p:nvSpPr>
        <p:spPr>
          <a:xfrm>
            <a:off x="4751280" y="3232080"/>
            <a:ext cx="4399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Releases</a:t>
            </a:r>
            <a:endParaRPr/>
          </a:p>
        </p:txBody>
      </p:sp>
      <p:sp>
        <p:nvSpPr>
          <p:cNvPr id="1413" name="CustomShape 57"/>
          <p:cNvSpPr/>
          <p:nvPr/>
        </p:nvSpPr>
        <p:spPr>
          <a:xfrm>
            <a:off x="4754160" y="3664080"/>
            <a:ext cx="35784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Targets</a:t>
            </a:r>
            <a:endParaRPr/>
          </a:p>
        </p:txBody>
      </p:sp>
      <p:sp>
        <p:nvSpPr>
          <p:cNvPr id="1414" name="CustomShape 58"/>
          <p:cNvSpPr/>
          <p:nvPr/>
        </p:nvSpPr>
        <p:spPr>
          <a:xfrm>
            <a:off x="5334120" y="3559320"/>
            <a:ext cx="2988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415" name="Line 59"/>
          <p:cNvSpPr/>
          <p:nvPr/>
        </p:nvSpPr>
        <p:spPr>
          <a:xfrm flipV="1">
            <a:off x="5349600" y="3590640"/>
            <a:ext cx="1800" cy="604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416" name="CustomShape 60"/>
          <p:cNvSpPr/>
          <p:nvPr/>
        </p:nvSpPr>
        <p:spPr>
          <a:xfrm>
            <a:off x="5371200" y="3430440"/>
            <a:ext cx="102528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Vasoconstriction;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peripheral resistance</a:t>
            </a:r>
            <a:endParaRPr/>
          </a:p>
        </p:txBody>
      </p:sp>
      <p:sp>
        <p:nvSpPr>
          <p:cNvPr id="1417" name="CustomShape 61"/>
          <p:cNvSpPr/>
          <p:nvPr/>
        </p:nvSpPr>
        <p:spPr>
          <a:xfrm>
            <a:off x="4262400" y="4863960"/>
            <a:ext cx="3312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418" name="Line 62"/>
          <p:cNvSpPr/>
          <p:nvPr/>
        </p:nvSpPr>
        <p:spPr>
          <a:xfrm flipV="1">
            <a:off x="4281480" y="4895640"/>
            <a:ext cx="1440" cy="604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419" name="CustomShape 63"/>
          <p:cNvSpPr/>
          <p:nvPr/>
        </p:nvSpPr>
        <p:spPr>
          <a:xfrm>
            <a:off x="4314600" y="4867200"/>
            <a:ext cx="604800" cy="104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700">
                <a:solidFill>
                  <a:srgbClr val="231f20"/>
                </a:solidFill>
                <a:latin typeface="Arial"/>
              </a:rPr>
              <a:t>Blood volume </a:t>
            </a:r>
            <a:endParaRPr/>
          </a:p>
        </p:txBody>
      </p:sp>
      <p:sp>
        <p:nvSpPr>
          <p:cNvPr id="1420" name="CustomShape 64"/>
          <p:cNvSpPr/>
          <p:nvPr/>
        </p:nvSpPr>
        <p:spPr>
          <a:xfrm>
            <a:off x="4160880" y="4317840"/>
            <a:ext cx="2988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421" name="Line 65"/>
          <p:cNvSpPr/>
          <p:nvPr/>
        </p:nvSpPr>
        <p:spPr>
          <a:xfrm flipV="1">
            <a:off x="4176360" y="4349520"/>
            <a:ext cx="1800" cy="604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422" name="CustomShape 66"/>
          <p:cNvSpPr/>
          <p:nvPr/>
        </p:nvSpPr>
        <p:spPr>
          <a:xfrm>
            <a:off x="4212720" y="4311720"/>
            <a:ext cx="84996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Na</a:t>
            </a:r>
            <a:r>
              <a:rPr b="1" lang="en-US" sz="8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800">
                <a:solidFill>
                  <a:srgbClr val="231f20"/>
                </a:solidFill>
                <a:latin typeface="Arial"/>
              </a:rPr>
              <a:t> reabsorption;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water follows</a:t>
            </a:r>
            <a:endParaRPr/>
          </a:p>
        </p:txBody>
      </p:sp>
      <p:sp>
        <p:nvSpPr>
          <p:cNvPr id="1423" name="CustomShape 67"/>
          <p:cNvSpPr/>
          <p:nvPr/>
        </p:nvSpPr>
        <p:spPr>
          <a:xfrm>
            <a:off x="5581800" y="5105520"/>
            <a:ext cx="33120" cy="363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424" name="Line 68"/>
          <p:cNvSpPr/>
          <p:nvPr/>
        </p:nvSpPr>
        <p:spPr>
          <a:xfrm flipV="1">
            <a:off x="5600520" y="5133960"/>
            <a:ext cx="1440" cy="633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425" name="CustomShape 69"/>
          <p:cNvSpPr/>
          <p:nvPr/>
        </p:nvSpPr>
        <p:spPr>
          <a:xfrm>
            <a:off x="5578560" y="5083200"/>
            <a:ext cx="65196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Systemic</a:t>
            </a:r>
            <a:endParaRPr/>
          </a:p>
          <a:p>
            <a:pPr>
              <a:lnSpc>
                <a:spcPct val="100000"/>
              </a:lnSpc>
            </a:pPr>
            <a:r>
              <a:rPr lang="en-US" sz="700">
                <a:solidFill>
                  <a:srgbClr val="231f20"/>
                </a:solidFill>
                <a:latin typeface="Arial Black"/>
              </a:rPr>
              <a:t>blood pressure</a:t>
            </a:r>
            <a:endParaRPr/>
          </a:p>
        </p:txBody>
      </p:sp>
      <p:sp>
        <p:nvSpPr>
          <p:cNvPr id="1426" name="CustomShape 70"/>
          <p:cNvSpPr/>
          <p:nvPr/>
        </p:nvSpPr>
        <p:spPr>
          <a:xfrm>
            <a:off x="6765480" y="2940120"/>
            <a:ext cx="12456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(+)</a:t>
            </a:r>
            <a:endParaRPr/>
          </a:p>
        </p:txBody>
      </p:sp>
      <p:sp>
        <p:nvSpPr>
          <p:cNvPr id="1427" name="CustomShape 71"/>
          <p:cNvSpPr/>
          <p:nvPr/>
        </p:nvSpPr>
        <p:spPr>
          <a:xfrm>
            <a:off x="6969240" y="4603680"/>
            <a:ext cx="3312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428" name="CustomShape 72"/>
          <p:cNvSpPr/>
          <p:nvPr/>
        </p:nvSpPr>
        <p:spPr>
          <a:xfrm>
            <a:off x="6969240" y="4794120"/>
            <a:ext cx="3312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429" name="Line 73"/>
          <p:cNvSpPr/>
          <p:nvPr/>
        </p:nvSpPr>
        <p:spPr>
          <a:xfrm flipV="1">
            <a:off x="6984720" y="4635360"/>
            <a:ext cx="1800" cy="601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430" name="Line 74"/>
          <p:cNvSpPr/>
          <p:nvPr/>
        </p:nvSpPr>
        <p:spPr>
          <a:xfrm>
            <a:off x="6984720" y="4743360"/>
            <a:ext cx="1800" cy="633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1431" name="CustomShape 75"/>
          <p:cNvSpPr/>
          <p:nvPr/>
        </p:nvSpPr>
        <p:spPr>
          <a:xfrm>
            <a:off x="6911280" y="4314960"/>
            <a:ext cx="1537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(+) </a:t>
            </a:r>
            <a:endParaRPr/>
          </a:p>
        </p:txBody>
      </p:sp>
      <p:sp>
        <p:nvSpPr>
          <p:cNvPr id="1432" name="CustomShape 76"/>
          <p:cNvSpPr/>
          <p:nvPr/>
        </p:nvSpPr>
        <p:spPr>
          <a:xfrm>
            <a:off x="6912000" y="4454640"/>
            <a:ext cx="12204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(–)</a:t>
            </a:r>
            <a:endParaRPr/>
          </a:p>
        </p:txBody>
      </p:sp>
      <p:sp>
        <p:nvSpPr>
          <p:cNvPr id="1433" name="CustomShape 77"/>
          <p:cNvSpPr/>
          <p:nvPr/>
        </p:nvSpPr>
        <p:spPr>
          <a:xfrm>
            <a:off x="7087320" y="4591080"/>
            <a:ext cx="41256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Increase</a:t>
            </a:r>
            <a:endParaRPr/>
          </a:p>
        </p:txBody>
      </p:sp>
      <p:sp>
        <p:nvSpPr>
          <p:cNvPr id="1434" name="CustomShape 78"/>
          <p:cNvSpPr/>
          <p:nvPr/>
        </p:nvSpPr>
        <p:spPr>
          <a:xfrm>
            <a:off x="7088040" y="4730760"/>
            <a:ext cx="4507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Decrease</a:t>
            </a:r>
            <a:endParaRPr/>
          </a:p>
        </p:txBody>
      </p:sp>
      <p:sp>
        <p:nvSpPr>
          <p:cNvPr id="1435" name="CustomShape 79"/>
          <p:cNvSpPr/>
          <p:nvPr/>
        </p:nvSpPr>
        <p:spPr>
          <a:xfrm>
            <a:off x="7089480" y="4321080"/>
            <a:ext cx="51480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Stimulates</a:t>
            </a:r>
            <a:endParaRPr/>
          </a:p>
        </p:txBody>
      </p:sp>
      <p:sp>
        <p:nvSpPr>
          <p:cNvPr id="1436" name="CustomShape 80"/>
          <p:cNvSpPr/>
          <p:nvPr/>
        </p:nvSpPr>
        <p:spPr>
          <a:xfrm>
            <a:off x="7085520" y="4460760"/>
            <a:ext cx="3625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Inhibits</a:t>
            </a:r>
            <a:endParaRPr/>
          </a:p>
        </p:txBody>
      </p:sp>
      <p:sp>
        <p:nvSpPr>
          <p:cNvPr id="1437" name="CustomShape 81"/>
          <p:cNvSpPr/>
          <p:nvPr/>
        </p:nvSpPr>
        <p:spPr>
          <a:xfrm>
            <a:off x="6576840" y="1190520"/>
            <a:ext cx="98100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Baroreceptors 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blood vessels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systemic circulation</a:t>
            </a:r>
            <a:endParaRPr/>
          </a:p>
        </p:txBody>
      </p:sp>
      <p:sp>
        <p:nvSpPr>
          <p:cNvPr id="1438" name="CustomShape 82"/>
          <p:cNvSpPr/>
          <p:nvPr/>
        </p:nvSpPr>
        <p:spPr>
          <a:xfrm>
            <a:off x="6682320" y="1920960"/>
            <a:ext cx="77544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Sympathetic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nervous system</a:t>
            </a:r>
            <a:endParaRPr/>
          </a:p>
        </p:txBody>
      </p:sp>
      <p:sp>
        <p:nvSpPr>
          <p:cNvPr id="1439" name="CustomShape 83"/>
          <p:cNvSpPr/>
          <p:nvPr/>
        </p:nvSpPr>
        <p:spPr>
          <a:xfrm>
            <a:off x="7149600" y="1717560"/>
            <a:ext cx="12456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(+)</a:t>
            </a:r>
            <a:endParaRPr/>
          </a:p>
        </p:txBody>
      </p:sp>
      <p:sp>
        <p:nvSpPr>
          <p:cNvPr id="1440" name="CustomShape 84"/>
          <p:cNvSpPr/>
          <p:nvPr/>
        </p:nvSpPr>
        <p:spPr>
          <a:xfrm>
            <a:off x="7149960" y="1025640"/>
            <a:ext cx="12204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(–)</a:t>
            </a:r>
            <a:endParaRPr/>
          </a:p>
        </p:txBody>
      </p:sp>
      <p:sp>
        <p:nvSpPr>
          <p:cNvPr id="1441" name="CustomShape 85"/>
          <p:cNvSpPr/>
          <p:nvPr/>
        </p:nvSpPr>
        <p:spPr>
          <a:xfrm>
            <a:off x="2900880" y="4025880"/>
            <a:ext cx="85932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Vasodilation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afferent arterioles</a:t>
            </a:r>
            <a:endParaRPr/>
          </a:p>
        </p:txBody>
      </p:sp>
      <p:sp>
        <p:nvSpPr>
          <p:cNvPr id="1442" name="CustomShape 86"/>
          <p:cNvSpPr/>
          <p:nvPr/>
        </p:nvSpPr>
        <p:spPr>
          <a:xfrm rot="5400000">
            <a:off x="2729880" y="4647240"/>
            <a:ext cx="53640" cy="2525400"/>
          </a:xfrm>
          <a:prstGeom prst="righ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1443" name="CustomShape 87"/>
          <p:cNvSpPr/>
          <p:nvPr/>
        </p:nvSpPr>
        <p:spPr>
          <a:xfrm rot="5400000">
            <a:off x="5826240" y="4116240"/>
            <a:ext cx="48960" cy="3592440"/>
          </a:xfrm>
          <a:prstGeom prst="rightBracket">
            <a:avLst>
              <a:gd name="adj" fmla="val 0"/>
            </a:avLst>
          </a:prstGeom>
          <a:noFill/>
          <a:ln w="9360">
            <a:solidFill>
              <a:srgbClr val="000000"/>
            </a:solidFill>
            <a:round/>
          </a:ln>
        </p:spPr>
      </p:sp>
    </p:spTree>
  </p:cSld>
  <p:timing>
    <p:tnLst>
      <p:par>
        <p:cTn id="211" dur="indefinite" restart="never" nodeType="tmRoot">
          <p:childTnLst>
            <p:seq>
              <p:cTn id="2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CustomShape 1"/>
          <p:cNvSpPr/>
          <p:nvPr/>
        </p:nvSpPr>
        <p:spPr>
          <a:xfrm>
            <a:off x="457200" y="274680"/>
            <a:ext cx="8227800" cy="228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Reabsorptive Capabilities of Renal Tubules and Collecting Ducts</a:t>
            </a:r>
            <a:endParaRPr/>
          </a:p>
        </p:txBody>
      </p:sp>
      <p:sp>
        <p:nvSpPr>
          <p:cNvPr id="1445" name="CustomShape 2"/>
          <p:cNvSpPr/>
          <p:nvPr/>
        </p:nvSpPr>
        <p:spPr>
          <a:xfrm>
            <a:off x="457200" y="2926080"/>
            <a:ext cx="8227800" cy="319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Mechanism of aldosterone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Targets collecting ducts (principal cells) and distal DCT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Promotes synthesis of luminal Na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and K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channels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Promotes synthesis of basolateral Na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-K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ATPases</a:t>
            </a:r>
            <a:endParaRPr/>
          </a:p>
        </p:txBody>
      </p:sp>
    </p:spTree>
  </p:cSld>
  <p:timing>
    <p:tnLst>
      <p:par>
        <p:cTn id="213" dur="indefinite" restart="never" nodeType="tmRoot">
          <p:childTnLst>
            <p:seq>
              <p:cTn id="2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Summary of Urinary Hormones</a:t>
            </a:r>
            <a:endParaRPr/>
          </a:p>
        </p:txBody>
      </p:sp>
      <p:sp>
        <p:nvSpPr>
          <p:cNvPr id="1447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ADH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Released when plasma sodium concentration is high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Increases reabsorption of water from the collecting duct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Renin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Released when GFR and/or blood pressure is low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Activates Angiotensinogen</a:t>
            </a:r>
            <a:endParaRPr/>
          </a:p>
        </p:txBody>
      </p:sp>
    </p:spTree>
  </p:cSld>
  <p:timing>
    <p:tnLst>
      <p:par>
        <p:cTn id="215" dur="indefinite" restart="never" nodeType="tmRoot">
          <p:childTnLst>
            <p:seq>
              <p:cTn id="2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Summary of Urinary Hormones</a:t>
            </a:r>
            <a:endParaRPr/>
          </a:p>
        </p:txBody>
      </p:sp>
      <p:sp>
        <p:nvSpPr>
          <p:cNvPr id="1449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Angiotensin II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Raises MAP by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Increasing sodium reabsorption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Causes release of ADH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latin typeface="Arial"/>
              </a:rPr>
              <a:t>Vasoconstriction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Aldosterone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Released when blood pressure is low or sodium conc is low.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l"/>
            </a:pPr>
            <a:r>
              <a:rPr lang="en-US" sz="2800">
                <a:latin typeface="Arial"/>
              </a:rPr>
              <a:t>Increases sodium reabsorption</a:t>
            </a:r>
            <a:endParaRPr/>
          </a:p>
        </p:txBody>
      </p:sp>
    </p:spTree>
  </p:cSld>
  <p:timing>
    <p:tnLst>
      <p:par>
        <p:cTn id="217" dur="indefinite" restart="never" nodeType="tmRoot">
          <p:childTnLst>
            <p:seq>
              <p:cTn id="2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8058240" y="6581880"/>
            <a:ext cx="1080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25.4b</a:t>
            </a:r>
            <a:endParaRPr/>
          </a:p>
        </p:txBody>
      </p:sp>
      <p:pic>
        <p:nvPicPr>
          <p:cNvPr id="323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41440"/>
            <a:ext cx="8229240" cy="5867280"/>
          </a:xfrm>
          <a:prstGeom prst="rect">
            <a:avLst/>
          </a:prstGeom>
          <a:ln w="9360">
            <a:noFill/>
          </a:ln>
        </p:spPr>
      </p:pic>
      <p:sp>
        <p:nvSpPr>
          <p:cNvPr id="324" name="Line 2"/>
          <p:cNvSpPr/>
          <p:nvPr/>
        </p:nvSpPr>
        <p:spPr>
          <a:xfrm>
            <a:off x="4574880" y="5438520"/>
            <a:ext cx="1800" cy="1112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25" name="CustomShape 3"/>
          <p:cNvSpPr/>
          <p:nvPr/>
        </p:nvSpPr>
        <p:spPr>
          <a:xfrm>
            <a:off x="2575080" y="479520"/>
            <a:ext cx="69012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ed1c24"/>
                </a:solidFill>
                <a:latin typeface="Arial Black"/>
              </a:rPr>
              <a:t>Aorta </a:t>
            </a:r>
            <a:endParaRPr/>
          </a:p>
        </p:txBody>
      </p:sp>
      <p:sp>
        <p:nvSpPr>
          <p:cNvPr id="326" name="CustomShape 4"/>
          <p:cNvSpPr/>
          <p:nvPr/>
        </p:nvSpPr>
        <p:spPr>
          <a:xfrm>
            <a:off x="2181240" y="1069920"/>
            <a:ext cx="147780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ed1c24"/>
                </a:solidFill>
                <a:latin typeface="Arial Black"/>
              </a:rPr>
              <a:t>Renal artery </a:t>
            </a:r>
            <a:endParaRPr/>
          </a:p>
        </p:txBody>
      </p:sp>
      <p:sp>
        <p:nvSpPr>
          <p:cNvPr id="327" name="CustomShape 5"/>
          <p:cNvSpPr/>
          <p:nvPr/>
        </p:nvSpPr>
        <p:spPr>
          <a:xfrm>
            <a:off x="1883880" y="1689120"/>
            <a:ext cx="207216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ed1c24"/>
                </a:solidFill>
                <a:latin typeface="Arial Black"/>
              </a:rPr>
              <a:t>Segmental artery </a:t>
            </a:r>
            <a:endParaRPr/>
          </a:p>
        </p:txBody>
      </p:sp>
      <p:sp>
        <p:nvSpPr>
          <p:cNvPr id="328" name="CustomShape 6"/>
          <p:cNvSpPr/>
          <p:nvPr/>
        </p:nvSpPr>
        <p:spPr>
          <a:xfrm>
            <a:off x="1939680" y="2305080"/>
            <a:ext cx="196092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ed1c24"/>
                </a:solidFill>
                <a:latin typeface="Arial Black"/>
              </a:rPr>
              <a:t>Interlobar artery </a:t>
            </a:r>
            <a:endParaRPr/>
          </a:p>
        </p:txBody>
      </p:sp>
      <p:sp>
        <p:nvSpPr>
          <p:cNvPr id="329" name="CustomShape 7"/>
          <p:cNvSpPr/>
          <p:nvPr/>
        </p:nvSpPr>
        <p:spPr>
          <a:xfrm>
            <a:off x="2057040" y="2971800"/>
            <a:ext cx="172620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ed1c24"/>
                </a:solidFill>
                <a:latin typeface="Arial Black"/>
              </a:rPr>
              <a:t>Arcuate artery </a:t>
            </a:r>
            <a:endParaRPr/>
          </a:p>
        </p:txBody>
      </p:sp>
      <p:sp>
        <p:nvSpPr>
          <p:cNvPr id="330" name="CustomShape 8"/>
          <p:cNvSpPr/>
          <p:nvPr/>
        </p:nvSpPr>
        <p:spPr>
          <a:xfrm>
            <a:off x="1617120" y="3803760"/>
            <a:ext cx="260568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ed1c24"/>
                </a:solidFill>
                <a:latin typeface="Arial Black"/>
              </a:rPr>
              <a:t>Cortical radiate artery </a:t>
            </a:r>
            <a:endParaRPr/>
          </a:p>
        </p:txBody>
      </p:sp>
      <p:sp>
        <p:nvSpPr>
          <p:cNvPr id="331" name="CustomShape 9"/>
          <p:cNvSpPr/>
          <p:nvPr/>
        </p:nvSpPr>
        <p:spPr>
          <a:xfrm>
            <a:off x="1904400" y="4533840"/>
            <a:ext cx="203112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ed1c24"/>
                </a:solidFill>
                <a:latin typeface="Arial Black"/>
              </a:rPr>
              <a:t>Afferent arteriole </a:t>
            </a:r>
            <a:endParaRPr/>
          </a:p>
        </p:txBody>
      </p:sp>
      <p:sp>
        <p:nvSpPr>
          <p:cNvPr id="332" name="CustomShape 10"/>
          <p:cNvSpPr/>
          <p:nvPr/>
        </p:nvSpPr>
        <p:spPr>
          <a:xfrm>
            <a:off x="3283920" y="5049720"/>
            <a:ext cx="272304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ed1c24"/>
                </a:solidFill>
                <a:latin typeface="Arial Black"/>
              </a:rPr>
              <a:t>Glomerulus (capillaries)</a:t>
            </a:r>
            <a:endParaRPr/>
          </a:p>
        </p:txBody>
      </p:sp>
      <p:sp>
        <p:nvSpPr>
          <p:cNvPr id="333" name="CustomShape 11"/>
          <p:cNvSpPr/>
          <p:nvPr/>
        </p:nvSpPr>
        <p:spPr>
          <a:xfrm>
            <a:off x="2679840" y="5568840"/>
            <a:ext cx="377028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>
                <a:solidFill>
                  <a:srgbClr val="231f20"/>
                </a:solidFill>
                <a:latin typeface="Arial"/>
              </a:rPr>
              <a:t>Nephron-associated blood vessels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>
                <a:solidFill>
                  <a:srgbClr val="231f20"/>
                </a:solidFill>
                <a:latin typeface="Arial"/>
              </a:rPr>
              <a:t>(see Figure 25.7)</a:t>
            </a:r>
            <a:endParaRPr/>
          </a:p>
        </p:txBody>
      </p:sp>
      <p:sp>
        <p:nvSpPr>
          <p:cNvPr id="334" name="CustomShape 12"/>
          <p:cNvSpPr/>
          <p:nvPr/>
        </p:nvSpPr>
        <p:spPr>
          <a:xfrm>
            <a:off x="5218560" y="479520"/>
            <a:ext cx="214704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0073bc"/>
                </a:solidFill>
                <a:latin typeface="Arial Black"/>
              </a:rPr>
              <a:t>Inferior vena cava </a:t>
            </a:r>
            <a:endParaRPr/>
          </a:p>
        </p:txBody>
      </p:sp>
      <p:sp>
        <p:nvSpPr>
          <p:cNvPr id="335" name="CustomShape 13"/>
          <p:cNvSpPr/>
          <p:nvPr/>
        </p:nvSpPr>
        <p:spPr>
          <a:xfrm>
            <a:off x="5694480" y="1085760"/>
            <a:ext cx="119448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0073bc"/>
                </a:solidFill>
                <a:latin typeface="Arial Black"/>
              </a:rPr>
              <a:t>Renal vein</a:t>
            </a:r>
            <a:endParaRPr/>
          </a:p>
        </p:txBody>
      </p:sp>
      <p:sp>
        <p:nvSpPr>
          <p:cNvPr id="336" name="CustomShape 14"/>
          <p:cNvSpPr/>
          <p:nvPr/>
        </p:nvSpPr>
        <p:spPr>
          <a:xfrm>
            <a:off x="5452920" y="1689120"/>
            <a:ext cx="167760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0073bc"/>
                </a:solidFill>
                <a:latin typeface="Arial Black"/>
              </a:rPr>
              <a:t>Interlobar vein</a:t>
            </a:r>
            <a:endParaRPr/>
          </a:p>
        </p:txBody>
      </p:sp>
      <p:sp>
        <p:nvSpPr>
          <p:cNvPr id="337" name="CustomShape 15"/>
          <p:cNvSpPr/>
          <p:nvPr/>
        </p:nvSpPr>
        <p:spPr>
          <a:xfrm>
            <a:off x="5570280" y="2305080"/>
            <a:ext cx="144288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0073bc"/>
                </a:solidFill>
                <a:latin typeface="Arial Black"/>
              </a:rPr>
              <a:t>Arcuate vein</a:t>
            </a:r>
            <a:endParaRPr/>
          </a:p>
        </p:txBody>
      </p:sp>
      <p:sp>
        <p:nvSpPr>
          <p:cNvPr id="338" name="CustomShape 16"/>
          <p:cNvSpPr/>
          <p:nvPr/>
        </p:nvSpPr>
        <p:spPr>
          <a:xfrm>
            <a:off x="5371560" y="2822400"/>
            <a:ext cx="176436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0073bc"/>
                </a:solidFill>
                <a:latin typeface="Arial Black"/>
              </a:rPr>
              <a:t>Cortical radiate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73bc"/>
                </a:solidFill>
                <a:latin typeface="Arial Black"/>
              </a:rPr>
              <a:t>vein </a:t>
            </a:r>
            <a:endParaRPr/>
          </a:p>
        </p:txBody>
      </p:sp>
      <p:sp>
        <p:nvSpPr>
          <p:cNvPr id="339" name="CustomShape 17"/>
          <p:cNvSpPr/>
          <p:nvPr/>
        </p:nvSpPr>
        <p:spPr>
          <a:xfrm>
            <a:off x="5440320" y="3619440"/>
            <a:ext cx="1694160" cy="821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95459a"/>
                </a:solidFill>
                <a:latin typeface="Arial Black"/>
              </a:rPr>
              <a:t>Peritubular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95459a"/>
                </a:solidFill>
                <a:latin typeface="Arial Black"/>
              </a:rPr>
              <a:t>capillaries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95459a"/>
                </a:solidFill>
                <a:latin typeface="Arial Black"/>
              </a:rPr>
              <a:t>and vasa recta</a:t>
            </a:r>
            <a:endParaRPr/>
          </a:p>
        </p:txBody>
      </p:sp>
      <p:sp>
        <p:nvSpPr>
          <p:cNvPr id="340" name="CustomShape 18"/>
          <p:cNvSpPr/>
          <p:nvPr/>
        </p:nvSpPr>
        <p:spPr>
          <a:xfrm>
            <a:off x="5282280" y="4549680"/>
            <a:ext cx="201888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ed1c24"/>
                </a:solidFill>
                <a:latin typeface="Arial Black"/>
              </a:rPr>
              <a:t>Efferent arteriole </a:t>
            </a:r>
            <a:endParaRPr/>
          </a:p>
        </p:txBody>
      </p:sp>
      <p:sp>
        <p:nvSpPr>
          <p:cNvPr id="341" name="CustomShape 19"/>
          <p:cNvSpPr/>
          <p:nvPr/>
        </p:nvSpPr>
        <p:spPr>
          <a:xfrm>
            <a:off x="1736280" y="6118200"/>
            <a:ext cx="568260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(b) Path of blood flow through renal blood vessels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Nephrons</a:t>
            </a:r>
            <a:endParaRPr/>
          </a:p>
        </p:txBody>
      </p:sp>
      <p:sp>
        <p:nvSpPr>
          <p:cNvPr id="343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Structural and functional units that form urine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~1 million per kidney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main parts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Glomerulus: a tuft of capillaries 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Renal tubule: begins as cup-shaped glomerular (Bowman’s) capsule surrounding the glomerulus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8151840" y="6581880"/>
            <a:ext cx="98712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25.5</a:t>
            </a:r>
            <a:endParaRPr/>
          </a:p>
        </p:txBody>
      </p:sp>
      <p:pic>
        <p:nvPicPr>
          <p:cNvPr id="345" name="Picture 9" descr=""/>
          <p:cNvPicPr/>
          <p:nvPr/>
        </p:nvPicPr>
        <p:blipFill>
          <a:blip r:embed="rId1"/>
          <a:srcRect l="0" t="0" r="0" b="5928"/>
          <a:stretch>
            <a:fillRect/>
          </a:stretch>
        </p:blipFill>
        <p:spPr>
          <a:xfrm>
            <a:off x="303120" y="227160"/>
            <a:ext cx="8534160" cy="6019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Ureters</a:t>
            </a:r>
            <a:endParaRPr/>
          </a:p>
        </p:txBody>
      </p:sp>
      <p:sp>
        <p:nvSpPr>
          <p:cNvPr id="347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Convey urine from kidneys to bladder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Retroperitoneal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Enter the base of the bladder through the posterior wall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As bladder pressure increases, distal ends of the ureters close, preventing backflow of urine 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Ureters</a:t>
            </a:r>
            <a:endParaRPr/>
          </a:p>
        </p:txBody>
      </p:sp>
      <p:sp>
        <p:nvSpPr>
          <p:cNvPr id="34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Three layers of wall of ureter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Lining of transitional epithelium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Smooth muscle muscularis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Contracts in response to stretch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Outer adventitia of fibrous connective tissue 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8067600" y="65800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25.20</a:t>
            </a:r>
            <a:endParaRPr/>
          </a:p>
        </p:txBody>
      </p:sp>
      <p:pic>
        <p:nvPicPr>
          <p:cNvPr id="351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49360"/>
            <a:ext cx="8229240" cy="5867280"/>
          </a:xfrm>
          <a:prstGeom prst="rect">
            <a:avLst/>
          </a:prstGeom>
          <a:ln w="9360">
            <a:noFill/>
          </a:ln>
        </p:spPr>
      </p:pic>
      <p:sp>
        <p:nvSpPr>
          <p:cNvPr id="352" name="CustomShape 2"/>
          <p:cNvSpPr/>
          <p:nvPr/>
        </p:nvSpPr>
        <p:spPr>
          <a:xfrm>
            <a:off x="3436920" y="1773360"/>
            <a:ext cx="2527200" cy="1642680"/>
          </a:xfrm>
          <a:prstGeom prst="rect">
            <a:avLst/>
          </a:prstGeom>
          <a:noFill/>
          <a:ln w="47520">
            <a:solidFill>
              <a:srgbClr val="ffffff"/>
            </a:solidFill>
            <a:round/>
          </a:ln>
        </p:spPr>
      </p:sp>
      <p:sp>
        <p:nvSpPr>
          <p:cNvPr id="353" name="Line 3"/>
          <p:cNvSpPr/>
          <p:nvPr/>
        </p:nvSpPr>
        <p:spPr>
          <a:xfrm flipH="1">
            <a:off x="5184720" y="2836800"/>
            <a:ext cx="780840" cy="144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354" name="Line 4"/>
          <p:cNvSpPr/>
          <p:nvPr/>
        </p:nvSpPr>
        <p:spPr>
          <a:xfrm flipH="1">
            <a:off x="4740120" y="3240000"/>
            <a:ext cx="1225440" cy="144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355" name="Line 5"/>
          <p:cNvSpPr/>
          <p:nvPr/>
        </p:nvSpPr>
        <p:spPr>
          <a:xfrm flipH="1">
            <a:off x="5003640" y="3240000"/>
            <a:ext cx="387360" cy="28404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356" name="Line 6"/>
          <p:cNvSpPr/>
          <p:nvPr/>
        </p:nvSpPr>
        <p:spPr>
          <a:xfrm flipH="1">
            <a:off x="4724280" y="3971880"/>
            <a:ext cx="1241280" cy="144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357" name="Line 7"/>
          <p:cNvSpPr/>
          <p:nvPr/>
        </p:nvSpPr>
        <p:spPr>
          <a:xfrm flipH="1" flipV="1">
            <a:off x="4708440" y="3666960"/>
            <a:ext cx="396720" cy="30492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358" name="CustomShape 8"/>
          <p:cNvSpPr/>
          <p:nvPr/>
        </p:nvSpPr>
        <p:spPr>
          <a:xfrm>
            <a:off x="3475080" y="4778280"/>
            <a:ext cx="2489040" cy="112680"/>
          </a:xfrm>
          <a:prstGeom prst="rect">
            <a:avLst/>
          </a:prstGeom>
          <a:noFill/>
          <a:ln w="47520">
            <a:solidFill>
              <a:srgbClr val="ffffff"/>
            </a:solidFill>
            <a:round/>
          </a:ln>
        </p:spPr>
      </p:sp>
      <p:sp>
        <p:nvSpPr>
          <p:cNvPr id="359" name="CustomShape 9"/>
          <p:cNvSpPr/>
          <p:nvPr/>
        </p:nvSpPr>
        <p:spPr>
          <a:xfrm>
            <a:off x="3710160" y="4902120"/>
            <a:ext cx="2253960" cy="734760"/>
          </a:xfrm>
          <a:prstGeom prst="rect">
            <a:avLst/>
          </a:prstGeom>
          <a:noFill/>
          <a:ln w="47520">
            <a:solidFill>
              <a:srgbClr val="ffffff"/>
            </a:solidFill>
            <a:round/>
          </a:ln>
        </p:spPr>
      </p:sp>
      <p:sp>
        <p:nvSpPr>
          <p:cNvPr id="360" name="Line 10"/>
          <p:cNvSpPr/>
          <p:nvPr/>
        </p:nvSpPr>
        <p:spPr>
          <a:xfrm flipH="1">
            <a:off x="3871800" y="1773000"/>
            <a:ext cx="1662120" cy="213516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361" name="Line 11"/>
          <p:cNvSpPr/>
          <p:nvPr/>
        </p:nvSpPr>
        <p:spPr>
          <a:xfrm flipH="1">
            <a:off x="4673520" y="3971880"/>
            <a:ext cx="431640" cy="26640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362" name="Line 12"/>
          <p:cNvSpPr/>
          <p:nvPr/>
        </p:nvSpPr>
        <p:spPr>
          <a:xfrm flipH="1">
            <a:off x="4708440" y="3971880"/>
            <a:ext cx="396720" cy="457200"/>
          </a:xfrm>
          <a:prstGeom prst="line">
            <a:avLst/>
          </a:prstGeom>
          <a:ln w="47520">
            <a:solidFill>
              <a:srgbClr val="ffffff"/>
            </a:solidFill>
            <a:round/>
          </a:ln>
        </p:spPr>
      </p:sp>
      <p:sp>
        <p:nvSpPr>
          <p:cNvPr id="363" name="CustomShape 13"/>
          <p:cNvSpPr/>
          <p:nvPr/>
        </p:nvSpPr>
        <p:spPr>
          <a:xfrm>
            <a:off x="7788240" y="3106800"/>
            <a:ext cx="160200" cy="13683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364" name="CustomShape 14"/>
          <p:cNvSpPr/>
          <p:nvPr/>
        </p:nvSpPr>
        <p:spPr>
          <a:xfrm>
            <a:off x="7791480" y="4708440"/>
            <a:ext cx="160200" cy="13824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365" name="Line 15"/>
          <p:cNvSpPr/>
          <p:nvPr/>
        </p:nvSpPr>
        <p:spPr>
          <a:xfrm>
            <a:off x="7949880" y="3778200"/>
            <a:ext cx="16200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66" name="Line 16"/>
          <p:cNvSpPr/>
          <p:nvPr/>
        </p:nvSpPr>
        <p:spPr>
          <a:xfrm>
            <a:off x="7953120" y="5413320"/>
            <a:ext cx="16200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67" name="CustomShape 17"/>
          <p:cNvSpPr/>
          <p:nvPr/>
        </p:nvSpPr>
        <p:spPr>
          <a:xfrm>
            <a:off x="3436920" y="1773360"/>
            <a:ext cx="2527200" cy="16426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368" name="Line 18"/>
          <p:cNvSpPr/>
          <p:nvPr/>
        </p:nvSpPr>
        <p:spPr>
          <a:xfrm flipH="1">
            <a:off x="3871800" y="1773000"/>
            <a:ext cx="1662120" cy="21351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69" name="Line 19"/>
          <p:cNvSpPr/>
          <p:nvPr/>
        </p:nvSpPr>
        <p:spPr>
          <a:xfrm flipH="1">
            <a:off x="5184720" y="2836800"/>
            <a:ext cx="78084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70" name="Line 20"/>
          <p:cNvSpPr/>
          <p:nvPr/>
        </p:nvSpPr>
        <p:spPr>
          <a:xfrm flipH="1">
            <a:off x="4740120" y="3240000"/>
            <a:ext cx="122544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71" name="Line 21"/>
          <p:cNvSpPr/>
          <p:nvPr/>
        </p:nvSpPr>
        <p:spPr>
          <a:xfrm flipH="1">
            <a:off x="5003640" y="3240000"/>
            <a:ext cx="387360" cy="2840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72" name="Line 22"/>
          <p:cNvSpPr/>
          <p:nvPr/>
        </p:nvSpPr>
        <p:spPr>
          <a:xfrm flipH="1">
            <a:off x="4724280" y="3971880"/>
            <a:ext cx="124128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73" name="Line 23"/>
          <p:cNvSpPr/>
          <p:nvPr/>
        </p:nvSpPr>
        <p:spPr>
          <a:xfrm flipH="1" flipV="1">
            <a:off x="4708440" y="3666960"/>
            <a:ext cx="396720" cy="30492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74" name="Line 24"/>
          <p:cNvSpPr/>
          <p:nvPr/>
        </p:nvSpPr>
        <p:spPr>
          <a:xfrm flipH="1">
            <a:off x="4673520" y="3971880"/>
            <a:ext cx="431640" cy="2664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75" name="Line 25"/>
          <p:cNvSpPr/>
          <p:nvPr/>
        </p:nvSpPr>
        <p:spPr>
          <a:xfrm flipH="1">
            <a:off x="4708440" y="3971880"/>
            <a:ext cx="396720" cy="4572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376" name="CustomShape 26"/>
          <p:cNvSpPr/>
          <p:nvPr/>
        </p:nvSpPr>
        <p:spPr>
          <a:xfrm>
            <a:off x="3475080" y="4778280"/>
            <a:ext cx="2489040" cy="1126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377" name="CustomShape 27"/>
          <p:cNvSpPr/>
          <p:nvPr/>
        </p:nvSpPr>
        <p:spPr>
          <a:xfrm>
            <a:off x="3710160" y="4902120"/>
            <a:ext cx="2253960" cy="7347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378" name="CustomShape 28"/>
          <p:cNvSpPr/>
          <p:nvPr/>
        </p:nvSpPr>
        <p:spPr>
          <a:xfrm>
            <a:off x="6143400" y="1584360"/>
            <a:ext cx="74952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Lumen</a:t>
            </a:r>
            <a:endParaRPr/>
          </a:p>
        </p:txBody>
      </p:sp>
      <p:sp>
        <p:nvSpPr>
          <p:cNvPr id="379" name="CustomShape 29"/>
          <p:cNvSpPr/>
          <p:nvPr/>
        </p:nvSpPr>
        <p:spPr>
          <a:xfrm>
            <a:off x="6206400" y="2644920"/>
            <a:ext cx="109836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Adventitia</a:t>
            </a:r>
            <a:endParaRPr/>
          </a:p>
        </p:txBody>
      </p:sp>
      <p:sp>
        <p:nvSpPr>
          <p:cNvPr id="380" name="CustomShape 30"/>
          <p:cNvSpPr/>
          <p:nvPr/>
        </p:nvSpPr>
        <p:spPr>
          <a:xfrm>
            <a:off x="6163920" y="3051000"/>
            <a:ext cx="86220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Circular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layer</a:t>
            </a:r>
            <a:endParaRPr/>
          </a:p>
        </p:txBody>
      </p:sp>
      <p:sp>
        <p:nvSpPr>
          <p:cNvPr id="381" name="CustomShape 31"/>
          <p:cNvSpPr/>
          <p:nvPr/>
        </p:nvSpPr>
        <p:spPr>
          <a:xfrm>
            <a:off x="6243120" y="3778200"/>
            <a:ext cx="137592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Longitudinal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layer</a:t>
            </a:r>
            <a:endParaRPr/>
          </a:p>
        </p:txBody>
      </p:sp>
      <p:sp>
        <p:nvSpPr>
          <p:cNvPr id="382" name="CustomShape 32"/>
          <p:cNvSpPr/>
          <p:nvPr/>
        </p:nvSpPr>
        <p:spPr>
          <a:xfrm>
            <a:off x="6240240" y="4702320"/>
            <a:ext cx="128268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Transitional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epithelium</a:t>
            </a:r>
            <a:endParaRPr/>
          </a:p>
        </p:txBody>
      </p:sp>
      <p:sp>
        <p:nvSpPr>
          <p:cNvPr id="383" name="CustomShape 33"/>
          <p:cNvSpPr/>
          <p:nvPr/>
        </p:nvSpPr>
        <p:spPr>
          <a:xfrm>
            <a:off x="6152400" y="5445000"/>
            <a:ext cx="79992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Lamina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propria</a:t>
            </a:r>
            <a:endParaRPr/>
          </a:p>
        </p:txBody>
      </p:sp>
      <p:sp>
        <p:nvSpPr>
          <p:cNvPr id="384" name="CustomShape 34"/>
          <p:cNvSpPr/>
          <p:nvPr/>
        </p:nvSpPr>
        <p:spPr>
          <a:xfrm>
            <a:off x="8115480" y="5749920"/>
            <a:ext cx="214200" cy="2077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85" name="CustomShape 35"/>
          <p:cNvSpPr/>
          <p:nvPr/>
        </p:nvSpPr>
        <p:spPr>
          <a:xfrm>
            <a:off x="8175600" y="5562720"/>
            <a:ext cx="160200" cy="141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86" name="CustomShape 36"/>
          <p:cNvSpPr/>
          <p:nvPr/>
        </p:nvSpPr>
        <p:spPr>
          <a:xfrm>
            <a:off x="8169120" y="5378400"/>
            <a:ext cx="166320" cy="147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87" name="CustomShape 37"/>
          <p:cNvSpPr/>
          <p:nvPr/>
        </p:nvSpPr>
        <p:spPr>
          <a:xfrm>
            <a:off x="8169120" y="5197320"/>
            <a:ext cx="166320" cy="1602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88" name="CustomShape 38"/>
          <p:cNvSpPr/>
          <p:nvPr/>
        </p:nvSpPr>
        <p:spPr>
          <a:xfrm>
            <a:off x="8169120" y="5029200"/>
            <a:ext cx="166320" cy="147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89" name="CustomShape 39"/>
          <p:cNvSpPr/>
          <p:nvPr/>
        </p:nvSpPr>
        <p:spPr>
          <a:xfrm>
            <a:off x="8169120" y="4857840"/>
            <a:ext cx="166320" cy="1443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90" name="CustomShape 40"/>
          <p:cNvSpPr/>
          <p:nvPr/>
        </p:nvSpPr>
        <p:spPr>
          <a:xfrm>
            <a:off x="8115480" y="4343400"/>
            <a:ext cx="214200" cy="2077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91" name="CustomShape 41"/>
          <p:cNvSpPr/>
          <p:nvPr/>
        </p:nvSpPr>
        <p:spPr>
          <a:xfrm>
            <a:off x="8175600" y="4156200"/>
            <a:ext cx="160200" cy="141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92" name="CustomShape 42"/>
          <p:cNvSpPr/>
          <p:nvPr/>
        </p:nvSpPr>
        <p:spPr>
          <a:xfrm>
            <a:off x="8169120" y="3981600"/>
            <a:ext cx="166320" cy="1443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93" name="CustomShape 43"/>
          <p:cNvSpPr/>
          <p:nvPr/>
        </p:nvSpPr>
        <p:spPr>
          <a:xfrm>
            <a:off x="8169120" y="3803760"/>
            <a:ext cx="166320" cy="147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94" name="CustomShape 44"/>
          <p:cNvSpPr/>
          <p:nvPr/>
        </p:nvSpPr>
        <p:spPr>
          <a:xfrm>
            <a:off x="8175600" y="3632040"/>
            <a:ext cx="160200" cy="141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95" name="CustomShape 45"/>
          <p:cNvSpPr/>
          <p:nvPr/>
        </p:nvSpPr>
        <p:spPr>
          <a:xfrm>
            <a:off x="8115480" y="3546360"/>
            <a:ext cx="21420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96" name="CustomShape 46"/>
          <p:cNvSpPr/>
          <p:nvPr/>
        </p:nvSpPr>
        <p:spPr>
          <a:xfrm>
            <a:off x="8169120" y="3363840"/>
            <a:ext cx="166320" cy="1490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97" name="CustomShape 47"/>
          <p:cNvSpPr/>
          <p:nvPr/>
        </p:nvSpPr>
        <p:spPr>
          <a:xfrm>
            <a:off x="8169120" y="3230640"/>
            <a:ext cx="160200" cy="1029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98" name="CustomShape 48"/>
          <p:cNvSpPr/>
          <p:nvPr/>
        </p:nvSpPr>
        <p:spPr>
          <a:xfrm>
            <a:off x="8115480" y="3173400"/>
            <a:ext cx="214200" cy="39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399" name="CustomShape 49"/>
          <p:cNvSpPr/>
          <p:nvPr/>
        </p:nvSpPr>
        <p:spPr>
          <a:xfrm>
            <a:off x="8169120" y="2995560"/>
            <a:ext cx="166320" cy="147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Renal Calculi</a:t>
            </a:r>
            <a:endParaRPr/>
          </a:p>
        </p:txBody>
      </p:sp>
      <p:sp>
        <p:nvSpPr>
          <p:cNvPr id="40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Kidney stones form in renal pelvis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Crystallized calcium, magnesium, or uric acid salts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Larger stones block ureter, cause pressure and pain in kidneys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May be due to chronic bacterial infection, urine retention, </a:t>
            </a:r>
            <a:r>
              <a:rPr lang="en-US" sz="3200">
                <a:solidFill>
                  <a:srgbClr val="000000"/>
                </a:solidFill>
                <a:latin typeface="Symbol"/>
                <a:ea typeface="ＭＳ Ｐゴシック"/>
              </a:rPr>
              <a:t>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Ca</a:t>
            </a:r>
            <a:r>
              <a:rPr lang="en-US" sz="32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 in blood, </a:t>
            </a:r>
            <a:r>
              <a:rPr lang="en-US" sz="3200">
                <a:solidFill>
                  <a:srgbClr val="000000"/>
                </a:solidFill>
                <a:latin typeface="Symbol"/>
                <a:ea typeface="ＭＳ Ｐゴシック"/>
              </a:rPr>
              <a:t>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pH of urine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Urinary Bladder</a:t>
            </a:r>
            <a:endParaRPr/>
          </a:p>
        </p:txBody>
      </p:sp>
      <p:sp>
        <p:nvSpPr>
          <p:cNvPr id="403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Muscular sac for temporary storage of urine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Retroperitoneal, on pelvic floor posterior to pubic symphysis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Males—prostate gland surrounds the neck inferiorly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Females—anterior to the vagina and uterus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Urinary Bladder</a:t>
            </a:r>
            <a:endParaRPr/>
          </a:p>
        </p:txBody>
      </p:sp>
      <p:sp>
        <p:nvSpPr>
          <p:cNvPr id="40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Trigone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Smooth triangular area outlined by the openings for the ureters and the urethra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Infections tend to persist in this region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Urinary System Organs</a:t>
            </a:r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Kidneys are major excretory organs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Urinary bladder is the temporary storage reservoir for urine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Ureters transport urine from the kidneys to the bladder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Urethra transports urine out of the body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Urinary Bladder</a:t>
            </a:r>
            <a:endParaRPr/>
          </a:p>
        </p:txBody>
      </p:sp>
      <p:sp>
        <p:nvSpPr>
          <p:cNvPr id="407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Layers of the bladder wall  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Transitional epithelial mucosa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Thick detrusor muscle (three layers of smooth muscle)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Fibrous adventitia (peritoneum on superior surface only)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Urinary Bladder</a:t>
            </a:r>
            <a:endParaRPr/>
          </a:p>
        </p:txBody>
      </p:sp>
      <p:sp>
        <p:nvSpPr>
          <p:cNvPr id="40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Collapses when empty; rugae appear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Expands and rises superiorly during filling without significant rise in internal pressure 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7974000" y="6580080"/>
            <a:ext cx="11649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25.21b</a:t>
            </a:r>
            <a:endParaRPr/>
          </a:p>
        </p:txBody>
      </p:sp>
      <p:pic>
        <p:nvPicPr>
          <p:cNvPr id="411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49360"/>
            <a:ext cx="8229240" cy="5867280"/>
          </a:xfrm>
          <a:prstGeom prst="rect">
            <a:avLst/>
          </a:prstGeom>
          <a:ln w="9360">
            <a:noFill/>
          </a:ln>
        </p:spPr>
      </p:pic>
      <p:sp>
        <p:nvSpPr>
          <p:cNvPr id="412" name="CustomShape 2"/>
          <p:cNvSpPr/>
          <p:nvPr/>
        </p:nvSpPr>
        <p:spPr>
          <a:xfrm>
            <a:off x="1477800" y="1106640"/>
            <a:ext cx="1922400" cy="4395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13" name="CustomShape 3"/>
          <p:cNvSpPr/>
          <p:nvPr/>
        </p:nvSpPr>
        <p:spPr>
          <a:xfrm>
            <a:off x="2220840" y="652320"/>
            <a:ext cx="2112840" cy="15192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14" name="CustomShape 4"/>
          <p:cNvSpPr/>
          <p:nvPr/>
        </p:nvSpPr>
        <p:spPr>
          <a:xfrm>
            <a:off x="1881360" y="1969920"/>
            <a:ext cx="2309760" cy="6616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15" name="CustomShape 5"/>
          <p:cNvSpPr/>
          <p:nvPr/>
        </p:nvSpPr>
        <p:spPr>
          <a:xfrm>
            <a:off x="2452680" y="3081240"/>
            <a:ext cx="3085920" cy="13334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16" name="CustomShape 6"/>
          <p:cNvSpPr/>
          <p:nvPr/>
        </p:nvSpPr>
        <p:spPr>
          <a:xfrm>
            <a:off x="2833560" y="3511440"/>
            <a:ext cx="2504880" cy="10620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17" name="CustomShape 7"/>
          <p:cNvSpPr/>
          <p:nvPr/>
        </p:nvSpPr>
        <p:spPr>
          <a:xfrm>
            <a:off x="2941560" y="4248000"/>
            <a:ext cx="2098440" cy="7254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18" name="CustomShape 8"/>
          <p:cNvSpPr/>
          <p:nvPr/>
        </p:nvSpPr>
        <p:spPr>
          <a:xfrm>
            <a:off x="3627360" y="4981680"/>
            <a:ext cx="712440" cy="1314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19" name="CustomShape 9"/>
          <p:cNvSpPr/>
          <p:nvPr/>
        </p:nvSpPr>
        <p:spPr>
          <a:xfrm>
            <a:off x="5562720" y="5369040"/>
            <a:ext cx="649080" cy="1728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20" name="CustomShape 10"/>
          <p:cNvSpPr/>
          <p:nvPr/>
        </p:nvSpPr>
        <p:spPr>
          <a:xfrm>
            <a:off x="5578560" y="5607000"/>
            <a:ext cx="633240" cy="3600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21" name="CustomShape 11"/>
          <p:cNvSpPr/>
          <p:nvPr/>
        </p:nvSpPr>
        <p:spPr>
          <a:xfrm>
            <a:off x="2846520" y="2624040"/>
            <a:ext cx="3355920" cy="11840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22" name="CustomShape 12"/>
          <p:cNvSpPr/>
          <p:nvPr/>
        </p:nvSpPr>
        <p:spPr>
          <a:xfrm>
            <a:off x="1531800" y="1544760"/>
            <a:ext cx="3238200" cy="13442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23" name="Line 13"/>
          <p:cNvSpPr/>
          <p:nvPr/>
        </p:nvSpPr>
        <p:spPr>
          <a:xfrm>
            <a:off x="3261960" y="2624040"/>
            <a:ext cx="1579680" cy="12398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424" name="Line 14"/>
          <p:cNvSpPr/>
          <p:nvPr/>
        </p:nvSpPr>
        <p:spPr>
          <a:xfrm flipH="1" flipV="1">
            <a:off x="4443120" y="2716200"/>
            <a:ext cx="1414440" cy="3333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425" name="CustomShape 15"/>
          <p:cNvSpPr/>
          <p:nvPr/>
        </p:nvSpPr>
        <p:spPr>
          <a:xfrm>
            <a:off x="591840" y="942840"/>
            <a:ext cx="86220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Ureter</a:t>
            </a:r>
            <a:endParaRPr/>
          </a:p>
        </p:txBody>
      </p:sp>
      <p:sp>
        <p:nvSpPr>
          <p:cNvPr id="426" name="CustomShape 16"/>
          <p:cNvSpPr/>
          <p:nvPr/>
        </p:nvSpPr>
        <p:spPr>
          <a:xfrm>
            <a:off x="5063040" y="3803760"/>
            <a:ext cx="105588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Trigone</a:t>
            </a:r>
            <a:endParaRPr/>
          </a:p>
        </p:txBody>
      </p:sp>
      <p:sp>
        <p:nvSpPr>
          <p:cNvPr id="427" name="CustomShape 17"/>
          <p:cNvSpPr/>
          <p:nvPr/>
        </p:nvSpPr>
        <p:spPr>
          <a:xfrm>
            <a:off x="597960" y="514440"/>
            <a:ext cx="160740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Peritoneum</a:t>
            </a:r>
            <a:endParaRPr/>
          </a:p>
        </p:txBody>
      </p:sp>
      <p:sp>
        <p:nvSpPr>
          <p:cNvPr id="428" name="CustomShape 18"/>
          <p:cNvSpPr/>
          <p:nvPr/>
        </p:nvSpPr>
        <p:spPr>
          <a:xfrm>
            <a:off x="598320" y="1368360"/>
            <a:ext cx="89280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Rugae</a:t>
            </a:r>
            <a:endParaRPr/>
          </a:p>
        </p:txBody>
      </p:sp>
      <p:sp>
        <p:nvSpPr>
          <p:cNvPr id="429" name="CustomShape 19"/>
          <p:cNvSpPr/>
          <p:nvPr/>
        </p:nvSpPr>
        <p:spPr>
          <a:xfrm>
            <a:off x="604440" y="1797120"/>
            <a:ext cx="1299600" cy="69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Detrusor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muscle</a:t>
            </a:r>
            <a:endParaRPr/>
          </a:p>
        </p:txBody>
      </p:sp>
      <p:sp>
        <p:nvSpPr>
          <p:cNvPr id="430" name="CustomShape 20"/>
          <p:cNvSpPr/>
          <p:nvPr/>
        </p:nvSpPr>
        <p:spPr>
          <a:xfrm>
            <a:off x="603000" y="2917800"/>
            <a:ext cx="183600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Bladder neck</a:t>
            </a:r>
            <a:endParaRPr/>
          </a:p>
        </p:txBody>
      </p:sp>
      <p:sp>
        <p:nvSpPr>
          <p:cNvPr id="431" name="CustomShape 21"/>
          <p:cNvSpPr/>
          <p:nvPr/>
        </p:nvSpPr>
        <p:spPr>
          <a:xfrm>
            <a:off x="603000" y="3346560"/>
            <a:ext cx="2224800" cy="69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Internal urethral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sphincter</a:t>
            </a:r>
            <a:endParaRPr/>
          </a:p>
        </p:txBody>
      </p:sp>
      <p:sp>
        <p:nvSpPr>
          <p:cNvPr id="432" name="CustomShape 22"/>
          <p:cNvSpPr/>
          <p:nvPr/>
        </p:nvSpPr>
        <p:spPr>
          <a:xfrm>
            <a:off x="605520" y="4083120"/>
            <a:ext cx="2323800" cy="69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External urethral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sphincter</a:t>
            </a:r>
            <a:endParaRPr/>
          </a:p>
        </p:txBody>
      </p:sp>
      <p:sp>
        <p:nvSpPr>
          <p:cNvPr id="433" name="CustomShape 23"/>
          <p:cNvSpPr/>
          <p:nvPr/>
        </p:nvSpPr>
        <p:spPr>
          <a:xfrm>
            <a:off x="605160" y="4816440"/>
            <a:ext cx="302040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Urogenital diaphragm</a:t>
            </a:r>
            <a:endParaRPr/>
          </a:p>
        </p:txBody>
      </p:sp>
      <p:sp>
        <p:nvSpPr>
          <p:cNvPr id="434" name="CustomShape 24"/>
          <p:cNvSpPr/>
          <p:nvPr/>
        </p:nvSpPr>
        <p:spPr>
          <a:xfrm>
            <a:off x="6265440" y="5391000"/>
            <a:ext cx="104076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Urethra</a:t>
            </a:r>
            <a:endParaRPr/>
          </a:p>
        </p:txBody>
      </p:sp>
      <p:sp>
        <p:nvSpPr>
          <p:cNvPr id="435" name="CustomShape 25"/>
          <p:cNvSpPr/>
          <p:nvPr/>
        </p:nvSpPr>
        <p:spPr>
          <a:xfrm>
            <a:off x="6273000" y="5803920"/>
            <a:ext cx="2323800" cy="69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External urethral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orifice</a:t>
            </a:r>
            <a:endParaRPr/>
          </a:p>
        </p:txBody>
      </p:sp>
      <p:sp>
        <p:nvSpPr>
          <p:cNvPr id="436" name="CustomShape 26"/>
          <p:cNvSpPr/>
          <p:nvPr/>
        </p:nvSpPr>
        <p:spPr>
          <a:xfrm>
            <a:off x="602280" y="2482920"/>
            <a:ext cx="222768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Ureteric orifices</a:t>
            </a:r>
            <a:endParaRPr/>
          </a:p>
        </p:txBody>
      </p:sp>
      <p:sp>
        <p:nvSpPr>
          <p:cNvPr id="437" name="CustomShape 27"/>
          <p:cNvSpPr/>
          <p:nvPr/>
        </p:nvSpPr>
        <p:spPr>
          <a:xfrm>
            <a:off x="651960" y="6019920"/>
            <a:ext cx="165636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300">
                <a:solidFill>
                  <a:srgbClr val="231f20"/>
                </a:solidFill>
                <a:latin typeface="Arial Black"/>
              </a:rPr>
              <a:t>(b) Female.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Urethra</a:t>
            </a:r>
            <a:endParaRPr/>
          </a:p>
        </p:txBody>
      </p:sp>
      <p:sp>
        <p:nvSpPr>
          <p:cNvPr id="43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Muscular tube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Lining epithelium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Mostly pseudostratified columnar epithelium, except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</a:rPr>
              <a:t>Transitional epithelium near bladder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</a:rPr>
              <a:t>Stratified squamous epithelium near external urethral orifice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Urethra</a:t>
            </a:r>
            <a:endParaRPr/>
          </a:p>
        </p:txBody>
      </p:sp>
      <p:sp>
        <p:nvSpPr>
          <p:cNvPr id="44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Sphincters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Internal urethral sphincter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Involuntary (smooth muscle) at bladder-urethra junction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Contracts to open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External urethral sphincter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Voluntary (skeletal) muscle surrounding the urethra as it passes through the pelvic floor 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Urethra</a:t>
            </a:r>
            <a:endParaRPr/>
          </a:p>
        </p:txBody>
      </p:sp>
      <p:sp>
        <p:nvSpPr>
          <p:cNvPr id="443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Female urethra (3–4 cm):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Tightly bound to the anterior vaginal wall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External urethral orifice is anterior to the vaginal opening, posterior to the clitoris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7974000" y="6580080"/>
            <a:ext cx="11649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25.21b</a:t>
            </a:r>
            <a:endParaRPr/>
          </a:p>
        </p:txBody>
      </p:sp>
      <p:pic>
        <p:nvPicPr>
          <p:cNvPr id="445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49360"/>
            <a:ext cx="8229240" cy="5867280"/>
          </a:xfrm>
          <a:prstGeom prst="rect">
            <a:avLst/>
          </a:prstGeom>
          <a:ln w="9360">
            <a:noFill/>
          </a:ln>
        </p:spPr>
      </p:pic>
      <p:sp>
        <p:nvSpPr>
          <p:cNvPr id="446" name="CustomShape 2"/>
          <p:cNvSpPr/>
          <p:nvPr/>
        </p:nvSpPr>
        <p:spPr>
          <a:xfrm>
            <a:off x="1477800" y="1106640"/>
            <a:ext cx="1922400" cy="43956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47" name="CustomShape 3"/>
          <p:cNvSpPr/>
          <p:nvPr/>
        </p:nvSpPr>
        <p:spPr>
          <a:xfrm>
            <a:off x="2220840" y="652320"/>
            <a:ext cx="2112840" cy="15192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48" name="CustomShape 4"/>
          <p:cNvSpPr/>
          <p:nvPr/>
        </p:nvSpPr>
        <p:spPr>
          <a:xfrm>
            <a:off x="1881360" y="1969920"/>
            <a:ext cx="2309760" cy="6616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49" name="CustomShape 5"/>
          <p:cNvSpPr/>
          <p:nvPr/>
        </p:nvSpPr>
        <p:spPr>
          <a:xfrm>
            <a:off x="2452680" y="3081240"/>
            <a:ext cx="3085920" cy="13334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50" name="CustomShape 6"/>
          <p:cNvSpPr/>
          <p:nvPr/>
        </p:nvSpPr>
        <p:spPr>
          <a:xfrm>
            <a:off x="2833560" y="3511440"/>
            <a:ext cx="2504880" cy="10620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51" name="CustomShape 7"/>
          <p:cNvSpPr/>
          <p:nvPr/>
        </p:nvSpPr>
        <p:spPr>
          <a:xfrm>
            <a:off x="2941560" y="4248000"/>
            <a:ext cx="2098440" cy="7254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52" name="CustomShape 8"/>
          <p:cNvSpPr/>
          <p:nvPr/>
        </p:nvSpPr>
        <p:spPr>
          <a:xfrm>
            <a:off x="3627360" y="4981680"/>
            <a:ext cx="712440" cy="1314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53" name="CustomShape 9"/>
          <p:cNvSpPr/>
          <p:nvPr/>
        </p:nvSpPr>
        <p:spPr>
          <a:xfrm>
            <a:off x="5562720" y="5369040"/>
            <a:ext cx="649080" cy="1728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54" name="CustomShape 10"/>
          <p:cNvSpPr/>
          <p:nvPr/>
        </p:nvSpPr>
        <p:spPr>
          <a:xfrm>
            <a:off x="5578560" y="5607000"/>
            <a:ext cx="633240" cy="3600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55" name="CustomShape 11"/>
          <p:cNvSpPr/>
          <p:nvPr/>
        </p:nvSpPr>
        <p:spPr>
          <a:xfrm>
            <a:off x="2846520" y="2624040"/>
            <a:ext cx="3355920" cy="11840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56" name="CustomShape 12"/>
          <p:cNvSpPr/>
          <p:nvPr/>
        </p:nvSpPr>
        <p:spPr>
          <a:xfrm>
            <a:off x="1531800" y="1544760"/>
            <a:ext cx="3238200" cy="134424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457" name="Line 13"/>
          <p:cNvSpPr/>
          <p:nvPr/>
        </p:nvSpPr>
        <p:spPr>
          <a:xfrm>
            <a:off x="3261960" y="2624040"/>
            <a:ext cx="1579680" cy="12398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458" name="Line 14"/>
          <p:cNvSpPr/>
          <p:nvPr/>
        </p:nvSpPr>
        <p:spPr>
          <a:xfrm flipH="1" flipV="1">
            <a:off x="4443120" y="2716200"/>
            <a:ext cx="1414440" cy="33336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459" name="CustomShape 15"/>
          <p:cNvSpPr/>
          <p:nvPr/>
        </p:nvSpPr>
        <p:spPr>
          <a:xfrm>
            <a:off x="591840" y="942840"/>
            <a:ext cx="86220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Ureter</a:t>
            </a:r>
            <a:endParaRPr/>
          </a:p>
        </p:txBody>
      </p:sp>
      <p:sp>
        <p:nvSpPr>
          <p:cNvPr id="460" name="CustomShape 16"/>
          <p:cNvSpPr/>
          <p:nvPr/>
        </p:nvSpPr>
        <p:spPr>
          <a:xfrm>
            <a:off x="5063040" y="3803760"/>
            <a:ext cx="105588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Trigone</a:t>
            </a:r>
            <a:endParaRPr/>
          </a:p>
        </p:txBody>
      </p:sp>
      <p:sp>
        <p:nvSpPr>
          <p:cNvPr id="461" name="CustomShape 17"/>
          <p:cNvSpPr/>
          <p:nvPr/>
        </p:nvSpPr>
        <p:spPr>
          <a:xfrm>
            <a:off x="597960" y="514440"/>
            <a:ext cx="160740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Peritoneum</a:t>
            </a:r>
            <a:endParaRPr/>
          </a:p>
        </p:txBody>
      </p:sp>
      <p:sp>
        <p:nvSpPr>
          <p:cNvPr id="462" name="CustomShape 18"/>
          <p:cNvSpPr/>
          <p:nvPr/>
        </p:nvSpPr>
        <p:spPr>
          <a:xfrm>
            <a:off x="598320" y="1368360"/>
            <a:ext cx="89280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Rugae</a:t>
            </a:r>
            <a:endParaRPr/>
          </a:p>
        </p:txBody>
      </p:sp>
      <p:sp>
        <p:nvSpPr>
          <p:cNvPr id="463" name="CustomShape 19"/>
          <p:cNvSpPr/>
          <p:nvPr/>
        </p:nvSpPr>
        <p:spPr>
          <a:xfrm>
            <a:off x="604440" y="1797120"/>
            <a:ext cx="1299600" cy="69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Detrusor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muscle</a:t>
            </a:r>
            <a:endParaRPr/>
          </a:p>
        </p:txBody>
      </p:sp>
      <p:sp>
        <p:nvSpPr>
          <p:cNvPr id="464" name="CustomShape 20"/>
          <p:cNvSpPr/>
          <p:nvPr/>
        </p:nvSpPr>
        <p:spPr>
          <a:xfrm>
            <a:off x="603000" y="2917800"/>
            <a:ext cx="183600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Bladder neck</a:t>
            </a:r>
            <a:endParaRPr/>
          </a:p>
        </p:txBody>
      </p:sp>
      <p:sp>
        <p:nvSpPr>
          <p:cNvPr id="465" name="CustomShape 21"/>
          <p:cNvSpPr/>
          <p:nvPr/>
        </p:nvSpPr>
        <p:spPr>
          <a:xfrm>
            <a:off x="603000" y="3346560"/>
            <a:ext cx="2224800" cy="69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Internal urethral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sphincter</a:t>
            </a:r>
            <a:endParaRPr/>
          </a:p>
        </p:txBody>
      </p:sp>
      <p:sp>
        <p:nvSpPr>
          <p:cNvPr id="466" name="CustomShape 22"/>
          <p:cNvSpPr/>
          <p:nvPr/>
        </p:nvSpPr>
        <p:spPr>
          <a:xfrm>
            <a:off x="605520" y="4083120"/>
            <a:ext cx="2323800" cy="69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External urethral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sphincter</a:t>
            </a:r>
            <a:endParaRPr/>
          </a:p>
        </p:txBody>
      </p:sp>
      <p:sp>
        <p:nvSpPr>
          <p:cNvPr id="467" name="CustomShape 23"/>
          <p:cNvSpPr/>
          <p:nvPr/>
        </p:nvSpPr>
        <p:spPr>
          <a:xfrm>
            <a:off x="605160" y="4816440"/>
            <a:ext cx="302040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Urogenital diaphragm</a:t>
            </a:r>
            <a:endParaRPr/>
          </a:p>
        </p:txBody>
      </p:sp>
      <p:sp>
        <p:nvSpPr>
          <p:cNvPr id="468" name="CustomShape 24"/>
          <p:cNvSpPr/>
          <p:nvPr/>
        </p:nvSpPr>
        <p:spPr>
          <a:xfrm>
            <a:off x="6265440" y="5391000"/>
            <a:ext cx="104076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Urethra</a:t>
            </a:r>
            <a:endParaRPr/>
          </a:p>
        </p:txBody>
      </p:sp>
      <p:sp>
        <p:nvSpPr>
          <p:cNvPr id="469" name="CustomShape 25"/>
          <p:cNvSpPr/>
          <p:nvPr/>
        </p:nvSpPr>
        <p:spPr>
          <a:xfrm>
            <a:off x="6273000" y="5803920"/>
            <a:ext cx="2323800" cy="69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External urethral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orifice</a:t>
            </a:r>
            <a:endParaRPr/>
          </a:p>
        </p:txBody>
      </p:sp>
      <p:sp>
        <p:nvSpPr>
          <p:cNvPr id="470" name="CustomShape 26"/>
          <p:cNvSpPr/>
          <p:nvPr/>
        </p:nvSpPr>
        <p:spPr>
          <a:xfrm>
            <a:off x="602280" y="2482920"/>
            <a:ext cx="222768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300">
                <a:solidFill>
                  <a:srgbClr val="231f20"/>
                </a:solidFill>
                <a:latin typeface="Arial"/>
              </a:rPr>
              <a:t>Ureteric orifices</a:t>
            </a:r>
            <a:endParaRPr/>
          </a:p>
        </p:txBody>
      </p:sp>
      <p:sp>
        <p:nvSpPr>
          <p:cNvPr id="471" name="CustomShape 27"/>
          <p:cNvSpPr/>
          <p:nvPr/>
        </p:nvSpPr>
        <p:spPr>
          <a:xfrm>
            <a:off x="651960" y="6019920"/>
            <a:ext cx="1656360" cy="349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300">
                <a:solidFill>
                  <a:srgbClr val="231f20"/>
                </a:solidFill>
                <a:latin typeface="Arial Black"/>
              </a:rPr>
              <a:t>(b) Female.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Urethra</a:t>
            </a:r>
            <a:endParaRPr/>
          </a:p>
        </p:txBody>
      </p:sp>
      <p:sp>
        <p:nvSpPr>
          <p:cNvPr id="473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Male urethra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Carries semen and urine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Three named regions</a:t>
            </a:r>
            <a:endParaRPr/>
          </a:p>
          <a:p>
            <a:pPr lvl="2">
              <a:lnSpc>
                <a:spcPct val="9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Prostatic urethra (2.5 cm)—within prostate gland</a:t>
            </a:r>
            <a:endParaRPr/>
          </a:p>
          <a:p>
            <a:pPr lvl="2">
              <a:lnSpc>
                <a:spcPct val="9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Membranous urethra (2 cm)—passes through the urogenital diaphragm</a:t>
            </a:r>
            <a:endParaRPr/>
          </a:p>
          <a:p>
            <a:pPr lvl="2">
              <a:lnSpc>
                <a:spcPct val="9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Spongy urethra (15 cm)—passes through the penis and opens via the external urethral orifice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7983000" y="6580080"/>
            <a:ext cx="115668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25.21a</a:t>
            </a:r>
            <a:endParaRPr/>
          </a:p>
        </p:txBody>
      </p:sp>
      <p:pic>
        <p:nvPicPr>
          <p:cNvPr id="475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0720" y="528480"/>
            <a:ext cx="8229240" cy="5879880"/>
          </a:xfrm>
          <a:prstGeom prst="rect">
            <a:avLst/>
          </a:prstGeom>
          <a:ln w="9360">
            <a:noFill/>
          </a:ln>
        </p:spPr>
      </p:pic>
      <p:sp>
        <p:nvSpPr>
          <p:cNvPr id="476" name="CustomShape 2"/>
          <p:cNvSpPr/>
          <p:nvPr/>
        </p:nvSpPr>
        <p:spPr>
          <a:xfrm>
            <a:off x="1868400" y="2143080"/>
            <a:ext cx="1131840" cy="1951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77" name="CustomShape 3"/>
          <p:cNvSpPr/>
          <p:nvPr/>
        </p:nvSpPr>
        <p:spPr>
          <a:xfrm>
            <a:off x="2246400" y="2816280"/>
            <a:ext cx="738000" cy="3790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78" name="CustomShape 4"/>
          <p:cNvSpPr/>
          <p:nvPr/>
        </p:nvSpPr>
        <p:spPr>
          <a:xfrm>
            <a:off x="1916280" y="3462480"/>
            <a:ext cx="1068120" cy="849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79" name="CustomShape 5"/>
          <p:cNvSpPr/>
          <p:nvPr/>
        </p:nvSpPr>
        <p:spPr>
          <a:xfrm>
            <a:off x="1897200" y="3213000"/>
            <a:ext cx="1087200" cy="2570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80" name="CustomShape 6"/>
          <p:cNvSpPr/>
          <p:nvPr/>
        </p:nvSpPr>
        <p:spPr>
          <a:xfrm>
            <a:off x="2602080" y="1482840"/>
            <a:ext cx="388800" cy="363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81" name="CustomShape 7"/>
          <p:cNvSpPr/>
          <p:nvPr/>
        </p:nvSpPr>
        <p:spPr>
          <a:xfrm>
            <a:off x="2770200" y="1692360"/>
            <a:ext cx="223560" cy="680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82" name="CustomShape 8"/>
          <p:cNvSpPr/>
          <p:nvPr/>
        </p:nvSpPr>
        <p:spPr>
          <a:xfrm>
            <a:off x="1868400" y="2479680"/>
            <a:ext cx="1125360" cy="1476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83" name="CustomShape 9"/>
          <p:cNvSpPr/>
          <p:nvPr/>
        </p:nvSpPr>
        <p:spPr>
          <a:xfrm>
            <a:off x="1995480" y="2523960"/>
            <a:ext cx="995040" cy="3790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84" name="CustomShape 10"/>
          <p:cNvSpPr/>
          <p:nvPr/>
        </p:nvSpPr>
        <p:spPr>
          <a:xfrm>
            <a:off x="2036880" y="3462480"/>
            <a:ext cx="950760" cy="5698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85" name="CustomShape 11"/>
          <p:cNvSpPr/>
          <p:nvPr/>
        </p:nvSpPr>
        <p:spPr>
          <a:xfrm>
            <a:off x="2459160" y="3432240"/>
            <a:ext cx="528480" cy="3301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86" name="Line 12"/>
          <p:cNvSpPr/>
          <p:nvPr/>
        </p:nvSpPr>
        <p:spPr>
          <a:xfrm>
            <a:off x="2738160" y="888840"/>
            <a:ext cx="2476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87" name="Line 13"/>
          <p:cNvSpPr/>
          <p:nvPr/>
        </p:nvSpPr>
        <p:spPr>
          <a:xfrm flipH="1">
            <a:off x="1925280" y="4976640"/>
            <a:ext cx="4986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88" name="Line 14"/>
          <p:cNvSpPr/>
          <p:nvPr/>
        </p:nvSpPr>
        <p:spPr>
          <a:xfrm flipH="1">
            <a:off x="2153880" y="5287680"/>
            <a:ext cx="27000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89" name="CustomShape 15"/>
          <p:cNvSpPr/>
          <p:nvPr/>
        </p:nvSpPr>
        <p:spPr>
          <a:xfrm>
            <a:off x="1932120" y="5599080"/>
            <a:ext cx="471240" cy="7632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90" name="CustomShape 16"/>
          <p:cNvSpPr/>
          <p:nvPr/>
        </p:nvSpPr>
        <p:spPr>
          <a:xfrm>
            <a:off x="1557360" y="1895400"/>
            <a:ext cx="1433160" cy="1634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91" name="CustomShape 17"/>
          <p:cNvSpPr/>
          <p:nvPr/>
        </p:nvSpPr>
        <p:spPr>
          <a:xfrm>
            <a:off x="1846440" y="631800"/>
            <a:ext cx="1141200" cy="745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92" name="CustomShape 18"/>
          <p:cNvSpPr/>
          <p:nvPr/>
        </p:nvSpPr>
        <p:spPr>
          <a:xfrm>
            <a:off x="2027160" y="1193760"/>
            <a:ext cx="960120" cy="903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93" name="Line 19"/>
          <p:cNvSpPr/>
          <p:nvPr/>
        </p:nvSpPr>
        <p:spPr>
          <a:xfrm>
            <a:off x="1896840" y="1895400"/>
            <a:ext cx="257040" cy="1587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94" name="Line 20"/>
          <p:cNvSpPr/>
          <p:nvPr/>
        </p:nvSpPr>
        <p:spPr>
          <a:xfrm flipH="1">
            <a:off x="1922400" y="1193760"/>
            <a:ext cx="473040" cy="3873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95" name="CustomShape 21"/>
          <p:cNvSpPr/>
          <p:nvPr/>
        </p:nvSpPr>
        <p:spPr>
          <a:xfrm>
            <a:off x="3011400" y="776160"/>
            <a:ext cx="74952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Ureter</a:t>
            </a:r>
            <a:endParaRPr/>
          </a:p>
        </p:txBody>
      </p:sp>
      <p:sp>
        <p:nvSpPr>
          <p:cNvPr id="496" name="CustomShape 22"/>
          <p:cNvSpPr/>
          <p:nvPr/>
        </p:nvSpPr>
        <p:spPr>
          <a:xfrm>
            <a:off x="3034800" y="2198520"/>
            <a:ext cx="221544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Trigone of bladder</a:t>
            </a:r>
            <a:endParaRPr/>
          </a:p>
        </p:txBody>
      </p:sp>
      <p:sp>
        <p:nvSpPr>
          <p:cNvPr id="497" name="CustomShape 23"/>
          <p:cNvSpPr/>
          <p:nvPr/>
        </p:nvSpPr>
        <p:spPr>
          <a:xfrm>
            <a:off x="3020760" y="3052800"/>
            <a:ext cx="101772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Prostate</a:t>
            </a:r>
            <a:endParaRPr/>
          </a:p>
        </p:txBody>
      </p:sp>
      <p:sp>
        <p:nvSpPr>
          <p:cNvPr id="498" name="CustomShape 24"/>
          <p:cNvSpPr/>
          <p:nvPr/>
        </p:nvSpPr>
        <p:spPr>
          <a:xfrm>
            <a:off x="3018240" y="4176720"/>
            <a:ext cx="253260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Membranous urethra</a:t>
            </a:r>
            <a:endParaRPr/>
          </a:p>
        </p:txBody>
      </p:sp>
      <p:sp>
        <p:nvSpPr>
          <p:cNvPr id="499" name="CustomShape 25"/>
          <p:cNvSpPr/>
          <p:nvPr/>
        </p:nvSpPr>
        <p:spPr>
          <a:xfrm>
            <a:off x="3018960" y="3335400"/>
            <a:ext cx="203580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Prostatic urethra</a:t>
            </a:r>
            <a:endParaRPr/>
          </a:p>
        </p:txBody>
      </p:sp>
      <p:sp>
        <p:nvSpPr>
          <p:cNvPr id="500" name="CustomShape 26"/>
          <p:cNvSpPr/>
          <p:nvPr/>
        </p:nvSpPr>
        <p:spPr>
          <a:xfrm>
            <a:off x="3018600" y="509760"/>
            <a:ext cx="139716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Peritoneum</a:t>
            </a:r>
            <a:endParaRPr/>
          </a:p>
        </p:txBody>
      </p:sp>
      <p:sp>
        <p:nvSpPr>
          <p:cNvPr id="501" name="CustomShape 27"/>
          <p:cNvSpPr/>
          <p:nvPr/>
        </p:nvSpPr>
        <p:spPr>
          <a:xfrm>
            <a:off x="3018960" y="1052640"/>
            <a:ext cx="77688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Rugae</a:t>
            </a:r>
            <a:endParaRPr/>
          </a:p>
        </p:txBody>
      </p:sp>
      <p:sp>
        <p:nvSpPr>
          <p:cNvPr id="502" name="CustomShape 28"/>
          <p:cNvSpPr/>
          <p:nvPr/>
        </p:nvSpPr>
        <p:spPr>
          <a:xfrm>
            <a:off x="3016800" y="1351080"/>
            <a:ext cx="200700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Detrusor muscle</a:t>
            </a:r>
            <a:endParaRPr/>
          </a:p>
        </p:txBody>
      </p:sp>
      <p:sp>
        <p:nvSpPr>
          <p:cNvPr id="503" name="CustomShape 29"/>
          <p:cNvSpPr/>
          <p:nvPr/>
        </p:nvSpPr>
        <p:spPr>
          <a:xfrm>
            <a:off x="3021120" y="2481120"/>
            <a:ext cx="159696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Bladder neck</a:t>
            </a:r>
            <a:endParaRPr/>
          </a:p>
        </p:txBody>
      </p:sp>
      <p:sp>
        <p:nvSpPr>
          <p:cNvPr id="504" name="CustomShape 30"/>
          <p:cNvSpPr/>
          <p:nvPr/>
        </p:nvSpPr>
        <p:spPr>
          <a:xfrm>
            <a:off x="3017520" y="2763720"/>
            <a:ext cx="315144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Internal urethral sphincter</a:t>
            </a:r>
            <a:endParaRPr/>
          </a:p>
        </p:txBody>
      </p:sp>
      <p:sp>
        <p:nvSpPr>
          <p:cNvPr id="505" name="CustomShape 31"/>
          <p:cNvSpPr/>
          <p:nvPr/>
        </p:nvSpPr>
        <p:spPr>
          <a:xfrm>
            <a:off x="3017880" y="3900600"/>
            <a:ext cx="323676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External urethral sphincter</a:t>
            </a:r>
            <a:endParaRPr/>
          </a:p>
        </p:txBody>
      </p:sp>
      <p:sp>
        <p:nvSpPr>
          <p:cNvPr id="506" name="CustomShape 32"/>
          <p:cNvSpPr/>
          <p:nvPr/>
        </p:nvSpPr>
        <p:spPr>
          <a:xfrm>
            <a:off x="3020040" y="3614760"/>
            <a:ext cx="262728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Urogenital diaphragm</a:t>
            </a:r>
            <a:endParaRPr/>
          </a:p>
        </p:txBody>
      </p:sp>
      <p:sp>
        <p:nvSpPr>
          <p:cNvPr id="507" name="CustomShape 33"/>
          <p:cNvSpPr/>
          <p:nvPr/>
        </p:nvSpPr>
        <p:spPr>
          <a:xfrm>
            <a:off x="2450160" y="4840200"/>
            <a:ext cx="187884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Spongy urethra</a:t>
            </a:r>
            <a:endParaRPr/>
          </a:p>
        </p:txBody>
      </p:sp>
      <p:sp>
        <p:nvSpPr>
          <p:cNvPr id="508" name="CustomShape 34"/>
          <p:cNvSpPr/>
          <p:nvPr/>
        </p:nvSpPr>
        <p:spPr>
          <a:xfrm>
            <a:off x="2447280" y="5151600"/>
            <a:ext cx="276876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Erectile tissue of penis</a:t>
            </a:r>
            <a:endParaRPr/>
          </a:p>
        </p:txBody>
      </p:sp>
      <p:sp>
        <p:nvSpPr>
          <p:cNvPr id="509" name="CustomShape 35"/>
          <p:cNvSpPr/>
          <p:nvPr/>
        </p:nvSpPr>
        <p:spPr>
          <a:xfrm>
            <a:off x="3015360" y="1906560"/>
            <a:ext cx="193680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Ureteric orifices</a:t>
            </a:r>
            <a:endParaRPr/>
          </a:p>
        </p:txBody>
      </p:sp>
      <p:sp>
        <p:nvSpPr>
          <p:cNvPr id="510" name="CustomShape 36"/>
          <p:cNvSpPr/>
          <p:nvPr/>
        </p:nvSpPr>
        <p:spPr>
          <a:xfrm>
            <a:off x="3020400" y="1623960"/>
            <a:ext cx="122976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Adventitia</a:t>
            </a:r>
            <a:endParaRPr/>
          </a:p>
        </p:txBody>
      </p:sp>
      <p:sp>
        <p:nvSpPr>
          <p:cNvPr id="511" name="CustomShape 37"/>
          <p:cNvSpPr/>
          <p:nvPr/>
        </p:nvSpPr>
        <p:spPr>
          <a:xfrm>
            <a:off x="2478960" y="5802480"/>
            <a:ext cx="5882400" cy="608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(a) Male.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 The long male urethra has three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/>
              </a:rPr>
              <a:t>      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regions: prostatic, membranous and spongy.</a:t>
            </a:r>
            <a:endParaRPr/>
          </a:p>
        </p:txBody>
      </p:sp>
      <p:sp>
        <p:nvSpPr>
          <p:cNvPr id="512" name="CustomShape 38"/>
          <p:cNvSpPr/>
          <p:nvPr/>
        </p:nvSpPr>
        <p:spPr>
          <a:xfrm>
            <a:off x="2446560" y="5465880"/>
            <a:ext cx="285408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External urethral orifice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Micturition</a:t>
            </a:r>
            <a:endParaRPr/>
          </a:p>
        </p:txBody>
      </p:sp>
      <p:sp>
        <p:nvSpPr>
          <p:cNvPr id="514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Urination or voiding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Three simultaneous events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Contraction of detrusor muscle by ANS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Opening of internal urethral sphincter by ANS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Opening of external urethral sphincter by somatic nervous system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151840" y="6581880"/>
            <a:ext cx="98712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25.1</a:t>
            </a:r>
            <a:endParaRPr/>
          </a:p>
        </p:txBody>
      </p:sp>
      <p:pic>
        <p:nvPicPr>
          <p:cNvPr id="150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42800"/>
            <a:ext cx="8229240" cy="6095880"/>
          </a:xfrm>
          <a:prstGeom prst="rect">
            <a:avLst/>
          </a:prstGeom>
          <a:ln w="9360">
            <a:noFill/>
          </a:ln>
        </p:spPr>
      </p:pic>
      <p:sp>
        <p:nvSpPr>
          <p:cNvPr id="151" name="Line 2"/>
          <p:cNvSpPr/>
          <p:nvPr/>
        </p:nvSpPr>
        <p:spPr>
          <a:xfrm flipH="1">
            <a:off x="2280960" y="1271520"/>
            <a:ext cx="2859120" cy="14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152" name="Line 3"/>
          <p:cNvSpPr/>
          <p:nvPr/>
        </p:nvSpPr>
        <p:spPr>
          <a:xfrm flipH="1">
            <a:off x="2423880" y="1519200"/>
            <a:ext cx="2274840" cy="14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153" name="CustomShape 4"/>
          <p:cNvSpPr/>
          <p:nvPr/>
        </p:nvSpPr>
        <p:spPr>
          <a:xfrm>
            <a:off x="2001960" y="1595520"/>
            <a:ext cx="2131920" cy="39816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154" name="CustomShape 5"/>
          <p:cNvSpPr/>
          <p:nvPr/>
        </p:nvSpPr>
        <p:spPr>
          <a:xfrm>
            <a:off x="5264280" y="1881360"/>
            <a:ext cx="1814400" cy="24264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155" name="CustomShape 6"/>
          <p:cNvSpPr/>
          <p:nvPr/>
        </p:nvSpPr>
        <p:spPr>
          <a:xfrm>
            <a:off x="5527800" y="2211480"/>
            <a:ext cx="1550880" cy="3960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156" name="CustomShape 7"/>
          <p:cNvSpPr/>
          <p:nvPr/>
        </p:nvSpPr>
        <p:spPr>
          <a:xfrm>
            <a:off x="5241960" y="2239920"/>
            <a:ext cx="1836360" cy="35712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157" name="CustomShape 8"/>
          <p:cNvSpPr/>
          <p:nvPr/>
        </p:nvSpPr>
        <p:spPr>
          <a:xfrm>
            <a:off x="5664240" y="2525760"/>
            <a:ext cx="1414080" cy="49356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158" name="CustomShape 9"/>
          <p:cNvSpPr/>
          <p:nvPr/>
        </p:nvSpPr>
        <p:spPr>
          <a:xfrm>
            <a:off x="1093680" y="2598840"/>
            <a:ext cx="3863880" cy="144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159" name="Line 10"/>
          <p:cNvSpPr/>
          <p:nvPr/>
        </p:nvSpPr>
        <p:spPr>
          <a:xfrm flipH="1">
            <a:off x="5292720" y="3533760"/>
            <a:ext cx="1787400" cy="14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160" name="Line 11"/>
          <p:cNvSpPr/>
          <p:nvPr/>
        </p:nvSpPr>
        <p:spPr>
          <a:xfrm>
            <a:off x="1535040" y="3313080"/>
            <a:ext cx="1911240" cy="14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161" name="Line 12"/>
          <p:cNvSpPr/>
          <p:nvPr/>
        </p:nvSpPr>
        <p:spPr>
          <a:xfrm flipH="1">
            <a:off x="4835520" y="5483160"/>
            <a:ext cx="2511360" cy="14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162" name="CustomShape 13"/>
          <p:cNvSpPr/>
          <p:nvPr/>
        </p:nvSpPr>
        <p:spPr>
          <a:xfrm>
            <a:off x="4915080" y="6102360"/>
            <a:ext cx="2430360" cy="36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163" name="Line 14"/>
          <p:cNvSpPr/>
          <p:nvPr/>
        </p:nvSpPr>
        <p:spPr>
          <a:xfrm>
            <a:off x="1900080" y="4676760"/>
            <a:ext cx="2716200" cy="144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164" name="Line 15"/>
          <p:cNvSpPr/>
          <p:nvPr/>
        </p:nvSpPr>
        <p:spPr>
          <a:xfrm>
            <a:off x="1773000" y="4997160"/>
            <a:ext cx="2967120" cy="180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165" name="CustomShape 16"/>
          <p:cNvSpPr/>
          <p:nvPr/>
        </p:nvSpPr>
        <p:spPr>
          <a:xfrm>
            <a:off x="2516040" y="884160"/>
            <a:ext cx="2063520" cy="22032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</p:sp>
      <p:sp>
        <p:nvSpPr>
          <p:cNvPr id="166" name="Line 17"/>
          <p:cNvSpPr/>
          <p:nvPr/>
        </p:nvSpPr>
        <p:spPr>
          <a:xfrm>
            <a:off x="4462200" y="884160"/>
            <a:ext cx="309600" cy="23472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167" name="Line 18"/>
          <p:cNvSpPr/>
          <p:nvPr/>
        </p:nvSpPr>
        <p:spPr>
          <a:xfrm flipH="1">
            <a:off x="2280960" y="1271520"/>
            <a:ext cx="285912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68" name="Line 19"/>
          <p:cNvSpPr/>
          <p:nvPr/>
        </p:nvSpPr>
        <p:spPr>
          <a:xfrm flipH="1">
            <a:off x="2423880" y="1519200"/>
            <a:ext cx="22748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69" name="CustomShape 20"/>
          <p:cNvSpPr/>
          <p:nvPr/>
        </p:nvSpPr>
        <p:spPr>
          <a:xfrm>
            <a:off x="2001960" y="1595520"/>
            <a:ext cx="2131920" cy="3981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70" name="CustomShape 21"/>
          <p:cNvSpPr/>
          <p:nvPr/>
        </p:nvSpPr>
        <p:spPr>
          <a:xfrm>
            <a:off x="5264280" y="1881360"/>
            <a:ext cx="1814400" cy="2426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71" name="CustomShape 22"/>
          <p:cNvSpPr/>
          <p:nvPr/>
        </p:nvSpPr>
        <p:spPr>
          <a:xfrm>
            <a:off x="5527800" y="2211480"/>
            <a:ext cx="1550880" cy="396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72" name="CustomShape 23"/>
          <p:cNvSpPr/>
          <p:nvPr/>
        </p:nvSpPr>
        <p:spPr>
          <a:xfrm>
            <a:off x="5241960" y="2239920"/>
            <a:ext cx="1836360" cy="3571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73" name="CustomShape 24"/>
          <p:cNvSpPr/>
          <p:nvPr/>
        </p:nvSpPr>
        <p:spPr>
          <a:xfrm>
            <a:off x="5664240" y="2525760"/>
            <a:ext cx="1414080" cy="4935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74" name="CustomShape 25"/>
          <p:cNvSpPr/>
          <p:nvPr/>
        </p:nvSpPr>
        <p:spPr>
          <a:xfrm>
            <a:off x="1093680" y="2598840"/>
            <a:ext cx="3863880" cy="14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75" name="Line 26"/>
          <p:cNvSpPr/>
          <p:nvPr/>
        </p:nvSpPr>
        <p:spPr>
          <a:xfrm flipH="1">
            <a:off x="5292720" y="3533760"/>
            <a:ext cx="17874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76" name="Line 27"/>
          <p:cNvSpPr/>
          <p:nvPr/>
        </p:nvSpPr>
        <p:spPr>
          <a:xfrm>
            <a:off x="1535040" y="3313080"/>
            <a:ext cx="19112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77" name="Line 28"/>
          <p:cNvSpPr/>
          <p:nvPr/>
        </p:nvSpPr>
        <p:spPr>
          <a:xfrm flipH="1">
            <a:off x="4835520" y="5483160"/>
            <a:ext cx="251136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78" name="CustomShape 29"/>
          <p:cNvSpPr/>
          <p:nvPr/>
        </p:nvSpPr>
        <p:spPr>
          <a:xfrm>
            <a:off x="4915080" y="6102360"/>
            <a:ext cx="2430360" cy="3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79" name="Line 30"/>
          <p:cNvSpPr/>
          <p:nvPr/>
        </p:nvSpPr>
        <p:spPr>
          <a:xfrm>
            <a:off x="1900080" y="4676760"/>
            <a:ext cx="27162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80" name="Line 31"/>
          <p:cNvSpPr/>
          <p:nvPr/>
        </p:nvSpPr>
        <p:spPr>
          <a:xfrm>
            <a:off x="1773000" y="4997160"/>
            <a:ext cx="296712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81" name="CustomShape 32"/>
          <p:cNvSpPr/>
          <p:nvPr/>
        </p:nvSpPr>
        <p:spPr>
          <a:xfrm>
            <a:off x="2516040" y="884160"/>
            <a:ext cx="2063520" cy="2203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82" name="Line 33"/>
          <p:cNvSpPr/>
          <p:nvPr/>
        </p:nvSpPr>
        <p:spPr>
          <a:xfrm>
            <a:off x="4462200" y="884160"/>
            <a:ext cx="309600" cy="2347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83" name="CustomShape 34"/>
          <p:cNvSpPr/>
          <p:nvPr/>
        </p:nvSpPr>
        <p:spPr>
          <a:xfrm>
            <a:off x="456480" y="1143000"/>
            <a:ext cx="179028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Esophagus (cut)</a:t>
            </a:r>
            <a:endParaRPr/>
          </a:p>
        </p:txBody>
      </p:sp>
      <p:sp>
        <p:nvSpPr>
          <p:cNvPr id="184" name="CustomShape 35"/>
          <p:cNvSpPr/>
          <p:nvPr/>
        </p:nvSpPr>
        <p:spPr>
          <a:xfrm>
            <a:off x="457200" y="1390680"/>
            <a:ext cx="19411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Inferior vena cava</a:t>
            </a:r>
            <a:endParaRPr/>
          </a:p>
        </p:txBody>
      </p:sp>
      <p:sp>
        <p:nvSpPr>
          <p:cNvPr id="185" name="CustomShape 36"/>
          <p:cNvSpPr/>
          <p:nvPr/>
        </p:nvSpPr>
        <p:spPr>
          <a:xfrm>
            <a:off x="458640" y="1866960"/>
            <a:ext cx="15192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Adrenal gland</a:t>
            </a:r>
            <a:endParaRPr/>
          </a:p>
        </p:txBody>
      </p:sp>
      <p:sp>
        <p:nvSpPr>
          <p:cNvPr id="186" name="CustomShape 37"/>
          <p:cNvSpPr/>
          <p:nvPr/>
        </p:nvSpPr>
        <p:spPr>
          <a:xfrm>
            <a:off x="457200" y="746280"/>
            <a:ext cx="203004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Hepatic veins (cut)</a:t>
            </a:r>
            <a:endParaRPr/>
          </a:p>
        </p:txBody>
      </p:sp>
      <p:sp>
        <p:nvSpPr>
          <p:cNvPr id="187" name="CustomShape 38"/>
          <p:cNvSpPr/>
          <p:nvPr/>
        </p:nvSpPr>
        <p:spPr>
          <a:xfrm>
            <a:off x="7177320" y="1708200"/>
            <a:ext cx="140472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Renal artery</a:t>
            </a:r>
            <a:endParaRPr/>
          </a:p>
        </p:txBody>
      </p:sp>
      <p:sp>
        <p:nvSpPr>
          <p:cNvPr id="188" name="CustomShape 39"/>
          <p:cNvSpPr/>
          <p:nvPr/>
        </p:nvSpPr>
        <p:spPr>
          <a:xfrm>
            <a:off x="7172640" y="2079720"/>
            <a:ext cx="135000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Renal hilum</a:t>
            </a:r>
            <a:endParaRPr/>
          </a:p>
        </p:txBody>
      </p:sp>
      <p:sp>
        <p:nvSpPr>
          <p:cNvPr id="189" name="CustomShape 40"/>
          <p:cNvSpPr/>
          <p:nvPr/>
        </p:nvSpPr>
        <p:spPr>
          <a:xfrm>
            <a:off x="7167960" y="2425680"/>
            <a:ext cx="119448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Renal vein</a:t>
            </a:r>
            <a:endParaRPr/>
          </a:p>
        </p:txBody>
      </p:sp>
      <p:sp>
        <p:nvSpPr>
          <p:cNvPr id="190" name="CustomShape 41"/>
          <p:cNvSpPr/>
          <p:nvPr/>
        </p:nvSpPr>
        <p:spPr>
          <a:xfrm>
            <a:off x="457200" y="3181320"/>
            <a:ext cx="105228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Iliac crest</a:t>
            </a:r>
            <a:endParaRPr/>
          </a:p>
        </p:txBody>
      </p:sp>
      <p:sp>
        <p:nvSpPr>
          <p:cNvPr id="191" name="CustomShape 42"/>
          <p:cNvSpPr/>
          <p:nvPr/>
        </p:nvSpPr>
        <p:spPr>
          <a:xfrm>
            <a:off x="7153920" y="2838600"/>
            <a:ext cx="77832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Kidney</a:t>
            </a:r>
            <a:endParaRPr/>
          </a:p>
        </p:txBody>
      </p:sp>
      <p:sp>
        <p:nvSpPr>
          <p:cNvPr id="192" name="CustomShape 43"/>
          <p:cNvSpPr/>
          <p:nvPr/>
        </p:nvSpPr>
        <p:spPr>
          <a:xfrm>
            <a:off x="7151040" y="3368520"/>
            <a:ext cx="72036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Ureter</a:t>
            </a:r>
            <a:endParaRPr/>
          </a:p>
        </p:txBody>
      </p:sp>
      <p:sp>
        <p:nvSpPr>
          <p:cNvPr id="193" name="CustomShape 44"/>
          <p:cNvSpPr/>
          <p:nvPr/>
        </p:nvSpPr>
        <p:spPr>
          <a:xfrm>
            <a:off x="7410960" y="5305320"/>
            <a:ext cx="87300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Urinary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bladder</a:t>
            </a:r>
            <a:endParaRPr/>
          </a:p>
        </p:txBody>
      </p:sp>
      <p:sp>
        <p:nvSpPr>
          <p:cNvPr id="194" name="CustomShape 45"/>
          <p:cNvSpPr/>
          <p:nvPr/>
        </p:nvSpPr>
        <p:spPr>
          <a:xfrm>
            <a:off x="7421040" y="5934240"/>
            <a:ext cx="865440" cy="27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Urethra</a:t>
            </a:r>
            <a:endParaRPr/>
          </a:p>
        </p:txBody>
      </p:sp>
      <p:sp>
        <p:nvSpPr>
          <p:cNvPr id="195" name="CustomShape 46"/>
          <p:cNvSpPr/>
          <p:nvPr/>
        </p:nvSpPr>
        <p:spPr>
          <a:xfrm>
            <a:off x="460080" y="2476440"/>
            <a:ext cx="5893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196" name="CustomShape 47"/>
          <p:cNvSpPr/>
          <p:nvPr/>
        </p:nvSpPr>
        <p:spPr>
          <a:xfrm>
            <a:off x="457200" y="4533840"/>
            <a:ext cx="13953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Rectum (cut)</a:t>
            </a:r>
            <a:endParaRPr/>
          </a:p>
        </p:txBody>
      </p:sp>
      <p:sp>
        <p:nvSpPr>
          <p:cNvPr id="197" name="CustomShape 48"/>
          <p:cNvSpPr/>
          <p:nvPr/>
        </p:nvSpPr>
        <p:spPr>
          <a:xfrm>
            <a:off x="457200" y="4867200"/>
            <a:ext cx="1446120" cy="1096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Uterus (part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female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reproductive 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system)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Micturition</a:t>
            </a:r>
            <a:endParaRPr/>
          </a:p>
        </p:txBody>
      </p:sp>
      <p:sp>
        <p:nvSpPr>
          <p:cNvPr id="516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Reflexive urination (urination in infants)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Distension of bladder activates stretch receptors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Excitation of parasympathetic neurons in reflex center in sacral region of spinal cord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Contraction of the detrusor muscle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Contraction (opening) of internal sphincter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Inhibition of somatic pathways to external sphincter, allowing its relaxation (opening)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Micturition</a:t>
            </a:r>
            <a:endParaRPr/>
          </a:p>
        </p:txBody>
      </p:sp>
      <p:sp>
        <p:nvSpPr>
          <p:cNvPr id="518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Pontine control centers mature between ages 2 and 3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Pontine storage center inhibits micturition: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Inhibits parasympathetic pathways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Excites sympathetic and somatic efferent pathways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Pontine micturition center promotes micturition: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Excites parasympathetic pathways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Inhibits sympathetic and somatic efferent pathways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8067600" y="65800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25.22</a:t>
            </a:r>
            <a:endParaRPr/>
          </a:p>
        </p:txBody>
      </p:sp>
      <p:pic>
        <p:nvPicPr>
          <p:cNvPr id="520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22360"/>
            <a:ext cx="8229240" cy="593712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2"/>
          <p:cNvSpPr/>
          <p:nvPr/>
        </p:nvSpPr>
        <p:spPr>
          <a:xfrm>
            <a:off x="4500000" y="3976560"/>
            <a:ext cx="106668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Somatic motor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nerve activity</a:t>
            </a:r>
            <a:endParaRPr/>
          </a:p>
        </p:txBody>
      </p:sp>
      <p:sp>
        <p:nvSpPr>
          <p:cNvPr id="522" name="CustomShape 3"/>
          <p:cNvSpPr/>
          <p:nvPr/>
        </p:nvSpPr>
        <p:spPr>
          <a:xfrm>
            <a:off x="4402800" y="5040360"/>
            <a:ext cx="121284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External urethral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sphincter opens</a:t>
            </a:r>
            <a:endParaRPr/>
          </a:p>
        </p:txBody>
      </p:sp>
      <p:sp>
        <p:nvSpPr>
          <p:cNvPr id="523" name="CustomShape 4"/>
          <p:cNvSpPr/>
          <p:nvPr/>
        </p:nvSpPr>
        <p:spPr>
          <a:xfrm>
            <a:off x="2606760" y="3976560"/>
            <a:ext cx="90648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Sympathetic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activity</a:t>
            </a:r>
            <a:endParaRPr/>
          </a:p>
        </p:txBody>
      </p:sp>
      <p:sp>
        <p:nvSpPr>
          <p:cNvPr id="524" name="CustomShape 5"/>
          <p:cNvSpPr/>
          <p:nvPr/>
        </p:nvSpPr>
        <p:spPr>
          <a:xfrm>
            <a:off x="705960" y="3976560"/>
            <a:ext cx="122184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Parasympathetic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activity</a:t>
            </a:r>
            <a:endParaRPr/>
          </a:p>
        </p:txBody>
      </p:sp>
      <p:sp>
        <p:nvSpPr>
          <p:cNvPr id="525" name="CustomShape 6"/>
          <p:cNvSpPr/>
          <p:nvPr/>
        </p:nvSpPr>
        <p:spPr>
          <a:xfrm>
            <a:off x="1356120" y="979560"/>
            <a:ext cx="112752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Urinary bladder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filling stretches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bladder wall</a:t>
            </a:r>
            <a:endParaRPr/>
          </a:p>
        </p:txBody>
      </p:sp>
      <p:sp>
        <p:nvSpPr>
          <p:cNvPr id="526" name="CustomShape 7"/>
          <p:cNvSpPr/>
          <p:nvPr/>
        </p:nvSpPr>
        <p:spPr>
          <a:xfrm>
            <a:off x="541440" y="3475080"/>
            <a:ext cx="45684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Spinal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cord</a:t>
            </a:r>
            <a:endParaRPr/>
          </a:p>
        </p:txBody>
      </p:sp>
      <p:sp>
        <p:nvSpPr>
          <p:cNvPr id="527" name="CustomShape 8"/>
          <p:cNvSpPr/>
          <p:nvPr/>
        </p:nvSpPr>
        <p:spPr>
          <a:xfrm>
            <a:off x="3344400" y="2738520"/>
            <a:ext cx="153288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Promotes micturition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by acting on all three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spinal efferents</a:t>
            </a:r>
            <a:endParaRPr/>
          </a:p>
        </p:txBody>
      </p:sp>
      <p:sp>
        <p:nvSpPr>
          <p:cNvPr id="528" name="CustomShape 9"/>
          <p:cNvSpPr/>
          <p:nvPr/>
        </p:nvSpPr>
        <p:spPr>
          <a:xfrm>
            <a:off x="7135200" y="2738520"/>
            <a:ext cx="156960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Inhibits micturition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by acting on all three 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spinal efferents</a:t>
            </a:r>
            <a:endParaRPr/>
          </a:p>
        </p:txBody>
      </p:sp>
      <p:sp>
        <p:nvSpPr>
          <p:cNvPr id="529" name="CustomShape 10"/>
          <p:cNvSpPr/>
          <p:nvPr/>
        </p:nvSpPr>
        <p:spPr>
          <a:xfrm>
            <a:off x="6064920" y="1366920"/>
            <a:ext cx="193212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Allow or inhibit micturition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as appropriate</a:t>
            </a:r>
            <a:endParaRPr/>
          </a:p>
        </p:txBody>
      </p:sp>
      <p:sp>
        <p:nvSpPr>
          <p:cNvPr id="530" name="CustomShape 11"/>
          <p:cNvSpPr/>
          <p:nvPr/>
        </p:nvSpPr>
        <p:spPr>
          <a:xfrm>
            <a:off x="4150440" y="681120"/>
            <a:ext cx="38844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Brain</a:t>
            </a:r>
            <a:endParaRPr/>
          </a:p>
        </p:txBody>
      </p:sp>
      <p:sp>
        <p:nvSpPr>
          <p:cNvPr id="531" name="CustomShape 12"/>
          <p:cNvSpPr/>
          <p:nvPr/>
        </p:nvSpPr>
        <p:spPr>
          <a:xfrm>
            <a:off x="1350360" y="2773440"/>
            <a:ext cx="49968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Simple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spinal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reflex</a:t>
            </a:r>
            <a:endParaRPr/>
          </a:p>
        </p:txBody>
      </p:sp>
      <p:sp>
        <p:nvSpPr>
          <p:cNvPr id="532" name="CustomShape 13"/>
          <p:cNvSpPr/>
          <p:nvPr/>
        </p:nvSpPr>
        <p:spPr>
          <a:xfrm>
            <a:off x="8132760" y="3475080"/>
            <a:ext cx="45684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Spinal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cord</a:t>
            </a:r>
            <a:endParaRPr/>
          </a:p>
        </p:txBody>
      </p:sp>
      <p:sp>
        <p:nvSpPr>
          <p:cNvPr id="533" name="CustomShape 14"/>
          <p:cNvSpPr/>
          <p:nvPr/>
        </p:nvSpPr>
        <p:spPr>
          <a:xfrm>
            <a:off x="5402520" y="5961240"/>
            <a:ext cx="54216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Inhibits</a:t>
            </a:r>
            <a:endParaRPr/>
          </a:p>
        </p:txBody>
      </p:sp>
      <p:sp>
        <p:nvSpPr>
          <p:cNvPr id="534" name="CustomShape 15"/>
          <p:cNvSpPr/>
          <p:nvPr/>
        </p:nvSpPr>
        <p:spPr>
          <a:xfrm>
            <a:off x="6417360" y="3960720"/>
            <a:ext cx="2087640" cy="509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Parasympathetic activity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Sympathetic activity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Somatic motor nerve activity</a:t>
            </a:r>
            <a:endParaRPr/>
          </a:p>
        </p:txBody>
      </p:sp>
      <p:sp>
        <p:nvSpPr>
          <p:cNvPr id="535" name="CustomShape 16"/>
          <p:cNvSpPr/>
          <p:nvPr/>
        </p:nvSpPr>
        <p:spPr>
          <a:xfrm>
            <a:off x="4231080" y="2017800"/>
            <a:ext cx="138960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Pontine micturition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center</a:t>
            </a:r>
            <a:endParaRPr/>
          </a:p>
        </p:txBody>
      </p:sp>
      <p:sp>
        <p:nvSpPr>
          <p:cNvPr id="536" name="CustomShape 17"/>
          <p:cNvSpPr/>
          <p:nvPr/>
        </p:nvSpPr>
        <p:spPr>
          <a:xfrm>
            <a:off x="6455520" y="2017800"/>
            <a:ext cx="115200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Pontine storage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center</a:t>
            </a:r>
            <a:endParaRPr/>
          </a:p>
        </p:txBody>
      </p:sp>
      <p:sp>
        <p:nvSpPr>
          <p:cNvPr id="537" name="CustomShape 18"/>
          <p:cNvSpPr/>
          <p:nvPr/>
        </p:nvSpPr>
        <p:spPr>
          <a:xfrm>
            <a:off x="5506560" y="846000"/>
            <a:ext cx="89748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Higher brain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centers</a:t>
            </a:r>
            <a:endParaRPr/>
          </a:p>
        </p:txBody>
      </p:sp>
      <p:sp>
        <p:nvSpPr>
          <p:cNvPr id="538" name="CustomShape 19"/>
          <p:cNvSpPr/>
          <p:nvPr/>
        </p:nvSpPr>
        <p:spPr>
          <a:xfrm>
            <a:off x="1171080" y="4903920"/>
            <a:ext cx="1331640" cy="673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Detrusor muscle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contracts; internal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urethral sphincter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opens</a:t>
            </a:r>
            <a:endParaRPr/>
          </a:p>
        </p:txBody>
      </p:sp>
      <p:sp>
        <p:nvSpPr>
          <p:cNvPr id="539" name="CustomShape 20"/>
          <p:cNvSpPr/>
          <p:nvPr/>
        </p:nvSpPr>
        <p:spPr>
          <a:xfrm>
            <a:off x="1287360" y="2033640"/>
            <a:ext cx="128412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Afferent impulses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from stretch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receptors</a:t>
            </a:r>
            <a:endParaRPr/>
          </a:p>
        </p:txBody>
      </p:sp>
      <p:sp>
        <p:nvSpPr>
          <p:cNvPr id="540" name="CustomShape 21"/>
          <p:cNvSpPr/>
          <p:nvPr/>
        </p:nvSpPr>
        <p:spPr>
          <a:xfrm>
            <a:off x="3040560" y="6066000"/>
            <a:ext cx="77832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Micturition</a:t>
            </a:r>
            <a:endParaRPr/>
          </a:p>
        </p:txBody>
      </p:sp>
      <p:sp>
        <p:nvSpPr>
          <p:cNvPr id="541" name="Line 22"/>
          <p:cNvSpPr/>
          <p:nvPr/>
        </p:nvSpPr>
        <p:spPr>
          <a:xfrm>
            <a:off x="6370560" y="3992400"/>
            <a:ext cx="1440" cy="889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42" name="CustomShape 23"/>
          <p:cNvSpPr/>
          <p:nvPr/>
        </p:nvSpPr>
        <p:spPr>
          <a:xfrm>
            <a:off x="6348240" y="4065480"/>
            <a:ext cx="45720" cy="55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3" name="CustomShape 24"/>
          <p:cNvSpPr/>
          <p:nvPr/>
        </p:nvSpPr>
        <p:spPr>
          <a:xfrm>
            <a:off x="6348240" y="4138560"/>
            <a:ext cx="45720" cy="522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4" name="Line 25"/>
          <p:cNvSpPr/>
          <p:nvPr/>
        </p:nvSpPr>
        <p:spPr>
          <a:xfrm flipV="1">
            <a:off x="6370560" y="4179600"/>
            <a:ext cx="1440" cy="856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45" name="Line 26"/>
          <p:cNvSpPr/>
          <p:nvPr/>
        </p:nvSpPr>
        <p:spPr>
          <a:xfrm flipV="1">
            <a:off x="6370560" y="4332240"/>
            <a:ext cx="1440" cy="889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46" name="CustomShape 27"/>
          <p:cNvSpPr/>
          <p:nvPr/>
        </p:nvSpPr>
        <p:spPr>
          <a:xfrm>
            <a:off x="6348240" y="4290840"/>
            <a:ext cx="45720" cy="55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7" name="CustomShape 28"/>
          <p:cNvSpPr/>
          <p:nvPr/>
        </p:nvSpPr>
        <p:spPr>
          <a:xfrm>
            <a:off x="4425840" y="4071960"/>
            <a:ext cx="45720" cy="55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8" name="Line 29"/>
          <p:cNvSpPr/>
          <p:nvPr/>
        </p:nvSpPr>
        <p:spPr>
          <a:xfrm>
            <a:off x="4451040" y="3998880"/>
            <a:ext cx="1800" cy="889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49" name="Line 30"/>
          <p:cNvSpPr/>
          <p:nvPr/>
        </p:nvSpPr>
        <p:spPr>
          <a:xfrm>
            <a:off x="2549520" y="3998880"/>
            <a:ext cx="1440" cy="889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50" name="CustomShape 31"/>
          <p:cNvSpPr/>
          <p:nvPr/>
        </p:nvSpPr>
        <p:spPr>
          <a:xfrm>
            <a:off x="2527200" y="4071960"/>
            <a:ext cx="45720" cy="55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1" name="CustomShape 32"/>
          <p:cNvSpPr/>
          <p:nvPr/>
        </p:nvSpPr>
        <p:spPr>
          <a:xfrm>
            <a:off x="615960" y="3998880"/>
            <a:ext cx="45720" cy="55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2" name="Line 33"/>
          <p:cNvSpPr/>
          <p:nvPr/>
        </p:nvSpPr>
        <p:spPr>
          <a:xfrm flipV="1">
            <a:off x="641160" y="4039920"/>
            <a:ext cx="1440" cy="889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457200" y="253080"/>
            <a:ext cx="8227800" cy="1184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4000" u="sng">
                <a:latin typeface="Calibri"/>
              </a:rPr>
              <a:t>Three Basic Processes Of The Nephron</a:t>
            </a:r>
            <a:endParaRPr/>
          </a:p>
        </p:txBody>
      </p:sp>
      <p:sp>
        <p:nvSpPr>
          <p:cNvPr id="554" name="CustomShape 2"/>
          <p:cNvSpPr/>
          <p:nvPr/>
        </p:nvSpPr>
        <p:spPr>
          <a:xfrm>
            <a:off x="457200" y="17838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Filtration – separating fluid from large particles in the blood to make urine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Reabsorption – drawing nutrients and other substances out of the urine, to keep in the body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Calibri"/>
              </a:rPr>
              <a:t>Secretion – adding substances to the urine for removal from the body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457200" y="274680"/>
            <a:ext cx="8227800" cy="80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Nephrons</a:t>
            </a:r>
            <a:endParaRPr/>
          </a:p>
        </p:txBody>
      </p:sp>
      <p:sp>
        <p:nvSpPr>
          <p:cNvPr id="556" name="CustomShape 2"/>
          <p:cNvSpPr/>
          <p:nvPr/>
        </p:nvSpPr>
        <p:spPr>
          <a:xfrm>
            <a:off x="457200" y="1080720"/>
            <a:ext cx="8227800" cy="536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Renal corpuscle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Glomerulus + its glomerular capsule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Fenestrated glomerular endothelium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Allows filtrate to pass from plasma into the glomerular capsule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Glomerular capsule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Parietal layer: simple squamous epithelium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Visceral layer: branching epithelial podocytes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Extensions terminate in foot processes that cling to basement membrane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Filtration slits allow filtrate to pass into the capsular space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8151840" y="6581880"/>
            <a:ext cx="98712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25.8</a:t>
            </a:r>
            <a:endParaRPr/>
          </a:p>
        </p:txBody>
      </p:sp>
      <p:pic>
        <p:nvPicPr>
          <p:cNvPr id="558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44600" y="484200"/>
            <a:ext cx="8299080" cy="5918040"/>
          </a:xfrm>
          <a:prstGeom prst="rect">
            <a:avLst/>
          </a:prstGeom>
          <a:ln w="9360">
            <a:noFill/>
          </a:ln>
        </p:spPr>
      </p:pic>
      <p:sp>
        <p:nvSpPr>
          <p:cNvPr id="559" name="CustomShape 2"/>
          <p:cNvSpPr/>
          <p:nvPr/>
        </p:nvSpPr>
        <p:spPr>
          <a:xfrm>
            <a:off x="5305320" y="2228760"/>
            <a:ext cx="255240" cy="55368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560" name="CustomShape 3"/>
          <p:cNvSpPr/>
          <p:nvPr/>
        </p:nvSpPr>
        <p:spPr>
          <a:xfrm>
            <a:off x="3598920" y="5837400"/>
            <a:ext cx="1638000" cy="93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1" name="CustomShape 4"/>
          <p:cNvSpPr/>
          <p:nvPr/>
        </p:nvSpPr>
        <p:spPr>
          <a:xfrm>
            <a:off x="5286240" y="5837400"/>
            <a:ext cx="2293560" cy="93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2" name="Line 5"/>
          <p:cNvSpPr/>
          <p:nvPr/>
        </p:nvSpPr>
        <p:spPr>
          <a:xfrm>
            <a:off x="4417920" y="593532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63" name="Line 6"/>
          <p:cNvSpPr/>
          <p:nvPr/>
        </p:nvSpPr>
        <p:spPr>
          <a:xfrm>
            <a:off x="6426000" y="593532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64" name="CustomShape 7"/>
          <p:cNvSpPr/>
          <p:nvPr/>
        </p:nvSpPr>
        <p:spPr>
          <a:xfrm>
            <a:off x="4233960" y="3513240"/>
            <a:ext cx="96480" cy="61416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565" name="CustomShape 8"/>
          <p:cNvSpPr/>
          <p:nvPr/>
        </p:nvSpPr>
        <p:spPr>
          <a:xfrm>
            <a:off x="3513240" y="3824280"/>
            <a:ext cx="718920" cy="2966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566" name="CustomShape 9"/>
          <p:cNvSpPr/>
          <p:nvPr/>
        </p:nvSpPr>
        <p:spPr>
          <a:xfrm>
            <a:off x="4233960" y="3513240"/>
            <a:ext cx="96480" cy="614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7" name="CustomShape 10"/>
          <p:cNvSpPr/>
          <p:nvPr/>
        </p:nvSpPr>
        <p:spPr>
          <a:xfrm>
            <a:off x="3513240" y="3824280"/>
            <a:ext cx="718920" cy="296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8" name="CustomShape 11"/>
          <p:cNvSpPr/>
          <p:nvPr/>
        </p:nvSpPr>
        <p:spPr>
          <a:xfrm>
            <a:off x="3992400" y="5078520"/>
            <a:ext cx="284040" cy="33480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569" name="CustomShape 12"/>
          <p:cNvSpPr/>
          <p:nvPr/>
        </p:nvSpPr>
        <p:spPr>
          <a:xfrm>
            <a:off x="3992400" y="5078520"/>
            <a:ext cx="284040" cy="334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0" name="CustomShape 13"/>
          <p:cNvSpPr/>
          <p:nvPr/>
        </p:nvSpPr>
        <p:spPr>
          <a:xfrm>
            <a:off x="3227400" y="3770280"/>
            <a:ext cx="1612800" cy="95688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571" name="CustomShape 14"/>
          <p:cNvSpPr/>
          <p:nvPr/>
        </p:nvSpPr>
        <p:spPr>
          <a:xfrm>
            <a:off x="3227400" y="3770280"/>
            <a:ext cx="1612800" cy="956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2" name="CustomShape 15"/>
          <p:cNvSpPr/>
          <p:nvPr/>
        </p:nvSpPr>
        <p:spPr>
          <a:xfrm>
            <a:off x="3011400" y="4678200"/>
            <a:ext cx="2037960" cy="44280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573" name="CustomShape 16"/>
          <p:cNvSpPr/>
          <p:nvPr/>
        </p:nvSpPr>
        <p:spPr>
          <a:xfrm>
            <a:off x="3011400" y="4678200"/>
            <a:ext cx="2041200" cy="442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4" name="Line 17"/>
          <p:cNvSpPr/>
          <p:nvPr/>
        </p:nvSpPr>
        <p:spPr>
          <a:xfrm flipV="1">
            <a:off x="3509640" y="4265280"/>
            <a:ext cx="1128960" cy="8575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575" name="Line 18"/>
          <p:cNvSpPr/>
          <p:nvPr/>
        </p:nvSpPr>
        <p:spPr>
          <a:xfrm flipV="1">
            <a:off x="3509640" y="4265280"/>
            <a:ext cx="1128960" cy="857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76" name="CustomShape 19"/>
          <p:cNvSpPr/>
          <p:nvPr/>
        </p:nvSpPr>
        <p:spPr>
          <a:xfrm>
            <a:off x="2017800" y="631800"/>
            <a:ext cx="772920" cy="58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7" name="CustomShape 20"/>
          <p:cNvSpPr/>
          <p:nvPr/>
        </p:nvSpPr>
        <p:spPr>
          <a:xfrm>
            <a:off x="1128600" y="565200"/>
            <a:ext cx="661680" cy="871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8" name="CustomShape 21"/>
          <p:cNvSpPr/>
          <p:nvPr/>
        </p:nvSpPr>
        <p:spPr>
          <a:xfrm>
            <a:off x="1459080" y="1104840"/>
            <a:ext cx="623520" cy="280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79" name="CustomShape 22"/>
          <p:cNvSpPr/>
          <p:nvPr/>
        </p:nvSpPr>
        <p:spPr>
          <a:xfrm>
            <a:off x="2075040" y="806400"/>
            <a:ext cx="725400" cy="55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80" name="CustomShape 23"/>
          <p:cNvSpPr/>
          <p:nvPr/>
        </p:nvSpPr>
        <p:spPr>
          <a:xfrm>
            <a:off x="6740640" y="1768320"/>
            <a:ext cx="693360" cy="9032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581" name="CustomShape 24"/>
          <p:cNvSpPr/>
          <p:nvPr/>
        </p:nvSpPr>
        <p:spPr>
          <a:xfrm>
            <a:off x="6762600" y="2416320"/>
            <a:ext cx="639720" cy="89352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582" name="CustomShape 25"/>
          <p:cNvSpPr/>
          <p:nvPr/>
        </p:nvSpPr>
        <p:spPr>
          <a:xfrm>
            <a:off x="6740640" y="1768320"/>
            <a:ext cx="693360" cy="903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83" name="CustomShape 26"/>
          <p:cNvSpPr/>
          <p:nvPr/>
        </p:nvSpPr>
        <p:spPr>
          <a:xfrm>
            <a:off x="6762600" y="2416320"/>
            <a:ext cx="652320" cy="8935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84" name="CustomShape 27"/>
          <p:cNvSpPr/>
          <p:nvPr/>
        </p:nvSpPr>
        <p:spPr>
          <a:xfrm>
            <a:off x="6337440" y="1825560"/>
            <a:ext cx="204480" cy="79848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585" name="CustomShape 28"/>
          <p:cNvSpPr/>
          <p:nvPr/>
        </p:nvSpPr>
        <p:spPr>
          <a:xfrm>
            <a:off x="6337440" y="1825560"/>
            <a:ext cx="204480" cy="798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86" name="Line 29"/>
          <p:cNvSpPr/>
          <p:nvPr/>
        </p:nvSpPr>
        <p:spPr>
          <a:xfrm flipH="1">
            <a:off x="6235560" y="1949400"/>
            <a:ext cx="101520" cy="12096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587" name="Line 30"/>
          <p:cNvSpPr/>
          <p:nvPr/>
        </p:nvSpPr>
        <p:spPr>
          <a:xfrm flipH="1">
            <a:off x="6235560" y="1949400"/>
            <a:ext cx="101520" cy="12096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88" name="CustomShape 31"/>
          <p:cNvSpPr/>
          <p:nvPr/>
        </p:nvSpPr>
        <p:spPr>
          <a:xfrm>
            <a:off x="4991040" y="1673280"/>
            <a:ext cx="582480" cy="8618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589" name="CustomShape 32"/>
          <p:cNvSpPr/>
          <p:nvPr/>
        </p:nvSpPr>
        <p:spPr>
          <a:xfrm>
            <a:off x="4991040" y="1673280"/>
            <a:ext cx="582480" cy="861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90" name="CustomShape 33"/>
          <p:cNvSpPr/>
          <p:nvPr/>
        </p:nvSpPr>
        <p:spPr>
          <a:xfrm>
            <a:off x="5311800" y="2228760"/>
            <a:ext cx="249120" cy="553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91" name="Line 34"/>
          <p:cNvSpPr/>
          <p:nvPr/>
        </p:nvSpPr>
        <p:spPr>
          <a:xfrm flipH="1">
            <a:off x="3741480" y="2676240"/>
            <a:ext cx="343080" cy="18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592" name="Line 35"/>
          <p:cNvSpPr/>
          <p:nvPr/>
        </p:nvSpPr>
        <p:spPr>
          <a:xfrm flipH="1">
            <a:off x="3741480" y="2676240"/>
            <a:ext cx="3430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93" name="Line 36"/>
          <p:cNvSpPr/>
          <p:nvPr/>
        </p:nvSpPr>
        <p:spPr>
          <a:xfrm>
            <a:off x="6064200" y="4116240"/>
            <a:ext cx="593640" cy="14158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594" name="CustomShape 37"/>
          <p:cNvSpPr/>
          <p:nvPr/>
        </p:nvSpPr>
        <p:spPr>
          <a:xfrm>
            <a:off x="6060960" y="4113360"/>
            <a:ext cx="938160" cy="1417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95" name="CustomShape 38"/>
          <p:cNvSpPr/>
          <p:nvPr/>
        </p:nvSpPr>
        <p:spPr>
          <a:xfrm>
            <a:off x="6486480" y="4764240"/>
            <a:ext cx="842760" cy="1760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596" name="Line 39"/>
          <p:cNvSpPr/>
          <p:nvPr/>
        </p:nvSpPr>
        <p:spPr>
          <a:xfrm flipH="1">
            <a:off x="6642000" y="4341600"/>
            <a:ext cx="1050840" cy="18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597" name="Line 40"/>
          <p:cNvSpPr/>
          <p:nvPr/>
        </p:nvSpPr>
        <p:spPr>
          <a:xfrm flipH="1" flipV="1">
            <a:off x="7089480" y="4020840"/>
            <a:ext cx="463680" cy="3207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598" name="Line 41"/>
          <p:cNvSpPr/>
          <p:nvPr/>
        </p:nvSpPr>
        <p:spPr>
          <a:xfrm flipH="1">
            <a:off x="6642000" y="4341600"/>
            <a:ext cx="105084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99" name="CustomShape 42"/>
          <p:cNvSpPr/>
          <p:nvPr/>
        </p:nvSpPr>
        <p:spPr>
          <a:xfrm>
            <a:off x="6486480" y="4764240"/>
            <a:ext cx="842760" cy="176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600" name="Line 43"/>
          <p:cNvSpPr/>
          <p:nvPr/>
        </p:nvSpPr>
        <p:spPr>
          <a:xfrm flipH="1" flipV="1">
            <a:off x="7089480" y="4020840"/>
            <a:ext cx="463680" cy="3207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601" name="Line 44"/>
          <p:cNvSpPr/>
          <p:nvPr/>
        </p:nvSpPr>
        <p:spPr>
          <a:xfrm>
            <a:off x="8162640" y="2949480"/>
            <a:ext cx="1800" cy="1872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602" name="Line 45"/>
          <p:cNvSpPr/>
          <p:nvPr/>
        </p:nvSpPr>
        <p:spPr>
          <a:xfrm>
            <a:off x="8162640" y="2949480"/>
            <a:ext cx="1800" cy="1872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603" name="CustomShape 46"/>
          <p:cNvSpPr/>
          <p:nvPr/>
        </p:nvSpPr>
        <p:spPr>
          <a:xfrm>
            <a:off x="2826360" y="763560"/>
            <a:ext cx="98892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Glomerulus</a:t>
            </a:r>
            <a:endParaRPr/>
          </a:p>
        </p:txBody>
      </p:sp>
      <p:sp>
        <p:nvSpPr>
          <p:cNvPr id="604" name="CustomShape 47"/>
          <p:cNvSpPr/>
          <p:nvPr/>
        </p:nvSpPr>
        <p:spPr>
          <a:xfrm>
            <a:off x="2820600" y="541440"/>
            <a:ext cx="166392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Glomerular capsule</a:t>
            </a:r>
            <a:endParaRPr/>
          </a:p>
        </p:txBody>
      </p:sp>
      <p:sp>
        <p:nvSpPr>
          <p:cNvPr id="605" name="CustomShape 48"/>
          <p:cNvSpPr/>
          <p:nvPr/>
        </p:nvSpPr>
        <p:spPr>
          <a:xfrm>
            <a:off x="752400" y="1268280"/>
            <a:ext cx="72684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Afferent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arteriole</a:t>
            </a:r>
            <a:endParaRPr/>
          </a:p>
        </p:txBody>
      </p:sp>
      <p:sp>
        <p:nvSpPr>
          <p:cNvPr id="606" name="CustomShape 49"/>
          <p:cNvSpPr/>
          <p:nvPr/>
        </p:nvSpPr>
        <p:spPr>
          <a:xfrm>
            <a:off x="432720" y="544680"/>
            <a:ext cx="72216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Efferent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arteriole</a:t>
            </a:r>
            <a:endParaRPr/>
          </a:p>
        </p:txBody>
      </p:sp>
      <p:sp>
        <p:nvSpPr>
          <p:cNvPr id="607" name="CustomShape 50"/>
          <p:cNvSpPr/>
          <p:nvPr/>
        </p:nvSpPr>
        <p:spPr>
          <a:xfrm>
            <a:off x="7459920" y="2322360"/>
            <a:ext cx="121752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Red blood cell</a:t>
            </a:r>
            <a:endParaRPr/>
          </a:p>
        </p:txBody>
      </p:sp>
      <p:sp>
        <p:nvSpPr>
          <p:cNvPr id="608" name="CustomShape 51"/>
          <p:cNvSpPr/>
          <p:nvPr/>
        </p:nvSpPr>
        <p:spPr>
          <a:xfrm>
            <a:off x="7459920" y="1671480"/>
            <a:ext cx="1247760" cy="59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Podocyte cell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body (visceral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layer)</a:t>
            </a:r>
            <a:endParaRPr/>
          </a:p>
        </p:txBody>
      </p:sp>
      <p:sp>
        <p:nvSpPr>
          <p:cNvPr id="609" name="CustomShape 52"/>
          <p:cNvSpPr/>
          <p:nvPr/>
        </p:nvSpPr>
        <p:spPr>
          <a:xfrm>
            <a:off x="5680080" y="1414440"/>
            <a:ext cx="131328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Foot processes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podocytes</a:t>
            </a:r>
            <a:endParaRPr/>
          </a:p>
        </p:txBody>
      </p:sp>
      <p:sp>
        <p:nvSpPr>
          <p:cNvPr id="610" name="CustomShape 53"/>
          <p:cNvSpPr/>
          <p:nvPr/>
        </p:nvSpPr>
        <p:spPr>
          <a:xfrm>
            <a:off x="3835440" y="1560600"/>
            <a:ext cx="1138320" cy="59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Parietal layer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glomerular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611" name="CustomShape 54"/>
          <p:cNvSpPr/>
          <p:nvPr/>
        </p:nvSpPr>
        <p:spPr>
          <a:xfrm>
            <a:off x="7794360" y="2560680"/>
            <a:ext cx="88056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Proximal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tubule cell</a:t>
            </a:r>
            <a:endParaRPr/>
          </a:p>
        </p:txBody>
      </p:sp>
      <p:sp>
        <p:nvSpPr>
          <p:cNvPr id="612" name="CustomShape 55"/>
          <p:cNvSpPr/>
          <p:nvPr/>
        </p:nvSpPr>
        <p:spPr>
          <a:xfrm>
            <a:off x="7735320" y="4237200"/>
            <a:ext cx="947520" cy="59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Lumens of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</p:txBody>
      </p:sp>
      <p:sp>
        <p:nvSpPr>
          <p:cNvPr id="613" name="CustomShape 56"/>
          <p:cNvSpPr/>
          <p:nvPr/>
        </p:nvSpPr>
        <p:spPr>
          <a:xfrm>
            <a:off x="7360920" y="4843440"/>
            <a:ext cx="1307160" cy="59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Endothelial cell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glomerular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614" name="CustomShape 57"/>
          <p:cNvSpPr/>
          <p:nvPr/>
        </p:nvSpPr>
        <p:spPr>
          <a:xfrm>
            <a:off x="3026880" y="2589120"/>
            <a:ext cx="72216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Efferent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arteriole</a:t>
            </a:r>
            <a:endParaRPr/>
          </a:p>
        </p:txBody>
      </p:sp>
      <p:sp>
        <p:nvSpPr>
          <p:cNvPr id="615" name="CustomShape 58"/>
          <p:cNvSpPr/>
          <p:nvPr/>
        </p:nvSpPr>
        <p:spPr>
          <a:xfrm>
            <a:off x="1476360" y="3976560"/>
            <a:ext cx="1982160" cy="595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•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Macula densa cells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of the ascending limb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of loop of Henle</a:t>
            </a:r>
            <a:endParaRPr/>
          </a:p>
        </p:txBody>
      </p:sp>
      <p:sp>
        <p:nvSpPr>
          <p:cNvPr id="616" name="CustomShape 59"/>
          <p:cNvSpPr/>
          <p:nvPr/>
        </p:nvSpPr>
        <p:spPr>
          <a:xfrm>
            <a:off x="1515960" y="4979880"/>
            <a:ext cx="139860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•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Granular cells</a:t>
            </a:r>
            <a:endParaRPr/>
          </a:p>
        </p:txBody>
      </p:sp>
      <p:sp>
        <p:nvSpPr>
          <p:cNvPr id="617" name="CustomShape 60"/>
          <p:cNvSpPr/>
          <p:nvPr/>
        </p:nvSpPr>
        <p:spPr>
          <a:xfrm>
            <a:off x="1517040" y="4570560"/>
            <a:ext cx="1607400" cy="40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•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Extraglomerular</a:t>
            </a:r>
            <a:endParaRPr/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 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mesangial cells</a:t>
            </a:r>
            <a:endParaRPr/>
          </a:p>
        </p:txBody>
      </p:sp>
      <p:sp>
        <p:nvSpPr>
          <p:cNvPr id="618" name="CustomShape 61"/>
          <p:cNvSpPr/>
          <p:nvPr/>
        </p:nvSpPr>
        <p:spPr>
          <a:xfrm>
            <a:off x="2527920" y="5322960"/>
            <a:ext cx="14324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Afferent arteriole</a:t>
            </a:r>
            <a:endParaRPr/>
          </a:p>
        </p:txBody>
      </p:sp>
      <p:sp>
        <p:nvSpPr>
          <p:cNvPr id="619" name="CustomShape 62"/>
          <p:cNvSpPr/>
          <p:nvPr/>
        </p:nvSpPr>
        <p:spPr>
          <a:xfrm>
            <a:off x="4522320" y="2119320"/>
            <a:ext cx="76176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Capsular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space</a:t>
            </a:r>
            <a:endParaRPr/>
          </a:p>
        </p:txBody>
      </p:sp>
      <p:sp>
        <p:nvSpPr>
          <p:cNvPr id="620" name="CustomShape 63"/>
          <p:cNvSpPr/>
          <p:nvPr/>
        </p:nvSpPr>
        <p:spPr>
          <a:xfrm>
            <a:off x="5745240" y="6021360"/>
            <a:ext cx="137592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Renal corpuscle</a:t>
            </a:r>
            <a:endParaRPr/>
          </a:p>
        </p:txBody>
      </p:sp>
      <p:sp>
        <p:nvSpPr>
          <p:cNvPr id="621" name="CustomShape 64"/>
          <p:cNvSpPr/>
          <p:nvPr/>
        </p:nvSpPr>
        <p:spPr>
          <a:xfrm>
            <a:off x="3717720" y="5986440"/>
            <a:ext cx="1425960" cy="40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Juxtaglomerular</a:t>
            </a:r>
            <a:endParaRPr/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apparatus</a:t>
            </a:r>
            <a:endParaRPr/>
          </a:p>
        </p:txBody>
      </p:sp>
      <p:sp>
        <p:nvSpPr>
          <p:cNvPr id="622" name="CustomShape 65"/>
          <p:cNvSpPr/>
          <p:nvPr/>
        </p:nvSpPr>
        <p:spPr>
          <a:xfrm>
            <a:off x="7045200" y="5440320"/>
            <a:ext cx="163512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Mesangial cells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between capillaries</a:t>
            </a:r>
            <a:endParaRPr/>
          </a:p>
        </p:txBody>
      </p:sp>
      <p:sp>
        <p:nvSpPr>
          <p:cNvPr id="623" name="CustomShape 66"/>
          <p:cNvSpPr/>
          <p:nvPr/>
        </p:nvSpPr>
        <p:spPr>
          <a:xfrm>
            <a:off x="1549080" y="3551400"/>
            <a:ext cx="1425960" cy="40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Juxtaglomerular</a:t>
            </a:r>
            <a:endParaRPr/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apparatus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Renal Tubule</a:t>
            </a:r>
            <a:endParaRPr/>
          </a:p>
        </p:txBody>
      </p:sp>
      <p:sp>
        <p:nvSpPr>
          <p:cNvPr id="62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Proximal convoluted tubule (PCT)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Cuboidal cells with dense microvilli and large mitochondria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Functions in reabsorption and secretion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Confined to the cortex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Renal Tubule</a:t>
            </a:r>
            <a:endParaRPr/>
          </a:p>
        </p:txBody>
      </p:sp>
      <p:sp>
        <p:nvSpPr>
          <p:cNvPr id="627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Loop of Henle with descending and ascending limbs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Thin segment usually in descending limb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</a:rPr>
              <a:t>Simple squamous epithelium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</a:rPr>
              <a:t>Freely permeable to water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Thick segment of ascending limb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Cuboidal to columnar cells</a:t>
            </a: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Renal Tubule</a:t>
            </a:r>
            <a:endParaRPr/>
          </a:p>
        </p:txBody>
      </p:sp>
      <p:sp>
        <p:nvSpPr>
          <p:cNvPr id="62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Distal convoluted tubule (DCT)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Cuboidal cells with very few microvilli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Function more in secretion than reabsorption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Confined to the cortex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Collecting Ducts</a:t>
            </a:r>
            <a:endParaRPr/>
          </a:p>
        </p:txBody>
      </p:sp>
      <p:sp>
        <p:nvSpPr>
          <p:cNvPr id="63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Receive filtrate from many nephrons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Fuse together to deliver urine through papillae into minor calyces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Cuboidal to columnar epithelium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Kidney Functions</a:t>
            </a:r>
            <a:endParaRPr/>
          </a:p>
        </p:txBody>
      </p:sp>
      <p:sp>
        <p:nvSpPr>
          <p:cNvPr id="19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Removal of toxins, metabolic wastes, and excess ions from the blood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Regulation of blood volume, chemical composition, and pH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Gluconeogenesis during prolonged fasting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Endocrine functions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Renin: regulation of blood pressure and kidney function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Erythropoietin: regulation of RBC production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Activation of vitamin D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8151840" y="6581880"/>
            <a:ext cx="98712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25.5</a:t>
            </a:r>
            <a:endParaRPr/>
          </a:p>
        </p:txBody>
      </p:sp>
      <p:pic>
        <p:nvPicPr>
          <p:cNvPr id="633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06520"/>
            <a:ext cx="8229240" cy="5914800"/>
          </a:xfrm>
          <a:prstGeom prst="rect">
            <a:avLst/>
          </a:prstGeom>
          <a:ln w="9360">
            <a:noFill/>
          </a:ln>
        </p:spPr>
      </p:pic>
      <p:sp>
        <p:nvSpPr>
          <p:cNvPr id="634" name="CustomShape 2"/>
          <p:cNvSpPr/>
          <p:nvPr/>
        </p:nvSpPr>
        <p:spPr>
          <a:xfrm>
            <a:off x="7139160" y="1941480"/>
            <a:ext cx="363240" cy="871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35" name="CustomShape 3"/>
          <p:cNvSpPr/>
          <p:nvPr/>
        </p:nvSpPr>
        <p:spPr>
          <a:xfrm>
            <a:off x="6897600" y="2665440"/>
            <a:ext cx="147600" cy="1476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36" name="CustomShape 4"/>
          <p:cNvSpPr/>
          <p:nvPr/>
        </p:nvSpPr>
        <p:spPr>
          <a:xfrm>
            <a:off x="7005600" y="1468440"/>
            <a:ext cx="198360" cy="1634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37" name="CustomShape 5"/>
          <p:cNvSpPr/>
          <p:nvPr/>
        </p:nvSpPr>
        <p:spPr>
          <a:xfrm>
            <a:off x="7504200" y="5584680"/>
            <a:ext cx="312480" cy="1378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38" name="CustomShape 6"/>
          <p:cNvSpPr/>
          <p:nvPr/>
        </p:nvSpPr>
        <p:spPr>
          <a:xfrm>
            <a:off x="6993000" y="5514840"/>
            <a:ext cx="83880" cy="2077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39" name="CustomShape 7"/>
          <p:cNvSpPr/>
          <p:nvPr/>
        </p:nvSpPr>
        <p:spPr>
          <a:xfrm>
            <a:off x="7453440" y="2665440"/>
            <a:ext cx="299880" cy="4712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40" name="CustomShape 8"/>
          <p:cNvSpPr/>
          <p:nvPr/>
        </p:nvSpPr>
        <p:spPr>
          <a:xfrm>
            <a:off x="7018200" y="3316320"/>
            <a:ext cx="179280" cy="936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41" name="Line 9"/>
          <p:cNvSpPr/>
          <p:nvPr/>
        </p:nvSpPr>
        <p:spPr>
          <a:xfrm flipH="1">
            <a:off x="7246800" y="1773000"/>
            <a:ext cx="2570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42" name="Line 10"/>
          <p:cNvSpPr/>
          <p:nvPr/>
        </p:nvSpPr>
        <p:spPr>
          <a:xfrm flipV="1">
            <a:off x="7107120" y="3322440"/>
            <a:ext cx="1440" cy="889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43" name="Line 11"/>
          <p:cNvSpPr/>
          <p:nvPr/>
        </p:nvSpPr>
        <p:spPr>
          <a:xfrm flipH="1">
            <a:off x="7564320" y="2665080"/>
            <a:ext cx="142920" cy="5050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44" name="Line 12"/>
          <p:cNvSpPr/>
          <p:nvPr/>
        </p:nvSpPr>
        <p:spPr>
          <a:xfrm flipH="1">
            <a:off x="6973560" y="2665080"/>
            <a:ext cx="22320" cy="1396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45" name="Line 13"/>
          <p:cNvSpPr/>
          <p:nvPr/>
        </p:nvSpPr>
        <p:spPr>
          <a:xfrm>
            <a:off x="1222200" y="1315800"/>
            <a:ext cx="49860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46" name="Line 14"/>
          <p:cNvSpPr/>
          <p:nvPr/>
        </p:nvSpPr>
        <p:spPr>
          <a:xfrm>
            <a:off x="1339560" y="1576080"/>
            <a:ext cx="31752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47" name="Line 15"/>
          <p:cNvSpPr/>
          <p:nvPr/>
        </p:nvSpPr>
        <p:spPr>
          <a:xfrm>
            <a:off x="1212840" y="1887480"/>
            <a:ext cx="71424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48" name="Line 16"/>
          <p:cNvSpPr/>
          <p:nvPr/>
        </p:nvSpPr>
        <p:spPr>
          <a:xfrm flipH="1">
            <a:off x="2247840" y="2296800"/>
            <a:ext cx="13320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49" name="CustomShape 17"/>
          <p:cNvSpPr/>
          <p:nvPr/>
        </p:nvSpPr>
        <p:spPr>
          <a:xfrm>
            <a:off x="4079880" y="5003640"/>
            <a:ext cx="156960" cy="23760"/>
          </a:xfrm>
          <a:prstGeom prst="rect">
            <a:avLst/>
          </a:prstGeom>
          <a:noFill/>
          <a:ln w="12600">
            <a:solidFill>
              <a:srgbClr val="ffffff"/>
            </a:solidFill>
            <a:round/>
          </a:ln>
        </p:spPr>
      </p:sp>
      <p:sp>
        <p:nvSpPr>
          <p:cNvPr id="650" name="CustomShape 18"/>
          <p:cNvSpPr/>
          <p:nvPr/>
        </p:nvSpPr>
        <p:spPr>
          <a:xfrm>
            <a:off x="4079880" y="5003640"/>
            <a:ext cx="156960" cy="237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51" name="CustomShape 19"/>
          <p:cNvSpPr/>
          <p:nvPr/>
        </p:nvSpPr>
        <p:spPr>
          <a:xfrm>
            <a:off x="3813120" y="4622760"/>
            <a:ext cx="423720" cy="23760"/>
          </a:xfrm>
          <a:prstGeom prst="rect">
            <a:avLst/>
          </a:prstGeom>
          <a:noFill/>
          <a:ln w="12600">
            <a:solidFill>
              <a:srgbClr val="ffffff"/>
            </a:solidFill>
            <a:round/>
          </a:ln>
        </p:spPr>
      </p:sp>
      <p:sp>
        <p:nvSpPr>
          <p:cNvPr id="652" name="CustomShape 20"/>
          <p:cNvSpPr/>
          <p:nvPr/>
        </p:nvSpPr>
        <p:spPr>
          <a:xfrm>
            <a:off x="3813120" y="4622760"/>
            <a:ext cx="423720" cy="237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53" name="Line 21"/>
          <p:cNvSpPr/>
          <p:nvPr/>
        </p:nvSpPr>
        <p:spPr>
          <a:xfrm>
            <a:off x="3867120" y="4492440"/>
            <a:ext cx="985680" cy="1440"/>
          </a:xfrm>
          <a:prstGeom prst="line">
            <a:avLst/>
          </a:prstGeom>
          <a:ln w="12600">
            <a:solidFill>
              <a:srgbClr val="ffffff"/>
            </a:solidFill>
            <a:round/>
          </a:ln>
        </p:spPr>
      </p:sp>
      <p:sp>
        <p:nvSpPr>
          <p:cNvPr id="654" name="Line 22"/>
          <p:cNvSpPr/>
          <p:nvPr/>
        </p:nvSpPr>
        <p:spPr>
          <a:xfrm>
            <a:off x="3867120" y="4492440"/>
            <a:ext cx="9856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55" name="Line 23"/>
          <p:cNvSpPr/>
          <p:nvPr/>
        </p:nvSpPr>
        <p:spPr>
          <a:xfrm>
            <a:off x="5662440" y="5213160"/>
            <a:ext cx="162000" cy="1440"/>
          </a:xfrm>
          <a:prstGeom prst="line">
            <a:avLst/>
          </a:prstGeom>
          <a:ln w="12600">
            <a:solidFill>
              <a:srgbClr val="ffffff"/>
            </a:solidFill>
            <a:round/>
          </a:ln>
        </p:spPr>
      </p:sp>
      <p:sp>
        <p:nvSpPr>
          <p:cNvPr id="656" name="Line 24"/>
          <p:cNvSpPr/>
          <p:nvPr/>
        </p:nvSpPr>
        <p:spPr>
          <a:xfrm>
            <a:off x="5662440" y="5213160"/>
            <a:ext cx="16200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57" name="CustomShape 25"/>
          <p:cNvSpPr/>
          <p:nvPr/>
        </p:nvSpPr>
        <p:spPr>
          <a:xfrm>
            <a:off x="3990960" y="5108400"/>
            <a:ext cx="860040" cy="83880"/>
          </a:xfrm>
          <a:prstGeom prst="rect">
            <a:avLst/>
          </a:prstGeom>
          <a:noFill/>
          <a:ln w="12600">
            <a:solidFill>
              <a:srgbClr val="ffffff"/>
            </a:solidFill>
            <a:round/>
          </a:ln>
        </p:spPr>
      </p:sp>
      <p:sp>
        <p:nvSpPr>
          <p:cNvPr id="658" name="CustomShape 26"/>
          <p:cNvSpPr/>
          <p:nvPr/>
        </p:nvSpPr>
        <p:spPr>
          <a:xfrm>
            <a:off x="3990960" y="5108400"/>
            <a:ext cx="860040" cy="838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59" name="CustomShape 27"/>
          <p:cNvSpPr/>
          <p:nvPr/>
        </p:nvSpPr>
        <p:spPr>
          <a:xfrm>
            <a:off x="3952800" y="1878120"/>
            <a:ext cx="185400" cy="556920"/>
          </a:xfrm>
          <a:prstGeom prst="rect">
            <a:avLst/>
          </a:prstGeom>
          <a:noFill/>
          <a:ln w="12600">
            <a:solidFill>
              <a:srgbClr val="ffffff"/>
            </a:solidFill>
            <a:round/>
          </a:ln>
        </p:spPr>
      </p:sp>
      <p:sp>
        <p:nvSpPr>
          <p:cNvPr id="660" name="CustomShape 28"/>
          <p:cNvSpPr/>
          <p:nvPr/>
        </p:nvSpPr>
        <p:spPr>
          <a:xfrm>
            <a:off x="3952800" y="1878120"/>
            <a:ext cx="185400" cy="5569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61" name="CustomShape 29"/>
          <p:cNvSpPr/>
          <p:nvPr/>
        </p:nvSpPr>
        <p:spPr>
          <a:xfrm>
            <a:off x="3473280" y="2033640"/>
            <a:ext cx="642600" cy="664920"/>
          </a:xfrm>
          <a:prstGeom prst="rect">
            <a:avLst/>
          </a:prstGeom>
          <a:noFill/>
          <a:ln w="12600">
            <a:solidFill>
              <a:srgbClr val="ffffff"/>
            </a:solidFill>
            <a:round/>
          </a:ln>
        </p:spPr>
      </p:sp>
      <p:sp>
        <p:nvSpPr>
          <p:cNvPr id="662" name="CustomShape 30"/>
          <p:cNvSpPr/>
          <p:nvPr/>
        </p:nvSpPr>
        <p:spPr>
          <a:xfrm>
            <a:off x="3473280" y="2033640"/>
            <a:ext cx="642600" cy="6649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63" name="Line 31"/>
          <p:cNvSpPr/>
          <p:nvPr/>
        </p:nvSpPr>
        <p:spPr>
          <a:xfrm>
            <a:off x="4951080" y="2592360"/>
            <a:ext cx="1800" cy="142560"/>
          </a:xfrm>
          <a:prstGeom prst="line">
            <a:avLst/>
          </a:prstGeom>
          <a:ln w="12600">
            <a:solidFill>
              <a:srgbClr val="ffffff"/>
            </a:solidFill>
            <a:round/>
          </a:ln>
        </p:spPr>
      </p:sp>
      <p:sp>
        <p:nvSpPr>
          <p:cNvPr id="664" name="Line 32"/>
          <p:cNvSpPr/>
          <p:nvPr/>
        </p:nvSpPr>
        <p:spPr>
          <a:xfrm>
            <a:off x="4951080" y="2592360"/>
            <a:ext cx="1800" cy="14256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65" name="CustomShape 33"/>
          <p:cNvSpPr/>
          <p:nvPr/>
        </p:nvSpPr>
        <p:spPr>
          <a:xfrm>
            <a:off x="3371760" y="3021120"/>
            <a:ext cx="861840" cy="379080"/>
          </a:xfrm>
          <a:prstGeom prst="rect">
            <a:avLst/>
          </a:prstGeom>
          <a:noFill/>
          <a:ln w="12600">
            <a:solidFill>
              <a:srgbClr val="ffffff"/>
            </a:solidFill>
            <a:round/>
          </a:ln>
        </p:spPr>
      </p:sp>
      <p:sp>
        <p:nvSpPr>
          <p:cNvPr id="666" name="CustomShape 34"/>
          <p:cNvSpPr/>
          <p:nvPr/>
        </p:nvSpPr>
        <p:spPr>
          <a:xfrm>
            <a:off x="3371760" y="3021120"/>
            <a:ext cx="861840" cy="3790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67" name="CustomShape 35"/>
          <p:cNvSpPr/>
          <p:nvPr/>
        </p:nvSpPr>
        <p:spPr>
          <a:xfrm>
            <a:off x="7518240" y="1892160"/>
            <a:ext cx="85608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Fenestrated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endothelium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of the glomerulus</a:t>
            </a:r>
            <a:endParaRPr/>
          </a:p>
        </p:txBody>
      </p:sp>
      <p:sp>
        <p:nvSpPr>
          <p:cNvPr id="668" name="CustomShape 36"/>
          <p:cNvSpPr/>
          <p:nvPr/>
        </p:nvSpPr>
        <p:spPr>
          <a:xfrm>
            <a:off x="7057800" y="2610000"/>
            <a:ext cx="44460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Microvilli</a:t>
            </a:r>
            <a:endParaRPr/>
          </a:p>
        </p:txBody>
      </p:sp>
      <p:sp>
        <p:nvSpPr>
          <p:cNvPr id="669" name="CustomShape 37"/>
          <p:cNvSpPr/>
          <p:nvPr/>
        </p:nvSpPr>
        <p:spPr>
          <a:xfrm>
            <a:off x="3112920" y="3559320"/>
            <a:ext cx="39996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000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670" name="CustomShape 38"/>
          <p:cNvSpPr/>
          <p:nvPr/>
        </p:nvSpPr>
        <p:spPr>
          <a:xfrm>
            <a:off x="3120480" y="4064040"/>
            <a:ext cx="46764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0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671" name="CustomShape 39"/>
          <p:cNvSpPr/>
          <p:nvPr/>
        </p:nvSpPr>
        <p:spPr>
          <a:xfrm>
            <a:off x="7520040" y="1727280"/>
            <a:ext cx="48600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Podocyte </a:t>
            </a:r>
            <a:endParaRPr/>
          </a:p>
        </p:txBody>
      </p:sp>
      <p:sp>
        <p:nvSpPr>
          <p:cNvPr id="672" name="CustomShape 40"/>
          <p:cNvSpPr/>
          <p:nvPr/>
        </p:nvSpPr>
        <p:spPr>
          <a:xfrm>
            <a:off x="7218000" y="1432080"/>
            <a:ext cx="51480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Basement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membrane</a:t>
            </a:r>
            <a:endParaRPr/>
          </a:p>
        </p:txBody>
      </p:sp>
      <p:sp>
        <p:nvSpPr>
          <p:cNvPr id="673" name="CustomShape 41"/>
          <p:cNvSpPr/>
          <p:nvPr/>
        </p:nvSpPr>
        <p:spPr>
          <a:xfrm>
            <a:off x="7771680" y="2610000"/>
            <a:ext cx="64116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Mitochondria</a:t>
            </a:r>
            <a:endParaRPr/>
          </a:p>
        </p:txBody>
      </p:sp>
      <p:sp>
        <p:nvSpPr>
          <p:cNvPr id="674" name="CustomShape 42"/>
          <p:cNvSpPr/>
          <p:nvPr/>
        </p:nvSpPr>
        <p:spPr>
          <a:xfrm>
            <a:off x="7228800" y="3362400"/>
            <a:ext cx="111852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Highly infolded plasma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membrane </a:t>
            </a:r>
            <a:endParaRPr/>
          </a:p>
        </p:txBody>
      </p:sp>
      <p:sp>
        <p:nvSpPr>
          <p:cNvPr id="675" name="CustomShape 43"/>
          <p:cNvSpPr/>
          <p:nvPr/>
        </p:nvSpPr>
        <p:spPr>
          <a:xfrm>
            <a:off x="2765160" y="2930400"/>
            <a:ext cx="705240" cy="45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Proximal</a:t>
            </a:r>
            <a:endParaRPr/>
          </a:p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convoluted</a:t>
            </a:r>
            <a:endParaRPr/>
          </a:p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tubule</a:t>
            </a:r>
            <a:endParaRPr/>
          </a:p>
        </p:txBody>
      </p:sp>
      <p:sp>
        <p:nvSpPr>
          <p:cNvPr id="676" name="CustomShape 44"/>
          <p:cNvSpPr/>
          <p:nvPr/>
        </p:nvSpPr>
        <p:spPr>
          <a:xfrm>
            <a:off x="4860720" y="2133720"/>
            <a:ext cx="705240" cy="39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Distal</a:t>
            </a:r>
            <a:endParaRPr/>
          </a:p>
          <a:p>
            <a:pPr>
              <a:lnSpc>
                <a:spcPct val="8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convoluted</a:t>
            </a:r>
            <a:endParaRPr/>
          </a:p>
          <a:p>
            <a:pPr>
              <a:lnSpc>
                <a:spcPct val="8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tubule</a:t>
            </a:r>
            <a:endParaRPr/>
          </a:p>
        </p:txBody>
      </p:sp>
      <p:sp>
        <p:nvSpPr>
          <p:cNvPr id="677" name="CustomShape 45"/>
          <p:cNvSpPr/>
          <p:nvPr/>
        </p:nvSpPr>
        <p:spPr>
          <a:xfrm>
            <a:off x="2960640" y="4962600"/>
            <a:ext cx="109080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Descending limb</a:t>
            </a:r>
            <a:endParaRPr/>
          </a:p>
        </p:txBody>
      </p:sp>
      <p:sp>
        <p:nvSpPr>
          <p:cNvPr id="678" name="CustomShape 46"/>
          <p:cNvSpPr/>
          <p:nvPr/>
        </p:nvSpPr>
        <p:spPr>
          <a:xfrm>
            <a:off x="3003480" y="4788000"/>
            <a:ext cx="86976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Loop of Henle</a:t>
            </a:r>
            <a:endParaRPr/>
          </a:p>
        </p:txBody>
      </p:sp>
      <p:sp>
        <p:nvSpPr>
          <p:cNvPr id="679" name="CustomShape 47"/>
          <p:cNvSpPr/>
          <p:nvPr/>
        </p:nvSpPr>
        <p:spPr>
          <a:xfrm>
            <a:off x="2962080" y="5124600"/>
            <a:ext cx="101772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Ascending limb</a:t>
            </a:r>
            <a:endParaRPr/>
          </a:p>
        </p:txBody>
      </p:sp>
      <p:sp>
        <p:nvSpPr>
          <p:cNvPr id="680" name="CustomShape 48"/>
          <p:cNvSpPr/>
          <p:nvPr/>
        </p:nvSpPr>
        <p:spPr>
          <a:xfrm>
            <a:off x="2661480" y="1806480"/>
            <a:ext cx="125856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Glomerular capsule</a:t>
            </a:r>
            <a:endParaRPr/>
          </a:p>
        </p:txBody>
      </p:sp>
      <p:sp>
        <p:nvSpPr>
          <p:cNvPr id="681" name="CustomShape 49"/>
          <p:cNvSpPr/>
          <p:nvPr/>
        </p:nvSpPr>
        <p:spPr>
          <a:xfrm>
            <a:off x="2719440" y="1619280"/>
            <a:ext cx="100260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Renal corpuscle</a:t>
            </a:r>
            <a:endParaRPr/>
          </a:p>
        </p:txBody>
      </p:sp>
      <p:sp>
        <p:nvSpPr>
          <p:cNvPr id="682" name="CustomShape 50"/>
          <p:cNvSpPr/>
          <p:nvPr/>
        </p:nvSpPr>
        <p:spPr>
          <a:xfrm>
            <a:off x="2661840" y="1968480"/>
            <a:ext cx="78156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Glomerulus</a:t>
            </a:r>
            <a:endParaRPr/>
          </a:p>
        </p:txBody>
      </p:sp>
      <p:sp>
        <p:nvSpPr>
          <p:cNvPr id="683" name="CustomShape 51"/>
          <p:cNvSpPr/>
          <p:nvPr/>
        </p:nvSpPr>
        <p:spPr>
          <a:xfrm>
            <a:off x="2959560" y="4422600"/>
            <a:ext cx="88668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Thick segment</a:t>
            </a:r>
            <a:endParaRPr/>
          </a:p>
        </p:txBody>
      </p:sp>
      <p:sp>
        <p:nvSpPr>
          <p:cNvPr id="684" name="CustomShape 52"/>
          <p:cNvSpPr/>
          <p:nvPr/>
        </p:nvSpPr>
        <p:spPr>
          <a:xfrm>
            <a:off x="5024520" y="5143680"/>
            <a:ext cx="610920" cy="30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Collecting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duct </a:t>
            </a:r>
            <a:endParaRPr/>
          </a:p>
        </p:txBody>
      </p:sp>
      <p:sp>
        <p:nvSpPr>
          <p:cNvPr id="685" name="CustomShape 53"/>
          <p:cNvSpPr/>
          <p:nvPr/>
        </p:nvSpPr>
        <p:spPr>
          <a:xfrm>
            <a:off x="7831440" y="5530680"/>
            <a:ext cx="77076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Intercalated cell</a:t>
            </a:r>
            <a:endParaRPr/>
          </a:p>
        </p:txBody>
      </p:sp>
      <p:sp>
        <p:nvSpPr>
          <p:cNvPr id="686" name="CustomShape 54"/>
          <p:cNvSpPr/>
          <p:nvPr/>
        </p:nvSpPr>
        <p:spPr>
          <a:xfrm>
            <a:off x="7094160" y="5464080"/>
            <a:ext cx="6307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Principal cell</a:t>
            </a:r>
            <a:endParaRPr/>
          </a:p>
        </p:txBody>
      </p:sp>
      <p:sp>
        <p:nvSpPr>
          <p:cNvPr id="687" name="CustomShape 55"/>
          <p:cNvSpPr/>
          <p:nvPr/>
        </p:nvSpPr>
        <p:spPr>
          <a:xfrm>
            <a:off x="2959920" y="4581360"/>
            <a:ext cx="82404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Thin segment</a:t>
            </a:r>
            <a:endParaRPr/>
          </a:p>
        </p:txBody>
      </p:sp>
      <p:sp>
        <p:nvSpPr>
          <p:cNvPr id="688" name="CustomShape 56"/>
          <p:cNvSpPr/>
          <p:nvPr/>
        </p:nvSpPr>
        <p:spPr>
          <a:xfrm>
            <a:off x="6756840" y="3587760"/>
            <a:ext cx="16531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Proximal convoluted tubule cells</a:t>
            </a:r>
            <a:endParaRPr/>
          </a:p>
        </p:txBody>
      </p:sp>
      <p:sp>
        <p:nvSpPr>
          <p:cNvPr id="689" name="CustomShape 57"/>
          <p:cNvSpPr/>
          <p:nvPr/>
        </p:nvSpPr>
        <p:spPr>
          <a:xfrm>
            <a:off x="6742080" y="1063800"/>
            <a:ext cx="174780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Glomerular capsule: parietal layer</a:t>
            </a:r>
            <a:endParaRPr/>
          </a:p>
        </p:txBody>
      </p:sp>
      <p:sp>
        <p:nvSpPr>
          <p:cNvPr id="690" name="CustomShape 58"/>
          <p:cNvSpPr/>
          <p:nvPr/>
        </p:nvSpPr>
        <p:spPr>
          <a:xfrm>
            <a:off x="6746040" y="2260440"/>
            <a:ext cx="175068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Glomerular capsule: visceral layer</a:t>
            </a:r>
            <a:endParaRPr/>
          </a:p>
        </p:txBody>
      </p:sp>
      <p:sp>
        <p:nvSpPr>
          <p:cNvPr id="691" name="CustomShape 59"/>
          <p:cNvSpPr/>
          <p:nvPr/>
        </p:nvSpPr>
        <p:spPr>
          <a:xfrm>
            <a:off x="6743520" y="4492800"/>
            <a:ext cx="150984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Distal convoluted tubule cells</a:t>
            </a:r>
            <a:endParaRPr/>
          </a:p>
        </p:txBody>
      </p:sp>
      <p:sp>
        <p:nvSpPr>
          <p:cNvPr id="692" name="CustomShape 60"/>
          <p:cNvSpPr/>
          <p:nvPr/>
        </p:nvSpPr>
        <p:spPr>
          <a:xfrm>
            <a:off x="6749280" y="5149800"/>
            <a:ext cx="17539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Loop of Henle (thin-segment) cells</a:t>
            </a:r>
            <a:endParaRPr/>
          </a:p>
        </p:txBody>
      </p:sp>
      <p:sp>
        <p:nvSpPr>
          <p:cNvPr id="693" name="CustomShape 61"/>
          <p:cNvSpPr/>
          <p:nvPr/>
        </p:nvSpPr>
        <p:spPr>
          <a:xfrm>
            <a:off x="6730200" y="6210360"/>
            <a:ext cx="1028520" cy="120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800">
                <a:solidFill>
                  <a:srgbClr val="231f20"/>
                </a:solidFill>
                <a:latin typeface="Arial Black"/>
              </a:rPr>
              <a:t>Collecting duct cells</a:t>
            </a:r>
            <a:endParaRPr/>
          </a:p>
        </p:txBody>
      </p:sp>
      <p:sp>
        <p:nvSpPr>
          <p:cNvPr id="694" name="CustomShape 62"/>
          <p:cNvSpPr/>
          <p:nvPr/>
        </p:nvSpPr>
        <p:spPr>
          <a:xfrm>
            <a:off x="455760" y="1241280"/>
            <a:ext cx="75708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Renal cortex</a:t>
            </a:r>
            <a:endParaRPr/>
          </a:p>
        </p:txBody>
      </p:sp>
      <p:sp>
        <p:nvSpPr>
          <p:cNvPr id="695" name="CustomShape 63"/>
          <p:cNvSpPr/>
          <p:nvPr/>
        </p:nvSpPr>
        <p:spPr>
          <a:xfrm>
            <a:off x="455400" y="1501920"/>
            <a:ext cx="85608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Renal medulla</a:t>
            </a:r>
            <a:endParaRPr/>
          </a:p>
        </p:txBody>
      </p:sp>
      <p:sp>
        <p:nvSpPr>
          <p:cNvPr id="696" name="CustomShape 64"/>
          <p:cNvSpPr/>
          <p:nvPr/>
        </p:nvSpPr>
        <p:spPr>
          <a:xfrm>
            <a:off x="455400" y="1819440"/>
            <a:ext cx="73584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Renal pelvis</a:t>
            </a:r>
            <a:endParaRPr/>
          </a:p>
        </p:txBody>
      </p:sp>
      <p:sp>
        <p:nvSpPr>
          <p:cNvPr id="697" name="CustomShape 65"/>
          <p:cNvSpPr/>
          <p:nvPr/>
        </p:nvSpPr>
        <p:spPr>
          <a:xfrm>
            <a:off x="2401920" y="2219400"/>
            <a:ext cx="37116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Ureter</a:t>
            </a:r>
            <a:endParaRPr/>
          </a:p>
        </p:txBody>
      </p:sp>
      <p:sp>
        <p:nvSpPr>
          <p:cNvPr id="698" name="CustomShape 66"/>
          <p:cNvSpPr/>
          <p:nvPr/>
        </p:nvSpPr>
        <p:spPr>
          <a:xfrm>
            <a:off x="1582560" y="2581200"/>
            <a:ext cx="42048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000">
                <a:solidFill>
                  <a:srgbClr val="231f20"/>
                </a:solidFill>
                <a:latin typeface="Arial"/>
              </a:rPr>
              <a:t>Kidney</a:t>
            </a:r>
            <a:endParaRPr/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Nephrons</a:t>
            </a:r>
            <a:endParaRPr/>
          </a:p>
        </p:txBody>
      </p:sp>
      <p:sp>
        <p:nvSpPr>
          <p:cNvPr id="700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Types: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Cortical nephrons—85% of nephrons; almost entirely in the cortex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Juxtamedullary nephrons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Long loops of Henle deeply invade the medulla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Extensive thin segments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Important in the production of concentrated urine</a:t>
            </a:r>
            <a:endParaRPr/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ustomShape 1"/>
          <p:cNvSpPr/>
          <p:nvPr/>
        </p:nvSpPr>
        <p:spPr>
          <a:xfrm>
            <a:off x="8067600" y="65818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25.7a</a:t>
            </a:r>
            <a:endParaRPr/>
          </a:p>
        </p:txBody>
      </p:sp>
      <p:pic>
        <p:nvPicPr>
          <p:cNvPr id="702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5920" y="574560"/>
            <a:ext cx="8305560" cy="5975280"/>
          </a:xfrm>
          <a:prstGeom prst="rect">
            <a:avLst/>
          </a:prstGeom>
          <a:ln w="9360">
            <a:noFill/>
          </a:ln>
        </p:spPr>
      </p:pic>
      <p:sp>
        <p:nvSpPr>
          <p:cNvPr id="703" name="CustomShape 2"/>
          <p:cNvSpPr/>
          <p:nvPr/>
        </p:nvSpPr>
        <p:spPr>
          <a:xfrm>
            <a:off x="1049400" y="3875040"/>
            <a:ext cx="204480" cy="871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04" name="CustomShape 3"/>
          <p:cNvSpPr/>
          <p:nvPr/>
        </p:nvSpPr>
        <p:spPr>
          <a:xfrm>
            <a:off x="4554360" y="1511280"/>
            <a:ext cx="485640" cy="1663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05" name="CustomShape 4"/>
          <p:cNvSpPr/>
          <p:nvPr/>
        </p:nvSpPr>
        <p:spPr>
          <a:xfrm>
            <a:off x="4689360" y="1704960"/>
            <a:ext cx="350640" cy="7740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06" name="CustomShape 5"/>
          <p:cNvSpPr/>
          <p:nvPr/>
        </p:nvSpPr>
        <p:spPr>
          <a:xfrm>
            <a:off x="4506840" y="1870200"/>
            <a:ext cx="533160" cy="5544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07" name="CustomShape 6"/>
          <p:cNvSpPr/>
          <p:nvPr/>
        </p:nvSpPr>
        <p:spPr>
          <a:xfrm>
            <a:off x="4832280" y="2028960"/>
            <a:ext cx="207720" cy="331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08" name="CustomShape 7"/>
          <p:cNvSpPr/>
          <p:nvPr/>
        </p:nvSpPr>
        <p:spPr>
          <a:xfrm>
            <a:off x="4357800" y="2127240"/>
            <a:ext cx="682560" cy="11268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09" name="CustomShape 8"/>
          <p:cNvSpPr/>
          <p:nvPr/>
        </p:nvSpPr>
        <p:spPr>
          <a:xfrm>
            <a:off x="4809960" y="2432160"/>
            <a:ext cx="1204560" cy="23328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10" name="CustomShape 9"/>
          <p:cNvSpPr/>
          <p:nvPr/>
        </p:nvSpPr>
        <p:spPr>
          <a:xfrm>
            <a:off x="4975200" y="2577960"/>
            <a:ext cx="1029960" cy="7740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11" name="Line 10"/>
          <p:cNvSpPr/>
          <p:nvPr/>
        </p:nvSpPr>
        <p:spPr>
          <a:xfrm flipH="1">
            <a:off x="1017360" y="4093920"/>
            <a:ext cx="238320" cy="180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12" name="Line 11"/>
          <p:cNvSpPr/>
          <p:nvPr/>
        </p:nvSpPr>
        <p:spPr>
          <a:xfrm flipH="1">
            <a:off x="5232240" y="2657160"/>
            <a:ext cx="355680" cy="28908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13" name="CustomShape 12"/>
          <p:cNvSpPr/>
          <p:nvPr/>
        </p:nvSpPr>
        <p:spPr>
          <a:xfrm>
            <a:off x="5245200" y="3843360"/>
            <a:ext cx="414000" cy="9036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14" name="CustomShape 13"/>
          <p:cNvSpPr/>
          <p:nvPr/>
        </p:nvSpPr>
        <p:spPr>
          <a:xfrm>
            <a:off x="3751200" y="3429000"/>
            <a:ext cx="252360" cy="5047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15" name="CustomShape 14"/>
          <p:cNvSpPr/>
          <p:nvPr/>
        </p:nvSpPr>
        <p:spPr>
          <a:xfrm>
            <a:off x="3757680" y="3327480"/>
            <a:ext cx="172800" cy="39996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16" name="CustomShape 15"/>
          <p:cNvSpPr/>
          <p:nvPr/>
        </p:nvSpPr>
        <p:spPr>
          <a:xfrm>
            <a:off x="4170240" y="3792600"/>
            <a:ext cx="360" cy="43308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17" name="CustomShape 16"/>
          <p:cNvSpPr/>
          <p:nvPr/>
        </p:nvSpPr>
        <p:spPr>
          <a:xfrm>
            <a:off x="3608280" y="3216240"/>
            <a:ext cx="274320" cy="33624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18" name="CustomShape 17"/>
          <p:cNvSpPr/>
          <p:nvPr/>
        </p:nvSpPr>
        <p:spPr>
          <a:xfrm>
            <a:off x="3271680" y="2778120"/>
            <a:ext cx="652320" cy="13140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19" name="CustomShape 18"/>
          <p:cNvSpPr/>
          <p:nvPr/>
        </p:nvSpPr>
        <p:spPr>
          <a:xfrm>
            <a:off x="3421080" y="3083040"/>
            <a:ext cx="544320" cy="1728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20" name="Line 19"/>
          <p:cNvSpPr/>
          <p:nvPr/>
        </p:nvSpPr>
        <p:spPr>
          <a:xfrm>
            <a:off x="5467320" y="3671640"/>
            <a:ext cx="126720" cy="17136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21" name="Line 20"/>
          <p:cNvSpPr/>
          <p:nvPr/>
        </p:nvSpPr>
        <p:spPr>
          <a:xfrm flipV="1">
            <a:off x="3646440" y="2539800"/>
            <a:ext cx="139680" cy="37152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22" name="CustomShape 21"/>
          <p:cNvSpPr/>
          <p:nvPr/>
        </p:nvSpPr>
        <p:spPr>
          <a:xfrm>
            <a:off x="4043520" y="1492200"/>
            <a:ext cx="309240" cy="38880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23" name="CustomShape 22"/>
          <p:cNvSpPr/>
          <p:nvPr/>
        </p:nvSpPr>
        <p:spPr>
          <a:xfrm>
            <a:off x="3360600" y="1676520"/>
            <a:ext cx="763200" cy="34416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24" name="CustomShape 23"/>
          <p:cNvSpPr/>
          <p:nvPr/>
        </p:nvSpPr>
        <p:spPr>
          <a:xfrm>
            <a:off x="2459160" y="2025720"/>
            <a:ext cx="1576080" cy="2664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25" name="CustomShape 24"/>
          <p:cNvSpPr/>
          <p:nvPr/>
        </p:nvSpPr>
        <p:spPr>
          <a:xfrm>
            <a:off x="2176560" y="2174760"/>
            <a:ext cx="1230120" cy="3283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26" name="CustomShape 25"/>
          <p:cNvSpPr/>
          <p:nvPr/>
        </p:nvSpPr>
        <p:spPr>
          <a:xfrm>
            <a:off x="1417680" y="1596960"/>
            <a:ext cx="45720" cy="7729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27" name="CustomShape 26"/>
          <p:cNvSpPr/>
          <p:nvPr/>
        </p:nvSpPr>
        <p:spPr>
          <a:xfrm>
            <a:off x="2128680" y="654120"/>
            <a:ext cx="2166840" cy="69048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28" name="CustomShape 27"/>
          <p:cNvSpPr/>
          <p:nvPr/>
        </p:nvSpPr>
        <p:spPr>
          <a:xfrm>
            <a:off x="5114880" y="622440"/>
            <a:ext cx="134640" cy="72216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29" name="CustomShape 28"/>
          <p:cNvSpPr/>
          <p:nvPr/>
        </p:nvSpPr>
        <p:spPr>
          <a:xfrm>
            <a:off x="5927760" y="3273480"/>
            <a:ext cx="45720" cy="24120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30" name="Line 29"/>
          <p:cNvSpPr/>
          <p:nvPr/>
        </p:nvSpPr>
        <p:spPr>
          <a:xfrm flipH="1">
            <a:off x="1033200" y="1717560"/>
            <a:ext cx="381240" cy="144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1" name="Line 30"/>
          <p:cNvSpPr/>
          <p:nvPr/>
        </p:nvSpPr>
        <p:spPr>
          <a:xfrm>
            <a:off x="5978520" y="3396960"/>
            <a:ext cx="85680" cy="180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2" name="Line 31"/>
          <p:cNvSpPr/>
          <p:nvPr/>
        </p:nvSpPr>
        <p:spPr>
          <a:xfrm flipH="1">
            <a:off x="1134720" y="4516200"/>
            <a:ext cx="120960" cy="180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3" name="Line 32"/>
          <p:cNvSpPr/>
          <p:nvPr/>
        </p:nvSpPr>
        <p:spPr>
          <a:xfrm flipH="1">
            <a:off x="903240" y="4306680"/>
            <a:ext cx="352440" cy="144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34" name="CustomShape 33"/>
          <p:cNvSpPr/>
          <p:nvPr/>
        </p:nvSpPr>
        <p:spPr>
          <a:xfrm>
            <a:off x="473040" y="903240"/>
            <a:ext cx="360" cy="27288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735" name="CustomShape 34"/>
          <p:cNvSpPr/>
          <p:nvPr/>
        </p:nvSpPr>
        <p:spPr>
          <a:xfrm>
            <a:off x="441720" y="515880"/>
            <a:ext cx="3666240" cy="978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Cortical nephron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Has short loop of Henle and glomerulus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further from the corticomedullary junction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Efferent arteriole supplies peritubular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</p:txBody>
      </p:sp>
      <p:sp>
        <p:nvSpPr>
          <p:cNvPr id="736" name="CustomShape 35"/>
          <p:cNvSpPr/>
          <p:nvPr/>
        </p:nvSpPr>
        <p:spPr>
          <a:xfrm>
            <a:off x="5280120" y="903240"/>
            <a:ext cx="360" cy="27288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737" name="CustomShape 36"/>
          <p:cNvSpPr/>
          <p:nvPr/>
        </p:nvSpPr>
        <p:spPr>
          <a:xfrm>
            <a:off x="5245920" y="515880"/>
            <a:ext cx="3419640" cy="786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Juxtamedullary nephron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Has long loop of Henle and glomerulus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closer to the corticomedullary junction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Efferent arteriole supplies vasa recta</a:t>
            </a:r>
            <a:endParaRPr/>
          </a:p>
        </p:txBody>
      </p:sp>
      <p:sp>
        <p:nvSpPr>
          <p:cNvPr id="738" name="CustomShape 37"/>
          <p:cNvSpPr/>
          <p:nvPr/>
        </p:nvSpPr>
        <p:spPr>
          <a:xfrm>
            <a:off x="6072480" y="3300480"/>
            <a:ext cx="1465920" cy="42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Corticomedullary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junction</a:t>
            </a:r>
            <a:endParaRPr/>
          </a:p>
        </p:txBody>
      </p:sp>
      <p:sp>
        <p:nvSpPr>
          <p:cNvPr id="739" name="CustomShape 38"/>
          <p:cNvSpPr/>
          <p:nvPr/>
        </p:nvSpPr>
        <p:spPr>
          <a:xfrm>
            <a:off x="1268280" y="4414680"/>
            <a:ext cx="52560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Ureter</a:t>
            </a:r>
            <a:endParaRPr/>
          </a:p>
        </p:txBody>
      </p:sp>
      <p:sp>
        <p:nvSpPr>
          <p:cNvPr id="740" name="CustomShape 39"/>
          <p:cNvSpPr/>
          <p:nvPr/>
        </p:nvSpPr>
        <p:spPr>
          <a:xfrm>
            <a:off x="1265760" y="4205160"/>
            <a:ext cx="10407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Renal pelvis</a:t>
            </a:r>
            <a:endParaRPr/>
          </a:p>
        </p:txBody>
      </p:sp>
      <p:sp>
        <p:nvSpPr>
          <p:cNvPr id="741" name="CustomShape 40"/>
          <p:cNvSpPr/>
          <p:nvPr/>
        </p:nvSpPr>
        <p:spPr>
          <a:xfrm>
            <a:off x="572760" y="4856040"/>
            <a:ext cx="5925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Kidney</a:t>
            </a:r>
            <a:endParaRPr/>
          </a:p>
        </p:txBody>
      </p:sp>
      <p:sp>
        <p:nvSpPr>
          <p:cNvPr id="742" name="CustomShape 41"/>
          <p:cNvSpPr/>
          <p:nvPr/>
        </p:nvSpPr>
        <p:spPr>
          <a:xfrm>
            <a:off x="1268280" y="3776760"/>
            <a:ext cx="5637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743" name="CustomShape 42"/>
          <p:cNvSpPr/>
          <p:nvPr/>
        </p:nvSpPr>
        <p:spPr>
          <a:xfrm>
            <a:off x="1266480" y="3995640"/>
            <a:ext cx="66420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744" name="CustomShape 43"/>
          <p:cNvSpPr/>
          <p:nvPr/>
        </p:nvSpPr>
        <p:spPr>
          <a:xfrm>
            <a:off x="3127680" y="6094440"/>
            <a:ext cx="24948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  <p:sp>
        <p:nvSpPr>
          <p:cNvPr id="745" name="CustomShape 44"/>
          <p:cNvSpPr/>
          <p:nvPr/>
        </p:nvSpPr>
        <p:spPr>
          <a:xfrm>
            <a:off x="5050440" y="1407960"/>
            <a:ext cx="17067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Cortical radiate vein</a:t>
            </a:r>
            <a:endParaRPr/>
          </a:p>
        </p:txBody>
      </p:sp>
      <p:sp>
        <p:nvSpPr>
          <p:cNvPr id="746" name="CustomShape 45"/>
          <p:cNvSpPr/>
          <p:nvPr/>
        </p:nvSpPr>
        <p:spPr>
          <a:xfrm>
            <a:off x="5050080" y="1589040"/>
            <a:ext cx="184680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Cortical radiate artery</a:t>
            </a:r>
            <a:endParaRPr/>
          </a:p>
        </p:txBody>
      </p:sp>
      <p:sp>
        <p:nvSpPr>
          <p:cNvPr id="747" name="CustomShape 46"/>
          <p:cNvSpPr/>
          <p:nvPr/>
        </p:nvSpPr>
        <p:spPr>
          <a:xfrm>
            <a:off x="5055120" y="1766880"/>
            <a:ext cx="14324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Afferent arteriole</a:t>
            </a:r>
            <a:endParaRPr/>
          </a:p>
        </p:txBody>
      </p:sp>
      <p:sp>
        <p:nvSpPr>
          <p:cNvPr id="748" name="CustomShape 47"/>
          <p:cNvSpPr/>
          <p:nvPr/>
        </p:nvSpPr>
        <p:spPr>
          <a:xfrm>
            <a:off x="6026760" y="2347920"/>
            <a:ext cx="14324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Afferent arteriole</a:t>
            </a:r>
            <a:endParaRPr/>
          </a:p>
        </p:txBody>
      </p:sp>
      <p:sp>
        <p:nvSpPr>
          <p:cNvPr id="749" name="CustomShape 48"/>
          <p:cNvSpPr/>
          <p:nvPr/>
        </p:nvSpPr>
        <p:spPr>
          <a:xfrm>
            <a:off x="5052960" y="1951200"/>
            <a:ext cx="128592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Collecting duct</a:t>
            </a:r>
            <a:endParaRPr/>
          </a:p>
        </p:txBody>
      </p:sp>
      <p:sp>
        <p:nvSpPr>
          <p:cNvPr id="750" name="CustomShape 49"/>
          <p:cNvSpPr/>
          <p:nvPr/>
        </p:nvSpPr>
        <p:spPr>
          <a:xfrm>
            <a:off x="5050080" y="2128680"/>
            <a:ext cx="20678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Distal convoluted tubule</a:t>
            </a:r>
            <a:endParaRPr/>
          </a:p>
        </p:txBody>
      </p:sp>
      <p:sp>
        <p:nvSpPr>
          <p:cNvPr id="751" name="CustomShape 50"/>
          <p:cNvSpPr/>
          <p:nvPr/>
        </p:nvSpPr>
        <p:spPr>
          <a:xfrm>
            <a:off x="6011640" y="2550960"/>
            <a:ext cx="14277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Efferent arteriole</a:t>
            </a:r>
            <a:endParaRPr/>
          </a:p>
        </p:txBody>
      </p:sp>
      <p:sp>
        <p:nvSpPr>
          <p:cNvPr id="752" name="CustomShape 51"/>
          <p:cNvSpPr/>
          <p:nvPr/>
        </p:nvSpPr>
        <p:spPr>
          <a:xfrm>
            <a:off x="5678640" y="3738600"/>
            <a:ext cx="88200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Vasa recta</a:t>
            </a:r>
            <a:endParaRPr/>
          </a:p>
        </p:txBody>
      </p:sp>
      <p:sp>
        <p:nvSpPr>
          <p:cNvPr id="753" name="CustomShape 52"/>
          <p:cNvSpPr/>
          <p:nvPr/>
        </p:nvSpPr>
        <p:spPr>
          <a:xfrm>
            <a:off x="2529720" y="3833640"/>
            <a:ext cx="118548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Loop of Henle</a:t>
            </a:r>
            <a:endParaRPr/>
          </a:p>
        </p:txBody>
      </p:sp>
      <p:sp>
        <p:nvSpPr>
          <p:cNvPr id="754" name="CustomShape 53"/>
          <p:cNvSpPr/>
          <p:nvPr/>
        </p:nvSpPr>
        <p:spPr>
          <a:xfrm>
            <a:off x="2532600" y="3630600"/>
            <a:ext cx="12038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Arcuate artery</a:t>
            </a:r>
            <a:endParaRPr/>
          </a:p>
        </p:txBody>
      </p:sp>
      <p:sp>
        <p:nvSpPr>
          <p:cNvPr id="755" name="CustomShape 54"/>
          <p:cNvSpPr/>
          <p:nvPr/>
        </p:nvSpPr>
        <p:spPr>
          <a:xfrm>
            <a:off x="2532960" y="3443400"/>
            <a:ext cx="10634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Arcuate vein</a:t>
            </a:r>
            <a:endParaRPr/>
          </a:p>
        </p:txBody>
      </p:sp>
      <p:sp>
        <p:nvSpPr>
          <p:cNvPr id="756" name="CustomShape 55"/>
          <p:cNvSpPr/>
          <p:nvPr/>
        </p:nvSpPr>
        <p:spPr>
          <a:xfrm>
            <a:off x="1383480" y="2808360"/>
            <a:ext cx="18651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Peritubular capillaries</a:t>
            </a:r>
            <a:endParaRPr/>
          </a:p>
        </p:txBody>
      </p:sp>
      <p:sp>
        <p:nvSpPr>
          <p:cNvPr id="757" name="CustomShape 56"/>
          <p:cNvSpPr/>
          <p:nvPr/>
        </p:nvSpPr>
        <p:spPr>
          <a:xfrm>
            <a:off x="1462680" y="1569960"/>
            <a:ext cx="1926000" cy="42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Glomerular capillaries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(glomerulus)</a:t>
            </a:r>
            <a:endParaRPr/>
          </a:p>
        </p:txBody>
      </p:sp>
      <p:sp>
        <p:nvSpPr>
          <p:cNvPr id="758" name="CustomShape 57"/>
          <p:cNvSpPr/>
          <p:nvPr/>
        </p:nvSpPr>
        <p:spPr>
          <a:xfrm>
            <a:off x="1468440" y="1963800"/>
            <a:ext cx="1714320" cy="42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(Bowman’s) capsule</a:t>
            </a:r>
            <a:endParaRPr/>
          </a:p>
        </p:txBody>
      </p:sp>
      <p:sp>
        <p:nvSpPr>
          <p:cNvPr id="759" name="CustomShape 58"/>
          <p:cNvSpPr/>
          <p:nvPr/>
        </p:nvSpPr>
        <p:spPr>
          <a:xfrm>
            <a:off x="521640" y="1623960"/>
            <a:ext cx="839520" cy="42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corpuscle</a:t>
            </a:r>
            <a:endParaRPr/>
          </a:p>
        </p:txBody>
      </p:sp>
      <p:sp>
        <p:nvSpPr>
          <p:cNvPr id="760" name="CustomShape 59"/>
          <p:cNvSpPr/>
          <p:nvPr/>
        </p:nvSpPr>
        <p:spPr>
          <a:xfrm>
            <a:off x="1376640" y="3011400"/>
            <a:ext cx="2064600" cy="42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Ascending or thick limb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the loop of Henle</a:t>
            </a:r>
            <a:endParaRPr/>
          </a:p>
        </p:txBody>
      </p:sp>
      <p:sp>
        <p:nvSpPr>
          <p:cNvPr id="761" name="CustomShape 60"/>
          <p:cNvSpPr/>
          <p:nvPr/>
        </p:nvSpPr>
        <p:spPr>
          <a:xfrm>
            <a:off x="3509640" y="4240080"/>
            <a:ext cx="1238760" cy="63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Descending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or thin limb of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loop of Henle</a:t>
            </a:r>
            <a:endParaRPr/>
          </a:p>
        </p:txBody>
      </p:sp>
      <p:sp>
        <p:nvSpPr>
          <p:cNvPr id="762" name="CustomShape 61"/>
          <p:cNvSpPr/>
          <p:nvPr/>
        </p:nvSpPr>
        <p:spPr>
          <a:xfrm>
            <a:off x="2578680" y="1382760"/>
            <a:ext cx="14781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Efferent arteriole </a:t>
            </a:r>
            <a:endParaRPr/>
          </a:p>
        </p:txBody>
      </p:sp>
      <p:sp>
        <p:nvSpPr>
          <p:cNvPr id="763" name="CustomShape 62"/>
          <p:cNvSpPr/>
          <p:nvPr/>
        </p:nvSpPr>
        <p:spPr>
          <a:xfrm>
            <a:off x="1392480" y="2401920"/>
            <a:ext cx="1530000" cy="42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Proximal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convoluted tubule</a:t>
            </a:r>
            <a:endParaRPr/>
          </a:p>
        </p:txBody>
      </p:sp>
      <p:sp>
        <p:nvSpPr>
          <p:cNvPr id="764" name="CustomShape 63"/>
          <p:cNvSpPr/>
          <p:nvPr/>
        </p:nvSpPr>
        <p:spPr>
          <a:xfrm rot="16200000">
            <a:off x="3224880" y="227880"/>
            <a:ext cx="44280" cy="2287440"/>
          </a:xfrm>
          <a:prstGeom prst="rightBracket">
            <a:avLst>
              <a:gd name="adj" fmla="val 0"/>
            </a:avLst>
          </a:prstGeom>
          <a:noFill/>
          <a:ln w="6480">
            <a:solidFill>
              <a:srgbClr val="000000"/>
            </a:solidFill>
            <a:round/>
          </a:ln>
        </p:spPr>
      </p:sp>
      <p:sp>
        <p:nvSpPr>
          <p:cNvPr id="765" name="CustomShape 64"/>
          <p:cNvSpPr/>
          <p:nvPr/>
        </p:nvSpPr>
        <p:spPr>
          <a:xfrm rot="16200000">
            <a:off x="5891400" y="501840"/>
            <a:ext cx="48960" cy="1744560"/>
          </a:xfrm>
          <a:prstGeom prst="rightBracket">
            <a:avLst>
              <a:gd name="adj" fmla="val 0"/>
            </a:avLst>
          </a:prstGeom>
          <a:noFill/>
          <a:ln w="6480">
            <a:solidFill>
              <a:srgbClr val="000000"/>
            </a:solidFill>
            <a:round/>
          </a:ln>
        </p:spPr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Nephron Capillary Beds</a:t>
            </a:r>
            <a:endParaRPr/>
          </a:p>
        </p:txBody>
      </p:sp>
      <p:sp>
        <p:nvSpPr>
          <p:cNvPr id="767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Glomerulus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Afferent arteriole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glomerulus </a:t>
            </a:r>
            <a:r>
              <a:rPr lang="en-US" sz="28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efferent arteriole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Specialized for filtration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Blood pressure is high because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Afferent arterioles are larger in diameter than efferent arterioles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Arterioles are high-resistance vessels</a:t>
            </a: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Nephron Capillary Beds</a:t>
            </a:r>
            <a:endParaRPr/>
          </a:p>
        </p:txBody>
      </p:sp>
      <p:sp>
        <p:nvSpPr>
          <p:cNvPr id="76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Peritubular capillaries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Low-pressure, porous capillaries adapted for absorption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Arise from efferent arterioles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Cling to adjacent renal tubules in cortex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Empty into venules</a:t>
            </a:r>
            <a:endParaRPr/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Nephron Capillary Beds</a:t>
            </a:r>
            <a:endParaRPr/>
          </a:p>
        </p:txBody>
      </p:sp>
      <p:sp>
        <p:nvSpPr>
          <p:cNvPr id="77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Vasa recta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Long vessels parallel to long loops of Henle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Arise from efferent arterioles of juxtamedullary nephrons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Function in formation of concentrated urine</a:t>
            </a:r>
            <a:endParaRPr/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CustomShape 1"/>
          <p:cNvSpPr/>
          <p:nvPr/>
        </p:nvSpPr>
        <p:spPr>
          <a:xfrm>
            <a:off x="8067600" y="65818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25.7a</a:t>
            </a:r>
            <a:endParaRPr/>
          </a:p>
        </p:txBody>
      </p:sp>
      <p:pic>
        <p:nvPicPr>
          <p:cNvPr id="773" name="Pictur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5920" y="574560"/>
            <a:ext cx="8305560" cy="5975280"/>
          </a:xfrm>
          <a:prstGeom prst="rect">
            <a:avLst/>
          </a:prstGeom>
          <a:ln w="9360">
            <a:noFill/>
          </a:ln>
        </p:spPr>
      </p:pic>
      <p:sp>
        <p:nvSpPr>
          <p:cNvPr id="774" name="CustomShape 2"/>
          <p:cNvSpPr/>
          <p:nvPr/>
        </p:nvSpPr>
        <p:spPr>
          <a:xfrm>
            <a:off x="1049400" y="3875040"/>
            <a:ext cx="204480" cy="871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75" name="CustomShape 3"/>
          <p:cNvSpPr/>
          <p:nvPr/>
        </p:nvSpPr>
        <p:spPr>
          <a:xfrm>
            <a:off x="4554360" y="1511280"/>
            <a:ext cx="485640" cy="1663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76" name="CustomShape 4"/>
          <p:cNvSpPr/>
          <p:nvPr/>
        </p:nvSpPr>
        <p:spPr>
          <a:xfrm>
            <a:off x="4689360" y="1704960"/>
            <a:ext cx="350640" cy="7740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77" name="CustomShape 5"/>
          <p:cNvSpPr/>
          <p:nvPr/>
        </p:nvSpPr>
        <p:spPr>
          <a:xfrm>
            <a:off x="4506840" y="1870200"/>
            <a:ext cx="533160" cy="5544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78" name="CustomShape 6"/>
          <p:cNvSpPr/>
          <p:nvPr/>
        </p:nvSpPr>
        <p:spPr>
          <a:xfrm>
            <a:off x="4832280" y="2028960"/>
            <a:ext cx="207720" cy="331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79" name="CustomShape 7"/>
          <p:cNvSpPr/>
          <p:nvPr/>
        </p:nvSpPr>
        <p:spPr>
          <a:xfrm>
            <a:off x="4357800" y="2127240"/>
            <a:ext cx="682560" cy="11268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80" name="CustomShape 8"/>
          <p:cNvSpPr/>
          <p:nvPr/>
        </p:nvSpPr>
        <p:spPr>
          <a:xfrm>
            <a:off x="4809960" y="2432160"/>
            <a:ext cx="1204560" cy="23328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81" name="CustomShape 9"/>
          <p:cNvSpPr/>
          <p:nvPr/>
        </p:nvSpPr>
        <p:spPr>
          <a:xfrm>
            <a:off x="4975200" y="2577960"/>
            <a:ext cx="1029960" cy="7740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82" name="Line 10"/>
          <p:cNvSpPr/>
          <p:nvPr/>
        </p:nvSpPr>
        <p:spPr>
          <a:xfrm flipH="1">
            <a:off x="1017360" y="4093920"/>
            <a:ext cx="238320" cy="180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83" name="Line 11"/>
          <p:cNvSpPr/>
          <p:nvPr/>
        </p:nvSpPr>
        <p:spPr>
          <a:xfrm flipH="1">
            <a:off x="5232240" y="2657160"/>
            <a:ext cx="355680" cy="28908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84" name="CustomShape 12"/>
          <p:cNvSpPr/>
          <p:nvPr/>
        </p:nvSpPr>
        <p:spPr>
          <a:xfrm>
            <a:off x="5245200" y="3843360"/>
            <a:ext cx="414000" cy="9036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85" name="CustomShape 13"/>
          <p:cNvSpPr/>
          <p:nvPr/>
        </p:nvSpPr>
        <p:spPr>
          <a:xfrm>
            <a:off x="3751200" y="3429000"/>
            <a:ext cx="252360" cy="5047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86" name="CustomShape 14"/>
          <p:cNvSpPr/>
          <p:nvPr/>
        </p:nvSpPr>
        <p:spPr>
          <a:xfrm>
            <a:off x="3757680" y="3327480"/>
            <a:ext cx="172800" cy="39996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87" name="CustomShape 15"/>
          <p:cNvSpPr/>
          <p:nvPr/>
        </p:nvSpPr>
        <p:spPr>
          <a:xfrm>
            <a:off x="4170240" y="3792600"/>
            <a:ext cx="360" cy="43308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88" name="CustomShape 16"/>
          <p:cNvSpPr/>
          <p:nvPr/>
        </p:nvSpPr>
        <p:spPr>
          <a:xfrm>
            <a:off x="3608280" y="3216240"/>
            <a:ext cx="274320" cy="33624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89" name="CustomShape 17"/>
          <p:cNvSpPr/>
          <p:nvPr/>
        </p:nvSpPr>
        <p:spPr>
          <a:xfrm>
            <a:off x="3271680" y="2778120"/>
            <a:ext cx="652320" cy="13140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90" name="CustomShape 18"/>
          <p:cNvSpPr/>
          <p:nvPr/>
        </p:nvSpPr>
        <p:spPr>
          <a:xfrm>
            <a:off x="3421080" y="3083040"/>
            <a:ext cx="544320" cy="1728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91" name="Line 19"/>
          <p:cNvSpPr/>
          <p:nvPr/>
        </p:nvSpPr>
        <p:spPr>
          <a:xfrm>
            <a:off x="5467320" y="3671640"/>
            <a:ext cx="126720" cy="17136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92" name="Line 20"/>
          <p:cNvSpPr/>
          <p:nvPr/>
        </p:nvSpPr>
        <p:spPr>
          <a:xfrm flipV="1">
            <a:off x="3646440" y="2539800"/>
            <a:ext cx="139680" cy="37152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793" name="CustomShape 21"/>
          <p:cNvSpPr/>
          <p:nvPr/>
        </p:nvSpPr>
        <p:spPr>
          <a:xfrm>
            <a:off x="4043520" y="1492200"/>
            <a:ext cx="309240" cy="38880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94" name="CustomShape 22"/>
          <p:cNvSpPr/>
          <p:nvPr/>
        </p:nvSpPr>
        <p:spPr>
          <a:xfrm>
            <a:off x="3360600" y="1676520"/>
            <a:ext cx="763200" cy="34416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95" name="CustomShape 23"/>
          <p:cNvSpPr/>
          <p:nvPr/>
        </p:nvSpPr>
        <p:spPr>
          <a:xfrm>
            <a:off x="2459160" y="2025720"/>
            <a:ext cx="1576080" cy="2664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96" name="CustomShape 24"/>
          <p:cNvSpPr/>
          <p:nvPr/>
        </p:nvSpPr>
        <p:spPr>
          <a:xfrm>
            <a:off x="2176560" y="2174760"/>
            <a:ext cx="1230120" cy="3283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97" name="CustomShape 25"/>
          <p:cNvSpPr/>
          <p:nvPr/>
        </p:nvSpPr>
        <p:spPr>
          <a:xfrm>
            <a:off x="1417680" y="1596960"/>
            <a:ext cx="45720" cy="77292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98" name="CustomShape 26"/>
          <p:cNvSpPr/>
          <p:nvPr/>
        </p:nvSpPr>
        <p:spPr>
          <a:xfrm>
            <a:off x="2128680" y="654120"/>
            <a:ext cx="2166840" cy="69048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799" name="CustomShape 27"/>
          <p:cNvSpPr/>
          <p:nvPr/>
        </p:nvSpPr>
        <p:spPr>
          <a:xfrm>
            <a:off x="5114880" y="622440"/>
            <a:ext cx="134640" cy="72216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800" name="CustomShape 28"/>
          <p:cNvSpPr/>
          <p:nvPr/>
        </p:nvSpPr>
        <p:spPr>
          <a:xfrm>
            <a:off x="5927760" y="3273480"/>
            <a:ext cx="45720" cy="24120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801" name="Line 29"/>
          <p:cNvSpPr/>
          <p:nvPr/>
        </p:nvSpPr>
        <p:spPr>
          <a:xfrm flipH="1">
            <a:off x="1033200" y="1717560"/>
            <a:ext cx="381240" cy="144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802" name="Line 30"/>
          <p:cNvSpPr/>
          <p:nvPr/>
        </p:nvSpPr>
        <p:spPr>
          <a:xfrm>
            <a:off x="5978520" y="3396960"/>
            <a:ext cx="85680" cy="180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803" name="Line 31"/>
          <p:cNvSpPr/>
          <p:nvPr/>
        </p:nvSpPr>
        <p:spPr>
          <a:xfrm flipH="1">
            <a:off x="1134720" y="4516200"/>
            <a:ext cx="120960" cy="180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804" name="Line 32"/>
          <p:cNvSpPr/>
          <p:nvPr/>
        </p:nvSpPr>
        <p:spPr>
          <a:xfrm flipH="1">
            <a:off x="903240" y="4306680"/>
            <a:ext cx="352440" cy="1440"/>
          </a:xfrm>
          <a:prstGeom prst="line">
            <a:avLst/>
          </a:prstGeom>
          <a:ln w="6480">
            <a:solidFill>
              <a:srgbClr val="231f20"/>
            </a:solidFill>
            <a:round/>
          </a:ln>
        </p:spPr>
      </p:sp>
      <p:sp>
        <p:nvSpPr>
          <p:cNvPr id="805" name="CustomShape 33"/>
          <p:cNvSpPr/>
          <p:nvPr/>
        </p:nvSpPr>
        <p:spPr>
          <a:xfrm>
            <a:off x="473040" y="903240"/>
            <a:ext cx="360" cy="24588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806" name="CustomShape 34"/>
          <p:cNvSpPr/>
          <p:nvPr/>
        </p:nvSpPr>
        <p:spPr>
          <a:xfrm>
            <a:off x="441720" y="515880"/>
            <a:ext cx="3666240" cy="978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Cortical nephron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Has short loop of Henle and glomerulus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further from the corticomedullary junction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Efferent arteriole supplies peritubular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</p:txBody>
      </p:sp>
      <p:sp>
        <p:nvSpPr>
          <p:cNvPr id="807" name="CustomShape 35"/>
          <p:cNvSpPr/>
          <p:nvPr/>
        </p:nvSpPr>
        <p:spPr>
          <a:xfrm>
            <a:off x="5280120" y="903240"/>
            <a:ext cx="360" cy="24588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808" name="CustomShape 36"/>
          <p:cNvSpPr/>
          <p:nvPr/>
        </p:nvSpPr>
        <p:spPr>
          <a:xfrm>
            <a:off x="5245920" y="515880"/>
            <a:ext cx="3419640" cy="786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Juxtamedullary nephron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Has long loop of Henle and glomerulus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closer to the corticomedullary junction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Efferent arteriole supplies vasa recta</a:t>
            </a:r>
            <a:endParaRPr/>
          </a:p>
        </p:txBody>
      </p:sp>
      <p:sp>
        <p:nvSpPr>
          <p:cNvPr id="809" name="CustomShape 37"/>
          <p:cNvSpPr/>
          <p:nvPr/>
        </p:nvSpPr>
        <p:spPr>
          <a:xfrm>
            <a:off x="6072480" y="3300480"/>
            <a:ext cx="146592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Corticomedullary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junction</a:t>
            </a:r>
            <a:endParaRPr/>
          </a:p>
        </p:txBody>
      </p:sp>
      <p:sp>
        <p:nvSpPr>
          <p:cNvPr id="810" name="CustomShape 38"/>
          <p:cNvSpPr/>
          <p:nvPr/>
        </p:nvSpPr>
        <p:spPr>
          <a:xfrm>
            <a:off x="1268280" y="4414680"/>
            <a:ext cx="52560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Ureter</a:t>
            </a:r>
            <a:endParaRPr/>
          </a:p>
        </p:txBody>
      </p:sp>
      <p:sp>
        <p:nvSpPr>
          <p:cNvPr id="811" name="CustomShape 39"/>
          <p:cNvSpPr/>
          <p:nvPr/>
        </p:nvSpPr>
        <p:spPr>
          <a:xfrm>
            <a:off x="1265760" y="4205160"/>
            <a:ext cx="10407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Renal pelvis</a:t>
            </a:r>
            <a:endParaRPr/>
          </a:p>
        </p:txBody>
      </p:sp>
      <p:sp>
        <p:nvSpPr>
          <p:cNvPr id="812" name="CustomShape 40"/>
          <p:cNvSpPr/>
          <p:nvPr/>
        </p:nvSpPr>
        <p:spPr>
          <a:xfrm>
            <a:off x="572760" y="4856040"/>
            <a:ext cx="5925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Kidney</a:t>
            </a:r>
            <a:endParaRPr/>
          </a:p>
        </p:txBody>
      </p:sp>
      <p:sp>
        <p:nvSpPr>
          <p:cNvPr id="813" name="CustomShape 41"/>
          <p:cNvSpPr/>
          <p:nvPr/>
        </p:nvSpPr>
        <p:spPr>
          <a:xfrm>
            <a:off x="1268280" y="3776760"/>
            <a:ext cx="5637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814" name="CustomShape 42"/>
          <p:cNvSpPr/>
          <p:nvPr/>
        </p:nvSpPr>
        <p:spPr>
          <a:xfrm>
            <a:off x="1266480" y="3995640"/>
            <a:ext cx="66420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815" name="CustomShape 43"/>
          <p:cNvSpPr/>
          <p:nvPr/>
        </p:nvSpPr>
        <p:spPr>
          <a:xfrm>
            <a:off x="3127680" y="6094440"/>
            <a:ext cx="24948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  <p:sp>
        <p:nvSpPr>
          <p:cNvPr id="816" name="CustomShape 44"/>
          <p:cNvSpPr/>
          <p:nvPr/>
        </p:nvSpPr>
        <p:spPr>
          <a:xfrm>
            <a:off x="5050440" y="1407960"/>
            <a:ext cx="17067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Cortical radiate vein</a:t>
            </a:r>
            <a:endParaRPr/>
          </a:p>
        </p:txBody>
      </p:sp>
      <p:sp>
        <p:nvSpPr>
          <p:cNvPr id="817" name="CustomShape 45"/>
          <p:cNvSpPr/>
          <p:nvPr/>
        </p:nvSpPr>
        <p:spPr>
          <a:xfrm>
            <a:off x="5050080" y="1589040"/>
            <a:ext cx="184680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Cortical radiate artery</a:t>
            </a:r>
            <a:endParaRPr/>
          </a:p>
        </p:txBody>
      </p:sp>
      <p:sp>
        <p:nvSpPr>
          <p:cNvPr id="818" name="CustomShape 46"/>
          <p:cNvSpPr/>
          <p:nvPr/>
        </p:nvSpPr>
        <p:spPr>
          <a:xfrm>
            <a:off x="5055120" y="1766880"/>
            <a:ext cx="14324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Afferent arteriole</a:t>
            </a:r>
            <a:endParaRPr/>
          </a:p>
        </p:txBody>
      </p:sp>
      <p:sp>
        <p:nvSpPr>
          <p:cNvPr id="819" name="CustomShape 47"/>
          <p:cNvSpPr/>
          <p:nvPr/>
        </p:nvSpPr>
        <p:spPr>
          <a:xfrm>
            <a:off x="6026760" y="2347920"/>
            <a:ext cx="14324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Afferent arteriole</a:t>
            </a:r>
            <a:endParaRPr/>
          </a:p>
        </p:txBody>
      </p:sp>
      <p:sp>
        <p:nvSpPr>
          <p:cNvPr id="820" name="CustomShape 48"/>
          <p:cNvSpPr/>
          <p:nvPr/>
        </p:nvSpPr>
        <p:spPr>
          <a:xfrm>
            <a:off x="5052960" y="1951200"/>
            <a:ext cx="128592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Collecting duct</a:t>
            </a:r>
            <a:endParaRPr/>
          </a:p>
        </p:txBody>
      </p:sp>
      <p:sp>
        <p:nvSpPr>
          <p:cNvPr id="821" name="CustomShape 49"/>
          <p:cNvSpPr/>
          <p:nvPr/>
        </p:nvSpPr>
        <p:spPr>
          <a:xfrm>
            <a:off x="5050080" y="2128680"/>
            <a:ext cx="20678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Distal convoluted tubule</a:t>
            </a:r>
            <a:endParaRPr/>
          </a:p>
        </p:txBody>
      </p:sp>
      <p:sp>
        <p:nvSpPr>
          <p:cNvPr id="822" name="CustomShape 50"/>
          <p:cNvSpPr/>
          <p:nvPr/>
        </p:nvSpPr>
        <p:spPr>
          <a:xfrm>
            <a:off x="6011640" y="2550960"/>
            <a:ext cx="14277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Efferent arteriole</a:t>
            </a:r>
            <a:endParaRPr/>
          </a:p>
        </p:txBody>
      </p:sp>
      <p:sp>
        <p:nvSpPr>
          <p:cNvPr id="823" name="CustomShape 51"/>
          <p:cNvSpPr/>
          <p:nvPr/>
        </p:nvSpPr>
        <p:spPr>
          <a:xfrm>
            <a:off x="5678640" y="3738600"/>
            <a:ext cx="88200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Vasa recta</a:t>
            </a:r>
            <a:endParaRPr/>
          </a:p>
        </p:txBody>
      </p:sp>
      <p:sp>
        <p:nvSpPr>
          <p:cNvPr id="824" name="CustomShape 52"/>
          <p:cNvSpPr/>
          <p:nvPr/>
        </p:nvSpPr>
        <p:spPr>
          <a:xfrm>
            <a:off x="2529720" y="3833640"/>
            <a:ext cx="118548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Loop of Henle</a:t>
            </a:r>
            <a:endParaRPr/>
          </a:p>
        </p:txBody>
      </p:sp>
      <p:sp>
        <p:nvSpPr>
          <p:cNvPr id="825" name="CustomShape 53"/>
          <p:cNvSpPr/>
          <p:nvPr/>
        </p:nvSpPr>
        <p:spPr>
          <a:xfrm>
            <a:off x="2532600" y="3630600"/>
            <a:ext cx="12038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Arcuate artery</a:t>
            </a:r>
            <a:endParaRPr/>
          </a:p>
        </p:txBody>
      </p:sp>
      <p:sp>
        <p:nvSpPr>
          <p:cNvPr id="826" name="CustomShape 54"/>
          <p:cNvSpPr/>
          <p:nvPr/>
        </p:nvSpPr>
        <p:spPr>
          <a:xfrm>
            <a:off x="2532960" y="3443400"/>
            <a:ext cx="10634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Arcuate vein</a:t>
            </a:r>
            <a:endParaRPr/>
          </a:p>
        </p:txBody>
      </p:sp>
      <p:sp>
        <p:nvSpPr>
          <p:cNvPr id="827" name="CustomShape 55"/>
          <p:cNvSpPr/>
          <p:nvPr/>
        </p:nvSpPr>
        <p:spPr>
          <a:xfrm>
            <a:off x="1383480" y="2808360"/>
            <a:ext cx="18651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Peritubular capillaries</a:t>
            </a:r>
            <a:endParaRPr/>
          </a:p>
        </p:txBody>
      </p:sp>
      <p:sp>
        <p:nvSpPr>
          <p:cNvPr id="828" name="CustomShape 56"/>
          <p:cNvSpPr/>
          <p:nvPr/>
        </p:nvSpPr>
        <p:spPr>
          <a:xfrm>
            <a:off x="1462680" y="1569960"/>
            <a:ext cx="192600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Glomerular capillaries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(glomerulus)</a:t>
            </a:r>
            <a:endParaRPr/>
          </a:p>
        </p:txBody>
      </p:sp>
      <p:sp>
        <p:nvSpPr>
          <p:cNvPr id="829" name="CustomShape 57"/>
          <p:cNvSpPr/>
          <p:nvPr/>
        </p:nvSpPr>
        <p:spPr>
          <a:xfrm>
            <a:off x="1468440" y="1963800"/>
            <a:ext cx="171432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(Bowman’s) capsule</a:t>
            </a:r>
            <a:endParaRPr/>
          </a:p>
        </p:txBody>
      </p:sp>
      <p:sp>
        <p:nvSpPr>
          <p:cNvPr id="830" name="CustomShape 58"/>
          <p:cNvSpPr/>
          <p:nvPr/>
        </p:nvSpPr>
        <p:spPr>
          <a:xfrm>
            <a:off x="521640" y="1623960"/>
            <a:ext cx="83952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Renal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corpuscle</a:t>
            </a:r>
            <a:endParaRPr/>
          </a:p>
        </p:txBody>
      </p:sp>
      <p:sp>
        <p:nvSpPr>
          <p:cNvPr id="831" name="CustomShape 59"/>
          <p:cNvSpPr/>
          <p:nvPr/>
        </p:nvSpPr>
        <p:spPr>
          <a:xfrm>
            <a:off x="1376640" y="3011400"/>
            <a:ext cx="206460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Ascending or thick limb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the loop of Henle</a:t>
            </a:r>
            <a:endParaRPr/>
          </a:p>
        </p:txBody>
      </p:sp>
      <p:sp>
        <p:nvSpPr>
          <p:cNvPr id="832" name="CustomShape 60"/>
          <p:cNvSpPr/>
          <p:nvPr/>
        </p:nvSpPr>
        <p:spPr>
          <a:xfrm>
            <a:off x="3509640" y="4240080"/>
            <a:ext cx="1238760" cy="59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Descending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or thin limb of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loop of Henle</a:t>
            </a:r>
            <a:endParaRPr/>
          </a:p>
        </p:txBody>
      </p:sp>
      <p:sp>
        <p:nvSpPr>
          <p:cNvPr id="833" name="CustomShape 61"/>
          <p:cNvSpPr/>
          <p:nvPr/>
        </p:nvSpPr>
        <p:spPr>
          <a:xfrm>
            <a:off x="2578680" y="1382760"/>
            <a:ext cx="147816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Efferent arteriole </a:t>
            </a:r>
            <a:endParaRPr/>
          </a:p>
        </p:txBody>
      </p:sp>
      <p:sp>
        <p:nvSpPr>
          <p:cNvPr id="834" name="CustomShape 62"/>
          <p:cNvSpPr/>
          <p:nvPr/>
        </p:nvSpPr>
        <p:spPr>
          <a:xfrm>
            <a:off x="1392480" y="2401920"/>
            <a:ext cx="153000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Proximal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convoluted tubule</a:t>
            </a:r>
            <a:endParaRPr/>
          </a:p>
        </p:txBody>
      </p:sp>
      <p:sp>
        <p:nvSpPr>
          <p:cNvPr id="835" name="CustomShape 63"/>
          <p:cNvSpPr/>
          <p:nvPr/>
        </p:nvSpPr>
        <p:spPr>
          <a:xfrm rot="16200000">
            <a:off x="3224880" y="227880"/>
            <a:ext cx="44280" cy="2287440"/>
          </a:xfrm>
          <a:prstGeom prst="rightBracket">
            <a:avLst>
              <a:gd name="adj" fmla="val 0"/>
            </a:avLst>
          </a:prstGeom>
          <a:noFill/>
          <a:ln w="6480">
            <a:solidFill>
              <a:srgbClr val="000000"/>
            </a:solidFill>
            <a:round/>
          </a:ln>
        </p:spPr>
      </p:sp>
      <p:sp>
        <p:nvSpPr>
          <p:cNvPr id="836" name="CustomShape 64"/>
          <p:cNvSpPr/>
          <p:nvPr/>
        </p:nvSpPr>
        <p:spPr>
          <a:xfrm rot="16200000">
            <a:off x="5891400" y="501840"/>
            <a:ext cx="48960" cy="1744560"/>
          </a:xfrm>
          <a:prstGeom prst="rightBracket">
            <a:avLst>
              <a:gd name="adj" fmla="val 0"/>
            </a:avLst>
          </a:prstGeom>
          <a:noFill/>
          <a:ln w="6480">
            <a:solidFill>
              <a:srgbClr val="000000"/>
            </a:solidFill>
            <a:round/>
          </a:ln>
        </p:spPr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Vascular Resistance in Microcirculation</a:t>
            </a:r>
            <a:endParaRPr/>
          </a:p>
        </p:txBody>
      </p:sp>
      <p:sp>
        <p:nvSpPr>
          <p:cNvPr id="838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High resistance in afferent and efferent arterioles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Causes blood pressure to decline from ~95 mm Hg to ~8 mm Hg in kidneys</a:t>
            </a:r>
            <a:endParaRPr/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Vascular Resistance in Microcirculation</a:t>
            </a:r>
            <a:endParaRPr/>
          </a:p>
        </p:txBody>
      </p:sp>
      <p:sp>
        <p:nvSpPr>
          <p:cNvPr id="840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Resistance in afferent arterioles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Protects glomeruli from fluctuations in systemic blood pressure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Resistance in efferent arterioles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Reinforces high glomerular pressure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Reduces hydrostatic pressure in peritubular capillaries </a:t>
            </a:r>
            <a:endParaRPr/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Juxtaglomerular Apparatus (JGA)</a:t>
            </a:r>
            <a:endParaRPr/>
          </a:p>
        </p:txBody>
      </p:sp>
      <p:sp>
        <p:nvSpPr>
          <p:cNvPr id="842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One per nephron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Important in regulation of filtrate formation and blood pressure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Involves modified portions of the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Distal portion of the ascending limb of the loop of Henle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Afferent arteriole</a:t>
            </a:r>
            <a:endParaRPr/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Kidney Anatomy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Retroperitoneal, in the superior lumbar region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Right kidney is lower than the left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Convex lateral surface, concave medial surface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Renal hilum leads to the renal sinus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Ureters, renal blood vessels, lymphatics, and nerves enter and exit at the hilum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Juxtaglomerular Apparatus (JGA)</a:t>
            </a:r>
            <a:endParaRPr/>
          </a:p>
        </p:txBody>
      </p:sp>
      <p:sp>
        <p:nvSpPr>
          <p:cNvPr id="844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Granular cells (juxtaglomerular, or JG cells)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Enlarged, smooth muscle cells of arteriole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Secretory granules contain renin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Act as mechanoreceptors that sense blood pressure</a:t>
            </a:r>
            <a:endParaRPr/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Juxtaglomerular Apparatus (JGA)</a:t>
            </a:r>
            <a:endParaRPr/>
          </a:p>
        </p:txBody>
      </p:sp>
      <p:sp>
        <p:nvSpPr>
          <p:cNvPr id="846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Macula densa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Tall, closely packed cells of the ascending limb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Act as chemoreceptors that sense NaCl content of filtrate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Extraglomerular mesangial cells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Interconnected with gap junctions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May pass signals between macula densa and granular cells</a:t>
            </a:r>
            <a:endParaRPr/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CustomShape 1"/>
          <p:cNvSpPr/>
          <p:nvPr/>
        </p:nvSpPr>
        <p:spPr>
          <a:xfrm>
            <a:off x="8151840" y="6581880"/>
            <a:ext cx="98712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25.8</a:t>
            </a:r>
            <a:endParaRPr/>
          </a:p>
        </p:txBody>
      </p:sp>
      <p:pic>
        <p:nvPicPr>
          <p:cNvPr id="848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44600" y="484200"/>
            <a:ext cx="8299080" cy="5918040"/>
          </a:xfrm>
          <a:prstGeom prst="rect">
            <a:avLst/>
          </a:prstGeom>
          <a:ln w="9360">
            <a:noFill/>
          </a:ln>
        </p:spPr>
      </p:pic>
      <p:sp>
        <p:nvSpPr>
          <p:cNvPr id="849" name="CustomShape 2"/>
          <p:cNvSpPr/>
          <p:nvPr/>
        </p:nvSpPr>
        <p:spPr>
          <a:xfrm>
            <a:off x="5305320" y="2228760"/>
            <a:ext cx="255240" cy="55368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50" name="CustomShape 3"/>
          <p:cNvSpPr/>
          <p:nvPr/>
        </p:nvSpPr>
        <p:spPr>
          <a:xfrm>
            <a:off x="3598920" y="5837400"/>
            <a:ext cx="1638000" cy="93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51" name="CustomShape 4"/>
          <p:cNvSpPr/>
          <p:nvPr/>
        </p:nvSpPr>
        <p:spPr>
          <a:xfrm>
            <a:off x="5286240" y="5837400"/>
            <a:ext cx="2293560" cy="93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52" name="Line 5"/>
          <p:cNvSpPr/>
          <p:nvPr/>
        </p:nvSpPr>
        <p:spPr>
          <a:xfrm>
            <a:off x="4417920" y="593532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53" name="Line 6"/>
          <p:cNvSpPr/>
          <p:nvPr/>
        </p:nvSpPr>
        <p:spPr>
          <a:xfrm>
            <a:off x="6426000" y="5935320"/>
            <a:ext cx="1440" cy="95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54" name="CustomShape 7"/>
          <p:cNvSpPr/>
          <p:nvPr/>
        </p:nvSpPr>
        <p:spPr>
          <a:xfrm>
            <a:off x="4233960" y="3513240"/>
            <a:ext cx="96480" cy="61416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55" name="CustomShape 8"/>
          <p:cNvSpPr/>
          <p:nvPr/>
        </p:nvSpPr>
        <p:spPr>
          <a:xfrm>
            <a:off x="3513240" y="3824280"/>
            <a:ext cx="718920" cy="2966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56" name="CustomShape 9"/>
          <p:cNvSpPr/>
          <p:nvPr/>
        </p:nvSpPr>
        <p:spPr>
          <a:xfrm>
            <a:off x="4233960" y="3513240"/>
            <a:ext cx="96480" cy="614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57" name="CustomShape 10"/>
          <p:cNvSpPr/>
          <p:nvPr/>
        </p:nvSpPr>
        <p:spPr>
          <a:xfrm>
            <a:off x="3513240" y="3824280"/>
            <a:ext cx="718920" cy="296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58" name="CustomShape 11"/>
          <p:cNvSpPr/>
          <p:nvPr/>
        </p:nvSpPr>
        <p:spPr>
          <a:xfrm>
            <a:off x="3992400" y="5078520"/>
            <a:ext cx="284040" cy="33480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59" name="CustomShape 12"/>
          <p:cNvSpPr/>
          <p:nvPr/>
        </p:nvSpPr>
        <p:spPr>
          <a:xfrm>
            <a:off x="3992400" y="5078520"/>
            <a:ext cx="284040" cy="334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60" name="CustomShape 13"/>
          <p:cNvSpPr/>
          <p:nvPr/>
        </p:nvSpPr>
        <p:spPr>
          <a:xfrm>
            <a:off x="3227400" y="3770280"/>
            <a:ext cx="1612800" cy="95688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61" name="CustomShape 14"/>
          <p:cNvSpPr/>
          <p:nvPr/>
        </p:nvSpPr>
        <p:spPr>
          <a:xfrm>
            <a:off x="3227400" y="3770280"/>
            <a:ext cx="1612800" cy="956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62" name="CustomShape 15"/>
          <p:cNvSpPr/>
          <p:nvPr/>
        </p:nvSpPr>
        <p:spPr>
          <a:xfrm>
            <a:off x="3011400" y="4678200"/>
            <a:ext cx="2037960" cy="44280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63" name="CustomShape 16"/>
          <p:cNvSpPr/>
          <p:nvPr/>
        </p:nvSpPr>
        <p:spPr>
          <a:xfrm>
            <a:off x="3011400" y="4678200"/>
            <a:ext cx="2041200" cy="442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64" name="Line 17"/>
          <p:cNvSpPr/>
          <p:nvPr/>
        </p:nvSpPr>
        <p:spPr>
          <a:xfrm flipV="1">
            <a:off x="3509640" y="4265280"/>
            <a:ext cx="1128960" cy="8575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865" name="Line 18"/>
          <p:cNvSpPr/>
          <p:nvPr/>
        </p:nvSpPr>
        <p:spPr>
          <a:xfrm flipV="1">
            <a:off x="3509640" y="4265280"/>
            <a:ext cx="1128960" cy="857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66" name="CustomShape 19"/>
          <p:cNvSpPr/>
          <p:nvPr/>
        </p:nvSpPr>
        <p:spPr>
          <a:xfrm>
            <a:off x="2017800" y="631800"/>
            <a:ext cx="772920" cy="58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67" name="CustomShape 20"/>
          <p:cNvSpPr/>
          <p:nvPr/>
        </p:nvSpPr>
        <p:spPr>
          <a:xfrm>
            <a:off x="1128600" y="565200"/>
            <a:ext cx="661680" cy="871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68" name="CustomShape 21"/>
          <p:cNvSpPr/>
          <p:nvPr/>
        </p:nvSpPr>
        <p:spPr>
          <a:xfrm>
            <a:off x="1459080" y="1104840"/>
            <a:ext cx="623520" cy="280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69" name="CustomShape 22"/>
          <p:cNvSpPr/>
          <p:nvPr/>
        </p:nvSpPr>
        <p:spPr>
          <a:xfrm>
            <a:off x="2075040" y="806400"/>
            <a:ext cx="725400" cy="55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70" name="CustomShape 23"/>
          <p:cNvSpPr/>
          <p:nvPr/>
        </p:nvSpPr>
        <p:spPr>
          <a:xfrm>
            <a:off x="6740640" y="1768320"/>
            <a:ext cx="693360" cy="9032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71" name="CustomShape 24"/>
          <p:cNvSpPr/>
          <p:nvPr/>
        </p:nvSpPr>
        <p:spPr>
          <a:xfrm>
            <a:off x="6762600" y="2416320"/>
            <a:ext cx="639720" cy="89352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72" name="CustomShape 25"/>
          <p:cNvSpPr/>
          <p:nvPr/>
        </p:nvSpPr>
        <p:spPr>
          <a:xfrm>
            <a:off x="6740640" y="1768320"/>
            <a:ext cx="693360" cy="903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73" name="CustomShape 26"/>
          <p:cNvSpPr/>
          <p:nvPr/>
        </p:nvSpPr>
        <p:spPr>
          <a:xfrm>
            <a:off x="6762600" y="2416320"/>
            <a:ext cx="652320" cy="8935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74" name="CustomShape 27"/>
          <p:cNvSpPr/>
          <p:nvPr/>
        </p:nvSpPr>
        <p:spPr>
          <a:xfrm>
            <a:off x="6337440" y="1825560"/>
            <a:ext cx="204480" cy="79848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75" name="CustomShape 28"/>
          <p:cNvSpPr/>
          <p:nvPr/>
        </p:nvSpPr>
        <p:spPr>
          <a:xfrm>
            <a:off x="6337440" y="1825560"/>
            <a:ext cx="204480" cy="798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76" name="Line 29"/>
          <p:cNvSpPr/>
          <p:nvPr/>
        </p:nvSpPr>
        <p:spPr>
          <a:xfrm flipH="1">
            <a:off x="6235560" y="1949400"/>
            <a:ext cx="101520" cy="12096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877" name="Line 30"/>
          <p:cNvSpPr/>
          <p:nvPr/>
        </p:nvSpPr>
        <p:spPr>
          <a:xfrm flipH="1">
            <a:off x="6235560" y="1949400"/>
            <a:ext cx="101520" cy="12096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78" name="CustomShape 31"/>
          <p:cNvSpPr/>
          <p:nvPr/>
        </p:nvSpPr>
        <p:spPr>
          <a:xfrm>
            <a:off x="4991040" y="1673280"/>
            <a:ext cx="582480" cy="8618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79" name="CustomShape 32"/>
          <p:cNvSpPr/>
          <p:nvPr/>
        </p:nvSpPr>
        <p:spPr>
          <a:xfrm>
            <a:off x="4991040" y="1673280"/>
            <a:ext cx="582480" cy="861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80" name="CustomShape 33"/>
          <p:cNvSpPr/>
          <p:nvPr/>
        </p:nvSpPr>
        <p:spPr>
          <a:xfrm>
            <a:off x="5311800" y="2228760"/>
            <a:ext cx="249120" cy="553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81" name="Line 34"/>
          <p:cNvSpPr/>
          <p:nvPr/>
        </p:nvSpPr>
        <p:spPr>
          <a:xfrm flipH="1">
            <a:off x="3741480" y="2676240"/>
            <a:ext cx="343080" cy="18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882" name="Line 35"/>
          <p:cNvSpPr/>
          <p:nvPr/>
        </p:nvSpPr>
        <p:spPr>
          <a:xfrm flipH="1">
            <a:off x="3741480" y="2676240"/>
            <a:ext cx="3430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83" name="Line 36"/>
          <p:cNvSpPr/>
          <p:nvPr/>
        </p:nvSpPr>
        <p:spPr>
          <a:xfrm>
            <a:off x="6064200" y="4116240"/>
            <a:ext cx="593640" cy="141588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884" name="CustomShape 37"/>
          <p:cNvSpPr/>
          <p:nvPr/>
        </p:nvSpPr>
        <p:spPr>
          <a:xfrm>
            <a:off x="6060960" y="4113360"/>
            <a:ext cx="938160" cy="1417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85" name="CustomShape 38"/>
          <p:cNvSpPr/>
          <p:nvPr/>
        </p:nvSpPr>
        <p:spPr>
          <a:xfrm>
            <a:off x="6486480" y="4764240"/>
            <a:ext cx="842760" cy="1760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886" name="Line 39"/>
          <p:cNvSpPr/>
          <p:nvPr/>
        </p:nvSpPr>
        <p:spPr>
          <a:xfrm flipH="1">
            <a:off x="6642000" y="4341600"/>
            <a:ext cx="1050840" cy="18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887" name="Line 40"/>
          <p:cNvSpPr/>
          <p:nvPr/>
        </p:nvSpPr>
        <p:spPr>
          <a:xfrm flipH="1" flipV="1">
            <a:off x="7089480" y="4020840"/>
            <a:ext cx="463680" cy="3207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888" name="Line 41"/>
          <p:cNvSpPr/>
          <p:nvPr/>
        </p:nvSpPr>
        <p:spPr>
          <a:xfrm flipH="1">
            <a:off x="6642000" y="4341600"/>
            <a:ext cx="105084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89" name="CustomShape 42"/>
          <p:cNvSpPr/>
          <p:nvPr/>
        </p:nvSpPr>
        <p:spPr>
          <a:xfrm>
            <a:off x="6486480" y="4764240"/>
            <a:ext cx="842760" cy="1760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90" name="Line 43"/>
          <p:cNvSpPr/>
          <p:nvPr/>
        </p:nvSpPr>
        <p:spPr>
          <a:xfrm flipH="1" flipV="1">
            <a:off x="7089480" y="4020840"/>
            <a:ext cx="463680" cy="3207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91" name="Line 44"/>
          <p:cNvSpPr/>
          <p:nvPr/>
        </p:nvSpPr>
        <p:spPr>
          <a:xfrm>
            <a:off x="8162640" y="2949480"/>
            <a:ext cx="1800" cy="1872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892" name="Line 45"/>
          <p:cNvSpPr/>
          <p:nvPr/>
        </p:nvSpPr>
        <p:spPr>
          <a:xfrm>
            <a:off x="8162640" y="2949480"/>
            <a:ext cx="1800" cy="1872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93" name="CustomShape 46"/>
          <p:cNvSpPr/>
          <p:nvPr/>
        </p:nvSpPr>
        <p:spPr>
          <a:xfrm>
            <a:off x="2826360" y="763560"/>
            <a:ext cx="98892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Glomerulus</a:t>
            </a:r>
            <a:endParaRPr/>
          </a:p>
        </p:txBody>
      </p:sp>
      <p:sp>
        <p:nvSpPr>
          <p:cNvPr id="894" name="CustomShape 47"/>
          <p:cNvSpPr/>
          <p:nvPr/>
        </p:nvSpPr>
        <p:spPr>
          <a:xfrm>
            <a:off x="2820600" y="541440"/>
            <a:ext cx="166392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Glomerular capsule</a:t>
            </a:r>
            <a:endParaRPr/>
          </a:p>
        </p:txBody>
      </p:sp>
      <p:sp>
        <p:nvSpPr>
          <p:cNvPr id="895" name="CustomShape 48"/>
          <p:cNvSpPr/>
          <p:nvPr/>
        </p:nvSpPr>
        <p:spPr>
          <a:xfrm>
            <a:off x="752400" y="1268280"/>
            <a:ext cx="72684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Afferent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arteriole</a:t>
            </a:r>
            <a:endParaRPr/>
          </a:p>
        </p:txBody>
      </p:sp>
      <p:sp>
        <p:nvSpPr>
          <p:cNvPr id="896" name="CustomShape 49"/>
          <p:cNvSpPr/>
          <p:nvPr/>
        </p:nvSpPr>
        <p:spPr>
          <a:xfrm>
            <a:off x="432720" y="544680"/>
            <a:ext cx="72216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Efferent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arteriole</a:t>
            </a:r>
            <a:endParaRPr/>
          </a:p>
        </p:txBody>
      </p:sp>
      <p:sp>
        <p:nvSpPr>
          <p:cNvPr id="897" name="CustomShape 50"/>
          <p:cNvSpPr/>
          <p:nvPr/>
        </p:nvSpPr>
        <p:spPr>
          <a:xfrm>
            <a:off x="7459920" y="2322360"/>
            <a:ext cx="121752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Red blood cell</a:t>
            </a:r>
            <a:endParaRPr/>
          </a:p>
        </p:txBody>
      </p:sp>
      <p:sp>
        <p:nvSpPr>
          <p:cNvPr id="898" name="CustomShape 51"/>
          <p:cNvSpPr/>
          <p:nvPr/>
        </p:nvSpPr>
        <p:spPr>
          <a:xfrm>
            <a:off x="7459920" y="1671480"/>
            <a:ext cx="1247760" cy="59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Podocyte cell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body (visceral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layer)</a:t>
            </a:r>
            <a:endParaRPr/>
          </a:p>
        </p:txBody>
      </p:sp>
      <p:sp>
        <p:nvSpPr>
          <p:cNvPr id="899" name="CustomShape 52"/>
          <p:cNvSpPr/>
          <p:nvPr/>
        </p:nvSpPr>
        <p:spPr>
          <a:xfrm>
            <a:off x="5680080" y="1414440"/>
            <a:ext cx="131328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Foot processes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podocytes</a:t>
            </a:r>
            <a:endParaRPr/>
          </a:p>
        </p:txBody>
      </p:sp>
      <p:sp>
        <p:nvSpPr>
          <p:cNvPr id="900" name="CustomShape 53"/>
          <p:cNvSpPr/>
          <p:nvPr/>
        </p:nvSpPr>
        <p:spPr>
          <a:xfrm>
            <a:off x="3835440" y="1560600"/>
            <a:ext cx="1138320" cy="59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Parietal layer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glomerular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901" name="CustomShape 54"/>
          <p:cNvSpPr/>
          <p:nvPr/>
        </p:nvSpPr>
        <p:spPr>
          <a:xfrm>
            <a:off x="7794360" y="2560680"/>
            <a:ext cx="88056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Proximal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tubule cell</a:t>
            </a:r>
            <a:endParaRPr/>
          </a:p>
        </p:txBody>
      </p:sp>
      <p:sp>
        <p:nvSpPr>
          <p:cNvPr id="902" name="CustomShape 55"/>
          <p:cNvSpPr/>
          <p:nvPr/>
        </p:nvSpPr>
        <p:spPr>
          <a:xfrm>
            <a:off x="7735320" y="4237200"/>
            <a:ext cx="947520" cy="59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Lumens of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</p:txBody>
      </p:sp>
      <p:sp>
        <p:nvSpPr>
          <p:cNvPr id="903" name="CustomShape 56"/>
          <p:cNvSpPr/>
          <p:nvPr/>
        </p:nvSpPr>
        <p:spPr>
          <a:xfrm>
            <a:off x="7360920" y="4843440"/>
            <a:ext cx="1307160" cy="59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Endothelial cell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of glomerular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904" name="CustomShape 57"/>
          <p:cNvSpPr/>
          <p:nvPr/>
        </p:nvSpPr>
        <p:spPr>
          <a:xfrm>
            <a:off x="3026880" y="2589120"/>
            <a:ext cx="72216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Efferent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arteriole</a:t>
            </a:r>
            <a:endParaRPr/>
          </a:p>
        </p:txBody>
      </p:sp>
      <p:sp>
        <p:nvSpPr>
          <p:cNvPr id="905" name="CustomShape 58"/>
          <p:cNvSpPr/>
          <p:nvPr/>
        </p:nvSpPr>
        <p:spPr>
          <a:xfrm>
            <a:off x="1476360" y="3976560"/>
            <a:ext cx="1982160" cy="595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•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Macula densa cells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of the ascending limb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of loop of Henle</a:t>
            </a:r>
            <a:endParaRPr/>
          </a:p>
        </p:txBody>
      </p:sp>
      <p:sp>
        <p:nvSpPr>
          <p:cNvPr id="906" name="CustomShape 59"/>
          <p:cNvSpPr/>
          <p:nvPr/>
        </p:nvSpPr>
        <p:spPr>
          <a:xfrm>
            <a:off x="1515960" y="4979880"/>
            <a:ext cx="139860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•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Granular cells</a:t>
            </a:r>
            <a:endParaRPr/>
          </a:p>
        </p:txBody>
      </p:sp>
      <p:sp>
        <p:nvSpPr>
          <p:cNvPr id="907" name="CustomShape 60"/>
          <p:cNvSpPr/>
          <p:nvPr/>
        </p:nvSpPr>
        <p:spPr>
          <a:xfrm>
            <a:off x="1517040" y="4570560"/>
            <a:ext cx="1607400" cy="40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•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Extraglomerular</a:t>
            </a:r>
            <a:endParaRPr/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 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mesangial cells</a:t>
            </a:r>
            <a:endParaRPr/>
          </a:p>
        </p:txBody>
      </p:sp>
      <p:sp>
        <p:nvSpPr>
          <p:cNvPr id="908" name="CustomShape 61"/>
          <p:cNvSpPr/>
          <p:nvPr/>
        </p:nvSpPr>
        <p:spPr>
          <a:xfrm>
            <a:off x="2527920" y="5322960"/>
            <a:ext cx="14324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Afferent arteriole</a:t>
            </a:r>
            <a:endParaRPr/>
          </a:p>
        </p:txBody>
      </p:sp>
      <p:sp>
        <p:nvSpPr>
          <p:cNvPr id="909" name="CustomShape 62"/>
          <p:cNvSpPr/>
          <p:nvPr/>
        </p:nvSpPr>
        <p:spPr>
          <a:xfrm>
            <a:off x="4522320" y="2119320"/>
            <a:ext cx="76176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Capsular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space</a:t>
            </a:r>
            <a:endParaRPr/>
          </a:p>
        </p:txBody>
      </p:sp>
      <p:sp>
        <p:nvSpPr>
          <p:cNvPr id="910" name="CustomShape 63"/>
          <p:cNvSpPr/>
          <p:nvPr/>
        </p:nvSpPr>
        <p:spPr>
          <a:xfrm>
            <a:off x="5745240" y="6021360"/>
            <a:ext cx="137592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Renal corpuscle</a:t>
            </a:r>
            <a:endParaRPr/>
          </a:p>
        </p:txBody>
      </p:sp>
      <p:sp>
        <p:nvSpPr>
          <p:cNvPr id="911" name="CustomShape 64"/>
          <p:cNvSpPr/>
          <p:nvPr/>
        </p:nvSpPr>
        <p:spPr>
          <a:xfrm>
            <a:off x="3717720" y="5986440"/>
            <a:ext cx="1425960" cy="40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Juxtaglomerular</a:t>
            </a:r>
            <a:endParaRPr/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apparatus</a:t>
            </a:r>
            <a:endParaRPr/>
          </a:p>
        </p:txBody>
      </p:sp>
      <p:sp>
        <p:nvSpPr>
          <p:cNvPr id="912" name="CustomShape 65"/>
          <p:cNvSpPr/>
          <p:nvPr/>
        </p:nvSpPr>
        <p:spPr>
          <a:xfrm>
            <a:off x="7045200" y="5440320"/>
            <a:ext cx="1635120" cy="40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Mesangial cells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between capillaries</a:t>
            </a:r>
            <a:endParaRPr/>
          </a:p>
        </p:txBody>
      </p:sp>
      <p:sp>
        <p:nvSpPr>
          <p:cNvPr id="913" name="CustomShape 66"/>
          <p:cNvSpPr/>
          <p:nvPr/>
        </p:nvSpPr>
        <p:spPr>
          <a:xfrm>
            <a:off x="1549080" y="3551400"/>
            <a:ext cx="1425960" cy="40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Juxtaglomerular</a:t>
            </a:r>
            <a:endParaRPr/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apparatus</a:t>
            </a:r>
            <a:endParaRPr/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Filtration Membrane</a:t>
            </a:r>
            <a:endParaRPr/>
          </a:p>
        </p:txBody>
      </p:sp>
      <p:sp>
        <p:nvSpPr>
          <p:cNvPr id="91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Porous membrane between the blood and the capsular space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Consists of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Fenestrated endothelium of the glomerular capillaries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Visceral membrane of the glomerular capsule (podocytes with foot processes and filtration slits)</a:t>
            </a:r>
            <a:endParaRPr/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CustomShape 1"/>
          <p:cNvSpPr/>
          <p:nvPr/>
        </p:nvSpPr>
        <p:spPr>
          <a:xfrm>
            <a:off x="8067600" y="65818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25.9a</a:t>
            </a:r>
            <a:endParaRPr/>
          </a:p>
        </p:txBody>
      </p:sp>
      <p:pic>
        <p:nvPicPr>
          <p:cNvPr id="917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3680" y="509760"/>
            <a:ext cx="8229240" cy="5867280"/>
          </a:xfrm>
          <a:prstGeom prst="rect">
            <a:avLst/>
          </a:prstGeom>
          <a:ln w="9360">
            <a:noFill/>
          </a:ln>
        </p:spPr>
      </p:pic>
      <p:sp>
        <p:nvSpPr>
          <p:cNvPr id="918" name="CustomShape 2"/>
          <p:cNvSpPr/>
          <p:nvPr/>
        </p:nvSpPr>
        <p:spPr>
          <a:xfrm>
            <a:off x="2476440" y="2233440"/>
            <a:ext cx="242640" cy="591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19" name="CustomShape 3"/>
          <p:cNvSpPr/>
          <p:nvPr/>
        </p:nvSpPr>
        <p:spPr>
          <a:xfrm>
            <a:off x="2921040" y="2557440"/>
            <a:ext cx="93600" cy="264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20" name="CustomShape 4"/>
          <p:cNvSpPr/>
          <p:nvPr/>
        </p:nvSpPr>
        <p:spPr>
          <a:xfrm>
            <a:off x="3911760" y="1284120"/>
            <a:ext cx="541080" cy="715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21" name="CustomShape 5"/>
          <p:cNvSpPr/>
          <p:nvPr/>
        </p:nvSpPr>
        <p:spPr>
          <a:xfrm>
            <a:off x="2635200" y="576360"/>
            <a:ext cx="271080" cy="315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22" name="CustomShape 6"/>
          <p:cNvSpPr/>
          <p:nvPr/>
        </p:nvSpPr>
        <p:spPr>
          <a:xfrm>
            <a:off x="5929200" y="4753080"/>
            <a:ext cx="458640" cy="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23" name="CustomShape 7"/>
          <p:cNvSpPr/>
          <p:nvPr/>
        </p:nvSpPr>
        <p:spPr>
          <a:xfrm>
            <a:off x="5618160" y="5372280"/>
            <a:ext cx="423720" cy="236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24" name="CustomShape 8"/>
          <p:cNvSpPr/>
          <p:nvPr/>
        </p:nvSpPr>
        <p:spPr>
          <a:xfrm>
            <a:off x="1266840" y="1725480"/>
            <a:ext cx="522000" cy="252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25" name="CustomShape 9"/>
          <p:cNvSpPr/>
          <p:nvPr/>
        </p:nvSpPr>
        <p:spPr>
          <a:xfrm>
            <a:off x="1251000" y="703440"/>
            <a:ext cx="585720" cy="318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26" name="Line 10"/>
          <p:cNvSpPr/>
          <p:nvPr/>
        </p:nvSpPr>
        <p:spPr>
          <a:xfrm flipH="1" flipV="1">
            <a:off x="6008400" y="4752720"/>
            <a:ext cx="317520" cy="2127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27" name="Line 11"/>
          <p:cNvSpPr/>
          <p:nvPr/>
        </p:nvSpPr>
        <p:spPr>
          <a:xfrm flipH="1">
            <a:off x="5478120" y="3682800"/>
            <a:ext cx="2984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28" name="CustomShape 12"/>
          <p:cNvSpPr/>
          <p:nvPr/>
        </p:nvSpPr>
        <p:spPr>
          <a:xfrm>
            <a:off x="7047000" y="5079960"/>
            <a:ext cx="363240" cy="9442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29" name="CustomShape 13"/>
          <p:cNvSpPr/>
          <p:nvPr/>
        </p:nvSpPr>
        <p:spPr>
          <a:xfrm>
            <a:off x="6310440" y="3062160"/>
            <a:ext cx="811080" cy="4442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30" name="Line 14"/>
          <p:cNvSpPr/>
          <p:nvPr/>
        </p:nvSpPr>
        <p:spPr>
          <a:xfrm flipH="1">
            <a:off x="7046640" y="5394240"/>
            <a:ext cx="44640" cy="63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31" name="Line 15"/>
          <p:cNvSpPr/>
          <p:nvPr/>
        </p:nvSpPr>
        <p:spPr>
          <a:xfrm flipV="1">
            <a:off x="6522840" y="3062160"/>
            <a:ext cx="320760" cy="6490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32" name="CustomShape 16"/>
          <p:cNvSpPr/>
          <p:nvPr/>
        </p:nvSpPr>
        <p:spPr>
          <a:xfrm>
            <a:off x="5722920" y="2529000"/>
            <a:ext cx="591840" cy="118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33" name="Line 17"/>
          <p:cNvSpPr/>
          <p:nvPr/>
        </p:nvSpPr>
        <p:spPr>
          <a:xfrm flipV="1">
            <a:off x="5700600" y="2528640"/>
            <a:ext cx="463320" cy="5842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34" name="Line 18"/>
          <p:cNvSpPr/>
          <p:nvPr/>
        </p:nvSpPr>
        <p:spPr>
          <a:xfrm>
            <a:off x="5421240" y="2528640"/>
            <a:ext cx="7426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35" name="CustomShape 19"/>
          <p:cNvSpPr/>
          <p:nvPr/>
        </p:nvSpPr>
        <p:spPr>
          <a:xfrm>
            <a:off x="461160" y="2711520"/>
            <a:ext cx="2091960" cy="1215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Glomerular capillary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covered by podocyte-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containing visceral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layer of glomerular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936" name="CustomShape 20"/>
          <p:cNvSpPr/>
          <p:nvPr/>
        </p:nvSpPr>
        <p:spPr>
          <a:xfrm>
            <a:off x="3601800" y="5492880"/>
            <a:ext cx="2317680" cy="972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Glomerular capillary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endothelium (podocyte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covering and basement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membrane removed)</a:t>
            </a:r>
            <a:endParaRPr/>
          </a:p>
        </p:txBody>
      </p:sp>
      <p:sp>
        <p:nvSpPr>
          <p:cNvPr id="937" name="CustomShape 21"/>
          <p:cNvSpPr/>
          <p:nvPr/>
        </p:nvSpPr>
        <p:spPr>
          <a:xfrm>
            <a:off x="4485600" y="1168560"/>
            <a:ext cx="1078560" cy="72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Proximal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convoluted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tubule</a:t>
            </a:r>
            <a:endParaRPr/>
          </a:p>
        </p:txBody>
      </p:sp>
      <p:sp>
        <p:nvSpPr>
          <p:cNvPr id="938" name="CustomShape 22"/>
          <p:cNvSpPr/>
          <p:nvPr/>
        </p:nvSpPr>
        <p:spPr>
          <a:xfrm>
            <a:off x="3055320" y="2714760"/>
            <a:ext cx="1350000" cy="72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Parietal layer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of glomerular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939" name="CustomShape 23"/>
          <p:cNvSpPr/>
          <p:nvPr/>
        </p:nvSpPr>
        <p:spPr>
          <a:xfrm>
            <a:off x="459360" y="1866960"/>
            <a:ext cx="799920" cy="485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Afferent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arteriole</a:t>
            </a:r>
            <a:endParaRPr/>
          </a:p>
        </p:txBody>
      </p:sp>
      <p:sp>
        <p:nvSpPr>
          <p:cNvPr id="940" name="CustomShape 24"/>
          <p:cNvSpPr/>
          <p:nvPr/>
        </p:nvSpPr>
        <p:spPr>
          <a:xfrm>
            <a:off x="2951640" y="479520"/>
            <a:ext cx="260100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Glomerular capsular space</a:t>
            </a:r>
            <a:endParaRPr/>
          </a:p>
        </p:txBody>
      </p:sp>
      <p:sp>
        <p:nvSpPr>
          <p:cNvPr id="941" name="CustomShape 25"/>
          <p:cNvSpPr/>
          <p:nvPr/>
        </p:nvSpPr>
        <p:spPr>
          <a:xfrm>
            <a:off x="4578120" y="4641840"/>
            <a:ext cx="1326960" cy="485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Fenestrations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(pores)</a:t>
            </a:r>
            <a:endParaRPr/>
          </a:p>
        </p:txBody>
      </p:sp>
      <p:sp>
        <p:nvSpPr>
          <p:cNvPr id="942" name="CustomShape 26"/>
          <p:cNvSpPr/>
          <p:nvPr/>
        </p:nvSpPr>
        <p:spPr>
          <a:xfrm>
            <a:off x="456480" y="587520"/>
            <a:ext cx="799920" cy="485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Efferent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arteriole</a:t>
            </a:r>
            <a:endParaRPr/>
          </a:p>
        </p:txBody>
      </p:sp>
      <p:sp>
        <p:nvSpPr>
          <p:cNvPr id="943" name="CustomShape 27"/>
          <p:cNvSpPr/>
          <p:nvPr/>
        </p:nvSpPr>
        <p:spPr>
          <a:xfrm>
            <a:off x="4532400" y="3562200"/>
            <a:ext cx="911160" cy="485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Podocyte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cell body</a:t>
            </a:r>
            <a:endParaRPr/>
          </a:p>
        </p:txBody>
      </p:sp>
      <p:sp>
        <p:nvSpPr>
          <p:cNvPr id="944" name="CustomShape 28"/>
          <p:cNvSpPr/>
          <p:nvPr/>
        </p:nvSpPr>
        <p:spPr>
          <a:xfrm>
            <a:off x="7187760" y="5918040"/>
            <a:ext cx="1496160" cy="485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Foot processes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of podocyte</a:t>
            </a:r>
            <a:endParaRPr/>
          </a:p>
        </p:txBody>
      </p:sp>
      <p:sp>
        <p:nvSpPr>
          <p:cNvPr id="945" name="CustomShape 29"/>
          <p:cNvSpPr/>
          <p:nvPr/>
        </p:nvSpPr>
        <p:spPr>
          <a:xfrm>
            <a:off x="7161840" y="2955960"/>
            <a:ext cx="132696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Filtration slits</a:t>
            </a:r>
            <a:endParaRPr/>
          </a:p>
        </p:txBody>
      </p:sp>
      <p:sp>
        <p:nvSpPr>
          <p:cNvPr id="946" name="CustomShape 30"/>
          <p:cNvSpPr/>
          <p:nvPr/>
        </p:nvSpPr>
        <p:spPr>
          <a:xfrm>
            <a:off x="6360840" y="2409840"/>
            <a:ext cx="2317680" cy="485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Cytoplasmic extensions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of podocytes</a:t>
            </a:r>
            <a:endParaRPr/>
          </a:p>
        </p:txBody>
      </p:sp>
      <p:sp>
        <p:nvSpPr>
          <p:cNvPr id="947" name="CustomShape 31"/>
          <p:cNvSpPr/>
          <p:nvPr/>
        </p:nvSpPr>
        <p:spPr>
          <a:xfrm>
            <a:off x="588240" y="4076640"/>
            <a:ext cx="2777760" cy="72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(a) Glomerular capillaries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     </a:t>
            </a:r>
            <a:r>
              <a:rPr lang="en-US" sz="1600">
                <a:solidFill>
                  <a:srgbClr val="231f20"/>
                </a:solidFill>
                <a:latin typeface="Arial Black"/>
              </a:rPr>
              <a:t>and the visceral layer of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231f20"/>
                </a:solidFill>
                <a:latin typeface="Arial Black"/>
              </a:rPr>
              <a:t>     </a:t>
            </a:r>
            <a:r>
              <a:rPr lang="en-US" sz="1600">
                <a:solidFill>
                  <a:srgbClr val="231f20"/>
                </a:solidFill>
                <a:latin typeface="Arial Black"/>
              </a:rPr>
              <a:t>the glomerular capsule</a:t>
            </a:r>
            <a:endParaRPr/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31520" y="348840"/>
            <a:ext cx="7544880" cy="605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Filtration Membrane</a:t>
            </a:r>
            <a:endParaRPr/>
          </a:p>
        </p:txBody>
      </p:sp>
      <p:sp>
        <p:nvSpPr>
          <p:cNvPr id="950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Allows passage of water and solutes smaller than most plasma proteins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Fenestrations prevent filtration of blood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Negatively charged basement membrane repels large anions such as plasma proteins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Slit diaphragms also help to repel macromolecules</a:t>
            </a:r>
            <a:endParaRPr/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CustomShape 1"/>
          <p:cNvSpPr/>
          <p:nvPr/>
        </p:nvSpPr>
        <p:spPr>
          <a:xfrm>
            <a:off x="8067600" y="65818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25.9c</a:t>
            </a:r>
            <a:endParaRPr/>
          </a:p>
        </p:txBody>
      </p:sp>
      <p:pic>
        <p:nvPicPr>
          <p:cNvPr id="952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93560"/>
            <a:ext cx="8229240" cy="5867280"/>
          </a:xfrm>
          <a:prstGeom prst="rect">
            <a:avLst/>
          </a:prstGeom>
          <a:ln w="9360">
            <a:noFill/>
          </a:ln>
        </p:spPr>
      </p:pic>
      <p:sp>
        <p:nvSpPr>
          <p:cNvPr id="953" name="CustomShape 2"/>
          <p:cNvSpPr/>
          <p:nvPr/>
        </p:nvSpPr>
        <p:spPr>
          <a:xfrm>
            <a:off x="2281320" y="5273640"/>
            <a:ext cx="1112760" cy="1825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954" name="Line 3"/>
          <p:cNvSpPr/>
          <p:nvPr/>
        </p:nvSpPr>
        <p:spPr>
          <a:xfrm>
            <a:off x="4593960" y="5343480"/>
            <a:ext cx="936720" cy="82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955" name="Line 4"/>
          <p:cNvSpPr/>
          <p:nvPr/>
        </p:nvSpPr>
        <p:spPr>
          <a:xfrm>
            <a:off x="4452840" y="3565440"/>
            <a:ext cx="140472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956" name="Line 5"/>
          <p:cNvSpPr/>
          <p:nvPr/>
        </p:nvSpPr>
        <p:spPr>
          <a:xfrm>
            <a:off x="3843000" y="4171680"/>
            <a:ext cx="2014560" cy="180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957" name="CustomShape 6"/>
          <p:cNvSpPr/>
          <p:nvPr/>
        </p:nvSpPr>
        <p:spPr>
          <a:xfrm>
            <a:off x="3532320" y="1239840"/>
            <a:ext cx="610920" cy="79848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958" name="CustomShape 7"/>
          <p:cNvSpPr/>
          <p:nvPr/>
        </p:nvSpPr>
        <p:spPr>
          <a:xfrm>
            <a:off x="3328920" y="915840"/>
            <a:ext cx="814320" cy="112212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959" name="CustomShape 8"/>
          <p:cNvSpPr/>
          <p:nvPr/>
        </p:nvSpPr>
        <p:spPr>
          <a:xfrm>
            <a:off x="2887560" y="1160640"/>
            <a:ext cx="74520" cy="12078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960" name="CustomShape 9"/>
          <p:cNvSpPr/>
          <p:nvPr/>
        </p:nvSpPr>
        <p:spPr>
          <a:xfrm>
            <a:off x="3805200" y="1514520"/>
            <a:ext cx="338040" cy="523800"/>
          </a:xfrm>
          <a:prstGeom prst="rect">
            <a:avLst/>
          </a:prstGeom>
          <a:noFill/>
          <a:ln w="19080">
            <a:solidFill>
              <a:srgbClr val="231f20"/>
            </a:solidFill>
            <a:round/>
          </a:ln>
        </p:spPr>
      </p:sp>
      <p:sp>
        <p:nvSpPr>
          <p:cNvPr id="961" name="Line 10"/>
          <p:cNvSpPr/>
          <p:nvPr/>
        </p:nvSpPr>
        <p:spPr>
          <a:xfrm flipH="1">
            <a:off x="4717800" y="5425920"/>
            <a:ext cx="806400" cy="27612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962" name="Line 11"/>
          <p:cNvSpPr/>
          <p:nvPr/>
        </p:nvSpPr>
        <p:spPr>
          <a:xfrm>
            <a:off x="5524200" y="5425920"/>
            <a:ext cx="333360" cy="1440"/>
          </a:xfrm>
          <a:prstGeom prst="line">
            <a:avLst/>
          </a:prstGeom>
          <a:ln w="19080">
            <a:solidFill>
              <a:srgbClr val="231f20"/>
            </a:solidFill>
            <a:round/>
          </a:ln>
        </p:spPr>
      </p:sp>
      <p:sp>
        <p:nvSpPr>
          <p:cNvPr id="963" name="CustomShape 12"/>
          <p:cNvSpPr/>
          <p:nvPr/>
        </p:nvSpPr>
        <p:spPr>
          <a:xfrm>
            <a:off x="2658240" y="6022800"/>
            <a:ext cx="5603400" cy="318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(c) Three parts of the filtration membrane</a:t>
            </a:r>
            <a:endParaRPr/>
          </a:p>
        </p:txBody>
      </p:sp>
      <p:sp>
        <p:nvSpPr>
          <p:cNvPr id="964" name="CustomShape 13"/>
          <p:cNvSpPr/>
          <p:nvPr/>
        </p:nvSpPr>
        <p:spPr>
          <a:xfrm>
            <a:off x="631800" y="5292720"/>
            <a:ext cx="1598400" cy="63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Fenestration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(pore)</a:t>
            </a:r>
            <a:endParaRPr/>
          </a:p>
        </p:txBody>
      </p:sp>
      <p:sp>
        <p:nvSpPr>
          <p:cNvPr id="965" name="CustomShape 14"/>
          <p:cNvSpPr/>
          <p:nvPr/>
        </p:nvSpPr>
        <p:spPr>
          <a:xfrm>
            <a:off x="4603680" y="4346640"/>
            <a:ext cx="1085760" cy="866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900">
                <a:solidFill>
                  <a:srgbClr val="231f20"/>
                </a:solidFill>
                <a:latin typeface="Arial"/>
              </a:rPr>
              <a:t>Filtrate in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900">
                <a:solidFill>
                  <a:srgbClr val="231f20"/>
                </a:solidFill>
                <a:latin typeface="Arial"/>
              </a:rPr>
              <a:t>capsular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900">
                <a:solidFill>
                  <a:srgbClr val="231f20"/>
                </a:solidFill>
                <a:latin typeface="Arial"/>
              </a:rPr>
              <a:t>space</a:t>
            </a:r>
            <a:endParaRPr/>
          </a:p>
        </p:txBody>
      </p:sp>
      <p:sp>
        <p:nvSpPr>
          <p:cNvPr id="966" name="CustomShape 15"/>
          <p:cNvSpPr/>
          <p:nvPr/>
        </p:nvSpPr>
        <p:spPr>
          <a:xfrm>
            <a:off x="5889600" y="5267160"/>
            <a:ext cx="1968120" cy="63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Foot processes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of podocyte</a:t>
            </a:r>
            <a:endParaRPr/>
          </a:p>
        </p:txBody>
      </p:sp>
      <p:sp>
        <p:nvSpPr>
          <p:cNvPr id="967" name="CustomShape 16"/>
          <p:cNvSpPr/>
          <p:nvPr/>
        </p:nvSpPr>
        <p:spPr>
          <a:xfrm>
            <a:off x="5889600" y="3400560"/>
            <a:ext cx="1601280" cy="318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Filtration slit</a:t>
            </a:r>
            <a:endParaRPr/>
          </a:p>
        </p:txBody>
      </p:sp>
      <p:sp>
        <p:nvSpPr>
          <p:cNvPr id="968" name="CustomShape 17"/>
          <p:cNvSpPr/>
          <p:nvPr/>
        </p:nvSpPr>
        <p:spPr>
          <a:xfrm>
            <a:off x="5899320" y="4006800"/>
            <a:ext cx="1852920" cy="318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Slit diaphragm</a:t>
            </a:r>
            <a:endParaRPr/>
          </a:p>
        </p:txBody>
      </p:sp>
      <p:sp>
        <p:nvSpPr>
          <p:cNvPr id="969" name="CustomShape 18"/>
          <p:cNvSpPr/>
          <p:nvPr/>
        </p:nvSpPr>
        <p:spPr>
          <a:xfrm>
            <a:off x="1717200" y="1025640"/>
            <a:ext cx="1124280" cy="318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970" name="CustomShape 19"/>
          <p:cNvSpPr/>
          <p:nvPr/>
        </p:nvSpPr>
        <p:spPr>
          <a:xfrm>
            <a:off x="4214520" y="419040"/>
            <a:ext cx="3721320" cy="1599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100">
                <a:solidFill>
                  <a:srgbClr val="231f20"/>
                </a:solidFill>
                <a:latin typeface="Arial Black"/>
              </a:rPr>
              <a:t>Filtration membrane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2100">
                <a:solidFill>
                  <a:srgbClr val="231f20"/>
                </a:solidFill>
                <a:latin typeface="Arial"/>
              </a:rPr>
              <a:t>Capillary endothelium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2100">
                <a:solidFill>
                  <a:srgbClr val="231f20"/>
                </a:solidFill>
                <a:latin typeface="Arial"/>
              </a:rPr>
              <a:t>Basement membrane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2100">
                <a:solidFill>
                  <a:srgbClr val="231f20"/>
                </a:solidFill>
                <a:latin typeface="Arial"/>
              </a:rPr>
              <a:t>Foot processes of podocyte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2100">
                <a:solidFill>
                  <a:srgbClr val="231f20"/>
                </a:solidFill>
                <a:latin typeface="Arial"/>
              </a:rPr>
              <a:t>of glomerular capsule</a:t>
            </a:r>
            <a:endParaRPr/>
          </a:p>
        </p:txBody>
      </p:sp>
      <p:sp>
        <p:nvSpPr>
          <p:cNvPr id="971" name="CustomShape 20"/>
          <p:cNvSpPr/>
          <p:nvPr/>
        </p:nvSpPr>
        <p:spPr>
          <a:xfrm>
            <a:off x="2427840" y="4226040"/>
            <a:ext cx="932400" cy="318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2100">
                <a:solidFill>
                  <a:srgbClr val="231f20"/>
                </a:solidFill>
                <a:latin typeface="Arial"/>
              </a:rPr>
              <a:t>Plasma</a:t>
            </a:r>
            <a:endParaRPr/>
          </a:p>
        </p:txBody>
      </p:sp>
      <p:sp>
        <p:nvSpPr>
          <p:cNvPr id="972" name="CustomShape 21"/>
          <p:cNvSpPr/>
          <p:nvPr/>
        </p:nvSpPr>
        <p:spPr>
          <a:xfrm rot="16200000">
            <a:off x="3273120" y="2001960"/>
            <a:ext cx="109440" cy="185400"/>
          </a:xfrm>
          <a:prstGeom prst="rightBracket">
            <a:avLst>
              <a:gd name="adj" fmla="val 0"/>
            </a:avLst>
          </a:prstGeom>
          <a:noFill/>
          <a:ln w="19080">
            <a:solidFill>
              <a:srgbClr val="000000"/>
            </a:solidFill>
            <a:round/>
          </a:ln>
        </p:spPr>
      </p:sp>
      <p:sp>
        <p:nvSpPr>
          <p:cNvPr id="973" name="CustomShape 22"/>
          <p:cNvSpPr/>
          <p:nvPr/>
        </p:nvSpPr>
        <p:spPr>
          <a:xfrm rot="16200000">
            <a:off x="3487680" y="1997280"/>
            <a:ext cx="109440" cy="195120"/>
          </a:xfrm>
          <a:prstGeom prst="rightBracket">
            <a:avLst>
              <a:gd name="adj" fmla="val 0"/>
            </a:avLst>
          </a:prstGeom>
          <a:noFill/>
          <a:ln w="19080">
            <a:solidFill>
              <a:srgbClr val="000000"/>
            </a:solidFill>
            <a:round/>
          </a:ln>
        </p:spPr>
      </p:sp>
      <p:sp>
        <p:nvSpPr>
          <p:cNvPr id="974" name="CustomShape 23"/>
          <p:cNvSpPr/>
          <p:nvPr/>
        </p:nvSpPr>
        <p:spPr>
          <a:xfrm rot="16200000">
            <a:off x="3819240" y="1887840"/>
            <a:ext cx="109440" cy="414000"/>
          </a:xfrm>
          <a:prstGeom prst="rightBracket">
            <a:avLst>
              <a:gd name="adj" fmla="val 0"/>
            </a:avLst>
          </a:prstGeom>
          <a:noFill/>
          <a:ln w="19080">
            <a:solidFill>
              <a:srgbClr val="000000"/>
            </a:solidFill>
            <a:round/>
          </a:ln>
        </p:spPr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Kidney Physiology: Mechanisms of Urine Formation</a:t>
            </a:r>
            <a:endParaRPr/>
          </a:p>
        </p:txBody>
      </p:sp>
      <p:sp>
        <p:nvSpPr>
          <p:cNvPr id="976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kidneys filter the body’s entire plasma volume 60 times each day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Filtrate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Blood plasma minus proteins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Urine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&lt;1% of total filtrate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Contains metabolic wastes and unneeded substances</a:t>
            </a:r>
            <a:endParaRPr/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Mechanisms of Urine Formation</a:t>
            </a:r>
            <a:endParaRPr/>
          </a:p>
        </p:txBody>
      </p:sp>
      <p:sp>
        <p:nvSpPr>
          <p:cNvPr id="978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Glomerular filtration</a:t>
            </a:r>
            <a:endParaRPr/>
          </a:p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Tubular reabsorption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Returns all glucose and amino acids, 99% of water, salt, and other components to the blood</a:t>
            </a:r>
            <a:endParaRPr/>
          </a:p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Tubular secretion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Reverse of reabsoprtion: selective addition to urine </a:t>
            </a:r>
            <a:endParaRPr/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Kidney Anatomy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Layers of supportive tissue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Renal fascia 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The anchoring outer layer of dense fibrous connective tissue 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Perirenal fat capsule 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 fatty cushion 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Fibrous capsule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Prevents spread of infection to kidney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CustomShape 1"/>
          <p:cNvSpPr/>
          <p:nvPr/>
        </p:nvSpPr>
        <p:spPr>
          <a:xfrm>
            <a:off x="8067600" y="65818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25.10</a:t>
            </a:r>
            <a:endParaRPr/>
          </a:p>
        </p:txBody>
      </p:sp>
      <p:pic>
        <p:nvPicPr>
          <p:cNvPr id="980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3680" y="534960"/>
            <a:ext cx="8229240" cy="5879880"/>
          </a:xfrm>
          <a:prstGeom prst="rect">
            <a:avLst/>
          </a:prstGeom>
          <a:ln w="9360">
            <a:noFill/>
          </a:ln>
        </p:spPr>
      </p:pic>
      <p:sp>
        <p:nvSpPr>
          <p:cNvPr id="981" name="CustomShape 2"/>
          <p:cNvSpPr/>
          <p:nvPr/>
        </p:nvSpPr>
        <p:spPr>
          <a:xfrm>
            <a:off x="2938320" y="1930320"/>
            <a:ext cx="448920" cy="83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82" name="CustomShape 3"/>
          <p:cNvSpPr/>
          <p:nvPr/>
        </p:nvSpPr>
        <p:spPr>
          <a:xfrm>
            <a:off x="5191200" y="1755720"/>
            <a:ext cx="188640" cy="99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83" name="CustomShape 4"/>
          <p:cNvSpPr/>
          <p:nvPr/>
        </p:nvSpPr>
        <p:spPr>
          <a:xfrm>
            <a:off x="4560840" y="2286000"/>
            <a:ext cx="180720" cy="48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84" name="CustomShape 5"/>
          <p:cNvSpPr/>
          <p:nvPr/>
        </p:nvSpPr>
        <p:spPr>
          <a:xfrm>
            <a:off x="4348080" y="2289240"/>
            <a:ext cx="156960" cy="396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85" name="CustomShape 6"/>
          <p:cNvSpPr/>
          <p:nvPr/>
        </p:nvSpPr>
        <p:spPr>
          <a:xfrm>
            <a:off x="3951360" y="3159000"/>
            <a:ext cx="657000" cy="102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86" name="CustomShape 7"/>
          <p:cNvSpPr/>
          <p:nvPr/>
        </p:nvSpPr>
        <p:spPr>
          <a:xfrm>
            <a:off x="4572000" y="4227480"/>
            <a:ext cx="271080" cy="61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87" name="CustomShape 8"/>
          <p:cNvSpPr/>
          <p:nvPr/>
        </p:nvSpPr>
        <p:spPr>
          <a:xfrm>
            <a:off x="4743360" y="1263600"/>
            <a:ext cx="887040" cy="10332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88" name="Line 9"/>
          <p:cNvSpPr/>
          <p:nvPr/>
        </p:nvSpPr>
        <p:spPr>
          <a:xfrm flipH="1">
            <a:off x="2716200" y="1962000"/>
            <a:ext cx="2221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89" name="Line 10"/>
          <p:cNvSpPr/>
          <p:nvPr/>
        </p:nvSpPr>
        <p:spPr>
          <a:xfrm flipV="1">
            <a:off x="5381280" y="1717560"/>
            <a:ext cx="254160" cy="410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90" name="Line 11"/>
          <p:cNvSpPr/>
          <p:nvPr/>
        </p:nvSpPr>
        <p:spPr>
          <a:xfrm flipV="1">
            <a:off x="4949640" y="2574720"/>
            <a:ext cx="685800" cy="32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91" name="Line 12"/>
          <p:cNvSpPr/>
          <p:nvPr/>
        </p:nvSpPr>
        <p:spPr>
          <a:xfrm>
            <a:off x="4609800" y="3193920"/>
            <a:ext cx="10256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92" name="Line 13"/>
          <p:cNvSpPr/>
          <p:nvPr/>
        </p:nvSpPr>
        <p:spPr>
          <a:xfrm>
            <a:off x="4844880" y="4255920"/>
            <a:ext cx="7905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93" name="CustomShape 14"/>
          <p:cNvSpPr/>
          <p:nvPr/>
        </p:nvSpPr>
        <p:spPr>
          <a:xfrm>
            <a:off x="3579840" y="1413000"/>
            <a:ext cx="77400" cy="293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94" name="CustomShape 15"/>
          <p:cNvSpPr/>
          <p:nvPr/>
        </p:nvSpPr>
        <p:spPr>
          <a:xfrm>
            <a:off x="3639960" y="873000"/>
            <a:ext cx="318960" cy="5378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95" name="Line 16"/>
          <p:cNvSpPr/>
          <p:nvPr/>
        </p:nvSpPr>
        <p:spPr>
          <a:xfrm flipV="1">
            <a:off x="4506840" y="1768320"/>
            <a:ext cx="534960" cy="536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96" name="CustomShape 17"/>
          <p:cNvSpPr/>
          <p:nvPr/>
        </p:nvSpPr>
        <p:spPr>
          <a:xfrm>
            <a:off x="1816200" y="1843200"/>
            <a:ext cx="849240" cy="821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Cortical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radiate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997" name="CustomShape 18"/>
          <p:cNvSpPr/>
          <p:nvPr/>
        </p:nvSpPr>
        <p:spPr>
          <a:xfrm>
            <a:off x="3994200" y="735120"/>
            <a:ext cx="18331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Afferent arteriole</a:t>
            </a:r>
            <a:endParaRPr/>
          </a:p>
        </p:txBody>
      </p:sp>
      <p:sp>
        <p:nvSpPr>
          <p:cNvPr id="998" name="CustomShape 19"/>
          <p:cNvSpPr/>
          <p:nvPr/>
        </p:nvSpPr>
        <p:spPr>
          <a:xfrm>
            <a:off x="5670720" y="1131840"/>
            <a:ext cx="239868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Glomerular capillaries</a:t>
            </a:r>
            <a:endParaRPr/>
          </a:p>
        </p:txBody>
      </p:sp>
      <p:sp>
        <p:nvSpPr>
          <p:cNvPr id="999" name="CustomShape 20"/>
          <p:cNvSpPr/>
          <p:nvPr/>
        </p:nvSpPr>
        <p:spPr>
          <a:xfrm>
            <a:off x="5670720" y="1573200"/>
            <a:ext cx="18270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Efferent arteriole</a:t>
            </a:r>
            <a:endParaRPr/>
          </a:p>
        </p:txBody>
      </p:sp>
      <p:sp>
        <p:nvSpPr>
          <p:cNvPr id="1000" name="CustomShape 21"/>
          <p:cNvSpPr/>
          <p:nvPr/>
        </p:nvSpPr>
        <p:spPr>
          <a:xfrm>
            <a:off x="5670720" y="2436840"/>
            <a:ext cx="21319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Glomerular capsule</a:t>
            </a:r>
            <a:endParaRPr/>
          </a:p>
        </p:txBody>
      </p:sp>
      <p:sp>
        <p:nvSpPr>
          <p:cNvPr id="1001" name="CustomShape 22"/>
          <p:cNvSpPr/>
          <p:nvPr/>
        </p:nvSpPr>
        <p:spPr>
          <a:xfrm>
            <a:off x="5670000" y="3043080"/>
            <a:ext cx="213336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Rest of renal tubule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containing filtrate</a:t>
            </a:r>
            <a:endParaRPr/>
          </a:p>
        </p:txBody>
      </p:sp>
      <p:sp>
        <p:nvSpPr>
          <p:cNvPr id="1002" name="CustomShape 23"/>
          <p:cNvSpPr/>
          <p:nvPr/>
        </p:nvSpPr>
        <p:spPr>
          <a:xfrm>
            <a:off x="5670360" y="4129200"/>
            <a:ext cx="120528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Peritubular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1003" name="CustomShape 24"/>
          <p:cNvSpPr/>
          <p:nvPr/>
        </p:nvSpPr>
        <p:spPr>
          <a:xfrm>
            <a:off x="5459400" y="5367240"/>
            <a:ext cx="24714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To cortical radiate vein</a:t>
            </a:r>
            <a:endParaRPr/>
          </a:p>
        </p:txBody>
      </p:sp>
      <p:sp>
        <p:nvSpPr>
          <p:cNvPr id="1004" name="CustomShape 25"/>
          <p:cNvSpPr/>
          <p:nvPr/>
        </p:nvSpPr>
        <p:spPr>
          <a:xfrm>
            <a:off x="4000680" y="6208560"/>
            <a:ext cx="58248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Urine</a:t>
            </a:r>
            <a:endParaRPr/>
          </a:p>
        </p:txBody>
      </p:sp>
      <p:sp>
        <p:nvSpPr>
          <p:cNvPr id="1005" name="CustomShape 26"/>
          <p:cNvSpPr/>
          <p:nvPr/>
        </p:nvSpPr>
        <p:spPr>
          <a:xfrm>
            <a:off x="1833120" y="5254560"/>
            <a:ext cx="194580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Glomerular filtration</a:t>
            </a:r>
            <a:endParaRPr/>
          </a:p>
        </p:txBody>
      </p:sp>
      <p:sp>
        <p:nvSpPr>
          <p:cNvPr id="1006" name="CustomShape 27"/>
          <p:cNvSpPr/>
          <p:nvPr/>
        </p:nvSpPr>
        <p:spPr>
          <a:xfrm>
            <a:off x="1837800" y="5540400"/>
            <a:ext cx="202032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Tubular reabsorption</a:t>
            </a:r>
            <a:endParaRPr/>
          </a:p>
        </p:txBody>
      </p:sp>
      <p:sp>
        <p:nvSpPr>
          <p:cNvPr id="1007" name="CustomShape 28"/>
          <p:cNvSpPr/>
          <p:nvPr/>
        </p:nvSpPr>
        <p:spPr>
          <a:xfrm>
            <a:off x="1837080" y="5829480"/>
            <a:ext cx="1683720" cy="242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Tubular secretion</a:t>
            </a:r>
            <a:endParaRPr/>
          </a:p>
        </p:txBody>
      </p:sp>
      <p:sp>
        <p:nvSpPr>
          <p:cNvPr id="1008" name="CustomShape 29"/>
          <p:cNvSpPr/>
          <p:nvPr/>
        </p:nvSpPr>
        <p:spPr>
          <a:xfrm>
            <a:off x="1210320" y="4643280"/>
            <a:ext cx="186336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Three major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renal processes:</a:t>
            </a:r>
            <a:endParaRPr/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Glomerular Filtration</a:t>
            </a:r>
            <a:endParaRPr/>
          </a:p>
        </p:txBody>
      </p:sp>
      <p:sp>
        <p:nvSpPr>
          <p:cNvPr id="1010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Passive mechanical process driven by hydrostatic pressure in the capillaries of the glomerulus.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The glomerulus is a very efficient filter because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Its filtration membrane is very permeable and it has a large surface area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Glomerular blood pressure is higher (55 mm Hg) than other capillaries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Molecules &gt;5 nm are not filtered (e.g., plasma proteins) and function to maintain colloid osmotic pressure of the blood</a:t>
            </a:r>
            <a:endParaRPr/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CustomShape 1"/>
          <p:cNvSpPr/>
          <p:nvPr/>
        </p:nvSpPr>
        <p:spPr>
          <a:xfrm>
            <a:off x="457200" y="103680"/>
            <a:ext cx="8227800" cy="81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Net Filtration Pressure (NFP)</a:t>
            </a:r>
            <a:endParaRPr/>
          </a:p>
        </p:txBody>
      </p:sp>
      <p:sp>
        <p:nvSpPr>
          <p:cNvPr id="1012" name="CustomShape 2"/>
          <p:cNvSpPr/>
          <p:nvPr/>
        </p:nvSpPr>
        <p:spPr>
          <a:xfrm>
            <a:off x="548640" y="87012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pressure responsible for filtrate formation (10 mm Hg)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Determined by four pairs of opposing forces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Glomerular hydrostatic pressure (HP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g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) the largest force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Capsular Hydrostatic Pressure (HP</a:t>
            </a:r>
            <a:r>
              <a:rPr lang="en-US" sz="2800" baseline="-33000">
                <a:solidFill>
                  <a:srgbClr val="000000"/>
                </a:solidFill>
                <a:latin typeface="Calibri"/>
                <a:ea typeface="ＭＳ Ｐゴシック"/>
              </a:rPr>
              <a:t>c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Colloid Osmotic Pressure in the glomerulus (OP</a:t>
            </a:r>
            <a:r>
              <a:rPr lang="en-US" sz="2800" baseline="-33000">
                <a:solidFill>
                  <a:srgbClr val="000000"/>
                </a:solidFill>
                <a:latin typeface="Calibri"/>
                <a:ea typeface="ＭＳ Ｐゴシック"/>
              </a:rPr>
              <a:t>g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Colloid Osmotic Pressure in the Capsule (OP</a:t>
            </a:r>
            <a:r>
              <a:rPr lang="en-US" sz="2800" baseline="-33000">
                <a:solidFill>
                  <a:srgbClr val="000000"/>
                </a:solidFill>
                <a:latin typeface="Calibri"/>
                <a:ea typeface="ＭＳ Ｐゴシック"/>
              </a:rPr>
              <a:t>c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NFP = HP</a:t>
            </a:r>
            <a:r>
              <a:rPr lang="en-US" sz="2400" baseline="-25000">
                <a:solidFill>
                  <a:srgbClr val="000000"/>
                </a:solidFill>
                <a:latin typeface="Calibri"/>
                <a:ea typeface="ＭＳ Ｐゴシック"/>
              </a:rPr>
              <a:t>g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– HP</a:t>
            </a:r>
            <a:r>
              <a:rPr lang="en-US" sz="2400" baseline="-33000">
                <a:solidFill>
                  <a:srgbClr val="000000"/>
                </a:solidFill>
                <a:latin typeface="Calibri"/>
                <a:ea typeface="ＭＳ Ｐゴシック"/>
              </a:rPr>
              <a:t>c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- (OP</a:t>
            </a:r>
            <a:r>
              <a:rPr lang="en-US" sz="2400" baseline="-25000">
                <a:solidFill>
                  <a:srgbClr val="000000"/>
                </a:solidFill>
                <a:latin typeface="Calibri"/>
                <a:ea typeface="ＭＳ Ｐゴシック"/>
              </a:rPr>
              <a:t>g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- HP</a:t>
            </a:r>
            <a:r>
              <a:rPr lang="en-US" sz="2400" baseline="-25000">
                <a:solidFill>
                  <a:srgbClr val="000000"/>
                </a:solidFill>
                <a:latin typeface="Calibri"/>
                <a:ea typeface="ＭＳ Ｐゴシック"/>
              </a:rPr>
              <a:t>c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)</a:t>
            </a:r>
            <a:endParaRPr/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CustomShape 1"/>
          <p:cNvSpPr/>
          <p:nvPr/>
        </p:nvSpPr>
        <p:spPr>
          <a:xfrm>
            <a:off x="8067600" y="65818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25.11</a:t>
            </a:r>
            <a:endParaRPr/>
          </a:p>
        </p:txBody>
      </p:sp>
      <p:pic>
        <p:nvPicPr>
          <p:cNvPr id="1014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49360"/>
            <a:ext cx="8229240" cy="5867280"/>
          </a:xfrm>
          <a:prstGeom prst="rect">
            <a:avLst/>
          </a:prstGeom>
          <a:ln w="9360">
            <a:noFill/>
          </a:ln>
        </p:spPr>
      </p:pic>
      <p:sp>
        <p:nvSpPr>
          <p:cNvPr id="1015" name="CustomShape 2"/>
          <p:cNvSpPr/>
          <p:nvPr/>
        </p:nvSpPr>
        <p:spPr>
          <a:xfrm>
            <a:off x="2125800" y="1484280"/>
            <a:ext cx="537840" cy="4870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16" name="Line 3"/>
          <p:cNvSpPr/>
          <p:nvPr/>
        </p:nvSpPr>
        <p:spPr>
          <a:xfrm flipH="1">
            <a:off x="3570120" y="1023840"/>
            <a:ext cx="7333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017" name="CustomShape 4"/>
          <p:cNvSpPr/>
          <p:nvPr/>
        </p:nvSpPr>
        <p:spPr>
          <a:xfrm>
            <a:off x="860400" y="1343160"/>
            <a:ext cx="121752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Glomerular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1018" name="CustomShape 5"/>
          <p:cNvSpPr/>
          <p:nvPr/>
        </p:nvSpPr>
        <p:spPr>
          <a:xfrm>
            <a:off x="4340160" y="898560"/>
            <a:ext cx="900000" cy="54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Afferent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arteriole</a:t>
            </a:r>
            <a:endParaRPr/>
          </a:p>
        </p:txBody>
      </p:sp>
      <p:sp>
        <p:nvSpPr>
          <p:cNvPr id="1019" name="CustomShape 6"/>
          <p:cNvSpPr/>
          <p:nvPr/>
        </p:nvSpPr>
        <p:spPr>
          <a:xfrm>
            <a:off x="3171600" y="5078520"/>
            <a:ext cx="365760" cy="63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10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mm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Hg</a:t>
            </a:r>
            <a:endParaRPr/>
          </a:p>
        </p:txBody>
      </p:sp>
      <p:sp>
        <p:nvSpPr>
          <p:cNvPr id="1020" name="CustomShape 7"/>
          <p:cNvSpPr/>
          <p:nvPr/>
        </p:nvSpPr>
        <p:spPr>
          <a:xfrm>
            <a:off x="3143160" y="5810400"/>
            <a:ext cx="750960" cy="63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Net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filtration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231f20"/>
                </a:solidFill>
                <a:latin typeface="Arial"/>
              </a:rPr>
              <a:t>pressure</a:t>
            </a:r>
            <a:endParaRPr/>
          </a:p>
        </p:txBody>
      </p:sp>
      <p:sp>
        <p:nvSpPr>
          <p:cNvPr id="1021" name="CustomShape 8"/>
          <p:cNvSpPr/>
          <p:nvPr/>
        </p:nvSpPr>
        <p:spPr>
          <a:xfrm>
            <a:off x="4758480" y="4905360"/>
            <a:ext cx="3416400" cy="488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Glomerular (blood) hydrostatic pressure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(HP</a:t>
            </a:r>
            <a:r>
              <a:rPr b="1" lang="en-US" sz="1600" baseline="-25000">
                <a:solidFill>
                  <a:srgbClr val="231f20"/>
                </a:solidFill>
                <a:latin typeface="Arial"/>
              </a:rPr>
              <a:t>g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= 55 mm Hg)</a:t>
            </a:r>
            <a:endParaRPr/>
          </a:p>
        </p:txBody>
      </p:sp>
      <p:sp>
        <p:nvSpPr>
          <p:cNvPr id="1022" name="CustomShape 9"/>
          <p:cNvSpPr/>
          <p:nvPr/>
        </p:nvSpPr>
        <p:spPr>
          <a:xfrm>
            <a:off x="4760280" y="5432400"/>
            <a:ext cx="2663640" cy="488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Blood colloid osmotic pressure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(Op</a:t>
            </a:r>
            <a:r>
              <a:rPr b="1" lang="en-US" sz="1600" baseline="-25000">
                <a:solidFill>
                  <a:srgbClr val="231f20"/>
                </a:solidFill>
                <a:latin typeface="Arial"/>
              </a:rPr>
              <a:t>g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= 30 mm Hg)</a:t>
            </a:r>
            <a:endParaRPr/>
          </a:p>
        </p:txBody>
      </p:sp>
      <p:sp>
        <p:nvSpPr>
          <p:cNvPr id="1023" name="CustomShape 10"/>
          <p:cNvSpPr/>
          <p:nvPr/>
        </p:nvSpPr>
        <p:spPr>
          <a:xfrm>
            <a:off x="4760640" y="5962680"/>
            <a:ext cx="2575440" cy="488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Capsular hydrostatic pressure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(HP</a:t>
            </a:r>
            <a:r>
              <a:rPr b="1" lang="en-US" sz="1600" baseline="-25000">
                <a:solidFill>
                  <a:srgbClr val="231f20"/>
                </a:solidFill>
                <a:latin typeface="Arial"/>
              </a:rPr>
              <a:t>c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= 15 mm Hg)</a:t>
            </a:r>
            <a:endParaRPr/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Glomerular Filtration Rate (GFR)</a:t>
            </a:r>
            <a:endParaRPr/>
          </a:p>
        </p:txBody>
      </p:sp>
      <p:sp>
        <p:nvSpPr>
          <p:cNvPr id="102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Volume of filtrate formed per minute by the kidneys (120–125 ml/min)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Governed by (and directly proportional to)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Total surface area available for filtration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Filtration membrane permeability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NFP</a:t>
            </a:r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Tubular Reabsorption</a:t>
            </a:r>
            <a:endParaRPr/>
          </a:p>
        </p:txBody>
      </p:sp>
      <p:sp>
        <p:nvSpPr>
          <p:cNvPr id="1027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 selective transepithelial process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All organic nutrients are reabsorbed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Water and ion reabsorption are hormonally regulated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Includes active and passive process</a:t>
            </a:r>
            <a:endParaRPr/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Sodium Reabsorption</a:t>
            </a:r>
            <a:endParaRPr/>
          </a:p>
        </p:txBody>
      </p:sp>
      <p:sp>
        <p:nvSpPr>
          <p:cNvPr id="102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(most abundant cation in filtrate)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Primary active transport out of the tubule cell by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-K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ATPase in the basolateral membrane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Sodium Reabsorption in Peritubular Capillaries</a:t>
            </a:r>
            <a:endParaRPr/>
          </a:p>
        </p:txBody>
      </p:sp>
      <p:sp>
        <p:nvSpPr>
          <p:cNvPr id="103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Low hydrostatic pressure and high osmotic pressure in the peritubular capillaries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Promotes bulk flow of water and solutes (including Na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</a:t>
            </a:r>
            <a:endParaRPr/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Reabsorption of Nutrients, Water, and Ions</a:t>
            </a:r>
            <a:endParaRPr/>
          </a:p>
        </p:txBody>
      </p:sp>
      <p:sp>
        <p:nvSpPr>
          <p:cNvPr id="1033" name="CustomShape 2"/>
          <p:cNvSpPr/>
          <p:nvPr/>
        </p:nvSpPr>
        <p:spPr>
          <a:xfrm>
            <a:off x="366120" y="141732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Na</a:t>
            </a:r>
            <a:r>
              <a:rPr lang="en-US" sz="3200" baseline="33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reabsorption provides the energy and the means for reabsorbing most other substances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Organic nutrients are reabsorbed by secondary active transport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When the carriers are saturated, excess of that substance remains in tubule and is excreted</a:t>
            </a:r>
            <a:endParaRPr/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Reabsorption of Nutrients, Water, and Ions</a:t>
            </a:r>
            <a:endParaRPr/>
          </a:p>
        </p:txBody>
      </p:sp>
      <p:sp>
        <p:nvSpPr>
          <p:cNvPr id="103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Water is reabsorbed by osmosis (obligatory water reabsorption), aided by water-filled pores called aquaporins (“Water follows sodium”)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Cations and fat-soluble substances follow by diffusion</a:t>
            </a:r>
            <a:endParaRPr/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8067600" y="65818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25.2a</a:t>
            </a:r>
            <a:endParaRPr/>
          </a:p>
        </p:txBody>
      </p:sp>
      <p:pic>
        <p:nvPicPr>
          <p:cNvPr id="205" name="Picture 7" descr=""/>
          <p:cNvPicPr/>
          <p:nvPr/>
        </p:nvPicPr>
        <p:blipFill>
          <a:blip r:embed="rId1"/>
          <a:srcRect l="0" t="1274" r="0" b="0"/>
          <a:stretch>
            <a:fillRect/>
          </a:stretch>
        </p:blipFill>
        <p:spPr>
          <a:xfrm>
            <a:off x="328680" y="423720"/>
            <a:ext cx="8356320" cy="5910120"/>
          </a:xfrm>
          <a:prstGeom prst="rect">
            <a:avLst/>
          </a:prstGeom>
          <a:ln w="9360"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1150920" y="3670200"/>
            <a:ext cx="2287440" cy="47772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207" name="Line 3"/>
          <p:cNvSpPr/>
          <p:nvPr/>
        </p:nvSpPr>
        <p:spPr>
          <a:xfrm>
            <a:off x="1150920" y="4286160"/>
            <a:ext cx="2266920" cy="144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208" name="Line 4"/>
          <p:cNvSpPr/>
          <p:nvPr/>
        </p:nvSpPr>
        <p:spPr>
          <a:xfrm>
            <a:off x="1626840" y="5825880"/>
            <a:ext cx="1311480" cy="180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209" name="CustomShape 5"/>
          <p:cNvSpPr/>
          <p:nvPr/>
        </p:nvSpPr>
        <p:spPr>
          <a:xfrm>
            <a:off x="1392120" y="4410000"/>
            <a:ext cx="2757240" cy="72216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210" name="CustomShape 6"/>
          <p:cNvSpPr/>
          <p:nvPr/>
        </p:nvSpPr>
        <p:spPr>
          <a:xfrm>
            <a:off x="5915160" y="5143680"/>
            <a:ext cx="1039680" cy="8388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211" name="CustomShape 7"/>
          <p:cNvSpPr/>
          <p:nvPr/>
        </p:nvSpPr>
        <p:spPr>
          <a:xfrm>
            <a:off x="6060960" y="4670280"/>
            <a:ext cx="877680" cy="41724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212" name="CustomShape 8"/>
          <p:cNvSpPr/>
          <p:nvPr/>
        </p:nvSpPr>
        <p:spPr>
          <a:xfrm>
            <a:off x="3830760" y="2236680"/>
            <a:ext cx="2746080" cy="169848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213" name="CustomShape 9"/>
          <p:cNvSpPr/>
          <p:nvPr/>
        </p:nvSpPr>
        <p:spPr>
          <a:xfrm>
            <a:off x="4440240" y="2709720"/>
            <a:ext cx="2339640" cy="124452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214" name="CustomShape 10"/>
          <p:cNvSpPr/>
          <p:nvPr/>
        </p:nvSpPr>
        <p:spPr>
          <a:xfrm>
            <a:off x="1808280" y="3033720"/>
            <a:ext cx="2058840" cy="65376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215" name="CustomShape 11"/>
          <p:cNvSpPr/>
          <p:nvPr/>
        </p:nvSpPr>
        <p:spPr>
          <a:xfrm>
            <a:off x="5477040" y="4416480"/>
            <a:ext cx="1614240" cy="852120"/>
          </a:xfrm>
          <a:prstGeom prst="rect">
            <a:avLst/>
          </a:prstGeom>
          <a:noFill/>
          <a:ln w="34920">
            <a:solidFill>
              <a:srgbClr val="ffffff"/>
            </a:solidFill>
            <a:round/>
          </a:ln>
        </p:spPr>
      </p:sp>
      <p:sp>
        <p:nvSpPr>
          <p:cNvPr id="216" name="Line 12"/>
          <p:cNvSpPr/>
          <p:nvPr/>
        </p:nvSpPr>
        <p:spPr>
          <a:xfrm flipH="1">
            <a:off x="5635440" y="4168440"/>
            <a:ext cx="1457280" cy="1800"/>
          </a:xfrm>
          <a:prstGeom prst="line">
            <a:avLst/>
          </a:prstGeom>
          <a:ln w="34920">
            <a:solidFill>
              <a:srgbClr val="ffffff"/>
            </a:solidFill>
            <a:round/>
          </a:ln>
        </p:spPr>
      </p:sp>
      <p:sp>
        <p:nvSpPr>
          <p:cNvPr id="217" name="Line 13"/>
          <p:cNvSpPr/>
          <p:nvPr/>
        </p:nvSpPr>
        <p:spPr>
          <a:xfrm>
            <a:off x="1150920" y="4286160"/>
            <a:ext cx="226692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218" name="CustomShape 14"/>
          <p:cNvSpPr/>
          <p:nvPr/>
        </p:nvSpPr>
        <p:spPr>
          <a:xfrm>
            <a:off x="1150920" y="3670200"/>
            <a:ext cx="2287440" cy="477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219" name="CustomShape 15"/>
          <p:cNvSpPr/>
          <p:nvPr/>
        </p:nvSpPr>
        <p:spPr>
          <a:xfrm>
            <a:off x="1392120" y="4410000"/>
            <a:ext cx="2757240" cy="7221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220" name="CustomShape 16"/>
          <p:cNvSpPr/>
          <p:nvPr/>
        </p:nvSpPr>
        <p:spPr>
          <a:xfrm>
            <a:off x="5915160" y="5143680"/>
            <a:ext cx="1039680" cy="83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221" name="CustomShape 17"/>
          <p:cNvSpPr/>
          <p:nvPr/>
        </p:nvSpPr>
        <p:spPr>
          <a:xfrm>
            <a:off x="6060960" y="4670280"/>
            <a:ext cx="877680" cy="4172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222" name="CustomShape 18"/>
          <p:cNvSpPr/>
          <p:nvPr/>
        </p:nvSpPr>
        <p:spPr>
          <a:xfrm>
            <a:off x="3830760" y="2236680"/>
            <a:ext cx="2746080" cy="16984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223" name="CustomShape 19"/>
          <p:cNvSpPr/>
          <p:nvPr/>
        </p:nvSpPr>
        <p:spPr>
          <a:xfrm>
            <a:off x="4440240" y="2709720"/>
            <a:ext cx="2339640" cy="12445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224" name="CustomShape 20"/>
          <p:cNvSpPr/>
          <p:nvPr/>
        </p:nvSpPr>
        <p:spPr>
          <a:xfrm>
            <a:off x="1808280" y="3033720"/>
            <a:ext cx="2058840" cy="6537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225" name="Line 21"/>
          <p:cNvSpPr/>
          <p:nvPr/>
        </p:nvSpPr>
        <p:spPr>
          <a:xfrm>
            <a:off x="1626840" y="5825880"/>
            <a:ext cx="131148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226" name="Line 22"/>
          <p:cNvSpPr/>
          <p:nvPr/>
        </p:nvSpPr>
        <p:spPr>
          <a:xfrm flipH="1">
            <a:off x="5635440" y="4168440"/>
            <a:ext cx="145728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227" name="CustomShape 23"/>
          <p:cNvSpPr/>
          <p:nvPr/>
        </p:nvSpPr>
        <p:spPr>
          <a:xfrm>
            <a:off x="5477040" y="4416480"/>
            <a:ext cx="1614240" cy="8521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228" name="CustomShape 24"/>
          <p:cNvSpPr/>
          <p:nvPr/>
        </p:nvSpPr>
        <p:spPr>
          <a:xfrm>
            <a:off x="453960" y="5699160"/>
            <a:ext cx="1125360" cy="28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Body wall</a:t>
            </a:r>
            <a:endParaRPr/>
          </a:p>
        </p:txBody>
      </p:sp>
      <p:sp>
        <p:nvSpPr>
          <p:cNvPr id="229" name="CustomShape 25"/>
          <p:cNvSpPr/>
          <p:nvPr/>
        </p:nvSpPr>
        <p:spPr>
          <a:xfrm>
            <a:off x="6998040" y="4552920"/>
            <a:ext cx="1395720" cy="57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900">
                <a:solidFill>
                  <a:srgbClr val="231f20"/>
                </a:solidFill>
                <a:latin typeface="Arial"/>
              </a:rPr>
              <a:t>Perirenal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900">
                <a:solidFill>
                  <a:srgbClr val="231f20"/>
                </a:solidFill>
                <a:latin typeface="Arial"/>
              </a:rPr>
              <a:t>fat capsule</a:t>
            </a:r>
            <a:endParaRPr/>
          </a:p>
        </p:txBody>
      </p:sp>
      <p:sp>
        <p:nvSpPr>
          <p:cNvPr id="230" name="CustomShape 26"/>
          <p:cNvSpPr/>
          <p:nvPr/>
        </p:nvSpPr>
        <p:spPr>
          <a:xfrm>
            <a:off x="455400" y="4143240"/>
            <a:ext cx="668520" cy="57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Renal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artery</a:t>
            </a:r>
            <a:endParaRPr/>
          </a:p>
        </p:txBody>
      </p:sp>
      <p:sp>
        <p:nvSpPr>
          <p:cNvPr id="231" name="CustomShape 27"/>
          <p:cNvSpPr/>
          <p:nvPr/>
        </p:nvSpPr>
        <p:spPr>
          <a:xfrm>
            <a:off x="453960" y="3527280"/>
            <a:ext cx="656640" cy="57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Renal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vein</a:t>
            </a:r>
            <a:endParaRPr/>
          </a:p>
        </p:txBody>
      </p:sp>
      <p:sp>
        <p:nvSpPr>
          <p:cNvPr id="232" name="CustomShape 28"/>
          <p:cNvSpPr/>
          <p:nvPr/>
        </p:nvSpPr>
        <p:spPr>
          <a:xfrm>
            <a:off x="6640920" y="2104920"/>
            <a:ext cx="2050920" cy="28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Inferior vena cava</a:t>
            </a:r>
            <a:endParaRPr/>
          </a:p>
        </p:txBody>
      </p:sp>
      <p:sp>
        <p:nvSpPr>
          <p:cNvPr id="233" name="CustomShape 29"/>
          <p:cNvSpPr/>
          <p:nvPr/>
        </p:nvSpPr>
        <p:spPr>
          <a:xfrm>
            <a:off x="6843240" y="2581200"/>
            <a:ext cx="627480" cy="28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Aorta</a:t>
            </a:r>
            <a:endParaRPr/>
          </a:p>
        </p:txBody>
      </p:sp>
      <p:sp>
        <p:nvSpPr>
          <p:cNvPr id="234" name="CustomShape 30"/>
          <p:cNvSpPr/>
          <p:nvPr/>
        </p:nvSpPr>
        <p:spPr>
          <a:xfrm>
            <a:off x="6997680" y="5102280"/>
            <a:ext cx="1035000" cy="57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900">
                <a:solidFill>
                  <a:srgbClr val="231f20"/>
                </a:solidFill>
                <a:latin typeface="Arial"/>
              </a:rPr>
              <a:t>Fibrous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900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235" name="CustomShape 31"/>
          <p:cNvSpPr/>
          <p:nvPr/>
        </p:nvSpPr>
        <p:spPr>
          <a:xfrm>
            <a:off x="6999120" y="3776760"/>
            <a:ext cx="1558800" cy="808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1900">
                <a:solidFill>
                  <a:srgbClr val="231f20"/>
                </a:solidFill>
                <a:latin typeface="Arial"/>
              </a:rPr>
              <a:t>Renal fascia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900">
                <a:solidFill>
                  <a:srgbClr val="231f20"/>
                </a:solidFill>
                <a:latin typeface="Arial"/>
              </a:rPr>
              <a:t>anterior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900">
                <a:solidFill>
                  <a:srgbClr val="231f20"/>
                </a:solidFill>
                <a:latin typeface="Arial"/>
              </a:rPr>
              <a:t>posterior</a:t>
            </a:r>
            <a:endParaRPr/>
          </a:p>
        </p:txBody>
      </p:sp>
      <p:sp>
        <p:nvSpPr>
          <p:cNvPr id="236" name="CustomShape 32"/>
          <p:cNvSpPr/>
          <p:nvPr/>
        </p:nvSpPr>
        <p:spPr>
          <a:xfrm>
            <a:off x="7088400" y="3146400"/>
            <a:ext cx="1517400" cy="54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Supportive</a:t>
            </a:r>
            <a:endParaRPr/>
          </a:p>
          <a:p>
            <a:pPr>
              <a:lnSpc>
                <a:spcPct val="9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tissue layers</a:t>
            </a:r>
            <a:endParaRPr/>
          </a:p>
        </p:txBody>
      </p:sp>
      <p:sp>
        <p:nvSpPr>
          <p:cNvPr id="237" name="CustomShape 33"/>
          <p:cNvSpPr/>
          <p:nvPr/>
        </p:nvSpPr>
        <p:spPr>
          <a:xfrm>
            <a:off x="460080" y="5016600"/>
            <a:ext cx="1248120" cy="63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Body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vertebra L</a:t>
            </a:r>
            <a:r>
              <a:rPr b="1" lang="en-US" sz="2000" baseline="-25000">
                <a:solidFill>
                  <a:srgbClr val="000000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238" name="CustomShape 34"/>
          <p:cNvSpPr/>
          <p:nvPr/>
        </p:nvSpPr>
        <p:spPr>
          <a:xfrm>
            <a:off x="454680" y="2889360"/>
            <a:ext cx="1325520" cy="28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Peritoneum</a:t>
            </a:r>
            <a:endParaRPr/>
          </a:p>
        </p:txBody>
      </p:sp>
      <p:sp>
        <p:nvSpPr>
          <p:cNvPr id="239" name="CustomShape 35"/>
          <p:cNvSpPr/>
          <p:nvPr/>
        </p:nvSpPr>
        <p:spPr>
          <a:xfrm>
            <a:off x="2786400" y="2681280"/>
            <a:ext cx="2037240" cy="57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ffffff"/>
                </a:solidFill>
                <a:latin typeface="Arial"/>
              </a:rPr>
              <a:t>Peritoneal cavity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ffffff"/>
                </a:solidFill>
                <a:latin typeface="Arial"/>
              </a:rPr>
              <a:t>(organs removed)</a:t>
            </a:r>
            <a:endParaRPr/>
          </a:p>
        </p:txBody>
      </p:sp>
      <p:sp>
        <p:nvSpPr>
          <p:cNvPr id="240" name="CustomShape 36"/>
          <p:cNvSpPr/>
          <p:nvPr/>
        </p:nvSpPr>
        <p:spPr>
          <a:xfrm>
            <a:off x="3819960" y="1819440"/>
            <a:ext cx="937080" cy="28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900">
                <a:solidFill>
                  <a:srgbClr val="231f20"/>
                </a:solidFill>
                <a:latin typeface="Arial"/>
              </a:rPr>
              <a:t>Anterior</a:t>
            </a:r>
            <a:endParaRPr/>
          </a:p>
        </p:txBody>
      </p:sp>
      <p:sp>
        <p:nvSpPr>
          <p:cNvPr id="241" name="CustomShape 37"/>
          <p:cNvSpPr/>
          <p:nvPr/>
        </p:nvSpPr>
        <p:spPr>
          <a:xfrm>
            <a:off x="3614040" y="6114960"/>
            <a:ext cx="1057320" cy="28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900">
                <a:solidFill>
                  <a:srgbClr val="231f20"/>
                </a:solidFill>
                <a:latin typeface="Arial"/>
              </a:rPr>
              <a:t>Posterior</a:t>
            </a:r>
            <a:endParaRPr/>
          </a:p>
        </p:txBody>
      </p:sp>
      <p:sp>
        <p:nvSpPr>
          <p:cNvPr id="242" name="CustomShape 38"/>
          <p:cNvSpPr/>
          <p:nvPr/>
        </p:nvSpPr>
        <p:spPr>
          <a:xfrm>
            <a:off x="458640" y="6019920"/>
            <a:ext cx="336600" cy="28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CustomShape 1"/>
          <p:cNvSpPr/>
          <p:nvPr/>
        </p:nvSpPr>
        <p:spPr>
          <a:xfrm>
            <a:off x="8067600" y="65800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25.14</a:t>
            </a:r>
            <a:endParaRPr/>
          </a:p>
        </p:txBody>
      </p:sp>
      <p:pic>
        <p:nvPicPr>
          <p:cNvPr id="1037" name="Picture 7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6960" y="490680"/>
            <a:ext cx="8238960" cy="5864040"/>
          </a:xfrm>
          <a:prstGeom prst="rect">
            <a:avLst/>
          </a:prstGeom>
          <a:ln w="9360">
            <a:noFill/>
          </a:ln>
        </p:spPr>
      </p:pic>
      <p:sp>
        <p:nvSpPr>
          <p:cNvPr id="1038" name="CustomShape 2"/>
          <p:cNvSpPr/>
          <p:nvPr/>
        </p:nvSpPr>
        <p:spPr>
          <a:xfrm>
            <a:off x="1082520" y="3324240"/>
            <a:ext cx="90360" cy="923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39" name="Line 3"/>
          <p:cNvSpPr/>
          <p:nvPr/>
        </p:nvSpPr>
        <p:spPr>
          <a:xfrm>
            <a:off x="1177920" y="3693960"/>
            <a:ext cx="507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040" name="Line 4"/>
          <p:cNvSpPr/>
          <p:nvPr/>
        </p:nvSpPr>
        <p:spPr>
          <a:xfrm flipV="1">
            <a:off x="4260600" y="5408280"/>
            <a:ext cx="1800" cy="604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041" name="CustomShape 5"/>
          <p:cNvSpPr/>
          <p:nvPr/>
        </p:nvSpPr>
        <p:spPr>
          <a:xfrm>
            <a:off x="4235400" y="5300640"/>
            <a:ext cx="48960" cy="109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42" name="CustomShape 6"/>
          <p:cNvSpPr/>
          <p:nvPr/>
        </p:nvSpPr>
        <p:spPr>
          <a:xfrm>
            <a:off x="2165400" y="5418000"/>
            <a:ext cx="83880" cy="169560"/>
          </a:xfrm>
          <a:prstGeom prst="rect">
            <a:avLst/>
          </a:prstGeom>
          <a:noFill/>
          <a:ln w="6480">
            <a:solidFill>
              <a:srgbClr val="231f20"/>
            </a:solidFill>
            <a:round/>
          </a:ln>
        </p:spPr>
      </p:sp>
      <p:sp>
        <p:nvSpPr>
          <p:cNvPr id="1043" name="CustomShape 7"/>
          <p:cNvSpPr/>
          <p:nvPr/>
        </p:nvSpPr>
        <p:spPr>
          <a:xfrm>
            <a:off x="6310440" y="1222200"/>
            <a:ext cx="207720" cy="207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44" name="CustomShape 8"/>
          <p:cNvSpPr/>
          <p:nvPr/>
        </p:nvSpPr>
        <p:spPr>
          <a:xfrm>
            <a:off x="6310440" y="1222200"/>
            <a:ext cx="207720" cy="20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45" name="CustomShape 9"/>
          <p:cNvSpPr/>
          <p:nvPr/>
        </p:nvSpPr>
        <p:spPr>
          <a:xfrm>
            <a:off x="6362640" y="1201680"/>
            <a:ext cx="104760" cy="19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046" name="CustomShape 10"/>
          <p:cNvSpPr/>
          <p:nvPr/>
        </p:nvSpPr>
        <p:spPr>
          <a:xfrm>
            <a:off x="6314400" y="1244520"/>
            <a:ext cx="2431800" cy="1093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At the basolateral membrane,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is pumped into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interstitial space by the Na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-K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ATPase. Active Na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transport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creates concentration gradients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that drive:</a:t>
            </a:r>
            <a:endParaRPr/>
          </a:p>
        </p:txBody>
      </p:sp>
      <p:sp>
        <p:nvSpPr>
          <p:cNvPr id="1047" name="CustomShape 11"/>
          <p:cNvSpPr/>
          <p:nvPr/>
        </p:nvSpPr>
        <p:spPr>
          <a:xfrm>
            <a:off x="6472080" y="2343240"/>
            <a:ext cx="207720" cy="207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48" name="CustomShape 12"/>
          <p:cNvSpPr/>
          <p:nvPr/>
        </p:nvSpPr>
        <p:spPr>
          <a:xfrm>
            <a:off x="6472080" y="2343240"/>
            <a:ext cx="207720" cy="20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49" name="CustomShape 13"/>
          <p:cNvSpPr/>
          <p:nvPr/>
        </p:nvSpPr>
        <p:spPr>
          <a:xfrm>
            <a:off x="6524640" y="2322360"/>
            <a:ext cx="104760" cy="19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050" name="CustomShape 14"/>
          <p:cNvSpPr/>
          <p:nvPr/>
        </p:nvSpPr>
        <p:spPr>
          <a:xfrm>
            <a:off x="6487920" y="2357280"/>
            <a:ext cx="219888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“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Downhill” Na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entry at the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luminal membrane.</a:t>
            </a:r>
            <a:endParaRPr/>
          </a:p>
        </p:txBody>
      </p:sp>
      <p:sp>
        <p:nvSpPr>
          <p:cNvPr id="1051" name="CustomShape 15"/>
          <p:cNvSpPr/>
          <p:nvPr/>
        </p:nvSpPr>
        <p:spPr>
          <a:xfrm>
            <a:off x="6472080" y="3541680"/>
            <a:ext cx="207720" cy="207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52" name="CustomShape 16"/>
          <p:cNvSpPr/>
          <p:nvPr/>
        </p:nvSpPr>
        <p:spPr>
          <a:xfrm>
            <a:off x="6472080" y="3541680"/>
            <a:ext cx="207720" cy="20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53" name="CustomShape 17"/>
          <p:cNvSpPr/>
          <p:nvPr/>
        </p:nvSpPr>
        <p:spPr>
          <a:xfrm>
            <a:off x="6521400" y="3519360"/>
            <a:ext cx="104760" cy="19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1054" name="CustomShape 18"/>
          <p:cNvSpPr/>
          <p:nvPr/>
        </p:nvSpPr>
        <p:spPr>
          <a:xfrm>
            <a:off x="6477120" y="3546360"/>
            <a:ext cx="2256840" cy="1458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Reabsorption of water by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osmosis. Water reabsorption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increases the concentration of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the solutes that are left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behind. These solutes can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then be reabsorbed as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they move down their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concentration gradients:</a:t>
            </a:r>
            <a:endParaRPr/>
          </a:p>
        </p:txBody>
      </p:sp>
      <p:sp>
        <p:nvSpPr>
          <p:cNvPr id="1055" name="CustomShape 19"/>
          <p:cNvSpPr/>
          <p:nvPr/>
        </p:nvSpPr>
        <p:spPr>
          <a:xfrm>
            <a:off x="6472080" y="2771640"/>
            <a:ext cx="207720" cy="207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56" name="CustomShape 20"/>
          <p:cNvSpPr/>
          <p:nvPr/>
        </p:nvSpPr>
        <p:spPr>
          <a:xfrm>
            <a:off x="6472080" y="2771640"/>
            <a:ext cx="207720" cy="20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57" name="CustomShape 21"/>
          <p:cNvSpPr/>
          <p:nvPr/>
        </p:nvSpPr>
        <p:spPr>
          <a:xfrm>
            <a:off x="6524640" y="2751120"/>
            <a:ext cx="104760" cy="19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058" name="CustomShape 22"/>
          <p:cNvSpPr/>
          <p:nvPr/>
        </p:nvSpPr>
        <p:spPr>
          <a:xfrm>
            <a:off x="6485760" y="2778120"/>
            <a:ext cx="2128680" cy="72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Reabsorption of organic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nutrients and certain ions by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cotransport at the luminal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membrane.</a:t>
            </a:r>
            <a:endParaRPr/>
          </a:p>
        </p:txBody>
      </p:sp>
      <p:sp>
        <p:nvSpPr>
          <p:cNvPr id="1059" name="CustomShape 23"/>
          <p:cNvSpPr/>
          <p:nvPr/>
        </p:nvSpPr>
        <p:spPr>
          <a:xfrm>
            <a:off x="6637320" y="5002200"/>
            <a:ext cx="207720" cy="2044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60" name="CustomShape 24"/>
          <p:cNvSpPr/>
          <p:nvPr/>
        </p:nvSpPr>
        <p:spPr>
          <a:xfrm>
            <a:off x="6637320" y="5002200"/>
            <a:ext cx="207720" cy="204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61" name="CustomShape 25"/>
          <p:cNvSpPr/>
          <p:nvPr/>
        </p:nvSpPr>
        <p:spPr>
          <a:xfrm>
            <a:off x="6689520" y="4979880"/>
            <a:ext cx="104760" cy="19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5</a:t>
            </a:r>
            <a:endParaRPr/>
          </a:p>
        </p:txBody>
      </p:sp>
      <p:sp>
        <p:nvSpPr>
          <p:cNvPr id="1062" name="CustomShape 26"/>
          <p:cNvSpPr/>
          <p:nvPr/>
        </p:nvSpPr>
        <p:spPr>
          <a:xfrm>
            <a:off x="6639840" y="5011560"/>
            <a:ext cx="191700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Lipid-soluble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substances diffuse by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transcellular route.</a:t>
            </a:r>
            <a:endParaRPr/>
          </a:p>
        </p:txBody>
      </p:sp>
      <p:sp>
        <p:nvSpPr>
          <p:cNvPr id="1063" name="CustomShape 27"/>
          <p:cNvSpPr/>
          <p:nvPr/>
        </p:nvSpPr>
        <p:spPr>
          <a:xfrm>
            <a:off x="6637320" y="5602320"/>
            <a:ext cx="207720" cy="207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64" name="CustomShape 28"/>
          <p:cNvSpPr/>
          <p:nvPr/>
        </p:nvSpPr>
        <p:spPr>
          <a:xfrm>
            <a:off x="6637320" y="5602320"/>
            <a:ext cx="207720" cy="207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065" name="CustomShape 29"/>
          <p:cNvSpPr/>
          <p:nvPr/>
        </p:nvSpPr>
        <p:spPr>
          <a:xfrm>
            <a:off x="6689520" y="5580000"/>
            <a:ext cx="104760" cy="19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6</a:t>
            </a:r>
            <a:endParaRPr/>
          </a:p>
        </p:txBody>
      </p:sp>
      <p:sp>
        <p:nvSpPr>
          <p:cNvPr id="1066" name="CustomShape 30"/>
          <p:cNvSpPr/>
          <p:nvPr/>
        </p:nvSpPr>
        <p:spPr>
          <a:xfrm>
            <a:off x="6651720" y="5611680"/>
            <a:ext cx="196128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Cl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–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(and other anions),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K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, and urea diffuse by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paracellular route.</a:t>
            </a:r>
            <a:endParaRPr/>
          </a:p>
        </p:txBody>
      </p:sp>
      <p:sp>
        <p:nvSpPr>
          <p:cNvPr id="1067" name="CustomShape 31"/>
          <p:cNvSpPr/>
          <p:nvPr/>
        </p:nvSpPr>
        <p:spPr>
          <a:xfrm>
            <a:off x="535680" y="2100240"/>
            <a:ext cx="63504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Filtrate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in tubule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lumen</a:t>
            </a:r>
            <a:endParaRPr/>
          </a:p>
        </p:txBody>
      </p:sp>
      <p:sp>
        <p:nvSpPr>
          <p:cNvPr id="1068" name="CustomShape 32"/>
          <p:cNvSpPr/>
          <p:nvPr/>
        </p:nvSpPr>
        <p:spPr>
          <a:xfrm>
            <a:off x="480960" y="3322800"/>
            <a:ext cx="633240" cy="1093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Amino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acids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Some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ions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Vitamins</a:t>
            </a:r>
            <a:endParaRPr/>
          </a:p>
        </p:txBody>
      </p:sp>
      <p:sp>
        <p:nvSpPr>
          <p:cNvPr id="1069" name="CustomShape 33"/>
          <p:cNvSpPr/>
          <p:nvPr/>
        </p:nvSpPr>
        <p:spPr>
          <a:xfrm>
            <a:off x="472320" y="4778280"/>
            <a:ext cx="94896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Lipid-soluble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substances</a:t>
            </a:r>
            <a:endParaRPr/>
          </a:p>
        </p:txBody>
      </p:sp>
      <p:sp>
        <p:nvSpPr>
          <p:cNvPr id="1070" name="CustomShape 34"/>
          <p:cNvSpPr/>
          <p:nvPr/>
        </p:nvSpPr>
        <p:spPr>
          <a:xfrm>
            <a:off x="2531160" y="2030400"/>
            <a:ext cx="59256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Nucleus</a:t>
            </a:r>
            <a:endParaRPr/>
          </a:p>
        </p:txBody>
      </p:sp>
      <p:sp>
        <p:nvSpPr>
          <p:cNvPr id="1071" name="CustomShape 35"/>
          <p:cNvSpPr/>
          <p:nvPr/>
        </p:nvSpPr>
        <p:spPr>
          <a:xfrm>
            <a:off x="2548800" y="2357280"/>
            <a:ext cx="79524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Tubule cell</a:t>
            </a:r>
            <a:endParaRPr/>
          </a:p>
        </p:txBody>
      </p:sp>
      <p:sp>
        <p:nvSpPr>
          <p:cNvPr id="1072" name="CustomShape 36"/>
          <p:cNvSpPr/>
          <p:nvPr/>
        </p:nvSpPr>
        <p:spPr>
          <a:xfrm>
            <a:off x="3981240" y="5427720"/>
            <a:ext cx="86688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Paracellular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route</a:t>
            </a:r>
            <a:endParaRPr/>
          </a:p>
        </p:txBody>
      </p:sp>
      <p:sp>
        <p:nvSpPr>
          <p:cNvPr id="1073" name="CustomShape 37"/>
          <p:cNvSpPr/>
          <p:nvPr/>
        </p:nvSpPr>
        <p:spPr>
          <a:xfrm>
            <a:off x="4242600" y="2100240"/>
            <a:ext cx="72828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Interstitial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fluid</a:t>
            </a:r>
            <a:endParaRPr/>
          </a:p>
        </p:txBody>
      </p:sp>
      <p:sp>
        <p:nvSpPr>
          <p:cNvPr id="1074" name="CustomShape 38"/>
          <p:cNvSpPr/>
          <p:nvPr/>
        </p:nvSpPr>
        <p:spPr>
          <a:xfrm>
            <a:off x="5184360" y="2152800"/>
            <a:ext cx="61992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Peri-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tubular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1075" name="CustomShape 39"/>
          <p:cNvSpPr/>
          <p:nvPr/>
        </p:nvSpPr>
        <p:spPr>
          <a:xfrm>
            <a:off x="2289960" y="5497560"/>
            <a:ext cx="100260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Tight junction</a:t>
            </a:r>
            <a:endParaRPr/>
          </a:p>
        </p:txBody>
      </p:sp>
      <p:sp>
        <p:nvSpPr>
          <p:cNvPr id="1076" name="CustomShape 40"/>
          <p:cNvSpPr/>
          <p:nvPr/>
        </p:nvSpPr>
        <p:spPr>
          <a:xfrm>
            <a:off x="738360" y="5859360"/>
            <a:ext cx="152244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Primary active transport</a:t>
            </a:r>
            <a:endParaRPr/>
          </a:p>
        </p:txBody>
      </p:sp>
      <p:sp>
        <p:nvSpPr>
          <p:cNvPr id="1077" name="CustomShape 41"/>
          <p:cNvSpPr/>
          <p:nvPr/>
        </p:nvSpPr>
        <p:spPr>
          <a:xfrm>
            <a:off x="738360" y="6205680"/>
            <a:ext cx="178596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Passive transport (diffusion)</a:t>
            </a:r>
            <a:endParaRPr/>
          </a:p>
        </p:txBody>
      </p:sp>
      <p:sp>
        <p:nvSpPr>
          <p:cNvPr id="1078" name="CustomShape 42"/>
          <p:cNvSpPr/>
          <p:nvPr/>
        </p:nvSpPr>
        <p:spPr>
          <a:xfrm>
            <a:off x="738000" y="6033960"/>
            <a:ext cx="169920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Secondary active transport</a:t>
            </a:r>
            <a:endParaRPr/>
          </a:p>
        </p:txBody>
      </p:sp>
      <p:sp>
        <p:nvSpPr>
          <p:cNvPr id="1079" name="CustomShape 43"/>
          <p:cNvSpPr/>
          <p:nvPr/>
        </p:nvSpPr>
        <p:spPr>
          <a:xfrm>
            <a:off x="2812320" y="5853240"/>
            <a:ext cx="111996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Transport protein</a:t>
            </a:r>
            <a:endParaRPr/>
          </a:p>
        </p:txBody>
      </p:sp>
      <p:sp>
        <p:nvSpPr>
          <p:cNvPr id="1080" name="CustomShape 44"/>
          <p:cNvSpPr/>
          <p:nvPr/>
        </p:nvSpPr>
        <p:spPr>
          <a:xfrm>
            <a:off x="2795400" y="6053040"/>
            <a:ext cx="158184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Ion channel or aquaporin</a:t>
            </a:r>
            <a:endParaRPr/>
          </a:p>
        </p:txBody>
      </p:sp>
      <p:sp>
        <p:nvSpPr>
          <p:cNvPr id="1081" name="CustomShape 45"/>
          <p:cNvSpPr/>
          <p:nvPr/>
        </p:nvSpPr>
        <p:spPr>
          <a:xfrm>
            <a:off x="473040" y="5192640"/>
            <a:ext cx="82836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Cl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–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, Ca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, K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and other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ions, urea</a:t>
            </a:r>
            <a:endParaRPr/>
          </a:p>
        </p:txBody>
      </p:sp>
      <p:sp>
        <p:nvSpPr>
          <p:cNvPr id="1082" name="CustomShape 46"/>
          <p:cNvSpPr/>
          <p:nvPr/>
        </p:nvSpPr>
        <p:spPr>
          <a:xfrm>
            <a:off x="4489920" y="5253120"/>
            <a:ext cx="20052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Cl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–</a:t>
            </a:r>
            <a:endParaRPr/>
          </a:p>
        </p:txBody>
      </p:sp>
      <p:sp>
        <p:nvSpPr>
          <p:cNvPr id="1083" name="CustomShape 47"/>
          <p:cNvSpPr/>
          <p:nvPr/>
        </p:nvSpPr>
        <p:spPr>
          <a:xfrm>
            <a:off x="4402080" y="3075120"/>
            <a:ext cx="33192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3Na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84" name="CustomShape 48"/>
          <p:cNvSpPr/>
          <p:nvPr/>
        </p:nvSpPr>
        <p:spPr>
          <a:xfrm>
            <a:off x="4427640" y="3411360"/>
            <a:ext cx="24660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2K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85" name="CustomShape 49"/>
          <p:cNvSpPr/>
          <p:nvPr/>
        </p:nvSpPr>
        <p:spPr>
          <a:xfrm>
            <a:off x="3170160" y="3084480"/>
            <a:ext cx="33192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3Na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86" name="CustomShape 50"/>
          <p:cNvSpPr/>
          <p:nvPr/>
        </p:nvSpPr>
        <p:spPr>
          <a:xfrm>
            <a:off x="3252960" y="3427560"/>
            <a:ext cx="24660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2K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87" name="CustomShape 51"/>
          <p:cNvSpPr/>
          <p:nvPr/>
        </p:nvSpPr>
        <p:spPr>
          <a:xfrm>
            <a:off x="4266720" y="3805200"/>
            <a:ext cx="16128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K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88" name="CustomShape 52"/>
          <p:cNvSpPr/>
          <p:nvPr/>
        </p:nvSpPr>
        <p:spPr>
          <a:xfrm>
            <a:off x="1021320" y="4417920"/>
            <a:ext cx="276840" cy="205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089" name="CustomShape 53"/>
          <p:cNvSpPr/>
          <p:nvPr/>
        </p:nvSpPr>
        <p:spPr>
          <a:xfrm>
            <a:off x="955800" y="2894040"/>
            <a:ext cx="24660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090" name="CustomShape 54"/>
          <p:cNvSpPr/>
          <p:nvPr/>
        </p:nvSpPr>
        <p:spPr>
          <a:xfrm>
            <a:off x="1444680" y="5145120"/>
            <a:ext cx="166320" cy="166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91" name="CustomShape 55"/>
          <p:cNvSpPr/>
          <p:nvPr/>
        </p:nvSpPr>
        <p:spPr>
          <a:xfrm>
            <a:off x="1444680" y="5145120"/>
            <a:ext cx="166320" cy="166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92" name="CustomShape 56"/>
          <p:cNvSpPr/>
          <p:nvPr/>
        </p:nvSpPr>
        <p:spPr>
          <a:xfrm>
            <a:off x="1444680" y="4773600"/>
            <a:ext cx="166320" cy="166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93" name="CustomShape 57"/>
          <p:cNvSpPr/>
          <p:nvPr/>
        </p:nvSpPr>
        <p:spPr>
          <a:xfrm>
            <a:off x="1444680" y="4773600"/>
            <a:ext cx="166320" cy="166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94" name="CustomShape 58"/>
          <p:cNvSpPr/>
          <p:nvPr/>
        </p:nvSpPr>
        <p:spPr>
          <a:xfrm>
            <a:off x="1444680" y="4195800"/>
            <a:ext cx="166320" cy="166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95" name="CustomShape 59"/>
          <p:cNvSpPr/>
          <p:nvPr/>
        </p:nvSpPr>
        <p:spPr>
          <a:xfrm>
            <a:off x="1444680" y="4195800"/>
            <a:ext cx="166320" cy="166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96" name="CustomShape 60"/>
          <p:cNvSpPr/>
          <p:nvPr/>
        </p:nvSpPr>
        <p:spPr>
          <a:xfrm>
            <a:off x="1444680" y="3560760"/>
            <a:ext cx="166320" cy="166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97" name="CustomShape 61"/>
          <p:cNvSpPr/>
          <p:nvPr/>
        </p:nvSpPr>
        <p:spPr>
          <a:xfrm>
            <a:off x="1444680" y="3560760"/>
            <a:ext cx="166320" cy="166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098" name="CustomShape 62"/>
          <p:cNvSpPr/>
          <p:nvPr/>
        </p:nvSpPr>
        <p:spPr>
          <a:xfrm>
            <a:off x="1444680" y="2936880"/>
            <a:ext cx="166320" cy="1663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099" name="CustomShape 63"/>
          <p:cNvSpPr/>
          <p:nvPr/>
        </p:nvSpPr>
        <p:spPr>
          <a:xfrm>
            <a:off x="1444680" y="2936880"/>
            <a:ext cx="166320" cy="166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100" name="CustomShape 64"/>
          <p:cNvSpPr/>
          <p:nvPr/>
        </p:nvSpPr>
        <p:spPr>
          <a:xfrm>
            <a:off x="4127400" y="3270240"/>
            <a:ext cx="163440" cy="168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101" name="CustomShape 65"/>
          <p:cNvSpPr/>
          <p:nvPr/>
        </p:nvSpPr>
        <p:spPr>
          <a:xfrm>
            <a:off x="4127400" y="3270240"/>
            <a:ext cx="163440" cy="1681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1102" name="CustomShape 66"/>
          <p:cNvSpPr/>
          <p:nvPr/>
        </p:nvSpPr>
        <p:spPr>
          <a:xfrm>
            <a:off x="1488600" y="5132520"/>
            <a:ext cx="8028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6</a:t>
            </a:r>
            <a:endParaRPr/>
          </a:p>
        </p:txBody>
      </p:sp>
      <p:sp>
        <p:nvSpPr>
          <p:cNvPr id="1103" name="CustomShape 67"/>
          <p:cNvSpPr/>
          <p:nvPr/>
        </p:nvSpPr>
        <p:spPr>
          <a:xfrm>
            <a:off x="1488600" y="4761000"/>
            <a:ext cx="8028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5</a:t>
            </a:r>
            <a:endParaRPr/>
          </a:p>
        </p:txBody>
      </p:sp>
      <p:sp>
        <p:nvSpPr>
          <p:cNvPr id="1104" name="CustomShape 68"/>
          <p:cNvSpPr/>
          <p:nvPr/>
        </p:nvSpPr>
        <p:spPr>
          <a:xfrm>
            <a:off x="1488600" y="4183200"/>
            <a:ext cx="8028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1105" name="CustomShape 69"/>
          <p:cNvSpPr/>
          <p:nvPr/>
        </p:nvSpPr>
        <p:spPr>
          <a:xfrm>
            <a:off x="1488600" y="3548160"/>
            <a:ext cx="8028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106" name="CustomShape 70"/>
          <p:cNvSpPr/>
          <p:nvPr/>
        </p:nvSpPr>
        <p:spPr>
          <a:xfrm>
            <a:off x="1488600" y="2928960"/>
            <a:ext cx="8028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107" name="CustomShape 71"/>
          <p:cNvSpPr/>
          <p:nvPr/>
        </p:nvSpPr>
        <p:spPr>
          <a:xfrm>
            <a:off x="4168440" y="3259080"/>
            <a:ext cx="8028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CustomShape 1"/>
          <p:cNvSpPr/>
          <p:nvPr/>
        </p:nvSpPr>
        <p:spPr>
          <a:xfrm>
            <a:off x="457200" y="274680"/>
            <a:ext cx="8227800" cy="219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Reabsorptive Capabilities of Renal Tubules and Collecting Ducts</a:t>
            </a:r>
            <a:endParaRPr/>
          </a:p>
        </p:txBody>
      </p:sp>
      <p:sp>
        <p:nvSpPr>
          <p:cNvPr id="1109" name="CustomShape 2"/>
          <p:cNvSpPr/>
          <p:nvPr/>
        </p:nvSpPr>
        <p:spPr>
          <a:xfrm>
            <a:off x="457200" y="2743200"/>
            <a:ext cx="8227800" cy="338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PCT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Site of most reabsorption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65% of Na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and water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All nutrients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Ions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Small proteins</a:t>
            </a:r>
            <a:endParaRPr/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CustomShape 1"/>
          <p:cNvSpPr/>
          <p:nvPr/>
        </p:nvSpPr>
        <p:spPr>
          <a:xfrm>
            <a:off x="457200" y="274680"/>
            <a:ext cx="8227800" cy="182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Reabsorptive Capabilities of Renal Tubules and Collecting Ducts</a:t>
            </a:r>
            <a:endParaRPr/>
          </a:p>
        </p:txBody>
      </p:sp>
      <p:sp>
        <p:nvSpPr>
          <p:cNvPr id="1111" name="CustomShape 2"/>
          <p:cNvSpPr/>
          <p:nvPr/>
        </p:nvSpPr>
        <p:spPr>
          <a:xfrm>
            <a:off x="366840" y="2377440"/>
            <a:ext cx="8227800" cy="406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Technically, the Loop of Henle is involved in reabsorption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Descending limb: H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 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Ascending limb: Na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, K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, Cl</a:t>
            </a:r>
            <a:r>
              <a:rPr lang="en-US" sz="2600" baseline="33000">
                <a:solidFill>
                  <a:srgbClr val="000000"/>
                </a:solidFill>
                <a:latin typeface="Symbol"/>
                <a:ea typeface="ＭＳ Ｐゴシック"/>
              </a:rPr>
              <a:t></a:t>
            </a:r>
            <a:r>
              <a:rPr lang="en-US" sz="2600">
                <a:solidFill>
                  <a:srgbClr val="000000"/>
                </a:solidFill>
                <a:latin typeface="Symbol"/>
                <a:ea typeface="ＭＳ Ｐゴシック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However</a:t>
            </a: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,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 the function of this reabsorption is actually to create a counter-current multiplier (see below).</a:t>
            </a:r>
            <a:endParaRPr/>
          </a:p>
        </p:txBody>
      </p:sp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CustomShape 1"/>
          <p:cNvSpPr/>
          <p:nvPr/>
        </p:nvSpPr>
        <p:spPr>
          <a:xfrm>
            <a:off x="457200" y="274680"/>
            <a:ext cx="8227800" cy="210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Reabsorptive Capabilities of Renal Tubules and Collecting Ducts</a:t>
            </a:r>
            <a:endParaRPr/>
          </a:p>
        </p:txBody>
      </p:sp>
      <p:sp>
        <p:nvSpPr>
          <p:cNvPr id="1113" name="CustomShape 2"/>
          <p:cNvSpPr/>
          <p:nvPr/>
        </p:nvSpPr>
        <p:spPr>
          <a:xfrm>
            <a:off x="457200" y="2926080"/>
            <a:ext cx="8227800" cy="319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DCT and collecting duct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Reabsorption is hormonally regulated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Ca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(PTH)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Water (ADH)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Na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(aldosterone and ANP)</a:t>
            </a:r>
            <a:endParaRPr/>
          </a:p>
        </p:txBody>
      </p:sp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Tubular Secretion</a:t>
            </a:r>
            <a:endParaRPr/>
          </a:p>
        </p:txBody>
      </p:sp>
      <p:sp>
        <p:nvSpPr>
          <p:cNvPr id="111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Reabsorption in reverse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K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, H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, NH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4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and organic acids move from peritubular capillaries or tubule cells into filtrate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Disposes of substances that are bound to plasma proteins</a:t>
            </a:r>
            <a:endParaRPr/>
          </a:p>
        </p:txBody>
      </p:sp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Tubular Secretion</a:t>
            </a:r>
            <a:endParaRPr/>
          </a:p>
        </p:txBody>
      </p:sp>
      <p:sp>
        <p:nvSpPr>
          <p:cNvPr id="1117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Eliminates undesirable substances that have been passively reabsorbed (e.g., urea and uric acid)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Rids the body of excess K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Controls blood pH by altering amounts of H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or HCO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3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–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in urine</a:t>
            </a:r>
            <a:endParaRPr/>
          </a:p>
        </p:txBody>
      </p:sp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Urine Concentration and Volume</a:t>
            </a:r>
            <a:endParaRPr/>
          </a:p>
        </p:txBody>
      </p:sp>
      <p:sp>
        <p:nvSpPr>
          <p:cNvPr id="111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Osmolality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Number of solute particles in 1 kg of H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Reflects ability to cause osmosis</a:t>
            </a:r>
            <a:endParaRPr/>
          </a:p>
        </p:txBody>
      </p:sp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Urine Concentration and Volume</a:t>
            </a:r>
            <a:endParaRPr/>
          </a:p>
        </p:txBody>
      </p:sp>
      <p:sp>
        <p:nvSpPr>
          <p:cNvPr id="112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Osmolality of body fluids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Expressed in milliosmols (mOsm)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The kidneys maintain osmolality of plasma at ~300 mOsm, using </a:t>
            </a:r>
            <a:r>
              <a:rPr b="1" lang="en-US" sz="2800">
                <a:solidFill>
                  <a:srgbClr val="000000"/>
                </a:solidFill>
                <a:latin typeface="Calibri"/>
                <a:ea typeface="ＭＳ Ｐゴシック"/>
              </a:rPr>
              <a:t>countercurrent mechanisms</a:t>
            </a:r>
            <a:endParaRPr/>
          </a:p>
        </p:txBody>
      </p:sp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Countercurrent Mechanism</a:t>
            </a:r>
            <a:endParaRPr/>
          </a:p>
        </p:txBody>
      </p:sp>
      <p:sp>
        <p:nvSpPr>
          <p:cNvPr id="1123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Occurs when fluid flows in opposite directions in two adjacent segments of the same tube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Filtrate flow in the loop of Henle (countercurrent multiplier)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Blood flow in the vasa recta (countercurrent exchanger)</a:t>
            </a:r>
            <a:endParaRPr/>
          </a:p>
        </p:txBody>
      </p:sp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Countercurrent Mechanism</a:t>
            </a:r>
            <a:endParaRPr/>
          </a:p>
        </p:txBody>
      </p:sp>
      <p:sp>
        <p:nvSpPr>
          <p:cNvPr id="112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Role of countercurrent mechanisms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Establish and maintain an osmotic gradient (300 mOsm to 1200 mOsm) from renal cortex through the medulla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Allow the kidneys to vary urine concentration</a:t>
            </a:r>
            <a:endParaRPr/>
          </a:p>
        </p:txBody>
      </p:sp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274680"/>
            <a:ext cx="8227800" cy="652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Internal Anatomy</a:t>
            </a:r>
            <a:endParaRPr/>
          </a:p>
        </p:txBody>
      </p:sp>
      <p:sp>
        <p:nvSpPr>
          <p:cNvPr id="244" name="CustomShape 2"/>
          <p:cNvSpPr/>
          <p:nvPr/>
        </p:nvSpPr>
        <p:spPr>
          <a:xfrm>
            <a:off x="457200" y="1042560"/>
            <a:ext cx="8227800" cy="540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59">
                <a:solidFill>
                  <a:srgbClr val="000000"/>
                </a:solidFill>
                <a:latin typeface="Calibri"/>
              </a:rPr>
              <a:t>Renal cortex </a:t>
            </a:r>
            <a:r>
              <a:rPr lang="en-US" sz="3030">
                <a:solidFill>
                  <a:srgbClr val="000000"/>
                </a:solidFill>
                <a:latin typeface="Calibri"/>
              </a:rPr>
              <a:t>– </a:t>
            </a:r>
            <a:r>
              <a:rPr lang="en-US" sz="2810">
                <a:solidFill>
                  <a:srgbClr val="000000"/>
                </a:solidFill>
                <a:latin typeface="Calibri"/>
                <a:ea typeface="ＭＳ Ｐゴシック"/>
              </a:rPr>
              <a:t>Granular superficial region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59">
                <a:solidFill>
                  <a:srgbClr val="000000"/>
                </a:solidFill>
                <a:latin typeface="Calibri"/>
                <a:ea typeface="ＭＳ Ｐゴシック"/>
              </a:rPr>
              <a:t>Renal medulla </a:t>
            </a:r>
            <a:r>
              <a:rPr lang="en-US" sz="3030">
                <a:solidFill>
                  <a:srgbClr val="000000"/>
                </a:solidFill>
                <a:latin typeface="Calibri"/>
                <a:ea typeface="ＭＳ Ｐゴシック"/>
              </a:rPr>
              <a:t>– </a:t>
            </a:r>
            <a:r>
              <a:rPr lang="en-US" sz="2810">
                <a:solidFill>
                  <a:srgbClr val="000000"/>
                </a:solidFill>
                <a:latin typeface="Calibri"/>
                <a:ea typeface="ＭＳ Ｐゴシック"/>
              </a:rPr>
              <a:t>Cone-shaped medullary (renal) pyramids separated by renal columns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59">
                <a:solidFill>
                  <a:srgbClr val="000000"/>
                </a:solidFill>
                <a:latin typeface="Calibri"/>
                <a:ea typeface="ＭＳ Ｐゴシック"/>
              </a:rPr>
              <a:t>Lobe</a:t>
            </a:r>
            <a:r>
              <a:rPr lang="en-US" sz="3030">
                <a:solidFill>
                  <a:srgbClr val="000000"/>
                </a:solidFill>
                <a:latin typeface="Calibri"/>
                <a:ea typeface="ＭＳ Ｐゴシック"/>
              </a:rPr>
              <a:t> – </a:t>
            </a:r>
            <a:r>
              <a:rPr lang="en-US" sz="2810">
                <a:solidFill>
                  <a:srgbClr val="000000"/>
                </a:solidFill>
                <a:latin typeface="Calibri"/>
                <a:ea typeface="ＭＳ Ｐゴシック"/>
              </a:rPr>
              <a:t>Medullary pyramid &amp; surrounding cortical tissue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59">
                <a:solidFill>
                  <a:srgbClr val="000000"/>
                </a:solidFill>
                <a:latin typeface="Calibri"/>
                <a:ea typeface="ＭＳ Ｐゴシック"/>
              </a:rPr>
              <a:t>Papilla -</a:t>
            </a:r>
            <a:r>
              <a:rPr lang="en-US" sz="2810">
                <a:solidFill>
                  <a:srgbClr val="000000"/>
                </a:solidFill>
                <a:latin typeface="Calibri"/>
                <a:ea typeface="ＭＳ Ｐゴシック"/>
              </a:rPr>
              <a:t> Tip of pyramid; releases urine into minor calyx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59">
                <a:solidFill>
                  <a:srgbClr val="000000"/>
                </a:solidFill>
                <a:latin typeface="Calibri"/>
                <a:ea typeface="ＭＳ Ｐゴシック"/>
              </a:rPr>
              <a:t>Renal pelvis – </a:t>
            </a:r>
            <a:r>
              <a:rPr lang="en-US" sz="2810">
                <a:solidFill>
                  <a:srgbClr val="000000"/>
                </a:solidFill>
                <a:latin typeface="Calibri"/>
                <a:ea typeface="ＭＳ Ｐゴシック"/>
              </a:rPr>
              <a:t>Funnel-shaped tube within the renal sinus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59">
                <a:solidFill>
                  <a:srgbClr val="000000"/>
                </a:solidFill>
                <a:latin typeface="Calibri"/>
                <a:ea typeface="ＭＳ Ｐゴシック"/>
              </a:rPr>
              <a:t>Major calyces – </a:t>
            </a:r>
            <a:r>
              <a:rPr lang="en-US" sz="2810">
                <a:solidFill>
                  <a:srgbClr val="000000"/>
                </a:solidFill>
                <a:latin typeface="Calibri"/>
                <a:ea typeface="ＭＳ Ｐゴシック"/>
              </a:rPr>
              <a:t>Branching channels of the renal pelvis that collect urine from minor calyces &amp; empty urine into the pelvis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459">
                <a:solidFill>
                  <a:srgbClr val="000000"/>
                </a:solidFill>
                <a:latin typeface="Calibri"/>
                <a:ea typeface="ＭＳ Ｐゴシック"/>
              </a:rPr>
              <a:t>Renal Pelvis - </a:t>
            </a:r>
            <a:r>
              <a:rPr lang="en-US" sz="2810">
                <a:solidFill>
                  <a:srgbClr val="000000"/>
                </a:solidFill>
                <a:latin typeface="Calibri"/>
                <a:ea typeface="ＭＳ Ｐゴシック"/>
              </a:rPr>
              <a:t>Urine flows from the pelvis to ureter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CustomShape 1"/>
          <p:cNvSpPr/>
          <p:nvPr/>
        </p:nvSpPr>
        <p:spPr>
          <a:xfrm>
            <a:off x="8067600" y="6580080"/>
            <a:ext cx="10713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25.15</a:t>
            </a:r>
            <a:endParaRPr/>
          </a:p>
        </p:txBody>
      </p:sp>
      <p:pic>
        <p:nvPicPr>
          <p:cNvPr id="112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3680" y="460440"/>
            <a:ext cx="8229240" cy="5981400"/>
          </a:xfrm>
          <a:prstGeom prst="rect">
            <a:avLst/>
          </a:prstGeom>
          <a:ln w="9360">
            <a:noFill/>
          </a:ln>
        </p:spPr>
      </p:pic>
      <p:sp>
        <p:nvSpPr>
          <p:cNvPr id="1128" name="Line 2"/>
          <p:cNvSpPr/>
          <p:nvPr/>
        </p:nvSpPr>
        <p:spPr>
          <a:xfrm flipH="1" flipV="1">
            <a:off x="4876560" y="946080"/>
            <a:ext cx="142920" cy="47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129" name="Line 3"/>
          <p:cNvSpPr/>
          <p:nvPr/>
        </p:nvSpPr>
        <p:spPr>
          <a:xfrm flipH="1" flipV="1">
            <a:off x="4421160" y="2266920"/>
            <a:ext cx="142560" cy="507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130" name="Line 4"/>
          <p:cNvSpPr/>
          <p:nvPr/>
        </p:nvSpPr>
        <p:spPr>
          <a:xfrm flipH="1" flipV="1">
            <a:off x="4708440" y="1438200"/>
            <a:ext cx="142920" cy="475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131" name="CustomShape 5"/>
          <p:cNvSpPr/>
          <p:nvPr/>
        </p:nvSpPr>
        <p:spPr>
          <a:xfrm>
            <a:off x="5981760" y="1170000"/>
            <a:ext cx="7221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1132" name="CustomShape 6"/>
          <p:cNvSpPr/>
          <p:nvPr/>
        </p:nvSpPr>
        <p:spPr>
          <a:xfrm>
            <a:off x="5978160" y="1687680"/>
            <a:ext cx="8499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1133" name="Line 7"/>
          <p:cNvSpPr/>
          <p:nvPr/>
        </p:nvSpPr>
        <p:spPr>
          <a:xfrm flipH="1" flipV="1">
            <a:off x="4937760" y="1188720"/>
            <a:ext cx="1005840" cy="9144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134" name="Line 8"/>
          <p:cNvSpPr/>
          <p:nvPr/>
        </p:nvSpPr>
        <p:spPr>
          <a:xfrm flipH="1">
            <a:off x="4663440" y="1828800"/>
            <a:ext cx="1280160" cy="0"/>
          </a:xfrm>
          <a:prstGeom prst="line">
            <a:avLst/>
          </a:prstGeom>
          <a:ln>
            <a:solidFill>
              <a:srgbClr val="000000"/>
            </a:solidFill>
          </a:ln>
        </p:spPr>
      </p:sp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Countercurrent Multiplier: Loop of Henle</a:t>
            </a:r>
            <a:endParaRPr/>
          </a:p>
        </p:txBody>
      </p:sp>
      <p:sp>
        <p:nvSpPr>
          <p:cNvPr id="1136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Descending limb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Freely permeable to H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O, which passes out of the filtrate into the hyperosmotic medullary interstitial fluid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Filtrate osmolality increases to ~1200 mOsm </a:t>
            </a:r>
            <a:endParaRPr/>
          </a:p>
        </p:txBody>
      </p:sp>
    </p:spTree>
  </p:cSld>
  <p:timing>
    <p:tnLst>
      <p:par>
        <p:cTn id="161" dur="indefinite" restart="never" nodeType="tmRoot">
          <p:childTnLst>
            <p:seq>
              <p:cTn id="1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Countercurrent Multiplier: Loop of Henle</a:t>
            </a:r>
            <a:endParaRPr/>
          </a:p>
        </p:txBody>
      </p:sp>
      <p:sp>
        <p:nvSpPr>
          <p:cNvPr id="1138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Ascending limb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Impermeable to H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Selectively permeable to solutes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Na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and Cl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–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are passively reabsorbed in the thin segment, actively reabsorbed in the thick segment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Calibri"/>
                <a:ea typeface="ＭＳ Ｐゴシック"/>
              </a:rPr>
              <a:t>Active transport of NaCl  in the ascending limb powers the whole system.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Filtrate osmolality decreases to 100 mOsm</a:t>
            </a:r>
            <a:endParaRPr/>
          </a:p>
        </p:txBody>
      </p:sp>
    </p:spTree>
  </p:cSld>
  <p:timing>
    <p:tnLst>
      <p:par>
        <p:cTn id="163" dur="indefinite" restart="never" nodeType="tmRoot">
          <p:childTnLst>
            <p:seq>
              <p:cTn id="1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CustomShape 1"/>
          <p:cNvSpPr/>
          <p:nvPr/>
        </p:nvSpPr>
        <p:spPr>
          <a:xfrm>
            <a:off x="7983000" y="6580080"/>
            <a:ext cx="115668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25.16a</a:t>
            </a:r>
            <a:endParaRPr/>
          </a:p>
        </p:txBody>
      </p:sp>
      <p:pic>
        <p:nvPicPr>
          <p:cNvPr id="1140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3840" y="525600"/>
            <a:ext cx="8242200" cy="5867280"/>
          </a:xfrm>
          <a:prstGeom prst="rect">
            <a:avLst/>
          </a:prstGeom>
          <a:ln w="9360">
            <a:noFill/>
          </a:ln>
        </p:spPr>
      </p:pic>
      <p:sp>
        <p:nvSpPr>
          <p:cNvPr id="1141" name="Line 2"/>
          <p:cNvSpPr/>
          <p:nvPr/>
        </p:nvSpPr>
        <p:spPr>
          <a:xfrm>
            <a:off x="3314520" y="5270400"/>
            <a:ext cx="5310360" cy="144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142" name="Line 3"/>
          <p:cNvSpPr/>
          <p:nvPr/>
        </p:nvSpPr>
        <p:spPr>
          <a:xfrm flipH="1" flipV="1">
            <a:off x="5805360" y="3524040"/>
            <a:ext cx="819000" cy="174636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143" name="CustomShape 4"/>
          <p:cNvSpPr/>
          <p:nvPr/>
        </p:nvSpPr>
        <p:spPr>
          <a:xfrm>
            <a:off x="5780160" y="3502080"/>
            <a:ext cx="45720" cy="4248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144" name="Line 5"/>
          <p:cNvSpPr/>
          <p:nvPr/>
        </p:nvSpPr>
        <p:spPr>
          <a:xfrm>
            <a:off x="3882960" y="1668240"/>
            <a:ext cx="1440" cy="7812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145" name="Line 6"/>
          <p:cNvSpPr/>
          <p:nvPr/>
        </p:nvSpPr>
        <p:spPr>
          <a:xfrm flipV="1">
            <a:off x="3882960" y="1538280"/>
            <a:ext cx="1017360" cy="33012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146" name="CustomShape 7"/>
          <p:cNvSpPr/>
          <p:nvPr/>
        </p:nvSpPr>
        <p:spPr>
          <a:xfrm>
            <a:off x="4878360" y="1512720"/>
            <a:ext cx="42480" cy="4572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147" name="CustomShape 8"/>
          <p:cNvSpPr/>
          <p:nvPr/>
        </p:nvSpPr>
        <p:spPr>
          <a:xfrm>
            <a:off x="4878360" y="3784680"/>
            <a:ext cx="45720" cy="4248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148" name="Line 9"/>
          <p:cNvSpPr/>
          <p:nvPr/>
        </p:nvSpPr>
        <p:spPr>
          <a:xfrm>
            <a:off x="4159080" y="3112920"/>
            <a:ext cx="1440" cy="166536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149" name="Line 10"/>
          <p:cNvSpPr/>
          <p:nvPr/>
        </p:nvSpPr>
        <p:spPr>
          <a:xfrm>
            <a:off x="4159080" y="3806640"/>
            <a:ext cx="754200" cy="144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150" name="CustomShape 11"/>
          <p:cNvSpPr/>
          <p:nvPr/>
        </p:nvSpPr>
        <p:spPr>
          <a:xfrm>
            <a:off x="3707280" y="4968720"/>
            <a:ext cx="101628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Loop of Henle</a:t>
            </a:r>
            <a:endParaRPr/>
          </a:p>
        </p:txBody>
      </p:sp>
      <p:sp>
        <p:nvSpPr>
          <p:cNvPr id="1151" name="CustomShape 12"/>
          <p:cNvSpPr/>
          <p:nvPr/>
        </p:nvSpPr>
        <p:spPr>
          <a:xfrm>
            <a:off x="6999840" y="577800"/>
            <a:ext cx="968760" cy="67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Osmolality</a:t>
            </a:r>
            <a:endParaRPr/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of interstitial</a:t>
            </a:r>
            <a:endParaRPr/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fluid</a:t>
            </a:r>
            <a:endParaRPr/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(mOsm)</a:t>
            </a:r>
            <a:endParaRPr/>
          </a:p>
        </p:txBody>
      </p:sp>
      <p:sp>
        <p:nvSpPr>
          <p:cNvPr id="1152" name="CustomShape 13"/>
          <p:cNvSpPr/>
          <p:nvPr/>
        </p:nvSpPr>
        <p:spPr>
          <a:xfrm>
            <a:off x="7411680" y="4565520"/>
            <a:ext cx="57564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Inner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1153" name="CustomShape 14"/>
          <p:cNvSpPr/>
          <p:nvPr/>
        </p:nvSpPr>
        <p:spPr>
          <a:xfrm>
            <a:off x="7411680" y="3102120"/>
            <a:ext cx="57564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Outer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1154" name="CustomShape 15"/>
          <p:cNvSpPr/>
          <p:nvPr/>
        </p:nvSpPr>
        <p:spPr>
          <a:xfrm>
            <a:off x="7410960" y="1812960"/>
            <a:ext cx="48132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1155" name="CustomShape 16"/>
          <p:cNvSpPr/>
          <p:nvPr/>
        </p:nvSpPr>
        <p:spPr>
          <a:xfrm>
            <a:off x="743040" y="1911240"/>
            <a:ext cx="103608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Active transport</a:t>
            </a:r>
            <a:endParaRPr/>
          </a:p>
        </p:txBody>
      </p:sp>
      <p:sp>
        <p:nvSpPr>
          <p:cNvPr id="1156" name="CustomShape 17"/>
          <p:cNvSpPr/>
          <p:nvPr/>
        </p:nvSpPr>
        <p:spPr>
          <a:xfrm>
            <a:off x="741240" y="2101680"/>
            <a:ext cx="112896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Passive transport</a:t>
            </a:r>
            <a:endParaRPr/>
          </a:p>
        </p:txBody>
      </p:sp>
      <p:sp>
        <p:nvSpPr>
          <p:cNvPr id="1157" name="CustomShape 18"/>
          <p:cNvSpPr/>
          <p:nvPr/>
        </p:nvSpPr>
        <p:spPr>
          <a:xfrm>
            <a:off x="800280" y="2305080"/>
            <a:ext cx="116100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Water impermeable</a:t>
            </a:r>
            <a:endParaRPr/>
          </a:p>
        </p:txBody>
      </p:sp>
      <p:sp>
        <p:nvSpPr>
          <p:cNvPr id="1158" name="CustomShape 19"/>
          <p:cNvSpPr/>
          <p:nvPr/>
        </p:nvSpPr>
        <p:spPr>
          <a:xfrm>
            <a:off x="407160" y="5514840"/>
            <a:ext cx="2485080" cy="911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(a) Countercurrent multiplier.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The long loops of Henle of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juxtamedullary nephrons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create the medullary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osmotic gradient.</a:t>
            </a:r>
            <a:endParaRPr/>
          </a:p>
        </p:txBody>
      </p:sp>
      <p:sp>
        <p:nvSpPr>
          <p:cNvPr id="1159" name="CustomShape 20"/>
          <p:cNvSpPr/>
          <p:nvPr/>
        </p:nvSpPr>
        <p:spPr>
          <a:xfrm>
            <a:off x="3306600" y="5353200"/>
            <a:ext cx="5353560" cy="1118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The </a:t>
            </a:r>
            <a:r>
              <a:rPr lang="en-US" sz="1200">
                <a:solidFill>
                  <a:srgbClr val="0092c8"/>
                </a:solidFill>
                <a:latin typeface="Arial Black"/>
              </a:rPr>
              <a:t>ascending limb: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Impermeable to H</a:t>
            </a:r>
            <a:r>
              <a:rPr b="1" lang="en-US" sz="1200" baseline="-25000">
                <a:solidFill>
                  <a:srgbClr val="0092c8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Permeable to NaCl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Filtrate becomes increasingly dilute as NaCl leaves, eventually becoming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hypo-osmotic to blood at 100 mOsm in the cortex. NaCl leaving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ascending limb increases the osmolality of the medullary interstitial fluid.</a:t>
            </a:r>
            <a:endParaRPr/>
          </a:p>
        </p:txBody>
      </p:sp>
      <p:sp>
        <p:nvSpPr>
          <p:cNvPr id="1160" name="CustomShape 21"/>
          <p:cNvSpPr/>
          <p:nvPr/>
        </p:nvSpPr>
        <p:spPr>
          <a:xfrm>
            <a:off x="2385720" y="1641600"/>
            <a:ext cx="1465920" cy="1093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Filtrate entering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loop of Henle is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isosmotic to both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blood plasma and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cortical interstitial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fluid.</a:t>
            </a:r>
            <a:endParaRPr/>
          </a:p>
        </p:txBody>
      </p:sp>
      <p:sp>
        <p:nvSpPr>
          <p:cNvPr id="1161" name="CustomShape 22"/>
          <p:cNvSpPr/>
          <p:nvPr/>
        </p:nvSpPr>
        <p:spPr>
          <a:xfrm>
            <a:off x="2147040" y="3095640"/>
            <a:ext cx="1927440" cy="1873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The </a:t>
            </a:r>
            <a:r>
              <a:rPr lang="en-US" sz="1200">
                <a:solidFill>
                  <a:srgbClr val="0092c8"/>
                </a:solidFill>
                <a:latin typeface="Arial Black"/>
              </a:rPr>
              <a:t>descending limb: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Permeable to H</a:t>
            </a:r>
            <a:r>
              <a:rPr b="1" lang="en-US" sz="1200" baseline="-25000">
                <a:solidFill>
                  <a:srgbClr val="0092c8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Impermeable to NaCl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As filtrate flows, it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becomes increasingly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concentrated as H</a:t>
            </a:r>
            <a:r>
              <a:rPr b="1" lang="en-US" sz="1200" baseline="-25000">
                <a:solidFill>
                  <a:srgbClr val="0092c8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leaves the tubule by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osmosis. The filtrate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osmolality increases from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300 to 1200 mOsm. </a:t>
            </a:r>
            <a:endParaRPr/>
          </a:p>
        </p:txBody>
      </p:sp>
      <p:sp>
        <p:nvSpPr>
          <p:cNvPr id="1162" name="CustomShape 23"/>
          <p:cNvSpPr/>
          <p:nvPr/>
        </p:nvSpPr>
        <p:spPr>
          <a:xfrm>
            <a:off x="4279680" y="1790640"/>
            <a:ext cx="254160" cy="18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63" name="CustomShape 24"/>
          <p:cNvSpPr/>
          <p:nvPr/>
        </p:nvSpPr>
        <p:spPr>
          <a:xfrm>
            <a:off x="4279680" y="2235240"/>
            <a:ext cx="254160" cy="18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64" name="CustomShape 25"/>
          <p:cNvSpPr/>
          <p:nvPr/>
        </p:nvSpPr>
        <p:spPr>
          <a:xfrm>
            <a:off x="4279680" y="2654280"/>
            <a:ext cx="254160" cy="18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65" name="CustomShape 26"/>
          <p:cNvSpPr/>
          <p:nvPr/>
        </p:nvSpPr>
        <p:spPr>
          <a:xfrm>
            <a:off x="4279680" y="3086280"/>
            <a:ext cx="254160" cy="18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66" name="CustomShape 27"/>
          <p:cNvSpPr/>
          <p:nvPr/>
        </p:nvSpPr>
        <p:spPr>
          <a:xfrm>
            <a:off x="4279680" y="3517920"/>
            <a:ext cx="254160" cy="18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67" name="CustomShape 28"/>
          <p:cNvSpPr/>
          <p:nvPr/>
        </p:nvSpPr>
        <p:spPr>
          <a:xfrm>
            <a:off x="4279680" y="3936960"/>
            <a:ext cx="254160" cy="18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68" name="CustomShape 29"/>
          <p:cNvSpPr/>
          <p:nvPr/>
        </p:nvSpPr>
        <p:spPr>
          <a:xfrm>
            <a:off x="4279680" y="4356000"/>
            <a:ext cx="254160" cy="188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1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69" name="CustomShape 30"/>
          <p:cNvSpPr/>
          <p:nvPr/>
        </p:nvSpPr>
        <p:spPr>
          <a:xfrm>
            <a:off x="5141880" y="1790640"/>
            <a:ext cx="317160" cy="16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NaCI</a:t>
            </a:r>
            <a:endParaRPr/>
          </a:p>
        </p:txBody>
      </p:sp>
      <p:sp>
        <p:nvSpPr>
          <p:cNvPr id="1170" name="CustomShape 31"/>
          <p:cNvSpPr/>
          <p:nvPr/>
        </p:nvSpPr>
        <p:spPr>
          <a:xfrm>
            <a:off x="5141880" y="2222640"/>
            <a:ext cx="317160" cy="16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NaCI</a:t>
            </a:r>
            <a:endParaRPr/>
          </a:p>
        </p:txBody>
      </p:sp>
      <p:sp>
        <p:nvSpPr>
          <p:cNvPr id="1171" name="CustomShape 32"/>
          <p:cNvSpPr/>
          <p:nvPr/>
        </p:nvSpPr>
        <p:spPr>
          <a:xfrm>
            <a:off x="5141880" y="2651040"/>
            <a:ext cx="317160" cy="16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NaCI</a:t>
            </a:r>
            <a:endParaRPr/>
          </a:p>
        </p:txBody>
      </p:sp>
      <p:sp>
        <p:nvSpPr>
          <p:cNvPr id="1172" name="CustomShape 33"/>
          <p:cNvSpPr/>
          <p:nvPr/>
        </p:nvSpPr>
        <p:spPr>
          <a:xfrm>
            <a:off x="5141880" y="3079800"/>
            <a:ext cx="317160" cy="16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NaCI</a:t>
            </a:r>
            <a:endParaRPr/>
          </a:p>
        </p:txBody>
      </p:sp>
      <p:sp>
        <p:nvSpPr>
          <p:cNvPr id="1173" name="CustomShape 34"/>
          <p:cNvSpPr/>
          <p:nvPr/>
        </p:nvSpPr>
        <p:spPr>
          <a:xfrm>
            <a:off x="5126040" y="3701880"/>
            <a:ext cx="317160" cy="16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NaCI</a:t>
            </a:r>
            <a:endParaRPr/>
          </a:p>
        </p:txBody>
      </p:sp>
      <p:sp>
        <p:nvSpPr>
          <p:cNvPr id="1174" name="Line 35"/>
          <p:cNvSpPr/>
          <p:nvPr/>
        </p:nvSpPr>
        <p:spPr>
          <a:xfrm>
            <a:off x="4754880" y="5029200"/>
            <a:ext cx="365760" cy="0"/>
          </a:xfrm>
          <a:prstGeom prst="line">
            <a:avLst/>
          </a:prstGeom>
          <a:ln>
            <a:solidFill>
              <a:srgbClr val="000000"/>
            </a:solidFill>
          </a:ln>
        </p:spPr>
      </p:sp>
    </p:spTree>
  </p:cSld>
  <p:timing>
    <p:tnLst>
      <p:par>
        <p:cTn id="165" dur="indefinite" restart="never" nodeType="tmRoot">
          <p:childTnLst>
            <p:seq>
              <p:cTn id="1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0680" y="216720"/>
            <a:ext cx="7617960" cy="643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7" dur="indefinite" restart="never" nodeType="tmRoot">
          <p:childTnLst>
            <p:seq>
              <p:cTn id="1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Urea Recycling</a:t>
            </a:r>
            <a:endParaRPr/>
          </a:p>
        </p:txBody>
      </p:sp>
      <p:sp>
        <p:nvSpPr>
          <p:cNvPr id="1177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Urea moves between the collecting ducts and the loop of Henle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Secreted into filtrate by facilitated diffusion in the ascending thin segment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Reabsorbed by facilitated diffusion in the collecting ducts deep in the medulla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Contributes to the high osmolality in the medulla</a:t>
            </a:r>
            <a:endParaRPr/>
          </a:p>
        </p:txBody>
      </p:sp>
    </p:spTree>
  </p:cSld>
  <p:timing>
    <p:tnLst>
      <p:par>
        <p:cTn id="169" dur="indefinite" restart="never" nodeType="tmRoot">
          <p:childTnLst>
            <p:seq>
              <p:cTn id="1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Countercurrent Exchanger: Vasa Recta</a:t>
            </a:r>
            <a:endParaRPr/>
          </a:p>
        </p:txBody>
      </p:sp>
      <p:sp>
        <p:nvSpPr>
          <p:cNvPr id="117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vasa recta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Maintain the osmotic gradient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Deliver blood to the medullary tissues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Protect the medullary osmotic gradient by preventing rapid removal of salt, and by removing reabsorbed H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2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</a:t>
            </a:r>
            <a:endParaRPr/>
          </a:p>
        </p:txBody>
      </p:sp>
    </p:spTree>
  </p:cSld>
  <p:timing>
    <p:tnLst>
      <p:par>
        <p:cTn id="171" dur="indefinite" restart="never" nodeType="tmRoot">
          <p:childTnLst>
            <p:seq>
              <p:cTn id="1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CustomShape 1"/>
          <p:cNvSpPr/>
          <p:nvPr/>
        </p:nvSpPr>
        <p:spPr>
          <a:xfrm>
            <a:off x="7974000" y="6580080"/>
            <a:ext cx="11649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25.16b</a:t>
            </a:r>
            <a:endParaRPr/>
          </a:p>
        </p:txBody>
      </p:sp>
      <p:pic>
        <p:nvPicPr>
          <p:cNvPr id="1181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49360"/>
            <a:ext cx="8229240" cy="5867280"/>
          </a:xfrm>
          <a:prstGeom prst="rect">
            <a:avLst/>
          </a:prstGeom>
          <a:ln w="9360">
            <a:noFill/>
          </a:ln>
        </p:spPr>
      </p:pic>
      <p:sp>
        <p:nvSpPr>
          <p:cNvPr id="1182" name="Line 2"/>
          <p:cNvSpPr/>
          <p:nvPr/>
        </p:nvSpPr>
        <p:spPr>
          <a:xfrm>
            <a:off x="3725640" y="5438520"/>
            <a:ext cx="4624560" cy="18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183" name="Line 3"/>
          <p:cNvSpPr/>
          <p:nvPr/>
        </p:nvSpPr>
        <p:spPr>
          <a:xfrm flipH="1" flipV="1">
            <a:off x="5190840" y="4898880"/>
            <a:ext cx="3240" cy="53352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1184" name="CustomShape 4"/>
          <p:cNvSpPr/>
          <p:nvPr/>
        </p:nvSpPr>
        <p:spPr>
          <a:xfrm>
            <a:off x="5165640" y="4873680"/>
            <a:ext cx="45720" cy="4572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185" name="CustomShape 5"/>
          <p:cNvSpPr/>
          <p:nvPr/>
        </p:nvSpPr>
        <p:spPr>
          <a:xfrm>
            <a:off x="5939640" y="1539720"/>
            <a:ext cx="345600" cy="388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86" name="CustomShape 6"/>
          <p:cNvSpPr/>
          <p:nvPr/>
        </p:nvSpPr>
        <p:spPr>
          <a:xfrm>
            <a:off x="5939640" y="2502000"/>
            <a:ext cx="345600" cy="388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87" name="CustomShape 7"/>
          <p:cNvSpPr/>
          <p:nvPr/>
        </p:nvSpPr>
        <p:spPr>
          <a:xfrm>
            <a:off x="5939640" y="3505320"/>
            <a:ext cx="345600" cy="388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88" name="CustomShape 8"/>
          <p:cNvSpPr/>
          <p:nvPr/>
        </p:nvSpPr>
        <p:spPr>
          <a:xfrm>
            <a:off x="5939640" y="4191120"/>
            <a:ext cx="345600" cy="388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89" name="CustomShape 9"/>
          <p:cNvSpPr/>
          <p:nvPr/>
        </p:nvSpPr>
        <p:spPr>
          <a:xfrm>
            <a:off x="3787200" y="1539720"/>
            <a:ext cx="345600" cy="388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90" name="CustomShape 10"/>
          <p:cNvSpPr/>
          <p:nvPr/>
        </p:nvSpPr>
        <p:spPr>
          <a:xfrm>
            <a:off x="3787200" y="2502000"/>
            <a:ext cx="345600" cy="388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91" name="CustomShape 11"/>
          <p:cNvSpPr/>
          <p:nvPr/>
        </p:nvSpPr>
        <p:spPr>
          <a:xfrm>
            <a:off x="3787200" y="3505320"/>
            <a:ext cx="345600" cy="388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92" name="CustomShape 12"/>
          <p:cNvSpPr/>
          <p:nvPr/>
        </p:nvSpPr>
        <p:spPr>
          <a:xfrm>
            <a:off x="3787200" y="4191120"/>
            <a:ext cx="345600" cy="388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193" name="CustomShape 13"/>
          <p:cNvSpPr/>
          <p:nvPr/>
        </p:nvSpPr>
        <p:spPr>
          <a:xfrm>
            <a:off x="4064040" y="4994280"/>
            <a:ext cx="75708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Vasa recta</a:t>
            </a:r>
            <a:endParaRPr/>
          </a:p>
        </p:txBody>
      </p:sp>
      <p:sp>
        <p:nvSpPr>
          <p:cNvPr id="1194" name="CustomShape 14"/>
          <p:cNvSpPr/>
          <p:nvPr/>
        </p:nvSpPr>
        <p:spPr>
          <a:xfrm>
            <a:off x="5659920" y="774720"/>
            <a:ext cx="52236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To vein</a:t>
            </a:r>
            <a:endParaRPr/>
          </a:p>
        </p:txBody>
      </p:sp>
      <p:sp>
        <p:nvSpPr>
          <p:cNvPr id="1195" name="CustomShape 15"/>
          <p:cNvSpPr/>
          <p:nvPr/>
        </p:nvSpPr>
        <p:spPr>
          <a:xfrm>
            <a:off x="2394360" y="457200"/>
            <a:ext cx="968760" cy="67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Osmolality</a:t>
            </a:r>
            <a:endParaRPr/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of interstitial</a:t>
            </a:r>
            <a:endParaRPr/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fluid</a:t>
            </a:r>
            <a:endParaRPr/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(mOsm)</a:t>
            </a:r>
            <a:endParaRPr/>
          </a:p>
        </p:txBody>
      </p:sp>
      <p:sp>
        <p:nvSpPr>
          <p:cNvPr id="1196" name="CustomShape 16"/>
          <p:cNvSpPr/>
          <p:nvPr/>
        </p:nvSpPr>
        <p:spPr>
          <a:xfrm>
            <a:off x="3785040" y="487440"/>
            <a:ext cx="811800" cy="545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 from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efferent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arteriole</a:t>
            </a:r>
            <a:endParaRPr/>
          </a:p>
        </p:txBody>
      </p:sp>
      <p:sp>
        <p:nvSpPr>
          <p:cNvPr id="1197" name="CustomShape 17"/>
          <p:cNvSpPr/>
          <p:nvPr/>
        </p:nvSpPr>
        <p:spPr>
          <a:xfrm>
            <a:off x="2825280" y="4559400"/>
            <a:ext cx="57564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Inner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1198" name="CustomShape 18"/>
          <p:cNvSpPr/>
          <p:nvPr/>
        </p:nvSpPr>
        <p:spPr>
          <a:xfrm>
            <a:off x="2825280" y="3032280"/>
            <a:ext cx="57564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Outer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1199" name="CustomShape 19"/>
          <p:cNvSpPr/>
          <p:nvPr/>
        </p:nvSpPr>
        <p:spPr>
          <a:xfrm>
            <a:off x="2824560" y="1682640"/>
            <a:ext cx="48132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1200" name="CustomShape 20"/>
          <p:cNvSpPr/>
          <p:nvPr/>
        </p:nvSpPr>
        <p:spPr>
          <a:xfrm>
            <a:off x="5657760" y="527040"/>
            <a:ext cx="1128960" cy="150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Passive transport</a:t>
            </a:r>
            <a:endParaRPr/>
          </a:p>
        </p:txBody>
      </p:sp>
      <p:sp>
        <p:nvSpPr>
          <p:cNvPr id="1201" name="CustomShape 21"/>
          <p:cNvSpPr/>
          <p:nvPr/>
        </p:nvSpPr>
        <p:spPr>
          <a:xfrm>
            <a:off x="905400" y="5578560"/>
            <a:ext cx="2345040" cy="911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(b) Countercurrent exchanger.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The vasa recta preserve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medullary gradient while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removing reabsorbed water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and solutes.</a:t>
            </a:r>
            <a:endParaRPr/>
          </a:p>
        </p:txBody>
      </p:sp>
      <p:sp>
        <p:nvSpPr>
          <p:cNvPr id="1202" name="CustomShape 22"/>
          <p:cNvSpPr/>
          <p:nvPr/>
        </p:nvSpPr>
        <p:spPr>
          <a:xfrm>
            <a:off x="3738600" y="5499000"/>
            <a:ext cx="4617360" cy="936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The </a:t>
            </a:r>
            <a:r>
              <a:rPr lang="en-US" sz="1200">
                <a:solidFill>
                  <a:srgbClr val="0092c8"/>
                </a:solidFill>
                <a:latin typeface="Arial Black"/>
              </a:rPr>
              <a:t>vasa recta: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Highly permeable to H</a:t>
            </a:r>
            <a:r>
              <a:rPr b="1" lang="en-US" sz="1200" baseline="-25000">
                <a:solidFill>
                  <a:srgbClr val="0092c8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O and solute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• </a:t>
            </a:r>
            <a:r>
              <a:rPr b="1" lang="en-US" sz="1200">
                <a:solidFill>
                  <a:srgbClr val="0092c8"/>
                </a:solidFill>
                <a:latin typeface="Arial"/>
              </a:rPr>
              <a:t>Nearly isosmotic to interstitial fluid due to sluggish blood flow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Blood becomes more concentrated as it descends deeper into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"/>
              </a:rPr>
              <a:t>the medulla and less concentrated as it approaches the cortex.</a:t>
            </a:r>
            <a:endParaRPr/>
          </a:p>
        </p:txBody>
      </p:sp>
      <p:sp>
        <p:nvSpPr>
          <p:cNvPr id="1203" name="Line 23"/>
          <p:cNvSpPr/>
          <p:nvPr/>
        </p:nvSpPr>
        <p:spPr>
          <a:xfrm flipV="1">
            <a:off x="4821840" y="4937760"/>
            <a:ext cx="115920" cy="182880"/>
          </a:xfrm>
          <a:prstGeom prst="line">
            <a:avLst/>
          </a:prstGeom>
          <a:ln>
            <a:solidFill>
              <a:srgbClr val="000000"/>
            </a:solidFill>
          </a:ln>
        </p:spPr>
      </p:sp>
    </p:spTree>
  </p:cSld>
  <p:timing>
    <p:tnLst>
      <p:par>
        <p:cTn id="173" dur="indefinite" restart="never" nodeType="tmRoot">
          <p:childTnLst>
            <p:seq>
              <p:cTn id="1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Formation of Dilute Urine</a:t>
            </a:r>
            <a:endParaRPr/>
          </a:p>
        </p:txBody>
      </p:sp>
      <p:sp>
        <p:nvSpPr>
          <p:cNvPr id="120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Filtrate is diluted in the ascending loop of Henle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 the absence of ADH, dilute filtrate continues into the renal pelvis as dilute urine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and other ions may be selectively removed in the DCT and collecting duct, decreasing osmolality to as low as 50 mOsm </a:t>
            </a:r>
            <a:endParaRPr/>
          </a:p>
        </p:txBody>
      </p:sp>
    </p:spTree>
  </p:cSld>
  <p:timing>
    <p:tnLst>
      <p:par>
        <p:cTn id="175" dur="indefinite" restart="never" nodeType="tmRoot">
          <p:childTnLst>
            <p:seq>
              <p:cTn id="1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CustomShape 1"/>
          <p:cNvSpPr/>
          <p:nvPr/>
        </p:nvSpPr>
        <p:spPr>
          <a:xfrm>
            <a:off x="7935840" y="6563520"/>
            <a:ext cx="115740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25.17a</a:t>
            </a:r>
            <a:endParaRPr/>
          </a:p>
        </p:txBody>
      </p:sp>
      <p:pic>
        <p:nvPicPr>
          <p:cNvPr id="1207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8600" y="540720"/>
            <a:ext cx="8229960" cy="5868000"/>
          </a:xfrm>
          <a:prstGeom prst="rect">
            <a:avLst/>
          </a:prstGeom>
          <a:ln w="9360">
            <a:noFill/>
          </a:ln>
        </p:spPr>
      </p:pic>
      <p:sp>
        <p:nvSpPr>
          <p:cNvPr id="1208" name="Line 2"/>
          <p:cNvSpPr/>
          <p:nvPr/>
        </p:nvSpPr>
        <p:spPr>
          <a:xfrm flipH="1">
            <a:off x="5521680" y="1281960"/>
            <a:ext cx="2667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09" name="Line 3"/>
          <p:cNvSpPr/>
          <p:nvPr/>
        </p:nvSpPr>
        <p:spPr>
          <a:xfrm>
            <a:off x="4902480" y="1992960"/>
            <a:ext cx="1440" cy="1713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10" name="CustomShape 4"/>
          <p:cNvSpPr/>
          <p:nvPr/>
        </p:nvSpPr>
        <p:spPr>
          <a:xfrm>
            <a:off x="5662440" y="531000"/>
            <a:ext cx="1149480" cy="167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Active transport</a:t>
            </a:r>
            <a:endParaRPr/>
          </a:p>
        </p:txBody>
      </p:sp>
      <p:sp>
        <p:nvSpPr>
          <p:cNvPr id="1211" name="CustomShape 5"/>
          <p:cNvSpPr/>
          <p:nvPr/>
        </p:nvSpPr>
        <p:spPr>
          <a:xfrm>
            <a:off x="5660640" y="727920"/>
            <a:ext cx="1254600" cy="167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Passive transport</a:t>
            </a:r>
            <a:endParaRPr/>
          </a:p>
        </p:txBody>
      </p:sp>
      <p:sp>
        <p:nvSpPr>
          <p:cNvPr id="1212" name="CustomShape 6"/>
          <p:cNvSpPr/>
          <p:nvPr/>
        </p:nvSpPr>
        <p:spPr>
          <a:xfrm>
            <a:off x="6293160" y="5087160"/>
            <a:ext cx="113400" cy="103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13" name="CustomShape 7"/>
          <p:cNvSpPr/>
          <p:nvPr/>
        </p:nvSpPr>
        <p:spPr>
          <a:xfrm>
            <a:off x="6325200" y="5001480"/>
            <a:ext cx="81360" cy="75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14" name="CustomShape 8"/>
          <p:cNvSpPr/>
          <p:nvPr/>
        </p:nvSpPr>
        <p:spPr>
          <a:xfrm>
            <a:off x="6325200" y="4868280"/>
            <a:ext cx="78120" cy="116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15" name="CustomShape 9"/>
          <p:cNvSpPr/>
          <p:nvPr/>
        </p:nvSpPr>
        <p:spPr>
          <a:xfrm>
            <a:off x="6325200" y="4772880"/>
            <a:ext cx="81360" cy="78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16" name="CustomShape 10"/>
          <p:cNvSpPr/>
          <p:nvPr/>
        </p:nvSpPr>
        <p:spPr>
          <a:xfrm>
            <a:off x="6296400" y="4734720"/>
            <a:ext cx="106920" cy="21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17" name="CustomShape 11"/>
          <p:cNvSpPr/>
          <p:nvPr/>
        </p:nvSpPr>
        <p:spPr>
          <a:xfrm>
            <a:off x="6325200" y="4645800"/>
            <a:ext cx="8136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18" name="CustomShape 12"/>
          <p:cNvSpPr/>
          <p:nvPr/>
        </p:nvSpPr>
        <p:spPr>
          <a:xfrm>
            <a:off x="6296400" y="4608000"/>
            <a:ext cx="106920" cy="18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19" name="CustomShape 13"/>
          <p:cNvSpPr/>
          <p:nvPr/>
        </p:nvSpPr>
        <p:spPr>
          <a:xfrm>
            <a:off x="6296400" y="4566600"/>
            <a:ext cx="106920" cy="18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20" name="CustomShape 14"/>
          <p:cNvSpPr/>
          <p:nvPr/>
        </p:nvSpPr>
        <p:spPr>
          <a:xfrm>
            <a:off x="6296400" y="4506120"/>
            <a:ext cx="110160" cy="46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21" name="CustomShape 15"/>
          <p:cNvSpPr/>
          <p:nvPr/>
        </p:nvSpPr>
        <p:spPr>
          <a:xfrm>
            <a:off x="6325200" y="4420440"/>
            <a:ext cx="110160" cy="813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22" name="CustomShape 16"/>
          <p:cNvSpPr/>
          <p:nvPr/>
        </p:nvSpPr>
        <p:spPr>
          <a:xfrm>
            <a:off x="6325200" y="4290480"/>
            <a:ext cx="81360" cy="78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23" name="CustomShape 17"/>
          <p:cNvSpPr/>
          <p:nvPr/>
        </p:nvSpPr>
        <p:spPr>
          <a:xfrm>
            <a:off x="6293160" y="4230000"/>
            <a:ext cx="110160" cy="49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24" name="CustomShape 18"/>
          <p:cNvSpPr/>
          <p:nvPr/>
        </p:nvSpPr>
        <p:spPr>
          <a:xfrm>
            <a:off x="6296400" y="4160160"/>
            <a:ext cx="106920" cy="18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25" name="CustomShape 19"/>
          <p:cNvSpPr/>
          <p:nvPr/>
        </p:nvSpPr>
        <p:spPr>
          <a:xfrm>
            <a:off x="6325200" y="4064760"/>
            <a:ext cx="7812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26" name="CustomShape 20"/>
          <p:cNvSpPr/>
          <p:nvPr/>
        </p:nvSpPr>
        <p:spPr>
          <a:xfrm>
            <a:off x="6296400" y="4007880"/>
            <a:ext cx="110160" cy="432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27" name="CustomShape 21"/>
          <p:cNvSpPr/>
          <p:nvPr/>
        </p:nvSpPr>
        <p:spPr>
          <a:xfrm>
            <a:off x="6325200" y="3925080"/>
            <a:ext cx="8136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28" name="CustomShape 22"/>
          <p:cNvSpPr/>
          <p:nvPr/>
        </p:nvSpPr>
        <p:spPr>
          <a:xfrm>
            <a:off x="6325200" y="3858480"/>
            <a:ext cx="78120" cy="49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29" name="CustomShape 23"/>
          <p:cNvSpPr/>
          <p:nvPr/>
        </p:nvSpPr>
        <p:spPr>
          <a:xfrm>
            <a:off x="6325200" y="3782160"/>
            <a:ext cx="8136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30" name="CustomShape 24"/>
          <p:cNvSpPr/>
          <p:nvPr/>
        </p:nvSpPr>
        <p:spPr>
          <a:xfrm>
            <a:off x="6296400" y="3725280"/>
            <a:ext cx="110160" cy="46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31" name="CustomShape 25"/>
          <p:cNvSpPr/>
          <p:nvPr/>
        </p:nvSpPr>
        <p:spPr>
          <a:xfrm>
            <a:off x="6296400" y="3693600"/>
            <a:ext cx="106920" cy="18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32" name="CustomShape 26"/>
          <p:cNvSpPr/>
          <p:nvPr/>
        </p:nvSpPr>
        <p:spPr>
          <a:xfrm>
            <a:off x="6296400" y="3633120"/>
            <a:ext cx="110160" cy="46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33" name="CustomShape 27"/>
          <p:cNvSpPr/>
          <p:nvPr/>
        </p:nvSpPr>
        <p:spPr>
          <a:xfrm>
            <a:off x="6296400" y="3601440"/>
            <a:ext cx="106920" cy="18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34" name="CustomShape 28"/>
          <p:cNvSpPr/>
          <p:nvPr/>
        </p:nvSpPr>
        <p:spPr>
          <a:xfrm>
            <a:off x="6325200" y="3509280"/>
            <a:ext cx="81360" cy="75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35" name="CustomShape 29"/>
          <p:cNvSpPr/>
          <p:nvPr/>
        </p:nvSpPr>
        <p:spPr>
          <a:xfrm>
            <a:off x="6296400" y="3472920"/>
            <a:ext cx="106920" cy="19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36" name="CustomShape 30"/>
          <p:cNvSpPr/>
          <p:nvPr/>
        </p:nvSpPr>
        <p:spPr>
          <a:xfrm>
            <a:off x="6293160" y="3361680"/>
            <a:ext cx="110160" cy="52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37" name="CustomShape 31"/>
          <p:cNvSpPr/>
          <p:nvPr/>
        </p:nvSpPr>
        <p:spPr>
          <a:xfrm>
            <a:off x="6296400" y="3336120"/>
            <a:ext cx="106920" cy="18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38" name="CustomShape 32"/>
          <p:cNvSpPr/>
          <p:nvPr/>
        </p:nvSpPr>
        <p:spPr>
          <a:xfrm>
            <a:off x="6325200" y="3244320"/>
            <a:ext cx="81360" cy="687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39" name="CustomShape 33"/>
          <p:cNvSpPr/>
          <p:nvPr/>
        </p:nvSpPr>
        <p:spPr>
          <a:xfrm>
            <a:off x="6296400" y="3199680"/>
            <a:ext cx="106920" cy="21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40" name="CustomShape 34"/>
          <p:cNvSpPr/>
          <p:nvPr/>
        </p:nvSpPr>
        <p:spPr>
          <a:xfrm>
            <a:off x="6296400" y="3107520"/>
            <a:ext cx="110160" cy="75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41" name="CustomShape 35"/>
          <p:cNvSpPr/>
          <p:nvPr/>
        </p:nvSpPr>
        <p:spPr>
          <a:xfrm>
            <a:off x="6293160" y="3009240"/>
            <a:ext cx="141840" cy="37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42" name="CustomShape 36"/>
          <p:cNvSpPr/>
          <p:nvPr/>
        </p:nvSpPr>
        <p:spPr>
          <a:xfrm>
            <a:off x="6325200" y="2878920"/>
            <a:ext cx="7812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43" name="CustomShape 37"/>
          <p:cNvSpPr/>
          <p:nvPr/>
        </p:nvSpPr>
        <p:spPr>
          <a:xfrm>
            <a:off x="6293160" y="2755080"/>
            <a:ext cx="113400" cy="103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44" name="CustomShape 38"/>
          <p:cNvSpPr/>
          <p:nvPr/>
        </p:nvSpPr>
        <p:spPr>
          <a:xfrm>
            <a:off x="6325200" y="2672640"/>
            <a:ext cx="8136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45" name="CustomShape 39"/>
          <p:cNvSpPr/>
          <p:nvPr/>
        </p:nvSpPr>
        <p:spPr>
          <a:xfrm>
            <a:off x="6325200" y="2539440"/>
            <a:ext cx="78120" cy="116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46" name="CustomShape 40"/>
          <p:cNvSpPr/>
          <p:nvPr/>
        </p:nvSpPr>
        <p:spPr>
          <a:xfrm>
            <a:off x="6293160" y="2485440"/>
            <a:ext cx="141840" cy="37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47" name="CustomShape 41"/>
          <p:cNvSpPr/>
          <p:nvPr/>
        </p:nvSpPr>
        <p:spPr>
          <a:xfrm>
            <a:off x="3025080" y="6198480"/>
            <a:ext cx="15364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(a) Absence of ADH </a:t>
            </a:r>
            <a:endParaRPr/>
          </a:p>
        </p:txBody>
      </p:sp>
      <p:sp>
        <p:nvSpPr>
          <p:cNvPr id="1248" name="CustomShape 42"/>
          <p:cNvSpPr/>
          <p:nvPr/>
        </p:nvSpPr>
        <p:spPr>
          <a:xfrm>
            <a:off x="5066280" y="6049440"/>
            <a:ext cx="10670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Large volume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of dilute urine</a:t>
            </a:r>
            <a:endParaRPr/>
          </a:p>
        </p:txBody>
      </p:sp>
      <p:sp>
        <p:nvSpPr>
          <p:cNvPr id="1249" name="CustomShape 43"/>
          <p:cNvSpPr/>
          <p:nvPr/>
        </p:nvSpPr>
        <p:spPr>
          <a:xfrm>
            <a:off x="5814000" y="1207440"/>
            <a:ext cx="110232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Collecting duct</a:t>
            </a:r>
            <a:endParaRPr/>
          </a:p>
        </p:txBody>
      </p:sp>
      <p:sp>
        <p:nvSpPr>
          <p:cNvPr id="1250" name="CustomShape 44"/>
          <p:cNvSpPr/>
          <p:nvPr/>
        </p:nvSpPr>
        <p:spPr>
          <a:xfrm>
            <a:off x="2955240" y="2493360"/>
            <a:ext cx="48204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1251" name="CustomShape 45"/>
          <p:cNvSpPr/>
          <p:nvPr/>
        </p:nvSpPr>
        <p:spPr>
          <a:xfrm>
            <a:off x="3746160" y="2934720"/>
            <a:ext cx="34632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</p:txBody>
      </p:sp>
      <p:sp>
        <p:nvSpPr>
          <p:cNvPr id="1252" name="CustomShape 46"/>
          <p:cNvSpPr/>
          <p:nvPr/>
        </p:nvSpPr>
        <p:spPr>
          <a:xfrm>
            <a:off x="3746160" y="3826800"/>
            <a:ext cx="34632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</p:txBody>
      </p:sp>
      <p:sp>
        <p:nvSpPr>
          <p:cNvPr id="1253" name="CustomShape 47"/>
          <p:cNvSpPr/>
          <p:nvPr/>
        </p:nvSpPr>
        <p:spPr>
          <a:xfrm>
            <a:off x="3746160" y="4477680"/>
            <a:ext cx="34632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</p:txBody>
      </p:sp>
      <p:sp>
        <p:nvSpPr>
          <p:cNvPr id="1254" name="CustomShape 48"/>
          <p:cNvSpPr/>
          <p:nvPr/>
        </p:nvSpPr>
        <p:spPr>
          <a:xfrm>
            <a:off x="4780440" y="5147640"/>
            <a:ext cx="33876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Urea</a:t>
            </a:r>
            <a:endParaRPr/>
          </a:p>
        </p:txBody>
      </p:sp>
      <p:sp>
        <p:nvSpPr>
          <p:cNvPr id="1255" name="CustomShape 49"/>
          <p:cNvSpPr/>
          <p:nvPr/>
        </p:nvSpPr>
        <p:spPr>
          <a:xfrm>
            <a:off x="2880000" y="3994920"/>
            <a:ext cx="57636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Outer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1256" name="CustomShape 50"/>
          <p:cNvSpPr/>
          <p:nvPr/>
        </p:nvSpPr>
        <p:spPr>
          <a:xfrm>
            <a:off x="2880000" y="5411160"/>
            <a:ext cx="57636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Inner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1257" name="CustomShape 51"/>
          <p:cNvSpPr/>
          <p:nvPr/>
        </p:nvSpPr>
        <p:spPr>
          <a:xfrm>
            <a:off x="4746960" y="2172600"/>
            <a:ext cx="31176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DCT</a:t>
            </a:r>
            <a:endParaRPr/>
          </a:p>
        </p:txBody>
      </p:sp>
      <p:sp>
        <p:nvSpPr>
          <p:cNvPr id="1258" name="CustomShape 52"/>
          <p:cNvSpPr/>
          <p:nvPr/>
        </p:nvSpPr>
        <p:spPr>
          <a:xfrm>
            <a:off x="2963160" y="3750480"/>
            <a:ext cx="277560" cy="206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259" name="CustomShape 53"/>
          <p:cNvSpPr/>
          <p:nvPr/>
        </p:nvSpPr>
        <p:spPr>
          <a:xfrm>
            <a:off x="2963160" y="5166720"/>
            <a:ext cx="277560" cy="206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260" name="CustomShape 54"/>
          <p:cNvSpPr/>
          <p:nvPr/>
        </p:nvSpPr>
        <p:spPr>
          <a:xfrm>
            <a:off x="2107800" y="1937520"/>
            <a:ext cx="122112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Descending limb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of loop of Henle</a:t>
            </a:r>
            <a:endParaRPr/>
          </a:p>
        </p:txBody>
      </p:sp>
    </p:spTree>
  </p:cSld>
  <p:timing>
    <p:tnLst>
      <p:par>
        <p:cTn id="177" dur="indefinite" restart="never" nodeType="tmRoot">
          <p:childTnLst>
            <p:seq>
              <p:cTn id="1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8151840" y="6581880"/>
            <a:ext cx="98712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25.3</a:t>
            </a:r>
            <a:endParaRPr/>
          </a:p>
        </p:txBody>
      </p:sp>
      <p:pic>
        <p:nvPicPr>
          <p:cNvPr id="246" name="Picture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5440" y="563400"/>
            <a:ext cx="8489880" cy="5892480"/>
          </a:xfrm>
          <a:prstGeom prst="rect">
            <a:avLst/>
          </a:prstGeom>
          <a:ln w="9360">
            <a:noFill/>
          </a:ln>
        </p:spPr>
      </p:pic>
      <p:sp>
        <p:nvSpPr>
          <p:cNvPr id="247" name="Line 2"/>
          <p:cNvSpPr/>
          <p:nvPr/>
        </p:nvSpPr>
        <p:spPr>
          <a:xfrm>
            <a:off x="5516280" y="5967360"/>
            <a:ext cx="1587600" cy="144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248" name="Line 3"/>
          <p:cNvSpPr/>
          <p:nvPr/>
        </p:nvSpPr>
        <p:spPr>
          <a:xfrm>
            <a:off x="2949480" y="1793520"/>
            <a:ext cx="1440" cy="2098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49" name="Line 4"/>
          <p:cNvSpPr/>
          <p:nvPr/>
        </p:nvSpPr>
        <p:spPr>
          <a:xfrm>
            <a:off x="2904840" y="1790640"/>
            <a:ext cx="856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50" name="Line 5"/>
          <p:cNvSpPr/>
          <p:nvPr/>
        </p:nvSpPr>
        <p:spPr>
          <a:xfrm>
            <a:off x="2908080" y="2000160"/>
            <a:ext cx="856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51" name="CustomShape 6"/>
          <p:cNvSpPr/>
          <p:nvPr/>
        </p:nvSpPr>
        <p:spPr>
          <a:xfrm>
            <a:off x="2949480" y="1914480"/>
            <a:ext cx="1137960" cy="172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2" name="Line 7"/>
          <p:cNvSpPr/>
          <p:nvPr/>
        </p:nvSpPr>
        <p:spPr>
          <a:xfrm>
            <a:off x="2774880" y="2054160"/>
            <a:ext cx="1440" cy="6825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53" name="Line 8"/>
          <p:cNvSpPr/>
          <p:nvPr/>
        </p:nvSpPr>
        <p:spPr>
          <a:xfrm>
            <a:off x="2730240" y="2054160"/>
            <a:ext cx="856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54" name="Line 9"/>
          <p:cNvSpPr/>
          <p:nvPr/>
        </p:nvSpPr>
        <p:spPr>
          <a:xfrm>
            <a:off x="2730240" y="2736720"/>
            <a:ext cx="856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55" name="CustomShape 10"/>
          <p:cNvSpPr/>
          <p:nvPr/>
        </p:nvSpPr>
        <p:spPr>
          <a:xfrm>
            <a:off x="2774880" y="2419200"/>
            <a:ext cx="1312560" cy="10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6" name="Line 11"/>
          <p:cNvSpPr/>
          <p:nvPr/>
        </p:nvSpPr>
        <p:spPr>
          <a:xfrm flipV="1">
            <a:off x="7240320" y="1796760"/>
            <a:ext cx="1800" cy="2826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57" name="Line 12"/>
          <p:cNvSpPr/>
          <p:nvPr/>
        </p:nvSpPr>
        <p:spPr>
          <a:xfrm flipH="1">
            <a:off x="7199280" y="2079360"/>
            <a:ext cx="856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58" name="Line 13"/>
          <p:cNvSpPr/>
          <p:nvPr/>
        </p:nvSpPr>
        <p:spPr>
          <a:xfrm flipH="1">
            <a:off x="7199280" y="1796760"/>
            <a:ext cx="856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59" name="Line 14"/>
          <p:cNvSpPr/>
          <p:nvPr/>
        </p:nvSpPr>
        <p:spPr>
          <a:xfrm flipH="1">
            <a:off x="5379840" y="1936440"/>
            <a:ext cx="186048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0" name="Line 15"/>
          <p:cNvSpPr/>
          <p:nvPr/>
        </p:nvSpPr>
        <p:spPr>
          <a:xfrm flipV="1">
            <a:off x="7100640" y="2076120"/>
            <a:ext cx="1800" cy="7146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1" name="Line 16"/>
          <p:cNvSpPr/>
          <p:nvPr/>
        </p:nvSpPr>
        <p:spPr>
          <a:xfrm flipH="1">
            <a:off x="7059600" y="2790720"/>
            <a:ext cx="824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2" name="Line 17"/>
          <p:cNvSpPr/>
          <p:nvPr/>
        </p:nvSpPr>
        <p:spPr>
          <a:xfrm flipH="1">
            <a:off x="7059600" y="2076120"/>
            <a:ext cx="8244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3" name="Line 18"/>
          <p:cNvSpPr/>
          <p:nvPr/>
        </p:nvSpPr>
        <p:spPr>
          <a:xfrm flipH="1">
            <a:off x="5516280" y="2435040"/>
            <a:ext cx="15843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4" name="Line 19"/>
          <p:cNvSpPr/>
          <p:nvPr/>
        </p:nvSpPr>
        <p:spPr>
          <a:xfrm flipH="1">
            <a:off x="5100480" y="3219120"/>
            <a:ext cx="17622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5" name="CustomShape 20"/>
          <p:cNvSpPr/>
          <p:nvPr/>
        </p:nvSpPr>
        <p:spPr>
          <a:xfrm>
            <a:off x="4941720" y="3502080"/>
            <a:ext cx="1427040" cy="759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66" name="Line 21"/>
          <p:cNvSpPr/>
          <p:nvPr/>
        </p:nvSpPr>
        <p:spPr>
          <a:xfrm>
            <a:off x="5322600" y="3979800"/>
            <a:ext cx="18637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7" name="Line 22"/>
          <p:cNvSpPr/>
          <p:nvPr/>
        </p:nvSpPr>
        <p:spPr>
          <a:xfrm>
            <a:off x="4659120" y="4608360"/>
            <a:ext cx="34736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8" name="Line 23"/>
          <p:cNvSpPr/>
          <p:nvPr/>
        </p:nvSpPr>
        <p:spPr>
          <a:xfrm flipH="1">
            <a:off x="5109840" y="4338360"/>
            <a:ext cx="163224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9" name="CustomShape 24"/>
          <p:cNvSpPr/>
          <p:nvPr/>
        </p:nvSpPr>
        <p:spPr>
          <a:xfrm>
            <a:off x="5313240" y="5259240"/>
            <a:ext cx="1976400" cy="315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70" name="CustomShape 25"/>
          <p:cNvSpPr/>
          <p:nvPr/>
        </p:nvSpPr>
        <p:spPr>
          <a:xfrm>
            <a:off x="5380200" y="4998960"/>
            <a:ext cx="1468080" cy="226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71" name="CustomShape 26"/>
          <p:cNvSpPr/>
          <p:nvPr/>
        </p:nvSpPr>
        <p:spPr>
          <a:xfrm>
            <a:off x="2482920" y="3222720"/>
            <a:ext cx="1604880" cy="1695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72" name="Line 27"/>
          <p:cNvSpPr/>
          <p:nvPr/>
        </p:nvSpPr>
        <p:spPr>
          <a:xfrm>
            <a:off x="5516280" y="5967360"/>
            <a:ext cx="15876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73" name="Line 28"/>
          <p:cNvSpPr/>
          <p:nvPr/>
        </p:nvSpPr>
        <p:spPr>
          <a:xfrm>
            <a:off x="3012840" y="3979800"/>
            <a:ext cx="10764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74" name="Line 29"/>
          <p:cNvSpPr/>
          <p:nvPr/>
        </p:nvSpPr>
        <p:spPr>
          <a:xfrm>
            <a:off x="3813120" y="4608360"/>
            <a:ext cx="2761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75" name="Line 30"/>
          <p:cNvSpPr/>
          <p:nvPr/>
        </p:nvSpPr>
        <p:spPr>
          <a:xfrm>
            <a:off x="2587320" y="5033880"/>
            <a:ext cx="15019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76" name="CustomShape 31"/>
          <p:cNvSpPr/>
          <p:nvPr/>
        </p:nvSpPr>
        <p:spPr>
          <a:xfrm>
            <a:off x="2327400" y="4338720"/>
            <a:ext cx="1760400" cy="112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77" name="CustomShape 32"/>
          <p:cNvSpPr/>
          <p:nvPr/>
        </p:nvSpPr>
        <p:spPr>
          <a:xfrm>
            <a:off x="2736720" y="5424480"/>
            <a:ext cx="1350720" cy="150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78" name="Line 33"/>
          <p:cNvSpPr/>
          <p:nvPr/>
        </p:nvSpPr>
        <p:spPr>
          <a:xfrm>
            <a:off x="3400200" y="5967360"/>
            <a:ext cx="6793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79" name="CustomShape 34"/>
          <p:cNvSpPr/>
          <p:nvPr/>
        </p:nvSpPr>
        <p:spPr>
          <a:xfrm>
            <a:off x="4179240" y="1801800"/>
            <a:ext cx="111384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Renal cortex</a:t>
            </a:r>
            <a:endParaRPr/>
          </a:p>
        </p:txBody>
      </p:sp>
      <p:sp>
        <p:nvSpPr>
          <p:cNvPr id="280" name="CustomShape 35"/>
          <p:cNvSpPr/>
          <p:nvPr/>
        </p:nvSpPr>
        <p:spPr>
          <a:xfrm>
            <a:off x="4168440" y="2287440"/>
            <a:ext cx="127224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Renal medulla</a:t>
            </a:r>
            <a:endParaRPr/>
          </a:p>
        </p:txBody>
      </p:sp>
      <p:sp>
        <p:nvSpPr>
          <p:cNvPr id="281" name="CustomShape 36"/>
          <p:cNvSpPr/>
          <p:nvPr/>
        </p:nvSpPr>
        <p:spPr>
          <a:xfrm>
            <a:off x="4108320" y="3112920"/>
            <a:ext cx="97344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Major calyx</a:t>
            </a:r>
            <a:endParaRPr/>
          </a:p>
        </p:txBody>
      </p:sp>
      <p:sp>
        <p:nvSpPr>
          <p:cNvPr id="282" name="CustomShape 37"/>
          <p:cNvSpPr/>
          <p:nvPr/>
        </p:nvSpPr>
        <p:spPr>
          <a:xfrm>
            <a:off x="4110120" y="3402000"/>
            <a:ext cx="792360" cy="42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Papilla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pyramid</a:t>
            </a:r>
            <a:endParaRPr/>
          </a:p>
        </p:txBody>
      </p:sp>
      <p:sp>
        <p:nvSpPr>
          <p:cNvPr id="283" name="CustomShape 38"/>
          <p:cNvSpPr/>
          <p:nvPr/>
        </p:nvSpPr>
        <p:spPr>
          <a:xfrm>
            <a:off x="4167360" y="3833640"/>
            <a:ext cx="107424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Renal pelvis</a:t>
            </a:r>
            <a:endParaRPr/>
          </a:p>
        </p:txBody>
      </p:sp>
      <p:sp>
        <p:nvSpPr>
          <p:cNvPr id="284" name="CustomShape 39"/>
          <p:cNvSpPr/>
          <p:nvPr/>
        </p:nvSpPr>
        <p:spPr>
          <a:xfrm>
            <a:off x="4111560" y="4506840"/>
            <a:ext cx="52560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Ureter</a:t>
            </a:r>
            <a:endParaRPr/>
          </a:p>
        </p:txBody>
      </p:sp>
      <p:sp>
        <p:nvSpPr>
          <p:cNvPr id="285" name="CustomShape 40"/>
          <p:cNvSpPr/>
          <p:nvPr/>
        </p:nvSpPr>
        <p:spPr>
          <a:xfrm>
            <a:off x="4108680" y="4233960"/>
            <a:ext cx="98280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Minor calyx</a:t>
            </a:r>
            <a:endParaRPr/>
          </a:p>
        </p:txBody>
      </p:sp>
      <p:sp>
        <p:nvSpPr>
          <p:cNvPr id="286" name="CustomShape 41"/>
          <p:cNvSpPr/>
          <p:nvPr/>
        </p:nvSpPr>
        <p:spPr>
          <a:xfrm>
            <a:off x="4110120" y="5459400"/>
            <a:ext cx="116712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Renal column</a:t>
            </a:r>
            <a:endParaRPr/>
          </a:p>
        </p:txBody>
      </p:sp>
      <p:sp>
        <p:nvSpPr>
          <p:cNvPr id="287" name="CustomShape 42"/>
          <p:cNvSpPr/>
          <p:nvPr/>
        </p:nvSpPr>
        <p:spPr>
          <a:xfrm>
            <a:off x="4108320" y="4913280"/>
            <a:ext cx="1357560" cy="42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Renal pyramid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in renal medulla</a:t>
            </a:r>
            <a:endParaRPr/>
          </a:p>
        </p:txBody>
      </p:sp>
      <p:sp>
        <p:nvSpPr>
          <p:cNvPr id="288" name="CustomShape 43"/>
          <p:cNvSpPr/>
          <p:nvPr/>
        </p:nvSpPr>
        <p:spPr>
          <a:xfrm>
            <a:off x="4109400" y="5859360"/>
            <a:ext cx="1363680" cy="211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Fibrous capsule</a:t>
            </a:r>
            <a:endParaRPr/>
          </a:p>
        </p:txBody>
      </p:sp>
      <p:sp>
        <p:nvSpPr>
          <p:cNvPr id="289" name="CustomShape 44"/>
          <p:cNvSpPr/>
          <p:nvPr/>
        </p:nvSpPr>
        <p:spPr>
          <a:xfrm>
            <a:off x="1803600" y="1096920"/>
            <a:ext cx="484200" cy="424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Renal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hilum</a:t>
            </a:r>
            <a:endParaRPr/>
          </a:p>
        </p:txBody>
      </p:sp>
      <p:sp>
        <p:nvSpPr>
          <p:cNvPr id="290" name="CustomShape 45"/>
          <p:cNvSpPr/>
          <p:nvPr/>
        </p:nvSpPr>
        <p:spPr>
          <a:xfrm>
            <a:off x="797760" y="6215040"/>
            <a:ext cx="408852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(a) Photograph of right kidney, frontal section</a:t>
            </a:r>
            <a:endParaRPr/>
          </a:p>
        </p:txBody>
      </p:sp>
      <p:sp>
        <p:nvSpPr>
          <p:cNvPr id="291" name="CustomShape 46"/>
          <p:cNvSpPr/>
          <p:nvPr/>
        </p:nvSpPr>
        <p:spPr>
          <a:xfrm>
            <a:off x="6251400" y="6215040"/>
            <a:ext cx="204480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(b) Diagrammatic view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Formation of Concentrated Urine</a:t>
            </a:r>
            <a:endParaRPr/>
          </a:p>
        </p:txBody>
      </p:sp>
      <p:sp>
        <p:nvSpPr>
          <p:cNvPr id="1262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Depends on the medullary osmotic gradient and ADH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ADH triggers reabsorption of H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O in the collecting ducts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Facultative water reabsorption occurs in the presence of ADH so that 99% of H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O in filtrate is reabsorbed </a:t>
            </a:r>
            <a:endParaRPr/>
          </a:p>
        </p:txBody>
      </p:sp>
    </p:spTree>
  </p:cSld>
  <p:timing>
    <p:tnLst>
      <p:par>
        <p:cTn id="179" dur="indefinite" restart="never" nodeType="tmRoot">
          <p:childTnLst>
            <p:seq>
              <p:cTn id="1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CustomShape 1"/>
          <p:cNvSpPr/>
          <p:nvPr/>
        </p:nvSpPr>
        <p:spPr>
          <a:xfrm>
            <a:off x="7974000" y="6580080"/>
            <a:ext cx="1164960" cy="27144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25.17b</a:t>
            </a:r>
            <a:endParaRPr/>
          </a:p>
        </p:txBody>
      </p:sp>
      <p:pic>
        <p:nvPicPr>
          <p:cNvPr id="126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49360"/>
            <a:ext cx="8229240" cy="5867280"/>
          </a:xfrm>
          <a:prstGeom prst="rect">
            <a:avLst/>
          </a:prstGeom>
          <a:ln w="9360">
            <a:noFill/>
          </a:ln>
        </p:spPr>
      </p:pic>
      <p:sp>
        <p:nvSpPr>
          <p:cNvPr id="1265" name="Line 2"/>
          <p:cNvSpPr/>
          <p:nvPr/>
        </p:nvSpPr>
        <p:spPr>
          <a:xfrm flipH="1">
            <a:off x="5987880" y="1288800"/>
            <a:ext cx="26676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66" name="Line 3"/>
          <p:cNvSpPr/>
          <p:nvPr/>
        </p:nvSpPr>
        <p:spPr>
          <a:xfrm>
            <a:off x="5790960" y="1990440"/>
            <a:ext cx="1800" cy="1684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267" name="CustomShape 4"/>
          <p:cNvSpPr/>
          <p:nvPr/>
        </p:nvSpPr>
        <p:spPr>
          <a:xfrm>
            <a:off x="6135120" y="531720"/>
            <a:ext cx="1148760" cy="16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Active transport</a:t>
            </a:r>
            <a:endParaRPr/>
          </a:p>
        </p:txBody>
      </p:sp>
      <p:sp>
        <p:nvSpPr>
          <p:cNvPr id="1268" name="CustomShape 5"/>
          <p:cNvSpPr/>
          <p:nvPr/>
        </p:nvSpPr>
        <p:spPr>
          <a:xfrm>
            <a:off x="6133320" y="728640"/>
            <a:ext cx="1253880" cy="16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  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Passive transport</a:t>
            </a:r>
            <a:endParaRPr/>
          </a:p>
        </p:txBody>
      </p:sp>
      <p:sp>
        <p:nvSpPr>
          <p:cNvPr id="1269" name="CustomShape 6"/>
          <p:cNvSpPr/>
          <p:nvPr/>
        </p:nvSpPr>
        <p:spPr>
          <a:xfrm>
            <a:off x="5803920" y="6049800"/>
            <a:ext cx="145188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Small volume of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concentrated urine</a:t>
            </a:r>
            <a:endParaRPr/>
          </a:p>
        </p:txBody>
      </p:sp>
      <p:sp>
        <p:nvSpPr>
          <p:cNvPr id="1270" name="CustomShape 7"/>
          <p:cNvSpPr/>
          <p:nvPr/>
        </p:nvSpPr>
        <p:spPr>
          <a:xfrm>
            <a:off x="3818520" y="2487600"/>
            <a:ext cx="48132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1271" name="CustomShape 8"/>
          <p:cNvSpPr/>
          <p:nvPr/>
        </p:nvSpPr>
        <p:spPr>
          <a:xfrm>
            <a:off x="4625280" y="2928960"/>
            <a:ext cx="34560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</p:txBody>
      </p:sp>
      <p:sp>
        <p:nvSpPr>
          <p:cNvPr id="1272" name="CustomShape 9"/>
          <p:cNvSpPr/>
          <p:nvPr/>
        </p:nvSpPr>
        <p:spPr>
          <a:xfrm>
            <a:off x="4625280" y="3824280"/>
            <a:ext cx="34560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</p:txBody>
      </p:sp>
      <p:sp>
        <p:nvSpPr>
          <p:cNvPr id="1273" name="CustomShape 10"/>
          <p:cNvSpPr/>
          <p:nvPr/>
        </p:nvSpPr>
        <p:spPr>
          <a:xfrm>
            <a:off x="4622040" y="4471920"/>
            <a:ext cx="34560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NaCI</a:t>
            </a:r>
            <a:endParaRPr/>
          </a:p>
        </p:txBody>
      </p:sp>
      <p:sp>
        <p:nvSpPr>
          <p:cNvPr id="1274" name="CustomShape 11"/>
          <p:cNvSpPr/>
          <p:nvPr/>
        </p:nvSpPr>
        <p:spPr>
          <a:xfrm>
            <a:off x="5602320" y="4478400"/>
            <a:ext cx="33804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Urea</a:t>
            </a:r>
            <a:endParaRPr/>
          </a:p>
        </p:txBody>
      </p:sp>
      <p:sp>
        <p:nvSpPr>
          <p:cNvPr id="1275" name="CustomShape 12"/>
          <p:cNvSpPr/>
          <p:nvPr/>
        </p:nvSpPr>
        <p:spPr>
          <a:xfrm>
            <a:off x="5602320" y="5145120"/>
            <a:ext cx="33804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Urea</a:t>
            </a:r>
            <a:endParaRPr/>
          </a:p>
        </p:txBody>
      </p:sp>
      <p:sp>
        <p:nvSpPr>
          <p:cNvPr id="1276" name="CustomShape 13"/>
          <p:cNvSpPr/>
          <p:nvPr/>
        </p:nvSpPr>
        <p:spPr>
          <a:xfrm>
            <a:off x="6702840" y="2093760"/>
            <a:ext cx="276840" cy="205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277" name="CustomShape 14"/>
          <p:cNvSpPr/>
          <p:nvPr/>
        </p:nvSpPr>
        <p:spPr>
          <a:xfrm>
            <a:off x="6702840" y="1373040"/>
            <a:ext cx="276840" cy="205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278" name="CustomShape 15"/>
          <p:cNvSpPr/>
          <p:nvPr/>
        </p:nvSpPr>
        <p:spPr>
          <a:xfrm>
            <a:off x="5652000" y="2811600"/>
            <a:ext cx="276840" cy="205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279" name="CustomShape 16"/>
          <p:cNvSpPr/>
          <p:nvPr/>
        </p:nvSpPr>
        <p:spPr>
          <a:xfrm>
            <a:off x="5652000" y="3303720"/>
            <a:ext cx="276840" cy="205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280" name="CustomShape 17"/>
          <p:cNvSpPr/>
          <p:nvPr/>
        </p:nvSpPr>
        <p:spPr>
          <a:xfrm>
            <a:off x="5652000" y="4284720"/>
            <a:ext cx="276840" cy="205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281" name="CustomShape 18"/>
          <p:cNvSpPr/>
          <p:nvPr/>
        </p:nvSpPr>
        <p:spPr>
          <a:xfrm>
            <a:off x="5652000" y="4938840"/>
            <a:ext cx="276840" cy="205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282" name="CustomShape 19"/>
          <p:cNvSpPr/>
          <p:nvPr/>
        </p:nvSpPr>
        <p:spPr>
          <a:xfrm>
            <a:off x="5652000" y="5452920"/>
            <a:ext cx="276840" cy="205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283" name="CustomShape 20"/>
          <p:cNvSpPr/>
          <p:nvPr/>
        </p:nvSpPr>
        <p:spPr>
          <a:xfrm>
            <a:off x="7340760" y="4998960"/>
            <a:ext cx="109440" cy="1062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84" name="CustomShape 21"/>
          <p:cNvSpPr/>
          <p:nvPr/>
        </p:nvSpPr>
        <p:spPr>
          <a:xfrm>
            <a:off x="7369200" y="4916520"/>
            <a:ext cx="80640" cy="71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85" name="CustomShape 22"/>
          <p:cNvSpPr/>
          <p:nvPr/>
        </p:nvSpPr>
        <p:spPr>
          <a:xfrm>
            <a:off x="7369200" y="4782960"/>
            <a:ext cx="80640" cy="115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86" name="CustomShape 23"/>
          <p:cNvSpPr/>
          <p:nvPr/>
        </p:nvSpPr>
        <p:spPr>
          <a:xfrm>
            <a:off x="7369200" y="4687920"/>
            <a:ext cx="80640" cy="77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87" name="CustomShape 24"/>
          <p:cNvSpPr/>
          <p:nvPr/>
        </p:nvSpPr>
        <p:spPr>
          <a:xfrm>
            <a:off x="7340760" y="4649760"/>
            <a:ext cx="109440" cy="17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88" name="CustomShape 25"/>
          <p:cNvSpPr/>
          <p:nvPr/>
        </p:nvSpPr>
        <p:spPr>
          <a:xfrm>
            <a:off x="7369200" y="4557600"/>
            <a:ext cx="80640" cy="745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89" name="CustomShape 26"/>
          <p:cNvSpPr/>
          <p:nvPr/>
        </p:nvSpPr>
        <p:spPr>
          <a:xfrm>
            <a:off x="7340760" y="4522680"/>
            <a:ext cx="109440" cy="17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0" name="CustomShape 27"/>
          <p:cNvSpPr/>
          <p:nvPr/>
        </p:nvSpPr>
        <p:spPr>
          <a:xfrm>
            <a:off x="7340760" y="4478400"/>
            <a:ext cx="109440" cy="205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1" name="CustomShape 28"/>
          <p:cNvSpPr/>
          <p:nvPr/>
        </p:nvSpPr>
        <p:spPr>
          <a:xfrm>
            <a:off x="7343640" y="4421160"/>
            <a:ext cx="106200" cy="424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2" name="CustomShape 29"/>
          <p:cNvSpPr/>
          <p:nvPr/>
        </p:nvSpPr>
        <p:spPr>
          <a:xfrm>
            <a:off x="7372440" y="4335480"/>
            <a:ext cx="109440" cy="80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3" name="CustomShape 30"/>
          <p:cNvSpPr/>
          <p:nvPr/>
        </p:nvSpPr>
        <p:spPr>
          <a:xfrm>
            <a:off x="7369200" y="4202280"/>
            <a:ext cx="80640" cy="80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4" name="CustomShape 31"/>
          <p:cNvSpPr/>
          <p:nvPr/>
        </p:nvSpPr>
        <p:spPr>
          <a:xfrm>
            <a:off x="7340760" y="4141800"/>
            <a:ext cx="109440" cy="522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5" name="CustomShape 32"/>
          <p:cNvSpPr/>
          <p:nvPr/>
        </p:nvSpPr>
        <p:spPr>
          <a:xfrm>
            <a:off x="7340760" y="4071960"/>
            <a:ext cx="109440" cy="205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6" name="CustomShape 33"/>
          <p:cNvSpPr/>
          <p:nvPr/>
        </p:nvSpPr>
        <p:spPr>
          <a:xfrm>
            <a:off x="7369200" y="3979800"/>
            <a:ext cx="80640" cy="71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7" name="CustomShape 34"/>
          <p:cNvSpPr/>
          <p:nvPr/>
        </p:nvSpPr>
        <p:spPr>
          <a:xfrm>
            <a:off x="7343640" y="3919680"/>
            <a:ext cx="106200" cy="457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8" name="CustomShape 35"/>
          <p:cNvSpPr/>
          <p:nvPr/>
        </p:nvSpPr>
        <p:spPr>
          <a:xfrm>
            <a:off x="7369200" y="3840120"/>
            <a:ext cx="80640" cy="71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299" name="CustomShape 36"/>
          <p:cNvSpPr/>
          <p:nvPr/>
        </p:nvSpPr>
        <p:spPr>
          <a:xfrm>
            <a:off x="7369200" y="3773520"/>
            <a:ext cx="80640" cy="489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00" name="CustomShape 37"/>
          <p:cNvSpPr/>
          <p:nvPr/>
        </p:nvSpPr>
        <p:spPr>
          <a:xfrm>
            <a:off x="7369200" y="3697200"/>
            <a:ext cx="80640" cy="71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01" name="CustomShape 38"/>
          <p:cNvSpPr/>
          <p:nvPr/>
        </p:nvSpPr>
        <p:spPr>
          <a:xfrm>
            <a:off x="7343640" y="3639960"/>
            <a:ext cx="106200" cy="457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02" name="CustomShape 39"/>
          <p:cNvSpPr/>
          <p:nvPr/>
        </p:nvSpPr>
        <p:spPr>
          <a:xfrm>
            <a:off x="7340760" y="3608280"/>
            <a:ext cx="109440" cy="17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03" name="CustomShape 40"/>
          <p:cNvSpPr/>
          <p:nvPr/>
        </p:nvSpPr>
        <p:spPr>
          <a:xfrm>
            <a:off x="7343640" y="3548160"/>
            <a:ext cx="106200" cy="457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04" name="CustomShape 41"/>
          <p:cNvSpPr/>
          <p:nvPr/>
        </p:nvSpPr>
        <p:spPr>
          <a:xfrm>
            <a:off x="7340760" y="3513240"/>
            <a:ext cx="109440" cy="205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05" name="CustomShape 42"/>
          <p:cNvSpPr/>
          <p:nvPr/>
        </p:nvSpPr>
        <p:spPr>
          <a:xfrm>
            <a:off x="7369200" y="3422520"/>
            <a:ext cx="80640" cy="727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06" name="CustomShape 43"/>
          <p:cNvSpPr/>
          <p:nvPr/>
        </p:nvSpPr>
        <p:spPr>
          <a:xfrm>
            <a:off x="7340760" y="3384720"/>
            <a:ext cx="109440" cy="205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07" name="CustomShape 44"/>
          <p:cNvSpPr/>
          <p:nvPr/>
        </p:nvSpPr>
        <p:spPr>
          <a:xfrm>
            <a:off x="7340760" y="3276720"/>
            <a:ext cx="109440" cy="522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08" name="CustomShape 45"/>
          <p:cNvSpPr/>
          <p:nvPr/>
        </p:nvSpPr>
        <p:spPr>
          <a:xfrm>
            <a:off x="7340760" y="3251160"/>
            <a:ext cx="109440" cy="17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09" name="CustomShape 46"/>
          <p:cNvSpPr/>
          <p:nvPr/>
        </p:nvSpPr>
        <p:spPr>
          <a:xfrm>
            <a:off x="7372440" y="3156120"/>
            <a:ext cx="77400" cy="71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10" name="CustomShape 47"/>
          <p:cNvSpPr/>
          <p:nvPr/>
        </p:nvSpPr>
        <p:spPr>
          <a:xfrm>
            <a:off x="7340760" y="3114720"/>
            <a:ext cx="109440" cy="205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11" name="CustomShape 48"/>
          <p:cNvSpPr/>
          <p:nvPr/>
        </p:nvSpPr>
        <p:spPr>
          <a:xfrm>
            <a:off x="7340760" y="3019320"/>
            <a:ext cx="109440" cy="77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12" name="CustomShape 49"/>
          <p:cNvSpPr/>
          <p:nvPr/>
        </p:nvSpPr>
        <p:spPr>
          <a:xfrm>
            <a:off x="7340760" y="2924280"/>
            <a:ext cx="141120" cy="363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13" name="CustomShape 50"/>
          <p:cNvSpPr/>
          <p:nvPr/>
        </p:nvSpPr>
        <p:spPr>
          <a:xfrm>
            <a:off x="7369200" y="2793960"/>
            <a:ext cx="80640" cy="112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14" name="CustomShape 51"/>
          <p:cNvSpPr/>
          <p:nvPr/>
        </p:nvSpPr>
        <p:spPr>
          <a:xfrm>
            <a:off x="7340760" y="2670120"/>
            <a:ext cx="109440" cy="1029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15" name="CustomShape 52"/>
          <p:cNvSpPr/>
          <p:nvPr/>
        </p:nvSpPr>
        <p:spPr>
          <a:xfrm>
            <a:off x="7369200" y="2587680"/>
            <a:ext cx="80640" cy="71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16" name="CustomShape 53"/>
          <p:cNvSpPr/>
          <p:nvPr/>
        </p:nvSpPr>
        <p:spPr>
          <a:xfrm>
            <a:off x="7369200" y="2454120"/>
            <a:ext cx="80640" cy="112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17" name="CustomShape 54"/>
          <p:cNvSpPr/>
          <p:nvPr/>
        </p:nvSpPr>
        <p:spPr>
          <a:xfrm>
            <a:off x="7340760" y="2400480"/>
            <a:ext cx="141120" cy="363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1318" name="CustomShape 55"/>
          <p:cNvSpPr/>
          <p:nvPr/>
        </p:nvSpPr>
        <p:spPr>
          <a:xfrm>
            <a:off x="3717720" y="3992400"/>
            <a:ext cx="57564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Outer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1319" name="CustomShape 56"/>
          <p:cNvSpPr/>
          <p:nvPr/>
        </p:nvSpPr>
        <p:spPr>
          <a:xfrm>
            <a:off x="3793680" y="5405400"/>
            <a:ext cx="575640" cy="363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Inner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1320" name="CustomShape 57"/>
          <p:cNvSpPr/>
          <p:nvPr/>
        </p:nvSpPr>
        <p:spPr>
          <a:xfrm>
            <a:off x="3894840" y="6199200"/>
            <a:ext cx="128736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(b) Maximal ADH</a:t>
            </a:r>
            <a:endParaRPr/>
          </a:p>
        </p:txBody>
      </p:sp>
      <p:sp>
        <p:nvSpPr>
          <p:cNvPr id="1321" name="CustomShape 58"/>
          <p:cNvSpPr/>
          <p:nvPr/>
        </p:nvSpPr>
        <p:spPr>
          <a:xfrm>
            <a:off x="5635800" y="2166840"/>
            <a:ext cx="31104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DCT</a:t>
            </a:r>
            <a:endParaRPr/>
          </a:p>
        </p:txBody>
      </p:sp>
      <p:sp>
        <p:nvSpPr>
          <p:cNvPr id="1322" name="CustomShape 59"/>
          <p:cNvSpPr/>
          <p:nvPr/>
        </p:nvSpPr>
        <p:spPr>
          <a:xfrm>
            <a:off x="3894840" y="1531800"/>
            <a:ext cx="1220400" cy="637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Descending limb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of loop of Henle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23" name="CustomShape 60"/>
          <p:cNvSpPr/>
          <p:nvPr/>
        </p:nvSpPr>
        <p:spPr>
          <a:xfrm>
            <a:off x="4857840" y="1208160"/>
            <a:ext cx="1101600" cy="180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Collecting duct</a:t>
            </a:r>
            <a:endParaRPr/>
          </a:p>
        </p:txBody>
      </p:sp>
      <p:sp>
        <p:nvSpPr>
          <p:cNvPr id="1324" name="CustomShape 61"/>
          <p:cNvSpPr/>
          <p:nvPr/>
        </p:nvSpPr>
        <p:spPr>
          <a:xfrm>
            <a:off x="3858120" y="3745080"/>
            <a:ext cx="276840" cy="205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1325" name="CustomShape 62"/>
          <p:cNvSpPr/>
          <p:nvPr/>
        </p:nvSpPr>
        <p:spPr>
          <a:xfrm>
            <a:off x="3858120" y="5148360"/>
            <a:ext cx="276840" cy="205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2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O</a:t>
            </a:r>
            <a:endParaRPr/>
          </a:p>
        </p:txBody>
      </p:sp>
    </p:spTree>
  </p:cSld>
  <p:timing>
    <p:tnLst>
      <p:par>
        <p:cTn id="181" dur="indefinite" restart="never" nodeType="tmRoot">
          <p:childTnLst>
            <p:seq>
              <p:cTn id="1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Physical Characteristics of Urine</a:t>
            </a:r>
            <a:endParaRPr/>
          </a:p>
        </p:txBody>
      </p:sp>
      <p:sp>
        <p:nvSpPr>
          <p:cNvPr id="1327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Color and transparency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Clear, pale to deep yellow (due to urochrome)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Drugs, vitamin supplements, and diet can alter the color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Cloudy urine may indicate a urinary tract infection</a:t>
            </a:r>
            <a:endParaRPr/>
          </a:p>
        </p:txBody>
      </p:sp>
    </p:spTree>
  </p:cSld>
  <p:timing>
    <p:tnLst>
      <p:par>
        <p:cTn id="183" dur="indefinite" restart="never" nodeType="tmRoot">
          <p:childTnLst>
            <p:seq>
              <p:cTn id="1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Physical Characteristics of Urine</a:t>
            </a:r>
            <a:endParaRPr/>
          </a:p>
        </p:txBody>
      </p:sp>
      <p:sp>
        <p:nvSpPr>
          <p:cNvPr id="132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Odor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Slightly aromatic when fresh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Develops ammonia odor upon standing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May be altered by some drugs and vegetables</a:t>
            </a:r>
            <a:endParaRPr/>
          </a:p>
        </p:txBody>
      </p:sp>
    </p:spTree>
  </p:cSld>
  <p:timing>
    <p:tnLst>
      <p:par>
        <p:cTn id="185" dur="indefinite" restart="never" nodeType="tmRoot">
          <p:childTnLst>
            <p:seq>
              <p:cTn id="1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Physical Characteristics of Urine</a:t>
            </a:r>
            <a:endParaRPr/>
          </a:p>
        </p:txBody>
      </p:sp>
      <p:sp>
        <p:nvSpPr>
          <p:cNvPr id="133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pH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Slightly acidic (~pH 6, with a range of 4.5 to 8.0)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Diet, prolonged vomiting, or urinary tract infections may alter pH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Specific gravity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1.001 to 1.035, dependent on solute concentration</a:t>
            </a:r>
            <a:endParaRPr/>
          </a:p>
        </p:txBody>
      </p:sp>
    </p:spTree>
  </p:cSld>
  <p:timing>
    <p:tnLst>
      <p:par>
        <p:cTn id="187" dur="indefinite" restart="never" nodeType="tmRoot">
          <p:childTnLst>
            <p:seq>
              <p:cTn id="1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Chemical Composition of Urine</a:t>
            </a:r>
            <a:endParaRPr/>
          </a:p>
        </p:txBody>
      </p:sp>
      <p:sp>
        <p:nvSpPr>
          <p:cNvPr id="1333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95% water and 5% solutes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Nitrogenous wastes: urea, uric acid, and creatinine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Other normal solutes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, K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, PO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4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3–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, and SO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4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2–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,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, Mg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and HCO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3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–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Abnormally high concentrations of any constituent may indicate pathology</a:t>
            </a:r>
            <a:endParaRPr/>
          </a:p>
        </p:txBody>
      </p:sp>
    </p:spTree>
  </p:cSld>
  <p:timing>
    <p:tnLst>
      <p:par>
        <p:cTn id="189" dur="indefinite" restart="never" nodeType="tmRoot">
          <p:childTnLst>
            <p:seq>
              <p:cTn id="1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Regulation of Glomerular Filtration</a:t>
            </a:r>
            <a:endParaRPr/>
          </a:p>
        </p:txBody>
      </p:sp>
      <p:sp>
        <p:nvSpPr>
          <p:cNvPr id="1335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GFR is tightly controlled by two types of mechanisms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Intrinsic controls (renal autoregulation)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Act locally within the kidney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Extrinsic controls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Nervous and endocrine mechanisms that maintain blood pressure, but affect kidney function</a:t>
            </a:r>
            <a:endParaRPr/>
          </a:p>
        </p:txBody>
      </p:sp>
    </p:spTree>
  </p:cSld>
  <p:timing>
    <p:tnLst>
      <p:par>
        <p:cTn id="191" dur="indefinite" restart="never" nodeType="tmRoot">
          <p:childTnLst>
            <p:seq>
              <p:cTn id="1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Intrinsic Controls</a:t>
            </a:r>
            <a:endParaRPr/>
          </a:p>
        </p:txBody>
      </p:sp>
      <p:sp>
        <p:nvSpPr>
          <p:cNvPr id="1337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Maintains a nearly constant GFR when Mean Arterial Pressure is in the range of 80–180 mm Hg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types of renal autoregulation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Myogenic mechanism (Chapter 19)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Tubuloglomerular feedback mechanism, which senses changes in the juxtaglomerular apparatus</a:t>
            </a:r>
            <a:endParaRPr/>
          </a:p>
        </p:txBody>
      </p:sp>
    </p:spTree>
  </p:cSld>
  <p:timing>
    <p:tnLst>
      <p:par>
        <p:cTn id="193" dur="indefinite" restart="never" nodeType="tmRoot">
          <p:childTnLst>
            <p:seq>
              <p:cTn id="1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Intrinsic Controls: Myogenic Mechanism</a:t>
            </a:r>
            <a:endParaRPr/>
          </a:p>
        </p:txBody>
      </p:sp>
      <p:sp>
        <p:nvSpPr>
          <p:cNvPr id="1339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Symbol"/>
              </a:rPr>
              <a:t>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BP </a:t>
            </a:r>
            <a:r>
              <a:rPr lang="en-US" sz="3200">
                <a:solidFill>
                  <a:srgbClr val="000000"/>
                </a:solidFill>
                <a:latin typeface="Symbol"/>
              </a:rPr>
              <a:t>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constriction of afferent arterioles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Helps maintain normal GFR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Protects glomeruli from damaging high BP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Symbol"/>
                <a:ea typeface="ＭＳ Ｐゴシック"/>
              </a:rPr>
              <a:t>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BP </a:t>
            </a:r>
            <a:r>
              <a:rPr lang="en-US" sz="3200">
                <a:solidFill>
                  <a:srgbClr val="000000"/>
                </a:solidFill>
                <a:latin typeface="Symbol"/>
                <a:ea typeface="ＭＳ Ｐゴシック"/>
              </a:rPr>
              <a:t>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 dilation of afferent arterioles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Helps maintain normal GFR</a:t>
            </a:r>
            <a:endParaRPr/>
          </a:p>
        </p:txBody>
      </p:sp>
    </p:spTree>
  </p:cSld>
  <p:timing>
    <p:tnLst>
      <p:par>
        <p:cTn id="195" dur="indefinite" restart="never" nodeType="tmRoot">
          <p:childTnLst>
            <p:seq>
              <p:cTn id="1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Intrinsic Controls: Tubuloglomerular Feedback Mechanism</a:t>
            </a:r>
            <a:endParaRPr/>
          </a:p>
        </p:txBody>
      </p:sp>
      <p:sp>
        <p:nvSpPr>
          <p:cNvPr id="1341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Flow-dependent mechanism directed by the macula densa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If GFR increases, filtrate flow rate increases in the tubule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Filtrate NaCl concentration will be high because of insufficient time for reabsorption</a:t>
            </a:r>
            <a:endParaRPr/>
          </a:p>
        </p:txBody>
      </p:sp>
    </p:spTree>
  </p:cSld>
  <p:timing>
    <p:tnLst>
      <p:par>
        <p:cTn id="197" dur="indefinite" restart="never" nodeType="tmRoot">
          <p:childTnLst>
            <p:seq>
              <p:cTn id="1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