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0.xml" ContentType="application/vnd.openxmlformats-officedocument.presentationml.slide+xml"/>
  <Override PartName="/ppt/slides/slide87.xml" ContentType="application/vnd.openxmlformats-officedocument.presentationml.slide+xml"/>
  <Override PartName="/ppt/slides/slide93.xml" ContentType="application/vnd.openxmlformats-officedocument.presentationml.slide+xml"/>
  <Override PartName="/ppt/slides/slide86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9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91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8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71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99.xml.rels" ContentType="application/vnd.openxmlformats-package.relationships+xml"/>
  <Override PartName="/ppt/slides/_rels/slide97.xml.rels" ContentType="application/vnd.openxmlformats-package.relationships+xml"/>
  <Override PartName="/ppt/slides/_rels/slide91.xml.rels" ContentType="application/vnd.openxmlformats-package.relationships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84.xml.rels" ContentType="application/vnd.openxmlformats-package.relationships+xml"/>
  <Override PartName="/ppt/slides/_rels/slide76.xml.rels" ContentType="application/vnd.openxmlformats-package.relationships+xml"/>
  <Override PartName="/ppt/slides/_rels/slide65.xml.rels" ContentType="application/vnd.openxmlformats-package.relationships+xml"/>
  <Override PartName="/ppt/slides/_rels/slide90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95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70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96.xml.rels" ContentType="application/vnd.openxmlformats-package.relationships+xml"/>
  <Override PartName="/ppt/slides/_rels/slide38.xml.rels" ContentType="application/vnd.openxmlformats-package.relationships+xml"/>
  <Override PartName="/ppt/slides/_rels/slide75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94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100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87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98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82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93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81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92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8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97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34.xml" ContentType="application/vnd.openxmlformats-officedocument.presentationml.slide+xml"/>
  <Override PartName="/ppt/slides/slide100.xml" ContentType="application/vnd.openxmlformats-officedocument.presentationml.slide+xml"/>
  <Override PartName="/ppt/slides/slide7.xml" ContentType="application/vnd.openxmlformats-officedocument.presentationml.slide+xml"/>
  <Override PartName="/ppt/slides/slide92.xml" ContentType="application/vnd.openxmlformats-officedocument.presentationml.slide+xml"/>
  <Override PartName="/ppt/slides/slide89.xml" ContentType="application/vnd.openxmlformats-officedocument.presentationml.slide+xml"/>
  <Override PartName="/ppt/slides/slide24.xml" ContentType="application/vnd.openxmlformats-officedocument.presentationml.slide+xml"/>
  <Override PartName="/ppt/slides/slide7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6.jpeg" ContentType="image/jpeg"/>
  <Override PartName="/ppt/media/image35.jpeg" ContentType="image/jpeg"/>
  <Override PartName="/ppt/media/image33.jpeg" ContentType="image/jpeg"/>
  <Override PartName="/ppt/media/image32.jpeg" ContentType="image/jpeg"/>
  <Override PartName="/ppt/media/image29.jpeg" ContentType="image/jpeg"/>
  <Override PartName="/ppt/media/image26.jpeg" ContentType="image/jpeg"/>
  <Override PartName="/ppt/media/image25.jpeg" ContentType="image/jpeg"/>
  <Override PartName="/ppt/media/image22.jpeg" ContentType="image/jpeg"/>
  <Override PartName="/ppt/media/image23.jpeg" ContentType="image/jpeg"/>
  <Override PartName="/ppt/media/image21.jpeg" ContentType="image/jpeg"/>
  <Override PartName="/ppt/media/image24.jpeg" ContentType="image/jpeg"/>
  <Override PartName="/ppt/media/image28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31.jpeg" ContentType="image/jpeg"/>
  <Override PartName="/ppt/media/image15.jpeg" ContentType="image/jpeg"/>
  <Override PartName="/ppt/media/image11.jpeg" ContentType="image/jpeg"/>
  <Override PartName="/ppt/media/image30.jpeg" ContentType="image/jpeg"/>
  <Override PartName="/ppt/media/image8.jpeg" ContentType="image/jpeg"/>
  <Override PartName="/ppt/media/image6.png" ContentType="image/png"/>
  <Override PartName="/ppt/media/image10.jpeg" ContentType="image/jpeg"/>
  <Override PartName="/ppt/media/image34.jpeg" ContentType="image/jpeg"/>
  <Override PartName="/ppt/media/image5.png" ContentType="image/png"/>
  <Override PartName="/ppt/media/image27.jpeg" ContentType="image/jpeg"/>
  <Override PartName="/ppt/media/image13.jpeg" ContentType="image/jpeg"/>
  <Override PartName="/ppt/media/image7.png" ContentType="image/png"/>
  <Override PartName="/ppt/media/image4.png" ContentType="image/png"/>
  <Override PartName="/ppt/media/image12.jpeg" ContentType="image/jpeg"/>
  <Override PartName="/ppt/media/image20.jpeg" ContentType="image/jpeg"/>
  <Override PartName="/ppt/media/image9.jpeg" ContentType="image/jpeg"/>
  <Override PartName="/ppt/media/image3.png" ContentType="image/png"/>
  <Override PartName="/ppt/media/image2.png" ContentType="image/png"/>
  <Override PartName="/ppt/media/image14.jpeg" ContentType="image/jpe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slide" Target="slides/slide92.xml"/><Relationship Id="rId97" Type="http://schemas.openxmlformats.org/officeDocument/2006/relationships/slide" Target="slides/slide93.xml"/><Relationship Id="rId98" Type="http://schemas.openxmlformats.org/officeDocument/2006/relationships/slide" Target="slides/slide94.xml"/><Relationship Id="rId99" Type="http://schemas.openxmlformats.org/officeDocument/2006/relationships/slide" Target="slides/slide95.xml"/><Relationship Id="rId100" Type="http://schemas.openxmlformats.org/officeDocument/2006/relationships/slide" Target="slides/slide96.xml"/><Relationship Id="rId101" Type="http://schemas.openxmlformats.org/officeDocument/2006/relationships/slide" Target="slides/slide97.xml"/><Relationship Id="rId102" Type="http://schemas.openxmlformats.org/officeDocument/2006/relationships/slide" Target="slides/slide98.xml"/><Relationship Id="rId103" Type="http://schemas.openxmlformats.org/officeDocument/2006/relationships/slide" Target="slides/slide99.xml"/><Relationship Id="rId104" Type="http://schemas.openxmlformats.org/officeDocument/2006/relationships/slide" Target="slides/slide10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499000" y="3600360"/>
            <a:ext cx="3644280" cy="2739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alibri"/>
              </a:rPr>
              <a:t>Nutrition, Metabolism &amp; Thermoregulation</a:t>
            </a:r>
            <a:endParaRPr/>
          </a:p>
        </p:txBody>
      </p:sp>
      <p:pic>
        <p:nvPicPr>
          <p:cNvPr id="10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98280" cy="685728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5499000" y="1343880"/>
            <a:ext cx="3644280" cy="173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5400" u="sng">
                <a:solidFill>
                  <a:srgbClr val="000000"/>
                </a:solidFill>
                <a:latin typeface="Calibri"/>
              </a:rPr>
              <a:t>Chapter 24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Oxidation-Reduction (Redox) Reactions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Some coenzymes act as hydrogen (or electron) acceptors in metabolic pathways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Nicotinamide adenine dinucleotide (NAD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)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Flavin adenine dinucleotide (FAD)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These allow us to transfer high-energy electrons, to harvest their energy.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Fever</a:t>
            </a:r>
            <a:endParaRPr/>
          </a:p>
        </p:txBody>
      </p:sp>
      <p:sp>
        <p:nvSpPr>
          <p:cNvPr id="111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Prostaglandins reset the hypothalamic thermostat higher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Natural body defenses or antibiotics reverse the disease process; cryogens (e.g., vasopressin) reset the thermostat to a lower (normal) level</a:t>
            </a:r>
            <a:endParaRPr/>
          </a:p>
        </p:txBody>
      </p:sp>
    </p:spTree>
  </p:cSld>
  <p:timing>
    <p:tnLst>
      <p:par>
        <p:cTn id="199" dur="indefinite" restart="never" nodeType="tmRoot">
          <p:childTnLst>
            <p:seq>
              <p:cTn id="2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914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Carbohydrate Metabolism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457200" y="123516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Oxidation of glucose </a:t>
            </a:r>
            <a:endParaRPr/>
          </a:p>
          <a:p>
            <a:pPr>
              <a:lnSpc>
                <a:spcPct val="100000"/>
              </a:lnSpc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C</a:t>
            </a:r>
            <a:r>
              <a:rPr lang="en-US" sz="2600" baseline="-25000">
                <a:solidFill>
                  <a:srgbClr val="000000"/>
                </a:solidFill>
                <a:latin typeface="Calibri"/>
                <a:ea typeface="ＭＳ Ｐゴシック"/>
              </a:rPr>
              <a:t>6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H</a:t>
            </a:r>
            <a:r>
              <a:rPr lang="en-US" sz="2600" baseline="-25000">
                <a:solidFill>
                  <a:srgbClr val="000000"/>
                </a:solidFill>
                <a:latin typeface="Calibri"/>
                <a:ea typeface="ＭＳ Ｐゴシック"/>
              </a:rPr>
              <a:t>12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O</a:t>
            </a:r>
            <a:r>
              <a:rPr lang="en-US" sz="2600" baseline="-25000">
                <a:solidFill>
                  <a:srgbClr val="000000"/>
                </a:solidFill>
                <a:latin typeface="Calibri"/>
                <a:ea typeface="ＭＳ Ｐゴシック"/>
              </a:rPr>
              <a:t>6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 + 6O</a:t>
            </a:r>
            <a:r>
              <a:rPr lang="en-US" sz="26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2600">
                <a:solidFill>
                  <a:srgbClr val="000000"/>
                </a:solidFill>
                <a:latin typeface="DejaVu Sans"/>
                <a:ea typeface="DejaVu Sans"/>
              </a:rPr>
              <a:t>→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 6H</a:t>
            </a:r>
            <a:r>
              <a:rPr lang="en-US" sz="26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O + 6CO</a:t>
            </a:r>
            <a:r>
              <a:rPr lang="en-US" sz="26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 + 36 ATP + heat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Glucose is catabolized in three pathways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Glycolysis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Krebs cycle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Electron transport chain and oxidative phosphorylation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Count those carbons in each step we study!!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81532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24.5</a:t>
            </a:r>
            <a:endParaRPr/>
          </a:p>
        </p:txBody>
      </p:sp>
      <p:pic>
        <p:nvPicPr>
          <p:cNvPr id="132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1640" y="54936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3932280" y="3822840"/>
            <a:ext cx="6912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4" name="CustomShape 3"/>
          <p:cNvSpPr/>
          <p:nvPr/>
        </p:nvSpPr>
        <p:spPr>
          <a:xfrm>
            <a:off x="4106880" y="3822840"/>
            <a:ext cx="7848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5" name="CustomShape 4"/>
          <p:cNvSpPr/>
          <p:nvPr/>
        </p:nvSpPr>
        <p:spPr>
          <a:xfrm>
            <a:off x="1198440" y="3822840"/>
            <a:ext cx="6588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6" name="CustomShape 5"/>
          <p:cNvSpPr/>
          <p:nvPr/>
        </p:nvSpPr>
        <p:spPr>
          <a:xfrm>
            <a:off x="1373040" y="3822840"/>
            <a:ext cx="7848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7" name="CustomShape 6"/>
          <p:cNvSpPr/>
          <p:nvPr/>
        </p:nvSpPr>
        <p:spPr>
          <a:xfrm>
            <a:off x="2817720" y="2938320"/>
            <a:ext cx="891360" cy="450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8" name="Line 7"/>
          <p:cNvSpPr/>
          <p:nvPr/>
        </p:nvSpPr>
        <p:spPr>
          <a:xfrm>
            <a:off x="3557520" y="3854160"/>
            <a:ext cx="3715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9" name="Line 8"/>
          <p:cNvSpPr/>
          <p:nvPr/>
        </p:nvSpPr>
        <p:spPr>
          <a:xfrm>
            <a:off x="5530680" y="2944800"/>
            <a:ext cx="1440" cy="4032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0" name="CustomShape 9"/>
          <p:cNvSpPr/>
          <p:nvPr/>
        </p:nvSpPr>
        <p:spPr>
          <a:xfrm>
            <a:off x="1198440" y="3854520"/>
            <a:ext cx="253440" cy="3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41" name="CustomShape 10"/>
          <p:cNvSpPr/>
          <p:nvPr/>
        </p:nvSpPr>
        <p:spPr>
          <a:xfrm>
            <a:off x="3932280" y="3854520"/>
            <a:ext cx="253440" cy="3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42" name="Line 11"/>
          <p:cNvSpPr/>
          <p:nvPr/>
        </p:nvSpPr>
        <p:spPr>
          <a:xfrm>
            <a:off x="1452240" y="3854160"/>
            <a:ext cx="4762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3" name="Line 12"/>
          <p:cNvSpPr/>
          <p:nvPr/>
        </p:nvSpPr>
        <p:spPr>
          <a:xfrm>
            <a:off x="2668320" y="3389040"/>
            <a:ext cx="1494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4" name="CustomShape 13"/>
          <p:cNvSpPr/>
          <p:nvPr/>
        </p:nvSpPr>
        <p:spPr>
          <a:xfrm>
            <a:off x="6654960" y="3622680"/>
            <a:ext cx="119880" cy="50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45" name="CustomShape 14"/>
          <p:cNvSpPr/>
          <p:nvPr/>
        </p:nvSpPr>
        <p:spPr>
          <a:xfrm>
            <a:off x="6870600" y="3619440"/>
            <a:ext cx="145440" cy="532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46" name="CustomShape 15"/>
          <p:cNvSpPr/>
          <p:nvPr/>
        </p:nvSpPr>
        <p:spPr>
          <a:xfrm>
            <a:off x="6654960" y="3673440"/>
            <a:ext cx="361080" cy="532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47" name="Line 16"/>
          <p:cNvSpPr/>
          <p:nvPr/>
        </p:nvSpPr>
        <p:spPr>
          <a:xfrm>
            <a:off x="7016400" y="3670200"/>
            <a:ext cx="478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8" name="CustomShape 17"/>
          <p:cNvSpPr/>
          <p:nvPr/>
        </p:nvSpPr>
        <p:spPr>
          <a:xfrm>
            <a:off x="7098840" y="3571920"/>
            <a:ext cx="139212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Via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149" name="CustomShape 18"/>
          <p:cNvSpPr/>
          <p:nvPr/>
        </p:nvSpPr>
        <p:spPr>
          <a:xfrm>
            <a:off x="1955520" y="3749760"/>
            <a:ext cx="157212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Via substrate-level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150" name="CustomShape 19"/>
          <p:cNvSpPr/>
          <p:nvPr/>
        </p:nvSpPr>
        <p:spPr>
          <a:xfrm>
            <a:off x="4942440" y="3355920"/>
            <a:ext cx="12366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</p:txBody>
      </p:sp>
      <p:sp>
        <p:nvSpPr>
          <p:cNvPr id="151" name="CustomShape 20"/>
          <p:cNvSpPr/>
          <p:nvPr/>
        </p:nvSpPr>
        <p:spPr>
          <a:xfrm>
            <a:off x="1467360" y="3295800"/>
            <a:ext cx="1169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Mitochondrial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cristae</a:t>
            </a:r>
            <a:endParaRPr/>
          </a:p>
        </p:txBody>
      </p:sp>
      <p:sp>
        <p:nvSpPr>
          <p:cNvPr id="152" name="CustomShape 21"/>
          <p:cNvSpPr/>
          <p:nvPr/>
        </p:nvSpPr>
        <p:spPr>
          <a:xfrm>
            <a:off x="494640" y="3435480"/>
            <a:ext cx="6530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Cytosol</a:t>
            </a:r>
            <a:endParaRPr/>
          </a:p>
        </p:txBody>
      </p:sp>
      <p:sp>
        <p:nvSpPr>
          <p:cNvPr id="153" name="CustomShape 22"/>
          <p:cNvSpPr/>
          <p:nvPr/>
        </p:nvSpPr>
        <p:spPr>
          <a:xfrm>
            <a:off x="3809880" y="2168640"/>
            <a:ext cx="5022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154" name="CustomShape 23"/>
          <p:cNvSpPr/>
          <p:nvPr/>
        </p:nvSpPr>
        <p:spPr>
          <a:xfrm>
            <a:off x="460080" y="240660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155" name="CustomShape 24"/>
          <p:cNvSpPr/>
          <p:nvPr/>
        </p:nvSpPr>
        <p:spPr>
          <a:xfrm>
            <a:off x="905040" y="1990800"/>
            <a:ext cx="8938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Glycolysis</a:t>
            </a:r>
            <a:endParaRPr/>
          </a:p>
        </p:txBody>
      </p:sp>
      <p:sp>
        <p:nvSpPr>
          <p:cNvPr id="156" name="CustomShape 25"/>
          <p:cNvSpPr/>
          <p:nvPr/>
        </p:nvSpPr>
        <p:spPr>
          <a:xfrm>
            <a:off x="1567800" y="2305080"/>
            <a:ext cx="6440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Pyruvic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</a:t>
            </a:r>
            <a:endParaRPr/>
          </a:p>
        </p:txBody>
      </p:sp>
      <p:sp>
        <p:nvSpPr>
          <p:cNvPr id="157" name="CustomShape 26"/>
          <p:cNvSpPr/>
          <p:nvPr/>
        </p:nvSpPr>
        <p:spPr>
          <a:xfrm>
            <a:off x="5951160" y="1835280"/>
            <a:ext cx="165276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Electron transport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chain 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158" name="CustomShape 27"/>
          <p:cNvSpPr/>
          <p:nvPr/>
        </p:nvSpPr>
        <p:spPr>
          <a:xfrm>
            <a:off x="2373480" y="571680"/>
            <a:ext cx="34570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Chemical energy (high-energy electrons)</a:t>
            </a:r>
            <a:endParaRPr/>
          </a:p>
        </p:txBody>
      </p:sp>
      <p:sp>
        <p:nvSpPr>
          <p:cNvPr id="159" name="CustomShape 28"/>
          <p:cNvSpPr/>
          <p:nvPr/>
        </p:nvSpPr>
        <p:spPr>
          <a:xfrm>
            <a:off x="449280" y="4965840"/>
            <a:ext cx="231120" cy="2278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60" name="CustomShape 29"/>
          <p:cNvSpPr/>
          <p:nvPr/>
        </p:nvSpPr>
        <p:spPr>
          <a:xfrm>
            <a:off x="449280" y="4965840"/>
            <a:ext cx="231120" cy="227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61" name="CustomShape 30"/>
          <p:cNvSpPr/>
          <p:nvPr/>
        </p:nvSpPr>
        <p:spPr>
          <a:xfrm>
            <a:off x="513720" y="4950000"/>
            <a:ext cx="1134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62" name="CustomShape 31"/>
          <p:cNvSpPr/>
          <p:nvPr/>
        </p:nvSpPr>
        <p:spPr>
          <a:xfrm>
            <a:off x="435600" y="4976640"/>
            <a:ext cx="1888920" cy="127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During glycolysis,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each glucose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molecule is broken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down into two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molecules of pyruvic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 in the cytosol.</a:t>
            </a:r>
            <a:endParaRPr/>
          </a:p>
        </p:txBody>
      </p:sp>
      <p:sp>
        <p:nvSpPr>
          <p:cNvPr id="163" name="CustomShape 32"/>
          <p:cNvSpPr/>
          <p:nvPr/>
        </p:nvSpPr>
        <p:spPr>
          <a:xfrm>
            <a:off x="2411280" y="4971960"/>
            <a:ext cx="227880" cy="2278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64" name="CustomShape 33"/>
          <p:cNvSpPr/>
          <p:nvPr/>
        </p:nvSpPr>
        <p:spPr>
          <a:xfrm>
            <a:off x="2411280" y="4971960"/>
            <a:ext cx="227880" cy="227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65" name="CustomShape 34"/>
          <p:cNvSpPr/>
          <p:nvPr/>
        </p:nvSpPr>
        <p:spPr>
          <a:xfrm>
            <a:off x="2475720" y="4950000"/>
            <a:ext cx="1134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66" name="CustomShape 35"/>
          <p:cNvSpPr/>
          <p:nvPr/>
        </p:nvSpPr>
        <p:spPr>
          <a:xfrm>
            <a:off x="2396880" y="4976640"/>
            <a:ext cx="2768400" cy="1520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The pyruvic acid then enters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mitochondrial matrix, where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Krebs cycle decomposes it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to 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. During glycolysis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Krebs cycle, small amounts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ATP are formed by substrate-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level phosphorylation.</a:t>
            </a:r>
            <a:endParaRPr/>
          </a:p>
        </p:txBody>
      </p:sp>
      <p:sp>
        <p:nvSpPr>
          <p:cNvPr id="167" name="CustomShape 36"/>
          <p:cNvSpPr/>
          <p:nvPr/>
        </p:nvSpPr>
        <p:spPr>
          <a:xfrm>
            <a:off x="5267160" y="4971960"/>
            <a:ext cx="231120" cy="2278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68" name="CustomShape 37"/>
          <p:cNvSpPr/>
          <p:nvPr/>
        </p:nvSpPr>
        <p:spPr>
          <a:xfrm>
            <a:off x="5267160" y="4971960"/>
            <a:ext cx="231120" cy="227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69" name="CustomShape 38"/>
          <p:cNvSpPr/>
          <p:nvPr/>
        </p:nvSpPr>
        <p:spPr>
          <a:xfrm>
            <a:off x="5333400" y="4950000"/>
            <a:ext cx="1134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70" name="CustomShape 39"/>
          <p:cNvSpPr/>
          <p:nvPr/>
        </p:nvSpPr>
        <p:spPr>
          <a:xfrm>
            <a:off x="5251320" y="4976640"/>
            <a:ext cx="3539520" cy="1491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Energy-rich electrons picked up by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coenzymes are transferred to the elec-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tron transport chain, built into the cristae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membrane. The electron transport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carries out oxidative phosphorylation,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which accounts for most of the ATP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generated by cellular respiration.</a:t>
            </a:r>
            <a:endParaRPr/>
          </a:p>
        </p:txBody>
      </p:sp>
      <p:sp>
        <p:nvSpPr>
          <p:cNvPr id="171" name="CustomShape 40"/>
          <p:cNvSpPr/>
          <p:nvPr/>
        </p:nvSpPr>
        <p:spPr>
          <a:xfrm>
            <a:off x="4557960" y="1106640"/>
            <a:ext cx="14274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Chemical energy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Glycolysis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10-step pathway (10 enzymes needed)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Anaerobic – no oxygen required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Occurs in the cytosol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Glucose </a:t>
            </a:r>
            <a:r>
              <a:rPr lang="en-US" sz="2600">
                <a:solidFill>
                  <a:srgbClr val="000000"/>
                </a:solidFill>
                <a:latin typeface="Symbol"/>
              </a:rPr>
              <a:t>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2 pyruvic acid molecules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Three major phases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Sugar activation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Sugar cleavage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Sugar oxidation and ATP formation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Phases of Glycolysis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Sugar activation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Glucose is phosphorylated by 2 ATP to form fructose-1,6-bisphosphate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7610400" y="6581880"/>
            <a:ext cx="15296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24.6 (1 of 3)</a:t>
            </a:r>
            <a:endParaRPr/>
          </a:p>
        </p:txBody>
      </p:sp>
      <p:pic>
        <p:nvPicPr>
          <p:cNvPr id="17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63520" y="568440"/>
            <a:ext cx="6800040" cy="5846040"/>
          </a:xfrm>
          <a:prstGeom prst="rect">
            <a:avLst/>
          </a:prstGeom>
          <a:ln w="9360"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4290840" y="3002040"/>
            <a:ext cx="951840" cy="288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179" name="CustomShape 3"/>
          <p:cNvSpPr/>
          <p:nvPr/>
        </p:nvSpPr>
        <p:spPr>
          <a:xfrm>
            <a:off x="1257840" y="3424320"/>
            <a:ext cx="1892160" cy="2604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Phase 1</a:t>
            </a:r>
            <a:endParaRPr/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Sugar</a:t>
            </a:r>
            <a:endParaRPr/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Activation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Glucose is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activated by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and converted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to fructose-1,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6-bisphosphate </a:t>
            </a:r>
            <a:endParaRPr/>
          </a:p>
        </p:txBody>
      </p:sp>
      <p:sp>
        <p:nvSpPr>
          <p:cNvPr id="180" name="CustomShape 4"/>
          <p:cNvSpPr/>
          <p:nvPr/>
        </p:nvSpPr>
        <p:spPr>
          <a:xfrm>
            <a:off x="4013280" y="5502240"/>
            <a:ext cx="1570680" cy="578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Fructose-1,6-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bisphosphate</a:t>
            </a:r>
            <a:endParaRPr/>
          </a:p>
        </p:txBody>
      </p:sp>
      <p:sp>
        <p:nvSpPr>
          <p:cNvPr id="181" name="CustomShape 5"/>
          <p:cNvSpPr/>
          <p:nvPr/>
        </p:nvSpPr>
        <p:spPr>
          <a:xfrm>
            <a:off x="3331440" y="4716360"/>
            <a:ext cx="698760" cy="288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2 ADP</a:t>
            </a:r>
            <a:endParaRPr/>
          </a:p>
        </p:txBody>
      </p:sp>
      <p:sp>
        <p:nvSpPr>
          <p:cNvPr id="182" name="CustomShape 6"/>
          <p:cNvSpPr/>
          <p:nvPr/>
        </p:nvSpPr>
        <p:spPr>
          <a:xfrm>
            <a:off x="5237280" y="1411200"/>
            <a:ext cx="1486800" cy="288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183" name="CustomShape 7"/>
          <p:cNvSpPr/>
          <p:nvPr/>
        </p:nvSpPr>
        <p:spPr>
          <a:xfrm>
            <a:off x="5230440" y="1766880"/>
            <a:ext cx="1233720" cy="288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184" name="CustomShape 8"/>
          <p:cNvSpPr/>
          <p:nvPr/>
        </p:nvSpPr>
        <p:spPr>
          <a:xfrm>
            <a:off x="1354320" y="1192320"/>
            <a:ext cx="63324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185" name="CustomShape 9"/>
          <p:cNvSpPr/>
          <p:nvPr/>
        </p:nvSpPr>
        <p:spPr>
          <a:xfrm>
            <a:off x="3344760" y="1092240"/>
            <a:ext cx="994320" cy="60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186" name="CustomShape 10"/>
          <p:cNvSpPr/>
          <p:nvPr/>
        </p:nvSpPr>
        <p:spPr>
          <a:xfrm>
            <a:off x="2762640" y="1197000"/>
            <a:ext cx="3589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Krebs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cycle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Phases of Glycolysis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Sugar cleavage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Fructose-1,6-bisphosphate is split into 3-carbon sugars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Dihydroxyacetone phosphate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Glyceraldehyde 3-phosphate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7610400" y="6581880"/>
            <a:ext cx="15296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24.6 (2 of 3)</a:t>
            </a:r>
            <a:endParaRPr/>
          </a:p>
        </p:txBody>
      </p:sp>
      <p:pic>
        <p:nvPicPr>
          <p:cNvPr id="190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97160" y="574560"/>
            <a:ext cx="6792120" cy="5834880"/>
          </a:xfrm>
          <a:prstGeom prst="rect">
            <a:avLst/>
          </a:prstGeom>
          <a:ln w="9360"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4254480" y="2990880"/>
            <a:ext cx="1570680" cy="578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Fructose-1,6-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bisphosphate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3259080" y="5435640"/>
            <a:ext cx="2091600" cy="578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Dihydroxyacetone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193" name="CustomShape 4"/>
          <p:cNvSpPr/>
          <p:nvPr/>
        </p:nvSpPr>
        <p:spPr>
          <a:xfrm>
            <a:off x="5843520" y="5435640"/>
            <a:ext cx="1796400" cy="578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Glyceraldehyde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3-phosphate</a:t>
            </a:r>
            <a:endParaRPr/>
          </a:p>
        </p:txBody>
      </p:sp>
      <p:sp>
        <p:nvSpPr>
          <p:cNvPr id="194" name="CustomShape 5"/>
          <p:cNvSpPr/>
          <p:nvPr/>
        </p:nvSpPr>
        <p:spPr>
          <a:xfrm>
            <a:off x="1463400" y="3835440"/>
            <a:ext cx="1852560" cy="2110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Phase 2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Sugar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Cleavage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Fructose-1,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6-bisphosphate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is cleaved into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two 3-carbon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fragments</a:t>
            </a:r>
            <a:endParaRPr/>
          </a:p>
        </p:txBody>
      </p:sp>
      <p:sp>
        <p:nvSpPr>
          <p:cNvPr id="195" name="CustomShape 6"/>
          <p:cNvSpPr/>
          <p:nvPr/>
        </p:nvSpPr>
        <p:spPr>
          <a:xfrm>
            <a:off x="5232240" y="1424160"/>
            <a:ext cx="1486800" cy="288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196" name="CustomShape 7"/>
          <p:cNvSpPr/>
          <p:nvPr/>
        </p:nvSpPr>
        <p:spPr>
          <a:xfrm>
            <a:off x="5222520" y="1782720"/>
            <a:ext cx="1233720" cy="288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197" name="CustomShape 8"/>
          <p:cNvSpPr/>
          <p:nvPr/>
        </p:nvSpPr>
        <p:spPr>
          <a:xfrm>
            <a:off x="5462640" y="5592600"/>
            <a:ext cx="278640" cy="5976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198" name="CustomShape 9"/>
          <p:cNvSpPr/>
          <p:nvPr/>
        </p:nvSpPr>
        <p:spPr>
          <a:xfrm>
            <a:off x="5484960" y="5732640"/>
            <a:ext cx="281880" cy="5976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199" name="CustomShape 10"/>
          <p:cNvSpPr/>
          <p:nvPr/>
        </p:nvSpPr>
        <p:spPr>
          <a:xfrm>
            <a:off x="1580040" y="1162080"/>
            <a:ext cx="63324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200" name="CustomShape 11"/>
          <p:cNvSpPr/>
          <p:nvPr/>
        </p:nvSpPr>
        <p:spPr>
          <a:xfrm>
            <a:off x="3587760" y="1109520"/>
            <a:ext cx="994320" cy="60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201" name="CustomShape 12"/>
          <p:cNvSpPr/>
          <p:nvPr/>
        </p:nvSpPr>
        <p:spPr>
          <a:xfrm>
            <a:off x="3008520" y="1211400"/>
            <a:ext cx="3589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Krebs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cycle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Phases of Glycolysis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Sugar oxidation and ATP formation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3-carbon sugars are oxidized (reducing NAD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Inorganic phosphate groups (P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i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) are attached to each oxidized fragment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4 ATP are formed by substrate-level phosphorylation 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7610400" y="6581880"/>
            <a:ext cx="15296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24.6 (3 of 3)</a:t>
            </a:r>
            <a:endParaRPr/>
          </a:p>
        </p:txBody>
      </p:sp>
      <p:pic>
        <p:nvPicPr>
          <p:cNvPr id="205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84480" y="536400"/>
            <a:ext cx="4772880" cy="5941440"/>
          </a:xfrm>
          <a:prstGeom prst="rect">
            <a:avLst/>
          </a:prstGeom>
          <a:ln w="9360"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4071960" y="5478480"/>
            <a:ext cx="60732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To Krebs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cycle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(aerobic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pathway)</a:t>
            </a:r>
            <a:endParaRPr/>
          </a:p>
        </p:txBody>
      </p:sp>
      <p:sp>
        <p:nvSpPr>
          <p:cNvPr id="207" name="CustomShape 3"/>
          <p:cNvSpPr/>
          <p:nvPr/>
        </p:nvSpPr>
        <p:spPr>
          <a:xfrm>
            <a:off x="5570280" y="3484440"/>
            <a:ext cx="98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08" name="CustomShape 4"/>
          <p:cNvSpPr/>
          <p:nvPr/>
        </p:nvSpPr>
        <p:spPr>
          <a:xfrm>
            <a:off x="5837040" y="4471920"/>
            <a:ext cx="98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09" name="CustomShape 5"/>
          <p:cNvSpPr/>
          <p:nvPr/>
        </p:nvSpPr>
        <p:spPr>
          <a:xfrm>
            <a:off x="4073040" y="3138480"/>
            <a:ext cx="514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4 ADP</a:t>
            </a:r>
            <a:endParaRPr/>
          </a:p>
        </p:txBody>
      </p:sp>
      <p:sp>
        <p:nvSpPr>
          <p:cNvPr id="210" name="CustomShape 6"/>
          <p:cNvSpPr/>
          <p:nvPr/>
        </p:nvSpPr>
        <p:spPr>
          <a:xfrm>
            <a:off x="5203080" y="5218200"/>
            <a:ext cx="10706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 Lactic acid</a:t>
            </a:r>
            <a:endParaRPr/>
          </a:p>
        </p:txBody>
      </p:sp>
      <p:sp>
        <p:nvSpPr>
          <p:cNvPr id="211" name="CustomShape 7"/>
          <p:cNvSpPr/>
          <p:nvPr/>
        </p:nvSpPr>
        <p:spPr>
          <a:xfrm>
            <a:off x="4450320" y="4027320"/>
            <a:ext cx="12002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 Pyruvic acid</a:t>
            </a:r>
            <a:endParaRPr/>
          </a:p>
        </p:txBody>
      </p:sp>
      <p:sp>
        <p:nvSpPr>
          <p:cNvPr id="212" name="CustomShape 8"/>
          <p:cNvSpPr/>
          <p:nvPr/>
        </p:nvSpPr>
        <p:spPr>
          <a:xfrm>
            <a:off x="3385080" y="2138400"/>
            <a:ext cx="15429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Dihydroxyacetone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213" name="CustomShape 9"/>
          <p:cNvSpPr/>
          <p:nvPr/>
        </p:nvSpPr>
        <p:spPr>
          <a:xfrm>
            <a:off x="5245200" y="2138400"/>
            <a:ext cx="13266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Glyceraldehyde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3-phosphate</a:t>
            </a:r>
            <a:endParaRPr/>
          </a:p>
        </p:txBody>
      </p:sp>
      <p:sp>
        <p:nvSpPr>
          <p:cNvPr id="214" name="CustomShape 10"/>
          <p:cNvSpPr/>
          <p:nvPr/>
        </p:nvSpPr>
        <p:spPr>
          <a:xfrm>
            <a:off x="2265480" y="2662200"/>
            <a:ext cx="1843200" cy="1574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Phase 3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Sugar oxidation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and formation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of ATP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3-carbon frag-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ments are oxidized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(by removal of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hydrogen) and 4 ATP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molecules are formed</a:t>
            </a:r>
            <a:endParaRPr/>
          </a:p>
        </p:txBody>
      </p:sp>
      <p:sp>
        <p:nvSpPr>
          <p:cNvPr id="215" name="CustomShape 11"/>
          <p:cNvSpPr/>
          <p:nvPr/>
        </p:nvSpPr>
        <p:spPr>
          <a:xfrm>
            <a:off x="4814280" y="1106640"/>
            <a:ext cx="1098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216" name="CustomShape 12"/>
          <p:cNvSpPr/>
          <p:nvPr/>
        </p:nvSpPr>
        <p:spPr>
          <a:xfrm>
            <a:off x="4808520" y="1351080"/>
            <a:ext cx="909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217" name="CustomShape 13"/>
          <p:cNvSpPr/>
          <p:nvPr/>
        </p:nvSpPr>
        <p:spPr>
          <a:xfrm>
            <a:off x="5468760" y="2979720"/>
            <a:ext cx="593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 NAD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18" name="CustomShape 14"/>
          <p:cNvSpPr/>
          <p:nvPr/>
        </p:nvSpPr>
        <p:spPr>
          <a:xfrm>
            <a:off x="6154560" y="4951440"/>
            <a:ext cx="593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 NAD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19" name="CustomShape 15"/>
          <p:cNvSpPr/>
          <p:nvPr/>
        </p:nvSpPr>
        <p:spPr>
          <a:xfrm>
            <a:off x="4984920" y="2257560"/>
            <a:ext cx="189720" cy="406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0" name="CustomShape 16"/>
          <p:cNvSpPr/>
          <p:nvPr/>
        </p:nvSpPr>
        <p:spPr>
          <a:xfrm>
            <a:off x="5000760" y="2352600"/>
            <a:ext cx="189720" cy="406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1" name="CustomShape 17"/>
          <p:cNvSpPr/>
          <p:nvPr/>
        </p:nvSpPr>
        <p:spPr>
          <a:xfrm>
            <a:off x="5776200" y="3487680"/>
            <a:ext cx="8067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22" name="CustomShape 18"/>
          <p:cNvSpPr/>
          <p:nvPr/>
        </p:nvSpPr>
        <p:spPr>
          <a:xfrm>
            <a:off x="6052320" y="4468680"/>
            <a:ext cx="8067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23" name="CustomShape 19"/>
          <p:cNvSpPr/>
          <p:nvPr/>
        </p:nvSpPr>
        <p:spPr>
          <a:xfrm>
            <a:off x="2300760" y="917640"/>
            <a:ext cx="439560" cy="105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224" name="CustomShape 20"/>
          <p:cNvSpPr/>
          <p:nvPr/>
        </p:nvSpPr>
        <p:spPr>
          <a:xfrm>
            <a:off x="3666960" y="890640"/>
            <a:ext cx="68652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225" name="CustomShape 21"/>
          <p:cNvSpPr/>
          <p:nvPr/>
        </p:nvSpPr>
        <p:spPr>
          <a:xfrm>
            <a:off x="3277080" y="968400"/>
            <a:ext cx="2505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Krebs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cycle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Nutrition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Nutrient: a substance in food that promotes normal growth, maintenance, and repair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Major nutrients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Carbohydrates, lipids, and proteins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Other nutrients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Vitamins and minerals (and, technically speaking, water)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Glycolysis</a:t>
            </a: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Final products of glycolysis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2 pyruvic acid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Converted to lactic acid if O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not readily available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Enter aerobic pathways if O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is readily available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2 NADH + H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(reduced NAD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Net gain of 2 ATP 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Krebs Cycle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Occurs in mitochondrial matrix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Fueled by pyruvic acid and short fatty acids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Krebs Cycle 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Does not directly use O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Breakdown products of fats and proteins can also enter the cycle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Cycle intermediates may be used as building materials for anabolic reactions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650880" y="5565600"/>
            <a:ext cx="761400" cy="456480"/>
          </a:xfrm>
          <a:prstGeom prst="ellipse">
            <a:avLst/>
          </a:prstGeom>
          <a:gradFill>
            <a:gsLst>
              <a:gs pos="0">
                <a:srgbClr val="4f81bd"/>
              </a:gs>
              <a:gs pos="100000">
                <a:srgbClr val="006086"/>
              </a:gs>
            </a:gsLst>
            <a:lin ang="5400000"/>
          </a:gradFill>
          <a:ln w="9360">
            <a:noFill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</a:rPr>
              <a:t>PLAY</a:t>
            </a:r>
            <a:endParaRPr/>
          </a:p>
        </p:txBody>
      </p:sp>
      <p:sp>
        <p:nvSpPr>
          <p:cNvPr id="233" name="CustomShape 4"/>
          <p:cNvSpPr/>
          <p:nvPr/>
        </p:nvSpPr>
        <p:spPr>
          <a:xfrm>
            <a:off x="1565280" y="5584680"/>
            <a:ext cx="3048840" cy="3949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Animation: Krebs Cycle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81532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24.7</a:t>
            </a:r>
            <a:endParaRPr/>
          </a:p>
        </p:txBody>
      </p:sp>
      <p:pic>
        <p:nvPicPr>
          <p:cNvPr id="235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30280"/>
            <a:ext cx="8230320" cy="5876280"/>
          </a:xfrm>
          <a:prstGeom prst="rect">
            <a:avLst/>
          </a:prstGeom>
          <a:ln w="9360">
            <a:noFill/>
          </a:ln>
        </p:spPr>
      </p:pic>
      <p:sp>
        <p:nvSpPr>
          <p:cNvPr id="236" name="Line 2"/>
          <p:cNvSpPr/>
          <p:nvPr/>
        </p:nvSpPr>
        <p:spPr>
          <a:xfrm flipH="1">
            <a:off x="4284360" y="1517400"/>
            <a:ext cx="1018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237" name="CustomShape 3"/>
          <p:cNvSpPr/>
          <p:nvPr/>
        </p:nvSpPr>
        <p:spPr>
          <a:xfrm>
            <a:off x="5306760" y="3614760"/>
            <a:ext cx="8589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Krebs cycle</a:t>
            </a:r>
            <a:endParaRPr/>
          </a:p>
        </p:txBody>
      </p:sp>
      <p:sp>
        <p:nvSpPr>
          <p:cNvPr id="238" name="CustomShape 4"/>
          <p:cNvSpPr/>
          <p:nvPr/>
        </p:nvSpPr>
        <p:spPr>
          <a:xfrm>
            <a:off x="6289920" y="12812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39" name="CustomShape 5"/>
          <p:cNvSpPr/>
          <p:nvPr/>
        </p:nvSpPr>
        <p:spPr>
          <a:xfrm>
            <a:off x="7797960" y="34466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40" name="CustomShape 6"/>
          <p:cNvSpPr/>
          <p:nvPr/>
        </p:nvSpPr>
        <p:spPr>
          <a:xfrm>
            <a:off x="5900040" y="5450040"/>
            <a:ext cx="459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GDP +</a:t>
            </a:r>
            <a:endParaRPr/>
          </a:p>
        </p:txBody>
      </p:sp>
      <p:sp>
        <p:nvSpPr>
          <p:cNvPr id="241" name="CustomShape 7"/>
          <p:cNvSpPr/>
          <p:nvPr/>
        </p:nvSpPr>
        <p:spPr>
          <a:xfrm>
            <a:off x="3621600" y="2865600"/>
            <a:ext cx="3772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42" name="CustomShape 8"/>
          <p:cNvSpPr/>
          <p:nvPr/>
        </p:nvSpPr>
        <p:spPr>
          <a:xfrm>
            <a:off x="3911400" y="5037120"/>
            <a:ext cx="2995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FAD</a:t>
            </a:r>
            <a:endParaRPr/>
          </a:p>
        </p:txBody>
      </p:sp>
      <p:sp>
        <p:nvSpPr>
          <p:cNvPr id="243" name="CustomShape 9"/>
          <p:cNvSpPr/>
          <p:nvPr/>
        </p:nvSpPr>
        <p:spPr>
          <a:xfrm>
            <a:off x="7382160" y="463068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44" name="CustomShape 10"/>
          <p:cNvSpPr/>
          <p:nvPr/>
        </p:nvSpPr>
        <p:spPr>
          <a:xfrm>
            <a:off x="6318720" y="1544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45" name="CustomShape 11"/>
          <p:cNvSpPr/>
          <p:nvPr/>
        </p:nvSpPr>
        <p:spPr>
          <a:xfrm>
            <a:off x="2507760" y="750960"/>
            <a:ext cx="5587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Cytosol</a:t>
            </a:r>
            <a:endParaRPr/>
          </a:p>
        </p:txBody>
      </p:sp>
      <p:sp>
        <p:nvSpPr>
          <p:cNvPr id="246" name="CustomShape 12"/>
          <p:cNvSpPr/>
          <p:nvPr/>
        </p:nvSpPr>
        <p:spPr>
          <a:xfrm>
            <a:off x="2376360" y="1852560"/>
            <a:ext cx="105804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(matrix)</a:t>
            </a:r>
            <a:endParaRPr/>
          </a:p>
        </p:txBody>
      </p:sp>
      <p:sp>
        <p:nvSpPr>
          <p:cNvPr id="247" name="CustomShape 13"/>
          <p:cNvSpPr/>
          <p:nvPr/>
        </p:nvSpPr>
        <p:spPr>
          <a:xfrm>
            <a:off x="7322040" y="4973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48" name="CustomShape 14"/>
          <p:cNvSpPr/>
          <p:nvPr/>
        </p:nvSpPr>
        <p:spPr>
          <a:xfrm>
            <a:off x="3648240" y="4646520"/>
            <a:ext cx="3816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49" name="CustomShape 15"/>
          <p:cNvSpPr/>
          <p:nvPr/>
        </p:nvSpPr>
        <p:spPr>
          <a:xfrm>
            <a:off x="3474000" y="2516040"/>
            <a:ext cx="51588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9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50" name="CustomShape 16"/>
          <p:cNvSpPr/>
          <p:nvPr/>
        </p:nvSpPr>
        <p:spPr>
          <a:xfrm>
            <a:off x="6244200" y="2189160"/>
            <a:ext cx="738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Citric acid</a:t>
            </a:r>
            <a:endParaRPr/>
          </a:p>
        </p:txBody>
      </p:sp>
      <p:sp>
        <p:nvSpPr>
          <p:cNvPr id="251" name="CustomShape 17"/>
          <p:cNvSpPr/>
          <p:nvPr/>
        </p:nvSpPr>
        <p:spPr>
          <a:xfrm>
            <a:off x="6044400" y="2468520"/>
            <a:ext cx="11361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(initial reactant)</a:t>
            </a:r>
            <a:endParaRPr/>
          </a:p>
        </p:txBody>
      </p:sp>
      <p:sp>
        <p:nvSpPr>
          <p:cNvPr id="252" name="CustomShape 18"/>
          <p:cNvSpPr/>
          <p:nvPr/>
        </p:nvSpPr>
        <p:spPr>
          <a:xfrm>
            <a:off x="6688080" y="3056040"/>
            <a:ext cx="934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Isocitric acid</a:t>
            </a:r>
            <a:endParaRPr/>
          </a:p>
        </p:txBody>
      </p:sp>
      <p:sp>
        <p:nvSpPr>
          <p:cNvPr id="253" name="CustomShape 19"/>
          <p:cNvSpPr/>
          <p:nvPr/>
        </p:nvSpPr>
        <p:spPr>
          <a:xfrm>
            <a:off x="4197960" y="2143080"/>
            <a:ext cx="1207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Oxaloacetic acid</a:t>
            </a:r>
            <a:endParaRPr/>
          </a:p>
        </p:txBody>
      </p:sp>
      <p:sp>
        <p:nvSpPr>
          <p:cNvPr id="254" name="CustomShape 20"/>
          <p:cNvSpPr/>
          <p:nvPr/>
        </p:nvSpPr>
        <p:spPr>
          <a:xfrm>
            <a:off x="4068720" y="2397240"/>
            <a:ext cx="1468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(pickup molecule)</a:t>
            </a:r>
            <a:endParaRPr/>
          </a:p>
        </p:txBody>
      </p:sp>
      <p:sp>
        <p:nvSpPr>
          <p:cNvPr id="255" name="CustomShape 21"/>
          <p:cNvSpPr/>
          <p:nvPr/>
        </p:nvSpPr>
        <p:spPr>
          <a:xfrm>
            <a:off x="3970440" y="3084480"/>
            <a:ext cx="730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Malic acid</a:t>
            </a:r>
            <a:endParaRPr/>
          </a:p>
        </p:txBody>
      </p:sp>
      <p:sp>
        <p:nvSpPr>
          <p:cNvPr id="256" name="CustomShape 22"/>
          <p:cNvSpPr/>
          <p:nvPr/>
        </p:nvSpPr>
        <p:spPr>
          <a:xfrm>
            <a:off x="4643280" y="4859280"/>
            <a:ext cx="977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Succinic acid</a:t>
            </a:r>
            <a:endParaRPr/>
          </a:p>
        </p:txBody>
      </p:sp>
      <p:sp>
        <p:nvSpPr>
          <p:cNvPr id="257" name="CustomShape 23"/>
          <p:cNvSpPr/>
          <p:nvPr/>
        </p:nvSpPr>
        <p:spPr>
          <a:xfrm>
            <a:off x="5820480" y="4944960"/>
            <a:ext cx="9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Succinyl-CoA</a:t>
            </a:r>
            <a:endParaRPr/>
          </a:p>
        </p:txBody>
      </p:sp>
      <p:sp>
        <p:nvSpPr>
          <p:cNvPr id="258" name="CustomShape 24"/>
          <p:cNvSpPr/>
          <p:nvPr/>
        </p:nvSpPr>
        <p:spPr>
          <a:xfrm>
            <a:off x="5175000" y="5465880"/>
            <a:ext cx="313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GTP</a:t>
            </a:r>
            <a:endParaRPr/>
          </a:p>
        </p:txBody>
      </p:sp>
      <p:sp>
        <p:nvSpPr>
          <p:cNvPr id="259" name="CustomShape 25"/>
          <p:cNvSpPr/>
          <p:nvPr/>
        </p:nvSpPr>
        <p:spPr>
          <a:xfrm>
            <a:off x="5170680" y="5967360"/>
            <a:ext cx="317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ADP</a:t>
            </a:r>
            <a:endParaRPr/>
          </a:p>
        </p:txBody>
      </p:sp>
      <p:sp>
        <p:nvSpPr>
          <p:cNvPr id="260" name="CustomShape 26"/>
          <p:cNvSpPr/>
          <p:nvPr/>
        </p:nvSpPr>
        <p:spPr>
          <a:xfrm>
            <a:off x="774720" y="1763640"/>
            <a:ext cx="7819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261" name="CustomShape 27"/>
          <p:cNvSpPr/>
          <p:nvPr/>
        </p:nvSpPr>
        <p:spPr>
          <a:xfrm>
            <a:off x="768600" y="1957320"/>
            <a:ext cx="1247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Inorganic phosphate</a:t>
            </a:r>
            <a:endParaRPr/>
          </a:p>
        </p:txBody>
      </p:sp>
      <p:sp>
        <p:nvSpPr>
          <p:cNvPr id="262" name="CustomShape 28"/>
          <p:cNvSpPr/>
          <p:nvPr/>
        </p:nvSpPr>
        <p:spPr>
          <a:xfrm>
            <a:off x="783000" y="2176560"/>
            <a:ext cx="779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Coenzyme A </a:t>
            </a:r>
            <a:endParaRPr/>
          </a:p>
        </p:txBody>
      </p:sp>
      <p:sp>
        <p:nvSpPr>
          <p:cNvPr id="263" name="CustomShape 29"/>
          <p:cNvSpPr/>
          <p:nvPr/>
        </p:nvSpPr>
        <p:spPr>
          <a:xfrm>
            <a:off x="5342040" y="1751040"/>
            <a:ext cx="6667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Acetyl CoA</a:t>
            </a:r>
            <a:endParaRPr/>
          </a:p>
        </p:txBody>
      </p:sp>
      <p:sp>
        <p:nvSpPr>
          <p:cNvPr id="264" name="CustomShape 30"/>
          <p:cNvSpPr/>
          <p:nvPr/>
        </p:nvSpPr>
        <p:spPr>
          <a:xfrm>
            <a:off x="4819680" y="925560"/>
            <a:ext cx="17074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Pyruvic acid from glycolysis</a:t>
            </a:r>
            <a:endParaRPr/>
          </a:p>
        </p:txBody>
      </p:sp>
      <p:sp>
        <p:nvSpPr>
          <p:cNvPr id="265" name="CustomShape 31"/>
          <p:cNvSpPr/>
          <p:nvPr/>
        </p:nvSpPr>
        <p:spPr>
          <a:xfrm>
            <a:off x="3406320" y="1433520"/>
            <a:ext cx="8571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Transitional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phase</a:t>
            </a:r>
            <a:endParaRPr/>
          </a:p>
        </p:txBody>
      </p:sp>
      <p:sp>
        <p:nvSpPr>
          <p:cNvPr id="266" name="CustomShape 32"/>
          <p:cNvSpPr/>
          <p:nvPr/>
        </p:nvSpPr>
        <p:spPr>
          <a:xfrm>
            <a:off x="3862440" y="4167360"/>
            <a:ext cx="9424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Fumaric acid</a:t>
            </a:r>
            <a:endParaRPr/>
          </a:p>
        </p:txBody>
      </p:sp>
      <p:sp>
        <p:nvSpPr>
          <p:cNvPr id="267" name="CustomShape 33"/>
          <p:cNvSpPr/>
          <p:nvPr/>
        </p:nvSpPr>
        <p:spPr>
          <a:xfrm>
            <a:off x="7798320" y="390060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68" name="CustomShape 34"/>
          <p:cNvSpPr/>
          <p:nvPr/>
        </p:nvSpPr>
        <p:spPr>
          <a:xfrm>
            <a:off x="5124600" y="134136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69" name="CustomShape 35"/>
          <p:cNvSpPr/>
          <p:nvPr/>
        </p:nvSpPr>
        <p:spPr>
          <a:xfrm>
            <a:off x="6674040" y="371628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70" name="CustomShape 36"/>
          <p:cNvSpPr/>
          <p:nvPr/>
        </p:nvSpPr>
        <p:spPr>
          <a:xfrm>
            <a:off x="6318360" y="456084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71" name="CustomShape 37"/>
          <p:cNvSpPr/>
          <p:nvPr/>
        </p:nvSpPr>
        <p:spPr>
          <a:xfrm>
            <a:off x="6483960" y="4154400"/>
            <a:ext cx="1393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DejaVu Sans"/>
                <a:ea typeface="DejaVu Sans"/>
              </a:rPr>
              <a:t>α</a:t>
            </a:r>
            <a:r>
              <a:rPr b="1" lang="en-US" sz="1200">
                <a:solidFill>
                  <a:srgbClr val="231f20"/>
                </a:solidFill>
                <a:latin typeface="Arial"/>
                <a:ea typeface="DejaVu Sans"/>
              </a:rPr>
              <a:t>-Ketoglutaric acid</a:t>
            </a:r>
            <a:endParaRPr/>
          </a:p>
        </p:txBody>
      </p:sp>
      <p:sp>
        <p:nvSpPr>
          <p:cNvPr id="272" name="CustomShape 38"/>
          <p:cNvSpPr/>
          <p:nvPr/>
        </p:nvSpPr>
        <p:spPr>
          <a:xfrm>
            <a:off x="1590120" y="809640"/>
            <a:ext cx="5036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273" name="CustomShape 39"/>
          <p:cNvSpPr/>
          <p:nvPr/>
        </p:nvSpPr>
        <p:spPr>
          <a:xfrm>
            <a:off x="567360" y="855720"/>
            <a:ext cx="319320" cy="75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274" name="CustomShape 40"/>
          <p:cNvSpPr/>
          <p:nvPr/>
        </p:nvSpPr>
        <p:spPr>
          <a:xfrm>
            <a:off x="1287000" y="860400"/>
            <a:ext cx="1821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275" name="CustomShape 41"/>
          <p:cNvSpPr/>
          <p:nvPr/>
        </p:nvSpPr>
        <p:spPr>
          <a:xfrm>
            <a:off x="4390920" y="878040"/>
            <a:ext cx="161280" cy="1269360"/>
          </a:xfrm>
          <a:prstGeom prst="lef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Krebs Cycle</a:t>
            </a:r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Transitional phase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Each pyruvic acid is converted to acetyl CoA</a:t>
            </a:r>
            <a:endParaRPr/>
          </a:p>
          <a:p>
            <a:pPr lvl="2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Decarboxylation: removal of 1 C to produce acetic acid and CO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endParaRPr/>
          </a:p>
          <a:p>
            <a:pPr lvl="2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Oxidation: H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is removed from acetic acid and picked up by NAD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endParaRPr/>
          </a:p>
          <a:p>
            <a:pPr lvl="2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Acetic acid + coenzyme A forms acetyl CoA 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81532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24.7</a:t>
            </a:r>
            <a:endParaRPr/>
          </a:p>
        </p:txBody>
      </p:sp>
      <p:pic>
        <p:nvPicPr>
          <p:cNvPr id="279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30280"/>
            <a:ext cx="8230320" cy="5876280"/>
          </a:xfrm>
          <a:prstGeom prst="rect">
            <a:avLst/>
          </a:prstGeom>
          <a:ln w="9360">
            <a:noFill/>
          </a:ln>
        </p:spPr>
      </p:pic>
      <p:sp>
        <p:nvSpPr>
          <p:cNvPr id="280" name="Line 2"/>
          <p:cNvSpPr/>
          <p:nvPr/>
        </p:nvSpPr>
        <p:spPr>
          <a:xfrm flipH="1">
            <a:off x="4284360" y="1517400"/>
            <a:ext cx="1018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281" name="CustomShape 3"/>
          <p:cNvSpPr/>
          <p:nvPr/>
        </p:nvSpPr>
        <p:spPr>
          <a:xfrm>
            <a:off x="5306760" y="3614760"/>
            <a:ext cx="8589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Krebs cycle</a:t>
            </a:r>
            <a:endParaRPr/>
          </a:p>
        </p:txBody>
      </p:sp>
      <p:sp>
        <p:nvSpPr>
          <p:cNvPr id="282" name="CustomShape 4"/>
          <p:cNvSpPr/>
          <p:nvPr/>
        </p:nvSpPr>
        <p:spPr>
          <a:xfrm>
            <a:off x="6289920" y="12812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83" name="CustomShape 5"/>
          <p:cNvSpPr/>
          <p:nvPr/>
        </p:nvSpPr>
        <p:spPr>
          <a:xfrm>
            <a:off x="7797960" y="34466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84" name="CustomShape 6"/>
          <p:cNvSpPr/>
          <p:nvPr/>
        </p:nvSpPr>
        <p:spPr>
          <a:xfrm>
            <a:off x="5900040" y="5450040"/>
            <a:ext cx="459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GDP +</a:t>
            </a:r>
            <a:endParaRPr/>
          </a:p>
        </p:txBody>
      </p:sp>
      <p:sp>
        <p:nvSpPr>
          <p:cNvPr id="285" name="CustomShape 7"/>
          <p:cNvSpPr/>
          <p:nvPr/>
        </p:nvSpPr>
        <p:spPr>
          <a:xfrm>
            <a:off x="3621600" y="2865600"/>
            <a:ext cx="3772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86" name="CustomShape 8"/>
          <p:cNvSpPr/>
          <p:nvPr/>
        </p:nvSpPr>
        <p:spPr>
          <a:xfrm>
            <a:off x="3911400" y="5037120"/>
            <a:ext cx="2995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FAD</a:t>
            </a:r>
            <a:endParaRPr/>
          </a:p>
        </p:txBody>
      </p:sp>
      <p:sp>
        <p:nvSpPr>
          <p:cNvPr id="287" name="CustomShape 9"/>
          <p:cNvSpPr/>
          <p:nvPr/>
        </p:nvSpPr>
        <p:spPr>
          <a:xfrm>
            <a:off x="7382160" y="463068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88" name="CustomShape 10"/>
          <p:cNvSpPr/>
          <p:nvPr/>
        </p:nvSpPr>
        <p:spPr>
          <a:xfrm>
            <a:off x="6318720" y="1544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89" name="CustomShape 11"/>
          <p:cNvSpPr/>
          <p:nvPr/>
        </p:nvSpPr>
        <p:spPr>
          <a:xfrm>
            <a:off x="2507760" y="750960"/>
            <a:ext cx="5587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Cytosol</a:t>
            </a:r>
            <a:endParaRPr/>
          </a:p>
        </p:txBody>
      </p:sp>
      <p:sp>
        <p:nvSpPr>
          <p:cNvPr id="290" name="CustomShape 12"/>
          <p:cNvSpPr/>
          <p:nvPr/>
        </p:nvSpPr>
        <p:spPr>
          <a:xfrm>
            <a:off x="2376360" y="1852560"/>
            <a:ext cx="105804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(matrix)</a:t>
            </a:r>
            <a:endParaRPr/>
          </a:p>
        </p:txBody>
      </p:sp>
      <p:sp>
        <p:nvSpPr>
          <p:cNvPr id="291" name="CustomShape 13"/>
          <p:cNvSpPr/>
          <p:nvPr/>
        </p:nvSpPr>
        <p:spPr>
          <a:xfrm>
            <a:off x="7322040" y="4973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92" name="CustomShape 14"/>
          <p:cNvSpPr/>
          <p:nvPr/>
        </p:nvSpPr>
        <p:spPr>
          <a:xfrm>
            <a:off x="3648240" y="4646520"/>
            <a:ext cx="3816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93" name="CustomShape 15"/>
          <p:cNvSpPr/>
          <p:nvPr/>
        </p:nvSpPr>
        <p:spPr>
          <a:xfrm>
            <a:off x="3474000" y="2516040"/>
            <a:ext cx="51588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9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294" name="CustomShape 16"/>
          <p:cNvSpPr/>
          <p:nvPr/>
        </p:nvSpPr>
        <p:spPr>
          <a:xfrm>
            <a:off x="6244200" y="2189160"/>
            <a:ext cx="738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Citric acid</a:t>
            </a:r>
            <a:endParaRPr/>
          </a:p>
        </p:txBody>
      </p:sp>
      <p:sp>
        <p:nvSpPr>
          <p:cNvPr id="295" name="CustomShape 17"/>
          <p:cNvSpPr/>
          <p:nvPr/>
        </p:nvSpPr>
        <p:spPr>
          <a:xfrm>
            <a:off x="6044400" y="2468520"/>
            <a:ext cx="11361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(initial reactant)</a:t>
            </a:r>
            <a:endParaRPr/>
          </a:p>
        </p:txBody>
      </p:sp>
      <p:sp>
        <p:nvSpPr>
          <p:cNvPr id="296" name="CustomShape 18"/>
          <p:cNvSpPr/>
          <p:nvPr/>
        </p:nvSpPr>
        <p:spPr>
          <a:xfrm>
            <a:off x="6688080" y="3056040"/>
            <a:ext cx="934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Isocitric acid</a:t>
            </a:r>
            <a:endParaRPr/>
          </a:p>
        </p:txBody>
      </p:sp>
      <p:sp>
        <p:nvSpPr>
          <p:cNvPr id="297" name="CustomShape 19"/>
          <p:cNvSpPr/>
          <p:nvPr/>
        </p:nvSpPr>
        <p:spPr>
          <a:xfrm>
            <a:off x="4197960" y="2143080"/>
            <a:ext cx="1207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Oxaloacetic acid</a:t>
            </a:r>
            <a:endParaRPr/>
          </a:p>
        </p:txBody>
      </p:sp>
      <p:sp>
        <p:nvSpPr>
          <p:cNvPr id="298" name="CustomShape 20"/>
          <p:cNvSpPr/>
          <p:nvPr/>
        </p:nvSpPr>
        <p:spPr>
          <a:xfrm>
            <a:off x="4068720" y="2397240"/>
            <a:ext cx="1468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(pickup molecule)</a:t>
            </a:r>
            <a:endParaRPr/>
          </a:p>
        </p:txBody>
      </p:sp>
      <p:sp>
        <p:nvSpPr>
          <p:cNvPr id="299" name="CustomShape 21"/>
          <p:cNvSpPr/>
          <p:nvPr/>
        </p:nvSpPr>
        <p:spPr>
          <a:xfrm>
            <a:off x="3970440" y="3084480"/>
            <a:ext cx="730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Malic acid</a:t>
            </a:r>
            <a:endParaRPr/>
          </a:p>
        </p:txBody>
      </p:sp>
      <p:sp>
        <p:nvSpPr>
          <p:cNvPr id="300" name="CustomShape 22"/>
          <p:cNvSpPr/>
          <p:nvPr/>
        </p:nvSpPr>
        <p:spPr>
          <a:xfrm>
            <a:off x="4643280" y="4859280"/>
            <a:ext cx="977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Succinic acid</a:t>
            </a:r>
            <a:endParaRPr/>
          </a:p>
        </p:txBody>
      </p:sp>
      <p:sp>
        <p:nvSpPr>
          <p:cNvPr id="301" name="CustomShape 23"/>
          <p:cNvSpPr/>
          <p:nvPr/>
        </p:nvSpPr>
        <p:spPr>
          <a:xfrm>
            <a:off x="5820480" y="4944960"/>
            <a:ext cx="9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Succinyl-CoA</a:t>
            </a:r>
            <a:endParaRPr/>
          </a:p>
        </p:txBody>
      </p:sp>
      <p:sp>
        <p:nvSpPr>
          <p:cNvPr id="302" name="CustomShape 24"/>
          <p:cNvSpPr/>
          <p:nvPr/>
        </p:nvSpPr>
        <p:spPr>
          <a:xfrm>
            <a:off x="5175000" y="5465880"/>
            <a:ext cx="313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GTP</a:t>
            </a:r>
            <a:endParaRPr/>
          </a:p>
        </p:txBody>
      </p:sp>
      <p:sp>
        <p:nvSpPr>
          <p:cNvPr id="303" name="CustomShape 25"/>
          <p:cNvSpPr/>
          <p:nvPr/>
        </p:nvSpPr>
        <p:spPr>
          <a:xfrm>
            <a:off x="5170680" y="5967360"/>
            <a:ext cx="317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ADP</a:t>
            </a:r>
            <a:endParaRPr/>
          </a:p>
        </p:txBody>
      </p:sp>
      <p:sp>
        <p:nvSpPr>
          <p:cNvPr id="304" name="CustomShape 26"/>
          <p:cNvSpPr/>
          <p:nvPr/>
        </p:nvSpPr>
        <p:spPr>
          <a:xfrm>
            <a:off x="774720" y="1763640"/>
            <a:ext cx="7819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305" name="CustomShape 27"/>
          <p:cNvSpPr/>
          <p:nvPr/>
        </p:nvSpPr>
        <p:spPr>
          <a:xfrm>
            <a:off x="768600" y="1957320"/>
            <a:ext cx="1247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Inorganic phosphate</a:t>
            </a:r>
            <a:endParaRPr/>
          </a:p>
        </p:txBody>
      </p:sp>
      <p:sp>
        <p:nvSpPr>
          <p:cNvPr id="306" name="CustomShape 28"/>
          <p:cNvSpPr/>
          <p:nvPr/>
        </p:nvSpPr>
        <p:spPr>
          <a:xfrm>
            <a:off x="783000" y="2176560"/>
            <a:ext cx="779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Coenzyme A </a:t>
            </a:r>
            <a:endParaRPr/>
          </a:p>
        </p:txBody>
      </p:sp>
      <p:sp>
        <p:nvSpPr>
          <p:cNvPr id="307" name="CustomShape 29"/>
          <p:cNvSpPr/>
          <p:nvPr/>
        </p:nvSpPr>
        <p:spPr>
          <a:xfrm>
            <a:off x="5342040" y="1751040"/>
            <a:ext cx="6667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Acetyl CoA</a:t>
            </a:r>
            <a:endParaRPr/>
          </a:p>
        </p:txBody>
      </p:sp>
      <p:sp>
        <p:nvSpPr>
          <p:cNvPr id="308" name="CustomShape 30"/>
          <p:cNvSpPr/>
          <p:nvPr/>
        </p:nvSpPr>
        <p:spPr>
          <a:xfrm>
            <a:off x="4819680" y="925560"/>
            <a:ext cx="17074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Pyruvic acid from glycolysis</a:t>
            </a:r>
            <a:endParaRPr/>
          </a:p>
        </p:txBody>
      </p:sp>
      <p:sp>
        <p:nvSpPr>
          <p:cNvPr id="309" name="CustomShape 31"/>
          <p:cNvSpPr/>
          <p:nvPr/>
        </p:nvSpPr>
        <p:spPr>
          <a:xfrm>
            <a:off x="3406320" y="1433520"/>
            <a:ext cx="8571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Transitional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phase</a:t>
            </a:r>
            <a:endParaRPr/>
          </a:p>
        </p:txBody>
      </p:sp>
      <p:sp>
        <p:nvSpPr>
          <p:cNvPr id="310" name="CustomShape 32"/>
          <p:cNvSpPr/>
          <p:nvPr/>
        </p:nvSpPr>
        <p:spPr>
          <a:xfrm>
            <a:off x="3862440" y="4167360"/>
            <a:ext cx="9424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Fumaric acid</a:t>
            </a:r>
            <a:endParaRPr/>
          </a:p>
        </p:txBody>
      </p:sp>
      <p:sp>
        <p:nvSpPr>
          <p:cNvPr id="311" name="CustomShape 33"/>
          <p:cNvSpPr/>
          <p:nvPr/>
        </p:nvSpPr>
        <p:spPr>
          <a:xfrm>
            <a:off x="7798320" y="390060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12" name="CustomShape 34"/>
          <p:cNvSpPr/>
          <p:nvPr/>
        </p:nvSpPr>
        <p:spPr>
          <a:xfrm>
            <a:off x="5124600" y="134136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13" name="CustomShape 35"/>
          <p:cNvSpPr/>
          <p:nvPr/>
        </p:nvSpPr>
        <p:spPr>
          <a:xfrm>
            <a:off x="6674040" y="371628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14" name="CustomShape 36"/>
          <p:cNvSpPr/>
          <p:nvPr/>
        </p:nvSpPr>
        <p:spPr>
          <a:xfrm>
            <a:off x="6318360" y="456084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15" name="CustomShape 37"/>
          <p:cNvSpPr/>
          <p:nvPr/>
        </p:nvSpPr>
        <p:spPr>
          <a:xfrm>
            <a:off x="6483960" y="4154400"/>
            <a:ext cx="1393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DejaVu Sans"/>
                <a:ea typeface="DejaVu Sans"/>
              </a:rPr>
              <a:t>α</a:t>
            </a:r>
            <a:r>
              <a:rPr b="1" lang="en-US" sz="1200">
                <a:solidFill>
                  <a:srgbClr val="231f20"/>
                </a:solidFill>
                <a:latin typeface="Arial"/>
                <a:ea typeface="DejaVu Sans"/>
              </a:rPr>
              <a:t>-Ketoglutaric acid</a:t>
            </a:r>
            <a:endParaRPr/>
          </a:p>
        </p:txBody>
      </p:sp>
      <p:sp>
        <p:nvSpPr>
          <p:cNvPr id="316" name="CustomShape 38"/>
          <p:cNvSpPr/>
          <p:nvPr/>
        </p:nvSpPr>
        <p:spPr>
          <a:xfrm>
            <a:off x="1590120" y="809640"/>
            <a:ext cx="5036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317" name="CustomShape 39"/>
          <p:cNvSpPr/>
          <p:nvPr/>
        </p:nvSpPr>
        <p:spPr>
          <a:xfrm>
            <a:off x="567360" y="855720"/>
            <a:ext cx="319320" cy="75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318" name="CustomShape 40"/>
          <p:cNvSpPr/>
          <p:nvPr/>
        </p:nvSpPr>
        <p:spPr>
          <a:xfrm>
            <a:off x="1287000" y="860400"/>
            <a:ext cx="1821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319" name="CustomShape 41"/>
          <p:cNvSpPr/>
          <p:nvPr/>
        </p:nvSpPr>
        <p:spPr>
          <a:xfrm>
            <a:off x="4389120" y="680040"/>
            <a:ext cx="2925720" cy="146268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3200">
                <a:latin typeface="Calibri"/>
              </a:rPr>
              <a:t>Krebs Cycle</a:t>
            </a:r>
            <a:endParaRPr/>
          </a:p>
        </p:txBody>
      </p:sp>
      <p:sp>
        <p:nvSpPr>
          <p:cNvPr id="32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lang="en-US" sz="3200">
                <a:latin typeface="Calibri"/>
              </a:rPr>
              <a:t>Starts with Acetyl-CoA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(acetic acid + coenzyme A)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Acetyl Co-A is combined with oxaloacetate to make citric acid.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End product is oxaloacetate!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(2 carbon dioxide molecules are removed in the process)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81532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24.7</a:t>
            </a:r>
            <a:endParaRPr/>
          </a:p>
        </p:txBody>
      </p:sp>
      <p:pic>
        <p:nvPicPr>
          <p:cNvPr id="32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30280"/>
            <a:ext cx="8230320" cy="5876280"/>
          </a:xfrm>
          <a:prstGeom prst="rect">
            <a:avLst/>
          </a:prstGeom>
          <a:ln w="9360">
            <a:noFill/>
          </a:ln>
        </p:spPr>
      </p:pic>
      <p:sp>
        <p:nvSpPr>
          <p:cNvPr id="324" name="Line 2"/>
          <p:cNvSpPr/>
          <p:nvPr/>
        </p:nvSpPr>
        <p:spPr>
          <a:xfrm flipH="1">
            <a:off x="4284360" y="1517400"/>
            <a:ext cx="1018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25" name="CustomShape 3"/>
          <p:cNvSpPr/>
          <p:nvPr/>
        </p:nvSpPr>
        <p:spPr>
          <a:xfrm>
            <a:off x="5306760" y="3614760"/>
            <a:ext cx="8589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Krebs cycle</a:t>
            </a:r>
            <a:endParaRPr/>
          </a:p>
        </p:txBody>
      </p:sp>
      <p:sp>
        <p:nvSpPr>
          <p:cNvPr id="326" name="CustomShape 4"/>
          <p:cNvSpPr/>
          <p:nvPr/>
        </p:nvSpPr>
        <p:spPr>
          <a:xfrm>
            <a:off x="6289920" y="12812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27" name="CustomShape 5"/>
          <p:cNvSpPr/>
          <p:nvPr/>
        </p:nvSpPr>
        <p:spPr>
          <a:xfrm>
            <a:off x="7797960" y="34466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28" name="CustomShape 6"/>
          <p:cNvSpPr/>
          <p:nvPr/>
        </p:nvSpPr>
        <p:spPr>
          <a:xfrm>
            <a:off x="5900040" y="5450040"/>
            <a:ext cx="459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GDP +</a:t>
            </a:r>
            <a:endParaRPr/>
          </a:p>
        </p:txBody>
      </p:sp>
      <p:sp>
        <p:nvSpPr>
          <p:cNvPr id="329" name="CustomShape 7"/>
          <p:cNvSpPr/>
          <p:nvPr/>
        </p:nvSpPr>
        <p:spPr>
          <a:xfrm>
            <a:off x="3621600" y="2865600"/>
            <a:ext cx="3772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30" name="CustomShape 8"/>
          <p:cNvSpPr/>
          <p:nvPr/>
        </p:nvSpPr>
        <p:spPr>
          <a:xfrm>
            <a:off x="3911400" y="5037120"/>
            <a:ext cx="2995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FAD</a:t>
            </a:r>
            <a:endParaRPr/>
          </a:p>
        </p:txBody>
      </p:sp>
      <p:sp>
        <p:nvSpPr>
          <p:cNvPr id="331" name="CustomShape 9"/>
          <p:cNvSpPr/>
          <p:nvPr/>
        </p:nvSpPr>
        <p:spPr>
          <a:xfrm>
            <a:off x="7382160" y="463068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32" name="CustomShape 10"/>
          <p:cNvSpPr/>
          <p:nvPr/>
        </p:nvSpPr>
        <p:spPr>
          <a:xfrm>
            <a:off x="6318720" y="1544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33" name="CustomShape 11"/>
          <p:cNvSpPr/>
          <p:nvPr/>
        </p:nvSpPr>
        <p:spPr>
          <a:xfrm>
            <a:off x="2507760" y="750960"/>
            <a:ext cx="5587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Cytosol</a:t>
            </a:r>
            <a:endParaRPr/>
          </a:p>
        </p:txBody>
      </p:sp>
      <p:sp>
        <p:nvSpPr>
          <p:cNvPr id="334" name="CustomShape 12"/>
          <p:cNvSpPr/>
          <p:nvPr/>
        </p:nvSpPr>
        <p:spPr>
          <a:xfrm>
            <a:off x="2376360" y="1852560"/>
            <a:ext cx="105804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(matrix)</a:t>
            </a:r>
            <a:endParaRPr/>
          </a:p>
        </p:txBody>
      </p:sp>
      <p:sp>
        <p:nvSpPr>
          <p:cNvPr id="335" name="CustomShape 13"/>
          <p:cNvSpPr/>
          <p:nvPr/>
        </p:nvSpPr>
        <p:spPr>
          <a:xfrm>
            <a:off x="7322040" y="4973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36" name="CustomShape 14"/>
          <p:cNvSpPr/>
          <p:nvPr/>
        </p:nvSpPr>
        <p:spPr>
          <a:xfrm>
            <a:off x="3648240" y="4646520"/>
            <a:ext cx="3816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37" name="CustomShape 15"/>
          <p:cNvSpPr/>
          <p:nvPr/>
        </p:nvSpPr>
        <p:spPr>
          <a:xfrm>
            <a:off x="3474000" y="2516040"/>
            <a:ext cx="51588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9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38" name="CustomShape 16"/>
          <p:cNvSpPr/>
          <p:nvPr/>
        </p:nvSpPr>
        <p:spPr>
          <a:xfrm>
            <a:off x="6244200" y="2189160"/>
            <a:ext cx="738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Citric acid</a:t>
            </a:r>
            <a:endParaRPr/>
          </a:p>
        </p:txBody>
      </p:sp>
      <p:sp>
        <p:nvSpPr>
          <p:cNvPr id="339" name="CustomShape 17"/>
          <p:cNvSpPr/>
          <p:nvPr/>
        </p:nvSpPr>
        <p:spPr>
          <a:xfrm>
            <a:off x="6044400" y="2468520"/>
            <a:ext cx="11361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(initial reactant)</a:t>
            </a:r>
            <a:endParaRPr/>
          </a:p>
        </p:txBody>
      </p:sp>
      <p:sp>
        <p:nvSpPr>
          <p:cNvPr id="340" name="CustomShape 18"/>
          <p:cNvSpPr/>
          <p:nvPr/>
        </p:nvSpPr>
        <p:spPr>
          <a:xfrm>
            <a:off x="6688080" y="3056040"/>
            <a:ext cx="934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Isocitric acid</a:t>
            </a:r>
            <a:endParaRPr/>
          </a:p>
        </p:txBody>
      </p:sp>
      <p:sp>
        <p:nvSpPr>
          <p:cNvPr id="341" name="CustomShape 19"/>
          <p:cNvSpPr/>
          <p:nvPr/>
        </p:nvSpPr>
        <p:spPr>
          <a:xfrm>
            <a:off x="4197960" y="2143080"/>
            <a:ext cx="1207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Oxaloacetic acid</a:t>
            </a:r>
            <a:endParaRPr/>
          </a:p>
        </p:txBody>
      </p:sp>
      <p:sp>
        <p:nvSpPr>
          <p:cNvPr id="342" name="CustomShape 20"/>
          <p:cNvSpPr/>
          <p:nvPr/>
        </p:nvSpPr>
        <p:spPr>
          <a:xfrm>
            <a:off x="4068720" y="2397240"/>
            <a:ext cx="1468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(pickup molecule)</a:t>
            </a:r>
            <a:endParaRPr/>
          </a:p>
        </p:txBody>
      </p:sp>
      <p:sp>
        <p:nvSpPr>
          <p:cNvPr id="343" name="CustomShape 21"/>
          <p:cNvSpPr/>
          <p:nvPr/>
        </p:nvSpPr>
        <p:spPr>
          <a:xfrm>
            <a:off x="3970440" y="3084480"/>
            <a:ext cx="730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Malic acid</a:t>
            </a:r>
            <a:endParaRPr/>
          </a:p>
        </p:txBody>
      </p:sp>
      <p:sp>
        <p:nvSpPr>
          <p:cNvPr id="344" name="CustomShape 22"/>
          <p:cNvSpPr/>
          <p:nvPr/>
        </p:nvSpPr>
        <p:spPr>
          <a:xfrm>
            <a:off x="4643280" y="4859280"/>
            <a:ext cx="977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Succinic acid</a:t>
            </a:r>
            <a:endParaRPr/>
          </a:p>
        </p:txBody>
      </p:sp>
      <p:sp>
        <p:nvSpPr>
          <p:cNvPr id="345" name="CustomShape 23"/>
          <p:cNvSpPr/>
          <p:nvPr/>
        </p:nvSpPr>
        <p:spPr>
          <a:xfrm>
            <a:off x="5820480" y="4944960"/>
            <a:ext cx="9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Succinyl-CoA</a:t>
            </a:r>
            <a:endParaRPr/>
          </a:p>
        </p:txBody>
      </p:sp>
      <p:sp>
        <p:nvSpPr>
          <p:cNvPr id="346" name="CustomShape 24"/>
          <p:cNvSpPr/>
          <p:nvPr/>
        </p:nvSpPr>
        <p:spPr>
          <a:xfrm>
            <a:off x="5175000" y="5465880"/>
            <a:ext cx="313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GTP</a:t>
            </a:r>
            <a:endParaRPr/>
          </a:p>
        </p:txBody>
      </p:sp>
      <p:sp>
        <p:nvSpPr>
          <p:cNvPr id="347" name="CustomShape 25"/>
          <p:cNvSpPr/>
          <p:nvPr/>
        </p:nvSpPr>
        <p:spPr>
          <a:xfrm>
            <a:off x="5170680" y="5967360"/>
            <a:ext cx="317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ADP</a:t>
            </a:r>
            <a:endParaRPr/>
          </a:p>
        </p:txBody>
      </p:sp>
      <p:sp>
        <p:nvSpPr>
          <p:cNvPr id="348" name="CustomShape 26"/>
          <p:cNvSpPr/>
          <p:nvPr/>
        </p:nvSpPr>
        <p:spPr>
          <a:xfrm>
            <a:off x="774720" y="1763640"/>
            <a:ext cx="7819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349" name="CustomShape 27"/>
          <p:cNvSpPr/>
          <p:nvPr/>
        </p:nvSpPr>
        <p:spPr>
          <a:xfrm>
            <a:off x="768600" y="1957320"/>
            <a:ext cx="1247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Inorganic phosphate</a:t>
            </a:r>
            <a:endParaRPr/>
          </a:p>
        </p:txBody>
      </p:sp>
      <p:sp>
        <p:nvSpPr>
          <p:cNvPr id="350" name="CustomShape 28"/>
          <p:cNvSpPr/>
          <p:nvPr/>
        </p:nvSpPr>
        <p:spPr>
          <a:xfrm>
            <a:off x="783000" y="2176560"/>
            <a:ext cx="779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Coenzyme A </a:t>
            </a:r>
            <a:endParaRPr/>
          </a:p>
        </p:txBody>
      </p:sp>
      <p:sp>
        <p:nvSpPr>
          <p:cNvPr id="351" name="CustomShape 29"/>
          <p:cNvSpPr/>
          <p:nvPr/>
        </p:nvSpPr>
        <p:spPr>
          <a:xfrm>
            <a:off x="5342040" y="1751040"/>
            <a:ext cx="6667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Acetyl CoA</a:t>
            </a:r>
            <a:endParaRPr/>
          </a:p>
        </p:txBody>
      </p:sp>
      <p:sp>
        <p:nvSpPr>
          <p:cNvPr id="352" name="CustomShape 30"/>
          <p:cNvSpPr/>
          <p:nvPr/>
        </p:nvSpPr>
        <p:spPr>
          <a:xfrm>
            <a:off x="4819680" y="925560"/>
            <a:ext cx="17074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Pyruvic acid from glycolysis</a:t>
            </a:r>
            <a:endParaRPr/>
          </a:p>
        </p:txBody>
      </p:sp>
      <p:sp>
        <p:nvSpPr>
          <p:cNvPr id="353" name="CustomShape 31"/>
          <p:cNvSpPr/>
          <p:nvPr/>
        </p:nvSpPr>
        <p:spPr>
          <a:xfrm>
            <a:off x="3406320" y="1433520"/>
            <a:ext cx="8571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Transitional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phase</a:t>
            </a:r>
            <a:endParaRPr/>
          </a:p>
        </p:txBody>
      </p:sp>
      <p:sp>
        <p:nvSpPr>
          <p:cNvPr id="354" name="CustomShape 32"/>
          <p:cNvSpPr/>
          <p:nvPr/>
        </p:nvSpPr>
        <p:spPr>
          <a:xfrm>
            <a:off x="3862440" y="4167360"/>
            <a:ext cx="9424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Fumaric acid</a:t>
            </a:r>
            <a:endParaRPr/>
          </a:p>
        </p:txBody>
      </p:sp>
      <p:sp>
        <p:nvSpPr>
          <p:cNvPr id="355" name="CustomShape 33"/>
          <p:cNvSpPr/>
          <p:nvPr/>
        </p:nvSpPr>
        <p:spPr>
          <a:xfrm>
            <a:off x="7798320" y="390060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56" name="CustomShape 34"/>
          <p:cNvSpPr/>
          <p:nvPr/>
        </p:nvSpPr>
        <p:spPr>
          <a:xfrm>
            <a:off x="5124600" y="134136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57" name="CustomShape 35"/>
          <p:cNvSpPr/>
          <p:nvPr/>
        </p:nvSpPr>
        <p:spPr>
          <a:xfrm>
            <a:off x="6674040" y="371628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58" name="CustomShape 36"/>
          <p:cNvSpPr/>
          <p:nvPr/>
        </p:nvSpPr>
        <p:spPr>
          <a:xfrm>
            <a:off x="6318360" y="456084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59" name="CustomShape 37"/>
          <p:cNvSpPr/>
          <p:nvPr/>
        </p:nvSpPr>
        <p:spPr>
          <a:xfrm>
            <a:off x="6483960" y="4154400"/>
            <a:ext cx="1393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DejaVu Sans"/>
                <a:ea typeface="DejaVu Sans"/>
              </a:rPr>
              <a:t>α</a:t>
            </a:r>
            <a:r>
              <a:rPr b="1" lang="en-US" sz="1200">
                <a:solidFill>
                  <a:srgbClr val="231f20"/>
                </a:solidFill>
                <a:latin typeface="Arial"/>
                <a:ea typeface="DejaVu Sans"/>
              </a:rPr>
              <a:t>-Ketoglutaric acid</a:t>
            </a:r>
            <a:endParaRPr/>
          </a:p>
        </p:txBody>
      </p:sp>
      <p:sp>
        <p:nvSpPr>
          <p:cNvPr id="360" name="CustomShape 38"/>
          <p:cNvSpPr/>
          <p:nvPr/>
        </p:nvSpPr>
        <p:spPr>
          <a:xfrm>
            <a:off x="1590120" y="809640"/>
            <a:ext cx="5036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361" name="CustomShape 39"/>
          <p:cNvSpPr/>
          <p:nvPr/>
        </p:nvSpPr>
        <p:spPr>
          <a:xfrm>
            <a:off x="567360" y="855720"/>
            <a:ext cx="319320" cy="75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362" name="CustomShape 40"/>
          <p:cNvSpPr/>
          <p:nvPr/>
        </p:nvSpPr>
        <p:spPr>
          <a:xfrm>
            <a:off x="1287000" y="860400"/>
            <a:ext cx="1821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363" name="CustomShape 41"/>
          <p:cNvSpPr/>
          <p:nvPr/>
        </p:nvSpPr>
        <p:spPr>
          <a:xfrm>
            <a:off x="4390920" y="878040"/>
            <a:ext cx="161280" cy="1269360"/>
          </a:xfrm>
          <a:prstGeom prst="lef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364" name="CustomShape 42"/>
          <p:cNvSpPr/>
          <p:nvPr/>
        </p:nvSpPr>
        <p:spPr>
          <a:xfrm>
            <a:off x="5303520" y="1737360"/>
            <a:ext cx="731160" cy="36540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  <p:sp>
        <p:nvSpPr>
          <p:cNvPr id="365" name="CustomShape 43"/>
          <p:cNvSpPr/>
          <p:nvPr/>
        </p:nvSpPr>
        <p:spPr>
          <a:xfrm>
            <a:off x="4114800" y="2103120"/>
            <a:ext cx="1462680" cy="54828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  <p:sp>
        <p:nvSpPr>
          <p:cNvPr id="366" name="CustomShape 44"/>
          <p:cNvSpPr/>
          <p:nvPr/>
        </p:nvSpPr>
        <p:spPr>
          <a:xfrm>
            <a:off x="6217920" y="3566160"/>
            <a:ext cx="731160" cy="45684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  <p:sp>
        <p:nvSpPr>
          <p:cNvPr id="367" name="CustomShape 45"/>
          <p:cNvSpPr/>
          <p:nvPr/>
        </p:nvSpPr>
        <p:spPr>
          <a:xfrm>
            <a:off x="5852160" y="4389120"/>
            <a:ext cx="731160" cy="45684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  <p:sp>
        <p:nvSpPr>
          <p:cNvPr id="368" name="CustomShape 46"/>
          <p:cNvSpPr/>
          <p:nvPr/>
        </p:nvSpPr>
        <p:spPr>
          <a:xfrm>
            <a:off x="5943600" y="2193480"/>
            <a:ext cx="1371240" cy="45684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Krebs Cycle</a:t>
            </a:r>
            <a:endParaRPr/>
          </a:p>
        </p:txBody>
      </p:sp>
      <p:sp>
        <p:nvSpPr>
          <p:cNvPr id="37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Coenzyme A shuttles acetic acid to an enzyme of the Krebs cycle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Each acetic acid is decarboxylated and oxidized, generating: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3 NADH + H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1 FADH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2 CO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1 ATP (substrate-level phosphorylation)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81532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24.7</a:t>
            </a:r>
            <a:endParaRPr/>
          </a:p>
        </p:txBody>
      </p:sp>
      <p:pic>
        <p:nvPicPr>
          <p:cNvPr id="372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30280"/>
            <a:ext cx="8230320" cy="5876280"/>
          </a:xfrm>
          <a:prstGeom prst="rect">
            <a:avLst/>
          </a:prstGeom>
          <a:ln w="9360">
            <a:noFill/>
          </a:ln>
        </p:spPr>
      </p:pic>
      <p:sp>
        <p:nvSpPr>
          <p:cNvPr id="373" name="Line 2"/>
          <p:cNvSpPr/>
          <p:nvPr/>
        </p:nvSpPr>
        <p:spPr>
          <a:xfrm flipH="1">
            <a:off x="4284360" y="1517400"/>
            <a:ext cx="1018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74" name="CustomShape 3"/>
          <p:cNvSpPr/>
          <p:nvPr/>
        </p:nvSpPr>
        <p:spPr>
          <a:xfrm>
            <a:off x="5306760" y="3614760"/>
            <a:ext cx="8589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Krebs cycle</a:t>
            </a:r>
            <a:endParaRPr/>
          </a:p>
        </p:txBody>
      </p:sp>
      <p:sp>
        <p:nvSpPr>
          <p:cNvPr id="375" name="CustomShape 4"/>
          <p:cNvSpPr/>
          <p:nvPr/>
        </p:nvSpPr>
        <p:spPr>
          <a:xfrm>
            <a:off x="6289920" y="12812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76" name="CustomShape 5"/>
          <p:cNvSpPr/>
          <p:nvPr/>
        </p:nvSpPr>
        <p:spPr>
          <a:xfrm>
            <a:off x="7797960" y="34466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77" name="CustomShape 6"/>
          <p:cNvSpPr/>
          <p:nvPr/>
        </p:nvSpPr>
        <p:spPr>
          <a:xfrm>
            <a:off x="5900040" y="5450040"/>
            <a:ext cx="459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GDP +</a:t>
            </a:r>
            <a:endParaRPr/>
          </a:p>
        </p:txBody>
      </p:sp>
      <p:sp>
        <p:nvSpPr>
          <p:cNvPr id="378" name="CustomShape 7"/>
          <p:cNvSpPr/>
          <p:nvPr/>
        </p:nvSpPr>
        <p:spPr>
          <a:xfrm>
            <a:off x="3621600" y="2865600"/>
            <a:ext cx="3772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79" name="CustomShape 8"/>
          <p:cNvSpPr/>
          <p:nvPr/>
        </p:nvSpPr>
        <p:spPr>
          <a:xfrm>
            <a:off x="3911400" y="5037120"/>
            <a:ext cx="2995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FAD</a:t>
            </a:r>
            <a:endParaRPr/>
          </a:p>
        </p:txBody>
      </p:sp>
      <p:sp>
        <p:nvSpPr>
          <p:cNvPr id="380" name="CustomShape 9"/>
          <p:cNvSpPr/>
          <p:nvPr/>
        </p:nvSpPr>
        <p:spPr>
          <a:xfrm>
            <a:off x="7382160" y="463068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81" name="CustomShape 10"/>
          <p:cNvSpPr/>
          <p:nvPr/>
        </p:nvSpPr>
        <p:spPr>
          <a:xfrm>
            <a:off x="6318720" y="1544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82" name="CustomShape 11"/>
          <p:cNvSpPr/>
          <p:nvPr/>
        </p:nvSpPr>
        <p:spPr>
          <a:xfrm>
            <a:off x="2507760" y="750960"/>
            <a:ext cx="5587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Cytosol</a:t>
            </a:r>
            <a:endParaRPr/>
          </a:p>
        </p:txBody>
      </p:sp>
      <p:sp>
        <p:nvSpPr>
          <p:cNvPr id="383" name="CustomShape 12"/>
          <p:cNvSpPr/>
          <p:nvPr/>
        </p:nvSpPr>
        <p:spPr>
          <a:xfrm>
            <a:off x="2376360" y="1852560"/>
            <a:ext cx="105804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(matrix)</a:t>
            </a:r>
            <a:endParaRPr/>
          </a:p>
        </p:txBody>
      </p:sp>
      <p:sp>
        <p:nvSpPr>
          <p:cNvPr id="384" name="CustomShape 13"/>
          <p:cNvSpPr/>
          <p:nvPr/>
        </p:nvSpPr>
        <p:spPr>
          <a:xfrm>
            <a:off x="7322040" y="4973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85" name="CustomShape 14"/>
          <p:cNvSpPr/>
          <p:nvPr/>
        </p:nvSpPr>
        <p:spPr>
          <a:xfrm>
            <a:off x="3648240" y="4646520"/>
            <a:ext cx="3816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86" name="CustomShape 15"/>
          <p:cNvSpPr/>
          <p:nvPr/>
        </p:nvSpPr>
        <p:spPr>
          <a:xfrm>
            <a:off x="3474000" y="2516040"/>
            <a:ext cx="51588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9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387" name="CustomShape 16"/>
          <p:cNvSpPr/>
          <p:nvPr/>
        </p:nvSpPr>
        <p:spPr>
          <a:xfrm>
            <a:off x="6244200" y="2189160"/>
            <a:ext cx="738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Citric acid</a:t>
            </a:r>
            <a:endParaRPr/>
          </a:p>
        </p:txBody>
      </p:sp>
      <p:sp>
        <p:nvSpPr>
          <p:cNvPr id="388" name="CustomShape 17"/>
          <p:cNvSpPr/>
          <p:nvPr/>
        </p:nvSpPr>
        <p:spPr>
          <a:xfrm>
            <a:off x="6044400" y="2468520"/>
            <a:ext cx="11361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(initial reactant)</a:t>
            </a:r>
            <a:endParaRPr/>
          </a:p>
        </p:txBody>
      </p:sp>
      <p:sp>
        <p:nvSpPr>
          <p:cNvPr id="389" name="CustomShape 18"/>
          <p:cNvSpPr/>
          <p:nvPr/>
        </p:nvSpPr>
        <p:spPr>
          <a:xfrm>
            <a:off x="6688080" y="3056040"/>
            <a:ext cx="934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Isocitric acid</a:t>
            </a:r>
            <a:endParaRPr/>
          </a:p>
        </p:txBody>
      </p:sp>
      <p:sp>
        <p:nvSpPr>
          <p:cNvPr id="390" name="CustomShape 19"/>
          <p:cNvSpPr/>
          <p:nvPr/>
        </p:nvSpPr>
        <p:spPr>
          <a:xfrm>
            <a:off x="4197960" y="2143080"/>
            <a:ext cx="1207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Oxaloacetic acid</a:t>
            </a:r>
            <a:endParaRPr/>
          </a:p>
        </p:txBody>
      </p:sp>
      <p:sp>
        <p:nvSpPr>
          <p:cNvPr id="391" name="CustomShape 20"/>
          <p:cNvSpPr/>
          <p:nvPr/>
        </p:nvSpPr>
        <p:spPr>
          <a:xfrm>
            <a:off x="4068720" y="2397240"/>
            <a:ext cx="1468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(pickup molecule)</a:t>
            </a:r>
            <a:endParaRPr/>
          </a:p>
        </p:txBody>
      </p:sp>
      <p:sp>
        <p:nvSpPr>
          <p:cNvPr id="392" name="CustomShape 21"/>
          <p:cNvSpPr/>
          <p:nvPr/>
        </p:nvSpPr>
        <p:spPr>
          <a:xfrm>
            <a:off x="3970440" y="3084480"/>
            <a:ext cx="730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Malic acid</a:t>
            </a:r>
            <a:endParaRPr/>
          </a:p>
        </p:txBody>
      </p:sp>
      <p:sp>
        <p:nvSpPr>
          <p:cNvPr id="393" name="CustomShape 22"/>
          <p:cNvSpPr/>
          <p:nvPr/>
        </p:nvSpPr>
        <p:spPr>
          <a:xfrm>
            <a:off x="4643280" y="4859280"/>
            <a:ext cx="977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Succinic acid</a:t>
            </a:r>
            <a:endParaRPr/>
          </a:p>
        </p:txBody>
      </p:sp>
      <p:sp>
        <p:nvSpPr>
          <p:cNvPr id="394" name="CustomShape 23"/>
          <p:cNvSpPr/>
          <p:nvPr/>
        </p:nvSpPr>
        <p:spPr>
          <a:xfrm>
            <a:off x="5820480" y="4944960"/>
            <a:ext cx="9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Succinyl-CoA</a:t>
            </a:r>
            <a:endParaRPr/>
          </a:p>
        </p:txBody>
      </p:sp>
      <p:sp>
        <p:nvSpPr>
          <p:cNvPr id="395" name="CustomShape 24"/>
          <p:cNvSpPr/>
          <p:nvPr/>
        </p:nvSpPr>
        <p:spPr>
          <a:xfrm>
            <a:off x="5175000" y="5465880"/>
            <a:ext cx="313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GTP</a:t>
            </a:r>
            <a:endParaRPr/>
          </a:p>
        </p:txBody>
      </p:sp>
      <p:sp>
        <p:nvSpPr>
          <p:cNvPr id="396" name="CustomShape 25"/>
          <p:cNvSpPr/>
          <p:nvPr/>
        </p:nvSpPr>
        <p:spPr>
          <a:xfrm>
            <a:off x="5170680" y="5967360"/>
            <a:ext cx="317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ADP</a:t>
            </a:r>
            <a:endParaRPr/>
          </a:p>
        </p:txBody>
      </p:sp>
      <p:sp>
        <p:nvSpPr>
          <p:cNvPr id="397" name="CustomShape 26"/>
          <p:cNvSpPr/>
          <p:nvPr/>
        </p:nvSpPr>
        <p:spPr>
          <a:xfrm>
            <a:off x="774720" y="1763640"/>
            <a:ext cx="7819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398" name="CustomShape 27"/>
          <p:cNvSpPr/>
          <p:nvPr/>
        </p:nvSpPr>
        <p:spPr>
          <a:xfrm>
            <a:off x="768600" y="1957320"/>
            <a:ext cx="1247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Inorganic phosphate</a:t>
            </a:r>
            <a:endParaRPr/>
          </a:p>
        </p:txBody>
      </p:sp>
      <p:sp>
        <p:nvSpPr>
          <p:cNvPr id="399" name="CustomShape 28"/>
          <p:cNvSpPr/>
          <p:nvPr/>
        </p:nvSpPr>
        <p:spPr>
          <a:xfrm>
            <a:off x="783000" y="2176560"/>
            <a:ext cx="779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Coenzyme A </a:t>
            </a:r>
            <a:endParaRPr/>
          </a:p>
        </p:txBody>
      </p:sp>
      <p:sp>
        <p:nvSpPr>
          <p:cNvPr id="400" name="CustomShape 29"/>
          <p:cNvSpPr/>
          <p:nvPr/>
        </p:nvSpPr>
        <p:spPr>
          <a:xfrm>
            <a:off x="5342040" y="1751040"/>
            <a:ext cx="6667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Acetyl CoA</a:t>
            </a:r>
            <a:endParaRPr/>
          </a:p>
        </p:txBody>
      </p:sp>
      <p:sp>
        <p:nvSpPr>
          <p:cNvPr id="401" name="CustomShape 30"/>
          <p:cNvSpPr/>
          <p:nvPr/>
        </p:nvSpPr>
        <p:spPr>
          <a:xfrm>
            <a:off x="4819680" y="925560"/>
            <a:ext cx="17074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Pyruvic acid from glycolysis</a:t>
            </a:r>
            <a:endParaRPr/>
          </a:p>
        </p:txBody>
      </p:sp>
      <p:sp>
        <p:nvSpPr>
          <p:cNvPr id="402" name="CustomShape 31"/>
          <p:cNvSpPr/>
          <p:nvPr/>
        </p:nvSpPr>
        <p:spPr>
          <a:xfrm>
            <a:off x="3406320" y="1433520"/>
            <a:ext cx="8571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Transitional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phase</a:t>
            </a:r>
            <a:endParaRPr/>
          </a:p>
        </p:txBody>
      </p:sp>
      <p:sp>
        <p:nvSpPr>
          <p:cNvPr id="403" name="CustomShape 32"/>
          <p:cNvSpPr/>
          <p:nvPr/>
        </p:nvSpPr>
        <p:spPr>
          <a:xfrm>
            <a:off x="3862440" y="4167360"/>
            <a:ext cx="9424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Fumaric acid</a:t>
            </a:r>
            <a:endParaRPr/>
          </a:p>
        </p:txBody>
      </p:sp>
      <p:sp>
        <p:nvSpPr>
          <p:cNvPr id="404" name="CustomShape 33"/>
          <p:cNvSpPr/>
          <p:nvPr/>
        </p:nvSpPr>
        <p:spPr>
          <a:xfrm>
            <a:off x="7798320" y="390060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405" name="CustomShape 34"/>
          <p:cNvSpPr/>
          <p:nvPr/>
        </p:nvSpPr>
        <p:spPr>
          <a:xfrm>
            <a:off x="5124600" y="134136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06" name="CustomShape 35"/>
          <p:cNvSpPr/>
          <p:nvPr/>
        </p:nvSpPr>
        <p:spPr>
          <a:xfrm>
            <a:off x="6674040" y="371628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07" name="CustomShape 36"/>
          <p:cNvSpPr/>
          <p:nvPr/>
        </p:nvSpPr>
        <p:spPr>
          <a:xfrm>
            <a:off x="6318360" y="456084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08" name="CustomShape 37"/>
          <p:cNvSpPr/>
          <p:nvPr/>
        </p:nvSpPr>
        <p:spPr>
          <a:xfrm>
            <a:off x="6536520" y="4154400"/>
            <a:ext cx="1288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-Ketoglutaric acid</a:t>
            </a:r>
            <a:endParaRPr/>
          </a:p>
        </p:txBody>
      </p:sp>
      <p:sp>
        <p:nvSpPr>
          <p:cNvPr id="409" name="CustomShape 38"/>
          <p:cNvSpPr/>
          <p:nvPr/>
        </p:nvSpPr>
        <p:spPr>
          <a:xfrm>
            <a:off x="1590120" y="809640"/>
            <a:ext cx="5036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410" name="CustomShape 39"/>
          <p:cNvSpPr/>
          <p:nvPr/>
        </p:nvSpPr>
        <p:spPr>
          <a:xfrm>
            <a:off x="567360" y="855720"/>
            <a:ext cx="319320" cy="75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411" name="CustomShape 40"/>
          <p:cNvSpPr/>
          <p:nvPr/>
        </p:nvSpPr>
        <p:spPr>
          <a:xfrm>
            <a:off x="1287000" y="860400"/>
            <a:ext cx="1821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412" name="CustomShape 41"/>
          <p:cNvSpPr/>
          <p:nvPr/>
        </p:nvSpPr>
        <p:spPr>
          <a:xfrm>
            <a:off x="4390920" y="878040"/>
            <a:ext cx="161280" cy="1269360"/>
          </a:xfrm>
          <a:prstGeom prst="lef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413" name="CustomShape 42"/>
          <p:cNvSpPr/>
          <p:nvPr/>
        </p:nvSpPr>
        <p:spPr>
          <a:xfrm>
            <a:off x="7701840" y="3850920"/>
            <a:ext cx="731160" cy="27396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  <p:sp>
        <p:nvSpPr>
          <p:cNvPr id="414" name="CustomShape 43"/>
          <p:cNvSpPr/>
          <p:nvPr/>
        </p:nvSpPr>
        <p:spPr>
          <a:xfrm>
            <a:off x="7223760" y="4937760"/>
            <a:ext cx="731160" cy="27396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  <p:sp>
        <p:nvSpPr>
          <p:cNvPr id="415" name="CustomShape 44"/>
          <p:cNvSpPr/>
          <p:nvPr/>
        </p:nvSpPr>
        <p:spPr>
          <a:xfrm>
            <a:off x="3383280" y="4572000"/>
            <a:ext cx="731160" cy="27396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  <p:sp>
        <p:nvSpPr>
          <p:cNvPr id="416" name="CustomShape 45"/>
          <p:cNvSpPr/>
          <p:nvPr/>
        </p:nvSpPr>
        <p:spPr>
          <a:xfrm>
            <a:off x="3291840" y="2468880"/>
            <a:ext cx="731160" cy="27396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  <p:sp>
        <p:nvSpPr>
          <p:cNvPr id="417" name="CustomShape 46"/>
          <p:cNvSpPr/>
          <p:nvPr/>
        </p:nvSpPr>
        <p:spPr>
          <a:xfrm>
            <a:off x="6126480" y="5760720"/>
            <a:ext cx="731160" cy="548280"/>
          </a:xfrm>
          <a:prstGeom prst="rect">
            <a:avLst/>
          </a:prstGeom>
          <a:noFill/>
          <a:ln w="18360">
            <a:solidFill>
              <a:srgbClr val="ff420e"/>
            </a:solidFill>
            <a:round/>
          </a:ln>
        </p:spPr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200">
                <a:latin typeface="Calibri"/>
              </a:rPr>
              <a:t>Major Macromolecules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Carbohydrates - (CH</a:t>
            </a:r>
            <a:r>
              <a:rPr lang="en-US" sz="3200" baseline="-33000">
                <a:latin typeface="Calibri"/>
              </a:rPr>
              <a:t>2</a:t>
            </a:r>
            <a:r>
              <a:rPr lang="en-US" sz="3200">
                <a:latin typeface="Calibri"/>
              </a:rPr>
              <a:t>O)</a:t>
            </a:r>
            <a:r>
              <a:rPr lang="en-US" sz="3200" baseline="-33000">
                <a:latin typeface="Calibri"/>
              </a:rPr>
              <a:t>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Lipids – Fatty acids, Glycerol, Cholesterol and combinations of the above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Proteins – strings of amino acids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640080" y="731520"/>
            <a:ext cx="7954920" cy="521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7200">
                <a:latin typeface="Arial"/>
              </a:rPr>
              <a:t>But, if the Krebs cycle is so great, how come it only produces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200">
                <a:latin typeface="Arial"/>
              </a:rPr>
              <a:t>one ATP</a:t>
            </a:r>
            <a:r>
              <a:rPr lang="en-US" sz="7200">
                <a:latin typeface="Arial"/>
              </a:rPr>
              <a:t> ?!?!?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Calibri"/>
              </a:rPr>
              <a:t>Electron Transport Chain and Oxidative Phosphorylation</a:t>
            </a:r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457200" y="187524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part of metabolism that directly uses oxygen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Chain of proteins bound to metal atoms (cofactors) on inner mitochondrial membrane.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Substrates NADH + H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and FADH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deliver hydrogen atoms and 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high-energy electrons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. 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81550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24.8</a:t>
            </a:r>
            <a:endParaRPr/>
          </a:p>
        </p:txBody>
      </p:sp>
      <p:pic>
        <p:nvPicPr>
          <p:cNvPr id="422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3964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423" name="CustomShape 2"/>
          <p:cNvSpPr/>
          <p:nvPr/>
        </p:nvSpPr>
        <p:spPr>
          <a:xfrm>
            <a:off x="1776240" y="3886200"/>
            <a:ext cx="107280" cy="615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24" name="Line 3"/>
          <p:cNvSpPr/>
          <p:nvPr/>
        </p:nvSpPr>
        <p:spPr>
          <a:xfrm flipH="1">
            <a:off x="925200" y="4203360"/>
            <a:ext cx="851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25" name="Line 4"/>
          <p:cNvSpPr/>
          <p:nvPr/>
        </p:nvSpPr>
        <p:spPr>
          <a:xfrm>
            <a:off x="1776240" y="2903400"/>
            <a:ext cx="3999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26" name="Line 5"/>
          <p:cNvSpPr/>
          <p:nvPr/>
        </p:nvSpPr>
        <p:spPr>
          <a:xfrm>
            <a:off x="1649160" y="5343480"/>
            <a:ext cx="4510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27" name="CustomShape 6"/>
          <p:cNvSpPr/>
          <p:nvPr/>
        </p:nvSpPr>
        <p:spPr>
          <a:xfrm>
            <a:off x="7759800" y="4165560"/>
            <a:ext cx="304200" cy="1324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28" name="CustomShape 7"/>
          <p:cNvSpPr/>
          <p:nvPr/>
        </p:nvSpPr>
        <p:spPr>
          <a:xfrm>
            <a:off x="455400" y="2800440"/>
            <a:ext cx="12870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Intermembrane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space</a:t>
            </a:r>
            <a:endParaRPr/>
          </a:p>
        </p:txBody>
      </p:sp>
      <p:sp>
        <p:nvSpPr>
          <p:cNvPr id="429" name="CustomShape 8"/>
          <p:cNvSpPr/>
          <p:nvPr/>
        </p:nvSpPr>
        <p:spPr>
          <a:xfrm>
            <a:off x="455760" y="4102200"/>
            <a:ext cx="117720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Inner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mitochondrial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430" name="CustomShape 9"/>
          <p:cNvSpPr/>
          <p:nvPr/>
        </p:nvSpPr>
        <p:spPr>
          <a:xfrm>
            <a:off x="454680" y="5254560"/>
            <a:ext cx="1169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Mitochondrial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matrix</a:t>
            </a:r>
            <a:endParaRPr/>
          </a:p>
        </p:txBody>
      </p:sp>
      <p:sp>
        <p:nvSpPr>
          <p:cNvPr id="431" name="CustomShape 10"/>
          <p:cNvSpPr/>
          <p:nvPr/>
        </p:nvSpPr>
        <p:spPr>
          <a:xfrm>
            <a:off x="2128320" y="4619520"/>
            <a:ext cx="6393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 + 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432" name="CustomShape 11"/>
          <p:cNvSpPr/>
          <p:nvPr/>
        </p:nvSpPr>
        <p:spPr>
          <a:xfrm>
            <a:off x="3025800" y="486396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433" name="CustomShape 12"/>
          <p:cNvSpPr/>
          <p:nvPr/>
        </p:nvSpPr>
        <p:spPr>
          <a:xfrm>
            <a:off x="3919680" y="4464000"/>
            <a:ext cx="2491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</a:t>
            </a:r>
            <a:endParaRPr/>
          </a:p>
        </p:txBody>
      </p:sp>
      <p:sp>
        <p:nvSpPr>
          <p:cNvPr id="434" name="CustomShape 13"/>
          <p:cNvSpPr/>
          <p:nvPr/>
        </p:nvSpPr>
        <p:spPr>
          <a:xfrm>
            <a:off x="1981080" y="4791240"/>
            <a:ext cx="6346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(carrying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from food)</a:t>
            </a:r>
            <a:endParaRPr/>
          </a:p>
        </p:txBody>
      </p:sp>
      <p:sp>
        <p:nvSpPr>
          <p:cNvPr id="435" name="CustomShape 14"/>
          <p:cNvSpPr/>
          <p:nvPr/>
        </p:nvSpPr>
        <p:spPr>
          <a:xfrm>
            <a:off x="3295800" y="4425840"/>
            <a:ext cx="3816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36" name="CustomShape 15"/>
          <p:cNvSpPr/>
          <p:nvPr/>
        </p:nvSpPr>
        <p:spPr>
          <a:xfrm>
            <a:off x="1465560" y="996840"/>
            <a:ext cx="21564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6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6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437" name="CustomShape 16"/>
          <p:cNvSpPr/>
          <p:nvPr/>
        </p:nvSpPr>
        <p:spPr>
          <a:xfrm>
            <a:off x="570600" y="968400"/>
            <a:ext cx="383400" cy="9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600">
                <a:solidFill>
                  <a:srgbClr val="231f20"/>
                </a:solidFill>
                <a:latin typeface="Arial Black"/>
              </a:rPr>
              <a:t>Glycolysis</a:t>
            </a:r>
            <a:endParaRPr/>
          </a:p>
        </p:txBody>
      </p:sp>
      <p:sp>
        <p:nvSpPr>
          <p:cNvPr id="438" name="CustomShape 17"/>
          <p:cNvSpPr/>
          <p:nvPr/>
        </p:nvSpPr>
        <p:spPr>
          <a:xfrm>
            <a:off x="1884240" y="870120"/>
            <a:ext cx="709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Electron transport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chain 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439" name="CustomShape 18"/>
          <p:cNvSpPr/>
          <p:nvPr/>
        </p:nvSpPr>
        <p:spPr>
          <a:xfrm>
            <a:off x="3436200" y="5445000"/>
            <a:ext cx="155664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Electron Transport Chain</a:t>
            </a:r>
            <a:endParaRPr/>
          </a:p>
        </p:txBody>
      </p:sp>
      <p:sp>
        <p:nvSpPr>
          <p:cNvPr id="440" name="CustomShape 19"/>
          <p:cNvSpPr/>
          <p:nvPr/>
        </p:nvSpPr>
        <p:spPr>
          <a:xfrm>
            <a:off x="6951600" y="5442120"/>
            <a:ext cx="9165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Chemiosmosis</a:t>
            </a:r>
            <a:endParaRPr/>
          </a:p>
        </p:txBody>
      </p:sp>
      <p:sp>
        <p:nvSpPr>
          <p:cNvPr id="441" name="CustomShape 20"/>
          <p:cNvSpPr/>
          <p:nvPr/>
        </p:nvSpPr>
        <p:spPr>
          <a:xfrm>
            <a:off x="6608520" y="4803840"/>
            <a:ext cx="3679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ADP +</a:t>
            </a:r>
            <a:endParaRPr/>
          </a:p>
        </p:txBody>
      </p:sp>
      <p:sp>
        <p:nvSpPr>
          <p:cNvPr id="442" name="CustomShape 21"/>
          <p:cNvSpPr/>
          <p:nvPr/>
        </p:nvSpPr>
        <p:spPr>
          <a:xfrm>
            <a:off x="5078160" y="4168800"/>
            <a:ext cx="3484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2 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 +</a:t>
            </a:r>
            <a:endParaRPr/>
          </a:p>
        </p:txBody>
      </p:sp>
      <p:sp>
        <p:nvSpPr>
          <p:cNvPr id="443" name="CustomShape 22"/>
          <p:cNvSpPr/>
          <p:nvPr/>
        </p:nvSpPr>
        <p:spPr>
          <a:xfrm>
            <a:off x="2486880" y="5616720"/>
            <a:ext cx="3544200" cy="45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Electrons      are transferred from complex to complex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some of their energy is used to pump protons (H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) into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intermembrane space, creating a proton gradient.</a:t>
            </a:r>
            <a:endParaRPr/>
          </a:p>
        </p:txBody>
      </p:sp>
      <p:sp>
        <p:nvSpPr>
          <p:cNvPr id="444" name="CustomShape 23"/>
          <p:cNvSpPr/>
          <p:nvPr/>
        </p:nvSpPr>
        <p:spPr>
          <a:xfrm>
            <a:off x="6379200" y="5616720"/>
            <a:ext cx="2064240" cy="60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ATP synthesis is powered by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flow of 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 back across the inner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mitochondrial membrane through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ATP synthase.</a:t>
            </a:r>
            <a:endParaRPr/>
          </a:p>
        </p:txBody>
      </p:sp>
      <p:sp>
        <p:nvSpPr>
          <p:cNvPr id="445" name="CustomShape 24"/>
          <p:cNvSpPr/>
          <p:nvPr/>
        </p:nvSpPr>
        <p:spPr>
          <a:xfrm>
            <a:off x="8071200" y="4238640"/>
            <a:ext cx="54936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ATP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synthase</a:t>
            </a:r>
            <a:endParaRPr/>
          </a:p>
        </p:txBody>
      </p:sp>
      <p:sp>
        <p:nvSpPr>
          <p:cNvPr id="446" name="CustomShape 25"/>
          <p:cNvSpPr/>
          <p:nvPr/>
        </p:nvSpPr>
        <p:spPr>
          <a:xfrm>
            <a:off x="5502240" y="4159080"/>
            <a:ext cx="4212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1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47" name="Line 26"/>
          <p:cNvSpPr/>
          <p:nvPr/>
        </p:nvSpPr>
        <p:spPr>
          <a:xfrm>
            <a:off x="5502240" y="4251240"/>
            <a:ext cx="4428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Electron Transport Chain and Oxidative Phosphorylation</a:t>
            </a:r>
            <a:endParaRPr/>
          </a:p>
        </p:txBody>
      </p:sp>
      <p:sp>
        <p:nvSpPr>
          <p:cNvPr id="44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Hydrogen atoms are split into H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and electrons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Electrons are shuttled along the inner mitochondrial membrane, losing energy at each step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Released energy is used to pump H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into the intermembrane space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Electron Transport Chain and Oxidative Phosphorylation</a:t>
            </a:r>
            <a:endParaRPr/>
          </a:p>
        </p:txBody>
      </p:sp>
      <p:sp>
        <p:nvSpPr>
          <p:cNvPr id="45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Respiratory enzyme complexes I, III, and IV pump H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into the intermembrane space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diffuses back to the matrix via ATP synthase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ATP synthase uses released energy to make ATP</a:t>
            </a:r>
            <a:endParaRPr/>
          </a:p>
        </p:txBody>
      </p:sp>
      <p:sp>
        <p:nvSpPr>
          <p:cNvPr id="452" name="CustomShape 3"/>
          <p:cNvSpPr/>
          <p:nvPr/>
        </p:nvSpPr>
        <p:spPr>
          <a:xfrm>
            <a:off x="650880" y="5565600"/>
            <a:ext cx="761400" cy="456480"/>
          </a:xfrm>
          <a:prstGeom prst="ellipse">
            <a:avLst/>
          </a:prstGeom>
          <a:gradFill>
            <a:gsLst>
              <a:gs pos="0">
                <a:srgbClr val="4f81bd"/>
              </a:gs>
              <a:gs pos="100000">
                <a:srgbClr val="006086"/>
              </a:gs>
            </a:gsLst>
            <a:lin ang="5400000"/>
          </a:gradFill>
          <a:ln w="9360">
            <a:noFill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</a:rPr>
              <a:t>PLAY</a:t>
            </a:r>
            <a:endParaRPr/>
          </a:p>
        </p:txBody>
      </p:sp>
      <p:sp>
        <p:nvSpPr>
          <p:cNvPr id="453" name="CustomShape 4"/>
          <p:cNvSpPr/>
          <p:nvPr/>
        </p:nvSpPr>
        <p:spPr>
          <a:xfrm>
            <a:off x="1572120" y="5584680"/>
            <a:ext cx="3838320" cy="3949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Animation: Electron Transport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81550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24.8</a:t>
            </a:r>
            <a:endParaRPr/>
          </a:p>
        </p:txBody>
      </p:sp>
      <p:pic>
        <p:nvPicPr>
          <p:cNvPr id="455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3964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456" name="CustomShape 2"/>
          <p:cNvSpPr/>
          <p:nvPr/>
        </p:nvSpPr>
        <p:spPr>
          <a:xfrm>
            <a:off x="1776240" y="3886200"/>
            <a:ext cx="107280" cy="615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57" name="Line 3"/>
          <p:cNvSpPr/>
          <p:nvPr/>
        </p:nvSpPr>
        <p:spPr>
          <a:xfrm flipH="1">
            <a:off x="925200" y="4203360"/>
            <a:ext cx="851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58" name="Line 4"/>
          <p:cNvSpPr/>
          <p:nvPr/>
        </p:nvSpPr>
        <p:spPr>
          <a:xfrm>
            <a:off x="1776240" y="2903400"/>
            <a:ext cx="3999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59" name="Line 5"/>
          <p:cNvSpPr/>
          <p:nvPr/>
        </p:nvSpPr>
        <p:spPr>
          <a:xfrm>
            <a:off x="1649160" y="5343480"/>
            <a:ext cx="4510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60" name="CustomShape 6"/>
          <p:cNvSpPr/>
          <p:nvPr/>
        </p:nvSpPr>
        <p:spPr>
          <a:xfrm>
            <a:off x="7759800" y="4165560"/>
            <a:ext cx="304200" cy="1324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61" name="CustomShape 7"/>
          <p:cNvSpPr/>
          <p:nvPr/>
        </p:nvSpPr>
        <p:spPr>
          <a:xfrm>
            <a:off x="455400" y="2800440"/>
            <a:ext cx="12870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Intermembrane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space</a:t>
            </a:r>
            <a:endParaRPr/>
          </a:p>
        </p:txBody>
      </p:sp>
      <p:sp>
        <p:nvSpPr>
          <p:cNvPr id="462" name="CustomShape 8"/>
          <p:cNvSpPr/>
          <p:nvPr/>
        </p:nvSpPr>
        <p:spPr>
          <a:xfrm>
            <a:off x="455760" y="4102200"/>
            <a:ext cx="117720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Inner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mitochondrial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463" name="CustomShape 9"/>
          <p:cNvSpPr/>
          <p:nvPr/>
        </p:nvSpPr>
        <p:spPr>
          <a:xfrm>
            <a:off x="454680" y="5254560"/>
            <a:ext cx="1169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Mitochondrial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matrix</a:t>
            </a:r>
            <a:endParaRPr/>
          </a:p>
        </p:txBody>
      </p:sp>
      <p:sp>
        <p:nvSpPr>
          <p:cNvPr id="464" name="CustomShape 10"/>
          <p:cNvSpPr/>
          <p:nvPr/>
        </p:nvSpPr>
        <p:spPr>
          <a:xfrm>
            <a:off x="2128320" y="4619520"/>
            <a:ext cx="6393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 + 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465" name="CustomShape 11"/>
          <p:cNvSpPr/>
          <p:nvPr/>
        </p:nvSpPr>
        <p:spPr>
          <a:xfrm>
            <a:off x="3025800" y="486396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466" name="CustomShape 12"/>
          <p:cNvSpPr/>
          <p:nvPr/>
        </p:nvSpPr>
        <p:spPr>
          <a:xfrm>
            <a:off x="3919680" y="4464000"/>
            <a:ext cx="2491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</a:t>
            </a:r>
            <a:endParaRPr/>
          </a:p>
        </p:txBody>
      </p:sp>
      <p:sp>
        <p:nvSpPr>
          <p:cNvPr id="467" name="CustomShape 13"/>
          <p:cNvSpPr/>
          <p:nvPr/>
        </p:nvSpPr>
        <p:spPr>
          <a:xfrm>
            <a:off x="1981080" y="4791240"/>
            <a:ext cx="6346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(carrying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from food)</a:t>
            </a:r>
            <a:endParaRPr/>
          </a:p>
        </p:txBody>
      </p:sp>
      <p:sp>
        <p:nvSpPr>
          <p:cNvPr id="468" name="CustomShape 14"/>
          <p:cNvSpPr/>
          <p:nvPr/>
        </p:nvSpPr>
        <p:spPr>
          <a:xfrm>
            <a:off x="3295800" y="4425840"/>
            <a:ext cx="3816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69" name="CustomShape 15"/>
          <p:cNvSpPr/>
          <p:nvPr/>
        </p:nvSpPr>
        <p:spPr>
          <a:xfrm>
            <a:off x="1465560" y="996840"/>
            <a:ext cx="21564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6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6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470" name="CustomShape 16"/>
          <p:cNvSpPr/>
          <p:nvPr/>
        </p:nvSpPr>
        <p:spPr>
          <a:xfrm>
            <a:off x="570600" y="968400"/>
            <a:ext cx="383400" cy="9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600">
                <a:solidFill>
                  <a:srgbClr val="231f20"/>
                </a:solidFill>
                <a:latin typeface="Arial Black"/>
              </a:rPr>
              <a:t>Glycolysis</a:t>
            </a:r>
            <a:endParaRPr/>
          </a:p>
        </p:txBody>
      </p:sp>
      <p:sp>
        <p:nvSpPr>
          <p:cNvPr id="471" name="CustomShape 17"/>
          <p:cNvSpPr/>
          <p:nvPr/>
        </p:nvSpPr>
        <p:spPr>
          <a:xfrm>
            <a:off x="1884240" y="870120"/>
            <a:ext cx="709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Electron transport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chain 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472" name="CustomShape 18"/>
          <p:cNvSpPr/>
          <p:nvPr/>
        </p:nvSpPr>
        <p:spPr>
          <a:xfrm>
            <a:off x="3436200" y="5445000"/>
            <a:ext cx="155664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Electron Transport Chain</a:t>
            </a:r>
            <a:endParaRPr/>
          </a:p>
        </p:txBody>
      </p:sp>
      <p:sp>
        <p:nvSpPr>
          <p:cNvPr id="473" name="CustomShape 19"/>
          <p:cNvSpPr/>
          <p:nvPr/>
        </p:nvSpPr>
        <p:spPr>
          <a:xfrm>
            <a:off x="6951600" y="5442120"/>
            <a:ext cx="9165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Chemiosmosis</a:t>
            </a:r>
            <a:endParaRPr/>
          </a:p>
        </p:txBody>
      </p:sp>
      <p:sp>
        <p:nvSpPr>
          <p:cNvPr id="474" name="CustomShape 20"/>
          <p:cNvSpPr/>
          <p:nvPr/>
        </p:nvSpPr>
        <p:spPr>
          <a:xfrm>
            <a:off x="6608520" y="4803840"/>
            <a:ext cx="3679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ADP +</a:t>
            </a:r>
            <a:endParaRPr/>
          </a:p>
        </p:txBody>
      </p:sp>
      <p:sp>
        <p:nvSpPr>
          <p:cNvPr id="475" name="CustomShape 21"/>
          <p:cNvSpPr/>
          <p:nvPr/>
        </p:nvSpPr>
        <p:spPr>
          <a:xfrm>
            <a:off x="5078160" y="4168800"/>
            <a:ext cx="3484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2 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 +</a:t>
            </a:r>
            <a:endParaRPr/>
          </a:p>
        </p:txBody>
      </p:sp>
      <p:sp>
        <p:nvSpPr>
          <p:cNvPr id="476" name="CustomShape 22"/>
          <p:cNvSpPr/>
          <p:nvPr/>
        </p:nvSpPr>
        <p:spPr>
          <a:xfrm>
            <a:off x="2486880" y="5616720"/>
            <a:ext cx="3544200" cy="45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Electrons      are transferred from complex to complex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some of their energy is used to pump protons (H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) into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intermembrane space, creating a proton gradient.</a:t>
            </a:r>
            <a:endParaRPr/>
          </a:p>
        </p:txBody>
      </p:sp>
      <p:sp>
        <p:nvSpPr>
          <p:cNvPr id="477" name="CustomShape 23"/>
          <p:cNvSpPr/>
          <p:nvPr/>
        </p:nvSpPr>
        <p:spPr>
          <a:xfrm>
            <a:off x="6379200" y="5616720"/>
            <a:ext cx="2064240" cy="60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ATP synthesis is powered by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flow of 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 back across the inner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mitochondrial membrane through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ATP synthase.</a:t>
            </a:r>
            <a:endParaRPr/>
          </a:p>
        </p:txBody>
      </p:sp>
      <p:sp>
        <p:nvSpPr>
          <p:cNvPr id="478" name="CustomShape 24"/>
          <p:cNvSpPr/>
          <p:nvPr/>
        </p:nvSpPr>
        <p:spPr>
          <a:xfrm>
            <a:off x="8071200" y="4238640"/>
            <a:ext cx="54936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ATP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synthase</a:t>
            </a:r>
            <a:endParaRPr/>
          </a:p>
        </p:txBody>
      </p:sp>
      <p:sp>
        <p:nvSpPr>
          <p:cNvPr id="479" name="CustomShape 25"/>
          <p:cNvSpPr/>
          <p:nvPr/>
        </p:nvSpPr>
        <p:spPr>
          <a:xfrm>
            <a:off x="5502240" y="4159080"/>
            <a:ext cx="4212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1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80" name="Line 26"/>
          <p:cNvSpPr/>
          <p:nvPr/>
        </p:nvSpPr>
        <p:spPr>
          <a:xfrm>
            <a:off x="5502240" y="4251240"/>
            <a:ext cx="4428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Calibri"/>
              </a:rPr>
              <a:t>Electron Transport Chain and Oxidative Phosphorylation</a:t>
            </a:r>
            <a:endParaRPr/>
          </a:p>
        </p:txBody>
      </p:sp>
      <p:sp>
        <p:nvSpPr>
          <p:cNvPr id="482" name="CustomShape 2"/>
          <p:cNvSpPr/>
          <p:nvPr/>
        </p:nvSpPr>
        <p:spPr>
          <a:xfrm>
            <a:off x="457200" y="210312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Electrons are delivered to O, forming O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–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attracts H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to form H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O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81532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24.9</a:t>
            </a:r>
            <a:endParaRPr/>
          </a:p>
        </p:txBody>
      </p:sp>
      <p:pic>
        <p:nvPicPr>
          <p:cNvPr id="48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5120" y="57636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485" name="Line 2"/>
          <p:cNvSpPr/>
          <p:nvPr/>
        </p:nvSpPr>
        <p:spPr>
          <a:xfrm>
            <a:off x="4182840" y="2546280"/>
            <a:ext cx="7923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6" name="Line 3"/>
          <p:cNvSpPr/>
          <p:nvPr/>
        </p:nvSpPr>
        <p:spPr>
          <a:xfrm>
            <a:off x="5184720" y="3573360"/>
            <a:ext cx="9777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7" name="Line 4"/>
          <p:cNvSpPr/>
          <p:nvPr/>
        </p:nvSpPr>
        <p:spPr>
          <a:xfrm>
            <a:off x="6168960" y="4179600"/>
            <a:ext cx="11998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8" name="Line 5"/>
          <p:cNvSpPr/>
          <p:nvPr/>
        </p:nvSpPr>
        <p:spPr>
          <a:xfrm>
            <a:off x="5641920" y="2234880"/>
            <a:ext cx="10857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9" name="CustomShape 6"/>
          <p:cNvSpPr/>
          <p:nvPr/>
        </p:nvSpPr>
        <p:spPr>
          <a:xfrm>
            <a:off x="1523160" y="992160"/>
            <a:ext cx="439560" cy="105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490" name="CustomShape 7"/>
          <p:cNvSpPr/>
          <p:nvPr/>
        </p:nvSpPr>
        <p:spPr>
          <a:xfrm>
            <a:off x="2486520" y="1008000"/>
            <a:ext cx="2505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cycle</a:t>
            </a:r>
            <a:endParaRPr/>
          </a:p>
        </p:txBody>
      </p:sp>
      <p:sp>
        <p:nvSpPr>
          <p:cNvPr id="491" name="CustomShape 8"/>
          <p:cNvSpPr/>
          <p:nvPr/>
        </p:nvSpPr>
        <p:spPr>
          <a:xfrm>
            <a:off x="2867040" y="950760"/>
            <a:ext cx="68652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492" name="CustomShape 9"/>
          <p:cNvSpPr/>
          <p:nvPr/>
        </p:nvSpPr>
        <p:spPr>
          <a:xfrm>
            <a:off x="4187880" y="2373480"/>
            <a:ext cx="52812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Enzyme</a:t>
            </a:r>
            <a:endParaRPr/>
          </a:p>
        </p:txBody>
      </p:sp>
      <p:sp>
        <p:nvSpPr>
          <p:cNvPr id="493" name="CustomShape 10"/>
          <p:cNvSpPr/>
          <p:nvPr/>
        </p:nvSpPr>
        <p:spPr>
          <a:xfrm>
            <a:off x="4186800" y="2557440"/>
            <a:ext cx="66996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Complex I</a:t>
            </a:r>
            <a:endParaRPr/>
          </a:p>
        </p:txBody>
      </p:sp>
      <p:sp>
        <p:nvSpPr>
          <p:cNvPr id="494" name="CustomShape 11"/>
          <p:cNvSpPr/>
          <p:nvPr/>
        </p:nvSpPr>
        <p:spPr>
          <a:xfrm>
            <a:off x="5216400" y="3395520"/>
            <a:ext cx="52812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Enzyme</a:t>
            </a:r>
            <a:endParaRPr/>
          </a:p>
        </p:txBody>
      </p:sp>
      <p:sp>
        <p:nvSpPr>
          <p:cNvPr id="495" name="CustomShape 12"/>
          <p:cNvSpPr/>
          <p:nvPr/>
        </p:nvSpPr>
        <p:spPr>
          <a:xfrm>
            <a:off x="5213880" y="3583080"/>
            <a:ext cx="74916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Complex III</a:t>
            </a:r>
            <a:endParaRPr/>
          </a:p>
        </p:txBody>
      </p:sp>
      <p:sp>
        <p:nvSpPr>
          <p:cNvPr id="496" name="CustomShape 13"/>
          <p:cNvSpPr/>
          <p:nvPr/>
        </p:nvSpPr>
        <p:spPr>
          <a:xfrm>
            <a:off x="6207120" y="4002120"/>
            <a:ext cx="52812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Enzyme</a:t>
            </a:r>
            <a:endParaRPr/>
          </a:p>
        </p:txBody>
      </p:sp>
      <p:sp>
        <p:nvSpPr>
          <p:cNvPr id="497" name="CustomShape 14"/>
          <p:cNvSpPr/>
          <p:nvPr/>
        </p:nvSpPr>
        <p:spPr>
          <a:xfrm>
            <a:off x="6205680" y="4189320"/>
            <a:ext cx="76284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Complex IV</a:t>
            </a:r>
            <a:endParaRPr/>
          </a:p>
        </p:txBody>
      </p:sp>
      <p:sp>
        <p:nvSpPr>
          <p:cNvPr id="498" name="CustomShape 15"/>
          <p:cNvSpPr/>
          <p:nvPr/>
        </p:nvSpPr>
        <p:spPr>
          <a:xfrm>
            <a:off x="5965920" y="2058840"/>
            <a:ext cx="52812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Enzyme</a:t>
            </a:r>
            <a:endParaRPr/>
          </a:p>
        </p:txBody>
      </p:sp>
      <p:sp>
        <p:nvSpPr>
          <p:cNvPr id="499" name="CustomShape 16"/>
          <p:cNvSpPr/>
          <p:nvPr/>
        </p:nvSpPr>
        <p:spPr>
          <a:xfrm>
            <a:off x="5964120" y="2246400"/>
            <a:ext cx="70956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Complex II</a:t>
            </a:r>
            <a:endParaRPr/>
          </a:p>
        </p:txBody>
      </p:sp>
      <p:sp>
        <p:nvSpPr>
          <p:cNvPr id="500" name="CustomShape 17"/>
          <p:cNvSpPr/>
          <p:nvPr/>
        </p:nvSpPr>
        <p:spPr>
          <a:xfrm>
            <a:off x="4354200" y="852480"/>
            <a:ext cx="62856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1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01" name="CustomShape 18"/>
          <p:cNvSpPr/>
          <p:nvPr/>
        </p:nvSpPr>
        <p:spPr>
          <a:xfrm>
            <a:off x="5391000" y="1442880"/>
            <a:ext cx="418320" cy="18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02" name="CustomShape 19"/>
          <p:cNvSpPr/>
          <p:nvPr/>
        </p:nvSpPr>
        <p:spPr>
          <a:xfrm rot="16200000">
            <a:off x="2500200" y="3809160"/>
            <a:ext cx="258876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 Black"/>
              </a:rPr>
              <a:t>Free energy relative to O</a:t>
            </a:r>
            <a:r>
              <a:rPr b="1" lang="en-US" sz="1000" baseline="-25000">
                <a:solidFill>
                  <a:srgbClr val="231f20"/>
                </a:solidFill>
                <a:latin typeface="Arial Black"/>
              </a:rPr>
              <a:t>2</a:t>
            </a:r>
            <a:r>
              <a:rPr b="1" lang="en-US" sz="1000">
                <a:solidFill>
                  <a:srgbClr val="231f20"/>
                </a:solidFill>
                <a:latin typeface="Arial Black"/>
              </a:rPr>
              <a:t> (kcal/mol)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Electronic Energy Gradient</a:t>
            </a:r>
            <a:endParaRPr/>
          </a:p>
        </p:txBody>
      </p:sp>
      <p:sp>
        <p:nvSpPr>
          <p:cNvPr id="50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Transfer of energy from NADH + H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and FADH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to oxygen releases large amounts of energy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This energy is released in a stepwise manner through the electron transport chain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Each step pumps a hydrogen ion across the membrane.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ATP Synthase</a:t>
            </a:r>
            <a:endParaRPr/>
          </a:p>
        </p:txBody>
      </p:sp>
      <p:sp>
        <p:nvSpPr>
          <p:cNvPr id="50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major parts connected by a rod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Rotor in the inner mitochondrial membrane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Knob in the matrix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Works like an ion pump in reverse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Its structure is literally like a water-wheel, but powered by hydrogen ions!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200">
                <a:latin typeface="Calibri"/>
              </a:rPr>
              <a:t>Vitamins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Small to medium sized organic molecules that are necessary for normal growth or maintenance, but which the body cannot synthesize in sufficient amounts.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Often used as part of an enzyme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24.11</a:t>
            </a:r>
            <a:endParaRPr/>
          </a:p>
        </p:txBody>
      </p:sp>
      <p:pic>
        <p:nvPicPr>
          <p:cNvPr id="50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61960"/>
            <a:ext cx="8230320" cy="5874480"/>
          </a:xfrm>
          <a:prstGeom prst="rect">
            <a:avLst/>
          </a:prstGeom>
          <a:ln w="9360">
            <a:noFill/>
          </a:ln>
        </p:spPr>
      </p:pic>
      <p:sp>
        <p:nvSpPr>
          <p:cNvPr id="509" name="Line 2"/>
          <p:cNvSpPr/>
          <p:nvPr/>
        </p:nvSpPr>
        <p:spPr>
          <a:xfrm flipH="1" flipV="1">
            <a:off x="3887640" y="4066920"/>
            <a:ext cx="1442880" cy="15652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10" name="Line 3"/>
          <p:cNvSpPr/>
          <p:nvPr/>
        </p:nvSpPr>
        <p:spPr>
          <a:xfrm flipH="1" flipV="1">
            <a:off x="3646440" y="3647880"/>
            <a:ext cx="1684080" cy="36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11" name="Line 4"/>
          <p:cNvSpPr/>
          <p:nvPr/>
        </p:nvSpPr>
        <p:spPr>
          <a:xfrm flipH="1" flipV="1">
            <a:off x="4208400" y="2884320"/>
            <a:ext cx="1122120" cy="32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12" name="Line 5"/>
          <p:cNvSpPr/>
          <p:nvPr/>
        </p:nvSpPr>
        <p:spPr>
          <a:xfrm flipH="1">
            <a:off x="3833640" y="1652400"/>
            <a:ext cx="1490760" cy="10256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13" name="CustomShape 6"/>
          <p:cNvSpPr/>
          <p:nvPr/>
        </p:nvSpPr>
        <p:spPr>
          <a:xfrm>
            <a:off x="1917720" y="6149880"/>
            <a:ext cx="17535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Mitochondrial matrix</a:t>
            </a:r>
            <a:endParaRPr/>
          </a:p>
        </p:txBody>
      </p:sp>
      <p:sp>
        <p:nvSpPr>
          <p:cNvPr id="514" name="CustomShape 7"/>
          <p:cNvSpPr/>
          <p:nvPr/>
        </p:nvSpPr>
        <p:spPr>
          <a:xfrm>
            <a:off x="1918800" y="619200"/>
            <a:ext cx="18417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Intermembrane space</a:t>
            </a:r>
            <a:endParaRPr/>
          </a:p>
        </p:txBody>
      </p:sp>
      <p:sp>
        <p:nvSpPr>
          <p:cNvPr id="515" name="CustomShape 8"/>
          <p:cNvSpPr/>
          <p:nvPr/>
        </p:nvSpPr>
        <p:spPr>
          <a:xfrm>
            <a:off x="2662920" y="5121360"/>
            <a:ext cx="3726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ADP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16" name="CustomShape 9"/>
          <p:cNvSpPr/>
          <p:nvPr/>
        </p:nvSpPr>
        <p:spPr>
          <a:xfrm>
            <a:off x="5515200" y="2573280"/>
            <a:ext cx="1802160" cy="596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stator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anchored in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membrane holds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knob stationary.</a:t>
            </a:r>
            <a:endParaRPr/>
          </a:p>
        </p:txBody>
      </p:sp>
      <p:sp>
        <p:nvSpPr>
          <p:cNvPr id="517" name="CustomShape 10"/>
          <p:cNvSpPr/>
          <p:nvPr/>
        </p:nvSpPr>
        <p:spPr>
          <a:xfrm>
            <a:off x="5482080" y="3622680"/>
            <a:ext cx="1770120" cy="957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As the rotor spins, a 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rod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connecting the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cylindrical rotor and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knob also spins.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18" name="CustomShape 11"/>
          <p:cNvSpPr/>
          <p:nvPr/>
        </p:nvSpPr>
        <p:spPr>
          <a:xfrm>
            <a:off x="5481000" y="4846680"/>
            <a:ext cx="1643760" cy="1724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protruding,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stationary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knob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contains three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catalytic sites that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join inorganic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phosphate to ADP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to make ATP when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rod is spinning.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19" name="CustomShape 12"/>
          <p:cNvSpPr/>
          <p:nvPr/>
        </p:nvSpPr>
        <p:spPr>
          <a:xfrm>
            <a:off x="5480640" y="1211400"/>
            <a:ext cx="1899720" cy="97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rotor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in the 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membrane spins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clockwise when 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flows through it down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gradient.</a:t>
            </a:r>
            <a:endParaRPr/>
          </a:p>
        </p:txBody>
      </p:sp>
      <p:sp>
        <p:nvSpPr>
          <p:cNvPr id="520" name="CustomShape 13"/>
          <p:cNvSpPr/>
          <p:nvPr/>
        </p:nvSpPr>
        <p:spPr>
          <a:xfrm>
            <a:off x="5326200" y="1231920"/>
            <a:ext cx="134280" cy="1018440"/>
          </a:xfrm>
          <a:prstGeom prst="leftBracket">
            <a:avLst>
              <a:gd name="adj" fmla="val 0"/>
            </a:avLst>
          </a:prstGeom>
          <a:noFill/>
          <a:ln w="15840">
            <a:solidFill>
              <a:srgbClr val="000000"/>
            </a:solidFill>
            <a:round/>
          </a:ln>
        </p:spPr>
      </p:sp>
      <p:sp>
        <p:nvSpPr>
          <p:cNvPr id="521" name="CustomShape 14"/>
          <p:cNvSpPr/>
          <p:nvPr/>
        </p:nvSpPr>
        <p:spPr>
          <a:xfrm>
            <a:off x="5335560" y="2608200"/>
            <a:ext cx="121680" cy="607320"/>
          </a:xfrm>
          <a:prstGeom prst="leftBracket">
            <a:avLst>
              <a:gd name="adj" fmla="val 0"/>
            </a:avLst>
          </a:prstGeom>
          <a:noFill/>
          <a:ln w="15840">
            <a:solidFill>
              <a:srgbClr val="000000"/>
            </a:solidFill>
            <a:round/>
          </a:ln>
        </p:spPr>
      </p:sp>
      <p:sp>
        <p:nvSpPr>
          <p:cNvPr id="522" name="CustomShape 15"/>
          <p:cNvSpPr/>
          <p:nvPr/>
        </p:nvSpPr>
        <p:spPr>
          <a:xfrm>
            <a:off x="5332320" y="3624120"/>
            <a:ext cx="121680" cy="802440"/>
          </a:xfrm>
          <a:prstGeom prst="leftBracket">
            <a:avLst>
              <a:gd name="adj" fmla="val 0"/>
            </a:avLst>
          </a:prstGeom>
          <a:noFill/>
          <a:ln w="15840">
            <a:solidFill>
              <a:srgbClr val="000000"/>
            </a:solidFill>
            <a:round/>
          </a:ln>
        </p:spPr>
      </p:sp>
      <p:sp>
        <p:nvSpPr>
          <p:cNvPr id="523" name="CustomShape 16"/>
          <p:cNvSpPr/>
          <p:nvPr/>
        </p:nvSpPr>
        <p:spPr>
          <a:xfrm>
            <a:off x="5334120" y="4856040"/>
            <a:ext cx="121680" cy="1564560"/>
          </a:xfrm>
          <a:prstGeom prst="leftBracket">
            <a:avLst>
              <a:gd name="adj" fmla="val 0"/>
            </a:avLst>
          </a:prstGeom>
          <a:noFill/>
          <a:ln w="15840">
            <a:solidFill>
              <a:srgbClr val="000000"/>
            </a:solidFill>
            <a:round/>
          </a:ln>
        </p:spPr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24.12</a:t>
            </a:r>
            <a:endParaRPr/>
          </a:p>
        </p:txBody>
      </p:sp>
      <p:pic>
        <p:nvPicPr>
          <p:cNvPr id="525" name="Picture 9" descr=""/>
          <p:cNvPicPr/>
          <p:nvPr/>
        </p:nvPicPr>
        <p:blipFill>
          <a:blip r:embed="rId1"/>
          <a:srcRect l="0" t="29821" r="0" b="0"/>
          <a:stretch>
            <a:fillRect/>
          </a:stretch>
        </p:blipFill>
        <p:spPr>
          <a:xfrm>
            <a:off x="447840" y="1406520"/>
            <a:ext cx="8230320" cy="4144320"/>
          </a:xfrm>
          <a:prstGeom prst="rect">
            <a:avLst/>
          </a:prstGeom>
          <a:ln w="9360">
            <a:noFill/>
          </a:ln>
        </p:spPr>
      </p:pic>
      <p:sp>
        <p:nvSpPr>
          <p:cNvPr id="526" name="CustomShape 2"/>
          <p:cNvSpPr/>
          <p:nvPr/>
        </p:nvSpPr>
        <p:spPr>
          <a:xfrm>
            <a:off x="2122560" y="1805040"/>
            <a:ext cx="1367640" cy="208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7" name="CustomShape 3"/>
          <p:cNvSpPr/>
          <p:nvPr/>
        </p:nvSpPr>
        <p:spPr>
          <a:xfrm>
            <a:off x="5943600" y="1496880"/>
            <a:ext cx="294480" cy="75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8" name="CustomShape 4"/>
          <p:cNvSpPr/>
          <p:nvPr/>
        </p:nvSpPr>
        <p:spPr>
          <a:xfrm>
            <a:off x="6880320" y="3571920"/>
            <a:ext cx="62640" cy="2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9" name="CustomShape 5"/>
          <p:cNvSpPr/>
          <p:nvPr/>
        </p:nvSpPr>
        <p:spPr>
          <a:xfrm>
            <a:off x="7042320" y="3568680"/>
            <a:ext cx="6912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0" name="CustomShape 6"/>
          <p:cNvSpPr/>
          <p:nvPr/>
        </p:nvSpPr>
        <p:spPr>
          <a:xfrm>
            <a:off x="6880320" y="3600360"/>
            <a:ext cx="23112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1" name="CustomShape 7"/>
          <p:cNvSpPr/>
          <p:nvPr/>
        </p:nvSpPr>
        <p:spPr>
          <a:xfrm>
            <a:off x="6877080" y="3848040"/>
            <a:ext cx="62640" cy="2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2" name="CustomShape 8"/>
          <p:cNvSpPr/>
          <p:nvPr/>
        </p:nvSpPr>
        <p:spPr>
          <a:xfrm>
            <a:off x="7039080" y="3844800"/>
            <a:ext cx="6912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3" name="CustomShape 9"/>
          <p:cNvSpPr/>
          <p:nvPr/>
        </p:nvSpPr>
        <p:spPr>
          <a:xfrm>
            <a:off x="6877080" y="3876840"/>
            <a:ext cx="23112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4" name="Line 10"/>
          <p:cNvSpPr/>
          <p:nvPr/>
        </p:nvSpPr>
        <p:spPr>
          <a:xfrm>
            <a:off x="7111800" y="3600360"/>
            <a:ext cx="698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35" name="Line 11"/>
          <p:cNvSpPr/>
          <p:nvPr/>
        </p:nvSpPr>
        <p:spPr>
          <a:xfrm>
            <a:off x="7108560" y="3876480"/>
            <a:ext cx="730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36" name="CustomShape 12"/>
          <p:cNvSpPr/>
          <p:nvPr/>
        </p:nvSpPr>
        <p:spPr>
          <a:xfrm>
            <a:off x="1195560" y="3502080"/>
            <a:ext cx="59760" cy="2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7" name="CustomShape 13"/>
          <p:cNvSpPr/>
          <p:nvPr/>
        </p:nvSpPr>
        <p:spPr>
          <a:xfrm>
            <a:off x="1353960" y="3502080"/>
            <a:ext cx="69120" cy="2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8" name="CustomShape 14"/>
          <p:cNvSpPr/>
          <p:nvPr/>
        </p:nvSpPr>
        <p:spPr>
          <a:xfrm>
            <a:off x="1195560" y="3530520"/>
            <a:ext cx="227880" cy="3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9" name="Line 15"/>
          <p:cNvSpPr/>
          <p:nvPr/>
        </p:nvSpPr>
        <p:spPr>
          <a:xfrm>
            <a:off x="1423800" y="3530520"/>
            <a:ext cx="856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40" name="CustomShape 16"/>
          <p:cNvSpPr/>
          <p:nvPr/>
        </p:nvSpPr>
        <p:spPr>
          <a:xfrm>
            <a:off x="6267600" y="1409760"/>
            <a:ext cx="10580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</p:txBody>
      </p:sp>
      <p:sp>
        <p:nvSpPr>
          <p:cNvPr id="541" name="CustomShape 17"/>
          <p:cNvSpPr/>
          <p:nvPr/>
        </p:nvSpPr>
        <p:spPr>
          <a:xfrm>
            <a:off x="678960" y="1527120"/>
            <a:ext cx="5587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Cytosol</a:t>
            </a:r>
            <a:endParaRPr/>
          </a:p>
        </p:txBody>
      </p:sp>
      <p:sp>
        <p:nvSpPr>
          <p:cNvPr id="542" name="CustomShape 18"/>
          <p:cNvSpPr/>
          <p:nvPr/>
        </p:nvSpPr>
        <p:spPr>
          <a:xfrm>
            <a:off x="3591720" y="2784600"/>
            <a:ext cx="45504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2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Acetyl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CoA</a:t>
            </a:r>
            <a:endParaRPr/>
          </a:p>
        </p:txBody>
      </p:sp>
      <p:sp>
        <p:nvSpPr>
          <p:cNvPr id="543" name="CustomShape 19"/>
          <p:cNvSpPr/>
          <p:nvPr/>
        </p:nvSpPr>
        <p:spPr>
          <a:xfrm>
            <a:off x="6376320" y="2705040"/>
            <a:ext cx="141804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Electron transport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chain 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544" name="CustomShape 20"/>
          <p:cNvSpPr/>
          <p:nvPr/>
        </p:nvSpPr>
        <p:spPr>
          <a:xfrm>
            <a:off x="535680" y="3054240"/>
            <a:ext cx="6026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545" name="CustomShape 21"/>
          <p:cNvSpPr/>
          <p:nvPr/>
        </p:nvSpPr>
        <p:spPr>
          <a:xfrm>
            <a:off x="929520" y="2692440"/>
            <a:ext cx="7610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Glycolysis</a:t>
            </a:r>
            <a:endParaRPr/>
          </a:p>
        </p:txBody>
      </p:sp>
      <p:sp>
        <p:nvSpPr>
          <p:cNvPr id="546" name="CustomShape 22"/>
          <p:cNvSpPr/>
          <p:nvPr/>
        </p:nvSpPr>
        <p:spPr>
          <a:xfrm>
            <a:off x="1485000" y="2962440"/>
            <a:ext cx="55260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Pyruvic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acid</a:t>
            </a:r>
            <a:endParaRPr/>
          </a:p>
        </p:txBody>
      </p:sp>
      <p:sp>
        <p:nvSpPr>
          <p:cNvPr id="547" name="CustomShape 23"/>
          <p:cNvSpPr/>
          <p:nvPr/>
        </p:nvSpPr>
        <p:spPr>
          <a:xfrm>
            <a:off x="963000" y="4216320"/>
            <a:ext cx="129924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Net +2 ATP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by substrate-level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548" name="CustomShape 24"/>
          <p:cNvSpPr/>
          <p:nvPr/>
        </p:nvSpPr>
        <p:spPr>
          <a:xfrm>
            <a:off x="6568560" y="4216320"/>
            <a:ext cx="119412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+ about 28 ATP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by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549" name="CustomShape 25"/>
          <p:cNvSpPr/>
          <p:nvPr/>
        </p:nvSpPr>
        <p:spPr>
          <a:xfrm>
            <a:off x="4630320" y="4216320"/>
            <a:ext cx="129924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+2 ATP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by substrate-level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550" name="CustomShape 26"/>
          <p:cNvSpPr/>
          <p:nvPr/>
        </p:nvSpPr>
        <p:spPr>
          <a:xfrm>
            <a:off x="1465920" y="1952640"/>
            <a:ext cx="1078200" cy="72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Electron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shuttle across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mitochondrial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551" name="CustomShape 27"/>
          <p:cNvSpPr/>
          <p:nvPr/>
        </p:nvSpPr>
        <p:spPr>
          <a:xfrm>
            <a:off x="4621320" y="2790720"/>
            <a:ext cx="42912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552" name="CustomShape 28"/>
          <p:cNvSpPr/>
          <p:nvPr/>
        </p:nvSpPr>
        <p:spPr>
          <a:xfrm>
            <a:off x="1554480" y="3438360"/>
            <a:ext cx="956160" cy="72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(4 ATP–2 ATP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used for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activation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energy)</a:t>
            </a:r>
            <a:endParaRPr/>
          </a:p>
        </p:txBody>
      </p:sp>
      <p:sp>
        <p:nvSpPr>
          <p:cNvPr id="553" name="CustomShape 29"/>
          <p:cNvSpPr/>
          <p:nvPr/>
        </p:nvSpPr>
        <p:spPr>
          <a:xfrm>
            <a:off x="1751400" y="1577880"/>
            <a:ext cx="898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2 NADH + H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54" name="CustomShape 30"/>
          <p:cNvSpPr/>
          <p:nvPr/>
        </p:nvSpPr>
        <p:spPr>
          <a:xfrm>
            <a:off x="3119760" y="1984320"/>
            <a:ext cx="898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2 NADH + H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55" name="CustomShape 31"/>
          <p:cNvSpPr/>
          <p:nvPr/>
        </p:nvSpPr>
        <p:spPr>
          <a:xfrm>
            <a:off x="5037480" y="1994040"/>
            <a:ext cx="898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6 NADH + H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56" name="CustomShape 32"/>
          <p:cNvSpPr/>
          <p:nvPr/>
        </p:nvSpPr>
        <p:spPr>
          <a:xfrm>
            <a:off x="6159960" y="1971720"/>
            <a:ext cx="585720" cy="206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2 FADH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57" name="CustomShape 33"/>
          <p:cNvSpPr/>
          <p:nvPr/>
        </p:nvSpPr>
        <p:spPr>
          <a:xfrm>
            <a:off x="4455000" y="4987800"/>
            <a:ext cx="4093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About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32 ATP</a:t>
            </a:r>
            <a:endParaRPr/>
          </a:p>
        </p:txBody>
      </p:sp>
      <p:sp>
        <p:nvSpPr>
          <p:cNvPr id="558" name="CustomShape 34"/>
          <p:cNvSpPr/>
          <p:nvPr/>
        </p:nvSpPr>
        <p:spPr>
          <a:xfrm>
            <a:off x="5002560" y="4870440"/>
            <a:ext cx="85716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Maximum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ATP yield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per glucose</a:t>
            </a:r>
            <a:endParaRPr/>
          </a:p>
        </p:txBody>
      </p:sp>
      <p:sp>
        <p:nvSpPr>
          <p:cNvPr id="559" name="CustomShape 35"/>
          <p:cNvSpPr/>
          <p:nvPr/>
        </p:nvSpPr>
        <p:spPr>
          <a:xfrm>
            <a:off x="7223400" y="3527280"/>
            <a:ext cx="139824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10 NADH + 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 x 2.5 ATP</a:t>
            </a:r>
            <a:endParaRPr/>
          </a:p>
        </p:txBody>
      </p:sp>
      <p:sp>
        <p:nvSpPr>
          <p:cNvPr id="560" name="CustomShape 36"/>
          <p:cNvSpPr/>
          <p:nvPr/>
        </p:nvSpPr>
        <p:spPr>
          <a:xfrm>
            <a:off x="7225560" y="3809880"/>
            <a:ext cx="107028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2 FADH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 x 1.5 ATP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Glycogenesis and Glycogenolysis</a:t>
            </a:r>
            <a:endParaRPr/>
          </a:p>
        </p:txBody>
      </p:sp>
      <p:sp>
        <p:nvSpPr>
          <p:cNvPr id="56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Glycogenesis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Glycogen formation when glucose supplies exceed need for ATP synthesis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Mostly in liver and skeletal muscle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Glycogenolysis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Glycogen beakdown in response to low blood glucose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24.13</a:t>
            </a:r>
            <a:endParaRPr/>
          </a:p>
        </p:txBody>
      </p:sp>
      <p:pic>
        <p:nvPicPr>
          <p:cNvPr id="56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6520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565" name="CustomShape 2"/>
          <p:cNvSpPr/>
          <p:nvPr/>
        </p:nvSpPr>
        <p:spPr>
          <a:xfrm>
            <a:off x="4211640" y="3008160"/>
            <a:ext cx="196200" cy="65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6" name="CustomShape 3"/>
          <p:cNvSpPr/>
          <p:nvPr/>
        </p:nvSpPr>
        <p:spPr>
          <a:xfrm>
            <a:off x="4917960" y="3008160"/>
            <a:ext cx="192960" cy="65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7" name="Line 4"/>
          <p:cNvSpPr/>
          <p:nvPr/>
        </p:nvSpPr>
        <p:spPr>
          <a:xfrm flipH="1">
            <a:off x="4103640" y="3043080"/>
            <a:ext cx="1076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68" name="Line 5"/>
          <p:cNvSpPr/>
          <p:nvPr/>
        </p:nvSpPr>
        <p:spPr>
          <a:xfrm>
            <a:off x="5111640" y="3043080"/>
            <a:ext cx="1080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69" name="CustomShape 6"/>
          <p:cNvSpPr/>
          <p:nvPr/>
        </p:nvSpPr>
        <p:spPr>
          <a:xfrm>
            <a:off x="2783160" y="669960"/>
            <a:ext cx="8830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Cell exterior</a:t>
            </a:r>
            <a:endParaRPr/>
          </a:p>
        </p:txBody>
      </p:sp>
      <p:sp>
        <p:nvSpPr>
          <p:cNvPr id="570" name="CustomShape 7"/>
          <p:cNvSpPr/>
          <p:nvPr/>
        </p:nvSpPr>
        <p:spPr>
          <a:xfrm>
            <a:off x="5105880" y="1587600"/>
            <a:ext cx="113940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Hexokinase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(all tissue cells)</a:t>
            </a:r>
            <a:endParaRPr/>
          </a:p>
        </p:txBody>
      </p:sp>
      <p:sp>
        <p:nvSpPr>
          <p:cNvPr id="571" name="CustomShape 8"/>
          <p:cNvSpPr/>
          <p:nvPr/>
        </p:nvSpPr>
        <p:spPr>
          <a:xfrm>
            <a:off x="3008520" y="4937040"/>
            <a:ext cx="8481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Cell interior</a:t>
            </a:r>
            <a:endParaRPr/>
          </a:p>
        </p:txBody>
      </p:sp>
      <p:sp>
        <p:nvSpPr>
          <p:cNvPr id="572" name="CustomShape 9"/>
          <p:cNvSpPr/>
          <p:nvPr/>
        </p:nvSpPr>
        <p:spPr>
          <a:xfrm>
            <a:off x="3645000" y="3191040"/>
            <a:ext cx="5252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Mutase</a:t>
            </a:r>
            <a:endParaRPr/>
          </a:p>
        </p:txBody>
      </p:sp>
      <p:sp>
        <p:nvSpPr>
          <p:cNvPr id="573" name="CustomShape 10"/>
          <p:cNvSpPr/>
          <p:nvPr/>
        </p:nvSpPr>
        <p:spPr>
          <a:xfrm>
            <a:off x="5298840" y="2936880"/>
            <a:ext cx="1009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Glycogenesis</a:t>
            </a:r>
            <a:endParaRPr/>
          </a:p>
        </p:txBody>
      </p:sp>
      <p:sp>
        <p:nvSpPr>
          <p:cNvPr id="574" name="CustomShape 11"/>
          <p:cNvSpPr/>
          <p:nvPr/>
        </p:nvSpPr>
        <p:spPr>
          <a:xfrm>
            <a:off x="2875320" y="2924280"/>
            <a:ext cx="12380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Glycogenolysis  </a:t>
            </a:r>
            <a:endParaRPr/>
          </a:p>
        </p:txBody>
      </p:sp>
      <p:sp>
        <p:nvSpPr>
          <p:cNvPr id="575" name="CustomShape 12"/>
          <p:cNvSpPr/>
          <p:nvPr/>
        </p:nvSpPr>
        <p:spPr>
          <a:xfrm>
            <a:off x="5099040" y="3191040"/>
            <a:ext cx="5252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Mutase</a:t>
            </a:r>
            <a:endParaRPr/>
          </a:p>
        </p:txBody>
      </p:sp>
      <p:sp>
        <p:nvSpPr>
          <p:cNvPr id="576" name="CustomShape 13"/>
          <p:cNvSpPr/>
          <p:nvPr/>
        </p:nvSpPr>
        <p:spPr>
          <a:xfrm>
            <a:off x="5288040" y="2320920"/>
            <a:ext cx="317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ADP</a:t>
            </a:r>
            <a:endParaRPr/>
          </a:p>
        </p:txBody>
      </p:sp>
      <p:sp>
        <p:nvSpPr>
          <p:cNvPr id="577" name="CustomShape 14"/>
          <p:cNvSpPr/>
          <p:nvPr/>
        </p:nvSpPr>
        <p:spPr>
          <a:xfrm>
            <a:off x="3094560" y="1676520"/>
            <a:ext cx="1172520" cy="912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Glucose-6-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phosphatase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(present in liver,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kidney,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intestinal cells)</a:t>
            </a:r>
            <a:endParaRPr/>
          </a:p>
        </p:txBody>
      </p:sp>
      <p:sp>
        <p:nvSpPr>
          <p:cNvPr id="578" name="CustomShape 15"/>
          <p:cNvSpPr/>
          <p:nvPr/>
        </p:nvSpPr>
        <p:spPr>
          <a:xfrm>
            <a:off x="5106960" y="5235480"/>
            <a:ext cx="69588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synthase</a:t>
            </a:r>
            <a:endParaRPr/>
          </a:p>
        </p:txBody>
      </p:sp>
      <p:sp>
        <p:nvSpPr>
          <p:cNvPr id="579" name="CustomShape 16"/>
          <p:cNvSpPr/>
          <p:nvPr/>
        </p:nvSpPr>
        <p:spPr>
          <a:xfrm>
            <a:off x="3157920" y="4264200"/>
            <a:ext cx="10857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phosphorylase</a:t>
            </a:r>
            <a:endParaRPr/>
          </a:p>
        </p:txBody>
      </p:sp>
      <p:sp>
        <p:nvSpPr>
          <p:cNvPr id="580" name="CustomShape 17"/>
          <p:cNvSpPr/>
          <p:nvPr/>
        </p:nvSpPr>
        <p:spPr>
          <a:xfrm>
            <a:off x="5081400" y="4200480"/>
            <a:ext cx="14256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Pyrophosphorylase</a:t>
            </a:r>
            <a:endParaRPr/>
          </a:p>
        </p:txBody>
      </p:sp>
      <p:sp>
        <p:nvSpPr>
          <p:cNvPr id="581" name="CustomShape 18"/>
          <p:cNvSpPr/>
          <p:nvPr/>
        </p:nvSpPr>
        <p:spPr>
          <a:xfrm>
            <a:off x="4422240" y="5330880"/>
            <a:ext cx="846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82" name="CustomShape 19"/>
          <p:cNvSpPr/>
          <p:nvPr/>
        </p:nvSpPr>
        <p:spPr>
          <a:xfrm>
            <a:off x="4155120" y="663480"/>
            <a:ext cx="10508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glucose</a:t>
            </a:r>
            <a:endParaRPr/>
          </a:p>
        </p:txBody>
      </p:sp>
      <p:sp>
        <p:nvSpPr>
          <p:cNvPr id="583" name="CustomShape 20"/>
          <p:cNvSpPr/>
          <p:nvPr/>
        </p:nvSpPr>
        <p:spPr>
          <a:xfrm>
            <a:off x="3900600" y="2597040"/>
            <a:ext cx="1559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Glucose-6-phosphate</a:t>
            </a:r>
            <a:endParaRPr/>
          </a:p>
        </p:txBody>
      </p:sp>
      <p:sp>
        <p:nvSpPr>
          <p:cNvPr id="584" name="CustomShape 21"/>
          <p:cNvSpPr/>
          <p:nvPr/>
        </p:nvSpPr>
        <p:spPr>
          <a:xfrm>
            <a:off x="3900600" y="3606840"/>
            <a:ext cx="1559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Glucose-1-phosphate</a:t>
            </a:r>
            <a:endParaRPr/>
          </a:p>
        </p:txBody>
      </p:sp>
      <p:sp>
        <p:nvSpPr>
          <p:cNvPr id="585" name="CustomShape 22"/>
          <p:cNvSpPr/>
          <p:nvPr/>
        </p:nvSpPr>
        <p:spPr>
          <a:xfrm>
            <a:off x="4332600" y="5851440"/>
            <a:ext cx="695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586" name="CustomShape 23"/>
          <p:cNvSpPr/>
          <p:nvPr/>
        </p:nvSpPr>
        <p:spPr>
          <a:xfrm>
            <a:off x="4536000" y="4606920"/>
            <a:ext cx="14745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Uridine diphosphate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Gluconeogenesis</a:t>
            </a:r>
            <a:endParaRPr/>
          </a:p>
        </p:txBody>
      </p:sp>
      <p:sp>
        <p:nvSpPr>
          <p:cNvPr id="58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Glucose formation from noncarbohydrate (glycerol and amino acid) molecules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Requires oxaloacetate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(not acetyl Co-A) and energy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Mainly in the liver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Protects against damaging effects of hypoglycemia 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815328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24.7</a:t>
            </a:r>
            <a:endParaRPr/>
          </a:p>
        </p:txBody>
      </p:sp>
      <p:pic>
        <p:nvPicPr>
          <p:cNvPr id="59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30280"/>
            <a:ext cx="8230320" cy="5876280"/>
          </a:xfrm>
          <a:prstGeom prst="rect">
            <a:avLst/>
          </a:prstGeom>
          <a:ln w="9360">
            <a:noFill/>
          </a:ln>
        </p:spPr>
      </p:pic>
      <p:sp>
        <p:nvSpPr>
          <p:cNvPr id="591" name="Line 2"/>
          <p:cNvSpPr/>
          <p:nvPr/>
        </p:nvSpPr>
        <p:spPr>
          <a:xfrm flipH="1">
            <a:off x="4284360" y="1517400"/>
            <a:ext cx="1018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592" name="CustomShape 3"/>
          <p:cNvSpPr/>
          <p:nvPr/>
        </p:nvSpPr>
        <p:spPr>
          <a:xfrm>
            <a:off x="5306760" y="3614760"/>
            <a:ext cx="8589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Krebs cycle</a:t>
            </a:r>
            <a:endParaRPr/>
          </a:p>
        </p:txBody>
      </p:sp>
      <p:sp>
        <p:nvSpPr>
          <p:cNvPr id="593" name="CustomShape 4"/>
          <p:cNvSpPr/>
          <p:nvPr/>
        </p:nvSpPr>
        <p:spPr>
          <a:xfrm>
            <a:off x="6289920" y="12812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94" name="CustomShape 5"/>
          <p:cNvSpPr/>
          <p:nvPr/>
        </p:nvSpPr>
        <p:spPr>
          <a:xfrm>
            <a:off x="7797960" y="344664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95" name="CustomShape 6"/>
          <p:cNvSpPr/>
          <p:nvPr/>
        </p:nvSpPr>
        <p:spPr>
          <a:xfrm>
            <a:off x="5900040" y="5450040"/>
            <a:ext cx="459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GDP +</a:t>
            </a:r>
            <a:endParaRPr/>
          </a:p>
        </p:txBody>
      </p:sp>
      <p:sp>
        <p:nvSpPr>
          <p:cNvPr id="596" name="CustomShape 7"/>
          <p:cNvSpPr/>
          <p:nvPr/>
        </p:nvSpPr>
        <p:spPr>
          <a:xfrm>
            <a:off x="3621600" y="2865600"/>
            <a:ext cx="3772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97" name="CustomShape 8"/>
          <p:cNvSpPr/>
          <p:nvPr/>
        </p:nvSpPr>
        <p:spPr>
          <a:xfrm>
            <a:off x="3911400" y="5037120"/>
            <a:ext cx="2995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FAD</a:t>
            </a:r>
            <a:endParaRPr/>
          </a:p>
        </p:txBody>
      </p:sp>
      <p:sp>
        <p:nvSpPr>
          <p:cNvPr id="598" name="CustomShape 9"/>
          <p:cNvSpPr/>
          <p:nvPr/>
        </p:nvSpPr>
        <p:spPr>
          <a:xfrm>
            <a:off x="7382160" y="4630680"/>
            <a:ext cx="313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599" name="CustomShape 10"/>
          <p:cNvSpPr/>
          <p:nvPr/>
        </p:nvSpPr>
        <p:spPr>
          <a:xfrm>
            <a:off x="6318720" y="1544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00" name="CustomShape 11"/>
          <p:cNvSpPr/>
          <p:nvPr/>
        </p:nvSpPr>
        <p:spPr>
          <a:xfrm>
            <a:off x="2507760" y="750960"/>
            <a:ext cx="5587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Cytosol</a:t>
            </a:r>
            <a:endParaRPr/>
          </a:p>
        </p:txBody>
      </p:sp>
      <p:sp>
        <p:nvSpPr>
          <p:cNvPr id="601" name="CustomShape 12"/>
          <p:cNvSpPr/>
          <p:nvPr/>
        </p:nvSpPr>
        <p:spPr>
          <a:xfrm>
            <a:off x="2376360" y="1852560"/>
            <a:ext cx="105804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(matrix)</a:t>
            </a:r>
            <a:endParaRPr/>
          </a:p>
        </p:txBody>
      </p:sp>
      <p:sp>
        <p:nvSpPr>
          <p:cNvPr id="602" name="CustomShape 13"/>
          <p:cNvSpPr/>
          <p:nvPr/>
        </p:nvSpPr>
        <p:spPr>
          <a:xfrm>
            <a:off x="7322040" y="497376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03" name="CustomShape 14"/>
          <p:cNvSpPr/>
          <p:nvPr/>
        </p:nvSpPr>
        <p:spPr>
          <a:xfrm>
            <a:off x="3648240" y="4646520"/>
            <a:ext cx="3816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04" name="CustomShape 15"/>
          <p:cNvSpPr/>
          <p:nvPr/>
        </p:nvSpPr>
        <p:spPr>
          <a:xfrm>
            <a:off x="3474000" y="2516040"/>
            <a:ext cx="51588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9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05" name="CustomShape 16"/>
          <p:cNvSpPr/>
          <p:nvPr/>
        </p:nvSpPr>
        <p:spPr>
          <a:xfrm>
            <a:off x="6244200" y="2189160"/>
            <a:ext cx="7383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Citric acid</a:t>
            </a:r>
            <a:endParaRPr/>
          </a:p>
        </p:txBody>
      </p:sp>
      <p:sp>
        <p:nvSpPr>
          <p:cNvPr id="606" name="CustomShape 17"/>
          <p:cNvSpPr/>
          <p:nvPr/>
        </p:nvSpPr>
        <p:spPr>
          <a:xfrm>
            <a:off x="6044400" y="2468520"/>
            <a:ext cx="11361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(initial reactant)</a:t>
            </a:r>
            <a:endParaRPr/>
          </a:p>
        </p:txBody>
      </p:sp>
      <p:sp>
        <p:nvSpPr>
          <p:cNvPr id="607" name="CustomShape 18"/>
          <p:cNvSpPr/>
          <p:nvPr/>
        </p:nvSpPr>
        <p:spPr>
          <a:xfrm>
            <a:off x="6688080" y="3056040"/>
            <a:ext cx="934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Isocitric acid</a:t>
            </a:r>
            <a:endParaRPr/>
          </a:p>
        </p:txBody>
      </p:sp>
      <p:sp>
        <p:nvSpPr>
          <p:cNvPr id="608" name="CustomShape 19"/>
          <p:cNvSpPr/>
          <p:nvPr/>
        </p:nvSpPr>
        <p:spPr>
          <a:xfrm>
            <a:off x="4197960" y="2143080"/>
            <a:ext cx="1207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Oxaloacetic acid</a:t>
            </a:r>
            <a:endParaRPr/>
          </a:p>
        </p:txBody>
      </p:sp>
      <p:sp>
        <p:nvSpPr>
          <p:cNvPr id="609" name="CustomShape 20"/>
          <p:cNvSpPr/>
          <p:nvPr/>
        </p:nvSpPr>
        <p:spPr>
          <a:xfrm>
            <a:off x="4068720" y="2397240"/>
            <a:ext cx="1468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(pickup molecule)</a:t>
            </a:r>
            <a:endParaRPr/>
          </a:p>
        </p:txBody>
      </p:sp>
      <p:sp>
        <p:nvSpPr>
          <p:cNvPr id="610" name="CustomShape 21"/>
          <p:cNvSpPr/>
          <p:nvPr/>
        </p:nvSpPr>
        <p:spPr>
          <a:xfrm>
            <a:off x="3970440" y="3084480"/>
            <a:ext cx="7308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Malic acid</a:t>
            </a:r>
            <a:endParaRPr/>
          </a:p>
        </p:txBody>
      </p:sp>
      <p:sp>
        <p:nvSpPr>
          <p:cNvPr id="611" name="CustomShape 22"/>
          <p:cNvSpPr/>
          <p:nvPr/>
        </p:nvSpPr>
        <p:spPr>
          <a:xfrm>
            <a:off x="4643280" y="4859280"/>
            <a:ext cx="977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Succinic acid</a:t>
            </a:r>
            <a:endParaRPr/>
          </a:p>
        </p:txBody>
      </p:sp>
      <p:sp>
        <p:nvSpPr>
          <p:cNvPr id="612" name="CustomShape 23"/>
          <p:cNvSpPr/>
          <p:nvPr/>
        </p:nvSpPr>
        <p:spPr>
          <a:xfrm>
            <a:off x="5820480" y="4944960"/>
            <a:ext cx="9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Succinyl-CoA</a:t>
            </a:r>
            <a:endParaRPr/>
          </a:p>
        </p:txBody>
      </p:sp>
      <p:sp>
        <p:nvSpPr>
          <p:cNvPr id="613" name="CustomShape 24"/>
          <p:cNvSpPr/>
          <p:nvPr/>
        </p:nvSpPr>
        <p:spPr>
          <a:xfrm>
            <a:off x="5175000" y="5465880"/>
            <a:ext cx="313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GTP</a:t>
            </a:r>
            <a:endParaRPr/>
          </a:p>
        </p:txBody>
      </p:sp>
      <p:sp>
        <p:nvSpPr>
          <p:cNvPr id="614" name="CustomShape 25"/>
          <p:cNvSpPr/>
          <p:nvPr/>
        </p:nvSpPr>
        <p:spPr>
          <a:xfrm>
            <a:off x="5170680" y="5967360"/>
            <a:ext cx="317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ADP</a:t>
            </a:r>
            <a:endParaRPr/>
          </a:p>
        </p:txBody>
      </p:sp>
      <p:sp>
        <p:nvSpPr>
          <p:cNvPr id="615" name="CustomShape 26"/>
          <p:cNvSpPr/>
          <p:nvPr/>
        </p:nvSpPr>
        <p:spPr>
          <a:xfrm>
            <a:off x="774720" y="1763640"/>
            <a:ext cx="7819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616" name="CustomShape 27"/>
          <p:cNvSpPr/>
          <p:nvPr/>
        </p:nvSpPr>
        <p:spPr>
          <a:xfrm>
            <a:off x="768600" y="1957320"/>
            <a:ext cx="1247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Inorganic phosphate</a:t>
            </a:r>
            <a:endParaRPr/>
          </a:p>
        </p:txBody>
      </p:sp>
      <p:sp>
        <p:nvSpPr>
          <p:cNvPr id="617" name="CustomShape 28"/>
          <p:cNvSpPr/>
          <p:nvPr/>
        </p:nvSpPr>
        <p:spPr>
          <a:xfrm>
            <a:off x="783000" y="2176560"/>
            <a:ext cx="7794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Coenzyme A </a:t>
            </a:r>
            <a:endParaRPr/>
          </a:p>
        </p:txBody>
      </p:sp>
      <p:sp>
        <p:nvSpPr>
          <p:cNvPr id="618" name="CustomShape 29"/>
          <p:cNvSpPr/>
          <p:nvPr/>
        </p:nvSpPr>
        <p:spPr>
          <a:xfrm>
            <a:off x="5342040" y="1751040"/>
            <a:ext cx="6667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Acetyl CoA</a:t>
            </a:r>
            <a:endParaRPr/>
          </a:p>
        </p:txBody>
      </p:sp>
      <p:sp>
        <p:nvSpPr>
          <p:cNvPr id="619" name="CustomShape 30"/>
          <p:cNvSpPr/>
          <p:nvPr/>
        </p:nvSpPr>
        <p:spPr>
          <a:xfrm>
            <a:off x="4819680" y="925560"/>
            <a:ext cx="17074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Pyruvic acid from glycolysis</a:t>
            </a:r>
            <a:endParaRPr/>
          </a:p>
        </p:txBody>
      </p:sp>
      <p:sp>
        <p:nvSpPr>
          <p:cNvPr id="620" name="CustomShape 31"/>
          <p:cNvSpPr/>
          <p:nvPr/>
        </p:nvSpPr>
        <p:spPr>
          <a:xfrm>
            <a:off x="3406320" y="1433520"/>
            <a:ext cx="8571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Transitional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phase</a:t>
            </a:r>
            <a:endParaRPr/>
          </a:p>
        </p:txBody>
      </p:sp>
      <p:sp>
        <p:nvSpPr>
          <p:cNvPr id="621" name="CustomShape 32"/>
          <p:cNvSpPr/>
          <p:nvPr/>
        </p:nvSpPr>
        <p:spPr>
          <a:xfrm>
            <a:off x="3862440" y="4167360"/>
            <a:ext cx="9424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Fumaric acid</a:t>
            </a:r>
            <a:endParaRPr/>
          </a:p>
        </p:txBody>
      </p:sp>
      <p:sp>
        <p:nvSpPr>
          <p:cNvPr id="622" name="CustomShape 33"/>
          <p:cNvSpPr/>
          <p:nvPr/>
        </p:nvSpPr>
        <p:spPr>
          <a:xfrm>
            <a:off x="7798320" y="3900600"/>
            <a:ext cx="5695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23" name="CustomShape 34"/>
          <p:cNvSpPr/>
          <p:nvPr/>
        </p:nvSpPr>
        <p:spPr>
          <a:xfrm>
            <a:off x="5124600" y="134136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24" name="CustomShape 35"/>
          <p:cNvSpPr/>
          <p:nvPr/>
        </p:nvSpPr>
        <p:spPr>
          <a:xfrm>
            <a:off x="6674040" y="371628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25" name="CustomShape 36"/>
          <p:cNvSpPr/>
          <p:nvPr/>
        </p:nvSpPr>
        <p:spPr>
          <a:xfrm>
            <a:off x="6318360" y="4560840"/>
            <a:ext cx="232200" cy="17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0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26" name="CustomShape 37"/>
          <p:cNvSpPr/>
          <p:nvPr/>
        </p:nvSpPr>
        <p:spPr>
          <a:xfrm>
            <a:off x="6483960" y="4154400"/>
            <a:ext cx="1393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DejaVu Sans"/>
                <a:ea typeface="DejaVu Sans"/>
              </a:rPr>
              <a:t>α</a:t>
            </a:r>
            <a:r>
              <a:rPr b="1" lang="en-US" sz="1200">
                <a:solidFill>
                  <a:srgbClr val="231f20"/>
                </a:solidFill>
                <a:latin typeface="Arial"/>
                <a:ea typeface="DejaVu Sans"/>
              </a:rPr>
              <a:t>-Ketoglutaric acid</a:t>
            </a:r>
            <a:endParaRPr/>
          </a:p>
        </p:txBody>
      </p:sp>
      <p:sp>
        <p:nvSpPr>
          <p:cNvPr id="627" name="CustomShape 38"/>
          <p:cNvSpPr/>
          <p:nvPr/>
        </p:nvSpPr>
        <p:spPr>
          <a:xfrm>
            <a:off x="1590120" y="809640"/>
            <a:ext cx="5036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628" name="CustomShape 39"/>
          <p:cNvSpPr/>
          <p:nvPr/>
        </p:nvSpPr>
        <p:spPr>
          <a:xfrm>
            <a:off x="567360" y="855720"/>
            <a:ext cx="319320" cy="75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5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629" name="CustomShape 40"/>
          <p:cNvSpPr/>
          <p:nvPr/>
        </p:nvSpPr>
        <p:spPr>
          <a:xfrm>
            <a:off x="1287000" y="860400"/>
            <a:ext cx="1821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500">
                <a:solidFill>
                  <a:srgbClr val="231f20"/>
                </a:solidFill>
                <a:latin typeface="Arial Black"/>
              </a:rPr>
              <a:t>cycle</a:t>
            </a:r>
            <a:endParaRPr/>
          </a:p>
        </p:txBody>
      </p:sp>
      <p:sp>
        <p:nvSpPr>
          <p:cNvPr id="630" name="CustomShape 41"/>
          <p:cNvSpPr/>
          <p:nvPr/>
        </p:nvSpPr>
        <p:spPr>
          <a:xfrm>
            <a:off x="4390920" y="878040"/>
            <a:ext cx="161280" cy="1269360"/>
          </a:xfrm>
          <a:prstGeom prst="lef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Lipid Metabolism</a:t>
            </a:r>
            <a:endParaRPr/>
          </a:p>
        </p:txBody>
      </p:sp>
      <p:sp>
        <p:nvSpPr>
          <p:cNvPr id="63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Fat catabolism yields 9 kcal per gram (vs 4 kcal per gram of carbohydrate or protein)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Most products of fat digestion are transported as chylomicrons and are hydrolyzed by endothelial enzymes into fatty acids and glycerol 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Lipid Metabolism</a:t>
            </a:r>
            <a:endParaRPr/>
          </a:p>
        </p:txBody>
      </p:sp>
      <p:sp>
        <p:nvSpPr>
          <p:cNvPr id="63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Only triglycerides are routinely oxidized for energy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two building blocks are oxidized separately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Glycerol pathway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Fatty acid pathway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Lipid Metabolism</a:t>
            </a:r>
            <a:endParaRPr/>
          </a:p>
        </p:txBody>
      </p:sp>
      <p:sp>
        <p:nvSpPr>
          <p:cNvPr id="63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Glycerol is converted to glyceraldehyde phosphate (one of the  intermediates of glycolysis)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Enters the Krebs cycle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Equivalent to 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1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/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glucose 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7610400" y="6581880"/>
            <a:ext cx="15296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24.6 (3 of 3)</a:t>
            </a:r>
            <a:endParaRPr/>
          </a:p>
        </p:txBody>
      </p:sp>
      <p:pic>
        <p:nvPicPr>
          <p:cNvPr id="638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84480" y="536400"/>
            <a:ext cx="4772880" cy="5941440"/>
          </a:xfrm>
          <a:prstGeom prst="rect">
            <a:avLst/>
          </a:prstGeom>
          <a:ln w="9360">
            <a:noFill/>
          </a:ln>
        </p:spPr>
      </p:pic>
      <p:sp>
        <p:nvSpPr>
          <p:cNvPr id="639" name="CustomShape 2"/>
          <p:cNvSpPr/>
          <p:nvPr/>
        </p:nvSpPr>
        <p:spPr>
          <a:xfrm>
            <a:off x="4071960" y="5478480"/>
            <a:ext cx="60732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To Krebs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cycle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(aerobic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pathway)</a:t>
            </a:r>
            <a:endParaRPr/>
          </a:p>
        </p:txBody>
      </p:sp>
      <p:sp>
        <p:nvSpPr>
          <p:cNvPr id="640" name="CustomShape 3"/>
          <p:cNvSpPr/>
          <p:nvPr/>
        </p:nvSpPr>
        <p:spPr>
          <a:xfrm>
            <a:off x="5570280" y="3484440"/>
            <a:ext cx="98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41" name="CustomShape 4"/>
          <p:cNvSpPr/>
          <p:nvPr/>
        </p:nvSpPr>
        <p:spPr>
          <a:xfrm>
            <a:off x="5837040" y="4471920"/>
            <a:ext cx="98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42" name="CustomShape 5"/>
          <p:cNvSpPr/>
          <p:nvPr/>
        </p:nvSpPr>
        <p:spPr>
          <a:xfrm>
            <a:off x="4073040" y="3138480"/>
            <a:ext cx="514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4 ADP</a:t>
            </a:r>
            <a:endParaRPr/>
          </a:p>
        </p:txBody>
      </p:sp>
      <p:sp>
        <p:nvSpPr>
          <p:cNvPr id="643" name="CustomShape 6"/>
          <p:cNvSpPr/>
          <p:nvPr/>
        </p:nvSpPr>
        <p:spPr>
          <a:xfrm>
            <a:off x="5203080" y="5218200"/>
            <a:ext cx="10706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 Lactic acid</a:t>
            </a:r>
            <a:endParaRPr/>
          </a:p>
        </p:txBody>
      </p:sp>
      <p:sp>
        <p:nvSpPr>
          <p:cNvPr id="644" name="CustomShape 7"/>
          <p:cNvSpPr/>
          <p:nvPr/>
        </p:nvSpPr>
        <p:spPr>
          <a:xfrm>
            <a:off x="4450320" y="4027320"/>
            <a:ext cx="12002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 Pyruvic acid</a:t>
            </a:r>
            <a:endParaRPr/>
          </a:p>
        </p:txBody>
      </p:sp>
      <p:sp>
        <p:nvSpPr>
          <p:cNvPr id="645" name="CustomShape 8"/>
          <p:cNvSpPr/>
          <p:nvPr/>
        </p:nvSpPr>
        <p:spPr>
          <a:xfrm>
            <a:off x="3385080" y="2138400"/>
            <a:ext cx="15429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Dihydroxyacetone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646" name="CustomShape 9"/>
          <p:cNvSpPr/>
          <p:nvPr/>
        </p:nvSpPr>
        <p:spPr>
          <a:xfrm>
            <a:off x="5245200" y="2138400"/>
            <a:ext cx="13266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Glyceraldehyde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3-phosphate</a:t>
            </a:r>
            <a:endParaRPr/>
          </a:p>
        </p:txBody>
      </p:sp>
      <p:sp>
        <p:nvSpPr>
          <p:cNvPr id="647" name="CustomShape 10"/>
          <p:cNvSpPr/>
          <p:nvPr/>
        </p:nvSpPr>
        <p:spPr>
          <a:xfrm>
            <a:off x="2265480" y="2662200"/>
            <a:ext cx="1843200" cy="1574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Phase 3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Sugar oxidation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and formation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of ATP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3-carbon frag-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ments are oxidized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(by removal of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hydrogen) and 4 ATP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molecules are formed</a:t>
            </a:r>
            <a:endParaRPr/>
          </a:p>
        </p:txBody>
      </p:sp>
      <p:sp>
        <p:nvSpPr>
          <p:cNvPr id="648" name="CustomShape 11"/>
          <p:cNvSpPr/>
          <p:nvPr/>
        </p:nvSpPr>
        <p:spPr>
          <a:xfrm>
            <a:off x="4814280" y="1106640"/>
            <a:ext cx="1098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Carbon atom</a:t>
            </a:r>
            <a:endParaRPr/>
          </a:p>
        </p:txBody>
      </p:sp>
      <p:sp>
        <p:nvSpPr>
          <p:cNvPr id="649" name="CustomShape 12"/>
          <p:cNvSpPr/>
          <p:nvPr/>
        </p:nvSpPr>
        <p:spPr>
          <a:xfrm>
            <a:off x="4808520" y="1351080"/>
            <a:ext cx="909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650" name="CustomShape 13"/>
          <p:cNvSpPr/>
          <p:nvPr/>
        </p:nvSpPr>
        <p:spPr>
          <a:xfrm>
            <a:off x="5468760" y="2979720"/>
            <a:ext cx="593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 NAD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51" name="CustomShape 14"/>
          <p:cNvSpPr/>
          <p:nvPr/>
        </p:nvSpPr>
        <p:spPr>
          <a:xfrm>
            <a:off x="6154560" y="4951440"/>
            <a:ext cx="593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2 NAD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52" name="CustomShape 15"/>
          <p:cNvSpPr/>
          <p:nvPr/>
        </p:nvSpPr>
        <p:spPr>
          <a:xfrm>
            <a:off x="5776200" y="3487680"/>
            <a:ext cx="8067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53" name="CustomShape 16"/>
          <p:cNvSpPr/>
          <p:nvPr/>
        </p:nvSpPr>
        <p:spPr>
          <a:xfrm>
            <a:off x="6052320" y="4468680"/>
            <a:ext cx="8067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NADH+H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54" name="CustomShape 17"/>
          <p:cNvSpPr/>
          <p:nvPr/>
        </p:nvSpPr>
        <p:spPr>
          <a:xfrm>
            <a:off x="2300760" y="917640"/>
            <a:ext cx="439560" cy="105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Glycolysis</a:t>
            </a:r>
            <a:endParaRPr/>
          </a:p>
        </p:txBody>
      </p:sp>
      <p:sp>
        <p:nvSpPr>
          <p:cNvPr id="655" name="CustomShape 18"/>
          <p:cNvSpPr/>
          <p:nvPr/>
        </p:nvSpPr>
        <p:spPr>
          <a:xfrm>
            <a:off x="3666960" y="890640"/>
            <a:ext cx="68652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Electron trans-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port chain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and oxidative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phosphorylation</a:t>
            </a:r>
            <a:endParaRPr/>
          </a:p>
        </p:txBody>
      </p:sp>
      <p:sp>
        <p:nvSpPr>
          <p:cNvPr id="656" name="CustomShape 19"/>
          <p:cNvSpPr/>
          <p:nvPr/>
        </p:nvSpPr>
        <p:spPr>
          <a:xfrm>
            <a:off x="3277080" y="968400"/>
            <a:ext cx="2505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Krebs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cycle</a:t>
            </a:r>
            <a:endParaRPr/>
          </a:p>
        </p:txBody>
      </p:sp>
      <p:sp>
        <p:nvSpPr>
          <p:cNvPr id="657" name="TextShape 20"/>
          <p:cNvSpPr txBox="1"/>
          <p:nvPr/>
        </p:nvSpPr>
        <p:spPr>
          <a:xfrm>
            <a:off x="4892400" y="2141640"/>
            <a:ext cx="426600" cy="46080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2600">
                <a:latin typeface="Arial"/>
                <a:ea typeface="Arial"/>
              </a:rPr>
              <a:t>↔</a:t>
            </a:r>
            <a:endParaRPr/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200">
                <a:latin typeface="Calibri"/>
              </a:rPr>
              <a:t>Minerals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Non-organic atoms or small molecules, usually in ionic form.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Often found in the soil!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Used for many functions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400">
                <a:latin typeface="Calibri"/>
              </a:rPr>
              <a:t>Bound to proteins to activate/deactivate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400">
                <a:latin typeface="Calibri"/>
              </a:rPr>
              <a:t>Electron acceptors in an enzyme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400">
                <a:latin typeface="Calibri"/>
              </a:rPr>
              <a:t>Building bones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400">
                <a:latin typeface="Calibri"/>
              </a:rPr>
              <a:t>Osmotic balance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400">
                <a:latin typeface="Calibri"/>
              </a:rPr>
              <a:t>And many more...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Lipid Metabolism</a:t>
            </a:r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Fatty acids undergo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beta oxidation,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which produces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Many two-carbon acetic acid fragments, which enter the Krebs cycle as acetyl-CoA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Lots of NADH and FADH</a:t>
            </a:r>
            <a:r>
              <a:rPr lang="en-US" sz="2800" baseline="-33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which enter the electron transport chain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Nearly all of the energy in a fatty acid requires oxygen to be released!!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24.14</a:t>
            </a:r>
            <a:endParaRPr/>
          </a:p>
        </p:txBody>
      </p:sp>
      <p:pic>
        <p:nvPicPr>
          <p:cNvPr id="661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61960"/>
            <a:ext cx="8230320" cy="5874480"/>
          </a:xfrm>
          <a:prstGeom prst="rect">
            <a:avLst/>
          </a:prstGeom>
          <a:ln w="9360">
            <a:noFill/>
          </a:ln>
        </p:spPr>
      </p:pic>
      <p:sp>
        <p:nvSpPr>
          <p:cNvPr id="662" name="CustomShape 2"/>
          <p:cNvSpPr/>
          <p:nvPr/>
        </p:nvSpPr>
        <p:spPr>
          <a:xfrm>
            <a:off x="4249800" y="1135080"/>
            <a:ext cx="202320" cy="24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63" name="CustomShape 3"/>
          <p:cNvSpPr/>
          <p:nvPr/>
        </p:nvSpPr>
        <p:spPr>
          <a:xfrm>
            <a:off x="4249800" y="1106640"/>
            <a:ext cx="91440" cy="2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64" name="CustomShape 4"/>
          <p:cNvSpPr/>
          <p:nvPr/>
        </p:nvSpPr>
        <p:spPr>
          <a:xfrm>
            <a:off x="4370400" y="1106640"/>
            <a:ext cx="81720" cy="2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65" name="Line 5"/>
          <p:cNvSpPr/>
          <p:nvPr/>
        </p:nvSpPr>
        <p:spPr>
          <a:xfrm flipH="1">
            <a:off x="4452840" y="1134720"/>
            <a:ext cx="1699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666" name="CustomShape 6"/>
          <p:cNvSpPr/>
          <p:nvPr/>
        </p:nvSpPr>
        <p:spPr>
          <a:xfrm>
            <a:off x="4167720" y="5632560"/>
            <a:ext cx="44424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cycle </a:t>
            </a:r>
            <a:endParaRPr/>
          </a:p>
        </p:txBody>
      </p:sp>
      <p:sp>
        <p:nvSpPr>
          <p:cNvPr id="667" name="CustomShape 7"/>
          <p:cNvSpPr/>
          <p:nvPr/>
        </p:nvSpPr>
        <p:spPr>
          <a:xfrm>
            <a:off x="3179880" y="1803240"/>
            <a:ext cx="6120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Glycerol</a:t>
            </a:r>
            <a:endParaRPr/>
          </a:p>
        </p:txBody>
      </p:sp>
      <p:sp>
        <p:nvSpPr>
          <p:cNvPr id="668" name="CustomShape 8"/>
          <p:cNvSpPr/>
          <p:nvPr/>
        </p:nvSpPr>
        <p:spPr>
          <a:xfrm>
            <a:off x="4790520" y="1803240"/>
            <a:ext cx="797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Fatty acids</a:t>
            </a:r>
            <a:endParaRPr/>
          </a:p>
        </p:txBody>
      </p:sp>
      <p:sp>
        <p:nvSpPr>
          <p:cNvPr id="669" name="CustomShape 9"/>
          <p:cNvSpPr/>
          <p:nvPr/>
        </p:nvSpPr>
        <p:spPr>
          <a:xfrm>
            <a:off x="5721840" y="2514600"/>
            <a:ext cx="9061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Coenzyme A</a:t>
            </a:r>
            <a:endParaRPr/>
          </a:p>
        </p:txBody>
      </p:sp>
      <p:sp>
        <p:nvSpPr>
          <p:cNvPr id="670" name="CustomShape 10"/>
          <p:cNvSpPr/>
          <p:nvPr/>
        </p:nvSpPr>
        <p:spPr>
          <a:xfrm>
            <a:off x="4644360" y="1044720"/>
            <a:ext cx="4838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Lipase</a:t>
            </a:r>
            <a:endParaRPr/>
          </a:p>
        </p:txBody>
      </p:sp>
      <p:sp>
        <p:nvSpPr>
          <p:cNvPr id="671" name="CustomShape 11"/>
          <p:cNvSpPr/>
          <p:nvPr/>
        </p:nvSpPr>
        <p:spPr>
          <a:xfrm>
            <a:off x="4290120" y="3440160"/>
            <a:ext cx="83592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Symbol"/>
              </a:rPr>
              <a:t>b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Oxidation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 the mito-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chondria</a:t>
            </a:r>
            <a:endParaRPr/>
          </a:p>
        </p:txBody>
      </p:sp>
      <p:sp>
        <p:nvSpPr>
          <p:cNvPr id="672" name="CustomShape 12"/>
          <p:cNvSpPr/>
          <p:nvPr/>
        </p:nvSpPr>
        <p:spPr>
          <a:xfrm>
            <a:off x="5597640" y="4264200"/>
            <a:ext cx="974520" cy="72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Cleavage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enzyme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snips off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2C fragments</a:t>
            </a:r>
            <a:endParaRPr/>
          </a:p>
        </p:txBody>
      </p:sp>
      <p:sp>
        <p:nvSpPr>
          <p:cNvPr id="673" name="CustomShape 13"/>
          <p:cNvSpPr/>
          <p:nvPr/>
        </p:nvSpPr>
        <p:spPr>
          <a:xfrm>
            <a:off x="2631240" y="3578400"/>
            <a:ext cx="7610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Glycolysis</a:t>
            </a:r>
            <a:endParaRPr/>
          </a:p>
        </p:txBody>
      </p:sp>
      <p:sp>
        <p:nvSpPr>
          <p:cNvPr id="674" name="CustomShape 14"/>
          <p:cNvSpPr/>
          <p:nvPr/>
        </p:nvSpPr>
        <p:spPr>
          <a:xfrm>
            <a:off x="2538720" y="2725560"/>
            <a:ext cx="191952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Glyceraldehyde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(a glycolysis intermediate)</a:t>
            </a:r>
            <a:endParaRPr/>
          </a:p>
        </p:txBody>
      </p:sp>
      <p:sp>
        <p:nvSpPr>
          <p:cNvPr id="675" name="CustomShape 15"/>
          <p:cNvSpPr/>
          <p:nvPr/>
        </p:nvSpPr>
        <p:spPr>
          <a:xfrm>
            <a:off x="3027240" y="3956040"/>
            <a:ext cx="901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Pyruvic acid</a:t>
            </a:r>
            <a:endParaRPr/>
          </a:p>
        </p:txBody>
      </p:sp>
      <p:sp>
        <p:nvSpPr>
          <p:cNvPr id="676" name="CustomShape 16"/>
          <p:cNvSpPr/>
          <p:nvPr/>
        </p:nvSpPr>
        <p:spPr>
          <a:xfrm>
            <a:off x="4133880" y="749160"/>
            <a:ext cx="448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Lipids</a:t>
            </a:r>
            <a:endParaRPr/>
          </a:p>
        </p:txBody>
      </p:sp>
      <p:sp>
        <p:nvSpPr>
          <p:cNvPr id="677" name="CustomShape 17"/>
          <p:cNvSpPr/>
          <p:nvPr/>
        </p:nvSpPr>
        <p:spPr>
          <a:xfrm>
            <a:off x="3927600" y="4838760"/>
            <a:ext cx="8053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Acetyl CoA</a:t>
            </a:r>
            <a:endParaRPr/>
          </a:p>
        </p:txBody>
      </p:sp>
      <p:sp>
        <p:nvSpPr>
          <p:cNvPr id="678" name="CustomShape 18"/>
          <p:cNvSpPr/>
          <p:nvPr/>
        </p:nvSpPr>
        <p:spPr>
          <a:xfrm>
            <a:off x="5813280" y="3559320"/>
            <a:ext cx="2995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FAD</a:t>
            </a:r>
            <a:endParaRPr/>
          </a:p>
        </p:txBody>
      </p:sp>
      <p:sp>
        <p:nvSpPr>
          <p:cNvPr id="679" name="CustomShape 19"/>
          <p:cNvSpPr/>
          <p:nvPr/>
        </p:nvSpPr>
        <p:spPr>
          <a:xfrm>
            <a:off x="4601160" y="2413080"/>
            <a:ext cx="277920" cy="206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680" name="CustomShape 20"/>
          <p:cNvSpPr/>
          <p:nvPr/>
        </p:nvSpPr>
        <p:spPr>
          <a:xfrm>
            <a:off x="5723640" y="2793960"/>
            <a:ext cx="3772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NAD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81" name="CustomShape 21"/>
          <p:cNvSpPr/>
          <p:nvPr/>
        </p:nvSpPr>
        <p:spPr>
          <a:xfrm>
            <a:off x="5628600" y="3178080"/>
            <a:ext cx="7704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NADH + H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682" name="CustomShape 22"/>
          <p:cNvSpPr/>
          <p:nvPr/>
        </p:nvSpPr>
        <p:spPr>
          <a:xfrm>
            <a:off x="5652360" y="3936960"/>
            <a:ext cx="457920" cy="206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FADH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Lipogenesis </a:t>
            </a:r>
            <a:endParaRPr/>
          </a:p>
        </p:txBody>
      </p:sp>
      <p:sp>
        <p:nvSpPr>
          <p:cNvPr id="68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Triglyceride synthesis occurs when cellular ATP and glucose levels are high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Glucose is easily converted into fat because acetyl CoA is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 intermediate in glucose catabolism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 starting point for fatty acid synthesis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Just reverse </a:t>
            </a:r>
            <a:r>
              <a:rPr lang="en-US" sz="2800">
                <a:solidFill>
                  <a:srgbClr val="000000"/>
                </a:solidFill>
                <a:latin typeface="DejaVu Sans"/>
                <a:ea typeface="DejaVu Sans"/>
              </a:rPr>
              <a:t>β</a:t>
            </a:r>
            <a:r>
              <a:rPr lang="en-US" sz="2800">
                <a:solidFill>
                  <a:srgbClr val="000000"/>
                </a:solidFill>
                <a:latin typeface="Calibri"/>
                <a:ea typeface="DejaVu Sans"/>
              </a:rPr>
              <a:t>-oxidation and you have a fatty acid!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Lipolysis</a:t>
            </a:r>
            <a:endParaRPr/>
          </a:p>
        </p:txBody>
      </p:sp>
      <p:sp>
        <p:nvSpPr>
          <p:cNvPr id="68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reverse of lipogenesis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Oxaloacetic acid is necessary for complete oxidation of fat (And for the Krebs cycle in general)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Without it, acetyl CoA is converted by ketogenesis in the liver into ketone bodies (ketones)</a:t>
            </a:r>
            <a:endParaRPr/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24.15</a:t>
            </a:r>
            <a:endParaRPr/>
          </a:p>
        </p:txBody>
      </p:sp>
      <p:pic>
        <p:nvPicPr>
          <p:cNvPr id="688" name="Picture 9" descr=""/>
          <p:cNvPicPr/>
          <p:nvPr/>
        </p:nvPicPr>
        <p:blipFill>
          <a:blip r:embed="rId1"/>
          <a:srcRect l="0" t="29817" r="0" b="0"/>
          <a:stretch>
            <a:fillRect/>
          </a:stretch>
        </p:blipFill>
        <p:spPr>
          <a:xfrm>
            <a:off x="463680" y="1414440"/>
            <a:ext cx="8230320" cy="4122000"/>
          </a:xfrm>
          <a:prstGeom prst="rect">
            <a:avLst/>
          </a:prstGeom>
          <a:ln w="9360">
            <a:noFill/>
          </a:ln>
        </p:spPr>
      </p:pic>
      <p:sp>
        <p:nvSpPr>
          <p:cNvPr id="689" name="CustomShape 2"/>
          <p:cNvSpPr/>
          <p:nvPr/>
        </p:nvSpPr>
        <p:spPr>
          <a:xfrm>
            <a:off x="2690640" y="2824200"/>
            <a:ext cx="75600" cy="1324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0" name="CustomShape 3"/>
          <p:cNvSpPr/>
          <p:nvPr/>
        </p:nvSpPr>
        <p:spPr>
          <a:xfrm>
            <a:off x="2770200" y="2868480"/>
            <a:ext cx="72360" cy="1040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1" name="CustomShape 4"/>
          <p:cNvSpPr/>
          <p:nvPr/>
        </p:nvSpPr>
        <p:spPr>
          <a:xfrm>
            <a:off x="2792520" y="2916360"/>
            <a:ext cx="107280" cy="1040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2" name="CustomShape 5"/>
          <p:cNvSpPr/>
          <p:nvPr/>
        </p:nvSpPr>
        <p:spPr>
          <a:xfrm>
            <a:off x="2897280" y="2970360"/>
            <a:ext cx="81720" cy="84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3" name="CustomShape 6"/>
          <p:cNvSpPr/>
          <p:nvPr/>
        </p:nvSpPr>
        <p:spPr>
          <a:xfrm>
            <a:off x="2970360" y="2979720"/>
            <a:ext cx="72360" cy="10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4" name="CustomShape 7"/>
          <p:cNvSpPr/>
          <p:nvPr/>
        </p:nvSpPr>
        <p:spPr>
          <a:xfrm>
            <a:off x="2989440" y="3024360"/>
            <a:ext cx="116640" cy="110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5" name="CustomShape 8"/>
          <p:cNvSpPr/>
          <p:nvPr/>
        </p:nvSpPr>
        <p:spPr>
          <a:xfrm>
            <a:off x="3084480" y="3075120"/>
            <a:ext cx="81720" cy="84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6" name="CustomShape 9"/>
          <p:cNvSpPr/>
          <p:nvPr/>
        </p:nvSpPr>
        <p:spPr>
          <a:xfrm>
            <a:off x="3154320" y="3084480"/>
            <a:ext cx="72360" cy="1040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7" name="CustomShape 10"/>
          <p:cNvSpPr/>
          <p:nvPr/>
        </p:nvSpPr>
        <p:spPr>
          <a:xfrm>
            <a:off x="3195720" y="3138480"/>
            <a:ext cx="81720" cy="84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98" name="CustomShape 11"/>
          <p:cNvSpPr/>
          <p:nvPr/>
        </p:nvSpPr>
        <p:spPr>
          <a:xfrm>
            <a:off x="7095600" y="4506840"/>
            <a:ext cx="6681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Electron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transport</a:t>
            </a:r>
            <a:endParaRPr/>
          </a:p>
        </p:txBody>
      </p:sp>
      <p:sp>
        <p:nvSpPr>
          <p:cNvPr id="699" name="CustomShape 12"/>
          <p:cNvSpPr/>
          <p:nvPr/>
        </p:nvSpPr>
        <p:spPr>
          <a:xfrm>
            <a:off x="5114160" y="4614840"/>
            <a:ext cx="8391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Cholesterol</a:t>
            </a:r>
            <a:endParaRPr/>
          </a:p>
        </p:txBody>
      </p:sp>
      <p:sp>
        <p:nvSpPr>
          <p:cNvPr id="700" name="CustomShape 13"/>
          <p:cNvSpPr/>
          <p:nvPr/>
        </p:nvSpPr>
        <p:spPr>
          <a:xfrm>
            <a:off x="583560" y="2141640"/>
            <a:ext cx="79632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Stored fats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 adipose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tissue</a:t>
            </a:r>
            <a:endParaRPr/>
          </a:p>
        </p:txBody>
      </p:sp>
      <p:sp>
        <p:nvSpPr>
          <p:cNvPr id="701" name="CustomShape 14"/>
          <p:cNvSpPr/>
          <p:nvPr/>
        </p:nvSpPr>
        <p:spPr>
          <a:xfrm>
            <a:off x="519840" y="2801880"/>
            <a:ext cx="8312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Dietary fats</a:t>
            </a:r>
            <a:endParaRPr/>
          </a:p>
        </p:txBody>
      </p:sp>
      <p:sp>
        <p:nvSpPr>
          <p:cNvPr id="702" name="CustomShape 15"/>
          <p:cNvSpPr/>
          <p:nvPr/>
        </p:nvSpPr>
        <p:spPr>
          <a:xfrm>
            <a:off x="3598920" y="2297160"/>
            <a:ext cx="6120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Glycerol</a:t>
            </a:r>
            <a:endParaRPr/>
          </a:p>
        </p:txBody>
      </p:sp>
      <p:sp>
        <p:nvSpPr>
          <p:cNvPr id="703" name="CustomShape 16"/>
          <p:cNvSpPr/>
          <p:nvPr/>
        </p:nvSpPr>
        <p:spPr>
          <a:xfrm>
            <a:off x="5861880" y="1620720"/>
            <a:ext cx="76104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Glycolysis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704" name="CustomShape 17"/>
          <p:cNvSpPr/>
          <p:nvPr/>
        </p:nvSpPr>
        <p:spPr>
          <a:xfrm>
            <a:off x="5706000" y="2430360"/>
            <a:ext cx="113940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Glyceraldehyde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705" name="CustomShape 18"/>
          <p:cNvSpPr/>
          <p:nvPr/>
        </p:nvSpPr>
        <p:spPr>
          <a:xfrm>
            <a:off x="5817960" y="3059280"/>
            <a:ext cx="901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Pyruvic acid</a:t>
            </a:r>
            <a:endParaRPr/>
          </a:p>
        </p:txBody>
      </p:sp>
      <p:sp>
        <p:nvSpPr>
          <p:cNvPr id="706" name="CustomShape 19"/>
          <p:cNvSpPr/>
          <p:nvPr/>
        </p:nvSpPr>
        <p:spPr>
          <a:xfrm>
            <a:off x="5931000" y="3808440"/>
            <a:ext cx="8053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Acetyl CoA</a:t>
            </a:r>
            <a:endParaRPr/>
          </a:p>
        </p:txBody>
      </p:sp>
      <p:sp>
        <p:nvSpPr>
          <p:cNvPr id="707" name="CustomShape 20"/>
          <p:cNvSpPr/>
          <p:nvPr/>
        </p:nvSpPr>
        <p:spPr>
          <a:xfrm>
            <a:off x="7880040" y="4103640"/>
            <a:ext cx="728640" cy="389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708" name="CustomShape 21"/>
          <p:cNvSpPr/>
          <p:nvPr/>
        </p:nvSpPr>
        <p:spPr>
          <a:xfrm>
            <a:off x="3764880" y="4452840"/>
            <a:ext cx="610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Steroids</a:t>
            </a:r>
            <a:endParaRPr/>
          </a:p>
        </p:txBody>
      </p:sp>
      <p:sp>
        <p:nvSpPr>
          <p:cNvPr id="709" name="CustomShape 22"/>
          <p:cNvSpPr/>
          <p:nvPr/>
        </p:nvSpPr>
        <p:spPr>
          <a:xfrm>
            <a:off x="3773880" y="4741920"/>
            <a:ext cx="6714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Bile salts</a:t>
            </a:r>
            <a:endParaRPr/>
          </a:p>
        </p:txBody>
      </p:sp>
      <p:sp>
        <p:nvSpPr>
          <p:cNvPr id="710" name="CustomShape 23"/>
          <p:cNvSpPr/>
          <p:nvPr/>
        </p:nvSpPr>
        <p:spPr>
          <a:xfrm>
            <a:off x="3475800" y="2944800"/>
            <a:ext cx="797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Fatty acids</a:t>
            </a:r>
            <a:endParaRPr/>
          </a:p>
        </p:txBody>
      </p:sp>
      <p:sp>
        <p:nvSpPr>
          <p:cNvPr id="711" name="CustomShape 24"/>
          <p:cNvSpPr/>
          <p:nvPr/>
        </p:nvSpPr>
        <p:spPr>
          <a:xfrm>
            <a:off x="1917360" y="3760920"/>
            <a:ext cx="515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Ketone</a:t>
            </a:r>
            <a:endParaRPr/>
          </a:p>
        </p:txBody>
      </p:sp>
      <p:sp>
        <p:nvSpPr>
          <p:cNvPr id="712" name="CustomShape 25"/>
          <p:cNvSpPr/>
          <p:nvPr/>
        </p:nvSpPr>
        <p:spPr>
          <a:xfrm>
            <a:off x="1917000" y="3925800"/>
            <a:ext cx="4914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bodies</a:t>
            </a:r>
            <a:endParaRPr/>
          </a:p>
        </p:txBody>
      </p:sp>
      <p:sp>
        <p:nvSpPr>
          <p:cNvPr id="713" name="CustomShape 26"/>
          <p:cNvSpPr/>
          <p:nvPr/>
        </p:nvSpPr>
        <p:spPr>
          <a:xfrm>
            <a:off x="2697120" y="2409840"/>
            <a:ext cx="113760" cy="10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14" name="CustomShape 27"/>
          <p:cNvSpPr/>
          <p:nvPr/>
        </p:nvSpPr>
        <p:spPr>
          <a:xfrm>
            <a:off x="2779560" y="2371680"/>
            <a:ext cx="65880" cy="1040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15" name="CustomShape 28"/>
          <p:cNvSpPr/>
          <p:nvPr/>
        </p:nvSpPr>
        <p:spPr>
          <a:xfrm>
            <a:off x="2830680" y="2365200"/>
            <a:ext cx="91440" cy="119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16" name="CustomShape 29"/>
          <p:cNvSpPr/>
          <p:nvPr/>
        </p:nvSpPr>
        <p:spPr>
          <a:xfrm>
            <a:off x="2922480" y="2324160"/>
            <a:ext cx="81720" cy="84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17" name="CustomShape 30"/>
          <p:cNvSpPr/>
          <p:nvPr/>
        </p:nvSpPr>
        <p:spPr>
          <a:xfrm>
            <a:off x="2986200" y="2270160"/>
            <a:ext cx="62640" cy="10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18" name="CustomShape 31"/>
          <p:cNvSpPr/>
          <p:nvPr/>
        </p:nvSpPr>
        <p:spPr>
          <a:xfrm>
            <a:off x="3027240" y="2257560"/>
            <a:ext cx="81720" cy="12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19" name="CustomShape 32"/>
          <p:cNvSpPr/>
          <p:nvPr/>
        </p:nvSpPr>
        <p:spPr>
          <a:xfrm>
            <a:off x="3116160" y="2232000"/>
            <a:ext cx="81720" cy="817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0" name="CustomShape 33"/>
          <p:cNvSpPr/>
          <p:nvPr/>
        </p:nvSpPr>
        <p:spPr>
          <a:xfrm>
            <a:off x="3176640" y="2178000"/>
            <a:ext cx="62640" cy="10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1" name="CustomShape 34"/>
          <p:cNvSpPr/>
          <p:nvPr/>
        </p:nvSpPr>
        <p:spPr>
          <a:xfrm>
            <a:off x="3230640" y="2174760"/>
            <a:ext cx="81720" cy="84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2" name="CustomShape 35"/>
          <p:cNvSpPr/>
          <p:nvPr/>
        </p:nvSpPr>
        <p:spPr>
          <a:xfrm>
            <a:off x="4746600" y="3243240"/>
            <a:ext cx="110520" cy="1137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3" name="CustomShape 36"/>
          <p:cNvSpPr/>
          <p:nvPr/>
        </p:nvSpPr>
        <p:spPr>
          <a:xfrm>
            <a:off x="4832280" y="3303720"/>
            <a:ext cx="104040" cy="10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4" name="CustomShape 37"/>
          <p:cNvSpPr/>
          <p:nvPr/>
        </p:nvSpPr>
        <p:spPr>
          <a:xfrm>
            <a:off x="4915080" y="3319560"/>
            <a:ext cx="69120" cy="1040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5" name="CustomShape 38"/>
          <p:cNvSpPr/>
          <p:nvPr/>
        </p:nvSpPr>
        <p:spPr>
          <a:xfrm>
            <a:off x="4962600" y="3360600"/>
            <a:ext cx="104040" cy="10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6" name="CustomShape 39"/>
          <p:cNvSpPr/>
          <p:nvPr/>
        </p:nvSpPr>
        <p:spPr>
          <a:xfrm>
            <a:off x="5038560" y="3411360"/>
            <a:ext cx="84960" cy="94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7" name="CustomShape 40"/>
          <p:cNvSpPr/>
          <p:nvPr/>
        </p:nvSpPr>
        <p:spPr>
          <a:xfrm>
            <a:off x="5121360" y="3427560"/>
            <a:ext cx="59760" cy="1008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8" name="CustomShape 41"/>
          <p:cNvSpPr/>
          <p:nvPr/>
        </p:nvSpPr>
        <p:spPr>
          <a:xfrm>
            <a:off x="5159520" y="3436920"/>
            <a:ext cx="65880" cy="10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29" name="CustomShape 42"/>
          <p:cNvSpPr/>
          <p:nvPr/>
        </p:nvSpPr>
        <p:spPr>
          <a:xfrm>
            <a:off x="5203800" y="3494160"/>
            <a:ext cx="84960" cy="817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30" name="CustomShape 43"/>
          <p:cNvSpPr/>
          <p:nvPr/>
        </p:nvSpPr>
        <p:spPr>
          <a:xfrm>
            <a:off x="5280120" y="3525840"/>
            <a:ext cx="91440" cy="1008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31" name="CustomShape 44"/>
          <p:cNvSpPr/>
          <p:nvPr/>
        </p:nvSpPr>
        <p:spPr>
          <a:xfrm>
            <a:off x="1713600" y="2513160"/>
            <a:ext cx="94392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Triglycerides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(neutral fats)</a:t>
            </a:r>
            <a:endParaRPr/>
          </a:p>
        </p:txBody>
      </p:sp>
      <p:sp>
        <p:nvSpPr>
          <p:cNvPr id="732" name="CustomShape 45"/>
          <p:cNvSpPr/>
          <p:nvPr/>
        </p:nvSpPr>
        <p:spPr>
          <a:xfrm>
            <a:off x="7655040" y="3021120"/>
            <a:ext cx="52524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Certain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amino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</p:txBody>
      </p:sp>
      <p:sp>
        <p:nvSpPr>
          <p:cNvPr id="733" name="CustomShape 46"/>
          <p:cNvSpPr/>
          <p:nvPr/>
        </p:nvSpPr>
        <p:spPr>
          <a:xfrm>
            <a:off x="3281040" y="3770280"/>
            <a:ext cx="1544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Ketogenesis (in liver)</a:t>
            </a:r>
            <a:endParaRPr/>
          </a:p>
        </p:txBody>
      </p:sp>
      <p:sp>
        <p:nvSpPr>
          <p:cNvPr id="734" name="CustomShape 47"/>
          <p:cNvSpPr/>
          <p:nvPr/>
        </p:nvSpPr>
        <p:spPr>
          <a:xfrm>
            <a:off x="1004400" y="4998960"/>
            <a:ext cx="1168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Catabolic reactions</a:t>
            </a:r>
            <a:endParaRPr/>
          </a:p>
        </p:txBody>
      </p:sp>
      <p:sp>
        <p:nvSpPr>
          <p:cNvPr id="735" name="CustomShape 48"/>
          <p:cNvSpPr/>
          <p:nvPr/>
        </p:nvSpPr>
        <p:spPr>
          <a:xfrm>
            <a:off x="1006920" y="5221440"/>
            <a:ext cx="11286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Anabolic reactions</a:t>
            </a:r>
            <a:endParaRPr/>
          </a:p>
        </p:txBody>
      </p:sp>
      <p:sp>
        <p:nvSpPr>
          <p:cNvPr id="736" name="CustomShape 49"/>
          <p:cNvSpPr/>
          <p:nvPr/>
        </p:nvSpPr>
        <p:spPr>
          <a:xfrm>
            <a:off x="4535640" y="2519280"/>
            <a:ext cx="8910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Lipogenesis</a:t>
            </a:r>
            <a:endParaRPr/>
          </a:p>
        </p:txBody>
      </p:sp>
      <p:sp>
        <p:nvSpPr>
          <p:cNvPr id="737" name="CustomShape 50"/>
          <p:cNvSpPr/>
          <p:nvPr/>
        </p:nvSpPr>
        <p:spPr>
          <a:xfrm>
            <a:off x="6288480" y="4745160"/>
            <a:ext cx="44424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cycle </a:t>
            </a:r>
            <a:endParaRPr/>
          </a:p>
        </p:txBody>
      </p:sp>
      <p:sp>
        <p:nvSpPr>
          <p:cNvPr id="738" name="CustomShape 51"/>
          <p:cNvSpPr/>
          <p:nvPr/>
        </p:nvSpPr>
        <p:spPr>
          <a:xfrm rot="1876800">
            <a:off x="4608720" y="3133080"/>
            <a:ext cx="892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Symbol"/>
              </a:rPr>
              <a:t>b</a:t>
            </a:r>
            <a:endParaRPr/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Protein Metabolism</a:t>
            </a:r>
            <a:endParaRPr/>
          </a:p>
        </p:txBody>
      </p:sp>
      <p:sp>
        <p:nvSpPr>
          <p:cNvPr id="74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When dietary protein is in excess, amino acids are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Oxidized for energy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Converted into fat for storage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Oxidation of Amino Acids</a:t>
            </a:r>
            <a:endParaRPr/>
          </a:p>
        </p:txBody>
      </p:sp>
      <p:sp>
        <p:nvSpPr>
          <p:cNvPr id="74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First deaminated (to make ammonia); then converted into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Pyruvic acid or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another intermediate of the Krebs cycle (a “keto-acid”)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The nitrogen-containing group can also be moved to another molecule to make a new amino acid.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The ammonia is then converted to urea, which is non-toxic.</a:t>
            </a: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24.16</a:t>
            </a:r>
            <a:endParaRPr/>
          </a:p>
        </p:txBody>
      </p:sp>
      <p:pic>
        <p:nvPicPr>
          <p:cNvPr id="74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98520" y="557280"/>
            <a:ext cx="4952160" cy="5822280"/>
          </a:xfrm>
          <a:prstGeom prst="rect">
            <a:avLst/>
          </a:prstGeom>
          <a:ln w="9360">
            <a:noFill/>
          </a:ln>
        </p:spPr>
      </p:pic>
      <p:sp>
        <p:nvSpPr>
          <p:cNvPr id="745" name="CustomShape 2"/>
          <p:cNvSpPr/>
          <p:nvPr/>
        </p:nvSpPr>
        <p:spPr>
          <a:xfrm>
            <a:off x="2998800" y="2925720"/>
            <a:ext cx="34200" cy="342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746" name="CustomShape 3"/>
          <p:cNvSpPr/>
          <p:nvPr/>
        </p:nvSpPr>
        <p:spPr>
          <a:xfrm>
            <a:off x="3894120" y="2614680"/>
            <a:ext cx="59760" cy="272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747" name="Line 4"/>
          <p:cNvSpPr/>
          <p:nvPr/>
        </p:nvSpPr>
        <p:spPr>
          <a:xfrm>
            <a:off x="2144520" y="2941560"/>
            <a:ext cx="863640" cy="144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748" name="Line 5"/>
          <p:cNvSpPr/>
          <p:nvPr/>
        </p:nvSpPr>
        <p:spPr>
          <a:xfrm>
            <a:off x="4493880" y="1081080"/>
            <a:ext cx="1800" cy="1267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49" name="CustomShape 6"/>
          <p:cNvSpPr/>
          <p:nvPr/>
        </p:nvSpPr>
        <p:spPr>
          <a:xfrm>
            <a:off x="4471920" y="1211400"/>
            <a:ext cx="40680" cy="142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750" name="CustomShape 7"/>
          <p:cNvSpPr/>
          <p:nvPr/>
        </p:nvSpPr>
        <p:spPr>
          <a:xfrm>
            <a:off x="4734000" y="1773360"/>
            <a:ext cx="142200" cy="406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751" name="CustomShape 8"/>
          <p:cNvSpPr/>
          <p:nvPr/>
        </p:nvSpPr>
        <p:spPr>
          <a:xfrm>
            <a:off x="3271680" y="4235400"/>
            <a:ext cx="234360" cy="202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752" name="CustomShape 9"/>
          <p:cNvSpPr/>
          <p:nvPr/>
        </p:nvSpPr>
        <p:spPr>
          <a:xfrm>
            <a:off x="4059360" y="4044960"/>
            <a:ext cx="266040" cy="189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753" name="Line 10"/>
          <p:cNvSpPr/>
          <p:nvPr/>
        </p:nvSpPr>
        <p:spPr>
          <a:xfrm flipH="1">
            <a:off x="4879800" y="1792080"/>
            <a:ext cx="792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54" name="Line 11"/>
          <p:cNvSpPr/>
          <p:nvPr/>
        </p:nvSpPr>
        <p:spPr>
          <a:xfrm flipV="1">
            <a:off x="7181640" y="969840"/>
            <a:ext cx="1440" cy="12193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755" name="CustomShape 12"/>
          <p:cNvSpPr/>
          <p:nvPr/>
        </p:nvSpPr>
        <p:spPr>
          <a:xfrm>
            <a:off x="4494240" y="1163520"/>
            <a:ext cx="2683800" cy="25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56" name="CustomShape 13"/>
          <p:cNvSpPr/>
          <p:nvPr/>
        </p:nvSpPr>
        <p:spPr>
          <a:xfrm>
            <a:off x="4478400" y="1144440"/>
            <a:ext cx="30960" cy="3096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757" name="CustomShape 14"/>
          <p:cNvSpPr/>
          <p:nvPr/>
        </p:nvSpPr>
        <p:spPr>
          <a:xfrm>
            <a:off x="5165640" y="1649520"/>
            <a:ext cx="1688400" cy="107568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58" name="CustomShape 15"/>
          <p:cNvSpPr/>
          <p:nvPr/>
        </p:nvSpPr>
        <p:spPr>
          <a:xfrm>
            <a:off x="5149800" y="1633680"/>
            <a:ext cx="30960" cy="3096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759" name="Line 16"/>
          <p:cNvSpPr/>
          <p:nvPr/>
        </p:nvSpPr>
        <p:spPr>
          <a:xfrm>
            <a:off x="6860880" y="2300040"/>
            <a:ext cx="1800" cy="16398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760" name="Line 17"/>
          <p:cNvSpPr/>
          <p:nvPr/>
        </p:nvSpPr>
        <p:spPr>
          <a:xfrm>
            <a:off x="2141280" y="2506320"/>
            <a:ext cx="1800" cy="182088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761" name="CustomShape 18"/>
          <p:cNvSpPr/>
          <p:nvPr/>
        </p:nvSpPr>
        <p:spPr>
          <a:xfrm>
            <a:off x="2806920" y="5540400"/>
            <a:ext cx="51732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cycle </a:t>
            </a:r>
            <a:endParaRPr/>
          </a:p>
        </p:txBody>
      </p:sp>
      <p:sp>
        <p:nvSpPr>
          <p:cNvPr id="762" name="CustomShape 19"/>
          <p:cNvSpPr/>
          <p:nvPr/>
        </p:nvSpPr>
        <p:spPr>
          <a:xfrm>
            <a:off x="5040000" y="1657440"/>
            <a:ext cx="1122480" cy="404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Oxidative</a:t>
            </a:r>
            <a:endParaRPr/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deamination</a:t>
            </a:r>
            <a:endParaRPr/>
          </a:p>
        </p:txBody>
      </p:sp>
      <p:sp>
        <p:nvSpPr>
          <p:cNvPr id="763" name="CustomShape 20"/>
          <p:cNvSpPr/>
          <p:nvPr/>
        </p:nvSpPr>
        <p:spPr>
          <a:xfrm>
            <a:off x="3870720" y="851040"/>
            <a:ext cx="136944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Transamination</a:t>
            </a:r>
            <a:endParaRPr/>
          </a:p>
        </p:txBody>
      </p:sp>
      <p:sp>
        <p:nvSpPr>
          <p:cNvPr id="764" name="CustomShape 21"/>
          <p:cNvSpPr/>
          <p:nvPr/>
        </p:nvSpPr>
        <p:spPr>
          <a:xfrm>
            <a:off x="2126160" y="1174680"/>
            <a:ext cx="19623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 acid + Keto acid</a:t>
            </a:r>
            <a:endParaRPr/>
          </a:p>
        </p:txBody>
      </p:sp>
      <p:sp>
        <p:nvSpPr>
          <p:cNvPr id="765" name="CustomShape 22"/>
          <p:cNvSpPr/>
          <p:nvPr/>
        </p:nvSpPr>
        <p:spPr>
          <a:xfrm>
            <a:off x="3281400" y="1346040"/>
            <a:ext cx="11102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</a:t>
            </a:r>
            <a:r>
              <a:rPr b="1" lang="en-US" sz="1400">
                <a:solidFill>
                  <a:srgbClr val="231f20"/>
                </a:solidFill>
                <a:latin typeface="Symbol"/>
              </a:rPr>
              <a:t>a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-keto-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glutaric acid)</a:t>
            </a:r>
            <a:endParaRPr/>
          </a:p>
        </p:txBody>
      </p:sp>
      <p:sp>
        <p:nvSpPr>
          <p:cNvPr id="766" name="CustomShape 23"/>
          <p:cNvSpPr/>
          <p:nvPr/>
        </p:nvSpPr>
        <p:spPr>
          <a:xfrm>
            <a:off x="4781880" y="1174680"/>
            <a:ext cx="22640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Keto acid + Amino acid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              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(glutamic acid)</a:t>
            </a:r>
            <a:endParaRPr/>
          </a:p>
        </p:txBody>
      </p:sp>
      <p:sp>
        <p:nvSpPr>
          <p:cNvPr id="767" name="CustomShape 24"/>
          <p:cNvSpPr/>
          <p:nvPr/>
        </p:nvSpPr>
        <p:spPr>
          <a:xfrm>
            <a:off x="2463120" y="2139840"/>
            <a:ext cx="1110240" cy="404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Keto acid</a:t>
            </a:r>
            <a:endParaRPr/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modification</a:t>
            </a:r>
            <a:endParaRPr/>
          </a:p>
        </p:txBody>
      </p:sp>
      <p:sp>
        <p:nvSpPr>
          <p:cNvPr id="768" name="CustomShape 25"/>
          <p:cNvSpPr/>
          <p:nvPr/>
        </p:nvSpPr>
        <p:spPr>
          <a:xfrm>
            <a:off x="2644920" y="3157560"/>
            <a:ext cx="7718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Modified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keto acid</a:t>
            </a:r>
            <a:endParaRPr/>
          </a:p>
        </p:txBody>
      </p:sp>
      <p:sp>
        <p:nvSpPr>
          <p:cNvPr id="769" name="CustomShape 26"/>
          <p:cNvSpPr/>
          <p:nvPr/>
        </p:nvSpPr>
        <p:spPr>
          <a:xfrm>
            <a:off x="2266560" y="4842000"/>
            <a:ext cx="15768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Enter Krebs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cycle in body cells</a:t>
            </a:r>
            <a:endParaRPr/>
          </a:p>
        </p:txBody>
      </p:sp>
      <p:sp>
        <p:nvSpPr>
          <p:cNvPr id="770" name="CustomShape 27"/>
          <p:cNvSpPr/>
          <p:nvPr/>
        </p:nvSpPr>
        <p:spPr>
          <a:xfrm>
            <a:off x="2376720" y="1606680"/>
            <a:ext cx="4258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771" name="CustomShape 28"/>
          <p:cNvSpPr/>
          <p:nvPr/>
        </p:nvSpPr>
        <p:spPr>
          <a:xfrm>
            <a:off x="4211280" y="5800680"/>
            <a:ext cx="5936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  <p:sp>
        <p:nvSpPr>
          <p:cNvPr id="772" name="CustomShape 29"/>
          <p:cNvSpPr/>
          <p:nvPr/>
        </p:nvSpPr>
        <p:spPr>
          <a:xfrm>
            <a:off x="3525840" y="4127400"/>
            <a:ext cx="5036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</p:txBody>
      </p:sp>
      <p:sp>
        <p:nvSpPr>
          <p:cNvPr id="773" name="CustomShape 30"/>
          <p:cNvSpPr/>
          <p:nvPr/>
        </p:nvSpPr>
        <p:spPr>
          <a:xfrm>
            <a:off x="7262640" y="955800"/>
            <a:ext cx="1457640" cy="127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During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transamination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an amine group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is switched from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an amino acid to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 keto acid.</a:t>
            </a:r>
            <a:endParaRPr/>
          </a:p>
        </p:txBody>
      </p:sp>
      <p:sp>
        <p:nvSpPr>
          <p:cNvPr id="774" name="CustomShape 31"/>
          <p:cNvSpPr/>
          <p:nvPr/>
        </p:nvSpPr>
        <p:spPr>
          <a:xfrm>
            <a:off x="457200" y="2454120"/>
            <a:ext cx="1665000" cy="1917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During keto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acid modification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 keto acids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formed during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transamination are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altered so they can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easily enter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Krebs cycle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pathways.</a:t>
            </a:r>
            <a:endParaRPr/>
          </a:p>
        </p:txBody>
      </p:sp>
      <p:sp>
        <p:nvSpPr>
          <p:cNvPr id="775" name="CustomShape 32"/>
          <p:cNvSpPr/>
          <p:nvPr/>
        </p:nvSpPr>
        <p:spPr>
          <a:xfrm>
            <a:off x="4101480" y="2025720"/>
            <a:ext cx="126756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3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(ammonia)</a:t>
            </a:r>
            <a:endParaRPr/>
          </a:p>
        </p:txBody>
      </p:sp>
      <p:sp>
        <p:nvSpPr>
          <p:cNvPr id="776" name="CustomShape 33"/>
          <p:cNvSpPr/>
          <p:nvPr/>
        </p:nvSpPr>
        <p:spPr>
          <a:xfrm>
            <a:off x="4444920" y="5095800"/>
            <a:ext cx="28044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Urea</a:t>
            </a:r>
            <a:endParaRPr/>
          </a:p>
        </p:txBody>
      </p:sp>
      <p:sp>
        <p:nvSpPr>
          <p:cNvPr id="777" name="CustomShape 34"/>
          <p:cNvSpPr/>
          <p:nvPr/>
        </p:nvSpPr>
        <p:spPr>
          <a:xfrm>
            <a:off x="4444920" y="2717640"/>
            <a:ext cx="28044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Urea</a:t>
            </a:r>
            <a:endParaRPr/>
          </a:p>
        </p:txBody>
      </p:sp>
      <p:sp>
        <p:nvSpPr>
          <p:cNvPr id="778" name="CustomShape 35"/>
          <p:cNvSpPr/>
          <p:nvPr/>
        </p:nvSpPr>
        <p:spPr>
          <a:xfrm>
            <a:off x="6951600" y="2282760"/>
            <a:ext cx="1622520" cy="1704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In oxidative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deamination,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amine group of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glutamic acid is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removed as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ammonia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combined with CO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2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to form urea.</a:t>
            </a:r>
            <a:endParaRPr/>
          </a:p>
        </p:txBody>
      </p:sp>
      <p:sp>
        <p:nvSpPr>
          <p:cNvPr id="779" name="CustomShape 36"/>
          <p:cNvSpPr/>
          <p:nvPr/>
        </p:nvSpPr>
        <p:spPr>
          <a:xfrm>
            <a:off x="8575200" y="3470400"/>
            <a:ext cx="496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92c8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780" name="CustomShape 37"/>
          <p:cNvSpPr/>
          <p:nvPr/>
        </p:nvSpPr>
        <p:spPr>
          <a:xfrm>
            <a:off x="3789000" y="2886120"/>
            <a:ext cx="32688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781" name="CustomShape 38"/>
          <p:cNvSpPr/>
          <p:nvPr/>
        </p:nvSpPr>
        <p:spPr>
          <a:xfrm>
            <a:off x="7273800" y="963720"/>
            <a:ext cx="208800" cy="2088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82" name="CustomShape 39"/>
          <p:cNvSpPr/>
          <p:nvPr/>
        </p:nvSpPr>
        <p:spPr>
          <a:xfrm>
            <a:off x="7273800" y="963720"/>
            <a:ext cx="208800" cy="2088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83" name="CustomShape 40"/>
          <p:cNvSpPr/>
          <p:nvPr/>
        </p:nvSpPr>
        <p:spPr>
          <a:xfrm>
            <a:off x="7329240" y="942840"/>
            <a:ext cx="10584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784" name="CustomShape 41"/>
          <p:cNvSpPr/>
          <p:nvPr/>
        </p:nvSpPr>
        <p:spPr>
          <a:xfrm>
            <a:off x="6959520" y="2290680"/>
            <a:ext cx="212040" cy="2120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85" name="CustomShape 42"/>
          <p:cNvSpPr/>
          <p:nvPr/>
        </p:nvSpPr>
        <p:spPr>
          <a:xfrm>
            <a:off x="6959520" y="2290680"/>
            <a:ext cx="212040" cy="21204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86" name="CustomShape 43"/>
          <p:cNvSpPr/>
          <p:nvPr/>
        </p:nvSpPr>
        <p:spPr>
          <a:xfrm>
            <a:off x="7018200" y="2273400"/>
            <a:ext cx="10584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787" name="CustomShape 44"/>
          <p:cNvSpPr/>
          <p:nvPr/>
        </p:nvSpPr>
        <p:spPr>
          <a:xfrm>
            <a:off x="455760" y="2455920"/>
            <a:ext cx="212040" cy="2088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88" name="CustomShape 45"/>
          <p:cNvSpPr/>
          <p:nvPr/>
        </p:nvSpPr>
        <p:spPr>
          <a:xfrm>
            <a:off x="455760" y="2455920"/>
            <a:ext cx="212040" cy="2088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89" name="CustomShape 46"/>
          <p:cNvSpPr/>
          <p:nvPr/>
        </p:nvSpPr>
        <p:spPr>
          <a:xfrm>
            <a:off x="509400" y="2444760"/>
            <a:ext cx="10584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790" name="CustomShape 47"/>
          <p:cNvSpPr/>
          <p:nvPr/>
        </p:nvSpPr>
        <p:spPr>
          <a:xfrm>
            <a:off x="3306960" y="6394320"/>
            <a:ext cx="14472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Excreted in urine</a:t>
            </a: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Protein Synthesis</a:t>
            </a:r>
            <a:endParaRPr/>
          </a:p>
        </p:txBody>
      </p:sp>
      <p:sp>
        <p:nvSpPr>
          <p:cNvPr id="79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Is hormonally controlled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Requires a complete set of amino acids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Essential amino acids must be provided in the diet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Non-essential amino acids can be manufactured from the essential amino acids.</a:t>
            </a:r>
            <a:endParaRPr/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Nutrient Pools</a:t>
            </a:r>
            <a:endParaRPr/>
          </a:p>
        </p:txBody>
      </p:sp>
      <p:sp>
        <p:nvSpPr>
          <p:cNvPr id="79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Three semi-interconvertible pools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Amino acids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Carbohydrates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Fats</a:t>
            </a:r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200">
                <a:latin typeface="Calibri"/>
              </a:rPr>
              <a:t>Metabolism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Metabolism is the buildup or breakdown of nutrients (or other molecules in the body). Often used to refer to the overall process of making and breaking molecules.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Catabolism is the breakdown of molecules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Anabolism is the buildup of molecules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Amino Acid Pool</a:t>
            </a:r>
            <a:endParaRPr/>
          </a:p>
        </p:txBody>
      </p:sp>
      <p:sp>
        <p:nvSpPr>
          <p:cNvPr id="79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Body’s total supply of free amino acids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Source for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Resynthesizing body proteins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Forming amino acid derivatives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Gluconeogenesis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24.17</a:t>
            </a:r>
            <a:endParaRPr/>
          </a:p>
        </p:txBody>
      </p:sp>
      <p:pic>
        <p:nvPicPr>
          <p:cNvPr id="798" name="Picture 9" descr=""/>
          <p:cNvPicPr/>
          <p:nvPr/>
        </p:nvPicPr>
        <p:blipFill>
          <a:blip r:embed="rId1"/>
          <a:srcRect l="0" t="30015" r="0" b="0"/>
          <a:stretch>
            <a:fillRect/>
          </a:stretch>
        </p:blipFill>
        <p:spPr>
          <a:xfrm>
            <a:off x="455760" y="1430280"/>
            <a:ext cx="8230320" cy="4106160"/>
          </a:xfrm>
          <a:prstGeom prst="rect">
            <a:avLst/>
          </a:prstGeom>
          <a:ln w="9360">
            <a:noFill/>
          </a:ln>
        </p:spPr>
      </p:pic>
      <p:sp>
        <p:nvSpPr>
          <p:cNvPr id="799" name="CustomShape 2"/>
          <p:cNvSpPr/>
          <p:nvPr/>
        </p:nvSpPr>
        <p:spPr>
          <a:xfrm>
            <a:off x="6689880" y="3139920"/>
            <a:ext cx="110520" cy="34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00" name="CustomShape 3"/>
          <p:cNvSpPr/>
          <p:nvPr/>
        </p:nvSpPr>
        <p:spPr>
          <a:xfrm>
            <a:off x="6705720" y="3200400"/>
            <a:ext cx="94680" cy="30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01" name="CustomShape 4"/>
          <p:cNvSpPr/>
          <p:nvPr/>
        </p:nvSpPr>
        <p:spPr>
          <a:xfrm>
            <a:off x="5534280" y="2774880"/>
            <a:ext cx="1680120" cy="510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Pool of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carbohydrates and fats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(carbohydrates     fats)</a:t>
            </a:r>
            <a:endParaRPr/>
          </a:p>
        </p:txBody>
      </p:sp>
      <p:sp>
        <p:nvSpPr>
          <p:cNvPr id="802" name="CustomShape 5"/>
          <p:cNvSpPr/>
          <p:nvPr/>
        </p:nvSpPr>
        <p:spPr>
          <a:xfrm>
            <a:off x="2557800" y="2209680"/>
            <a:ext cx="119700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Dietary proteins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amino acids</a:t>
            </a:r>
            <a:endParaRPr/>
          </a:p>
        </p:txBody>
      </p:sp>
      <p:sp>
        <p:nvSpPr>
          <p:cNvPr id="803" name="CustomShape 6"/>
          <p:cNvSpPr/>
          <p:nvPr/>
        </p:nvSpPr>
        <p:spPr>
          <a:xfrm>
            <a:off x="4105440" y="1406520"/>
            <a:ext cx="8564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Food intake</a:t>
            </a:r>
            <a:endParaRPr/>
          </a:p>
        </p:txBody>
      </p:sp>
      <p:sp>
        <p:nvSpPr>
          <p:cNvPr id="804" name="CustomShape 7"/>
          <p:cNvSpPr/>
          <p:nvPr/>
        </p:nvSpPr>
        <p:spPr>
          <a:xfrm>
            <a:off x="469800" y="4838760"/>
            <a:ext cx="14439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Some lost via cell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sloughing, hair loss</a:t>
            </a:r>
            <a:endParaRPr/>
          </a:p>
        </p:txBody>
      </p:sp>
      <p:sp>
        <p:nvSpPr>
          <p:cNvPr id="805" name="CustomShape 8"/>
          <p:cNvSpPr/>
          <p:nvPr/>
        </p:nvSpPr>
        <p:spPr>
          <a:xfrm>
            <a:off x="3026880" y="4838760"/>
            <a:ext cx="64548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Excreted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 urine </a:t>
            </a:r>
            <a:endParaRPr/>
          </a:p>
        </p:txBody>
      </p:sp>
      <p:sp>
        <p:nvSpPr>
          <p:cNvPr id="806" name="CustomShape 9"/>
          <p:cNvSpPr/>
          <p:nvPr/>
        </p:nvSpPr>
        <p:spPr>
          <a:xfrm>
            <a:off x="3831480" y="4842000"/>
            <a:ext cx="17913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Some lost via surface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secretion, cell sloughing</a:t>
            </a:r>
            <a:endParaRPr/>
          </a:p>
        </p:txBody>
      </p:sp>
      <p:sp>
        <p:nvSpPr>
          <p:cNvPr id="807" name="CustomShape 10"/>
          <p:cNvSpPr/>
          <p:nvPr/>
        </p:nvSpPr>
        <p:spPr>
          <a:xfrm>
            <a:off x="7257600" y="5210280"/>
            <a:ext cx="70488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Excreted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via lungs </a:t>
            </a:r>
            <a:endParaRPr/>
          </a:p>
        </p:txBody>
      </p:sp>
      <p:sp>
        <p:nvSpPr>
          <p:cNvPr id="808" name="CustomShape 11"/>
          <p:cNvSpPr/>
          <p:nvPr/>
        </p:nvSpPr>
        <p:spPr>
          <a:xfrm>
            <a:off x="5158080" y="2209680"/>
            <a:ext cx="16131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Dietary carbohydrates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lipids</a:t>
            </a:r>
            <a:endParaRPr/>
          </a:p>
        </p:txBody>
      </p:sp>
      <p:sp>
        <p:nvSpPr>
          <p:cNvPr id="809" name="CustomShape 12"/>
          <p:cNvSpPr/>
          <p:nvPr/>
        </p:nvSpPr>
        <p:spPr>
          <a:xfrm>
            <a:off x="3211560" y="3867120"/>
            <a:ext cx="3391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Urea</a:t>
            </a:r>
            <a:endParaRPr/>
          </a:p>
        </p:txBody>
      </p:sp>
      <p:sp>
        <p:nvSpPr>
          <p:cNvPr id="810" name="CustomShape 13"/>
          <p:cNvSpPr/>
          <p:nvPr/>
        </p:nvSpPr>
        <p:spPr>
          <a:xfrm>
            <a:off x="508320" y="3778200"/>
            <a:ext cx="1043280" cy="72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Components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of structural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functional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proteins</a:t>
            </a:r>
            <a:endParaRPr/>
          </a:p>
        </p:txBody>
      </p:sp>
      <p:sp>
        <p:nvSpPr>
          <p:cNvPr id="811" name="CustomShape 14"/>
          <p:cNvSpPr/>
          <p:nvPr/>
        </p:nvSpPr>
        <p:spPr>
          <a:xfrm>
            <a:off x="1667520" y="3778200"/>
            <a:ext cx="1448640" cy="72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Nitrogen-containing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derivatives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(e.g., hormones,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neurotransmitters)</a:t>
            </a:r>
            <a:endParaRPr/>
          </a:p>
        </p:txBody>
      </p:sp>
      <p:sp>
        <p:nvSpPr>
          <p:cNvPr id="812" name="CustomShape 15"/>
          <p:cNvSpPr/>
          <p:nvPr/>
        </p:nvSpPr>
        <p:spPr>
          <a:xfrm>
            <a:off x="3708000" y="3798720"/>
            <a:ext cx="1334160" cy="72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Structural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components of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cells (membranes,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etc.)</a:t>
            </a:r>
            <a:endParaRPr/>
          </a:p>
        </p:txBody>
      </p:sp>
      <p:sp>
        <p:nvSpPr>
          <p:cNvPr id="813" name="CustomShape 16"/>
          <p:cNvSpPr/>
          <p:nvPr/>
        </p:nvSpPr>
        <p:spPr>
          <a:xfrm>
            <a:off x="5256360" y="3798720"/>
            <a:ext cx="1675800" cy="72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Specialized derivatives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(e.g., steroids,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acetylcholine); bile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salts</a:t>
            </a:r>
            <a:endParaRPr/>
          </a:p>
        </p:txBody>
      </p:sp>
      <p:sp>
        <p:nvSpPr>
          <p:cNvPr id="814" name="CustomShape 17"/>
          <p:cNvSpPr/>
          <p:nvPr/>
        </p:nvSpPr>
        <p:spPr>
          <a:xfrm>
            <a:off x="7073640" y="3798720"/>
            <a:ext cx="85572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Catabolized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for energy</a:t>
            </a:r>
            <a:endParaRPr/>
          </a:p>
        </p:txBody>
      </p:sp>
      <p:sp>
        <p:nvSpPr>
          <p:cNvPr id="815" name="CustomShape 18"/>
          <p:cNvSpPr/>
          <p:nvPr/>
        </p:nvSpPr>
        <p:spPr>
          <a:xfrm>
            <a:off x="8070120" y="3798720"/>
            <a:ext cx="56772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Storage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forms</a:t>
            </a:r>
            <a:endParaRPr/>
          </a:p>
        </p:txBody>
      </p:sp>
      <p:sp>
        <p:nvSpPr>
          <p:cNvPr id="816" name="CustomShape 19"/>
          <p:cNvSpPr/>
          <p:nvPr/>
        </p:nvSpPr>
        <p:spPr>
          <a:xfrm>
            <a:off x="2421000" y="2981160"/>
            <a:ext cx="88308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Pool of free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amino acids</a:t>
            </a:r>
            <a:endParaRPr/>
          </a:p>
        </p:txBody>
      </p:sp>
      <p:sp>
        <p:nvSpPr>
          <p:cNvPr id="817" name="CustomShape 20"/>
          <p:cNvSpPr/>
          <p:nvPr/>
        </p:nvSpPr>
        <p:spPr>
          <a:xfrm>
            <a:off x="4708440" y="3009960"/>
            <a:ext cx="268920" cy="206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818" name="CustomShape 21"/>
          <p:cNvSpPr/>
          <p:nvPr/>
        </p:nvSpPr>
        <p:spPr>
          <a:xfrm>
            <a:off x="7709400" y="4933800"/>
            <a:ext cx="277920" cy="206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Carbohydrate and Fat Pools</a:t>
            </a:r>
            <a:endParaRPr/>
          </a:p>
        </p:txBody>
      </p:sp>
      <p:sp>
        <p:nvSpPr>
          <p:cNvPr id="82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Easily interconverted through key intermediates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Differ from the amino acid pool in that: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Fats and carbohydrates are oxidized directly to produce energy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Excess carbohydrate and fat can be stored</a:t>
            </a:r>
            <a:endParaRPr/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Ketones</a:t>
            </a:r>
            <a:endParaRPr/>
          </a:p>
        </p:txBody>
      </p:sp>
      <p:sp>
        <p:nvSpPr>
          <p:cNvPr id="822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If no oxaloacetate is present, liver produces “ketone bodies” for fuel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Ketone bodies are toxic in high amounts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Most cells can burn ketones for fuel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Exception: the brain</a:t>
            </a:r>
            <a:endParaRPr/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24.18</a:t>
            </a:r>
            <a:endParaRPr/>
          </a:p>
        </p:txBody>
      </p:sp>
      <p:pic>
        <p:nvPicPr>
          <p:cNvPr id="824" name="Picture 9" descr=""/>
          <p:cNvPicPr/>
          <p:nvPr/>
        </p:nvPicPr>
        <p:blipFill>
          <a:blip r:embed="rId1"/>
          <a:srcRect l="0" t="21469" r="0" b="0"/>
          <a:stretch>
            <a:fillRect/>
          </a:stretch>
        </p:blipFill>
        <p:spPr>
          <a:xfrm>
            <a:off x="1785240" y="1604520"/>
            <a:ext cx="5572440" cy="3977280"/>
          </a:xfrm>
          <a:prstGeom prst="rect">
            <a:avLst/>
          </a:prstGeom>
          <a:ln w="9360">
            <a:noFill/>
          </a:ln>
        </p:spPr>
      </p:pic>
      <p:sp>
        <p:nvSpPr>
          <p:cNvPr id="825" name="CustomShape 2"/>
          <p:cNvSpPr/>
          <p:nvPr/>
        </p:nvSpPr>
        <p:spPr>
          <a:xfrm>
            <a:off x="1315800" y="1739880"/>
            <a:ext cx="712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Proteins</a:t>
            </a:r>
            <a:endParaRPr/>
          </a:p>
        </p:txBody>
      </p:sp>
      <p:sp>
        <p:nvSpPr>
          <p:cNvPr id="826" name="CustomShape 3"/>
          <p:cNvSpPr/>
          <p:nvPr/>
        </p:nvSpPr>
        <p:spPr>
          <a:xfrm>
            <a:off x="1319040" y="1285920"/>
            <a:ext cx="7185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Proteins</a:t>
            </a:r>
            <a:endParaRPr/>
          </a:p>
        </p:txBody>
      </p:sp>
      <p:sp>
        <p:nvSpPr>
          <p:cNvPr id="827" name="CustomShape 4"/>
          <p:cNvSpPr/>
          <p:nvPr/>
        </p:nvSpPr>
        <p:spPr>
          <a:xfrm>
            <a:off x="3574800" y="1285920"/>
            <a:ext cx="13176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Carbohydrates</a:t>
            </a:r>
            <a:endParaRPr/>
          </a:p>
        </p:txBody>
      </p:sp>
      <p:sp>
        <p:nvSpPr>
          <p:cNvPr id="828" name="CustomShape 5"/>
          <p:cNvSpPr/>
          <p:nvPr/>
        </p:nvSpPr>
        <p:spPr>
          <a:xfrm>
            <a:off x="7239960" y="1285920"/>
            <a:ext cx="3589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Fats</a:t>
            </a:r>
            <a:endParaRPr/>
          </a:p>
        </p:txBody>
      </p:sp>
      <p:sp>
        <p:nvSpPr>
          <p:cNvPr id="829" name="CustomShape 6"/>
          <p:cNvSpPr/>
          <p:nvPr/>
        </p:nvSpPr>
        <p:spPr>
          <a:xfrm>
            <a:off x="741240" y="5133960"/>
            <a:ext cx="7520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Excreted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 urine</a:t>
            </a:r>
            <a:endParaRPr/>
          </a:p>
        </p:txBody>
      </p:sp>
      <p:sp>
        <p:nvSpPr>
          <p:cNvPr id="830" name="CustomShape 7"/>
          <p:cNvSpPr/>
          <p:nvPr/>
        </p:nvSpPr>
        <p:spPr>
          <a:xfrm>
            <a:off x="3868200" y="1679400"/>
            <a:ext cx="810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831" name="CustomShape 8"/>
          <p:cNvSpPr/>
          <p:nvPr/>
        </p:nvSpPr>
        <p:spPr>
          <a:xfrm>
            <a:off x="3922200" y="215892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832" name="CustomShape 9"/>
          <p:cNvSpPr/>
          <p:nvPr/>
        </p:nvSpPr>
        <p:spPr>
          <a:xfrm>
            <a:off x="3360960" y="2606760"/>
            <a:ext cx="1817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Glucose-6-phosphate</a:t>
            </a:r>
            <a:endParaRPr/>
          </a:p>
        </p:txBody>
      </p:sp>
      <p:sp>
        <p:nvSpPr>
          <p:cNvPr id="833" name="CustomShape 10"/>
          <p:cNvSpPr/>
          <p:nvPr/>
        </p:nvSpPr>
        <p:spPr>
          <a:xfrm>
            <a:off x="3133440" y="3016080"/>
            <a:ext cx="22744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Glyceraldehyde phosphate</a:t>
            </a:r>
            <a:endParaRPr/>
          </a:p>
        </p:txBody>
      </p:sp>
      <p:sp>
        <p:nvSpPr>
          <p:cNvPr id="834" name="CustomShape 11"/>
          <p:cNvSpPr/>
          <p:nvPr/>
        </p:nvSpPr>
        <p:spPr>
          <a:xfrm>
            <a:off x="3746520" y="3454560"/>
            <a:ext cx="10508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Pyruvic acid</a:t>
            </a:r>
            <a:endParaRPr/>
          </a:p>
        </p:txBody>
      </p:sp>
      <p:sp>
        <p:nvSpPr>
          <p:cNvPr id="835" name="CustomShape 12"/>
          <p:cNvSpPr/>
          <p:nvPr/>
        </p:nvSpPr>
        <p:spPr>
          <a:xfrm>
            <a:off x="3801960" y="4016520"/>
            <a:ext cx="9424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Acetyl CoA</a:t>
            </a:r>
            <a:endParaRPr/>
          </a:p>
        </p:txBody>
      </p:sp>
      <p:sp>
        <p:nvSpPr>
          <p:cNvPr id="836" name="CustomShape 13"/>
          <p:cNvSpPr/>
          <p:nvPr/>
        </p:nvSpPr>
        <p:spPr>
          <a:xfrm>
            <a:off x="907920" y="2346480"/>
            <a:ext cx="10537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 acids</a:t>
            </a:r>
            <a:endParaRPr/>
          </a:p>
        </p:txBody>
      </p:sp>
      <p:sp>
        <p:nvSpPr>
          <p:cNvPr id="837" name="CustomShape 14"/>
          <p:cNvSpPr/>
          <p:nvPr/>
        </p:nvSpPr>
        <p:spPr>
          <a:xfrm>
            <a:off x="1596960" y="3092400"/>
            <a:ext cx="901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Keto acids</a:t>
            </a:r>
            <a:endParaRPr/>
          </a:p>
        </p:txBody>
      </p:sp>
      <p:sp>
        <p:nvSpPr>
          <p:cNvPr id="838" name="CustomShape 15"/>
          <p:cNvSpPr/>
          <p:nvPr/>
        </p:nvSpPr>
        <p:spPr>
          <a:xfrm>
            <a:off x="6327360" y="1692360"/>
            <a:ext cx="22305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Triglycerides (neutral fats)</a:t>
            </a:r>
            <a:endParaRPr/>
          </a:p>
        </p:txBody>
      </p:sp>
      <p:sp>
        <p:nvSpPr>
          <p:cNvPr id="839" name="CustomShape 16"/>
          <p:cNvSpPr/>
          <p:nvPr/>
        </p:nvSpPr>
        <p:spPr>
          <a:xfrm>
            <a:off x="6016320" y="3444840"/>
            <a:ext cx="9212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Lactic acid</a:t>
            </a:r>
            <a:endParaRPr/>
          </a:p>
        </p:txBody>
      </p:sp>
      <p:sp>
        <p:nvSpPr>
          <p:cNvPr id="840" name="CustomShape 17"/>
          <p:cNvSpPr/>
          <p:nvPr/>
        </p:nvSpPr>
        <p:spPr>
          <a:xfrm>
            <a:off x="7167600" y="4346640"/>
            <a:ext cx="602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Ketone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bodies</a:t>
            </a:r>
            <a:endParaRPr/>
          </a:p>
        </p:txBody>
      </p:sp>
      <p:sp>
        <p:nvSpPr>
          <p:cNvPr id="841" name="CustomShape 18"/>
          <p:cNvSpPr/>
          <p:nvPr/>
        </p:nvSpPr>
        <p:spPr>
          <a:xfrm>
            <a:off x="6402240" y="2603520"/>
            <a:ext cx="20124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Glycerol and fatty acids</a:t>
            </a:r>
            <a:endParaRPr/>
          </a:p>
        </p:txBody>
      </p:sp>
      <p:sp>
        <p:nvSpPr>
          <p:cNvPr id="842" name="CustomShape 19"/>
          <p:cNvSpPr/>
          <p:nvPr/>
        </p:nvSpPr>
        <p:spPr>
          <a:xfrm>
            <a:off x="1039320" y="3740040"/>
            <a:ext cx="31788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843" name="CustomShape 20"/>
          <p:cNvSpPr/>
          <p:nvPr/>
        </p:nvSpPr>
        <p:spPr>
          <a:xfrm>
            <a:off x="4067640" y="4870440"/>
            <a:ext cx="51732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Krebs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cycle </a:t>
            </a:r>
            <a:endParaRPr/>
          </a:p>
        </p:txBody>
      </p:sp>
      <p:sp>
        <p:nvSpPr>
          <p:cNvPr id="844" name="CustomShape 21"/>
          <p:cNvSpPr/>
          <p:nvPr/>
        </p:nvSpPr>
        <p:spPr>
          <a:xfrm>
            <a:off x="941760" y="4454640"/>
            <a:ext cx="3970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Urea</a:t>
            </a:r>
            <a:endParaRPr/>
          </a:p>
        </p:txBody>
      </p:sp>
      <p:sp>
        <p:nvSpPr>
          <p:cNvPr id="845" name="TextShape 2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Absorptive and Postabsorptive States</a:t>
            </a:r>
            <a:endParaRPr/>
          </a:p>
        </p:txBody>
      </p:sp>
      <p:sp>
        <p:nvSpPr>
          <p:cNvPr id="84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Absorptive (fed) state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During and shortly after eating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Absorption of nutrients is occurring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Anabolism exceeds catabolism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Postabsorptive (fasting) state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When the GI tract is empty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Energy sources are supplied by breakdown of reserves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Catabolism exceeds anabolism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Absorptive State</a:t>
            </a:r>
            <a:endParaRPr/>
          </a:p>
        </p:txBody>
      </p:sp>
      <p:sp>
        <p:nvSpPr>
          <p:cNvPr id="84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Carbohydrates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Glucose is the major energy fuel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Glucose is converted to glycogen or fat</a:t>
            </a:r>
            <a:endParaRPr/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Absorptive State</a:t>
            </a:r>
            <a:endParaRPr/>
          </a:p>
        </p:txBody>
      </p:sp>
      <p:sp>
        <p:nvSpPr>
          <p:cNvPr id="85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Fats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 muscle and adipose cells, most glycerol and fatty acids are converted to triglycerides for storage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Triglycerides are used by adipose tissue, liver, and skeletal and cardiac muscle as a primary energy source</a:t>
            </a:r>
            <a:endParaRPr/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Absorptive State</a:t>
            </a:r>
            <a:endParaRPr/>
          </a:p>
        </p:txBody>
      </p:sp>
      <p:sp>
        <p:nvSpPr>
          <p:cNvPr id="85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Excess amino acids are deaminated and used for ATP synthesis or stored as fat in the liver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Most amino acids are used in protein synthesis</a:t>
            </a:r>
            <a:endParaRPr/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24.19a</a:t>
            </a:r>
            <a:endParaRPr/>
          </a:p>
        </p:txBody>
      </p:sp>
      <p:pic>
        <p:nvPicPr>
          <p:cNvPr id="855" name="Picture 9" descr=""/>
          <p:cNvPicPr/>
          <p:nvPr/>
        </p:nvPicPr>
        <p:blipFill>
          <a:blip r:embed="rId1"/>
          <a:srcRect l="0" t="59903" r="0" b="0"/>
          <a:stretch>
            <a:fillRect/>
          </a:stretch>
        </p:blipFill>
        <p:spPr>
          <a:xfrm>
            <a:off x="455760" y="2314440"/>
            <a:ext cx="8230320" cy="2351880"/>
          </a:xfrm>
          <a:prstGeom prst="rect">
            <a:avLst/>
          </a:prstGeom>
          <a:ln w="9360">
            <a:noFill/>
          </a:ln>
        </p:spPr>
      </p:pic>
      <p:sp>
        <p:nvSpPr>
          <p:cNvPr id="856" name="CustomShape 2"/>
          <p:cNvSpPr/>
          <p:nvPr/>
        </p:nvSpPr>
        <p:spPr>
          <a:xfrm>
            <a:off x="604440" y="4432320"/>
            <a:ext cx="35499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(a) Major events of the absorptive state</a:t>
            </a:r>
            <a:endParaRPr/>
          </a:p>
        </p:txBody>
      </p:sp>
      <p:sp>
        <p:nvSpPr>
          <p:cNvPr id="857" name="CustomShape 3"/>
          <p:cNvSpPr/>
          <p:nvPr/>
        </p:nvSpPr>
        <p:spPr>
          <a:xfrm>
            <a:off x="3903120" y="2336760"/>
            <a:ext cx="162396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Major energy fuel: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 (dietary)</a:t>
            </a:r>
            <a:endParaRPr/>
          </a:p>
        </p:txBody>
      </p:sp>
      <p:sp>
        <p:nvSpPr>
          <p:cNvPr id="858" name="CustomShape 4"/>
          <p:cNvSpPr/>
          <p:nvPr/>
        </p:nvSpPr>
        <p:spPr>
          <a:xfrm>
            <a:off x="5886720" y="2336760"/>
            <a:ext cx="2675520" cy="63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Liver metabolism: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 acids deaminated and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used for energy or stored as fat</a:t>
            </a:r>
            <a:endParaRPr/>
          </a:p>
        </p:txBody>
      </p:sp>
      <p:sp>
        <p:nvSpPr>
          <p:cNvPr id="859" name="CustomShape 5"/>
          <p:cNvSpPr/>
          <p:nvPr/>
        </p:nvSpPr>
        <p:spPr>
          <a:xfrm>
            <a:off x="781560" y="2336760"/>
            <a:ext cx="257328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Major metabolic thrust: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anabolism and energy storage</a:t>
            </a:r>
            <a:endParaRPr/>
          </a:p>
        </p:txBody>
      </p:sp>
      <p:sp>
        <p:nvSpPr>
          <p:cNvPr id="860" name="CustomShape 6"/>
          <p:cNvSpPr/>
          <p:nvPr/>
        </p:nvSpPr>
        <p:spPr>
          <a:xfrm>
            <a:off x="713880" y="2800440"/>
            <a:ext cx="5493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</p:txBody>
      </p:sp>
      <p:sp>
        <p:nvSpPr>
          <p:cNvPr id="861" name="CustomShape 7"/>
          <p:cNvSpPr/>
          <p:nvPr/>
        </p:nvSpPr>
        <p:spPr>
          <a:xfrm>
            <a:off x="628560" y="4095720"/>
            <a:ext cx="712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Proteins</a:t>
            </a:r>
            <a:endParaRPr/>
          </a:p>
        </p:txBody>
      </p:sp>
      <p:sp>
        <p:nvSpPr>
          <p:cNvPr id="862" name="CustomShape 8"/>
          <p:cNvSpPr/>
          <p:nvPr/>
        </p:nvSpPr>
        <p:spPr>
          <a:xfrm>
            <a:off x="1520280" y="4086360"/>
            <a:ext cx="810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863" name="CustomShape 9"/>
          <p:cNvSpPr/>
          <p:nvPr/>
        </p:nvSpPr>
        <p:spPr>
          <a:xfrm>
            <a:off x="1567800" y="287028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864" name="CustomShape 10"/>
          <p:cNvSpPr/>
          <p:nvPr/>
        </p:nvSpPr>
        <p:spPr>
          <a:xfrm>
            <a:off x="4336560" y="282240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865" name="CustomShape 11"/>
          <p:cNvSpPr/>
          <p:nvPr/>
        </p:nvSpPr>
        <p:spPr>
          <a:xfrm>
            <a:off x="6688080" y="3057480"/>
            <a:ext cx="10537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 acids</a:t>
            </a:r>
            <a:endParaRPr/>
          </a:p>
        </p:txBody>
      </p:sp>
      <p:sp>
        <p:nvSpPr>
          <p:cNvPr id="866" name="CustomShape 12"/>
          <p:cNvSpPr/>
          <p:nvPr/>
        </p:nvSpPr>
        <p:spPr>
          <a:xfrm>
            <a:off x="6767280" y="3568680"/>
            <a:ext cx="901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Keto acids</a:t>
            </a:r>
            <a:endParaRPr/>
          </a:p>
        </p:txBody>
      </p:sp>
      <p:sp>
        <p:nvSpPr>
          <p:cNvPr id="867" name="CustomShape 13"/>
          <p:cNvSpPr/>
          <p:nvPr/>
        </p:nvSpPr>
        <p:spPr>
          <a:xfrm>
            <a:off x="6309360" y="4048200"/>
            <a:ext cx="3650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Fats</a:t>
            </a:r>
            <a:endParaRPr/>
          </a:p>
        </p:txBody>
      </p:sp>
      <p:sp>
        <p:nvSpPr>
          <p:cNvPr id="868" name="CustomShape 14"/>
          <p:cNvSpPr/>
          <p:nvPr/>
        </p:nvSpPr>
        <p:spPr>
          <a:xfrm>
            <a:off x="7098840" y="4029120"/>
            <a:ext cx="101124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 +</a:t>
            </a:r>
            <a:endParaRPr/>
          </a:p>
        </p:txBody>
      </p:sp>
      <p:sp>
        <p:nvSpPr>
          <p:cNvPr id="869" name="CustomShape 15"/>
          <p:cNvSpPr/>
          <p:nvPr/>
        </p:nvSpPr>
        <p:spPr>
          <a:xfrm>
            <a:off x="2485080" y="4086360"/>
            <a:ext cx="11008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Triglycerides</a:t>
            </a:r>
            <a:endParaRPr/>
          </a:p>
        </p:txBody>
      </p:sp>
      <p:sp>
        <p:nvSpPr>
          <p:cNvPr id="870" name="CustomShape 16"/>
          <p:cNvSpPr/>
          <p:nvPr/>
        </p:nvSpPr>
        <p:spPr>
          <a:xfrm>
            <a:off x="2449080" y="2800440"/>
            <a:ext cx="1079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Glycerol 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fatty acids</a:t>
            </a:r>
            <a:endParaRPr/>
          </a:p>
        </p:txBody>
      </p:sp>
      <p:sp>
        <p:nvSpPr>
          <p:cNvPr id="871" name="CustomShape 17"/>
          <p:cNvSpPr/>
          <p:nvPr/>
        </p:nvSpPr>
        <p:spPr>
          <a:xfrm>
            <a:off x="4289760" y="3565440"/>
            <a:ext cx="85716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872" name="CustomShape 18"/>
          <p:cNvSpPr/>
          <p:nvPr/>
        </p:nvSpPr>
        <p:spPr>
          <a:xfrm>
            <a:off x="4376880" y="3838680"/>
            <a:ext cx="1029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Oxidation-Reduction (Redox) Reactions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Oxidation; gain of oxygen or loss of hydrogen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Oxidation-reduction (redox) reactions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Oxidized substances lose electrons and energy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Reduced substances gain electrons and energy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7974000" y="6581880"/>
            <a:ext cx="11660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24.19b</a:t>
            </a:r>
            <a:endParaRPr/>
          </a:p>
        </p:txBody>
      </p:sp>
      <p:pic>
        <p:nvPicPr>
          <p:cNvPr id="874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3960" y="647640"/>
            <a:ext cx="8217720" cy="5481000"/>
          </a:xfrm>
          <a:prstGeom prst="rect">
            <a:avLst/>
          </a:prstGeom>
          <a:ln w="9360">
            <a:noFill/>
          </a:ln>
        </p:spPr>
      </p:pic>
      <p:sp>
        <p:nvSpPr>
          <p:cNvPr id="875" name="CustomShape 2"/>
          <p:cNvSpPr/>
          <p:nvPr/>
        </p:nvSpPr>
        <p:spPr>
          <a:xfrm>
            <a:off x="653760" y="6126120"/>
            <a:ext cx="40759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(b) Principal pathways of the absorptive state</a:t>
            </a:r>
            <a:endParaRPr/>
          </a:p>
        </p:txBody>
      </p:sp>
      <p:sp>
        <p:nvSpPr>
          <p:cNvPr id="876" name="CustomShape 3"/>
          <p:cNvSpPr/>
          <p:nvPr/>
        </p:nvSpPr>
        <p:spPr>
          <a:xfrm>
            <a:off x="2635200" y="2951280"/>
            <a:ext cx="10537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 acids</a:t>
            </a:r>
            <a:endParaRPr/>
          </a:p>
        </p:txBody>
      </p:sp>
      <p:sp>
        <p:nvSpPr>
          <p:cNvPr id="877" name="CustomShape 4"/>
          <p:cNvSpPr/>
          <p:nvPr/>
        </p:nvSpPr>
        <p:spPr>
          <a:xfrm>
            <a:off x="1176480" y="4332240"/>
            <a:ext cx="613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Protein</a:t>
            </a:r>
            <a:endParaRPr/>
          </a:p>
        </p:txBody>
      </p:sp>
      <p:sp>
        <p:nvSpPr>
          <p:cNvPr id="878" name="CustomShape 5"/>
          <p:cNvSpPr/>
          <p:nvPr/>
        </p:nvSpPr>
        <p:spPr>
          <a:xfrm>
            <a:off x="1675080" y="3757680"/>
            <a:ext cx="4550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Keto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</p:txBody>
      </p:sp>
      <p:sp>
        <p:nvSpPr>
          <p:cNvPr id="879" name="CustomShape 6"/>
          <p:cNvSpPr/>
          <p:nvPr/>
        </p:nvSpPr>
        <p:spPr>
          <a:xfrm>
            <a:off x="6263280" y="2951280"/>
            <a:ext cx="3650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Fats</a:t>
            </a:r>
            <a:endParaRPr/>
          </a:p>
        </p:txBody>
      </p:sp>
      <p:sp>
        <p:nvSpPr>
          <p:cNvPr id="880" name="CustomShape 7"/>
          <p:cNvSpPr/>
          <p:nvPr/>
        </p:nvSpPr>
        <p:spPr>
          <a:xfrm>
            <a:off x="2840400" y="4757760"/>
            <a:ext cx="3650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Fats</a:t>
            </a:r>
            <a:endParaRPr/>
          </a:p>
        </p:txBody>
      </p:sp>
      <p:sp>
        <p:nvSpPr>
          <p:cNvPr id="881" name="CustomShape 8"/>
          <p:cNvSpPr/>
          <p:nvPr/>
        </p:nvSpPr>
        <p:spPr>
          <a:xfrm>
            <a:off x="6088680" y="4764240"/>
            <a:ext cx="3650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Fats</a:t>
            </a:r>
            <a:endParaRPr/>
          </a:p>
        </p:txBody>
      </p:sp>
      <p:sp>
        <p:nvSpPr>
          <p:cNvPr id="882" name="CustomShape 9"/>
          <p:cNvSpPr/>
          <p:nvPr/>
        </p:nvSpPr>
        <p:spPr>
          <a:xfrm>
            <a:off x="4455720" y="295128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883" name="CustomShape 10"/>
          <p:cNvSpPr/>
          <p:nvPr/>
        </p:nvSpPr>
        <p:spPr>
          <a:xfrm>
            <a:off x="1505880" y="1792440"/>
            <a:ext cx="810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884" name="CustomShape 11"/>
          <p:cNvSpPr/>
          <p:nvPr/>
        </p:nvSpPr>
        <p:spPr>
          <a:xfrm>
            <a:off x="2194920" y="3570120"/>
            <a:ext cx="810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885" name="CustomShape 12"/>
          <p:cNvSpPr/>
          <p:nvPr/>
        </p:nvSpPr>
        <p:spPr>
          <a:xfrm>
            <a:off x="1233720" y="2300400"/>
            <a:ext cx="613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Protein</a:t>
            </a:r>
            <a:endParaRPr/>
          </a:p>
        </p:txBody>
      </p:sp>
      <p:sp>
        <p:nvSpPr>
          <p:cNvPr id="886" name="CustomShape 13"/>
          <p:cNvSpPr/>
          <p:nvPr/>
        </p:nvSpPr>
        <p:spPr>
          <a:xfrm>
            <a:off x="2791800" y="180504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887" name="CustomShape 14"/>
          <p:cNvSpPr/>
          <p:nvPr/>
        </p:nvSpPr>
        <p:spPr>
          <a:xfrm>
            <a:off x="5976360" y="180504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888" name="CustomShape 15"/>
          <p:cNvSpPr/>
          <p:nvPr/>
        </p:nvSpPr>
        <p:spPr>
          <a:xfrm>
            <a:off x="4003200" y="1766880"/>
            <a:ext cx="1419480" cy="404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Gastrointestinal</a:t>
            </a:r>
            <a:endParaRPr/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tract</a:t>
            </a:r>
            <a:endParaRPr/>
          </a:p>
        </p:txBody>
      </p:sp>
      <p:sp>
        <p:nvSpPr>
          <p:cNvPr id="889" name="CustomShape 16"/>
          <p:cNvSpPr/>
          <p:nvPr/>
        </p:nvSpPr>
        <p:spPr>
          <a:xfrm>
            <a:off x="669600" y="3490920"/>
            <a:ext cx="6667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In liver:</a:t>
            </a:r>
            <a:endParaRPr/>
          </a:p>
        </p:txBody>
      </p:sp>
      <p:sp>
        <p:nvSpPr>
          <p:cNvPr id="890" name="CustomShape 17"/>
          <p:cNvSpPr/>
          <p:nvPr/>
        </p:nvSpPr>
        <p:spPr>
          <a:xfrm>
            <a:off x="6900480" y="1214280"/>
            <a:ext cx="117108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In all tissues:</a:t>
            </a:r>
            <a:endParaRPr/>
          </a:p>
        </p:txBody>
      </p:sp>
      <p:sp>
        <p:nvSpPr>
          <p:cNvPr id="891" name="CustomShape 18"/>
          <p:cNvSpPr/>
          <p:nvPr/>
        </p:nvSpPr>
        <p:spPr>
          <a:xfrm>
            <a:off x="6895440" y="2928960"/>
            <a:ext cx="92124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In adipose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tissue:</a:t>
            </a:r>
            <a:endParaRPr/>
          </a:p>
        </p:txBody>
      </p:sp>
      <p:sp>
        <p:nvSpPr>
          <p:cNvPr id="892" name="CustomShape 19"/>
          <p:cNvSpPr/>
          <p:nvPr/>
        </p:nvSpPr>
        <p:spPr>
          <a:xfrm>
            <a:off x="6042960" y="356076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893" name="CustomShape 20"/>
          <p:cNvSpPr/>
          <p:nvPr/>
        </p:nvSpPr>
        <p:spPr>
          <a:xfrm>
            <a:off x="5602320" y="4043520"/>
            <a:ext cx="4550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Fatty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</p:txBody>
      </p:sp>
      <p:sp>
        <p:nvSpPr>
          <p:cNvPr id="894" name="CustomShape 21"/>
          <p:cNvSpPr/>
          <p:nvPr/>
        </p:nvSpPr>
        <p:spPr>
          <a:xfrm>
            <a:off x="2376720" y="3855960"/>
            <a:ext cx="4550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Fatty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</p:txBody>
      </p:sp>
      <p:sp>
        <p:nvSpPr>
          <p:cNvPr id="895" name="CustomShape 22"/>
          <p:cNvSpPr/>
          <p:nvPr/>
        </p:nvSpPr>
        <p:spPr>
          <a:xfrm>
            <a:off x="3100680" y="3827520"/>
            <a:ext cx="1386000" cy="40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Glyceraldehyde-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phosphate</a:t>
            </a:r>
            <a:endParaRPr/>
          </a:p>
        </p:txBody>
      </p:sp>
      <p:sp>
        <p:nvSpPr>
          <p:cNvPr id="896" name="CustomShape 23"/>
          <p:cNvSpPr/>
          <p:nvPr/>
        </p:nvSpPr>
        <p:spPr>
          <a:xfrm>
            <a:off x="3270960" y="4281480"/>
            <a:ext cx="7138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Glycerol</a:t>
            </a:r>
            <a:endParaRPr/>
          </a:p>
        </p:txBody>
      </p:sp>
      <p:sp>
        <p:nvSpPr>
          <p:cNvPr id="897" name="CustomShape 24"/>
          <p:cNvSpPr/>
          <p:nvPr/>
        </p:nvSpPr>
        <p:spPr>
          <a:xfrm>
            <a:off x="6585480" y="4122720"/>
            <a:ext cx="7138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Glycerol</a:t>
            </a:r>
            <a:endParaRPr/>
          </a:p>
        </p:txBody>
      </p:sp>
      <p:sp>
        <p:nvSpPr>
          <p:cNvPr id="898" name="CustomShape 25"/>
          <p:cNvSpPr/>
          <p:nvPr/>
        </p:nvSpPr>
        <p:spPr>
          <a:xfrm>
            <a:off x="7564680" y="4059360"/>
            <a:ext cx="4550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Fatty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</p:txBody>
      </p:sp>
      <p:sp>
        <p:nvSpPr>
          <p:cNvPr id="899" name="CustomShape 26"/>
          <p:cNvSpPr/>
          <p:nvPr/>
        </p:nvSpPr>
        <p:spPr>
          <a:xfrm>
            <a:off x="551520" y="1573200"/>
            <a:ext cx="9198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In muscle:</a:t>
            </a:r>
            <a:endParaRPr/>
          </a:p>
        </p:txBody>
      </p:sp>
      <p:sp>
        <p:nvSpPr>
          <p:cNvPr id="900" name="CustomShape 27"/>
          <p:cNvSpPr/>
          <p:nvPr/>
        </p:nvSpPr>
        <p:spPr>
          <a:xfrm>
            <a:off x="1592640" y="4925880"/>
            <a:ext cx="85716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901" name="CustomShape 28"/>
          <p:cNvSpPr/>
          <p:nvPr/>
        </p:nvSpPr>
        <p:spPr>
          <a:xfrm>
            <a:off x="1596960" y="5202360"/>
            <a:ext cx="1029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902" name="CustomShape 29"/>
          <p:cNvSpPr/>
          <p:nvPr/>
        </p:nvSpPr>
        <p:spPr>
          <a:xfrm>
            <a:off x="6951960" y="1595520"/>
            <a:ext cx="85716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903" name="CustomShape 30"/>
          <p:cNvSpPr/>
          <p:nvPr/>
        </p:nvSpPr>
        <p:spPr>
          <a:xfrm>
            <a:off x="7086600" y="1874880"/>
            <a:ext cx="1029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Absorptive State: Hormonal Control</a:t>
            </a:r>
            <a:endParaRPr/>
          </a:p>
        </p:txBody>
      </p:sp>
      <p:sp>
        <p:nvSpPr>
          <p:cNvPr id="90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Insulin secretion is stimulated by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Elevated blood levels of glucose and amino acids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GIP and parasympathetic stimulation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Insulin Effects on Metabolism</a:t>
            </a:r>
            <a:endParaRPr/>
          </a:p>
        </p:txBody>
      </p:sp>
      <p:sp>
        <p:nvSpPr>
          <p:cNvPr id="90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Insulin, a hypoglycemic hormone, enhances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Facilitated diffusion of glucose into muscle and adipose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Glucose oxidation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Glycogen and triglyceride formation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Active transport of amino acids into tissue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Protein synthesis </a:t>
            </a:r>
            <a:endParaRPr/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24.20</a:t>
            </a:r>
            <a:endParaRPr/>
          </a:p>
        </p:txBody>
      </p:sp>
      <p:pic>
        <p:nvPicPr>
          <p:cNvPr id="909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22360"/>
            <a:ext cx="8230320" cy="5982480"/>
          </a:xfrm>
          <a:prstGeom prst="rect">
            <a:avLst/>
          </a:prstGeom>
          <a:ln w="9360">
            <a:noFill/>
          </a:ln>
        </p:spPr>
      </p:pic>
      <p:sp>
        <p:nvSpPr>
          <p:cNvPr id="910" name="Line 2"/>
          <p:cNvSpPr/>
          <p:nvPr/>
        </p:nvSpPr>
        <p:spPr>
          <a:xfrm>
            <a:off x="3725640" y="1508040"/>
            <a:ext cx="3492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11" name="Line 3"/>
          <p:cNvSpPr/>
          <p:nvPr/>
        </p:nvSpPr>
        <p:spPr>
          <a:xfrm flipV="1">
            <a:off x="3589200" y="1508040"/>
            <a:ext cx="374760" cy="2476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12" name="CustomShape 4"/>
          <p:cNvSpPr/>
          <p:nvPr/>
        </p:nvSpPr>
        <p:spPr>
          <a:xfrm>
            <a:off x="2452680" y="5043600"/>
            <a:ext cx="538920" cy="7560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913" name="CustomShape 5"/>
          <p:cNvSpPr/>
          <p:nvPr/>
        </p:nvSpPr>
        <p:spPr>
          <a:xfrm>
            <a:off x="4832280" y="4925880"/>
            <a:ext cx="558000" cy="7236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914" name="CustomShape 6"/>
          <p:cNvSpPr/>
          <p:nvPr/>
        </p:nvSpPr>
        <p:spPr>
          <a:xfrm>
            <a:off x="3443400" y="2679840"/>
            <a:ext cx="538920" cy="7560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915" name="CustomShape 7"/>
          <p:cNvSpPr/>
          <p:nvPr/>
        </p:nvSpPr>
        <p:spPr>
          <a:xfrm>
            <a:off x="3417840" y="1082520"/>
            <a:ext cx="538920" cy="7560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916" name="CustomShape 8"/>
          <p:cNvSpPr/>
          <p:nvPr/>
        </p:nvSpPr>
        <p:spPr>
          <a:xfrm>
            <a:off x="2890800" y="657360"/>
            <a:ext cx="56520" cy="62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917" name="Line 9"/>
          <p:cNvSpPr/>
          <p:nvPr/>
        </p:nvSpPr>
        <p:spPr>
          <a:xfrm flipV="1">
            <a:off x="2919240" y="704520"/>
            <a:ext cx="1440" cy="101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18" name="CustomShape 10"/>
          <p:cNvSpPr/>
          <p:nvPr/>
        </p:nvSpPr>
        <p:spPr>
          <a:xfrm>
            <a:off x="3985200" y="1023840"/>
            <a:ext cx="901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</p:txBody>
      </p:sp>
      <p:sp>
        <p:nvSpPr>
          <p:cNvPr id="919" name="CustomShape 11"/>
          <p:cNvSpPr/>
          <p:nvPr/>
        </p:nvSpPr>
        <p:spPr>
          <a:xfrm>
            <a:off x="4025520" y="2611440"/>
            <a:ext cx="16923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Targets tissue cells </a:t>
            </a:r>
            <a:endParaRPr/>
          </a:p>
        </p:txBody>
      </p:sp>
      <p:sp>
        <p:nvSpPr>
          <p:cNvPr id="920" name="CustomShape 12"/>
          <p:cNvSpPr/>
          <p:nvPr/>
        </p:nvSpPr>
        <p:spPr>
          <a:xfrm>
            <a:off x="4109040" y="1407960"/>
            <a:ext cx="13982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Beta cells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pancreatic islets</a:t>
            </a:r>
            <a:endParaRPr/>
          </a:p>
        </p:txBody>
      </p:sp>
      <p:sp>
        <p:nvSpPr>
          <p:cNvPr id="921" name="CustomShape 13"/>
          <p:cNvSpPr/>
          <p:nvPr/>
        </p:nvSpPr>
        <p:spPr>
          <a:xfrm>
            <a:off x="2996640" y="636480"/>
            <a:ext cx="12261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Blood glucose</a:t>
            </a:r>
            <a:endParaRPr/>
          </a:p>
        </p:txBody>
      </p:sp>
      <p:sp>
        <p:nvSpPr>
          <p:cNvPr id="922" name="CustomShape 14"/>
          <p:cNvSpPr/>
          <p:nvPr/>
        </p:nvSpPr>
        <p:spPr>
          <a:xfrm>
            <a:off x="3049920" y="2232000"/>
            <a:ext cx="11286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Blood insulin</a:t>
            </a:r>
            <a:endParaRPr/>
          </a:p>
        </p:txBody>
      </p:sp>
      <p:sp>
        <p:nvSpPr>
          <p:cNvPr id="923" name="Line 15"/>
          <p:cNvSpPr/>
          <p:nvPr/>
        </p:nvSpPr>
        <p:spPr>
          <a:xfrm flipV="1">
            <a:off x="2989080" y="2293920"/>
            <a:ext cx="1440" cy="101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24" name="CustomShape 16"/>
          <p:cNvSpPr/>
          <p:nvPr/>
        </p:nvSpPr>
        <p:spPr>
          <a:xfrm>
            <a:off x="2960640" y="2246400"/>
            <a:ext cx="56520" cy="62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925" name="CustomShape 17"/>
          <p:cNvSpPr/>
          <p:nvPr/>
        </p:nvSpPr>
        <p:spPr>
          <a:xfrm>
            <a:off x="1862280" y="3276720"/>
            <a:ext cx="56520" cy="62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926" name="Line 18"/>
          <p:cNvSpPr/>
          <p:nvPr/>
        </p:nvSpPr>
        <p:spPr>
          <a:xfrm flipV="1">
            <a:off x="1890360" y="3323880"/>
            <a:ext cx="1800" cy="101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27" name="Line 19"/>
          <p:cNvSpPr/>
          <p:nvPr/>
        </p:nvSpPr>
        <p:spPr>
          <a:xfrm flipV="1">
            <a:off x="3725640" y="3330360"/>
            <a:ext cx="1800" cy="101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28" name="CustomShape 20"/>
          <p:cNvSpPr/>
          <p:nvPr/>
        </p:nvSpPr>
        <p:spPr>
          <a:xfrm>
            <a:off x="3697200" y="3282840"/>
            <a:ext cx="56520" cy="62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929" name="CustomShape 21"/>
          <p:cNvSpPr/>
          <p:nvPr/>
        </p:nvSpPr>
        <p:spPr>
          <a:xfrm>
            <a:off x="1795320" y="4351320"/>
            <a:ext cx="53280" cy="62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930" name="Line 22"/>
          <p:cNvSpPr/>
          <p:nvPr/>
        </p:nvSpPr>
        <p:spPr>
          <a:xfrm flipV="1">
            <a:off x="1823760" y="4398840"/>
            <a:ext cx="1800" cy="101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31" name="CustomShape 23"/>
          <p:cNvSpPr/>
          <p:nvPr/>
        </p:nvSpPr>
        <p:spPr>
          <a:xfrm>
            <a:off x="1957320" y="3262320"/>
            <a:ext cx="136188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Active transport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amino acids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into tissue cells</a:t>
            </a:r>
            <a:endParaRPr/>
          </a:p>
        </p:txBody>
      </p:sp>
      <p:sp>
        <p:nvSpPr>
          <p:cNvPr id="932" name="CustomShape 24"/>
          <p:cNvSpPr/>
          <p:nvPr/>
        </p:nvSpPr>
        <p:spPr>
          <a:xfrm>
            <a:off x="3816000" y="3262320"/>
            <a:ext cx="168336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Facilitated diffusion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glucose into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tissue cells</a:t>
            </a:r>
            <a:endParaRPr/>
          </a:p>
        </p:txBody>
      </p:sp>
      <p:sp>
        <p:nvSpPr>
          <p:cNvPr id="933" name="CustomShape 25"/>
          <p:cNvSpPr/>
          <p:nvPr/>
        </p:nvSpPr>
        <p:spPr>
          <a:xfrm>
            <a:off x="1784880" y="4325760"/>
            <a:ext cx="15858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Protein synthesis</a:t>
            </a:r>
            <a:endParaRPr/>
          </a:p>
        </p:txBody>
      </p:sp>
      <p:sp>
        <p:nvSpPr>
          <p:cNvPr id="934" name="CustomShape 26"/>
          <p:cNvSpPr/>
          <p:nvPr/>
        </p:nvSpPr>
        <p:spPr>
          <a:xfrm>
            <a:off x="1778400" y="4964040"/>
            <a:ext cx="9212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Cellular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respiration</a:t>
            </a:r>
            <a:endParaRPr/>
          </a:p>
        </p:txBody>
      </p:sp>
      <p:sp>
        <p:nvSpPr>
          <p:cNvPr id="935" name="CustomShape 27"/>
          <p:cNvSpPr/>
          <p:nvPr/>
        </p:nvSpPr>
        <p:spPr>
          <a:xfrm>
            <a:off x="5425200" y="4875120"/>
            <a:ext cx="156132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Enhances glucose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conversion to:</a:t>
            </a:r>
            <a:endParaRPr/>
          </a:p>
        </p:txBody>
      </p:sp>
      <p:sp>
        <p:nvSpPr>
          <p:cNvPr id="936" name="CustomShape 28"/>
          <p:cNvSpPr/>
          <p:nvPr/>
        </p:nvSpPr>
        <p:spPr>
          <a:xfrm>
            <a:off x="2389320" y="5614920"/>
            <a:ext cx="85716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937" name="CustomShape 29"/>
          <p:cNvSpPr/>
          <p:nvPr/>
        </p:nvSpPr>
        <p:spPr>
          <a:xfrm>
            <a:off x="2387160" y="5948280"/>
            <a:ext cx="1335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938" name="CustomShape 30"/>
          <p:cNvSpPr/>
          <p:nvPr/>
        </p:nvSpPr>
        <p:spPr>
          <a:xfrm>
            <a:off x="2517840" y="5973840"/>
            <a:ext cx="56520" cy="243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939" name="CustomShape 31"/>
          <p:cNvSpPr/>
          <p:nvPr/>
        </p:nvSpPr>
        <p:spPr>
          <a:xfrm>
            <a:off x="2574720" y="5951520"/>
            <a:ext cx="63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940" name="CustomShape 32"/>
          <p:cNvSpPr/>
          <p:nvPr/>
        </p:nvSpPr>
        <p:spPr>
          <a:xfrm>
            <a:off x="3879360" y="5688000"/>
            <a:ext cx="930600" cy="699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Fatty acids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+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glycerol</a:t>
            </a:r>
            <a:endParaRPr/>
          </a:p>
        </p:txBody>
      </p:sp>
      <p:sp>
        <p:nvSpPr>
          <p:cNvPr id="941" name="CustomShape 33"/>
          <p:cNvSpPr/>
          <p:nvPr/>
        </p:nvSpPr>
        <p:spPr>
          <a:xfrm>
            <a:off x="5255640" y="5872320"/>
            <a:ext cx="810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942" name="CustomShape 34"/>
          <p:cNvSpPr/>
          <p:nvPr/>
        </p:nvSpPr>
        <p:spPr>
          <a:xfrm>
            <a:off x="5746680" y="592200"/>
            <a:ext cx="1069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943" name="CustomShape 35"/>
          <p:cNvSpPr/>
          <p:nvPr/>
        </p:nvSpPr>
        <p:spPr>
          <a:xfrm>
            <a:off x="5744160" y="852480"/>
            <a:ext cx="17078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  <p:sp>
        <p:nvSpPr>
          <p:cNvPr id="944" name="CustomShape 36"/>
          <p:cNvSpPr/>
          <p:nvPr/>
        </p:nvSpPr>
        <p:spPr>
          <a:xfrm>
            <a:off x="5746320" y="1116000"/>
            <a:ext cx="4654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Postabsorptive State</a:t>
            </a:r>
            <a:endParaRPr/>
          </a:p>
        </p:txBody>
      </p:sp>
      <p:sp>
        <p:nvSpPr>
          <p:cNvPr id="94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Catabolism of fat, glycogen, and proteins exceeds anabolism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Goal is to maintain blood glucose between meals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Makes glucose available to the blood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Promotes use of fats for energy (glucose sparing)</a:t>
            </a:r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Sources of Blood Glucose</a:t>
            </a:r>
            <a:endParaRPr/>
          </a:p>
        </p:txBody>
      </p:sp>
      <p:sp>
        <p:nvSpPr>
          <p:cNvPr id="94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Glycogenolysis in the liver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Glycogenolysis in skeletal muscle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Lipolysis in adipose tissues and the liver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Glycerol is used for gluconeogenesis in the liver</a:t>
            </a:r>
            <a:endParaRPr/>
          </a:p>
        </p:txBody>
      </p:sp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Sources of Blood Glucose</a:t>
            </a:r>
            <a:endParaRPr/>
          </a:p>
        </p:txBody>
      </p:sp>
      <p:sp>
        <p:nvSpPr>
          <p:cNvPr id="95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Liberation Serif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Catabolism of cellular protein during prolonged fasting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Amino acids are deaminated and used for gluconeogenesis in the liver and (later) in the kidneys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24.21a</a:t>
            </a:r>
            <a:endParaRPr/>
          </a:p>
        </p:txBody>
      </p:sp>
      <p:pic>
        <p:nvPicPr>
          <p:cNvPr id="952" name="Picture 9" descr=""/>
          <p:cNvPicPr/>
          <p:nvPr/>
        </p:nvPicPr>
        <p:blipFill>
          <a:blip r:embed="rId1"/>
          <a:srcRect l="0" t="57982" r="0" b="0"/>
          <a:stretch>
            <a:fillRect/>
          </a:stretch>
        </p:blipFill>
        <p:spPr>
          <a:xfrm>
            <a:off x="455760" y="2255760"/>
            <a:ext cx="8230320" cy="2464560"/>
          </a:xfrm>
          <a:prstGeom prst="rect">
            <a:avLst/>
          </a:prstGeom>
          <a:ln w="9360">
            <a:noFill/>
          </a:ln>
        </p:spPr>
      </p:pic>
      <p:sp>
        <p:nvSpPr>
          <p:cNvPr id="953" name="CustomShape 2"/>
          <p:cNvSpPr/>
          <p:nvPr/>
        </p:nvSpPr>
        <p:spPr>
          <a:xfrm>
            <a:off x="601200" y="4524480"/>
            <a:ext cx="335664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(a) Major events of the postabsorptive state</a:t>
            </a:r>
            <a:endParaRPr/>
          </a:p>
        </p:txBody>
      </p:sp>
      <p:sp>
        <p:nvSpPr>
          <p:cNvPr id="954" name="CustomShape 3"/>
          <p:cNvSpPr/>
          <p:nvPr/>
        </p:nvSpPr>
        <p:spPr>
          <a:xfrm>
            <a:off x="3704040" y="2308320"/>
            <a:ext cx="2453040" cy="61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231f20"/>
                </a:solidFill>
                <a:latin typeface="Arial Black"/>
              </a:rPr>
              <a:t>Major energy fuels: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glucose provided by glycogenolysis 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and gluconeogenesis, fatty acids, 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and ketones</a:t>
            </a:r>
            <a:endParaRPr/>
          </a:p>
        </p:txBody>
      </p:sp>
      <p:sp>
        <p:nvSpPr>
          <p:cNvPr id="955" name="CustomShape 4"/>
          <p:cNvSpPr/>
          <p:nvPr/>
        </p:nvSpPr>
        <p:spPr>
          <a:xfrm>
            <a:off x="6321240" y="2308320"/>
            <a:ext cx="2259360" cy="31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231f20"/>
                </a:solidFill>
                <a:latin typeface="Arial Black"/>
              </a:rPr>
              <a:t>Liver metabolism: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amino acids converted to glucose</a:t>
            </a:r>
            <a:endParaRPr/>
          </a:p>
        </p:txBody>
      </p:sp>
      <p:sp>
        <p:nvSpPr>
          <p:cNvPr id="956" name="CustomShape 5"/>
          <p:cNvSpPr/>
          <p:nvPr/>
        </p:nvSpPr>
        <p:spPr>
          <a:xfrm>
            <a:off x="896400" y="2308320"/>
            <a:ext cx="2097720" cy="46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231f20"/>
                </a:solidFill>
                <a:latin typeface="Arial Black"/>
              </a:rPr>
              <a:t>Major metabolic thrust: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catabolism and replacement of 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fuels in blood</a:t>
            </a:r>
            <a:endParaRPr/>
          </a:p>
        </p:txBody>
      </p:sp>
      <p:sp>
        <p:nvSpPr>
          <p:cNvPr id="957" name="CustomShape 6"/>
          <p:cNvSpPr/>
          <p:nvPr/>
        </p:nvSpPr>
        <p:spPr>
          <a:xfrm>
            <a:off x="757440" y="4003560"/>
            <a:ext cx="470160" cy="327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Amino</a:t>
            </a:r>
            <a:endParaRPr/>
          </a:p>
          <a:p>
            <a:pPr algn="ctr">
              <a:lnSpc>
                <a:spcPct val="8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</p:txBody>
      </p:sp>
      <p:sp>
        <p:nvSpPr>
          <p:cNvPr id="958" name="CustomShape 7"/>
          <p:cNvSpPr/>
          <p:nvPr/>
        </p:nvSpPr>
        <p:spPr>
          <a:xfrm>
            <a:off x="723240" y="2943360"/>
            <a:ext cx="6105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Proteins</a:t>
            </a:r>
            <a:endParaRPr/>
          </a:p>
        </p:txBody>
      </p:sp>
      <p:sp>
        <p:nvSpPr>
          <p:cNvPr id="959" name="CustomShape 8"/>
          <p:cNvSpPr/>
          <p:nvPr/>
        </p:nvSpPr>
        <p:spPr>
          <a:xfrm>
            <a:off x="1618560" y="2943360"/>
            <a:ext cx="695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960" name="CustomShape 9"/>
          <p:cNvSpPr/>
          <p:nvPr/>
        </p:nvSpPr>
        <p:spPr>
          <a:xfrm>
            <a:off x="1688400" y="4070520"/>
            <a:ext cx="6026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961" name="CustomShape 10"/>
          <p:cNvSpPr/>
          <p:nvPr/>
        </p:nvSpPr>
        <p:spPr>
          <a:xfrm>
            <a:off x="5029200" y="3005280"/>
            <a:ext cx="89100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Fatty acids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ketones</a:t>
            </a:r>
            <a:endParaRPr/>
          </a:p>
        </p:txBody>
      </p:sp>
      <p:sp>
        <p:nvSpPr>
          <p:cNvPr id="962" name="CustomShape 11"/>
          <p:cNvSpPr/>
          <p:nvPr/>
        </p:nvSpPr>
        <p:spPr>
          <a:xfrm>
            <a:off x="4028400" y="3098880"/>
            <a:ext cx="6026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963" name="CustomShape 12"/>
          <p:cNvSpPr/>
          <p:nvPr/>
        </p:nvSpPr>
        <p:spPr>
          <a:xfrm>
            <a:off x="7006320" y="2825640"/>
            <a:ext cx="9043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Amino acids</a:t>
            </a:r>
            <a:endParaRPr/>
          </a:p>
        </p:txBody>
      </p:sp>
      <p:sp>
        <p:nvSpPr>
          <p:cNvPr id="964" name="CustomShape 13"/>
          <p:cNvSpPr/>
          <p:nvPr/>
        </p:nvSpPr>
        <p:spPr>
          <a:xfrm>
            <a:off x="7071120" y="3409920"/>
            <a:ext cx="7718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Keto acids</a:t>
            </a:r>
            <a:endParaRPr/>
          </a:p>
        </p:txBody>
      </p:sp>
      <p:sp>
        <p:nvSpPr>
          <p:cNvPr id="965" name="CustomShape 14"/>
          <p:cNvSpPr/>
          <p:nvPr/>
        </p:nvSpPr>
        <p:spPr>
          <a:xfrm>
            <a:off x="7154280" y="4000680"/>
            <a:ext cx="6026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966" name="CustomShape 15"/>
          <p:cNvSpPr/>
          <p:nvPr/>
        </p:nvSpPr>
        <p:spPr>
          <a:xfrm>
            <a:off x="2444760" y="2943360"/>
            <a:ext cx="943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Triglycerides</a:t>
            </a:r>
            <a:endParaRPr/>
          </a:p>
        </p:txBody>
      </p:sp>
      <p:sp>
        <p:nvSpPr>
          <p:cNvPr id="967" name="CustomShape 16"/>
          <p:cNvSpPr/>
          <p:nvPr/>
        </p:nvSpPr>
        <p:spPr>
          <a:xfrm>
            <a:off x="2449800" y="4003560"/>
            <a:ext cx="925920" cy="327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Glycerol and</a:t>
            </a:r>
            <a:endParaRPr/>
          </a:p>
          <a:p>
            <a:pPr algn="ctr">
              <a:lnSpc>
                <a:spcPct val="8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fatty acids</a:t>
            </a:r>
            <a:endParaRPr/>
          </a:p>
        </p:txBody>
      </p:sp>
      <p:sp>
        <p:nvSpPr>
          <p:cNvPr id="968" name="CustomShape 17"/>
          <p:cNvSpPr/>
          <p:nvPr/>
        </p:nvSpPr>
        <p:spPr>
          <a:xfrm>
            <a:off x="4480920" y="3676680"/>
            <a:ext cx="671400" cy="18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969" name="CustomShape 18"/>
          <p:cNvSpPr/>
          <p:nvPr/>
        </p:nvSpPr>
        <p:spPr>
          <a:xfrm>
            <a:off x="4533840" y="3908520"/>
            <a:ext cx="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CustomShape 1"/>
          <p:cNvSpPr/>
          <p:nvPr/>
        </p:nvSpPr>
        <p:spPr>
          <a:xfrm>
            <a:off x="7974000" y="6581880"/>
            <a:ext cx="11660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24.21b</a:t>
            </a:r>
            <a:endParaRPr/>
          </a:p>
        </p:txBody>
      </p:sp>
      <p:pic>
        <p:nvPicPr>
          <p:cNvPr id="971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3560" y="641520"/>
            <a:ext cx="8217720" cy="5477760"/>
          </a:xfrm>
          <a:prstGeom prst="rect">
            <a:avLst/>
          </a:prstGeom>
          <a:ln w="9360">
            <a:noFill/>
          </a:ln>
        </p:spPr>
      </p:pic>
      <p:sp>
        <p:nvSpPr>
          <p:cNvPr id="972" name="CustomShape 2"/>
          <p:cNvSpPr/>
          <p:nvPr/>
        </p:nvSpPr>
        <p:spPr>
          <a:xfrm>
            <a:off x="660960" y="6161040"/>
            <a:ext cx="380304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(b) Principal pathways of the postabsorptive state</a:t>
            </a:r>
            <a:endParaRPr/>
          </a:p>
        </p:txBody>
      </p:sp>
      <p:sp>
        <p:nvSpPr>
          <p:cNvPr id="973" name="CustomShape 3"/>
          <p:cNvSpPr/>
          <p:nvPr/>
        </p:nvSpPr>
        <p:spPr>
          <a:xfrm>
            <a:off x="2989440" y="4519440"/>
            <a:ext cx="167400" cy="167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74" name="CustomShape 4"/>
          <p:cNvSpPr/>
          <p:nvPr/>
        </p:nvSpPr>
        <p:spPr>
          <a:xfrm>
            <a:off x="2989440" y="4519440"/>
            <a:ext cx="167400" cy="167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75" name="CustomShape 5"/>
          <p:cNvSpPr/>
          <p:nvPr/>
        </p:nvSpPr>
        <p:spPr>
          <a:xfrm>
            <a:off x="2662200" y="1324080"/>
            <a:ext cx="167400" cy="1645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76" name="CustomShape 6"/>
          <p:cNvSpPr/>
          <p:nvPr/>
        </p:nvSpPr>
        <p:spPr>
          <a:xfrm>
            <a:off x="2662200" y="1324080"/>
            <a:ext cx="167400" cy="1645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77" name="CustomShape 7"/>
          <p:cNvSpPr/>
          <p:nvPr/>
        </p:nvSpPr>
        <p:spPr>
          <a:xfrm>
            <a:off x="2662200" y="3811680"/>
            <a:ext cx="167400" cy="167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78" name="CustomShape 8"/>
          <p:cNvSpPr/>
          <p:nvPr/>
        </p:nvSpPr>
        <p:spPr>
          <a:xfrm>
            <a:off x="2662200" y="3811680"/>
            <a:ext cx="167400" cy="167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79" name="CustomShape 9"/>
          <p:cNvSpPr/>
          <p:nvPr/>
        </p:nvSpPr>
        <p:spPr>
          <a:xfrm>
            <a:off x="2662200" y="2739960"/>
            <a:ext cx="167400" cy="1645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80" name="CustomShape 10"/>
          <p:cNvSpPr/>
          <p:nvPr/>
        </p:nvSpPr>
        <p:spPr>
          <a:xfrm>
            <a:off x="2662200" y="2739960"/>
            <a:ext cx="167400" cy="1645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81" name="CustomShape 11"/>
          <p:cNvSpPr/>
          <p:nvPr/>
        </p:nvSpPr>
        <p:spPr>
          <a:xfrm>
            <a:off x="3335400" y="3814920"/>
            <a:ext cx="164520" cy="1645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82" name="CustomShape 12"/>
          <p:cNvSpPr/>
          <p:nvPr/>
        </p:nvSpPr>
        <p:spPr>
          <a:xfrm>
            <a:off x="3335400" y="3814920"/>
            <a:ext cx="164520" cy="1645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83" name="CustomShape 13"/>
          <p:cNvSpPr/>
          <p:nvPr/>
        </p:nvSpPr>
        <p:spPr>
          <a:xfrm>
            <a:off x="4167360" y="1825560"/>
            <a:ext cx="164520" cy="1645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84" name="CustomShape 14"/>
          <p:cNvSpPr/>
          <p:nvPr/>
        </p:nvSpPr>
        <p:spPr>
          <a:xfrm>
            <a:off x="4167360" y="1825560"/>
            <a:ext cx="164520" cy="1645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85" name="CustomShape 15"/>
          <p:cNvSpPr/>
          <p:nvPr/>
        </p:nvSpPr>
        <p:spPr>
          <a:xfrm>
            <a:off x="4179960" y="2854440"/>
            <a:ext cx="167400" cy="167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86" name="CustomShape 16"/>
          <p:cNvSpPr/>
          <p:nvPr/>
        </p:nvSpPr>
        <p:spPr>
          <a:xfrm>
            <a:off x="4179960" y="2854440"/>
            <a:ext cx="167400" cy="167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87" name="CustomShape 17"/>
          <p:cNvSpPr/>
          <p:nvPr/>
        </p:nvSpPr>
        <p:spPr>
          <a:xfrm>
            <a:off x="1849320" y="3811680"/>
            <a:ext cx="164520" cy="167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88" name="CustomShape 18"/>
          <p:cNvSpPr/>
          <p:nvPr/>
        </p:nvSpPr>
        <p:spPr>
          <a:xfrm>
            <a:off x="1849320" y="3811680"/>
            <a:ext cx="164520" cy="167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89" name="CustomShape 19"/>
          <p:cNvSpPr/>
          <p:nvPr/>
        </p:nvSpPr>
        <p:spPr>
          <a:xfrm>
            <a:off x="1849320" y="2889360"/>
            <a:ext cx="164520" cy="167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90" name="CustomShape 20"/>
          <p:cNvSpPr/>
          <p:nvPr/>
        </p:nvSpPr>
        <p:spPr>
          <a:xfrm>
            <a:off x="1849320" y="2889360"/>
            <a:ext cx="164520" cy="167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91" name="CustomShape 21"/>
          <p:cNvSpPr/>
          <p:nvPr/>
        </p:nvSpPr>
        <p:spPr>
          <a:xfrm>
            <a:off x="1849320" y="1886040"/>
            <a:ext cx="164520" cy="167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92" name="CustomShape 22"/>
          <p:cNvSpPr/>
          <p:nvPr/>
        </p:nvSpPr>
        <p:spPr>
          <a:xfrm>
            <a:off x="1849320" y="1886040"/>
            <a:ext cx="164520" cy="167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93" name="CustomShape 23"/>
          <p:cNvSpPr/>
          <p:nvPr/>
        </p:nvSpPr>
        <p:spPr>
          <a:xfrm>
            <a:off x="1451520" y="2144880"/>
            <a:ext cx="9043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ffffff"/>
                </a:solidFill>
                <a:latin typeface="Arial"/>
              </a:rPr>
              <a:t>Amino acids</a:t>
            </a:r>
            <a:endParaRPr/>
          </a:p>
        </p:txBody>
      </p:sp>
      <p:sp>
        <p:nvSpPr>
          <p:cNvPr id="994" name="CustomShape 24"/>
          <p:cNvSpPr/>
          <p:nvPr/>
        </p:nvSpPr>
        <p:spPr>
          <a:xfrm>
            <a:off x="1222920" y="3386160"/>
            <a:ext cx="9043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Amino acids</a:t>
            </a:r>
            <a:endParaRPr/>
          </a:p>
        </p:txBody>
      </p:sp>
      <p:sp>
        <p:nvSpPr>
          <p:cNvPr id="995" name="CustomShape 25"/>
          <p:cNvSpPr/>
          <p:nvPr/>
        </p:nvSpPr>
        <p:spPr>
          <a:xfrm>
            <a:off x="4557960" y="3220920"/>
            <a:ext cx="79776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Fatty acids</a:t>
            </a:r>
            <a:endParaRPr/>
          </a:p>
        </p:txBody>
      </p:sp>
      <p:sp>
        <p:nvSpPr>
          <p:cNvPr id="996" name="CustomShape 26"/>
          <p:cNvSpPr/>
          <p:nvPr/>
        </p:nvSpPr>
        <p:spPr>
          <a:xfrm>
            <a:off x="3036960" y="3297240"/>
            <a:ext cx="6120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Glycerol</a:t>
            </a:r>
            <a:endParaRPr/>
          </a:p>
        </p:txBody>
      </p:sp>
      <p:sp>
        <p:nvSpPr>
          <p:cNvPr id="997" name="CustomShape 27"/>
          <p:cNvSpPr/>
          <p:nvPr/>
        </p:nvSpPr>
        <p:spPr>
          <a:xfrm>
            <a:off x="6650640" y="2840040"/>
            <a:ext cx="586080" cy="54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Fatty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acids 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glycerol</a:t>
            </a:r>
            <a:endParaRPr/>
          </a:p>
        </p:txBody>
      </p:sp>
      <p:sp>
        <p:nvSpPr>
          <p:cNvPr id="998" name="CustomShape 28"/>
          <p:cNvSpPr/>
          <p:nvPr/>
        </p:nvSpPr>
        <p:spPr>
          <a:xfrm>
            <a:off x="6651360" y="3570120"/>
            <a:ext cx="51588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Ketone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bodies</a:t>
            </a:r>
            <a:endParaRPr/>
          </a:p>
        </p:txBody>
      </p:sp>
      <p:sp>
        <p:nvSpPr>
          <p:cNvPr id="999" name="CustomShape 29"/>
          <p:cNvSpPr/>
          <p:nvPr/>
        </p:nvSpPr>
        <p:spPr>
          <a:xfrm>
            <a:off x="5489640" y="4179960"/>
            <a:ext cx="1051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glucose</a:t>
            </a:r>
            <a:endParaRPr/>
          </a:p>
        </p:txBody>
      </p:sp>
      <p:sp>
        <p:nvSpPr>
          <p:cNvPr id="1000" name="CustomShape 30"/>
          <p:cNvSpPr/>
          <p:nvPr/>
        </p:nvSpPr>
        <p:spPr>
          <a:xfrm>
            <a:off x="2679120" y="4179960"/>
            <a:ext cx="6026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1001" name="CustomShape 31"/>
          <p:cNvSpPr/>
          <p:nvPr/>
        </p:nvSpPr>
        <p:spPr>
          <a:xfrm>
            <a:off x="4700880" y="3583080"/>
            <a:ext cx="3909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Keto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</p:txBody>
      </p:sp>
      <p:sp>
        <p:nvSpPr>
          <p:cNvPr id="1002" name="CustomShape 32"/>
          <p:cNvSpPr/>
          <p:nvPr/>
        </p:nvSpPr>
        <p:spPr>
          <a:xfrm>
            <a:off x="1361160" y="4199040"/>
            <a:ext cx="7718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Keto acids</a:t>
            </a:r>
            <a:endParaRPr/>
          </a:p>
        </p:txBody>
      </p:sp>
      <p:sp>
        <p:nvSpPr>
          <p:cNvPr id="1003" name="CustomShape 33"/>
          <p:cNvSpPr/>
          <p:nvPr/>
        </p:nvSpPr>
        <p:spPr>
          <a:xfrm>
            <a:off x="2639520" y="4761000"/>
            <a:ext cx="66996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Stored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1004" name="CustomShape 34"/>
          <p:cNvSpPr/>
          <p:nvPr/>
        </p:nvSpPr>
        <p:spPr>
          <a:xfrm>
            <a:off x="2307600" y="1039680"/>
            <a:ext cx="695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ffffff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1005" name="CustomShape 35"/>
          <p:cNvSpPr/>
          <p:nvPr/>
        </p:nvSpPr>
        <p:spPr>
          <a:xfrm>
            <a:off x="1571760" y="1674720"/>
            <a:ext cx="5252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ffffff"/>
                </a:solidFill>
                <a:latin typeface="Arial"/>
              </a:rPr>
              <a:t>Protein</a:t>
            </a:r>
            <a:endParaRPr/>
          </a:p>
        </p:txBody>
      </p:sp>
      <p:sp>
        <p:nvSpPr>
          <p:cNvPr id="1006" name="CustomShape 36"/>
          <p:cNvSpPr/>
          <p:nvPr/>
        </p:nvSpPr>
        <p:spPr>
          <a:xfrm>
            <a:off x="2176200" y="1658880"/>
            <a:ext cx="8665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ffffff"/>
                </a:solidFill>
                <a:latin typeface="Arial"/>
              </a:rPr>
              <a:t>Pyruvic and</a:t>
            </a:r>
            <a:endParaRPr/>
          </a:p>
        </p:txBody>
      </p:sp>
      <p:sp>
        <p:nvSpPr>
          <p:cNvPr id="1007" name="CustomShape 37"/>
          <p:cNvSpPr/>
          <p:nvPr/>
        </p:nvSpPr>
        <p:spPr>
          <a:xfrm>
            <a:off x="2194560" y="1817640"/>
            <a:ext cx="8251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ffffff"/>
                </a:solidFill>
                <a:latin typeface="Arial"/>
              </a:rPr>
              <a:t>lactic acids</a:t>
            </a:r>
            <a:endParaRPr/>
          </a:p>
        </p:txBody>
      </p:sp>
      <p:sp>
        <p:nvSpPr>
          <p:cNvPr id="1008" name="CustomShape 38"/>
          <p:cNvSpPr/>
          <p:nvPr/>
        </p:nvSpPr>
        <p:spPr>
          <a:xfrm>
            <a:off x="3952800" y="1557360"/>
            <a:ext cx="227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</a:t>
            </a:r>
            <a:endParaRPr/>
          </a:p>
        </p:txBody>
      </p:sp>
      <p:sp>
        <p:nvSpPr>
          <p:cNvPr id="1009" name="CustomShape 39"/>
          <p:cNvSpPr/>
          <p:nvPr/>
        </p:nvSpPr>
        <p:spPr>
          <a:xfrm>
            <a:off x="3933720" y="2827440"/>
            <a:ext cx="2278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</a:t>
            </a:r>
            <a:endParaRPr/>
          </a:p>
        </p:txBody>
      </p:sp>
      <p:sp>
        <p:nvSpPr>
          <p:cNvPr id="1010" name="CustomShape 40"/>
          <p:cNvSpPr/>
          <p:nvPr/>
        </p:nvSpPr>
        <p:spPr>
          <a:xfrm>
            <a:off x="2138040" y="3332160"/>
            <a:ext cx="866520" cy="36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Pyruvic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lactic acids</a:t>
            </a:r>
            <a:endParaRPr/>
          </a:p>
        </p:txBody>
      </p:sp>
      <p:sp>
        <p:nvSpPr>
          <p:cNvPr id="1011" name="CustomShape 41"/>
          <p:cNvSpPr/>
          <p:nvPr/>
        </p:nvSpPr>
        <p:spPr>
          <a:xfrm>
            <a:off x="5273640" y="4900680"/>
            <a:ext cx="802440" cy="365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In nervous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tissue:</a:t>
            </a:r>
            <a:endParaRPr/>
          </a:p>
        </p:txBody>
      </p:sp>
      <p:sp>
        <p:nvSpPr>
          <p:cNvPr id="1012" name="CustomShape 42"/>
          <p:cNvSpPr/>
          <p:nvPr/>
        </p:nvSpPr>
        <p:spPr>
          <a:xfrm>
            <a:off x="604800" y="3119400"/>
            <a:ext cx="57240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In liver:</a:t>
            </a:r>
            <a:endParaRPr/>
          </a:p>
        </p:txBody>
      </p:sp>
      <p:sp>
        <p:nvSpPr>
          <p:cNvPr id="1013" name="CustomShape 43"/>
          <p:cNvSpPr/>
          <p:nvPr/>
        </p:nvSpPr>
        <p:spPr>
          <a:xfrm>
            <a:off x="7230600" y="2484360"/>
            <a:ext cx="120168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In most tissues:</a:t>
            </a:r>
            <a:endParaRPr/>
          </a:p>
        </p:txBody>
      </p:sp>
      <p:sp>
        <p:nvSpPr>
          <p:cNvPr id="1014" name="CustomShape 44"/>
          <p:cNvSpPr/>
          <p:nvPr/>
        </p:nvSpPr>
        <p:spPr>
          <a:xfrm>
            <a:off x="4099320" y="833400"/>
            <a:ext cx="78552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In adipose</a:t>
            </a:r>
            <a:endParaRPr/>
          </a:p>
        </p:txBody>
      </p:sp>
      <p:sp>
        <p:nvSpPr>
          <p:cNvPr id="1015" name="CustomShape 45"/>
          <p:cNvSpPr/>
          <p:nvPr/>
        </p:nvSpPr>
        <p:spPr>
          <a:xfrm>
            <a:off x="4331160" y="995400"/>
            <a:ext cx="55224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tissue:</a:t>
            </a:r>
            <a:endParaRPr/>
          </a:p>
        </p:txBody>
      </p:sp>
      <p:sp>
        <p:nvSpPr>
          <p:cNvPr id="1016" name="CustomShape 46"/>
          <p:cNvSpPr/>
          <p:nvPr/>
        </p:nvSpPr>
        <p:spPr>
          <a:xfrm>
            <a:off x="669600" y="1585800"/>
            <a:ext cx="78696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In muscle:</a:t>
            </a:r>
            <a:endParaRPr/>
          </a:p>
        </p:txBody>
      </p:sp>
      <p:sp>
        <p:nvSpPr>
          <p:cNvPr id="1017" name="CustomShape 47"/>
          <p:cNvSpPr/>
          <p:nvPr/>
        </p:nvSpPr>
        <p:spPr>
          <a:xfrm>
            <a:off x="3719160" y="3456000"/>
            <a:ext cx="671400" cy="18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018" name="CustomShape 48"/>
          <p:cNvSpPr/>
          <p:nvPr/>
        </p:nvSpPr>
        <p:spPr>
          <a:xfrm>
            <a:off x="3753000" y="3722760"/>
            <a:ext cx="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19" name="CustomShape 49"/>
          <p:cNvSpPr/>
          <p:nvPr/>
        </p:nvSpPr>
        <p:spPr>
          <a:xfrm>
            <a:off x="3012480" y="900000"/>
            <a:ext cx="671400" cy="18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ffffff"/>
                </a:solidFill>
                <a:latin typeface="Arial"/>
              </a:rPr>
              <a:t>CO</a:t>
            </a:r>
            <a:r>
              <a:rPr b="1" lang="en-US" sz="1100" baseline="-25000">
                <a:solidFill>
                  <a:srgbClr val="ffffff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ffffff"/>
                </a:solidFill>
                <a:latin typeface="Arial"/>
              </a:rPr>
              <a:t> + H</a:t>
            </a:r>
            <a:r>
              <a:rPr b="1" lang="en-US" sz="1100" baseline="-25000">
                <a:solidFill>
                  <a:srgbClr val="ffffff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ffffff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020" name="CustomShape 50"/>
          <p:cNvSpPr/>
          <p:nvPr/>
        </p:nvSpPr>
        <p:spPr>
          <a:xfrm>
            <a:off x="3014640" y="1154160"/>
            <a:ext cx="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ffffff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21" name="CustomShape 51"/>
          <p:cNvSpPr/>
          <p:nvPr/>
        </p:nvSpPr>
        <p:spPr>
          <a:xfrm>
            <a:off x="7490880" y="3103560"/>
            <a:ext cx="671400" cy="18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022" name="CustomShape 52"/>
          <p:cNvSpPr/>
          <p:nvPr/>
        </p:nvSpPr>
        <p:spPr>
          <a:xfrm>
            <a:off x="7543080" y="3379680"/>
            <a:ext cx="8172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23" name="CustomShape 53"/>
          <p:cNvSpPr/>
          <p:nvPr/>
        </p:nvSpPr>
        <p:spPr>
          <a:xfrm>
            <a:off x="6890760" y="4818240"/>
            <a:ext cx="671400" cy="18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024" name="CustomShape 54"/>
          <p:cNvSpPr/>
          <p:nvPr/>
        </p:nvSpPr>
        <p:spPr>
          <a:xfrm>
            <a:off x="6959520" y="5084640"/>
            <a:ext cx="88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25" name="CustomShape 55"/>
          <p:cNvSpPr/>
          <p:nvPr/>
        </p:nvSpPr>
        <p:spPr>
          <a:xfrm>
            <a:off x="3036240" y="450684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026" name="CustomShape 56"/>
          <p:cNvSpPr/>
          <p:nvPr/>
        </p:nvSpPr>
        <p:spPr>
          <a:xfrm>
            <a:off x="2709360" y="131292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027" name="CustomShape 57"/>
          <p:cNvSpPr/>
          <p:nvPr/>
        </p:nvSpPr>
        <p:spPr>
          <a:xfrm>
            <a:off x="2709360" y="380196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028" name="CustomShape 58"/>
          <p:cNvSpPr/>
          <p:nvPr/>
        </p:nvSpPr>
        <p:spPr>
          <a:xfrm>
            <a:off x="2709360" y="272880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029" name="CustomShape 59"/>
          <p:cNvSpPr/>
          <p:nvPr/>
        </p:nvSpPr>
        <p:spPr>
          <a:xfrm>
            <a:off x="3379320" y="380196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030" name="CustomShape 60"/>
          <p:cNvSpPr/>
          <p:nvPr/>
        </p:nvSpPr>
        <p:spPr>
          <a:xfrm>
            <a:off x="4211280" y="181440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031" name="CustomShape 61"/>
          <p:cNvSpPr/>
          <p:nvPr/>
        </p:nvSpPr>
        <p:spPr>
          <a:xfrm>
            <a:off x="4227120" y="284652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032" name="CustomShape 62"/>
          <p:cNvSpPr/>
          <p:nvPr/>
        </p:nvSpPr>
        <p:spPr>
          <a:xfrm>
            <a:off x="1893240" y="380196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033" name="CustomShape 63"/>
          <p:cNvSpPr/>
          <p:nvPr/>
        </p:nvSpPr>
        <p:spPr>
          <a:xfrm>
            <a:off x="1893240" y="288144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034" name="CustomShape 64"/>
          <p:cNvSpPr/>
          <p:nvPr/>
        </p:nvSpPr>
        <p:spPr>
          <a:xfrm>
            <a:off x="1893240" y="1874880"/>
            <a:ext cx="81360" cy="15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4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Postabsorptive State: Hormonal Controls </a:t>
            </a:r>
            <a:endParaRPr/>
          </a:p>
        </p:txBody>
      </p:sp>
      <p:sp>
        <p:nvSpPr>
          <p:cNvPr id="103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Glucagon release is stimulated by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Declining blood glucose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Rising amino acid levels </a:t>
            </a:r>
            <a:endParaRPr/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200">
                <a:latin typeface="Calibri"/>
              </a:rPr>
              <a:t>Oxidation and Reduction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Oxidation is the loss of electrons from an atom or molecule.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Reduction is the gain of electrons from an atom or molecule.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Whenever one atom accepts an electron, some other atom must have lost an electron.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The over-all reaction in which an electron is transferred is called a redox reaction.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Effects of Glucagon</a:t>
            </a:r>
            <a:endParaRPr/>
          </a:p>
        </p:txBody>
      </p:sp>
      <p:sp>
        <p:nvSpPr>
          <p:cNvPr id="103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Glucagon, a hyperglycemic hormone, promotes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Glycogenolysis and gluconeogenesis in the liver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Lipolysis in adipose tissue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Modulation of glucose effects after a high-protein, low-carbohydrate meal</a:t>
            </a:r>
            <a:endParaRPr/>
          </a:p>
        </p:txBody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24.22</a:t>
            </a:r>
            <a:endParaRPr/>
          </a:p>
        </p:txBody>
      </p:sp>
      <p:pic>
        <p:nvPicPr>
          <p:cNvPr id="104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3680" y="522360"/>
            <a:ext cx="8230320" cy="5969880"/>
          </a:xfrm>
          <a:prstGeom prst="rect">
            <a:avLst/>
          </a:prstGeom>
          <a:ln w="9360">
            <a:noFill/>
          </a:ln>
        </p:spPr>
      </p:pic>
      <p:sp>
        <p:nvSpPr>
          <p:cNvPr id="1041" name="CustomShape 2"/>
          <p:cNvSpPr/>
          <p:nvPr/>
        </p:nvSpPr>
        <p:spPr>
          <a:xfrm>
            <a:off x="3255840" y="3290760"/>
            <a:ext cx="450000" cy="7560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1042" name="CustomShape 3"/>
          <p:cNvSpPr/>
          <p:nvPr/>
        </p:nvSpPr>
        <p:spPr>
          <a:xfrm>
            <a:off x="5524560" y="3290760"/>
            <a:ext cx="564480" cy="7560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1043" name="CustomShape 4"/>
          <p:cNvSpPr/>
          <p:nvPr/>
        </p:nvSpPr>
        <p:spPr>
          <a:xfrm>
            <a:off x="1922400" y="2125800"/>
            <a:ext cx="430920" cy="7848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1044" name="CustomShape 5"/>
          <p:cNvSpPr/>
          <p:nvPr/>
        </p:nvSpPr>
        <p:spPr>
          <a:xfrm>
            <a:off x="4389480" y="1436760"/>
            <a:ext cx="565920" cy="7848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1045" name="Line 6"/>
          <p:cNvSpPr/>
          <p:nvPr/>
        </p:nvSpPr>
        <p:spPr>
          <a:xfrm>
            <a:off x="4711680" y="1884240"/>
            <a:ext cx="3650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46" name="Line 7"/>
          <p:cNvSpPr/>
          <p:nvPr/>
        </p:nvSpPr>
        <p:spPr>
          <a:xfrm flipV="1">
            <a:off x="4733640" y="1884240"/>
            <a:ext cx="225360" cy="1681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47" name="Line 8"/>
          <p:cNvSpPr/>
          <p:nvPr/>
        </p:nvSpPr>
        <p:spPr>
          <a:xfrm>
            <a:off x="3792240" y="677520"/>
            <a:ext cx="1800" cy="1047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48" name="CustomShape 9"/>
          <p:cNvSpPr/>
          <p:nvPr/>
        </p:nvSpPr>
        <p:spPr>
          <a:xfrm>
            <a:off x="3763800" y="763560"/>
            <a:ext cx="56520" cy="69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049" name="CustomShape 10"/>
          <p:cNvSpPr/>
          <p:nvPr/>
        </p:nvSpPr>
        <p:spPr>
          <a:xfrm>
            <a:off x="3792600" y="2697120"/>
            <a:ext cx="56520" cy="69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050" name="Line 11"/>
          <p:cNvSpPr/>
          <p:nvPr/>
        </p:nvSpPr>
        <p:spPr>
          <a:xfrm flipV="1">
            <a:off x="3821040" y="2747880"/>
            <a:ext cx="1440" cy="1047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51" name="Line 12"/>
          <p:cNvSpPr/>
          <p:nvPr/>
        </p:nvSpPr>
        <p:spPr>
          <a:xfrm flipV="1">
            <a:off x="4841640" y="5114880"/>
            <a:ext cx="1800" cy="1047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52" name="CustomShape 13"/>
          <p:cNvSpPr/>
          <p:nvPr/>
        </p:nvSpPr>
        <p:spPr>
          <a:xfrm>
            <a:off x="4813200" y="5064120"/>
            <a:ext cx="56520" cy="65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053" name="CustomShape 14"/>
          <p:cNvSpPr/>
          <p:nvPr/>
        </p:nvSpPr>
        <p:spPr>
          <a:xfrm>
            <a:off x="3796920" y="630360"/>
            <a:ext cx="153540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Plasma glucose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(and rising amino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 levels)</a:t>
            </a:r>
            <a:endParaRPr/>
          </a:p>
        </p:txBody>
      </p:sp>
      <p:sp>
        <p:nvSpPr>
          <p:cNvPr id="1054" name="CustomShape 15"/>
          <p:cNvSpPr/>
          <p:nvPr/>
        </p:nvSpPr>
        <p:spPr>
          <a:xfrm>
            <a:off x="4979160" y="1371600"/>
            <a:ext cx="901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</p:txBody>
      </p:sp>
      <p:sp>
        <p:nvSpPr>
          <p:cNvPr id="1055" name="CustomShape 16"/>
          <p:cNvSpPr/>
          <p:nvPr/>
        </p:nvSpPr>
        <p:spPr>
          <a:xfrm>
            <a:off x="3911040" y="2660760"/>
            <a:ext cx="14637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Plasma glucagon</a:t>
            </a:r>
            <a:endParaRPr/>
          </a:p>
        </p:txBody>
      </p:sp>
      <p:sp>
        <p:nvSpPr>
          <p:cNvPr id="1056" name="CustomShape 17"/>
          <p:cNvSpPr/>
          <p:nvPr/>
        </p:nvSpPr>
        <p:spPr>
          <a:xfrm>
            <a:off x="4938120" y="5041800"/>
            <a:ext cx="15566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Plasma fatty acids</a:t>
            </a:r>
            <a:endParaRPr/>
          </a:p>
        </p:txBody>
      </p:sp>
      <p:sp>
        <p:nvSpPr>
          <p:cNvPr id="1057" name="CustomShape 18"/>
          <p:cNvSpPr/>
          <p:nvPr/>
        </p:nvSpPr>
        <p:spPr>
          <a:xfrm>
            <a:off x="3122640" y="4137120"/>
            <a:ext cx="4258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1058" name="CustomShape 19"/>
          <p:cNvSpPr/>
          <p:nvPr/>
        </p:nvSpPr>
        <p:spPr>
          <a:xfrm>
            <a:off x="5112360" y="1784520"/>
            <a:ext cx="13982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Alpha cells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pancreatic islets</a:t>
            </a:r>
            <a:endParaRPr/>
          </a:p>
        </p:txBody>
      </p:sp>
      <p:sp>
        <p:nvSpPr>
          <p:cNvPr id="1059" name="CustomShape 20"/>
          <p:cNvSpPr/>
          <p:nvPr/>
        </p:nvSpPr>
        <p:spPr>
          <a:xfrm>
            <a:off x="3726000" y="3235320"/>
            <a:ext cx="181728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glycogenolysis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and gluconeogenesis</a:t>
            </a:r>
            <a:endParaRPr/>
          </a:p>
        </p:txBody>
      </p:sp>
      <p:sp>
        <p:nvSpPr>
          <p:cNvPr id="1060" name="CustomShape 21"/>
          <p:cNvSpPr/>
          <p:nvPr/>
        </p:nvSpPr>
        <p:spPr>
          <a:xfrm>
            <a:off x="2379240" y="2070000"/>
            <a:ext cx="162252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Negative feedback: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rising glucose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levels shut off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1061" name="CustomShape 22"/>
          <p:cNvSpPr/>
          <p:nvPr/>
        </p:nvSpPr>
        <p:spPr>
          <a:xfrm>
            <a:off x="6108480" y="3235320"/>
            <a:ext cx="12063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 breakdown</a:t>
            </a:r>
            <a:endParaRPr/>
          </a:p>
        </p:txBody>
      </p:sp>
      <p:sp>
        <p:nvSpPr>
          <p:cNvPr id="1062" name="CustomShape 23"/>
          <p:cNvSpPr/>
          <p:nvPr/>
        </p:nvSpPr>
        <p:spPr>
          <a:xfrm>
            <a:off x="1640880" y="806400"/>
            <a:ext cx="12643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Reduces, inhibits</a:t>
            </a:r>
            <a:endParaRPr/>
          </a:p>
        </p:txBody>
      </p:sp>
      <p:sp>
        <p:nvSpPr>
          <p:cNvPr id="1063" name="CustomShape 24"/>
          <p:cNvSpPr/>
          <p:nvPr/>
        </p:nvSpPr>
        <p:spPr>
          <a:xfrm>
            <a:off x="1636560" y="530280"/>
            <a:ext cx="15476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Increases, stimulates</a:t>
            </a:r>
            <a:endParaRPr/>
          </a:p>
        </p:txBody>
      </p:sp>
      <p:sp>
        <p:nvSpPr>
          <p:cNvPr id="1064" name="CustomShape 25"/>
          <p:cNvSpPr/>
          <p:nvPr/>
        </p:nvSpPr>
        <p:spPr>
          <a:xfrm>
            <a:off x="5005800" y="4273560"/>
            <a:ext cx="12672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Adipose tissue</a:t>
            </a:r>
            <a:endParaRPr/>
          </a:p>
        </p:txBody>
      </p:sp>
      <p:sp>
        <p:nvSpPr>
          <p:cNvPr id="1065" name="CustomShape 26"/>
          <p:cNvSpPr/>
          <p:nvPr/>
        </p:nvSpPr>
        <p:spPr>
          <a:xfrm>
            <a:off x="6299280" y="574560"/>
            <a:ext cx="1069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1066" name="CustomShape 27"/>
          <p:cNvSpPr/>
          <p:nvPr/>
        </p:nvSpPr>
        <p:spPr>
          <a:xfrm>
            <a:off x="6296760" y="847800"/>
            <a:ext cx="17078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  <p:sp>
        <p:nvSpPr>
          <p:cNvPr id="1067" name="CustomShape 28"/>
          <p:cNvSpPr/>
          <p:nvPr/>
        </p:nvSpPr>
        <p:spPr>
          <a:xfrm>
            <a:off x="6298920" y="1120680"/>
            <a:ext cx="4654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  <p:sp>
        <p:nvSpPr>
          <p:cNvPr id="1068" name="Line 29"/>
          <p:cNvSpPr/>
          <p:nvPr/>
        </p:nvSpPr>
        <p:spPr>
          <a:xfrm flipV="1">
            <a:off x="2725560" y="5924520"/>
            <a:ext cx="1440" cy="1076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69" name="CustomShape 30"/>
          <p:cNvSpPr/>
          <p:nvPr/>
        </p:nvSpPr>
        <p:spPr>
          <a:xfrm>
            <a:off x="2693880" y="5877000"/>
            <a:ext cx="59760" cy="65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070" name="CustomShape 31"/>
          <p:cNvSpPr/>
          <p:nvPr/>
        </p:nvSpPr>
        <p:spPr>
          <a:xfrm>
            <a:off x="4674960" y="5851440"/>
            <a:ext cx="20019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 used by tissue cells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= glucose sparing</a:t>
            </a:r>
            <a:endParaRPr/>
          </a:p>
        </p:txBody>
      </p:sp>
      <p:sp>
        <p:nvSpPr>
          <p:cNvPr id="1071" name="CustomShape 32"/>
          <p:cNvSpPr/>
          <p:nvPr/>
        </p:nvSpPr>
        <p:spPr>
          <a:xfrm>
            <a:off x="2800080" y="5851440"/>
            <a:ext cx="13464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Plasma glucose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(and insulin)</a:t>
            </a:r>
            <a:endParaRPr/>
          </a:p>
        </p:txBody>
      </p:sp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Postabsorptive State: Neural Controls</a:t>
            </a:r>
            <a:endParaRPr/>
          </a:p>
        </p:txBody>
      </p:sp>
      <p:sp>
        <p:nvSpPr>
          <p:cNvPr id="107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 response to low plasma glucose, or during fight-or-flight or exercise, the sympathetic nervous system and epinephrine from the adrenal medulla promote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Fat mobilization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Glycogenolysis</a:t>
            </a:r>
            <a:endParaRPr/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Metabolic Rate</a:t>
            </a:r>
            <a:endParaRPr/>
          </a:p>
        </p:txBody>
      </p:sp>
      <p:sp>
        <p:nvSpPr>
          <p:cNvPr id="107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Total heat produced by chemical reactions and mechanical work of the body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Measured directly with a calorimeter or indirectly with a respirometer</a:t>
            </a:r>
            <a:endParaRPr/>
          </a:p>
        </p:txBody>
      </p:sp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Metabolic Rate</a:t>
            </a:r>
            <a:endParaRPr/>
          </a:p>
        </p:txBody>
      </p:sp>
      <p:sp>
        <p:nvSpPr>
          <p:cNvPr id="107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Basal metabolic rate (BMR)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Reflects the energy the body needs to perform its most essential activities </a:t>
            </a:r>
            <a:endParaRPr/>
          </a:p>
        </p:txBody>
      </p:sp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Factors that Influence BMR</a:t>
            </a:r>
            <a:endParaRPr/>
          </a:p>
        </p:txBody>
      </p:sp>
      <p:sp>
        <p:nvSpPr>
          <p:cNvPr id="107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As the ratio of body surface area to volume increases, BMR increases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Decreases with 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Increases with temperature or stress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Males have a disproportionately higher BMR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Thyroxine increases oxygen consumption, cellular respiration, and BMR</a:t>
            </a:r>
            <a:endParaRPr/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Metabolic Rate</a:t>
            </a:r>
            <a:endParaRPr/>
          </a:p>
        </p:txBody>
      </p:sp>
      <p:sp>
        <p:nvSpPr>
          <p:cNvPr id="108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Total metabolic rate (TMR)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Rate of kilocalorie consumption to fuel all ongoing activities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Increases with skeletal muscle activity and food ingestion</a:t>
            </a:r>
            <a:endParaRPr/>
          </a:p>
        </p:txBody>
      </p:sp>
    </p:spTree>
  </p:cSld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Body Temperature</a:t>
            </a:r>
            <a:endParaRPr/>
          </a:p>
        </p:txBody>
      </p:sp>
      <p:sp>
        <p:nvSpPr>
          <p:cNvPr id="108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Body temperature reflects the balance between heat production and heat loss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 rest, the liver, heart, brain, kidneys, and endocrine organs generate most heat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During exercise, heat production from skeletal muscles increases dramatically </a:t>
            </a:r>
            <a:endParaRPr/>
          </a:p>
        </p:txBody>
      </p:sp>
    </p:spTree>
  </p:cSld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CustomShape 1"/>
          <p:cNvSpPr/>
          <p:nvPr/>
        </p:nvSpPr>
        <p:spPr>
          <a:xfrm>
            <a:off x="457200" y="274680"/>
            <a:ext cx="8229600" cy="173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Body Temperature (Thermoregulation)</a:t>
            </a:r>
            <a:endParaRPr/>
          </a:p>
        </p:txBody>
      </p:sp>
      <p:sp>
        <p:nvSpPr>
          <p:cNvPr id="1085" name="CustomShape 2"/>
          <p:cNvSpPr/>
          <p:nvPr/>
        </p:nvSpPr>
        <p:spPr>
          <a:xfrm>
            <a:off x="457200" y="2468880"/>
            <a:ext cx="8228880" cy="320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Normal body temperature = 37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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C 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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5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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C (98.6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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F)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Optimal enzyme activity occurs at this temperature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Increased temperature denatures proteins and depresses neurons </a:t>
            </a:r>
            <a:endParaRPr/>
          </a:p>
        </p:txBody>
      </p:sp>
    </p:spTree>
  </p:cSld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24.25</a:t>
            </a:r>
            <a:endParaRPr/>
          </a:p>
        </p:txBody>
      </p:sp>
      <p:pic>
        <p:nvPicPr>
          <p:cNvPr id="108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7840" y="59688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1088" name="CustomShape 2"/>
          <p:cNvSpPr/>
          <p:nvPr/>
        </p:nvSpPr>
        <p:spPr>
          <a:xfrm>
            <a:off x="1672560" y="2441520"/>
            <a:ext cx="2287080" cy="2468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Basal metabolism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Muscular activity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(shivering)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Thyroxine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epinephrine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(stimulating effects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on metabolic rate)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Temperature effect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on cells</a:t>
            </a:r>
            <a:endParaRPr/>
          </a:p>
        </p:txBody>
      </p:sp>
      <p:sp>
        <p:nvSpPr>
          <p:cNvPr id="1089" name="CustomShape 3"/>
          <p:cNvSpPr/>
          <p:nvPr/>
        </p:nvSpPr>
        <p:spPr>
          <a:xfrm>
            <a:off x="5566320" y="2467080"/>
            <a:ext cx="1480680" cy="1097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Radiation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Conduction/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convection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Evaporation</a:t>
            </a:r>
            <a:endParaRPr/>
          </a:p>
        </p:txBody>
      </p:sp>
      <p:sp>
        <p:nvSpPr>
          <p:cNvPr id="1090" name="CustomShape 4"/>
          <p:cNvSpPr/>
          <p:nvPr/>
        </p:nvSpPr>
        <p:spPr>
          <a:xfrm>
            <a:off x="1846440" y="1901880"/>
            <a:ext cx="18432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Heat production</a:t>
            </a:r>
            <a:endParaRPr/>
          </a:p>
        </p:txBody>
      </p:sp>
      <p:sp>
        <p:nvSpPr>
          <p:cNvPr id="1091" name="CustomShape 5"/>
          <p:cNvSpPr/>
          <p:nvPr/>
        </p:nvSpPr>
        <p:spPr>
          <a:xfrm>
            <a:off x="5794920" y="1901880"/>
            <a:ext cx="1058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Heat loss</a:t>
            </a:r>
            <a:endParaRPr/>
          </a:p>
        </p:txBody>
      </p:sp>
    </p:spTree>
  </p:cSld>
  <p:timing>
    <p:tnLst>
      <p:par>
        <p:cTn id="177" dur="indefinite" restart="never" nodeType="tmRoot">
          <p:childTnLst>
            <p:seq>
              <p:cTn id="1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200">
                <a:latin typeface="Calibri"/>
              </a:rPr>
              <a:t>Redox Reactions Continued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Oxygen is a good oxidizer. It likes to take electrons from other atoms – that's where the word “oxidation” comes from.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Hydrogen often carries away an electron when it leaves a molecule. So a molecule can also be oxidized when it loses a hydrogen/electron pair.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Core and Shell Temperature</a:t>
            </a:r>
            <a:endParaRPr/>
          </a:p>
        </p:txBody>
      </p:sp>
      <p:sp>
        <p:nvSpPr>
          <p:cNvPr id="109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Organs in the core have the highest temperature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is the major agent of heat exchange between the core and the shell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Core temperature is regulated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Core temperature remains relatively constant, while shell temperature fluctuates substantially (20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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C–40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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C)</a:t>
            </a:r>
            <a:endParaRPr/>
          </a:p>
        </p:txBody>
      </p:sp>
    </p:spTree>
  </p:cSld>
  <p:timing>
    <p:tnLst>
      <p:par>
        <p:cTn id="179" dur="indefinite" restart="never" nodeType="tmRoot">
          <p:childTnLst>
            <p:seq>
              <p:cTn id="1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Mechanisms of Heat Exchange</a:t>
            </a:r>
            <a:endParaRPr/>
          </a:p>
        </p:txBody>
      </p:sp>
      <p:sp>
        <p:nvSpPr>
          <p:cNvPr id="109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 mechanisms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Radiation is the loss of heat in the form of infrared rays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Conduction is the transfer of heat by direct contact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Convection is the transfer of heat to the surrounding air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Evaporation is the heat loss due to the evaporation of water from body surfaces</a:t>
            </a:r>
            <a:endParaRPr/>
          </a:p>
        </p:txBody>
      </p:sp>
    </p:spTree>
  </p:cSld>
  <p:timing>
    <p:tnLst>
      <p:par>
        <p:cTn id="181" dur="indefinite" restart="never" nodeType="tmRoot">
          <p:childTnLst>
            <p:seq>
              <p:cTn id="1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24.26</a:t>
            </a:r>
            <a:endParaRPr/>
          </a:p>
        </p:txBody>
      </p:sp>
      <p:pic>
        <p:nvPicPr>
          <p:cNvPr id="1097" name="Picture 8" descr=""/>
          <p:cNvPicPr/>
          <p:nvPr/>
        </p:nvPicPr>
        <p:blipFill>
          <a:blip r:embed="rId1"/>
          <a:srcRect l="0" t="0" r="0" b="4752"/>
          <a:stretch>
            <a:fillRect/>
          </a:stretch>
        </p:blipFill>
        <p:spPr>
          <a:xfrm>
            <a:off x="1992240" y="227160"/>
            <a:ext cx="5157000" cy="6096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83" dur="indefinite" restart="never" nodeType="tmRoot">
          <p:childTnLst>
            <p:seq>
              <p:cTn id="1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Mechanisms of Heat Exchange</a:t>
            </a:r>
            <a:endParaRPr/>
          </a:p>
        </p:txBody>
      </p:sp>
      <p:sp>
        <p:nvSpPr>
          <p:cNvPr id="109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Insensible heat loss accompanies insensible water loss from lungs, oral mucosa, and skin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Evaporative heat loss becomes sensible (active) when body temperature rises and sweating increases water vaporization</a:t>
            </a:r>
            <a:endParaRPr/>
          </a:p>
        </p:txBody>
      </p:sp>
    </p:spTree>
  </p:cSld>
  <p:timing>
    <p:tnLst>
      <p:par>
        <p:cTn id="185" dur="indefinite" restart="never" nodeType="tmRoot">
          <p:childTnLst>
            <p:seq>
              <p:cTn id="1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Role of the Hypothalamus</a:t>
            </a:r>
            <a:endParaRPr/>
          </a:p>
        </p:txBody>
      </p:sp>
      <p:sp>
        <p:nvSpPr>
          <p:cNvPr id="110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Preoptic region of the hypothalamus contains the two thermoregulatory centers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Heat-loss center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Heat-promoting center </a:t>
            </a:r>
            <a:endParaRPr/>
          </a:p>
        </p:txBody>
      </p:sp>
    </p:spTree>
  </p:cSld>
  <p:timing>
    <p:tnLst>
      <p:par>
        <p:cTn id="187" dur="indefinite" restart="never" nodeType="tmRoot">
          <p:childTnLst>
            <p:seq>
              <p:cTn id="1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Role of the Hypothalamus</a:t>
            </a:r>
            <a:endParaRPr/>
          </a:p>
        </p:txBody>
      </p:sp>
      <p:sp>
        <p:nvSpPr>
          <p:cNvPr id="110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hypothalamus receives afferent input from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Peripheral thermoreceptors in the skin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Central thermoreceptors (some in the hypothalamus)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Initiates appropriate heat-loss and heat-promoting activities </a:t>
            </a:r>
            <a:endParaRPr/>
          </a:p>
        </p:txBody>
      </p:sp>
    </p:spTree>
  </p:cSld>
  <p:timing>
    <p:tnLst>
      <p:par>
        <p:cTn id="189" dur="indefinite" restart="never" nodeType="tmRoot">
          <p:childTnLst>
            <p:seq>
              <p:cTn id="1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Heat-Promoting Mechanisms</a:t>
            </a:r>
            <a:endParaRPr/>
          </a:p>
        </p:txBody>
      </p:sp>
      <p:sp>
        <p:nvSpPr>
          <p:cNvPr id="110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Constriction of cutaneous blood vessels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Shivering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Increased metabolic rate via epinephrine and norepinephrine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Enhanced thyroxine release</a:t>
            </a:r>
            <a:endParaRPr/>
          </a:p>
        </p:txBody>
      </p:sp>
    </p:spTree>
  </p:cSld>
  <p:timing>
    <p:tnLst>
      <p:par>
        <p:cTn id="191" dur="indefinite" restart="never" nodeType="tmRoot">
          <p:childTnLst>
            <p:seq>
              <p:cTn id="1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Heat-Promoting Mechanisms</a:t>
            </a:r>
            <a:endParaRPr/>
          </a:p>
        </p:txBody>
      </p:sp>
      <p:sp>
        <p:nvSpPr>
          <p:cNvPr id="110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Voluntary measures include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Putting on more clothing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Drinking hot fluids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Changing posture or increasing physical activity</a:t>
            </a:r>
            <a:endParaRPr/>
          </a:p>
        </p:txBody>
      </p:sp>
    </p:spTree>
  </p:cSld>
  <p:timing>
    <p:tnLst>
      <p:par>
        <p:cTn id="193" dur="indefinite" restart="never" nodeType="tmRoot">
          <p:childTnLst>
            <p:seq>
              <p:cTn id="1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Heat-Loss Mechanisms</a:t>
            </a:r>
            <a:endParaRPr/>
          </a:p>
        </p:txBody>
      </p:sp>
      <p:sp>
        <p:nvSpPr>
          <p:cNvPr id="110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Dilation of cutaneous blood vessels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Enhanced sweating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Voluntary measures include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Reducing activity and seeking a cooler environment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Wearing light-colored and loose-fitting clothing</a:t>
            </a:r>
            <a:endParaRPr/>
          </a:p>
        </p:txBody>
      </p:sp>
    </p:spTree>
  </p:cSld>
  <p:timing>
    <p:tnLst>
      <p:par>
        <p:cTn id="195" dur="indefinite" restart="never" nodeType="tmRoot">
          <p:childTnLst>
            <p:seq>
              <p:cTn id="1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Fever</a:t>
            </a:r>
            <a:endParaRPr/>
          </a:p>
        </p:txBody>
      </p:sp>
      <p:sp>
        <p:nvSpPr>
          <p:cNvPr id="111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Controlled hyperthermia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Due to infection (also cancer, allergies, or CNS injuries)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Macrophages release interleukins (“pyrogens”) that cause the release of prostaglandins from the hypothalamus</a:t>
            </a:r>
            <a:endParaRPr/>
          </a:p>
        </p:txBody>
      </p:sp>
    </p:spTree>
  </p:cSld>
  <p:timing>
    <p:tnLst>
      <p:par>
        <p:cTn id="197" dur="indefinite" restart="never" nodeType="tmRoot">
          <p:childTnLst>
            <p:seq>
              <p:cTn id="1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