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17.xml" ContentType="application/vnd.openxmlformats-officedocument.presentationml.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slides/slide127.xml" ContentType="application/vnd.openxmlformats-officedocument.presentationml.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136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146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slides/slide75.xml" ContentType="application/vnd.openxmlformats-officedocument.presentationml.slide+xml"/>
  <Override PartName="/ppt/slides/slide85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jpeg" ContentType="image/jpeg"/>
  <Override PartName="/ppt/slides/slide112.xml" ContentType="application/vnd.openxmlformats-officedocument.presentationml.slide+xml"/>
  <Override PartName="/ppt/slides/slide13.xml" ContentType="application/vnd.openxmlformats-officedocument.presentationml.slide+xml"/>
  <Override PartName="/ppt/slides/slide122.xml" ContentType="application/vnd.openxmlformats-officedocument.presentationml.slide+xml"/>
  <Override PartName="/ppt/slides/slide23.xml" ContentType="application/vnd.openxmlformats-officedocument.presentationml.slide+xml"/>
  <Override PartName="/ppt/slides/slide1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108.xml" ContentType="application/vnd.openxmlformats-officedocument.presentationml.slide+xml"/>
  <Override PartName="/ppt/slides/slide1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50.xml" ContentType="application/vnd.openxmlformats-officedocument.presentationml.slide+xml"/>
  <Override PartName="/ppt/slides/slide118.xml" ContentType="application/vnd.openxmlformats-officedocument.presentationml.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slides/slide128.xml" ContentType="application/vnd.openxmlformats-officedocument.presentationml.slide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37.xml" ContentType="application/vnd.openxmlformats-officedocument.presentationml.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147.xml" ContentType="application/vnd.openxmlformats-officedocument.presentationml.slide+xml"/>
  <Override PartName="/ppt/slides/slide80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90.xml" ContentType="application/vnd.openxmlformats-officedocument.presentationml.slide+xml"/>
  <Override PartName="/ppt/slides/slide67.xml" ContentType="application/vnd.openxmlformats-officedocument.presentationml.slide+xml"/>
  <Override PartName="/ppt/slides/slide76.xml" ContentType="application/vnd.openxmlformats-officedocument.presentationml.slide+xml"/>
  <Override PartName="/ppt/slides/slide86.xml" ContentType="application/vnd.openxmlformats-officedocument.presentationml.slide+xml"/>
  <Override PartName="/ppt/slides/slide113.xml" ContentType="application/vnd.openxmlformats-officedocument.presentationml.slide+xml"/>
  <Override PartName="/ppt/slides/slide14.xml" ContentType="application/vnd.openxmlformats-officedocument.presentationml.slide+xml"/>
  <Override PartName="/ppt/slides/slide123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slides/slide132.xml" ContentType="application/vnd.openxmlformats-officedocument.presentationml.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s/slide109.xml" ContentType="application/vnd.openxmlformats-officedocument.presentationml.slide+xml"/>
  <Override PartName="/ppt/slides/slide142.xml" ContentType="application/vnd.openxmlformats-officedocument.presentationml.slide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slides/slide151.xml" ContentType="application/vnd.openxmlformats-officedocument.presentationml.slide+xml"/>
  <Override PartName="/ppt/slides/slide119.xml" ContentType="application/vnd.openxmlformats-officedocument.presentationml.slide+xml"/>
  <Override PartName="/ppt/slides/slide5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slides/slide138.xml" ContentType="application/vnd.openxmlformats-officedocument.presentationml.slide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148.xml" ContentType="application/vnd.openxmlformats-officedocument.presentationml.slide+xml"/>
  <Override PartName="/ppt/slides/slide81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91.xml" ContentType="application/vnd.openxmlformats-officedocument.presentationml.slide+xml"/>
  <Override PartName="/docProps/core.xml" ContentType="application/vnd.openxmlformats-package.core-properties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4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14.xml" ContentType="application/vnd.openxmlformats-officedocument.presentationml.slide+xml"/>
  <Override PartName="/ppt/slides/slide15.xml" ContentType="application/vnd.openxmlformats-officedocument.presentationml.slide+xml"/>
  <Override PartName="/ppt/slides/slide124.xml" ContentType="application/vnd.openxmlformats-officedocument.presentationml.slide+xml"/>
  <Override PartName="/ppt/slides/slide25.xml" ContentType="application/vnd.openxmlformats-officedocument.presentationml.slide+xml"/>
  <Override PartName="/ppt/slides/slide133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143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129.xml" ContentType="application/vnd.openxmlformats-officedocument.presentationml.slide+xml"/>
  <Override PartName="/ppt/slides/slide63.xml" ContentType="application/vnd.openxmlformats-officedocument.presentationml.slide+xml"/>
  <Override PartName="/ppt/slides/slide139.xml" ContentType="application/vnd.openxmlformats-officedocument.presentationml.slide+xml"/>
  <Override PartName="/ppt/slides/slide72.xml" ContentType="application/vnd.openxmlformats-officedocument.presentationml.slide+xml"/>
  <Override PartName="/ppt/slides/slide149.xml" ContentType="application/vnd.openxmlformats-officedocument.presentationml.slide+xml"/>
  <Override PartName="/ppt/slides/slide82.xml" ContentType="application/vnd.openxmlformats-officedocument.presentationml.slide+xml"/>
  <Override PartName="/ppt/slides/slide92.xml" ContentType="application/vnd.openxmlformats-officedocument.presentationml.slide+xml"/>
  <Override PartName="/ppt/slides/slide59.xml" ContentType="application/vnd.openxmlformats-officedocument.presentationml.slide+xml"/>
  <Override PartName="/ppt/slides/slide100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10.xml" ContentType="application/vnd.openxmlformats-officedocument.presentationml.slide+xml"/>
  <Override PartName="/ppt/slides/slide88.xml" ContentType="application/vnd.openxmlformats-officedocument.presentationml.slide+xml"/>
  <Override PartName="/ppt/slides/slide20.xml" ContentType="application/vnd.openxmlformats-officedocument.presentationml.slide+xml"/>
  <Override PartName="/ppt/slides/slide97.xml" ContentType="application/vnd.openxmlformats-officedocument.presentationml.slide+xml"/>
  <Override PartName="/ppt/slides/slide1.xml" ContentType="application/vnd.openxmlformats-officedocument.presentationml.slide+xml"/>
  <Override PartName="/ppt/slides/slide10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15.xml" ContentType="application/vnd.openxmlformats-officedocument.presentationml.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125.xml" ContentType="application/vnd.openxmlformats-officedocument.presentationml.slide+xml"/>
  <Default Extension="rels" ContentType="application/vnd.openxmlformats-package.relationships+xml"/>
  <Override PartName="/ppt/slides/slide26.xml" ContentType="application/vnd.openxmlformats-officedocument.presentationml.slide+xml"/>
  <Override PartName="/ppt/slides/slide134.xml" ContentType="application/vnd.openxmlformats-officedocument.presentationml.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s/slide14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s/slide83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79.xml" ContentType="application/vnd.openxmlformats-officedocument.presentationml.slide+xml"/>
  <Override PartName="/ppt/slides/slide110.xml" ContentType="application/vnd.openxmlformats-officedocument.presentationml.slide+xml"/>
  <Override PartName="/ppt/slides/slide11.xml" ContentType="application/vnd.openxmlformats-officedocument.presentationml.slide+xml"/>
  <Override PartName="/ppt/slides/slide120.xml" ContentType="application/vnd.openxmlformats-officedocument.presentationml.slide+xml"/>
  <Override PartName="/ppt/slides/slide89.xml" ContentType="application/vnd.openxmlformats-officedocument.presentationml.slide+xml"/>
  <Override PartName="/ppt/slides/slide21.xml" ContentType="application/vnd.openxmlformats-officedocument.presentationml.slide+xml"/>
  <Override PartName="/ppt/slides/slide98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10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slides/slide116.xml" ContentType="application/vnd.openxmlformats-officedocument.presentationml.slide+xml"/>
  <Override PartName="/ppt/slides/slide17.xml" ContentType="application/vnd.openxmlformats-officedocument.presentationml.slide+xml"/>
  <Override PartName="/ppt/slides/slide126.xml" ContentType="application/vnd.openxmlformats-officedocument.presentationml.slide+xml"/>
  <Override PartName="/ppt/slides/slide27.xml" ContentType="application/vnd.openxmlformats-officedocument.presentationml.slide+xml"/>
  <Override PartName="/ppt/slides/slide135.xml" ContentType="application/vnd.openxmlformats-officedocument.presentationml.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s/slide14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s/slide84.xml" ContentType="application/vnd.openxmlformats-officedocument.presentationml.slide+xml"/>
  <Override PartName="/ppt/slides/slide94.xml" ContentType="application/vnd.openxmlformats-officedocument.presentationml.slide+xml"/>
  <Override PartName="/ppt/slides/slide102.xml" ContentType="application/vnd.openxmlformats-officedocument.presentationml.slide+xml"/>
  <Override PartName="/ppt/slides/slide111.xml" ContentType="application/vnd.openxmlformats-officedocument.presentationml.slide+xml"/>
  <Override PartName="/ppt/slides/slide12.xml" ContentType="application/vnd.openxmlformats-officedocument.presentationml.slide+xml"/>
  <Override PartName="/ppt/slides/slide121.xml" ContentType="application/vnd.openxmlformats-officedocument.presentationml.slide+xml"/>
  <Override PartName="/ppt/slides/slide22.xml" ContentType="application/vnd.openxmlformats-officedocument.presentationml.slide+xml"/>
  <Override PartName="/ppt/slides/slide130.xml" ContentType="application/vnd.openxmlformats-officedocument.presentationml.slide+xml"/>
  <Override PartName="/ppt/slides/slide99.xml" ContentType="application/vnd.openxmlformats-officedocument.presentationml.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s/slide107.xml" ContentType="application/vnd.openxmlformats-officedocument.presentationml.slide+xml"/>
  <Override PartName="/ppt/slides/slide1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41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1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printerSettings" Target="printerSettings/printerSettings1.bin"/><Relationship Id="rId154" Type="http://schemas.openxmlformats.org/officeDocument/2006/relationships/presProps" Target="presProps.xml"/><Relationship Id="rId155" Type="http://schemas.openxmlformats.org/officeDocument/2006/relationships/viewProps" Target="viewProps.xml"/><Relationship Id="rId156" Type="http://schemas.openxmlformats.org/officeDocument/2006/relationships/theme" Target="theme/theme1.xml"/><Relationship Id="rId15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FA4-4764-1348-85A4-79A9B302AAB9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C57F-9D70-8A43-BCD2-DA5590406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FA4-4764-1348-85A4-79A9B302AAB9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C57F-9D70-8A43-BCD2-DA5590406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FA4-4764-1348-85A4-79A9B302AAB9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C57F-9D70-8A43-BCD2-DA5590406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FA4-4764-1348-85A4-79A9B302AAB9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C57F-9D70-8A43-BCD2-DA5590406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FA4-4764-1348-85A4-79A9B302AAB9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C57F-9D70-8A43-BCD2-DA5590406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FA4-4764-1348-85A4-79A9B302AAB9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C57F-9D70-8A43-BCD2-DA5590406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FA4-4764-1348-85A4-79A9B302AAB9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C57F-9D70-8A43-BCD2-DA5590406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FA4-4764-1348-85A4-79A9B302AAB9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C57F-9D70-8A43-BCD2-DA5590406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FA4-4764-1348-85A4-79A9B302AAB9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C57F-9D70-8A43-BCD2-DA5590406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FA4-4764-1348-85A4-79A9B302AAB9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C57F-9D70-8A43-BCD2-DA5590406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8BFA4-4764-1348-85A4-79A9B302AAB9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C57F-9D70-8A43-BCD2-DA5590406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8BFA4-4764-1348-85A4-79A9B302AAB9}" type="datetimeFigureOut">
              <a:rPr lang="en-US" smtClean="0"/>
              <a:pPr/>
              <a:t>12/16/14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4C57F-9D70-8A43-BCD2-DA5590406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99341" y="1147060"/>
            <a:ext cx="3644660" cy="163559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1" i="1" u="sng" dirty="0" smtClean="0"/>
              <a:t>Chapter 15    </a:t>
            </a:r>
            <a:endParaRPr lang="en-US" sz="5400" b="1" i="1" u="sng" dirty="0"/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99341" y="3600451"/>
            <a:ext cx="3644660" cy="2740365"/>
          </a:xfrm>
        </p:spPr>
        <p:txBody>
          <a:bodyPr>
            <a:normAutofit/>
          </a:bodyPr>
          <a:lstStyle/>
          <a:p>
            <a:pPr eaLnBrk="1" hangingPunct="1">
              <a:buFont typeface="Times" charset="0"/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Font typeface="Times" charset="0"/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Special Senses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1-13 at 10.04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993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Lacrimal Apparatus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Lacrimal gland and ducts that connect to nasal cavity</a:t>
            </a:r>
          </a:p>
          <a:p>
            <a:pPr eaLnBrk="1" hangingPunct="1"/>
            <a:r>
              <a:rPr lang="en-US" sz="2600"/>
              <a:t>Lacrimal secretion (tears)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Dilute saline solution containing mucus, antibodies, and lysozyme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Blinking spreads the tears toward the medial commissure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Tears enter paired lacrimal canaliculi via the lacrimal puncta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Drain into the nasolacrimal duct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Ear: Hearing and Balance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External ear and middle ear are involved with hearing</a:t>
            </a:r>
          </a:p>
          <a:p>
            <a:pPr eaLnBrk="1" hangingPunct="1"/>
            <a:r>
              <a:rPr lang="en-US"/>
              <a:t>Internal ear (labyrinth) functions in both hearing and equilibrium</a:t>
            </a:r>
          </a:p>
          <a:p>
            <a:pPr eaLnBrk="1" hangingPunct="1"/>
            <a:r>
              <a:rPr lang="en-US"/>
              <a:t>Receptors for hearing and balance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Respond to separate stimuli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Are activated independently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15.25a</a:t>
            </a:r>
          </a:p>
        </p:txBody>
      </p:sp>
      <p:pic>
        <p:nvPicPr>
          <p:cNvPr id="47107" name="Picture 9" descr="figure_15_25_a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96888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Line 10"/>
          <p:cNvSpPr>
            <a:spLocks noChangeShapeType="1"/>
          </p:cNvSpPr>
          <p:nvPr/>
        </p:nvSpPr>
        <p:spPr bwMode="auto">
          <a:xfrm>
            <a:off x="3937000" y="4133850"/>
            <a:ext cx="1588" cy="9334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Freeform 11"/>
          <p:cNvSpPr>
            <a:spLocks/>
          </p:cNvSpPr>
          <p:nvPr/>
        </p:nvSpPr>
        <p:spPr bwMode="auto">
          <a:xfrm>
            <a:off x="1527175" y="2314575"/>
            <a:ext cx="3721100" cy="127000"/>
          </a:xfrm>
          <a:custGeom>
            <a:avLst/>
            <a:gdLst>
              <a:gd name="T0" fmla="*/ 2344 w 2344"/>
              <a:gd name="T1" fmla="*/ 80 h 80"/>
              <a:gd name="T2" fmla="*/ 2344 w 2344"/>
              <a:gd name="T3" fmla="*/ 0 h 80"/>
              <a:gd name="T4" fmla="*/ 0 w 2344"/>
              <a:gd name="T5" fmla="*/ 0 h 80"/>
              <a:gd name="T6" fmla="*/ 0 w 2344"/>
              <a:gd name="T7" fmla="*/ 8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2344"/>
              <a:gd name="T13" fmla="*/ 0 h 80"/>
              <a:gd name="T14" fmla="*/ 2344 w 2344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4" h="80">
                <a:moveTo>
                  <a:pt x="2344" y="80"/>
                </a:moveTo>
                <a:lnTo>
                  <a:pt x="2344" y="0"/>
                </a:lnTo>
                <a:lnTo>
                  <a:pt x="0" y="0"/>
                </a:lnTo>
                <a:lnTo>
                  <a:pt x="0" y="8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Freeform 12"/>
          <p:cNvSpPr>
            <a:spLocks/>
          </p:cNvSpPr>
          <p:nvPr/>
        </p:nvSpPr>
        <p:spPr bwMode="auto">
          <a:xfrm>
            <a:off x="3222625" y="1774825"/>
            <a:ext cx="777875" cy="533400"/>
          </a:xfrm>
          <a:custGeom>
            <a:avLst/>
            <a:gdLst>
              <a:gd name="T0" fmla="*/ 0 w 490"/>
              <a:gd name="T1" fmla="*/ 336 h 336"/>
              <a:gd name="T2" fmla="*/ 290 w 490"/>
              <a:gd name="T3" fmla="*/ 0 h 336"/>
              <a:gd name="T4" fmla="*/ 490 w 490"/>
              <a:gd name="T5" fmla="*/ 0 h 336"/>
              <a:gd name="T6" fmla="*/ 0 60000 65536"/>
              <a:gd name="T7" fmla="*/ 0 60000 65536"/>
              <a:gd name="T8" fmla="*/ 0 60000 65536"/>
              <a:gd name="T9" fmla="*/ 0 w 490"/>
              <a:gd name="T10" fmla="*/ 0 h 336"/>
              <a:gd name="T11" fmla="*/ 490 w 490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0" h="336">
                <a:moveTo>
                  <a:pt x="0" y="336"/>
                </a:moveTo>
                <a:lnTo>
                  <a:pt x="290" y="0"/>
                </a:lnTo>
                <a:lnTo>
                  <a:pt x="49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Freeform 13"/>
          <p:cNvSpPr>
            <a:spLocks/>
          </p:cNvSpPr>
          <p:nvPr/>
        </p:nvSpPr>
        <p:spPr bwMode="auto">
          <a:xfrm>
            <a:off x="6261100" y="2314575"/>
            <a:ext cx="1876425" cy="127000"/>
          </a:xfrm>
          <a:custGeom>
            <a:avLst/>
            <a:gdLst>
              <a:gd name="T0" fmla="*/ 1182 w 1182"/>
              <a:gd name="T1" fmla="*/ 80 h 80"/>
              <a:gd name="T2" fmla="*/ 1182 w 1182"/>
              <a:gd name="T3" fmla="*/ 0 h 80"/>
              <a:gd name="T4" fmla="*/ 0 w 1182"/>
              <a:gd name="T5" fmla="*/ 0 h 80"/>
              <a:gd name="T6" fmla="*/ 0 w 1182"/>
              <a:gd name="T7" fmla="*/ 8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1182"/>
              <a:gd name="T13" fmla="*/ 0 h 80"/>
              <a:gd name="T14" fmla="*/ 1182 w 1182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2" h="80">
                <a:moveTo>
                  <a:pt x="1182" y="80"/>
                </a:moveTo>
                <a:lnTo>
                  <a:pt x="1182" y="0"/>
                </a:lnTo>
                <a:lnTo>
                  <a:pt x="0" y="0"/>
                </a:lnTo>
                <a:lnTo>
                  <a:pt x="0" y="8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Line 14"/>
          <p:cNvSpPr>
            <a:spLocks noChangeShapeType="1"/>
          </p:cNvSpPr>
          <p:nvPr/>
        </p:nvSpPr>
        <p:spPr bwMode="auto">
          <a:xfrm flipV="1">
            <a:off x="7188200" y="2054225"/>
            <a:ext cx="1588" cy="2540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Freeform 15"/>
          <p:cNvSpPr>
            <a:spLocks/>
          </p:cNvSpPr>
          <p:nvPr/>
        </p:nvSpPr>
        <p:spPr bwMode="auto">
          <a:xfrm>
            <a:off x="5286375" y="2314575"/>
            <a:ext cx="933450" cy="127000"/>
          </a:xfrm>
          <a:custGeom>
            <a:avLst/>
            <a:gdLst>
              <a:gd name="T0" fmla="*/ 588 w 588"/>
              <a:gd name="T1" fmla="*/ 80 h 80"/>
              <a:gd name="T2" fmla="*/ 588 w 588"/>
              <a:gd name="T3" fmla="*/ 0 h 80"/>
              <a:gd name="T4" fmla="*/ 0 w 588"/>
              <a:gd name="T5" fmla="*/ 0 h 80"/>
              <a:gd name="T6" fmla="*/ 0 w 588"/>
              <a:gd name="T7" fmla="*/ 80 h 80"/>
              <a:gd name="T8" fmla="*/ 0 60000 65536"/>
              <a:gd name="T9" fmla="*/ 0 60000 65536"/>
              <a:gd name="T10" fmla="*/ 0 60000 65536"/>
              <a:gd name="T11" fmla="*/ 0 60000 65536"/>
              <a:gd name="T12" fmla="*/ 0 w 588"/>
              <a:gd name="T13" fmla="*/ 0 h 80"/>
              <a:gd name="T14" fmla="*/ 588 w 588"/>
              <a:gd name="T15" fmla="*/ 80 h 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8" h="80">
                <a:moveTo>
                  <a:pt x="588" y="80"/>
                </a:moveTo>
                <a:lnTo>
                  <a:pt x="588" y="0"/>
                </a:lnTo>
                <a:lnTo>
                  <a:pt x="0" y="0"/>
                </a:lnTo>
                <a:lnTo>
                  <a:pt x="0" y="8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Line 16"/>
          <p:cNvSpPr>
            <a:spLocks noChangeShapeType="1"/>
          </p:cNvSpPr>
          <p:nvPr/>
        </p:nvSpPr>
        <p:spPr bwMode="auto">
          <a:xfrm flipV="1">
            <a:off x="5762625" y="2032000"/>
            <a:ext cx="1588" cy="27622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5" name="Line 17"/>
          <p:cNvSpPr>
            <a:spLocks noChangeShapeType="1"/>
          </p:cNvSpPr>
          <p:nvPr/>
        </p:nvSpPr>
        <p:spPr bwMode="auto">
          <a:xfrm flipH="1">
            <a:off x="1098550" y="3714750"/>
            <a:ext cx="612775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Line 18"/>
          <p:cNvSpPr>
            <a:spLocks noChangeShapeType="1"/>
          </p:cNvSpPr>
          <p:nvPr/>
        </p:nvSpPr>
        <p:spPr bwMode="auto">
          <a:xfrm flipH="1">
            <a:off x="1330325" y="2638425"/>
            <a:ext cx="688975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7" name="Line 19"/>
          <p:cNvSpPr>
            <a:spLocks noChangeShapeType="1"/>
          </p:cNvSpPr>
          <p:nvPr/>
        </p:nvSpPr>
        <p:spPr bwMode="auto">
          <a:xfrm flipH="1">
            <a:off x="1336675" y="5095875"/>
            <a:ext cx="993775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8" name="Freeform 20"/>
          <p:cNvSpPr>
            <a:spLocks/>
          </p:cNvSpPr>
          <p:nvPr/>
        </p:nvSpPr>
        <p:spPr bwMode="auto">
          <a:xfrm>
            <a:off x="5435600" y="3949700"/>
            <a:ext cx="1588" cy="1409700"/>
          </a:xfrm>
          <a:custGeom>
            <a:avLst/>
            <a:gdLst>
              <a:gd name="T0" fmla="*/ 0 w 1588"/>
              <a:gd name="T1" fmla="*/ 0 h 888"/>
              <a:gd name="T2" fmla="*/ 0 w 1588"/>
              <a:gd name="T3" fmla="*/ 816 h 888"/>
              <a:gd name="T4" fmla="*/ 0 w 1588"/>
              <a:gd name="T5" fmla="*/ 888 h 888"/>
              <a:gd name="T6" fmla="*/ 0 60000 65536"/>
              <a:gd name="T7" fmla="*/ 0 60000 65536"/>
              <a:gd name="T8" fmla="*/ 0 60000 65536"/>
              <a:gd name="T9" fmla="*/ 0 w 1588"/>
              <a:gd name="T10" fmla="*/ 0 h 888"/>
              <a:gd name="T11" fmla="*/ 1588 w 1588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88">
                <a:moveTo>
                  <a:pt x="0" y="0"/>
                </a:moveTo>
                <a:lnTo>
                  <a:pt x="0" y="816"/>
                </a:lnTo>
                <a:lnTo>
                  <a:pt x="0" y="88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9" name="Freeform 21"/>
          <p:cNvSpPr>
            <a:spLocks/>
          </p:cNvSpPr>
          <p:nvPr/>
        </p:nvSpPr>
        <p:spPr bwMode="auto">
          <a:xfrm>
            <a:off x="5426075" y="3940175"/>
            <a:ext cx="1588" cy="1409700"/>
          </a:xfrm>
          <a:custGeom>
            <a:avLst/>
            <a:gdLst>
              <a:gd name="T0" fmla="*/ 0 w 1588"/>
              <a:gd name="T1" fmla="*/ 0 h 888"/>
              <a:gd name="T2" fmla="*/ 0 w 1588"/>
              <a:gd name="T3" fmla="*/ 816 h 888"/>
              <a:gd name="T4" fmla="*/ 0 w 1588"/>
              <a:gd name="T5" fmla="*/ 888 h 888"/>
              <a:gd name="T6" fmla="*/ 0 60000 65536"/>
              <a:gd name="T7" fmla="*/ 0 60000 65536"/>
              <a:gd name="T8" fmla="*/ 0 60000 65536"/>
              <a:gd name="T9" fmla="*/ 0 w 1588"/>
              <a:gd name="T10" fmla="*/ 0 h 888"/>
              <a:gd name="T11" fmla="*/ 1588 w 1588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88">
                <a:moveTo>
                  <a:pt x="0" y="0"/>
                </a:moveTo>
                <a:lnTo>
                  <a:pt x="0" y="816"/>
                </a:lnTo>
                <a:lnTo>
                  <a:pt x="0" y="888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Line 22"/>
          <p:cNvSpPr>
            <a:spLocks noChangeShapeType="1"/>
          </p:cNvSpPr>
          <p:nvPr/>
        </p:nvSpPr>
        <p:spPr bwMode="auto">
          <a:xfrm>
            <a:off x="7073900" y="5156200"/>
            <a:ext cx="1588" cy="2032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1" name="Line 23"/>
          <p:cNvSpPr>
            <a:spLocks noChangeShapeType="1"/>
          </p:cNvSpPr>
          <p:nvPr/>
        </p:nvSpPr>
        <p:spPr bwMode="auto">
          <a:xfrm>
            <a:off x="7064375" y="5146675"/>
            <a:ext cx="1588" cy="2032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2" name="Rectangle 24"/>
          <p:cNvSpPr>
            <a:spLocks noChangeArrowheads="1"/>
          </p:cNvSpPr>
          <p:nvPr/>
        </p:nvSpPr>
        <p:spPr bwMode="auto">
          <a:xfrm>
            <a:off x="3470275" y="5089525"/>
            <a:ext cx="10302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External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acoustic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meatus</a:t>
            </a:r>
            <a:endParaRPr lang="en-US" sz="1800" b="1">
              <a:latin typeface="Arial" charset="0"/>
            </a:endParaRPr>
          </a:p>
        </p:txBody>
      </p:sp>
      <p:sp>
        <p:nvSpPr>
          <p:cNvPr id="47123" name="Rectangle 25"/>
          <p:cNvSpPr>
            <a:spLocks noChangeArrowheads="1"/>
          </p:cNvSpPr>
          <p:nvPr/>
        </p:nvSpPr>
        <p:spPr bwMode="auto">
          <a:xfrm>
            <a:off x="454025" y="2479675"/>
            <a:ext cx="8604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Auricle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(pinna)</a:t>
            </a:r>
            <a:endParaRPr lang="en-US" sz="1800" b="1">
              <a:latin typeface="Arial" charset="0"/>
            </a:endParaRPr>
          </a:p>
        </p:txBody>
      </p:sp>
      <p:sp>
        <p:nvSpPr>
          <p:cNvPr id="47124" name="Rectangle 26"/>
          <p:cNvSpPr>
            <a:spLocks noChangeArrowheads="1"/>
          </p:cNvSpPr>
          <p:nvPr/>
        </p:nvSpPr>
        <p:spPr bwMode="auto">
          <a:xfrm>
            <a:off x="444500" y="6038850"/>
            <a:ext cx="43354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charset="0"/>
              </a:rPr>
              <a:t>(a) The three regions of the ear</a:t>
            </a:r>
            <a:endParaRPr lang="en-US" sz="1800">
              <a:latin typeface="Arial" charset="0"/>
            </a:endParaRPr>
          </a:p>
        </p:txBody>
      </p:sp>
      <p:sp>
        <p:nvSpPr>
          <p:cNvPr id="47125" name="Rectangle 27"/>
          <p:cNvSpPr>
            <a:spLocks noChangeArrowheads="1"/>
          </p:cNvSpPr>
          <p:nvPr/>
        </p:nvSpPr>
        <p:spPr bwMode="auto">
          <a:xfrm>
            <a:off x="444500" y="3559175"/>
            <a:ext cx="606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Helix</a:t>
            </a:r>
            <a:endParaRPr lang="en-US" sz="1800" b="1">
              <a:latin typeface="Arial" charset="0"/>
            </a:endParaRPr>
          </a:p>
        </p:txBody>
      </p:sp>
      <p:sp>
        <p:nvSpPr>
          <p:cNvPr id="47126" name="Rectangle 28"/>
          <p:cNvSpPr>
            <a:spLocks noChangeArrowheads="1"/>
          </p:cNvSpPr>
          <p:nvPr/>
        </p:nvSpPr>
        <p:spPr bwMode="auto">
          <a:xfrm>
            <a:off x="444500" y="4933950"/>
            <a:ext cx="833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Lobule</a:t>
            </a:r>
            <a:endParaRPr lang="en-US" sz="1800" b="1">
              <a:latin typeface="Arial" charset="0"/>
            </a:endParaRPr>
          </a:p>
        </p:txBody>
      </p:sp>
      <p:sp>
        <p:nvSpPr>
          <p:cNvPr id="47127" name="Rectangle 29"/>
          <p:cNvSpPr>
            <a:spLocks noChangeArrowheads="1"/>
          </p:cNvSpPr>
          <p:nvPr/>
        </p:nvSpPr>
        <p:spPr bwMode="auto">
          <a:xfrm>
            <a:off x="6419850" y="5359400"/>
            <a:ext cx="2287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Pharyngotympanic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(auditory) tube</a:t>
            </a:r>
            <a:endParaRPr lang="en-US" sz="1800" b="1">
              <a:latin typeface="Arial" charset="0"/>
            </a:endParaRPr>
          </a:p>
        </p:txBody>
      </p:sp>
      <p:sp>
        <p:nvSpPr>
          <p:cNvPr id="47128" name="Rectangle 30"/>
          <p:cNvSpPr>
            <a:spLocks noChangeArrowheads="1"/>
          </p:cNvSpPr>
          <p:nvPr/>
        </p:nvSpPr>
        <p:spPr bwMode="auto">
          <a:xfrm>
            <a:off x="4914900" y="5359400"/>
            <a:ext cx="12842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Tympanic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membrane</a:t>
            </a:r>
          </a:p>
        </p:txBody>
      </p:sp>
      <p:sp>
        <p:nvSpPr>
          <p:cNvPr id="47129" name="Rectangle 31"/>
          <p:cNvSpPr>
            <a:spLocks noChangeArrowheads="1"/>
          </p:cNvSpPr>
          <p:nvPr/>
        </p:nvSpPr>
        <p:spPr bwMode="auto">
          <a:xfrm>
            <a:off x="4025900" y="1597025"/>
            <a:ext cx="11731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charset="0"/>
              </a:rPr>
              <a:t>External</a:t>
            </a:r>
          </a:p>
          <a:p>
            <a:r>
              <a:rPr lang="en-US" sz="2000">
                <a:solidFill>
                  <a:srgbClr val="231F20"/>
                </a:solidFill>
                <a:latin typeface="Arial Black" charset="0"/>
              </a:rPr>
              <a:t>ear</a:t>
            </a:r>
            <a:endParaRPr lang="en-US" sz="1800">
              <a:latin typeface="Arial" charset="0"/>
            </a:endParaRPr>
          </a:p>
        </p:txBody>
      </p:sp>
      <p:sp>
        <p:nvSpPr>
          <p:cNvPr id="47130" name="Rectangle 32"/>
          <p:cNvSpPr>
            <a:spLocks noChangeArrowheads="1"/>
          </p:cNvSpPr>
          <p:nvPr/>
        </p:nvSpPr>
        <p:spPr bwMode="auto">
          <a:xfrm>
            <a:off x="5559425" y="1400175"/>
            <a:ext cx="9175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charset="0"/>
              </a:rPr>
              <a:t>Middle</a:t>
            </a:r>
          </a:p>
          <a:p>
            <a:r>
              <a:rPr lang="en-US" sz="2000">
                <a:solidFill>
                  <a:srgbClr val="231F20"/>
                </a:solidFill>
                <a:latin typeface="Arial Black" charset="0"/>
              </a:rPr>
              <a:t>ear</a:t>
            </a:r>
            <a:endParaRPr lang="en-US" sz="1800">
              <a:latin typeface="Arial" charset="0"/>
            </a:endParaRPr>
          </a:p>
        </p:txBody>
      </p:sp>
      <p:sp>
        <p:nvSpPr>
          <p:cNvPr id="47131" name="Rectangle 33"/>
          <p:cNvSpPr>
            <a:spLocks noChangeArrowheads="1"/>
          </p:cNvSpPr>
          <p:nvPr/>
        </p:nvSpPr>
        <p:spPr bwMode="auto">
          <a:xfrm>
            <a:off x="6731000" y="1400175"/>
            <a:ext cx="162401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charset="0"/>
              </a:rPr>
              <a:t>Internal ear</a:t>
            </a:r>
          </a:p>
          <a:p>
            <a:r>
              <a:rPr lang="en-US" sz="2000">
                <a:solidFill>
                  <a:srgbClr val="231F20"/>
                </a:solidFill>
                <a:latin typeface="Arial Black" charset="0"/>
              </a:rPr>
              <a:t>(labyrinth)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External Ear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auricle (pinna) is composed of: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Helix (rim)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Lobule (earlobe)</a:t>
            </a:r>
          </a:p>
          <a:p>
            <a:pPr eaLnBrk="1" hangingPunct="1"/>
            <a:r>
              <a:rPr lang="en-US"/>
              <a:t>External acoustic meatus (auditory canal)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Short, curved tube lined with skin bearing hairs, sebaceous glands, and ceruminous glands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External Ear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Tympanic membrane (eardrum)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Boundary between external and middle ears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Connective tissue membrane that vibrates in response to sound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Transfers sound energy to the bones of the middle ear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Middle Ear 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small, air-filled, mucosa-lined cavity in the temporal bone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Flanked laterally by the eardrum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Flanked medially by bony wall containing the oval (vestibular) and round (cochlear) windows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Middle Ear </a:t>
            </a:r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Epitympanic recess—superior portion of the middle ear</a:t>
            </a:r>
          </a:p>
          <a:p>
            <a:pPr eaLnBrk="1" hangingPunct="1"/>
            <a:r>
              <a:rPr lang="en-US"/>
              <a:t>Pharyngotympanic (auditory) tube—connects the middle ear to the nasopharynx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Equalizes pressure in the middle ear cavity with the external air pressure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ChangeArrowheads="1"/>
          </p:cNvSpPr>
          <p:nvPr/>
        </p:nvSpPr>
        <p:spPr bwMode="auto">
          <a:xfrm>
            <a:off x="7974013" y="6581775"/>
            <a:ext cx="1166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15.25b</a:t>
            </a:r>
          </a:p>
        </p:txBody>
      </p:sp>
      <p:pic>
        <p:nvPicPr>
          <p:cNvPr id="52227" name="Picture 9"/>
          <p:cNvPicPr>
            <a:picLocks noChangeAspect="1" noChangeArrowheads="1"/>
          </p:cNvPicPr>
          <p:nvPr/>
        </p:nvPicPr>
        <p:blipFill>
          <a:blip r:embed="rId2"/>
          <a:srcRect l="28447" t="16635" r="15950" b="11334"/>
          <a:stretch>
            <a:fillRect/>
          </a:stretch>
        </p:blipFill>
        <p:spPr bwMode="auto">
          <a:xfrm>
            <a:off x="2797175" y="1470025"/>
            <a:ext cx="4576763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Freeform 10"/>
          <p:cNvSpPr>
            <a:spLocks/>
          </p:cNvSpPr>
          <p:nvPr/>
        </p:nvSpPr>
        <p:spPr bwMode="auto">
          <a:xfrm>
            <a:off x="1931988" y="736600"/>
            <a:ext cx="2555875" cy="2479675"/>
          </a:xfrm>
          <a:custGeom>
            <a:avLst/>
            <a:gdLst>
              <a:gd name="T0" fmla="*/ 1610 w 1610"/>
              <a:gd name="T1" fmla="*/ 1562 h 1562"/>
              <a:gd name="T2" fmla="*/ 674 w 1610"/>
              <a:gd name="T3" fmla="*/ 0 h 1562"/>
              <a:gd name="T4" fmla="*/ 0 w 1610"/>
              <a:gd name="T5" fmla="*/ 0 h 1562"/>
              <a:gd name="T6" fmla="*/ 0 60000 65536"/>
              <a:gd name="T7" fmla="*/ 0 60000 65536"/>
              <a:gd name="T8" fmla="*/ 0 60000 65536"/>
              <a:gd name="T9" fmla="*/ 0 w 1610"/>
              <a:gd name="T10" fmla="*/ 0 h 1562"/>
              <a:gd name="T11" fmla="*/ 1610 w 1610"/>
              <a:gd name="T12" fmla="*/ 1562 h 15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0" h="1562">
                <a:moveTo>
                  <a:pt x="1610" y="1562"/>
                </a:moveTo>
                <a:lnTo>
                  <a:pt x="67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Freeform 11"/>
          <p:cNvSpPr>
            <a:spLocks/>
          </p:cNvSpPr>
          <p:nvPr/>
        </p:nvSpPr>
        <p:spPr bwMode="auto">
          <a:xfrm>
            <a:off x="2693988" y="1365250"/>
            <a:ext cx="990600" cy="1177925"/>
          </a:xfrm>
          <a:custGeom>
            <a:avLst/>
            <a:gdLst>
              <a:gd name="T0" fmla="*/ 624 w 624"/>
              <a:gd name="T1" fmla="*/ 742 h 742"/>
              <a:gd name="T2" fmla="*/ 228 w 624"/>
              <a:gd name="T3" fmla="*/ 2 h 742"/>
              <a:gd name="T4" fmla="*/ 0 w 624"/>
              <a:gd name="T5" fmla="*/ 0 h 742"/>
              <a:gd name="T6" fmla="*/ 0 60000 65536"/>
              <a:gd name="T7" fmla="*/ 0 60000 65536"/>
              <a:gd name="T8" fmla="*/ 0 60000 65536"/>
              <a:gd name="T9" fmla="*/ 0 w 624"/>
              <a:gd name="T10" fmla="*/ 0 h 742"/>
              <a:gd name="T11" fmla="*/ 624 w 624"/>
              <a:gd name="T12" fmla="*/ 742 h 7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742">
                <a:moveTo>
                  <a:pt x="624" y="742"/>
                </a:moveTo>
                <a:lnTo>
                  <a:pt x="228" y="2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Freeform 12"/>
          <p:cNvSpPr>
            <a:spLocks/>
          </p:cNvSpPr>
          <p:nvPr/>
        </p:nvSpPr>
        <p:spPr bwMode="auto">
          <a:xfrm>
            <a:off x="2773363" y="3878263"/>
            <a:ext cx="488950" cy="203200"/>
          </a:xfrm>
          <a:custGeom>
            <a:avLst/>
            <a:gdLst>
              <a:gd name="T0" fmla="*/ 308 w 308"/>
              <a:gd name="T1" fmla="*/ 0 h 128"/>
              <a:gd name="T2" fmla="*/ 126 w 308"/>
              <a:gd name="T3" fmla="*/ 128 h 128"/>
              <a:gd name="T4" fmla="*/ 0 w 308"/>
              <a:gd name="T5" fmla="*/ 128 h 128"/>
              <a:gd name="T6" fmla="*/ 0 60000 65536"/>
              <a:gd name="T7" fmla="*/ 0 60000 65536"/>
              <a:gd name="T8" fmla="*/ 0 60000 65536"/>
              <a:gd name="T9" fmla="*/ 0 w 308"/>
              <a:gd name="T10" fmla="*/ 0 h 128"/>
              <a:gd name="T11" fmla="*/ 308 w 308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8" h="128">
                <a:moveTo>
                  <a:pt x="308" y="0"/>
                </a:moveTo>
                <a:lnTo>
                  <a:pt x="126" y="128"/>
                </a:lnTo>
                <a:lnTo>
                  <a:pt x="0" y="128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1" name="Freeform 13"/>
          <p:cNvSpPr>
            <a:spLocks/>
          </p:cNvSpPr>
          <p:nvPr/>
        </p:nvSpPr>
        <p:spPr bwMode="auto">
          <a:xfrm>
            <a:off x="5194300" y="1057275"/>
            <a:ext cx="1873250" cy="1206500"/>
          </a:xfrm>
          <a:custGeom>
            <a:avLst/>
            <a:gdLst>
              <a:gd name="T0" fmla="*/ 0 w 1180"/>
              <a:gd name="T1" fmla="*/ 760 h 760"/>
              <a:gd name="T2" fmla="*/ 1180 w 1180"/>
              <a:gd name="T3" fmla="*/ 0 h 760"/>
              <a:gd name="T4" fmla="*/ 188 w 1180"/>
              <a:gd name="T5" fmla="*/ 572 h 760"/>
              <a:gd name="T6" fmla="*/ 0 60000 65536"/>
              <a:gd name="T7" fmla="*/ 0 60000 65536"/>
              <a:gd name="T8" fmla="*/ 0 60000 65536"/>
              <a:gd name="T9" fmla="*/ 0 w 1180"/>
              <a:gd name="T10" fmla="*/ 0 h 760"/>
              <a:gd name="T11" fmla="*/ 1180 w 1180"/>
              <a:gd name="T12" fmla="*/ 760 h 7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0" h="760">
                <a:moveTo>
                  <a:pt x="0" y="760"/>
                </a:moveTo>
                <a:lnTo>
                  <a:pt x="1180" y="0"/>
                </a:lnTo>
                <a:lnTo>
                  <a:pt x="188" y="57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2" name="Freeform 14"/>
          <p:cNvSpPr>
            <a:spLocks/>
          </p:cNvSpPr>
          <p:nvPr/>
        </p:nvSpPr>
        <p:spPr bwMode="auto">
          <a:xfrm>
            <a:off x="5003800" y="2593975"/>
            <a:ext cx="2546350" cy="504825"/>
          </a:xfrm>
          <a:custGeom>
            <a:avLst/>
            <a:gdLst>
              <a:gd name="T0" fmla="*/ 0 w 1604"/>
              <a:gd name="T1" fmla="*/ 318 h 318"/>
              <a:gd name="T2" fmla="*/ 788 w 1604"/>
              <a:gd name="T3" fmla="*/ 0 h 318"/>
              <a:gd name="T4" fmla="*/ 1604 w 1604"/>
              <a:gd name="T5" fmla="*/ 0 h 318"/>
              <a:gd name="T6" fmla="*/ 0 60000 65536"/>
              <a:gd name="T7" fmla="*/ 0 60000 65536"/>
              <a:gd name="T8" fmla="*/ 0 60000 65536"/>
              <a:gd name="T9" fmla="*/ 0 w 1604"/>
              <a:gd name="T10" fmla="*/ 0 h 318"/>
              <a:gd name="T11" fmla="*/ 1604 w 1604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4" h="318">
                <a:moveTo>
                  <a:pt x="0" y="318"/>
                </a:moveTo>
                <a:lnTo>
                  <a:pt x="788" y="0"/>
                </a:lnTo>
                <a:lnTo>
                  <a:pt x="1604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3" name="Freeform 15"/>
          <p:cNvSpPr>
            <a:spLocks/>
          </p:cNvSpPr>
          <p:nvPr/>
        </p:nvSpPr>
        <p:spPr bwMode="auto">
          <a:xfrm>
            <a:off x="6442075" y="3165475"/>
            <a:ext cx="1104900" cy="1588"/>
          </a:xfrm>
          <a:custGeom>
            <a:avLst/>
            <a:gdLst>
              <a:gd name="T0" fmla="*/ 0 w 696"/>
              <a:gd name="T1" fmla="*/ 0 h 1588"/>
              <a:gd name="T2" fmla="*/ 198 w 696"/>
              <a:gd name="T3" fmla="*/ 0 h 1588"/>
              <a:gd name="T4" fmla="*/ 696 w 696"/>
              <a:gd name="T5" fmla="*/ 0 h 1588"/>
              <a:gd name="T6" fmla="*/ 0 60000 65536"/>
              <a:gd name="T7" fmla="*/ 0 60000 65536"/>
              <a:gd name="T8" fmla="*/ 0 60000 65536"/>
              <a:gd name="T9" fmla="*/ 0 w 696"/>
              <a:gd name="T10" fmla="*/ 0 h 1588"/>
              <a:gd name="T11" fmla="*/ 696 w 69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6" h="1588">
                <a:moveTo>
                  <a:pt x="0" y="0"/>
                </a:moveTo>
                <a:lnTo>
                  <a:pt x="198" y="0"/>
                </a:lnTo>
                <a:lnTo>
                  <a:pt x="696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Freeform 16"/>
          <p:cNvSpPr>
            <a:spLocks/>
          </p:cNvSpPr>
          <p:nvPr/>
        </p:nvSpPr>
        <p:spPr bwMode="auto">
          <a:xfrm>
            <a:off x="2525713" y="2355850"/>
            <a:ext cx="815975" cy="311150"/>
          </a:xfrm>
          <a:custGeom>
            <a:avLst/>
            <a:gdLst>
              <a:gd name="T0" fmla="*/ 0 w 514"/>
              <a:gd name="T1" fmla="*/ 0 h 196"/>
              <a:gd name="T2" fmla="*/ 130 w 514"/>
              <a:gd name="T3" fmla="*/ 0 h 196"/>
              <a:gd name="T4" fmla="*/ 514 w 514"/>
              <a:gd name="T5" fmla="*/ 196 h 196"/>
              <a:gd name="T6" fmla="*/ 0 60000 65536"/>
              <a:gd name="T7" fmla="*/ 0 60000 65536"/>
              <a:gd name="T8" fmla="*/ 0 60000 65536"/>
              <a:gd name="T9" fmla="*/ 0 w 514"/>
              <a:gd name="T10" fmla="*/ 0 h 196"/>
              <a:gd name="T11" fmla="*/ 514 w 514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196">
                <a:moveTo>
                  <a:pt x="0" y="0"/>
                </a:moveTo>
                <a:lnTo>
                  <a:pt x="130" y="0"/>
                </a:lnTo>
                <a:lnTo>
                  <a:pt x="514" y="19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Freeform 17"/>
          <p:cNvSpPr>
            <a:spLocks/>
          </p:cNvSpPr>
          <p:nvPr/>
        </p:nvSpPr>
        <p:spPr bwMode="auto">
          <a:xfrm>
            <a:off x="2170113" y="2870200"/>
            <a:ext cx="1428750" cy="193675"/>
          </a:xfrm>
          <a:custGeom>
            <a:avLst/>
            <a:gdLst>
              <a:gd name="T0" fmla="*/ 0 w 900"/>
              <a:gd name="T1" fmla="*/ 0 h 122"/>
              <a:gd name="T2" fmla="*/ 256 w 900"/>
              <a:gd name="T3" fmla="*/ 0 h 122"/>
              <a:gd name="T4" fmla="*/ 900 w 900"/>
              <a:gd name="T5" fmla="*/ 122 h 122"/>
              <a:gd name="T6" fmla="*/ 0 60000 65536"/>
              <a:gd name="T7" fmla="*/ 0 60000 65536"/>
              <a:gd name="T8" fmla="*/ 0 60000 65536"/>
              <a:gd name="T9" fmla="*/ 0 w 900"/>
              <a:gd name="T10" fmla="*/ 0 h 122"/>
              <a:gd name="T11" fmla="*/ 900 w 900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122">
                <a:moveTo>
                  <a:pt x="0" y="0"/>
                </a:moveTo>
                <a:lnTo>
                  <a:pt x="256" y="0"/>
                </a:lnTo>
                <a:lnTo>
                  <a:pt x="900" y="12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Freeform 18"/>
          <p:cNvSpPr>
            <a:spLocks/>
          </p:cNvSpPr>
          <p:nvPr/>
        </p:nvSpPr>
        <p:spPr bwMode="auto">
          <a:xfrm>
            <a:off x="2468563" y="3371850"/>
            <a:ext cx="1812925" cy="28575"/>
          </a:xfrm>
          <a:custGeom>
            <a:avLst/>
            <a:gdLst>
              <a:gd name="T0" fmla="*/ 0 w 1142"/>
              <a:gd name="T1" fmla="*/ 18 h 18"/>
              <a:gd name="T2" fmla="*/ 304 w 1142"/>
              <a:gd name="T3" fmla="*/ 18 h 18"/>
              <a:gd name="T4" fmla="*/ 1142 w 1142"/>
              <a:gd name="T5" fmla="*/ 0 h 18"/>
              <a:gd name="T6" fmla="*/ 0 60000 65536"/>
              <a:gd name="T7" fmla="*/ 0 60000 65536"/>
              <a:gd name="T8" fmla="*/ 0 60000 65536"/>
              <a:gd name="T9" fmla="*/ 0 w 1142"/>
              <a:gd name="T10" fmla="*/ 0 h 18"/>
              <a:gd name="T11" fmla="*/ 1142 w 1142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2" h="18">
                <a:moveTo>
                  <a:pt x="0" y="18"/>
                </a:moveTo>
                <a:lnTo>
                  <a:pt x="304" y="18"/>
                </a:lnTo>
                <a:lnTo>
                  <a:pt x="1142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Line 19"/>
          <p:cNvSpPr>
            <a:spLocks noChangeShapeType="1"/>
          </p:cNvSpPr>
          <p:nvPr/>
        </p:nvSpPr>
        <p:spPr bwMode="auto">
          <a:xfrm>
            <a:off x="6654800" y="4316413"/>
            <a:ext cx="89535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Line 20"/>
          <p:cNvSpPr>
            <a:spLocks noChangeShapeType="1"/>
          </p:cNvSpPr>
          <p:nvPr/>
        </p:nvSpPr>
        <p:spPr bwMode="auto">
          <a:xfrm>
            <a:off x="7067550" y="1057275"/>
            <a:ext cx="187325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Freeform 21"/>
          <p:cNvSpPr>
            <a:spLocks/>
          </p:cNvSpPr>
          <p:nvPr/>
        </p:nvSpPr>
        <p:spPr bwMode="auto">
          <a:xfrm>
            <a:off x="1573213" y="2165350"/>
            <a:ext cx="95250" cy="1655763"/>
          </a:xfrm>
          <a:custGeom>
            <a:avLst/>
            <a:gdLst>
              <a:gd name="T0" fmla="*/ 58 w 60"/>
              <a:gd name="T1" fmla="*/ 0 h 1043"/>
              <a:gd name="T2" fmla="*/ 0 w 60"/>
              <a:gd name="T3" fmla="*/ 0 h 1043"/>
              <a:gd name="T4" fmla="*/ 0 w 60"/>
              <a:gd name="T5" fmla="*/ 1043 h 1043"/>
              <a:gd name="T6" fmla="*/ 60 w 60"/>
              <a:gd name="T7" fmla="*/ 1043 h 1043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1043"/>
              <a:gd name="T14" fmla="*/ 60 w 60"/>
              <a:gd name="T15" fmla="*/ 1043 h 10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1043">
                <a:moveTo>
                  <a:pt x="58" y="0"/>
                </a:moveTo>
                <a:lnTo>
                  <a:pt x="0" y="0"/>
                </a:lnTo>
                <a:lnTo>
                  <a:pt x="0" y="1043"/>
                </a:lnTo>
                <a:lnTo>
                  <a:pt x="60" y="1043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Freeform 22"/>
          <p:cNvSpPr>
            <a:spLocks/>
          </p:cNvSpPr>
          <p:nvPr/>
        </p:nvSpPr>
        <p:spPr bwMode="auto">
          <a:xfrm>
            <a:off x="2773363" y="3878263"/>
            <a:ext cx="488950" cy="203200"/>
          </a:xfrm>
          <a:custGeom>
            <a:avLst/>
            <a:gdLst>
              <a:gd name="T0" fmla="*/ 308 w 308"/>
              <a:gd name="T1" fmla="*/ 0 h 128"/>
              <a:gd name="T2" fmla="*/ 126 w 308"/>
              <a:gd name="T3" fmla="*/ 128 h 128"/>
              <a:gd name="T4" fmla="*/ 0 w 308"/>
              <a:gd name="T5" fmla="*/ 128 h 128"/>
              <a:gd name="T6" fmla="*/ 0 60000 65536"/>
              <a:gd name="T7" fmla="*/ 0 60000 65536"/>
              <a:gd name="T8" fmla="*/ 0 60000 65536"/>
              <a:gd name="T9" fmla="*/ 0 w 308"/>
              <a:gd name="T10" fmla="*/ 0 h 128"/>
              <a:gd name="T11" fmla="*/ 308 w 308"/>
              <a:gd name="T12" fmla="*/ 128 h 1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8" h="128">
                <a:moveTo>
                  <a:pt x="308" y="0"/>
                </a:moveTo>
                <a:lnTo>
                  <a:pt x="126" y="128"/>
                </a:lnTo>
                <a:lnTo>
                  <a:pt x="0" y="128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Freeform 23"/>
          <p:cNvSpPr>
            <a:spLocks/>
          </p:cNvSpPr>
          <p:nvPr/>
        </p:nvSpPr>
        <p:spPr bwMode="auto">
          <a:xfrm>
            <a:off x="5194300" y="1057275"/>
            <a:ext cx="1873250" cy="1206500"/>
          </a:xfrm>
          <a:custGeom>
            <a:avLst/>
            <a:gdLst>
              <a:gd name="T0" fmla="*/ 0 w 1180"/>
              <a:gd name="T1" fmla="*/ 760 h 760"/>
              <a:gd name="T2" fmla="*/ 1180 w 1180"/>
              <a:gd name="T3" fmla="*/ 0 h 760"/>
              <a:gd name="T4" fmla="*/ 188 w 1180"/>
              <a:gd name="T5" fmla="*/ 572 h 760"/>
              <a:gd name="T6" fmla="*/ 0 60000 65536"/>
              <a:gd name="T7" fmla="*/ 0 60000 65536"/>
              <a:gd name="T8" fmla="*/ 0 60000 65536"/>
              <a:gd name="T9" fmla="*/ 0 w 1180"/>
              <a:gd name="T10" fmla="*/ 0 h 760"/>
              <a:gd name="T11" fmla="*/ 1180 w 1180"/>
              <a:gd name="T12" fmla="*/ 760 h 7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0" h="760">
                <a:moveTo>
                  <a:pt x="0" y="760"/>
                </a:moveTo>
                <a:lnTo>
                  <a:pt x="1180" y="0"/>
                </a:lnTo>
                <a:lnTo>
                  <a:pt x="188" y="572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2" name="Line 24"/>
          <p:cNvSpPr>
            <a:spLocks noChangeShapeType="1"/>
          </p:cNvSpPr>
          <p:nvPr/>
        </p:nvSpPr>
        <p:spPr bwMode="auto">
          <a:xfrm flipH="1">
            <a:off x="1423988" y="2955925"/>
            <a:ext cx="146050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3" name="Line 25"/>
          <p:cNvSpPr>
            <a:spLocks noChangeShapeType="1"/>
          </p:cNvSpPr>
          <p:nvPr/>
        </p:nvSpPr>
        <p:spPr bwMode="auto">
          <a:xfrm>
            <a:off x="6654800" y="4316413"/>
            <a:ext cx="89535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4" name="Freeform 26"/>
          <p:cNvSpPr>
            <a:spLocks/>
          </p:cNvSpPr>
          <p:nvPr/>
        </p:nvSpPr>
        <p:spPr bwMode="auto">
          <a:xfrm>
            <a:off x="6842125" y="3567113"/>
            <a:ext cx="708025" cy="130175"/>
          </a:xfrm>
          <a:custGeom>
            <a:avLst/>
            <a:gdLst>
              <a:gd name="T0" fmla="*/ 0 w 446"/>
              <a:gd name="T1" fmla="*/ 0 h 82"/>
              <a:gd name="T2" fmla="*/ 310 w 446"/>
              <a:gd name="T3" fmla="*/ 82 h 82"/>
              <a:gd name="T4" fmla="*/ 446 w 446"/>
              <a:gd name="T5" fmla="*/ 82 h 82"/>
              <a:gd name="T6" fmla="*/ 0 60000 65536"/>
              <a:gd name="T7" fmla="*/ 0 60000 65536"/>
              <a:gd name="T8" fmla="*/ 0 60000 65536"/>
              <a:gd name="T9" fmla="*/ 0 w 446"/>
              <a:gd name="T10" fmla="*/ 0 h 82"/>
              <a:gd name="T11" fmla="*/ 446 w 446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6" h="82">
                <a:moveTo>
                  <a:pt x="0" y="0"/>
                </a:moveTo>
                <a:lnTo>
                  <a:pt x="310" y="82"/>
                </a:lnTo>
                <a:lnTo>
                  <a:pt x="446" y="8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5" name="Freeform 27"/>
          <p:cNvSpPr>
            <a:spLocks/>
          </p:cNvSpPr>
          <p:nvPr/>
        </p:nvSpPr>
        <p:spPr bwMode="auto">
          <a:xfrm>
            <a:off x="6842125" y="3567113"/>
            <a:ext cx="708025" cy="130175"/>
          </a:xfrm>
          <a:custGeom>
            <a:avLst/>
            <a:gdLst>
              <a:gd name="T0" fmla="*/ 0 w 446"/>
              <a:gd name="T1" fmla="*/ 0 h 82"/>
              <a:gd name="T2" fmla="*/ 310 w 446"/>
              <a:gd name="T3" fmla="*/ 82 h 82"/>
              <a:gd name="T4" fmla="*/ 446 w 446"/>
              <a:gd name="T5" fmla="*/ 82 h 82"/>
              <a:gd name="T6" fmla="*/ 0 60000 65536"/>
              <a:gd name="T7" fmla="*/ 0 60000 65536"/>
              <a:gd name="T8" fmla="*/ 0 60000 65536"/>
              <a:gd name="T9" fmla="*/ 0 w 446"/>
              <a:gd name="T10" fmla="*/ 0 h 82"/>
              <a:gd name="T11" fmla="*/ 446 w 446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6" h="82">
                <a:moveTo>
                  <a:pt x="0" y="0"/>
                </a:moveTo>
                <a:lnTo>
                  <a:pt x="310" y="82"/>
                </a:lnTo>
                <a:lnTo>
                  <a:pt x="446" y="82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Freeform 28"/>
          <p:cNvSpPr>
            <a:spLocks/>
          </p:cNvSpPr>
          <p:nvPr/>
        </p:nvSpPr>
        <p:spPr bwMode="auto">
          <a:xfrm>
            <a:off x="5003800" y="2593975"/>
            <a:ext cx="2546350" cy="504825"/>
          </a:xfrm>
          <a:custGeom>
            <a:avLst/>
            <a:gdLst>
              <a:gd name="T0" fmla="*/ 0 w 1604"/>
              <a:gd name="T1" fmla="*/ 318 h 318"/>
              <a:gd name="T2" fmla="*/ 788 w 1604"/>
              <a:gd name="T3" fmla="*/ 0 h 318"/>
              <a:gd name="T4" fmla="*/ 1604 w 1604"/>
              <a:gd name="T5" fmla="*/ 0 h 318"/>
              <a:gd name="T6" fmla="*/ 0 60000 65536"/>
              <a:gd name="T7" fmla="*/ 0 60000 65536"/>
              <a:gd name="T8" fmla="*/ 0 60000 65536"/>
              <a:gd name="T9" fmla="*/ 0 w 1604"/>
              <a:gd name="T10" fmla="*/ 0 h 318"/>
              <a:gd name="T11" fmla="*/ 1604 w 1604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4" h="318">
                <a:moveTo>
                  <a:pt x="0" y="318"/>
                </a:moveTo>
                <a:lnTo>
                  <a:pt x="788" y="0"/>
                </a:lnTo>
                <a:lnTo>
                  <a:pt x="1604" y="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Freeform 29"/>
          <p:cNvSpPr>
            <a:spLocks/>
          </p:cNvSpPr>
          <p:nvPr/>
        </p:nvSpPr>
        <p:spPr bwMode="auto">
          <a:xfrm>
            <a:off x="6442075" y="3165475"/>
            <a:ext cx="1104900" cy="1588"/>
          </a:xfrm>
          <a:custGeom>
            <a:avLst/>
            <a:gdLst>
              <a:gd name="T0" fmla="*/ 0 w 696"/>
              <a:gd name="T1" fmla="*/ 0 h 1588"/>
              <a:gd name="T2" fmla="*/ 198 w 696"/>
              <a:gd name="T3" fmla="*/ 0 h 1588"/>
              <a:gd name="T4" fmla="*/ 696 w 696"/>
              <a:gd name="T5" fmla="*/ 0 h 1588"/>
              <a:gd name="T6" fmla="*/ 0 60000 65536"/>
              <a:gd name="T7" fmla="*/ 0 60000 65536"/>
              <a:gd name="T8" fmla="*/ 0 60000 65536"/>
              <a:gd name="T9" fmla="*/ 0 w 696"/>
              <a:gd name="T10" fmla="*/ 0 h 1588"/>
              <a:gd name="T11" fmla="*/ 696 w 69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6" h="1588">
                <a:moveTo>
                  <a:pt x="0" y="0"/>
                </a:moveTo>
                <a:lnTo>
                  <a:pt x="198" y="0"/>
                </a:lnTo>
                <a:lnTo>
                  <a:pt x="696" y="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8" name="Freeform 30"/>
          <p:cNvSpPr>
            <a:spLocks/>
          </p:cNvSpPr>
          <p:nvPr/>
        </p:nvSpPr>
        <p:spPr bwMode="auto">
          <a:xfrm>
            <a:off x="5705475" y="5510213"/>
            <a:ext cx="866775" cy="473075"/>
          </a:xfrm>
          <a:custGeom>
            <a:avLst/>
            <a:gdLst>
              <a:gd name="T0" fmla="*/ 0 w 546"/>
              <a:gd name="T1" fmla="*/ 0 h 298"/>
              <a:gd name="T2" fmla="*/ 374 w 546"/>
              <a:gd name="T3" fmla="*/ 298 h 298"/>
              <a:gd name="T4" fmla="*/ 546 w 546"/>
              <a:gd name="T5" fmla="*/ 298 h 298"/>
              <a:gd name="T6" fmla="*/ 0 60000 65536"/>
              <a:gd name="T7" fmla="*/ 0 60000 65536"/>
              <a:gd name="T8" fmla="*/ 0 60000 65536"/>
              <a:gd name="T9" fmla="*/ 0 w 546"/>
              <a:gd name="T10" fmla="*/ 0 h 298"/>
              <a:gd name="T11" fmla="*/ 546 w 546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6" h="298">
                <a:moveTo>
                  <a:pt x="0" y="0"/>
                </a:moveTo>
                <a:lnTo>
                  <a:pt x="374" y="298"/>
                </a:lnTo>
                <a:lnTo>
                  <a:pt x="546" y="298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9" name="Freeform 31"/>
          <p:cNvSpPr>
            <a:spLocks/>
          </p:cNvSpPr>
          <p:nvPr/>
        </p:nvSpPr>
        <p:spPr bwMode="auto">
          <a:xfrm>
            <a:off x="5705475" y="5510213"/>
            <a:ext cx="866775" cy="473075"/>
          </a:xfrm>
          <a:custGeom>
            <a:avLst/>
            <a:gdLst>
              <a:gd name="T0" fmla="*/ 0 w 546"/>
              <a:gd name="T1" fmla="*/ 0 h 298"/>
              <a:gd name="T2" fmla="*/ 374 w 546"/>
              <a:gd name="T3" fmla="*/ 298 h 298"/>
              <a:gd name="T4" fmla="*/ 546 w 546"/>
              <a:gd name="T5" fmla="*/ 298 h 298"/>
              <a:gd name="T6" fmla="*/ 0 60000 65536"/>
              <a:gd name="T7" fmla="*/ 0 60000 65536"/>
              <a:gd name="T8" fmla="*/ 0 60000 65536"/>
              <a:gd name="T9" fmla="*/ 0 w 546"/>
              <a:gd name="T10" fmla="*/ 0 h 298"/>
              <a:gd name="T11" fmla="*/ 546 w 546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6" h="298">
                <a:moveTo>
                  <a:pt x="0" y="0"/>
                </a:moveTo>
                <a:lnTo>
                  <a:pt x="374" y="298"/>
                </a:lnTo>
                <a:lnTo>
                  <a:pt x="546" y="298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0" name="Freeform 32"/>
          <p:cNvSpPr>
            <a:spLocks/>
          </p:cNvSpPr>
          <p:nvPr/>
        </p:nvSpPr>
        <p:spPr bwMode="auto">
          <a:xfrm>
            <a:off x="2128838" y="3900488"/>
            <a:ext cx="2478087" cy="815975"/>
          </a:xfrm>
          <a:custGeom>
            <a:avLst/>
            <a:gdLst>
              <a:gd name="T0" fmla="*/ 1561 w 1561"/>
              <a:gd name="T1" fmla="*/ 0 h 514"/>
              <a:gd name="T2" fmla="*/ 624 w 1561"/>
              <a:gd name="T3" fmla="*/ 514 h 514"/>
              <a:gd name="T4" fmla="*/ 0 w 1561"/>
              <a:gd name="T5" fmla="*/ 514 h 514"/>
              <a:gd name="T6" fmla="*/ 0 60000 65536"/>
              <a:gd name="T7" fmla="*/ 0 60000 65536"/>
              <a:gd name="T8" fmla="*/ 0 60000 65536"/>
              <a:gd name="T9" fmla="*/ 0 w 1561"/>
              <a:gd name="T10" fmla="*/ 0 h 514"/>
              <a:gd name="T11" fmla="*/ 1561 w 1561"/>
              <a:gd name="T12" fmla="*/ 514 h 5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1" h="514">
                <a:moveTo>
                  <a:pt x="1561" y="0"/>
                </a:moveTo>
                <a:lnTo>
                  <a:pt x="624" y="514"/>
                </a:lnTo>
                <a:lnTo>
                  <a:pt x="0" y="51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1" name="Freeform 33"/>
          <p:cNvSpPr>
            <a:spLocks/>
          </p:cNvSpPr>
          <p:nvPr/>
        </p:nvSpPr>
        <p:spPr bwMode="auto">
          <a:xfrm>
            <a:off x="2128838" y="3900488"/>
            <a:ext cx="2478087" cy="815975"/>
          </a:xfrm>
          <a:custGeom>
            <a:avLst/>
            <a:gdLst>
              <a:gd name="T0" fmla="*/ 1561 w 1561"/>
              <a:gd name="T1" fmla="*/ 0 h 514"/>
              <a:gd name="T2" fmla="*/ 624 w 1561"/>
              <a:gd name="T3" fmla="*/ 514 h 514"/>
              <a:gd name="T4" fmla="*/ 0 w 1561"/>
              <a:gd name="T5" fmla="*/ 514 h 514"/>
              <a:gd name="T6" fmla="*/ 0 60000 65536"/>
              <a:gd name="T7" fmla="*/ 0 60000 65536"/>
              <a:gd name="T8" fmla="*/ 0 60000 65536"/>
              <a:gd name="T9" fmla="*/ 0 w 1561"/>
              <a:gd name="T10" fmla="*/ 0 h 514"/>
              <a:gd name="T11" fmla="*/ 1561 w 1561"/>
              <a:gd name="T12" fmla="*/ 514 h 5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1" h="514">
                <a:moveTo>
                  <a:pt x="1561" y="0"/>
                </a:moveTo>
                <a:lnTo>
                  <a:pt x="624" y="514"/>
                </a:lnTo>
                <a:lnTo>
                  <a:pt x="0" y="514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2" name="Freeform 34"/>
          <p:cNvSpPr>
            <a:spLocks/>
          </p:cNvSpPr>
          <p:nvPr/>
        </p:nvSpPr>
        <p:spPr bwMode="auto">
          <a:xfrm>
            <a:off x="2525713" y="2355850"/>
            <a:ext cx="815975" cy="311150"/>
          </a:xfrm>
          <a:custGeom>
            <a:avLst/>
            <a:gdLst>
              <a:gd name="T0" fmla="*/ 0 w 514"/>
              <a:gd name="T1" fmla="*/ 0 h 196"/>
              <a:gd name="T2" fmla="*/ 130 w 514"/>
              <a:gd name="T3" fmla="*/ 0 h 196"/>
              <a:gd name="T4" fmla="*/ 514 w 514"/>
              <a:gd name="T5" fmla="*/ 196 h 196"/>
              <a:gd name="T6" fmla="*/ 0 60000 65536"/>
              <a:gd name="T7" fmla="*/ 0 60000 65536"/>
              <a:gd name="T8" fmla="*/ 0 60000 65536"/>
              <a:gd name="T9" fmla="*/ 0 w 514"/>
              <a:gd name="T10" fmla="*/ 0 h 196"/>
              <a:gd name="T11" fmla="*/ 514 w 514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196">
                <a:moveTo>
                  <a:pt x="0" y="0"/>
                </a:moveTo>
                <a:lnTo>
                  <a:pt x="130" y="0"/>
                </a:lnTo>
                <a:lnTo>
                  <a:pt x="514" y="196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3" name="Freeform 35"/>
          <p:cNvSpPr>
            <a:spLocks/>
          </p:cNvSpPr>
          <p:nvPr/>
        </p:nvSpPr>
        <p:spPr bwMode="auto">
          <a:xfrm>
            <a:off x="2170113" y="2870200"/>
            <a:ext cx="1428750" cy="193675"/>
          </a:xfrm>
          <a:custGeom>
            <a:avLst/>
            <a:gdLst>
              <a:gd name="T0" fmla="*/ 0 w 900"/>
              <a:gd name="T1" fmla="*/ 0 h 122"/>
              <a:gd name="T2" fmla="*/ 256 w 900"/>
              <a:gd name="T3" fmla="*/ 0 h 122"/>
              <a:gd name="T4" fmla="*/ 900 w 900"/>
              <a:gd name="T5" fmla="*/ 122 h 122"/>
              <a:gd name="T6" fmla="*/ 0 60000 65536"/>
              <a:gd name="T7" fmla="*/ 0 60000 65536"/>
              <a:gd name="T8" fmla="*/ 0 60000 65536"/>
              <a:gd name="T9" fmla="*/ 0 w 900"/>
              <a:gd name="T10" fmla="*/ 0 h 122"/>
              <a:gd name="T11" fmla="*/ 900 w 900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122">
                <a:moveTo>
                  <a:pt x="0" y="0"/>
                </a:moveTo>
                <a:lnTo>
                  <a:pt x="256" y="0"/>
                </a:lnTo>
                <a:lnTo>
                  <a:pt x="900" y="122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4" name="Freeform 36"/>
          <p:cNvSpPr>
            <a:spLocks/>
          </p:cNvSpPr>
          <p:nvPr/>
        </p:nvSpPr>
        <p:spPr bwMode="auto">
          <a:xfrm>
            <a:off x="2474913" y="3371850"/>
            <a:ext cx="1806575" cy="28575"/>
          </a:xfrm>
          <a:custGeom>
            <a:avLst/>
            <a:gdLst>
              <a:gd name="T0" fmla="*/ 0 w 1138"/>
              <a:gd name="T1" fmla="*/ 18 h 18"/>
              <a:gd name="T2" fmla="*/ 300 w 1138"/>
              <a:gd name="T3" fmla="*/ 18 h 18"/>
              <a:gd name="T4" fmla="*/ 1138 w 1138"/>
              <a:gd name="T5" fmla="*/ 0 h 18"/>
              <a:gd name="T6" fmla="*/ 0 60000 65536"/>
              <a:gd name="T7" fmla="*/ 0 60000 65536"/>
              <a:gd name="T8" fmla="*/ 0 60000 65536"/>
              <a:gd name="T9" fmla="*/ 0 w 1138"/>
              <a:gd name="T10" fmla="*/ 0 h 18"/>
              <a:gd name="T11" fmla="*/ 1138 w 1138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8" h="18">
                <a:moveTo>
                  <a:pt x="0" y="18"/>
                </a:moveTo>
                <a:lnTo>
                  <a:pt x="300" y="18"/>
                </a:lnTo>
                <a:lnTo>
                  <a:pt x="1138" y="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5" name="Freeform 37"/>
          <p:cNvSpPr>
            <a:spLocks/>
          </p:cNvSpPr>
          <p:nvPr/>
        </p:nvSpPr>
        <p:spPr bwMode="auto">
          <a:xfrm>
            <a:off x="1931988" y="736600"/>
            <a:ext cx="2555875" cy="2479675"/>
          </a:xfrm>
          <a:custGeom>
            <a:avLst/>
            <a:gdLst>
              <a:gd name="T0" fmla="*/ 1610 w 1610"/>
              <a:gd name="T1" fmla="*/ 1562 h 1562"/>
              <a:gd name="T2" fmla="*/ 674 w 1610"/>
              <a:gd name="T3" fmla="*/ 0 h 1562"/>
              <a:gd name="T4" fmla="*/ 0 w 1610"/>
              <a:gd name="T5" fmla="*/ 0 h 1562"/>
              <a:gd name="T6" fmla="*/ 0 60000 65536"/>
              <a:gd name="T7" fmla="*/ 0 60000 65536"/>
              <a:gd name="T8" fmla="*/ 0 60000 65536"/>
              <a:gd name="T9" fmla="*/ 0 w 1610"/>
              <a:gd name="T10" fmla="*/ 0 h 1562"/>
              <a:gd name="T11" fmla="*/ 1610 w 1610"/>
              <a:gd name="T12" fmla="*/ 1562 h 15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10" h="1562">
                <a:moveTo>
                  <a:pt x="1610" y="1562"/>
                </a:moveTo>
                <a:lnTo>
                  <a:pt x="674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6" name="Freeform 38"/>
          <p:cNvSpPr>
            <a:spLocks/>
          </p:cNvSpPr>
          <p:nvPr/>
        </p:nvSpPr>
        <p:spPr bwMode="auto">
          <a:xfrm>
            <a:off x="2693988" y="1365250"/>
            <a:ext cx="990600" cy="1177925"/>
          </a:xfrm>
          <a:custGeom>
            <a:avLst/>
            <a:gdLst>
              <a:gd name="T0" fmla="*/ 624 w 624"/>
              <a:gd name="T1" fmla="*/ 742 h 742"/>
              <a:gd name="T2" fmla="*/ 228 w 624"/>
              <a:gd name="T3" fmla="*/ 0 h 742"/>
              <a:gd name="T4" fmla="*/ 0 w 624"/>
              <a:gd name="T5" fmla="*/ 0 h 742"/>
              <a:gd name="T6" fmla="*/ 0 60000 65536"/>
              <a:gd name="T7" fmla="*/ 0 60000 65536"/>
              <a:gd name="T8" fmla="*/ 0 60000 65536"/>
              <a:gd name="T9" fmla="*/ 0 w 624"/>
              <a:gd name="T10" fmla="*/ 0 h 742"/>
              <a:gd name="T11" fmla="*/ 624 w 624"/>
              <a:gd name="T12" fmla="*/ 742 h 7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742">
                <a:moveTo>
                  <a:pt x="624" y="742"/>
                </a:moveTo>
                <a:lnTo>
                  <a:pt x="22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7" name="Line 39"/>
          <p:cNvSpPr>
            <a:spLocks noChangeShapeType="1"/>
          </p:cNvSpPr>
          <p:nvPr/>
        </p:nvSpPr>
        <p:spPr bwMode="auto">
          <a:xfrm>
            <a:off x="7067550" y="1057275"/>
            <a:ext cx="1873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8" name="Rectangle 40"/>
          <p:cNvSpPr>
            <a:spLocks noChangeArrowheads="1"/>
          </p:cNvSpPr>
          <p:nvPr/>
        </p:nvSpPr>
        <p:spPr bwMode="auto">
          <a:xfrm>
            <a:off x="6619875" y="5862638"/>
            <a:ext cx="205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Pharyngotympanic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(auditory) tube</a:t>
            </a:r>
            <a:endParaRPr lang="en-US" sz="1400" b="1">
              <a:latin typeface="Arial Black" charset="0"/>
            </a:endParaRPr>
          </a:p>
        </p:txBody>
      </p:sp>
      <p:sp>
        <p:nvSpPr>
          <p:cNvPr id="52259" name="Rectangle 41"/>
          <p:cNvSpPr>
            <a:spLocks noChangeArrowheads="1"/>
          </p:cNvSpPr>
          <p:nvPr/>
        </p:nvSpPr>
        <p:spPr bwMode="auto">
          <a:xfrm>
            <a:off x="466725" y="2820988"/>
            <a:ext cx="93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Auditory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ossicles</a:t>
            </a:r>
            <a:endParaRPr lang="en-US" sz="1400" b="1">
              <a:latin typeface="Arial Black" charset="0"/>
            </a:endParaRPr>
          </a:p>
        </p:txBody>
      </p:sp>
      <p:sp>
        <p:nvSpPr>
          <p:cNvPr id="52260" name="Rectangle 42"/>
          <p:cNvSpPr>
            <a:spLocks noChangeArrowheads="1"/>
          </p:cNvSpPr>
          <p:nvPr/>
        </p:nvSpPr>
        <p:spPr bwMode="auto">
          <a:xfrm>
            <a:off x="466725" y="1249363"/>
            <a:ext cx="21971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Entrance to mastoid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antrum in the </a:t>
            </a:r>
            <a:endParaRPr lang="en-US" sz="1400" b="1">
              <a:latin typeface="Arial Black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epitympanic recess</a:t>
            </a:r>
          </a:p>
        </p:txBody>
      </p:sp>
      <p:sp>
        <p:nvSpPr>
          <p:cNvPr id="52261" name="Rectangle 43"/>
          <p:cNvSpPr>
            <a:spLocks noChangeArrowheads="1"/>
          </p:cNvSpPr>
          <p:nvPr/>
        </p:nvSpPr>
        <p:spPr bwMode="auto">
          <a:xfrm>
            <a:off x="457200" y="3948113"/>
            <a:ext cx="2286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Tympanic membrane</a:t>
            </a:r>
            <a:endParaRPr lang="en-US" sz="1400" b="1">
              <a:latin typeface="Arial Black" charset="0"/>
            </a:endParaRPr>
          </a:p>
        </p:txBody>
      </p:sp>
      <p:sp>
        <p:nvSpPr>
          <p:cNvPr id="52262" name="Rectangle 44"/>
          <p:cNvSpPr>
            <a:spLocks noChangeArrowheads="1"/>
          </p:cNvSpPr>
          <p:nvPr/>
        </p:nvSpPr>
        <p:spPr bwMode="auto">
          <a:xfrm>
            <a:off x="7305675" y="944563"/>
            <a:ext cx="1371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Semicircular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canals</a:t>
            </a:r>
            <a:endParaRPr lang="en-US" sz="1400" b="1">
              <a:latin typeface="Arial Black" charset="0"/>
            </a:endParaRPr>
          </a:p>
        </p:txBody>
      </p:sp>
      <p:sp>
        <p:nvSpPr>
          <p:cNvPr id="52263" name="Rectangle 45"/>
          <p:cNvSpPr>
            <a:spLocks noChangeArrowheads="1"/>
          </p:cNvSpPr>
          <p:nvPr/>
        </p:nvSpPr>
        <p:spPr bwMode="auto">
          <a:xfrm>
            <a:off x="7572375" y="4192588"/>
            <a:ext cx="889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Cochlea</a:t>
            </a:r>
            <a:endParaRPr lang="en-US" sz="1400" b="1">
              <a:latin typeface="Arial Black" charset="0"/>
            </a:endParaRPr>
          </a:p>
        </p:txBody>
      </p:sp>
      <p:sp>
        <p:nvSpPr>
          <p:cNvPr id="52264" name="Rectangle 46"/>
          <p:cNvSpPr>
            <a:spLocks noChangeArrowheads="1"/>
          </p:cNvSpPr>
          <p:nvPr/>
        </p:nvSpPr>
        <p:spPr bwMode="auto">
          <a:xfrm>
            <a:off x="7572375" y="3573463"/>
            <a:ext cx="977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Cochlear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nerve</a:t>
            </a:r>
            <a:endParaRPr lang="en-US" sz="1400" b="1">
              <a:latin typeface="Arial Black" charset="0"/>
            </a:endParaRPr>
          </a:p>
        </p:txBody>
      </p:sp>
      <p:sp>
        <p:nvSpPr>
          <p:cNvPr id="52265" name="Rectangle 47"/>
          <p:cNvSpPr>
            <a:spLocks noChangeArrowheads="1"/>
          </p:cNvSpPr>
          <p:nvPr/>
        </p:nvSpPr>
        <p:spPr bwMode="auto">
          <a:xfrm>
            <a:off x="7572375" y="3046413"/>
            <a:ext cx="1104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Vestibular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nerve</a:t>
            </a:r>
            <a:endParaRPr lang="en-US" sz="1400" b="1">
              <a:latin typeface="Arial Black" charset="0"/>
            </a:endParaRPr>
          </a:p>
        </p:txBody>
      </p:sp>
      <p:sp>
        <p:nvSpPr>
          <p:cNvPr id="52266" name="Rectangle 48"/>
          <p:cNvSpPr>
            <a:spLocks noChangeArrowheads="1"/>
          </p:cNvSpPr>
          <p:nvPr/>
        </p:nvSpPr>
        <p:spPr bwMode="auto">
          <a:xfrm>
            <a:off x="466725" y="608013"/>
            <a:ext cx="1816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Oval window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(deep to stapes) </a:t>
            </a:r>
          </a:p>
        </p:txBody>
      </p:sp>
      <p:sp>
        <p:nvSpPr>
          <p:cNvPr id="52267" name="Rectangle 49"/>
          <p:cNvSpPr>
            <a:spLocks noChangeArrowheads="1"/>
          </p:cNvSpPr>
          <p:nvPr/>
        </p:nvSpPr>
        <p:spPr bwMode="auto">
          <a:xfrm>
            <a:off x="457200" y="4579938"/>
            <a:ext cx="162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Round window</a:t>
            </a:r>
            <a:endParaRPr lang="en-US" sz="1400" b="1">
              <a:latin typeface="Arial Black" charset="0"/>
            </a:endParaRPr>
          </a:p>
        </p:txBody>
      </p:sp>
      <p:sp>
        <p:nvSpPr>
          <p:cNvPr id="52268" name="Rectangle 50"/>
          <p:cNvSpPr>
            <a:spLocks noChangeArrowheads="1"/>
          </p:cNvSpPr>
          <p:nvPr/>
        </p:nvSpPr>
        <p:spPr bwMode="auto">
          <a:xfrm>
            <a:off x="1654175" y="2744788"/>
            <a:ext cx="73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Incu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(anvil) </a:t>
            </a:r>
          </a:p>
        </p:txBody>
      </p:sp>
      <p:sp>
        <p:nvSpPr>
          <p:cNvPr id="52269" name="Rectangle 51"/>
          <p:cNvSpPr>
            <a:spLocks noChangeArrowheads="1"/>
          </p:cNvSpPr>
          <p:nvPr/>
        </p:nvSpPr>
        <p:spPr bwMode="auto">
          <a:xfrm>
            <a:off x="1654175" y="2224088"/>
            <a:ext cx="1104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Malleus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(hammer) </a:t>
            </a:r>
          </a:p>
        </p:txBody>
      </p:sp>
      <p:sp>
        <p:nvSpPr>
          <p:cNvPr id="52270" name="Rectangle 52"/>
          <p:cNvSpPr>
            <a:spLocks noChangeArrowheads="1"/>
          </p:cNvSpPr>
          <p:nvPr/>
        </p:nvSpPr>
        <p:spPr bwMode="auto">
          <a:xfrm>
            <a:off x="1657350" y="3262313"/>
            <a:ext cx="93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Stapes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(stirrup) </a:t>
            </a:r>
          </a:p>
        </p:txBody>
      </p:sp>
      <p:sp>
        <p:nvSpPr>
          <p:cNvPr id="52271" name="Rectangle 53"/>
          <p:cNvSpPr>
            <a:spLocks noChangeArrowheads="1"/>
          </p:cNvSpPr>
          <p:nvPr/>
        </p:nvSpPr>
        <p:spPr bwMode="auto">
          <a:xfrm>
            <a:off x="457200" y="6065838"/>
            <a:ext cx="32893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(b) Middle and internal ear</a:t>
            </a:r>
            <a:endParaRPr lang="en-US" sz="1400">
              <a:latin typeface="Arial Black" charset="0"/>
            </a:endParaRPr>
          </a:p>
        </p:txBody>
      </p:sp>
      <p:sp>
        <p:nvSpPr>
          <p:cNvPr id="52272" name="Rectangle 54"/>
          <p:cNvSpPr>
            <a:spLocks noChangeArrowheads="1"/>
          </p:cNvSpPr>
          <p:nvPr/>
        </p:nvSpPr>
        <p:spPr bwMode="auto">
          <a:xfrm>
            <a:off x="7572375" y="2468563"/>
            <a:ext cx="1016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Vestibule</a:t>
            </a:r>
            <a:endParaRPr lang="en-US" sz="1400" b="1">
              <a:latin typeface="Arial Black" charset="0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Ear Ossicles</a:t>
            </a:r>
          </a:p>
        </p:txBody>
      </p:sp>
      <p:sp>
        <p:nvSpPr>
          <p:cNvPr id="532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Three small bones in tympanic cavity: the malleus, incus, and stapes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Suspended by ligaments and joined by synovial joints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Transmit vibratory motion of the eardrum to the oval window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Tensor tympani and stapedius muscles contract reflexively in response to loud sounds to prevent damage to the hearing receptors 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15.26</a:t>
            </a:r>
          </a:p>
        </p:txBody>
      </p:sp>
      <p:pic>
        <p:nvPicPr>
          <p:cNvPr id="54275" name="Picture 9" descr="figure_15_26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495300"/>
            <a:ext cx="84772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Line 10"/>
          <p:cNvSpPr>
            <a:spLocks noChangeShapeType="1"/>
          </p:cNvSpPr>
          <p:nvPr/>
        </p:nvSpPr>
        <p:spPr bwMode="auto">
          <a:xfrm>
            <a:off x="2787650" y="4873625"/>
            <a:ext cx="771525" cy="1588"/>
          </a:xfrm>
          <a:prstGeom prst="line">
            <a:avLst/>
          </a:prstGeom>
          <a:noFill/>
          <a:ln w="412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7" name="Freeform 11"/>
          <p:cNvSpPr>
            <a:spLocks/>
          </p:cNvSpPr>
          <p:nvPr/>
        </p:nvSpPr>
        <p:spPr bwMode="auto">
          <a:xfrm>
            <a:off x="3435350" y="3651250"/>
            <a:ext cx="1219200" cy="1993900"/>
          </a:xfrm>
          <a:custGeom>
            <a:avLst/>
            <a:gdLst>
              <a:gd name="T0" fmla="*/ 0 w 768"/>
              <a:gd name="T1" fmla="*/ 1256 h 1256"/>
              <a:gd name="T2" fmla="*/ 0 w 768"/>
              <a:gd name="T3" fmla="*/ 1140 h 1256"/>
              <a:gd name="T4" fmla="*/ 768 w 768"/>
              <a:gd name="T5" fmla="*/ 0 h 1256"/>
              <a:gd name="T6" fmla="*/ 0 60000 65536"/>
              <a:gd name="T7" fmla="*/ 0 60000 65536"/>
              <a:gd name="T8" fmla="*/ 0 60000 65536"/>
              <a:gd name="T9" fmla="*/ 0 w 768"/>
              <a:gd name="T10" fmla="*/ 0 h 1256"/>
              <a:gd name="T11" fmla="*/ 768 w 768"/>
              <a:gd name="T12" fmla="*/ 1256 h 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256">
                <a:moveTo>
                  <a:pt x="0" y="1256"/>
                </a:moveTo>
                <a:lnTo>
                  <a:pt x="0" y="1140"/>
                </a:lnTo>
                <a:lnTo>
                  <a:pt x="768" y="0"/>
                </a:lnTo>
              </a:path>
            </a:pathLst>
          </a:custGeom>
          <a:noFill/>
          <a:ln w="412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Freeform 12"/>
          <p:cNvSpPr>
            <a:spLocks/>
          </p:cNvSpPr>
          <p:nvPr/>
        </p:nvSpPr>
        <p:spPr bwMode="auto">
          <a:xfrm>
            <a:off x="5051425" y="3698875"/>
            <a:ext cx="873125" cy="1946275"/>
          </a:xfrm>
          <a:custGeom>
            <a:avLst/>
            <a:gdLst>
              <a:gd name="T0" fmla="*/ 0 w 550"/>
              <a:gd name="T1" fmla="*/ 1226 h 1226"/>
              <a:gd name="T2" fmla="*/ 0 w 550"/>
              <a:gd name="T3" fmla="*/ 1090 h 1226"/>
              <a:gd name="T4" fmla="*/ 550 w 550"/>
              <a:gd name="T5" fmla="*/ 0 h 1226"/>
              <a:gd name="T6" fmla="*/ 0 60000 65536"/>
              <a:gd name="T7" fmla="*/ 0 60000 65536"/>
              <a:gd name="T8" fmla="*/ 0 60000 65536"/>
              <a:gd name="T9" fmla="*/ 0 w 550"/>
              <a:gd name="T10" fmla="*/ 0 h 1226"/>
              <a:gd name="T11" fmla="*/ 550 w 550"/>
              <a:gd name="T12" fmla="*/ 1226 h 1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1226">
                <a:moveTo>
                  <a:pt x="0" y="1226"/>
                </a:moveTo>
                <a:lnTo>
                  <a:pt x="0" y="1090"/>
                </a:lnTo>
                <a:lnTo>
                  <a:pt x="550" y="0"/>
                </a:lnTo>
              </a:path>
            </a:pathLst>
          </a:custGeom>
          <a:noFill/>
          <a:ln w="412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9" name="Freeform 13"/>
          <p:cNvSpPr>
            <a:spLocks/>
          </p:cNvSpPr>
          <p:nvPr/>
        </p:nvSpPr>
        <p:spPr bwMode="auto">
          <a:xfrm>
            <a:off x="6610350" y="3651250"/>
            <a:ext cx="269875" cy="1993900"/>
          </a:xfrm>
          <a:custGeom>
            <a:avLst/>
            <a:gdLst>
              <a:gd name="T0" fmla="*/ 0 w 170"/>
              <a:gd name="T1" fmla="*/ 1256 h 1256"/>
              <a:gd name="T2" fmla="*/ 0 w 170"/>
              <a:gd name="T3" fmla="*/ 1124 h 1256"/>
              <a:gd name="T4" fmla="*/ 170 w 170"/>
              <a:gd name="T5" fmla="*/ 0 h 1256"/>
              <a:gd name="T6" fmla="*/ 0 60000 65536"/>
              <a:gd name="T7" fmla="*/ 0 60000 65536"/>
              <a:gd name="T8" fmla="*/ 0 60000 65536"/>
              <a:gd name="T9" fmla="*/ 0 w 170"/>
              <a:gd name="T10" fmla="*/ 0 h 1256"/>
              <a:gd name="T11" fmla="*/ 170 w 170"/>
              <a:gd name="T12" fmla="*/ 1256 h 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1256">
                <a:moveTo>
                  <a:pt x="0" y="1256"/>
                </a:moveTo>
                <a:lnTo>
                  <a:pt x="0" y="1124"/>
                </a:lnTo>
                <a:lnTo>
                  <a:pt x="170" y="0"/>
                </a:lnTo>
              </a:path>
            </a:pathLst>
          </a:custGeom>
          <a:noFill/>
          <a:ln w="412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0" name="Line 14"/>
          <p:cNvSpPr>
            <a:spLocks noChangeShapeType="1"/>
          </p:cNvSpPr>
          <p:nvPr/>
        </p:nvSpPr>
        <p:spPr bwMode="auto">
          <a:xfrm flipV="1">
            <a:off x="7537450" y="1003300"/>
            <a:ext cx="1588" cy="1022350"/>
          </a:xfrm>
          <a:prstGeom prst="line">
            <a:avLst/>
          </a:prstGeom>
          <a:noFill/>
          <a:ln w="412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1" name="Freeform 15"/>
          <p:cNvSpPr>
            <a:spLocks/>
          </p:cNvSpPr>
          <p:nvPr/>
        </p:nvSpPr>
        <p:spPr bwMode="auto">
          <a:xfrm>
            <a:off x="6410325" y="1003300"/>
            <a:ext cx="609600" cy="1320800"/>
          </a:xfrm>
          <a:custGeom>
            <a:avLst/>
            <a:gdLst>
              <a:gd name="T0" fmla="*/ 0 w 384"/>
              <a:gd name="T1" fmla="*/ 0 h 832"/>
              <a:gd name="T2" fmla="*/ 0 w 384"/>
              <a:gd name="T3" fmla="*/ 160 h 832"/>
              <a:gd name="T4" fmla="*/ 384 w 384"/>
              <a:gd name="T5" fmla="*/ 832 h 832"/>
              <a:gd name="T6" fmla="*/ 0 60000 65536"/>
              <a:gd name="T7" fmla="*/ 0 60000 65536"/>
              <a:gd name="T8" fmla="*/ 0 60000 65536"/>
              <a:gd name="T9" fmla="*/ 0 w 384"/>
              <a:gd name="T10" fmla="*/ 0 h 832"/>
              <a:gd name="T11" fmla="*/ 384 w 384"/>
              <a:gd name="T12" fmla="*/ 832 h 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832">
                <a:moveTo>
                  <a:pt x="0" y="0"/>
                </a:moveTo>
                <a:lnTo>
                  <a:pt x="0" y="160"/>
                </a:lnTo>
                <a:lnTo>
                  <a:pt x="384" y="832"/>
                </a:lnTo>
              </a:path>
            </a:pathLst>
          </a:custGeom>
          <a:noFill/>
          <a:ln w="412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2" name="Freeform 16"/>
          <p:cNvSpPr>
            <a:spLocks/>
          </p:cNvSpPr>
          <p:nvPr/>
        </p:nvSpPr>
        <p:spPr bwMode="auto">
          <a:xfrm>
            <a:off x="5346700" y="1003300"/>
            <a:ext cx="1117600" cy="1241425"/>
          </a:xfrm>
          <a:custGeom>
            <a:avLst/>
            <a:gdLst>
              <a:gd name="T0" fmla="*/ 0 w 704"/>
              <a:gd name="T1" fmla="*/ 0 h 782"/>
              <a:gd name="T2" fmla="*/ 0 w 704"/>
              <a:gd name="T3" fmla="*/ 160 h 782"/>
              <a:gd name="T4" fmla="*/ 704 w 704"/>
              <a:gd name="T5" fmla="*/ 782 h 782"/>
              <a:gd name="T6" fmla="*/ 0 60000 65536"/>
              <a:gd name="T7" fmla="*/ 0 60000 65536"/>
              <a:gd name="T8" fmla="*/ 0 60000 65536"/>
              <a:gd name="T9" fmla="*/ 0 w 704"/>
              <a:gd name="T10" fmla="*/ 0 h 782"/>
              <a:gd name="T11" fmla="*/ 704 w 704"/>
              <a:gd name="T12" fmla="*/ 782 h 7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" h="782">
                <a:moveTo>
                  <a:pt x="0" y="0"/>
                </a:moveTo>
                <a:lnTo>
                  <a:pt x="0" y="160"/>
                </a:lnTo>
                <a:lnTo>
                  <a:pt x="704" y="782"/>
                </a:lnTo>
              </a:path>
            </a:pathLst>
          </a:custGeom>
          <a:noFill/>
          <a:ln w="412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3" name="Freeform 17"/>
          <p:cNvSpPr>
            <a:spLocks/>
          </p:cNvSpPr>
          <p:nvPr/>
        </p:nvSpPr>
        <p:spPr bwMode="auto">
          <a:xfrm>
            <a:off x="7366000" y="3298825"/>
            <a:ext cx="631825" cy="2346325"/>
          </a:xfrm>
          <a:custGeom>
            <a:avLst/>
            <a:gdLst>
              <a:gd name="T0" fmla="*/ 398 w 398"/>
              <a:gd name="T1" fmla="*/ 1478 h 1478"/>
              <a:gd name="T2" fmla="*/ 398 w 398"/>
              <a:gd name="T3" fmla="*/ 352 h 1478"/>
              <a:gd name="T4" fmla="*/ 0 w 398"/>
              <a:gd name="T5" fmla="*/ 0 h 1478"/>
              <a:gd name="T6" fmla="*/ 0 60000 65536"/>
              <a:gd name="T7" fmla="*/ 0 60000 65536"/>
              <a:gd name="T8" fmla="*/ 0 60000 65536"/>
              <a:gd name="T9" fmla="*/ 0 w 398"/>
              <a:gd name="T10" fmla="*/ 0 h 1478"/>
              <a:gd name="T11" fmla="*/ 398 w 398"/>
              <a:gd name="T12" fmla="*/ 1478 h 14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1478">
                <a:moveTo>
                  <a:pt x="398" y="1478"/>
                </a:moveTo>
                <a:lnTo>
                  <a:pt x="398" y="352"/>
                </a:lnTo>
                <a:lnTo>
                  <a:pt x="0" y="0"/>
                </a:lnTo>
              </a:path>
            </a:pathLst>
          </a:custGeom>
          <a:noFill/>
          <a:ln w="412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4" name="Line 18"/>
          <p:cNvSpPr>
            <a:spLocks noChangeShapeType="1"/>
          </p:cNvSpPr>
          <p:nvPr/>
        </p:nvSpPr>
        <p:spPr bwMode="auto">
          <a:xfrm>
            <a:off x="2774950" y="4860925"/>
            <a:ext cx="771525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5" name="Freeform 19"/>
          <p:cNvSpPr>
            <a:spLocks/>
          </p:cNvSpPr>
          <p:nvPr/>
        </p:nvSpPr>
        <p:spPr bwMode="auto">
          <a:xfrm>
            <a:off x="3422650" y="3638550"/>
            <a:ext cx="1219200" cy="1993900"/>
          </a:xfrm>
          <a:custGeom>
            <a:avLst/>
            <a:gdLst>
              <a:gd name="T0" fmla="*/ 0 w 768"/>
              <a:gd name="T1" fmla="*/ 1256 h 1256"/>
              <a:gd name="T2" fmla="*/ 0 w 768"/>
              <a:gd name="T3" fmla="*/ 1140 h 1256"/>
              <a:gd name="T4" fmla="*/ 768 w 768"/>
              <a:gd name="T5" fmla="*/ 0 h 1256"/>
              <a:gd name="T6" fmla="*/ 0 60000 65536"/>
              <a:gd name="T7" fmla="*/ 0 60000 65536"/>
              <a:gd name="T8" fmla="*/ 0 60000 65536"/>
              <a:gd name="T9" fmla="*/ 0 w 768"/>
              <a:gd name="T10" fmla="*/ 0 h 1256"/>
              <a:gd name="T11" fmla="*/ 768 w 768"/>
              <a:gd name="T12" fmla="*/ 1256 h 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256">
                <a:moveTo>
                  <a:pt x="0" y="1256"/>
                </a:moveTo>
                <a:lnTo>
                  <a:pt x="0" y="1140"/>
                </a:lnTo>
                <a:lnTo>
                  <a:pt x="768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6" name="Freeform 20"/>
          <p:cNvSpPr>
            <a:spLocks/>
          </p:cNvSpPr>
          <p:nvPr/>
        </p:nvSpPr>
        <p:spPr bwMode="auto">
          <a:xfrm>
            <a:off x="5038725" y="3686175"/>
            <a:ext cx="873125" cy="1946275"/>
          </a:xfrm>
          <a:custGeom>
            <a:avLst/>
            <a:gdLst>
              <a:gd name="T0" fmla="*/ 0 w 550"/>
              <a:gd name="T1" fmla="*/ 1226 h 1226"/>
              <a:gd name="T2" fmla="*/ 0 w 550"/>
              <a:gd name="T3" fmla="*/ 1090 h 1226"/>
              <a:gd name="T4" fmla="*/ 550 w 550"/>
              <a:gd name="T5" fmla="*/ 0 h 1226"/>
              <a:gd name="T6" fmla="*/ 0 60000 65536"/>
              <a:gd name="T7" fmla="*/ 0 60000 65536"/>
              <a:gd name="T8" fmla="*/ 0 60000 65536"/>
              <a:gd name="T9" fmla="*/ 0 w 550"/>
              <a:gd name="T10" fmla="*/ 0 h 1226"/>
              <a:gd name="T11" fmla="*/ 550 w 550"/>
              <a:gd name="T12" fmla="*/ 1226 h 1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1226">
                <a:moveTo>
                  <a:pt x="0" y="1226"/>
                </a:moveTo>
                <a:lnTo>
                  <a:pt x="0" y="1090"/>
                </a:lnTo>
                <a:lnTo>
                  <a:pt x="55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7" name="Freeform 21"/>
          <p:cNvSpPr>
            <a:spLocks/>
          </p:cNvSpPr>
          <p:nvPr/>
        </p:nvSpPr>
        <p:spPr bwMode="auto">
          <a:xfrm>
            <a:off x="6597650" y="3638550"/>
            <a:ext cx="269875" cy="1993900"/>
          </a:xfrm>
          <a:custGeom>
            <a:avLst/>
            <a:gdLst>
              <a:gd name="T0" fmla="*/ 0 w 170"/>
              <a:gd name="T1" fmla="*/ 1256 h 1256"/>
              <a:gd name="T2" fmla="*/ 0 w 170"/>
              <a:gd name="T3" fmla="*/ 1124 h 1256"/>
              <a:gd name="T4" fmla="*/ 170 w 170"/>
              <a:gd name="T5" fmla="*/ 0 h 1256"/>
              <a:gd name="T6" fmla="*/ 0 60000 65536"/>
              <a:gd name="T7" fmla="*/ 0 60000 65536"/>
              <a:gd name="T8" fmla="*/ 0 60000 65536"/>
              <a:gd name="T9" fmla="*/ 0 w 170"/>
              <a:gd name="T10" fmla="*/ 0 h 1256"/>
              <a:gd name="T11" fmla="*/ 170 w 170"/>
              <a:gd name="T12" fmla="*/ 1256 h 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" h="1256">
                <a:moveTo>
                  <a:pt x="0" y="1256"/>
                </a:moveTo>
                <a:lnTo>
                  <a:pt x="0" y="1124"/>
                </a:lnTo>
                <a:lnTo>
                  <a:pt x="17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8" name="Line 22"/>
          <p:cNvSpPr>
            <a:spLocks noChangeShapeType="1"/>
          </p:cNvSpPr>
          <p:nvPr/>
        </p:nvSpPr>
        <p:spPr bwMode="auto">
          <a:xfrm flipV="1">
            <a:off x="7524750" y="990600"/>
            <a:ext cx="1588" cy="10223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89" name="Freeform 23"/>
          <p:cNvSpPr>
            <a:spLocks/>
          </p:cNvSpPr>
          <p:nvPr/>
        </p:nvSpPr>
        <p:spPr bwMode="auto">
          <a:xfrm>
            <a:off x="6397625" y="990600"/>
            <a:ext cx="609600" cy="1320800"/>
          </a:xfrm>
          <a:custGeom>
            <a:avLst/>
            <a:gdLst>
              <a:gd name="T0" fmla="*/ 0 w 384"/>
              <a:gd name="T1" fmla="*/ 0 h 832"/>
              <a:gd name="T2" fmla="*/ 0 w 384"/>
              <a:gd name="T3" fmla="*/ 160 h 832"/>
              <a:gd name="T4" fmla="*/ 384 w 384"/>
              <a:gd name="T5" fmla="*/ 832 h 832"/>
              <a:gd name="T6" fmla="*/ 0 60000 65536"/>
              <a:gd name="T7" fmla="*/ 0 60000 65536"/>
              <a:gd name="T8" fmla="*/ 0 60000 65536"/>
              <a:gd name="T9" fmla="*/ 0 w 384"/>
              <a:gd name="T10" fmla="*/ 0 h 832"/>
              <a:gd name="T11" fmla="*/ 384 w 384"/>
              <a:gd name="T12" fmla="*/ 832 h 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832">
                <a:moveTo>
                  <a:pt x="0" y="0"/>
                </a:moveTo>
                <a:lnTo>
                  <a:pt x="0" y="160"/>
                </a:lnTo>
                <a:lnTo>
                  <a:pt x="384" y="832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0" name="Freeform 24"/>
          <p:cNvSpPr>
            <a:spLocks/>
          </p:cNvSpPr>
          <p:nvPr/>
        </p:nvSpPr>
        <p:spPr bwMode="auto">
          <a:xfrm>
            <a:off x="5334000" y="990600"/>
            <a:ext cx="1117600" cy="1241425"/>
          </a:xfrm>
          <a:custGeom>
            <a:avLst/>
            <a:gdLst>
              <a:gd name="T0" fmla="*/ 0 w 704"/>
              <a:gd name="T1" fmla="*/ 0 h 782"/>
              <a:gd name="T2" fmla="*/ 0 w 704"/>
              <a:gd name="T3" fmla="*/ 160 h 782"/>
              <a:gd name="T4" fmla="*/ 704 w 704"/>
              <a:gd name="T5" fmla="*/ 782 h 782"/>
              <a:gd name="T6" fmla="*/ 0 60000 65536"/>
              <a:gd name="T7" fmla="*/ 0 60000 65536"/>
              <a:gd name="T8" fmla="*/ 0 60000 65536"/>
              <a:gd name="T9" fmla="*/ 0 w 704"/>
              <a:gd name="T10" fmla="*/ 0 h 782"/>
              <a:gd name="T11" fmla="*/ 704 w 704"/>
              <a:gd name="T12" fmla="*/ 782 h 7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" h="782">
                <a:moveTo>
                  <a:pt x="0" y="0"/>
                </a:moveTo>
                <a:lnTo>
                  <a:pt x="0" y="160"/>
                </a:lnTo>
                <a:lnTo>
                  <a:pt x="704" y="782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1" name="Freeform 25"/>
          <p:cNvSpPr>
            <a:spLocks/>
          </p:cNvSpPr>
          <p:nvPr/>
        </p:nvSpPr>
        <p:spPr bwMode="auto">
          <a:xfrm>
            <a:off x="7353300" y="3286125"/>
            <a:ext cx="631825" cy="2346325"/>
          </a:xfrm>
          <a:custGeom>
            <a:avLst/>
            <a:gdLst>
              <a:gd name="T0" fmla="*/ 398 w 398"/>
              <a:gd name="T1" fmla="*/ 1478 h 1478"/>
              <a:gd name="T2" fmla="*/ 398 w 398"/>
              <a:gd name="T3" fmla="*/ 352 h 1478"/>
              <a:gd name="T4" fmla="*/ 0 w 398"/>
              <a:gd name="T5" fmla="*/ 0 h 1478"/>
              <a:gd name="T6" fmla="*/ 0 60000 65536"/>
              <a:gd name="T7" fmla="*/ 0 60000 65536"/>
              <a:gd name="T8" fmla="*/ 0 60000 65536"/>
              <a:gd name="T9" fmla="*/ 0 w 398"/>
              <a:gd name="T10" fmla="*/ 0 h 1478"/>
              <a:gd name="T11" fmla="*/ 398 w 398"/>
              <a:gd name="T12" fmla="*/ 1478 h 14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1478">
                <a:moveTo>
                  <a:pt x="398" y="1478"/>
                </a:moveTo>
                <a:lnTo>
                  <a:pt x="398" y="352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92" name="Rectangle 26"/>
          <p:cNvSpPr>
            <a:spLocks noChangeArrowheads="1"/>
          </p:cNvSpPr>
          <p:nvPr/>
        </p:nvSpPr>
        <p:spPr bwMode="auto">
          <a:xfrm>
            <a:off x="1108075" y="4711700"/>
            <a:ext cx="1536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Pharyngotym-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panic tube</a:t>
            </a:r>
            <a:endParaRPr lang="en-US" sz="1800" b="1">
              <a:latin typeface="Arial" charset="0"/>
            </a:endParaRPr>
          </a:p>
        </p:txBody>
      </p:sp>
      <p:sp>
        <p:nvSpPr>
          <p:cNvPr id="54293" name="Rectangle 27"/>
          <p:cNvSpPr>
            <a:spLocks noChangeArrowheads="1"/>
          </p:cNvSpPr>
          <p:nvPr/>
        </p:nvSpPr>
        <p:spPr bwMode="auto">
          <a:xfrm>
            <a:off x="3101975" y="5616575"/>
            <a:ext cx="876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Tensor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tympani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54294" name="Rectangle 28"/>
          <p:cNvSpPr>
            <a:spLocks noChangeArrowheads="1"/>
          </p:cNvSpPr>
          <p:nvPr/>
        </p:nvSpPr>
        <p:spPr bwMode="auto">
          <a:xfrm>
            <a:off x="4546600" y="5616575"/>
            <a:ext cx="14351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Tympanic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membrane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(medial view)</a:t>
            </a:r>
            <a:endParaRPr lang="en-US" sz="1800" b="1">
              <a:latin typeface="Arial" charset="0"/>
            </a:endParaRPr>
          </a:p>
        </p:txBody>
      </p:sp>
      <p:sp>
        <p:nvSpPr>
          <p:cNvPr id="54295" name="Rectangle 29"/>
          <p:cNvSpPr>
            <a:spLocks noChangeArrowheads="1"/>
          </p:cNvSpPr>
          <p:nvPr/>
        </p:nvSpPr>
        <p:spPr bwMode="auto">
          <a:xfrm>
            <a:off x="6242050" y="5616575"/>
            <a:ext cx="749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Stapes</a:t>
            </a:r>
            <a:endParaRPr lang="en-US" sz="1800" b="1">
              <a:latin typeface="Arial" charset="0"/>
            </a:endParaRPr>
          </a:p>
        </p:txBody>
      </p:sp>
      <p:sp>
        <p:nvSpPr>
          <p:cNvPr id="54296" name="Rectangle 30"/>
          <p:cNvSpPr>
            <a:spLocks noChangeArrowheads="1"/>
          </p:cNvSpPr>
          <p:nvPr/>
        </p:nvSpPr>
        <p:spPr bwMode="auto">
          <a:xfrm>
            <a:off x="5019675" y="72072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Malleus</a:t>
            </a:r>
            <a:endParaRPr lang="en-US" sz="1800" b="1">
              <a:latin typeface="Arial" charset="0"/>
            </a:endParaRPr>
          </a:p>
        </p:txBody>
      </p:sp>
      <p:sp>
        <p:nvSpPr>
          <p:cNvPr id="54297" name="Rectangle 31"/>
          <p:cNvSpPr>
            <a:spLocks noChangeArrowheads="1"/>
          </p:cNvSpPr>
          <p:nvPr/>
        </p:nvSpPr>
        <p:spPr bwMode="auto">
          <a:xfrm>
            <a:off x="3006725" y="2543175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View</a:t>
            </a:r>
            <a:endParaRPr lang="en-US" sz="1800" b="1">
              <a:latin typeface="Arial" charset="0"/>
            </a:endParaRPr>
          </a:p>
        </p:txBody>
      </p:sp>
      <p:sp>
        <p:nvSpPr>
          <p:cNvPr id="54298" name="Rectangle 32"/>
          <p:cNvSpPr>
            <a:spLocks noChangeArrowheads="1"/>
          </p:cNvSpPr>
          <p:nvPr/>
        </p:nvSpPr>
        <p:spPr bwMode="auto">
          <a:xfrm>
            <a:off x="3333750" y="831850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Superior</a:t>
            </a:r>
            <a:endParaRPr lang="en-US" sz="1800">
              <a:latin typeface="Arial" charset="0"/>
            </a:endParaRPr>
          </a:p>
        </p:txBody>
      </p:sp>
      <p:sp>
        <p:nvSpPr>
          <p:cNvPr id="54299" name="Rectangle 33"/>
          <p:cNvSpPr>
            <a:spLocks noChangeArrowheads="1"/>
          </p:cNvSpPr>
          <p:nvPr/>
        </p:nvSpPr>
        <p:spPr bwMode="auto">
          <a:xfrm>
            <a:off x="3114675" y="1943100"/>
            <a:ext cx="88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Anterior</a:t>
            </a:r>
            <a:endParaRPr lang="en-US" sz="1800">
              <a:latin typeface="Arial" charset="0"/>
            </a:endParaRPr>
          </a:p>
        </p:txBody>
      </p:sp>
      <p:sp>
        <p:nvSpPr>
          <p:cNvPr id="54300" name="Rectangle 34"/>
          <p:cNvSpPr>
            <a:spLocks noChangeArrowheads="1"/>
          </p:cNvSpPr>
          <p:nvPr/>
        </p:nvSpPr>
        <p:spPr bwMode="auto">
          <a:xfrm>
            <a:off x="4003675" y="1295400"/>
            <a:ext cx="749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Lateral</a:t>
            </a:r>
            <a:endParaRPr lang="en-US" sz="1800">
              <a:latin typeface="Arial" charset="0"/>
            </a:endParaRPr>
          </a:p>
        </p:txBody>
      </p:sp>
      <p:sp>
        <p:nvSpPr>
          <p:cNvPr id="54301" name="Rectangle 35"/>
          <p:cNvSpPr>
            <a:spLocks noChangeArrowheads="1"/>
          </p:cNvSpPr>
          <p:nvPr/>
        </p:nvSpPr>
        <p:spPr bwMode="auto">
          <a:xfrm>
            <a:off x="6143625" y="720725"/>
            <a:ext cx="596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Incus</a:t>
            </a:r>
            <a:endParaRPr lang="en-US" sz="1800" b="1">
              <a:latin typeface="Arial" charset="0"/>
            </a:endParaRPr>
          </a:p>
        </p:txBody>
      </p:sp>
      <p:sp>
        <p:nvSpPr>
          <p:cNvPr id="54302" name="Rectangle 36"/>
          <p:cNvSpPr>
            <a:spLocks noChangeArrowheads="1"/>
          </p:cNvSpPr>
          <p:nvPr/>
        </p:nvSpPr>
        <p:spPr bwMode="auto">
          <a:xfrm>
            <a:off x="6781800" y="482600"/>
            <a:ext cx="1358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231F20"/>
                </a:solidFill>
                <a:latin typeface="Arial" charset="0"/>
              </a:rPr>
              <a:t>Epitympanic</a:t>
            </a:r>
          </a:p>
          <a:p>
            <a:pPr algn="ctr"/>
            <a:r>
              <a:rPr lang="en-US" sz="1800" b="1">
                <a:solidFill>
                  <a:srgbClr val="231F20"/>
                </a:solidFill>
                <a:latin typeface="Arial" charset="0"/>
              </a:rPr>
              <a:t>recess</a:t>
            </a:r>
            <a:endParaRPr lang="en-US" sz="1800" b="1">
              <a:latin typeface="Arial" charset="0"/>
            </a:endParaRPr>
          </a:p>
        </p:txBody>
      </p:sp>
      <p:sp>
        <p:nvSpPr>
          <p:cNvPr id="54303" name="Rectangle 37"/>
          <p:cNvSpPr>
            <a:spLocks noChangeArrowheads="1"/>
          </p:cNvSpPr>
          <p:nvPr/>
        </p:nvSpPr>
        <p:spPr bwMode="auto">
          <a:xfrm>
            <a:off x="7407275" y="5616575"/>
            <a:ext cx="109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Stapedius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Internal Ear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Bony labyrinth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Tortuous channels in the temporal bone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Three parts: vestibule, semicircular canals, and cochlea </a:t>
            </a:r>
          </a:p>
          <a:p>
            <a:pPr eaLnBrk="1" hangingPunct="1"/>
            <a:r>
              <a:rPr lang="en-US"/>
              <a:t>Filled with perilymph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Series of membranous sacs within the bony labyrinth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Filled with a potassium-rich endolymph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5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</a:t>
            </a:r>
          </a:p>
        </p:txBody>
      </p:sp>
      <p:pic>
        <p:nvPicPr>
          <p:cNvPr id="35843" name="Picture 38" descr="figure_15_02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" y="671513"/>
            <a:ext cx="82296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Freeform 39"/>
          <p:cNvSpPr>
            <a:spLocks/>
          </p:cNvSpPr>
          <p:nvPr/>
        </p:nvSpPr>
        <p:spPr bwMode="auto">
          <a:xfrm>
            <a:off x="3028950" y="1447800"/>
            <a:ext cx="3740150" cy="920750"/>
          </a:xfrm>
          <a:custGeom>
            <a:avLst/>
            <a:gdLst>
              <a:gd name="T0" fmla="*/ 0 w 2356"/>
              <a:gd name="T1" fmla="*/ 0 h 580"/>
              <a:gd name="T2" fmla="*/ 2254 w 2356"/>
              <a:gd name="T3" fmla="*/ 0 h 580"/>
              <a:gd name="T4" fmla="*/ 2356 w 2356"/>
              <a:gd name="T5" fmla="*/ 580 h 580"/>
              <a:gd name="T6" fmla="*/ 0 60000 65536"/>
              <a:gd name="T7" fmla="*/ 0 60000 65536"/>
              <a:gd name="T8" fmla="*/ 0 60000 65536"/>
              <a:gd name="T9" fmla="*/ 0 w 2356"/>
              <a:gd name="T10" fmla="*/ 0 h 580"/>
              <a:gd name="T11" fmla="*/ 2356 w 2356"/>
              <a:gd name="T12" fmla="*/ 580 h 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6" h="580">
                <a:moveTo>
                  <a:pt x="0" y="0"/>
                </a:moveTo>
                <a:lnTo>
                  <a:pt x="2254" y="0"/>
                </a:lnTo>
                <a:lnTo>
                  <a:pt x="2356" y="58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Line 40"/>
          <p:cNvSpPr>
            <a:spLocks noChangeShapeType="1"/>
          </p:cNvSpPr>
          <p:nvPr/>
        </p:nvSpPr>
        <p:spPr bwMode="auto">
          <a:xfrm>
            <a:off x="3292475" y="1860550"/>
            <a:ext cx="682625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Freeform 41"/>
          <p:cNvSpPr>
            <a:spLocks/>
          </p:cNvSpPr>
          <p:nvPr/>
        </p:nvSpPr>
        <p:spPr bwMode="auto">
          <a:xfrm>
            <a:off x="3394075" y="2108200"/>
            <a:ext cx="1162050" cy="117475"/>
          </a:xfrm>
          <a:custGeom>
            <a:avLst/>
            <a:gdLst>
              <a:gd name="T0" fmla="*/ 732 w 732"/>
              <a:gd name="T1" fmla="*/ 0 h 74"/>
              <a:gd name="T2" fmla="*/ 498 w 732"/>
              <a:gd name="T3" fmla="*/ 74 h 74"/>
              <a:gd name="T4" fmla="*/ 0 w 732"/>
              <a:gd name="T5" fmla="*/ 74 h 74"/>
              <a:gd name="T6" fmla="*/ 0 60000 65536"/>
              <a:gd name="T7" fmla="*/ 0 60000 65536"/>
              <a:gd name="T8" fmla="*/ 0 60000 65536"/>
              <a:gd name="T9" fmla="*/ 0 w 732"/>
              <a:gd name="T10" fmla="*/ 0 h 74"/>
              <a:gd name="T11" fmla="*/ 732 w 732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2" h="74">
                <a:moveTo>
                  <a:pt x="732" y="0"/>
                </a:moveTo>
                <a:lnTo>
                  <a:pt x="498" y="74"/>
                </a:lnTo>
                <a:lnTo>
                  <a:pt x="0" y="74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Line 42"/>
          <p:cNvSpPr>
            <a:spLocks noChangeShapeType="1"/>
          </p:cNvSpPr>
          <p:nvPr/>
        </p:nvSpPr>
        <p:spPr bwMode="auto">
          <a:xfrm flipH="1" flipV="1">
            <a:off x="4184650" y="2225675"/>
            <a:ext cx="152400" cy="107950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8" name="Freeform 43"/>
          <p:cNvSpPr>
            <a:spLocks/>
          </p:cNvSpPr>
          <p:nvPr/>
        </p:nvSpPr>
        <p:spPr bwMode="auto">
          <a:xfrm>
            <a:off x="3673475" y="2749550"/>
            <a:ext cx="2460625" cy="285750"/>
          </a:xfrm>
          <a:custGeom>
            <a:avLst/>
            <a:gdLst>
              <a:gd name="T0" fmla="*/ 0 w 1550"/>
              <a:gd name="T1" fmla="*/ 180 h 180"/>
              <a:gd name="T2" fmla="*/ 1416 w 1550"/>
              <a:gd name="T3" fmla="*/ 180 h 180"/>
              <a:gd name="T4" fmla="*/ 1550 w 1550"/>
              <a:gd name="T5" fmla="*/ 0 h 180"/>
              <a:gd name="T6" fmla="*/ 0 60000 65536"/>
              <a:gd name="T7" fmla="*/ 0 60000 65536"/>
              <a:gd name="T8" fmla="*/ 0 60000 65536"/>
              <a:gd name="T9" fmla="*/ 0 w 1550"/>
              <a:gd name="T10" fmla="*/ 0 h 180"/>
              <a:gd name="T11" fmla="*/ 1550 w 1550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0" h="180">
                <a:moveTo>
                  <a:pt x="0" y="180"/>
                </a:moveTo>
                <a:lnTo>
                  <a:pt x="1416" y="180"/>
                </a:lnTo>
                <a:lnTo>
                  <a:pt x="1550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9" name="Freeform 44"/>
          <p:cNvSpPr>
            <a:spLocks/>
          </p:cNvSpPr>
          <p:nvPr/>
        </p:nvSpPr>
        <p:spPr bwMode="auto">
          <a:xfrm>
            <a:off x="3981450" y="2828925"/>
            <a:ext cx="2432050" cy="552450"/>
          </a:xfrm>
          <a:custGeom>
            <a:avLst/>
            <a:gdLst>
              <a:gd name="T0" fmla="*/ 0 w 1532"/>
              <a:gd name="T1" fmla="*/ 348 h 348"/>
              <a:gd name="T2" fmla="*/ 1312 w 1532"/>
              <a:gd name="T3" fmla="*/ 348 h 348"/>
              <a:gd name="T4" fmla="*/ 1532 w 1532"/>
              <a:gd name="T5" fmla="*/ 0 h 348"/>
              <a:gd name="T6" fmla="*/ 0 60000 65536"/>
              <a:gd name="T7" fmla="*/ 0 60000 65536"/>
              <a:gd name="T8" fmla="*/ 0 60000 65536"/>
              <a:gd name="T9" fmla="*/ 0 w 1532"/>
              <a:gd name="T10" fmla="*/ 0 h 348"/>
              <a:gd name="T11" fmla="*/ 1532 w 1532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2" h="348">
                <a:moveTo>
                  <a:pt x="0" y="348"/>
                </a:moveTo>
                <a:lnTo>
                  <a:pt x="1312" y="348"/>
                </a:lnTo>
                <a:lnTo>
                  <a:pt x="1532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Line 45"/>
          <p:cNvSpPr>
            <a:spLocks noChangeShapeType="1"/>
          </p:cNvSpPr>
          <p:nvPr/>
        </p:nvSpPr>
        <p:spPr bwMode="auto">
          <a:xfrm>
            <a:off x="3673475" y="4114800"/>
            <a:ext cx="294640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1" name="Line 46"/>
          <p:cNvSpPr>
            <a:spLocks noChangeShapeType="1"/>
          </p:cNvSpPr>
          <p:nvPr/>
        </p:nvSpPr>
        <p:spPr bwMode="auto">
          <a:xfrm>
            <a:off x="3298825" y="4651375"/>
            <a:ext cx="3546475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2" name="Line 47"/>
          <p:cNvSpPr>
            <a:spLocks noChangeShapeType="1"/>
          </p:cNvSpPr>
          <p:nvPr/>
        </p:nvSpPr>
        <p:spPr bwMode="auto">
          <a:xfrm>
            <a:off x="2276475" y="5245100"/>
            <a:ext cx="473075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3" name="Rectangle 48"/>
          <p:cNvSpPr>
            <a:spLocks noChangeArrowheads="1"/>
          </p:cNvSpPr>
          <p:nvPr/>
        </p:nvSpPr>
        <p:spPr bwMode="auto">
          <a:xfrm>
            <a:off x="1422400" y="1695450"/>
            <a:ext cx="179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Lacrimal gland</a:t>
            </a:r>
            <a:endParaRPr lang="en-US" sz="1800" b="1">
              <a:latin typeface="Arial" charset="0"/>
            </a:endParaRPr>
          </a:p>
        </p:txBody>
      </p:sp>
      <p:sp>
        <p:nvSpPr>
          <p:cNvPr id="35854" name="Rectangle 49"/>
          <p:cNvSpPr>
            <a:spLocks noChangeArrowheads="1"/>
          </p:cNvSpPr>
          <p:nvPr/>
        </p:nvSpPr>
        <p:spPr bwMode="auto">
          <a:xfrm>
            <a:off x="1422400" y="2082800"/>
            <a:ext cx="2155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Excretory ducts 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of lacrimal glands</a:t>
            </a:r>
            <a:endParaRPr lang="en-US" sz="1800" b="1">
              <a:latin typeface="Arial" charset="0"/>
            </a:endParaRPr>
          </a:p>
        </p:txBody>
      </p:sp>
      <p:sp>
        <p:nvSpPr>
          <p:cNvPr id="35855" name="Rectangle 50"/>
          <p:cNvSpPr>
            <a:spLocks noChangeArrowheads="1"/>
          </p:cNvSpPr>
          <p:nvPr/>
        </p:nvSpPr>
        <p:spPr bwMode="auto">
          <a:xfrm>
            <a:off x="1422400" y="2860675"/>
            <a:ext cx="218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Lacrimal punctum</a:t>
            </a:r>
            <a:endParaRPr lang="en-US" sz="1800" b="1">
              <a:latin typeface="Arial" charset="0"/>
            </a:endParaRPr>
          </a:p>
        </p:txBody>
      </p:sp>
      <p:sp>
        <p:nvSpPr>
          <p:cNvPr id="35856" name="Rectangle 51"/>
          <p:cNvSpPr>
            <a:spLocks noChangeArrowheads="1"/>
          </p:cNvSpPr>
          <p:nvPr/>
        </p:nvSpPr>
        <p:spPr bwMode="auto">
          <a:xfrm>
            <a:off x="1422400" y="3213100"/>
            <a:ext cx="2495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Lacrimal canaliculus</a:t>
            </a:r>
            <a:endParaRPr lang="en-US" sz="1800" b="1">
              <a:latin typeface="Arial" charset="0"/>
            </a:endParaRPr>
          </a:p>
        </p:txBody>
      </p:sp>
      <p:sp>
        <p:nvSpPr>
          <p:cNvPr id="35857" name="Rectangle 52"/>
          <p:cNvSpPr>
            <a:spLocks noChangeArrowheads="1"/>
          </p:cNvSpPr>
          <p:nvPr/>
        </p:nvSpPr>
        <p:spPr bwMode="auto">
          <a:xfrm>
            <a:off x="1422400" y="3949700"/>
            <a:ext cx="218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Nasolacrimal duct</a:t>
            </a:r>
            <a:endParaRPr lang="en-US" sz="1800" b="1">
              <a:latin typeface="Arial" charset="0"/>
            </a:endParaRPr>
          </a:p>
        </p:txBody>
      </p:sp>
      <p:sp>
        <p:nvSpPr>
          <p:cNvPr id="35858" name="Rectangle 53"/>
          <p:cNvSpPr>
            <a:spLocks noChangeArrowheads="1"/>
          </p:cNvSpPr>
          <p:nvPr/>
        </p:nvSpPr>
        <p:spPr bwMode="auto">
          <a:xfrm>
            <a:off x="1422400" y="4492625"/>
            <a:ext cx="1831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Inferior meatus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of nasal cavity</a:t>
            </a:r>
            <a:endParaRPr lang="en-US" sz="1800" b="1">
              <a:latin typeface="Arial" charset="0"/>
            </a:endParaRPr>
          </a:p>
        </p:txBody>
      </p:sp>
      <p:sp>
        <p:nvSpPr>
          <p:cNvPr id="35859" name="Rectangle 54"/>
          <p:cNvSpPr>
            <a:spLocks noChangeArrowheads="1"/>
          </p:cNvSpPr>
          <p:nvPr/>
        </p:nvSpPr>
        <p:spPr bwMode="auto">
          <a:xfrm>
            <a:off x="1422400" y="5102225"/>
            <a:ext cx="803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Nostril</a:t>
            </a:r>
            <a:endParaRPr lang="en-US" sz="1800" b="1">
              <a:latin typeface="Arial" charset="0"/>
            </a:endParaRPr>
          </a:p>
        </p:txBody>
      </p:sp>
      <p:sp>
        <p:nvSpPr>
          <p:cNvPr id="35860" name="Rectangle 55"/>
          <p:cNvSpPr>
            <a:spLocks noChangeArrowheads="1"/>
          </p:cNvSpPr>
          <p:nvPr/>
        </p:nvSpPr>
        <p:spPr bwMode="auto">
          <a:xfrm>
            <a:off x="1422400" y="1279525"/>
            <a:ext cx="153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Lacrimal sac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15.27</a:t>
            </a:r>
          </a:p>
        </p:txBody>
      </p:sp>
      <p:pic>
        <p:nvPicPr>
          <p:cNvPr id="56323" name="Picture 9" descr="figure_15_27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747713"/>
            <a:ext cx="8231187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Freeform 10"/>
          <p:cNvSpPr>
            <a:spLocks/>
          </p:cNvSpPr>
          <p:nvPr/>
        </p:nvSpPr>
        <p:spPr bwMode="auto">
          <a:xfrm>
            <a:off x="1331913" y="2501900"/>
            <a:ext cx="2162175" cy="673100"/>
          </a:xfrm>
          <a:custGeom>
            <a:avLst/>
            <a:gdLst>
              <a:gd name="T0" fmla="*/ 0 w 1362"/>
              <a:gd name="T1" fmla="*/ 424 h 424"/>
              <a:gd name="T2" fmla="*/ 262 w 1362"/>
              <a:gd name="T3" fmla="*/ 424 h 424"/>
              <a:gd name="T4" fmla="*/ 1362 w 1362"/>
              <a:gd name="T5" fmla="*/ 0 h 424"/>
              <a:gd name="T6" fmla="*/ 0 60000 65536"/>
              <a:gd name="T7" fmla="*/ 0 60000 65536"/>
              <a:gd name="T8" fmla="*/ 0 60000 65536"/>
              <a:gd name="T9" fmla="*/ 0 w 1362"/>
              <a:gd name="T10" fmla="*/ 0 h 424"/>
              <a:gd name="T11" fmla="*/ 1362 w 1362"/>
              <a:gd name="T12" fmla="*/ 424 h 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2" h="424">
                <a:moveTo>
                  <a:pt x="0" y="424"/>
                </a:moveTo>
                <a:lnTo>
                  <a:pt x="262" y="424"/>
                </a:lnTo>
                <a:lnTo>
                  <a:pt x="1362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Freeform 11"/>
          <p:cNvSpPr>
            <a:spLocks/>
          </p:cNvSpPr>
          <p:nvPr/>
        </p:nvSpPr>
        <p:spPr bwMode="auto">
          <a:xfrm>
            <a:off x="1401763" y="3457575"/>
            <a:ext cx="1739900" cy="57150"/>
          </a:xfrm>
          <a:custGeom>
            <a:avLst/>
            <a:gdLst>
              <a:gd name="T0" fmla="*/ 0 w 1096"/>
              <a:gd name="T1" fmla="*/ 0 h 36"/>
              <a:gd name="T2" fmla="*/ 220 w 1096"/>
              <a:gd name="T3" fmla="*/ 0 h 36"/>
              <a:gd name="T4" fmla="*/ 1096 w 1096"/>
              <a:gd name="T5" fmla="*/ 36 h 36"/>
              <a:gd name="T6" fmla="*/ 0 60000 65536"/>
              <a:gd name="T7" fmla="*/ 0 60000 65536"/>
              <a:gd name="T8" fmla="*/ 0 60000 65536"/>
              <a:gd name="T9" fmla="*/ 0 w 1096"/>
              <a:gd name="T10" fmla="*/ 0 h 36"/>
              <a:gd name="T11" fmla="*/ 1096 w 1096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6" h="36">
                <a:moveTo>
                  <a:pt x="0" y="0"/>
                </a:moveTo>
                <a:lnTo>
                  <a:pt x="220" y="0"/>
                </a:lnTo>
                <a:lnTo>
                  <a:pt x="1096" y="36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Freeform 12"/>
          <p:cNvSpPr>
            <a:spLocks/>
          </p:cNvSpPr>
          <p:nvPr/>
        </p:nvSpPr>
        <p:spPr bwMode="auto">
          <a:xfrm>
            <a:off x="1223963" y="3663950"/>
            <a:ext cx="1485900" cy="371475"/>
          </a:xfrm>
          <a:custGeom>
            <a:avLst/>
            <a:gdLst>
              <a:gd name="T0" fmla="*/ 0 w 936"/>
              <a:gd name="T1" fmla="*/ 0 h 234"/>
              <a:gd name="T2" fmla="*/ 346 w 936"/>
              <a:gd name="T3" fmla="*/ 0 h 234"/>
              <a:gd name="T4" fmla="*/ 936 w 936"/>
              <a:gd name="T5" fmla="*/ 234 h 234"/>
              <a:gd name="T6" fmla="*/ 0 60000 65536"/>
              <a:gd name="T7" fmla="*/ 0 60000 65536"/>
              <a:gd name="T8" fmla="*/ 0 60000 65536"/>
              <a:gd name="T9" fmla="*/ 0 w 936"/>
              <a:gd name="T10" fmla="*/ 0 h 234"/>
              <a:gd name="T11" fmla="*/ 936 w 936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6" h="234">
                <a:moveTo>
                  <a:pt x="0" y="0"/>
                </a:moveTo>
                <a:lnTo>
                  <a:pt x="346" y="0"/>
                </a:lnTo>
                <a:lnTo>
                  <a:pt x="936" y="234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Freeform 13"/>
          <p:cNvSpPr>
            <a:spLocks/>
          </p:cNvSpPr>
          <p:nvPr/>
        </p:nvSpPr>
        <p:spPr bwMode="auto">
          <a:xfrm>
            <a:off x="2084388" y="3743325"/>
            <a:ext cx="1628775" cy="527050"/>
          </a:xfrm>
          <a:custGeom>
            <a:avLst/>
            <a:gdLst>
              <a:gd name="T0" fmla="*/ 0 w 1026"/>
              <a:gd name="T1" fmla="*/ 332 h 332"/>
              <a:gd name="T2" fmla="*/ 350 w 1026"/>
              <a:gd name="T3" fmla="*/ 332 h 332"/>
              <a:gd name="T4" fmla="*/ 1026 w 1026"/>
              <a:gd name="T5" fmla="*/ 0 h 332"/>
              <a:gd name="T6" fmla="*/ 0 60000 65536"/>
              <a:gd name="T7" fmla="*/ 0 60000 65536"/>
              <a:gd name="T8" fmla="*/ 0 60000 65536"/>
              <a:gd name="T9" fmla="*/ 0 w 1026"/>
              <a:gd name="T10" fmla="*/ 0 h 332"/>
              <a:gd name="T11" fmla="*/ 1026 w 1026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6" h="332">
                <a:moveTo>
                  <a:pt x="0" y="332"/>
                </a:moveTo>
                <a:lnTo>
                  <a:pt x="350" y="332"/>
                </a:lnTo>
                <a:lnTo>
                  <a:pt x="1026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Freeform 14"/>
          <p:cNvSpPr>
            <a:spLocks/>
          </p:cNvSpPr>
          <p:nvPr/>
        </p:nvSpPr>
        <p:spPr bwMode="auto">
          <a:xfrm>
            <a:off x="1411288" y="4305300"/>
            <a:ext cx="2622550" cy="654050"/>
          </a:xfrm>
          <a:custGeom>
            <a:avLst/>
            <a:gdLst>
              <a:gd name="T0" fmla="*/ 0 w 1652"/>
              <a:gd name="T1" fmla="*/ 412 h 412"/>
              <a:gd name="T2" fmla="*/ 142 w 1652"/>
              <a:gd name="T3" fmla="*/ 412 h 412"/>
              <a:gd name="T4" fmla="*/ 1652 w 1652"/>
              <a:gd name="T5" fmla="*/ 0 h 412"/>
              <a:gd name="T6" fmla="*/ 0 60000 65536"/>
              <a:gd name="T7" fmla="*/ 0 60000 65536"/>
              <a:gd name="T8" fmla="*/ 0 60000 65536"/>
              <a:gd name="T9" fmla="*/ 0 w 1652"/>
              <a:gd name="T10" fmla="*/ 0 h 412"/>
              <a:gd name="T11" fmla="*/ 1652 w 1652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2" h="412">
                <a:moveTo>
                  <a:pt x="0" y="412"/>
                </a:moveTo>
                <a:lnTo>
                  <a:pt x="142" y="412"/>
                </a:lnTo>
                <a:lnTo>
                  <a:pt x="1652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Freeform 15"/>
          <p:cNvSpPr>
            <a:spLocks/>
          </p:cNvSpPr>
          <p:nvPr/>
        </p:nvSpPr>
        <p:spPr bwMode="auto">
          <a:xfrm>
            <a:off x="1519238" y="4467225"/>
            <a:ext cx="2806700" cy="1019175"/>
          </a:xfrm>
          <a:custGeom>
            <a:avLst/>
            <a:gdLst>
              <a:gd name="T0" fmla="*/ 0 w 1768"/>
              <a:gd name="T1" fmla="*/ 642 h 642"/>
              <a:gd name="T2" fmla="*/ 128 w 1768"/>
              <a:gd name="T3" fmla="*/ 642 h 642"/>
              <a:gd name="T4" fmla="*/ 1768 w 1768"/>
              <a:gd name="T5" fmla="*/ 0 h 642"/>
              <a:gd name="T6" fmla="*/ 0 60000 65536"/>
              <a:gd name="T7" fmla="*/ 0 60000 65536"/>
              <a:gd name="T8" fmla="*/ 0 60000 65536"/>
              <a:gd name="T9" fmla="*/ 0 w 1768"/>
              <a:gd name="T10" fmla="*/ 0 h 642"/>
              <a:gd name="T11" fmla="*/ 1768 w 1768"/>
              <a:gd name="T12" fmla="*/ 642 h 6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8" h="642">
                <a:moveTo>
                  <a:pt x="0" y="642"/>
                </a:moveTo>
                <a:lnTo>
                  <a:pt x="128" y="642"/>
                </a:lnTo>
                <a:lnTo>
                  <a:pt x="1768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Line 16"/>
          <p:cNvSpPr>
            <a:spLocks noChangeShapeType="1"/>
          </p:cNvSpPr>
          <p:nvPr/>
        </p:nvSpPr>
        <p:spPr bwMode="auto">
          <a:xfrm flipV="1">
            <a:off x="2640013" y="4254500"/>
            <a:ext cx="942975" cy="158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Freeform 17"/>
          <p:cNvSpPr>
            <a:spLocks/>
          </p:cNvSpPr>
          <p:nvPr/>
        </p:nvSpPr>
        <p:spPr bwMode="auto">
          <a:xfrm>
            <a:off x="3462338" y="4822825"/>
            <a:ext cx="358775" cy="809625"/>
          </a:xfrm>
          <a:custGeom>
            <a:avLst/>
            <a:gdLst>
              <a:gd name="T0" fmla="*/ 0 w 226"/>
              <a:gd name="T1" fmla="*/ 510 h 510"/>
              <a:gd name="T2" fmla="*/ 0 w 226"/>
              <a:gd name="T3" fmla="*/ 390 h 510"/>
              <a:gd name="T4" fmla="*/ 226 w 226"/>
              <a:gd name="T5" fmla="*/ 0 h 510"/>
              <a:gd name="T6" fmla="*/ 0 60000 65536"/>
              <a:gd name="T7" fmla="*/ 0 60000 65536"/>
              <a:gd name="T8" fmla="*/ 0 60000 65536"/>
              <a:gd name="T9" fmla="*/ 0 w 226"/>
              <a:gd name="T10" fmla="*/ 0 h 510"/>
              <a:gd name="T11" fmla="*/ 226 w 226"/>
              <a:gd name="T12" fmla="*/ 510 h 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" h="510">
                <a:moveTo>
                  <a:pt x="0" y="510"/>
                </a:moveTo>
                <a:lnTo>
                  <a:pt x="0" y="390"/>
                </a:lnTo>
                <a:lnTo>
                  <a:pt x="226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Freeform 18"/>
          <p:cNvSpPr>
            <a:spLocks/>
          </p:cNvSpPr>
          <p:nvPr/>
        </p:nvSpPr>
        <p:spPr bwMode="auto">
          <a:xfrm>
            <a:off x="6592888" y="2397125"/>
            <a:ext cx="1006475" cy="774700"/>
          </a:xfrm>
          <a:custGeom>
            <a:avLst/>
            <a:gdLst>
              <a:gd name="T0" fmla="*/ 634 w 634"/>
              <a:gd name="T1" fmla="*/ 0 h 488"/>
              <a:gd name="T2" fmla="*/ 542 w 634"/>
              <a:gd name="T3" fmla="*/ 0 h 488"/>
              <a:gd name="T4" fmla="*/ 0 w 634"/>
              <a:gd name="T5" fmla="*/ 488 h 488"/>
              <a:gd name="T6" fmla="*/ 0 60000 65536"/>
              <a:gd name="T7" fmla="*/ 0 60000 65536"/>
              <a:gd name="T8" fmla="*/ 0 60000 65536"/>
              <a:gd name="T9" fmla="*/ 0 w 634"/>
              <a:gd name="T10" fmla="*/ 0 h 488"/>
              <a:gd name="T11" fmla="*/ 634 w 634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4" h="488">
                <a:moveTo>
                  <a:pt x="634" y="0"/>
                </a:moveTo>
                <a:lnTo>
                  <a:pt x="542" y="0"/>
                </a:lnTo>
                <a:lnTo>
                  <a:pt x="0" y="48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Line 19"/>
          <p:cNvSpPr>
            <a:spLocks noChangeShapeType="1"/>
          </p:cNvSpPr>
          <p:nvPr/>
        </p:nvSpPr>
        <p:spPr bwMode="auto">
          <a:xfrm>
            <a:off x="6056313" y="4733925"/>
            <a:ext cx="154305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Freeform 20"/>
          <p:cNvSpPr>
            <a:spLocks/>
          </p:cNvSpPr>
          <p:nvPr/>
        </p:nvSpPr>
        <p:spPr bwMode="auto">
          <a:xfrm>
            <a:off x="4125913" y="5153025"/>
            <a:ext cx="3473450" cy="647700"/>
          </a:xfrm>
          <a:custGeom>
            <a:avLst/>
            <a:gdLst>
              <a:gd name="T0" fmla="*/ 2188 w 2188"/>
              <a:gd name="T1" fmla="*/ 408 h 408"/>
              <a:gd name="T2" fmla="*/ 664 w 2188"/>
              <a:gd name="T3" fmla="*/ 408 h 408"/>
              <a:gd name="T4" fmla="*/ 0 w 2188"/>
              <a:gd name="T5" fmla="*/ 0 h 408"/>
              <a:gd name="T6" fmla="*/ 0 60000 65536"/>
              <a:gd name="T7" fmla="*/ 0 60000 65536"/>
              <a:gd name="T8" fmla="*/ 0 60000 65536"/>
              <a:gd name="T9" fmla="*/ 0 w 2188"/>
              <a:gd name="T10" fmla="*/ 0 h 408"/>
              <a:gd name="T11" fmla="*/ 2188 w 2188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8" h="408">
                <a:moveTo>
                  <a:pt x="2188" y="408"/>
                </a:moveTo>
                <a:lnTo>
                  <a:pt x="664" y="408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Line 21"/>
          <p:cNvSpPr>
            <a:spLocks noChangeShapeType="1"/>
          </p:cNvSpPr>
          <p:nvPr/>
        </p:nvSpPr>
        <p:spPr bwMode="auto">
          <a:xfrm>
            <a:off x="5922963" y="5108575"/>
            <a:ext cx="1301750" cy="762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Freeform 22"/>
          <p:cNvSpPr>
            <a:spLocks/>
          </p:cNvSpPr>
          <p:nvPr/>
        </p:nvSpPr>
        <p:spPr bwMode="auto">
          <a:xfrm>
            <a:off x="6361113" y="2743200"/>
            <a:ext cx="1238250" cy="679450"/>
          </a:xfrm>
          <a:custGeom>
            <a:avLst/>
            <a:gdLst>
              <a:gd name="T0" fmla="*/ 780 w 780"/>
              <a:gd name="T1" fmla="*/ 0 h 428"/>
              <a:gd name="T2" fmla="*/ 688 w 780"/>
              <a:gd name="T3" fmla="*/ 0 h 428"/>
              <a:gd name="T4" fmla="*/ 0 w 780"/>
              <a:gd name="T5" fmla="*/ 428 h 428"/>
              <a:gd name="T6" fmla="*/ 0 60000 65536"/>
              <a:gd name="T7" fmla="*/ 0 60000 65536"/>
              <a:gd name="T8" fmla="*/ 0 60000 65536"/>
              <a:gd name="T9" fmla="*/ 0 w 780"/>
              <a:gd name="T10" fmla="*/ 0 h 428"/>
              <a:gd name="T11" fmla="*/ 780 w 780"/>
              <a:gd name="T12" fmla="*/ 428 h 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0" h="428">
                <a:moveTo>
                  <a:pt x="780" y="0"/>
                </a:moveTo>
                <a:lnTo>
                  <a:pt x="688" y="0"/>
                </a:lnTo>
                <a:lnTo>
                  <a:pt x="0" y="42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Freeform 23"/>
          <p:cNvSpPr>
            <a:spLocks/>
          </p:cNvSpPr>
          <p:nvPr/>
        </p:nvSpPr>
        <p:spPr bwMode="auto">
          <a:xfrm>
            <a:off x="5522913" y="1127125"/>
            <a:ext cx="698500" cy="2457450"/>
          </a:xfrm>
          <a:custGeom>
            <a:avLst/>
            <a:gdLst>
              <a:gd name="T0" fmla="*/ 440 w 440"/>
              <a:gd name="T1" fmla="*/ 0 h 1548"/>
              <a:gd name="T2" fmla="*/ 304 w 440"/>
              <a:gd name="T3" fmla="*/ 0 h 1548"/>
              <a:gd name="T4" fmla="*/ 0 w 440"/>
              <a:gd name="T5" fmla="*/ 1548 h 1548"/>
              <a:gd name="T6" fmla="*/ 0 60000 65536"/>
              <a:gd name="T7" fmla="*/ 0 60000 65536"/>
              <a:gd name="T8" fmla="*/ 0 60000 65536"/>
              <a:gd name="T9" fmla="*/ 0 w 440"/>
              <a:gd name="T10" fmla="*/ 0 h 1548"/>
              <a:gd name="T11" fmla="*/ 440 w 440"/>
              <a:gd name="T12" fmla="*/ 1548 h 15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0" h="1548">
                <a:moveTo>
                  <a:pt x="440" y="0"/>
                </a:moveTo>
                <a:lnTo>
                  <a:pt x="304" y="0"/>
                </a:lnTo>
                <a:lnTo>
                  <a:pt x="0" y="154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8" name="Freeform 24"/>
          <p:cNvSpPr>
            <a:spLocks/>
          </p:cNvSpPr>
          <p:nvPr/>
        </p:nvSpPr>
        <p:spPr bwMode="auto">
          <a:xfrm>
            <a:off x="5510213" y="1466850"/>
            <a:ext cx="835025" cy="2387600"/>
          </a:xfrm>
          <a:custGeom>
            <a:avLst/>
            <a:gdLst>
              <a:gd name="T0" fmla="*/ 526 w 526"/>
              <a:gd name="T1" fmla="*/ 0 h 1504"/>
              <a:gd name="T2" fmla="*/ 398 w 526"/>
              <a:gd name="T3" fmla="*/ 0 h 1504"/>
              <a:gd name="T4" fmla="*/ 0 w 526"/>
              <a:gd name="T5" fmla="*/ 1504 h 1504"/>
              <a:gd name="T6" fmla="*/ 0 60000 65536"/>
              <a:gd name="T7" fmla="*/ 0 60000 65536"/>
              <a:gd name="T8" fmla="*/ 0 60000 65536"/>
              <a:gd name="T9" fmla="*/ 0 w 526"/>
              <a:gd name="T10" fmla="*/ 0 h 1504"/>
              <a:gd name="T11" fmla="*/ 526 w 526"/>
              <a:gd name="T12" fmla="*/ 1504 h 1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6" h="1504">
                <a:moveTo>
                  <a:pt x="526" y="0"/>
                </a:moveTo>
                <a:lnTo>
                  <a:pt x="398" y="0"/>
                </a:lnTo>
                <a:lnTo>
                  <a:pt x="0" y="1504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9" name="Freeform 25"/>
          <p:cNvSpPr>
            <a:spLocks/>
          </p:cNvSpPr>
          <p:nvPr/>
        </p:nvSpPr>
        <p:spPr bwMode="auto">
          <a:xfrm>
            <a:off x="4484688" y="4467225"/>
            <a:ext cx="3114675" cy="98425"/>
          </a:xfrm>
          <a:custGeom>
            <a:avLst/>
            <a:gdLst>
              <a:gd name="T0" fmla="*/ 1962 w 1962"/>
              <a:gd name="T1" fmla="*/ 0 h 62"/>
              <a:gd name="T2" fmla="*/ 1770 w 1962"/>
              <a:gd name="T3" fmla="*/ 0 h 62"/>
              <a:gd name="T4" fmla="*/ 0 w 1962"/>
              <a:gd name="T5" fmla="*/ 62 h 62"/>
              <a:gd name="T6" fmla="*/ 0 60000 65536"/>
              <a:gd name="T7" fmla="*/ 0 60000 65536"/>
              <a:gd name="T8" fmla="*/ 0 60000 65536"/>
              <a:gd name="T9" fmla="*/ 0 w 1962"/>
              <a:gd name="T10" fmla="*/ 0 h 62"/>
              <a:gd name="T11" fmla="*/ 1962 w 1962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2" h="62">
                <a:moveTo>
                  <a:pt x="1962" y="0"/>
                </a:moveTo>
                <a:lnTo>
                  <a:pt x="1770" y="0"/>
                </a:lnTo>
                <a:lnTo>
                  <a:pt x="0" y="62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0" name="Freeform 26"/>
          <p:cNvSpPr>
            <a:spLocks/>
          </p:cNvSpPr>
          <p:nvPr/>
        </p:nvSpPr>
        <p:spPr bwMode="auto">
          <a:xfrm>
            <a:off x="6018213" y="5184775"/>
            <a:ext cx="1581150" cy="231775"/>
          </a:xfrm>
          <a:custGeom>
            <a:avLst/>
            <a:gdLst>
              <a:gd name="T0" fmla="*/ 996 w 996"/>
              <a:gd name="T1" fmla="*/ 0 h 146"/>
              <a:gd name="T2" fmla="*/ 760 w 996"/>
              <a:gd name="T3" fmla="*/ 0 h 146"/>
              <a:gd name="T4" fmla="*/ 0 w 996"/>
              <a:gd name="T5" fmla="*/ 146 h 146"/>
              <a:gd name="T6" fmla="*/ 0 60000 65536"/>
              <a:gd name="T7" fmla="*/ 0 60000 65536"/>
              <a:gd name="T8" fmla="*/ 0 60000 65536"/>
              <a:gd name="T9" fmla="*/ 0 w 996"/>
              <a:gd name="T10" fmla="*/ 0 h 146"/>
              <a:gd name="T11" fmla="*/ 996 w 996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6" h="146">
                <a:moveTo>
                  <a:pt x="996" y="0"/>
                </a:moveTo>
                <a:lnTo>
                  <a:pt x="760" y="0"/>
                </a:lnTo>
                <a:lnTo>
                  <a:pt x="0" y="146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1" name="Freeform 27"/>
          <p:cNvSpPr>
            <a:spLocks/>
          </p:cNvSpPr>
          <p:nvPr/>
        </p:nvSpPr>
        <p:spPr bwMode="auto">
          <a:xfrm>
            <a:off x="6170613" y="3997325"/>
            <a:ext cx="1428750" cy="88900"/>
          </a:xfrm>
          <a:custGeom>
            <a:avLst/>
            <a:gdLst>
              <a:gd name="T0" fmla="*/ 0 w 900"/>
              <a:gd name="T1" fmla="*/ 56 h 56"/>
              <a:gd name="T2" fmla="*/ 782 w 900"/>
              <a:gd name="T3" fmla="*/ 0 h 56"/>
              <a:gd name="T4" fmla="*/ 900 w 900"/>
              <a:gd name="T5" fmla="*/ 0 h 56"/>
              <a:gd name="T6" fmla="*/ 0 60000 65536"/>
              <a:gd name="T7" fmla="*/ 0 60000 65536"/>
              <a:gd name="T8" fmla="*/ 0 60000 65536"/>
              <a:gd name="T9" fmla="*/ 0 w 900"/>
              <a:gd name="T10" fmla="*/ 0 h 56"/>
              <a:gd name="T11" fmla="*/ 900 w 90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56">
                <a:moveTo>
                  <a:pt x="0" y="56"/>
                </a:moveTo>
                <a:lnTo>
                  <a:pt x="782" y="0"/>
                </a:lnTo>
                <a:lnTo>
                  <a:pt x="90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Line 28"/>
          <p:cNvSpPr>
            <a:spLocks noChangeShapeType="1"/>
          </p:cNvSpPr>
          <p:nvPr/>
        </p:nvSpPr>
        <p:spPr bwMode="auto">
          <a:xfrm flipH="1" flipV="1">
            <a:off x="4294188" y="4194175"/>
            <a:ext cx="3000375" cy="2730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Freeform 29"/>
          <p:cNvSpPr>
            <a:spLocks/>
          </p:cNvSpPr>
          <p:nvPr/>
        </p:nvSpPr>
        <p:spPr bwMode="auto">
          <a:xfrm>
            <a:off x="1341438" y="2492375"/>
            <a:ext cx="2143125" cy="673100"/>
          </a:xfrm>
          <a:custGeom>
            <a:avLst/>
            <a:gdLst>
              <a:gd name="T0" fmla="*/ 0 w 1350"/>
              <a:gd name="T1" fmla="*/ 424 h 424"/>
              <a:gd name="T2" fmla="*/ 250 w 1350"/>
              <a:gd name="T3" fmla="*/ 424 h 424"/>
              <a:gd name="T4" fmla="*/ 1350 w 1350"/>
              <a:gd name="T5" fmla="*/ 0 h 424"/>
              <a:gd name="T6" fmla="*/ 0 60000 65536"/>
              <a:gd name="T7" fmla="*/ 0 60000 65536"/>
              <a:gd name="T8" fmla="*/ 0 60000 65536"/>
              <a:gd name="T9" fmla="*/ 0 w 1350"/>
              <a:gd name="T10" fmla="*/ 0 h 424"/>
              <a:gd name="T11" fmla="*/ 1350 w 1350"/>
              <a:gd name="T12" fmla="*/ 424 h 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0" h="424">
                <a:moveTo>
                  <a:pt x="0" y="424"/>
                </a:moveTo>
                <a:lnTo>
                  <a:pt x="250" y="424"/>
                </a:lnTo>
                <a:lnTo>
                  <a:pt x="135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Freeform 30"/>
          <p:cNvSpPr>
            <a:spLocks/>
          </p:cNvSpPr>
          <p:nvPr/>
        </p:nvSpPr>
        <p:spPr bwMode="auto">
          <a:xfrm>
            <a:off x="1414463" y="3448050"/>
            <a:ext cx="1717675" cy="57150"/>
          </a:xfrm>
          <a:custGeom>
            <a:avLst/>
            <a:gdLst>
              <a:gd name="T0" fmla="*/ 0 w 1082"/>
              <a:gd name="T1" fmla="*/ 0 h 36"/>
              <a:gd name="T2" fmla="*/ 206 w 1082"/>
              <a:gd name="T3" fmla="*/ 0 h 36"/>
              <a:gd name="T4" fmla="*/ 1082 w 1082"/>
              <a:gd name="T5" fmla="*/ 36 h 36"/>
              <a:gd name="T6" fmla="*/ 0 60000 65536"/>
              <a:gd name="T7" fmla="*/ 0 60000 65536"/>
              <a:gd name="T8" fmla="*/ 0 60000 65536"/>
              <a:gd name="T9" fmla="*/ 0 w 1082"/>
              <a:gd name="T10" fmla="*/ 0 h 36"/>
              <a:gd name="T11" fmla="*/ 1082 w 1082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2" h="36">
                <a:moveTo>
                  <a:pt x="0" y="0"/>
                </a:moveTo>
                <a:lnTo>
                  <a:pt x="206" y="0"/>
                </a:lnTo>
                <a:lnTo>
                  <a:pt x="1082" y="36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5" name="Freeform 31"/>
          <p:cNvSpPr>
            <a:spLocks/>
          </p:cNvSpPr>
          <p:nvPr/>
        </p:nvSpPr>
        <p:spPr bwMode="auto">
          <a:xfrm>
            <a:off x="1230313" y="3654425"/>
            <a:ext cx="1470025" cy="371475"/>
          </a:xfrm>
          <a:custGeom>
            <a:avLst/>
            <a:gdLst>
              <a:gd name="T0" fmla="*/ 0 w 926"/>
              <a:gd name="T1" fmla="*/ 0 h 234"/>
              <a:gd name="T2" fmla="*/ 336 w 926"/>
              <a:gd name="T3" fmla="*/ 0 h 234"/>
              <a:gd name="T4" fmla="*/ 926 w 926"/>
              <a:gd name="T5" fmla="*/ 234 h 234"/>
              <a:gd name="T6" fmla="*/ 0 60000 65536"/>
              <a:gd name="T7" fmla="*/ 0 60000 65536"/>
              <a:gd name="T8" fmla="*/ 0 60000 65536"/>
              <a:gd name="T9" fmla="*/ 0 w 926"/>
              <a:gd name="T10" fmla="*/ 0 h 234"/>
              <a:gd name="T11" fmla="*/ 926 w 926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6" h="234">
                <a:moveTo>
                  <a:pt x="0" y="0"/>
                </a:moveTo>
                <a:lnTo>
                  <a:pt x="336" y="0"/>
                </a:lnTo>
                <a:lnTo>
                  <a:pt x="926" y="234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6" name="Freeform 32"/>
          <p:cNvSpPr>
            <a:spLocks/>
          </p:cNvSpPr>
          <p:nvPr/>
        </p:nvSpPr>
        <p:spPr bwMode="auto">
          <a:xfrm>
            <a:off x="2074863" y="3733800"/>
            <a:ext cx="1628775" cy="527050"/>
          </a:xfrm>
          <a:custGeom>
            <a:avLst/>
            <a:gdLst>
              <a:gd name="T0" fmla="*/ 0 w 1026"/>
              <a:gd name="T1" fmla="*/ 332 h 332"/>
              <a:gd name="T2" fmla="*/ 350 w 1026"/>
              <a:gd name="T3" fmla="*/ 332 h 332"/>
              <a:gd name="T4" fmla="*/ 1026 w 1026"/>
              <a:gd name="T5" fmla="*/ 0 h 332"/>
              <a:gd name="T6" fmla="*/ 0 60000 65536"/>
              <a:gd name="T7" fmla="*/ 0 60000 65536"/>
              <a:gd name="T8" fmla="*/ 0 60000 65536"/>
              <a:gd name="T9" fmla="*/ 0 w 1026"/>
              <a:gd name="T10" fmla="*/ 0 h 332"/>
              <a:gd name="T11" fmla="*/ 1026 w 1026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6" h="332">
                <a:moveTo>
                  <a:pt x="0" y="332"/>
                </a:moveTo>
                <a:lnTo>
                  <a:pt x="350" y="332"/>
                </a:lnTo>
                <a:lnTo>
                  <a:pt x="1026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7" name="Freeform 33"/>
          <p:cNvSpPr>
            <a:spLocks/>
          </p:cNvSpPr>
          <p:nvPr/>
        </p:nvSpPr>
        <p:spPr bwMode="auto">
          <a:xfrm>
            <a:off x="1401763" y="4295775"/>
            <a:ext cx="2622550" cy="654050"/>
          </a:xfrm>
          <a:custGeom>
            <a:avLst/>
            <a:gdLst>
              <a:gd name="T0" fmla="*/ 0 w 1652"/>
              <a:gd name="T1" fmla="*/ 412 h 412"/>
              <a:gd name="T2" fmla="*/ 142 w 1652"/>
              <a:gd name="T3" fmla="*/ 412 h 412"/>
              <a:gd name="T4" fmla="*/ 1652 w 1652"/>
              <a:gd name="T5" fmla="*/ 0 h 412"/>
              <a:gd name="T6" fmla="*/ 0 60000 65536"/>
              <a:gd name="T7" fmla="*/ 0 60000 65536"/>
              <a:gd name="T8" fmla="*/ 0 60000 65536"/>
              <a:gd name="T9" fmla="*/ 0 w 1652"/>
              <a:gd name="T10" fmla="*/ 0 h 412"/>
              <a:gd name="T11" fmla="*/ 1652 w 1652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2" h="412">
                <a:moveTo>
                  <a:pt x="0" y="412"/>
                </a:moveTo>
                <a:lnTo>
                  <a:pt x="142" y="412"/>
                </a:lnTo>
                <a:lnTo>
                  <a:pt x="1652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8" name="Freeform 34"/>
          <p:cNvSpPr>
            <a:spLocks/>
          </p:cNvSpPr>
          <p:nvPr/>
        </p:nvSpPr>
        <p:spPr bwMode="auto">
          <a:xfrm>
            <a:off x="1509713" y="4457700"/>
            <a:ext cx="2806700" cy="1019175"/>
          </a:xfrm>
          <a:custGeom>
            <a:avLst/>
            <a:gdLst>
              <a:gd name="T0" fmla="*/ 0 w 1768"/>
              <a:gd name="T1" fmla="*/ 642 h 642"/>
              <a:gd name="T2" fmla="*/ 128 w 1768"/>
              <a:gd name="T3" fmla="*/ 642 h 642"/>
              <a:gd name="T4" fmla="*/ 1768 w 1768"/>
              <a:gd name="T5" fmla="*/ 0 h 642"/>
              <a:gd name="T6" fmla="*/ 0 60000 65536"/>
              <a:gd name="T7" fmla="*/ 0 60000 65536"/>
              <a:gd name="T8" fmla="*/ 0 60000 65536"/>
              <a:gd name="T9" fmla="*/ 0 w 1768"/>
              <a:gd name="T10" fmla="*/ 0 h 642"/>
              <a:gd name="T11" fmla="*/ 1768 w 1768"/>
              <a:gd name="T12" fmla="*/ 642 h 6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8" h="642">
                <a:moveTo>
                  <a:pt x="0" y="642"/>
                </a:moveTo>
                <a:lnTo>
                  <a:pt x="128" y="642"/>
                </a:lnTo>
                <a:lnTo>
                  <a:pt x="1768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9" name="Line 35"/>
          <p:cNvSpPr>
            <a:spLocks noChangeShapeType="1"/>
          </p:cNvSpPr>
          <p:nvPr/>
        </p:nvSpPr>
        <p:spPr bwMode="auto">
          <a:xfrm flipV="1">
            <a:off x="2630488" y="4244975"/>
            <a:ext cx="942975" cy="158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0" name="Freeform 36"/>
          <p:cNvSpPr>
            <a:spLocks/>
          </p:cNvSpPr>
          <p:nvPr/>
        </p:nvSpPr>
        <p:spPr bwMode="auto">
          <a:xfrm>
            <a:off x="3452813" y="4813300"/>
            <a:ext cx="358775" cy="809625"/>
          </a:xfrm>
          <a:custGeom>
            <a:avLst/>
            <a:gdLst>
              <a:gd name="T0" fmla="*/ 0 w 226"/>
              <a:gd name="T1" fmla="*/ 510 h 510"/>
              <a:gd name="T2" fmla="*/ 0 w 226"/>
              <a:gd name="T3" fmla="*/ 390 h 510"/>
              <a:gd name="T4" fmla="*/ 226 w 226"/>
              <a:gd name="T5" fmla="*/ 0 h 510"/>
              <a:gd name="T6" fmla="*/ 0 60000 65536"/>
              <a:gd name="T7" fmla="*/ 0 60000 65536"/>
              <a:gd name="T8" fmla="*/ 0 60000 65536"/>
              <a:gd name="T9" fmla="*/ 0 w 226"/>
              <a:gd name="T10" fmla="*/ 0 h 510"/>
              <a:gd name="T11" fmla="*/ 226 w 226"/>
              <a:gd name="T12" fmla="*/ 510 h 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" h="510">
                <a:moveTo>
                  <a:pt x="0" y="510"/>
                </a:moveTo>
                <a:lnTo>
                  <a:pt x="0" y="390"/>
                </a:lnTo>
                <a:lnTo>
                  <a:pt x="226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1" name="Freeform 37"/>
          <p:cNvSpPr>
            <a:spLocks/>
          </p:cNvSpPr>
          <p:nvPr/>
        </p:nvSpPr>
        <p:spPr bwMode="auto">
          <a:xfrm>
            <a:off x="6583363" y="2387600"/>
            <a:ext cx="1006475" cy="774700"/>
          </a:xfrm>
          <a:custGeom>
            <a:avLst/>
            <a:gdLst>
              <a:gd name="T0" fmla="*/ 634 w 634"/>
              <a:gd name="T1" fmla="*/ 0 h 488"/>
              <a:gd name="T2" fmla="*/ 542 w 634"/>
              <a:gd name="T3" fmla="*/ 0 h 488"/>
              <a:gd name="T4" fmla="*/ 0 w 634"/>
              <a:gd name="T5" fmla="*/ 488 h 488"/>
              <a:gd name="T6" fmla="*/ 0 60000 65536"/>
              <a:gd name="T7" fmla="*/ 0 60000 65536"/>
              <a:gd name="T8" fmla="*/ 0 60000 65536"/>
              <a:gd name="T9" fmla="*/ 0 w 634"/>
              <a:gd name="T10" fmla="*/ 0 h 488"/>
              <a:gd name="T11" fmla="*/ 634 w 634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4" h="488">
                <a:moveTo>
                  <a:pt x="634" y="0"/>
                </a:moveTo>
                <a:lnTo>
                  <a:pt x="542" y="0"/>
                </a:lnTo>
                <a:lnTo>
                  <a:pt x="0" y="488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2" name="Line 38"/>
          <p:cNvSpPr>
            <a:spLocks noChangeShapeType="1"/>
          </p:cNvSpPr>
          <p:nvPr/>
        </p:nvSpPr>
        <p:spPr bwMode="auto">
          <a:xfrm>
            <a:off x="6046788" y="4724400"/>
            <a:ext cx="154305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3" name="Freeform 39"/>
          <p:cNvSpPr>
            <a:spLocks/>
          </p:cNvSpPr>
          <p:nvPr/>
        </p:nvSpPr>
        <p:spPr bwMode="auto">
          <a:xfrm>
            <a:off x="4116388" y="5143500"/>
            <a:ext cx="3473450" cy="647700"/>
          </a:xfrm>
          <a:custGeom>
            <a:avLst/>
            <a:gdLst>
              <a:gd name="T0" fmla="*/ 2188 w 2188"/>
              <a:gd name="T1" fmla="*/ 408 h 408"/>
              <a:gd name="T2" fmla="*/ 664 w 2188"/>
              <a:gd name="T3" fmla="*/ 408 h 408"/>
              <a:gd name="T4" fmla="*/ 0 w 2188"/>
              <a:gd name="T5" fmla="*/ 0 h 408"/>
              <a:gd name="T6" fmla="*/ 0 60000 65536"/>
              <a:gd name="T7" fmla="*/ 0 60000 65536"/>
              <a:gd name="T8" fmla="*/ 0 60000 65536"/>
              <a:gd name="T9" fmla="*/ 0 w 2188"/>
              <a:gd name="T10" fmla="*/ 0 h 408"/>
              <a:gd name="T11" fmla="*/ 2188 w 2188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8" h="408">
                <a:moveTo>
                  <a:pt x="2188" y="408"/>
                </a:moveTo>
                <a:lnTo>
                  <a:pt x="664" y="40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4" name="Line 40"/>
          <p:cNvSpPr>
            <a:spLocks noChangeShapeType="1"/>
          </p:cNvSpPr>
          <p:nvPr/>
        </p:nvSpPr>
        <p:spPr bwMode="auto">
          <a:xfrm>
            <a:off x="5913438" y="5099050"/>
            <a:ext cx="1301750" cy="762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5" name="Freeform 41"/>
          <p:cNvSpPr>
            <a:spLocks/>
          </p:cNvSpPr>
          <p:nvPr/>
        </p:nvSpPr>
        <p:spPr bwMode="auto">
          <a:xfrm>
            <a:off x="6351588" y="2733675"/>
            <a:ext cx="1238250" cy="679450"/>
          </a:xfrm>
          <a:custGeom>
            <a:avLst/>
            <a:gdLst>
              <a:gd name="T0" fmla="*/ 780 w 780"/>
              <a:gd name="T1" fmla="*/ 0 h 428"/>
              <a:gd name="T2" fmla="*/ 688 w 780"/>
              <a:gd name="T3" fmla="*/ 0 h 428"/>
              <a:gd name="T4" fmla="*/ 0 w 780"/>
              <a:gd name="T5" fmla="*/ 428 h 428"/>
              <a:gd name="T6" fmla="*/ 0 60000 65536"/>
              <a:gd name="T7" fmla="*/ 0 60000 65536"/>
              <a:gd name="T8" fmla="*/ 0 60000 65536"/>
              <a:gd name="T9" fmla="*/ 0 w 780"/>
              <a:gd name="T10" fmla="*/ 0 h 428"/>
              <a:gd name="T11" fmla="*/ 780 w 780"/>
              <a:gd name="T12" fmla="*/ 428 h 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0" h="428">
                <a:moveTo>
                  <a:pt x="780" y="0"/>
                </a:moveTo>
                <a:lnTo>
                  <a:pt x="688" y="0"/>
                </a:lnTo>
                <a:lnTo>
                  <a:pt x="0" y="428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6" name="Freeform 42"/>
          <p:cNvSpPr>
            <a:spLocks/>
          </p:cNvSpPr>
          <p:nvPr/>
        </p:nvSpPr>
        <p:spPr bwMode="auto">
          <a:xfrm>
            <a:off x="5513388" y="1117600"/>
            <a:ext cx="698500" cy="2457450"/>
          </a:xfrm>
          <a:custGeom>
            <a:avLst/>
            <a:gdLst>
              <a:gd name="T0" fmla="*/ 440 w 440"/>
              <a:gd name="T1" fmla="*/ 0 h 1548"/>
              <a:gd name="T2" fmla="*/ 304 w 440"/>
              <a:gd name="T3" fmla="*/ 0 h 1548"/>
              <a:gd name="T4" fmla="*/ 0 w 440"/>
              <a:gd name="T5" fmla="*/ 1548 h 1548"/>
              <a:gd name="T6" fmla="*/ 0 60000 65536"/>
              <a:gd name="T7" fmla="*/ 0 60000 65536"/>
              <a:gd name="T8" fmla="*/ 0 60000 65536"/>
              <a:gd name="T9" fmla="*/ 0 w 440"/>
              <a:gd name="T10" fmla="*/ 0 h 1548"/>
              <a:gd name="T11" fmla="*/ 440 w 440"/>
              <a:gd name="T12" fmla="*/ 1548 h 15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0" h="1548">
                <a:moveTo>
                  <a:pt x="440" y="0"/>
                </a:moveTo>
                <a:lnTo>
                  <a:pt x="304" y="0"/>
                </a:lnTo>
                <a:lnTo>
                  <a:pt x="0" y="1548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7" name="Freeform 43"/>
          <p:cNvSpPr>
            <a:spLocks/>
          </p:cNvSpPr>
          <p:nvPr/>
        </p:nvSpPr>
        <p:spPr bwMode="auto">
          <a:xfrm>
            <a:off x="5500688" y="1457325"/>
            <a:ext cx="835025" cy="2387600"/>
          </a:xfrm>
          <a:custGeom>
            <a:avLst/>
            <a:gdLst>
              <a:gd name="T0" fmla="*/ 526 w 526"/>
              <a:gd name="T1" fmla="*/ 0 h 1504"/>
              <a:gd name="T2" fmla="*/ 398 w 526"/>
              <a:gd name="T3" fmla="*/ 0 h 1504"/>
              <a:gd name="T4" fmla="*/ 0 w 526"/>
              <a:gd name="T5" fmla="*/ 1504 h 1504"/>
              <a:gd name="T6" fmla="*/ 0 60000 65536"/>
              <a:gd name="T7" fmla="*/ 0 60000 65536"/>
              <a:gd name="T8" fmla="*/ 0 60000 65536"/>
              <a:gd name="T9" fmla="*/ 0 w 526"/>
              <a:gd name="T10" fmla="*/ 0 h 1504"/>
              <a:gd name="T11" fmla="*/ 526 w 526"/>
              <a:gd name="T12" fmla="*/ 1504 h 1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6" h="1504">
                <a:moveTo>
                  <a:pt x="526" y="0"/>
                </a:moveTo>
                <a:lnTo>
                  <a:pt x="398" y="0"/>
                </a:lnTo>
                <a:lnTo>
                  <a:pt x="0" y="1504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8" name="Freeform 44"/>
          <p:cNvSpPr>
            <a:spLocks/>
          </p:cNvSpPr>
          <p:nvPr/>
        </p:nvSpPr>
        <p:spPr bwMode="auto">
          <a:xfrm>
            <a:off x="4475163" y="4457700"/>
            <a:ext cx="3114675" cy="98425"/>
          </a:xfrm>
          <a:custGeom>
            <a:avLst/>
            <a:gdLst>
              <a:gd name="T0" fmla="*/ 1962 w 1962"/>
              <a:gd name="T1" fmla="*/ 0 h 62"/>
              <a:gd name="T2" fmla="*/ 1770 w 1962"/>
              <a:gd name="T3" fmla="*/ 0 h 62"/>
              <a:gd name="T4" fmla="*/ 0 w 1962"/>
              <a:gd name="T5" fmla="*/ 62 h 62"/>
              <a:gd name="T6" fmla="*/ 0 60000 65536"/>
              <a:gd name="T7" fmla="*/ 0 60000 65536"/>
              <a:gd name="T8" fmla="*/ 0 60000 65536"/>
              <a:gd name="T9" fmla="*/ 0 w 1962"/>
              <a:gd name="T10" fmla="*/ 0 h 62"/>
              <a:gd name="T11" fmla="*/ 1962 w 1962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2" h="62">
                <a:moveTo>
                  <a:pt x="1962" y="0"/>
                </a:moveTo>
                <a:lnTo>
                  <a:pt x="1770" y="0"/>
                </a:lnTo>
                <a:lnTo>
                  <a:pt x="0" y="62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9" name="Freeform 45"/>
          <p:cNvSpPr>
            <a:spLocks/>
          </p:cNvSpPr>
          <p:nvPr/>
        </p:nvSpPr>
        <p:spPr bwMode="auto">
          <a:xfrm>
            <a:off x="6008688" y="5175250"/>
            <a:ext cx="1581150" cy="231775"/>
          </a:xfrm>
          <a:custGeom>
            <a:avLst/>
            <a:gdLst>
              <a:gd name="T0" fmla="*/ 996 w 996"/>
              <a:gd name="T1" fmla="*/ 0 h 146"/>
              <a:gd name="T2" fmla="*/ 802 w 996"/>
              <a:gd name="T3" fmla="*/ 0 h 146"/>
              <a:gd name="T4" fmla="*/ 760 w 996"/>
              <a:gd name="T5" fmla="*/ 0 h 146"/>
              <a:gd name="T6" fmla="*/ 0 w 996"/>
              <a:gd name="T7" fmla="*/ 146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996"/>
              <a:gd name="T13" fmla="*/ 0 h 146"/>
              <a:gd name="T14" fmla="*/ 996 w 996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6" h="146">
                <a:moveTo>
                  <a:pt x="996" y="0"/>
                </a:moveTo>
                <a:lnTo>
                  <a:pt x="802" y="0"/>
                </a:lnTo>
                <a:lnTo>
                  <a:pt x="760" y="0"/>
                </a:lnTo>
                <a:lnTo>
                  <a:pt x="0" y="146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0" name="Freeform 46"/>
          <p:cNvSpPr>
            <a:spLocks/>
          </p:cNvSpPr>
          <p:nvPr/>
        </p:nvSpPr>
        <p:spPr bwMode="auto">
          <a:xfrm>
            <a:off x="6161088" y="3987800"/>
            <a:ext cx="1428750" cy="88900"/>
          </a:xfrm>
          <a:custGeom>
            <a:avLst/>
            <a:gdLst>
              <a:gd name="T0" fmla="*/ 0 w 900"/>
              <a:gd name="T1" fmla="*/ 56 h 56"/>
              <a:gd name="T2" fmla="*/ 782 w 900"/>
              <a:gd name="T3" fmla="*/ 0 h 56"/>
              <a:gd name="T4" fmla="*/ 900 w 900"/>
              <a:gd name="T5" fmla="*/ 0 h 56"/>
              <a:gd name="T6" fmla="*/ 0 60000 65536"/>
              <a:gd name="T7" fmla="*/ 0 60000 65536"/>
              <a:gd name="T8" fmla="*/ 0 60000 65536"/>
              <a:gd name="T9" fmla="*/ 0 w 900"/>
              <a:gd name="T10" fmla="*/ 0 h 56"/>
              <a:gd name="T11" fmla="*/ 900 w 90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56">
                <a:moveTo>
                  <a:pt x="0" y="56"/>
                </a:moveTo>
                <a:lnTo>
                  <a:pt x="782" y="0"/>
                </a:lnTo>
                <a:lnTo>
                  <a:pt x="90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1" name="Line 47"/>
          <p:cNvSpPr>
            <a:spLocks noChangeShapeType="1"/>
          </p:cNvSpPr>
          <p:nvPr/>
        </p:nvSpPr>
        <p:spPr bwMode="auto">
          <a:xfrm flipH="1" flipV="1">
            <a:off x="4284663" y="4184650"/>
            <a:ext cx="3000375" cy="2730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62" name="Rectangle 48"/>
          <p:cNvSpPr>
            <a:spLocks noChangeArrowheads="1"/>
          </p:cNvSpPr>
          <p:nvPr/>
        </p:nvSpPr>
        <p:spPr bwMode="auto">
          <a:xfrm>
            <a:off x="592138" y="3051175"/>
            <a:ext cx="6905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Anterior</a:t>
            </a:r>
            <a:endParaRPr lang="en-US" sz="1800" b="1">
              <a:latin typeface="Arial" charset="0"/>
            </a:endParaRPr>
          </a:p>
        </p:txBody>
      </p:sp>
      <p:sp>
        <p:nvSpPr>
          <p:cNvPr id="56363" name="Rectangle 49"/>
          <p:cNvSpPr>
            <a:spLocks noChangeArrowheads="1"/>
          </p:cNvSpPr>
          <p:nvPr/>
        </p:nvSpPr>
        <p:spPr bwMode="auto">
          <a:xfrm>
            <a:off x="433388" y="2051050"/>
            <a:ext cx="123666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Semicircular</a:t>
            </a:r>
          </a:p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ducts in</a:t>
            </a:r>
          </a:p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semicircular</a:t>
            </a:r>
          </a:p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canals</a:t>
            </a:r>
            <a:endParaRPr lang="en-US" sz="1800">
              <a:latin typeface="Arial" charset="0"/>
            </a:endParaRPr>
          </a:p>
        </p:txBody>
      </p:sp>
      <p:sp>
        <p:nvSpPr>
          <p:cNvPr id="56364" name="Rectangle 50"/>
          <p:cNvSpPr>
            <a:spLocks noChangeArrowheads="1"/>
          </p:cNvSpPr>
          <p:nvPr/>
        </p:nvSpPr>
        <p:spPr bwMode="auto">
          <a:xfrm>
            <a:off x="592138" y="3321050"/>
            <a:ext cx="7794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Posterior</a:t>
            </a:r>
            <a:endParaRPr lang="en-US" sz="1800" b="1">
              <a:latin typeface="Arial" charset="0"/>
            </a:endParaRPr>
          </a:p>
        </p:txBody>
      </p:sp>
      <p:sp>
        <p:nvSpPr>
          <p:cNvPr id="56365" name="Rectangle 51"/>
          <p:cNvSpPr>
            <a:spLocks noChangeArrowheads="1"/>
          </p:cNvSpPr>
          <p:nvPr/>
        </p:nvSpPr>
        <p:spPr bwMode="auto">
          <a:xfrm>
            <a:off x="592138" y="3546475"/>
            <a:ext cx="581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Lateral</a:t>
            </a:r>
            <a:endParaRPr lang="en-US" sz="1800" b="1">
              <a:latin typeface="Arial" charset="0"/>
            </a:endParaRPr>
          </a:p>
        </p:txBody>
      </p:sp>
      <p:sp>
        <p:nvSpPr>
          <p:cNvPr id="56366" name="Rectangle 52"/>
          <p:cNvSpPr>
            <a:spLocks noChangeArrowheads="1"/>
          </p:cNvSpPr>
          <p:nvPr/>
        </p:nvSpPr>
        <p:spPr bwMode="auto">
          <a:xfrm>
            <a:off x="439738" y="4140200"/>
            <a:ext cx="1635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Cristae ampullares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in the membranous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ampullae</a:t>
            </a:r>
            <a:endParaRPr lang="en-US" sz="1800" b="1">
              <a:latin typeface="Arial" charset="0"/>
            </a:endParaRPr>
          </a:p>
        </p:txBody>
      </p:sp>
      <p:sp>
        <p:nvSpPr>
          <p:cNvPr id="56367" name="Rectangle 53"/>
          <p:cNvSpPr>
            <a:spLocks noChangeArrowheads="1"/>
          </p:cNvSpPr>
          <p:nvPr/>
        </p:nvSpPr>
        <p:spPr bwMode="auto">
          <a:xfrm>
            <a:off x="439738" y="4846638"/>
            <a:ext cx="8985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Utricle in</a:t>
            </a:r>
          </a:p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vestibule</a:t>
            </a:r>
          </a:p>
        </p:txBody>
      </p:sp>
      <p:sp>
        <p:nvSpPr>
          <p:cNvPr id="56368" name="Rectangle 54"/>
          <p:cNvSpPr>
            <a:spLocks noChangeArrowheads="1"/>
          </p:cNvSpPr>
          <p:nvPr/>
        </p:nvSpPr>
        <p:spPr bwMode="auto">
          <a:xfrm>
            <a:off x="439738" y="5327650"/>
            <a:ext cx="10191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Saccule in</a:t>
            </a:r>
          </a:p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vestibule</a:t>
            </a:r>
          </a:p>
        </p:txBody>
      </p:sp>
      <p:sp>
        <p:nvSpPr>
          <p:cNvPr id="56369" name="Rectangle 55"/>
          <p:cNvSpPr>
            <a:spLocks noChangeArrowheads="1"/>
          </p:cNvSpPr>
          <p:nvPr/>
        </p:nvSpPr>
        <p:spPr bwMode="auto">
          <a:xfrm>
            <a:off x="2913063" y="5607050"/>
            <a:ext cx="10525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Stapes in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oval window</a:t>
            </a:r>
            <a:endParaRPr lang="en-US" sz="1800" b="1">
              <a:latin typeface="Arial" charset="0"/>
            </a:endParaRPr>
          </a:p>
        </p:txBody>
      </p:sp>
      <p:sp>
        <p:nvSpPr>
          <p:cNvPr id="56370" name="Rectangle 56"/>
          <p:cNvSpPr>
            <a:spLocks noChangeArrowheads="1"/>
          </p:cNvSpPr>
          <p:nvPr/>
        </p:nvSpPr>
        <p:spPr bwMode="auto">
          <a:xfrm>
            <a:off x="6564313" y="1778000"/>
            <a:ext cx="7985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231F20"/>
                </a:solidFill>
                <a:latin typeface="Arial" charset="0"/>
              </a:rPr>
              <a:t>Temporal</a:t>
            </a:r>
            <a:endParaRPr lang="en-US" sz="1800">
              <a:latin typeface="Arial" charset="0"/>
            </a:endParaRPr>
          </a:p>
        </p:txBody>
      </p:sp>
      <p:sp>
        <p:nvSpPr>
          <p:cNvPr id="56371" name="Rectangle 57"/>
          <p:cNvSpPr>
            <a:spLocks noChangeArrowheads="1"/>
          </p:cNvSpPr>
          <p:nvPr/>
        </p:nvSpPr>
        <p:spPr bwMode="auto">
          <a:xfrm>
            <a:off x="6564313" y="1968500"/>
            <a:ext cx="422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231F20"/>
                </a:solidFill>
                <a:latin typeface="Arial" charset="0"/>
              </a:rPr>
              <a:t>bone</a:t>
            </a:r>
            <a:endParaRPr lang="en-US" sz="1800">
              <a:latin typeface="Arial" charset="0"/>
            </a:endParaRPr>
          </a:p>
        </p:txBody>
      </p:sp>
      <p:sp>
        <p:nvSpPr>
          <p:cNvPr id="56372" name="Rectangle 58"/>
          <p:cNvSpPr>
            <a:spLocks noChangeArrowheads="1"/>
          </p:cNvSpPr>
          <p:nvPr/>
        </p:nvSpPr>
        <p:spPr bwMode="auto">
          <a:xfrm>
            <a:off x="7624763" y="2282825"/>
            <a:ext cx="10239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Facial nerve</a:t>
            </a:r>
            <a:endParaRPr lang="en-US" sz="1800" b="1">
              <a:latin typeface="Arial" charset="0"/>
            </a:endParaRPr>
          </a:p>
        </p:txBody>
      </p:sp>
      <p:sp>
        <p:nvSpPr>
          <p:cNvPr id="56373" name="Rectangle 59"/>
          <p:cNvSpPr>
            <a:spLocks noChangeArrowheads="1"/>
          </p:cNvSpPr>
          <p:nvPr/>
        </p:nvSpPr>
        <p:spPr bwMode="auto">
          <a:xfrm>
            <a:off x="7624763" y="2628900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Vestibular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nerve</a:t>
            </a:r>
            <a:endParaRPr lang="en-US" sz="1800" b="1">
              <a:latin typeface="Arial" charset="0"/>
            </a:endParaRPr>
          </a:p>
        </p:txBody>
      </p:sp>
      <p:sp>
        <p:nvSpPr>
          <p:cNvPr id="56374" name="Rectangle 60"/>
          <p:cNvSpPr>
            <a:spLocks noChangeArrowheads="1"/>
          </p:cNvSpPr>
          <p:nvPr/>
        </p:nvSpPr>
        <p:spPr bwMode="auto">
          <a:xfrm>
            <a:off x="6265863" y="1003300"/>
            <a:ext cx="24018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Superior vestibular ganglion</a:t>
            </a:r>
            <a:endParaRPr lang="en-US" sz="1800" b="1">
              <a:latin typeface="Arial" charset="0"/>
            </a:endParaRPr>
          </a:p>
        </p:txBody>
      </p:sp>
      <p:sp>
        <p:nvSpPr>
          <p:cNvPr id="56375" name="Rectangle 61"/>
          <p:cNvSpPr>
            <a:spLocks noChangeArrowheads="1"/>
          </p:cNvSpPr>
          <p:nvPr/>
        </p:nvSpPr>
        <p:spPr bwMode="auto">
          <a:xfrm>
            <a:off x="6383338" y="1343025"/>
            <a:ext cx="2282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Inferior vestibular ganglion</a:t>
            </a:r>
            <a:endParaRPr lang="en-US" sz="1800" b="1">
              <a:latin typeface="Arial" charset="0"/>
            </a:endParaRPr>
          </a:p>
        </p:txBody>
      </p:sp>
      <p:sp>
        <p:nvSpPr>
          <p:cNvPr id="56376" name="Rectangle 62"/>
          <p:cNvSpPr>
            <a:spLocks noChangeArrowheads="1"/>
          </p:cNvSpPr>
          <p:nvPr/>
        </p:nvSpPr>
        <p:spPr bwMode="auto">
          <a:xfrm>
            <a:off x="7624763" y="3883025"/>
            <a:ext cx="7588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Cochlear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nerve</a:t>
            </a:r>
            <a:endParaRPr lang="en-US" sz="1800" b="1">
              <a:latin typeface="Arial" charset="0"/>
            </a:endParaRPr>
          </a:p>
        </p:txBody>
      </p:sp>
      <p:sp>
        <p:nvSpPr>
          <p:cNvPr id="56377" name="Rectangle 63"/>
          <p:cNvSpPr>
            <a:spLocks noChangeArrowheads="1"/>
          </p:cNvSpPr>
          <p:nvPr/>
        </p:nvSpPr>
        <p:spPr bwMode="auto">
          <a:xfrm>
            <a:off x="7624763" y="4352925"/>
            <a:ext cx="698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Maculae</a:t>
            </a:r>
            <a:endParaRPr lang="en-US" sz="1800" b="1">
              <a:latin typeface="Arial" charset="0"/>
            </a:endParaRPr>
          </a:p>
        </p:txBody>
      </p:sp>
      <p:sp>
        <p:nvSpPr>
          <p:cNvPr id="56378" name="Rectangle 64"/>
          <p:cNvSpPr>
            <a:spLocks noChangeArrowheads="1"/>
          </p:cNvSpPr>
          <p:nvPr/>
        </p:nvSpPr>
        <p:spPr bwMode="auto">
          <a:xfrm>
            <a:off x="7624763" y="4641850"/>
            <a:ext cx="10350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Spiral organ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(of Corti)</a:t>
            </a:r>
            <a:endParaRPr lang="en-US" sz="1800" b="1">
              <a:latin typeface="Arial" charset="0"/>
            </a:endParaRPr>
          </a:p>
        </p:txBody>
      </p:sp>
      <p:sp>
        <p:nvSpPr>
          <p:cNvPr id="56379" name="Rectangle 65"/>
          <p:cNvSpPr>
            <a:spLocks noChangeArrowheads="1"/>
          </p:cNvSpPr>
          <p:nvPr/>
        </p:nvSpPr>
        <p:spPr bwMode="auto">
          <a:xfrm>
            <a:off x="7624763" y="5083175"/>
            <a:ext cx="1009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Cochlear</a:t>
            </a:r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duct</a:t>
            </a:r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in cochlea</a:t>
            </a:r>
            <a:endParaRPr lang="en-US" sz="1800">
              <a:latin typeface="Arial" charset="0"/>
            </a:endParaRPr>
          </a:p>
        </p:txBody>
      </p:sp>
      <p:sp>
        <p:nvSpPr>
          <p:cNvPr id="56380" name="Rectangle 66"/>
          <p:cNvSpPr>
            <a:spLocks noChangeArrowheads="1"/>
          </p:cNvSpPr>
          <p:nvPr/>
        </p:nvSpPr>
        <p:spPr bwMode="auto">
          <a:xfrm>
            <a:off x="7624763" y="5686425"/>
            <a:ext cx="6492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Round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window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 Vestibule</a:t>
            </a:r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1313" indent="-341313" eaLnBrk="1" hangingPunct="1"/>
            <a:r>
              <a:rPr lang="en-US" sz="2600"/>
              <a:t>Central egg-shaped cavity of the bony labyrinth</a:t>
            </a:r>
          </a:p>
          <a:p>
            <a:pPr marL="341313" indent="-341313" eaLnBrk="1" hangingPunct="1"/>
            <a:r>
              <a:rPr lang="en-US" sz="2600"/>
              <a:t>Contains two membranous sacs</a:t>
            </a:r>
          </a:p>
          <a:p>
            <a:pPr marL="685800" lvl="1" indent="-342900" eaLnBrk="1" hangingPunct="1">
              <a:buFont typeface="Times" charset="0"/>
              <a:buAutoNum type="arabicPeriod"/>
            </a:pPr>
            <a:r>
              <a:rPr lang="en-US" sz="2400">
                <a:ea typeface="ＭＳ Ｐゴシック" charset="-128"/>
              </a:rPr>
              <a:t>Saccule is continuous with the cochlear duct</a:t>
            </a:r>
          </a:p>
          <a:p>
            <a:pPr marL="685800" lvl="1" indent="-342900" eaLnBrk="1" hangingPunct="1">
              <a:buFont typeface="Times" charset="0"/>
              <a:buAutoNum type="arabicPeriod"/>
            </a:pPr>
            <a:r>
              <a:rPr lang="en-US" sz="2400">
                <a:ea typeface="ＭＳ Ｐゴシック" charset="-128"/>
              </a:rPr>
              <a:t>Utricle is continuous with the semicircular canals</a:t>
            </a:r>
          </a:p>
          <a:p>
            <a:pPr marL="341313" indent="-341313" eaLnBrk="1" hangingPunct="1"/>
            <a:r>
              <a:rPr lang="en-US" sz="2600"/>
              <a:t>These sacs</a:t>
            </a:r>
          </a:p>
          <a:p>
            <a:pPr marL="685800" lvl="1" indent="-342900" eaLnBrk="1" hangingPunct="1"/>
            <a:r>
              <a:rPr lang="en-US" sz="2400">
                <a:ea typeface="ＭＳ Ｐゴシック" charset="-128"/>
              </a:rPr>
              <a:t>House equilibrium receptor regions (maculae)</a:t>
            </a:r>
          </a:p>
          <a:p>
            <a:pPr marL="685800" lvl="1" indent="-342900" eaLnBrk="1" hangingPunct="1"/>
            <a:r>
              <a:rPr lang="en-US" sz="2400">
                <a:ea typeface="ＭＳ Ｐゴシック" charset="-128"/>
              </a:rPr>
              <a:t>Respond to gravity and changes in the position of the head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Semicircular Canals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Three canals (anterior, lateral, and posterior) that each define two-thirds of a circle</a:t>
            </a:r>
          </a:p>
          <a:p>
            <a:pPr eaLnBrk="1" hangingPunct="1"/>
            <a:r>
              <a:rPr lang="en-US"/>
              <a:t>Membranous semicircular ducts line each canal and communicate with the utricle</a:t>
            </a:r>
          </a:p>
          <a:p>
            <a:pPr eaLnBrk="1" hangingPunct="1"/>
            <a:r>
              <a:rPr lang="en-US"/>
              <a:t>Ampulla of each canal houses equilibrium receptor region called the crista ampullaris</a:t>
            </a:r>
          </a:p>
          <a:p>
            <a:pPr eaLnBrk="1" hangingPunct="1"/>
            <a:r>
              <a:rPr lang="en-US"/>
              <a:t>Receptors respond to angular (rotational) movements of the head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15.27</a:t>
            </a:r>
          </a:p>
        </p:txBody>
      </p:sp>
      <p:pic>
        <p:nvPicPr>
          <p:cNvPr id="59395" name="Picture 9" descr="figure_15_27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747713"/>
            <a:ext cx="8231187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Freeform 10"/>
          <p:cNvSpPr>
            <a:spLocks/>
          </p:cNvSpPr>
          <p:nvPr/>
        </p:nvSpPr>
        <p:spPr bwMode="auto">
          <a:xfrm>
            <a:off x="1331913" y="2501900"/>
            <a:ext cx="2162175" cy="673100"/>
          </a:xfrm>
          <a:custGeom>
            <a:avLst/>
            <a:gdLst>
              <a:gd name="T0" fmla="*/ 0 w 1362"/>
              <a:gd name="T1" fmla="*/ 424 h 424"/>
              <a:gd name="T2" fmla="*/ 262 w 1362"/>
              <a:gd name="T3" fmla="*/ 424 h 424"/>
              <a:gd name="T4" fmla="*/ 1362 w 1362"/>
              <a:gd name="T5" fmla="*/ 0 h 424"/>
              <a:gd name="T6" fmla="*/ 0 60000 65536"/>
              <a:gd name="T7" fmla="*/ 0 60000 65536"/>
              <a:gd name="T8" fmla="*/ 0 60000 65536"/>
              <a:gd name="T9" fmla="*/ 0 w 1362"/>
              <a:gd name="T10" fmla="*/ 0 h 424"/>
              <a:gd name="T11" fmla="*/ 1362 w 1362"/>
              <a:gd name="T12" fmla="*/ 424 h 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2" h="424">
                <a:moveTo>
                  <a:pt x="0" y="424"/>
                </a:moveTo>
                <a:lnTo>
                  <a:pt x="262" y="424"/>
                </a:lnTo>
                <a:lnTo>
                  <a:pt x="1362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Freeform 11"/>
          <p:cNvSpPr>
            <a:spLocks/>
          </p:cNvSpPr>
          <p:nvPr/>
        </p:nvSpPr>
        <p:spPr bwMode="auto">
          <a:xfrm>
            <a:off x="1401763" y="3457575"/>
            <a:ext cx="1739900" cy="57150"/>
          </a:xfrm>
          <a:custGeom>
            <a:avLst/>
            <a:gdLst>
              <a:gd name="T0" fmla="*/ 0 w 1096"/>
              <a:gd name="T1" fmla="*/ 0 h 36"/>
              <a:gd name="T2" fmla="*/ 220 w 1096"/>
              <a:gd name="T3" fmla="*/ 0 h 36"/>
              <a:gd name="T4" fmla="*/ 1096 w 1096"/>
              <a:gd name="T5" fmla="*/ 36 h 36"/>
              <a:gd name="T6" fmla="*/ 0 60000 65536"/>
              <a:gd name="T7" fmla="*/ 0 60000 65536"/>
              <a:gd name="T8" fmla="*/ 0 60000 65536"/>
              <a:gd name="T9" fmla="*/ 0 w 1096"/>
              <a:gd name="T10" fmla="*/ 0 h 36"/>
              <a:gd name="T11" fmla="*/ 1096 w 1096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6" h="36">
                <a:moveTo>
                  <a:pt x="0" y="0"/>
                </a:moveTo>
                <a:lnTo>
                  <a:pt x="220" y="0"/>
                </a:lnTo>
                <a:lnTo>
                  <a:pt x="1096" y="36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Freeform 12"/>
          <p:cNvSpPr>
            <a:spLocks/>
          </p:cNvSpPr>
          <p:nvPr/>
        </p:nvSpPr>
        <p:spPr bwMode="auto">
          <a:xfrm>
            <a:off x="1223963" y="3663950"/>
            <a:ext cx="1485900" cy="371475"/>
          </a:xfrm>
          <a:custGeom>
            <a:avLst/>
            <a:gdLst>
              <a:gd name="T0" fmla="*/ 0 w 936"/>
              <a:gd name="T1" fmla="*/ 0 h 234"/>
              <a:gd name="T2" fmla="*/ 346 w 936"/>
              <a:gd name="T3" fmla="*/ 0 h 234"/>
              <a:gd name="T4" fmla="*/ 936 w 936"/>
              <a:gd name="T5" fmla="*/ 234 h 234"/>
              <a:gd name="T6" fmla="*/ 0 60000 65536"/>
              <a:gd name="T7" fmla="*/ 0 60000 65536"/>
              <a:gd name="T8" fmla="*/ 0 60000 65536"/>
              <a:gd name="T9" fmla="*/ 0 w 936"/>
              <a:gd name="T10" fmla="*/ 0 h 234"/>
              <a:gd name="T11" fmla="*/ 936 w 936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6" h="234">
                <a:moveTo>
                  <a:pt x="0" y="0"/>
                </a:moveTo>
                <a:lnTo>
                  <a:pt x="346" y="0"/>
                </a:lnTo>
                <a:lnTo>
                  <a:pt x="936" y="234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Freeform 13"/>
          <p:cNvSpPr>
            <a:spLocks/>
          </p:cNvSpPr>
          <p:nvPr/>
        </p:nvSpPr>
        <p:spPr bwMode="auto">
          <a:xfrm>
            <a:off x="2084388" y="3743325"/>
            <a:ext cx="1628775" cy="527050"/>
          </a:xfrm>
          <a:custGeom>
            <a:avLst/>
            <a:gdLst>
              <a:gd name="T0" fmla="*/ 0 w 1026"/>
              <a:gd name="T1" fmla="*/ 332 h 332"/>
              <a:gd name="T2" fmla="*/ 350 w 1026"/>
              <a:gd name="T3" fmla="*/ 332 h 332"/>
              <a:gd name="T4" fmla="*/ 1026 w 1026"/>
              <a:gd name="T5" fmla="*/ 0 h 332"/>
              <a:gd name="T6" fmla="*/ 0 60000 65536"/>
              <a:gd name="T7" fmla="*/ 0 60000 65536"/>
              <a:gd name="T8" fmla="*/ 0 60000 65536"/>
              <a:gd name="T9" fmla="*/ 0 w 1026"/>
              <a:gd name="T10" fmla="*/ 0 h 332"/>
              <a:gd name="T11" fmla="*/ 1026 w 1026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6" h="332">
                <a:moveTo>
                  <a:pt x="0" y="332"/>
                </a:moveTo>
                <a:lnTo>
                  <a:pt x="350" y="332"/>
                </a:lnTo>
                <a:lnTo>
                  <a:pt x="1026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Freeform 14"/>
          <p:cNvSpPr>
            <a:spLocks/>
          </p:cNvSpPr>
          <p:nvPr/>
        </p:nvSpPr>
        <p:spPr bwMode="auto">
          <a:xfrm>
            <a:off x="1411288" y="4305300"/>
            <a:ext cx="2622550" cy="654050"/>
          </a:xfrm>
          <a:custGeom>
            <a:avLst/>
            <a:gdLst>
              <a:gd name="T0" fmla="*/ 0 w 1652"/>
              <a:gd name="T1" fmla="*/ 412 h 412"/>
              <a:gd name="T2" fmla="*/ 142 w 1652"/>
              <a:gd name="T3" fmla="*/ 412 h 412"/>
              <a:gd name="T4" fmla="*/ 1652 w 1652"/>
              <a:gd name="T5" fmla="*/ 0 h 412"/>
              <a:gd name="T6" fmla="*/ 0 60000 65536"/>
              <a:gd name="T7" fmla="*/ 0 60000 65536"/>
              <a:gd name="T8" fmla="*/ 0 60000 65536"/>
              <a:gd name="T9" fmla="*/ 0 w 1652"/>
              <a:gd name="T10" fmla="*/ 0 h 412"/>
              <a:gd name="T11" fmla="*/ 1652 w 1652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2" h="412">
                <a:moveTo>
                  <a:pt x="0" y="412"/>
                </a:moveTo>
                <a:lnTo>
                  <a:pt x="142" y="412"/>
                </a:lnTo>
                <a:lnTo>
                  <a:pt x="1652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Freeform 15"/>
          <p:cNvSpPr>
            <a:spLocks/>
          </p:cNvSpPr>
          <p:nvPr/>
        </p:nvSpPr>
        <p:spPr bwMode="auto">
          <a:xfrm>
            <a:off x="1519238" y="4467225"/>
            <a:ext cx="2806700" cy="1019175"/>
          </a:xfrm>
          <a:custGeom>
            <a:avLst/>
            <a:gdLst>
              <a:gd name="T0" fmla="*/ 0 w 1768"/>
              <a:gd name="T1" fmla="*/ 642 h 642"/>
              <a:gd name="T2" fmla="*/ 128 w 1768"/>
              <a:gd name="T3" fmla="*/ 642 h 642"/>
              <a:gd name="T4" fmla="*/ 1768 w 1768"/>
              <a:gd name="T5" fmla="*/ 0 h 642"/>
              <a:gd name="T6" fmla="*/ 0 60000 65536"/>
              <a:gd name="T7" fmla="*/ 0 60000 65536"/>
              <a:gd name="T8" fmla="*/ 0 60000 65536"/>
              <a:gd name="T9" fmla="*/ 0 w 1768"/>
              <a:gd name="T10" fmla="*/ 0 h 642"/>
              <a:gd name="T11" fmla="*/ 1768 w 1768"/>
              <a:gd name="T12" fmla="*/ 642 h 6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8" h="642">
                <a:moveTo>
                  <a:pt x="0" y="642"/>
                </a:moveTo>
                <a:lnTo>
                  <a:pt x="128" y="642"/>
                </a:lnTo>
                <a:lnTo>
                  <a:pt x="1768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Line 16"/>
          <p:cNvSpPr>
            <a:spLocks noChangeShapeType="1"/>
          </p:cNvSpPr>
          <p:nvPr/>
        </p:nvSpPr>
        <p:spPr bwMode="auto">
          <a:xfrm flipV="1">
            <a:off x="2640013" y="4254500"/>
            <a:ext cx="942975" cy="158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Freeform 17"/>
          <p:cNvSpPr>
            <a:spLocks/>
          </p:cNvSpPr>
          <p:nvPr/>
        </p:nvSpPr>
        <p:spPr bwMode="auto">
          <a:xfrm>
            <a:off x="3462338" y="4822825"/>
            <a:ext cx="358775" cy="809625"/>
          </a:xfrm>
          <a:custGeom>
            <a:avLst/>
            <a:gdLst>
              <a:gd name="T0" fmla="*/ 0 w 226"/>
              <a:gd name="T1" fmla="*/ 510 h 510"/>
              <a:gd name="T2" fmla="*/ 0 w 226"/>
              <a:gd name="T3" fmla="*/ 390 h 510"/>
              <a:gd name="T4" fmla="*/ 226 w 226"/>
              <a:gd name="T5" fmla="*/ 0 h 510"/>
              <a:gd name="T6" fmla="*/ 0 60000 65536"/>
              <a:gd name="T7" fmla="*/ 0 60000 65536"/>
              <a:gd name="T8" fmla="*/ 0 60000 65536"/>
              <a:gd name="T9" fmla="*/ 0 w 226"/>
              <a:gd name="T10" fmla="*/ 0 h 510"/>
              <a:gd name="T11" fmla="*/ 226 w 226"/>
              <a:gd name="T12" fmla="*/ 510 h 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" h="510">
                <a:moveTo>
                  <a:pt x="0" y="510"/>
                </a:moveTo>
                <a:lnTo>
                  <a:pt x="0" y="390"/>
                </a:lnTo>
                <a:lnTo>
                  <a:pt x="226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Freeform 18"/>
          <p:cNvSpPr>
            <a:spLocks/>
          </p:cNvSpPr>
          <p:nvPr/>
        </p:nvSpPr>
        <p:spPr bwMode="auto">
          <a:xfrm>
            <a:off x="6592888" y="2397125"/>
            <a:ext cx="1006475" cy="774700"/>
          </a:xfrm>
          <a:custGeom>
            <a:avLst/>
            <a:gdLst>
              <a:gd name="T0" fmla="*/ 634 w 634"/>
              <a:gd name="T1" fmla="*/ 0 h 488"/>
              <a:gd name="T2" fmla="*/ 542 w 634"/>
              <a:gd name="T3" fmla="*/ 0 h 488"/>
              <a:gd name="T4" fmla="*/ 0 w 634"/>
              <a:gd name="T5" fmla="*/ 488 h 488"/>
              <a:gd name="T6" fmla="*/ 0 60000 65536"/>
              <a:gd name="T7" fmla="*/ 0 60000 65536"/>
              <a:gd name="T8" fmla="*/ 0 60000 65536"/>
              <a:gd name="T9" fmla="*/ 0 w 634"/>
              <a:gd name="T10" fmla="*/ 0 h 488"/>
              <a:gd name="T11" fmla="*/ 634 w 634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4" h="488">
                <a:moveTo>
                  <a:pt x="634" y="0"/>
                </a:moveTo>
                <a:lnTo>
                  <a:pt x="542" y="0"/>
                </a:lnTo>
                <a:lnTo>
                  <a:pt x="0" y="48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Line 19"/>
          <p:cNvSpPr>
            <a:spLocks noChangeShapeType="1"/>
          </p:cNvSpPr>
          <p:nvPr/>
        </p:nvSpPr>
        <p:spPr bwMode="auto">
          <a:xfrm>
            <a:off x="6056313" y="4733925"/>
            <a:ext cx="154305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Freeform 20"/>
          <p:cNvSpPr>
            <a:spLocks/>
          </p:cNvSpPr>
          <p:nvPr/>
        </p:nvSpPr>
        <p:spPr bwMode="auto">
          <a:xfrm>
            <a:off x="4125913" y="5153025"/>
            <a:ext cx="3473450" cy="647700"/>
          </a:xfrm>
          <a:custGeom>
            <a:avLst/>
            <a:gdLst>
              <a:gd name="T0" fmla="*/ 2188 w 2188"/>
              <a:gd name="T1" fmla="*/ 408 h 408"/>
              <a:gd name="T2" fmla="*/ 664 w 2188"/>
              <a:gd name="T3" fmla="*/ 408 h 408"/>
              <a:gd name="T4" fmla="*/ 0 w 2188"/>
              <a:gd name="T5" fmla="*/ 0 h 408"/>
              <a:gd name="T6" fmla="*/ 0 60000 65536"/>
              <a:gd name="T7" fmla="*/ 0 60000 65536"/>
              <a:gd name="T8" fmla="*/ 0 60000 65536"/>
              <a:gd name="T9" fmla="*/ 0 w 2188"/>
              <a:gd name="T10" fmla="*/ 0 h 408"/>
              <a:gd name="T11" fmla="*/ 2188 w 2188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8" h="408">
                <a:moveTo>
                  <a:pt x="2188" y="408"/>
                </a:moveTo>
                <a:lnTo>
                  <a:pt x="664" y="408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Line 21"/>
          <p:cNvSpPr>
            <a:spLocks noChangeShapeType="1"/>
          </p:cNvSpPr>
          <p:nvPr/>
        </p:nvSpPr>
        <p:spPr bwMode="auto">
          <a:xfrm>
            <a:off x="5922963" y="5108575"/>
            <a:ext cx="1301750" cy="762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Freeform 22"/>
          <p:cNvSpPr>
            <a:spLocks/>
          </p:cNvSpPr>
          <p:nvPr/>
        </p:nvSpPr>
        <p:spPr bwMode="auto">
          <a:xfrm>
            <a:off x="6361113" y="2743200"/>
            <a:ext cx="1238250" cy="679450"/>
          </a:xfrm>
          <a:custGeom>
            <a:avLst/>
            <a:gdLst>
              <a:gd name="T0" fmla="*/ 780 w 780"/>
              <a:gd name="T1" fmla="*/ 0 h 428"/>
              <a:gd name="T2" fmla="*/ 688 w 780"/>
              <a:gd name="T3" fmla="*/ 0 h 428"/>
              <a:gd name="T4" fmla="*/ 0 w 780"/>
              <a:gd name="T5" fmla="*/ 428 h 428"/>
              <a:gd name="T6" fmla="*/ 0 60000 65536"/>
              <a:gd name="T7" fmla="*/ 0 60000 65536"/>
              <a:gd name="T8" fmla="*/ 0 60000 65536"/>
              <a:gd name="T9" fmla="*/ 0 w 780"/>
              <a:gd name="T10" fmla="*/ 0 h 428"/>
              <a:gd name="T11" fmla="*/ 780 w 780"/>
              <a:gd name="T12" fmla="*/ 428 h 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0" h="428">
                <a:moveTo>
                  <a:pt x="780" y="0"/>
                </a:moveTo>
                <a:lnTo>
                  <a:pt x="688" y="0"/>
                </a:lnTo>
                <a:lnTo>
                  <a:pt x="0" y="42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Freeform 23"/>
          <p:cNvSpPr>
            <a:spLocks/>
          </p:cNvSpPr>
          <p:nvPr/>
        </p:nvSpPr>
        <p:spPr bwMode="auto">
          <a:xfrm>
            <a:off x="5522913" y="1127125"/>
            <a:ext cx="698500" cy="2457450"/>
          </a:xfrm>
          <a:custGeom>
            <a:avLst/>
            <a:gdLst>
              <a:gd name="T0" fmla="*/ 440 w 440"/>
              <a:gd name="T1" fmla="*/ 0 h 1548"/>
              <a:gd name="T2" fmla="*/ 304 w 440"/>
              <a:gd name="T3" fmla="*/ 0 h 1548"/>
              <a:gd name="T4" fmla="*/ 0 w 440"/>
              <a:gd name="T5" fmla="*/ 1548 h 1548"/>
              <a:gd name="T6" fmla="*/ 0 60000 65536"/>
              <a:gd name="T7" fmla="*/ 0 60000 65536"/>
              <a:gd name="T8" fmla="*/ 0 60000 65536"/>
              <a:gd name="T9" fmla="*/ 0 w 440"/>
              <a:gd name="T10" fmla="*/ 0 h 1548"/>
              <a:gd name="T11" fmla="*/ 440 w 440"/>
              <a:gd name="T12" fmla="*/ 1548 h 15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0" h="1548">
                <a:moveTo>
                  <a:pt x="440" y="0"/>
                </a:moveTo>
                <a:lnTo>
                  <a:pt x="304" y="0"/>
                </a:lnTo>
                <a:lnTo>
                  <a:pt x="0" y="154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0" name="Freeform 24"/>
          <p:cNvSpPr>
            <a:spLocks/>
          </p:cNvSpPr>
          <p:nvPr/>
        </p:nvSpPr>
        <p:spPr bwMode="auto">
          <a:xfrm>
            <a:off x="5510213" y="1466850"/>
            <a:ext cx="835025" cy="2387600"/>
          </a:xfrm>
          <a:custGeom>
            <a:avLst/>
            <a:gdLst>
              <a:gd name="T0" fmla="*/ 526 w 526"/>
              <a:gd name="T1" fmla="*/ 0 h 1504"/>
              <a:gd name="T2" fmla="*/ 398 w 526"/>
              <a:gd name="T3" fmla="*/ 0 h 1504"/>
              <a:gd name="T4" fmla="*/ 0 w 526"/>
              <a:gd name="T5" fmla="*/ 1504 h 1504"/>
              <a:gd name="T6" fmla="*/ 0 60000 65536"/>
              <a:gd name="T7" fmla="*/ 0 60000 65536"/>
              <a:gd name="T8" fmla="*/ 0 60000 65536"/>
              <a:gd name="T9" fmla="*/ 0 w 526"/>
              <a:gd name="T10" fmla="*/ 0 h 1504"/>
              <a:gd name="T11" fmla="*/ 526 w 526"/>
              <a:gd name="T12" fmla="*/ 1504 h 1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6" h="1504">
                <a:moveTo>
                  <a:pt x="526" y="0"/>
                </a:moveTo>
                <a:lnTo>
                  <a:pt x="398" y="0"/>
                </a:lnTo>
                <a:lnTo>
                  <a:pt x="0" y="1504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1" name="Freeform 25"/>
          <p:cNvSpPr>
            <a:spLocks/>
          </p:cNvSpPr>
          <p:nvPr/>
        </p:nvSpPr>
        <p:spPr bwMode="auto">
          <a:xfrm>
            <a:off x="4484688" y="4467225"/>
            <a:ext cx="3114675" cy="98425"/>
          </a:xfrm>
          <a:custGeom>
            <a:avLst/>
            <a:gdLst>
              <a:gd name="T0" fmla="*/ 1962 w 1962"/>
              <a:gd name="T1" fmla="*/ 0 h 62"/>
              <a:gd name="T2" fmla="*/ 1770 w 1962"/>
              <a:gd name="T3" fmla="*/ 0 h 62"/>
              <a:gd name="T4" fmla="*/ 0 w 1962"/>
              <a:gd name="T5" fmla="*/ 62 h 62"/>
              <a:gd name="T6" fmla="*/ 0 60000 65536"/>
              <a:gd name="T7" fmla="*/ 0 60000 65536"/>
              <a:gd name="T8" fmla="*/ 0 60000 65536"/>
              <a:gd name="T9" fmla="*/ 0 w 1962"/>
              <a:gd name="T10" fmla="*/ 0 h 62"/>
              <a:gd name="T11" fmla="*/ 1962 w 1962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2" h="62">
                <a:moveTo>
                  <a:pt x="1962" y="0"/>
                </a:moveTo>
                <a:lnTo>
                  <a:pt x="1770" y="0"/>
                </a:lnTo>
                <a:lnTo>
                  <a:pt x="0" y="62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2" name="Freeform 26"/>
          <p:cNvSpPr>
            <a:spLocks/>
          </p:cNvSpPr>
          <p:nvPr/>
        </p:nvSpPr>
        <p:spPr bwMode="auto">
          <a:xfrm>
            <a:off x="6018213" y="5184775"/>
            <a:ext cx="1581150" cy="231775"/>
          </a:xfrm>
          <a:custGeom>
            <a:avLst/>
            <a:gdLst>
              <a:gd name="T0" fmla="*/ 996 w 996"/>
              <a:gd name="T1" fmla="*/ 0 h 146"/>
              <a:gd name="T2" fmla="*/ 760 w 996"/>
              <a:gd name="T3" fmla="*/ 0 h 146"/>
              <a:gd name="T4" fmla="*/ 0 w 996"/>
              <a:gd name="T5" fmla="*/ 146 h 146"/>
              <a:gd name="T6" fmla="*/ 0 60000 65536"/>
              <a:gd name="T7" fmla="*/ 0 60000 65536"/>
              <a:gd name="T8" fmla="*/ 0 60000 65536"/>
              <a:gd name="T9" fmla="*/ 0 w 996"/>
              <a:gd name="T10" fmla="*/ 0 h 146"/>
              <a:gd name="T11" fmla="*/ 996 w 996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6" h="146">
                <a:moveTo>
                  <a:pt x="996" y="0"/>
                </a:moveTo>
                <a:lnTo>
                  <a:pt x="760" y="0"/>
                </a:lnTo>
                <a:lnTo>
                  <a:pt x="0" y="146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3" name="Freeform 27"/>
          <p:cNvSpPr>
            <a:spLocks/>
          </p:cNvSpPr>
          <p:nvPr/>
        </p:nvSpPr>
        <p:spPr bwMode="auto">
          <a:xfrm>
            <a:off x="6170613" y="3997325"/>
            <a:ext cx="1428750" cy="88900"/>
          </a:xfrm>
          <a:custGeom>
            <a:avLst/>
            <a:gdLst>
              <a:gd name="T0" fmla="*/ 0 w 900"/>
              <a:gd name="T1" fmla="*/ 56 h 56"/>
              <a:gd name="T2" fmla="*/ 782 w 900"/>
              <a:gd name="T3" fmla="*/ 0 h 56"/>
              <a:gd name="T4" fmla="*/ 900 w 900"/>
              <a:gd name="T5" fmla="*/ 0 h 56"/>
              <a:gd name="T6" fmla="*/ 0 60000 65536"/>
              <a:gd name="T7" fmla="*/ 0 60000 65536"/>
              <a:gd name="T8" fmla="*/ 0 60000 65536"/>
              <a:gd name="T9" fmla="*/ 0 w 900"/>
              <a:gd name="T10" fmla="*/ 0 h 56"/>
              <a:gd name="T11" fmla="*/ 900 w 90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56">
                <a:moveTo>
                  <a:pt x="0" y="56"/>
                </a:moveTo>
                <a:lnTo>
                  <a:pt x="782" y="0"/>
                </a:lnTo>
                <a:lnTo>
                  <a:pt x="90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4" name="Line 28"/>
          <p:cNvSpPr>
            <a:spLocks noChangeShapeType="1"/>
          </p:cNvSpPr>
          <p:nvPr/>
        </p:nvSpPr>
        <p:spPr bwMode="auto">
          <a:xfrm flipH="1" flipV="1">
            <a:off x="4294188" y="4194175"/>
            <a:ext cx="3000375" cy="2730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5" name="Freeform 29"/>
          <p:cNvSpPr>
            <a:spLocks/>
          </p:cNvSpPr>
          <p:nvPr/>
        </p:nvSpPr>
        <p:spPr bwMode="auto">
          <a:xfrm>
            <a:off x="1341438" y="2492375"/>
            <a:ext cx="2143125" cy="673100"/>
          </a:xfrm>
          <a:custGeom>
            <a:avLst/>
            <a:gdLst>
              <a:gd name="T0" fmla="*/ 0 w 1350"/>
              <a:gd name="T1" fmla="*/ 424 h 424"/>
              <a:gd name="T2" fmla="*/ 250 w 1350"/>
              <a:gd name="T3" fmla="*/ 424 h 424"/>
              <a:gd name="T4" fmla="*/ 1350 w 1350"/>
              <a:gd name="T5" fmla="*/ 0 h 424"/>
              <a:gd name="T6" fmla="*/ 0 60000 65536"/>
              <a:gd name="T7" fmla="*/ 0 60000 65536"/>
              <a:gd name="T8" fmla="*/ 0 60000 65536"/>
              <a:gd name="T9" fmla="*/ 0 w 1350"/>
              <a:gd name="T10" fmla="*/ 0 h 424"/>
              <a:gd name="T11" fmla="*/ 1350 w 1350"/>
              <a:gd name="T12" fmla="*/ 424 h 4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50" h="424">
                <a:moveTo>
                  <a:pt x="0" y="424"/>
                </a:moveTo>
                <a:lnTo>
                  <a:pt x="250" y="424"/>
                </a:lnTo>
                <a:lnTo>
                  <a:pt x="135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6" name="Freeform 30"/>
          <p:cNvSpPr>
            <a:spLocks/>
          </p:cNvSpPr>
          <p:nvPr/>
        </p:nvSpPr>
        <p:spPr bwMode="auto">
          <a:xfrm>
            <a:off x="1414463" y="3448050"/>
            <a:ext cx="1717675" cy="57150"/>
          </a:xfrm>
          <a:custGeom>
            <a:avLst/>
            <a:gdLst>
              <a:gd name="T0" fmla="*/ 0 w 1082"/>
              <a:gd name="T1" fmla="*/ 0 h 36"/>
              <a:gd name="T2" fmla="*/ 206 w 1082"/>
              <a:gd name="T3" fmla="*/ 0 h 36"/>
              <a:gd name="T4" fmla="*/ 1082 w 1082"/>
              <a:gd name="T5" fmla="*/ 36 h 36"/>
              <a:gd name="T6" fmla="*/ 0 60000 65536"/>
              <a:gd name="T7" fmla="*/ 0 60000 65536"/>
              <a:gd name="T8" fmla="*/ 0 60000 65536"/>
              <a:gd name="T9" fmla="*/ 0 w 1082"/>
              <a:gd name="T10" fmla="*/ 0 h 36"/>
              <a:gd name="T11" fmla="*/ 1082 w 1082"/>
              <a:gd name="T12" fmla="*/ 36 h 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2" h="36">
                <a:moveTo>
                  <a:pt x="0" y="0"/>
                </a:moveTo>
                <a:lnTo>
                  <a:pt x="206" y="0"/>
                </a:lnTo>
                <a:lnTo>
                  <a:pt x="1082" y="36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7" name="Freeform 31"/>
          <p:cNvSpPr>
            <a:spLocks/>
          </p:cNvSpPr>
          <p:nvPr/>
        </p:nvSpPr>
        <p:spPr bwMode="auto">
          <a:xfrm>
            <a:off x="1230313" y="3654425"/>
            <a:ext cx="1470025" cy="371475"/>
          </a:xfrm>
          <a:custGeom>
            <a:avLst/>
            <a:gdLst>
              <a:gd name="T0" fmla="*/ 0 w 926"/>
              <a:gd name="T1" fmla="*/ 0 h 234"/>
              <a:gd name="T2" fmla="*/ 336 w 926"/>
              <a:gd name="T3" fmla="*/ 0 h 234"/>
              <a:gd name="T4" fmla="*/ 926 w 926"/>
              <a:gd name="T5" fmla="*/ 234 h 234"/>
              <a:gd name="T6" fmla="*/ 0 60000 65536"/>
              <a:gd name="T7" fmla="*/ 0 60000 65536"/>
              <a:gd name="T8" fmla="*/ 0 60000 65536"/>
              <a:gd name="T9" fmla="*/ 0 w 926"/>
              <a:gd name="T10" fmla="*/ 0 h 234"/>
              <a:gd name="T11" fmla="*/ 926 w 926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6" h="234">
                <a:moveTo>
                  <a:pt x="0" y="0"/>
                </a:moveTo>
                <a:lnTo>
                  <a:pt x="336" y="0"/>
                </a:lnTo>
                <a:lnTo>
                  <a:pt x="926" y="234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8" name="Freeform 32"/>
          <p:cNvSpPr>
            <a:spLocks/>
          </p:cNvSpPr>
          <p:nvPr/>
        </p:nvSpPr>
        <p:spPr bwMode="auto">
          <a:xfrm>
            <a:off x="2074863" y="3733800"/>
            <a:ext cx="1628775" cy="527050"/>
          </a:xfrm>
          <a:custGeom>
            <a:avLst/>
            <a:gdLst>
              <a:gd name="T0" fmla="*/ 0 w 1026"/>
              <a:gd name="T1" fmla="*/ 332 h 332"/>
              <a:gd name="T2" fmla="*/ 350 w 1026"/>
              <a:gd name="T3" fmla="*/ 332 h 332"/>
              <a:gd name="T4" fmla="*/ 1026 w 1026"/>
              <a:gd name="T5" fmla="*/ 0 h 332"/>
              <a:gd name="T6" fmla="*/ 0 60000 65536"/>
              <a:gd name="T7" fmla="*/ 0 60000 65536"/>
              <a:gd name="T8" fmla="*/ 0 60000 65536"/>
              <a:gd name="T9" fmla="*/ 0 w 1026"/>
              <a:gd name="T10" fmla="*/ 0 h 332"/>
              <a:gd name="T11" fmla="*/ 1026 w 1026"/>
              <a:gd name="T12" fmla="*/ 332 h 3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6" h="332">
                <a:moveTo>
                  <a:pt x="0" y="332"/>
                </a:moveTo>
                <a:lnTo>
                  <a:pt x="350" y="332"/>
                </a:lnTo>
                <a:lnTo>
                  <a:pt x="1026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9" name="Freeform 33"/>
          <p:cNvSpPr>
            <a:spLocks/>
          </p:cNvSpPr>
          <p:nvPr/>
        </p:nvSpPr>
        <p:spPr bwMode="auto">
          <a:xfrm>
            <a:off x="1401763" y="4295775"/>
            <a:ext cx="2622550" cy="654050"/>
          </a:xfrm>
          <a:custGeom>
            <a:avLst/>
            <a:gdLst>
              <a:gd name="T0" fmla="*/ 0 w 1652"/>
              <a:gd name="T1" fmla="*/ 412 h 412"/>
              <a:gd name="T2" fmla="*/ 142 w 1652"/>
              <a:gd name="T3" fmla="*/ 412 h 412"/>
              <a:gd name="T4" fmla="*/ 1652 w 1652"/>
              <a:gd name="T5" fmla="*/ 0 h 412"/>
              <a:gd name="T6" fmla="*/ 0 60000 65536"/>
              <a:gd name="T7" fmla="*/ 0 60000 65536"/>
              <a:gd name="T8" fmla="*/ 0 60000 65536"/>
              <a:gd name="T9" fmla="*/ 0 w 1652"/>
              <a:gd name="T10" fmla="*/ 0 h 412"/>
              <a:gd name="T11" fmla="*/ 1652 w 1652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2" h="412">
                <a:moveTo>
                  <a:pt x="0" y="412"/>
                </a:moveTo>
                <a:lnTo>
                  <a:pt x="142" y="412"/>
                </a:lnTo>
                <a:lnTo>
                  <a:pt x="1652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0" name="Freeform 34"/>
          <p:cNvSpPr>
            <a:spLocks/>
          </p:cNvSpPr>
          <p:nvPr/>
        </p:nvSpPr>
        <p:spPr bwMode="auto">
          <a:xfrm>
            <a:off x="1509713" y="4457700"/>
            <a:ext cx="2806700" cy="1019175"/>
          </a:xfrm>
          <a:custGeom>
            <a:avLst/>
            <a:gdLst>
              <a:gd name="T0" fmla="*/ 0 w 1768"/>
              <a:gd name="T1" fmla="*/ 642 h 642"/>
              <a:gd name="T2" fmla="*/ 128 w 1768"/>
              <a:gd name="T3" fmla="*/ 642 h 642"/>
              <a:gd name="T4" fmla="*/ 1768 w 1768"/>
              <a:gd name="T5" fmla="*/ 0 h 642"/>
              <a:gd name="T6" fmla="*/ 0 60000 65536"/>
              <a:gd name="T7" fmla="*/ 0 60000 65536"/>
              <a:gd name="T8" fmla="*/ 0 60000 65536"/>
              <a:gd name="T9" fmla="*/ 0 w 1768"/>
              <a:gd name="T10" fmla="*/ 0 h 642"/>
              <a:gd name="T11" fmla="*/ 1768 w 1768"/>
              <a:gd name="T12" fmla="*/ 642 h 6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8" h="642">
                <a:moveTo>
                  <a:pt x="0" y="642"/>
                </a:moveTo>
                <a:lnTo>
                  <a:pt x="128" y="642"/>
                </a:lnTo>
                <a:lnTo>
                  <a:pt x="1768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1" name="Line 35"/>
          <p:cNvSpPr>
            <a:spLocks noChangeShapeType="1"/>
          </p:cNvSpPr>
          <p:nvPr/>
        </p:nvSpPr>
        <p:spPr bwMode="auto">
          <a:xfrm flipV="1">
            <a:off x="2630488" y="4244975"/>
            <a:ext cx="942975" cy="158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2" name="Freeform 36"/>
          <p:cNvSpPr>
            <a:spLocks/>
          </p:cNvSpPr>
          <p:nvPr/>
        </p:nvSpPr>
        <p:spPr bwMode="auto">
          <a:xfrm>
            <a:off x="3452813" y="4813300"/>
            <a:ext cx="358775" cy="809625"/>
          </a:xfrm>
          <a:custGeom>
            <a:avLst/>
            <a:gdLst>
              <a:gd name="T0" fmla="*/ 0 w 226"/>
              <a:gd name="T1" fmla="*/ 510 h 510"/>
              <a:gd name="T2" fmla="*/ 0 w 226"/>
              <a:gd name="T3" fmla="*/ 390 h 510"/>
              <a:gd name="T4" fmla="*/ 226 w 226"/>
              <a:gd name="T5" fmla="*/ 0 h 510"/>
              <a:gd name="T6" fmla="*/ 0 60000 65536"/>
              <a:gd name="T7" fmla="*/ 0 60000 65536"/>
              <a:gd name="T8" fmla="*/ 0 60000 65536"/>
              <a:gd name="T9" fmla="*/ 0 w 226"/>
              <a:gd name="T10" fmla="*/ 0 h 510"/>
              <a:gd name="T11" fmla="*/ 226 w 226"/>
              <a:gd name="T12" fmla="*/ 510 h 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" h="510">
                <a:moveTo>
                  <a:pt x="0" y="510"/>
                </a:moveTo>
                <a:lnTo>
                  <a:pt x="0" y="390"/>
                </a:lnTo>
                <a:lnTo>
                  <a:pt x="226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3" name="Freeform 37"/>
          <p:cNvSpPr>
            <a:spLocks/>
          </p:cNvSpPr>
          <p:nvPr/>
        </p:nvSpPr>
        <p:spPr bwMode="auto">
          <a:xfrm>
            <a:off x="6583363" y="2387600"/>
            <a:ext cx="1006475" cy="774700"/>
          </a:xfrm>
          <a:custGeom>
            <a:avLst/>
            <a:gdLst>
              <a:gd name="T0" fmla="*/ 634 w 634"/>
              <a:gd name="T1" fmla="*/ 0 h 488"/>
              <a:gd name="T2" fmla="*/ 542 w 634"/>
              <a:gd name="T3" fmla="*/ 0 h 488"/>
              <a:gd name="T4" fmla="*/ 0 w 634"/>
              <a:gd name="T5" fmla="*/ 488 h 488"/>
              <a:gd name="T6" fmla="*/ 0 60000 65536"/>
              <a:gd name="T7" fmla="*/ 0 60000 65536"/>
              <a:gd name="T8" fmla="*/ 0 60000 65536"/>
              <a:gd name="T9" fmla="*/ 0 w 634"/>
              <a:gd name="T10" fmla="*/ 0 h 488"/>
              <a:gd name="T11" fmla="*/ 634 w 634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4" h="488">
                <a:moveTo>
                  <a:pt x="634" y="0"/>
                </a:moveTo>
                <a:lnTo>
                  <a:pt x="542" y="0"/>
                </a:lnTo>
                <a:lnTo>
                  <a:pt x="0" y="488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4" name="Line 38"/>
          <p:cNvSpPr>
            <a:spLocks noChangeShapeType="1"/>
          </p:cNvSpPr>
          <p:nvPr/>
        </p:nvSpPr>
        <p:spPr bwMode="auto">
          <a:xfrm>
            <a:off x="6046788" y="4724400"/>
            <a:ext cx="154305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5" name="Freeform 39"/>
          <p:cNvSpPr>
            <a:spLocks/>
          </p:cNvSpPr>
          <p:nvPr/>
        </p:nvSpPr>
        <p:spPr bwMode="auto">
          <a:xfrm>
            <a:off x="4116388" y="5143500"/>
            <a:ext cx="3473450" cy="647700"/>
          </a:xfrm>
          <a:custGeom>
            <a:avLst/>
            <a:gdLst>
              <a:gd name="T0" fmla="*/ 2188 w 2188"/>
              <a:gd name="T1" fmla="*/ 408 h 408"/>
              <a:gd name="T2" fmla="*/ 664 w 2188"/>
              <a:gd name="T3" fmla="*/ 408 h 408"/>
              <a:gd name="T4" fmla="*/ 0 w 2188"/>
              <a:gd name="T5" fmla="*/ 0 h 408"/>
              <a:gd name="T6" fmla="*/ 0 60000 65536"/>
              <a:gd name="T7" fmla="*/ 0 60000 65536"/>
              <a:gd name="T8" fmla="*/ 0 60000 65536"/>
              <a:gd name="T9" fmla="*/ 0 w 2188"/>
              <a:gd name="T10" fmla="*/ 0 h 408"/>
              <a:gd name="T11" fmla="*/ 2188 w 2188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8" h="408">
                <a:moveTo>
                  <a:pt x="2188" y="408"/>
                </a:moveTo>
                <a:lnTo>
                  <a:pt x="664" y="40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6" name="Line 40"/>
          <p:cNvSpPr>
            <a:spLocks noChangeShapeType="1"/>
          </p:cNvSpPr>
          <p:nvPr/>
        </p:nvSpPr>
        <p:spPr bwMode="auto">
          <a:xfrm>
            <a:off x="5913438" y="5099050"/>
            <a:ext cx="1301750" cy="762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7" name="Freeform 41"/>
          <p:cNvSpPr>
            <a:spLocks/>
          </p:cNvSpPr>
          <p:nvPr/>
        </p:nvSpPr>
        <p:spPr bwMode="auto">
          <a:xfrm>
            <a:off x="6351588" y="2733675"/>
            <a:ext cx="1238250" cy="679450"/>
          </a:xfrm>
          <a:custGeom>
            <a:avLst/>
            <a:gdLst>
              <a:gd name="T0" fmla="*/ 780 w 780"/>
              <a:gd name="T1" fmla="*/ 0 h 428"/>
              <a:gd name="T2" fmla="*/ 688 w 780"/>
              <a:gd name="T3" fmla="*/ 0 h 428"/>
              <a:gd name="T4" fmla="*/ 0 w 780"/>
              <a:gd name="T5" fmla="*/ 428 h 428"/>
              <a:gd name="T6" fmla="*/ 0 60000 65536"/>
              <a:gd name="T7" fmla="*/ 0 60000 65536"/>
              <a:gd name="T8" fmla="*/ 0 60000 65536"/>
              <a:gd name="T9" fmla="*/ 0 w 780"/>
              <a:gd name="T10" fmla="*/ 0 h 428"/>
              <a:gd name="T11" fmla="*/ 780 w 780"/>
              <a:gd name="T12" fmla="*/ 428 h 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0" h="428">
                <a:moveTo>
                  <a:pt x="780" y="0"/>
                </a:moveTo>
                <a:lnTo>
                  <a:pt x="688" y="0"/>
                </a:lnTo>
                <a:lnTo>
                  <a:pt x="0" y="428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8" name="Freeform 42"/>
          <p:cNvSpPr>
            <a:spLocks/>
          </p:cNvSpPr>
          <p:nvPr/>
        </p:nvSpPr>
        <p:spPr bwMode="auto">
          <a:xfrm>
            <a:off x="5513388" y="1117600"/>
            <a:ext cx="698500" cy="2457450"/>
          </a:xfrm>
          <a:custGeom>
            <a:avLst/>
            <a:gdLst>
              <a:gd name="T0" fmla="*/ 440 w 440"/>
              <a:gd name="T1" fmla="*/ 0 h 1548"/>
              <a:gd name="T2" fmla="*/ 304 w 440"/>
              <a:gd name="T3" fmla="*/ 0 h 1548"/>
              <a:gd name="T4" fmla="*/ 0 w 440"/>
              <a:gd name="T5" fmla="*/ 1548 h 1548"/>
              <a:gd name="T6" fmla="*/ 0 60000 65536"/>
              <a:gd name="T7" fmla="*/ 0 60000 65536"/>
              <a:gd name="T8" fmla="*/ 0 60000 65536"/>
              <a:gd name="T9" fmla="*/ 0 w 440"/>
              <a:gd name="T10" fmla="*/ 0 h 1548"/>
              <a:gd name="T11" fmla="*/ 440 w 440"/>
              <a:gd name="T12" fmla="*/ 1548 h 15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40" h="1548">
                <a:moveTo>
                  <a:pt x="440" y="0"/>
                </a:moveTo>
                <a:lnTo>
                  <a:pt x="304" y="0"/>
                </a:lnTo>
                <a:lnTo>
                  <a:pt x="0" y="1548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9" name="Freeform 43"/>
          <p:cNvSpPr>
            <a:spLocks/>
          </p:cNvSpPr>
          <p:nvPr/>
        </p:nvSpPr>
        <p:spPr bwMode="auto">
          <a:xfrm>
            <a:off x="5500688" y="1457325"/>
            <a:ext cx="835025" cy="2387600"/>
          </a:xfrm>
          <a:custGeom>
            <a:avLst/>
            <a:gdLst>
              <a:gd name="T0" fmla="*/ 526 w 526"/>
              <a:gd name="T1" fmla="*/ 0 h 1504"/>
              <a:gd name="T2" fmla="*/ 398 w 526"/>
              <a:gd name="T3" fmla="*/ 0 h 1504"/>
              <a:gd name="T4" fmla="*/ 0 w 526"/>
              <a:gd name="T5" fmla="*/ 1504 h 1504"/>
              <a:gd name="T6" fmla="*/ 0 60000 65536"/>
              <a:gd name="T7" fmla="*/ 0 60000 65536"/>
              <a:gd name="T8" fmla="*/ 0 60000 65536"/>
              <a:gd name="T9" fmla="*/ 0 w 526"/>
              <a:gd name="T10" fmla="*/ 0 h 1504"/>
              <a:gd name="T11" fmla="*/ 526 w 526"/>
              <a:gd name="T12" fmla="*/ 1504 h 1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6" h="1504">
                <a:moveTo>
                  <a:pt x="526" y="0"/>
                </a:moveTo>
                <a:lnTo>
                  <a:pt x="398" y="0"/>
                </a:lnTo>
                <a:lnTo>
                  <a:pt x="0" y="1504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0" name="Freeform 44"/>
          <p:cNvSpPr>
            <a:spLocks/>
          </p:cNvSpPr>
          <p:nvPr/>
        </p:nvSpPr>
        <p:spPr bwMode="auto">
          <a:xfrm>
            <a:off x="4475163" y="4457700"/>
            <a:ext cx="3114675" cy="98425"/>
          </a:xfrm>
          <a:custGeom>
            <a:avLst/>
            <a:gdLst>
              <a:gd name="T0" fmla="*/ 1962 w 1962"/>
              <a:gd name="T1" fmla="*/ 0 h 62"/>
              <a:gd name="T2" fmla="*/ 1770 w 1962"/>
              <a:gd name="T3" fmla="*/ 0 h 62"/>
              <a:gd name="T4" fmla="*/ 0 w 1962"/>
              <a:gd name="T5" fmla="*/ 62 h 62"/>
              <a:gd name="T6" fmla="*/ 0 60000 65536"/>
              <a:gd name="T7" fmla="*/ 0 60000 65536"/>
              <a:gd name="T8" fmla="*/ 0 60000 65536"/>
              <a:gd name="T9" fmla="*/ 0 w 1962"/>
              <a:gd name="T10" fmla="*/ 0 h 62"/>
              <a:gd name="T11" fmla="*/ 1962 w 1962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2" h="62">
                <a:moveTo>
                  <a:pt x="1962" y="0"/>
                </a:moveTo>
                <a:lnTo>
                  <a:pt x="1770" y="0"/>
                </a:lnTo>
                <a:lnTo>
                  <a:pt x="0" y="62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1" name="Freeform 45"/>
          <p:cNvSpPr>
            <a:spLocks/>
          </p:cNvSpPr>
          <p:nvPr/>
        </p:nvSpPr>
        <p:spPr bwMode="auto">
          <a:xfrm>
            <a:off x="6008688" y="5175250"/>
            <a:ext cx="1581150" cy="231775"/>
          </a:xfrm>
          <a:custGeom>
            <a:avLst/>
            <a:gdLst>
              <a:gd name="T0" fmla="*/ 996 w 996"/>
              <a:gd name="T1" fmla="*/ 0 h 146"/>
              <a:gd name="T2" fmla="*/ 802 w 996"/>
              <a:gd name="T3" fmla="*/ 0 h 146"/>
              <a:gd name="T4" fmla="*/ 760 w 996"/>
              <a:gd name="T5" fmla="*/ 0 h 146"/>
              <a:gd name="T6" fmla="*/ 0 w 996"/>
              <a:gd name="T7" fmla="*/ 146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996"/>
              <a:gd name="T13" fmla="*/ 0 h 146"/>
              <a:gd name="T14" fmla="*/ 996 w 996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96" h="146">
                <a:moveTo>
                  <a:pt x="996" y="0"/>
                </a:moveTo>
                <a:lnTo>
                  <a:pt x="802" y="0"/>
                </a:lnTo>
                <a:lnTo>
                  <a:pt x="760" y="0"/>
                </a:lnTo>
                <a:lnTo>
                  <a:pt x="0" y="146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2" name="Freeform 46"/>
          <p:cNvSpPr>
            <a:spLocks/>
          </p:cNvSpPr>
          <p:nvPr/>
        </p:nvSpPr>
        <p:spPr bwMode="auto">
          <a:xfrm>
            <a:off x="6161088" y="3987800"/>
            <a:ext cx="1428750" cy="88900"/>
          </a:xfrm>
          <a:custGeom>
            <a:avLst/>
            <a:gdLst>
              <a:gd name="T0" fmla="*/ 0 w 900"/>
              <a:gd name="T1" fmla="*/ 56 h 56"/>
              <a:gd name="T2" fmla="*/ 782 w 900"/>
              <a:gd name="T3" fmla="*/ 0 h 56"/>
              <a:gd name="T4" fmla="*/ 900 w 900"/>
              <a:gd name="T5" fmla="*/ 0 h 56"/>
              <a:gd name="T6" fmla="*/ 0 60000 65536"/>
              <a:gd name="T7" fmla="*/ 0 60000 65536"/>
              <a:gd name="T8" fmla="*/ 0 60000 65536"/>
              <a:gd name="T9" fmla="*/ 0 w 900"/>
              <a:gd name="T10" fmla="*/ 0 h 56"/>
              <a:gd name="T11" fmla="*/ 900 w 90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0" h="56">
                <a:moveTo>
                  <a:pt x="0" y="56"/>
                </a:moveTo>
                <a:lnTo>
                  <a:pt x="782" y="0"/>
                </a:lnTo>
                <a:lnTo>
                  <a:pt x="90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3" name="Line 47"/>
          <p:cNvSpPr>
            <a:spLocks noChangeShapeType="1"/>
          </p:cNvSpPr>
          <p:nvPr/>
        </p:nvSpPr>
        <p:spPr bwMode="auto">
          <a:xfrm flipH="1" flipV="1">
            <a:off x="4284663" y="4184650"/>
            <a:ext cx="3000375" cy="2730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4" name="Rectangle 48"/>
          <p:cNvSpPr>
            <a:spLocks noChangeArrowheads="1"/>
          </p:cNvSpPr>
          <p:nvPr/>
        </p:nvSpPr>
        <p:spPr bwMode="auto">
          <a:xfrm>
            <a:off x="592138" y="3051175"/>
            <a:ext cx="6905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Anterior</a:t>
            </a:r>
            <a:endParaRPr lang="en-US" sz="1800" b="1">
              <a:latin typeface="Arial" charset="0"/>
            </a:endParaRPr>
          </a:p>
        </p:txBody>
      </p:sp>
      <p:sp>
        <p:nvSpPr>
          <p:cNvPr id="59435" name="Rectangle 49"/>
          <p:cNvSpPr>
            <a:spLocks noChangeArrowheads="1"/>
          </p:cNvSpPr>
          <p:nvPr/>
        </p:nvSpPr>
        <p:spPr bwMode="auto">
          <a:xfrm>
            <a:off x="433388" y="2051050"/>
            <a:ext cx="1236662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Semicircular</a:t>
            </a:r>
          </a:p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ducts in</a:t>
            </a:r>
          </a:p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semicircular</a:t>
            </a:r>
          </a:p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canals</a:t>
            </a:r>
            <a:endParaRPr lang="en-US" sz="1800">
              <a:latin typeface="Arial" charset="0"/>
            </a:endParaRPr>
          </a:p>
        </p:txBody>
      </p:sp>
      <p:sp>
        <p:nvSpPr>
          <p:cNvPr id="59436" name="Rectangle 50"/>
          <p:cNvSpPr>
            <a:spLocks noChangeArrowheads="1"/>
          </p:cNvSpPr>
          <p:nvPr/>
        </p:nvSpPr>
        <p:spPr bwMode="auto">
          <a:xfrm>
            <a:off x="592138" y="3321050"/>
            <a:ext cx="7794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Posterior</a:t>
            </a:r>
            <a:endParaRPr lang="en-US" sz="1800" b="1">
              <a:latin typeface="Arial" charset="0"/>
            </a:endParaRPr>
          </a:p>
        </p:txBody>
      </p:sp>
      <p:sp>
        <p:nvSpPr>
          <p:cNvPr id="59437" name="Rectangle 51"/>
          <p:cNvSpPr>
            <a:spLocks noChangeArrowheads="1"/>
          </p:cNvSpPr>
          <p:nvPr/>
        </p:nvSpPr>
        <p:spPr bwMode="auto">
          <a:xfrm>
            <a:off x="592138" y="3546475"/>
            <a:ext cx="581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Lateral</a:t>
            </a:r>
            <a:endParaRPr lang="en-US" sz="1800" b="1">
              <a:latin typeface="Arial" charset="0"/>
            </a:endParaRPr>
          </a:p>
        </p:txBody>
      </p:sp>
      <p:sp>
        <p:nvSpPr>
          <p:cNvPr id="59438" name="Rectangle 52"/>
          <p:cNvSpPr>
            <a:spLocks noChangeArrowheads="1"/>
          </p:cNvSpPr>
          <p:nvPr/>
        </p:nvSpPr>
        <p:spPr bwMode="auto">
          <a:xfrm>
            <a:off x="439738" y="4140200"/>
            <a:ext cx="16351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Cristae ampullares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in the membranous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ampullae</a:t>
            </a:r>
            <a:endParaRPr lang="en-US" sz="1800" b="1">
              <a:latin typeface="Arial" charset="0"/>
            </a:endParaRPr>
          </a:p>
        </p:txBody>
      </p:sp>
      <p:sp>
        <p:nvSpPr>
          <p:cNvPr id="59439" name="Rectangle 53"/>
          <p:cNvSpPr>
            <a:spLocks noChangeArrowheads="1"/>
          </p:cNvSpPr>
          <p:nvPr/>
        </p:nvSpPr>
        <p:spPr bwMode="auto">
          <a:xfrm>
            <a:off x="439738" y="4846638"/>
            <a:ext cx="89852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Utricle in</a:t>
            </a:r>
          </a:p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vestibule</a:t>
            </a:r>
          </a:p>
        </p:txBody>
      </p:sp>
      <p:sp>
        <p:nvSpPr>
          <p:cNvPr id="59440" name="Rectangle 54"/>
          <p:cNvSpPr>
            <a:spLocks noChangeArrowheads="1"/>
          </p:cNvSpPr>
          <p:nvPr/>
        </p:nvSpPr>
        <p:spPr bwMode="auto">
          <a:xfrm>
            <a:off x="439738" y="5327650"/>
            <a:ext cx="1019175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Saccule in</a:t>
            </a:r>
          </a:p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vestibule</a:t>
            </a:r>
          </a:p>
        </p:txBody>
      </p:sp>
      <p:sp>
        <p:nvSpPr>
          <p:cNvPr id="59441" name="Rectangle 55"/>
          <p:cNvSpPr>
            <a:spLocks noChangeArrowheads="1"/>
          </p:cNvSpPr>
          <p:nvPr/>
        </p:nvSpPr>
        <p:spPr bwMode="auto">
          <a:xfrm>
            <a:off x="2913063" y="5607050"/>
            <a:ext cx="10525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Stapes in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oval window</a:t>
            </a:r>
            <a:endParaRPr lang="en-US" sz="1800" b="1">
              <a:latin typeface="Arial" charset="0"/>
            </a:endParaRPr>
          </a:p>
        </p:txBody>
      </p:sp>
      <p:sp>
        <p:nvSpPr>
          <p:cNvPr id="59442" name="Rectangle 56"/>
          <p:cNvSpPr>
            <a:spLocks noChangeArrowheads="1"/>
          </p:cNvSpPr>
          <p:nvPr/>
        </p:nvSpPr>
        <p:spPr bwMode="auto">
          <a:xfrm>
            <a:off x="6564313" y="1778000"/>
            <a:ext cx="7985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231F20"/>
                </a:solidFill>
                <a:latin typeface="Arial" charset="0"/>
              </a:rPr>
              <a:t>Temporal</a:t>
            </a:r>
            <a:endParaRPr lang="en-US" sz="1800">
              <a:latin typeface="Arial" charset="0"/>
            </a:endParaRPr>
          </a:p>
        </p:txBody>
      </p:sp>
      <p:sp>
        <p:nvSpPr>
          <p:cNvPr id="59443" name="Rectangle 57"/>
          <p:cNvSpPr>
            <a:spLocks noChangeArrowheads="1"/>
          </p:cNvSpPr>
          <p:nvPr/>
        </p:nvSpPr>
        <p:spPr bwMode="auto">
          <a:xfrm>
            <a:off x="6564313" y="1968500"/>
            <a:ext cx="4222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solidFill>
                  <a:srgbClr val="231F20"/>
                </a:solidFill>
                <a:latin typeface="Arial" charset="0"/>
              </a:rPr>
              <a:t>bone</a:t>
            </a:r>
            <a:endParaRPr lang="en-US" sz="1800">
              <a:latin typeface="Arial" charset="0"/>
            </a:endParaRPr>
          </a:p>
        </p:txBody>
      </p:sp>
      <p:sp>
        <p:nvSpPr>
          <p:cNvPr id="59444" name="Rectangle 58"/>
          <p:cNvSpPr>
            <a:spLocks noChangeArrowheads="1"/>
          </p:cNvSpPr>
          <p:nvPr/>
        </p:nvSpPr>
        <p:spPr bwMode="auto">
          <a:xfrm>
            <a:off x="7624763" y="2282825"/>
            <a:ext cx="102393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Facial nerve</a:t>
            </a:r>
            <a:endParaRPr lang="en-US" sz="1800" b="1">
              <a:latin typeface="Arial" charset="0"/>
            </a:endParaRPr>
          </a:p>
        </p:txBody>
      </p:sp>
      <p:sp>
        <p:nvSpPr>
          <p:cNvPr id="59445" name="Rectangle 59"/>
          <p:cNvSpPr>
            <a:spLocks noChangeArrowheads="1"/>
          </p:cNvSpPr>
          <p:nvPr/>
        </p:nvSpPr>
        <p:spPr bwMode="auto">
          <a:xfrm>
            <a:off x="7624763" y="2628900"/>
            <a:ext cx="8572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Vestibular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nerve</a:t>
            </a:r>
            <a:endParaRPr lang="en-US" sz="1800" b="1">
              <a:latin typeface="Arial" charset="0"/>
            </a:endParaRPr>
          </a:p>
        </p:txBody>
      </p:sp>
      <p:sp>
        <p:nvSpPr>
          <p:cNvPr id="59446" name="Rectangle 60"/>
          <p:cNvSpPr>
            <a:spLocks noChangeArrowheads="1"/>
          </p:cNvSpPr>
          <p:nvPr/>
        </p:nvSpPr>
        <p:spPr bwMode="auto">
          <a:xfrm>
            <a:off x="6265863" y="1003300"/>
            <a:ext cx="24018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Superior vestibular ganglion</a:t>
            </a:r>
            <a:endParaRPr lang="en-US" sz="1800" b="1">
              <a:latin typeface="Arial" charset="0"/>
            </a:endParaRPr>
          </a:p>
        </p:txBody>
      </p:sp>
      <p:sp>
        <p:nvSpPr>
          <p:cNvPr id="59447" name="Rectangle 61"/>
          <p:cNvSpPr>
            <a:spLocks noChangeArrowheads="1"/>
          </p:cNvSpPr>
          <p:nvPr/>
        </p:nvSpPr>
        <p:spPr bwMode="auto">
          <a:xfrm>
            <a:off x="6383338" y="1343025"/>
            <a:ext cx="2282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Inferior vestibular ganglion</a:t>
            </a:r>
            <a:endParaRPr lang="en-US" sz="1800" b="1">
              <a:latin typeface="Arial" charset="0"/>
            </a:endParaRPr>
          </a:p>
        </p:txBody>
      </p:sp>
      <p:sp>
        <p:nvSpPr>
          <p:cNvPr id="59448" name="Rectangle 62"/>
          <p:cNvSpPr>
            <a:spLocks noChangeArrowheads="1"/>
          </p:cNvSpPr>
          <p:nvPr/>
        </p:nvSpPr>
        <p:spPr bwMode="auto">
          <a:xfrm>
            <a:off x="7624763" y="3883025"/>
            <a:ext cx="7588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Cochlear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nerve</a:t>
            </a:r>
            <a:endParaRPr lang="en-US" sz="1800" b="1">
              <a:latin typeface="Arial" charset="0"/>
            </a:endParaRPr>
          </a:p>
        </p:txBody>
      </p:sp>
      <p:sp>
        <p:nvSpPr>
          <p:cNvPr id="59449" name="Rectangle 63"/>
          <p:cNvSpPr>
            <a:spLocks noChangeArrowheads="1"/>
          </p:cNvSpPr>
          <p:nvPr/>
        </p:nvSpPr>
        <p:spPr bwMode="auto">
          <a:xfrm>
            <a:off x="7624763" y="4352925"/>
            <a:ext cx="698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Maculae</a:t>
            </a:r>
            <a:endParaRPr lang="en-US" sz="1800" b="1">
              <a:latin typeface="Arial" charset="0"/>
            </a:endParaRPr>
          </a:p>
        </p:txBody>
      </p:sp>
      <p:sp>
        <p:nvSpPr>
          <p:cNvPr id="59450" name="Rectangle 64"/>
          <p:cNvSpPr>
            <a:spLocks noChangeArrowheads="1"/>
          </p:cNvSpPr>
          <p:nvPr/>
        </p:nvSpPr>
        <p:spPr bwMode="auto">
          <a:xfrm>
            <a:off x="7624763" y="4641850"/>
            <a:ext cx="10350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Spiral organ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(of Corti)</a:t>
            </a:r>
            <a:endParaRPr lang="en-US" sz="1800" b="1">
              <a:latin typeface="Arial" charset="0"/>
            </a:endParaRPr>
          </a:p>
        </p:txBody>
      </p:sp>
      <p:sp>
        <p:nvSpPr>
          <p:cNvPr id="59451" name="Rectangle 65"/>
          <p:cNvSpPr>
            <a:spLocks noChangeArrowheads="1"/>
          </p:cNvSpPr>
          <p:nvPr/>
        </p:nvSpPr>
        <p:spPr bwMode="auto">
          <a:xfrm>
            <a:off x="7624763" y="5083175"/>
            <a:ext cx="1009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Cochlear</a:t>
            </a:r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duct</a:t>
            </a:r>
          </a:p>
          <a:p>
            <a:pPr>
              <a:lnSpc>
                <a:spcPct val="8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in cochlea</a:t>
            </a:r>
            <a:endParaRPr lang="en-US" sz="1800">
              <a:latin typeface="Arial" charset="0"/>
            </a:endParaRPr>
          </a:p>
        </p:txBody>
      </p:sp>
      <p:sp>
        <p:nvSpPr>
          <p:cNvPr id="59452" name="Rectangle 66"/>
          <p:cNvSpPr>
            <a:spLocks noChangeArrowheads="1"/>
          </p:cNvSpPr>
          <p:nvPr/>
        </p:nvSpPr>
        <p:spPr bwMode="auto">
          <a:xfrm>
            <a:off x="7624763" y="5686425"/>
            <a:ext cx="6492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Round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window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Cochlea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spiral, conical, bony chamber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Extends from the vestibule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Coils around a bony pillar (modiolus)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Contains the cochlear duct, which houses the spiral organ (of Corti) and ends at the cochlear apex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Cochlea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The cavity of the cochlea is divided into three chambers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Scala vestibuli—abuts the oval window, contains perilymph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Scala media (cochlear duct)—contains endolymph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Scala tympani—terminates at the round window; contains perilymph</a:t>
            </a:r>
          </a:p>
          <a:p>
            <a:pPr eaLnBrk="1" hangingPunct="1"/>
            <a:r>
              <a:rPr lang="en-US" sz="2600"/>
              <a:t>The scalae tympani and vestibuli are continuous with each other at the helicotrema (apex)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Cochlea</a:t>
            </a:r>
          </a:p>
        </p:txBody>
      </p:sp>
      <p:sp>
        <p:nvSpPr>
          <p:cNvPr id="624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The “roof” of the cochlear duct is the vestibular membrane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“floor” of the cochlear duct is composed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The bony spiral lamina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The basilar membrane, which supports the organ of Corti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cochlear branch of nerve VIII runs from the organ of Corti to the brain 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15.28a</a:t>
            </a:r>
          </a:p>
        </p:txBody>
      </p:sp>
      <p:pic>
        <p:nvPicPr>
          <p:cNvPr id="63491" name="Picture 10" descr="figure_15_28_a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1123950"/>
            <a:ext cx="83756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Freeform 11"/>
          <p:cNvSpPr>
            <a:spLocks/>
          </p:cNvSpPr>
          <p:nvPr/>
        </p:nvSpPr>
        <p:spPr bwMode="auto">
          <a:xfrm>
            <a:off x="4803775" y="3521075"/>
            <a:ext cx="1416050" cy="76200"/>
          </a:xfrm>
          <a:custGeom>
            <a:avLst/>
            <a:gdLst>
              <a:gd name="T0" fmla="*/ 0 w 892"/>
              <a:gd name="T1" fmla="*/ 48 h 48"/>
              <a:gd name="T2" fmla="*/ 690 w 892"/>
              <a:gd name="T3" fmla="*/ 0 h 48"/>
              <a:gd name="T4" fmla="*/ 892 w 892"/>
              <a:gd name="T5" fmla="*/ 0 h 48"/>
              <a:gd name="T6" fmla="*/ 0 60000 65536"/>
              <a:gd name="T7" fmla="*/ 0 60000 65536"/>
              <a:gd name="T8" fmla="*/ 0 60000 65536"/>
              <a:gd name="T9" fmla="*/ 0 w 892"/>
              <a:gd name="T10" fmla="*/ 0 h 48"/>
              <a:gd name="T11" fmla="*/ 892 w 89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2" h="48">
                <a:moveTo>
                  <a:pt x="0" y="48"/>
                </a:moveTo>
                <a:lnTo>
                  <a:pt x="690" y="0"/>
                </a:lnTo>
                <a:lnTo>
                  <a:pt x="892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3" name="Line 12"/>
          <p:cNvSpPr>
            <a:spLocks noChangeShapeType="1"/>
          </p:cNvSpPr>
          <p:nvPr/>
        </p:nvSpPr>
        <p:spPr bwMode="auto">
          <a:xfrm>
            <a:off x="5486400" y="4219575"/>
            <a:ext cx="7334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Line 13"/>
          <p:cNvSpPr>
            <a:spLocks noChangeShapeType="1"/>
          </p:cNvSpPr>
          <p:nvPr/>
        </p:nvSpPr>
        <p:spPr bwMode="auto">
          <a:xfrm>
            <a:off x="4492625" y="4826000"/>
            <a:ext cx="172720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5" name="Freeform 14"/>
          <p:cNvSpPr>
            <a:spLocks/>
          </p:cNvSpPr>
          <p:nvPr/>
        </p:nvSpPr>
        <p:spPr bwMode="auto">
          <a:xfrm>
            <a:off x="3048000" y="4473575"/>
            <a:ext cx="3171825" cy="1028700"/>
          </a:xfrm>
          <a:custGeom>
            <a:avLst/>
            <a:gdLst>
              <a:gd name="T0" fmla="*/ 1998 w 1998"/>
              <a:gd name="T1" fmla="*/ 648 h 648"/>
              <a:gd name="T2" fmla="*/ 1138 w 1998"/>
              <a:gd name="T3" fmla="*/ 648 h 648"/>
              <a:gd name="T4" fmla="*/ 0 w 1998"/>
              <a:gd name="T5" fmla="*/ 0 h 648"/>
              <a:gd name="T6" fmla="*/ 0 60000 65536"/>
              <a:gd name="T7" fmla="*/ 0 60000 65536"/>
              <a:gd name="T8" fmla="*/ 0 60000 65536"/>
              <a:gd name="T9" fmla="*/ 0 w 1998"/>
              <a:gd name="T10" fmla="*/ 0 h 648"/>
              <a:gd name="T11" fmla="*/ 1998 w 1998"/>
              <a:gd name="T12" fmla="*/ 648 h 6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8" h="648">
                <a:moveTo>
                  <a:pt x="1998" y="648"/>
                </a:moveTo>
                <a:lnTo>
                  <a:pt x="1138" y="64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Line 15"/>
          <p:cNvSpPr>
            <a:spLocks noChangeShapeType="1"/>
          </p:cNvSpPr>
          <p:nvPr/>
        </p:nvSpPr>
        <p:spPr bwMode="auto">
          <a:xfrm>
            <a:off x="6000750" y="3879850"/>
            <a:ext cx="2190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7" name="Freeform 16"/>
          <p:cNvSpPr>
            <a:spLocks/>
          </p:cNvSpPr>
          <p:nvPr/>
        </p:nvSpPr>
        <p:spPr bwMode="auto">
          <a:xfrm>
            <a:off x="3829050" y="2749550"/>
            <a:ext cx="587375" cy="1025525"/>
          </a:xfrm>
          <a:custGeom>
            <a:avLst/>
            <a:gdLst>
              <a:gd name="T0" fmla="*/ 370 w 370"/>
              <a:gd name="T1" fmla="*/ 646 h 646"/>
              <a:gd name="T2" fmla="*/ 316 w 370"/>
              <a:gd name="T3" fmla="*/ 0 h 646"/>
              <a:gd name="T4" fmla="*/ 0 w 370"/>
              <a:gd name="T5" fmla="*/ 132 h 646"/>
              <a:gd name="T6" fmla="*/ 0 60000 65536"/>
              <a:gd name="T7" fmla="*/ 0 60000 65536"/>
              <a:gd name="T8" fmla="*/ 0 60000 65536"/>
              <a:gd name="T9" fmla="*/ 0 w 370"/>
              <a:gd name="T10" fmla="*/ 0 h 646"/>
              <a:gd name="T11" fmla="*/ 370 w 370"/>
              <a:gd name="T12" fmla="*/ 646 h 6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" h="646">
                <a:moveTo>
                  <a:pt x="370" y="646"/>
                </a:moveTo>
                <a:lnTo>
                  <a:pt x="316" y="0"/>
                </a:lnTo>
                <a:lnTo>
                  <a:pt x="0" y="132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8" name="Freeform 17"/>
          <p:cNvSpPr>
            <a:spLocks/>
          </p:cNvSpPr>
          <p:nvPr/>
        </p:nvSpPr>
        <p:spPr bwMode="auto">
          <a:xfrm>
            <a:off x="5346700" y="2432050"/>
            <a:ext cx="873125" cy="381000"/>
          </a:xfrm>
          <a:custGeom>
            <a:avLst/>
            <a:gdLst>
              <a:gd name="T0" fmla="*/ 550 w 550"/>
              <a:gd name="T1" fmla="*/ 0 h 240"/>
              <a:gd name="T2" fmla="*/ 338 w 550"/>
              <a:gd name="T3" fmla="*/ 0 h 240"/>
              <a:gd name="T4" fmla="*/ 0 w 550"/>
              <a:gd name="T5" fmla="*/ 240 h 240"/>
              <a:gd name="T6" fmla="*/ 0 60000 65536"/>
              <a:gd name="T7" fmla="*/ 0 60000 65536"/>
              <a:gd name="T8" fmla="*/ 0 60000 65536"/>
              <a:gd name="T9" fmla="*/ 0 w 550"/>
              <a:gd name="T10" fmla="*/ 0 h 240"/>
              <a:gd name="T11" fmla="*/ 550 w 55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240">
                <a:moveTo>
                  <a:pt x="550" y="0"/>
                </a:moveTo>
                <a:lnTo>
                  <a:pt x="338" y="0"/>
                </a:lnTo>
                <a:lnTo>
                  <a:pt x="0" y="24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Line 18"/>
          <p:cNvSpPr>
            <a:spLocks noChangeShapeType="1"/>
          </p:cNvSpPr>
          <p:nvPr/>
        </p:nvSpPr>
        <p:spPr bwMode="auto">
          <a:xfrm>
            <a:off x="4330700" y="2562225"/>
            <a:ext cx="1588" cy="1905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0" name="Freeform 19"/>
          <p:cNvSpPr>
            <a:spLocks/>
          </p:cNvSpPr>
          <p:nvPr/>
        </p:nvSpPr>
        <p:spPr bwMode="auto">
          <a:xfrm>
            <a:off x="4181475" y="3730625"/>
            <a:ext cx="1822450" cy="485775"/>
          </a:xfrm>
          <a:custGeom>
            <a:avLst/>
            <a:gdLst>
              <a:gd name="T0" fmla="*/ 436 w 1148"/>
              <a:gd name="T1" fmla="*/ 0 h 306"/>
              <a:gd name="T2" fmla="*/ 1148 w 1148"/>
              <a:gd name="T3" fmla="*/ 94 h 306"/>
              <a:gd name="T4" fmla="*/ 0 w 1148"/>
              <a:gd name="T5" fmla="*/ 306 h 306"/>
              <a:gd name="T6" fmla="*/ 0 60000 65536"/>
              <a:gd name="T7" fmla="*/ 0 60000 65536"/>
              <a:gd name="T8" fmla="*/ 0 60000 65536"/>
              <a:gd name="T9" fmla="*/ 0 w 1148"/>
              <a:gd name="T10" fmla="*/ 0 h 306"/>
              <a:gd name="T11" fmla="*/ 1148 w 1148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8" h="306">
                <a:moveTo>
                  <a:pt x="436" y="0"/>
                </a:moveTo>
                <a:lnTo>
                  <a:pt x="1148" y="94"/>
                </a:lnTo>
                <a:lnTo>
                  <a:pt x="0" y="306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1" name="Rectangle 20"/>
          <p:cNvSpPr>
            <a:spLocks noChangeArrowheads="1"/>
          </p:cNvSpPr>
          <p:nvPr/>
        </p:nvSpPr>
        <p:spPr bwMode="auto">
          <a:xfrm>
            <a:off x="2197100" y="5429250"/>
            <a:ext cx="3302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(a)</a:t>
            </a:r>
            <a:endParaRPr lang="en-US" sz="1800">
              <a:latin typeface="Arial" charset="0"/>
            </a:endParaRPr>
          </a:p>
        </p:txBody>
      </p:sp>
      <p:sp>
        <p:nvSpPr>
          <p:cNvPr id="63502" name="Rectangle 21"/>
          <p:cNvSpPr>
            <a:spLocks noChangeArrowheads="1"/>
          </p:cNvSpPr>
          <p:nvPr/>
        </p:nvSpPr>
        <p:spPr bwMode="auto">
          <a:xfrm>
            <a:off x="6245225" y="5362575"/>
            <a:ext cx="1308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Helicotrema</a:t>
            </a:r>
            <a:endParaRPr lang="en-US" sz="1800" b="1">
              <a:latin typeface="Arial" charset="0"/>
            </a:endParaRPr>
          </a:p>
        </p:txBody>
      </p:sp>
      <p:sp>
        <p:nvSpPr>
          <p:cNvPr id="63503" name="Rectangle 22"/>
          <p:cNvSpPr>
            <a:spLocks noChangeArrowheads="1"/>
          </p:cNvSpPr>
          <p:nvPr/>
        </p:nvSpPr>
        <p:spPr bwMode="auto">
          <a:xfrm>
            <a:off x="3949700" y="2266950"/>
            <a:ext cx="1003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Modiolus</a:t>
            </a:r>
            <a:endParaRPr lang="en-US" sz="1800" b="1">
              <a:latin typeface="Arial" charset="0"/>
            </a:endParaRPr>
          </a:p>
        </p:txBody>
      </p:sp>
      <p:sp>
        <p:nvSpPr>
          <p:cNvPr id="63504" name="Rectangle 23"/>
          <p:cNvSpPr>
            <a:spLocks noChangeArrowheads="1"/>
          </p:cNvSpPr>
          <p:nvPr/>
        </p:nvSpPr>
        <p:spPr bwMode="auto">
          <a:xfrm>
            <a:off x="6245225" y="2282825"/>
            <a:ext cx="19431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Cochlear nerve,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division of the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vestibulocochlear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nerve (VIII)</a:t>
            </a:r>
            <a:endParaRPr lang="en-US" sz="1800" b="1">
              <a:latin typeface="Arial" charset="0"/>
            </a:endParaRPr>
          </a:p>
        </p:txBody>
      </p:sp>
      <p:sp>
        <p:nvSpPr>
          <p:cNvPr id="63505" name="Rectangle 24"/>
          <p:cNvSpPr>
            <a:spLocks noChangeArrowheads="1"/>
          </p:cNvSpPr>
          <p:nvPr/>
        </p:nvSpPr>
        <p:spPr bwMode="auto">
          <a:xfrm>
            <a:off x="6245225" y="4711700"/>
            <a:ext cx="152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Cochlear duct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(scala media)</a:t>
            </a:r>
            <a:endParaRPr lang="en-US" sz="1800" b="1">
              <a:latin typeface="Arial" charset="0"/>
            </a:endParaRPr>
          </a:p>
        </p:txBody>
      </p:sp>
      <p:sp>
        <p:nvSpPr>
          <p:cNvPr id="63506" name="Rectangle 25"/>
          <p:cNvSpPr>
            <a:spLocks noChangeArrowheads="1"/>
          </p:cNvSpPr>
          <p:nvPr/>
        </p:nvSpPr>
        <p:spPr bwMode="auto">
          <a:xfrm>
            <a:off x="6245225" y="3352800"/>
            <a:ext cx="165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Spiral ganglion</a:t>
            </a:r>
            <a:endParaRPr lang="en-US" sz="1800" b="1">
              <a:latin typeface="Arial" charset="0"/>
            </a:endParaRPr>
          </a:p>
        </p:txBody>
      </p:sp>
      <p:sp>
        <p:nvSpPr>
          <p:cNvPr id="63507" name="Rectangle 26"/>
          <p:cNvSpPr>
            <a:spLocks noChangeArrowheads="1"/>
          </p:cNvSpPr>
          <p:nvPr/>
        </p:nvSpPr>
        <p:spPr bwMode="auto">
          <a:xfrm>
            <a:off x="6245225" y="3730625"/>
            <a:ext cx="2425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Osseous spiral lamina</a:t>
            </a:r>
            <a:endParaRPr lang="en-US" sz="1800" b="1">
              <a:latin typeface="Arial" charset="0"/>
            </a:endParaRPr>
          </a:p>
        </p:txBody>
      </p:sp>
      <p:sp>
        <p:nvSpPr>
          <p:cNvPr id="63508" name="Rectangle 27"/>
          <p:cNvSpPr>
            <a:spLocks noChangeArrowheads="1"/>
          </p:cNvSpPr>
          <p:nvPr/>
        </p:nvSpPr>
        <p:spPr bwMode="auto">
          <a:xfrm>
            <a:off x="6245225" y="4048125"/>
            <a:ext cx="2324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Vestibular membrane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7974013" y="6581775"/>
            <a:ext cx="1166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15.28b</a:t>
            </a:r>
          </a:p>
        </p:txBody>
      </p:sp>
      <p:pic>
        <p:nvPicPr>
          <p:cNvPr id="64515" name="Picture 23" descr="figure_15_28_b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8625"/>
            <a:ext cx="82296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Line 24"/>
          <p:cNvSpPr>
            <a:spLocks noChangeShapeType="1"/>
          </p:cNvSpPr>
          <p:nvPr/>
        </p:nvSpPr>
        <p:spPr bwMode="auto">
          <a:xfrm>
            <a:off x="1111250" y="3051175"/>
            <a:ext cx="1911350" cy="1588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7" name="Freeform 25"/>
          <p:cNvSpPr>
            <a:spLocks/>
          </p:cNvSpPr>
          <p:nvPr/>
        </p:nvSpPr>
        <p:spPr bwMode="auto">
          <a:xfrm>
            <a:off x="3295650" y="793750"/>
            <a:ext cx="1219200" cy="1946275"/>
          </a:xfrm>
          <a:custGeom>
            <a:avLst/>
            <a:gdLst>
              <a:gd name="T0" fmla="*/ 0 w 768"/>
              <a:gd name="T1" fmla="*/ 0 h 1226"/>
              <a:gd name="T2" fmla="*/ 148 w 768"/>
              <a:gd name="T3" fmla="*/ 0 h 1226"/>
              <a:gd name="T4" fmla="*/ 768 w 768"/>
              <a:gd name="T5" fmla="*/ 1226 h 1226"/>
              <a:gd name="T6" fmla="*/ 0 60000 65536"/>
              <a:gd name="T7" fmla="*/ 0 60000 65536"/>
              <a:gd name="T8" fmla="*/ 0 60000 65536"/>
              <a:gd name="T9" fmla="*/ 0 w 768"/>
              <a:gd name="T10" fmla="*/ 0 h 1226"/>
              <a:gd name="T11" fmla="*/ 768 w 768"/>
              <a:gd name="T12" fmla="*/ 1226 h 12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1226">
                <a:moveTo>
                  <a:pt x="0" y="0"/>
                </a:moveTo>
                <a:lnTo>
                  <a:pt x="148" y="0"/>
                </a:lnTo>
                <a:lnTo>
                  <a:pt x="768" y="1226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Freeform 26"/>
          <p:cNvSpPr>
            <a:spLocks/>
          </p:cNvSpPr>
          <p:nvPr/>
        </p:nvSpPr>
        <p:spPr bwMode="auto">
          <a:xfrm>
            <a:off x="3108325" y="1270000"/>
            <a:ext cx="1400175" cy="2006600"/>
          </a:xfrm>
          <a:custGeom>
            <a:avLst/>
            <a:gdLst>
              <a:gd name="T0" fmla="*/ 0 w 882"/>
              <a:gd name="T1" fmla="*/ 0 h 1264"/>
              <a:gd name="T2" fmla="*/ 212 w 882"/>
              <a:gd name="T3" fmla="*/ 0 h 1264"/>
              <a:gd name="T4" fmla="*/ 882 w 882"/>
              <a:gd name="T5" fmla="*/ 1264 h 1264"/>
              <a:gd name="T6" fmla="*/ 0 60000 65536"/>
              <a:gd name="T7" fmla="*/ 0 60000 65536"/>
              <a:gd name="T8" fmla="*/ 0 60000 65536"/>
              <a:gd name="T9" fmla="*/ 0 w 882"/>
              <a:gd name="T10" fmla="*/ 0 h 1264"/>
              <a:gd name="T11" fmla="*/ 882 w 882"/>
              <a:gd name="T12" fmla="*/ 1264 h 1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2" h="1264">
                <a:moveTo>
                  <a:pt x="0" y="0"/>
                </a:moveTo>
                <a:lnTo>
                  <a:pt x="212" y="0"/>
                </a:lnTo>
                <a:lnTo>
                  <a:pt x="882" y="1264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9" name="Freeform 27"/>
          <p:cNvSpPr>
            <a:spLocks/>
          </p:cNvSpPr>
          <p:nvPr/>
        </p:nvSpPr>
        <p:spPr bwMode="auto">
          <a:xfrm>
            <a:off x="2362200" y="1727200"/>
            <a:ext cx="1146175" cy="1219200"/>
          </a:xfrm>
          <a:custGeom>
            <a:avLst/>
            <a:gdLst>
              <a:gd name="T0" fmla="*/ 0 w 722"/>
              <a:gd name="T1" fmla="*/ 0 h 768"/>
              <a:gd name="T2" fmla="*/ 334 w 722"/>
              <a:gd name="T3" fmla="*/ 0 h 768"/>
              <a:gd name="T4" fmla="*/ 722 w 722"/>
              <a:gd name="T5" fmla="*/ 768 h 768"/>
              <a:gd name="T6" fmla="*/ 0 60000 65536"/>
              <a:gd name="T7" fmla="*/ 0 60000 65536"/>
              <a:gd name="T8" fmla="*/ 0 60000 65536"/>
              <a:gd name="T9" fmla="*/ 0 w 722"/>
              <a:gd name="T10" fmla="*/ 0 h 768"/>
              <a:gd name="T11" fmla="*/ 722 w 722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2" h="768">
                <a:moveTo>
                  <a:pt x="0" y="0"/>
                </a:moveTo>
                <a:lnTo>
                  <a:pt x="334" y="0"/>
                </a:lnTo>
                <a:lnTo>
                  <a:pt x="722" y="768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0" name="Freeform 28"/>
          <p:cNvSpPr>
            <a:spLocks/>
          </p:cNvSpPr>
          <p:nvPr/>
        </p:nvSpPr>
        <p:spPr bwMode="auto">
          <a:xfrm>
            <a:off x="1425575" y="3829050"/>
            <a:ext cx="2457450" cy="857250"/>
          </a:xfrm>
          <a:custGeom>
            <a:avLst/>
            <a:gdLst>
              <a:gd name="T0" fmla="*/ 0 w 1548"/>
              <a:gd name="T1" fmla="*/ 540 h 540"/>
              <a:gd name="T2" fmla="*/ 388 w 1548"/>
              <a:gd name="T3" fmla="*/ 540 h 540"/>
              <a:gd name="T4" fmla="*/ 1548 w 1548"/>
              <a:gd name="T5" fmla="*/ 0 h 540"/>
              <a:gd name="T6" fmla="*/ 0 60000 65536"/>
              <a:gd name="T7" fmla="*/ 0 60000 65536"/>
              <a:gd name="T8" fmla="*/ 0 60000 65536"/>
              <a:gd name="T9" fmla="*/ 0 w 1548"/>
              <a:gd name="T10" fmla="*/ 0 h 540"/>
              <a:gd name="T11" fmla="*/ 1548 w 1548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8" h="540">
                <a:moveTo>
                  <a:pt x="0" y="540"/>
                </a:moveTo>
                <a:lnTo>
                  <a:pt x="388" y="540"/>
                </a:lnTo>
                <a:lnTo>
                  <a:pt x="1548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1" name="Line 29"/>
          <p:cNvSpPr>
            <a:spLocks noChangeShapeType="1"/>
          </p:cNvSpPr>
          <p:nvPr/>
        </p:nvSpPr>
        <p:spPr bwMode="auto">
          <a:xfrm flipV="1">
            <a:off x="6276975" y="952500"/>
            <a:ext cx="1588" cy="2562225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Line 30"/>
          <p:cNvSpPr>
            <a:spLocks noChangeShapeType="1"/>
          </p:cNvSpPr>
          <p:nvPr/>
        </p:nvSpPr>
        <p:spPr bwMode="auto">
          <a:xfrm flipV="1">
            <a:off x="7235825" y="1870075"/>
            <a:ext cx="1588" cy="1730375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3" name="Freeform 31"/>
          <p:cNvSpPr>
            <a:spLocks/>
          </p:cNvSpPr>
          <p:nvPr/>
        </p:nvSpPr>
        <p:spPr bwMode="auto">
          <a:xfrm>
            <a:off x="2089150" y="3622675"/>
            <a:ext cx="1952625" cy="282575"/>
          </a:xfrm>
          <a:custGeom>
            <a:avLst/>
            <a:gdLst>
              <a:gd name="T0" fmla="*/ 1230 w 1230"/>
              <a:gd name="T1" fmla="*/ 0 h 178"/>
              <a:gd name="T2" fmla="*/ 110 w 1230"/>
              <a:gd name="T3" fmla="*/ 178 h 178"/>
              <a:gd name="T4" fmla="*/ 0 w 1230"/>
              <a:gd name="T5" fmla="*/ 178 h 178"/>
              <a:gd name="T6" fmla="*/ 0 60000 65536"/>
              <a:gd name="T7" fmla="*/ 0 60000 65536"/>
              <a:gd name="T8" fmla="*/ 0 60000 65536"/>
              <a:gd name="T9" fmla="*/ 0 w 1230"/>
              <a:gd name="T10" fmla="*/ 0 h 178"/>
              <a:gd name="T11" fmla="*/ 1230 w 1230"/>
              <a:gd name="T12" fmla="*/ 178 h 1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0" h="178">
                <a:moveTo>
                  <a:pt x="1230" y="0"/>
                </a:moveTo>
                <a:lnTo>
                  <a:pt x="110" y="178"/>
                </a:lnTo>
                <a:lnTo>
                  <a:pt x="0" y="178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4" name="Rectangle 32"/>
          <p:cNvSpPr>
            <a:spLocks noChangeArrowheads="1"/>
          </p:cNvSpPr>
          <p:nvPr/>
        </p:nvSpPr>
        <p:spPr bwMode="auto">
          <a:xfrm>
            <a:off x="463550" y="6007100"/>
            <a:ext cx="4016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(b)</a:t>
            </a:r>
            <a:endParaRPr lang="en-US" sz="1800">
              <a:latin typeface="Arial" charset="0"/>
            </a:endParaRPr>
          </a:p>
        </p:txBody>
      </p:sp>
      <p:sp>
        <p:nvSpPr>
          <p:cNvPr id="64525" name="Rectangle 33"/>
          <p:cNvSpPr>
            <a:spLocks noChangeArrowheads="1"/>
          </p:cNvSpPr>
          <p:nvPr/>
        </p:nvSpPr>
        <p:spPr bwMode="auto">
          <a:xfrm>
            <a:off x="444500" y="1558925"/>
            <a:ext cx="20335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  <a:latin typeface="Arial" charset="0"/>
              </a:rPr>
              <a:t>Cochlear duct</a:t>
            </a:r>
          </a:p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  <a:latin typeface="Arial" charset="0"/>
              </a:rPr>
              <a:t>(</a:t>
            </a:r>
            <a:r>
              <a:rPr lang="en-US" sz="2200">
                <a:solidFill>
                  <a:srgbClr val="231F20"/>
                </a:solidFill>
                <a:latin typeface="Arial Black" charset="0"/>
              </a:rPr>
              <a:t>scala media</a:t>
            </a:r>
            <a:r>
              <a:rPr lang="en-US" sz="2200" b="1">
                <a:solidFill>
                  <a:srgbClr val="231F20"/>
                </a:solidFill>
                <a:latin typeface="Arial" charset="0"/>
              </a:rPr>
              <a:t>;</a:t>
            </a:r>
            <a:endParaRPr lang="en-US" sz="22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  <a:latin typeface="Arial" charset="0"/>
              </a:rPr>
              <a:t>contains</a:t>
            </a:r>
            <a:endParaRPr lang="en-US" sz="22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  <a:latin typeface="Arial" charset="0"/>
              </a:rPr>
              <a:t>endolymph)</a:t>
            </a:r>
            <a:endParaRPr lang="en-US" sz="1800" b="1">
              <a:latin typeface="Arial" charset="0"/>
            </a:endParaRPr>
          </a:p>
        </p:txBody>
      </p:sp>
      <p:sp>
        <p:nvSpPr>
          <p:cNvPr id="64526" name="Rectangle 34"/>
          <p:cNvSpPr>
            <a:spLocks noChangeArrowheads="1"/>
          </p:cNvSpPr>
          <p:nvPr/>
        </p:nvSpPr>
        <p:spPr bwMode="auto">
          <a:xfrm>
            <a:off x="450850" y="1076325"/>
            <a:ext cx="26574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Tectorial membrane</a:t>
            </a:r>
            <a:endParaRPr lang="en-US" sz="1800" b="1">
              <a:latin typeface="Arial" charset="0"/>
            </a:endParaRPr>
          </a:p>
        </p:txBody>
      </p:sp>
      <p:sp>
        <p:nvSpPr>
          <p:cNvPr id="64527" name="Rectangle 35"/>
          <p:cNvSpPr>
            <a:spLocks noChangeArrowheads="1"/>
          </p:cNvSpPr>
          <p:nvPr/>
        </p:nvSpPr>
        <p:spPr bwMode="auto">
          <a:xfrm>
            <a:off x="454025" y="615950"/>
            <a:ext cx="28432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Vestibular membrane</a:t>
            </a:r>
            <a:endParaRPr lang="en-US" sz="1800" b="1">
              <a:latin typeface="Arial" charset="0"/>
            </a:endParaRPr>
          </a:p>
        </p:txBody>
      </p:sp>
      <p:sp>
        <p:nvSpPr>
          <p:cNvPr id="64528" name="Rectangle 36"/>
          <p:cNvSpPr>
            <a:spLocks noChangeArrowheads="1"/>
          </p:cNvSpPr>
          <p:nvPr/>
        </p:nvSpPr>
        <p:spPr bwMode="auto">
          <a:xfrm>
            <a:off x="4608513" y="1381125"/>
            <a:ext cx="143033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  <a:latin typeface="Arial" charset="0"/>
              </a:rPr>
              <a:t>Scala</a:t>
            </a:r>
          </a:p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  <a:latin typeface="Arial" charset="0"/>
              </a:rPr>
              <a:t>vestibuli</a:t>
            </a:r>
          </a:p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  <a:latin typeface="Arial" charset="0"/>
              </a:rPr>
              <a:t>(contains</a:t>
            </a:r>
          </a:p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  <a:latin typeface="Arial" charset="0"/>
              </a:rPr>
              <a:t>perilymph)</a:t>
            </a:r>
          </a:p>
        </p:txBody>
      </p:sp>
      <p:sp>
        <p:nvSpPr>
          <p:cNvPr id="64529" name="Rectangle 37"/>
          <p:cNvSpPr>
            <a:spLocks noChangeArrowheads="1"/>
          </p:cNvSpPr>
          <p:nvPr/>
        </p:nvSpPr>
        <p:spPr bwMode="auto">
          <a:xfrm>
            <a:off x="4391025" y="4138613"/>
            <a:ext cx="18811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Scala tympani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(contains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perilymph)</a:t>
            </a:r>
            <a:endParaRPr lang="en-US" sz="1800" b="1">
              <a:latin typeface="Arial" charset="0"/>
            </a:endParaRPr>
          </a:p>
        </p:txBody>
      </p:sp>
      <p:sp>
        <p:nvSpPr>
          <p:cNvPr id="64530" name="Rectangle 38"/>
          <p:cNvSpPr>
            <a:spLocks noChangeArrowheads="1"/>
          </p:cNvSpPr>
          <p:nvPr/>
        </p:nvSpPr>
        <p:spPr bwMode="auto">
          <a:xfrm>
            <a:off x="438150" y="4505325"/>
            <a:ext cx="14128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Basilar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membrane</a:t>
            </a:r>
            <a:endParaRPr lang="en-US" sz="1800" b="1">
              <a:latin typeface="Arial" charset="0"/>
            </a:endParaRPr>
          </a:p>
        </p:txBody>
      </p:sp>
      <p:sp>
        <p:nvSpPr>
          <p:cNvPr id="64531" name="Rectangle 39"/>
          <p:cNvSpPr>
            <a:spLocks noChangeArrowheads="1"/>
          </p:cNvSpPr>
          <p:nvPr/>
        </p:nvSpPr>
        <p:spPr bwMode="auto">
          <a:xfrm>
            <a:off x="438150" y="3730625"/>
            <a:ext cx="16319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Spiral organ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(of Corti)</a:t>
            </a:r>
            <a:endParaRPr lang="en-US" sz="1800" b="1">
              <a:latin typeface="Arial" charset="0"/>
            </a:endParaRPr>
          </a:p>
        </p:txBody>
      </p:sp>
      <p:sp>
        <p:nvSpPr>
          <p:cNvPr id="64532" name="Rectangle 40"/>
          <p:cNvSpPr>
            <a:spLocks noChangeArrowheads="1"/>
          </p:cNvSpPr>
          <p:nvPr/>
        </p:nvSpPr>
        <p:spPr bwMode="auto">
          <a:xfrm>
            <a:off x="438150" y="2870200"/>
            <a:ext cx="13684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Stria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vascularis</a:t>
            </a:r>
            <a:endParaRPr lang="en-US" sz="1800" b="1">
              <a:latin typeface="Arial" charset="0"/>
            </a:endParaRPr>
          </a:p>
        </p:txBody>
      </p:sp>
      <p:sp>
        <p:nvSpPr>
          <p:cNvPr id="64533" name="Rectangle 41"/>
          <p:cNvSpPr>
            <a:spLocks noChangeArrowheads="1"/>
          </p:cNvSpPr>
          <p:nvPr/>
        </p:nvSpPr>
        <p:spPr bwMode="auto">
          <a:xfrm>
            <a:off x="6797675" y="1225550"/>
            <a:ext cx="1168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Spiral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ganglion</a:t>
            </a:r>
            <a:endParaRPr lang="en-US" sz="1800" b="1">
              <a:latin typeface="Arial" charset="0"/>
            </a:endParaRPr>
          </a:p>
        </p:txBody>
      </p:sp>
      <p:sp>
        <p:nvSpPr>
          <p:cNvPr id="64534" name="Rectangle 42"/>
          <p:cNvSpPr>
            <a:spLocks noChangeArrowheads="1"/>
          </p:cNvSpPr>
          <p:nvPr/>
        </p:nvSpPr>
        <p:spPr bwMode="auto">
          <a:xfrm>
            <a:off x="5743575" y="619125"/>
            <a:ext cx="29702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Osseous spiral lamina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15.28c</a:t>
            </a:r>
          </a:p>
        </p:txBody>
      </p:sp>
      <p:pic>
        <p:nvPicPr>
          <p:cNvPr id="65539" name="Picture 23" descr="figure_15_28_c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715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Freeform 24"/>
          <p:cNvSpPr>
            <a:spLocks/>
          </p:cNvSpPr>
          <p:nvPr/>
        </p:nvSpPr>
        <p:spPr bwMode="auto">
          <a:xfrm>
            <a:off x="3624263" y="742950"/>
            <a:ext cx="307975" cy="1631950"/>
          </a:xfrm>
          <a:custGeom>
            <a:avLst/>
            <a:gdLst>
              <a:gd name="T0" fmla="*/ 0 w 194"/>
              <a:gd name="T1" fmla="*/ 0 h 1028"/>
              <a:gd name="T2" fmla="*/ 132 w 194"/>
              <a:gd name="T3" fmla="*/ 0 h 1028"/>
              <a:gd name="T4" fmla="*/ 194 w 194"/>
              <a:gd name="T5" fmla="*/ 1028 h 1028"/>
              <a:gd name="T6" fmla="*/ 0 60000 65536"/>
              <a:gd name="T7" fmla="*/ 0 60000 65536"/>
              <a:gd name="T8" fmla="*/ 0 60000 65536"/>
              <a:gd name="T9" fmla="*/ 0 w 194"/>
              <a:gd name="T10" fmla="*/ 0 h 1028"/>
              <a:gd name="T11" fmla="*/ 194 w 194"/>
              <a:gd name="T12" fmla="*/ 1028 h 10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" h="1028">
                <a:moveTo>
                  <a:pt x="0" y="0"/>
                </a:moveTo>
                <a:lnTo>
                  <a:pt x="132" y="0"/>
                </a:lnTo>
                <a:lnTo>
                  <a:pt x="194" y="1028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1" name="Freeform 25"/>
          <p:cNvSpPr>
            <a:spLocks/>
          </p:cNvSpPr>
          <p:nvPr/>
        </p:nvSpPr>
        <p:spPr bwMode="auto">
          <a:xfrm>
            <a:off x="2900363" y="1371600"/>
            <a:ext cx="755650" cy="1549400"/>
          </a:xfrm>
          <a:custGeom>
            <a:avLst/>
            <a:gdLst>
              <a:gd name="T0" fmla="*/ 0 w 476"/>
              <a:gd name="T1" fmla="*/ 0 h 976"/>
              <a:gd name="T2" fmla="*/ 266 w 476"/>
              <a:gd name="T3" fmla="*/ 0 h 976"/>
              <a:gd name="T4" fmla="*/ 476 w 476"/>
              <a:gd name="T5" fmla="*/ 976 h 976"/>
              <a:gd name="T6" fmla="*/ 0 60000 65536"/>
              <a:gd name="T7" fmla="*/ 0 60000 65536"/>
              <a:gd name="T8" fmla="*/ 0 60000 65536"/>
              <a:gd name="T9" fmla="*/ 0 w 476"/>
              <a:gd name="T10" fmla="*/ 0 h 976"/>
              <a:gd name="T11" fmla="*/ 476 w 476"/>
              <a:gd name="T12" fmla="*/ 976 h 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976">
                <a:moveTo>
                  <a:pt x="0" y="0"/>
                </a:moveTo>
                <a:lnTo>
                  <a:pt x="266" y="0"/>
                </a:lnTo>
                <a:lnTo>
                  <a:pt x="476" y="976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2" name="Freeform 26"/>
          <p:cNvSpPr>
            <a:spLocks/>
          </p:cNvSpPr>
          <p:nvPr/>
        </p:nvSpPr>
        <p:spPr bwMode="auto">
          <a:xfrm>
            <a:off x="2903538" y="2041525"/>
            <a:ext cx="542925" cy="1200150"/>
          </a:xfrm>
          <a:custGeom>
            <a:avLst/>
            <a:gdLst>
              <a:gd name="T0" fmla="*/ 0 w 342"/>
              <a:gd name="T1" fmla="*/ 0 h 756"/>
              <a:gd name="T2" fmla="*/ 132 w 342"/>
              <a:gd name="T3" fmla="*/ 0 h 756"/>
              <a:gd name="T4" fmla="*/ 342 w 342"/>
              <a:gd name="T5" fmla="*/ 756 h 756"/>
              <a:gd name="T6" fmla="*/ 0 60000 65536"/>
              <a:gd name="T7" fmla="*/ 0 60000 65536"/>
              <a:gd name="T8" fmla="*/ 0 60000 65536"/>
              <a:gd name="T9" fmla="*/ 0 w 342"/>
              <a:gd name="T10" fmla="*/ 0 h 756"/>
              <a:gd name="T11" fmla="*/ 342 w 342"/>
              <a:gd name="T12" fmla="*/ 756 h 7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2" h="756">
                <a:moveTo>
                  <a:pt x="0" y="0"/>
                </a:moveTo>
                <a:lnTo>
                  <a:pt x="132" y="0"/>
                </a:lnTo>
                <a:lnTo>
                  <a:pt x="342" y="756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3" name="Freeform 27"/>
          <p:cNvSpPr>
            <a:spLocks/>
          </p:cNvSpPr>
          <p:nvPr/>
        </p:nvSpPr>
        <p:spPr bwMode="auto">
          <a:xfrm>
            <a:off x="5214938" y="708025"/>
            <a:ext cx="1263650" cy="3159125"/>
          </a:xfrm>
          <a:custGeom>
            <a:avLst/>
            <a:gdLst>
              <a:gd name="T0" fmla="*/ 0 w 796"/>
              <a:gd name="T1" fmla="*/ 1990 h 1990"/>
              <a:gd name="T2" fmla="*/ 408 w 796"/>
              <a:gd name="T3" fmla="*/ 0 h 1990"/>
              <a:gd name="T4" fmla="*/ 796 w 796"/>
              <a:gd name="T5" fmla="*/ 0 h 1990"/>
              <a:gd name="T6" fmla="*/ 0 60000 65536"/>
              <a:gd name="T7" fmla="*/ 0 60000 65536"/>
              <a:gd name="T8" fmla="*/ 0 60000 65536"/>
              <a:gd name="T9" fmla="*/ 0 w 796"/>
              <a:gd name="T10" fmla="*/ 0 h 1990"/>
              <a:gd name="T11" fmla="*/ 796 w 796"/>
              <a:gd name="T12" fmla="*/ 1990 h 1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6" h="1990">
                <a:moveTo>
                  <a:pt x="0" y="1990"/>
                </a:moveTo>
                <a:lnTo>
                  <a:pt x="408" y="0"/>
                </a:lnTo>
                <a:lnTo>
                  <a:pt x="796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4" name="Freeform 28"/>
          <p:cNvSpPr>
            <a:spLocks/>
          </p:cNvSpPr>
          <p:nvPr/>
        </p:nvSpPr>
        <p:spPr bwMode="auto">
          <a:xfrm>
            <a:off x="5446713" y="1387475"/>
            <a:ext cx="1082675" cy="3324225"/>
          </a:xfrm>
          <a:custGeom>
            <a:avLst/>
            <a:gdLst>
              <a:gd name="T0" fmla="*/ 0 w 682"/>
              <a:gd name="T1" fmla="*/ 2094 h 2094"/>
              <a:gd name="T2" fmla="*/ 476 w 682"/>
              <a:gd name="T3" fmla="*/ 0 h 2094"/>
              <a:gd name="T4" fmla="*/ 682 w 682"/>
              <a:gd name="T5" fmla="*/ 0 h 2094"/>
              <a:gd name="T6" fmla="*/ 0 60000 65536"/>
              <a:gd name="T7" fmla="*/ 0 60000 65536"/>
              <a:gd name="T8" fmla="*/ 0 60000 65536"/>
              <a:gd name="T9" fmla="*/ 0 w 682"/>
              <a:gd name="T10" fmla="*/ 0 h 2094"/>
              <a:gd name="T11" fmla="*/ 682 w 682"/>
              <a:gd name="T12" fmla="*/ 2094 h 20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2" h="2094">
                <a:moveTo>
                  <a:pt x="0" y="2094"/>
                </a:moveTo>
                <a:lnTo>
                  <a:pt x="476" y="0"/>
                </a:lnTo>
                <a:lnTo>
                  <a:pt x="682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5" name="Freeform 29"/>
          <p:cNvSpPr>
            <a:spLocks/>
          </p:cNvSpPr>
          <p:nvPr/>
        </p:nvSpPr>
        <p:spPr bwMode="auto">
          <a:xfrm>
            <a:off x="1395413" y="2943225"/>
            <a:ext cx="469900" cy="774700"/>
          </a:xfrm>
          <a:custGeom>
            <a:avLst/>
            <a:gdLst>
              <a:gd name="T0" fmla="*/ 134 w 296"/>
              <a:gd name="T1" fmla="*/ 488 h 488"/>
              <a:gd name="T2" fmla="*/ 0 w 296"/>
              <a:gd name="T3" fmla="*/ 0 h 488"/>
              <a:gd name="T4" fmla="*/ 296 w 296"/>
              <a:gd name="T5" fmla="*/ 392 h 488"/>
              <a:gd name="T6" fmla="*/ 0 60000 65536"/>
              <a:gd name="T7" fmla="*/ 0 60000 65536"/>
              <a:gd name="T8" fmla="*/ 0 60000 65536"/>
              <a:gd name="T9" fmla="*/ 0 w 296"/>
              <a:gd name="T10" fmla="*/ 0 h 488"/>
              <a:gd name="T11" fmla="*/ 296 w 296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488">
                <a:moveTo>
                  <a:pt x="134" y="488"/>
                </a:moveTo>
                <a:lnTo>
                  <a:pt x="0" y="0"/>
                </a:lnTo>
                <a:lnTo>
                  <a:pt x="296" y="392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6" name="Line 30"/>
          <p:cNvSpPr>
            <a:spLocks noChangeShapeType="1"/>
          </p:cNvSpPr>
          <p:nvPr/>
        </p:nvSpPr>
        <p:spPr bwMode="auto">
          <a:xfrm flipV="1">
            <a:off x="6611938" y="4292600"/>
            <a:ext cx="1587" cy="1184275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7" name="Freeform 31"/>
          <p:cNvSpPr>
            <a:spLocks/>
          </p:cNvSpPr>
          <p:nvPr/>
        </p:nvSpPr>
        <p:spPr bwMode="auto">
          <a:xfrm>
            <a:off x="2093913" y="5235575"/>
            <a:ext cx="806450" cy="504825"/>
          </a:xfrm>
          <a:custGeom>
            <a:avLst/>
            <a:gdLst>
              <a:gd name="T0" fmla="*/ 508 w 508"/>
              <a:gd name="T1" fmla="*/ 318 h 318"/>
              <a:gd name="T2" fmla="*/ 300 w 508"/>
              <a:gd name="T3" fmla="*/ 318 h 318"/>
              <a:gd name="T4" fmla="*/ 0 w 508"/>
              <a:gd name="T5" fmla="*/ 0 h 318"/>
              <a:gd name="T6" fmla="*/ 0 60000 65536"/>
              <a:gd name="T7" fmla="*/ 0 60000 65536"/>
              <a:gd name="T8" fmla="*/ 0 60000 65536"/>
              <a:gd name="T9" fmla="*/ 0 w 508"/>
              <a:gd name="T10" fmla="*/ 0 h 318"/>
              <a:gd name="T11" fmla="*/ 508 w 508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318">
                <a:moveTo>
                  <a:pt x="508" y="318"/>
                </a:moveTo>
                <a:lnTo>
                  <a:pt x="300" y="318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8" name="Line 32"/>
          <p:cNvSpPr>
            <a:spLocks noChangeShapeType="1"/>
          </p:cNvSpPr>
          <p:nvPr/>
        </p:nvSpPr>
        <p:spPr bwMode="auto">
          <a:xfrm>
            <a:off x="1395413" y="2879725"/>
            <a:ext cx="1587" cy="69850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9" name="Line 33"/>
          <p:cNvSpPr>
            <a:spLocks noChangeShapeType="1"/>
          </p:cNvSpPr>
          <p:nvPr/>
        </p:nvSpPr>
        <p:spPr bwMode="auto">
          <a:xfrm flipV="1">
            <a:off x="3065463" y="2041525"/>
            <a:ext cx="47625" cy="1143000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0" name="Line 34"/>
          <p:cNvSpPr>
            <a:spLocks noChangeShapeType="1"/>
          </p:cNvSpPr>
          <p:nvPr/>
        </p:nvSpPr>
        <p:spPr bwMode="auto">
          <a:xfrm>
            <a:off x="2449513" y="5064125"/>
            <a:ext cx="123825" cy="679450"/>
          </a:xfrm>
          <a:prstGeom prst="line">
            <a:avLst/>
          </a:prstGeom>
          <a:noFill/>
          <a:ln w="317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51" name="Rectangle 35"/>
          <p:cNvSpPr>
            <a:spLocks noChangeArrowheads="1"/>
          </p:cNvSpPr>
          <p:nvPr/>
        </p:nvSpPr>
        <p:spPr bwMode="auto">
          <a:xfrm>
            <a:off x="465138" y="6092825"/>
            <a:ext cx="4016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(c)</a:t>
            </a:r>
            <a:endParaRPr lang="en-US" sz="1800">
              <a:latin typeface="Arial" charset="0"/>
            </a:endParaRPr>
          </a:p>
        </p:txBody>
      </p:sp>
      <p:sp>
        <p:nvSpPr>
          <p:cNvPr id="65552" name="Rectangle 36"/>
          <p:cNvSpPr>
            <a:spLocks noChangeArrowheads="1"/>
          </p:cNvSpPr>
          <p:nvPr/>
        </p:nvSpPr>
        <p:spPr bwMode="auto">
          <a:xfrm>
            <a:off x="461963" y="495300"/>
            <a:ext cx="30845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Tectorial membrane</a:t>
            </a:r>
            <a:endParaRPr lang="en-US" sz="1800">
              <a:latin typeface="Arial" charset="0"/>
            </a:endParaRPr>
          </a:p>
        </p:txBody>
      </p:sp>
      <p:sp>
        <p:nvSpPr>
          <p:cNvPr id="65553" name="Rectangle 37"/>
          <p:cNvSpPr>
            <a:spLocks noChangeArrowheads="1"/>
          </p:cNvSpPr>
          <p:nvPr/>
        </p:nvSpPr>
        <p:spPr bwMode="auto">
          <a:xfrm>
            <a:off x="6554788" y="504825"/>
            <a:ext cx="21240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Inner hair cell</a:t>
            </a:r>
            <a:endParaRPr lang="en-US" sz="1800">
              <a:latin typeface="Arial" charset="0"/>
            </a:endParaRPr>
          </a:p>
        </p:txBody>
      </p:sp>
      <p:sp>
        <p:nvSpPr>
          <p:cNvPr id="65554" name="Rectangle 38"/>
          <p:cNvSpPr>
            <a:spLocks noChangeArrowheads="1"/>
          </p:cNvSpPr>
          <p:nvPr/>
        </p:nvSpPr>
        <p:spPr bwMode="auto">
          <a:xfrm>
            <a:off x="461963" y="1819275"/>
            <a:ext cx="2359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Outer hair cells</a:t>
            </a:r>
            <a:endParaRPr lang="en-US" sz="1800">
              <a:latin typeface="Arial" charset="0"/>
            </a:endParaRPr>
          </a:p>
        </p:txBody>
      </p:sp>
      <p:sp>
        <p:nvSpPr>
          <p:cNvPr id="65555" name="Rectangle 39"/>
          <p:cNvSpPr>
            <a:spLocks noChangeArrowheads="1"/>
          </p:cNvSpPr>
          <p:nvPr/>
        </p:nvSpPr>
        <p:spPr bwMode="auto">
          <a:xfrm>
            <a:off x="461963" y="1184275"/>
            <a:ext cx="23479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Hairs (stereocilia)</a:t>
            </a:r>
            <a:endParaRPr lang="en-US" sz="1800" b="1">
              <a:latin typeface="Arial" charset="0"/>
            </a:endParaRPr>
          </a:p>
        </p:txBody>
      </p:sp>
      <p:sp>
        <p:nvSpPr>
          <p:cNvPr id="65556" name="Rectangle 40"/>
          <p:cNvSpPr>
            <a:spLocks noChangeArrowheads="1"/>
          </p:cNvSpPr>
          <p:nvPr/>
        </p:nvSpPr>
        <p:spPr bwMode="auto">
          <a:xfrm>
            <a:off x="6554788" y="1238250"/>
            <a:ext cx="18970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Afferent nerve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fibers</a:t>
            </a:r>
            <a:endParaRPr lang="en-US" sz="1800" b="1">
              <a:latin typeface="Arial" charset="0"/>
            </a:endParaRPr>
          </a:p>
        </p:txBody>
      </p:sp>
      <p:sp>
        <p:nvSpPr>
          <p:cNvPr id="65557" name="Rectangle 41"/>
          <p:cNvSpPr>
            <a:spLocks noChangeArrowheads="1"/>
          </p:cNvSpPr>
          <p:nvPr/>
        </p:nvSpPr>
        <p:spPr bwMode="auto">
          <a:xfrm>
            <a:off x="2944813" y="5524500"/>
            <a:ext cx="161131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Basilar</a:t>
            </a:r>
          </a:p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membrane</a:t>
            </a:r>
            <a:endParaRPr lang="en-US" sz="1800">
              <a:latin typeface="Arial" charset="0"/>
            </a:endParaRPr>
          </a:p>
        </p:txBody>
      </p:sp>
      <p:sp>
        <p:nvSpPr>
          <p:cNvPr id="65558" name="Rectangle 42"/>
          <p:cNvSpPr>
            <a:spLocks noChangeArrowheads="1"/>
          </p:cNvSpPr>
          <p:nvPr/>
        </p:nvSpPr>
        <p:spPr bwMode="auto">
          <a:xfrm>
            <a:off x="6154738" y="3336925"/>
            <a:ext cx="118268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  <a:latin typeface="Arial" charset="0"/>
              </a:rPr>
              <a:t>Fibers of</a:t>
            </a:r>
          </a:p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  <a:latin typeface="Arial" charset="0"/>
              </a:rPr>
              <a:t>cochlear</a:t>
            </a:r>
          </a:p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231F20"/>
                </a:solidFill>
                <a:latin typeface="Arial" charset="0"/>
              </a:rPr>
              <a:t>nerve</a:t>
            </a:r>
            <a:endParaRPr lang="en-US" sz="1800" b="1">
              <a:latin typeface="Arial" charset="0"/>
            </a:endParaRPr>
          </a:p>
        </p:txBody>
      </p:sp>
      <p:sp>
        <p:nvSpPr>
          <p:cNvPr id="65559" name="Rectangle 43"/>
          <p:cNvSpPr>
            <a:spLocks noChangeArrowheads="1"/>
          </p:cNvSpPr>
          <p:nvPr/>
        </p:nvSpPr>
        <p:spPr bwMode="auto">
          <a:xfrm>
            <a:off x="461963" y="2571750"/>
            <a:ext cx="21939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Supporting cells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Extrinsic Eye Muscles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Six straplike extrinsic eye muscles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Originate from the bony orbit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Enable the eye to follow moving objects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Maintain the shape of the eyeball</a:t>
            </a:r>
          </a:p>
          <a:p>
            <a:pPr eaLnBrk="1" hangingPunct="1"/>
            <a:r>
              <a:rPr lang="en-US" sz="2600"/>
              <a:t>Four rectus muscles originate from the common tendinous ring; names indicate the movements they promote</a:t>
            </a:r>
          </a:p>
          <a:p>
            <a:pPr eaLnBrk="1" hangingPunct="1"/>
            <a:r>
              <a:rPr lang="en-US" sz="2600"/>
              <a:t>Two oblique muscles move the eye in the vertical plane and rotate the eyeball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7974013" y="6581775"/>
            <a:ext cx="1166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15.28d</a:t>
            </a:r>
          </a:p>
        </p:txBody>
      </p:sp>
      <p:pic>
        <p:nvPicPr>
          <p:cNvPr id="66563" name="Picture 23" descr="figure_15_28_d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953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Freeform 24"/>
          <p:cNvSpPr>
            <a:spLocks/>
          </p:cNvSpPr>
          <p:nvPr/>
        </p:nvSpPr>
        <p:spPr bwMode="auto">
          <a:xfrm>
            <a:off x="6978650" y="1162050"/>
            <a:ext cx="752475" cy="377825"/>
          </a:xfrm>
          <a:custGeom>
            <a:avLst/>
            <a:gdLst>
              <a:gd name="T0" fmla="*/ 474 w 474"/>
              <a:gd name="T1" fmla="*/ 0 h 238"/>
              <a:gd name="T2" fmla="*/ 386 w 474"/>
              <a:gd name="T3" fmla="*/ 0 h 238"/>
              <a:gd name="T4" fmla="*/ 0 w 474"/>
              <a:gd name="T5" fmla="*/ 238 h 238"/>
              <a:gd name="T6" fmla="*/ 0 60000 65536"/>
              <a:gd name="T7" fmla="*/ 0 60000 65536"/>
              <a:gd name="T8" fmla="*/ 0 60000 65536"/>
              <a:gd name="T9" fmla="*/ 0 w 474"/>
              <a:gd name="T10" fmla="*/ 0 h 238"/>
              <a:gd name="T11" fmla="*/ 474 w 474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4" h="238">
                <a:moveTo>
                  <a:pt x="474" y="0"/>
                </a:moveTo>
                <a:lnTo>
                  <a:pt x="386" y="0"/>
                </a:lnTo>
                <a:lnTo>
                  <a:pt x="0" y="238"/>
                </a:lnTo>
              </a:path>
            </a:pathLst>
          </a:custGeom>
          <a:noFill/>
          <a:ln w="539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5" name="Freeform 25"/>
          <p:cNvSpPr>
            <a:spLocks/>
          </p:cNvSpPr>
          <p:nvPr/>
        </p:nvSpPr>
        <p:spPr bwMode="auto">
          <a:xfrm>
            <a:off x="4143375" y="3787775"/>
            <a:ext cx="3587750" cy="1222375"/>
          </a:xfrm>
          <a:custGeom>
            <a:avLst/>
            <a:gdLst>
              <a:gd name="T0" fmla="*/ 2260 w 2260"/>
              <a:gd name="T1" fmla="*/ 0 h 770"/>
              <a:gd name="T2" fmla="*/ 2172 w 2260"/>
              <a:gd name="T3" fmla="*/ 0 h 770"/>
              <a:gd name="T4" fmla="*/ 0 w 2260"/>
              <a:gd name="T5" fmla="*/ 770 h 770"/>
              <a:gd name="T6" fmla="*/ 0 60000 65536"/>
              <a:gd name="T7" fmla="*/ 0 60000 65536"/>
              <a:gd name="T8" fmla="*/ 0 60000 65536"/>
              <a:gd name="T9" fmla="*/ 0 w 2260"/>
              <a:gd name="T10" fmla="*/ 0 h 770"/>
              <a:gd name="T11" fmla="*/ 2260 w 2260"/>
              <a:gd name="T12" fmla="*/ 770 h 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" h="770">
                <a:moveTo>
                  <a:pt x="2260" y="0"/>
                </a:moveTo>
                <a:lnTo>
                  <a:pt x="2172" y="0"/>
                </a:lnTo>
                <a:lnTo>
                  <a:pt x="0" y="770"/>
                </a:lnTo>
              </a:path>
            </a:pathLst>
          </a:custGeom>
          <a:noFill/>
          <a:ln w="539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6" name="Freeform 26"/>
          <p:cNvSpPr>
            <a:spLocks/>
          </p:cNvSpPr>
          <p:nvPr/>
        </p:nvSpPr>
        <p:spPr bwMode="auto">
          <a:xfrm>
            <a:off x="6962775" y="1146175"/>
            <a:ext cx="752475" cy="377825"/>
          </a:xfrm>
          <a:custGeom>
            <a:avLst/>
            <a:gdLst>
              <a:gd name="T0" fmla="*/ 474 w 474"/>
              <a:gd name="T1" fmla="*/ 0 h 238"/>
              <a:gd name="T2" fmla="*/ 386 w 474"/>
              <a:gd name="T3" fmla="*/ 0 h 238"/>
              <a:gd name="T4" fmla="*/ 0 w 474"/>
              <a:gd name="T5" fmla="*/ 238 h 238"/>
              <a:gd name="T6" fmla="*/ 0 60000 65536"/>
              <a:gd name="T7" fmla="*/ 0 60000 65536"/>
              <a:gd name="T8" fmla="*/ 0 60000 65536"/>
              <a:gd name="T9" fmla="*/ 0 w 474"/>
              <a:gd name="T10" fmla="*/ 0 h 238"/>
              <a:gd name="T11" fmla="*/ 474 w 474"/>
              <a:gd name="T12" fmla="*/ 238 h 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4" h="238">
                <a:moveTo>
                  <a:pt x="474" y="0"/>
                </a:moveTo>
                <a:lnTo>
                  <a:pt x="386" y="0"/>
                </a:lnTo>
                <a:lnTo>
                  <a:pt x="0" y="238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7" name="Freeform 27"/>
          <p:cNvSpPr>
            <a:spLocks/>
          </p:cNvSpPr>
          <p:nvPr/>
        </p:nvSpPr>
        <p:spPr bwMode="auto">
          <a:xfrm>
            <a:off x="4127500" y="3771900"/>
            <a:ext cx="3587750" cy="1222375"/>
          </a:xfrm>
          <a:custGeom>
            <a:avLst/>
            <a:gdLst>
              <a:gd name="T0" fmla="*/ 2260 w 2260"/>
              <a:gd name="T1" fmla="*/ 0 h 770"/>
              <a:gd name="T2" fmla="*/ 2172 w 2260"/>
              <a:gd name="T3" fmla="*/ 0 h 770"/>
              <a:gd name="T4" fmla="*/ 0 w 2260"/>
              <a:gd name="T5" fmla="*/ 770 h 770"/>
              <a:gd name="T6" fmla="*/ 0 60000 65536"/>
              <a:gd name="T7" fmla="*/ 0 60000 65536"/>
              <a:gd name="T8" fmla="*/ 0 60000 65536"/>
              <a:gd name="T9" fmla="*/ 0 w 2260"/>
              <a:gd name="T10" fmla="*/ 0 h 770"/>
              <a:gd name="T11" fmla="*/ 2260 w 2260"/>
              <a:gd name="T12" fmla="*/ 770 h 7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0" h="770">
                <a:moveTo>
                  <a:pt x="2260" y="0"/>
                </a:moveTo>
                <a:lnTo>
                  <a:pt x="2172" y="0"/>
                </a:lnTo>
                <a:lnTo>
                  <a:pt x="0" y="77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8" name="Rectangle 28"/>
          <p:cNvSpPr>
            <a:spLocks noChangeArrowheads="1"/>
          </p:cNvSpPr>
          <p:nvPr/>
        </p:nvSpPr>
        <p:spPr bwMode="auto">
          <a:xfrm>
            <a:off x="7762875" y="911225"/>
            <a:ext cx="8302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300">
                <a:solidFill>
                  <a:srgbClr val="231F20"/>
                </a:solidFill>
                <a:latin typeface="Arial Black" charset="0"/>
              </a:rPr>
              <a:t>Inner</a:t>
            </a:r>
          </a:p>
          <a:p>
            <a:r>
              <a:rPr lang="en-US" sz="2300">
                <a:solidFill>
                  <a:srgbClr val="231F20"/>
                </a:solidFill>
                <a:latin typeface="Arial Black" charset="0"/>
              </a:rPr>
              <a:t>hair</a:t>
            </a:r>
          </a:p>
          <a:p>
            <a:r>
              <a:rPr lang="en-US" sz="2300">
                <a:solidFill>
                  <a:srgbClr val="231F20"/>
                </a:solidFill>
                <a:latin typeface="Arial Black" charset="0"/>
              </a:rPr>
              <a:t>cell</a:t>
            </a:r>
          </a:p>
        </p:txBody>
      </p:sp>
      <p:sp>
        <p:nvSpPr>
          <p:cNvPr id="66569" name="Rectangle 29"/>
          <p:cNvSpPr>
            <a:spLocks noChangeArrowheads="1"/>
          </p:cNvSpPr>
          <p:nvPr/>
        </p:nvSpPr>
        <p:spPr bwMode="auto">
          <a:xfrm>
            <a:off x="7762875" y="3536950"/>
            <a:ext cx="89376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300">
                <a:solidFill>
                  <a:srgbClr val="231F20"/>
                </a:solidFill>
                <a:latin typeface="Arial Black" charset="0"/>
              </a:rPr>
              <a:t>Outer</a:t>
            </a:r>
          </a:p>
          <a:p>
            <a:r>
              <a:rPr lang="en-US" sz="2300">
                <a:solidFill>
                  <a:srgbClr val="231F20"/>
                </a:solidFill>
                <a:latin typeface="Arial Black" charset="0"/>
              </a:rPr>
              <a:t>hair</a:t>
            </a:r>
          </a:p>
          <a:p>
            <a:r>
              <a:rPr lang="en-US" sz="2300">
                <a:solidFill>
                  <a:srgbClr val="231F20"/>
                </a:solidFill>
                <a:latin typeface="Arial Black" charset="0"/>
              </a:rPr>
              <a:t>cell</a:t>
            </a:r>
            <a:endParaRPr lang="en-US" sz="1800">
              <a:latin typeface="Arial" charset="0"/>
            </a:endParaRPr>
          </a:p>
        </p:txBody>
      </p:sp>
      <p:sp>
        <p:nvSpPr>
          <p:cNvPr id="66570" name="Rectangle 30"/>
          <p:cNvSpPr>
            <a:spLocks noChangeArrowheads="1"/>
          </p:cNvSpPr>
          <p:nvPr/>
        </p:nvSpPr>
        <p:spPr bwMode="auto">
          <a:xfrm>
            <a:off x="476250" y="5981700"/>
            <a:ext cx="423863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300">
                <a:solidFill>
                  <a:srgbClr val="231F20"/>
                </a:solidFill>
                <a:latin typeface="Arial Black" charset="0"/>
              </a:rPr>
              <a:t>(d)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Sound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Sound is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A pressure disturbance (alternating areas of high and low pressure) produced by a vibrating object</a:t>
            </a:r>
          </a:p>
          <a:p>
            <a:pPr eaLnBrk="1" hangingPunct="1"/>
            <a:r>
              <a:rPr lang="en-US"/>
              <a:t>A sound wave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Moves outward in all directions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Is illustrated as an S-shaped curve or sine wave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15.29</a:t>
            </a:r>
          </a:p>
        </p:txBody>
      </p:sp>
      <p:pic>
        <p:nvPicPr>
          <p:cNvPr id="27651" name="Picture 11"/>
          <p:cNvPicPr>
            <a:picLocks noChangeAspect="1" noChangeArrowheads="1"/>
          </p:cNvPicPr>
          <p:nvPr/>
        </p:nvPicPr>
        <p:blipFill>
          <a:blip r:embed="rId2"/>
          <a:srcRect b="13524"/>
          <a:stretch>
            <a:fillRect/>
          </a:stretch>
        </p:blipFill>
        <p:spPr bwMode="auto">
          <a:xfrm>
            <a:off x="422275" y="304800"/>
            <a:ext cx="8250238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Freeform 12"/>
          <p:cNvSpPr>
            <a:spLocks/>
          </p:cNvSpPr>
          <p:nvPr/>
        </p:nvSpPr>
        <p:spPr bwMode="auto">
          <a:xfrm>
            <a:off x="5353050" y="534988"/>
            <a:ext cx="333375" cy="266700"/>
          </a:xfrm>
          <a:custGeom>
            <a:avLst/>
            <a:gdLst>
              <a:gd name="T0" fmla="*/ 0 w 210"/>
              <a:gd name="T1" fmla="*/ 168 h 168"/>
              <a:gd name="T2" fmla="*/ 164 w 210"/>
              <a:gd name="T3" fmla="*/ 0 h 168"/>
              <a:gd name="T4" fmla="*/ 210 w 210"/>
              <a:gd name="T5" fmla="*/ 0 h 168"/>
              <a:gd name="T6" fmla="*/ 0 60000 65536"/>
              <a:gd name="T7" fmla="*/ 0 60000 65536"/>
              <a:gd name="T8" fmla="*/ 0 60000 65536"/>
              <a:gd name="T9" fmla="*/ 0 w 210"/>
              <a:gd name="T10" fmla="*/ 0 h 168"/>
              <a:gd name="T11" fmla="*/ 210 w 210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" h="168">
                <a:moveTo>
                  <a:pt x="0" y="168"/>
                </a:moveTo>
                <a:lnTo>
                  <a:pt x="164" y="0"/>
                </a:lnTo>
                <a:lnTo>
                  <a:pt x="21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Freeform 13"/>
          <p:cNvSpPr>
            <a:spLocks/>
          </p:cNvSpPr>
          <p:nvPr/>
        </p:nvSpPr>
        <p:spPr bwMode="auto">
          <a:xfrm>
            <a:off x="5067300" y="2954338"/>
            <a:ext cx="615950" cy="328612"/>
          </a:xfrm>
          <a:custGeom>
            <a:avLst/>
            <a:gdLst>
              <a:gd name="T0" fmla="*/ 388 w 388"/>
              <a:gd name="T1" fmla="*/ 0 h 207"/>
              <a:gd name="T2" fmla="*/ 306 w 388"/>
              <a:gd name="T3" fmla="*/ 0 h 207"/>
              <a:gd name="T4" fmla="*/ 0 w 388"/>
              <a:gd name="T5" fmla="*/ 207 h 207"/>
              <a:gd name="T6" fmla="*/ 0 60000 65536"/>
              <a:gd name="T7" fmla="*/ 0 60000 65536"/>
              <a:gd name="T8" fmla="*/ 0 60000 65536"/>
              <a:gd name="T9" fmla="*/ 0 w 388"/>
              <a:gd name="T10" fmla="*/ 0 h 207"/>
              <a:gd name="T11" fmla="*/ 388 w 388"/>
              <a:gd name="T12" fmla="*/ 207 h 2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8" h="207">
                <a:moveTo>
                  <a:pt x="388" y="0"/>
                </a:moveTo>
                <a:lnTo>
                  <a:pt x="306" y="0"/>
                </a:lnTo>
                <a:lnTo>
                  <a:pt x="0" y="207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Freeform 14"/>
          <p:cNvSpPr>
            <a:spLocks/>
          </p:cNvSpPr>
          <p:nvPr/>
        </p:nvSpPr>
        <p:spPr bwMode="auto">
          <a:xfrm>
            <a:off x="4879975" y="938213"/>
            <a:ext cx="320675" cy="133350"/>
          </a:xfrm>
          <a:custGeom>
            <a:avLst/>
            <a:gdLst>
              <a:gd name="T0" fmla="*/ 0 w 202"/>
              <a:gd name="T1" fmla="*/ 2 h 84"/>
              <a:gd name="T2" fmla="*/ 0 w 202"/>
              <a:gd name="T3" fmla="*/ 84 h 84"/>
              <a:gd name="T4" fmla="*/ 202 w 202"/>
              <a:gd name="T5" fmla="*/ 84 h 84"/>
              <a:gd name="T6" fmla="*/ 202 w 202"/>
              <a:gd name="T7" fmla="*/ 0 h 84"/>
              <a:gd name="T8" fmla="*/ 0 60000 65536"/>
              <a:gd name="T9" fmla="*/ 0 60000 65536"/>
              <a:gd name="T10" fmla="*/ 0 60000 65536"/>
              <a:gd name="T11" fmla="*/ 0 60000 65536"/>
              <a:gd name="T12" fmla="*/ 0 w 202"/>
              <a:gd name="T13" fmla="*/ 0 h 84"/>
              <a:gd name="T14" fmla="*/ 202 w 202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" h="84">
                <a:moveTo>
                  <a:pt x="0" y="2"/>
                </a:moveTo>
                <a:lnTo>
                  <a:pt x="0" y="84"/>
                </a:lnTo>
                <a:lnTo>
                  <a:pt x="202" y="84"/>
                </a:lnTo>
                <a:lnTo>
                  <a:pt x="202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Freeform 15"/>
          <p:cNvSpPr>
            <a:spLocks/>
          </p:cNvSpPr>
          <p:nvPr/>
        </p:nvSpPr>
        <p:spPr bwMode="auto">
          <a:xfrm>
            <a:off x="5038725" y="1077913"/>
            <a:ext cx="647700" cy="473075"/>
          </a:xfrm>
          <a:custGeom>
            <a:avLst/>
            <a:gdLst>
              <a:gd name="T0" fmla="*/ 0 w 408"/>
              <a:gd name="T1" fmla="*/ 0 h 298"/>
              <a:gd name="T2" fmla="*/ 0 w 408"/>
              <a:gd name="T3" fmla="*/ 84 h 298"/>
              <a:gd name="T4" fmla="*/ 332 w 408"/>
              <a:gd name="T5" fmla="*/ 298 h 298"/>
              <a:gd name="T6" fmla="*/ 408 w 408"/>
              <a:gd name="T7" fmla="*/ 298 h 298"/>
              <a:gd name="T8" fmla="*/ 0 60000 65536"/>
              <a:gd name="T9" fmla="*/ 0 60000 65536"/>
              <a:gd name="T10" fmla="*/ 0 60000 65536"/>
              <a:gd name="T11" fmla="*/ 0 60000 65536"/>
              <a:gd name="T12" fmla="*/ 0 w 408"/>
              <a:gd name="T13" fmla="*/ 0 h 298"/>
              <a:gd name="T14" fmla="*/ 408 w 408"/>
              <a:gd name="T15" fmla="*/ 298 h 2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8" h="298">
                <a:moveTo>
                  <a:pt x="0" y="0"/>
                </a:moveTo>
                <a:lnTo>
                  <a:pt x="0" y="84"/>
                </a:lnTo>
                <a:lnTo>
                  <a:pt x="332" y="298"/>
                </a:lnTo>
                <a:lnTo>
                  <a:pt x="408" y="298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6" name="Freeform 16"/>
          <p:cNvSpPr>
            <a:spLocks/>
          </p:cNvSpPr>
          <p:nvPr/>
        </p:nvSpPr>
        <p:spPr bwMode="auto">
          <a:xfrm>
            <a:off x="3563938" y="2182813"/>
            <a:ext cx="555625" cy="269875"/>
          </a:xfrm>
          <a:custGeom>
            <a:avLst/>
            <a:gdLst>
              <a:gd name="T0" fmla="*/ 350 w 350"/>
              <a:gd name="T1" fmla="*/ 170 h 170"/>
              <a:gd name="T2" fmla="*/ 350 w 350"/>
              <a:gd name="T3" fmla="*/ 0 h 170"/>
              <a:gd name="T4" fmla="*/ 0 w 350"/>
              <a:gd name="T5" fmla="*/ 0 h 170"/>
              <a:gd name="T6" fmla="*/ 0 w 350"/>
              <a:gd name="T7" fmla="*/ 160 h 170"/>
              <a:gd name="T8" fmla="*/ 0 60000 65536"/>
              <a:gd name="T9" fmla="*/ 0 60000 65536"/>
              <a:gd name="T10" fmla="*/ 0 60000 65536"/>
              <a:gd name="T11" fmla="*/ 0 60000 65536"/>
              <a:gd name="T12" fmla="*/ 0 w 350"/>
              <a:gd name="T13" fmla="*/ 0 h 170"/>
              <a:gd name="T14" fmla="*/ 350 w 350"/>
              <a:gd name="T15" fmla="*/ 170 h 1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" h="170">
                <a:moveTo>
                  <a:pt x="350" y="170"/>
                </a:moveTo>
                <a:lnTo>
                  <a:pt x="350" y="0"/>
                </a:lnTo>
                <a:lnTo>
                  <a:pt x="0" y="0"/>
                </a:lnTo>
                <a:lnTo>
                  <a:pt x="0" y="16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7" name="Line 17"/>
          <p:cNvSpPr>
            <a:spLocks noChangeShapeType="1"/>
          </p:cNvSpPr>
          <p:nvPr/>
        </p:nvSpPr>
        <p:spPr bwMode="auto">
          <a:xfrm flipH="1">
            <a:off x="5327650" y="2455863"/>
            <a:ext cx="358775" cy="1587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Line 18"/>
          <p:cNvSpPr>
            <a:spLocks noChangeShapeType="1"/>
          </p:cNvSpPr>
          <p:nvPr/>
        </p:nvSpPr>
        <p:spPr bwMode="auto">
          <a:xfrm flipV="1">
            <a:off x="3840163" y="2058988"/>
            <a:ext cx="1587" cy="12382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Freeform 19"/>
          <p:cNvSpPr>
            <a:spLocks/>
          </p:cNvSpPr>
          <p:nvPr/>
        </p:nvSpPr>
        <p:spPr bwMode="auto">
          <a:xfrm>
            <a:off x="4494213" y="2852738"/>
            <a:ext cx="246062" cy="671512"/>
          </a:xfrm>
          <a:custGeom>
            <a:avLst/>
            <a:gdLst>
              <a:gd name="T0" fmla="*/ 147 w 155"/>
              <a:gd name="T1" fmla="*/ 423 h 423"/>
              <a:gd name="T2" fmla="*/ 0 w 155"/>
              <a:gd name="T3" fmla="*/ 423 h 423"/>
              <a:gd name="T4" fmla="*/ 155 w 155"/>
              <a:gd name="T5" fmla="*/ 0 h 423"/>
              <a:gd name="T6" fmla="*/ 0 60000 65536"/>
              <a:gd name="T7" fmla="*/ 0 60000 65536"/>
              <a:gd name="T8" fmla="*/ 0 60000 65536"/>
              <a:gd name="T9" fmla="*/ 0 w 155"/>
              <a:gd name="T10" fmla="*/ 0 h 423"/>
              <a:gd name="T11" fmla="*/ 155 w 155"/>
              <a:gd name="T12" fmla="*/ 423 h 4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" h="423">
                <a:moveTo>
                  <a:pt x="147" y="423"/>
                </a:moveTo>
                <a:lnTo>
                  <a:pt x="0" y="423"/>
                </a:lnTo>
                <a:lnTo>
                  <a:pt x="155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0" name="Rectangle 20"/>
          <p:cNvSpPr>
            <a:spLocks noChangeArrowheads="1"/>
          </p:cNvSpPr>
          <p:nvPr/>
        </p:nvSpPr>
        <p:spPr bwMode="auto">
          <a:xfrm>
            <a:off x="5727700" y="412750"/>
            <a:ext cx="15113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Area of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high pressure</a:t>
            </a:r>
            <a:endParaRPr lang="en-US" sz="1400" b="1">
              <a:latin typeface="Arial Black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(compressed</a:t>
            </a:r>
            <a:endParaRPr lang="en-US" sz="1400" b="1">
              <a:latin typeface="Arial Black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molecules)</a:t>
            </a:r>
            <a:endParaRPr lang="en-US" sz="1400" b="1">
              <a:latin typeface="Arial Black" charset="0"/>
            </a:endParaRPr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5727700" y="2343150"/>
            <a:ext cx="584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Crest</a:t>
            </a:r>
            <a:endParaRPr lang="en-US" sz="1400" b="1">
              <a:latin typeface="Arial Black" charset="0"/>
            </a:endParaRPr>
          </a:p>
        </p:txBody>
      </p:sp>
      <p:sp>
        <p:nvSpPr>
          <p:cNvPr id="27662" name="Rectangle 22"/>
          <p:cNvSpPr>
            <a:spLocks noChangeArrowheads="1"/>
          </p:cNvSpPr>
          <p:nvPr/>
        </p:nvSpPr>
        <p:spPr bwMode="auto">
          <a:xfrm>
            <a:off x="5727700" y="2838450"/>
            <a:ext cx="787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Trough</a:t>
            </a:r>
            <a:endParaRPr lang="en-US" sz="1400" b="1">
              <a:latin typeface="Arial Black" charset="0"/>
            </a:endParaRPr>
          </a:p>
        </p:txBody>
      </p:sp>
      <p:sp>
        <p:nvSpPr>
          <p:cNvPr id="27663" name="Rectangle 23"/>
          <p:cNvSpPr>
            <a:spLocks noChangeArrowheads="1"/>
          </p:cNvSpPr>
          <p:nvPr/>
        </p:nvSpPr>
        <p:spPr bwMode="auto">
          <a:xfrm>
            <a:off x="2371725" y="3330575"/>
            <a:ext cx="11049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Distance</a:t>
            </a:r>
            <a:endParaRPr lang="en-US" sz="1400">
              <a:latin typeface="Arial Black" charset="0"/>
            </a:endParaRPr>
          </a:p>
        </p:txBody>
      </p:sp>
      <p:sp>
        <p:nvSpPr>
          <p:cNvPr id="27664" name="Rectangle 24"/>
          <p:cNvSpPr>
            <a:spLocks noChangeArrowheads="1"/>
          </p:cNvSpPr>
          <p:nvPr/>
        </p:nvSpPr>
        <p:spPr bwMode="auto">
          <a:xfrm>
            <a:off x="4762500" y="3406775"/>
            <a:ext cx="111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Amplitude</a:t>
            </a:r>
            <a:endParaRPr lang="en-US" sz="1400" b="1">
              <a:latin typeface="Arial Black" charset="0"/>
            </a:endParaRPr>
          </a:p>
        </p:txBody>
      </p:sp>
      <p:sp>
        <p:nvSpPr>
          <p:cNvPr id="27665" name="Rectangle 25"/>
          <p:cNvSpPr>
            <a:spLocks noChangeArrowheads="1"/>
          </p:cNvSpPr>
          <p:nvPr/>
        </p:nvSpPr>
        <p:spPr bwMode="auto">
          <a:xfrm>
            <a:off x="5727700" y="1435100"/>
            <a:ext cx="1409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Area of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low pressure</a:t>
            </a:r>
            <a:endParaRPr lang="en-US" sz="1400" b="1">
              <a:latin typeface="Arial Black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(rarefaction)</a:t>
            </a:r>
            <a:endParaRPr lang="en-US" sz="1400" b="1">
              <a:latin typeface="Arial Black" charset="0"/>
            </a:endParaRPr>
          </a:p>
        </p:txBody>
      </p:sp>
      <p:sp>
        <p:nvSpPr>
          <p:cNvPr id="27666" name="Rectangle 26"/>
          <p:cNvSpPr>
            <a:spLocks noChangeArrowheads="1"/>
          </p:cNvSpPr>
          <p:nvPr/>
        </p:nvSpPr>
        <p:spPr bwMode="auto">
          <a:xfrm>
            <a:off x="444500" y="3683000"/>
            <a:ext cx="55880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 A struck tuning fork alternately compresses</a:t>
            </a:r>
          </a:p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     and rarefies the air molecules around it, </a:t>
            </a:r>
            <a:endParaRPr lang="en-US" sz="1400">
              <a:latin typeface="Arial Black" charset="0"/>
            </a:endParaRPr>
          </a:p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     creating alternate zones of high and </a:t>
            </a:r>
            <a:endParaRPr lang="en-US" sz="1400">
              <a:latin typeface="Arial Black" charset="0"/>
            </a:endParaRPr>
          </a:p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     low pressure.</a:t>
            </a:r>
          </a:p>
        </p:txBody>
      </p:sp>
      <p:sp>
        <p:nvSpPr>
          <p:cNvPr id="27667" name="Rectangle 27"/>
          <p:cNvSpPr>
            <a:spLocks noChangeArrowheads="1"/>
          </p:cNvSpPr>
          <p:nvPr/>
        </p:nvSpPr>
        <p:spPr bwMode="auto">
          <a:xfrm>
            <a:off x="6254750" y="5426075"/>
            <a:ext cx="245110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(b) Sound waves</a:t>
            </a:r>
          </a:p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     radiate outward </a:t>
            </a:r>
            <a:endParaRPr lang="en-US" sz="1400">
              <a:latin typeface="Arial Black" charset="0"/>
            </a:endParaRPr>
          </a:p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     in all directions.</a:t>
            </a:r>
          </a:p>
        </p:txBody>
      </p:sp>
      <p:sp>
        <p:nvSpPr>
          <p:cNvPr id="27668" name="Rectangle 28"/>
          <p:cNvSpPr>
            <a:spLocks noChangeArrowheads="1"/>
          </p:cNvSpPr>
          <p:nvPr/>
        </p:nvSpPr>
        <p:spPr bwMode="auto">
          <a:xfrm>
            <a:off x="3206750" y="1784350"/>
            <a:ext cx="1282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Wavelength</a:t>
            </a:r>
            <a:endParaRPr lang="en-US" sz="1400" b="1">
              <a:latin typeface="Arial Black" charset="0"/>
            </a:endParaRPr>
          </a:p>
        </p:txBody>
      </p:sp>
      <p:sp>
        <p:nvSpPr>
          <p:cNvPr id="27669" name="Rectangle 29"/>
          <p:cNvSpPr>
            <a:spLocks noChangeArrowheads="1"/>
          </p:cNvSpPr>
          <p:nvPr/>
        </p:nvSpPr>
        <p:spPr bwMode="auto">
          <a:xfrm rot="-5400000">
            <a:off x="1456532" y="2302668"/>
            <a:ext cx="15240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Air pressure</a:t>
            </a:r>
            <a:endParaRPr lang="en-US" sz="1400">
              <a:latin typeface="Arial Black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Sound Waves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Frequency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The number of waves that pass a given point in a given time</a:t>
            </a:r>
          </a:p>
          <a:p>
            <a:pPr eaLnBrk="1" hangingPunct="1"/>
            <a:r>
              <a:rPr lang="en-US"/>
              <a:t>Wavelength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The distance between two consecutive crests</a:t>
            </a:r>
          </a:p>
          <a:p>
            <a:pPr eaLnBrk="1" hangingPunct="1"/>
            <a:r>
              <a:rPr lang="en-US"/>
              <a:t>Amplitude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The height of the crests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Properties of Sound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Pitch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Perception of different frequencies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Normal range is from 20–20,000 Hz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The higher the frequency, the higher the pitch</a:t>
            </a:r>
          </a:p>
          <a:p>
            <a:pPr eaLnBrk="1" hangingPunct="1"/>
            <a:r>
              <a:rPr lang="en-US"/>
              <a:t>Loudness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Subjective interpretation of sound intensity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Normal range is 0–120 decibels (dB)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15.30</a:t>
            </a:r>
          </a:p>
        </p:txBody>
      </p:sp>
      <p:pic>
        <p:nvPicPr>
          <p:cNvPr id="3072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542925"/>
            <a:ext cx="8231187" cy="586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3913188" y="2863850"/>
            <a:ext cx="7905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Time (s)</a:t>
            </a:r>
            <a:endParaRPr lang="en-US" sz="1200">
              <a:latin typeface="Arial" charset="0"/>
            </a:endParaRPr>
          </a:p>
        </p:txBody>
      </p: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1784350" y="3095625"/>
            <a:ext cx="34813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(a) Frequency is perceived as pitch.</a:t>
            </a:r>
            <a:endParaRPr lang="en-US" sz="1200">
              <a:latin typeface="Arial" charset="0"/>
            </a:endParaRPr>
          </a:p>
        </p:txBody>
      </p:sp>
      <p:sp>
        <p:nvSpPr>
          <p:cNvPr id="30726" name="Rectangle 14"/>
          <p:cNvSpPr>
            <a:spLocks noChangeArrowheads="1"/>
          </p:cNvSpPr>
          <p:nvPr/>
        </p:nvSpPr>
        <p:spPr bwMode="auto">
          <a:xfrm>
            <a:off x="2279650" y="536575"/>
            <a:ext cx="34147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High frequency (short wavelength) = high pitch</a:t>
            </a:r>
            <a:endParaRPr lang="en-US" sz="1200" b="1">
              <a:latin typeface="Arial" charset="0"/>
            </a:endParaRPr>
          </a:p>
        </p:txBody>
      </p:sp>
      <p:sp>
        <p:nvSpPr>
          <p:cNvPr id="30727" name="Rectangle 15"/>
          <p:cNvSpPr>
            <a:spLocks noChangeArrowheads="1"/>
          </p:cNvSpPr>
          <p:nvPr/>
        </p:nvSpPr>
        <p:spPr bwMode="auto">
          <a:xfrm>
            <a:off x="2279650" y="714375"/>
            <a:ext cx="32559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Low frequency (long wavelength) = low pitch</a:t>
            </a:r>
            <a:endParaRPr lang="en-US" sz="1200" b="1">
              <a:latin typeface="Arial" charset="0"/>
            </a:endParaRPr>
          </a:p>
        </p:txBody>
      </p:sp>
      <p:sp>
        <p:nvSpPr>
          <p:cNvPr id="30728" name="Rectangle 16"/>
          <p:cNvSpPr>
            <a:spLocks noChangeArrowheads="1"/>
          </p:cNvSpPr>
          <p:nvPr/>
        </p:nvSpPr>
        <p:spPr bwMode="auto">
          <a:xfrm>
            <a:off x="1784350" y="6172200"/>
            <a:ext cx="55721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(b) Amplitude (size or intensity) is perceived as loudness.</a:t>
            </a:r>
            <a:endParaRPr lang="en-US" sz="1200">
              <a:latin typeface="Arial" charset="0"/>
            </a:endParaRPr>
          </a:p>
        </p:txBody>
      </p:sp>
      <p:sp>
        <p:nvSpPr>
          <p:cNvPr id="30729" name="Rectangle 17"/>
          <p:cNvSpPr>
            <a:spLocks noChangeArrowheads="1"/>
          </p:cNvSpPr>
          <p:nvPr/>
        </p:nvSpPr>
        <p:spPr bwMode="auto">
          <a:xfrm>
            <a:off x="2276475" y="3498850"/>
            <a:ext cx="16017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High amplitude = loud</a:t>
            </a:r>
            <a:endParaRPr lang="en-US" sz="1200" b="1">
              <a:latin typeface="Arial" charset="0"/>
            </a:endParaRPr>
          </a:p>
        </p:txBody>
      </p:sp>
      <p:sp>
        <p:nvSpPr>
          <p:cNvPr id="30730" name="Rectangle 18"/>
          <p:cNvSpPr>
            <a:spLocks noChangeArrowheads="1"/>
          </p:cNvSpPr>
          <p:nvPr/>
        </p:nvSpPr>
        <p:spPr bwMode="auto">
          <a:xfrm>
            <a:off x="2276475" y="3676650"/>
            <a:ext cx="1524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Low amplitude = soft</a:t>
            </a:r>
            <a:endParaRPr lang="en-US" sz="1200" b="1">
              <a:latin typeface="Arial" charset="0"/>
            </a:endParaRPr>
          </a:p>
        </p:txBody>
      </p:sp>
      <p:sp>
        <p:nvSpPr>
          <p:cNvPr id="30731" name="Rectangle 19"/>
          <p:cNvSpPr>
            <a:spLocks noChangeArrowheads="1"/>
          </p:cNvSpPr>
          <p:nvPr/>
        </p:nvSpPr>
        <p:spPr bwMode="auto">
          <a:xfrm>
            <a:off x="3892550" y="5940425"/>
            <a:ext cx="7905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Time (s)</a:t>
            </a:r>
            <a:endParaRPr lang="en-US" sz="1200">
              <a:latin typeface="Arial" charset="0"/>
            </a:endParaRPr>
          </a:p>
        </p:txBody>
      </p:sp>
      <p:sp>
        <p:nvSpPr>
          <p:cNvPr id="30732" name="Rectangle 20"/>
          <p:cNvSpPr>
            <a:spLocks noChangeArrowheads="1"/>
          </p:cNvSpPr>
          <p:nvPr/>
        </p:nvSpPr>
        <p:spPr bwMode="auto">
          <a:xfrm rot="-5400000">
            <a:off x="1401763" y="1866900"/>
            <a:ext cx="860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Pressure</a:t>
            </a:r>
            <a:endParaRPr lang="en-US" sz="1200">
              <a:latin typeface="Arial" charset="0"/>
            </a:endParaRPr>
          </a:p>
        </p:txBody>
      </p:sp>
      <p:sp>
        <p:nvSpPr>
          <p:cNvPr id="30733" name="Rectangle 21"/>
          <p:cNvSpPr>
            <a:spLocks noChangeArrowheads="1"/>
          </p:cNvSpPr>
          <p:nvPr/>
        </p:nvSpPr>
        <p:spPr bwMode="auto">
          <a:xfrm rot="-5400000">
            <a:off x="1398588" y="4886325"/>
            <a:ext cx="860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Pressure</a:t>
            </a:r>
            <a:endParaRPr 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Transmission of Sound to the Internal Ear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Sound waves vibrate the tympanic membrane</a:t>
            </a:r>
          </a:p>
          <a:p>
            <a:pPr eaLnBrk="1" hangingPunct="1"/>
            <a:r>
              <a:rPr lang="en-US"/>
              <a:t>Ossicles vibrate and amplify the pressure at the oval window</a:t>
            </a:r>
          </a:p>
          <a:p>
            <a:pPr eaLnBrk="1" hangingPunct="1"/>
            <a:r>
              <a:rPr lang="en-US"/>
              <a:t>Pressure waves move through perilymph of the scala vestibuli 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Transmission of Sound to the Internal Ear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Waves with frequencies below the threshold of hearing travel through the helicotrema and scali tympani to the round window</a:t>
            </a:r>
          </a:p>
          <a:p>
            <a:pPr eaLnBrk="1" hangingPunct="1"/>
            <a:r>
              <a:rPr lang="en-US"/>
              <a:t>Sounds in the hearing range go through the cochlear duct, vibrating the basilar membrane at a specific location, according to the frequency of the sound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15.31a</a:t>
            </a:r>
          </a:p>
        </p:txBody>
      </p:sp>
      <p:pic>
        <p:nvPicPr>
          <p:cNvPr id="33795" name="Picture 11"/>
          <p:cNvPicPr>
            <a:picLocks noChangeAspect="1" noChangeArrowheads="1"/>
          </p:cNvPicPr>
          <p:nvPr/>
        </p:nvPicPr>
        <p:blipFill>
          <a:blip r:embed="rId2"/>
          <a:srcRect t="9277" r="21582" b="21207"/>
          <a:stretch>
            <a:fillRect/>
          </a:stretch>
        </p:blipFill>
        <p:spPr bwMode="auto">
          <a:xfrm>
            <a:off x="344488" y="1130300"/>
            <a:ext cx="6529387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Line 12"/>
          <p:cNvSpPr>
            <a:spLocks noChangeShapeType="1"/>
          </p:cNvSpPr>
          <p:nvPr/>
        </p:nvSpPr>
        <p:spPr bwMode="auto">
          <a:xfrm>
            <a:off x="6018213" y="2020888"/>
            <a:ext cx="1019175" cy="1587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Line 13"/>
          <p:cNvSpPr>
            <a:spLocks noChangeShapeType="1"/>
          </p:cNvSpPr>
          <p:nvPr/>
        </p:nvSpPr>
        <p:spPr bwMode="auto">
          <a:xfrm>
            <a:off x="6215063" y="2354263"/>
            <a:ext cx="822325" cy="1587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Line 14"/>
          <p:cNvSpPr>
            <a:spLocks noChangeShapeType="1"/>
          </p:cNvSpPr>
          <p:nvPr/>
        </p:nvSpPr>
        <p:spPr bwMode="auto">
          <a:xfrm>
            <a:off x="6542088" y="2681288"/>
            <a:ext cx="495300" cy="1587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Line 15"/>
          <p:cNvSpPr>
            <a:spLocks noChangeShapeType="1"/>
          </p:cNvSpPr>
          <p:nvPr/>
        </p:nvSpPr>
        <p:spPr bwMode="auto">
          <a:xfrm flipV="1">
            <a:off x="1689100" y="3848100"/>
            <a:ext cx="1588" cy="98742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Line 16"/>
          <p:cNvSpPr>
            <a:spLocks noChangeShapeType="1"/>
          </p:cNvSpPr>
          <p:nvPr/>
        </p:nvSpPr>
        <p:spPr bwMode="auto">
          <a:xfrm flipV="1">
            <a:off x="2981325" y="3455988"/>
            <a:ext cx="1588" cy="1379537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Freeform 17"/>
          <p:cNvSpPr>
            <a:spLocks/>
          </p:cNvSpPr>
          <p:nvPr/>
        </p:nvSpPr>
        <p:spPr bwMode="auto">
          <a:xfrm>
            <a:off x="2917825" y="1703388"/>
            <a:ext cx="85725" cy="933450"/>
          </a:xfrm>
          <a:custGeom>
            <a:avLst/>
            <a:gdLst>
              <a:gd name="T0" fmla="*/ 0 w 54"/>
              <a:gd name="T1" fmla="*/ 588 h 588"/>
              <a:gd name="T2" fmla="*/ 2 w 54"/>
              <a:gd name="T3" fmla="*/ 0 h 588"/>
              <a:gd name="T4" fmla="*/ 54 w 54"/>
              <a:gd name="T5" fmla="*/ 0 h 588"/>
              <a:gd name="T6" fmla="*/ 0 60000 65536"/>
              <a:gd name="T7" fmla="*/ 0 60000 65536"/>
              <a:gd name="T8" fmla="*/ 0 60000 65536"/>
              <a:gd name="T9" fmla="*/ 0 w 54"/>
              <a:gd name="T10" fmla="*/ 0 h 588"/>
              <a:gd name="T11" fmla="*/ 54 w 54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588">
                <a:moveTo>
                  <a:pt x="0" y="588"/>
                </a:moveTo>
                <a:lnTo>
                  <a:pt x="2" y="0"/>
                </a:lnTo>
                <a:lnTo>
                  <a:pt x="54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Freeform 18"/>
          <p:cNvSpPr>
            <a:spLocks/>
          </p:cNvSpPr>
          <p:nvPr/>
        </p:nvSpPr>
        <p:spPr bwMode="auto">
          <a:xfrm>
            <a:off x="4827588" y="1874838"/>
            <a:ext cx="76200" cy="650875"/>
          </a:xfrm>
          <a:custGeom>
            <a:avLst/>
            <a:gdLst>
              <a:gd name="T0" fmla="*/ 48 w 48"/>
              <a:gd name="T1" fmla="*/ 410 h 410"/>
              <a:gd name="T2" fmla="*/ 48 w 48"/>
              <a:gd name="T3" fmla="*/ 0 h 410"/>
              <a:gd name="T4" fmla="*/ 0 w 48"/>
              <a:gd name="T5" fmla="*/ 0 h 410"/>
              <a:gd name="T6" fmla="*/ 0 60000 65536"/>
              <a:gd name="T7" fmla="*/ 0 60000 65536"/>
              <a:gd name="T8" fmla="*/ 0 60000 65536"/>
              <a:gd name="T9" fmla="*/ 0 w 48"/>
              <a:gd name="T10" fmla="*/ 0 h 410"/>
              <a:gd name="T11" fmla="*/ 48 w 48"/>
              <a:gd name="T12" fmla="*/ 410 h 4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10">
                <a:moveTo>
                  <a:pt x="48" y="410"/>
                </a:moveTo>
                <a:lnTo>
                  <a:pt x="48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Freeform 19"/>
          <p:cNvSpPr>
            <a:spLocks/>
          </p:cNvSpPr>
          <p:nvPr/>
        </p:nvSpPr>
        <p:spPr bwMode="auto">
          <a:xfrm>
            <a:off x="3762375" y="1544638"/>
            <a:ext cx="117475" cy="854075"/>
          </a:xfrm>
          <a:custGeom>
            <a:avLst/>
            <a:gdLst>
              <a:gd name="T0" fmla="*/ 0 w 74"/>
              <a:gd name="T1" fmla="*/ 538 h 538"/>
              <a:gd name="T2" fmla="*/ 0 w 74"/>
              <a:gd name="T3" fmla="*/ 0 h 538"/>
              <a:gd name="T4" fmla="*/ 74 w 74"/>
              <a:gd name="T5" fmla="*/ 0 h 538"/>
              <a:gd name="T6" fmla="*/ 0 60000 65536"/>
              <a:gd name="T7" fmla="*/ 0 60000 65536"/>
              <a:gd name="T8" fmla="*/ 0 60000 65536"/>
              <a:gd name="T9" fmla="*/ 0 w 74"/>
              <a:gd name="T10" fmla="*/ 0 h 538"/>
              <a:gd name="T11" fmla="*/ 74 w 74"/>
              <a:gd name="T12" fmla="*/ 538 h 5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" h="538">
                <a:moveTo>
                  <a:pt x="0" y="538"/>
                </a:moveTo>
                <a:lnTo>
                  <a:pt x="0" y="0"/>
                </a:lnTo>
                <a:lnTo>
                  <a:pt x="74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Freeform 20"/>
          <p:cNvSpPr>
            <a:spLocks/>
          </p:cNvSpPr>
          <p:nvPr/>
        </p:nvSpPr>
        <p:spPr bwMode="auto">
          <a:xfrm>
            <a:off x="5157788" y="1046163"/>
            <a:ext cx="987425" cy="679450"/>
          </a:xfrm>
          <a:custGeom>
            <a:avLst/>
            <a:gdLst>
              <a:gd name="T0" fmla="*/ 622 w 622"/>
              <a:gd name="T1" fmla="*/ 428 h 428"/>
              <a:gd name="T2" fmla="*/ 68 w 622"/>
              <a:gd name="T3" fmla="*/ 0 h 428"/>
              <a:gd name="T4" fmla="*/ 0 w 622"/>
              <a:gd name="T5" fmla="*/ 0 h 428"/>
              <a:gd name="T6" fmla="*/ 0 60000 65536"/>
              <a:gd name="T7" fmla="*/ 0 60000 65536"/>
              <a:gd name="T8" fmla="*/ 0 60000 65536"/>
              <a:gd name="T9" fmla="*/ 0 w 622"/>
              <a:gd name="T10" fmla="*/ 0 h 428"/>
              <a:gd name="T11" fmla="*/ 622 w 622"/>
              <a:gd name="T12" fmla="*/ 428 h 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2" h="428">
                <a:moveTo>
                  <a:pt x="622" y="428"/>
                </a:moveTo>
                <a:lnTo>
                  <a:pt x="68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Line 21"/>
          <p:cNvSpPr>
            <a:spLocks noChangeShapeType="1"/>
          </p:cNvSpPr>
          <p:nvPr/>
        </p:nvSpPr>
        <p:spPr bwMode="auto">
          <a:xfrm>
            <a:off x="1997075" y="754063"/>
            <a:ext cx="1588" cy="1143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22"/>
          <p:cNvSpPr>
            <a:spLocks noChangeShapeType="1"/>
          </p:cNvSpPr>
          <p:nvPr/>
        </p:nvSpPr>
        <p:spPr bwMode="auto">
          <a:xfrm>
            <a:off x="1333500" y="1096963"/>
            <a:ext cx="1588" cy="8128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Freeform 23"/>
          <p:cNvSpPr>
            <a:spLocks/>
          </p:cNvSpPr>
          <p:nvPr/>
        </p:nvSpPr>
        <p:spPr bwMode="auto">
          <a:xfrm>
            <a:off x="1835150" y="1096963"/>
            <a:ext cx="155575" cy="1454150"/>
          </a:xfrm>
          <a:custGeom>
            <a:avLst/>
            <a:gdLst>
              <a:gd name="T0" fmla="*/ 98 w 98"/>
              <a:gd name="T1" fmla="*/ 0 h 916"/>
              <a:gd name="T2" fmla="*/ 98 w 98"/>
              <a:gd name="T3" fmla="*/ 750 h 916"/>
              <a:gd name="T4" fmla="*/ 0 w 98"/>
              <a:gd name="T5" fmla="*/ 916 h 916"/>
              <a:gd name="T6" fmla="*/ 0 60000 65536"/>
              <a:gd name="T7" fmla="*/ 0 60000 65536"/>
              <a:gd name="T8" fmla="*/ 0 60000 65536"/>
              <a:gd name="T9" fmla="*/ 0 w 98"/>
              <a:gd name="T10" fmla="*/ 0 h 916"/>
              <a:gd name="T11" fmla="*/ 98 w 98"/>
              <a:gd name="T12" fmla="*/ 916 h 9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" h="916">
                <a:moveTo>
                  <a:pt x="98" y="0"/>
                </a:moveTo>
                <a:lnTo>
                  <a:pt x="98" y="750"/>
                </a:lnTo>
                <a:lnTo>
                  <a:pt x="0" y="916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Freeform 24"/>
          <p:cNvSpPr>
            <a:spLocks/>
          </p:cNvSpPr>
          <p:nvPr/>
        </p:nvSpPr>
        <p:spPr bwMode="auto">
          <a:xfrm>
            <a:off x="460375" y="5543550"/>
            <a:ext cx="219075" cy="219075"/>
          </a:xfrm>
          <a:custGeom>
            <a:avLst/>
            <a:gdLst>
              <a:gd name="T0" fmla="*/ 138 w 138"/>
              <a:gd name="T1" fmla="*/ 68 h 138"/>
              <a:gd name="T2" fmla="*/ 136 w 138"/>
              <a:gd name="T3" fmla="*/ 82 h 138"/>
              <a:gd name="T4" fmla="*/ 132 w 138"/>
              <a:gd name="T5" fmla="*/ 96 h 138"/>
              <a:gd name="T6" fmla="*/ 126 w 138"/>
              <a:gd name="T7" fmla="*/ 108 h 138"/>
              <a:gd name="T8" fmla="*/ 118 w 138"/>
              <a:gd name="T9" fmla="*/ 118 h 138"/>
              <a:gd name="T10" fmla="*/ 106 w 138"/>
              <a:gd name="T11" fmla="*/ 126 h 138"/>
              <a:gd name="T12" fmla="*/ 96 w 138"/>
              <a:gd name="T13" fmla="*/ 132 h 138"/>
              <a:gd name="T14" fmla="*/ 82 w 138"/>
              <a:gd name="T15" fmla="*/ 136 h 138"/>
              <a:gd name="T16" fmla="*/ 68 w 138"/>
              <a:gd name="T17" fmla="*/ 138 h 138"/>
              <a:gd name="T18" fmla="*/ 54 w 138"/>
              <a:gd name="T19" fmla="*/ 136 h 138"/>
              <a:gd name="T20" fmla="*/ 42 w 138"/>
              <a:gd name="T21" fmla="*/ 132 h 138"/>
              <a:gd name="T22" fmla="*/ 30 w 138"/>
              <a:gd name="T23" fmla="*/ 126 h 138"/>
              <a:gd name="T24" fmla="*/ 20 w 138"/>
              <a:gd name="T25" fmla="*/ 118 h 138"/>
              <a:gd name="T26" fmla="*/ 12 w 138"/>
              <a:gd name="T27" fmla="*/ 108 h 138"/>
              <a:gd name="T28" fmla="*/ 6 w 138"/>
              <a:gd name="T29" fmla="*/ 96 h 138"/>
              <a:gd name="T30" fmla="*/ 2 w 138"/>
              <a:gd name="T31" fmla="*/ 82 h 138"/>
              <a:gd name="T32" fmla="*/ 0 w 138"/>
              <a:gd name="T33" fmla="*/ 68 h 138"/>
              <a:gd name="T34" fmla="*/ 2 w 138"/>
              <a:gd name="T35" fmla="*/ 56 h 138"/>
              <a:gd name="T36" fmla="*/ 6 w 138"/>
              <a:gd name="T37" fmla="*/ 42 h 138"/>
              <a:gd name="T38" fmla="*/ 12 w 138"/>
              <a:gd name="T39" fmla="*/ 30 h 138"/>
              <a:gd name="T40" fmla="*/ 20 w 138"/>
              <a:gd name="T41" fmla="*/ 20 h 138"/>
              <a:gd name="T42" fmla="*/ 30 w 138"/>
              <a:gd name="T43" fmla="*/ 12 h 138"/>
              <a:gd name="T44" fmla="*/ 42 w 138"/>
              <a:gd name="T45" fmla="*/ 6 h 138"/>
              <a:gd name="T46" fmla="*/ 54 w 138"/>
              <a:gd name="T47" fmla="*/ 2 h 138"/>
              <a:gd name="T48" fmla="*/ 68 w 138"/>
              <a:gd name="T49" fmla="*/ 0 h 138"/>
              <a:gd name="T50" fmla="*/ 82 w 138"/>
              <a:gd name="T51" fmla="*/ 2 h 138"/>
              <a:gd name="T52" fmla="*/ 96 w 138"/>
              <a:gd name="T53" fmla="*/ 6 h 138"/>
              <a:gd name="T54" fmla="*/ 106 w 138"/>
              <a:gd name="T55" fmla="*/ 12 h 138"/>
              <a:gd name="T56" fmla="*/ 118 w 138"/>
              <a:gd name="T57" fmla="*/ 20 h 138"/>
              <a:gd name="T58" fmla="*/ 126 w 138"/>
              <a:gd name="T59" fmla="*/ 30 h 138"/>
              <a:gd name="T60" fmla="*/ 132 w 138"/>
              <a:gd name="T61" fmla="*/ 42 h 138"/>
              <a:gd name="T62" fmla="*/ 136 w 138"/>
              <a:gd name="T63" fmla="*/ 56 h 138"/>
              <a:gd name="T64" fmla="*/ 136 w 138"/>
              <a:gd name="T65" fmla="*/ 68 h 138"/>
              <a:gd name="T66" fmla="*/ 138 w 138"/>
              <a:gd name="T67" fmla="*/ 68 h 1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8"/>
              <a:gd name="T103" fmla="*/ 0 h 138"/>
              <a:gd name="T104" fmla="*/ 138 w 138"/>
              <a:gd name="T105" fmla="*/ 138 h 13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8" h="138">
                <a:moveTo>
                  <a:pt x="138" y="68"/>
                </a:moveTo>
                <a:lnTo>
                  <a:pt x="136" y="82"/>
                </a:lnTo>
                <a:lnTo>
                  <a:pt x="132" y="96"/>
                </a:lnTo>
                <a:lnTo>
                  <a:pt x="126" y="108"/>
                </a:lnTo>
                <a:lnTo>
                  <a:pt x="118" y="118"/>
                </a:lnTo>
                <a:lnTo>
                  <a:pt x="106" y="126"/>
                </a:lnTo>
                <a:lnTo>
                  <a:pt x="96" y="132"/>
                </a:lnTo>
                <a:lnTo>
                  <a:pt x="82" y="136"/>
                </a:lnTo>
                <a:lnTo>
                  <a:pt x="68" y="138"/>
                </a:lnTo>
                <a:lnTo>
                  <a:pt x="54" y="136"/>
                </a:lnTo>
                <a:lnTo>
                  <a:pt x="42" y="132"/>
                </a:lnTo>
                <a:lnTo>
                  <a:pt x="30" y="126"/>
                </a:lnTo>
                <a:lnTo>
                  <a:pt x="20" y="118"/>
                </a:lnTo>
                <a:lnTo>
                  <a:pt x="12" y="108"/>
                </a:lnTo>
                <a:lnTo>
                  <a:pt x="6" y="96"/>
                </a:lnTo>
                <a:lnTo>
                  <a:pt x="2" y="82"/>
                </a:lnTo>
                <a:lnTo>
                  <a:pt x="0" y="68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6" y="6"/>
                </a:lnTo>
                <a:lnTo>
                  <a:pt x="106" y="12"/>
                </a:lnTo>
                <a:lnTo>
                  <a:pt x="118" y="20"/>
                </a:lnTo>
                <a:lnTo>
                  <a:pt x="126" y="30"/>
                </a:lnTo>
                <a:lnTo>
                  <a:pt x="132" y="42"/>
                </a:lnTo>
                <a:lnTo>
                  <a:pt x="136" y="56"/>
                </a:lnTo>
                <a:lnTo>
                  <a:pt x="136" y="68"/>
                </a:lnTo>
                <a:lnTo>
                  <a:pt x="138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Freeform 25"/>
          <p:cNvSpPr>
            <a:spLocks/>
          </p:cNvSpPr>
          <p:nvPr/>
        </p:nvSpPr>
        <p:spPr bwMode="auto">
          <a:xfrm>
            <a:off x="460375" y="5543550"/>
            <a:ext cx="219075" cy="219075"/>
          </a:xfrm>
          <a:custGeom>
            <a:avLst/>
            <a:gdLst>
              <a:gd name="T0" fmla="*/ 138 w 138"/>
              <a:gd name="T1" fmla="*/ 68 h 138"/>
              <a:gd name="T2" fmla="*/ 136 w 138"/>
              <a:gd name="T3" fmla="*/ 82 h 138"/>
              <a:gd name="T4" fmla="*/ 132 w 138"/>
              <a:gd name="T5" fmla="*/ 96 h 138"/>
              <a:gd name="T6" fmla="*/ 126 w 138"/>
              <a:gd name="T7" fmla="*/ 108 h 138"/>
              <a:gd name="T8" fmla="*/ 118 w 138"/>
              <a:gd name="T9" fmla="*/ 118 h 138"/>
              <a:gd name="T10" fmla="*/ 106 w 138"/>
              <a:gd name="T11" fmla="*/ 126 h 138"/>
              <a:gd name="T12" fmla="*/ 96 w 138"/>
              <a:gd name="T13" fmla="*/ 132 h 138"/>
              <a:gd name="T14" fmla="*/ 82 w 138"/>
              <a:gd name="T15" fmla="*/ 136 h 138"/>
              <a:gd name="T16" fmla="*/ 68 w 138"/>
              <a:gd name="T17" fmla="*/ 138 h 138"/>
              <a:gd name="T18" fmla="*/ 54 w 138"/>
              <a:gd name="T19" fmla="*/ 136 h 138"/>
              <a:gd name="T20" fmla="*/ 42 w 138"/>
              <a:gd name="T21" fmla="*/ 132 h 138"/>
              <a:gd name="T22" fmla="*/ 30 w 138"/>
              <a:gd name="T23" fmla="*/ 126 h 138"/>
              <a:gd name="T24" fmla="*/ 20 w 138"/>
              <a:gd name="T25" fmla="*/ 118 h 138"/>
              <a:gd name="T26" fmla="*/ 12 w 138"/>
              <a:gd name="T27" fmla="*/ 108 h 138"/>
              <a:gd name="T28" fmla="*/ 6 w 138"/>
              <a:gd name="T29" fmla="*/ 96 h 138"/>
              <a:gd name="T30" fmla="*/ 2 w 138"/>
              <a:gd name="T31" fmla="*/ 82 h 138"/>
              <a:gd name="T32" fmla="*/ 0 w 138"/>
              <a:gd name="T33" fmla="*/ 68 h 138"/>
              <a:gd name="T34" fmla="*/ 2 w 138"/>
              <a:gd name="T35" fmla="*/ 56 h 138"/>
              <a:gd name="T36" fmla="*/ 6 w 138"/>
              <a:gd name="T37" fmla="*/ 42 h 138"/>
              <a:gd name="T38" fmla="*/ 12 w 138"/>
              <a:gd name="T39" fmla="*/ 30 h 138"/>
              <a:gd name="T40" fmla="*/ 20 w 138"/>
              <a:gd name="T41" fmla="*/ 20 h 138"/>
              <a:gd name="T42" fmla="*/ 30 w 138"/>
              <a:gd name="T43" fmla="*/ 12 h 138"/>
              <a:gd name="T44" fmla="*/ 42 w 138"/>
              <a:gd name="T45" fmla="*/ 6 h 138"/>
              <a:gd name="T46" fmla="*/ 54 w 138"/>
              <a:gd name="T47" fmla="*/ 2 h 138"/>
              <a:gd name="T48" fmla="*/ 68 w 138"/>
              <a:gd name="T49" fmla="*/ 0 h 138"/>
              <a:gd name="T50" fmla="*/ 82 w 138"/>
              <a:gd name="T51" fmla="*/ 2 h 138"/>
              <a:gd name="T52" fmla="*/ 96 w 138"/>
              <a:gd name="T53" fmla="*/ 6 h 138"/>
              <a:gd name="T54" fmla="*/ 106 w 138"/>
              <a:gd name="T55" fmla="*/ 12 h 138"/>
              <a:gd name="T56" fmla="*/ 118 w 138"/>
              <a:gd name="T57" fmla="*/ 20 h 138"/>
              <a:gd name="T58" fmla="*/ 126 w 138"/>
              <a:gd name="T59" fmla="*/ 30 h 138"/>
              <a:gd name="T60" fmla="*/ 132 w 138"/>
              <a:gd name="T61" fmla="*/ 42 h 138"/>
              <a:gd name="T62" fmla="*/ 136 w 138"/>
              <a:gd name="T63" fmla="*/ 56 h 138"/>
              <a:gd name="T64" fmla="*/ 136 w 138"/>
              <a:gd name="T65" fmla="*/ 68 h 1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8"/>
              <a:gd name="T100" fmla="*/ 0 h 138"/>
              <a:gd name="T101" fmla="*/ 138 w 138"/>
              <a:gd name="T102" fmla="*/ 138 h 1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8" h="138">
                <a:moveTo>
                  <a:pt x="138" y="68"/>
                </a:moveTo>
                <a:lnTo>
                  <a:pt x="136" y="82"/>
                </a:lnTo>
                <a:lnTo>
                  <a:pt x="132" y="96"/>
                </a:lnTo>
                <a:lnTo>
                  <a:pt x="126" y="108"/>
                </a:lnTo>
                <a:lnTo>
                  <a:pt x="118" y="118"/>
                </a:lnTo>
                <a:lnTo>
                  <a:pt x="106" y="126"/>
                </a:lnTo>
                <a:lnTo>
                  <a:pt x="96" y="132"/>
                </a:lnTo>
                <a:lnTo>
                  <a:pt x="82" y="136"/>
                </a:lnTo>
                <a:lnTo>
                  <a:pt x="68" y="138"/>
                </a:lnTo>
                <a:lnTo>
                  <a:pt x="54" y="136"/>
                </a:lnTo>
                <a:lnTo>
                  <a:pt x="42" y="132"/>
                </a:lnTo>
                <a:lnTo>
                  <a:pt x="30" y="126"/>
                </a:lnTo>
                <a:lnTo>
                  <a:pt x="20" y="118"/>
                </a:lnTo>
                <a:lnTo>
                  <a:pt x="12" y="108"/>
                </a:lnTo>
                <a:lnTo>
                  <a:pt x="6" y="96"/>
                </a:lnTo>
                <a:lnTo>
                  <a:pt x="2" y="82"/>
                </a:lnTo>
                <a:lnTo>
                  <a:pt x="0" y="68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6" y="6"/>
                </a:lnTo>
                <a:lnTo>
                  <a:pt x="106" y="12"/>
                </a:lnTo>
                <a:lnTo>
                  <a:pt x="118" y="20"/>
                </a:lnTo>
                <a:lnTo>
                  <a:pt x="126" y="30"/>
                </a:lnTo>
                <a:lnTo>
                  <a:pt x="132" y="42"/>
                </a:lnTo>
                <a:lnTo>
                  <a:pt x="136" y="56"/>
                </a:lnTo>
                <a:lnTo>
                  <a:pt x="136" y="68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Freeform 26"/>
          <p:cNvSpPr>
            <a:spLocks/>
          </p:cNvSpPr>
          <p:nvPr/>
        </p:nvSpPr>
        <p:spPr bwMode="auto">
          <a:xfrm>
            <a:off x="447675" y="6013450"/>
            <a:ext cx="215900" cy="219075"/>
          </a:xfrm>
          <a:custGeom>
            <a:avLst/>
            <a:gdLst>
              <a:gd name="T0" fmla="*/ 136 w 136"/>
              <a:gd name="T1" fmla="*/ 70 h 138"/>
              <a:gd name="T2" fmla="*/ 136 w 136"/>
              <a:gd name="T3" fmla="*/ 82 h 138"/>
              <a:gd name="T4" fmla="*/ 132 w 136"/>
              <a:gd name="T5" fmla="*/ 96 h 138"/>
              <a:gd name="T6" fmla="*/ 124 w 136"/>
              <a:gd name="T7" fmla="*/ 108 h 138"/>
              <a:gd name="T8" fmla="*/ 116 w 136"/>
              <a:gd name="T9" fmla="*/ 118 h 138"/>
              <a:gd name="T10" fmla="*/ 106 w 136"/>
              <a:gd name="T11" fmla="*/ 126 h 138"/>
              <a:gd name="T12" fmla="*/ 94 w 136"/>
              <a:gd name="T13" fmla="*/ 132 h 138"/>
              <a:gd name="T14" fmla="*/ 82 w 136"/>
              <a:gd name="T15" fmla="*/ 136 h 138"/>
              <a:gd name="T16" fmla="*/ 68 w 136"/>
              <a:gd name="T17" fmla="*/ 138 h 138"/>
              <a:gd name="T18" fmla="*/ 54 w 136"/>
              <a:gd name="T19" fmla="*/ 136 h 138"/>
              <a:gd name="T20" fmla="*/ 42 w 136"/>
              <a:gd name="T21" fmla="*/ 132 h 138"/>
              <a:gd name="T22" fmla="*/ 30 w 136"/>
              <a:gd name="T23" fmla="*/ 126 h 138"/>
              <a:gd name="T24" fmla="*/ 20 w 136"/>
              <a:gd name="T25" fmla="*/ 118 h 138"/>
              <a:gd name="T26" fmla="*/ 12 w 136"/>
              <a:gd name="T27" fmla="*/ 108 h 138"/>
              <a:gd name="T28" fmla="*/ 6 w 136"/>
              <a:gd name="T29" fmla="*/ 96 h 138"/>
              <a:gd name="T30" fmla="*/ 2 w 136"/>
              <a:gd name="T31" fmla="*/ 82 h 138"/>
              <a:gd name="T32" fmla="*/ 0 w 136"/>
              <a:gd name="T33" fmla="*/ 70 h 138"/>
              <a:gd name="T34" fmla="*/ 2 w 136"/>
              <a:gd name="T35" fmla="*/ 56 h 138"/>
              <a:gd name="T36" fmla="*/ 6 w 136"/>
              <a:gd name="T37" fmla="*/ 42 h 138"/>
              <a:gd name="T38" fmla="*/ 12 w 136"/>
              <a:gd name="T39" fmla="*/ 30 h 138"/>
              <a:gd name="T40" fmla="*/ 20 w 136"/>
              <a:gd name="T41" fmla="*/ 20 h 138"/>
              <a:gd name="T42" fmla="*/ 30 w 136"/>
              <a:gd name="T43" fmla="*/ 12 h 138"/>
              <a:gd name="T44" fmla="*/ 42 w 136"/>
              <a:gd name="T45" fmla="*/ 6 h 138"/>
              <a:gd name="T46" fmla="*/ 54 w 136"/>
              <a:gd name="T47" fmla="*/ 2 h 138"/>
              <a:gd name="T48" fmla="*/ 68 w 136"/>
              <a:gd name="T49" fmla="*/ 0 h 138"/>
              <a:gd name="T50" fmla="*/ 82 w 136"/>
              <a:gd name="T51" fmla="*/ 2 h 138"/>
              <a:gd name="T52" fmla="*/ 94 w 136"/>
              <a:gd name="T53" fmla="*/ 6 h 138"/>
              <a:gd name="T54" fmla="*/ 106 w 136"/>
              <a:gd name="T55" fmla="*/ 12 h 138"/>
              <a:gd name="T56" fmla="*/ 116 w 136"/>
              <a:gd name="T57" fmla="*/ 20 h 138"/>
              <a:gd name="T58" fmla="*/ 124 w 136"/>
              <a:gd name="T59" fmla="*/ 30 h 138"/>
              <a:gd name="T60" fmla="*/ 132 w 136"/>
              <a:gd name="T61" fmla="*/ 42 h 138"/>
              <a:gd name="T62" fmla="*/ 136 w 136"/>
              <a:gd name="T63" fmla="*/ 56 h 138"/>
              <a:gd name="T64" fmla="*/ 136 w 136"/>
              <a:gd name="T65" fmla="*/ 68 h 138"/>
              <a:gd name="T66" fmla="*/ 136 w 136"/>
              <a:gd name="T67" fmla="*/ 70 h 1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6"/>
              <a:gd name="T103" fmla="*/ 0 h 138"/>
              <a:gd name="T104" fmla="*/ 136 w 136"/>
              <a:gd name="T105" fmla="*/ 138 h 13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6" h="138">
                <a:moveTo>
                  <a:pt x="136" y="70"/>
                </a:moveTo>
                <a:lnTo>
                  <a:pt x="136" y="82"/>
                </a:lnTo>
                <a:lnTo>
                  <a:pt x="132" y="96"/>
                </a:lnTo>
                <a:lnTo>
                  <a:pt x="124" y="108"/>
                </a:lnTo>
                <a:lnTo>
                  <a:pt x="116" y="118"/>
                </a:lnTo>
                <a:lnTo>
                  <a:pt x="106" y="126"/>
                </a:lnTo>
                <a:lnTo>
                  <a:pt x="94" y="132"/>
                </a:lnTo>
                <a:lnTo>
                  <a:pt x="82" y="136"/>
                </a:lnTo>
                <a:lnTo>
                  <a:pt x="68" y="138"/>
                </a:lnTo>
                <a:lnTo>
                  <a:pt x="54" y="136"/>
                </a:lnTo>
                <a:lnTo>
                  <a:pt x="42" y="132"/>
                </a:lnTo>
                <a:lnTo>
                  <a:pt x="30" y="126"/>
                </a:lnTo>
                <a:lnTo>
                  <a:pt x="20" y="118"/>
                </a:lnTo>
                <a:lnTo>
                  <a:pt x="12" y="108"/>
                </a:lnTo>
                <a:lnTo>
                  <a:pt x="6" y="96"/>
                </a:lnTo>
                <a:lnTo>
                  <a:pt x="2" y="82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4" y="6"/>
                </a:lnTo>
                <a:lnTo>
                  <a:pt x="106" y="12"/>
                </a:lnTo>
                <a:lnTo>
                  <a:pt x="116" y="20"/>
                </a:lnTo>
                <a:lnTo>
                  <a:pt x="124" y="30"/>
                </a:lnTo>
                <a:lnTo>
                  <a:pt x="132" y="42"/>
                </a:lnTo>
                <a:lnTo>
                  <a:pt x="136" y="56"/>
                </a:lnTo>
                <a:lnTo>
                  <a:pt x="136" y="68"/>
                </a:lnTo>
                <a:lnTo>
                  <a:pt x="136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Freeform 27"/>
          <p:cNvSpPr>
            <a:spLocks/>
          </p:cNvSpPr>
          <p:nvPr/>
        </p:nvSpPr>
        <p:spPr bwMode="auto">
          <a:xfrm>
            <a:off x="447675" y="6013450"/>
            <a:ext cx="215900" cy="219075"/>
          </a:xfrm>
          <a:custGeom>
            <a:avLst/>
            <a:gdLst>
              <a:gd name="T0" fmla="*/ 136 w 136"/>
              <a:gd name="T1" fmla="*/ 70 h 138"/>
              <a:gd name="T2" fmla="*/ 136 w 136"/>
              <a:gd name="T3" fmla="*/ 82 h 138"/>
              <a:gd name="T4" fmla="*/ 132 w 136"/>
              <a:gd name="T5" fmla="*/ 96 h 138"/>
              <a:gd name="T6" fmla="*/ 124 w 136"/>
              <a:gd name="T7" fmla="*/ 108 h 138"/>
              <a:gd name="T8" fmla="*/ 116 w 136"/>
              <a:gd name="T9" fmla="*/ 118 h 138"/>
              <a:gd name="T10" fmla="*/ 106 w 136"/>
              <a:gd name="T11" fmla="*/ 126 h 138"/>
              <a:gd name="T12" fmla="*/ 94 w 136"/>
              <a:gd name="T13" fmla="*/ 132 h 138"/>
              <a:gd name="T14" fmla="*/ 82 w 136"/>
              <a:gd name="T15" fmla="*/ 136 h 138"/>
              <a:gd name="T16" fmla="*/ 68 w 136"/>
              <a:gd name="T17" fmla="*/ 138 h 138"/>
              <a:gd name="T18" fmla="*/ 54 w 136"/>
              <a:gd name="T19" fmla="*/ 136 h 138"/>
              <a:gd name="T20" fmla="*/ 42 w 136"/>
              <a:gd name="T21" fmla="*/ 132 h 138"/>
              <a:gd name="T22" fmla="*/ 30 w 136"/>
              <a:gd name="T23" fmla="*/ 126 h 138"/>
              <a:gd name="T24" fmla="*/ 20 w 136"/>
              <a:gd name="T25" fmla="*/ 118 h 138"/>
              <a:gd name="T26" fmla="*/ 12 w 136"/>
              <a:gd name="T27" fmla="*/ 108 h 138"/>
              <a:gd name="T28" fmla="*/ 6 w 136"/>
              <a:gd name="T29" fmla="*/ 96 h 138"/>
              <a:gd name="T30" fmla="*/ 2 w 136"/>
              <a:gd name="T31" fmla="*/ 82 h 138"/>
              <a:gd name="T32" fmla="*/ 0 w 136"/>
              <a:gd name="T33" fmla="*/ 70 h 138"/>
              <a:gd name="T34" fmla="*/ 2 w 136"/>
              <a:gd name="T35" fmla="*/ 56 h 138"/>
              <a:gd name="T36" fmla="*/ 6 w 136"/>
              <a:gd name="T37" fmla="*/ 42 h 138"/>
              <a:gd name="T38" fmla="*/ 12 w 136"/>
              <a:gd name="T39" fmla="*/ 30 h 138"/>
              <a:gd name="T40" fmla="*/ 20 w 136"/>
              <a:gd name="T41" fmla="*/ 20 h 138"/>
              <a:gd name="T42" fmla="*/ 30 w 136"/>
              <a:gd name="T43" fmla="*/ 12 h 138"/>
              <a:gd name="T44" fmla="*/ 42 w 136"/>
              <a:gd name="T45" fmla="*/ 6 h 138"/>
              <a:gd name="T46" fmla="*/ 54 w 136"/>
              <a:gd name="T47" fmla="*/ 2 h 138"/>
              <a:gd name="T48" fmla="*/ 68 w 136"/>
              <a:gd name="T49" fmla="*/ 0 h 138"/>
              <a:gd name="T50" fmla="*/ 82 w 136"/>
              <a:gd name="T51" fmla="*/ 2 h 138"/>
              <a:gd name="T52" fmla="*/ 94 w 136"/>
              <a:gd name="T53" fmla="*/ 6 h 138"/>
              <a:gd name="T54" fmla="*/ 106 w 136"/>
              <a:gd name="T55" fmla="*/ 12 h 138"/>
              <a:gd name="T56" fmla="*/ 116 w 136"/>
              <a:gd name="T57" fmla="*/ 20 h 138"/>
              <a:gd name="T58" fmla="*/ 124 w 136"/>
              <a:gd name="T59" fmla="*/ 30 h 138"/>
              <a:gd name="T60" fmla="*/ 132 w 136"/>
              <a:gd name="T61" fmla="*/ 42 h 138"/>
              <a:gd name="T62" fmla="*/ 136 w 136"/>
              <a:gd name="T63" fmla="*/ 56 h 138"/>
              <a:gd name="T64" fmla="*/ 136 w 136"/>
              <a:gd name="T65" fmla="*/ 68 h 1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"/>
              <a:gd name="T100" fmla="*/ 0 h 138"/>
              <a:gd name="T101" fmla="*/ 136 w 136"/>
              <a:gd name="T102" fmla="*/ 138 h 1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" h="138">
                <a:moveTo>
                  <a:pt x="136" y="70"/>
                </a:moveTo>
                <a:lnTo>
                  <a:pt x="136" y="82"/>
                </a:lnTo>
                <a:lnTo>
                  <a:pt x="132" y="96"/>
                </a:lnTo>
                <a:lnTo>
                  <a:pt x="124" y="108"/>
                </a:lnTo>
                <a:lnTo>
                  <a:pt x="116" y="118"/>
                </a:lnTo>
                <a:lnTo>
                  <a:pt x="106" y="126"/>
                </a:lnTo>
                <a:lnTo>
                  <a:pt x="94" y="132"/>
                </a:lnTo>
                <a:lnTo>
                  <a:pt x="82" y="136"/>
                </a:lnTo>
                <a:lnTo>
                  <a:pt x="68" y="138"/>
                </a:lnTo>
                <a:lnTo>
                  <a:pt x="54" y="136"/>
                </a:lnTo>
                <a:lnTo>
                  <a:pt x="42" y="132"/>
                </a:lnTo>
                <a:lnTo>
                  <a:pt x="30" y="126"/>
                </a:lnTo>
                <a:lnTo>
                  <a:pt x="20" y="118"/>
                </a:lnTo>
                <a:lnTo>
                  <a:pt x="12" y="108"/>
                </a:lnTo>
                <a:lnTo>
                  <a:pt x="6" y="96"/>
                </a:lnTo>
                <a:lnTo>
                  <a:pt x="2" y="82"/>
                </a:lnTo>
                <a:lnTo>
                  <a:pt x="0" y="70"/>
                </a:lnTo>
                <a:lnTo>
                  <a:pt x="2" y="56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4" y="6"/>
                </a:lnTo>
                <a:lnTo>
                  <a:pt x="106" y="12"/>
                </a:lnTo>
                <a:lnTo>
                  <a:pt x="116" y="20"/>
                </a:lnTo>
                <a:lnTo>
                  <a:pt x="124" y="30"/>
                </a:lnTo>
                <a:lnTo>
                  <a:pt x="132" y="42"/>
                </a:lnTo>
                <a:lnTo>
                  <a:pt x="136" y="56"/>
                </a:lnTo>
                <a:lnTo>
                  <a:pt x="136" y="68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Freeform 28"/>
          <p:cNvSpPr>
            <a:spLocks/>
          </p:cNvSpPr>
          <p:nvPr/>
        </p:nvSpPr>
        <p:spPr bwMode="auto">
          <a:xfrm>
            <a:off x="3082925" y="5540375"/>
            <a:ext cx="219075" cy="215900"/>
          </a:xfrm>
          <a:custGeom>
            <a:avLst/>
            <a:gdLst>
              <a:gd name="T0" fmla="*/ 138 w 138"/>
              <a:gd name="T1" fmla="*/ 68 h 136"/>
              <a:gd name="T2" fmla="*/ 136 w 138"/>
              <a:gd name="T3" fmla="*/ 82 h 136"/>
              <a:gd name="T4" fmla="*/ 132 w 138"/>
              <a:gd name="T5" fmla="*/ 96 h 136"/>
              <a:gd name="T6" fmla="*/ 126 w 138"/>
              <a:gd name="T7" fmla="*/ 106 h 136"/>
              <a:gd name="T8" fmla="*/ 118 w 138"/>
              <a:gd name="T9" fmla="*/ 116 h 136"/>
              <a:gd name="T10" fmla="*/ 106 w 138"/>
              <a:gd name="T11" fmla="*/ 126 h 136"/>
              <a:gd name="T12" fmla="*/ 96 w 138"/>
              <a:gd name="T13" fmla="*/ 132 h 136"/>
              <a:gd name="T14" fmla="*/ 82 w 138"/>
              <a:gd name="T15" fmla="*/ 136 h 136"/>
              <a:gd name="T16" fmla="*/ 68 w 138"/>
              <a:gd name="T17" fmla="*/ 136 h 136"/>
              <a:gd name="T18" fmla="*/ 54 w 138"/>
              <a:gd name="T19" fmla="*/ 136 h 136"/>
              <a:gd name="T20" fmla="*/ 42 w 138"/>
              <a:gd name="T21" fmla="*/ 132 h 136"/>
              <a:gd name="T22" fmla="*/ 30 w 138"/>
              <a:gd name="T23" fmla="*/ 126 h 136"/>
              <a:gd name="T24" fmla="*/ 20 w 138"/>
              <a:gd name="T25" fmla="*/ 116 h 136"/>
              <a:gd name="T26" fmla="*/ 12 w 138"/>
              <a:gd name="T27" fmla="*/ 106 h 136"/>
              <a:gd name="T28" fmla="*/ 6 w 138"/>
              <a:gd name="T29" fmla="*/ 96 h 136"/>
              <a:gd name="T30" fmla="*/ 2 w 138"/>
              <a:gd name="T31" fmla="*/ 82 h 136"/>
              <a:gd name="T32" fmla="*/ 0 w 138"/>
              <a:gd name="T33" fmla="*/ 68 h 136"/>
              <a:gd name="T34" fmla="*/ 2 w 138"/>
              <a:gd name="T35" fmla="*/ 54 h 136"/>
              <a:gd name="T36" fmla="*/ 6 w 138"/>
              <a:gd name="T37" fmla="*/ 42 h 136"/>
              <a:gd name="T38" fmla="*/ 12 w 138"/>
              <a:gd name="T39" fmla="*/ 30 h 136"/>
              <a:gd name="T40" fmla="*/ 20 w 138"/>
              <a:gd name="T41" fmla="*/ 20 h 136"/>
              <a:gd name="T42" fmla="*/ 30 w 138"/>
              <a:gd name="T43" fmla="*/ 12 h 136"/>
              <a:gd name="T44" fmla="*/ 42 w 138"/>
              <a:gd name="T45" fmla="*/ 6 h 136"/>
              <a:gd name="T46" fmla="*/ 54 w 138"/>
              <a:gd name="T47" fmla="*/ 2 h 136"/>
              <a:gd name="T48" fmla="*/ 68 w 138"/>
              <a:gd name="T49" fmla="*/ 0 h 136"/>
              <a:gd name="T50" fmla="*/ 82 w 138"/>
              <a:gd name="T51" fmla="*/ 2 h 136"/>
              <a:gd name="T52" fmla="*/ 96 w 138"/>
              <a:gd name="T53" fmla="*/ 6 h 136"/>
              <a:gd name="T54" fmla="*/ 106 w 138"/>
              <a:gd name="T55" fmla="*/ 12 h 136"/>
              <a:gd name="T56" fmla="*/ 118 w 138"/>
              <a:gd name="T57" fmla="*/ 20 h 136"/>
              <a:gd name="T58" fmla="*/ 126 w 138"/>
              <a:gd name="T59" fmla="*/ 30 h 136"/>
              <a:gd name="T60" fmla="*/ 132 w 138"/>
              <a:gd name="T61" fmla="*/ 42 h 136"/>
              <a:gd name="T62" fmla="*/ 136 w 138"/>
              <a:gd name="T63" fmla="*/ 54 h 136"/>
              <a:gd name="T64" fmla="*/ 136 w 138"/>
              <a:gd name="T65" fmla="*/ 68 h 136"/>
              <a:gd name="T66" fmla="*/ 138 w 138"/>
              <a:gd name="T67" fmla="*/ 68 h 1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8"/>
              <a:gd name="T103" fmla="*/ 0 h 136"/>
              <a:gd name="T104" fmla="*/ 138 w 138"/>
              <a:gd name="T105" fmla="*/ 136 h 1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8" h="136">
                <a:moveTo>
                  <a:pt x="138" y="68"/>
                </a:moveTo>
                <a:lnTo>
                  <a:pt x="136" y="82"/>
                </a:lnTo>
                <a:lnTo>
                  <a:pt x="132" y="96"/>
                </a:lnTo>
                <a:lnTo>
                  <a:pt x="126" y="106"/>
                </a:lnTo>
                <a:lnTo>
                  <a:pt x="118" y="116"/>
                </a:lnTo>
                <a:lnTo>
                  <a:pt x="106" y="126"/>
                </a:lnTo>
                <a:lnTo>
                  <a:pt x="96" y="132"/>
                </a:lnTo>
                <a:lnTo>
                  <a:pt x="82" y="136"/>
                </a:lnTo>
                <a:lnTo>
                  <a:pt x="68" y="136"/>
                </a:lnTo>
                <a:lnTo>
                  <a:pt x="54" y="136"/>
                </a:lnTo>
                <a:lnTo>
                  <a:pt x="42" y="132"/>
                </a:lnTo>
                <a:lnTo>
                  <a:pt x="30" y="126"/>
                </a:lnTo>
                <a:lnTo>
                  <a:pt x="20" y="116"/>
                </a:lnTo>
                <a:lnTo>
                  <a:pt x="12" y="106"/>
                </a:lnTo>
                <a:lnTo>
                  <a:pt x="6" y="96"/>
                </a:lnTo>
                <a:lnTo>
                  <a:pt x="2" y="82"/>
                </a:lnTo>
                <a:lnTo>
                  <a:pt x="0" y="68"/>
                </a:lnTo>
                <a:lnTo>
                  <a:pt x="2" y="54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6" y="6"/>
                </a:lnTo>
                <a:lnTo>
                  <a:pt x="106" y="12"/>
                </a:lnTo>
                <a:lnTo>
                  <a:pt x="118" y="20"/>
                </a:lnTo>
                <a:lnTo>
                  <a:pt x="126" y="30"/>
                </a:lnTo>
                <a:lnTo>
                  <a:pt x="132" y="42"/>
                </a:lnTo>
                <a:lnTo>
                  <a:pt x="136" y="54"/>
                </a:lnTo>
                <a:lnTo>
                  <a:pt x="136" y="68"/>
                </a:lnTo>
                <a:lnTo>
                  <a:pt x="138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Freeform 29"/>
          <p:cNvSpPr>
            <a:spLocks/>
          </p:cNvSpPr>
          <p:nvPr/>
        </p:nvSpPr>
        <p:spPr bwMode="auto">
          <a:xfrm>
            <a:off x="3082925" y="5540375"/>
            <a:ext cx="219075" cy="215900"/>
          </a:xfrm>
          <a:custGeom>
            <a:avLst/>
            <a:gdLst>
              <a:gd name="T0" fmla="*/ 138 w 138"/>
              <a:gd name="T1" fmla="*/ 68 h 136"/>
              <a:gd name="T2" fmla="*/ 136 w 138"/>
              <a:gd name="T3" fmla="*/ 82 h 136"/>
              <a:gd name="T4" fmla="*/ 132 w 138"/>
              <a:gd name="T5" fmla="*/ 96 h 136"/>
              <a:gd name="T6" fmla="*/ 126 w 138"/>
              <a:gd name="T7" fmla="*/ 106 h 136"/>
              <a:gd name="T8" fmla="*/ 118 w 138"/>
              <a:gd name="T9" fmla="*/ 116 h 136"/>
              <a:gd name="T10" fmla="*/ 106 w 138"/>
              <a:gd name="T11" fmla="*/ 126 h 136"/>
              <a:gd name="T12" fmla="*/ 96 w 138"/>
              <a:gd name="T13" fmla="*/ 132 h 136"/>
              <a:gd name="T14" fmla="*/ 82 w 138"/>
              <a:gd name="T15" fmla="*/ 136 h 136"/>
              <a:gd name="T16" fmla="*/ 68 w 138"/>
              <a:gd name="T17" fmla="*/ 136 h 136"/>
              <a:gd name="T18" fmla="*/ 54 w 138"/>
              <a:gd name="T19" fmla="*/ 136 h 136"/>
              <a:gd name="T20" fmla="*/ 42 w 138"/>
              <a:gd name="T21" fmla="*/ 132 h 136"/>
              <a:gd name="T22" fmla="*/ 30 w 138"/>
              <a:gd name="T23" fmla="*/ 126 h 136"/>
              <a:gd name="T24" fmla="*/ 20 w 138"/>
              <a:gd name="T25" fmla="*/ 116 h 136"/>
              <a:gd name="T26" fmla="*/ 12 w 138"/>
              <a:gd name="T27" fmla="*/ 106 h 136"/>
              <a:gd name="T28" fmla="*/ 6 w 138"/>
              <a:gd name="T29" fmla="*/ 96 h 136"/>
              <a:gd name="T30" fmla="*/ 2 w 138"/>
              <a:gd name="T31" fmla="*/ 82 h 136"/>
              <a:gd name="T32" fmla="*/ 0 w 138"/>
              <a:gd name="T33" fmla="*/ 68 h 136"/>
              <a:gd name="T34" fmla="*/ 2 w 138"/>
              <a:gd name="T35" fmla="*/ 54 h 136"/>
              <a:gd name="T36" fmla="*/ 6 w 138"/>
              <a:gd name="T37" fmla="*/ 42 h 136"/>
              <a:gd name="T38" fmla="*/ 12 w 138"/>
              <a:gd name="T39" fmla="*/ 30 h 136"/>
              <a:gd name="T40" fmla="*/ 20 w 138"/>
              <a:gd name="T41" fmla="*/ 20 h 136"/>
              <a:gd name="T42" fmla="*/ 30 w 138"/>
              <a:gd name="T43" fmla="*/ 12 h 136"/>
              <a:gd name="T44" fmla="*/ 42 w 138"/>
              <a:gd name="T45" fmla="*/ 6 h 136"/>
              <a:gd name="T46" fmla="*/ 54 w 138"/>
              <a:gd name="T47" fmla="*/ 2 h 136"/>
              <a:gd name="T48" fmla="*/ 68 w 138"/>
              <a:gd name="T49" fmla="*/ 0 h 136"/>
              <a:gd name="T50" fmla="*/ 82 w 138"/>
              <a:gd name="T51" fmla="*/ 2 h 136"/>
              <a:gd name="T52" fmla="*/ 96 w 138"/>
              <a:gd name="T53" fmla="*/ 6 h 136"/>
              <a:gd name="T54" fmla="*/ 106 w 138"/>
              <a:gd name="T55" fmla="*/ 12 h 136"/>
              <a:gd name="T56" fmla="*/ 118 w 138"/>
              <a:gd name="T57" fmla="*/ 20 h 136"/>
              <a:gd name="T58" fmla="*/ 126 w 138"/>
              <a:gd name="T59" fmla="*/ 30 h 136"/>
              <a:gd name="T60" fmla="*/ 132 w 138"/>
              <a:gd name="T61" fmla="*/ 42 h 136"/>
              <a:gd name="T62" fmla="*/ 136 w 138"/>
              <a:gd name="T63" fmla="*/ 54 h 136"/>
              <a:gd name="T64" fmla="*/ 136 w 138"/>
              <a:gd name="T65" fmla="*/ 68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8"/>
              <a:gd name="T100" fmla="*/ 0 h 136"/>
              <a:gd name="T101" fmla="*/ 138 w 138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8" h="136">
                <a:moveTo>
                  <a:pt x="138" y="68"/>
                </a:moveTo>
                <a:lnTo>
                  <a:pt x="136" y="82"/>
                </a:lnTo>
                <a:lnTo>
                  <a:pt x="132" y="96"/>
                </a:lnTo>
                <a:lnTo>
                  <a:pt x="126" y="106"/>
                </a:lnTo>
                <a:lnTo>
                  <a:pt x="118" y="116"/>
                </a:lnTo>
                <a:lnTo>
                  <a:pt x="106" y="126"/>
                </a:lnTo>
                <a:lnTo>
                  <a:pt x="96" y="132"/>
                </a:lnTo>
                <a:lnTo>
                  <a:pt x="82" y="136"/>
                </a:lnTo>
                <a:lnTo>
                  <a:pt x="68" y="136"/>
                </a:lnTo>
                <a:lnTo>
                  <a:pt x="54" y="136"/>
                </a:lnTo>
                <a:lnTo>
                  <a:pt x="42" y="132"/>
                </a:lnTo>
                <a:lnTo>
                  <a:pt x="30" y="126"/>
                </a:lnTo>
                <a:lnTo>
                  <a:pt x="20" y="116"/>
                </a:lnTo>
                <a:lnTo>
                  <a:pt x="12" y="106"/>
                </a:lnTo>
                <a:lnTo>
                  <a:pt x="6" y="96"/>
                </a:lnTo>
                <a:lnTo>
                  <a:pt x="2" y="82"/>
                </a:lnTo>
                <a:lnTo>
                  <a:pt x="0" y="68"/>
                </a:lnTo>
                <a:lnTo>
                  <a:pt x="2" y="54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2"/>
                </a:lnTo>
                <a:lnTo>
                  <a:pt x="42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6" y="6"/>
                </a:lnTo>
                <a:lnTo>
                  <a:pt x="106" y="12"/>
                </a:lnTo>
                <a:lnTo>
                  <a:pt x="118" y="20"/>
                </a:lnTo>
                <a:lnTo>
                  <a:pt x="126" y="30"/>
                </a:lnTo>
                <a:lnTo>
                  <a:pt x="132" y="42"/>
                </a:lnTo>
                <a:lnTo>
                  <a:pt x="136" y="54"/>
                </a:lnTo>
                <a:lnTo>
                  <a:pt x="136" y="68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4" name="Freeform 30"/>
          <p:cNvSpPr>
            <a:spLocks/>
          </p:cNvSpPr>
          <p:nvPr/>
        </p:nvSpPr>
        <p:spPr bwMode="auto">
          <a:xfrm>
            <a:off x="5961063" y="4251325"/>
            <a:ext cx="228600" cy="228600"/>
          </a:xfrm>
          <a:custGeom>
            <a:avLst/>
            <a:gdLst>
              <a:gd name="T0" fmla="*/ 144 w 144"/>
              <a:gd name="T1" fmla="*/ 72 h 144"/>
              <a:gd name="T2" fmla="*/ 142 w 144"/>
              <a:gd name="T3" fmla="*/ 86 h 144"/>
              <a:gd name="T4" fmla="*/ 138 w 144"/>
              <a:gd name="T5" fmla="*/ 100 h 144"/>
              <a:gd name="T6" fmla="*/ 132 w 144"/>
              <a:gd name="T7" fmla="*/ 112 h 144"/>
              <a:gd name="T8" fmla="*/ 122 w 144"/>
              <a:gd name="T9" fmla="*/ 122 h 144"/>
              <a:gd name="T10" fmla="*/ 112 w 144"/>
              <a:gd name="T11" fmla="*/ 132 h 144"/>
              <a:gd name="T12" fmla="*/ 100 w 144"/>
              <a:gd name="T13" fmla="*/ 138 h 144"/>
              <a:gd name="T14" fmla="*/ 86 w 144"/>
              <a:gd name="T15" fmla="*/ 142 h 144"/>
              <a:gd name="T16" fmla="*/ 72 w 144"/>
              <a:gd name="T17" fmla="*/ 144 h 144"/>
              <a:gd name="T18" fmla="*/ 58 w 144"/>
              <a:gd name="T19" fmla="*/ 142 h 144"/>
              <a:gd name="T20" fmla="*/ 44 w 144"/>
              <a:gd name="T21" fmla="*/ 138 h 144"/>
              <a:gd name="T22" fmla="*/ 32 w 144"/>
              <a:gd name="T23" fmla="*/ 132 h 144"/>
              <a:gd name="T24" fmla="*/ 22 w 144"/>
              <a:gd name="T25" fmla="*/ 122 h 144"/>
              <a:gd name="T26" fmla="*/ 12 w 144"/>
              <a:gd name="T27" fmla="*/ 112 h 144"/>
              <a:gd name="T28" fmla="*/ 6 w 144"/>
              <a:gd name="T29" fmla="*/ 100 h 144"/>
              <a:gd name="T30" fmla="*/ 2 w 144"/>
              <a:gd name="T31" fmla="*/ 86 h 144"/>
              <a:gd name="T32" fmla="*/ 0 w 144"/>
              <a:gd name="T33" fmla="*/ 72 h 144"/>
              <a:gd name="T34" fmla="*/ 2 w 144"/>
              <a:gd name="T35" fmla="*/ 58 h 144"/>
              <a:gd name="T36" fmla="*/ 6 w 144"/>
              <a:gd name="T37" fmla="*/ 44 h 144"/>
              <a:gd name="T38" fmla="*/ 12 w 144"/>
              <a:gd name="T39" fmla="*/ 32 h 144"/>
              <a:gd name="T40" fmla="*/ 22 w 144"/>
              <a:gd name="T41" fmla="*/ 22 h 144"/>
              <a:gd name="T42" fmla="*/ 32 w 144"/>
              <a:gd name="T43" fmla="*/ 12 h 144"/>
              <a:gd name="T44" fmla="*/ 44 w 144"/>
              <a:gd name="T45" fmla="*/ 6 h 144"/>
              <a:gd name="T46" fmla="*/ 58 w 144"/>
              <a:gd name="T47" fmla="*/ 2 h 144"/>
              <a:gd name="T48" fmla="*/ 72 w 144"/>
              <a:gd name="T49" fmla="*/ 0 h 144"/>
              <a:gd name="T50" fmla="*/ 86 w 144"/>
              <a:gd name="T51" fmla="*/ 2 h 144"/>
              <a:gd name="T52" fmla="*/ 100 w 144"/>
              <a:gd name="T53" fmla="*/ 6 h 144"/>
              <a:gd name="T54" fmla="*/ 112 w 144"/>
              <a:gd name="T55" fmla="*/ 12 h 144"/>
              <a:gd name="T56" fmla="*/ 122 w 144"/>
              <a:gd name="T57" fmla="*/ 22 h 144"/>
              <a:gd name="T58" fmla="*/ 132 w 144"/>
              <a:gd name="T59" fmla="*/ 32 h 144"/>
              <a:gd name="T60" fmla="*/ 138 w 144"/>
              <a:gd name="T61" fmla="*/ 44 h 144"/>
              <a:gd name="T62" fmla="*/ 142 w 144"/>
              <a:gd name="T63" fmla="*/ 58 h 144"/>
              <a:gd name="T64" fmla="*/ 142 w 144"/>
              <a:gd name="T65" fmla="*/ 72 h 144"/>
              <a:gd name="T66" fmla="*/ 144 w 144"/>
              <a:gd name="T67" fmla="*/ 72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144"/>
              <a:gd name="T104" fmla="*/ 144 w 144"/>
              <a:gd name="T105" fmla="*/ 144 h 1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144">
                <a:moveTo>
                  <a:pt x="144" y="72"/>
                </a:moveTo>
                <a:lnTo>
                  <a:pt x="142" y="86"/>
                </a:lnTo>
                <a:lnTo>
                  <a:pt x="138" y="100"/>
                </a:lnTo>
                <a:lnTo>
                  <a:pt x="132" y="112"/>
                </a:lnTo>
                <a:lnTo>
                  <a:pt x="122" y="122"/>
                </a:lnTo>
                <a:lnTo>
                  <a:pt x="112" y="132"/>
                </a:lnTo>
                <a:lnTo>
                  <a:pt x="100" y="138"/>
                </a:lnTo>
                <a:lnTo>
                  <a:pt x="86" y="142"/>
                </a:lnTo>
                <a:lnTo>
                  <a:pt x="72" y="144"/>
                </a:lnTo>
                <a:lnTo>
                  <a:pt x="58" y="142"/>
                </a:lnTo>
                <a:lnTo>
                  <a:pt x="44" y="138"/>
                </a:lnTo>
                <a:lnTo>
                  <a:pt x="32" y="13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2"/>
                </a:lnTo>
                <a:lnTo>
                  <a:pt x="122" y="22"/>
                </a:lnTo>
                <a:lnTo>
                  <a:pt x="132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  <a:lnTo>
                  <a:pt x="144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5" name="Freeform 31"/>
          <p:cNvSpPr>
            <a:spLocks/>
          </p:cNvSpPr>
          <p:nvPr/>
        </p:nvSpPr>
        <p:spPr bwMode="auto">
          <a:xfrm>
            <a:off x="5961063" y="4251325"/>
            <a:ext cx="228600" cy="228600"/>
          </a:xfrm>
          <a:custGeom>
            <a:avLst/>
            <a:gdLst>
              <a:gd name="T0" fmla="*/ 144 w 144"/>
              <a:gd name="T1" fmla="*/ 72 h 144"/>
              <a:gd name="T2" fmla="*/ 142 w 144"/>
              <a:gd name="T3" fmla="*/ 86 h 144"/>
              <a:gd name="T4" fmla="*/ 138 w 144"/>
              <a:gd name="T5" fmla="*/ 100 h 144"/>
              <a:gd name="T6" fmla="*/ 132 w 144"/>
              <a:gd name="T7" fmla="*/ 112 h 144"/>
              <a:gd name="T8" fmla="*/ 122 w 144"/>
              <a:gd name="T9" fmla="*/ 122 h 144"/>
              <a:gd name="T10" fmla="*/ 112 w 144"/>
              <a:gd name="T11" fmla="*/ 132 h 144"/>
              <a:gd name="T12" fmla="*/ 100 w 144"/>
              <a:gd name="T13" fmla="*/ 138 h 144"/>
              <a:gd name="T14" fmla="*/ 86 w 144"/>
              <a:gd name="T15" fmla="*/ 142 h 144"/>
              <a:gd name="T16" fmla="*/ 72 w 144"/>
              <a:gd name="T17" fmla="*/ 144 h 144"/>
              <a:gd name="T18" fmla="*/ 58 w 144"/>
              <a:gd name="T19" fmla="*/ 142 h 144"/>
              <a:gd name="T20" fmla="*/ 44 w 144"/>
              <a:gd name="T21" fmla="*/ 138 h 144"/>
              <a:gd name="T22" fmla="*/ 32 w 144"/>
              <a:gd name="T23" fmla="*/ 132 h 144"/>
              <a:gd name="T24" fmla="*/ 22 w 144"/>
              <a:gd name="T25" fmla="*/ 122 h 144"/>
              <a:gd name="T26" fmla="*/ 12 w 144"/>
              <a:gd name="T27" fmla="*/ 112 h 144"/>
              <a:gd name="T28" fmla="*/ 6 w 144"/>
              <a:gd name="T29" fmla="*/ 100 h 144"/>
              <a:gd name="T30" fmla="*/ 2 w 144"/>
              <a:gd name="T31" fmla="*/ 86 h 144"/>
              <a:gd name="T32" fmla="*/ 0 w 144"/>
              <a:gd name="T33" fmla="*/ 72 h 144"/>
              <a:gd name="T34" fmla="*/ 2 w 144"/>
              <a:gd name="T35" fmla="*/ 58 h 144"/>
              <a:gd name="T36" fmla="*/ 6 w 144"/>
              <a:gd name="T37" fmla="*/ 44 h 144"/>
              <a:gd name="T38" fmla="*/ 12 w 144"/>
              <a:gd name="T39" fmla="*/ 32 h 144"/>
              <a:gd name="T40" fmla="*/ 22 w 144"/>
              <a:gd name="T41" fmla="*/ 22 h 144"/>
              <a:gd name="T42" fmla="*/ 32 w 144"/>
              <a:gd name="T43" fmla="*/ 12 h 144"/>
              <a:gd name="T44" fmla="*/ 44 w 144"/>
              <a:gd name="T45" fmla="*/ 6 h 144"/>
              <a:gd name="T46" fmla="*/ 58 w 144"/>
              <a:gd name="T47" fmla="*/ 2 h 144"/>
              <a:gd name="T48" fmla="*/ 72 w 144"/>
              <a:gd name="T49" fmla="*/ 0 h 144"/>
              <a:gd name="T50" fmla="*/ 86 w 144"/>
              <a:gd name="T51" fmla="*/ 2 h 144"/>
              <a:gd name="T52" fmla="*/ 100 w 144"/>
              <a:gd name="T53" fmla="*/ 6 h 144"/>
              <a:gd name="T54" fmla="*/ 112 w 144"/>
              <a:gd name="T55" fmla="*/ 12 h 144"/>
              <a:gd name="T56" fmla="*/ 122 w 144"/>
              <a:gd name="T57" fmla="*/ 22 h 144"/>
              <a:gd name="T58" fmla="*/ 132 w 144"/>
              <a:gd name="T59" fmla="*/ 32 h 144"/>
              <a:gd name="T60" fmla="*/ 138 w 144"/>
              <a:gd name="T61" fmla="*/ 44 h 144"/>
              <a:gd name="T62" fmla="*/ 142 w 144"/>
              <a:gd name="T63" fmla="*/ 58 h 144"/>
              <a:gd name="T64" fmla="*/ 142 w 144"/>
              <a:gd name="T65" fmla="*/ 72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44"/>
              <a:gd name="T101" fmla="*/ 144 w 144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44">
                <a:moveTo>
                  <a:pt x="144" y="72"/>
                </a:moveTo>
                <a:lnTo>
                  <a:pt x="142" y="86"/>
                </a:lnTo>
                <a:lnTo>
                  <a:pt x="138" y="100"/>
                </a:lnTo>
                <a:lnTo>
                  <a:pt x="132" y="112"/>
                </a:lnTo>
                <a:lnTo>
                  <a:pt x="122" y="122"/>
                </a:lnTo>
                <a:lnTo>
                  <a:pt x="112" y="132"/>
                </a:lnTo>
                <a:lnTo>
                  <a:pt x="100" y="138"/>
                </a:lnTo>
                <a:lnTo>
                  <a:pt x="86" y="142"/>
                </a:lnTo>
                <a:lnTo>
                  <a:pt x="72" y="144"/>
                </a:lnTo>
                <a:lnTo>
                  <a:pt x="58" y="142"/>
                </a:lnTo>
                <a:lnTo>
                  <a:pt x="44" y="138"/>
                </a:lnTo>
                <a:lnTo>
                  <a:pt x="32" y="13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2"/>
                </a:lnTo>
                <a:lnTo>
                  <a:pt x="122" y="22"/>
                </a:lnTo>
                <a:lnTo>
                  <a:pt x="132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6" name="Freeform 32"/>
          <p:cNvSpPr>
            <a:spLocks/>
          </p:cNvSpPr>
          <p:nvPr/>
        </p:nvSpPr>
        <p:spPr bwMode="auto">
          <a:xfrm>
            <a:off x="5961063" y="5156200"/>
            <a:ext cx="228600" cy="225425"/>
          </a:xfrm>
          <a:custGeom>
            <a:avLst/>
            <a:gdLst>
              <a:gd name="T0" fmla="*/ 144 w 144"/>
              <a:gd name="T1" fmla="*/ 72 h 142"/>
              <a:gd name="T2" fmla="*/ 142 w 144"/>
              <a:gd name="T3" fmla="*/ 86 h 142"/>
              <a:gd name="T4" fmla="*/ 138 w 144"/>
              <a:gd name="T5" fmla="*/ 100 h 142"/>
              <a:gd name="T6" fmla="*/ 132 w 144"/>
              <a:gd name="T7" fmla="*/ 112 h 142"/>
              <a:gd name="T8" fmla="*/ 122 w 144"/>
              <a:gd name="T9" fmla="*/ 122 h 142"/>
              <a:gd name="T10" fmla="*/ 112 w 144"/>
              <a:gd name="T11" fmla="*/ 130 h 142"/>
              <a:gd name="T12" fmla="*/ 100 w 144"/>
              <a:gd name="T13" fmla="*/ 138 h 142"/>
              <a:gd name="T14" fmla="*/ 86 w 144"/>
              <a:gd name="T15" fmla="*/ 142 h 142"/>
              <a:gd name="T16" fmla="*/ 72 w 144"/>
              <a:gd name="T17" fmla="*/ 142 h 142"/>
              <a:gd name="T18" fmla="*/ 58 w 144"/>
              <a:gd name="T19" fmla="*/ 142 h 142"/>
              <a:gd name="T20" fmla="*/ 44 w 144"/>
              <a:gd name="T21" fmla="*/ 138 h 142"/>
              <a:gd name="T22" fmla="*/ 32 w 144"/>
              <a:gd name="T23" fmla="*/ 130 h 142"/>
              <a:gd name="T24" fmla="*/ 22 w 144"/>
              <a:gd name="T25" fmla="*/ 122 h 142"/>
              <a:gd name="T26" fmla="*/ 12 w 144"/>
              <a:gd name="T27" fmla="*/ 112 h 142"/>
              <a:gd name="T28" fmla="*/ 6 w 144"/>
              <a:gd name="T29" fmla="*/ 100 h 142"/>
              <a:gd name="T30" fmla="*/ 2 w 144"/>
              <a:gd name="T31" fmla="*/ 86 h 142"/>
              <a:gd name="T32" fmla="*/ 0 w 144"/>
              <a:gd name="T33" fmla="*/ 72 h 142"/>
              <a:gd name="T34" fmla="*/ 2 w 144"/>
              <a:gd name="T35" fmla="*/ 56 h 142"/>
              <a:gd name="T36" fmla="*/ 6 w 144"/>
              <a:gd name="T37" fmla="*/ 44 h 142"/>
              <a:gd name="T38" fmla="*/ 12 w 144"/>
              <a:gd name="T39" fmla="*/ 32 h 142"/>
              <a:gd name="T40" fmla="*/ 22 w 144"/>
              <a:gd name="T41" fmla="*/ 20 h 142"/>
              <a:gd name="T42" fmla="*/ 32 w 144"/>
              <a:gd name="T43" fmla="*/ 12 h 142"/>
              <a:gd name="T44" fmla="*/ 44 w 144"/>
              <a:gd name="T45" fmla="*/ 6 h 142"/>
              <a:gd name="T46" fmla="*/ 58 w 144"/>
              <a:gd name="T47" fmla="*/ 0 h 142"/>
              <a:gd name="T48" fmla="*/ 72 w 144"/>
              <a:gd name="T49" fmla="*/ 0 h 142"/>
              <a:gd name="T50" fmla="*/ 86 w 144"/>
              <a:gd name="T51" fmla="*/ 0 h 142"/>
              <a:gd name="T52" fmla="*/ 100 w 144"/>
              <a:gd name="T53" fmla="*/ 6 h 142"/>
              <a:gd name="T54" fmla="*/ 112 w 144"/>
              <a:gd name="T55" fmla="*/ 12 h 142"/>
              <a:gd name="T56" fmla="*/ 122 w 144"/>
              <a:gd name="T57" fmla="*/ 20 h 142"/>
              <a:gd name="T58" fmla="*/ 132 w 144"/>
              <a:gd name="T59" fmla="*/ 32 h 142"/>
              <a:gd name="T60" fmla="*/ 138 w 144"/>
              <a:gd name="T61" fmla="*/ 44 h 142"/>
              <a:gd name="T62" fmla="*/ 142 w 144"/>
              <a:gd name="T63" fmla="*/ 56 h 142"/>
              <a:gd name="T64" fmla="*/ 142 w 144"/>
              <a:gd name="T65" fmla="*/ 72 h 142"/>
              <a:gd name="T66" fmla="*/ 144 w 144"/>
              <a:gd name="T67" fmla="*/ 72 h 1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142"/>
              <a:gd name="T104" fmla="*/ 144 w 144"/>
              <a:gd name="T105" fmla="*/ 142 h 1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142">
                <a:moveTo>
                  <a:pt x="144" y="72"/>
                </a:moveTo>
                <a:lnTo>
                  <a:pt x="142" y="86"/>
                </a:lnTo>
                <a:lnTo>
                  <a:pt x="138" y="100"/>
                </a:lnTo>
                <a:lnTo>
                  <a:pt x="132" y="112"/>
                </a:lnTo>
                <a:lnTo>
                  <a:pt x="122" y="122"/>
                </a:lnTo>
                <a:lnTo>
                  <a:pt x="112" y="130"/>
                </a:lnTo>
                <a:lnTo>
                  <a:pt x="100" y="138"/>
                </a:lnTo>
                <a:lnTo>
                  <a:pt x="86" y="142"/>
                </a:lnTo>
                <a:lnTo>
                  <a:pt x="72" y="142"/>
                </a:lnTo>
                <a:lnTo>
                  <a:pt x="58" y="142"/>
                </a:lnTo>
                <a:lnTo>
                  <a:pt x="44" y="138"/>
                </a:lnTo>
                <a:lnTo>
                  <a:pt x="32" y="130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2"/>
                </a:lnTo>
                <a:lnTo>
                  <a:pt x="22" y="20"/>
                </a:lnTo>
                <a:lnTo>
                  <a:pt x="32" y="12"/>
                </a:lnTo>
                <a:lnTo>
                  <a:pt x="44" y="6"/>
                </a:lnTo>
                <a:lnTo>
                  <a:pt x="58" y="0"/>
                </a:lnTo>
                <a:lnTo>
                  <a:pt x="72" y="0"/>
                </a:lnTo>
                <a:lnTo>
                  <a:pt x="86" y="0"/>
                </a:lnTo>
                <a:lnTo>
                  <a:pt x="100" y="6"/>
                </a:lnTo>
                <a:lnTo>
                  <a:pt x="112" y="12"/>
                </a:lnTo>
                <a:lnTo>
                  <a:pt x="122" y="20"/>
                </a:lnTo>
                <a:lnTo>
                  <a:pt x="132" y="32"/>
                </a:lnTo>
                <a:lnTo>
                  <a:pt x="138" y="44"/>
                </a:lnTo>
                <a:lnTo>
                  <a:pt x="142" y="56"/>
                </a:lnTo>
                <a:lnTo>
                  <a:pt x="142" y="72"/>
                </a:lnTo>
                <a:lnTo>
                  <a:pt x="144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Freeform 33"/>
          <p:cNvSpPr>
            <a:spLocks/>
          </p:cNvSpPr>
          <p:nvPr/>
        </p:nvSpPr>
        <p:spPr bwMode="auto">
          <a:xfrm>
            <a:off x="5961063" y="5156200"/>
            <a:ext cx="228600" cy="225425"/>
          </a:xfrm>
          <a:custGeom>
            <a:avLst/>
            <a:gdLst>
              <a:gd name="T0" fmla="*/ 144 w 144"/>
              <a:gd name="T1" fmla="*/ 72 h 142"/>
              <a:gd name="T2" fmla="*/ 142 w 144"/>
              <a:gd name="T3" fmla="*/ 86 h 142"/>
              <a:gd name="T4" fmla="*/ 138 w 144"/>
              <a:gd name="T5" fmla="*/ 100 h 142"/>
              <a:gd name="T6" fmla="*/ 132 w 144"/>
              <a:gd name="T7" fmla="*/ 112 h 142"/>
              <a:gd name="T8" fmla="*/ 122 w 144"/>
              <a:gd name="T9" fmla="*/ 122 h 142"/>
              <a:gd name="T10" fmla="*/ 112 w 144"/>
              <a:gd name="T11" fmla="*/ 130 h 142"/>
              <a:gd name="T12" fmla="*/ 100 w 144"/>
              <a:gd name="T13" fmla="*/ 138 h 142"/>
              <a:gd name="T14" fmla="*/ 86 w 144"/>
              <a:gd name="T15" fmla="*/ 142 h 142"/>
              <a:gd name="T16" fmla="*/ 72 w 144"/>
              <a:gd name="T17" fmla="*/ 142 h 142"/>
              <a:gd name="T18" fmla="*/ 58 w 144"/>
              <a:gd name="T19" fmla="*/ 142 h 142"/>
              <a:gd name="T20" fmla="*/ 44 w 144"/>
              <a:gd name="T21" fmla="*/ 138 h 142"/>
              <a:gd name="T22" fmla="*/ 32 w 144"/>
              <a:gd name="T23" fmla="*/ 130 h 142"/>
              <a:gd name="T24" fmla="*/ 22 w 144"/>
              <a:gd name="T25" fmla="*/ 122 h 142"/>
              <a:gd name="T26" fmla="*/ 12 w 144"/>
              <a:gd name="T27" fmla="*/ 112 h 142"/>
              <a:gd name="T28" fmla="*/ 6 w 144"/>
              <a:gd name="T29" fmla="*/ 100 h 142"/>
              <a:gd name="T30" fmla="*/ 2 w 144"/>
              <a:gd name="T31" fmla="*/ 86 h 142"/>
              <a:gd name="T32" fmla="*/ 0 w 144"/>
              <a:gd name="T33" fmla="*/ 72 h 142"/>
              <a:gd name="T34" fmla="*/ 2 w 144"/>
              <a:gd name="T35" fmla="*/ 56 h 142"/>
              <a:gd name="T36" fmla="*/ 6 w 144"/>
              <a:gd name="T37" fmla="*/ 44 h 142"/>
              <a:gd name="T38" fmla="*/ 12 w 144"/>
              <a:gd name="T39" fmla="*/ 32 h 142"/>
              <a:gd name="T40" fmla="*/ 22 w 144"/>
              <a:gd name="T41" fmla="*/ 20 h 142"/>
              <a:gd name="T42" fmla="*/ 32 w 144"/>
              <a:gd name="T43" fmla="*/ 12 h 142"/>
              <a:gd name="T44" fmla="*/ 44 w 144"/>
              <a:gd name="T45" fmla="*/ 6 h 142"/>
              <a:gd name="T46" fmla="*/ 58 w 144"/>
              <a:gd name="T47" fmla="*/ 0 h 142"/>
              <a:gd name="T48" fmla="*/ 72 w 144"/>
              <a:gd name="T49" fmla="*/ 0 h 142"/>
              <a:gd name="T50" fmla="*/ 86 w 144"/>
              <a:gd name="T51" fmla="*/ 0 h 142"/>
              <a:gd name="T52" fmla="*/ 100 w 144"/>
              <a:gd name="T53" fmla="*/ 6 h 142"/>
              <a:gd name="T54" fmla="*/ 112 w 144"/>
              <a:gd name="T55" fmla="*/ 12 h 142"/>
              <a:gd name="T56" fmla="*/ 122 w 144"/>
              <a:gd name="T57" fmla="*/ 20 h 142"/>
              <a:gd name="T58" fmla="*/ 132 w 144"/>
              <a:gd name="T59" fmla="*/ 32 h 142"/>
              <a:gd name="T60" fmla="*/ 138 w 144"/>
              <a:gd name="T61" fmla="*/ 44 h 142"/>
              <a:gd name="T62" fmla="*/ 142 w 144"/>
              <a:gd name="T63" fmla="*/ 56 h 142"/>
              <a:gd name="T64" fmla="*/ 142 w 144"/>
              <a:gd name="T65" fmla="*/ 72 h 1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42"/>
              <a:gd name="T101" fmla="*/ 144 w 144"/>
              <a:gd name="T102" fmla="*/ 142 h 1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42">
                <a:moveTo>
                  <a:pt x="144" y="72"/>
                </a:moveTo>
                <a:lnTo>
                  <a:pt x="142" y="86"/>
                </a:lnTo>
                <a:lnTo>
                  <a:pt x="138" y="100"/>
                </a:lnTo>
                <a:lnTo>
                  <a:pt x="132" y="112"/>
                </a:lnTo>
                <a:lnTo>
                  <a:pt x="122" y="122"/>
                </a:lnTo>
                <a:lnTo>
                  <a:pt x="112" y="130"/>
                </a:lnTo>
                <a:lnTo>
                  <a:pt x="100" y="138"/>
                </a:lnTo>
                <a:lnTo>
                  <a:pt x="86" y="142"/>
                </a:lnTo>
                <a:lnTo>
                  <a:pt x="72" y="142"/>
                </a:lnTo>
                <a:lnTo>
                  <a:pt x="58" y="142"/>
                </a:lnTo>
                <a:lnTo>
                  <a:pt x="44" y="138"/>
                </a:lnTo>
                <a:lnTo>
                  <a:pt x="32" y="130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2" y="56"/>
                </a:lnTo>
                <a:lnTo>
                  <a:pt x="6" y="44"/>
                </a:lnTo>
                <a:lnTo>
                  <a:pt x="12" y="32"/>
                </a:lnTo>
                <a:lnTo>
                  <a:pt x="22" y="20"/>
                </a:lnTo>
                <a:lnTo>
                  <a:pt x="32" y="12"/>
                </a:lnTo>
                <a:lnTo>
                  <a:pt x="44" y="6"/>
                </a:lnTo>
                <a:lnTo>
                  <a:pt x="58" y="0"/>
                </a:lnTo>
                <a:lnTo>
                  <a:pt x="72" y="0"/>
                </a:lnTo>
                <a:lnTo>
                  <a:pt x="86" y="0"/>
                </a:lnTo>
                <a:lnTo>
                  <a:pt x="100" y="6"/>
                </a:lnTo>
                <a:lnTo>
                  <a:pt x="112" y="12"/>
                </a:lnTo>
                <a:lnTo>
                  <a:pt x="122" y="20"/>
                </a:lnTo>
                <a:lnTo>
                  <a:pt x="132" y="32"/>
                </a:lnTo>
                <a:lnTo>
                  <a:pt x="138" y="44"/>
                </a:lnTo>
                <a:lnTo>
                  <a:pt x="142" y="56"/>
                </a:lnTo>
                <a:lnTo>
                  <a:pt x="142" y="72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34"/>
          <p:cNvSpPr>
            <a:spLocks noChangeShapeType="1"/>
          </p:cNvSpPr>
          <p:nvPr/>
        </p:nvSpPr>
        <p:spPr bwMode="auto">
          <a:xfrm flipV="1">
            <a:off x="2686050" y="1125538"/>
            <a:ext cx="1588" cy="153352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Rectangle 35"/>
          <p:cNvSpPr>
            <a:spLocks noChangeArrowheads="1"/>
          </p:cNvSpPr>
          <p:nvPr/>
        </p:nvSpPr>
        <p:spPr bwMode="auto">
          <a:xfrm>
            <a:off x="7059613" y="1908175"/>
            <a:ext cx="1192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Scala tympani</a:t>
            </a:r>
            <a:endParaRPr lang="en-US" sz="1200" b="1">
              <a:latin typeface="Arial" charset="0"/>
            </a:endParaRPr>
          </a:p>
        </p:txBody>
      </p:sp>
      <p:sp>
        <p:nvSpPr>
          <p:cNvPr id="33820" name="Rectangle 36"/>
          <p:cNvSpPr>
            <a:spLocks noChangeArrowheads="1"/>
          </p:cNvSpPr>
          <p:nvPr/>
        </p:nvSpPr>
        <p:spPr bwMode="auto">
          <a:xfrm>
            <a:off x="7059613" y="2251075"/>
            <a:ext cx="1181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Cochlear duct</a:t>
            </a:r>
            <a:endParaRPr lang="en-US" sz="1200" b="1">
              <a:latin typeface="Arial" charset="0"/>
            </a:endParaRPr>
          </a:p>
        </p:txBody>
      </p:sp>
      <p:sp>
        <p:nvSpPr>
          <p:cNvPr id="33821" name="Rectangle 37"/>
          <p:cNvSpPr>
            <a:spLocks noChangeArrowheads="1"/>
          </p:cNvSpPr>
          <p:nvPr/>
        </p:nvSpPr>
        <p:spPr bwMode="auto">
          <a:xfrm>
            <a:off x="7059613" y="2578100"/>
            <a:ext cx="898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Basilar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membrane</a:t>
            </a:r>
            <a:endParaRPr lang="en-US" sz="1200" b="1">
              <a:latin typeface="Arial" charset="0"/>
            </a:endParaRPr>
          </a:p>
        </p:txBody>
      </p:sp>
      <p:sp>
        <p:nvSpPr>
          <p:cNvPr id="33822" name="Rectangle 38"/>
          <p:cNvSpPr>
            <a:spLocks noChangeArrowheads="1"/>
          </p:cNvSpPr>
          <p:nvPr/>
        </p:nvSpPr>
        <p:spPr bwMode="auto">
          <a:xfrm>
            <a:off x="519113" y="5527675"/>
            <a:ext cx="109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rgbClr val="0092C8"/>
                </a:solidFill>
                <a:latin typeface="Arial Black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33823" name="Rectangle 39"/>
          <p:cNvSpPr>
            <a:spLocks noChangeArrowheads="1"/>
          </p:cNvSpPr>
          <p:nvPr/>
        </p:nvSpPr>
        <p:spPr bwMode="auto">
          <a:xfrm>
            <a:off x="461963" y="5546725"/>
            <a:ext cx="213836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      Sound waves vibrate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the tympanic membrane. </a:t>
            </a:r>
          </a:p>
        </p:txBody>
      </p:sp>
      <p:sp>
        <p:nvSpPr>
          <p:cNvPr id="33824" name="Rectangle 40"/>
          <p:cNvSpPr>
            <a:spLocks noChangeArrowheads="1"/>
          </p:cNvSpPr>
          <p:nvPr/>
        </p:nvSpPr>
        <p:spPr bwMode="auto">
          <a:xfrm>
            <a:off x="503238" y="5997575"/>
            <a:ext cx="109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rgbClr val="0092C8"/>
                </a:solidFill>
                <a:latin typeface="Arial Black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33825" name="Rectangle 41"/>
          <p:cNvSpPr>
            <a:spLocks noChangeArrowheads="1"/>
          </p:cNvSpPr>
          <p:nvPr/>
        </p:nvSpPr>
        <p:spPr bwMode="auto">
          <a:xfrm>
            <a:off x="449263" y="6015038"/>
            <a:ext cx="2451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      Auditory ossicles vibrate.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Pressure is amplified. </a:t>
            </a:r>
          </a:p>
        </p:txBody>
      </p:sp>
      <p:sp>
        <p:nvSpPr>
          <p:cNvPr id="33826" name="Rectangle 42"/>
          <p:cNvSpPr>
            <a:spLocks noChangeArrowheads="1"/>
          </p:cNvSpPr>
          <p:nvPr/>
        </p:nvSpPr>
        <p:spPr bwMode="auto">
          <a:xfrm>
            <a:off x="3138488" y="5524500"/>
            <a:ext cx="109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rgbClr val="0092C8"/>
                </a:solidFill>
                <a:latin typeface="Arial Black" charset="0"/>
              </a:rPr>
              <a:t>3</a:t>
            </a:r>
            <a:endParaRPr lang="en-US" sz="1200">
              <a:latin typeface="Arial" charset="0"/>
            </a:endParaRPr>
          </a:p>
        </p:txBody>
      </p:sp>
      <p:sp>
        <p:nvSpPr>
          <p:cNvPr id="33827" name="Rectangle 43"/>
          <p:cNvSpPr>
            <a:spLocks noChangeArrowheads="1"/>
          </p:cNvSpPr>
          <p:nvPr/>
        </p:nvSpPr>
        <p:spPr bwMode="auto">
          <a:xfrm>
            <a:off x="3084513" y="5549900"/>
            <a:ext cx="264318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      Pressure waves created by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the stapes pushing on the oval </a:t>
            </a:r>
            <a:endParaRPr lang="en-US" sz="12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window move through fluid in </a:t>
            </a:r>
            <a:endParaRPr lang="en-US" sz="12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the scala vestibuli.</a:t>
            </a:r>
          </a:p>
        </p:txBody>
      </p:sp>
      <p:sp>
        <p:nvSpPr>
          <p:cNvPr id="33828" name="Freeform 44"/>
          <p:cNvSpPr>
            <a:spLocks/>
          </p:cNvSpPr>
          <p:nvPr/>
        </p:nvSpPr>
        <p:spPr bwMode="auto">
          <a:xfrm>
            <a:off x="5986463" y="4305300"/>
            <a:ext cx="85725" cy="117475"/>
          </a:xfrm>
          <a:custGeom>
            <a:avLst/>
            <a:gdLst>
              <a:gd name="T0" fmla="*/ 32 w 54"/>
              <a:gd name="T1" fmla="*/ 74 h 74"/>
              <a:gd name="T2" fmla="*/ 46 w 54"/>
              <a:gd name="T3" fmla="*/ 74 h 74"/>
              <a:gd name="T4" fmla="*/ 46 w 54"/>
              <a:gd name="T5" fmla="*/ 60 h 74"/>
              <a:gd name="T6" fmla="*/ 54 w 54"/>
              <a:gd name="T7" fmla="*/ 60 h 74"/>
              <a:gd name="T8" fmla="*/ 54 w 54"/>
              <a:gd name="T9" fmla="*/ 44 h 74"/>
              <a:gd name="T10" fmla="*/ 46 w 54"/>
              <a:gd name="T11" fmla="*/ 44 h 74"/>
              <a:gd name="T12" fmla="*/ 46 w 54"/>
              <a:gd name="T13" fmla="*/ 0 h 74"/>
              <a:gd name="T14" fmla="*/ 32 w 54"/>
              <a:gd name="T15" fmla="*/ 0 h 74"/>
              <a:gd name="T16" fmla="*/ 0 w 54"/>
              <a:gd name="T17" fmla="*/ 44 h 74"/>
              <a:gd name="T18" fmla="*/ 0 w 54"/>
              <a:gd name="T19" fmla="*/ 60 h 74"/>
              <a:gd name="T20" fmla="*/ 32 w 54"/>
              <a:gd name="T21" fmla="*/ 60 h 74"/>
              <a:gd name="T22" fmla="*/ 32 w 54"/>
              <a:gd name="T23" fmla="*/ 72 h 74"/>
              <a:gd name="T24" fmla="*/ 32 w 54"/>
              <a:gd name="T25" fmla="*/ 74 h 74"/>
              <a:gd name="T26" fmla="*/ 16 w 54"/>
              <a:gd name="T27" fmla="*/ 44 h 74"/>
              <a:gd name="T28" fmla="*/ 32 w 54"/>
              <a:gd name="T29" fmla="*/ 22 h 74"/>
              <a:gd name="T30" fmla="*/ 32 w 54"/>
              <a:gd name="T31" fmla="*/ 44 h 74"/>
              <a:gd name="T32" fmla="*/ 16 w 54"/>
              <a:gd name="T33" fmla="*/ 44 h 74"/>
              <a:gd name="T34" fmla="*/ 32 w 54"/>
              <a:gd name="T35" fmla="*/ 74 h 7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"/>
              <a:gd name="T55" fmla="*/ 0 h 74"/>
              <a:gd name="T56" fmla="*/ 54 w 54"/>
              <a:gd name="T57" fmla="*/ 74 h 7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" h="74">
                <a:moveTo>
                  <a:pt x="32" y="74"/>
                </a:moveTo>
                <a:lnTo>
                  <a:pt x="46" y="74"/>
                </a:lnTo>
                <a:lnTo>
                  <a:pt x="46" y="60"/>
                </a:lnTo>
                <a:lnTo>
                  <a:pt x="54" y="60"/>
                </a:lnTo>
                <a:lnTo>
                  <a:pt x="54" y="44"/>
                </a:lnTo>
                <a:lnTo>
                  <a:pt x="46" y="44"/>
                </a:lnTo>
                <a:lnTo>
                  <a:pt x="46" y="0"/>
                </a:lnTo>
                <a:lnTo>
                  <a:pt x="32" y="0"/>
                </a:lnTo>
                <a:lnTo>
                  <a:pt x="0" y="44"/>
                </a:lnTo>
                <a:lnTo>
                  <a:pt x="0" y="60"/>
                </a:lnTo>
                <a:lnTo>
                  <a:pt x="32" y="60"/>
                </a:lnTo>
                <a:lnTo>
                  <a:pt x="32" y="72"/>
                </a:lnTo>
                <a:lnTo>
                  <a:pt x="32" y="74"/>
                </a:lnTo>
                <a:lnTo>
                  <a:pt x="16" y="44"/>
                </a:lnTo>
                <a:lnTo>
                  <a:pt x="32" y="22"/>
                </a:lnTo>
                <a:lnTo>
                  <a:pt x="32" y="44"/>
                </a:lnTo>
                <a:lnTo>
                  <a:pt x="16" y="44"/>
                </a:lnTo>
                <a:lnTo>
                  <a:pt x="32" y="74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9" name="Freeform 45"/>
          <p:cNvSpPr>
            <a:spLocks/>
          </p:cNvSpPr>
          <p:nvPr/>
        </p:nvSpPr>
        <p:spPr bwMode="auto">
          <a:xfrm>
            <a:off x="6078538" y="4337050"/>
            <a:ext cx="79375" cy="88900"/>
          </a:xfrm>
          <a:custGeom>
            <a:avLst/>
            <a:gdLst>
              <a:gd name="T0" fmla="*/ 20 w 50"/>
              <a:gd name="T1" fmla="*/ 14 h 56"/>
              <a:gd name="T2" fmla="*/ 26 w 50"/>
              <a:gd name="T3" fmla="*/ 12 h 56"/>
              <a:gd name="T4" fmla="*/ 30 w 50"/>
              <a:gd name="T5" fmla="*/ 14 h 56"/>
              <a:gd name="T6" fmla="*/ 32 w 50"/>
              <a:gd name="T7" fmla="*/ 18 h 56"/>
              <a:gd name="T8" fmla="*/ 26 w 50"/>
              <a:gd name="T9" fmla="*/ 22 h 56"/>
              <a:gd name="T10" fmla="*/ 14 w 50"/>
              <a:gd name="T11" fmla="*/ 24 h 56"/>
              <a:gd name="T12" fmla="*/ 6 w 50"/>
              <a:gd name="T13" fmla="*/ 26 h 56"/>
              <a:gd name="T14" fmla="*/ 2 w 50"/>
              <a:gd name="T15" fmla="*/ 30 h 56"/>
              <a:gd name="T16" fmla="*/ 0 w 50"/>
              <a:gd name="T17" fmla="*/ 34 h 56"/>
              <a:gd name="T18" fmla="*/ 0 w 50"/>
              <a:gd name="T19" fmla="*/ 40 h 56"/>
              <a:gd name="T20" fmla="*/ 0 w 50"/>
              <a:gd name="T21" fmla="*/ 46 h 56"/>
              <a:gd name="T22" fmla="*/ 4 w 50"/>
              <a:gd name="T23" fmla="*/ 52 h 56"/>
              <a:gd name="T24" fmla="*/ 8 w 50"/>
              <a:gd name="T25" fmla="*/ 54 h 56"/>
              <a:gd name="T26" fmla="*/ 16 w 50"/>
              <a:gd name="T27" fmla="*/ 56 h 56"/>
              <a:gd name="T28" fmla="*/ 20 w 50"/>
              <a:gd name="T29" fmla="*/ 56 h 56"/>
              <a:gd name="T30" fmla="*/ 26 w 50"/>
              <a:gd name="T31" fmla="*/ 54 h 56"/>
              <a:gd name="T32" fmla="*/ 32 w 50"/>
              <a:gd name="T33" fmla="*/ 48 h 56"/>
              <a:gd name="T34" fmla="*/ 32 w 50"/>
              <a:gd name="T35" fmla="*/ 52 h 56"/>
              <a:gd name="T36" fmla="*/ 34 w 50"/>
              <a:gd name="T37" fmla="*/ 54 h 56"/>
              <a:gd name="T38" fmla="*/ 50 w 50"/>
              <a:gd name="T39" fmla="*/ 54 h 56"/>
              <a:gd name="T40" fmla="*/ 48 w 50"/>
              <a:gd name="T41" fmla="*/ 50 h 56"/>
              <a:gd name="T42" fmla="*/ 48 w 50"/>
              <a:gd name="T43" fmla="*/ 44 h 56"/>
              <a:gd name="T44" fmla="*/ 48 w 50"/>
              <a:gd name="T45" fmla="*/ 20 h 56"/>
              <a:gd name="T46" fmla="*/ 46 w 50"/>
              <a:gd name="T47" fmla="*/ 12 h 56"/>
              <a:gd name="T48" fmla="*/ 42 w 50"/>
              <a:gd name="T49" fmla="*/ 6 h 56"/>
              <a:gd name="T50" fmla="*/ 40 w 50"/>
              <a:gd name="T51" fmla="*/ 2 h 56"/>
              <a:gd name="T52" fmla="*/ 36 w 50"/>
              <a:gd name="T53" fmla="*/ 0 h 56"/>
              <a:gd name="T54" fmla="*/ 24 w 50"/>
              <a:gd name="T55" fmla="*/ 0 h 56"/>
              <a:gd name="T56" fmla="*/ 14 w 50"/>
              <a:gd name="T57" fmla="*/ 0 h 56"/>
              <a:gd name="T58" fmla="*/ 8 w 50"/>
              <a:gd name="T59" fmla="*/ 2 h 56"/>
              <a:gd name="T60" fmla="*/ 4 w 50"/>
              <a:gd name="T61" fmla="*/ 8 h 56"/>
              <a:gd name="T62" fmla="*/ 2 w 50"/>
              <a:gd name="T63" fmla="*/ 16 h 56"/>
              <a:gd name="T64" fmla="*/ 16 w 50"/>
              <a:gd name="T65" fmla="*/ 18 h 56"/>
              <a:gd name="T66" fmla="*/ 18 w 50"/>
              <a:gd name="T67" fmla="*/ 14 h 56"/>
              <a:gd name="T68" fmla="*/ 20 w 50"/>
              <a:gd name="T69" fmla="*/ 14 h 56"/>
              <a:gd name="T70" fmla="*/ 32 w 50"/>
              <a:gd name="T71" fmla="*/ 32 h 56"/>
              <a:gd name="T72" fmla="*/ 30 w 50"/>
              <a:gd name="T73" fmla="*/ 38 h 56"/>
              <a:gd name="T74" fmla="*/ 26 w 50"/>
              <a:gd name="T75" fmla="*/ 42 h 56"/>
              <a:gd name="T76" fmla="*/ 22 w 50"/>
              <a:gd name="T77" fmla="*/ 44 h 56"/>
              <a:gd name="T78" fmla="*/ 18 w 50"/>
              <a:gd name="T79" fmla="*/ 42 h 56"/>
              <a:gd name="T80" fmla="*/ 16 w 50"/>
              <a:gd name="T81" fmla="*/ 38 h 56"/>
              <a:gd name="T82" fmla="*/ 18 w 50"/>
              <a:gd name="T83" fmla="*/ 36 h 56"/>
              <a:gd name="T84" fmla="*/ 24 w 50"/>
              <a:gd name="T85" fmla="*/ 32 h 56"/>
              <a:gd name="T86" fmla="*/ 32 w 50"/>
              <a:gd name="T87" fmla="*/ 30 h 56"/>
              <a:gd name="T88" fmla="*/ 32 w 50"/>
              <a:gd name="T89" fmla="*/ 32 h 56"/>
              <a:gd name="T90" fmla="*/ 20 w 50"/>
              <a:gd name="T91" fmla="*/ 14 h 5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0"/>
              <a:gd name="T139" fmla="*/ 0 h 56"/>
              <a:gd name="T140" fmla="*/ 50 w 50"/>
              <a:gd name="T141" fmla="*/ 56 h 5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0" h="56">
                <a:moveTo>
                  <a:pt x="20" y="14"/>
                </a:moveTo>
                <a:lnTo>
                  <a:pt x="26" y="12"/>
                </a:lnTo>
                <a:lnTo>
                  <a:pt x="30" y="14"/>
                </a:lnTo>
                <a:lnTo>
                  <a:pt x="32" y="18"/>
                </a:lnTo>
                <a:lnTo>
                  <a:pt x="26" y="22"/>
                </a:lnTo>
                <a:lnTo>
                  <a:pt x="14" y="24"/>
                </a:lnTo>
                <a:lnTo>
                  <a:pt x="6" y="26"/>
                </a:lnTo>
                <a:lnTo>
                  <a:pt x="2" y="30"/>
                </a:lnTo>
                <a:lnTo>
                  <a:pt x="0" y="34"/>
                </a:lnTo>
                <a:lnTo>
                  <a:pt x="0" y="40"/>
                </a:lnTo>
                <a:lnTo>
                  <a:pt x="0" y="46"/>
                </a:lnTo>
                <a:lnTo>
                  <a:pt x="4" y="52"/>
                </a:lnTo>
                <a:lnTo>
                  <a:pt x="8" y="54"/>
                </a:lnTo>
                <a:lnTo>
                  <a:pt x="16" y="56"/>
                </a:lnTo>
                <a:lnTo>
                  <a:pt x="20" y="56"/>
                </a:lnTo>
                <a:lnTo>
                  <a:pt x="26" y="54"/>
                </a:lnTo>
                <a:lnTo>
                  <a:pt x="32" y="48"/>
                </a:lnTo>
                <a:lnTo>
                  <a:pt x="32" y="52"/>
                </a:lnTo>
                <a:lnTo>
                  <a:pt x="34" y="54"/>
                </a:lnTo>
                <a:lnTo>
                  <a:pt x="50" y="54"/>
                </a:lnTo>
                <a:lnTo>
                  <a:pt x="48" y="50"/>
                </a:lnTo>
                <a:lnTo>
                  <a:pt x="48" y="44"/>
                </a:lnTo>
                <a:lnTo>
                  <a:pt x="48" y="20"/>
                </a:lnTo>
                <a:lnTo>
                  <a:pt x="46" y="12"/>
                </a:lnTo>
                <a:lnTo>
                  <a:pt x="42" y="6"/>
                </a:lnTo>
                <a:lnTo>
                  <a:pt x="40" y="2"/>
                </a:lnTo>
                <a:lnTo>
                  <a:pt x="36" y="0"/>
                </a:lnTo>
                <a:lnTo>
                  <a:pt x="24" y="0"/>
                </a:lnTo>
                <a:lnTo>
                  <a:pt x="14" y="0"/>
                </a:lnTo>
                <a:lnTo>
                  <a:pt x="8" y="2"/>
                </a:lnTo>
                <a:lnTo>
                  <a:pt x="4" y="8"/>
                </a:lnTo>
                <a:lnTo>
                  <a:pt x="2" y="16"/>
                </a:lnTo>
                <a:lnTo>
                  <a:pt x="16" y="18"/>
                </a:lnTo>
                <a:lnTo>
                  <a:pt x="18" y="14"/>
                </a:lnTo>
                <a:lnTo>
                  <a:pt x="20" y="14"/>
                </a:lnTo>
                <a:lnTo>
                  <a:pt x="32" y="32"/>
                </a:lnTo>
                <a:lnTo>
                  <a:pt x="30" y="38"/>
                </a:lnTo>
                <a:lnTo>
                  <a:pt x="26" y="42"/>
                </a:lnTo>
                <a:lnTo>
                  <a:pt x="22" y="44"/>
                </a:lnTo>
                <a:lnTo>
                  <a:pt x="18" y="42"/>
                </a:lnTo>
                <a:lnTo>
                  <a:pt x="16" y="38"/>
                </a:lnTo>
                <a:lnTo>
                  <a:pt x="18" y="36"/>
                </a:lnTo>
                <a:lnTo>
                  <a:pt x="24" y="32"/>
                </a:lnTo>
                <a:lnTo>
                  <a:pt x="32" y="30"/>
                </a:lnTo>
                <a:lnTo>
                  <a:pt x="32" y="32"/>
                </a:lnTo>
                <a:lnTo>
                  <a:pt x="20" y="14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0" name="Rectangle 46"/>
          <p:cNvSpPr>
            <a:spLocks noChangeArrowheads="1"/>
          </p:cNvSpPr>
          <p:nvPr/>
        </p:nvSpPr>
        <p:spPr bwMode="auto">
          <a:xfrm>
            <a:off x="5989638" y="4260850"/>
            <a:ext cx="2479675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      Sounds with frequencies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below hearing travel through </a:t>
            </a:r>
            <a:endParaRPr lang="en-US" sz="12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the helicotrema and do not </a:t>
            </a:r>
            <a:endParaRPr lang="en-US" sz="12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excite hair cells.</a:t>
            </a:r>
          </a:p>
        </p:txBody>
      </p:sp>
      <p:sp>
        <p:nvSpPr>
          <p:cNvPr id="33831" name="Freeform 47"/>
          <p:cNvSpPr>
            <a:spLocks/>
          </p:cNvSpPr>
          <p:nvPr/>
        </p:nvSpPr>
        <p:spPr bwMode="auto">
          <a:xfrm>
            <a:off x="5986463" y="5207000"/>
            <a:ext cx="82550" cy="120650"/>
          </a:xfrm>
          <a:custGeom>
            <a:avLst/>
            <a:gdLst>
              <a:gd name="T0" fmla="*/ 32 w 52"/>
              <a:gd name="T1" fmla="*/ 76 h 76"/>
              <a:gd name="T2" fmla="*/ 46 w 52"/>
              <a:gd name="T3" fmla="*/ 76 h 76"/>
              <a:gd name="T4" fmla="*/ 46 w 52"/>
              <a:gd name="T5" fmla="*/ 62 h 76"/>
              <a:gd name="T6" fmla="*/ 52 w 52"/>
              <a:gd name="T7" fmla="*/ 62 h 76"/>
              <a:gd name="T8" fmla="*/ 52 w 52"/>
              <a:gd name="T9" fmla="*/ 46 h 76"/>
              <a:gd name="T10" fmla="*/ 46 w 52"/>
              <a:gd name="T11" fmla="*/ 46 h 76"/>
              <a:gd name="T12" fmla="*/ 46 w 52"/>
              <a:gd name="T13" fmla="*/ 0 h 76"/>
              <a:gd name="T14" fmla="*/ 32 w 52"/>
              <a:gd name="T15" fmla="*/ 0 h 76"/>
              <a:gd name="T16" fmla="*/ 0 w 52"/>
              <a:gd name="T17" fmla="*/ 46 h 76"/>
              <a:gd name="T18" fmla="*/ 0 w 52"/>
              <a:gd name="T19" fmla="*/ 62 h 76"/>
              <a:gd name="T20" fmla="*/ 32 w 52"/>
              <a:gd name="T21" fmla="*/ 62 h 76"/>
              <a:gd name="T22" fmla="*/ 32 w 52"/>
              <a:gd name="T23" fmla="*/ 74 h 76"/>
              <a:gd name="T24" fmla="*/ 32 w 52"/>
              <a:gd name="T25" fmla="*/ 76 h 76"/>
              <a:gd name="T26" fmla="*/ 16 w 52"/>
              <a:gd name="T27" fmla="*/ 46 h 76"/>
              <a:gd name="T28" fmla="*/ 32 w 52"/>
              <a:gd name="T29" fmla="*/ 22 h 76"/>
              <a:gd name="T30" fmla="*/ 32 w 52"/>
              <a:gd name="T31" fmla="*/ 46 h 76"/>
              <a:gd name="T32" fmla="*/ 16 w 52"/>
              <a:gd name="T33" fmla="*/ 46 h 76"/>
              <a:gd name="T34" fmla="*/ 32 w 52"/>
              <a:gd name="T35" fmla="*/ 76 h 7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"/>
              <a:gd name="T55" fmla="*/ 0 h 76"/>
              <a:gd name="T56" fmla="*/ 52 w 52"/>
              <a:gd name="T57" fmla="*/ 76 h 7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" h="76">
                <a:moveTo>
                  <a:pt x="32" y="76"/>
                </a:moveTo>
                <a:lnTo>
                  <a:pt x="46" y="76"/>
                </a:lnTo>
                <a:lnTo>
                  <a:pt x="46" y="62"/>
                </a:lnTo>
                <a:lnTo>
                  <a:pt x="52" y="62"/>
                </a:lnTo>
                <a:lnTo>
                  <a:pt x="52" y="46"/>
                </a:lnTo>
                <a:lnTo>
                  <a:pt x="46" y="46"/>
                </a:lnTo>
                <a:lnTo>
                  <a:pt x="46" y="0"/>
                </a:lnTo>
                <a:lnTo>
                  <a:pt x="32" y="0"/>
                </a:lnTo>
                <a:lnTo>
                  <a:pt x="0" y="46"/>
                </a:lnTo>
                <a:lnTo>
                  <a:pt x="0" y="62"/>
                </a:lnTo>
                <a:lnTo>
                  <a:pt x="32" y="62"/>
                </a:lnTo>
                <a:lnTo>
                  <a:pt x="32" y="74"/>
                </a:lnTo>
                <a:lnTo>
                  <a:pt x="32" y="76"/>
                </a:lnTo>
                <a:lnTo>
                  <a:pt x="16" y="46"/>
                </a:lnTo>
                <a:lnTo>
                  <a:pt x="32" y="22"/>
                </a:lnTo>
                <a:lnTo>
                  <a:pt x="32" y="46"/>
                </a:lnTo>
                <a:lnTo>
                  <a:pt x="16" y="46"/>
                </a:lnTo>
                <a:lnTo>
                  <a:pt x="32" y="76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2" name="Freeform 48"/>
          <p:cNvSpPr>
            <a:spLocks/>
          </p:cNvSpPr>
          <p:nvPr/>
        </p:nvSpPr>
        <p:spPr bwMode="auto">
          <a:xfrm>
            <a:off x="6081713" y="5210175"/>
            <a:ext cx="76200" cy="120650"/>
          </a:xfrm>
          <a:custGeom>
            <a:avLst/>
            <a:gdLst>
              <a:gd name="T0" fmla="*/ 0 w 48"/>
              <a:gd name="T1" fmla="*/ 74 h 76"/>
              <a:gd name="T2" fmla="*/ 16 w 48"/>
              <a:gd name="T3" fmla="*/ 74 h 76"/>
              <a:gd name="T4" fmla="*/ 16 w 48"/>
              <a:gd name="T5" fmla="*/ 66 h 76"/>
              <a:gd name="T6" fmla="*/ 22 w 48"/>
              <a:gd name="T7" fmla="*/ 72 h 76"/>
              <a:gd name="T8" fmla="*/ 26 w 48"/>
              <a:gd name="T9" fmla="*/ 74 h 76"/>
              <a:gd name="T10" fmla="*/ 30 w 48"/>
              <a:gd name="T11" fmla="*/ 76 h 76"/>
              <a:gd name="T12" fmla="*/ 34 w 48"/>
              <a:gd name="T13" fmla="*/ 74 h 76"/>
              <a:gd name="T14" fmla="*/ 38 w 48"/>
              <a:gd name="T15" fmla="*/ 72 h 76"/>
              <a:gd name="T16" fmla="*/ 42 w 48"/>
              <a:gd name="T17" fmla="*/ 68 h 76"/>
              <a:gd name="T18" fmla="*/ 44 w 48"/>
              <a:gd name="T19" fmla="*/ 62 h 76"/>
              <a:gd name="T20" fmla="*/ 46 w 48"/>
              <a:gd name="T21" fmla="*/ 54 h 76"/>
              <a:gd name="T22" fmla="*/ 48 w 48"/>
              <a:gd name="T23" fmla="*/ 46 h 76"/>
              <a:gd name="T24" fmla="*/ 46 w 48"/>
              <a:gd name="T25" fmla="*/ 34 h 76"/>
              <a:gd name="T26" fmla="*/ 42 w 48"/>
              <a:gd name="T27" fmla="*/ 26 h 76"/>
              <a:gd name="T28" fmla="*/ 36 w 48"/>
              <a:gd name="T29" fmla="*/ 20 h 76"/>
              <a:gd name="T30" fmla="*/ 30 w 48"/>
              <a:gd name="T31" fmla="*/ 18 h 76"/>
              <a:gd name="T32" fmla="*/ 22 w 48"/>
              <a:gd name="T33" fmla="*/ 20 h 76"/>
              <a:gd name="T34" fmla="*/ 16 w 48"/>
              <a:gd name="T35" fmla="*/ 26 h 76"/>
              <a:gd name="T36" fmla="*/ 16 w 48"/>
              <a:gd name="T37" fmla="*/ 0 h 76"/>
              <a:gd name="T38" fmla="*/ 0 w 48"/>
              <a:gd name="T39" fmla="*/ 0 h 76"/>
              <a:gd name="T40" fmla="*/ 0 w 48"/>
              <a:gd name="T41" fmla="*/ 72 h 76"/>
              <a:gd name="T42" fmla="*/ 0 w 48"/>
              <a:gd name="T43" fmla="*/ 74 h 76"/>
              <a:gd name="T44" fmla="*/ 18 w 48"/>
              <a:gd name="T45" fmla="*/ 38 h 76"/>
              <a:gd name="T46" fmla="*/ 20 w 48"/>
              <a:gd name="T47" fmla="*/ 36 h 76"/>
              <a:gd name="T48" fmla="*/ 24 w 48"/>
              <a:gd name="T49" fmla="*/ 34 h 76"/>
              <a:gd name="T50" fmla="*/ 26 w 48"/>
              <a:gd name="T51" fmla="*/ 36 h 76"/>
              <a:gd name="T52" fmla="*/ 28 w 48"/>
              <a:gd name="T53" fmla="*/ 38 h 76"/>
              <a:gd name="T54" fmla="*/ 30 w 48"/>
              <a:gd name="T55" fmla="*/ 42 h 76"/>
              <a:gd name="T56" fmla="*/ 30 w 48"/>
              <a:gd name="T57" fmla="*/ 46 h 76"/>
              <a:gd name="T58" fmla="*/ 30 w 48"/>
              <a:gd name="T59" fmla="*/ 52 h 76"/>
              <a:gd name="T60" fmla="*/ 28 w 48"/>
              <a:gd name="T61" fmla="*/ 56 h 76"/>
              <a:gd name="T62" fmla="*/ 26 w 48"/>
              <a:gd name="T63" fmla="*/ 60 h 76"/>
              <a:gd name="T64" fmla="*/ 24 w 48"/>
              <a:gd name="T65" fmla="*/ 60 h 76"/>
              <a:gd name="T66" fmla="*/ 20 w 48"/>
              <a:gd name="T67" fmla="*/ 60 h 76"/>
              <a:gd name="T68" fmla="*/ 18 w 48"/>
              <a:gd name="T69" fmla="*/ 56 h 76"/>
              <a:gd name="T70" fmla="*/ 16 w 48"/>
              <a:gd name="T71" fmla="*/ 52 h 76"/>
              <a:gd name="T72" fmla="*/ 16 w 48"/>
              <a:gd name="T73" fmla="*/ 46 h 76"/>
              <a:gd name="T74" fmla="*/ 16 w 48"/>
              <a:gd name="T75" fmla="*/ 42 h 76"/>
              <a:gd name="T76" fmla="*/ 18 w 48"/>
              <a:gd name="T77" fmla="*/ 38 h 76"/>
              <a:gd name="T78" fmla="*/ 0 w 48"/>
              <a:gd name="T79" fmla="*/ 74 h 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8"/>
              <a:gd name="T121" fmla="*/ 0 h 76"/>
              <a:gd name="T122" fmla="*/ 48 w 48"/>
              <a:gd name="T123" fmla="*/ 76 h 7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8" h="76">
                <a:moveTo>
                  <a:pt x="0" y="74"/>
                </a:moveTo>
                <a:lnTo>
                  <a:pt x="16" y="74"/>
                </a:lnTo>
                <a:lnTo>
                  <a:pt x="16" y="66"/>
                </a:lnTo>
                <a:lnTo>
                  <a:pt x="22" y="72"/>
                </a:lnTo>
                <a:lnTo>
                  <a:pt x="26" y="74"/>
                </a:lnTo>
                <a:lnTo>
                  <a:pt x="30" y="76"/>
                </a:lnTo>
                <a:lnTo>
                  <a:pt x="34" y="74"/>
                </a:lnTo>
                <a:lnTo>
                  <a:pt x="38" y="72"/>
                </a:lnTo>
                <a:lnTo>
                  <a:pt x="42" y="68"/>
                </a:lnTo>
                <a:lnTo>
                  <a:pt x="44" y="62"/>
                </a:lnTo>
                <a:lnTo>
                  <a:pt x="46" y="54"/>
                </a:lnTo>
                <a:lnTo>
                  <a:pt x="48" y="46"/>
                </a:lnTo>
                <a:lnTo>
                  <a:pt x="46" y="34"/>
                </a:lnTo>
                <a:lnTo>
                  <a:pt x="42" y="26"/>
                </a:lnTo>
                <a:lnTo>
                  <a:pt x="36" y="20"/>
                </a:lnTo>
                <a:lnTo>
                  <a:pt x="30" y="18"/>
                </a:lnTo>
                <a:lnTo>
                  <a:pt x="22" y="20"/>
                </a:lnTo>
                <a:lnTo>
                  <a:pt x="16" y="26"/>
                </a:lnTo>
                <a:lnTo>
                  <a:pt x="16" y="0"/>
                </a:lnTo>
                <a:lnTo>
                  <a:pt x="0" y="0"/>
                </a:lnTo>
                <a:lnTo>
                  <a:pt x="0" y="72"/>
                </a:lnTo>
                <a:lnTo>
                  <a:pt x="0" y="74"/>
                </a:lnTo>
                <a:lnTo>
                  <a:pt x="18" y="38"/>
                </a:lnTo>
                <a:lnTo>
                  <a:pt x="20" y="36"/>
                </a:lnTo>
                <a:lnTo>
                  <a:pt x="24" y="34"/>
                </a:lnTo>
                <a:lnTo>
                  <a:pt x="26" y="36"/>
                </a:lnTo>
                <a:lnTo>
                  <a:pt x="28" y="38"/>
                </a:lnTo>
                <a:lnTo>
                  <a:pt x="30" y="42"/>
                </a:lnTo>
                <a:lnTo>
                  <a:pt x="30" y="46"/>
                </a:lnTo>
                <a:lnTo>
                  <a:pt x="30" y="52"/>
                </a:lnTo>
                <a:lnTo>
                  <a:pt x="28" y="56"/>
                </a:lnTo>
                <a:lnTo>
                  <a:pt x="26" y="60"/>
                </a:lnTo>
                <a:lnTo>
                  <a:pt x="24" y="60"/>
                </a:lnTo>
                <a:lnTo>
                  <a:pt x="20" y="60"/>
                </a:lnTo>
                <a:lnTo>
                  <a:pt x="18" y="56"/>
                </a:lnTo>
                <a:lnTo>
                  <a:pt x="16" y="52"/>
                </a:lnTo>
                <a:lnTo>
                  <a:pt x="16" y="46"/>
                </a:lnTo>
                <a:lnTo>
                  <a:pt x="16" y="42"/>
                </a:lnTo>
                <a:lnTo>
                  <a:pt x="18" y="38"/>
                </a:lnTo>
                <a:lnTo>
                  <a:pt x="0" y="74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3" name="Rectangle 49"/>
          <p:cNvSpPr>
            <a:spLocks noChangeArrowheads="1"/>
          </p:cNvSpPr>
          <p:nvPr/>
        </p:nvSpPr>
        <p:spPr bwMode="auto">
          <a:xfrm>
            <a:off x="5989638" y="5168900"/>
            <a:ext cx="2735262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      Sounds in the hearing range </a:t>
            </a: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go through the cochlear duct, </a:t>
            </a:r>
            <a:endParaRPr lang="en-US" sz="12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vibrating the basilar membrane </a:t>
            </a:r>
            <a:endParaRPr lang="en-US" sz="12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and deflecting hairs on inner </a:t>
            </a:r>
            <a:endParaRPr lang="en-US" sz="1200" b="1">
              <a:latin typeface="Arial" charset="0"/>
            </a:endParaRPr>
          </a:p>
          <a:p>
            <a:r>
              <a:rPr lang="en-US" sz="1400" b="1">
                <a:solidFill>
                  <a:srgbClr val="0092C8"/>
                </a:solidFill>
                <a:latin typeface="Arial" charset="0"/>
              </a:rPr>
              <a:t>hair cells.</a:t>
            </a:r>
            <a:endParaRPr lang="en-US" sz="1200" b="1">
              <a:latin typeface="Arial" charset="0"/>
            </a:endParaRPr>
          </a:p>
        </p:txBody>
      </p:sp>
      <p:sp>
        <p:nvSpPr>
          <p:cNvPr id="33834" name="Rectangle 50"/>
          <p:cNvSpPr>
            <a:spLocks noChangeArrowheads="1"/>
          </p:cNvSpPr>
          <p:nvPr/>
        </p:nvSpPr>
        <p:spPr bwMode="auto">
          <a:xfrm>
            <a:off x="1042988" y="898525"/>
            <a:ext cx="6492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Malleus</a:t>
            </a:r>
            <a:endParaRPr lang="en-US" sz="1200" b="1">
              <a:latin typeface="Arial" charset="0"/>
            </a:endParaRPr>
          </a:p>
        </p:txBody>
      </p:sp>
      <p:sp>
        <p:nvSpPr>
          <p:cNvPr id="33835" name="Rectangle 51"/>
          <p:cNvSpPr>
            <a:spLocks noChangeArrowheads="1"/>
          </p:cNvSpPr>
          <p:nvPr/>
        </p:nvSpPr>
        <p:spPr bwMode="auto">
          <a:xfrm>
            <a:off x="1804988" y="898525"/>
            <a:ext cx="4619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Incus</a:t>
            </a:r>
            <a:endParaRPr lang="en-US" sz="1200" b="1">
              <a:latin typeface="Arial" charset="0"/>
            </a:endParaRPr>
          </a:p>
        </p:txBody>
      </p:sp>
      <p:sp>
        <p:nvSpPr>
          <p:cNvPr id="33836" name="Rectangle 52"/>
          <p:cNvSpPr>
            <a:spLocks noChangeArrowheads="1"/>
          </p:cNvSpPr>
          <p:nvPr/>
        </p:nvSpPr>
        <p:spPr bwMode="auto">
          <a:xfrm>
            <a:off x="1255713" y="561975"/>
            <a:ext cx="14763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Auditory ossicles</a:t>
            </a:r>
            <a:endParaRPr lang="en-US" sz="1200" b="1">
              <a:latin typeface="Arial" charset="0"/>
            </a:endParaRPr>
          </a:p>
        </p:txBody>
      </p:sp>
      <p:sp>
        <p:nvSpPr>
          <p:cNvPr id="33837" name="Rectangle 53"/>
          <p:cNvSpPr>
            <a:spLocks noChangeArrowheads="1"/>
          </p:cNvSpPr>
          <p:nvPr/>
        </p:nvSpPr>
        <p:spPr bwMode="auto">
          <a:xfrm>
            <a:off x="2433638" y="898525"/>
            <a:ext cx="5810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Stapes</a:t>
            </a:r>
            <a:endParaRPr lang="en-US" sz="1200" b="1">
              <a:latin typeface="Arial" charset="0"/>
            </a:endParaRPr>
          </a:p>
        </p:txBody>
      </p:sp>
      <p:sp>
        <p:nvSpPr>
          <p:cNvPr id="33838" name="Rectangle 54"/>
          <p:cNvSpPr>
            <a:spLocks noChangeArrowheads="1"/>
          </p:cNvSpPr>
          <p:nvPr/>
        </p:nvSpPr>
        <p:spPr bwMode="auto">
          <a:xfrm>
            <a:off x="3036888" y="1609725"/>
            <a:ext cx="6492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Oval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window</a:t>
            </a:r>
            <a:endParaRPr lang="en-US" sz="1200" b="1">
              <a:latin typeface="Arial" charset="0"/>
            </a:endParaRPr>
          </a:p>
        </p:txBody>
      </p:sp>
      <p:sp>
        <p:nvSpPr>
          <p:cNvPr id="33839" name="Rectangle 55"/>
          <p:cNvSpPr>
            <a:spLocks noChangeArrowheads="1"/>
          </p:cNvSpPr>
          <p:nvPr/>
        </p:nvSpPr>
        <p:spPr bwMode="auto">
          <a:xfrm>
            <a:off x="3910013" y="1454150"/>
            <a:ext cx="12303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Scala vestibuli</a:t>
            </a:r>
            <a:endParaRPr lang="en-US" sz="1200" b="1">
              <a:latin typeface="Arial" charset="0"/>
            </a:endParaRPr>
          </a:p>
        </p:txBody>
      </p:sp>
      <p:sp>
        <p:nvSpPr>
          <p:cNvPr id="33840" name="Rectangle 56"/>
          <p:cNvSpPr>
            <a:spLocks noChangeArrowheads="1"/>
          </p:cNvSpPr>
          <p:nvPr/>
        </p:nvSpPr>
        <p:spPr bwMode="auto">
          <a:xfrm>
            <a:off x="3813175" y="1765300"/>
            <a:ext cx="10160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Helicotrema</a:t>
            </a:r>
            <a:endParaRPr lang="en-US" sz="1200" b="1">
              <a:latin typeface="Arial" charset="0"/>
            </a:endParaRPr>
          </a:p>
        </p:txBody>
      </p:sp>
      <p:sp>
        <p:nvSpPr>
          <p:cNvPr id="33841" name="Rectangle 57"/>
          <p:cNvSpPr>
            <a:spLocks noChangeArrowheads="1"/>
          </p:cNvSpPr>
          <p:nvPr/>
        </p:nvSpPr>
        <p:spPr bwMode="auto">
          <a:xfrm>
            <a:off x="3836988" y="930275"/>
            <a:ext cx="12811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Cochlear nerve</a:t>
            </a:r>
            <a:endParaRPr lang="en-US" sz="1200" b="1">
              <a:latin typeface="Arial" charset="0"/>
            </a:endParaRPr>
          </a:p>
        </p:txBody>
      </p:sp>
      <p:sp>
        <p:nvSpPr>
          <p:cNvPr id="33842" name="Freeform 58"/>
          <p:cNvSpPr>
            <a:spLocks/>
          </p:cNvSpPr>
          <p:nvPr/>
        </p:nvSpPr>
        <p:spPr bwMode="auto">
          <a:xfrm>
            <a:off x="3527425" y="2481263"/>
            <a:ext cx="215900" cy="215900"/>
          </a:xfrm>
          <a:custGeom>
            <a:avLst/>
            <a:gdLst>
              <a:gd name="T0" fmla="*/ 136 w 136"/>
              <a:gd name="T1" fmla="*/ 68 h 136"/>
              <a:gd name="T2" fmla="*/ 134 w 136"/>
              <a:gd name="T3" fmla="*/ 82 h 136"/>
              <a:gd name="T4" fmla="*/ 130 w 136"/>
              <a:gd name="T5" fmla="*/ 94 h 136"/>
              <a:gd name="T6" fmla="*/ 124 w 136"/>
              <a:gd name="T7" fmla="*/ 106 h 136"/>
              <a:gd name="T8" fmla="*/ 116 w 136"/>
              <a:gd name="T9" fmla="*/ 116 h 136"/>
              <a:gd name="T10" fmla="*/ 106 w 136"/>
              <a:gd name="T11" fmla="*/ 124 h 136"/>
              <a:gd name="T12" fmla="*/ 94 w 136"/>
              <a:gd name="T13" fmla="*/ 132 h 136"/>
              <a:gd name="T14" fmla="*/ 82 w 136"/>
              <a:gd name="T15" fmla="*/ 136 h 136"/>
              <a:gd name="T16" fmla="*/ 68 w 136"/>
              <a:gd name="T17" fmla="*/ 136 h 136"/>
              <a:gd name="T18" fmla="*/ 54 w 136"/>
              <a:gd name="T19" fmla="*/ 136 h 136"/>
              <a:gd name="T20" fmla="*/ 40 w 136"/>
              <a:gd name="T21" fmla="*/ 132 h 136"/>
              <a:gd name="T22" fmla="*/ 30 w 136"/>
              <a:gd name="T23" fmla="*/ 124 h 136"/>
              <a:gd name="T24" fmla="*/ 20 w 136"/>
              <a:gd name="T25" fmla="*/ 116 h 136"/>
              <a:gd name="T26" fmla="*/ 10 w 136"/>
              <a:gd name="T27" fmla="*/ 106 h 136"/>
              <a:gd name="T28" fmla="*/ 4 w 136"/>
              <a:gd name="T29" fmla="*/ 94 h 136"/>
              <a:gd name="T30" fmla="*/ 0 w 136"/>
              <a:gd name="T31" fmla="*/ 82 h 136"/>
              <a:gd name="T32" fmla="*/ 0 w 136"/>
              <a:gd name="T33" fmla="*/ 68 h 136"/>
              <a:gd name="T34" fmla="*/ 0 w 136"/>
              <a:gd name="T35" fmla="*/ 54 h 136"/>
              <a:gd name="T36" fmla="*/ 4 w 136"/>
              <a:gd name="T37" fmla="*/ 42 h 136"/>
              <a:gd name="T38" fmla="*/ 10 w 136"/>
              <a:gd name="T39" fmla="*/ 30 h 136"/>
              <a:gd name="T40" fmla="*/ 20 w 136"/>
              <a:gd name="T41" fmla="*/ 20 h 136"/>
              <a:gd name="T42" fmla="*/ 30 w 136"/>
              <a:gd name="T43" fmla="*/ 12 h 136"/>
              <a:gd name="T44" fmla="*/ 40 w 136"/>
              <a:gd name="T45" fmla="*/ 6 h 136"/>
              <a:gd name="T46" fmla="*/ 54 w 136"/>
              <a:gd name="T47" fmla="*/ 2 h 136"/>
              <a:gd name="T48" fmla="*/ 68 w 136"/>
              <a:gd name="T49" fmla="*/ 0 h 136"/>
              <a:gd name="T50" fmla="*/ 82 w 136"/>
              <a:gd name="T51" fmla="*/ 2 h 136"/>
              <a:gd name="T52" fmla="*/ 94 w 136"/>
              <a:gd name="T53" fmla="*/ 6 h 136"/>
              <a:gd name="T54" fmla="*/ 106 w 136"/>
              <a:gd name="T55" fmla="*/ 12 h 136"/>
              <a:gd name="T56" fmla="*/ 116 w 136"/>
              <a:gd name="T57" fmla="*/ 20 h 136"/>
              <a:gd name="T58" fmla="*/ 124 w 136"/>
              <a:gd name="T59" fmla="*/ 30 h 136"/>
              <a:gd name="T60" fmla="*/ 130 w 136"/>
              <a:gd name="T61" fmla="*/ 42 h 136"/>
              <a:gd name="T62" fmla="*/ 134 w 136"/>
              <a:gd name="T63" fmla="*/ 54 h 136"/>
              <a:gd name="T64" fmla="*/ 134 w 136"/>
              <a:gd name="T65" fmla="*/ 68 h 136"/>
              <a:gd name="T66" fmla="*/ 136 w 136"/>
              <a:gd name="T67" fmla="*/ 68 h 1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6"/>
              <a:gd name="T103" fmla="*/ 0 h 136"/>
              <a:gd name="T104" fmla="*/ 136 w 136"/>
              <a:gd name="T105" fmla="*/ 136 h 1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6" h="136">
                <a:moveTo>
                  <a:pt x="136" y="68"/>
                </a:moveTo>
                <a:lnTo>
                  <a:pt x="134" y="82"/>
                </a:lnTo>
                <a:lnTo>
                  <a:pt x="130" y="94"/>
                </a:lnTo>
                <a:lnTo>
                  <a:pt x="124" y="106"/>
                </a:lnTo>
                <a:lnTo>
                  <a:pt x="116" y="116"/>
                </a:lnTo>
                <a:lnTo>
                  <a:pt x="106" y="124"/>
                </a:lnTo>
                <a:lnTo>
                  <a:pt x="94" y="132"/>
                </a:lnTo>
                <a:lnTo>
                  <a:pt x="82" y="136"/>
                </a:lnTo>
                <a:lnTo>
                  <a:pt x="68" y="136"/>
                </a:lnTo>
                <a:lnTo>
                  <a:pt x="54" y="136"/>
                </a:lnTo>
                <a:lnTo>
                  <a:pt x="40" y="132"/>
                </a:lnTo>
                <a:lnTo>
                  <a:pt x="30" y="124"/>
                </a:lnTo>
                <a:lnTo>
                  <a:pt x="20" y="116"/>
                </a:lnTo>
                <a:lnTo>
                  <a:pt x="10" y="106"/>
                </a:lnTo>
                <a:lnTo>
                  <a:pt x="4" y="94"/>
                </a:lnTo>
                <a:lnTo>
                  <a:pt x="0" y="82"/>
                </a:lnTo>
                <a:lnTo>
                  <a:pt x="0" y="68"/>
                </a:lnTo>
                <a:lnTo>
                  <a:pt x="0" y="54"/>
                </a:lnTo>
                <a:lnTo>
                  <a:pt x="4" y="42"/>
                </a:lnTo>
                <a:lnTo>
                  <a:pt x="10" y="30"/>
                </a:lnTo>
                <a:lnTo>
                  <a:pt x="20" y="20"/>
                </a:lnTo>
                <a:lnTo>
                  <a:pt x="30" y="12"/>
                </a:lnTo>
                <a:lnTo>
                  <a:pt x="40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4" y="6"/>
                </a:lnTo>
                <a:lnTo>
                  <a:pt x="106" y="12"/>
                </a:lnTo>
                <a:lnTo>
                  <a:pt x="116" y="20"/>
                </a:lnTo>
                <a:lnTo>
                  <a:pt x="124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8"/>
                </a:lnTo>
                <a:lnTo>
                  <a:pt x="136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3" name="Freeform 59"/>
          <p:cNvSpPr>
            <a:spLocks/>
          </p:cNvSpPr>
          <p:nvPr/>
        </p:nvSpPr>
        <p:spPr bwMode="auto">
          <a:xfrm>
            <a:off x="3527425" y="2481263"/>
            <a:ext cx="215900" cy="215900"/>
          </a:xfrm>
          <a:custGeom>
            <a:avLst/>
            <a:gdLst>
              <a:gd name="T0" fmla="*/ 136 w 136"/>
              <a:gd name="T1" fmla="*/ 68 h 136"/>
              <a:gd name="T2" fmla="*/ 134 w 136"/>
              <a:gd name="T3" fmla="*/ 82 h 136"/>
              <a:gd name="T4" fmla="*/ 130 w 136"/>
              <a:gd name="T5" fmla="*/ 94 h 136"/>
              <a:gd name="T6" fmla="*/ 124 w 136"/>
              <a:gd name="T7" fmla="*/ 106 h 136"/>
              <a:gd name="T8" fmla="*/ 116 w 136"/>
              <a:gd name="T9" fmla="*/ 116 h 136"/>
              <a:gd name="T10" fmla="*/ 106 w 136"/>
              <a:gd name="T11" fmla="*/ 124 h 136"/>
              <a:gd name="T12" fmla="*/ 94 w 136"/>
              <a:gd name="T13" fmla="*/ 132 h 136"/>
              <a:gd name="T14" fmla="*/ 82 w 136"/>
              <a:gd name="T15" fmla="*/ 136 h 136"/>
              <a:gd name="T16" fmla="*/ 68 w 136"/>
              <a:gd name="T17" fmla="*/ 136 h 136"/>
              <a:gd name="T18" fmla="*/ 54 w 136"/>
              <a:gd name="T19" fmla="*/ 136 h 136"/>
              <a:gd name="T20" fmla="*/ 40 w 136"/>
              <a:gd name="T21" fmla="*/ 132 h 136"/>
              <a:gd name="T22" fmla="*/ 30 w 136"/>
              <a:gd name="T23" fmla="*/ 124 h 136"/>
              <a:gd name="T24" fmla="*/ 20 w 136"/>
              <a:gd name="T25" fmla="*/ 116 h 136"/>
              <a:gd name="T26" fmla="*/ 10 w 136"/>
              <a:gd name="T27" fmla="*/ 106 h 136"/>
              <a:gd name="T28" fmla="*/ 4 w 136"/>
              <a:gd name="T29" fmla="*/ 94 h 136"/>
              <a:gd name="T30" fmla="*/ 0 w 136"/>
              <a:gd name="T31" fmla="*/ 82 h 136"/>
              <a:gd name="T32" fmla="*/ 0 w 136"/>
              <a:gd name="T33" fmla="*/ 68 h 136"/>
              <a:gd name="T34" fmla="*/ 0 w 136"/>
              <a:gd name="T35" fmla="*/ 54 h 136"/>
              <a:gd name="T36" fmla="*/ 4 w 136"/>
              <a:gd name="T37" fmla="*/ 42 h 136"/>
              <a:gd name="T38" fmla="*/ 10 w 136"/>
              <a:gd name="T39" fmla="*/ 30 h 136"/>
              <a:gd name="T40" fmla="*/ 20 w 136"/>
              <a:gd name="T41" fmla="*/ 20 h 136"/>
              <a:gd name="T42" fmla="*/ 30 w 136"/>
              <a:gd name="T43" fmla="*/ 12 h 136"/>
              <a:gd name="T44" fmla="*/ 40 w 136"/>
              <a:gd name="T45" fmla="*/ 6 h 136"/>
              <a:gd name="T46" fmla="*/ 54 w 136"/>
              <a:gd name="T47" fmla="*/ 2 h 136"/>
              <a:gd name="T48" fmla="*/ 68 w 136"/>
              <a:gd name="T49" fmla="*/ 0 h 136"/>
              <a:gd name="T50" fmla="*/ 82 w 136"/>
              <a:gd name="T51" fmla="*/ 2 h 136"/>
              <a:gd name="T52" fmla="*/ 94 w 136"/>
              <a:gd name="T53" fmla="*/ 6 h 136"/>
              <a:gd name="T54" fmla="*/ 106 w 136"/>
              <a:gd name="T55" fmla="*/ 12 h 136"/>
              <a:gd name="T56" fmla="*/ 116 w 136"/>
              <a:gd name="T57" fmla="*/ 20 h 136"/>
              <a:gd name="T58" fmla="*/ 124 w 136"/>
              <a:gd name="T59" fmla="*/ 30 h 136"/>
              <a:gd name="T60" fmla="*/ 130 w 136"/>
              <a:gd name="T61" fmla="*/ 42 h 136"/>
              <a:gd name="T62" fmla="*/ 134 w 136"/>
              <a:gd name="T63" fmla="*/ 54 h 136"/>
              <a:gd name="T64" fmla="*/ 134 w 136"/>
              <a:gd name="T65" fmla="*/ 68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"/>
              <a:gd name="T100" fmla="*/ 0 h 136"/>
              <a:gd name="T101" fmla="*/ 136 w 136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" h="136">
                <a:moveTo>
                  <a:pt x="136" y="68"/>
                </a:moveTo>
                <a:lnTo>
                  <a:pt x="134" y="82"/>
                </a:lnTo>
                <a:lnTo>
                  <a:pt x="130" y="94"/>
                </a:lnTo>
                <a:lnTo>
                  <a:pt x="124" y="106"/>
                </a:lnTo>
                <a:lnTo>
                  <a:pt x="116" y="116"/>
                </a:lnTo>
                <a:lnTo>
                  <a:pt x="106" y="124"/>
                </a:lnTo>
                <a:lnTo>
                  <a:pt x="94" y="132"/>
                </a:lnTo>
                <a:lnTo>
                  <a:pt x="82" y="136"/>
                </a:lnTo>
                <a:lnTo>
                  <a:pt x="68" y="136"/>
                </a:lnTo>
                <a:lnTo>
                  <a:pt x="54" y="136"/>
                </a:lnTo>
                <a:lnTo>
                  <a:pt x="40" y="132"/>
                </a:lnTo>
                <a:lnTo>
                  <a:pt x="30" y="124"/>
                </a:lnTo>
                <a:lnTo>
                  <a:pt x="20" y="116"/>
                </a:lnTo>
                <a:lnTo>
                  <a:pt x="10" y="106"/>
                </a:lnTo>
                <a:lnTo>
                  <a:pt x="4" y="94"/>
                </a:lnTo>
                <a:lnTo>
                  <a:pt x="0" y="82"/>
                </a:lnTo>
                <a:lnTo>
                  <a:pt x="0" y="68"/>
                </a:lnTo>
                <a:lnTo>
                  <a:pt x="0" y="54"/>
                </a:lnTo>
                <a:lnTo>
                  <a:pt x="4" y="42"/>
                </a:lnTo>
                <a:lnTo>
                  <a:pt x="10" y="30"/>
                </a:lnTo>
                <a:lnTo>
                  <a:pt x="20" y="20"/>
                </a:lnTo>
                <a:lnTo>
                  <a:pt x="30" y="12"/>
                </a:lnTo>
                <a:lnTo>
                  <a:pt x="40" y="6"/>
                </a:lnTo>
                <a:lnTo>
                  <a:pt x="54" y="2"/>
                </a:lnTo>
                <a:lnTo>
                  <a:pt x="68" y="0"/>
                </a:lnTo>
                <a:lnTo>
                  <a:pt x="82" y="2"/>
                </a:lnTo>
                <a:lnTo>
                  <a:pt x="94" y="6"/>
                </a:lnTo>
                <a:lnTo>
                  <a:pt x="106" y="12"/>
                </a:lnTo>
                <a:lnTo>
                  <a:pt x="116" y="20"/>
                </a:lnTo>
                <a:lnTo>
                  <a:pt x="124" y="30"/>
                </a:lnTo>
                <a:lnTo>
                  <a:pt x="130" y="42"/>
                </a:lnTo>
                <a:lnTo>
                  <a:pt x="134" y="54"/>
                </a:lnTo>
                <a:lnTo>
                  <a:pt x="134" y="68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4" name="Rectangle 60"/>
          <p:cNvSpPr>
            <a:spLocks noChangeArrowheads="1"/>
          </p:cNvSpPr>
          <p:nvPr/>
        </p:nvSpPr>
        <p:spPr bwMode="auto">
          <a:xfrm>
            <a:off x="3586163" y="2466975"/>
            <a:ext cx="109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rgbClr val="0096C9"/>
                </a:solidFill>
                <a:latin typeface="Arial Black" charset="0"/>
              </a:rPr>
              <a:t>3</a:t>
            </a:r>
            <a:endParaRPr lang="en-US" sz="1200">
              <a:latin typeface="Arial" charset="0"/>
            </a:endParaRPr>
          </a:p>
        </p:txBody>
      </p:sp>
      <p:sp>
        <p:nvSpPr>
          <p:cNvPr id="33845" name="Freeform 61"/>
          <p:cNvSpPr>
            <a:spLocks/>
          </p:cNvSpPr>
          <p:nvPr/>
        </p:nvSpPr>
        <p:spPr bwMode="auto">
          <a:xfrm>
            <a:off x="2222500" y="2401888"/>
            <a:ext cx="215900" cy="215900"/>
          </a:xfrm>
          <a:custGeom>
            <a:avLst/>
            <a:gdLst>
              <a:gd name="T0" fmla="*/ 136 w 136"/>
              <a:gd name="T1" fmla="*/ 68 h 136"/>
              <a:gd name="T2" fmla="*/ 136 w 136"/>
              <a:gd name="T3" fmla="*/ 82 h 136"/>
              <a:gd name="T4" fmla="*/ 132 w 136"/>
              <a:gd name="T5" fmla="*/ 94 h 136"/>
              <a:gd name="T6" fmla="*/ 124 w 136"/>
              <a:gd name="T7" fmla="*/ 106 h 136"/>
              <a:gd name="T8" fmla="*/ 116 w 136"/>
              <a:gd name="T9" fmla="*/ 116 h 136"/>
              <a:gd name="T10" fmla="*/ 106 w 136"/>
              <a:gd name="T11" fmla="*/ 124 h 136"/>
              <a:gd name="T12" fmla="*/ 94 w 136"/>
              <a:gd name="T13" fmla="*/ 130 h 136"/>
              <a:gd name="T14" fmla="*/ 82 w 136"/>
              <a:gd name="T15" fmla="*/ 134 h 136"/>
              <a:gd name="T16" fmla="*/ 68 w 136"/>
              <a:gd name="T17" fmla="*/ 136 h 136"/>
              <a:gd name="T18" fmla="*/ 54 w 136"/>
              <a:gd name="T19" fmla="*/ 134 h 136"/>
              <a:gd name="T20" fmla="*/ 42 w 136"/>
              <a:gd name="T21" fmla="*/ 130 h 136"/>
              <a:gd name="T22" fmla="*/ 30 w 136"/>
              <a:gd name="T23" fmla="*/ 124 h 136"/>
              <a:gd name="T24" fmla="*/ 20 w 136"/>
              <a:gd name="T25" fmla="*/ 116 h 136"/>
              <a:gd name="T26" fmla="*/ 12 w 136"/>
              <a:gd name="T27" fmla="*/ 106 h 136"/>
              <a:gd name="T28" fmla="*/ 6 w 136"/>
              <a:gd name="T29" fmla="*/ 94 h 136"/>
              <a:gd name="T30" fmla="*/ 2 w 136"/>
              <a:gd name="T31" fmla="*/ 82 h 136"/>
              <a:gd name="T32" fmla="*/ 0 w 136"/>
              <a:gd name="T33" fmla="*/ 68 h 136"/>
              <a:gd name="T34" fmla="*/ 2 w 136"/>
              <a:gd name="T35" fmla="*/ 54 h 136"/>
              <a:gd name="T36" fmla="*/ 6 w 136"/>
              <a:gd name="T37" fmla="*/ 40 h 136"/>
              <a:gd name="T38" fmla="*/ 12 w 136"/>
              <a:gd name="T39" fmla="*/ 30 h 136"/>
              <a:gd name="T40" fmla="*/ 20 w 136"/>
              <a:gd name="T41" fmla="*/ 20 h 136"/>
              <a:gd name="T42" fmla="*/ 30 w 136"/>
              <a:gd name="T43" fmla="*/ 10 h 136"/>
              <a:gd name="T44" fmla="*/ 42 w 136"/>
              <a:gd name="T45" fmla="*/ 4 h 136"/>
              <a:gd name="T46" fmla="*/ 54 w 136"/>
              <a:gd name="T47" fmla="*/ 0 h 136"/>
              <a:gd name="T48" fmla="*/ 68 w 136"/>
              <a:gd name="T49" fmla="*/ 0 h 136"/>
              <a:gd name="T50" fmla="*/ 82 w 136"/>
              <a:gd name="T51" fmla="*/ 0 h 136"/>
              <a:gd name="T52" fmla="*/ 94 w 136"/>
              <a:gd name="T53" fmla="*/ 4 h 136"/>
              <a:gd name="T54" fmla="*/ 106 w 136"/>
              <a:gd name="T55" fmla="*/ 10 h 136"/>
              <a:gd name="T56" fmla="*/ 116 w 136"/>
              <a:gd name="T57" fmla="*/ 20 h 136"/>
              <a:gd name="T58" fmla="*/ 124 w 136"/>
              <a:gd name="T59" fmla="*/ 30 h 136"/>
              <a:gd name="T60" fmla="*/ 132 w 136"/>
              <a:gd name="T61" fmla="*/ 40 h 136"/>
              <a:gd name="T62" fmla="*/ 136 w 136"/>
              <a:gd name="T63" fmla="*/ 54 h 136"/>
              <a:gd name="T64" fmla="*/ 136 w 136"/>
              <a:gd name="T65" fmla="*/ 66 h 136"/>
              <a:gd name="T66" fmla="*/ 136 w 136"/>
              <a:gd name="T67" fmla="*/ 68 h 1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6"/>
              <a:gd name="T103" fmla="*/ 0 h 136"/>
              <a:gd name="T104" fmla="*/ 136 w 136"/>
              <a:gd name="T105" fmla="*/ 136 h 1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6" h="136">
                <a:moveTo>
                  <a:pt x="136" y="68"/>
                </a:moveTo>
                <a:lnTo>
                  <a:pt x="136" y="82"/>
                </a:lnTo>
                <a:lnTo>
                  <a:pt x="132" y="94"/>
                </a:lnTo>
                <a:lnTo>
                  <a:pt x="124" y="106"/>
                </a:lnTo>
                <a:lnTo>
                  <a:pt x="116" y="116"/>
                </a:lnTo>
                <a:lnTo>
                  <a:pt x="106" y="124"/>
                </a:lnTo>
                <a:lnTo>
                  <a:pt x="94" y="130"/>
                </a:lnTo>
                <a:lnTo>
                  <a:pt x="82" y="134"/>
                </a:lnTo>
                <a:lnTo>
                  <a:pt x="68" y="136"/>
                </a:lnTo>
                <a:lnTo>
                  <a:pt x="54" y="134"/>
                </a:lnTo>
                <a:lnTo>
                  <a:pt x="42" y="130"/>
                </a:lnTo>
                <a:lnTo>
                  <a:pt x="30" y="124"/>
                </a:lnTo>
                <a:lnTo>
                  <a:pt x="20" y="116"/>
                </a:lnTo>
                <a:lnTo>
                  <a:pt x="12" y="106"/>
                </a:lnTo>
                <a:lnTo>
                  <a:pt x="6" y="94"/>
                </a:lnTo>
                <a:lnTo>
                  <a:pt x="2" y="82"/>
                </a:lnTo>
                <a:lnTo>
                  <a:pt x="0" y="68"/>
                </a:lnTo>
                <a:lnTo>
                  <a:pt x="2" y="54"/>
                </a:lnTo>
                <a:lnTo>
                  <a:pt x="6" y="40"/>
                </a:lnTo>
                <a:lnTo>
                  <a:pt x="12" y="30"/>
                </a:lnTo>
                <a:lnTo>
                  <a:pt x="20" y="20"/>
                </a:lnTo>
                <a:lnTo>
                  <a:pt x="30" y="10"/>
                </a:lnTo>
                <a:lnTo>
                  <a:pt x="42" y="4"/>
                </a:lnTo>
                <a:lnTo>
                  <a:pt x="54" y="0"/>
                </a:lnTo>
                <a:lnTo>
                  <a:pt x="68" y="0"/>
                </a:lnTo>
                <a:lnTo>
                  <a:pt x="82" y="0"/>
                </a:lnTo>
                <a:lnTo>
                  <a:pt x="94" y="4"/>
                </a:lnTo>
                <a:lnTo>
                  <a:pt x="106" y="10"/>
                </a:lnTo>
                <a:lnTo>
                  <a:pt x="116" y="20"/>
                </a:lnTo>
                <a:lnTo>
                  <a:pt x="124" y="30"/>
                </a:lnTo>
                <a:lnTo>
                  <a:pt x="132" y="40"/>
                </a:lnTo>
                <a:lnTo>
                  <a:pt x="136" y="54"/>
                </a:lnTo>
                <a:lnTo>
                  <a:pt x="136" y="66"/>
                </a:lnTo>
                <a:lnTo>
                  <a:pt x="136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6" name="Freeform 62"/>
          <p:cNvSpPr>
            <a:spLocks/>
          </p:cNvSpPr>
          <p:nvPr/>
        </p:nvSpPr>
        <p:spPr bwMode="auto">
          <a:xfrm>
            <a:off x="2222500" y="2401888"/>
            <a:ext cx="215900" cy="215900"/>
          </a:xfrm>
          <a:custGeom>
            <a:avLst/>
            <a:gdLst>
              <a:gd name="T0" fmla="*/ 136 w 136"/>
              <a:gd name="T1" fmla="*/ 68 h 136"/>
              <a:gd name="T2" fmla="*/ 136 w 136"/>
              <a:gd name="T3" fmla="*/ 82 h 136"/>
              <a:gd name="T4" fmla="*/ 132 w 136"/>
              <a:gd name="T5" fmla="*/ 94 h 136"/>
              <a:gd name="T6" fmla="*/ 124 w 136"/>
              <a:gd name="T7" fmla="*/ 106 h 136"/>
              <a:gd name="T8" fmla="*/ 116 w 136"/>
              <a:gd name="T9" fmla="*/ 116 h 136"/>
              <a:gd name="T10" fmla="*/ 106 w 136"/>
              <a:gd name="T11" fmla="*/ 124 h 136"/>
              <a:gd name="T12" fmla="*/ 94 w 136"/>
              <a:gd name="T13" fmla="*/ 130 h 136"/>
              <a:gd name="T14" fmla="*/ 82 w 136"/>
              <a:gd name="T15" fmla="*/ 134 h 136"/>
              <a:gd name="T16" fmla="*/ 68 w 136"/>
              <a:gd name="T17" fmla="*/ 136 h 136"/>
              <a:gd name="T18" fmla="*/ 54 w 136"/>
              <a:gd name="T19" fmla="*/ 134 h 136"/>
              <a:gd name="T20" fmla="*/ 42 w 136"/>
              <a:gd name="T21" fmla="*/ 130 h 136"/>
              <a:gd name="T22" fmla="*/ 30 w 136"/>
              <a:gd name="T23" fmla="*/ 124 h 136"/>
              <a:gd name="T24" fmla="*/ 20 w 136"/>
              <a:gd name="T25" fmla="*/ 116 h 136"/>
              <a:gd name="T26" fmla="*/ 12 w 136"/>
              <a:gd name="T27" fmla="*/ 106 h 136"/>
              <a:gd name="T28" fmla="*/ 6 w 136"/>
              <a:gd name="T29" fmla="*/ 94 h 136"/>
              <a:gd name="T30" fmla="*/ 2 w 136"/>
              <a:gd name="T31" fmla="*/ 82 h 136"/>
              <a:gd name="T32" fmla="*/ 0 w 136"/>
              <a:gd name="T33" fmla="*/ 68 h 136"/>
              <a:gd name="T34" fmla="*/ 2 w 136"/>
              <a:gd name="T35" fmla="*/ 54 h 136"/>
              <a:gd name="T36" fmla="*/ 6 w 136"/>
              <a:gd name="T37" fmla="*/ 40 h 136"/>
              <a:gd name="T38" fmla="*/ 12 w 136"/>
              <a:gd name="T39" fmla="*/ 30 h 136"/>
              <a:gd name="T40" fmla="*/ 20 w 136"/>
              <a:gd name="T41" fmla="*/ 20 h 136"/>
              <a:gd name="T42" fmla="*/ 30 w 136"/>
              <a:gd name="T43" fmla="*/ 10 h 136"/>
              <a:gd name="T44" fmla="*/ 42 w 136"/>
              <a:gd name="T45" fmla="*/ 4 h 136"/>
              <a:gd name="T46" fmla="*/ 54 w 136"/>
              <a:gd name="T47" fmla="*/ 0 h 136"/>
              <a:gd name="T48" fmla="*/ 68 w 136"/>
              <a:gd name="T49" fmla="*/ 0 h 136"/>
              <a:gd name="T50" fmla="*/ 82 w 136"/>
              <a:gd name="T51" fmla="*/ 0 h 136"/>
              <a:gd name="T52" fmla="*/ 94 w 136"/>
              <a:gd name="T53" fmla="*/ 4 h 136"/>
              <a:gd name="T54" fmla="*/ 106 w 136"/>
              <a:gd name="T55" fmla="*/ 10 h 136"/>
              <a:gd name="T56" fmla="*/ 116 w 136"/>
              <a:gd name="T57" fmla="*/ 20 h 136"/>
              <a:gd name="T58" fmla="*/ 124 w 136"/>
              <a:gd name="T59" fmla="*/ 30 h 136"/>
              <a:gd name="T60" fmla="*/ 132 w 136"/>
              <a:gd name="T61" fmla="*/ 40 h 136"/>
              <a:gd name="T62" fmla="*/ 136 w 136"/>
              <a:gd name="T63" fmla="*/ 54 h 136"/>
              <a:gd name="T64" fmla="*/ 136 w 136"/>
              <a:gd name="T65" fmla="*/ 66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6"/>
              <a:gd name="T100" fmla="*/ 0 h 136"/>
              <a:gd name="T101" fmla="*/ 136 w 136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6" h="136">
                <a:moveTo>
                  <a:pt x="136" y="68"/>
                </a:moveTo>
                <a:lnTo>
                  <a:pt x="136" y="82"/>
                </a:lnTo>
                <a:lnTo>
                  <a:pt x="132" y="94"/>
                </a:lnTo>
                <a:lnTo>
                  <a:pt x="124" y="106"/>
                </a:lnTo>
                <a:lnTo>
                  <a:pt x="116" y="116"/>
                </a:lnTo>
                <a:lnTo>
                  <a:pt x="106" y="124"/>
                </a:lnTo>
                <a:lnTo>
                  <a:pt x="94" y="130"/>
                </a:lnTo>
                <a:lnTo>
                  <a:pt x="82" y="134"/>
                </a:lnTo>
                <a:lnTo>
                  <a:pt x="68" y="136"/>
                </a:lnTo>
                <a:lnTo>
                  <a:pt x="54" y="134"/>
                </a:lnTo>
                <a:lnTo>
                  <a:pt x="42" y="130"/>
                </a:lnTo>
                <a:lnTo>
                  <a:pt x="30" y="124"/>
                </a:lnTo>
                <a:lnTo>
                  <a:pt x="20" y="116"/>
                </a:lnTo>
                <a:lnTo>
                  <a:pt x="12" y="106"/>
                </a:lnTo>
                <a:lnTo>
                  <a:pt x="6" y="94"/>
                </a:lnTo>
                <a:lnTo>
                  <a:pt x="2" y="82"/>
                </a:lnTo>
                <a:lnTo>
                  <a:pt x="0" y="68"/>
                </a:lnTo>
                <a:lnTo>
                  <a:pt x="2" y="54"/>
                </a:lnTo>
                <a:lnTo>
                  <a:pt x="6" y="40"/>
                </a:lnTo>
                <a:lnTo>
                  <a:pt x="12" y="30"/>
                </a:lnTo>
                <a:lnTo>
                  <a:pt x="20" y="20"/>
                </a:lnTo>
                <a:lnTo>
                  <a:pt x="30" y="10"/>
                </a:lnTo>
                <a:lnTo>
                  <a:pt x="42" y="4"/>
                </a:lnTo>
                <a:lnTo>
                  <a:pt x="54" y="0"/>
                </a:lnTo>
                <a:lnTo>
                  <a:pt x="68" y="0"/>
                </a:lnTo>
                <a:lnTo>
                  <a:pt x="82" y="0"/>
                </a:lnTo>
                <a:lnTo>
                  <a:pt x="94" y="4"/>
                </a:lnTo>
                <a:lnTo>
                  <a:pt x="106" y="10"/>
                </a:lnTo>
                <a:lnTo>
                  <a:pt x="116" y="20"/>
                </a:lnTo>
                <a:lnTo>
                  <a:pt x="124" y="30"/>
                </a:lnTo>
                <a:lnTo>
                  <a:pt x="132" y="40"/>
                </a:lnTo>
                <a:lnTo>
                  <a:pt x="136" y="54"/>
                </a:lnTo>
                <a:lnTo>
                  <a:pt x="136" y="66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7" name="Rectangle 63"/>
          <p:cNvSpPr>
            <a:spLocks noChangeArrowheads="1"/>
          </p:cNvSpPr>
          <p:nvPr/>
        </p:nvSpPr>
        <p:spPr bwMode="auto">
          <a:xfrm>
            <a:off x="2281238" y="2387600"/>
            <a:ext cx="109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rgbClr val="0096C9"/>
                </a:solidFill>
                <a:latin typeface="Arial Black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33848" name="Freeform 64"/>
          <p:cNvSpPr>
            <a:spLocks/>
          </p:cNvSpPr>
          <p:nvPr/>
        </p:nvSpPr>
        <p:spPr bwMode="auto">
          <a:xfrm>
            <a:off x="1155700" y="3179763"/>
            <a:ext cx="219075" cy="215900"/>
          </a:xfrm>
          <a:custGeom>
            <a:avLst/>
            <a:gdLst>
              <a:gd name="T0" fmla="*/ 138 w 138"/>
              <a:gd name="T1" fmla="*/ 68 h 136"/>
              <a:gd name="T2" fmla="*/ 136 w 138"/>
              <a:gd name="T3" fmla="*/ 82 h 136"/>
              <a:gd name="T4" fmla="*/ 132 w 138"/>
              <a:gd name="T5" fmla="*/ 94 h 136"/>
              <a:gd name="T6" fmla="*/ 126 w 138"/>
              <a:gd name="T7" fmla="*/ 106 h 136"/>
              <a:gd name="T8" fmla="*/ 118 w 138"/>
              <a:gd name="T9" fmla="*/ 116 h 136"/>
              <a:gd name="T10" fmla="*/ 108 w 138"/>
              <a:gd name="T11" fmla="*/ 124 h 136"/>
              <a:gd name="T12" fmla="*/ 96 w 138"/>
              <a:gd name="T13" fmla="*/ 130 h 136"/>
              <a:gd name="T14" fmla="*/ 82 w 138"/>
              <a:gd name="T15" fmla="*/ 134 h 136"/>
              <a:gd name="T16" fmla="*/ 68 w 138"/>
              <a:gd name="T17" fmla="*/ 136 h 136"/>
              <a:gd name="T18" fmla="*/ 56 w 138"/>
              <a:gd name="T19" fmla="*/ 134 h 136"/>
              <a:gd name="T20" fmla="*/ 42 w 138"/>
              <a:gd name="T21" fmla="*/ 130 h 136"/>
              <a:gd name="T22" fmla="*/ 30 w 138"/>
              <a:gd name="T23" fmla="*/ 124 h 136"/>
              <a:gd name="T24" fmla="*/ 20 w 138"/>
              <a:gd name="T25" fmla="*/ 116 h 136"/>
              <a:gd name="T26" fmla="*/ 12 w 138"/>
              <a:gd name="T27" fmla="*/ 106 h 136"/>
              <a:gd name="T28" fmla="*/ 6 w 138"/>
              <a:gd name="T29" fmla="*/ 94 h 136"/>
              <a:gd name="T30" fmla="*/ 2 w 138"/>
              <a:gd name="T31" fmla="*/ 82 h 136"/>
              <a:gd name="T32" fmla="*/ 0 w 138"/>
              <a:gd name="T33" fmla="*/ 68 h 136"/>
              <a:gd name="T34" fmla="*/ 2 w 138"/>
              <a:gd name="T35" fmla="*/ 54 h 136"/>
              <a:gd name="T36" fmla="*/ 6 w 138"/>
              <a:gd name="T37" fmla="*/ 42 h 136"/>
              <a:gd name="T38" fmla="*/ 12 w 138"/>
              <a:gd name="T39" fmla="*/ 30 h 136"/>
              <a:gd name="T40" fmla="*/ 20 w 138"/>
              <a:gd name="T41" fmla="*/ 20 h 136"/>
              <a:gd name="T42" fmla="*/ 30 w 138"/>
              <a:gd name="T43" fmla="*/ 10 h 136"/>
              <a:gd name="T44" fmla="*/ 42 w 138"/>
              <a:gd name="T45" fmla="*/ 4 h 136"/>
              <a:gd name="T46" fmla="*/ 56 w 138"/>
              <a:gd name="T47" fmla="*/ 0 h 136"/>
              <a:gd name="T48" fmla="*/ 68 w 138"/>
              <a:gd name="T49" fmla="*/ 0 h 136"/>
              <a:gd name="T50" fmla="*/ 82 w 138"/>
              <a:gd name="T51" fmla="*/ 0 h 136"/>
              <a:gd name="T52" fmla="*/ 96 w 138"/>
              <a:gd name="T53" fmla="*/ 4 h 136"/>
              <a:gd name="T54" fmla="*/ 108 w 138"/>
              <a:gd name="T55" fmla="*/ 10 h 136"/>
              <a:gd name="T56" fmla="*/ 118 w 138"/>
              <a:gd name="T57" fmla="*/ 20 h 136"/>
              <a:gd name="T58" fmla="*/ 126 w 138"/>
              <a:gd name="T59" fmla="*/ 30 h 136"/>
              <a:gd name="T60" fmla="*/ 132 w 138"/>
              <a:gd name="T61" fmla="*/ 42 h 136"/>
              <a:gd name="T62" fmla="*/ 136 w 138"/>
              <a:gd name="T63" fmla="*/ 54 h 136"/>
              <a:gd name="T64" fmla="*/ 136 w 138"/>
              <a:gd name="T65" fmla="*/ 68 h 136"/>
              <a:gd name="T66" fmla="*/ 138 w 138"/>
              <a:gd name="T67" fmla="*/ 68 h 1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38"/>
              <a:gd name="T103" fmla="*/ 0 h 136"/>
              <a:gd name="T104" fmla="*/ 138 w 138"/>
              <a:gd name="T105" fmla="*/ 136 h 1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38" h="136">
                <a:moveTo>
                  <a:pt x="138" y="68"/>
                </a:moveTo>
                <a:lnTo>
                  <a:pt x="136" y="82"/>
                </a:lnTo>
                <a:lnTo>
                  <a:pt x="132" y="94"/>
                </a:lnTo>
                <a:lnTo>
                  <a:pt x="126" y="106"/>
                </a:lnTo>
                <a:lnTo>
                  <a:pt x="118" y="116"/>
                </a:lnTo>
                <a:lnTo>
                  <a:pt x="108" y="124"/>
                </a:lnTo>
                <a:lnTo>
                  <a:pt x="96" y="130"/>
                </a:lnTo>
                <a:lnTo>
                  <a:pt x="82" y="134"/>
                </a:lnTo>
                <a:lnTo>
                  <a:pt x="68" y="136"/>
                </a:lnTo>
                <a:lnTo>
                  <a:pt x="56" y="134"/>
                </a:lnTo>
                <a:lnTo>
                  <a:pt x="42" y="130"/>
                </a:lnTo>
                <a:lnTo>
                  <a:pt x="30" y="124"/>
                </a:lnTo>
                <a:lnTo>
                  <a:pt x="20" y="116"/>
                </a:lnTo>
                <a:lnTo>
                  <a:pt x="12" y="106"/>
                </a:lnTo>
                <a:lnTo>
                  <a:pt x="6" y="94"/>
                </a:lnTo>
                <a:lnTo>
                  <a:pt x="2" y="82"/>
                </a:lnTo>
                <a:lnTo>
                  <a:pt x="0" y="68"/>
                </a:lnTo>
                <a:lnTo>
                  <a:pt x="2" y="54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0"/>
                </a:lnTo>
                <a:lnTo>
                  <a:pt x="42" y="4"/>
                </a:lnTo>
                <a:lnTo>
                  <a:pt x="56" y="0"/>
                </a:lnTo>
                <a:lnTo>
                  <a:pt x="68" y="0"/>
                </a:lnTo>
                <a:lnTo>
                  <a:pt x="82" y="0"/>
                </a:lnTo>
                <a:lnTo>
                  <a:pt x="96" y="4"/>
                </a:lnTo>
                <a:lnTo>
                  <a:pt x="108" y="10"/>
                </a:lnTo>
                <a:lnTo>
                  <a:pt x="118" y="20"/>
                </a:lnTo>
                <a:lnTo>
                  <a:pt x="126" y="30"/>
                </a:lnTo>
                <a:lnTo>
                  <a:pt x="132" y="42"/>
                </a:lnTo>
                <a:lnTo>
                  <a:pt x="136" y="54"/>
                </a:lnTo>
                <a:lnTo>
                  <a:pt x="136" y="68"/>
                </a:lnTo>
                <a:lnTo>
                  <a:pt x="138" y="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49" name="Freeform 65"/>
          <p:cNvSpPr>
            <a:spLocks/>
          </p:cNvSpPr>
          <p:nvPr/>
        </p:nvSpPr>
        <p:spPr bwMode="auto">
          <a:xfrm>
            <a:off x="1155700" y="3179763"/>
            <a:ext cx="219075" cy="215900"/>
          </a:xfrm>
          <a:custGeom>
            <a:avLst/>
            <a:gdLst>
              <a:gd name="T0" fmla="*/ 138 w 138"/>
              <a:gd name="T1" fmla="*/ 68 h 136"/>
              <a:gd name="T2" fmla="*/ 136 w 138"/>
              <a:gd name="T3" fmla="*/ 82 h 136"/>
              <a:gd name="T4" fmla="*/ 132 w 138"/>
              <a:gd name="T5" fmla="*/ 94 h 136"/>
              <a:gd name="T6" fmla="*/ 126 w 138"/>
              <a:gd name="T7" fmla="*/ 106 h 136"/>
              <a:gd name="T8" fmla="*/ 118 w 138"/>
              <a:gd name="T9" fmla="*/ 116 h 136"/>
              <a:gd name="T10" fmla="*/ 108 w 138"/>
              <a:gd name="T11" fmla="*/ 124 h 136"/>
              <a:gd name="T12" fmla="*/ 96 w 138"/>
              <a:gd name="T13" fmla="*/ 130 h 136"/>
              <a:gd name="T14" fmla="*/ 82 w 138"/>
              <a:gd name="T15" fmla="*/ 134 h 136"/>
              <a:gd name="T16" fmla="*/ 68 w 138"/>
              <a:gd name="T17" fmla="*/ 136 h 136"/>
              <a:gd name="T18" fmla="*/ 56 w 138"/>
              <a:gd name="T19" fmla="*/ 134 h 136"/>
              <a:gd name="T20" fmla="*/ 42 w 138"/>
              <a:gd name="T21" fmla="*/ 130 h 136"/>
              <a:gd name="T22" fmla="*/ 30 w 138"/>
              <a:gd name="T23" fmla="*/ 124 h 136"/>
              <a:gd name="T24" fmla="*/ 20 w 138"/>
              <a:gd name="T25" fmla="*/ 116 h 136"/>
              <a:gd name="T26" fmla="*/ 12 w 138"/>
              <a:gd name="T27" fmla="*/ 106 h 136"/>
              <a:gd name="T28" fmla="*/ 6 w 138"/>
              <a:gd name="T29" fmla="*/ 94 h 136"/>
              <a:gd name="T30" fmla="*/ 2 w 138"/>
              <a:gd name="T31" fmla="*/ 82 h 136"/>
              <a:gd name="T32" fmla="*/ 0 w 138"/>
              <a:gd name="T33" fmla="*/ 68 h 136"/>
              <a:gd name="T34" fmla="*/ 2 w 138"/>
              <a:gd name="T35" fmla="*/ 54 h 136"/>
              <a:gd name="T36" fmla="*/ 6 w 138"/>
              <a:gd name="T37" fmla="*/ 42 h 136"/>
              <a:gd name="T38" fmla="*/ 12 w 138"/>
              <a:gd name="T39" fmla="*/ 30 h 136"/>
              <a:gd name="T40" fmla="*/ 20 w 138"/>
              <a:gd name="T41" fmla="*/ 20 h 136"/>
              <a:gd name="T42" fmla="*/ 30 w 138"/>
              <a:gd name="T43" fmla="*/ 10 h 136"/>
              <a:gd name="T44" fmla="*/ 42 w 138"/>
              <a:gd name="T45" fmla="*/ 4 h 136"/>
              <a:gd name="T46" fmla="*/ 56 w 138"/>
              <a:gd name="T47" fmla="*/ 0 h 136"/>
              <a:gd name="T48" fmla="*/ 68 w 138"/>
              <a:gd name="T49" fmla="*/ 0 h 136"/>
              <a:gd name="T50" fmla="*/ 82 w 138"/>
              <a:gd name="T51" fmla="*/ 0 h 136"/>
              <a:gd name="T52" fmla="*/ 96 w 138"/>
              <a:gd name="T53" fmla="*/ 4 h 136"/>
              <a:gd name="T54" fmla="*/ 108 w 138"/>
              <a:gd name="T55" fmla="*/ 10 h 136"/>
              <a:gd name="T56" fmla="*/ 118 w 138"/>
              <a:gd name="T57" fmla="*/ 20 h 136"/>
              <a:gd name="T58" fmla="*/ 126 w 138"/>
              <a:gd name="T59" fmla="*/ 30 h 136"/>
              <a:gd name="T60" fmla="*/ 132 w 138"/>
              <a:gd name="T61" fmla="*/ 42 h 136"/>
              <a:gd name="T62" fmla="*/ 136 w 138"/>
              <a:gd name="T63" fmla="*/ 54 h 136"/>
              <a:gd name="T64" fmla="*/ 136 w 138"/>
              <a:gd name="T65" fmla="*/ 68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8"/>
              <a:gd name="T100" fmla="*/ 0 h 136"/>
              <a:gd name="T101" fmla="*/ 138 w 138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8" h="136">
                <a:moveTo>
                  <a:pt x="138" y="68"/>
                </a:moveTo>
                <a:lnTo>
                  <a:pt x="136" y="82"/>
                </a:lnTo>
                <a:lnTo>
                  <a:pt x="132" y="94"/>
                </a:lnTo>
                <a:lnTo>
                  <a:pt x="126" y="106"/>
                </a:lnTo>
                <a:lnTo>
                  <a:pt x="118" y="116"/>
                </a:lnTo>
                <a:lnTo>
                  <a:pt x="108" y="124"/>
                </a:lnTo>
                <a:lnTo>
                  <a:pt x="96" y="130"/>
                </a:lnTo>
                <a:lnTo>
                  <a:pt x="82" y="134"/>
                </a:lnTo>
                <a:lnTo>
                  <a:pt x="68" y="136"/>
                </a:lnTo>
                <a:lnTo>
                  <a:pt x="56" y="134"/>
                </a:lnTo>
                <a:lnTo>
                  <a:pt x="42" y="130"/>
                </a:lnTo>
                <a:lnTo>
                  <a:pt x="30" y="124"/>
                </a:lnTo>
                <a:lnTo>
                  <a:pt x="20" y="116"/>
                </a:lnTo>
                <a:lnTo>
                  <a:pt x="12" y="106"/>
                </a:lnTo>
                <a:lnTo>
                  <a:pt x="6" y="94"/>
                </a:lnTo>
                <a:lnTo>
                  <a:pt x="2" y="82"/>
                </a:lnTo>
                <a:lnTo>
                  <a:pt x="0" y="68"/>
                </a:lnTo>
                <a:lnTo>
                  <a:pt x="2" y="54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0" y="10"/>
                </a:lnTo>
                <a:lnTo>
                  <a:pt x="42" y="4"/>
                </a:lnTo>
                <a:lnTo>
                  <a:pt x="56" y="0"/>
                </a:lnTo>
                <a:lnTo>
                  <a:pt x="68" y="0"/>
                </a:lnTo>
                <a:lnTo>
                  <a:pt x="82" y="0"/>
                </a:lnTo>
                <a:lnTo>
                  <a:pt x="96" y="4"/>
                </a:lnTo>
                <a:lnTo>
                  <a:pt x="108" y="10"/>
                </a:lnTo>
                <a:lnTo>
                  <a:pt x="118" y="20"/>
                </a:lnTo>
                <a:lnTo>
                  <a:pt x="126" y="30"/>
                </a:lnTo>
                <a:lnTo>
                  <a:pt x="132" y="42"/>
                </a:lnTo>
                <a:lnTo>
                  <a:pt x="136" y="54"/>
                </a:lnTo>
                <a:lnTo>
                  <a:pt x="136" y="68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0" name="Rectangle 66"/>
          <p:cNvSpPr>
            <a:spLocks noChangeArrowheads="1"/>
          </p:cNvSpPr>
          <p:nvPr/>
        </p:nvSpPr>
        <p:spPr bwMode="auto">
          <a:xfrm>
            <a:off x="1208088" y="3165475"/>
            <a:ext cx="1095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rgbClr val="0096C9"/>
                </a:solidFill>
                <a:latin typeface="Arial Black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33851" name="Freeform 67"/>
          <p:cNvSpPr>
            <a:spLocks/>
          </p:cNvSpPr>
          <p:nvPr/>
        </p:nvSpPr>
        <p:spPr bwMode="auto">
          <a:xfrm>
            <a:off x="5364163" y="1814513"/>
            <a:ext cx="228600" cy="228600"/>
          </a:xfrm>
          <a:custGeom>
            <a:avLst/>
            <a:gdLst>
              <a:gd name="T0" fmla="*/ 144 w 144"/>
              <a:gd name="T1" fmla="*/ 72 h 144"/>
              <a:gd name="T2" fmla="*/ 142 w 144"/>
              <a:gd name="T3" fmla="*/ 86 h 144"/>
              <a:gd name="T4" fmla="*/ 138 w 144"/>
              <a:gd name="T5" fmla="*/ 100 h 144"/>
              <a:gd name="T6" fmla="*/ 132 w 144"/>
              <a:gd name="T7" fmla="*/ 112 h 144"/>
              <a:gd name="T8" fmla="*/ 124 w 144"/>
              <a:gd name="T9" fmla="*/ 122 h 144"/>
              <a:gd name="T10" fmla="*/ 112 w 144"/>
              <a:gd name="T11" fmla="*/ 132 h 144"/>
              <a:gd name="T12" fmla="*/ 100 w 144"/>
              <a:gd name="T13" fmla="*/ 138 h 144"/>
              <a:gd name="T14" fmla="*/ 86 w 144"/>
              <a:gd name="T15" fmla="*/ 142 h 144"/>
              <a:gd name="T16" fmla="*/ 72 w 144"/>
              <a:gd name="T17" fmla="*/ 144 h 144"/>
              <a:gd name="T18" fmla="*/ 58 w 144"/>
              <a:gd name="T19" fmla="*/ 142 h 144"/>
              <a:gd name="T20" fmla="*/ 44 w 144"/>
              <a:gd name="T21" fmla="*/ 138 h 144"/>
              <a:gd name="T22" fmla="*/ 32 w 144"/>
              <a:gd name="T23" fmla="*/ 132 h 144"/>
              <a:gd name="T24" fmla="*/ 22 w 144"/>
              <a:gd name="T25" fmla="*/ 122 h 144"/>
              <a:gd name="T26" fmla="*/ 12 w 144"/>
              <a:gd name="T27" fmla="*/ 112 h 144"/>
              <a:gd name="T28" fmla="*/ 6 w 144"/>
              <a:gd name="T29" fmla="*/ 100 h 144"/>
              <a:gd name="T30" fmla="*/ 2 w 144"/>
              <a:gd name="T31" fmla="*/ 86 h 144"/>
              <a:gd name="T32" fmla="*/ 0 w 144"/>
              <a:gd name="T33" fmla="*/ 72 h 144"/>
              <a:gd name="T34" fmla="*/ 2 w 144"/>
              <a:gd name="T35" fmla="*/ 58 h 144"/>
              <a:gd name="T36" fmla="*/ 6 w 144"/>
              <a:gd name="T37" fmla="*/ 44 h 144"/>
              <a:gd name="T38" fmla="*/ 12 w 144"/>
              <a:gd name="T39" fmla="*/ 32 h 144"/>
              <a:gd name="T40" fmla="*/ 22 w 144"/>
              <a:gd name="T41" fmla="*/ 22 h 144"/>
              <a:gd name="T42" fmla="*/ 32 w 144"/>
              <a:gd name="T43" fmla="*/ 12 h 144"/>
              <a:gd name="T44" fmla="*/ 44 w 144"/>
              <a:gd name="T45" fmla="*/ 6 h 144"/>
              <a:gd name="T46" fmla="*/ 58 w 144"/>
              <a:gd name="T47" fmla="*/ 2 h 144"/>
              <a:gd name="T48" fmla="*/ 72 w 144"/>
              <a:gd name="T49" fmla="*/ 0 h 144"/>
              <a:gd name="T50" fmla="*/ 86 w 144"/>
              <a:gd name="T51" fmla="*/ 2 h 144"/>
              <a:gd name="T52" fmla="*/ 100 w 144"/>
              <a:gd name="T53" fmla="*/ 6 h 144"/>
              <a:gd name="T54" fmla="*/ 112 w 144"/>
              <a:gd name="T55" fmla="*/ 12 h 144"/>
              <a:gd name="T56" fmla="*/ 124 w 144"/>
              <a:gd name="T57" fmla="*/ 22 h 144"/>
              <a:gd name="T58" fmla="*/ 132 w 144"/>
              <a:gd name="T59" fmla="*/ 32 h 144"/>
              <a:gd name="T60" fmla="*/ 138 w 144"/>
              <a:gd name="T61" fmla="*/ 44 h 144"/>
              <a:gd name="T62" fmla="*/ 142 w 144"/>
              <a:gd name="T63" fmla="*/ 58 h 144"/>
              <a:gd name="T64" fmla="*/ 142 w 144"/>
              <a:gd name="T65" fmla="*/ 72 h 144"/>
              <a:gd name="T66" fmla="*/ 144 w 144"/>
              <a:gd name="T67" fmla="*/ 72 h 14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144"/>
              <a:gd name="T104" fmla="*/ 144 w 144"/>
              <a:gd name="T105" fmla="*/ 144 h 14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144">
                <a:moveTo>
                  <a:pt x="144" y="72"/>
                </a:moveTo>
                <a:lnTo>
                  <a:pt x="142" y="86"/>
                </a:lnTo>
                <a:lnTo>
                  <a:pt x="138" y="100"/>
                </a:lnTo>
                <a:lnTo>
                  <a:pt x="132" y="112"/>
                </a:lnTo>
                <a:lnTo>
                  <a:pt x="124" y="122"/>
                </a:lnTo>
                <a:lnTo>
                  <a:pt x="112" y="132"/>
                </a:lnTo>
                <a:lnTo>
                  <a:pt x="100" y="138"/>
                </a:lnTo>
                <a:lnTo>
                  <a:pt x="86" y="142"/>
                </a:lnTo>
                <a:lnTo>
                  <a:pt x="72" y="144"/>
                </a:lnTo>
                <a:lnTo>
                  <a:pt x="58" y="142"/>
                </a:lnTo>
                <a:lnTo>
                  <a:pt x="44" y="138"/>
                </a:lnTo>
                <a:lnTo>
                  <a:pt x="32" y="13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2"/>
                </a:lnTo>
                <a:lnTo>
                  <a:pt x="124" y="22"/>
                </a:lnTo>
                <a:lnTo>
                  <a:pt x="132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  <a:lnTo>
                  <a:pt x="144" y="7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2" name="Freeform 68"/>
          <p:cNvSpPr>
            <a:spLocks/>
          </p:cNvSpPr>
          <p:nvPr/>
        </p:nvSpPr>
        <p:spPr bwMode="auto">
          <a:xfrm>
            <a:off x="5364163" y="1814513"/>
            <a:ext cx="228600" cy="228600"/>
          </a:xfrm>
          <a:custGeom>
            <a:avLst/>
            <a:gdLst>
              <a:gd name="T0" fmla="*/ 144 w 144"/>
              <a:gd name="T1" fmla="*/ 72 h 144"/>
              <a:gd name="T2" fmla="*/ 142 w 144"/>
              <a:gd name="T3" fmla="*/ 86 h 144"/>
              <a:gd name="T4" fmla="*/ 138 w 144"/>
              <a:gd name="T5" fmla="*/ 100 h 144"/>
              <a:gd name="T6" fmla="*/ 132 w 144"/>
              <a:gd name="T7" fmla="*/ 112 h 144"/>
              <a:gd name="T8" fmla="*/ 124 w 144"/>
              <a:gd name="T9" fmla="*/ 122 h 144"/>
              <a:gd name="T10" fmla="*/ 112 w 144"/>
              <a:gd name="T11" fmla="*/ 132 h 144"/>
              <a:gd name="T12" fmla="*/ 100 w 144"/>
              <a:gd name="T13" fmla="*/ 138 h 144"/>
              <a:gd name="T14" fmla="*/ 86 w 144"/>
              <a:gd name="T15" fmla="*/ 142 h 144"/>
              <a:gd name="T16" fmla="*/ 72 w 144"/>
              <a:gd name="T17" fmla="*/ 144 h 144"/>
              <a:gd name="T18" fmla="*/ 58 w 144"/>
              <a:gd name="T19" fmla="*/ 142 h 144"/>
              <a:gd name="T20" fmla="*/ 44 w 144"/>
              <a:gd name="T21" fmla="*/ 138 h 144"/>
              <a:gd name="T22" fmla="*/ 32 w 144"/>
              <a:gd name="T23" fmla="*/ 132 h 144"/>
              <a:gd name="T24" fmla="*/ 22 w 144"/>
              <a:gd name="T25" fmla="*/ 122 h 144"/>
              <a:gd name="T26" fmla="*/ 12 w 144"/>
              <a:gd name="T27" fmla="*/ 112 h 144"/>
              <a:gd name="T28" fmla="*/ 6 w 144"/>
              <a:gd name="T29" fmla="*/ 100 h 144"/>
              <a:gd name="T30" fmla="*/ 2 w 144"/>
              <a:gd name="T31" fmla="*/ 86 h 144"/>
              <a:gd name="T32" fmla="*/ 0 w 144"/>
              <a:gd name="T33" fmla="*/ 72 h 144"/>
              <a:gd name="T34" fmla="*/ 2 w 144"/>
              <a:gd name="T35" fmla="*/ 58 h 144"/>
              <a:gd name="T36" fmla="*/ 6 w 144"/>
              <a:gd name="T37" fmla="*/ 44 h 144"/>
              <a:gd name="T38" fmla="*/ 12 w 144"/>
              <a:gd name="T39" fmla="*/ 32 h 144"/>
              <a:gd name="T40" fmla="*/ 22 w 144"/>
              <a:gd name="T41" fmla="*/ 22 h 144"/>
              <a:gd name="T42" fmla="*/ 32 w 144"/>
              <a:gd name="T43" fmla="*/ 12 h 144"/>
              <a:gd name="T44" fmla="*/ 44 w 144"/>
              <a:gd name="T45" fmla="*/ 6 h 144"/>
              <a:gd name="T46" fmla="*/ 58 w 144"/>
              <a:gd name="T47" fmla="*/ 2 h 144"/>
              <a:gd name="T48" fmla="*/ 72 w 144"/>
              <a:gd name="T49" fmla="*/ 0 h 144"/>
              <a:gd name="T50" fmla="*/ 86 w 144"/>
              <a:gd name="T51" fmla="*/ 2 h 144"/>
              <a:gd name="T52" fmla="*/ 100 w 144"/>
              <a:gd name="T53" fmla="*/ 6 h 144"/>
              <a:gd name="T54" fmla="*/ 112 w 144"/>
              <a:gd name="T55" fmla="*/ 12 h 144"/>
              <a:gd name="T56" fmla="*/ 124 w 144"/>
              <a:gd name="T57" fmla="*/ 22 h 144"/>
              <a:gd name="T58" fmla="*/ 132 w 144"/>
              <a:gd name="T59" fmla="*/ 32 h 144"/>
              <a:gd name="T60" fmla="*/ 138 w 144"/>
              <a:gd name="T61" fmla="*/ 44 h 144"/>
              <a:gd name="T62" fmla="*/ 142 w 144"/>
              <a:gd name="T63" fmla="*/ 58 h 144"/>
              <a:gd name="T64" fmla="*/ 142 w 144"/>
              <a:gd name="T65" fmla="*/ 72 h 1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4"/>
              <a:gd name="T100" fmla="*/ 0 h 144"/>
              <a:gd name="T101" fmla="*/ 144 w 144"/>
              <a:gd name="T102" fmla="*/ 144 h 1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4" h="144">
                <a:moveTo>
                  <a:pt x="144" y="72"/>
                </a:moveTo>
                <a:lnTo>
                  <a:pt x="142" y="86"/>
                </a:lnTo>
                <a:lnTo>
                  <a:pt x="138" y="100"/>
                </a:lnTo>
                <a:lnTo>
                  <a:pt x="132" y="112"/>
                </a:lnTo>
                <a:lnTo>
                  <a:pt x="124" y="122"/>
                </a:lnTo>
                <a:lnTo>
                  <a:pt x="112" y="132"/>
                </a:lnTo>
                <a:lnTo>
                  <a:pt x="100" y="138"/>
                </a:lnTo>
                <a:lnTo>
                  <a:pt x="86" y="142"/>
                </a:lnTo>
                <a:lnTo>
                  <a:pt x="72" y="144"/>
                </a:lnTo>
                <a:lnTo>
                  <a:pt x="58" y="142"/>
                </a:lnTo>
                <a:lnTo>
                  <a:pt x="44" y="138"/>
                </a:lnTo>
                <a:lnTo>
                  <a:pt x="32" y="132"/>
                </a:lnTo>
                <a:lnTo>
                  <a:pt x="22" y="122"/>
                </a:lnTo>
                <a:lnTo>
                  <a:pt x="12" y="112"/>
                </a:lnTo>
                <a:lnTo>
                  <a:pt x="6" y="100"/>
                </a:lnTo>
                <a:lnTo>
                  <a:pt x="2" y="86"/>
                </a:lnTo>
                <a:lnTo>
                  <a:pt x="0" y="72"/>
                </a:lnTo>
                <a:lnTo>
                  <a:pt x="2" y="58"/>
                </a:lnTo>
                <a:lnTo>
                  <a:pt x="6" y="44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2" y="0"/>
                </a:lnTo>
                <a:lnTo>
                  <a:pt x="86" y="2"/>
                </a:lnTo>
                <a:lnTo>
                  <a:pt x="100" y="6"/>
                </a:lnTo>
                <a:lnTo>
                  <a:pt x="112" y="12"/>
                </a:lnTo>
                <a:lnTo>
                  <a:pt x="124" y="22"/>
                </a:lnTo>
                <a:lnTo>
                  <a:pt x="132" y="32"/>
                </a:lnTo>
                <a:lnTo>
                  <a:pt x="138" y="44"/>
                </a:lnTo>
                <a:lnTo>
                  <a:pt x="142" y="58"/>
                </a:lnTo>
                <a:lnTo>
                  <a:pt x="142" y="72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3" name="Freeform 69"/>
          <p:cNvSpPr>
            <a:spLocks/>
          </p:cNvSpPr>
          <p:nvPr/>
        </p:nvSpPr>
        <p:spPr bwMode="auto">
          <a:xfrm>
            <a:off x="5389563" y="1868488"/>
            <a:ext cx="82550" cy="120650"/>
          </a:xfrm>
          <a:custGeom>
            <a:avLst/>
            <a:gdLst>
              <a:gd name="T0" fmla="*/ 30 w 52"/>
              <a:gd name="T1" fmla="*/ 76 h 76"/>
              <a:gd name="T2" fmla="*/ 44 w 52"/>
              <a:gd name="T3" fmla="*/ 76 h 76"/>
              <a:gd name="T4" fmla="*/ 44 w 52"/>
              <a:gd name="T5" fmla="*/ 62 h 76"/>
              <a:gd name="T6" fmla="*/ 52 w 52"/>
              <a:gd name="T7" fmla="*/ 62 h 76"/>
              <a:gd name="T8" fmla="*/ 52 w 52"/>
              <a:gd name="T9" fmla="*/ 46 h 76"/>
              <a:gd name="T10" fmla="*/ 44 w 52"/>
              <a:gd name="T11" fmla="*/ 46 h 76"/>
              <a:gd name="T12" fmla="*/ 44 w 52"/>
              <a:gd name="T13" fmla="*/ 0 h 76"/>
              <a:gd name="T14" fmla="*/ 30 w 52"/>
              <a:gd name="T15" fmla="*/ 0 h 76"/>
              <a:gd name="T16" fmla="*/ 0 w 52"/>
              <a:gd name="T17" fmla="*/ 44 h 76"/>
              <a:gd name="T18" fmla="*/ 0 w 52"/>
              <a:gd name="T19" fmla="*/ 62 h 76"/>
              <a:gd name="T20" fmla="*/ 30 w 52"/>
              <a:gd name="T21" fmla="*/ 62 h 76"/>
              <a:gd name="T22" fmla="*/ 30 w 52"/>
              <a:gd name="T23" fmla="*/ 74 h 76"/>
              <a:gd name="T24" fmla="*/ 30 w 52"/>
              <a:gd name="T25" fmla="*/ 76 h 76"/>
              <a:gd name="T26" fmla="*/ 14 w 52"/>
              <a:gd name="T27" fmla="*/ 46 h 76"/>
              <a:gd name="T28" fmla="*/ 30 w 52"/>
              <a:gd name="T29" fmla="*/ 22 h 76"/>
              <a:gd name="T30" fmla="*/ 30 w 52"/>
              <a:gd name="T31" fmla="*/ 46 h 76"/>
              <a:gd name="T32" fmla="*/ 14 w 52"/>
              <a:gd name="T33" fmla="*/ 46 h 76"/>
              <a:gd name="T34" fmla="*/ 30 w 52"/>
              <a:gd name="T35" fmla="*/ 76 h 7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"/>
              <a:gd name="T55" fmla="*/ 0 h 76"/>
              <a:gd name="T56" fmla="*/ 52 w 52"/>
              <a:gd name="T57" fmla="*/ 76 h 7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" h="76">
                <a:moveTo>
                  <a:pt x="30" y="76"/>
                </a:moveTo>
                <a:lnTo>
                  <a:pt x="44" y="76"/>
                </a:lnTo>
                <a:lnTo>
                  <a:pt x="44" y="62"/>
                </a:lnTo>
                <a:lnTo>
                  <a:pt x="52" y="62"/>
                </a:lnTo>
                <a:lnTo>
                  <a:pt x="52" y="46"/>
                </a:lnTo>
                <a:lnTo>
                  <a:pt x="44" y="46"/>
                </a:lnTo>
                <a:lnTo>
                  <a:pt x="44" y="0"/>
                </a:lnTo>
                <a:lnTo>
                  <a:pt x="30" y="0"/>
                </a:lnTo>
                <a:lnTo>
                  <a:pt x="0" y="44"/>
                </a:lnTo>
                <a:lnTo>
                  <a:pt x="0" y="62"/>
                </a:lnTo>
                <a:lnTo>
                  <a:pt x="30" y="62"/>
                </a:lnTo>
                <a:lnTo>
                  <a:pt x="30" y="74"/>
                </a:lnTo>
                <a:lnTo>
                  <a:pt x="30" y="76"/>
                </a:lnTo>
                <a:lnTo>
                  <a:pt x="14" y="46"/>
                </a:lnTo>
                <a:lnTo>
                  <a:pt x="30" y="22"/>
                </a:lnTo>
                <a:lnTo>
                  <a:pt x="30" y="46"/>
                </a:lnTo>
                <a:lnTo>
                  <a:pt x="14" y="46"/>
                </a:lnTo>
                <a:lnTo>
                  <a:pt x="30" y="76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4" name="Freeform 70"/>
          <p:cNvSpPr>
            <a:spLocks/>
          </p:cNvSpPr>
          <p:nvPr/>
        </p:nvSpPr>
        <p:spPr bwMode="auto">
          <a:xfrm>
            <a:off x="5478463" y="1900238"/>
            <a:ext cx="79375" cy="88900"/>
          </a:xfrm>
          <a:custGeom>
            <a:avLst/>
            <a:gdLst>
              <a:gd name="T0" fmla="*/ 20 w 50"/>
              <a:gd name="T1" fmla="*/ 14 h 56"/>
              <a:gd name="T2" fmla="*/ 26 w 50"/>
              <a:gd name="T3" fmla="*/ 12 h 56"/>
              <a:gd name="T4" fmla="*/ 30 w 50"/>
              <a:gd name="T5" fmla="*/ 14 h 56"/>
              <a:gd name="T6" fmla="*/ 32 w 50"/>
              <a:gd name="T7" fmla="*/ 20 h 56"/>
              <a:gd name="T8" fmla="*/ 26 w 50"/>
              <a:gd name="T9" fmla="*/ 22 h 56"/>
              <a:gd name="T10" fmla="*/ 14 w 50"/>
              <a:gd name="T11" fmla="*/ 24 h 56"/>
              <a:gd name="T12" fmla="*/ 6 w 50"/>
              <a:gd name="T13" fmla="*/ 28 h 56"/>
              <a:gd name="T14" fmla="*/ 2 w 50"/>
              <a:gd name="T15" fmla="*/ 30 h 56"/>
              <a:gd name="T16" fmla="*/ 0 w 50"/>
              <a:gd name="T17" fmla="*/ 36 h 56"/>
              <a:gd name="T18" fmla="*/ 0 w 50"/>
              <a:gd name="T19" fmla="*/ 40 h 56"/>
              <a:gd name="T20" fmla="*/ 0 w 50"/>
              <a:gd name="T21" fmla="*/ 46 h 56"/>
              <a:gd name="T22" fmla="*/ 4 w 50"/>
              <a:gd name="T23" fmla="*/ 52 h 56"/>
              <a:gd name="T24" fmla="*/ 8 w 50"/>
              <a:gd name="T25" fmla="*/ 56 h 56"/>
              <a:gd name="T26" fmla="*/ 16 w 50"/>
              <a:gd name="T27" fmla="*/ 56 h 56"/>
              <a:gd name="T28" fmla="*/ 20 w 50"/>
              <a:gd name="T29" fmla="*/ 56 h 56"/>
              <a:gd name="T30" fmla="*/ 26 w 50"/>
              <a:gd name="T31" fmla="*/ 54 h 56"/>
              <a:gd name="T32" fmla="*/ 32 w 50"/>
              <a:gd name="T33" fmla="*/ 48 h 56"/>
              <a:gd name="T34" fmla="*/ 32 w 50"/>
              <a:gd name="T35" fmla="*/ 52 h 56"/>
              <a:gd name="T36" fmla="*/ 34 w 50"/>
              <a:gd name="T37" fmla="*/ 56 h 56"/>
              <a:gd name="T38" fmla="*/ 50 w 50"/>
              <a:gd name="T39" fmla="*/ 56 h 56"/>
              <a:gd name="T40" fmla="*/ 48 w 50"/>
              <a:gd name="T41" fmla="*/ 50 h 56"/>
              <a:gd name="T42" fmla="*/ 48 w 50"/>
              <a:gd name="T43" fmla="*/ 44 h 56"/>
              <a:gd name="T44" fmla="*/ 48 w 50"/>
              <a:gd name="T45" fmla="*/ 20 h 56"/>
              <a:gd name="T46" fmla="*/ 46 w 50"/>
              <a:gd name="T47" fmla="*/ 12 h 56"/>
              <a:gd name="T48" fmla="*/ 42 w 50"/>
              <a:gd name="T49" fmla="*/ 6 h 56"/>
              <a:gd name="T50" fmla="*/ 40 w 50"/>
              <a:gd name="T51" fmla="*/ 2 h 56"/>
              <a:gd name="T52" fmla="*/ 36 w 50"/>
              <a:gd name="T53" fmla="*/ 0 h 56"/>
              <a:gd name="T54" fmla="*/ 24 w 50"/>
              <a:gd name="T55" fmla="*/ 0 h 56"/>
              <a:gd name="T56" fmla="*/ 14 w 50"/>
              <a:gd name="T57" fmla="*/ 0 h 56"/>
              <a:gd name="T58" fmla="*/ 8 w 50"/>
              <a:gd name="T59" fmla="*/ 4 h 56"/>
              <a:gd name="T60" fmla="*/ 4 w 50"/>
              <a:gd name="T61" fmla="*/ 8 h 56"/>
              <a:gd name="T62" fmla="*/ 2 w 50"/>
              <a:gd name="T63" fmla="*/ 16 h 56"/>
              <a:gd name="T64" fmla="*/ 16 w 50"/>
              <a:gd name="T65" fmla="*/ 18 h 56"/>
              <a:gd name="T66" fmla="*/ 18 w 50"/>
              <a:gd name="T67" fmla="*/ 14 h 56"/>
              <a:gd name="T68" fmla="*/ 20 w 50"/>
              <a:gd name="T69" fmla="*/ 14 h 56"/>
              <a:gd name="T70" fmla="*/ 32 w 50"/>
              <a:gd name="T71" fmla="*/ 32 h 56"/>
              <a:gd name="T72" fmla="*/ 30 w 50"/>
              <a:gd name="T73" fmla="*/ 38 h 56"/>
              <a:gd name="T74" fmla="*/ 26 w 50"/>
              <a:gd name="T75" fmla="*/ 44 h 56"/>
              <a:gd name="T76" fmla="*/ 22 w 50"/>
              <a:gd name="T77" fmla="*/ 44 h 56"/>
              <a:gd name="T78" fmla="*/ 18 w 50"/>
              <a:gd name="T79" fmla="*/ 44 h 56"/>
              <a:gd name="T80" fmla="*/ 16 w 50"/>
              <a:gd name="T81" fmla="*/ 40 h 56"/>
              <a:gd name="T82" fmla="*/ 18 w 50"/>
              <a:gd name="T83" fmla="*/ 36 h 56"/>
              <a:gd name="T84" fmla="*/ 24 w 50"/>
              <a:gd name="T85" fmla="*/ 32 h 56"/>
              <a:gd name="T86" fmla="*/ 32 w 50"/>
              <a:gd name="T87" fmla="*/ 30 h 56"/>
              <a:gd name="T88" fmla="*/ 32 w 50"/>
              <a:gd name="T89" fmla="*/ 32 h 56"/>
              <a:gd name="T90" fmla="*/ 20 w 50"/>
              <a:gd name="T91" fmla="*/ 14 h 5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0"/>
              <a:gd name="T139" fmla="*/ 0 h 56"/>
              <a:gd name="T140" fmla="*/ 50 w 50"/>
              <a:gd name="T141" fmla="*/ 56 h 5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0" h="56">
                <a:moveTo>
                  <a:pt x="20" y="14"/>
                </a:moveTo>
                <a:lnTo>
                  <a:pt x="26" y="12"/>
                </a:lnTo>
                <a:lnTo>
                  <a:pt x="30" y="14"/>
                </a:lnTo>
                <a:lnTo>
                  <a:pt x="32" y="20"/>
                </a:lnTo>
                <a:lnTo>
                  <a:pt x="26" y="22"/>
                </a:lnTo>
                <a:lnTo>
                  <a:pt x="14" y="24"/>
                </a:lnTo>
                <a:lnTo>
                  <a:pt x="6" y="28"/>
                </a:lnTo>
                <a:lnTo>
                  <a:pt x="2" y="30"/>
                </a:lnTo>
                <a:lnTo>
                  <a:pt x="0" y="36"/>
                </a:lnTo>
                <a:lnTo>
                  <a:pt x="0" y="40"/>
                </a:lnTo>
                <a:lnTo>
                  <a:pt x="0" y="46"/>
                </a:lnTo>
                <a:lnTo>
                  <a:pt x="4" y="52"/>
                </a:lnTo>
                <a:lnTo>
                  <a:pt x="8" y="56"/>
                </a:lnTo>
                <a:lnTo>
                  <a:pt x="16" y="56"/>
                </a:lnTo>
                <a:lnTo>
                  <a:pt x="20" y="56"/>
                </a:lnTo>
                <a:lnTo>
                  <a:pt x="26" y="54"/>
                </a:lnTo>
                <a:lnTo>
                  <a:pt x="32" y="48"/>
                </a:lnTo>
                <a:lnTo>
                  <a:pt x="32" y="52"/>
                </a:lnTo>
                <a:lnTo>
                  <a:pt x="34" y="56"/>
                </a:lnTo>
                <a:lnTo>
                  <a:pt x="50" y="56"/>
                </a:lnTo>
                <a:lnTo>
                  <a:pt x="48" y="50"/>
                </a:lnTo>
                <a:lnTo>
                  <a:pt x="48" y="44"/>
                </a:lnTo>
                <a:lnTo>
                  <a:pt x="48" y="20"/>
                </a:lnTo>
                <a:lnTo>
                  <a:pt x="46" y="12"/>
                </a:lnTo>
                <a:lnTo>
                  <a:pt x="42" y="6"/>
                </a:lnTo>
                <a:lnTo>
                  <a:pt x="40" y="2"/>
                </a:lnTo>
                <a:lnTo>
                  <a:pt x="36" y="0"/>
                </a:lnTo>
                <a:lnTo>
                  <a:pt x="24" y="0"/>
                </a:lnTo>
                <a:lnTo>
                  <a:pt x="14" y="0"/>
                </a:lnTo>
                <a:lnTo>
                  <a:pt x="8" y="4"/>
                </a:lnTo>
                <a:lnTo>
                  <a:pt x="4" y="8"/>
                </a:lnTo>
                <a:lnTo>
                  <a:pt x="2" y="16"/>
                </a:lnTo>
                <a:lnTo>
                  <a:pt x="16" y="18"/>
                </a:lnTo>
                <a:lnTo>
                  <a:pt x="18" y="14"/>
                </a:lnTo>
                <a:lnTo>
                  <a:pt x="20" y="14"/>
                </a:lnTo>
                <a:lnTo>
                  <a:pt x="32" y="32"/>
                </a:lnTo>
                <a:lnTo>
                  <a:pt x="30" y="38"/>
                </a:lnTo>
                <a:lnTo>
                  <a:pt x="26" y="44"/>
                </a:lnTo>
                <a:lnTo>
                  <a:pt x="22" y="44"/>
                </a:lnTo>
                <a:lnTo>
                  <a:pt x="18" y="44"/>
                </a:lnTo>
                <a:lnTo>
                  <a:pt x="16" y="40"/>
                </a:lnTo>
                <a:lnTo>
                  <a:pt x="18" y="36"/>
                </a:lnTo>
                <a:lnTo>
                  <a:pt x="24" y="32"/>
                </a:lnTo>
                <a:lnTo>
                  <a:pt x="32" y="30"/>
                </a:lnTo>
                <a:lnTo>
                  <a:pt x="32" y="32"/>
                </a:lnTo>
                <a:lnTo>
                  <a:pt x="20" y="14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5" name="Freeform 71"/>
          <p:cNvSpPr>
            <a:spLocks/>
          </p:cNvSpPr>
          <p:nvPr/>
        </p:nvSpPr>
        <p:spPr bwMode="auto">
          <a:xfrm>
            <a:off x="6402388" y="2855913"/>
            <a:ext cx="225425" cy="225425"/>
          </a:xfrm>
          <a:custGeom>
            <a:avLst/>
            <a:gdLst>
              <a:gd name="T0" fmla="*/ 142 w 142"/>
              <a:gd name="T1" fmla="*/ 70 h 142"/>
              <a:gd name="T2" fmla="*/ 142 w 142"/>
              <a:gd name="T3" fmla="*/ 86 h 142"/>
              <a:gd name="T4" fmla="*/ 138 w 142"/>
              <a:gd name="T5" fmla="*/ 98 h 142"/>
              <a:gd name="T6" fmla="*/ 130 w 142"/>
              <a:gd name="T7" fmla="*/ 110 h 142"/>
              <a:gd name="T8" fmla="*/ 122 w 142"/>
              <a:gd name="T9" fmla="*/ 122 h 142"/>
              <a:gd name="T10" fmla="*/ 112 w 142"/>
              <a:gd name="T11" fmla="*/ 130 h 142"/>
              <a:gd name="T12" fmla="*/ 100 w 142"/>
              <a:gd name="T13" fmla="*/ 136 h 142"/>
              <a:gd name="T14" fmla="*/ 86 w 142"/>
              <a:gd name="T15" fmla="*/ 142 h 142"/>
              <a:gd name="T16" fmla="*/ 72 w 142"/>
              <a:gd name="T17" fmla="*/ 142 h 142"/>
              <a:gd name="T18" fmla="*/ 56 w 142"/>
              <a:gd name="T19" fmla="*/ 142 h 142"/>
              <a:gd name="T20" fmla="*/ 44 w 142"/>
              <a:gd name="T21" fmla="*/ 136 h 142"/>
              <a:gd name="T22" fmla="*/ 32 w 142"/>
              <a:gd name="T23" fmla="*/ 130 h 142"/>
              <a:gd name="T24" fmla="*/ 20 w 142"/>
              <a:gd name="T25" fmla="*/ 122 h 142"/>
              <a:gd name="T26" fmla="*/ 12 w 142"/>
              <a:gd name="T27" fmla="*/ 110 h 142"/>
              <a:gd name="T28" fmla="*/ 6 w 142"/>
              <a:gd name="T29" fmla="*/ 98 h 142"/>
              <a:gd name="T30" fmla="*/ 0 w 142"/>
              <a:gd name="T31" fmla="*/ 86 h 142"/>
              <a:gd name="T32" fmla="*/ 0 w 142"/>
              <a:gd name="T33" fmla="*/ 70 h 142"/>
              <a:gd name="T34" fmla="*/ 0 w 142"/>
              <a:gd name="T35" fmla="*/ 56 h 142"/>
              <a:gd name="T36" fmla="*/ 6 w 142"/>
              <a:gd name="T37" fmla="*/ 42 h 142"/>
              <a:gd name="T38" fmla="*/ 12 w 142"/>
              <a:gd name="T39" fmla="*/ 30 h 142"/>
              <a:gd name="T40" fmla="*/ 20 w 142"/>
              <a:gd name="T41" fmla="*/ 20 h 142"/>
              <a:gd name="T42" fmla="*/ 32 w 142"/>
              <a:gd name="T43" fmla="*/ 12 h 142"/>
              <a:gd name="T44" fmla="*/ 44 w 142"/>
              <a:gd name="T45" fmla="*/ 4 h 142"/>
              <a:gd name="T46" fmla="*/ 56 w 142"/>
              <a:gd name="T47" fmla="*/ 0 h 142"/>
              <a:gd name="T48" fmla="*/ 72 w 142"/>
              <a:gd name="T49" fmla="*/ 0 h 142"/>
              <a:gd name="T50" fmla="*/ 86 w 142"/>
              <a:gd name="T51" fmla="*/ 0 h 142"/>
              <a:gd name="T52" fmla="*/ 100 w 142"/>
              <a:gd name="T53" fmla="*/ 4 h 142"/>
              <a:gd name="T54" fmla="*/ 112 w 142"/>
              <a:gd name="T55" fmla="*/ 12 h 142"/>
              <a:gd name="T56" fmla="*/ 122 w 142"/>
              <a:gd name="T57" fmla="*/ 20 h 142"/>
              <a:gd name="T58" fmla="*/ 130 w 142"/>
              <a:gd name="T59" fmla="*/ 30 h 142"/>
              <a:gd name="T60" fmla="*/ 138 w 142"/>
              <a:gd name="T61" fmla="*/ 42 h 142"/>
              <a:gd name="T62" fmla="*/ 142 w 142"/>
              <a:gd name="T63" fmla="*/ 56 h 142"/>
              <a:gd name="T64" fmla="*/ 142 w 142"/>
              <a:gd name="T65" fmla="*/ 68 h 142"/>
              <a:gd name="T66" fmla="*/ 142 w 142"/>
              <a:gd name="T67" fmla="*/ 70 h 14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2"/>
              <a:gd name="T103" fmla="*/ 0 h 142"/>
              <a:gd name="T104" fmla="*/ 142 w 142"/>
              <a:gd name="T105" fmla="*/ 142 h 14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2" h="142">
                <a:moveTo>
                  <a:pt x="142" y="70"/>
                </a:moveTo>
                <a:lnTo>
                  <a:pt x="142" y="86"/>
                </a:lnTo>
                <a:lnTo>
                  <a:pt x="138" y="98"/>
                </a:lnTo>
                <a:lnTo>
                  <a:pt x="130" y="110"/>
                </a:lnTo>
                <a:lnTo>
                  <a:pt x="122" y="122"/>
                </a:lnTo>
                <a:lnTo>
                  <a:pt x="112" y="130"/>
                </a:lnTo>
                <a:lnTo>
                  <a:pt x="100" y="136"/>
                </a:lnTo>
                <a:lnTo>
                  <a:pt x="86" y="142"/>
                </a:lnTo>
                <a:lnTo>
                  <a:pt x="72" y="142"/>
                </a:lnTo>
                <a:lnTo>
                  <a:pt x="56" y="142"/>
                </a:lnTo>
                <a:lnTo>
                  <a:pt x="44" y="136"/>
                </a:lnTo>
                <a:lnTo>
                  <a:pt x="32" y="130"/>
                </a:lnTo>
                <a:lnTo>
                  <a:pt x="20" y="122"/>
                </a:lnTo>
                <a:lnTo>
                  <a:pt x="12" y="110"/>
                </a:lnTo>
                <a:lnTo>
                  <a:pt x="6" y="98"/>
                </a:lnTo>
                <a:lnTo>
                  <a:pt x="0" y="86"/>
                </a:lnTo>
                <a:lnTo>
                  <a:pt x="0" y="70"/>
                </a:lnTo>
                <a:lnTo>
                  <a:pt x="0" y="56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2" y="12"/>
                </a:lnTo>
                <a:lnTo>
                  <a:pt x="44" y="4"/>
                </a:lnTo>
                <a:lnTo>
                  <a:pt x="56" y="0"/>
                </a:lnTo>
                <a:lnTo>
                  <a:pt x="72" y="0"/>
                </a:lnTo>
                <a:lnTo>
                  <a:pt x="86" y="0"/>
                </a:lnTo>
                <a:lnTo>
                  <a:pt x="100" y="4"/>
                </a:lnTo>
                <a:lnTo>
                  <a:pt x="112" y="12"/>
                </a:lnTo>
                <a:lnTo>
                  <a:pt x="122" y="20"/>
                </a:lnTo>
                <a:lnTo>
                  <a:pt x="130" y="30"/>
                </a:lnTo>
                <a:lnTo>
                  <a:pt x="138" y="42"/>
                </a:lnTo>
                <a:lnTo>
                  <a:pt x="142" y="56"/>
                </a:lnTo>
                <a:lnTo>
                  <a:pt x="142" y="68"/>
                </a:lnTo>
                <a:lnTo>
                  <a:pt x="142" y="7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6" name="Freeform 72"/>
          <p:cNvSpPr>
            <a:spLocks/>
          </p:cNvSpPr>
          <p:nvPr/>
        </p:nvSpPr>
        <p:spPr bwMode="auto">
          <a:xfrm>
            <a:off x="6402388" y="2855913"/>
            <a:ext cx="225425" cy="225425"/>
          </a:xfrm>
          <a:custGeom>
            <a:avLst/>
            <a:gdLst>
              <a:gd name="T0" fmla="*/ 142 w 142"/>
              <a:gd name="T1" fmla="*/ 70 h 142"/>
              <a:gd name="T2" fmla="*/ 142 w 142"/>
              <a:gd name="T3" fmla="*/ 86 h 142"/>
              <a:gd name="T4" fmla="*/ 138 w 142"/>
              <a:gd name="T5" fmla="*/ 98 h 142"/>
              <a:gd name="T6" fmla="*/ 130 w 142"/>
              <a:gd name="T7" fmla="*/ 110 h 142"/>
              <a:gd name="T8" fmla="*/ 122 w 142"/>
              <a:gd name="T9" fmla="*/ 122 h 142"/>
              <a:gd name="T10" fmla="*/ 112 w 142"/>
              <a:gd name="T11" fmla="*/ 130 h 142"/>
              <a:gd name="T12" fmla="*/ 100 w 142"/>
              <a:gd name="T13" fmla="*/ 136 h 142"/>
              <a:gd name="T14" fmla="*/ 86 w 142"/>
              <a:gd name="T15" fmla="*/ 142 h 142"/>
              <a:gd name="T16" fmla="*/ 72 w 142"/>
              <a:gd name="T17" fmla="*/ 142 h 142"/>
              <a:gd name="T18" fmla="*/ 56 w 142"/>
              <a:gd name="T19" fmla="*/ 142 h 142"/>
              <a:gd name="T20" fmla="*/ 44 w 142"/>
              <a:gd name="T21" fmla="*/ 136 h 142"/>
              <a:gd name="T22" fmla="*/ 32 w 142"/>
              <a:gd name="T23" fmla="*/ 130 h 142"/>
              <a:gd name="T24" fmla="*/ 20 w 142"/>
              <a:gd name="T25" fmla="*/ 122 h 142"/>
              <a:gd name="T26" fmla="*/ 12 w 142"/>
              <a:gd name="T27" fmla="*/ 110 h 142"/>
              <a:gd name="T28" fmla="*/ 6 w 142"/>
              <a:gd name="T29" fmla="*/ 98 h 142"/>
              <a:gd name="T30" fmla="*/ 0 w 142"/>
              <a:gd name="T31" fmla="*/ 86 h 142"/>
              <a:gd name="T32" fmla="*/ 0 w 142"/>
              <a:gd name="T33" fmla="*/ 70 h 142"/>
              <a:gd name="T34" fmla="*/ 0 w 142"/>
              <a:gd name="T35" fmla="*/ 56 h 142"/>
              <a:gd name="T36" fmla="*/ 6 w 142"/>
              <a:gd name="T37" fmla="*/ 42 h 142"/>
              <a:gd name="T38" fmla="*/ 12 w 142"/>
              <a:gd name="T39" fmla="*/ 30 h 142"/>
              <a:gd name="T40" fmla="*/ 20 w 142"/>
              <a:gd name="T41" fmla="*/ 20 h 142"/>
              <a:gd name="T42" fmla="*/ 32 w 142"/>
              <a:gd name="T43" fmla="*/ 12 h 142"/>
              <a:gd name="T44" fmla="*/ 44 w 142"/>
              <a:gd name="T45" fmla="*/ 4 h 142"/>
              <a:gd name="T46" fmla="*/ 56 w 142"/>
              <a:gd name="T47" fmla="*/ 0 h 142"/>
              <a:gd name="T48" fmla="*/ 72 w 142"/>
              <a:gd name="T49" fmla="*/ 0 h 142"/>
              <a:gd name="T50" fmla="*/ 86 w 142"/>
              <a:gd name="T51" fmla="*/ 0 h 142"/>
              <a:gd name="T52" fmla="*/ 100 w 142"/>
              <a:gd name="T53" fmla="*/ 4 h 142"/>
              <a:gd name="T54" fmla="*/ 112 w 142"/>
              <a:gd name="T55" fmla="*/ 12 h 142"/>
              <a:gd name="T56" fmla="*/ 122 w 142"/>
              <a:gd name="T57" fmla="*/ 20 h 142"/>
              <a:gd name="T58" fmla="*/ 130 w 142"/>
              <a:gd name="T59" fmla="*/ 30 h 142"/>
              <a:gd name="T60" fmla="*/ 138 w 142"/>
              <a:gd name="T61" fmla="*/ 42 h 142"/>
              <a:gd name="T62" fmla="*/ 142 w 142"/>
              <a:gd name="T63" fmla="*/ 56 h 142"/>
              <a:gd name="T64" fmla="*/ 142 w 142"/>
              <a:gd name="T65" fmla="*/ 68 h 1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2"/>
              <a:gd name="T100" fmla="*/ 0 h 142"/>
              <a:gd name="T101" fmla="*/ 142 w 142"/>
              <a:gd name="T102" fmla="*/ 142 h 1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2" h="142">
                <a:moveTo>
                  <a:pt x="142" y="70"/>
                </a:moveTo>
                <a:lnTo>
                  <a:pt x="142" y="86"/>
                </a:lnTo>
                <a:lnTo>
                  <a:pt x="138" y="98"/>
                </a:lnTo>
                <a:lnTo>
                  <a:pt x="130" y="110"/>
                </a:lnTo>
                <a:lnTo>
                  <a:pt x="122" y="122"/>
                </a:lnTo>
                <a:lnTo>
                  <a:pt x="112" y="130"/>
                </a:lnTo>
                <a:lnTo>
                  <a:pt x="100" y="136"/>
                </a:lnTo>
                <a:lnTo>
                  <a:pt x="86" y="142"/>
                </a:lnTo>
                <a:lnTo>
                  <a:pt x="72" y="142"/>
                </a:lnTo>
                <a:lnTo>
                  <a:pt x="56" y="142"/>
                </a:lnTo>
                <a:lnTo>
                  <a:pt x="44" y="136"/>
                </a:lnTo>
                <a:lnTo>
                  <a:pt x="32" y="130"/>
                </a:lnTo>
                <a:lnTo>
                  <a:pt x="20" y="122"/>
                </a:lnTo>
                <a:lnTo>
                  <a:pt x="12" y="110"/>
                </a:lnTo>
                <a:lnTo>
                  <a:pt x="6" y="98"/>
                </a:lnTo>
                <a:lnTo>
                  <a:pt x="0" y="86"/>
                </a:lnTo>
                <a:lnTo>
                  <a:pt x="0" y="70"/>
                </a:lnTo>
                <a:lnTo>
                  <a:pt x="0" y="56"/>
                </a:lnTo>
                <a:lnTo>
                  <a:pt x="6" y="42"/>
                </a:lnTo>
                <a:lnTo>
                  <a:pt x="12" y="30"/>
                </a:lnTo>
                <a:lnTo>
                  <a:pt x="20" y="20"/>
                </a:lnTo>
                <a:lnTo>
                  <a:pt x="32" y="12"/>
                </a:lnTo>
                <a:lnTo>
                  <a:pt x="44" y="4"/>
                </a:lnTo>
                <a:lnTo>
                  <a:pt x="56" y="0"/>
                </a:lnTo>
                <a:lnTo>
                  <a:pt x="72" y="0"/>
                </a:lnTo>
                <a:lnTo>
                  <a:pt x="86" y="0"/>
                </a:lnTo>
                <a:lnTo>
                  <a:pt x="100" y="4"/>
                </a:lnTo>
                <a:lnTo>
                  <a:pt x="112" y="12"/>
                </a:lnTo>
                <a:lnTo>
                  <a:pt x="122" y="20"/>
                </a:lnTo>
                <a:lnTo>
                  <a:pt x="130" y="30"/>
                </a:lnTo>
                <a:lnTo>
                  <a:pt x="138" y="42"/>
                </a:lnTo>
                <a:lnTo>
                  <a:pt x="142" y="56"/>
                </a:lnTo>
                <a:lnTo>
                  <a:pt x="142" y="68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7" name="Freeform 73"/>
          <p:cNvSpPr>
            <a:spLocks/>
          </p:cNvSpPr>
          <p:nvPr/>
        </p:nvSpPr>
        <p:spPr bwMode="auto">
          <a:xfrm>
            <a:off x="6424613" y="2906713"/>
            <a:ext cx="82550" cy="120650"/>
          </a:xfrm>
          <a:custGeom>
            <a:avLst/>
            <a:gdLst>
              <a:gd name="T0" fmla="*/ 30 w 52"/>
              <a:gd name="T1" fmla="*/ 76 h 76"/>
              <a:gd name="T2" fmla="*/ 44 w 52"/>
              <a:gd name="T3" fmla="*/ 76 h 76"/>
              <a:gd name="T4" fmla="*/ 44 w 52"/>
              <a:gd name="T5" fmla="*/ 62 h 76"/>
              <a:gd name="T6" fmla="*/ 52 w 52"/>
              <a:gd name="T7" fmla="*/ 62 h 76"/>
              <a:gd name="T8" fmla="*/ 52 w 52"/>
              <a:gd name="T9" fmla="*/ 46 h 76"/>
              <a:gd name="T10" fmla="*/ 44 w 52"/>
              <a:gd name="T11" fmla="*/ 46 h 76"/>
              <a:gd name="T12" fmla="*/ 44 w 52"/>
              <a:gd name="T13" fmla="*/ 0 h 76"/>
              <a:gd name="T14" fmla="*/ 30 w 52"/>
              <a:gd name="T15" fmla="*/ 0 h 76"/>
              <a:gd name="T16" fmla="*/ 0 w 52"/>
              <a:gd name="T17" fmla="*/ 44 h 76"/>
              <a:gd name="T18" fmla="*/ 0 w 52"/>
              <a:gd name="T19" fmla="*/ 62 h 76"/>
              <a:gd name="T20" fmla="*/ 30 w 52"/>
              <a:gd name="T21" fmla="*/ 62 h 76"/>
              <a:gd name="T22" fmla="*/ 30 w 52"/>
              <a:gd name="T23" fmla="*/ 74 h 76"/>
              <a:gd name="T24" fmla="*/ 30 w 52"/>
              <a:gd name="T25" fmla="*/ 76 h 76"/>
              <a:gd name="T26" fmla="*/ 14 w 52"/>
              <a:gd name="T27" fmla="*/ 46 h 76"/>
              <a:gd name="T28" fmla="*/ 30 w 52"/>
              <a:gd name="T29" fmla="*/ 22 h 76"/>
              <a:gd name="T30" fmla="*/ 30 w 52"/>
              <a:gd name="T31" fmla="*/ 46 h 76"/>
              <a:gd name="T32" fmla="*/ 14 w 52"/>
              <a:gd name="T33" fmla="*/ 46 h 76"/>
              <a:gd name="T34" fmla="*/ 30 w 52"/>
              <a:gd name="T35" fmla="*/ 76 h 7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"/>
              <a:gd name="T55" fmla="*/ 0 h 76"/>
              <a:gd name="T56" fmla="*/ 52 w 52"/>
              <a:gd name="T57" fmla="*/ 76 h 7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" h="76">
                <a:moveTo>
                  <a:pt x="30" y="76"/>
                </a:moveTo>
                <a:lnTo>
                  <a:pt x="44" y="76"/>
                </a:lnTo>
                <a:lnTo>
                  <a:pt x="44" y="62"/>
                </a:lnTo>
                <a:lnTo>
                  <a:pt x="52" y="62"/>
                </a:lnTo>
                <a:lnTo>
                  <a:pt x="52" y="46"/>
                </a:lnTo>
                <a:lnTo>
                  <a:pt x="44" y="46"/>
                </a:lnTo>
                <a:lnTo>
                  <a:pt x="44" y="0"/>
                </a:lnTo>
                <a:lnTo>
                  <a:pt x="30" y="0"/>
                </a:lnTo>
                <a:lnTo>
                  <a:pt x="0" y="44"/>
                </a:lnTo>
                <a:lnTo>
                  <a:pt x="0" y="62"/>
                </a:lnTo>
                <a:lnTo>
                  <a:pt x="30" y="62"/>
                </a:lnTo>
                <a:lnTo>
                  <a:pt x="30" y="74"/>
                </a:lnTo>
                <a:lnTo>
                  <a:pt x="30" y="76"/>
                </a:lnTo>
                <a:lnTo>
                  <a:pt x="14" y="46"/>
                </a:lnTo>
                <a:lnTo>
                  <a:pt x="30" y="22"/>
                </a:lnTo>
                <a:lnTo>
                  <a:pt x="30" y="46"/>
                </a:lnTo>
                <a:lnTo>
                  <a:pt x="14" y="46"/>
                </a:lnTo>
                <a:lnTo>
                  <a:pt x="30" y="76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8" name="Freeform 74"/>
          <p:cNvSpPr>
            <a:spLocks/>
          </p:cNvSpPr>
          <p:nvPr/>
        </p:nvSpPr>
        <p:spPr bwMode="auto">
          <a:xfrm>
            <a:off x="6516688" y="2909888"/>
            <a:ext cx="76200" cy="117475"/>
          </a:xfrm>
          <a:custGeom>
            <a:avLst/>
            <a:gdLst>
              <a:gd name="T0" fmla="*/ 0 w 48"/>
              <a:gd name="T1" fmla="*/ 74 h 74"/>
              <a:gd name="T2" fmla="*/ 16 w 48"/>
              <a:gd name="T3" fmla="*/ 74 h 74"/>
              <a:gd name="T4" fmla="*/ 16 w 48"/>
              <a:gd name="T5" fmla="*/ 66 h 74"/>
              <a:gd name="T6" fmla="*/ 22 w 48"/>
              <a:gd name="T7" fmla="*/ 72 h 74"/>
              <a:gd name="T8" fmla="*/ 26 w 48"/>
              <a:gd name="T9" fmla="*/ 74 h 74"/>
              <a:gd name="T10" fmla="*/ 30 w 48"/>
              <a:gd name="T11" fmla="*/ 74 h 74"/>
              <a:gd name="T12" fmla="*/ 34 w 48"/>
              <a:gd name="T13" fmla="*/ 74 h 74"/>
              <a:gd name="T14" fmla="*/ 40 w 48"/>
              <a:gd name="T15" fmla="*/ 72 h 74"/>
              <a:gd name="T16" fmla="*/ 44 w 48"/>
              <a:gd name="T17" fmla="*/ 68 h 74"/>
              <a:gd name="T18" fmla="*/ 46 w 48"/>
              <a:gd name="T19" fmla="*/ 62 h 74"/>
              <a:gd name="T20" fmla="*/ 48 w 48"/>
              <a:gd name="T21" fmla="*/ 54 h 74"/>
              <a:gd name="T22" fmla="*/ 48 w 48"/>
              <a:gd name="T23" fmla="*/ 46 h 74"/>
              <a:gd name="T24" fmla="*/ 46 w 48"/>
              <a:gd name="T25" fmla="*/ 34 h 74"/>
              <a:gd name="T26" fmla="*/ 44 w 48"/>
              <a:gd name="T27" fmla="*/ 26 h 74"/>
              <a:gd name="T28" fmla="*/ 38 w 48"/>
              <a:gd name="T29" fmla="*/ 20 h 74"/>
              <a:gd name="T30" fmla="*/ 30 w 48"/>
              <a:gd name="T31" fmla="*/ 18 h 74"/>
              <a:gd name="T32" fmla="*/ 24 w 48"/>
              <a:gd name="T33" fmla="*/ 20 h 74"/>
              <a:gd name="T34" fmla="*/ 18 w 48"/>
              <a:gd name="T35" fmla="*/ 24 h 74"/>
              <a:gd name="T36" fmla="*/ 18 w 48"/>
              <a:gd name="T37" fmla="*/ 0 h 74"/>
              <a:gd name="T38" fmla="*/ 0 w 48"/>
              <a:gd name="T39" fmla="*/ 0 h 74"/>
              <a:gd name="T40" fmla="*/ 0 w 48"/>
              <a:gd name="T41" fmla="*/ 72 h 74"/>
              <a:gd name="T42" fmla="*/ 0 w 48"/>
              <a:gd name="T43" fmla="*/ 74 h 74"/>
              <a:gd name="T44" fmla="*/ 20 w 48"/>
              <a:gd name="T45" fmla="*/ 38 h 74"/>
              <a:gd name="T46" fmla="*/ 22 w 48"/>
              <a:gd name="T47" fmla="*/ 34 h 74"/>
              <a:gd name="T48" fmla="*/ 24 w 48"/>
              <a:gd name="T49" fmla="*/ 34 h 74"/>
              <a:gd name="T50" fmla="*/ 28 w 48"/>
              <a:gd name="T51" fmla="*/ 34 h 74"/>
              <a:gd name="T52" fmla="*/ 30 w 48"/>
              <a:gd name="T53" fmla="*/ 36 h 74"/>
              <a:gd name="T54" fmla="*/ 32 w 48"/>
              <a:gd name="T55" fmla="*/ 40 h 74"/>
              <a:gd name="T56" fmla="*/ 32 w 48"/>
              <a:gd name="T57" fmla="*/ 46 h 74"/>
              <a:gd name="T58" fmla="*/ 32 w 48"/>
              <a:gd name="T59" fmla="*/ 52 h 74"/>
              <a:gd name="T60" fmla="*/ 30 w 48"/>
              <a:gd name="T61" fmla="*/ 56 h 74"/>
              <a:gd name="T62" fmla="*/ 28 w 48"/>
              <a:gd name="T63" fmla="*/ 58 h 74"/>
              <a:gd name="T64" fmla="*/ 24 w 48"/>
              <a:gd name="T65" fmla="*/ 60 h 74"/>
              <a:gd name="T66" fmla="*/ 22 w 48"/>
              <a:gd name="T67" fmla="*/ 58 h 74"/>
              <a:gd name="T68" fmla="*/ 20 w 48"/>
              <a:gd name="T69" fmla="*/ 56 h 74"/>
              <a:gd name="T70" fmla="*/ 18 w 48"/>
              <a:gd name="T71" fmla="*/ 52 h 74"/>
              <a:gd name="T72" fmla="*/ 18 w 48"/>
              <a:gd name="T73" fmla="*/ 46 h 74"/>
              <a:gd name="T74" fmla="*/ 18 w 48"/>
              <a:gd name="T75" fmla="*/ 40 h 74"/>
              <a:gd name="T76" fmla="*/ 20 w 48"/>
              <a:gd name="T77" fmla="*/ 38 h 74"/>
              <a:gd name="T78" fmla="*/ 0 w 48"/>
              <a:gd name="T79" fmla="*/ 74 h 7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8"/>
              <a:gd name="T121" fmla="*/ 0 h 74"/>
              <a:gd name="T122" fmla="*/ 48 w 48"/>
              <a:gd name="T123" fmla="*/ 74 h 7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8" h="74">
                <a:moveTo>
                  <a:pt x="0" y="74"/>
                </a:moveTo>
                <a:lnTo>
                  <a:pt x="16" y="74"/>
                </a:lnTo>
                <a:lnTo>
                  <a:pt x="16" y="66"/>
                </a:lnTo>
                <a:lnTo>
                  <a:pt x="22" y="72"/>
                </a:lnTo>
                <a:lnTo>
                  <a:pt x="26" y="74"/>
                </a:lnTo>
                <a:lnTo>
                  <a:pt x="30" y="74"/>
                </a:lnTo>
                <a:lnTo>
                  <a:pt x="34" y="74"/>
                </a:lnTo>
                <a:lnTo>
                  <a:pt x="40" y="72"/>
                </a:lnTo>
                <a:lnTo>
                  <a:pt x="44" y="68"/>
                </a:lnTo>
                <a:lnTo>
                  <a:pt x="46" y="62"/>
                </a:lnTo>
                <a:lnTo>
                  <a:pt x="48" y="54"/>
                </a:lnTo>
                <a:lnTo>
                  <a:pt x="48" y="46"/>
                </a:lnTo>
                <a:lnTo>
                  <a:pt x="46" y="34"/>
                </a:lnTo>
                <a:lnTo>
                  <a:pt x="44" y="26"/>
                </a:lnTo>
                <a:lnTo>
                  <a:pt x="38" y="20"/>
                </a:lnTo>
                <a:lnTo>
                  <a:pt x="30" y="18"/>
                </a:lnTo>
                <a:lnTo>
                  <a:pt x="24" y="20"/>
                </a:lnTo>
                <a:lnTo>
                  <a:pt x="18" y="24"/>
                </a:lnTo>
                <a:lnTo>
                  <a:pt x="18" y="0"/>
                </a:lnTo>
                <a:lnTo>
                  <a:pt x="0" y="0"/>
                </a:lnTo>
                <a:lnTo>
                  <a:pt x="0" y="72"/>
                </a:lnTo>
                <a:lnTo>
                  <a:pt x="0" y="74"/>
                </a:lnTo>
                <a:lnTo>
                  <a:pt x="20" y="38"/>
                </a:lnTo>
                <a:lnTo>
                  <a:pt x="22" y="34"/>
                </a:lnTo>
                <a:lnTo>
                  <a:pt x="24" y="34"/>
                </a:lnTo>
                <a:lnTo>
                  <a:pt x="28" y="34"/>
                </a:lnTo>
                <a:lnTo>
                  <a:pt x="30" y="36"/>
                </a:lnTo>
                <a:lnTo>
                  <a:pt x="32" y="40"/>
                </a:lnTo>
                <a:lnTo>
                  <a:pt x="32" y="46"/>
                </a:lnTo>
                <a:lnTo>
                  <a:pt x="32" y="52"/>
                </a:lnTo>
                <a:lnTo>
                  <a:pt x="30" y="56"/>
                </a:lnTo>
                <a:lnTo>
                  <a:pt x="28" y="58"/>
                </a:lnTo>
                <a:lnTo>
                  <a:pt x="24" y="60"/>
                </a:lnTo>
                <a:lnTo>
                  <a:pt x="22" y="58"/>
                </a:lnTo>
                <a:lnTo>
                  <a:pt x="20" y="56"/>
                </a:lnTo>
                <a:lnTo>
                  <a:pt x="18" y="52"/>
                </a:lnTo>
                <a:lnTo>
                  <a:pt x="18" y="46"/>
                </a:lnTo>
                <a:lnTo>
                  <a:pt x="18" y="40"/>
                </a:lnTo>
                <a:lnTo>
                  <a:pt x="20" y="38"/>
                </a:lnTo>
                <a:lnTo>
                  <a:pt x="0" y="74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9" name="Rectangle 75"/>
          <p:cNvSpPr>
            <a:spLocks noChangeArrowheads="1"/>
          </p:cNvSpPr>
          <p:nvPr/>
        </p:nvSpPr>
        <p:spPr bwMode="auto">
          <a:xfrm>
            <a:off x="2770188" y="4841875"/>
            <a:ext cx="64928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Round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window</a:t>
            </a:r>
            <a:endParaRPr lang="en-US" sz="1200" b="1">
              <a:latin typeface="Arial" charset="0"/>
            </a:endParaRPr>
          </a:p>
        </p:txBody>
      </p:sp>
      <p:sp>
        <p:nvSpPr>
          <p:cNvPr id="33860" name="Rectangle 76"/>
          <p:cNvSpPr>
            <a:spLocks noChangeArrowheads="1"/>
          </p:cNvSpPr>
          <p:nvPr/>
        </p:nvSpPr>
        <p:spPr bwMode="auto">
          <a:xfrm>
            <a:off x="1338263" y="4841875"/>
            <a:ext cx="898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Tympanic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membrane</a:t>
            </a:r>
            <a:endParaRPr lang="en-US" sz="1200" b="1">
              <a:latin typeface="Arial" charset="0"/>
            </a:endParaRPr>
          </a:p>
        </p:txBody>
      </p:sp>
      <p:sp>
        <p:nvSpPr>
          <p:cNvPr id="33861" name="Rectangle 77"/>
          <p:cNvSpPr>
            <a:spLocks noChangeArrowheads="1"/>
          </p:cNvSpPr>
          <p:nvPr/>
        </p:nvSpPr>
        <p:spPr bwMode="auto">
          <a:xfrm>
            <a:off x="439738" y="5260975"/>
            <a:ext cx="40290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(a) Route of sound waves through the ear</a:t>
            </a:r>
            <a:endParaRPr lang="en-US" sz="1200">
              <a:latin typeface="Arial" charset="0"/>
            </a:endParaRPr>
          </a:p>
        </p:txBody>
      </p:sp>
      <p:sp>
        <p:nvSpPr>
          <p:cNvPr id="33862" name="AutoShape 78"/>
          <p:cNvSpPr>
            <a:spLocks/>
          </p:cNvSpPr>
          <p:nvPr/>
        </p:nvSpPr>
        <p:spPr bwMode="auto">
          <a:xfrm rot="-5400000">
            <a:off x="1982787" y="-122237"/>
            <a:ext cx="74613" cy="2052638"/>
          </a:xfrm>
          <a:prstGeom prst="rightBracket">
            <a:avLst>
              <a:gd name="adj" fmla="val 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Resonance of the Basilar Membrane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Fibers that span the width of the basilar membrane are short and stiff near oval window, and resonate in response to high-frequency pressure waves.</a:t>
            </a:r>
          </a:p>
          <a:p>
            <a:pPr eaLnBrk="1" hangingPunct="1"/>
            <a:r>
              <a:rPr lang="en-US"/>
              <a:t>Longer fibers near the apex resonate with lower-frequency pressure waves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5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15.3a</a:t>
            </a:r>
          </a:p>
        </p:txBody>
      </p:sp>
      <p:pic>
        <p:nvPicPr>
          <p:cNvPr id="37891" name="Picture 28" descr="figure_15_03_a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75" y="438150"/>
            <a:ext cx="83629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Freeform 29"/>
          <p:cNvSpPr>
            <a:spLocks/>
          </p:cNvSpPr>
          <p:nvPr/>
        </p:nvSpPr>
        <p:spPr bwMode="auto">
          <a:xfrm>
            <a:off x="3398838" y="881063"/>
            <a:ext cx="2978150" cy="1320800"/>
          </a:xfrm>
          <a:custGeom>
            <a:avLst/>
            <a:gdLst>
              <a:gd name="T0" fmla="*/ 0 w 1876"/>
              <a:gd name="T1" fmla="*/ 832 h 832"/>
              <a:gd name="T2" fmla="*/ 986 w 1876"/>
              <a:gd name="T3" fmla="*/ 0 h 832"/>
              <a:gd name="T4" fmla="*/ 1876 w 1876"/>
              <a:gd name="T5" fmla="*/ 0 h 832"/>
              <a:gd name="T6" fmla="*/ 0 60000 65536"/>
              <a:gd name="T7" fmla="*/ 0 60000 65536"/>
              <a:gd name="T8" fmla="*/ 0 60000 65536"/>
              <a:gd name="T9" fmla="*/ 0 w 1876"/>
              <a:gd name="T10" fmla="*/ 0 h 832"/>
              <a:gd name="T11" fmla="*/ 1876 w 1876"/>
              <a:gd name="T12" fmla="*/ 832 h 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6" h="832">
                <a:moveTo>
                  <a:pt x="0" y="832"/>
                </a:moveTo>
                <a:lnTo>
                  <a:pt x="986" y="0"/>
                </a:lnTo>
                <a:lnTo>
                  <a:pt x="1876" y="0"/>
                </a:lnTo>
              </a:path>
            </a:pathLst>
          </a:cu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Freeform 30"/>
          <p:cNvSpPr>
            <a:spLocks/>
          </p:cNvSpPr>
          <p:nvPr/>
        </p:nvSpPr>
        <p:spPr bwMode="auto">
          <a:xfrm>
            <a:off x="2878138" y="3830638"/>
            <a:ext cx="231775" cy="1685925"/>
          </a:xfrm>
          <a:custGeom>
            <a:avLst/>
            <a:gdLst>
              <a:gd name="T0" fmla="*/ 146 w 146"/>
              <a:gd name="T1" fmla="*/ 0 h 1062"/>
              <a:gd name="T2" fmla="*/ 146 w 146"/>
              <a:gd name="T3" fmla="*/ 1062 h 1062"/>
              <a:gd name="T4" fmla="*/ 0 w 146"/>
              <a:gd name="T5" fmla="*/ 1062 h 1062"/>
              <a:gd name="T6" fmla="*/ 0 60000 65536"/>
              <a:gd name="T7" fmla="*/ 0 60000 65536"/>
              <a:gd name="T8" fmla="*/ 0 60000 65536"/>
              <a:gd name="T9" fmla="*/ 0 w 146"/>
              <a:gd name="T10" fmla="*/ 0 h 1062"/>
              <a:gd name="T11" fmla="*/ 146 w 146"/>
              <a:gd name="T12" fmla="*/ 1062 h 1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1062">
                <a:moveTo>
                  <a:pt x="146" y="0"/>
                </a:moveTo>
                <a:lnTo>
                  <a:pt x="146" y="1062"/>
                </a:lnTo>
                <a:lnTo>
                  <a:pt x="0" y="1062"/>
                </a:lnTo>
              </a:path>
            </a:pathLst>
          </a:cu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Freeform 31"/>
          <p:cNvSpPr>
            <a:spLocks/>
          </p:cNvSpPr>
          <p:nvPr/>
        </p:nvSpPr>
        <p:spPr bwMode="auto">
          <a:xfrm>
            <a:off x="4405313" y="1624013"/>
            <a:ext cx="1971675" cy="454025"/>
          </a:xfrm>
          <a:custGeom>
            <a:avLst/>
            <a:gdLst>
              <a:gd name="T0" fmla="*/ 0 w 1242"/>
              <a:gd name="T1" fmla="*/ 286 h 286"/>
              <a:gd name="T2" fmla="*/ 558 w 1242"/>
              <a:gd name="T3" fmla="*/ 0 h 286"/>
              <a:gd name="T4" fmla="*/ 1242 w 1242"/>
              <a:gd name="T5" fmla="*/ 0 h 286"/>
              <a:gd name="T6" fmla="*/ 0 60000 65536"/>
              <a:gd name="T7" fmla="*/ 0 60000 65536"/>
              <a:gd name="T8" fmla="*/ 0 60000 65536"/>
              <a:gd name="T9" fmla="*/ 0 w 1242"/>
              <a:gd name="T10" fmla="*/ 0 h 286"/>
              <a:gd name="T11" fmla="*/ 1242 w 1242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2" h="286">
                <a:moveTo>
                  <a:pt x="0" y="286"/>
                </a:moveTo>
                <a:lnTo>
                  <a:pt x="558" y="0"/>
                </a:lnTo>
                <a:lnTo>
                  <a:pt x="1242" y="0"/>
                </a:lnTo>
              </a:path>
            </a:pathLst>
          </a:cu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5" name="Line 32"/>
          <p:cNvSpPr>
            <a:spLocks noChangeShapeType="1"/>
          </p:cNvSpPr>
          <p:nvPr/>
        </p:nvSpPr>
        <p:spPr bwMode="auto">
          <a:xfrm flipH="1">
            <a:off x="3554413" y="2366963"/>
            <a:ext cx="2822575" cy="1587"/>
          </a:xfrm>
          <a:prstGeom prst="line">
            <a:avLst/>
          </a:pr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Freeform 33"/>
          <p:cNvSpPr>
            <a:spLocks/>
          </p:cNvSpPr>
          <p:nvPr/>
        </p:nvSpPr>
        <p:spPr bwMode="auto">
          <a:xfrm>
            <a:off x="3128963" y="3281363"/>
            <a:ext cx="3248025" cy="1587"/>
          </a:xfrm>
          <a:custGeom>
            <a:avLst/>
            <a:gdLst>
              <a:gd name="T0" fmla="*/ 0 w 2046"/>
              <a:gd name="T1" fmla="*/ 0 h 1587"/>
              <a:gd name="T2" fmla="*/ 1880 w 2046"/>
              <a:gd name="T3" fmla="*/ 0 h 1587"/>
              <a:gd name="T4" fmla="*/ 2046 w 2046"/>
              <a:gd name="T5" fmla="*/ 0 h 1587"/>
              <a:gd name="T6" fmla="*/ 0 60000 65536"/>
              <a:gd name="T7" fmla="*/ 0 60000 65536"/>
              <a:gd name="T8" fmla="*/ 0 60000 65536"/>
              <a:gd name="T9" fmla="*/ 0 w 2046"/>
              <a:gd name="T10" fmla="*/ 0 h 1587"/>
              <a:gd name="T11" fmla="*/ 2046 w 204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6" h="1587">
                <a:moveTo>
                  <a:pt x="0" y="0"/>
                </a:moveTo>
                <a:lnTo>
                  <a:pt x="1880" y="0"/>
                </a:lnTo>
                <a:lnTo>
                  <a:pt x="2046" y="0"/>
                </a:lnTo>
              </a:path>
            </a:pathLst>
          </a:cu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7" name="Freeform 34"/>
          <p:cNvSpPr>
            <a:spLocks/>
          </p:cNvSpPr>
          <p:nvPr/>
        </p:nvSpPr>
        <p:spPr bwMode="auto">
          <a:xfrm>
            <a:off x="4233863" y="4141788"/>
            <a:ext cx="254000" cy="1374775"/>
          </a:xfrm>
          <a:custGeom>
            <a:avLst/>
            <a:gdLst>
              <a:gd name="T0" fmla="*/ 0 w 160"/>
              <a:gd name="T1" fmla="*/ 0 h 866"/>
              <a:gd name="T2" fmla="*/ 0 w 160"/>
              <a:gd name="T3" fmla="*/ 866 h 866"/>
              <a:gd name="T4" fmla="*/ 160 w 160"/>
              <a:gd name="T5" fmla="*/ 866 h 866"/>
              <a:gd name="T6" fmla="*/ 0 60000 65536"/>
              <a:gd name="T7" fmla="*/ 0 60000 65536"/>
              <a:gd name="T8" fmla="*/ 0 60000 65536"/>
              <a:gd name="T9" fmla="*/ 0 w 160"/>
              <a:gd name="T10" fmla="*/ 0 h 866"/>
              <a:gd name="T11" fmla="*/ 160 w 160"/>
              <a:gd name="T12" fmla="*/ 866 h 8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866">
                <a:moveTo>
                  <a:pt x="0" y="0"/>
                </a:moveTo>
                <a:lnTo>
                  <a:pt x="0" y="866"/>
                </a:lnTo>
                <a:lnTo>
                  <a:pt x="160" y="866"/>
                </a:lnTo>
              </a:path>
            </a:pathLst>
          </a:custGeom>
          <a:noFill/>
          <a:ln w="476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Freeform 35"/>
          <p:cNvSpPr>
            <a:spLocks/>
          </p:cNvSpPr>
          <p:nvPr/>
        </p:nvSpPr>
        <p:spPr bwMode="auto">
          <a:xfrm>
            <a:off x="3386138" y="887413"/>
            <a:ext cx="2955925" cy="1320800"/>
          </a:xfrm>
          <a:custGeom>
            <a:avLst/>
            <a:gdLst>
              <a:gd name="T0" fmla="*/ 0 w 1862"/>
              <a:gd name="T1" fmla="*/ 832 h 832"/>
              <a:gd name="T2" fmla="*/ 986 w 1862"/>
              <a:gd name="T3" fmla="*/ 0 h 832"/>
              <a:gd name="T4" fmla="*/ 1862 w 1862"/>
              <a:gd name="T5" fmla="*/ 0 h 832"/>
              <a:gd name="T6" fmla="*/ 0 60000 65536"/>
              <a:gd name="T7" fmla="*/ 0 60000 65536"/>
              <a:gd name="T8" fmla="*/ 0 60000 65536"/>
              <a:gd name="T9" fmla="*/ 0 w 1862"/>
              <a:gd name="T10" fmla="*/ 0 h 832"/>
              <a:gd name="T11" fmla="*/ 1862 w 1862"/>
              <a:gd name="T12" fmla="*/ 832 h 8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2" h="832">
                <a:moveTo>
                  <a:pt x="0" y="832"/>
                </a:moveTo>
                <a:lnTo>
                  <a:pt x="986" y="0"/>
                </a:lnTo>
                <a:lnTo>
                  <a:pt x="1862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9" name="Freeform 36"/>
          <p:cNvSpPr>
            <a:spLocks/>
          </p:cNvSpPr>
          <p:nvPr/>
        </p:nvSpPr>
        <p:spPr bwMode="auto">
          <a:xfrm>
            <a:off x="2878138" y="3817938"/>
            <a:ext cx="231775" cy="1685925"/>
          </a:xfrm>
          <a:custGeom>
            <a:avLst/>
            <a:gdLst>
              <a:gd name="T0" fmla="*/ 146 w 146"/>
              <a:gd name="T1" fmla="*/ 0 h 1062"/>
              <a:gd name="T2" fmla="*/ 146 w 146"/>
              <a:gd name="T3" fmla="*/ 1062 h 1062"/>
              <a:gd name="T4" fmla="*/ 0 w 146"/>
              <a:gd name="T5" fmla="*/ 1062 h 1062"/>
              <a:gd name="T6" fmla="*/ 0 60000 65536"/>
              <a:gd name="T7" fmla="*/ 0 60000 65536"/>
              <a:gd name="T8" fmla="*/ 0 60000 65536"/>
              <a:gd name="T9" fmla="*/ 0 w 146"/>
              <a:gd name="T10" fmla="*/ 0 h 1062"/>
              <a:gd name="T11" fmla="*/ 146 w 146"/>
              <a:gd name="T12" fmla="*/ 1062 h 1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1062">
                <a:moveTo>
                  <a:pt x="146" y="0"/>
                </a:moveTo>
                <a:lnTo>
                  <a:pt x="146" y="1062"/>
                </a:lnTo>
                <a:lnTo>
                  <a:pt x="0" y="1062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0" name="Freeform 37"/>
          <p:cNvSpPr>
            <a:spLocks/>
          </p:cNvSpPr>
          <p:nvPr/>
        </p:nvSpPr>
        <p:spPr bwMode="auto">
          <a:xfrm>
            <a:off x="4392613" y="1630363"/>
            <a:ext cx="1949450" cy="454025"/>
          </a:xfrm>
          <a:custGeom>
            <a:avLst/>
            <a:gdLst>
              <a:gd name="T0" fmla="*/ 0 w 1228"/>
              <a:gd name="T1" fmla="*/ 286 h 286"/>
              <a:gd name="T2" fmla="*/ 558 w 1228"/>
              <a:gd name="T3" fmla="*/ 0 h 286"/>
              <a:gd name="T4" fmla="*/ 1228 w 1228"/>
              <a:gd name="T5" fmla="*/ 0 h 286"/>
              <a:gd name="T6" fmla="*/ 0 60000 65536"/>
              <a:gd name="T7" fmla="*/ 0 60000 65536"/>
              <a:gd name="T8" fmla="*/ 0 60000 65536"/>
              <a:gd name="T9" fmla="*/ 0 w 1228"/>
              <a:gd name="T10" fmla="*/ 0 h 286"/>
              <a:gd name="T11" fmla="*/ 1228 w 1228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28" h="286">
                <a:moveTo>
                  <a:pt x="0" y="286"/>
                </a:moveTo>
                <a:lnTo>
                  <a:pt x="558" y="0"/>
                </a:lnTo>
                <a:lnTo>
                  <a:pt x="1228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1" name="Line 38"/>
          <p:cNvSpPr>
            <a:spLocks noChangeShapeType="1"/>
          </p:cNvSpPr>
          <p:nvPr/>
        </p:nvSpPr>
        <p:spPr bwMode="auto">
          <a:xfrm flipH="1">
            <a:off x="3541713" y="2366963"/>
            <a:ext cx="28003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Freeform 39"/>
          <p:cNvSpPr>
            <a:spLocks/>
          </p:cNvSpPr>
          <p:nvPr/>
        </p:nvSpPr>
        <p:spPr bwMode="auto">
          <a:xfrm>
            <a:off x="3116263" y="3281363"/>
            <a:ext cx="3225800" cy="1587"/>
          </a:xfrm>
          <a:custGeom>
            <a:avLst/>
            <a:gdLst>
              <a:gd name="T0" fmla="*/ 0 w 2032"/>
              <a:gd name="T1" fmla="*/ 0 h 1587"/>
              <a:gd name="T2" fmla="*/ 1880 w 2032"/>
              <a:gd name="T3" fmla="*/ 0 h 1587"/>
              <a:gd name="T4" fmla="*/ 2032 w 2032"/>
              <a:gd name="T5" fmla="*/ 0 h 1587"/>
              <a:gd name="T6" fmla="*/ 0 60000 65536"/>
              <a:gd name="T7" fmla="*/ 0 60000 65536"/>
              <a:gd name="T8" fmla="*/ 0 60000 65536"/>
              <a:gd name="T9" fmla="*/ 0 w 2032"/>
              <a:gd name="T10" fmla="*/ 0 h 1587"/>
              <a:gd name="T11" fmla="*/ 2032 w 203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2" h="1587">
                <a:moveTo>
                  <a:pt x="0" y="0"/>
                </a:moveTo>
                <a:lnTo>
                  <a:pt x="1880" y="0"/>
                </a:lnTo>
                <a:lnTo>
                  <a:pt x="2032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Freeform 40"/>
          <p:cNvSpPr>
            <a:spLocks/>
          </p:cNvSpPr>
          <p:nvPr/>
        </p:nvSpPr>
        <p:spPr bwMode="auto">
          <a:xfrm>
            <a:off x="4233863" y="4129088"/>
            <a:ext cx="254000" cy="1374775"/>
          </a:xfrm>
          <a:custGeom>
            <a:avLst/>
            <a:gdLst>
              <a:gd name="T0" fmla="*/ 0 w 160"/>
              <a:gd name="T1" fmla="*/ 0 h 866"/>
              <a:gd name="T2" fmla="*/ 0 w 160"/>
              <a:gd name="T3" fmla="*/ 866 h 866"/>
              <a:gd name="T4" fmla="*/ 160 w 160"/>
              <a:gd name="T5" fmla="*/ 866 h 866"/>
              <a:gd name="T6" fmla="*/ 0 60000 65536"/>
              <a:gd name="T7" fmla="*/ 0 60000 65536"/>
              <a:gd name="T8" fmla="*/ 0 60000 65536"/>
              <a:gd name="T9" fmla="*/ 0 w 160"/>
              <a:gd name="T10" fmla="*/ 0 h 866"/>
              <a:gd name="T11" fmla="*/ 160 w 160"/>
              <a:gd name="T12" fmla="*/ 866 h 8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866">
                <a:moveTo>
                  <a:pt x="0" y="0"/>
                </a:moveTo>
                <a:lnTo>
                  <a:pt x="0" y="866"/>
                </a:lnTo>
                <a:lnTo>
                  <a:pt x="160" y="866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Rectangle 41"/>
          <p:cNvSpPr>
            <a:spLocks noChangeArrowheads="1"/>
          </p:cNvSpPr>
          <p:nvPr/>
        </p:nvSpPr>
        <p:spPr bwMode="auto">
          <a:xfrm>
            <a:off x="915988" y="5351463"/>
            <a:ext cx="18811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Inferior rectus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37905" name="Rectangle 42"/>
          <p:cNvSpPr>
            <a:spLocks noChangeArrowheads="1"/>
          </p:cNvSpPr>
          <p:nvPr/>
        </p:nvSpPr>
        <p:spPr bwMode="auto">
          <a:xfrm>
            <a:off x="4525963" y="5351463"/>
            <a:ext cx="20383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Inferior oblique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37906" name="Rectangle 43"/>
          <p:cNvSpPr>
            <a:spLocks noChangeArrowheads="1"/>
          </p:cNvSpPr>
          <p:nvPr/>
        </p:nvSpPr>
        <p:spPr bwMode="auto">
          <a:xfrm>
            <a:off x="6380163" y="709613"/>
            <a:ext cx="22240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Superior oblique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</a:p>
        </p:txBody>
      </p:sp>
      <p:sp>
        <p:nvSpPr>
          <p:cNvPr id="37907" name="Rectangle 44"/>
          <p:cNvSpPr>
            <a:spLocks noChangeArrowheads="1"/>
          </p:cNvSpPr>
          <p:nvPr/>
        </p:nvSpPr>
        <p:spPr bwMode="auto">
          <a:xfrm>
            <a:off x="6380163" y="1474788"/>
            <a:ext cx="222408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Superior oblique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tendon</a:t>
            </a:r>
          </a:p>
        </p:txBody>
      </p:sp>
      <p:sp>
        <p:nvSpPr>
          <p:cNvPr id="37908" name="Rectangle 45"/>
          <p:cNvSpPr>
            <a:spLocks noChangeArrowheads="1"/>
          </p:cNvSpPr>
          <p:nvPr/>
        </p:nvSpPr>
        <p:spPr bwMode="auto">
          <a:xfrm>
            <a:off x="6380163" y="2220913"/>
            <a:ext cx="2066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Superior rectus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37909" name="Rectangle 46"/>
          <p:cNvSpPr>
            <a:spLocks noChangeArrowheads="1"/>
          </p:cNvSpPr>
          <p:nvPr/>
        </p:nvSpPr>
        <p:spPr bwMode="auto">
          <a:xfrm>
            <a:off x="6380163" y="3122613"/>
            <a:ext cx="1835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Lateral rectus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37910" name="Rectangle 47"/>
          <p:cNvSpPr>
            <a:spLocks noChangeArrowheads="1"/>
          </p:cNvSpPr>
          <p:nvPr/>
        </p:nvSpPr>
        <p:spPr bwMode="auto">
          <a:xfrm>
            <a:off x="433388" y="6002338"/>
            <a:ext cx="48069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(a) Lateral view of the right eye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ChangeArrowheads="1"/>
          </p:cNvSpPr>
          <p:nvPr/>
        </p:nvSpPr>
        <p:spPr bwMode="auto">
          <a:xfrm>
            <a:off x="7974013" y="6581775"/>
            <a:ext cx="1166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15.31b</a:t>
            </a:r>
          </a:p>
        </p:txBody>
      </p:sp>
      <p:pic>
        <p:nvPicPr>
          <p:cNvPr id="35843" name="Picture 11" descr="figure_15_31_b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1193800"/>
            <a:ext cx="82359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Freeform 12"/>
          <p:cNvSpPr>
            <a:spLocks/>
          </p:cNvSpPr>
          <p:nvPr/>
        </p:nvSpPr>
        <p:spPr bwMode="auto">
          <a:xfrm>
            <a:off x="5440363" y="3659188"/>
            <a:ext cx="2546350" cy="57150"/>
          </a:xfrm>
          <a:custGeom>
            <a:avLst/>
            <a:gdLst>
              <a:gd name="T0" fmla="*/ 0 w 1604"/>
              <a:gd name="T1" fmla="*/ 36 h 36"/>
              <a:gd name="T2" fmla="*/ 0 w 1604"/>
              <a:gd name="T3" fmla="*/ 0 h 36"/>
              <a:gd name="T4" fmla="*/ 1604 w 1604"/>
              <a:gd name="T5" fmla="*/ 0 h 36"/>
              <a:gd name="T6" fmla="*/ 1604 w 1604"/>
              <a:gd name="T7" fmla="*/ 36 h 36"/>
              <a:gd name="T8" fmla="*/ 0 60000 65536"/>
              <a:gd name="T9" fmla="*/ 0 60000 65536"/>
              <a:gd name="T10" fmla="*/ 0 60000 65536"/>
              <a:gd name="T11" fmla="*/ 0 60000 65536"/>
              <a:gd name="T12" fmla="*/ 0 w 1604"/>
              <a:gd name="T13" fmla="*/ 0 h 36"/>
              <a:gd name="T14" fmla="*/ 1604 w 1604"/>
              <a:gd name="T15" fmla="*/ 36 h 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4" h="36">
                <a:moveTo>
                  <a:pt x="0" y="36"/>
                </a:moveTo>
                <a:lnTo>
                  <a:pt x="0" y="0"/>
                </a:lnTo>
                <a:lnTo>
                  <a:pt x="1604" y="0"/>
                </a:lnTo>
                <a:lnTo>
                  <a:pt x="1604" y="36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>
            <a:off x="6729413" y="3602038"/>
            <a:ext cx="1587" cy="539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Freeform 14"/>
          <p:cNvSpPr>
            <a:spLocks/>
          </p:cNvSpPr>
          <p:nvPr/>
        </p:nvSpPr>
        <p:spPr bwMode="auto">
          <a:xfrm>
            <a:off x="3084513" y="1116013"/>
            <a:ext cx="165100" cy="733425"/>
          </a:xfrm>
          <a:custGeom>
            <a:avLst/>
            <a:gdLst>
              <a:gd name="T0" fmla="*/ 104 w 104"/>
              <a:gd name="T1" fmla="*/ 462 h 462"/>
              <a:gd name="T2" fmla="*/ 70 w 104"/>
              <a:gd name="T3" fmla="*/ 0 h 462"/>
              <a:gd name="T4" fmla="*/ 0 w 104"/>
              <a:gd name="T5" fmla="*/ 0 h 462"/>
              <a:gd name="T6" fmla="*/ 0 60000 65536"/>
              <a:gd name="T7" fmla="*/ 0 60000 65536"/>
              <a:gd name="T8" fmla="*/ 0 60000 65536"/>
              <a:gd name="T9" fmla="*/ 0 w 104"/>
              <a:gd name="T10" fmla="*/ 0 h 462"/>
              <a:gd name="T11" fmla="*/ 104 w 104"/>
              <a:gd name="T12" fmla="*/ 462 h 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462">
                <a:moveTo>
                  <a:pt x="104" y="462"/>
                </a:moveTo>
                <a:lnTo>
                  <a:pt x="7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Rectangle 15"/>
          <p:cNvSpPr>
            <a:spLocks noChangeArrowheads="1"/>
          </p:cNvSpPr>
          <p:nvPr/>
        </p:nvSpPr>
        <p:spPr bwMode="auto">
          <a:xfrm>
            <a:off x="5564188" y="3379788"/>
            <a:ext cx="23161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Fibers of basilar membrane</a:t>
            </a:r>
            <a:endParaRPr lang="en-US" sz="1800" b="1">
              <a:latin typeface="Arial" charset="0"/>
            </a:endParaRPr>
          </a:p>
        </p:txBody>
      </p:sp>
      <p:sp>
        <p:nvSpPr>
          <p:cNvPr id="35848" name="Rectangle 16"/>
          <p:cNvSpPr>
            <a:spLocks noChangeArrowheads="1"/>
          </p:cNvSpPr>
          <p:nvPr/>
        </p:nvSpPr>
        <p:spPr bwMode="auto">
          <a:xfrm>
            <a:off x="455613" y="5259388"/>
            <a:ext cx="421163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(b) Different sound frequencies cross the</a:t>
            </a:r>
          </a:p>
          <a:p>
            <a:r>
              <a:rPr lang="en-US" sz="1400">
                <a:latin typeface="Arial Black" charset="0"/>
              </a:rPr>
              <a:t>     </a:t>
            </a:r>
            <a:r>
              <a:rPr lang="en-US" sz="1400">
                <a:solidFill>
                  <a:srgbClr val="231F20"/>
                </a:solidFill>
                <a:latin typeface="Arial Black" charset="0"/>
              </a:rPr>
              <a:t>basilar membrane at different locations.</a:t>
            </a:r>
            <a:endParaRPr lang="en-US" sz="1800">
              <a:latin typeface="Arial" charset="0"/>
            </a:endParaRPr>
          </a:p>
        </p:txBody>
      </p:sp>
      <p:sp>
        <p:nvSpPr>
          <p:cNvPr id="35849" name="Rectangle 17"/>
          <p:cNvSpPr>
            <a:spLocks noChangeArrowheads="1"/>
          </p:cNvSpPr>
          <p:nvPr/>
        </p:nvSpPr>
        <p:spPr bwMode="auto">
          <a:xfrm>
            <a:off x="1636713" y="3540125"/>
            <a:ext cx="3025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Arial" charset="0"/>
              </a:rPr>
              <a:t>Medium-frequency sounds displace</a:t>
            </a:r>
          </a:p>
          <a:p>
            <a:r>
              <a:rPr lang="en-US" sz="1300" b="1">
                <a:solidFill>
                  <a:srgbClr val="231F20"/>
                </a:solidFill>
                <a:latin typeface="Arial" charset="0"/>
              </a:rPr>
              <a:t>the basilar membrane near the middle.</a:t>
            </a:r>
            <a:endParaRPr lang="en-US" sz="1300" b="1">
              <a:latin typeface="Arial" charset="0"/>
            </a:endParaRPr>
          </a:p>
        </p:txBody>
      </p:sp>
      <p:sp>
        <p:nvSpPr>
          <p:cNvPr id="35850" name="Rectangle 18"/>
          <p:cNvSpPr>
            <a:spLocks noChangeArrowheads="1"/>
          </p:cNvSpPr>
          <p:nvPr/>
        </p:nvSpPr>
        <p:spPr bwMode="auto">
          <a:xfrm>
            <a:off x="1719263" y="4881563"/>
            <a:ext cx="2820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Arial" charset="0"/>
              </a:rPr>
              <a:t>Low-frequency sounds displace the</a:t>
            </a:r>
          </a:p>
          <a:p>
            <a:r>
              <a:rPr lang="en-US" sz="1300" b="1">
                <a:solidFill>
                  <a:srgbClr val="231F20"/>
                </a:solidFill>
                <a:latin typeface="Arial" charset="0"/>
              </a:rPr>
              <a:t>basilar membrane near the apex.</a:t>
            </a:r>
            <a:endParaRPr lang="en-US" sz="1300" b="1">
              <a:latin typeface="Arial" charset="0"/>
            </a:endParaRPr>
          </a:p>
        </p:txBody>
      </p:sp>
      <p:sp>
        <p:nvSpPr>
          <p:cNvPr id="35851" name="Rectangle 19"/>
          <p:cNvSpPr>
            <a:spLocks noChangeArrowheads="1"/>
          </p:cNvSpPr>
          <p:nvPr/>
        </p:nvSpPr>
        <p:spPr bwMode="auto">
          <a:xfrm>
            <a:off x="4760913" y="3881438"/>
            <a:ext cx="55086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Base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(short,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stiff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fibers)</a:t>
            </a:r>
          </a:p>
        </p:txBody>
      </p:sp>
      <p:sp>
        <p:nvSpPr>
          <p:cNvPr id="35852" name="Rectangle 20"/>
          <p:cNvSpPr>
            <a:spLocks noChangeArrowheads="1"/>
          </p:cNvSpPr>
          <p:nvPr/>
        </p:nvSpPr>
        <p:spPr bwMode="auto">
          <a:xfrm>
            <a:off x="5227638" y="3913188"/>
            <a:ext cx="4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1">
                <a:solidFill>
                  <a:srgbClr val="231F20"/>
                </a:solidFill>
                <a:latin typeface="Arial" charset="0"/>
              </a:rPr>
              <a:t> </a:t>
            </a:r>
            <a:endParaRPr lang="en-US" sz="1800">
              <a:latin typeface="Arial" charset="0"/>
            </a:endParaRPr>
          </a:p>
        </p:txBody>
      </p:sp>
      <p:sp>
        <p:nvSpPr>
          <p:cNvPr id="35853" name="Rectangle 21"/>
          <p:cNvSpPr>
            <a:spLocks noChangeArrowheads="1"/>
          </p:cNvSpPr>
          <p:nvPr/>
        </p:nvSpPr>
        <p:spPr bwMode="auto">
          <a:xfrm>
            <a:off x="6253163" y="5072063"/>
            <a:ext cx="1279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Frequency (Hz)</a:t>
            </a:r>
            <a:endParaRPr lang="en-US" sz="1800" b="1">
              <a:latin typeface="Arial" charset="0"/>
            </a:endParaRPr>
          </a:p>
        </p:txBody>
      </p:sp>
      <p:sp>
        <p:nvSpPr>
          <p:cNvPr id="35854" name="Rectangle 22"/>
          <p:cNvSpPr>
            <a:spLocks noChangeArrowheads="1"/>
          </p:cNvSpPr>
          <p:nvPr/>
        </p:nvSpPr>
        <p:spPr bwMode="auto">
          <a:xfrm>
            <a:off x="8170863" y="3875088"/>
            <a:ext cx="5413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231F20"/>
                </a:solidFill>
                <a:latin typeface="Arial Black" charset="0"/>
              </a:rPr>
              <a:t>Apex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(long,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floppy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fibers)</a:t>
            </a:r>
            <a:endParaRPr lang="en-US" sz="1800" b="1">
              <a:latin typeface="Arial" charset="0"/>
            </a:endParaRPr>
          </a:p>
        </p:txBody>
      </p:sp>
      <p:sp>
        <p:nvSpPr>
          <p:cNvPr id="35855" name="Rectangle 23"/>
          <p:cNvSpPr>
            <a:spLocks noChangeArrowheads="1"/>
          </p:cNvSpPr>
          <p:nvPr/>
        </p:nvSpPr>
        <p:spPr bwMode="auto">
          <a:xfrm>
            <a:off x="1509713" y="995363"/>
            <a:ext cx="15398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Basilar membrane</a:t>
            </a:r>
            <a:endParaRPr lang="en-US" sz="1800" b="1">
              <a:latin typeface="Arial" charset="0"/>
            </a:endParaRPr>
          </a:p>
        </p:txBody>
      </p:sp>
      <p:sp>
        <p:nvSpPr>
          <p:cNvPr id="35856" name="Rectangle 24"/>
          <p:cNvSpPr>
            <a:spLocks noChangeArrowheads="1"/>
          </p:cNvSpPr>
          <p:nvPr/>
        </p:nvSpPr>
        <p:spPr bwMode="auto">
          <a:xfrm>
            <a:off x="1708150" y="2130425"/>
            <a:ext cx="287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300" b="1">
                <a:solidFill>
                  <a:srgbClr val="231F20"/>
                </a:solidFill>
                <a:latin typeface="Arial" charset="0"/>
              </a:rPr>
              <a:t>High-frequency sounds displace</a:t>
            </a:r>
          </a:p>
          <a:p>
            <a:r>
              <a:rPr lang="en-US" sz="1300" b="1">
                <a:solidFill>
                  <a:srgbClr val="231F20"/>
                </a:solidFill>
                <a:latin typeface="Arial" charset="0"/>
              </a:rPr>
              <a:t>the basilar membrane near the base.</a:t>
            </a:r>
            <a:endParaRPr lang="en-US" sz="1300" b="1">
              <a:latin typeface="Arial" charset="0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Excitation of Hair Cells in the Spiral Organ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Cells of the spiral organ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Supporting cells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Cochlear hair cells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One row of inner hair cells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Three rows of outer hair cells</a:t>
            </a:r>
          </a:p>
          <a:p>
            <a:pPr eaLnBrk="1" hangingPunct="1"/>
            <a:r>
              <a:rPr lang="en-US"/>
              <a:t>Afferent fibers of the cochlear nerve coil about the bases of hair cells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15.28c</a:t>
            </a:r>
          </a:p>
        </p:txBody>
      </p:sp>
      <p:pic>
        <p:nvPicPr>
          <p:cNvPr id="37891" name="Picture 11" descr="figure_15_28_c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715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Freeform 12"/>
          <p:cNvSpPr>
            <a:spLocks/>
          </p:cNvSpPr>
          <p:nvPr/>
        </p:nvSpPr>
        <p:spPr bwMode="auto">
          <a:xfrm>
            <a:off x="3624263" y="742950"/>
            <a:ext cx="307975" cy="1631950"/>
          </a:xfrm>
          <a:custGeom>
            <a:avLst/>
            <a:gdLst>
              <a:gd name="T0" fmla="*/ 0 w 194"/>
              <a:gd name="T1" fmla="*/ 0 h 1028"/>
              <a:gd name="T2" fmla="*/ 132 w 194"/>
              <a:gd name="T3" fmla="*/ 0 h 1028"/>
              <a:gd name="T4" fmla="*/ 194 w 194"/>
              <a:gd name="T5" fmla="*/ 1028 h 1028"/>
              <a:gd name="T6" fmla="*/ 0 60000 65536"/>
              <a:gd name="T7" fmla="*/ 0 60000 65536"/>
              <a:gd name="T8" fmla="*/ 0 60000 65536"/>
              <a:gd name="T9" fmla="*/ 0 w 194"/>
              <a:gd name="T10" fmla="*/ 0 h 1028"/>
              <a:gd name="T11" fmla="*/ 194 w 194"/>
              <a:gd name="T12" fmla="*/ 1028 h 10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" h="1028">
                <a:moveTo>
                  <a:pt x="0" y="0"/>
                </a:moveTo>
                <a:lnTo>
                  <a:pt x="132" y="0"/>
                </a:lnTo>
                <a:lnTo>
                  <a:pt x="194" y="1028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Freeform 13"/>
          <p:cNvSpPr>
            <a:spLocks/>
          </p:cNvSpPr>
          <p:nvPr/>
        </p:nvSpPr>
        <p:spPr bwMode="auto">
          <a:xfrm>
            <a:off x="2900363" y="1371600"/>
            <a:ext cx="755650" cy="1549400"/>
          </a:xfrm>
          <a:custGeom>
            <a:avLst/>
            <a:gdLst>
              <a:gd name="T0" fmla="*/ 0 w 476"/>
              <a:gd name="T1" fmla="*/ 0 h 976"/>
              <a:gd name="T2" fmla="*/ 266 w 476"/>
              <a:gd name="T3" fmla="*/ 0 h 976"/>
              <a:gd name="T4" fmla="*/ 476 w 476"/>
              <a:gd name="T5" fmla="*/ 976 h 976"/>
              <a:gd name="T6" fmla="*/ 0 60000 65536"/>
              <a:gd name="T7" fmla="*/ 0 60000 65536"/>
              <a:gd name="T8" fmla="*/ 0 60000 65536"/>
              <a:gd name="T9" fmla="*/ 0 w 476"/>
              <a:gd name="T10" fmla="*/ 0 h 976"/>
              <a:gd name="T11" fmla="*/ 476 w 476"/>
              <a:gd name="T12" fmla="*/ 976 h 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976">
                <a:moveTo>
                  <a:pt x="0" y="0"/>
                </a:moveTo>
                <a:lnTo>
                  <a:pt x="266" y="0"/>
                </a:lnTo>
                <a:lnTo>
                  <a:pt x="476" y="976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Freeform 14"/>
          <p:cNvSpPr>
            <a:spLocks/>
          </p:cNvSpPr>
          <p:nvPr/>
        </p:nvSpPr>
        <p:spPr bwMode="auto">
          <a:xfrm>
            <a:off x="2903538" y="2041525"/>
            <a:ext cx="542925" cy="1200150"/>
          </a:xfrm>
          <a:custGeom>
            <a:avLst/>
            <a:gdLst>
              <a:gd name="T0" fmla="*/ 0 w 342"/>
              <a:gd name="T1" fmla="*/ 0 h 756"/>
              <a:gd name="T2" fmla="*/ 132 w 342"/>
              <a:gd name="T3" fmla="*/ 0 h 756"/>
              <a:gd name="T4" fmla="*/ 342 w 342"/>
              <a:gd name="T5" fmla="*/ 756 h 756"/>
              <a:gd name="T6" fmla="*/ 0 60000 65536"/>
              <a:gd name="T7" fmla="*/ 0 60000 65536"/>
              <a:gd name="T8" fmla="*/ 0 60000 65536"/>
              <a:gd name="T9" fmla="*/ 0 w 342"/>
              <a:gd name="T10" fmla="*/ 0 h 756"/>
              <a:gd name="T11" fmla="*/ 342 w 342"/>
              <a:gd name="T12" fmla="*/ 756 h 7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2" h="756">
                <a:moveTo>
                  <a:pt x="0" y="0"/>
                </a:moveTo>
                <a:lnTo>
                  <a:pt x="132" y="0"/>
                </a:lnTo>
                <a:lnTo>
                  <a:pt x="342" y="756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5" name="Freeform 15"/>
          <p:cNvSpPr>
            <a:spLocks/>
          </p:cNvSpPr>
          <p:nvPr/>
        </p:nvSpPr>
        <p:spPr bwMode="auto">
          <a:xfrm>
            <a:off x="5214938" y="708025"/>
            <a:ext cx="1263650" cy="3159125"/>
          </a:xfrm>
          <a:custGeom>
            <a:avLst/>
            <a:gdLst>
              <a:gd name="T0" fmla="*/ 0 w 796"/>
              <a:gd name="T1" fmla="*/ 1990 h 1990"/>
              <a:gd name="T2" fmla="*/ 408 w 796"/>
              <a:gd name="T3" fmla="*/ 0 h 1990"/>
              <a:gd name="T4" fmla="*/ 796 w 796"/>
              <a:gd name="T5" fmla="*/ 0 h 1990"/>
              <a:gd name="T6" fmla="*/ 0 60000 65536"/>
              <a:gd name="T7" fmla="*/ 0 60000 65536"/>
              <a:gd name="T8" fmla="*/ 0 60000 65536"/>
              <a:gd name="T9" fmla="*/ 0 w 796"/>
              <a:gd name="T10" fmla="*/ 0 h 1990"/>
              <a:gd name="T11" fmla="*/ 796 w 796"/>
              <a:gd name="T12" fmla="*/ 1990 h 19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96" h="1990">
                <a:moveTo>
                  <a:pt x="0" y="1990"/>
                </a:moveTo>
                <a:lnTo>
                  <a:pt x="408" y="0"/>
                </a:lnTo>
                <a:lnTo>
                  <a:pt x="796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Freeform 16"/>
          <p:cNvSpPr>
            <a:spLocks/>
          </p:cNvSpPr>
          <p:nvPr/>
        </p:nvSpPr>
        <p:spPr bwMode="auto">
          <a:xfrm>
            <a:off x="5446713" y="1387475"/>
            <a:ext cx="1082675" cy="3324225"/>
          </a:xfrm>
          <a:custGeom>
            <a:avLst/>
            <a:gdLst>
              <a:gd name="T0" fmla="*/ 0 w 682"/>
              <a:gd name="T1" fmla="*/ 2094 h 2094"/>
              <a:gd name="T2" fmla="*/ 476 w 682"/>
              <a:gd name="T3" fmla="*/ 0 h 2094"/>
              <a:gd name="T4" fmla="*/ 682 w 682"/>
              <a:gd name="T5" fmla="*/ 0 h 2094"/>
              <a:gd name="T6" fmla="*/ 0 60000 65536"/>
              <a:gd name="T7" fmla="*/ 0 60000 65536"/>
              <a:gd name="T8" fmla="*/ 0 60000 65536"/>
              <a:gd name="T9" fmla="*/ 0 w 682"/>
              <a:gd name="T10" fmla="*/ 0 h 2094"/>
              <a:gd name="T11" fmla="*/ 682 w 682"/>
              <a:gd name="T12" fmla="*/ 2094 h 20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2" h="2094">
                <a:moveTo>
                  <a:pt x="0" y="2094"/>
                </a:moveTo>
                <a:lnTo>
                  <a:pt x="476" y="0"/>
                </a:lnTo>
                <a:lnTo>
                  <a:pt x="682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7" name="Freeform 17"/>
          <p:cNvSpPr>
            <a:spLocks/>
          </p:cNvSpPr>
          <p:nvPr/>
        </p:nvSpPr>
        <p:spPr bwMode="auto">
          <a:xfrm>
            <a:off x="1395413" y="2943225"/>
            <a:ext cx="469900" cy="774700"/>
          </a:xfrm>
          <a:custGeom>
            <a:avLst/>
            <a:gdLst>
              <a:gd name="T0" fmla="*/ 134 w 296"/>
              <a:gd name="T1" fmla="*/ 488 h 488"/>
              <a:gd name="T2" fmla="*/ 0 w 296"/>
              <a:gd name="T3" fmla="*/ 0 h 488"/>
              <a:gd name="T4" fmla="*/ 296 w 296"/>
              <a:gd name="T5" fmla="*/ 392 h 488"/>
              <a:gd name="T6" fmla="*/ 0 60000 65536"/>
              <a:gd name="T7" fmla="*/ 0 60000 65536"/>
              <a:gd name="T8" fmla="*/ 0 60000 65536"/>
              <a:gd name="T9" fmla="*/ 0 w 296"/>
              <a:gd name="T10" fmla="*/ 0 h 488"/>
              <a:gd name="T11" fmla="*/ 296 w 296"/>
              <a:gd name="T12" fmla="*/ 488 h 4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6" h="488">
                <a:moveTo>
                  <a:pt x="134" y="488"/>
                </a:moveTo>
                <a:lnTo>
                  <a:pt x="0" y="0"/>
                </a:lnTo>
                <a:lnTo>
                  <a:pt x="296" y="392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Line 18"/>
          <p:cNvSpPr>
            <a:spLocks noChangeShapeType="1"/>
          </p:cNvSpPr>
          <p:nvPr/>
        </p:nvSpPr>
        <p:spPr bwMode="auto">
          <a:xfrm flipV="1">
            <a:off x="6611938" y="4292600"/>
            <a:ext cx="1587" cy="1184275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9" name="Freeform 19"/>
          <p:cNvSpPr>
            <a:spLocks/>
          </p:cNvSpPr>
          <p:nvPr/>
        </p:nvSpPr>
        <p:spPr bwMode="auto">
          <a:xfrm>
            <a:off x="2093913" y="5235575"/>
            <a:ext cx="806450" cy="504825"/>
          </a:xfrm>
          <a:custGeom>
            <a:avLst/>
            <a:gdLst>
              <a:gd name="T0" fmla="*/ 508 w 508"/>
              <a:gd name="T1" fmla="*/ 318 h 318"/>
              <a:gd name="T2" fmla="*/ 300 w 508"/>
              <a:gd name="T3" fmla="*/ 318 h 318"/>
              <a:gd name="T4" fmla="*/ 0 w 508"/>
              <a:gd name="T5" fmla="*/ 0 h 318"/>
              <a:gd name="T6" fmla="*/ 0 60000 65536"/>
              <a:gd name="T7" fmla="*/ 0 60000 65536"/>
              <a:gd name="T8" fmla="*/ 0 60000 65536"/>
              <a:gd name="T9" fmla="*/ 0 w 508"/>
              <a:gd name="T10" fmla="*/ 0 h 318"/>
              <a:gd name="T11" fmla="*/ 508 w 508"/>
              <a:gd name="T12" fmla="*/ 318 h 3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8" h="318">
                <a:moveTo>
                  <a:pt x="508" y="318"/>
                </a:moveTo>
                <a:lnTo>
                  <a:pt x="300" y="318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0" name="Line 20"/>
          <p:cNvSpPr>
            <a:spLocks noChangeShapeType="1"/>
          </p:cNvSpPr>
          <p:nvPr/>
        </p:nvSpPr>
        <p:spPr bwMode="auto">
          <a:xfrm>
            <a:off x="1395413" y="2879725"/>
            <a:ext cx="1587" cy="69850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1" name="Line 21"/>
          <p:cNvSpPr>
            <a:spLocks noChangeShapeType="1"/>
          </p:cNvSpPr>
          <p:nvPr/>
        </p:nvSpPr>
        <p:spPr bwMode="auto">
          <a:xfrm flipV="1">
            <a:off x="3065463" y="2041525"/>
            <a:ext cx="47625" cy="1143000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Line 22"/>
          <p:cNvSpPr>
            <a:spLocks noChangeShapeType="1"/>
          </p:cNvSpPr>
          <p:nvPr/>
        </p:nvSpPr>
        <p:spPr bwMode="auto">
          <a:xfrm>
            <a:off x="2449513" y="5064125"/>
            <a:ext cx="123825" cy="679450"/>
          </a:xfrm>
          <a:prstGeom prst="line">
            <a:avLst/>
          </a:prstGeom>
          <a:noFill/>
          <a:ln w="317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Rectangle 23"/>
          <p:cNvSpPr>
            <a:spLocks noChangeArrowheads="1"/>
          </p:cNvSpPr>
          <p:nvPr/>
        </p:nvSpPr>
        <p:spPr bwMode="auto">
          <a:xfrm>
            <a:off x="465138" y="6092825"/>
            <a:ext cx="40163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(c)</a:t>
            </a:r>
            <a:endParaRPr lang="en-US" sz="1800">
              <a:latin typeface="Arial" charset="0"/>
            </a:endParaRPr>
          </a:p>
        </p:txBody>
      </p:sp>
      <p:sp>
        <p:nvSpPr>
          <p:cNvPr id="37904" name="Rectangle 24"/>
          <p:cNvSpPr>
            <a:spLocks noChangeArrowheads="1"/>
          </p:cNvSpPr>
          <p:nvPr/>
        </p:nvSpPr>
        <p:spPr bwMode="auto">
          <a:xfrm>
            <a:off x="461963" y="495300"/>
            <a:ext cx="308451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Tectorial membrane</a:t>
            </a:r>
            <a:endParaRPr lang="en-US" sz="1800">
              <a:latin typeface="Arial" charset="0"/>
            </a:endParaRPr>
          </a:p>
        </p:txBody>
      </p:sp>
      <p:sp>
        <p:nvSpPr>
          <p:cNvPr id="37905" name="Rectangle 25"/>
          <p:cNvSpPr>
            <a:spLocks noChangeArrowheads="1"/>
          </p:cNvSpPr>
          <p:nvPr/>
        </p:nvSpPr>
        <p:spPr bwMode="auto">
          <a:xfrm>
            <a:off x="6554788" y="504825"/>
            <a:ext cx="21240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Inner hair cell</a:t>
            </a:r>
            <a:endParaRPr lang="en-US" sz="1800">
              <a:latin typeface="Arial" charset="0"/>
            </a:endParaRPr>
          </a:p>
        </p:txBody>
      </p:sp>
      <p:sp>
        <p:nvSpPr>
          <p:cNvPr id="37906" name="Rectangle 26"/>
          <p:cNvSpPr>
            <a:spLocks noChangeArrowheads="1"/>
          </p:cNvSpPr>
          <p:nvPr/>
        </p:nvSpPr>
        <p:spPr bwMode="auto">
          <a:xfrm>
            <a:off x="461963" y="1819275"/>
            <a:ext cx="23590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Outer hair cells</a:t>
            </a:r>
            <a:endParaRPr lang="en-US" sz="1800">
              <a:latin typeface="Arial" charset="0"/>
            </a:endParaRPr>
          </a:p>
        </p:txBody>
      </p:sp>
      <p:sp>
        <p:nvSpPr>
          <p:cNvPr id="37907" name="Rectangle 27"/>
          <p:cNvSpPr>
            <a:spLocks noChangeArrowheads="1"/>
          </p:cNvSpPr>
          <p:nvPr/>
        </p:nvSpPr>
        <p:spPr bwMode="auto">
          <a:xfrm>
            <a:off x="461963" y="1184275"/>
            <a:ext cx="2347912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Hairs (stereocilia)</a:t>
            </a:r>
            <a:endParaRPr lang="en-US" sz="1800" b="1">
              <a:latin typeface="Arial" charset="0"/>
            </a:endParaRPr>
          </a:p>
        </p:txBody>
      </p:sp>
      <p:sp>
        <p:nvSpPr>
          <p:cNvPr id="37908" name="Rectangle 28"/>
          <p:cNvSpPr>
            <a:spLocks noChangeArrowheads="1"/>
          </p:cNvSpPr>
          <p:nvPr/>
        </p:nvSpPr>
        <p:spPr bwMode="auto">
          <a:xfrm>
            <a:off x="6554788" y="1238250"/>
            <a:ext cx="18970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Afferent nerve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fibers</a:t>
            </a:r>
            <a:endParaRPr lang="en-US" sz="1800" b="1">
              <a:latin typeface="Arial" charset="0"/>
            </a:endParaRPr>
          </a:p>
        </p:txBody>
      </p:sp>
      <p:sp>
        <p:nvSpPr>
          <p:cNvPr id="37909" name="Rectangle 29"/>
          <p:cNvSpPr>
            <a:spLocks noChangeArrowheads="1"/>
          </p:cNvSpPr>
          <p:nvPr/>
        </p:nvSpPr>
        <p:spPr bwMode="auto">
          <a:xfrm>
            <a:off x="2944813" y="5524500"/>
            <a:ext cx="161131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Basilar</a:t>
            </a:r>
          </a:p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membrane</a:t>
            </a:r>
            <a:endParaRPr lang="en-US" sz="1800">
              <a:latin typeface="Arial" charset="0"/>
            </a:endParaRPr>
          </a:p>
        </p:txBody>
      </p:sp>
      <p:sp>
        <p:nvSpPr>
          <p:cNvPr id="37910" name="Rectangle 30"/>
          <p:cNvSpPr>
            <a:spLocks noChangeArrowheads="1"/>
          </p:cNvSpPr>
          <p:nvPr/>
        </p:nvSpPr>
        <p:spPr bwMode="auto">
          <a:xfrm>
            <a:off x="6154738" y="3336925"/>
            <a:ext cx="11826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Fibers of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cochlear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nerve</a:t>
            </a:r>
            <a:endParaRPr lang="en-US" sz="1800" b="1">
              <a:latin typeface="Arial" charset="0"/>
            </a:endParaRPr>
          </a:p>
        </p:txBody>
      </p:sp>
      <p:sp>
        <p:nvSpPr>
          <p:cNvPr id="37911" name="Rectangle 31"/>
          <p:cNvSpPr>
            <a:spLocks noChangeArrowheads="1"/>
          </p:cNvSpPr>
          <p:nvPr/>
        </p:nvSpPr>
        <p:spPr bwMode="auto">
          <a:xfrm>
            <a:off x="461963" y="2571750"/>
            <a:ext cx="21939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Supporting cells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Excitation of Hair Cells in the Spiral Organ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The stereocilia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Protrude into the endolymph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Enmeshed in the gel-like tectorial membrane</a:t>
            </a:r>
          </a:p>
          <a:p>
            <a:pPr eaLnBrk="1" hangingPunct="1"/>
            <a:r>
              <a:rPr lang="en-US" sz="2600"/>
              <a:t>Bending stereocilia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Opens mechanically gated ion channels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Inward K</a:t>
            </a:r>
            <a:r>
              <a:rPr lang="en-US" sz="2400" baseline="30000">
                <a:ea typeface="ＭＳ Ｐゴシック" charset="-128"/>
              </a:rPr>
              <a:t>+</a:t>
            </a:r>
            <a:r>
              <a:rPr lang="en-US" sz="2400">
                <a:ea typeface="ＭＳ Ｐゴシック" charset="-128"/>
              </a:rPr>
              <a:t> and Ca</a:t>
            </a:r>
            <a:r>
              <a:rPr lang="en-US" sz="2400" baseline="30000">
                <a:ea typeface="ＭＳ Ｐゴシック" charset="-128"/>
              </a:rPr>
              <a:t>2+</a:t>
            </a:r>
            <a:r>
              <a:rPr lang="en-US" sz="2400">
                <a:ea typeface="ＭＳ Ｐゴシック" charset="-128"/>
              </a:rPr>
              <a:t> current causes a graded potential and the release of neurotransmitter glutamate</a:t>
            </a:r>
          </a:p>
          <a:p>
            <a:pPr eaLnBrk="1" hangingPunct="1"/>
            <a:r>
              <a:rPr lang="en-US" sz="2600"/>
              <a:t>Cochlear fibers transmit impulses to the brain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Auditory Pathways to the Brain</a:t>
            </a:r>
          </a:p>
        </p:txBody>
      </p:sp>
      <p:sp>
        <p:nvSpPr>
          <p:cNvPr id="399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Impulses from the cochlea pass via the spiral ganglion to the cochlear nuclei of the medulla</a:t>
            </a:r>
          </a:p>
          <a:p>
            <a:pPr eaLnBrk="1" hangingPunct="1"/>
            <a:r>
              <a:rPr lang="en-US" sz="2600"/>
              <a:t>From there, impulses are sent to the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Superior olivary nucleus 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Inferior colliculus (auditory reflex center)</a:t>
            </a:r>
          </a:p>
          <a:p>
            <a:pPr eaLnBrk="1" hangingPunct="1"/>
            <a:r>
              <a:rPr lang="en-US" sz="2600"/>
              <a:t>From there, impulses pass to the auditory cortex via the thalamus</a:t>
            </a:r>
          </a:p>
          <a:p>
            <a:pPr eaLnBrk="1" hangingPunct="1"/>
            <a:r>
              <a:rPr lang="en-US" sz="2600"/>
              <a:t>Auditory pathways decussate so that both cortices receive input from both ears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15.33</a:t>
            </a:r>
          </a:p>
        </p:txBody>
      </p:sp>
      <p:pic>
        <p:nvPicPr>
          <p:cNvPr id="40963" name="Picture 11" descr="figure_15_33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3683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Freeform 12"/>
          <p:cNvSpPr>
            <a:spLocks/>
          </p:cNvSpPr>
          <p:nvPr/>
        </p:nvSpPr>
        <p:spPr bwMode="auto">
          <a:xfrm>
            <a:off x="2514600" y="963613"/>
            <a:ext cx="1917700" cy="990600"/>
          </a:xfrm>
          <a:custGeom>
            <a:avLst/>
            <a:gdLst>
              <a:gd name="T0" fmla="*/ 0 w 1208"/>
              <a:gd name="T1" fmla="*/ 0 h 624"/>
              <a:gd name="T2" fmla="*/ 434 w 1208"/>
              <a:gd name="T3" fmla="*/ 0 h 624"/>
              <a:gd name="T4" fmla="*/ 1208 w 1208"/>
              <a:gd name="T5" fmla="*/ 624 h 624"/>
              <a:gd name="T6" fmla="*/ 0 60000 65536"/>
              <a:gd name="T7" fmla="*/ 0 60000 65536"/>
              <a:gd name="T8" fmla="*/ 0 60000 65536"/>
              <a:gd name="T9" fmla="*/ 0 w 1208"/>
              <a:gd name="T10" fmla="*/ 0 h 624"/>
              <a:gd name="T11" fmla="*/ 1208 w 120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8" h="624">
                <a:moveTo>
                  <a:pt x="0" y="0"/>
                </a:moveTo>
                <a:lnTo>
                  <a:pt x="434" y="0"/>
                </a:lnTo>
                <a:lnTo>
                  <a:pt x="1208" y="62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5" name="Line 13"/>
          <p:cNvSpPr>
            <a:spLocks noChangeShapeType="1"/>
          </p:cNvSpPr>
          <p:nvPr/>
        </p:nvSpPr>
        <p:spPr bwMode="auto">
          <a:xfrm>
            <a:off x="2422525" y="2011363"/>
            <a:ext cx="9810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Line 14"/>
          <p:cNvSpPr>
            <a:spLocks noChangeShapeType="1"/>
          </p:cNvSpPr>
          <p:nvPr/>
        </p:nvSpPr>
        <p:spPr bwMode="auto">
          <a:xfrm>
            <a:off x="2505075" y="2589213"/>
            <a:ext cx="18510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7" name="Freeform 15"/>
          <p:cNvSpPr>
            <a:spLocks/>
          </p:cNvSpPr>
          <p:nvPr/>
        </p:nvSpPr>
        <p:spPr bwMode="auto">
          <a:xfrm>
            <a:off x="2530475" y="2913063"/>
            <a:ext cx="2127250" cy="762000"/>
          </a:xfrm>
          <a:custGeom>
            <a:avLst/>
            <a:gdLst>
              <a:gd name="T0" fmla="*/ 0 w 1340"/>
              <a:gd name="T1" fmla="*/ 0 h 480"/>
              <a:gd name="T2" fmla="*/ 376 w 1340"/>
              <a:gd name="T3" fmla="*/ 0 h 480"/>
              <a:gd name="T4" fmla="*/ 1340 w 1340"/>
              <a:gd name="T5" fmla="*/ 480 h 480"/>
              <a:gd name="T6" fmla="*/ 0 60000 65536"/>
              <a:gd name="T7" fmla="*/ 0 60000 65536"/>
              <a:gd name="T8" fmla="*/ 0 60000 65536"/>
              <a:gd name="T9" fmla="*/ 0 w 1340"/>
              <a:gd name="T10" fmla="*/ 0 h 480"/>
              <a:gd name="T11" fmla="*/ 1340 w 1340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0" h="480">
                <a:moveTo>
                  <a:pt x="0" y="0"/>
                </a:moveTo>
                <a:lnTo>
                  <a:pt x="376" y="0"/>
                </a:lnTo>
                <a:lnTo>
                  <a:pt x="1340" y="48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Freeform 16"/>
          <p:cNvSpPr>
            <a:spLocks/>
          </p:cNvSpPr>
          <p:nvPr/>
        </p:nvSpPr>
        <p:spPr bwMode="auto">
          <a:xfrm>
            <a:off x="3260725" y="3240088"/>
            <a:ext cx="1397000" cy="936625"/>
          </a:xfrm>
          <a:custGeom>
            <a:avLst/>
            <a:gdLst>
              <a:gd name="T0" fmla="*/ 0 w 880"/>
              <a:gd name="T1" fmla="*/ 0 h 590"/>
              <a:gd name="T2" fmla="*/ 140 w 880"/>
              <a:gd name="T3" fmla="*/ 0 h 590"/>
              <a:gd name="T4" fmla="*/ 880 w 880"/>
              <a:gd name="T5" fmla="*/ 590 h 590"/>
              <a:gd name="T6" fmla="*/ 0 60000 65536"/>
              <a:gd name="T7" fmla="*/ 0 60000 65536"/>
              <a:gd name="T8" fmla="*/ 0 60000 65536"/>
              <a:gd name="T9" fmla="*/ 0 w 880"/>
              <a:gd name="T10" fmla="*/ 0 h 590"/>
              <a:gd name="T11" fmla="*/ 880 w 880"/>
              <a:gd name="T12" fmla="*/ 590 h 5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0" h="590">
                <a:moveTo>
                  <a:pt x="0" y="0"/>
                </a:moveTo>
                <a:lnTo>
                  <a:pt x="140" y="0"/>
                </a:lnTo>
                <a:lnTo>
                  <a:pt x="880" y="59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9" name="Freeform 17"/>
          <p:cNvSpPr>
            <a:spLocks/>
          </p:cNvSpPr>
          <p:nvPr/>
        </p:nvSpPr>
        <p:spPr bwMode="auto">
          <a:xfrm>
            <a:off x="2463800" y="5684838"/>
            <a:ext cx="2489200" cy="463550"/>
          </a:xfrm>
          <a:custGeom>
            <a:avLst/>
            <a:gdLst>
              <a:gd name="T0" fmla="*/ 1568 w 1568"/>
              <a:gd name="T1" fmla="*/ 292 h 292"/>
              <a:gd name="T2" fmla="*/ 284 w 1568"/>
              <a:gd name="T3" fmla="*/ 292 h 292"/>
              <a:gd name="T4" fmla="*/ 0 w 1568"/>
              <a:gd name="T5" fmla="*/ 0 h 292"/>
              <a:gd name="T6" fmla="*/ 0 60000 65536"/>
              <a:gd name="T7" fmla="*/ 0 60000 65536"/>
              <a:gd name="T8" fmla="*/ 0 60000 65536"/>
              <a:gd name="T9" fmla="*/ 0 w 1568"/>
              <a:gd name="T10" fmla="*/ 0 h 292"/>
              <a:gd name="T11" fmla="*/ 1568 w 1568"/>
              <a:gd name="T12" fmla="*/ 292 h 2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8" h="292">
                <a:moveTo>
                  <a:pt x="1568" y="292"/>
                </a:moveTo>
                <a:lnTo>
                  <a:pt x="284" y="29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0" name="Freeform 18"/>
          <p:cNvSpPr>
            <a:spLocks/>
          </p:cNvSpPr>
          <p:nvPr/>
        </p:nvSpPr>
        <p:spPr bwMode="auto">
          <a:xfrm>
            <a:off x="4365625" y="5430838"/>
            <a:ext cx="587375" cy="349250"/>
          </a:xfrm>
          <a:custGeom>
            <a:avLst/>
            <a:gdLst>
              <a:gd name="T0" fmla="*/ 370 w 370"/>
              <a:gd name="T1" fmla="*/ 220 h 220"/>
              <a:gd name="T2" fmla="*/ 262 w 370"/>
              <a:gd name="T3" fmla="*/ 220 h 220"/>
              <a:gd name="T4" fmla="*/ 0 w 370"/>
              <a:gd name="T5" fmla="*/ 0 h 220"/>
              <a:gd name="T6" fmla="*/ 0 60000 65536"/>
              <a:gd name="T7" fmla="*/ 0 60000 65536"/>
              <a:gd name="T8" fmla="*/ 0 60000 65536"/>
              <a:gd name="T9" fmla="*/ 0 w 370"/>
              <a:gd name="T10" fmla="*/ 0 h 220"/>
              <a:gd name="T11" fmla="*/ 370 w 370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0" h="220">
                <a:moveTo>
                  <a:pt x="370" y="220"/>
                </a:moveTo>
                <a:lnTo>
                  <a:pt x="262" y="22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1" name="Line 19"/>
          <p:cNvSpPr>
            <a:spLocks noChangeShapeType="1"/>
          </p:cNvSpPr>
          <p:nvPr/>
        </p:nvSpPr>
        <p:spPr bwMode="auto">
          <a:xfrm flipH="1">
            <a:off x="4419600" y="5370513"/>
            <a:ext cx="5334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2" name="Line 20"/>
          <p:cNvSpPr>
            <a:spLocks noChangeShapeType="1"/>
          </p:cNvSpPr>
          <p:nvPr/>
        </p:nvSpPr>
        <p:spPr bwMode="auto">
          <a:xfrm flipH="1">
            <a:off x="4098925" y="4852988"/>
            <a:ext cx="8540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3" name="Line 21"/>
          <p:cNvSpPr>
            <a:spLocks noChangeShapeType="1"/>
          </p:cNvSpPr>
          <p:nvPr/>
        </p:nvSpPr>
        <p:spPr bwMode="auto">
          <a:xfrm flipH="1">
            <a:off x="4702175" y="4484688"/>
            <a:ext cx="90170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4" name="Line 22"/>
          <p:cNvSpPr>
            <a:spLocks noChangeShapeType="1"/>
          </p:cNvSpPr>
          <p:nvPr/>
        </p:nvSpPr>
        <p:spPr bwMode="auto">
          <a:xfrm flipH="1">
            <a:off x="4702175" y="3354388"/>
            <a:ext cx="8572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5" name="Line 23"/>
          <p:cNvSpPr>
            <a:spLocks noChangeShapeType="1"/>
          </p:cNvSpPr>
          <p:nvPr/>
        </p:nvSpPr>
        <p:spPr bwMode="auto">
          <a:xfrm>
            <a:off x="2311400" y="3884613"/>
            <a:ext cx="14128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6" name="Line 24"/>
          <p:cNvSpPr>
            <a:spLocks noChangeShapeType="1"/>
          </p:cNvSpPr>
          <p:nvPr/>
        </p:nvSpPr>
        <p:spPr bwMode="auto">
          <a:xfrm flipV="1">
            <a:off x="3194050" y="3783013"/>
            <a:ext cx="600075" cy="1016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7" name="Rectangle 25"/>
          <p:cNvSpPr>
            <a:spLocks noChangeArrowheads="1"/>
          </p:cNvSpPr>
          <p:nvPr/>
        </p:nvSpPr>
        <p:spPr bwMode="auto">
          <a:xfrm>
            <a:off x="546100" y="830263"/>
            <a:ext cx="220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Medial geniculate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nucleus of thalamus</a:t>
            </a:r>
            <a:endParaRPr lang="en-US" sz="1800" b="1">
              <a:latin typeface="Arial" charset="0"/>
            </a:endParaRPr>
          </a:p>
        </p:txBody>
      </p:sp>
      <p:sp>
        <p:nvSpPr>
          <p:cNvPr id="40978" name="Rectangle 26"/>
          <p:cNvSpPr>
            <a:spLocks noChangeArrowheads="1"/>
          </p:cNvSpPr>
          <p:nvPr/>
        </p:nvSpPr>
        <p:spPr bwMode="auto">
          <a:xfrm>
            <a:off x="546100" y="1881188"/>
            <a:ext cx="2514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Primary auditory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cortex in temporal lobe</a:t>
            </a:r>
            <a:endParaRPr lang="en-US" sz="1800" b="1">
              <a:latin typeface="Arial" charset="0"/>
            </a:endParaRPr>
          </a:p>
        </p:txBody>
      </p:sp>
      <p:sp>
        <p:nvSpPr>
          <p:cNvPr id="40979" name="Rectangle 27"/>
          <p:cNvSpPr>
            <a:spLocks noChangeArrowheads="1"/>
          </p:cNvSpPr>
          <p:nvPr/>
        </p:nvSpPr>
        <p:spPr bwMode="auto">
          <a:xfrm>
            <a:off x="546100" y="2452688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Inferior colliculus</a:t>
            </a:r>
            <a:endParaRPr lang="en-US" sz="1800" b="1">
              <a:latin typeface="Arial" charset="0"/>
            </a:endParaRPr>
          </a:p>
        </p:txBody>
      </p:sp>
      <p:sp>
        <p:nvSpPr>
          <p:cNvPr id="40980" name="Rectangle 28"/>
          <p:cNvSpPr>
            <a:spLocks noChangeArrowheads="1"/>
          </p:cNvSpPr>
          <p:nvPr/>
        </p:nvSpPr>
        <p:spPr bwMode="auto">
          <a:xfrm>
            <a:off x="546100" y="2779713"/>
            <a:ext cx="1930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Lateral lemniscus</a:t>
            </a:r>
            <a:endParaRPr lang="en-US" sz="1800" b="1">
              <a:latin typeface="Arial" charset="0"/>
            </a:endParaRPr>
          </a:p>
        </p:txBody>
      </p:sp>
      <p:sp>
        <p:nvSpPr>
          <p:cNvPr id="40981" name="Rectangle 29"/>
          <p:cNvSpPr>
            <a:spLocks noChangeArrowheads="1"/>
          </p:cNvSpPr>
          <p:nvPr/>
        </p:nvSpPr>
        <p:spPr bwMode="auto">
          <a:xfrm>
            <a:off x="546100" y="3103563"/>
            <a:ext cx="2667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Superior olivary nucleus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(pons-medulla junction)</a:t>
            </a:r>
            <a:endParaRPr lang="en-US" sz="1800" b="1">
              <a:latin typeface="Arial" charset="0"/>
            </a:endParaRPr>
          </a:p>
        </p:txBody>
      </p:sp>
      <p:sp>
        <p:nvSpPr>
          <p:cNvPr id="40982" name="Rectangle 30"/>
          <p:cNvSpPr>
            <a:spLocks noChangeArrowheads="1"/>
          </p:cNvSpPr>
          <p:nvPr/>
        </p:nvSpPr>
        <p:spPr bwMode="auto">
          <a:xfrm>
            <a:off x="4981575" y="6015038"/>
            <a:ext cx="2362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Spiral organ (of Corti)</a:t>
            </a:r>
            <a:endParaRPr lang="en-US" sz="1800" b="1">
              <a:latin typeface="Arial" charset="0"/>
            </a:endParaRPr>
          </a:p>
        </p:txBody>
      </p:sp>
      <p:sp>
        <p:nvSpPr>
          <p:cNvPr id="40983" name="Rectangle 31"/>
          <p:cNvSpPr>
            <a:spLocks noChangeArrowheads="1"/>
          </p:cNvSpPr>
          <p:nvPr/>
        </p:nvSpPr>
        <p:spPr bwMode="auto">
          <a:xfrm>
            <a:off x="4981575" y="5649913"/>
            <a:ext cx="1231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Bipolar cell</a:t>
            </a:r>
            <a:endParaRPr lang="en-US" sz="1800" b="1">
              <a:latin typeface="Arial" charset="0"/>
            </a:endParaRPr>
          </a:p>
        </p:txBody>
      </p:sp>
      <p:sp>
        <p:nvSpPr>
          <p:cNvPr id="40984" name="Rectangle 32"/>
          <p:cNvSpPr>
            <a:spLocks noChangeArrowheads="1"/>
          </p:cNvSpPr>
          <p:nvPr/>
        </p:nvSpPr>
        <p:spPr bwMode="auto">
          <a:xfrm>
            <a:off x="4981575" y="5240338"/>
            <a:ext cx="360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Spiral ganglion of cochlear nerve</a:t>
            </a:r>
            <a:endParaRPr lang="en-US" sz="1800" b="1">
              <a:latin typeface="Arial" charset="0"/>
            </a:endParaRPr>
          </a:p>
        </p:txBody>
      </p:sp>
      <p:sp>
        <p:nvSpPr>
          <p:cNvPr id="40985" name="Rectangle 33"/>
          <p:cNvSpPr>
            <a:spLocks noChangeArrowheads="1"/>
          </p:cNvSpPr>
          <p:nvPr/>
        </p:nvSpPr>
        <p:spPr bwMode="auto">
          <a:xfrm>
            <a:off x="4981575" y="4722813"/>
            <a:ext cx="264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Vestibulocochlear nerve</a:t>
            </a:r>
            <a:endParaRPr lang="en-US" sz="1800" b="1">
              <a:latin typeface="Arial" charset="0"/>
            </a:endParaRPr>
          </a:p>
        </p:txBody>
      </p:sp>
      <p:sp>
        <p:nvSpPr>
          <p:cNvPr id="40986" name="Rectangle 34"/>
          <p:cNvSpPr>
            <a:spLocks noChangeArrowheads="1"/>
          </p:cNvSpPr>
          <p:nvPr/>
        </p:nvSpPr>
        <p:spPr bwMode="auto">
          <a:xfrm>
            <a:off x="5632450" y="4354513"/>
            <a:ext cx="850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Medulla</a:t>
            </a:r>
            <a:endParaRPr lang="en-US" sz="1800" b="1">
              <a:latin typeface="Arial" charset="0"/>
            </a:endParaRPr>
          </a:p>
        </p:txBody>
      </p:sp>
      <p:sp>
        <p:nvSpPr>
          <p:cNvPr id="40987" name="Rectangle 35"/>
          <p:cNvSpPr>
            <a:spLocks noChangeArrowheads="1"/>
          </p:cNvSpPr>
          <p:nvPr/>
        </p:nvSpPr>
        <p:spPr bwMode="auto">
          <a:xfrm>
            <a:off x="5588000" y="3224213"/>
            <a:ext cx="952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Midbrain</a:t>
            </a:r>
            <a:endParaRPr lang="en-US" sz="1800" b="1">
              <a:latin typeface="Arial" charset="0"/>
            </a:endParaRPr>
          </a:p>
        </p:txBody>
      </p:sp>
      <p:sp>
        <p:nvSpPr>
          <p:cNvPr id="40988" name="Rectangle 36"/>
          <p:cNvSpPr>
            <a:spLocks noChangeArrowheads="1"/>
          </p:cNvSpPr>
          <p:nvPr/>
        </p:nvSpPr>
        <p:spPr bwMode="auto">
          <a:xfrm>
            <a:off x="546100" y="3735388"/>
            <a:ext cx="170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Cochlear nuclei</a:t>
            </a:r>
            <a:endParaRPr lang="en-US" sz="1800" b="1">
              <a:latin typeface="Arial" charset="0"/>
            </a:endParaRPr>
          </a:p>
        </p:txBody>
      </p:sp>
      <p:sp>
        <p:nvSpPr>
          <p:cNvPr id="40989" name="Rectangle 37"/>
          <p:cNvSpPr>
            <a:spLocks noChangeArrowheads="1"/>
          </p:cNvSpPr>
          <p:nvPr/>
        </p:nvSpPr>
        <p:spPr bwMode="auto">
          <a:xfrm>
            <a:off x="2263775" y="4543425"/>
            <a:ext cx="866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Vibrations</a:t>
            </a:r>
            <a:endParaRPr lang="en-US" sz="1800">
              <a:latin typeface="Arial" charset="0"/>
            </a:endParaRPr>
          </a:p>
        </p:txBody>
      </p:sp>
      <p:sp>
        <p:nvSpPr>
          <p:cNvPr id="40990" name="Rectangle 38"/>
          <p:cNvSpPr>
            <a:spLocks noChangeArrowheads="1"/>
          </p:cNvSpPr>
          <p:nvPr/>
        </p:nvSpPr>
        <p:spPr bwMode="auto">
          <a:xfrm>
            <a:off x="1562100" y="5197475"/>
            <a:ext cx="866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Vibrations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Auditory Processing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Impulses from specific hair cells are interpreted as specific pitches</a:t>
            </a:r>
          </a:p>
          <a:p>
            <a:pPr eaLnBrk="1" hangingPunct="1"/>
            <a:r>
              <a:rPr lang="en-US"/>
              <a:t>Loudness is detected by increased numbers of action potentials that result when the hair cells experience larger deflections</a:t>
            </a:r>
          </a:p>
          <a:p>
            <a:pPr eaLnBrk="1" hangingPunct="1"/>
            <a:r>
              <a:rPr lang="en-US"/>
              <a:t>Localization of sound depends on relative intensity and relative timing of sound waves reaching both ears 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Homeostatic Imbalances of Hearing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Conduction deafness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Blocked sound conduction to the fluids of the internal ear</a:t>
            </a:r>
          </a:p>
          <a:p>
            <a:pPr lvl="2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Can result from impacted earwax, perforated eardrum, or otosclerosis of the ossicles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Sensorineural deafness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Damage to the neural structures at any point from the cochlear hair cells to the auditory cortical cells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Homeostatic Imbalances of Hearing 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Tinnitus: ringing or clicking sound in the ears in the absence of auditory stimuli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Due to cochlear nerve degeneration, inflammation of middle or internal ears, side effects of aspirin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Meniere’s syndrome: labyrinth disorder that affects the cochlea and the semicircular canals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Causes vertigo, nausea, and vomiting</a:t>
            </a: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Equilibrium and Orientation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Vestibular apparatus consists of the equilibrium receptors in the semicircular canals and vestibule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Vestibular receptors monitor static equilibrium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Semicircular canal receptors monitor dynamic equilibrium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15.3b</a:t>
            </a:r>
          </a:p>
        </p:txBody>
      </p:sp>
      <p:pic>
        <p:nvPicPr>
          <p:cNvPr id="38915" name="Picture 25" descr="figure_15_03_b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325"/>
            <a:ext cx="82296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Freeform 26"/>
          <p:cNvSpPr>
            <a:spLocks/>
          </p:cNvSpPr>
          <p:nvPr/>
        </p:nvSpPr>
        <p:spPr bwMode="auto">
          <a:xfrm>
            <a:off x="2749550" y="1468438"/>
            <a:ext cx="1111250" cy="469900"/>
          </a:xfrm>
          <a:custGeom>
            <a:avLst/>
            <a:gdLst>
              <a:gd name="T0" fmla="*/ 700 w 700"/>
              <a:gd name="T1" fmla="*/ 296 h 296"/>
              <a:gd name="T2" fmla="*/ 210 w 700"/>
              <a:gd name="T3" fmla="*/ 0 h 296"/>
              <a:gd name="T4" fmla="*/ 0 w 700"/>
              <a:gd name="T5" fmla="*/ 0 h 296"/>
              <a:gd name="T6" fmla="*/ 0 60000 65536"/>
              <a:gd name="T7" fmla="*/ 0 60000 65536"/>
              <a:gd name="T8" fmla="*/ 0 60000 65536"/>
              <a:gd name="T9" fmla="*/ 0 w 700"/>
              <a:gd name="T10" fmla="*/ 0 h 296"/>
              <a:gd name="T11" fmla="*/ 700 w 700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0" h="296">
                <a:moveTo>
                  <a:pt x="700" y="296"/>
                </a:moveTo>
                <a:lnTo>
                  <a:pt x="21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Freeform 27"/>
          <p:cNvSpPr>
            <a:spLocks/>
          </p:cNvSpPr>
          <p:nvPr/>
        </p:nvSpPr>
        <p:spPr bwMode="auto">
          <a:xfrm>
            <a:off x="2584450" y="2947988"/>
            <a:ext cx="2032000" cy="127000"/>
          </a:xfrm>
          <a:custGeom>
            <a:avLst/>
            <a:gdLst>
              <a:gd name="T0" fmla="*/ 0 w 1280"/>
              <a:gd name="T1" fmla="*/ 0 h 80"/>
              <a:gd name="T2" fmla="*/ 222 w 1280"/>
              <a:gd name="T3" fmla="*/ 0 h 80"/>
              <a:gd name="T4" fmla="*/ 1280 w 1280"/>
              <a:gd name="T5" fmla="*/ 80 h 80"/>
              <a:gd name="T6" fmla="*/ 0 60000 65536"/>
              <a:gd name="T7" fmla="*/ 0 60000 65536"/>
              <a:gd name="T8" fmla="*/ 0 60000 65536"/>
              <a:gd name="T9" fmla="*/ 0 w 1280"/>
              <a:gd name="T10" fmla="*/ 0 h 80"/>
              <a:gd name="T11" fmla="*/ 1280 w 1280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0" h="80">
                <a:moveTo>
                  <a:pt x="0" y="0"/>
                </a:moveTo>
                <a:lnTo>
                  <a:pt x="222" y="0"/>
                </a:lnTo>
                <a:lnTo>
                  <a:pt x="1280" y="8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Freeform 28"/>
          <p:cNvSpPr>
            <a:spLocks/>
          </p:cNvSpPr>
          <p:nvPr/>
        </p:nvSpPr>
        <p:spPr bwMode="auto">
          <a:xfrm>
            <a:off x="2736850" y="1455738"/>
            <a:ext cx="1111250" cy="469900"/>
          </a:xfrm>
          <a:custGeom>
            <a:avLst/>
            <a:gdLst>
              <a:gd name="T0" fmla="*/ 700 w 700"/>
              <a:gd name="T1" fmla="*/ 296 h 296"/>
              <a:gd name="T2" fmla="*/ 210 w 700"/>
              <a:gd name="T3" fmla="*/ 0 h 296"/>
              <a:gd name="T4" fmla="*/ 0 w 700"/>
              <a:gd name="T5" fmla="*/ 0 h 296"/>
              <a:gd name="T6" fmla="*/ 0 60000 65536"/>
              <a:gd name="T7" fmla="*/ 0 60000 65536"/>
              <a:gd name="T8" fmla="*/ 0 60000 65536"/>
              <a:gd name="T9" fmla="*/ 0 w 700"/>
              <a:gd name="T10" fmla="*/ 0 h 296"/>
              <a:gd name="T11" fmla="*/ 700 w 700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0" h="296">
                <a:moveTo>
                  <a:pt x="700" y="296"/>
                </a:moveTo>
                <a:lnTo>
                  <a:pt x="210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9" name="Freeform 29"/>
          <p:cNvSpPr>
            <a:spLocks/>
          </p:cNvSpPr>
          <p:nvPr/>
        </p:nvSpPr>
        <p:spPr bwMode="auto">
          <a:xfrm>
            <a:off x="2317750" y="966788"/>
            <a:ext cx="1584325" cy="257175"/>
          </a:xfrm>
          <a:custGeom>
            <a:avLst/>
            <a:gdLst>
              <a:gd name="T0" fmla="*/ 998 w 998"/>
              <a:gd name="T1" fmla="*/ 162 h 162"/>
              <a:gd name="T2" fmla="*/ 204 w 998"/>
              <a:gd name="T3" fmla="*/ 0 h 162"/>
              <a:gd name="T4" fmla="*/ 0 w 998"/>
              <a:gd name="T5" fmla="*/ 0 h 162"/>
              <a:gd name="T6" fmla="*/ 0 60000 65536"/>
              <a:gd name="T7" fmla="*/ 0 60000 65536"/>
              <a:gd name="T8" fmla="*/ 0 60000 65536"/>
              <a:gd name="T9" fmla="*/ 0 w 998"/>
              <a:gd name="T10" fmla="*/ 0 h 162"/>
              <a:gd name="T11" fmla="*/ 998 w 9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162">
                <a:moveTo>
                  <a:pt x="998" y="162"/>
                </a:moveTo>
                <a:lnTo>
                  <a:pt x="204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0" name="Freeform 30"/>
          <p:cNvSpPr>
            <a:spLocks/>
          </p:cNvSpPr>
          <p:nvPr/>
        </p:nvSpPr>
        <p:spPr bwMode="auto">
          <a:xfrm>
            <a:off x="2305050" y="954088"/>
            <a:ext cx="1584325" cy="257175"/>
          </a:xfrm>
          <a:custGeom>
            <a:avLst/>
            <a:gdLst>
              <a:gd name="T0" fmla="*/ 998 w 998"/>
              <a:gd name="T1" fmla="*/ 162 h 162"/>
              <a:gd name="T2" fmla="*/ 204 w 998"/>
              <a:gd name="T3" fmla="*/ 0 h 162"/>
              <a:gd name="T4" fmla="*/ 0 w 998"/>
              <a:gd name="T5" fmla="*/ 0 h 162"/>
              <a:gd name="T6" fmla="*/ 0 60000 65536"/>
              <a:gd name="T7" fmla="*/ 0 60000 65536"/>
              <a:gd name="T8" fmla="*/ 0 60000 65536"/>
              <a:gd name="T9" fmla="*/ 0 w 998"/>
              <a:gd name="T10" fmla="*/ 0 h 162"/>
              <a:gd name="T11" fmla="*/ 998 w 99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8" h="162">
                <a:moveTo>
                  <a:pt x="998" y="162"/>
                </a:moveTo>
                <a:lnTo>
                  <a:pt x="204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1" name="Freeform 31"/>
          <p:cNvSpPr>
            <a:spLocks/>
          </p:cNvSpPr>
          <p:nvPr/>
        </p:nvSpPr>
        <p:spPr bwMode="auto">
          <a:xfrm>
            <a:off x="2733675" y="1909763"/>
            <a:ext cx="2019300" cy="323850"/>
          </a:xfrm>
          <a:custGeom>
            <a:avLst/>
            <a:gdLst>
              <a:gd name="T0" fmla="*/ 1272 w 1272"/>
              <a:gd name="T1" fmla="*/ 0 h 204"/>
              <a:gd name="T2" fmla="*/ 206 w 1272"/>
              <a:gd name="T3" fmla="*/ 204 h 204"/>
              <a:gd name="T4" fmla="*/ 0 w 1272"/>
              <a:gd name="T5" fmla="*/ 204 h 204"/>
              <a:gd name="T6" fmla="*/ 0 60000 65536"/>
              <a:gd name="T7" fmla="*/ 0 60000 65536"/>
              <a:gd name="T8" fmla="*/ 0 60000 65536"/>
              <a:gd name="T9" fmla="*/ 0 w 1272"/>
              <a:gd name="T10" fmla="*/ 0 h 204"/>
              <a:gd name="T11" fmla="*/ 1272 w 1272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2" h="204">
                <a:moveTo>
                  <a:pt x="1272" y="0"/>
                </a:moveTo>
                <a:lnTo>
                  <a:pt x="206" y="204"/>
                </a:lnTo>
                <a:lnTo>
                  <a:pt x="0" y="204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2" name="Freeform 32"/>
          <p:cNvSpPr>
            <a:spLocks/>
          </p:cNvSpPr>
          <p:nvPr/>
        </p:nvSpPr>
        <p:spPr bwMode="auto">
          <a:xfrm>
            <a:off x="2720975" y="1897063"/>
            <a:ext cx="2019300" cy="323850"/>
          </a:xfrm>
          <a:custGeom>
            <a:avLst/>
            <a:gdLst>
              <a:gd name="T0" fmla="*/ 1272 w 1272"/>
              <a:gd name="T1" fmla="*/ 0 h 204"/>
              <a:gd name="T2" fmla="*/ 206 w 1272"/>
              <a:gd name="T3" fmla="*/ 204 h 204"/>
              <a:gd name="T4" fmla="*/ 0 w 1272"/>
              <a:gd name="T5" fmla="*/ 204 h 204"/>
              <a:gd name="T6" fmla="*/ 0 60000 65536"/>
              <a:gd name="T7" fmla="*/ 0 60000 65536"/>
              <a:gd name="T8" fmla="*/ 0 60000 65536"/>
              <a:gd name="T9" fmla="*/ 0 w 1272"/>
              <a:gd name="T10" fmla="*/ 0 h 204"/>
              <a:gd name="T11" fmla="*/ 1272 w 1272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2" h="204">
                <a:moveTo>
                  <a:pt x="1272" y="0"/>
                </a:moveTo>
                <a:lnTo>
                  <a:pt x="206" y="204"/>
                </a:lnTo>
                <a:lnTo>
                  <a:pt x="0" y="204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3" name="Freeform 33"/>
          <p:cNvSpPr>
            <a:spLocks/>
          </p:cNvSpPr>
          <p:nvPr/>
        </p:nvSpPr>
        <p:spPr bwMode="auto">
          <a:xfrm>
            <a:off x="2571750" y="2935288"/>
            <a:ext cx="2032000" cy="127000"/>
          </a:xfrm>
          <a:custGeom>
            <a:avLst/>
            <a:gdLst>
              <a:gd name="T0" fmla="*/ 0 w 1280"/>
              <a:gd name="T1" fmla="*/ 0 h 80"/>
              <a:gd name="T2" fmla="*/ 222 w 1280"/>
              <a:gd name="T3" fmla="*/ 0 h 80"/>
              <a:gd name="T4" fmla="*/ 1280 w 1280"/>
              <a:gd name="T5" fmla="*/ 80 h 80"/>
              <a:gd name="T6" fmla="*/ 0 60000 65536"/>
              <a:gd name="T7" fmla="*/ 0 60000 65536"/>
              <a:gd name="T8" fmla="*/ 0 60000 65536"/>
              <a:gd name="T9" fmla="*/ 0 w 1280"/>
              <a:gd name="T10" fmla="*/ 0 h 80"/>
              <a:gd name="T11" fmla="*/ 1280 w 1280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0" h="80">
                <a:moveTo>
                  <a:pt x="0" y="0"/>
                </a:moveTo>
                <a:lnTo>
                  <a:pt x="222" y="0"/>
                </a:lnTo>
                <a:lnTo>
                  <a:pt x="1280" y="8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4" name="Freeform 34"/>
          <p:cNvSpPr>
            <a:spLocks/>
          </p:cNvSpPr>
          <p:nvPr/>
        </p:nvSpPr>
        <p:spPr bwMode="auto">
          <a:xfrm>
            <a:off x="5207000" y="2030413"/>
            <a:ext cx="1530350" cy="301625"/>
          </a:xfrm>
          <a:custGeom>
            <a:avLst/>
            <a:gdLst>
              <a:gd name="T0" fmla="*/ 0 w 964"/>
              <a:gd name="T1" fmla="*/ 0 h 190"/>
              <a:gd name="T2" fmla="*/ 754 w 964"/>
              <a:gd name="T3" fmla="*/ 190 h 190"/>
              <a:gd name="T4" fmla="*/ 964 w 964"/>
              <a:gd name="T5" fmla="*/ 190 h 190"/>
              <a:gd name="T6" fmla="*/ 0 60000 65536"/>
              <a:gd name="T7" fmla="*/ 0 60000 65536"/>
              <a:gd name="T8" fmla="*/ 0 60000 65536"/>
              <a:gd name="T9" fmla="*/ 0 w 964"/>
              <a:gd name="T10" fmla="*/ 0 h 190"/>
              <a:gd name="T11" fmla="*/ 964 w 964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4" h="190">
                <a:moveTo>
                  <a:pt x="0" y="0"/>
                </a:moveTo>
                <a:lnTo>
                  <a:pt x="754" y="190"/>
                </a:lnTo>
                <a:lnTo>
                  <a:pt x="964" y="19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5" name="Freeform 35"/>
          <p:cNvSpPr>
            <a:spLocks/>
          </p:cNvSpPr>
          <p:nvPr/>
        </p:nvSpPr>
        <p:spPr bwMode="auto">
          <a:xfrm>
            <a:off x="5194300" y="2017713"/>
            <a:ext cx="1530350" cy="301625"/>
          </a:xfrm>
          <a:custGeom>
            <a:avLst/>
            <a:gdLst>
              <a:gd name="T0" fmla="*/ 0 w 964"/>
              <a:gd name="T1" fmla="*/ 0 h 190"/>
              <a:gd name="T2" fmla="*/ 754 w 964"/>
              <a:gd name="T3" fmla="*/ 190 h 190"/>
              <a:gd name="T4" fmla="*/ 964 w 964"/>
              <a:gd name="T5" fmla="*/ 190 h 190"/>
              <a:gd name="T6" fmla="*/ 0 60000 65536"/>
              <a:gd name="T7" fmla="*/ 0 60000 65536"/>
              <a:gd name="T8" fmla="*/ 0 60000 65536"/>
              <a:gd name="T9" fmla="*/ 0 w 964"/>
              <a:gd name="T10" fmla="*/ 0 h 190"/>
              <a:gd name="T11" fmla="*/ 964 w 964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4" h="190">
                <a:moveTo>
                  <a:pt x="0" y="0"/>
                </a:moveTo>
                <a:lnTo>
                  <a:pt x="754" y="190"/>
                </a:lnTo>
                <a:lnTo>
                  <a:pt x="964" y="19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6" name="Freeform 36"/>
          <p:cNvSpPr>
            <a:spLocks/>
          </p:cNvSpPr>
          <p:nvPr/>
        </p:nvSpPr>
        <p:spPr bwMode="auto">
          <a:xfrm>
            <a:off x="4133850" y="3440113"/>
            <a:ext cx="2590800" cy="419100"/>
          </a:xfrm>
          <a:custGeom>
            <a:avLst/>
            <a:gdLst>
              <a:gd name="T0" fmla="*/ 0 w 1632"/>
              <a:gd name="T1" fmla="*/ 0 h 264"/>
              <a:gd name="T2" fmla="*/ 1450 w 1632"/>
              <a:gd name="T3" fmla="*/ 264 h 264"/>
              <a:gd name="T4" fmla="*/ 1632 w 1632"/>
              <a:gd name="T5" fmla="*/ 264 h 264"/>
              <a:gd name="T6" fmla="*/ 0 60000 65536"/>
              <a:gd name="T7" fmla="*/ 0 60000 65536"/>
              <a:gd name="T8" fmla="*/ 0 60000 65536"/>
              <a:gd name="T9" fmla="*/ 0 w 1632"/>
              <a:gd name="T10" fmla="*/ 0 h 264"/>
              <a:gd name="T11" fmla="*/ 1632 w 1632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264">
                <a:moveTo>
                  <a:pt x="0" y="0"/>
                </a:moveTo>
                <a:lnTo>
                  <a:pt x="1450" y="264"/>
                </a:lnTo>
                <a:lnTo>
                  <a:pt x="1632" y="264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7" name="Freeform 37"/>
          <p:cNvSpPr>
            <a:spLocks/>
          </p:cNvSpPr>
          <p:nvPr/>
        </p:nvSpPr>
        <p:spPr bwMode="auto">
          <a:xfrm>
            <a:off x="4121150" y="3427413"/>
            <a:ext cx="2590800" cy="419100"/>
          </a:xfrm>
          <a:custGeom>
            <a:avLst/>
            <a:gdLst>
              <a:gd name="T0" fmla="*/ 0 w 1632"/>
              <a:gd name="T1" fmla="*/ 0 h 264"/>
              <a:gd name="T2" fmla="*/ 1450 w 1632"/>
              <a:gd name="T3" fmla="*/ 264 h 264"/>
              <a:gd name="T4" fmla="*/ 1632 w 1632"/>
              <a:gd name="T5" fmla="*/ 264 h 264"/>
              <a:gd name="T6" fmla="*/ 0 60000 65536"/>
              <a:gd name="T7" fmla="*/ 0 60000 65536"/>
              <a:gd name="T8" fmla="*/ 0 60000 65536"/>
              <a:gd name="T9" fmla="*/ 0 w 1632"/>
              <a:gd name="T10" fmla="*/ 0 h 264"/>
              <a:gd name="T11" fmla="*/ 1632 w 1632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2" h="264">
                <a:moveTo>
                  <a:pt x="0" y="0"/>
                </a:moveTo>
                <a:lnTo>
                  <a:pt x="1450" y="264"/>
                </a:lnTo>
                <a:lnTo>
                  <a:pt x="1632" y="264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8" name="Freeform 38"/>
          <p:cNvSpPr>
            <a:spLocks/>
          </p:cNvSpPr>
          <p:nvPr/>
        </p:nvSpPr>
        <p:spPr bwMode="auto">
          <a:xfrm>
            <a:off x="4933950" y="3090863"/>
            <a:ext cx="1790700" cy="241300"/>
          </a:xfrm>
          <a:custGeom>
            <a:avLst/>
            <a:gdLst>
              <a:gd name="T0" fmla="*/ 0 w 1128"/>
              <a:gd name="T1" fmla="*/ 152 h 152"/>
              <a:gd name="T2" fmla="*/ 946 w 1128"/>
              <a:gd name="T3" fmla="*/ 0 h 152"/>
              <a:gd name="T4" fmla="*/ 1128 w 1128"/>
              <a:gd name="T5" fmla="*/ 0 h 152"/>
              <a:gd name="T6" fmla="*/ 0 60000 65536"/>
              <a:gd name="T7" fmla="*/ 0 60000 65536"/>
              <a:gd name="T8" fmla="*/ 0 60000 65536"/>
              <a:gd name="T9" fmla="*/ 0 w 1128"/>
              <a:gd name="T10" fmla="*/ 0 h 152"/>
              <a:gd name="T11" fmla="*/ 1128 w 1128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8" h="152">
                <a:moveTo>
                  <a:pt x="0" y="152"/>
                </a:moveTo>
                <a:lnTo>
                  <a:pt x="946" y="0"/>
                </a:lnTo>
                <a:lnTo>
                  <a:pt x="1128" y="0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29" name="Freeform 39"/>
          <p:cNvSpPr>
            <a:spLocks/>
          </p:cNvSpPr>
          <p:nvPr/>
        </p:nvSpPr>
        <p:spPr bwMode="auto">
          <a:xfrm>
            <a:off x="4921250" y="3078163"/>
            <a:ext cx="1790700" cy="241300"/>
          </a:xfrm>
          <a:custGeom>
            <a:avLst/>
            <a:gdLst>
              <a:gd name="T0" fmla="*/ 0 w 1128"/>
              <a:gd name="T1" fmla="*/ 152 h 152"/>
              <a:gd name="T2" fmla="*/ 946 w 1128"/>
              <a:gd name="T3" fmla="*/ 0 h 152"/>
              <a:gd name="T4" fmla="*/ 1128 w 1128"/>
              <a:gd name="T5" fmla="*/ 0 h 152"/>
              <a:gd name="T6" fmla="*/ 0 60000 65536"/>
              <a:gd name="T7" fmla="*/ 0 60000 65536"/>
              <a:gd name="T8" fmla="*/ 0 60000 65536"/>
              <a:gd name="T9" fmla="*/ 0 w 1128"/>
              <a:gd name="T10" fmla="*/ 0 h 152"/>
              <a:gd name="T11" fmla="*/ 1128 w 1128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8" h="152">
                <a:moveTo>
                  <a:pt x="0" y="152"/>
                </a:moveTo>
                <a:lnTo>
                  <a:pt x="946" y="0"/>
                </a:lnTo>
                <a:lnTo>
                  <a:pt x="1128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0" name="Freeform 40"/>
          <p:cNvSpPr>
            <a:spLocks/>
          </p:cNvSpPr>
          <p:nvPr/>
        </p:nvSpPr>
        <p:spPr bwMode="auto">
          <a:xfrm>
            <a:off x="4981575" y="4078288"/>
            <a:ext cx="1743075" cy="549275"/>
          </a:xfrm>
          <a:custGeom>
            <a:avLst/>
            <a:gdLst>
              <a:gd name="T0" fmla="*/ 0 w 1098"/>
              <a:gd name="T1" fmla="*/ 0 h 346"/>
              <a:gd name="T2" fmla="*/ 916 w 1098"/>
              <a:gd name="T3" fmla="*/ 346 h 346"/>
              <a:gd name="T4" fmla="*/ 1098 w 1098"/>
              <a:gd name="T5" fmla="*/ 346 h 346"/>
              <a:gd name="T6" fmla="*/ 0 60000 65536"/>
              <a:gd name="T7" fmla="*/ 0 60000 65536"/>
              <a:gd name="T8" fmla="*/ 0 60000 65536"/>
              <a:gd name="T9" fmla="*/ 0 w 1098"/>
              <a:gd name="T10" fmla="*/ 0 h 346"/>
              <a:gd name="T11" fmla="*/ 1098 w 1098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8" h="346">
                <a:moveTo>
                  <a:pt x="0" y="0"/>
                </a:moveTo>
                <a:lnTo>
                  <a:pt x="916" y="346"/>
                </a:lnTo>
                <a:lnTo>
                  <a:pt x="1098" y="346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1" name="Freeform 41"/>
          <p:cNvSpPr>
            <a:spLocks/>
          </p:cNvSpPr>
          <p:nvPr/>
        </p:nvSpPr>
        <p:spPr bwMode="auto">
          <a:xfrm>
            <a:off x="4968875" y="4065588"/>
            <a:ext cx="1743075" cy="549275"/>
          </a:xfrm>
          <a:custGeom>
            <a:avLst/>
            <a:gdLst>
              <a:gd name="T0" fmla="*/ 0 w 1098"/>
              <a:gd name="T1" fmla="*/ 0 h 346"/>
              <a:gd name="T2" fmla="*/ 916 w 1098"/>
              <a:gd name="T3" fmla="*/ 346 h 346"/>
              <a:gd name="T4" fmla="*/ 1098 w 1098"/>
              <a:gd name="T5" fmla="*/ 346 h 346"/>
              <a:gd name="T6" fmla="*/ 0 60000 65536"/>
              <a:gd name="T7" fmla="*/ 0 60000 65536"/>
              <a:gd name="T8" fmla="*/ 0 60000 65536"/>
              <a:gd name="T9" fmla="*/ 0 w 1098"/>
              <a:gd name="T10" fmla="*/ 0 h 346"/>
              <a:gd name="T11" fmla="*/ 1098 w 1098"/>
              <a:gd name="T12" fmla="*/ 346 h 3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8" h="346">
                <a:moveTo>
                  <a:pt x="0" y="0"/>
                </a:moveTo>
                <a:lnTo>
                  <a:pt x="916" y="346"/>
                </a:lnTo>
                <a:lnTo>
                  <a:pt x="1098" y="346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2" name="Freeform 42"/>
          <p:cNvSpPr>
            <a:spLocks/>
          </p:cNvSpPr>
          <p:nvPr/>
        </p:nvSpPr>
        <p:spPr bwMode="auto">
          <a:xfrm>
            <a:off x="4051300" y="5002213"/>
            <a:ext cx="2673350" cy="374650"/>
          </a:xfrm>
          <a:custGeom>
            <a:avLst/>
            <a:gdLst>
              <a:gd name="T0" fmla="*/ 0 w 1684"/>
              <a:gd name="T1" fmla="*/ 0 h 236"/>
              <a:gd name="T2" fmla="*/ 1502 w 1684"/>
              <a:gd name="T3" fmla="*/ 236 h 236"/>
              <a:gd name="T4" fmla="*/ 1684 w 1684"/>
              <a:gd name="T5" fmla="*/ 236 h 236"/>
              <a:gd name="T6" fmla="*/ 0 60000 65536"/>
              <a:gd name="T7" fmla="*/ 0 60000 65536"/>
              <a:gd name="T8" fmla="*/ 0 60000 65536"/>
              <a:gd name="T9" fmla="*/ 0 w 1684"/>
              <a:gd name="T10" fmla="*/ 0 h 236"/>
              <a:gd name="T11" fmla="*/ 1684 w 1684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4" h="236">
                <a:moveTo>
                  <a:pt x="0" y="0"/>
                </a:moveTo>
                <a:lnTo>
                  <a:pt x="1502" y="236"/>
                </a:lnTo>
                <a:lnTo>
                  <a:pt x="1684" y="236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3" name="Freeform 43"/>
          <p:cNvSpPr>
            <a:spLocks/>
          </p:cNvSpPr>
          <p:nvPr/>
        </p:nvSpPr>
        <p:spPr bwMode="auto">
          <a:xfrm>
            <a:off x="4038600" y="4989513"/>
            <a:ext cx="2673350" cy="374650"/>
          </a:xfrm>
          <a:custGeom>
            <a:avLst/>
            <a:gdLst>
              <a:gd name="T0" fmla="*/ 0 w 1684"/>
              <a:gd name="T1" fmla="*/ 0 h 236"/>
              <a:gd name="T2" fmla="*/ 1502 w 1684"/>
              <a:gd name="T3" fmla="*/ 236 h 236"/>
              <a:gd name="T4" fmla="*/ 1684 w 1684"/>
              <a:gd name="T5" fmla="*/ 236 h 236"/>
              <a:gd name="T6" fmla="*/ 0 60000 65536"/>
              <a:gd name="T7" fmla="*/ 0 60000 65536"/>
              <a:gd name="T8" fmla="*/ 0 60000 65536"/>
              <a:gd name="T9" fmla="*/ 0 w 1684"/>
              <a:gd name="T10" fmla="*/ 0 h 236"/>
              <a:gd name="T11" fmla="*/ 1684 w 1684"/>
              <a:gd name="T12" fmla="*/ 236 h 2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4" h="236">
                <a:moveTo>
                  <a:pt x="0" y="0"/>
                </a:moveTo>
                <a:lnTo>
                  <a:pt x="1502" y="236"/>
                </a:lnTo>
                <a:lnTo>
                  <a:pt x="1684" y="236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34" name="Rectangle 44"/>
          <p:cNvSpPr>
            <a:spLocks noChangeArrowheads="1"/>
          </p:cNvSpPr>
          <p:nvPr/>
        </p:nvSpPr>
        <p:spPr bwMode="auto">
          <a:xfrm>
            <a:off x="457200" y="1296988"/>
            <a:ext cx="22240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Superior oblique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38935" name="Rectangle 45"/>
          <p:cNvSpPr>
            <a:spLocks noChangeArrowheads="1"/>
          </p:cNvSpPr>
          <p:nvPr/>
        </p:nvSpPr>
        <p:spPr bwMode="auto">
          <a:xfrm>
            <a:off x="6743700" y="5189538"/>
            <a:ext cx="19462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Common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tendinous ring</a:t>
            </a:r>
            <a:endParaRPr lang="en-US" sz="1800" b="1">
              <a:latin typeface="Arial" charset="0"/>
            </a:endParaRPr>
          </a:p>
        </p:txBody>
      </p:sp>
      <p:sp>
        <p:nvSpPr>
          <p:cNvPr id="38936" name="Rectangle 46"/>
          <p:cNvSpPr>
            <a:spLocks noChangeArrowheads="1"/>
          </p:cNvSpPr>
          <p:nvPr/>
        </p:nvSpPr>
        <p:spPr bwMode="auto">
          <a:xfrm>
            <a:off x="1092200" y="795338"/>
            <a:ext cx="11668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Trochlea</a:t>
            </a:r>
            <a:endParaRPr lang="en-US" sz="1800" b="1">
              <a:latin typeface="Arial" charset="0"/>
            </a:endParaRPr>
          </a:p>
        </p:txBody>
      </p:sp>
      <p:sp>
        <p:nvSpPr>
          <p:cNvPr id="38937" name="Rectangle 47"/>
          <p:cNvSpPr>
            <a:spLocks noChangeArrowheads="1"/>
          </p:cNvSpPr>
          <p:nvPr/>
        </p:nvSpPr>
        <p:spPr bwMode="auto">
          <a:xfrm>
            <a:off x="457200" y="2039938"/>
            <a:ext cx="22240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Superior oblique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tendon</a:t>
            </a:r>
            <a:endParaRPr lang="en-US" sz="1800" b="1">
              <a:latin typeface="Arial" charset="0"/>
            </a:endParaRPr>
          </a:p>
        </p:txBody>
      </p:sp>
      <p:sp>
        <p:nvSpPr>
          <p:cNvPr id="38938" name="Rectangle 48"/>
          <p:cNvSpPr>
            <a:spLocks noChangeArrowheads="1"/>
          </p:cNvSpPr>
          <p:nvPr/>
        </p:nvSpPr>
        <p:spPr bwMode="auto">
          <a:xfrm>
            <a:off x="457200" y="2770188"/>
            <a:ext cx="2066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Superior rectus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800" b="1">
              <a:latin typeface="Arial" charset="0"/>
            </a:endParaRPr>
          </a:p>
        </p:txBody>
      </p:sp>
      <p:sp>
        <p:nvSpPr>
          <p:cNvPr id="38939" name="Rectangle 49"/>
          <p:cNvSpPr>
            <a:spLocks noChangeArrowheads="1"/>
          </p:cNvSpPr>
          <p:nvPr/>
        </p:nvSpPr>
        <p:spPr bwMode="auto">
          <a:xfrm>
            <a:off x="2940050" y="5961063"/>
            <a:ext cx="50085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(b) Superior view of the right eye</a:t>
            </a:r>
            <a:endParaRPr lang="en-US" sz="1800">
              <a:latin typeface="Arial" charset="0"/>
            </a:endParaRPr>
          </a:p>
        </p:txBody>
      </p:sp>
      <p:sp>
        <p:nvSpPr>
          <p:cNvPr id="38940" name="Rectangle 50"/>
          <p:cNvSpPr>
            <a:spLocks noChangeArrowheads="1"/>
          </p:cNvSpPr>
          <p:nvPr/>
        </p:nvSpPr>
        <p:spPr bwMode="auto">
          <a:xfrm>
            <a:off x="6753225" y="2135188"/>
            <a:ext cx="1835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Axis at center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of eye</a:t>
            </a:r>
            <a:endParaRPr lang="en-US" sz="1800" b="1">
              <a:latin typeface="Arial" charset="0"/>
            </a:endParaRPr>
          </a:p>
        </p:txBody>
      </p:sp>
      <p:sp>
        <p:nvSpPr>
          <p:cNvPr id="38941" name="Rectangle 51"/>
          <p:cNvSpPr>
            <a:spLocks noChangeArrowheads="1"/>
          </p:cNvSpPr>
          <p:nvPr/>
        </p:nvSpPr>
        <p:spPr bwMode="auto">
          <a:xfrm>
            <a:off x="6740525" y="3662363"/>
            <a:ext cx="18811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Medial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rectus muscle</a:t>
            </a:r>
            <a:endParaRPr lang="en-US" sz="1800" b="1">
              <a:latin typeface="Arial" charset="0"/>
            </a:endParaRPr>
          </a:p>
        </p:txBody>
      </p:sp>
      <p:sp>
        <p:nvSpPr>
          <p:cNvPr id="38942" name="Rectangle 52"/>
          <p:cNvSpPr>
            <a:spLocks noChangeArrowheads="1"/>
          </p:cNvSpPr>
          <p:nvPr/>
        </p:nvSpPr>
        <p:spPr bwMode="auto">
          <a:xfrm>
            <a:off x="6740525" y="2894013"/>
            <a:ext cx="18811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Inferior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rectus muscle</a:t>
            </a:r>
            <a:endParaRPr lang="en-US" sz="1800" b="1">
              <a:latin typeface="Arial" charset="0"/>
            </a:endParaRPr>
          </a:p>
        </p:txBody>
      </p:sp>
      <p:sp>
        <p:nvSpPr>
          <p:cNvPr id="38943" name="Rectangle 53"/>
          <p:cNvSpPr>
            <a:spLocks noChangeArrowheads="1"/>
          </p:cNvSpPr>
          <p:nvPr/>
        </p:nvSpPr>
        <p:spPr bwMode="auto">
          <a:xfrm>
            <a:off x="6740525" y="4430713"/>
            <a:ext cx="18811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Lateral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rectus muscle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Maculae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Sensory receptors for static equilibrium </a:t>
            </a:r>
          </a:p>
          <a:p>
            <a:pPr eaLnBrk="1" hangingPunct="1"/>
            <a:r>
              <a:rPr lang="en-US" sz="2600"/>
              <a:t>One in each saccule wall and one in each utricle wall</a:t>
            </a:r>
          </a:p>
          <a:p>
            <a:pPr eaLnBrk="1" hangingPunct="1"/>
            <a:r>
              <a:rPr lang="en-US" sz="2600"/>
              <a:t>Monitor the position of the head in space, necessary for control of posture</a:t>
            </a:r>
          </a:p>
          <a:p>
            <a:pPr eaLnBrk="1" hangingPunct="1"/>
            <a:r>
              <a:rPr lang="en-US" sz="2600"/>
              <a:t>Respond to linear acceleration forces, but not rotation</a:t>
            </a:r>
          </a:p>
          <a:p>
            <a:pPr eaLnBrk="1" hangingPunct="1"/>
            <a:r>
              <a:rPr lang="en-US" sz="2600"/>
              <a:t>Contain supporting cells and hair cells</a:t>
            </a:r>
          </a:p>
          <a:p>
            <a:pPr eaLnBrk="1" hangingPunct="1"/>
            <a:r>
              <a:rPr lang="en-US" sz="2600"/>
              <a:t>Stereocilia and kinocilia are embedded in the otolithic membrane studded with otoliths (tiny CaCO</a:t>
            </a:r>
            <a:r>
              <a:rPr lang="en-US" sz="2600" baseline="-25000"/>
              <a:t>3</a:t>
            </a:r>
            <a:r>
              <a:rPr lang="en-US" sz="2600"/>
              <a:t> stones)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15.34</a:t>
            </a:r>
          </a:p>
        </p:txBody>
      </p:sp>
      <p:pic>
        <p:nvPicPr>
          <p:cNvPr id="47107" name="Picture 11" descr="figure_15_34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" y="438150"/>
            <a:ext cx="827405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Line 12"/>
          <p:cNvSpPr>
            <a:spLocks noChangeShapeType="1"/>
          </p:cNvSpPr>
          <p:nvPr/>
        </p:nvSpPr>
        <p:spPr bwMode="auto">
          <a:xfrm flipV="1">
            <a:off x="2159000" y="3316288"/>
            <a:ext cx="1588" cy="7270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Line 13"/>
          <p:cNvSpPr>
            <a:spLocks noChangeShapeType="1"/>
          </p:cNvSpPr>
          <p:nvPr/>
        </p:nvSpPr>
        <p:spPr bwMode="auto">
          <a:xfrm flipV="1">
            <a:off x="1793875" y="2760663"/>
            <a:ext cx="3175" cy="12890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Freeform 14"/>
          <p:cNvSpPr>
            <a:spLocks/>
          </p:cNvSpPr>
          <p:nvPr/>
        </p:nvSpPr>
        <p:spPr bwMode="auto">
          <a:xfrm>
            <a:off x="4305300" y="4811713"/>
            <a:ext cx="933450" cy="1231900"/>
          </a:xfrm>
          <a:custGeom>
            <a:avLst/>
            <a:gdLst>
              <a:gd name="T0" fmla="*/ 124 w 588"/>
              <a:gd name="T1" fmla="*/ 250 h 776"/>
              <a:gd name="T2" fmla="*/ 0 w 588"/>
              <a:gd name="T3" fmla="*/ 776 h 776"/>
              <a:gd name="T4" fmla="*/ 588 w 588"/>
              <a:gd name="T5" fmla="*/ 0 h 776"/>
              <a:gd name="T6" fmla="*/ 0 60000 65536"/>
              <a:gd name="T7" fmla="*/ 0 60000 65536"/>
              <a:gd name="T8" fmla="*/ 0 60000 65536"/>
              <a:gd name="T9" fmla="*/ 0 w 588"/>
              <a:gd name="T10" fmla="*/ 0 h 776"/>
              <a:gd name="T11" fmla="*/ 588 w 588"/>
              <a:gd name="T12" fmla="*/ 776 h 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8" h="776">
                <a:moveTo>
                  <a:pt x="124" y="250"/>
                </a:moveTo>
                <a:lnTo>
                  <a:pt x="0" y="776"/>
                </a:lnTo>
                <a:lnTo>
                  <a:pt x="588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Line 15"/>
          <p:cNvSpPr>
            <a:spLocks noChangeShapeType="1"/>
          </p:cNvSpPr>
          <p:nvPr/>
        </p:nvSpPr>
        <p:spPr bwMode="auto">
          <a:xfrm>
            <a:off x="7013575" y="5503863"/>
            <a:ext cx="346075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Line 16"/>
          <p:cNvSpPr>
            <a:spLocks noChangeShapeType="1"/>
          </p:cNvSpPr>
          <p:nvPr/>
        </p:nvSpPr>
        <p:spPr bwMode="auto">
          <a:xfrm>
            <a:off x="7502525" y="5119688"/>
            <a:ext cx="155575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3" name="Line 17"/>
          <p:cNvSpPr>
            <a:spLocks noChangeShapeType="1"/>
          </p:cNvSpPr>
          <p:nvPr/>
        </p:nvSpPr>
        <p:spPr bwMode="auto">
          <a:xfrm flipH="1">
            <a:off x="4064000" y="6043613"/>
            <a:ext cx="241300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Line 18"/>
          <p:cNvSpPr>
            <a:spLocks noChangeShapeType="1"/>
          </p:cNvSpPr>
          <p:nvPr/>
        </p:nvSpPr>
        <p:spPr bwMode="auto">
          <a:xfrm flipV="1">
            <a:off x="7172325" y="1604963"/>
            <a:ext cx="1588" cy="11430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5" name="Freeform 19"/>
          <p:cNvSpPr>
            <a:spLocks/>
          </p:cNvSpPr>
          <p:nvPr/>
        </p:nvSpPr>
        <p:spPr bwMode="auto">
          <a:xfrm>
            <a:off x="5861050" y="896938"/>
            <a:ext cx="225425" cy="822325"/>
          </a:xfrm>
          <a:custGeom>
            <a:avLst/>
            <a:gdLst>
              <a:gd name="T0" fmla="*/ 142 w 142"/>
              <a:gd name="T1" fmla="*/ 0 h 518"/>
              <a:gd name="T2" fmla="*/ 78 w 142"/>
              <a:gd name="T3" fmla="*/ 0 h 518"/>
              <a:gd name="T4" fmla="*/ 0 w 142"/>
              <a:gd name="T5" fmla="*/ 518 h 518"/>
              <a:gd name="T6" fmla="*/ 0 60000 65536"/>
              <a:gd name="T7" fmla="*/ 0 60000 65536"/>
              <a:gd name="T8" fmla="*/ 0 60000 65536"/>
              <a:gd name="T9" fmla="*/ 0 w 142"/>
              <a:gd name="T10" fmla="*/ 0 h 518"/>
              <a:gd name="T11" fmla="*/ 142 w 142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" h="518">
                <a:moveTo>
                  <a:pt x="142" y="0"/>
                </a:moveTo>
                <a:lnTo>
                  <a:pt x="78" y="0"/>
                </a:lnTo>
                <a:lnTo>
                  <a:pt x="0" y="51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Line 20"/>
          <p:cNvSpPr>
            <a:spLocks noChangeShapeType="1"/>
          </p:cNvSpPr>
          <p:nvPr/>
        </p:nvSpPr>
        <p:spPr bwMode="auto">
          <a:xfrm flipH="1">
            <a:off x="5492750" y="896938"/>
            <a:ext cx="492125" cy="889000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7" name="Freeform 21"/>
          <p:cNvSpPr>
            <a:spLocks/>
          </p:cNvSpPr>
          <p:nvPr/>
        </p:nvSpPr>
        <p:spPr bwMode="auto">
          <a:xfrm>
            <a:off x="4689475" y="1233488"/>
            <a:ext cx="222250" cy="1628775"/>
          </a:xfrm>
          <a:custGeom>
            <a:avLst/>
            <a:gdLst>
              <a:gd name="T0" fmla="*/ 0 w 140"/>
              <a:gd name="T1" fmla="*/ 0 h 1026"/>
              <a:gd name="T2" fmla="*/ 0 w 140"/>
              <a:gd name="T3" fmla="*/ 124 h 1026"/>
              <a:gd name="T4" fmla="*/ 140 w 140"/>
              <a:gd name="T5" fmla="*/ 1026 h 1026"/>
              <a:gd name="T6" fmla="*/ 0 60000 65536"/>
              <a:gd name="T7" fmla="*/ 0 60000 65536"/>
              <a:gd name="T8" fmla="*/ 0 60000 65536"/>
              <a:gd name="T9" fmla="*/ 0 w 140"/>
              <a:gd name="T10" fmla="*/ 0 h 1026"/>
              <a:gd name="T11" fmla="*/ 140 w 140"/>
              <a:gd name="T12" fmla="*/ 1026 h 1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" h="1026">
                <a:moveTo>
                  <a:pt x="0" y="0"/>
                </a:moveTo>
                <a:lnTo>
                  <a:pt x="0" y="124"/>
                </a:lnTo>
                <a:lnTo>
                  <a:pt x="140" y="1026"/>
                </a:lnTo>
              </a:path>
            </a:pathLst>
          </a:cu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8" name="Freeform 22"/>
          <p:cNvSpPr>
            <a:spLocks/>
          </p:cNvSpPr>
          <p:nvPr/>
        </p:nvSpPr>
        <p:spPr bwMode="auto">
          <a:xfrm>
            <a:off x="5892800" y="4456113"/>
            <a:ext cx="1120775" cy="1047750"/>
          </a:xfrm>
          <a:custGeom>
            <a:avLst/>
            <a:gdLst>
              <a:gd name="T0" fmla="*/ 214 w 706"/>
              <a:gd name="T1" fmla="*/ 0 h 660"/>
              <a:gd name="T2" fmla="*/ 706 w 706"/>
              <a:gd name="T3" fmla="*/ 660 h 660"/>
              <a:gd name="T4" fmla="*/ 0 w 706"/>
              <a:gd name="T5" fmla="*/ 102 h 660"/>
              <a:gd name="T6" fmla="*/ 0 60000 65536"/>
              <a:gd name="T7" fmla="*/ 0 60000 65536"/>
              <a:gd name="T8" fmla="*/ 0 60000 65536"/>
              <a:gd name="T9" fmla="*/ 0 w 706"/>
              <a:gd name="T10" fmla="*/ 0 h 660"/>
              <a:gd name="T11" fmla="*/ 706 w 706"/>
              <a:gd name="T12" fmla="*/ 660 h 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6" h="660">
                <a:moveTo>
                  <a:pt x="214" y="0"/>
                </a:moveTo>
                <a:lnTo>
                  <a:pt x="706" y="660"/>
                </a:lnTo>
                <a:lnTo>
                  <a:pt x="0" y="102"/>
                </a:lnTo>
              </a:path>
            </a:pathLst>
          </a:cu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9" name="Freeform 23"/>
          <p:cNvSpPr>
            <a:spLocks/>
          </p:cNvSpPr>
          <p:nvPr/>
        </p:nvSpPr>
        <p:spPr bwMode="auto">
          <a:xfrm>
            <a:off x="7194550" y="3255963"/>
            <a:ext cx="209550" cy="73025"/>
          </a:xfrm>
          <a:custGeom>
            <a:avLst/>
            <a:gdLst>
              <a:gd name="T0" fmla="*/ 112 w 132"/>
              <a:gd name="T1" fmla="*/ 2 h 46"/>
              <a:gd name="T2" fmla="*/ 120 w 132"/>
              <a:gd name="T3" fmla="*/ 6 h 46"/>
              <a:gd name="T4" fmla="*/ 126 w 132"/>
              <a:gd name="T5" fmla="*/ 10 h 46"/>
              <a:gd name="T6" fmla="*/ 130 w 132"/>
              <a:gd name="T7" fmla="*/ 14 h 46"/>
              <a:gd name="T8" fmla="*/ 132 w 132"/>
              <a:gd name="T9" fmla="*/ 20 h 46"/>
              <a:gd name="T10" fmla="*/ 130 w 132"/>
              <a:gd name="T11" fmla="*/ 26 h 46"/>
              <a:gd name="T12" fmla="*/ 128 w 132"/>
              <a:gd name="T13" fmla="*/ 30 h 46"/>
              <a:gd name="T14" fmla="*/ 120 w 132"/>
              <a:gd name="T15" fmla="*/ 34 h 46"/>
              <a:gd name="T16" fmla="*/ 112 w 132"/>
              <a:gd name="T17" fmla="*/ 38 h 46"/>
              <a:gd name="T18" fmla="*/ 92 w 132"/>
              <a:gd name="T19" fmla="*/ 44 h 46"/>
              <a:gd name="T20" fmla="*/ 66 w 132"/>
              <a:gd name="T21" fmla="*/ 46 h 46"/>
              <a:gd name="T22" fmla="*/ 40 w 132"/>
              <a:gd name="T23" fmla="*/ 44 h 46"/>
              <a:gd name="T24" fmla="*/ 18 w 132"/>
              <a:gd name="T25" fmla="*/ 38 h 46"/>
              <a:gd name="T26" fmla="*/ 10 w 132"/>
              <a:gd name="T27" fmla="*/ 34 h 46"/>
              <a:gd name="T28" fmla="*/ 4 w 132"/>
              <a:gd name="T29" fmla="*/ 30 h 46"/>
              <a:gd name="T30" fmla="*/ 0 w 132"/>
              <a:gd name="T31" fmla="*/ 26 h 46"/>
              <a:gd name="T32" fmla="*/ 0 w 132"/>
              <a:gd name="T33" fmla="*/ 20 h 46"/>
              <a:gd name="T34" fmla="*/ 0 w 132"/>
              <a:gd name="T35" fmla="*/ 14 h 46"/>
              <a:gd name="T36" fmla="*/ 6 w 132"/>
              <a:gd name="T37" fmla="*/ 10 h 46"/>
              <a:gd name="T38" fmla="*/ 14 w 132"/>
              <a:gd name="T39" fmla="*/ 4 h 46"/>
              <a:gd name="T40" fmla="*/ 22 w 132"/>
              <a:gd name="T41" fmla="*/ 0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2"/>
              <a:gd name="T64" fmla="*/ 0 h 46"/>
              <a:gd name="T65" fmla="*/ 132 w 132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2" h="46">
                <a:moveTo>
                  <a:pt x="112" y="2"/>
                </a:moveTo>
                <a:lnTo>
                  <a:pt x="120" y="6"/>
                </a:lnTo>
                <a:lnTo>
                  <a:pt x="126" y="10"/>
                </a:lnTo>
                <a:lnTo>
                  <a:pt x="130" y="14"/>
                </a:lnTo>
                <a:lnTo>
                  <a:pt x="132" y="20"/>
                </a:lnTo>
                <a:lnTo>
                  <a:pt x="130" y="26"/>
                </a:lnTo>
                <a:lnTo>
                  <a:pt x="128" y="30"/>
                </a:lnTo>
                <a:lnTo>
                  <a:pt x="120" y="34"/>
                </a:lnTo>
                <a:lnTo>
                  <a:pt x="112" y="38"/>
                </a:lnTo>
                <a:lnTo>
                  <a:pt x="92" y="44"/>
                </a:lnTo>
                <a:lnTo>
                  <a:pt x="66" y="46"/>
                </a:lnTo>
                <a:lnTo>
                  <a:pt x="40" y="44"/>
                </a:lnTo>
                <a:lnTo>
                  <a:pt x="18" y="38"/>
                </a:lnTo>
                <a:lnTo>
                  <a:pt x="10" y="34"/>
                </a:lnTo>
                <a:lnTo>
                  <a:pt x="4" y="30"/>
                </a:lnTo>
                <a:lnTo>
                  <a:pt x="0" y="26"/>
                </a:lnTo>
                <a:lnTo>
                  <a:pt x="0" y="20"/>
                </a:lnTo>
                <a:lnTo>
                  <a:pt x="0" y="14"/>
                </a:lnTo>
                <a:lnTo>
                  <a:pt x="6" y="10"/>
                </a:lnTo>
                <a:lnTo>
                  <a:pt x="14" y="4"/>
                </a:lnTo>
                <a:lnTo>
                  <a:pt x="22" y="0"/>
                </a:lnTo>
              </a:path>
            </a:pathLst>
          </a:cu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Freeform 24"/>
          <p:cNvSpPr>
            <a:spLocks/>
          </p:cNvSpPr>
          <p:nvPr/>
        </p:nvSpPr>
        <p:spPr bwMode="auto">
          <a:xfrm>
            <a:off x="6477000" y="3732213"/>
            <a:ext cx="1025525" cy="1387475"/>
          </a:xfrm>
          <a:custGeom>
            <a:avLst/>
            <a:gdLst>
              <a:gd name="T0" fmla="*/ 520 w 646"/>
              <a:gd name="T1" fmla="*/ 0 h 874"/>
              <a:gd name="T2" fmla="*/ 646 w 646"/>
              <a:gd name="T3" fmla="*/ 874 h 874"/>
              <a:gd name="T4" fmla="*/ 0 w 646"/>
              <a:gd name="T5" fmla="*/ 248 h 874"/>
              <a:gd name="T6" fmla="*/ 0 60000 65536"/>
              <a:gd name="T7" fmla="*/ 0 60000 65536"/>
              <a:gd name="T8" fmla="*/ 0 60000 65536"/>
              <a:gd name="T9" fmla="*/ 0 w 646"/>
              <a:gd name="T10" fmla="*/ 0 h 874"/>
              <a:gd name="T11" fmla="*/ 646 w 646"/>
              <a:gd name="T12" fmla="*/ 874 h 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6" h="874">
                <a:moveTo>
                  <a:pt x="520" y="0"/>
                </a:moveTo>
                <a:lnTo>
                  <a:pt x="646" y="874"/>
                </a:lnTo>
                <a:lnTo>
                  <a:pt x="0" y="248"/>
                </a:lnTo>
              </a:path>
            </a:pathLst>
          </a:cu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1" name="Freeform 25"/>
          <p:cNvSpPr>
            <a:spLocks/>
          </p:cNvSpPr>
          <p:nvPr/>
        </p:nvSpPr>
        <p:spPr bwMode="auto">
          <a:xfrm>
            <a:off x="7404100" y="1887538"/>
            <a:ext cx="625475" cy="1400175"/>
          </a:xfrm>
          <a:custGeom>
            <a:avLst/>
            <a:gdLst>
              <a:gd name="T0" fmla="*/ 394 w 394"/>
              <a:gd name="T1" fmla="*/ 0 h 882"/>
              <a:gd name="T2" fmla="*/ 394 w 394"/>
              <a:gd name="T3" fmla="*/ 64 h 882"/>
              <a:gd name="T4" fmla="*/ 0 w 394"/>
              <a:gd name="T5" fmla="*/ 882 h 882"/>
              <a:gd name="T6" fmla="*/ 0 60000 65536"/>
              <a:gd name="T7" fmla="*/ 0 60000 65536"/>
              <a:gd name="T8" fmla="*/ 0 60000 65536"/>
              <a:gd name="T9" fmla="*/ 0 w 394"/>
              <a:gd name="T10" fmla="*/ 0 h 882"/>
              <a:gd name="T11" fmla="*/ 394 w 394"/>
              <a:gd name="T12" fmla="*/ 882 h 8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" h="882">
                <a:moveTo>
                  <a:pt x="394" y="0"/>
                </a:moveTo>
                <a:lnTo>
                  <a:pt x="394" y="64"/>
                </a:lnTo>
                <a:lnTo>
                  <a:pt x="0" y="882"/>
                </a:lnTo>
              </a:path>
            </a:pathLst>
          </a:cu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2" name="Freeform 26"/>
          <p:cNvSpPr>
            <a:spLocks/>
          </p:cNvSpPr>
          <p:nvPr/>
        </p:nvSpPr>
        <p:spPr bwMode="auto">
          <a:xfrm>
            <a:off x="3889375" y="1592263"/>
            <a:ext cx="1104900" cy="1679575"/>
          </a:xfrm>
          <a:custGeom>
            <a:avLst/>
            <a:gdLst>
              <a:gd name="T0" fmla="*/ 0 w 696"/>
              <a:gd name="T1" fmla="*/ 0 h 1058"/>
              <a:gd name="T2" fmla="*/ 0 w 696"/>
              <a:gd name="T3" fmla="*/ 124 h 1058"/>
              <a:gd name="T4" fmla="*/ 576 w 696"/>
              <a:gd name="T5" fmla="*/ 1002 h 1058"/>
              <a:gd name="T6" fmla="*/ 696 w 696"/>
              <a:gd name="T7" fmla="*/ 1058 h 1058"/>
              <a:gd name="T8" fmla="*/ 0 60000 65536"/>
              <a:gd name="T9" fmla="*/ 0 60000 65536"/>
              <a:gd name="T10" fmla="*/ 0 60000 65536"/>
              <a:gd name="T11" fmla="*/ 0 60000 65536"/>
              <a:gd name="T12" fmla="*/ 0 w 696"/>
              <a:gd name="T13" fmla="*/ 0 h 1058"/>
              <a:gd name="T14" fmla="*/ 696 w 696"/>
              <a:gd name="T15" fmla="*/ 1058 h 10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6" h="1058">
                <a:moveTo>
                  <a:pt x="0" y="0"/>
                </a:moveTo>
                <a:lnTo>
                  <a:pt x="0" y="124"/>
                </a:lnTo>
                <a:lnTo>
                  <a:pt x="576" y="1002"/>
                </a:lnTo>
                <a:lnTo>
                  <a:pt x="696" y="1058"/>
                </a:lnTo>
              </a:path>
            </a:pathLst>
          </a:cu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3" name="Line 27"/>
          <p:cNvSpPr>
            <a:spLocks noChangeShapeType="1"/>
          </p:cNvSpPr>
          <p:nvPr/>
        </p:nvSpPr>
        <p:spPr bwMode="auto">
          <a:xfrm flipH="1" flipV="1">
            <a:off x="4797425" y="3179763"/>
            <a:ext cx="152400" cy="63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4" name="Line 28"/>
          <p:cNvSpPr>
            <a:spLocks noChangeShapeType="1"/>
          </p:cNvSpPr>
          <p:nvPr/>
        </p:nvSpPr>
        <p:spPr bwMode="auto">
          <a:xfrm flipV="1">
            <a:off x="2152650" y="3309938"/>
            <a:ext cx="1588" cy="7270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5" name="Line 29"/>
          <p:cNvSpPr>
            <a:spLocks noChangeShapeType="1"/>
          </p:cNvSpPr>
          <p:nvPr/>
        </p:nvSpPr>
        <p:spPr bwMode="auto">
          <a:xfrm flipV="1">
            <a:off x="1787525" y="2754313"/>
            <a:ext cx="3175" cy="12890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6" name="Freeform 30"/>
          <p:cNvSpPr>
            <a:spLocks/>
          </p:cNvSpPr>
          <p:nvPr/>
        </p:nvSpPr>
        <p:spPr bwMode="auto">
          <a:xfrm>
            <a:off x="4295775" y="4802188"/>
            <a:ext cx="933450" cy="1231900"/>
          </a:xfrm>
          <a:custGeom>
            <a:avLst/>
            <a:gdLst>
              <a:gd name="T0" fmla="*/ 124 w 588"/>
              <a:gd name="T1" fmla="*/ 250 h 776"/>
              <a:gd name="T2" fmla="*/ 0 w 588"/>
              <a:gd name="T3" fmla="*/ 776 h 776"/>
              <a:gd name="T4" fmla="*/ 588 w 588"/>
              <a:gd name="T5" fmla="*/ 0 h 776"/>
              <a:gd name="T6" fmla="*/ 0 60000 65536"/>
              <a:gd name="T7" fmla="*/ 0 60000 65536"/>
              <a:gd name="T8" fmla="*/ 0 60000 65536"/>
              <a:gd name="T9" fmla="*/ 0 w 588"/>
              <a:gd name="T10" fmla="*/ 0 h 776"/>
              <a:gd name="T11" fmla="*/ 588 w 588"/>
              <a:gd name="T12" fmla="*/ 776 h 7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8" h="776">
                <a:moveTo>
                  <a:pt x="124" y="250"/>
                </a:moveTo>
                <a:lnTo>
                  <a:pt x="0" y="776"/>
                </a:lnTo>
                <a:lnTo>
                  <a:pt x="588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7" name="Line 31"/>
          <p:cNvSpPr>
            <a:spLocks noChangeShapeType="1"/>
          </p:cNvSpPr>
          <p:nvPr/>
        </p:nvSpPr>
        <p:spPr bwMode="auto">
          <a:xfrm>
            <a:off x="7004050" y="5494338"/>
            <a:ext cx="346075" cy="1587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8" name="Line 32"/>
          <p:cNvSpPr>
            <a:spLocks noChangeShapeType="1"/>
          </p:cNvSpPr>
          <p:nvPr/>
        </p:nvSpPr>
        <p:spPr bwMode="auto">
          <a:xfrm>
            <a:off x="7493000" y="5110163"/>
            <a:ext cx="155575" cy="1587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9" name="Line 33"/>
          <p:cNvSpPr>
            <a:spLocks noChangeShapeType="1"/>
          </p:cNvSpPr>
          <p:nvPr/>
        </p:nvSpPr>
        <p:spPr bwMode="auto">
          <a:xfrm flipH="1">
            <a:off x="4054475" y="6034088"/>
            <a:ext cx="241300" cy="1587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0" name="Line 34"/>
          <p:cNvSpPr>
            <a:spLocks noChangeShapeType="1"/>
          </p:cNvSpPr>
          <p:nvPr/>
        </p:nvSpPr>
        <p:spPr bwMode="auto">
          <a:xfrm flipV="1">
            <a:off x="7162800" y="1541463"/>
            <a:ext cx="1588" cy="11969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1" name="Freeform 35"/>
          <p:cNvSpPr>
            <a:spLocks/>
          </p:cNvSpPr>
          <p:nvPr/>
        </p:nvSpPr>
        <p:spPr bwMode="auto">
          <a:xfrm>
            <a:off x="5851525" y="887413"/>
            <a:ext cx="225425" cy="822325"/>
          </a:xfrm>
          <a:custGeom>
            <a:avLst/>
            <a:gdLst>
              <a:gd name="T0" fmla="*/ 142 w 142"/>
              <a:gd name="T1" fmla="*/ 0 h 518"/>
              <a:gd name="T2" fmla="*/ 78 w 142"/>
              <a:gd name="T3" fmla="*/ 0 h 518"/>
              <a:gd name="T4" fmla="*/ 0 w 142"/>
              <a:gd name="T5" fmla="*/ 518 h 518"/>
              <a:gd name="T6" fmla="*/ 0 60000 65536"/>
              <a:gd name="T7" fmla="*/ 0 60000 65536"/>
              <a:gd name="T8" fmla="*/ 0 60000 65536"/>
              <a:gd name="T9" fmla="*/ 0 w 142"/>
              <a:gd name="T10" fmla="*/ 0 h 518"/>
              <a:gd name="T11" fmla="*/ 142 w 142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" h="518">
                <a:moveTo>
                  <a:pt x="142" y="0"/>
                </a:moveTo>
                <a:lnTo>
                  <a:pt x="78" y="0"/>
                </a:lnTo>
                <a:lnTo>
                  <a:pt x="0" y="518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2" name="Line 36"/>
          <p:cNvSpPr>
            <a:spLocks noChangeShapeType="1"/>
          </p:cNvSpPr>
          <p:nvPr/>
        </p:nvSpPr>
        <p:spPr bwMode="auto">
          <a:xfrm flipH="1">
            <a:off x="5483225" y="887413"/>
            <a:ext cx="492125" cy="889000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3" name="Freeform 37"/>
          <p:cNvSpPr>
            <a:spLocks/>
          </p:cNvSpPr>
          <p:nvPr/>
        </p:nvSpPr>
        <p:spPr bwMode="auto">
          <a:xfrm>
            <a:off x="4679950" y="1223963"/>
            <a:ext cx="222250" cy="1628775"/>
          </a:xfrm>
          <a:custGeom>
            <a:avLst/>
            <a:gdLst>
              <a:gd name="T0" fmla="*/ 0 w 140"/>
              <a:gd name="T1" fmla="*/ 0 h 1026"/>
              <a:gd name="T2" fmla="*/ 0 w 140"/>
              <a:gd name="T3" fmla="*/ 124 h 1026"/>
              <a:gd name="T4" fmla="*/ 140 w 140"/>
              <a:gd name="T5" fmla="*/ 1026 h 1026"/>
              <a:gd name="T6" fmla="*/ 0 60000 65536"/>
              <a:gd name="T7" fmla="*/ 0 60000 65536"/>
              <a:gd name="T8" fmla="*/ 0 60000 65536"/>
              <a:gd name="T9" fmla="*/ 0 w 140"/>
              <a:gd name="T10" fmla="*/ 0 h 1026"/>
              <a:gd name="T11" fmla="*/ 140 w 140"/>
              <a:gd name="T12" fmla="*/ 1026 h 1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" h="1026">
                <a:moveTo>
                  <a:pt x="0" y="0"/>
                </a:moveTo>
                <a:lnTo>
                  <a:pt x="0" y="124"/>
                </a:lnTo>
                <a:lnTo>
                  <a:pt x="140" y="1026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4" name="Freeform 38"/>
          <p:cNvSpPr>
            <a:spLocks/>
          </p:cNvSpPr>
          <p:nvPr/>
        </p:nvSpPr>
        <p:spPr bwMode="auto">
          <a:xfrm>
            <a:off x="5883275" y="4446588"/>
            <a:ext cx="1120775" cy="1047750"/>
          </a:xfrm>
          <a:custGeom>
            <a:avLst/>
            <a:gdLst>
              <a:gd name="T0" fmla="*/ 214 w 706"/>
              <a:gd name="T1" fmla="*/ 0 h 660"/>
              <a:gd name="T2" fmla="*/ 706 w 706"/>
              <a:gd name="T3" fmla="*/ 660 h 660"/>
              <a:gd name="T4" fmla="*/ 0 w 706"/>
              <a:gd name="T5" fmla="*/ 102 h 660"/>
              <a:gd name="T6" fmla="*/ 0 60000 65536"/>
              <a:gd name="T7" fmla="*/ 0 60000 65536"/>
              <a:gd name="T8" fmla="*/ 0 60000 65536"/>
              <a:gd name="T9" fmla="*/ 0 w 706"/>
              <a:gd name="T10" fmla="*/ 0 h 660"/>
              <a:gd name="T11" fmla="*/ 706 w 706"/>
              <a:gd name="T12" fmla="*/ 660 h 6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6" h="660">
                <a:moveTo>
                  <a:pt x="214" y="0"/>
                </a:moveTo>
                <a:lnTo>
                  <a:pt x="706" y="660"/>
                </a:lnTo>
                <a:lnTo>
                  <a:pt x="0" y="102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5" name="Freeform 39"/>
          <p:cNvSpPr>
            <a:spLocks/>
          </p:cNvSpPr>
          <p:nvPr/>
        </p:nvSpPr>
        <p:spPr bwMode="auto">
          <a:xfrm>
            <a:off x="7185025" y="3246438"/>
            <a:ext cx="209550" cy="73025"/>
          </a:xfrm>
          <a:custGeom>
            <a:avLst/>
            <a:gdLst>
              <a:gd name="T0" fmla="*/ 112 w 132"/>
              <a:gd name="T1" fmla="*/ 2 h 46"/>
              <a:gd name="T2" fmla="*/ 120 w 132"/>
              <a:gd name="T3" fmla="*/ 6 h 46"/>
              <a:gd name="T4" fmla="*/ 126 w 132"/>
              <a:gd name="T5" fmla="*/ 10 h 46"/>
              <a:gd name="T6" fmla="*/ 130 w 132"/>
              <a:gd name="T7" fmla="*/ 14 h 46"/>
              <a:gd name="T8" fmla="*/ 132 w 132"/>
              <a:gd name="T9" fmla="*/ 20 h 46"/>
              <a:gd name="T10" fmla="*/ 130 w 132"/>
              <a:gd name="T11" fmla="*/ 26 h 46"/>
              <a:gd name="T12" fmla="*/ 128 w 132"/>
              <a:gd name="T13" fmla="*/ 30 h 46"/>
              <a:gd name="T14" fmla="*/ 120 w 132"/>
              <a:gd name="T15" fmla="*/ 34 h 46"/>
              <a:gd name="T16" fmla="*/ 112 w 132"/>
              <a:gd name="T17" fmla="*/ 38 h 46"/>
              <a:gd name="T18" fmla="*/ 92 w 132"/>
              <a:gd name="T19" fmla="*/ 44 h 46"/>
              <a:gd name="T20" fmla="*/ 66 w 132"/>
              <a:gd name="T21" fmla="*/ 46 h 46"/>
              <a:gd name="T22" fmla="*/ 40 w 132"/>
              <a:gd name="T23" fmla="*/ 44 h 46"/>
              <a:gd name="T24" fmla="*/ 18 w 132"/>
              <a:gd name="T25" fmla="*/ 38 h 46"/>
              <a:gd name="T26" fmla="*/ 10 w 132"/>
              <a:gd name="T27" fmla="*/ 34 h 46"/>
              <a:gd name="T28" fmla="*/ 4 w 132"/>
              <a:gd name="T29" fmla="*/ 30 h 46"/>
              <a:gd name="T30" fmla="*/ 0 w 132"/>
              <a:gd name="T31" fmla="*/ 26 h 46"/>
              <a:gd name="T32" fmla="*/ 0 w 132"/>
              <a:gd name="T33" fmla="*/ 20 h 46"/>
              <a:gd name="T34" fmla="*/ 0 w 132"/>
              <a:gd name="T35" fmla="*/ 14 h 46"/>
              <a:gd name="T36" fmla="*/ 6 w 132"/>
              <a:gd name="T37" fmla="*/ 10 h 46"/>
              <a:gd name="T38" fmla="*/ 14 w 132"/>
              <a:gd name="T39" fmla="*/ 4 h 46"/>
              <a:gd name="T40" fmla="*/ 22 w 132"/>
              <a:gd name="T41" fmla="*/ 0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2"/>
              <a:gd name="T64" fmla="*/ 0 h 46"/>
              <a:gd name="T65" fmla="*/ 132 w 132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2" h="46">
                <a:moveTo>
                  <a:pt x="112" y="2"/>
                </a:moveTo>
                <a:lnTo>
                  <a:pt x="120" y="6"/>
                </a:lnTo>
                <a:lnTo>
                  <a:pt x="126" y="10"/>
                </a:lnTo>
                <a:lnTo>
                  <a:pt x="130" y="14"/>
                </a:lnTo>
                <a:lnTo>
                  <a:pt x="132" y="20"/>
                </a:lnTo>
                <a:lnTo>
                  <a:pt x="130" y="26"/>
                </a:lnTo>
                <a:lnTo>
                  <a:pt x="128" y="30"/>
                </a:lnTo>
                <a:lnTo>
                  <a:pt x="120" y="34"/>
                </a:lnTo>
                <a:lnTo>
                  <a:pt x="112" y="38"/>
                </a:lnTo>
                <a:lnTo>
                  <a:pt x="92" y="44"/>
                </a:lnTo>
                <a:lnTo>
                  <a:pt x="66" y="46"/>
                </a:lnTo>
                <a:lnTo>
                  <a:pt x="40" y="44"/>
                </a:lnTo>
                <a:lnTo>
                  <a:pt x="18" y="38"/>
                </a:lnTo>
                <a:lnTo>
                  <a:pt x="10" y="34"/>
                </a:lnTo>
                <a:lnTo>
                  <a:pt x="4" y="30"/>
                </a:lnTo>
                <a:lnTo>
                  <a:pt x="0" y="26"/>
                </a:lnTo>
                <a:lnTo>
                  <a:pt x="0" y="20"/>
                </a:lnTo>
                <a:lnTo>
                  <a:pt x="0" y="14"/>
                </a:lnTo>
                <a:lnTo>
                  <a:pt x="6" y="10"/>
                </a:lnTo>
                <a:lnTo>
                  <a:pt x="14" y="4"/>
                </a:lnTo>
                <a:lnTo>
                  <a:pt x="22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6" name="Freeform 40"/>
          <p:cNvSpPr>
            <a:spLocks/>
          </p:cNvSpPr>
          <p:nvPr/>
        </p:nvSpPr>
        <p:spPr bwMode="auto">
          <a:xfrm>
            <a:off x="6467475" y="3722688"/>
            <a:ext cx="1025525" cy="1387475"/>
          </a:xfrm>
          <a:custGeom>
            <a:avLst/>
            <a:gdLst>
              <a:gd name="T0" fmla="*/ 520 w 646"/>
              <a:gd name="T1" fmla="*/ 0 h 874"/>
              <a:gd name="T2" fmla="*/ 646 w 646"/>
              <a:gd name="T3" fmla="*/ 874 h 874"/>
              <a:gd name="T4" fmla="*/ 0 w 646"/>
              <a:gd name="T5" fmla="*/ 248 h 874"/>
              <a:gd name="T6" fmla="*/ 0 60000 65536"/>
              <a:gd name="T7" fmla="*/ 0 60000 65536"/>
              <a:gd name="T8" fmla="*/ 0 60000 65536"/>
              <a:gd name="T9" fmla="*/ 0 w 646"/>
              <a:gd name="T10" fmla="*/ 0 h 874"/>
              <a:gd name="T11" fmla="*/ 646 w 646"/>
              <a:gd name="T12" fmla="*/ 874 h 8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6" h="874">
                <a:moveTo>
                  <a:pt x="520" y="0"/>
                </a:moveTo>
                <a:lnTo>
                  <a:pt x="646" y="874"/>
                </a:lnTo>
                <a:lnTo>
                  <a:pt x="0" y="248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7" name="Freeform 41"/>
          <p:cNvSpPr>
            <a:spLocks/>
          </p:cNvSpPr>
          <p:nvPr/>
        </p:nvSpPr>
        <p:spPr bwMode="auto">
          <a:xfrm>
            <a:off x="7394575" y="1878013"/>
            <a:ext cx="625475" cy="1400175"/>
          </a:xfrm>
          <a:custGeom>
            <a:avLst/>
            <a:gdLst>
              <a:gd name="T0" fmla="*/ 394 w 394"/>
              <a:gd name="T1" fmla="*/ 0 h 882"/>
              <a:gd name="T2" fmla="*/ 394 w 394"/>
              <a:gd name="T3" fmla="*/ 64 h 882"/>
              <a:gd name="T4" fmla="*/ 0 w 394"/>
              <a:gd name="T5" fmla="*/ 882 h 882"/>
              <a:gd name="T6" fmla="*/ 0 60000 65536"/>
              <a:gd name="T7" fmla="*/ 0 60000 65536"/>
              <a:gd name="T8" fmla="*/ 0 60000 65536"/>
              <a:gd name="T9" fmla="*/ 0 w 394"/>
              <a:gd name="T10" fmla="*/ 0 h 882"/>
              <a:gd name="T11" fmla="*/ 394 w 394"/>
              <a:gd name="T12" fmla="*/ 882 h 8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4" h="882">
                <a:moveTo>
                  <a:pt x="394" y="0"/>
                </a:moveTo>
                <a:lnTo>
                  <a:pt x="394" y="64"/>
                </a:lnTo>
                <a:lnTo>
                  <a:pt x="0" y="882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8" name="Freeform 42"/>
          <p:cNvSpPr>
            <a:spLocks/>
          </p:cNvSpPr>
          <p:nvPr/>
        </p:nvSpPr>
        <p:spPr bwMode="auto">
          <a:xfrm>
            <a:off x="3879850" y="1582738"/>
            <a:ext cx="1104900" cy="1679575"/>
          </a:xfrm>
          <a:custGeom>
            <a:avLst/>
            <a:gdLst>
              <a:gd name="T0" fmla="*/ 0 w 696"/>
              <a:gd name="T1" fmla="*/ 0 h 1058"/>
              <a:gd name="T2" fmla="*/ 0 w 696"/>
              <a:gd name="T3" fmla="*/ 124 h 1058"/>
              <a:gd name="T4" fmla="*/ 576 w 696"/>
              <a:gd name="T5" fmla="*/ 1002 h 1058"/>
              <a:gd name="T6" fmla="*/ 696 w 696"/>
              <a:gd name="T7" fmla="*/ 1058 h 1058"/>
              <a:gd name="T8" fmla="*/ 0 60000 65536"/>
              <a:gd name="T9" fmla="*/ 0 60000 65536"/>
              <a:gd name="T10" fmla="*/ 0 60000 65536"/>
              <a:gd name="T11" fmla="*/ 0 60000 65536"/>
              <a:gd name="T12" fmla="*/ 0 w 696"/>
              <a:gd name="T13" fmla="*/ 0 h 1058"/>
              <a:gd name="T14" fmla="*/ 696 w 696"/>
              <a:gd name="T15" fmla="*/ 1058 h 10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6" h="1058">
                <a:moveTo>
                  <a:pt x="0" y="0"/>
                </a:moveTo>
                <a:lnTo>
                  <a:pt x="0" y="124"/>
                </a:lnTo>
                <a:lnTo>
                  <a:pt x="576" y="1002"/>
                </a:lnTo>
                <a:lnTo>
                  <a:pt x="696" y="1058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39" name="Line 43"/>
          <p:cNvSpPr>
            <a:spLocks noChangeShapeType="1"/>
          </p:cNvSpPr>
          <p:nvPr/>
        </p:nvSpPr>
        <p:spPr bwMode="auto">
          <a:xfrm flipH="1" flipV="1">
            <a:off x="4787900" y="3170238"/>
            <a:ext cx="152400" cy="63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40" name="Rectangle 44"/>
          <p:cNvSpPr>
            <a:spLocks noChangeArrowheads="1"/>
          </p:cNvSpPr>
          <p:nvPr/>
        </p:nvSpPr>
        <p:spPr bwMode="auto">
          <a:xfrm>
            <a:off x="1924050" y="2767013"/>
            <a:ext cx="1054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Macula of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saccule</a:t>
            </a:r>
            <a:endParaRPr lang="en-US" sz="1800" b="1">
              <a:latin typeface="Arial" charset="0"/>
            </a:endParaRPr>
          </a:p>
        </p:txBody>
      </p:sp>
      <p:sp>
        <p:nvSpPr>
          <p:cNvPr id="47141" name="Rectangle 45"/>
          <p:cNvSpPr>
            <a:spLocks noChangeArrowheads="1"/>
          </p:cNvSpPr>
          <p:nvPr/>
        </p:nvSpPr>
        <p:spPr bwMode="auto">
          <a:xfrm>
            <a:off x="6102350" y="744538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Otoliths</a:t>
            </a:r>
            <a:endParaRPr lang="en-US" sz="1800" b="1">
              <a:latin typeface="Arial" charset="0"/>
            </a:endParaRPr>
          </a:p>
        </p:txBody>
      </p:sp>
      <p:sp>
        <p:nvSpPr>
          <p:cNvPr id="47142" name="Rectangle 46"/>
          <p:cNvSpPr>
            <a:spLocks noChangeArrowheads="1"/>
          </p:cNvSpPr>
          <p:nvPr/>
        </p:nvSpPr>
        <p:spPr bwMode="auto">
          <a:xfrm>
            <a:off x="7419975" y="1627188"/>
            <a:ext cx="1257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Hair bundle</a:t>
            </a:r>
            <a:endParaRPr lang="en-US" sz="1800" b="1">
              <a:latin typeface="Arial" charset="0"/>
            </a:endParaRPr>
          </a:p>
        </p:txBody>
      </p:sp>
      <p:sp>
        <p:nvSpPr>
          <p:cNvPr id="47143" name="Rectangle 47"/>
          <p:cNvSpPr>
            <a:spLocks noChangeArrowheads="1"/>
          </p:cNvSpPr>
          <p:nvPr/>
        </p:nvSpPr>
        <p:spPr bwMode="auto">
          <a:xfrm>
            <a:off x="4241800" y="96043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Kinocilium</a:t>
            </a:r>
            <a:endParaRPr lang="en-US" sz="1800" b="1">
              <a:latin typeface="Arial" charset="0"/>
            </a:endParaRPr>
          </a:p>
        </p:txBody>
      </p:sp>
      <p:sp>
        <p:nvSpPr>
          <p:cNvPr id="47144" name="Rectangle 48"/>
          <p:cNvSpPr>
            <a:spLocks noChangeArrowheads="1"/>
          </p:cNvSpPr>
          <p:nvPr/>
        </p:nvSpPr>
        <p:spPr bwMode="auto">
          <a:xfrm>
            <a:off x="3159125" y="1306513"/>
            <a:ext cx="1155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Stereocilia</a:t>
            </a:r>
            <a:endParaRPr lang="en-US" sz="1800" b="1">
              <a:latin typeface="Arial" charset="0"/>
            </a:endParaRPr>
          </a:p>
        </p:txBody>
      </p:sp>
      <p:sp>
        <p:nvSpPr>
          <p:cNvPr id="47145" name="Rectangle 49"/>
          <p:cNvSpPr>
            <a:spLocks noChangeArrowheads="1"/>
          </p:cNvSpPr>
          <p:nvPr/>
        </p:nvSpPr>
        <p:spPr bwMode="auto">
          <a:xfrm>
            <a:off x="6623050" y="1039813"/>
            <a:ext cx="1155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Otolithic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membrane</a:t>
            </a:r>
            <a:endParaRPr lang="en-US" sz="1800" b="1">
              <a:latin typeface="Arial" charset="0"/>
            </a:endParaRPr>
          </a:p>
        </p:txBody>
      </p:sp>
      <p:sp>
        <p:nvSpPr>
          <p:cNvPr id="47146" name="Rectangle 50"/>
          <p:cNvSpPr>
            <a:spLocks noChangeArrowheads="1"/>
          </p:cNvSpPr>
          <p:nvPr/>
        </p:nvSpPr>
        <p:spPr bwMode="auto">
          <a:xfrm>
            <a:off x="2924175" y="5894388"/>
            <a:ext cx="1295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Vestibular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nerve fibers</a:t>
            </a:r>
            <a:endParaRPr lang="en-US" sz="1800" b="1">
              <a:latin typeface="Arial" charset="0"/>
            </a:endParaRPr>
          </a:p>
        </p:txBody>
      </p:sp>
      <p:sp>
        <p:nvSpPr>
          <p:cNvPr id="47147" name="Rectangle 51"/>
          <p:cNvSpPr>
            <a:spLocks noChangeArrowheads="1"/>
          </p:cNvSpPr>
          <p:nvPr/>
        </p:nvSpPr>
        <p:spPr bwMode="auto">
          <a:xfrm>
            <a:off x="7673975" y="4983163"/>
            <a:ext cx="1016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Hair cells</a:t>
            </a:r>
            <a:endParaRPr lang="en-US" sz="1800" b="1">
              <a:latin typeface="Arial" charset="0"/>
            </a:endParaRPr>
          </a:p>
        </p:txBody>
      </p:sp>
      <p:sp>
        <p:nvSpPr>
          <p:cNvPr id="47148" name="Rectangle 52"/>
          <p:cNvSpPr>
            <a:spLocks noChangeArrowheads="1"/>
          </p:cNvSpPr>
          <p:nvPr/>
        </p:nvSpPr>
        <p:spPr bwMode="auto">
          <a:xfrm>
            <a:off x="7375525" y="5367338"/>
            <a:ext cx="1219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Supporting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cells</a:t>
            </a:r>
            <a:endParaRPr lang="en-US" sz="1800" b="1">
              <a:latin typeface="Arial" charset="0"/>
            </a:endParaRPr>
          </a:p>
        </p:txBody>
      </p:sp>
      <p:sp>
        <p:nvSpPr>
          <p:cNvPr id="47149" name="Rectangle 53"/>
          <p:cNvSpPr>
            <a:spLocks noChangeArrowheads="1"/>
          </p:cNvSpPr>
          <p:nvPr/>
        </p:nvSpPr>
        <p:spPr bwMode="auto">
          <a:xfrm>
            <a:off x="1431925" y="2225675"/>
            <a:ext cx="1054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Macula of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utricle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Maculae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Maculae in the utricle respond to horizontal movements and tilting the head side to side</a:t>
            </a:r>
          </a:p>
          <a:p>
            <a:pPr eaLnBrk="1" hangingPunct="1"/>
            <a:r>
              <a:rPr lang="en-US"/>
              <a:t>Maculae in the saccule respond to vertical movements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Activating Maculae Receptors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Bending of hairs in the direction of the kinocilia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Depolarizes hair cells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Increases the amount of neurotransmitter release and increases the frequency of action potentials generated in the vestibular nerve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Activating Maculae Receptors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Bending in the opposite direction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Hyperpolarizes vestibular nerve fibers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Reduces the rate of impulse generation </a:t>
            </a:r>
          </a:p>
          <a:p>
            <a:pPr eaLnBrk="1" hangingPunct="1"/>
            <a:r>
              <a:rPr lang="en-US"/>
              <a:t>Thus the brain is informed of the changing position of the head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15.35</a:t>
            </a:r>
          </a:p>
        </p:txBody>
      </p:sp>
      <p:pic>
        <p:nvPicPr>
          <p:cNvPr id="51203" name="Picture 11"/>
          <p:cNvPicPr>
            <a:picLocks noChangeAspect="1" noChangeArrowheads="1"/>
          </p:cNvPicPr>
          <p:nvPr/>
        </p:nvPicPr>
        <p:blipFill>
          <a:blip r:embed="rId2"/>
          <a:srcRect t="49013"/>
          <a:stretch>
            <a:fillRect/>
          </a:stretch>
        </p:blipFill>
        <p:spPr bwMode="auto">
          <a:xfrm>
            <a:off x="431800" y="2432050"/>
            <a:ext cx="8250238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Freeform 12"/>
          <p:cNvSpPr>
            <a:spLocks/>
          </p:cNvSpPr>
          <p:nvPr/>
        </p:nvSpPr>
        <p:spPr bwMode="auto">
          <a:xfrm>
            <a:off x="1152525" y="1641475"/>
            <a:ext cx="412750" cy="1579563"/>
          </a:xfrm>
          <a:custGeom>
            <a:avLst/>
            <a:gdLst>
              <a:gd name="T0" fmla="*/ 0 w 260"/>
              <a:gd name="T1" fmla="*/ 995 h 995"/>
              <a:gd name="T2" fmla="*/ 164 w 260"/>
              <a:gd name="T3" fmla="*/ 0 h 995"/>
              <a:gd name="T4" fmla="*/ 260 w 260"/>
              <a:gd name="T5" fmla="*/ 0 h 995"/>
              <a:gd name="T6" fmla="*/ 0 60000 65536"/>
              <a:gd name="T7" fmla="*/ 0 60000 65536"/>
              <a:gd name="T8" fmla="*/ 0 60000 65536"/>
              <a:gd name="T9" fmla="*/ 0 w 260"/>
              <a:gd name="T10" fmla="*/ 0 h 995"/>
              <a:gd name="T11" fmla="*/ 260 w 260"/>
              <a:gd name="T12" fmla="*/ 995 h 9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" h="995">
                <a:moveTo>
                  <a:pt x="0" y="995"/>
                </a:moveTo>
                <a:lnTo>
                  <a:pt x="164" y="0"/>
                </a:lnTo>
                <a:lnTo>
                  <a:pt x="26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5" name="Freeform 13"/>
          <p:cNvSpPr>
            <a:spLocks/>
          </p:cNvSpPr>
          <p:nvPr/>
        </p:nvSpPr>
        <p:spPr bwMode="auto">
          <a:xfrm>
            <a:off x="1381125" y="1965325"/>
            <a:ext cx="450850" cy="1341438"/>
          </a:xfrm>
          <a:custGeom>
            <a:avLst/>
            <a:gdLst>
              <a:gd name="T0" fmla="*/ 0 w 284"/>
              <a:gd name="T1" fmla="*/ 845 h 845"/>
              <a:gd name="T2" fmla="*/ 196 w 284"/>
              <a:gd name="T3" fmla="*/ 0 h 845"/>
              <a:gd name="T4" fmla="*/ 284 w 284"/>
              <a:gd name="T5" fmla="*/ 0 h 845"/>
              <a:gd name="T6" fmla="*/ 0 60000 65536"/>
              <a:gd name="T7" fmla="*/ 0 60000 65536"/>
              <a:gd name="T8" fmla="*/ 0 60000 65536"/>
              <a:gd name="T9" fmla="*/ 0 w 284"/>
              <a:gd name="T10" fmla="*/ 0 h 845"/>
              <a:gd name="T11" fmla="*/ 284 w 284"/>
              <a:gd name="T12" fmla="*/ 845 h 8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4" h="845">
                <a:moveTo>
                  <a:pt x="0" y="845"/>
                </a:moveTo>
                <a:lnTo>
                  <a:pt x="196" y="0"/>
                </a:lnTo>
                <a:lnTo>
                  <a:pt x="284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Freeform 14"/>
          <p:cNvSpPr>
            <a:spLocks/>
          </p:cNvSpPr>
          <p:nvPr/>
        </p:nvSpPr>
        <p:spPr bwMode="auto">
          <a:xfrm>
            <a:off x="1323975" y="2292350"/>
            <a:ext cx="622300" cy="1303338"/>
          </a:xfrm>
          <a:custGeom>
            <a:avLst/>
            <a:gdLst>
              <a:gd name="T0" fmla="*/ 0 w 392"/>
              <a:gd name="T1" fmla="*/ 765 h 821"/>
              <a:gd name="T2" fmla="*/ 392 w 392"/>
              <a:gd name="T3" fmla="*/ 0 h 821"/>
              <a:gd name="T4" fmla="*/ 18 w 392"/>
              <a:gd name="T5" fmla="*/ 821 h 821"/>
              <a:gd name="T6" fmla="*/ 0 60000 65536"/>
              <a:gd name="T7" fmla="*/ 0 60000 65536"/>
              <a:gd name="T8" fmla="*/ 0 60000 65536"/>
              <a:gd name="T9" fmla="*/ 0 w 392"/>
              <a:gd name="T10" fmla="*/ 0 h 821"/>
              <a:gd name="T11" fmla="*/ 392 w 392"/>
              <a:gd name="T12" fmla="*/ 821 h 8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2" h="821">
                <a:moveTo>
                  <a:pt x="0" y="765"/>
                </a:moveTo>
                <a:lnTo>
                  <a:pt x="392" y="0"/>
                </a:lnTo>
                <a:lnTo>
                  <a:pt x="18" y="821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7" name="Line 15"/>
          <p:cNvSpPr>
            <a:spLocks noChangeShapeType="1"/>
          </p:cNvSpPr>
          <p:nvPr/>
        </p:nvSpPr>
        <p:spPr bwMode="auto">
          <a:xfrm>
            <a:off x="1943100" y="2292350"/>
            <a:ext cx="1619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8" name="Rectangle 16"/>
          <p:cNvSpPr>
            <a:spLocks noChangeArrowheads="1"/>
          </p:cNvSpPr>
          <p:nvPr/>
        </p:nvSpPr>
        <p:spPr bwMode="auto">
          <a:xfrm>
            <a:off x="1595438" y="1519238"/>
            <a:ext cx="2146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Otolithic membrane</a:t>
            </a:r>
            <a:endParaRPr lang="en-US" sz="1200" b="1">
              <a:latin typeface="Arial" charset="0"/>
            </a:endParaRPr>
          </a:p>
        </p:txBody>
      </p:sp>
      <p:sp>
        <p:nvSpPr>
          <p:cNvPr id="51209" name="Rectangle 17"/>
          <p:cNvSpPr>
            <a:spLocks noChangeArrowheads="1"/>
          </p:cNvSpPr>
          <p:nvPr/>
        </p:nvSpPr>
        <p:spPr bwMode="auto">
          <a:xfrm>
            <a:off x="1874838" y="1843088"/>
            <a:ext cx="116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Kinocilium</a:t>
            </a:r>
            <a:endParaRPr lang="en-US" sz="1200" b="1">
              <a:latin typeface="Arial" charset="0"/>
            </a:endParaRPr>
          </a:p>
        </p:txBody>
      </p:sp>
      <p:sp>
        <p:nvSpPr>
          <p:cNvPr id="51210" name="Rectangle 18"/>
          <p:cNvSpPr>
            <a:spLocks noChangeArrowheads="1"/>
          </p:cNvSpPr>
          <p:nvPr/>
        </p:nvSpPr>
        <p:spPr bwMode="auto">
          <a:xfrm>
            <a:off x="2144713" y="2166938"/>
            <a:ext cx="1155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Stereocilia</a:t>
            </a:r>
            <a:endParaRPr lang="en-US" sz="1200" b="1">
              <a:latin typeface="Arial" charset="0"/>
            </a:endParaRPr>
          </a:p>
        </p:txBody>
      </p:sp>
      <p:sp>
        <p:nvSpPr>
          <p:cNvPr id="51211" name="Rectangle 19"/>
          <p:cNvSpPr>
            <a:spLocks noChangeArrowheads="1"/>
          </p:cNvSpPr>
          <p:nvPr/>
        </p:nvSpPr>
        <p:spPr bwMode="auto">
          <a:xfrm>
            <a:off x="1684338" y="3598863"/>
            <a:ext cx="827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Receptor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potential</a:t>
            </a:r>
            <a:endParaRPr lang="en-US" sz="1200" b="1">
              <a:latin typeface="Arial" charset="0"/>
            </a:endParaRPr>
          </a:p>
        </p:txBody>
      </p:sp>
      <p:sp>
        <p:nvSpPr>
          <p:cNvPr id="51212" name="Rectangle 20"/>
          <p:cNvSpPr>
            <a:spLocks noChangeArrowheads="1"/>
          </p:cNvSpPr>
          <p:nvPr/>
        </p:nvSpPr>
        <p:spPr bwMode="auto">
          <a:xfrm>
            <a:off x="1773238" y="4106863"/>
            <a:ext cx="14097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Nerve impulses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generated in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vestibular fiber</a:t>
            </a:r>
            <a:endParaRPr lang="en-US" sz="1200" b="1">
              <a:latin typeface="Arial" charset="0"/>
            </a:endParaRPr>
          </a:p>
        </p:txBody>
      </p:sp>
      <p:sp>
        <p:nvSpPr>
          <p:cNvPr id="51213" name="Rectangle 21"/>
          <p:cNvSpPr>
            <a:spLocks noChangeArrowheads="1"/>
          </p:cNvSpPr>
          <p:nvPr/>
        </p:nvSpPr>
        <p:spPr bwMode="auto">
          <a:xfrm>
            <a:off x="3592513" y="4106863"/>
            <a:ext cx="22939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When hairs bend toward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the kinocilium, the hair </a:t>
            </a:r>
            <a:endParaRPr lang="en-US" sz="12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cell depolarizes, exciting </a:t>
            </a:r>
            <a:endParaRPr lang="en-US" sz="12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the nerve fiber, which </a:t>
            </a:r>
            <a:endParaRPr lang="en-US" sz="12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generates more frequent </a:t>
            </a:r>
            <a:endParaRPr lang="en-US" sz="12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action potentials.</a:t>
            </a:r>
          </a:p>
        </p:txBody>
      </p:sp>
      <p:sp>
        <p:nvSpPr>
          <p:cNvPr id="51214" name="Rectangle 22"/>
          <p:cNvSpPr>
            <a:spLocks noChangeArrowheads="1"/>
          </p:cNvSpPr>
          <p:nvPr/>
        </p:nvSpPr>
        <p:spPr bwMode="auto">
          <a:xfrm>
            <a:off x="6075363" y="4106863"/>
            <a:ext cx="2400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When hairs bend away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from the kinocilium, the </a:t>
            </a:r>
            <a:endParaRPr lang="en-US" sz="12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hair cell hyperpolarizes, </a:t>
            </a:r>
            <a:endParaRPr lang="en-US" sz="12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inhibiting the nerve fiber, </a:t>
            </a:r>
            <a:endParaRPr lang="en-US" sz="12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and decreasing the action </a:t>
            </a:r>
            <a:endParaRPr lang="en-US" sz="12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231F20"/>
                </a:solidFill>
                <a:latin typeface="Arial" charset="0"/>
              </a:rPr>
              <a:t>potential frequency.</a:t>
            </a:r>
            <a:endParaRPr lang="en-US" sz="1200" b="1">
              <a:latin typeface="Arial" charset="0"/>
            </a:endParaRPr>
          </a:p>
        </p:txBody>
      </p:sp>
      <p:sp>
        <p:nvSpPr>
          <p:cNvPr id="51215" name="Rectangle 23"/>
          <p:cNvSpPr>
            <a:spLocks noChangeArrowheads="1"/>
          </p:cNvSpPr>
          <p:nvPr/>
        </p:nvSpPr>
        <p:spPr bwMode="auto">
          <a:xfrm>
            <a:off x="3636963" y="3579813"/>
            <a:ext cx="1311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 i="1">
                <a:solidFill>
                  <a:srgbClr val="231F20"/>
                </a:solidFill>
                <a:latin typeface="Arial" charset="0"/>
              </a:rPr>
              <a:t>Depolarization</a:t>
            </a:r>
            <a:endParaRPr lang="en-US" sz="1200">
              <a:latin typeface="Arial" charset="0"/>
            </a:endParaRPr>
          </a:p>
        </p:txBody>
      </p:sp>
      <p:sp>
        <p:nvSpPr>
          <p:cNvPr id="51216" name="Rectangle 24"/>
          <p:cNvSpPr>
            <a:spLocks noChangeArrowheads="1"/>
          </p:cNvSpPr>
          <p:nvPr/>
        </p:nvSpPr>
        <p:spPr bwMode="auto">
          <a:xfrm>
            <a:off x="6034088" y="3341688"/>
            <a:ext cx="16081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 i="1">
                <a:solidFill>
                  <a:srgbClr val="231F20"/>
                </a:solidFill>
                <a:latin typeface="Arial" charset="0"/>
              </a:rPr>
              <a:t>Hyperpolarization</a:t>
            </a:r>
            <a:endParaRPr lang="en-US" sz="1200">
              <a:latin typeface="Arial" charset="0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Crista Ampullaris (Crista)</a:t>
            </a:r>
          </a:p>
        </p:txBody>
      </p:sp>
      <p:sp>
        <p:nvSpPr>
          <p:cNvPr id="522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Sensory receptor for dynamic equilibrium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One in the ampulla of each semicircular canal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Major stimuli are rotatory movements</a:t>
            </a:r>
          </a:p>
          <a:p>
            <a:pPr eaLnBrk="1" hangingPunct="1"/>
            <a:r>
              <a:rPr lang="en-US"/>
              <a:t>Each crista has support cells and hair cells that extend into a gel-like mass called the cupula</a:t>
            </a:r>
          </a:p>
          <a:p>
            <a:pPr eaLnBrk="1" hangingPunct="1"/>
            <a:r>
              <a:rPr lang="en-US"/>
              <a:t>Dendrites of vestibular nerve fibers encircle the base of the hair cells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ChangeArrowheads="1"/>
          </p:cNvSpPr>
          <p:nvPr/>
        </p:nvSpPr>
        <p:spPr bwMode="auto">
          <a:xfrm>
            <a:off x="7805738" y="6581775"/>
            <a:ext cx="13350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15.36a–b</a:t>
            </a:r>
          </a:p>
        </p:txBody>
      </p:sp>
      <p:pic>
        <p:nvPicPr>
          <p:cNvPr id="53251" name="Picture 11" descr="figure_15_36_a-b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368300"/>
            <a:ext cx="82296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Freeform 12"/>
          <p:cNvSpPr>
            <a:spLocks/>
          </p:cNvSpPr>
          <p:nvPr/>
        </p:nvSpPr>
        <p:spPr bwMode="auto">
          <a:xfrm>
            <a:off x="1520825" y="960438"/>
            <a:ext cx="514350" cy="1108075"/>
          </a:xfrm>
          <a:custGeom>
            <a:avLst/>
            <a:gdLst>
              <a:gd name="T0" fmla="*/ 324 w 324"/>
              <a:gd name="T1" fmla="*/ 698 h 698"/>
              <a:gd name="T2" fmla="*/ 324 w 324"/>
              <a:gd name="T3" fmla="*/ 0 h 698"/>
              <a:gd name="T4" fmla="*/ 0 w 324"/>
              <a:gd name="T5" fmla="*/ 0 h 698"/>
              <a:gd name="T6" fmla="*/ 0 60000 65536"/>
              <a:gd name="T7" fmla="*/ 0 60000 65536"/>
              <a:gd name="T8" fmla="*/ 0 60000 65536"/>
              <a:gd name="T9" fmla="*/ 0 w 324"/>
              <a:gd name="T10" fmla="*/ 0 h 698"/>
              <a:gd name="T11" fmla="*/ 324 w 324"/>
              <a:gd name="T12" fmla="*/ 698 h 6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4" h="698">
                <a:moveTo>
                  <a:pt x="324" y="698"/>
                </a:moveTo>
                <a:lnTo>
                  <a:pt x="32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Line 13"/>
          <p:cNvSpPr>
            <a:spLocks noChangeShapeType="1"/>
          </p:cNvSpPr>
          <p:nvPr/>
        </p:nvSpPr>
        <p:spPr bwMode="auto">
          <a:xfrm>
            <a:off x="3698875" y="2849563"/>
            <a:ext cx="11112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Freeform 14"/>
          <p:cNvSpPr>
            <a:spLocks/>
          </p:cNvSpPr>
          <p:nvPr/>
        </p:nvSpPr>
        <p:spPr bwMode="auto">
          <a:xfrm>
            <a:off x="4810125" y="2398713"/>
            <a:ext cx="158750" cy="603250"/>
          </a:xfrm>
          <a:custGeom>
            <a:avLst/>
            <a:gdLst>
              <a:gd name="T0" fmla="*/ 78 w 100"/>
              <a:gd name="T1" fmla="*/ 380 h 380"/>
              <a:gd name="T2" fmla="*/ 2 w 100"/>
              <a:gd name="T3" fmla="*/ 380 h 380"/>
              <a:gd name="T4" fmla="*/ 0 w 100"/>
              <a:gd name="T5" fmla="*/ 0 h 380"/>
              <a:gd name="T6" fmla="*/ 100 w 100"/>
              <a:gd name="T7" fmla="*/ 0 h 380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380"/>
              <a:gd name="T14" fmla="*/ 100 w 100"/>
              <a:gd name="T15" fmla="*/ 380 h 3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380">
                <a:moveTo>
                  <a:pt x="78" y="380"/>
                </a:moveTo>
                <a:lnTo>
                  <a:pt x="2" y="380"/>
                </a:lnTo>
                <a:lnTo>
                  <a:pt x="0" y="0"/>
                </a:lnTo>
                <a:lnTo>
                  <a:pt x="10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5" name="Line 15"/>
          <p:cNvSpPr>
            <a:spLocks noChangeShapeType="1"/>
          </p:cNvSpPr>
          <p:nvPr/>
        </p:nvSpPr>
        <p:spPr bwMode="auto">
          <a:xfrm>
            <a:off x="5003800" y="2401888"/>
            <a:ext cx="444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Line 16"/>
          <p:cNvSpPr>
            <a:spLocks noChangeShapeType="1"/>
          </p:cNvSpPr>
          <p:nvPr/>
        </p:nvSpPr>
        <p:spPr bwMode="auto">
          <a:xfrm>
            <a:off x="5114925" y="2401888"/>
            <a:ext cx="476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7" name="Line 17"/>
          <p:cNvSpPr>
            <a:spLocks noChangeShapeType="1"/>
          </p:cNvSpPr>
          <p:nvPr/>
        </p:nvSpPr>
        <p:spPr bwMode="auto">
          <a:xfrm>
            <a:off x="5213350" y="2401888"/>
            <a:ext cx="444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8" name="Line 18"/>
          <p:cNvSpPr>
            <a:spLocks noChangeShapeType="1"/>
          </p:cNvSpPr>
          <p:nvPr/>
        </p:nvSpPr>
        <p:spPr bwMode="auto">
          <a:xfrm>
            <a:off x="5311775" y="2401888"/>
            <a:ext cx="698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9" name="Freeform 19"/>
          <p:cNvSpPr>
            <a:spLocks/>
          </p:cNvSpPr>
          <p:nvPr/>
        </p:nvSpPr>
        <p:spPr bwMode="auto">
          <a:xfrm>
            <a:off x="4914900" y="2868613"/>
            <a:ext cx="330200" cy="485775"/>
          </a:xfrm>
          <a:custGeom>
            <a:avLst/>
            <a:gdLst>
              <a:gd name="T0" fmla="*/ 208 w 208"/>
              <a:gd name="T1" fmla="*/ 0 h 306"/>
              <a:gd name="T2" fmla="*/ 144 w 208"/>
              <a:gd name="T3" fmla="*/ 306 h 306"/>
              <a:gd name="T4" fmla="*/ 0 w 208"/>
              <a:gd name="T5" fmla="*/ 306 h 306"/>
              <a:gd name="T6" fmla="*/ 0 60000 65536"/>
              <a:gd name="T7" fmla="*/ 0 60000 65536"/>
              <a:gd name="T8" fmla="*/ 0 60000 65536"/>
              <a:gd name="T9" fmla="*/ 0 w 208"/>
              <a:gd name="T10" fmla="*/ 0 h 306"/>
              <a:gd name="T11" fmla="*/ 208 w 208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" h="306">
                <a:moveTo>
                  <a:pt x="208" y="0"/>
                </a:moveTo>
                <a:lnTo>
                  <a:pt x="144" y="306"/>
                </a:lnTo>
                <a:lnTo>
                  <a:pt x="0" y="306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0" name="Freeform 20"/>
          <p:cNvSpPr>
            <a:spLocks/>
          </p:cNvSpPr>
          <p:nvPr/>
        </p:nvSpPr>
        <p:spPr bwMode="auto">
          <a:xfrm>
            <a:off x="5143500" y="2830513"/>
            <a:ext cx="419100" cy="523875"/>
          </a:xfrm>
          <a:custGeom>
            <a:avLst/>
            <a:gdLst>
              <a:gd name="T0" fmla="*/ 264 w 264"/>
              <a:gd name="T1" fmla="*/ 86 h 330"/>
              <a:gd name="T2" fmla="*/ 0 w 264"/>
              <a:gd name="T3" fmla="*/ 330 h 330"/>
              <a:gd name="T4" fmla="*/ 196 w 264"/>
              <a:gd name="T5" fmla="*/ 0 h 330"/>
              <a:gd name="T6" fmla="*/ 0 60000 65536"/>
              <a:gd name="T7" fmla="*/ 0 60000 65536"/>
              <a:gd name="T8" fmla="*/ 0 60000 65536"/>
              <a:gd name="T9" fmla="*/ 0 w 264"/>
              <a:gd name="T10" fmla="*/ 0 h 330"/>
              <a:gd name="T11" fmla="*/ 264 w 264"/>
              <a:gd name="T12" fmla="*/ 330 h 3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330">
                <a:moveTo>
                  <a:pt x="264" y="86"/>
                </a:moveTo>
                <a:lnTo>
                  <a:pt x="0" y="330"/>
                </a:lnTo>
                <a:lnTo>
                  <a:pt x="196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1" name="Freeform 21"/>
          <p:cNvSpPr>
            <a:spLocks/>
          </p:cNvSpPr>
          <p:nvPr/>
        </p:nvSpPr>
        <p:spPr bwMode="auto">
          <a:xfrm>
            <a:off x="5673725" y="2716213"/>
            <a:ext cx="1238250" cy="447675"/>
          </a:xfrm>
          <a:custGeom>
            <a:avLst/>
            <a:gdLst>
              <a:gd name="T0" fmla="*/ 0 w 780"/>
              <a:gd name="T1" fmla="*/ 0 h 282"/>
              <a:gd name="T2" fmla="*/ 374 w 780"/>
              <a:gd name="T3" fmla="*/ 282 h 282"/>
              <a:gd name="T4" fmla="*/ 780 w 780"/>
              <a:gd name="T5" fmla="*/ 282 h 282"/>
              <a:gd name="T6" fmla="*/ 0 60000 65536"/>
              <a:gd name="T7" fmla="*/ 0 60000 65536"/>
              <a:gd name="T8" fmla="*/ 0 60000 65536"/>
              <a:gd name="T9" fmla="*/ 0 w 780"/>
              <a:gd name="T10" fmla="*/ 0 h 282"/>
              <a:gd name="T11" fmla="*/ 780 w 780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0" h="282">
                <a:moveTo>
                  <a:pt x="0" y="0"/>
                </a:moveTo>
                <a:lnTo>
                  <a:pt x="374" y="282"/>
                </a:lnTo>
                <a:lnTo>
                  <a:pt x="780" y="282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2" name="Line 22"/>
          <p:cNvSpPr>
            <a:spLocks noChangeShapeType="1"/>
          </p:cNvSpPr>
          <p:nvPr/>
        </p:nvSpPr>
        <p:spPr bwMode="auto">
          <a:xfrm>
            <a:off x="5616575" y="2573338"/>
            <a:ext cx="12985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3" name="Freeform 23"/>
          <p:cNvSpPr>
            <a:spLocks/>
          </p:cNvSpPr>
          <p:nvPr/>
        </p:nvSpPr>
        <p:spPr bwMode="auto">
          <a:xfrm>
            <a:off x="5534025" y="1966913"/>
            <a:ext cx="739775" cy="336550"/>
          </a:xfrm>
          <a:custGeom>
            <a:avLst/>
            <a:gdLst>
              <a:gd name="T0" fmla="*/ 0 w 466"/>
              <a:gd name="T1" fmla="*/ 212 h 212"/>
              <a:gd name="T2" fmla="*/ 304 w 466"/>
              <a:gd name="T3" fmla="*/ 0 h 212"/>
              <a:gd name="T4" fmla="*/ 466 w 466"/>
              <a:gd name="T5" fmla="*/ 0 h 212"/>
              <a:gd name="T6" fmla="*/ 0 60000 65536"/>
              <a:gd name="T7" fmla="*/ 0 60000 65536"/>
              <a:gd name="T8" fmla="*/ 0 60000 65536"/>
              <a:gd name="T9" fmla="*/ 0 w 466"/>
              <a:gd name="T10" fmla="*/ 0 h 212"/>
              <a:gd name="T11" fmla="*/ 466 w 466"/>
              <a:gd name="T12" fmla="*/ 212 h 2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6" h="212">
                <a:moveTo>
                  <a:pt x="0" y="212"/>
                </a:moveTo>
                <a:lnTo>
                  <a:pt x="304" y="0"/>
                </a:lnTo>
                <a:lnTo>
                  <a:pt x="466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4" name="Freeform 24"/>
          <p:cNvSpPr>
            <a:spLocks/>
          </p:cNvSpPr>
          <p:nvPr/>
        </p:nvSpPr>
        <p:spPr bwMode="auto">
          <a:xfrm>
            <a:off x="5661025" y="700088"/>
            <a:ext cx="923925" cy="869950"/>
          </a:xfrm>
          <a:custGeom>
            <a:avLst/>
            <a:gdLst>
              <a:gd name="T0" fmla="*/ 0 w 582"/>
              <a:gd name="T1" fmla="*/ 548 h 548"/>
              <a:gd name="T2" fmla="*/ 514 w 582"/>
              <a:gd name="T3" fmla="*/ 0 h 548"/>
              <a:gd name="T4" fmla="*/ 582 w 582"/>
              <a:gd name="T5" fmla="*/ 0 h 548"/>
              <a:gd name="T6" fmla="*/ 0 60000 65536"/>
              <a:gd name="T7" fmla="*/ 0 60000 65536"/>
              <a:gd name="T8" fmla="*/ 0 60000 65536"/>
              <a:gd name="T9" fmla="*/ 0 w 582"/>
              <a:gd name="T10" fmla="*/ 0 h 548"/>
              <a:gd name="T11" fmla="*/ 582 w 582"/>
              <a:gd name="T12" fmla="*/ 548 h 5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" h="548">
                <a:moveTo>
                  <a:pt x="0" y="548"/>
                </a:moveTo>
                <a:lnTo>
                  <a:pt x="514" y="0"/>
                </a:lnTo>
                <a:lnTo>
                  <a:pt x="582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5" name="Freeform 25"/>
          <p:cNvSpPr>
            <a:spLocks/>
          </p:cNvSpPr>
          <p:nvPr/>
        </p:nvSpPr>
        <p:spPr bwMode="auto">
          <a:xfrm>
            <a:off x="4067175" y="4411663"/>
            <a:ext cx="1397000" cy="603250"/>
          </a:xfrm>
          <a:custGeom>
            <a:avLst/>
            <a:gdLst>
              <a:gd name="T0" fmla="*/ 880 w 880"/>
              <a:gd name="T1" fmla="*/ 380 h 380"/>
              <a:gd name="T2" fmla="*/ 70 w 880"/>
              <a:gd name="T3" fmla="*/ 0 h 380"/>
              <a:gd name="T4" fmla="*/ 0 w 880"/>
              <a:gd name="T5" fmla="*/ 0 h 380"/>
              <a:gd name="T6" fmla="*/ 0 60000 65536"/>
              <a:gd name="T7" fmla="*/ 0 60000 65536"/>
              <a:gd name="T8" fmla="*/ 0 60000 65536"/>
              <a:gd name="T9" fmla="*/ 0 w 880"/>
              <a:gd name="T10" fmla="*/ 0 h 380"/>
              <a:gd name="T11" fmla="*/ 880 w 880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0" h="380">
                <a:moveTo>
                  <a:pt x="880" y="380"/>
                </a:moveTo>
                <a:lnTo>
                  <a:pt x="70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6" name="Freeform 26"/>
          <p:cNvSpPr>
            <a:spLocks/>
          </p:cNvSpPr>
          <p:nvPr/>
        </p:nvSpPr>
        <p:spPr bwMode="auto">
          <a:xfrm>
            <a:off x="4060825" y="4405313"/>
            <a:ext cx="1397000" cy="603250"/>
          </a:xfrm>
          <a:custGeom>
            <a:avLst/>
            <a:gdLst>
              <a:gd name="T0" fmla="*/ 880 w 880"/>
              <a:gd name="T1" fmla="*/ 380 h 380"/>
              <a:gd name="T2" fmla="*/ 70 w 880"/>
              <a:gd name="T3" fmla="*/ 0 h 380"/>
              <a:gd name="T4" fmla="*/ 0 w 880"/>
              <a:gd name="T5" fmla="*/ 0 h 380"/>
              <a:gd name="T6" fmla="*/ 0 60000 65536"/>
              <a:gd name="T7" fmla="*/ 0 60000 65536"/>
              <a:gd name="T8" fmla="*/ 0 60000 65536"/>
              <a:gd name="T9" fmla="*/ 0 w 880"/>
              <a:gd name="T10" fmla="*/ 0 h 380"/>
              <a:gd name="T11" fmla="*/ 880 w 880"/>
              <a:gd name="T12" fmla="*/ 380 h 3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0" h="380">
                <a:moveTo>
                  <a:pt x="880" y="380"/>
                </a:moveTo>
                <a:lnTo>
                  <a:pt x="70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7" name="Rectangle 27"/>
          <p:cNvSpPr>
            <a:spLocks noChangeArrowheads="1"/>
          </p:cNvSpPr>
          <p:nvPr/>
        </p:nvSpPr>
        <p:spPr bwMode="auto">
          <a:xfrm>
            <a:off x="2225675" y="3192463"/>
            <a:ext cx="26336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Fibers of vestibular nerve</a:t>
            </a:r>
            <a:endParaRPr lang="en-US" sz="1800" b="1">
              <a:latin typeface="Arial" charset="0"/>
            </a:endParaRPr>
          </a:p>
        </p:txBody>
      </p:sp>
      <p:sp>
        <p:nvSpPr>
          <p:cNvPr id="53268" name="Rectangle 28"/>
          <p:cNvSpPr>
            <a:spLocks noChangeArrowheads="1"/>
          </p:cNvSpPr>
          <p:nvPr/>
        </p:nvSpPr>
        <p:spPr bwMode="auto">
          <a:xfrm>
            <a:off x="6289675" y="1811338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Hair bundle (kinocilium</a:t>
            </a:r>
          </a:p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plus stereocilia)</a:t>
            </a:r>
            <a:endParaRPr lang="en-US" sz="1800" b="1">
              <a:latin typeface="Arial" charset="0"/>
            </a:endParaRPr>
          </a:p>
        </p:txBody>
      </p:sp>
      <p:sp>
        <p:nvSpPr>
          <p:cNvPr id="53269" name="Rectangle 29"/>
          <p:cNvSpPr>
            <a:spLocks noChangeArrowheads="1"/>
          </p:cNvSpPr>
          <p:nvPr/>
        </p:nvSpPr>
        <p:spPr bwMode="auto">
          <a:xfrm>
            <a:off x="6931025" y="2417763"/>
            <a:ext cx="84296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Hair cell</a:t>
            </a:r>
            <a:endParaRPr lang="en-US" sz="1800" b="1">
              <a:latin typeface="Arial" charset="0"/>
            </a:endParaRPr>
          </a:p>
        </p:txBody>
      </p:sp>
      <p:sp>
        <p:nvSpPr>
          <p:cNvPr id="53270" name="Rectangle 30"/>
          <p:cNvSpPr>
            <a:spLocks noChangeArrowheads="1"/>
          </p:cNvSpPr>
          <p:nvPr/>
        </p:nvSpPr>
        <p:spPr bwMode="auto">
          <a:xfrm>
            <a:off x="6934200" y="3033713"/>
            <a:ext cx="11509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Supporting</a:t>
            </a:r>
          </a:p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cell</a:t>
            </a:r>
            <a:endParaRPr lang="en-US" sz="1800" b="1">
              <a:latin typeface="Arial" charset="0"/>
            </a:endParaRPr>
          </a:p>
        </p:txBody>
      </p:sp>
      <p:sp>
        <p:nvSpPr>
          <p:cNvPr id="53271" name="Rectangle 31"/>
          <p:cNvSpPr>
            <a:spLocks noChangeArrowheads="1"/>
          </p:cNvSpPr>
          <p:nvPr/>
        </p:nvSpPr>
        <p:spPr bwMode="auto">
          <a:xfrm>
            <a:off x="841375" y="2763838"/>
            <a:ext cx="1512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charset="0"/>
              </a:rPr>
              <a:t>Membranous</a:t>
            </a:r>
          </a:p>
          <a:p>
            <a:r>
              <a:rPr lang="en-US" sz="1700">
                <a:solidFill>
                  <a:srgbClr val="231F20"/>
                </a:solidFill>
                <a:latin typeface="Arial Black" charset="0"/>
              </a:rPr>
              <a:t>labyrinth </a:t>
            </a:r>
          </a:p>
        </p:txBody>
      </p:sp>
      <p:sp>
        <p:nvSpPr>
          <p:cNvPr id="53272" name="Rectangle 32"/>
          <p:cNvSpPr>
            <a:spLocks noChangeArrowheads="1"/>
          </p:cNvSpPr>
          <p:nvPr/>
        </p:nvSpPr>
        <p:spPr bwMode="auto">
          <a:xfrm>
            <a:off x="863600" y="827088"/>
            <a:ext cx="1082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Crista</a:t>
            </a:r>
          </a:p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ampullaris</a:t>
            </a:r>
            <a:endParaRPr lang="en-US" sz="1800" b="1">
              <a:latin typeface="Arial" charset="0"/>
            </a:endParaRPr>
          </a:p>
        </p:txBody>
      </p:sp>
      <p:sp>
        <p:nvSpPr>
          <p:cNvPr id="53273" name="Rectangle 33"/>
          <p:cNvSpPr>
            <a:spLocks noChangeArrowheads="1"/>
          </p:cNvSpPr>
          <p:nvPr/>
        </p:nvSpPr>
        <p:spPr bwMode="auto">
          <a:xfrm>
            <a:off x="3032125" y="2719388"/>
            <a:ext cx="1082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Crista</a:t>
            </a:r>
          </a:p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ampullaris</a:t>
            </a:r>
            <a:endParaRPr lang="en-US" sz="1800" b="1">
              <a:latin typeface="Arial" charset="0"/>
            </a:endParaRPr>
          </a:p>
        </p:txBody>
      </p:sp>
      <p:sp>
        <p:nvSpPr>
          <p:cNvPr id="53274" name="Rectangle 34"/>
          <p:cNvSpPr>
            <a:spLocks noChangeArrowheads="1"/>
          </p:cNvSpPr>
          <p:nvPr/>
        </p:nvSpPr>
        <p:spPr bwMode="auto">
          <a:xfrm>
            <a:off x="4529138" y="1027113"/>
            <a:ext cx="11763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b="1" i="1">
                <a:solidFill>
                  <a:srgbClr val="231F20"/>
                </a:solidFill>
                <a:latin typeface="Arial" charset="0"/>
              </a:rPr>
              <a:t>Endolymph</a:t>
            </a:r>
            <a:endParaRPr lang="en-US" sz="1800">
              <a:latin typeface="Arial" charset="0"/>
            </a:endParaRPr>
          </a:p>
        </p:txBody>
      </p:sp>
      <p:sp>
        <p:nvSpPr>
          <p:cNvPr id="53275" name="Rectangle 35"/>
          <p:cNvSpPr>
            <a:spLocks noChangeArrowheads="1"/>
          </p:cNvSpPr>
          <p:nvPr/>
        </p:nvSpPr>
        <p:spPr bwMode="auto">
          <a:xfrm>
            <a:off x="6604000" y="608013"/>
            <a:ext cx="7318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Cupula</a:t>
            </a:r>
            <a:endParaRPr lang="en-US" sz="1800" b="1">
              <a:latin typeface="Arial" charset="0"/>
            </a:endParaRPr>
          </a:p>
        </p:txBody>
      </p:sp>
      <p:sp>
        <p:nvSpPr>
          <p:cNvPr id="53276" name="Rectangle 36"/>
          <p:cNvSpPr>
            <a:spLocks noChangeArrowheads="1"/>
          </p:cNvSpPr>
          <p:nvPr/>
        </p:nvSpPr>
        <p:spPr bwMode="auto">
          <a:xfrm>
            <a:off x="3267075" y="4268788"/>
            <a:ext cx="7318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Cupula</a:t>
            </a:r>
            <a:endParaRPr lang="en-US" sz="1800" b="1">
              <a:latin typeface="Arial" charset="0"/>
            </a:endParaRPr>
          </a:p>
        </p:txBody>
      </p:sp>
      <p:sp>
        <p:nvSpPr>
          <p:cNvPr id="53277" name="Rectangle 37"/>
          <p:cNvSpPr>
            <a:spLocks noChangeArrowheads="1"/>
          </p:cNvSpPr>
          <p:nvPr/>
        </p:nvSpPr>
        <p:spPr bwMode="auto">
          <a:xfrm>
            <a:off x="466725" y="3443288"/>
            <a:ext cx="4508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charset="0"/>
              </a:rPr>
              <a:t>(a) Anatomy of a crista ampullaris in a</a:t>
            </a:r>
          </a:p>
          <a:p>
            <a:r>
              <a:rPr lang="en-US" sz="1700">
                <a:latin typeface="Arial Black" charset="0"/>
              </a:rPr>
              <a:t>     </a:t>
            </a:r>
            <a:r>
              <a:rPr lang="en-US" sz="1700">
                <a:solidFill>
                  <a:srgbClr val="231F20"/>
                </a:solidFill>
                <a:latin typeface="Arial Black" charset="0"/>
              </a:rPr>
              <a:t>semicircular canal</a:t>
            </a:r>
            <a:endParaRPr lang="en-US" sz="1800">
              <a:latin typeface="Arial" charset="0"/>
            </a:endParaRPr>
          </a:p>
        </p:txBody>
      </p:sp>
      <p:sp>
        <p:nvSpPr>
          <p:cNvPr id="53278" name="Rectangle 38"/>
          <p:cNvSpPr>
            <a:spLocks noChangeArrowheads="1"/>
          </p:cNvSpPr>
          <p:nvPr/>
        </p:nvSpPr>
        <p:spPr bwMode="auto">
          <a:xfrm>
            <a:off x="1609725" y="5426075"/>
            <a:ext cx="2533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charset="0"/>
              </a:rPr>
              <a:t>(b) Scanning electron</a:t>
            </a:r>
          </a:p>
          <a:p>
            <a:r>
              <a:rPr lang="en-US" sz="1700">
                <a:solidFill>
                  <a:srgbClr val="231F20"/>
                </a:solidFill>
                <a:latin typeface="Arial Black" charset="0"/>
              </a:rPr>
              <a:t>     micrograph of a</a:t>
            </a:r>
          </a:p>
          <a:p>
            <a:r>
              <a:rPr lang="en-US" sz="1700">
                <a:solidFill>
                  <a:srgbClr val="231F20"/>
                </a:solidFill>
                <a:latin typeface="Arial Black" charset="0"/>
              </a:rPr>
              <a:t>     crista ampullaris</a:t>
            </a:r>
          </a:p>
          <a:p>
            <a:r>
              <a:rPr lang="en-US" sz="1700">
                <a:solidFill>
                  <a:srgbClr val="231F20"/>
                </a:solidFill>
                <a:latin typeface="Arial Black" charset="0"/>
              </a:rPr>
              <a:t>     (200x)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Activating Crista Ampullaris Receptors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Cristae respond to changes in velocity of rotatory movements of the head</a:t>
            </a:r>
          </a:p>
          <a:p>
            <a:pPr eaLnBrk="1" hangingPunct="1"/>
            <a:r>
              <a:rPr lang="en-US"/>
              <a:t>Bending of hairs in the cristae causes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Depolarizations, and rapid impulses reach the brain at a faster rate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Activating Crista Ampullaris Receptors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Bending of hairs in the opposite direction causes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Hyperpolarizations, and fewer impulses reach the brain</a:t>
            </a:r>
          </a:p>
          <a:p>
            <a:pPr eaLnBrk="1" hangingPunct="1"/>
            <a:r>
              <a:rPr lang="en-US"/>
              <a:t>Thus the brain is informed of rotational movements of the head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15.3c</a:t>
            </a:r>
          </a:p>
        </p:txBody>
      </p:sp>
      <p:pic>
        <p:nvPicPr>
          <p:cNvPr id="39939" name="Picture 9" descr="figure_15_03_c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1860550"/>
            <a:ext cx="82423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463550" y="4695825"/>
            <a:ext cx="77470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(c) Summary of muscle actions and innervating cranial nerves</a:t>
            </a:r>
            <a:endParaRPr lang="en-US" sz="1800">
              <a:latin typeface="Arial" charset="0"/>
            </a:endParaRPr>
          </a:p>
        </p:txBody>
      </p:sp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568325" y="2524125"/>
            <a:ext cx="18161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Lateral rectus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Medial rectus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Superior rectus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Inferior rectus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Inferior oblique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Superior oblique</a:t>
            </a:r>
            <a:endParaRPr lang="en-US" sz="1800" b="1">
              <a:latin typeface="Arial" charset="0"/>
            </a:endParaRPr>
          </a:p>
        </p:txBody>
      </p:sp>
      <p:sp>
        <p:nvSpPr>
          <p:cNvPr id="39942" name="Rectangle 12"/>
          <p:cNvSpPr>
            <a:spLocks noChangeArrowheads="1"/>
          </p:cNvSpPr>
          <p:nvPr/>
        </p:nvSpPr>
        <p:spPr bwMode="auto">
          <a:xfrm>
            <a:off x="2759075" y="2524125"/>
            <a:ext cx="3886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Moves eye laterally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Moves eye medially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Elevates eye and turns it medially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Depresses eye and turns it medially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Elevates eye and turns it laterally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Depresses eye and turns it laterally</a:t>
            </a:r>
            <a:endParaRPr lang="en-US" sz="1800" b="1">
              <a:latin typeface="Arial" charset="0"/>
            </a:endParaRPr>
          </a:p>
        </p:txBody>
      </p:sp>
      <p:sp>
        <p:nvSpPr>
          <p:cNvPr id="39943" name="Rectangle 13"/>
          <p:cNvSpPr>
            <a:spLocks noChangeArrowheads="1"/>
          </p:cNvSpPr>
          <p:nvPr/>
        </p:nvSpPr>
        <p:spPr bwMode="auto">
          <a:xfrm>
            <a:off x="6835775" y="2524125"/>
            <a:ext cx="16637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VI (abducens)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III (oculomotor)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III (oculomotor)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III (oculomotor)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III (oculomotor)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IV (trochlear)</a:t>
            </a:r>
            <a:endParaRPr lang="en-US" sz="1800" b="1">
              <a:latin typeface="Arial" charset="0"/>
            </a:endParaRPr>
          </a:p>
        </p:txBody>
      </p:sp>
      <p:sp>
        <p:nvSpPr>
          <p:cNvPr id="39944" name="Rectangle 14"/>
          <p:cNvSpPr>
            <a:spLocks noChangeArrowheads="1"/>
          </p:cNvSpPr>
          <p:nvPr/>
        </p:nvSpPr>
        <p:spPr bwMode="auto">
          <a:xfrm>
            <a:off x="957263" y="2032000"/>
            <a:ext cx="8890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Muscle</a:t>
            </a:r>
            <a:endParaRPr lang="en-US" sz="1800">
              <a:latin typeface="Arial" charset="0"/>
            </a:endParaRPr>
          </a:p>
        </p:txBody>
      </p:sp>
      <p:sp>
        <p:nvSpPr>
          <p:cNvPr id="39945" name="Rectangle 15"/>
          <p:cNvSpPr>
            <a:spLocks noChangeArrowheads="1"/>
          </p:cNvSpPr>
          <p:nvPr/>
        </p:nvSpPr>
        <p:spPr bwMode="auto">
          <a:xfrm>
            <a:off x="3952875" y="2032000"/>
            <a:ext cx="8128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Action</a:t>
            </a:r>
            <a:endParaRPr lang="en-US" sz="1800">
              <a:latin typeface="Arial" charset="0"/>
            </a:endParaRPr>
          </a:p>
        </p:txBody>
      </p:sp>
      <p:sp>
        <p:nvSpPr>
          <p:cNvPr id="39946" name="Rectangle 16"/>
          <p:cNvSpPr>
            <a:spLocks noChangeArrowheads="1"/>
          </p:cNvSpPr>
          <p:nvPr/>
        </p:nvSpPr>
        <p:spPr bwMode="auto">
          <a:xfrm>
            <a:off x="6815138" y="1943100"/>
            <a:ext cx="1638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Controlling</a:t>
            </a:r>
          </a:p>
          <a:p>
            <a:pPr algn="ctr">
              <a:lnSpc>
                <a:spcPct val="8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cranial nerve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15.36c</a:t>
            </a:r>
          </a:p>
        </p:txBody>
      </p:sp>
      <p:pic>
        <p:nvPicPr>
          <p:cNvPr id="56323" name="Picture 11" descr="figure_15_36_c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700" y="304800"/>
            <a:ext cx="8356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Freeform 12"/>
          <p:cNvSpPr>
            <a:spLocks/>
          </p:cNvSpPr>
          <p:nvPr/>
        </p:nvSpPr>
        <p:spPr bwMode="auto">
          <a:xfrm>
            <a:off x="2006600" y="4130675"/>
            <a:ext cx="206375" cy="69850"/>
          </a:xfrm>
          <a:custGeom>
            <a:avLst/>
            <a:gdLst>
              <a:gd name="T0" fmla="*/ 10 w 130"/>
              <a:gd name="T1" fmla="*/ 0 h 44"/>
              <a:gd name="T2" fmla="*/ 2 w 130"/>
              <a:gd name="T3" fmla="*/ 8 h 44"/>
              <a:gd name="T4" fmla="*/ 0 w 130"/>
              <a:gd name="T5" fmla="*/ 16 h 44"/>
              <a:gd name="T6" fmla="*/ 2 w 130"/>
              <a:gd name="T7" fmla="*/ 24 h 44"/>
              <a:gd name="T8" fmla="*/ 10 w 130"/>
              <a:gd name="T9" fmla="*/ 30 h 44"/>
              <a:gd name="T10" fmla="*/ 20 w 130"/>
              <a:gd name="T11" fmla="*/ 36 h 44"/>
              <a:gd name="T12" fmla="*/ 36 w 130"/>
              <a:gd name="T13" fmla="*/ 42 h 44"/>
              <a:gd name="T14" fmla="*/ 58 w 130"/>
              <a:gd name="T15" fmla="*/ 44 h 44"/>
              <a:gd name="T16" fmla="*/ 82 w 130"/>
              <a:gd name="T17" fmla="*/ 44 h 44"/>
              <a:gd name="T18" fmla="*/ 104 w 130"/>
              <a:gd name="T19" fmla="*/ 42 h 44"/>
              <a:gd name="T20" fmla="*/ 120 w 130"/>
              <a:gd name="T21" fmla="*/ 36 h 44"/>
              <a:gd name="T22" fmla="*/ 124 w 130"/>
              <a:gd name="T23" fmla="*/ 32 h 44"/>
              <a:gd name="T24" fmla="*/ 128 w 130"/>
              <a:gd name="T25" fmla="*/ 28 h 44"/>
              <a:gd name="T26" fmla="*/ 130 w 130"/>
              <a:gd name="T27" fmla="*/ 26 h 44"/>
              <a:gd name="T28" fmla="*/ 130 w 130"/>
              <a:gd name="T29" fmla="*/ 22 h 44"/>
              <a:gd name="T30" fmla="*/ 128 w 130"/>
              <a:gd name="T31" fmla="*/ 14 h 44"/>
              <a:gd name="T32" fmla="*/ 124 w 130"/>
              <a:gd name="T33" fmla="*/ 6 h 44"/>
              <a:gd name="T34" fmla="*/ 118 w 130"/>
              <a:gd name="T35" fmla="*/ 2 h 44"/>
              <a:gd name="T36" fmla="*/ 110 w 130"/>
              <a:gd name="T37" fmla="*/ 0 h 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0"/>
              <a:gd name="T58" fmla="*/ 0 h 44"/>
              <a:gd name="T59" fmla="*/ 130 w 130"/>
              <a:gd name="T60" fmla="*/ 44 h 4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0" h="44">
                <a:moveTo>
                  <a:pt x="10" y="0"/>
                </a:move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10" y="30"/>
                </a:lnTo>
                <a:lnTo>
                  <a:pt x="20" y="36"/>
                </a:lnTo>
                <a:lnTo>
                  <a:pt x="36" y="42"/>
                </a:lnTo>
                <a:lnTo>
                  <a:pt x="58" y="44"/>
                </a:lnTo>
                <a:lnTo>
                  <a:pt x="82" y="44"/>
                </a:lnTo>
                <a:lnTo>
                  <a:pt x="104" y="42"/>
                </a:lnTo>
                <a:lnTo>
                  <a:pt x="120" y="36"/>
                </a:lnTo>
                <a:lnTo>
                  <a:pt x="124" y="32"/>
                </a:lnTo>
                <a:lnTo>
                  <a:pt x="128" y="28"/>
                </a:lnTo>
                <a:lnTo>
                  <a:pt x="130" y="26"/>
                </a:lnTo>
                <a:lnTo>
                  <a:pt x="130" y="22"/>
                </a:lnTo>
                <a:lnTo>
                  <a:pt x="128" y="14"/>
                </a:lnTo>
                <a:lnTo>
                  <a:pt x="124" y="6"/>
                </a:lnTo>
                <a:lnTo>
                  <a:pt x="118" y="2"/>
                </a:lnTo>
                <a:lnTo>
                  <a:pt x="11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Freeform 13"/>
          <p:cNvSpPr>
            <a:spLocks/>
          </p:cNvSpPr>
          <p:nvPr/>
        </p:nvSpPr>
        <p:spPr bwMode="auto">
          <a:xfrm>
            <a:off x="1917700" y="3006725"/>
            <a:ext cx="184150" cy="301625"/>
          </a:xfrm>
          <a:custGeom>
            <a:avLst/>
            <a:gdLst>
              <a:gd name="T0" fmla="*/ 116 w 116"/>
              <a:gd name="T1" fmla="*/ 190 h 190"/>
              <a:gd name="T2" fmla="*/ 66 w 116"/>
              <a:gd name="T3" fmla="*/ 0 h 190"/>
              <a:gd name="T4" fmla="*/ 0 w 116"/>
              <a:gd name="T5" fmla="*/ 0 h 190"/>
              <a:gd name="T6" fmla="*/ 0 60000 65536"/>
              <a:gd name="T7" fmla="*/ 0 60000 65536"/>
              <a:gd name="T8" fmla="*/ 0 60000 65536"/>
              <a:gd name="T9" fmla="*/ 0 w 116"/>
              <a:gd name="T10" fmla="*/ 0 h 190"/>
              <a:gd name="T11" fmla="*/ 116 w 116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190">
                <a:moveTo>
                  <a:pt x="116" y="190"/>
                </a:moveTo>
                <a:lnTo>
                  <a:pt x="6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Freeform 14"/>
          <p:cNvSpPr>
            <a:spLocks/>
          </p:cNvSpPr>
          <p:nvPr/>
        </p:nvSpPr>
        <p:spPr bwMode="auto">
          <a:xfrm>
            <a:off x="2203450" y="3343275"/>
            <a:ext cx="733425" cy="803275"/>
          </a:xfrm>
          <a:custGeom>
            <a:avLst/>
            <a:gdLst>
              <a:gd name="T0" fmla="*/ 462 w 462"/>
              <a:gd name="T1" fmla="*/ 0 h 506"/>
              <a:gd name="T2" fmla="*/ 462 w 462"/>
              <a:gd name="T3" fmla="*/ 64 h 506"/>
              <a:gd name="T4" fmla="*/ 0 w 462"/>
              <a:gd name="T5" fmla="*/ 506 h 506"/>
              <a:gd name="T6" fmla="*/ 0 60000 65536"/>
              <a:gd name="T7" fmla="*/ 0 60000 65536"/>
              <a:gd name="T8" fmla="*/ 0 60000 65536"/>
              <a:gd name="T9" fmla="*/ 0 w 462"/>
              <a:gd name="T10" fmla="*/ 0 h 506"/>
              <a:gd name="T11" fmla="*/ 462 w 462"/>
              <a:gd name="T12" fmla="*/ 506 h 5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2" h="506">
                <a:moveTo>
                  <a:pt x="462" y="0"/>
                </a:moveTo>
                <a:lnTo>
                  <a:pt x="462" y="64"/>
                </a:lnTo>
                <a:lnTo>
                  <a:pt x="0" y="506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Freeform 15"/>
          <p:cNvSpPr>
            <a:spLocks/>
          </p:cNvSpPr>
          <p:nvPr/>
        </p:nvSpPr>
        <p:spPr bwMode="auto">
          <a:xfrm>
            <a:off x="901700" y="2803525"/>
            <a:ext cx="552450" cy="698500"/>
          </a:xfrm>
          <a:custGeom>
            <a:avLst/>
            <a:gdLst>
              <a:gd name="T0" fmla="*/ 348 w 348"/>
              <a:gd name="T1" fmla="*/ 440 h 440"/>
              <a:gd name="T2" fmla="*/ 0 w 348"/>
              <a:gd name="T3" fmla="*/ 128 h 440"/>
              <a:gd name="T4" fmla="*/ 0 w 348"/>
              <a:gd name="T5" fmla="*/ 0 h 440"/>
              <a:gd name="T6" fmla="*/ 0 60000 65536"/>
              <a:gd name="T7" fmla="*/ 0 60000 65536"/>
              <a:gd name="T8" fmla="*/ 0 60000 65536"/>
              <a:gd name="T9" fmla="*/ 0 w 348"/>
              <a:gd name="T10" fmla="*/ 0 h 440"/>
              <a:gd name="T11" fmla="*/ 348 w 348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440">
                <a:moveTo>
                  <a:pt x="348" y="440"/>
                </a:moveTo>
                <a:lnTo>
                  <a:pt x="0" y="12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Freeform 16"/>
          <p:cNvSpPr>
            <a:spLocks/>
          </p:cNvSpPr>
          <p:nvPr/>
        </p:nvSpPr>
        <p:spPr bwMode="auto">
          <a:xfrm>
            <a:off x="4718050" y="3044825"/>
            <a:ext cx="339725" cy="190500"/>
          </a:xfrm>
          <a:custGeom>
            <a:avLst/>
            <a:gdLst>
              <a:gd name="T0" fmla="*/ 0 w 214"/>
              <a:gd name="T1" fmla="*/ 120 h 120"/>
              <a:gd name="T2" fmla="*/ 146 w 214"/>
              <a:gd name="T3" fmla="*/ 0 h 120"/>
              <a:gd name="T4" fmla="*/ 214 w 214"/>
              <a:gd name="T5" fmla="*/ 0 h 120"/>
              <a:gd name="T6" fmla="*/ 0 60000 65536"/>
              <a:gd name="T7" fmla="*/ 0 60000 65536"/>
              <a:gd name="T8" fmla="*/ 0 60000 65536"/>
              <a:gd name="T9" fmla="*/ 0 w 214"/>
              <a:gd name="T10" fmla="*/ 0 h 120"/>
              <a:gd name="T11" fmla="*/ 214 w 214"/>
              <a:gd name="T12" fmla="*/ 120 h 1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120">
                <a:moveTo>
                  <a:pt x="0" y="120"/>
                </a:moveTo>
                <a:lnTo>
                  <a:pt x="146" y="0"/>
                </a:lnTo>
                <a:lnTo>
                  <a:pt x="214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Rectangle 17"/>
          <p:cNvSpPr>
            <a:spLocks noChangeArrowheads="1"/>
          </p:cNvSpPr>
          <p:nvPr/>
        </p:nvSpPr>
        <p:spPr bwMode="auto">
          <a:xfrm>
            <a:off x="2536825" y="2711450"/>
            <a:ext cx="9001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Fibers of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vestibular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nerve</a:t>
            </a:r>
            <a:endParaRPr lang="en-US" sz="1800" b="1">
              <a:latin typeface="Arial" charset="0"/>
            </a:endParaRPr>
          </a:p>
        </p:txBody>
      </p:sp>
      <p:sp>
        <p:nvSpPr>
          <p:cNvPr id="56330" name="Rectangle 18"/>
          <p:cNvSpPr>
            <a:spLocks noChangeArrowheads="1"/>
          </p:cNvSpPr>
          <p:nvPr/>
        </p:nvSpPr>
        <p:spPr bwMode="auto">
          <a:xfrm>
            <a:off x="463550" y="4521200"/>
            <a:ext cx="232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At rest, the cupula stands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upright.</a:t>
            </a:r>
            <a:endParaRPr lang="en-US" sz="1800" b="1">
              <a:latin typeface="Arial" charset="0"/>
            </a:endParaRPr>
          </a:p>
        </p:txBody>
      </p:sp>
      <p:sp>
        <p:nvSpPr>
          <p:cNvPr id="56331" name="Rectangle 19"/>
          <p:cNvSpPr>
            <a:spLocks noChangeArrowheads="1"/>
          </p:cNvSpPr>
          <p:nvPr/>
        </p:nvSpPr>
        <p:spPr bwMode="auto">
          <a:xfrm>
            <a:off x="463550" y="1968500"/>
            <a:ext cx="10144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Section of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ampulla,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filled with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endolymph</a:t>
            </a:r>
            <a:endParaRPr lang="en-US" sz="1800" b="1">
              <a:latin typeface="Arial" charset="0"/>
            </a:endParaRPr>
          </a:p>
        </p:txBody>
      </p:sp>
      <p:sp>
        <p:nvSpPr>
          <p:cNvPr id="56332" name="Rectangle 20"/>
          <p:cNvSpPr>
            <a:spLocks noChangeArrowheads="1"/>
          </p:cNvSpPr>
          <p:nvPr/>
        </p:nvSpPr>
        <p:spPr bwMode="auto">
          <a:xfrm>
            <a:off x="469900" y="5124450"/>
            <a:ext cx="208438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231F20"/>
                </a:solidFill>
                <a:latin typeface="Arial Black" charset="0"/>
              </a:rPr>
              <a:t>(c) Movement of the</a:t>
            </a:r>
          </a:p>
          <a:p>
            <a:r>
              <a:rPr lang="en-US" sz="1500">
                <a:latin typeface="Arial Black" charset="0"/>
              </a:rPr>
              <a:t>     </a:t>
            </a:r>
            <a:r>
              <a:rPr lang="en-US" sz="1500">
                <a:solidFill>
                  <a:srgbClr val="231F20"/>
                </a:solidFill>
                <a:latin typeface="Arial Black" charset="0"/>
              </a:rPr>
              <a:t>cupula during</a:t>
            </a:r>
          </a:p>
          <a:p>
            <a:r>
              <a:rPr lang="en-US" sz="1500">
                <a:latin typeface="Arial Black" charset="0"/>
              </a:rPr>
              <a:t>     </a:t>
            </a:r>
            <a:r>
              <a:rPr lang="en-US" sz="1500">
                <a:solidFill>
                  <a:srgbClr val="231F20"/>
                </a:solidFill>
                <a:latin typeface="Arial Black" charset="0"/>
              </a:rPr>
              <a:t>rotational</a:t>
            </a:r>
          </a:p>
          <a:p>
            <a:r>
              <a:rPr lang="en-US" sz="1500">
                <a:latin typeface="Arial Black" charset="0"/>
              </a:rPr>
              <a:t>     </a:t>
            </a:r>
            <a:r>
              <a:rPr lang="en-US" sz="1500">
                <a:solidFill>
                  <a:srgbClr val="231F20"/>
                </a:solidFill>
                <a:latin typeface="Arial Black" charset="0"/>
              </a:rPr>
              <a:t>acceleration</a:t>
            </a:r>
          </a:p>
          <a:p>
            <a:r>
              <a:rPr lang="en-US" sz="1500">
                <a:latin typeface="Arial Black" charset="0"/>
              </a:rPr>
              <a:t>     </a:t>
            </a:r>
            <a:r>
              <a:rPr lang="en-US" sz="1500">
                <a:solidFill>
                  <a:srgbClr val="231F20"/>
                </a:solidFill>
                <a:latin typeface="Arial Black" charset="0"/>
              </a:rPr>
              <a:t>and deceleration</a:t>
            </a:r>
            <a:endParaRPr lang="en-US" sz="1800">
              <a:latin typeface="Arial" charset="0"/>
            </a:endParaRPr>
          </a:p>
        </p:txBody>
      </p:sp>
      <p:sp>
        <p:nvSpPr>
          <p:cNvPr id="56333" name="Rectangle 21"/>
          <p:cNvSpPr>
            <a:spLocks noChangeArrowheads="1"/>
          </p:cNvSpPr>
          <p:nvPr/>
        </p:nvSpPr>
        <p:spPr bwMode="auto">
          <a:xfrm>
            <a:off x="1238250" y="2882900"/>
            <a:ext cx="6445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Cupula</a:t>
            </a:r>
            <a:endParaRPr lang="en-US" sz="1800" b="1">
              <a:latin typeface="Arial" charset="0"/>
            </a:endParaRPr>
          </a:p>
        </p:txBody>
      </p:sp>
      <p:sp>
        <p:nvSpPr>
          <p:cNvPr id="56334" name="Rectangle 22"/>
          <p:cNvSpPr>
            <a:spLocks noChangeArrowheads="1"/>
          </p:cNvSpPr>
          <p:nvPr/>
        </p:nvSpPr>
        <p:spPr bwMode="auto">
          <a:xfrm>
            <a:off x="5089525" y="2921000"/>
            <a:ext cx="17303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Flow of endolymph</a:t>
            </a:r>
            <a:endParaRPr lang="en-US" sz="1800" b="1">
              <a:latin typeface="Arial" charset="0"/>
            </a:endParaRPr>
          </a:p>
        </p:txBody>
      </p:sp>
      <p:sp>
        <p:nvSpPr>
          <p:cNvPr id="56335" name="Rectangle 23"/>
          <p:cNvSpPr>
            <a:spLocks noChangeArrowheads="1"/>
          </p:cNvSpPr>
          <p:nvPr/>
        </p:nvSpPr>
        <p:spPr bwMode="auto">
          <a:xfrm>
            <a:off x="3381375" y="4543425"/>
            <a:ext cx="2749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During rotational acceleration,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endolymph moves inside the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semicircular canals in the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direction opposite the rotation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(it lags behind due to inertia).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Endolymph flow bends the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cupula and excites the hair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cells.</a:t>
            </a:r>
            <a:endParaRPr lang="en-US" sz="1800" b="1">
              <a:latin typeface="Arial" charset="0"/>
            </a:endParaRPr>
          </a:p>
        </p:txBody>
      </p:sp>
      <p:sp>
        <p:nvSpPr>
          <p:cNvPr id="56336" name="Rectangle 24"/>
          <p:cNvSpPr>
            <a:spLocks noChangeArrowheads="1"/>
          </p:cNvSpPr>
          <p:nvPr/>
        </p:nvSpPr>
        <p:spPr bwMode="auto">
          <a:xfrm>
            <a:off x="6378575" y="4543425"/>
            <a:ext cx="2241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As rotational movement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slows, endolymph keeps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moving in the direction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of the rotation, bending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the cupula in the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opposite direction from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acceleration and</a:t>
            </a:r>
          </a:p>
          <a:p>
            <a:r>
              <a:rPr lang="en-US" sz="1500" b="1">
                <a:solidFill>
                  <a:srgbClr val="231F20"/>
                </a:solidFill>
                <a:latin typeface="Arial" charset="0"/>
              </a:rPr>
              <a:t>inhibiting the hair cells.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Equilibrium Pathway to the Brain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Pathways are complex and poorly traced</a:t>
            </a:r>
          </a:p>
          <a:p>
            <a:pPr eaLnBrk="1" hangingPunct="1"/>
            <a:r>
              <a:rPr lang="en-US" sz="2600"/>
              <a:t>Impulses travel to the vestibular nuclei in the brain stem or the cerebellum, both of which receive other input</a:t>
            </a:r>
          </a:p>
          <a:p>
            <a:pPr eaLnBrk="1" hangingPunct="1"/>
            <a:r>
              <a:rPr lang="en-US" sz="2600"/>
              <a:t>Three modes of input for balance and orientation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Vestibular receptors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Visual receptors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Somatic receptors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Structure of the Eyeball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Wall of eyeball contains three layers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 Fibrous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Vascular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Sensory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Internal cavity is filled with fluids called humors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lens separates the internal cavity into anterior and posterior segments (cavities)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15.4a</a:t>
            </a:r>
          </a:p>
        </p:txBody>
      </p:sp>
      <p:pic>
        <p:nvPicPr>
          <p:cNvPr id="41987" name="Picture 9" descr="figure_15_04_a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2750"/>
            <a:ext cx="82296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Freeform 10"/>
          <p:cNvSpPr>
            <a:spLocks/>
          </p:cNvSpPr>
          <p:nvPr/>
        </p:nvSpPr>
        <p:spPr bwMode="auto">
          <a:xfrm>
            <a:off x="2778125" y="2582863"/>
            <a:ext cx="57150" cy="460375"/>
          </a:xfrm>
          <a:custGeom>
            <a:avLst/>
            <a:gdLst>
              <a:gd name="T0" fmla="*/ 36 w 36"/>
              <a:gd name="T1" fmla="*/ 0 h 290"/>
              <a:gd name="T2" fmla="*/ 0 w 36"/>
              <a:gd name="T3" fmla="*/ 0 h 290"/>
              <a:gd name="T4" fmla="*/ 0 w 36"/>
              <a:gd name="T5" fmla="*/ 290 h 290"/>
              <a:gd name="T6" fmla="*/ 28 w 36"/>
              <a:gd name="T7" fmla="*/ 290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290"/>
              <a:gd name="T14" fmla="*/ 36 w 36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290">
                <a:moveTo>
                  <a:pt x="36" y="0"/>
                </a:moveTo>
                <a:lnTo>
                  <a:pt x="0" y="0"/>
                </a:lnTo>
                <a:lnTo>
                  <a:pt x="0" y="290"/>
                </a:lnTo>
                <a:lnTo>
                  <a:pt x="28" y="29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9" name="Freeform 11"/>
          <p:cNvSpPr>
            <a:spLocks/>
          </p:cNvSpPr>
          <p:nvPr/>
        </p:nvSpPr>
        <p:spPr bwMode="auto">
          <a:xfrm>
            <a:off x="1730375" y="709613"/>
            <a:ext cx="1898650" cy="800100"/>
          </a:xfrm>
          <a:custGeom>
            <a:avLst/>
            <a:gdLst>
              <a:gd name="T0" fmla="*/ 0 w 1196"/>
              <a:gd name="T1" fmla="*/ 0 h 504"/>
              <a:gd name="T2" fmla="*/ 210 w 1196"/>
              <a:gd name="T3" fmla="*/ 0 h 504"/>
              <a:gd name="T4" fmla="*/ 1196 w 1196"/>
              <a:gd name="T5" fmla="*/ 504 h 504"/>
              <a:gd name="T6" fmla="*/ 0 60000 65536"/>
              <a:gd name="T7" fmla="*/ 0 60000 65536"/>
              <a:gd name="T8" fmla="*/ 0 60000 65536"/>
              <a:gd name="T9" fmla="*/ 0 w 1196"/>
              <a:gd name="T10" fmla="*/ 0 h 504"/>
              <a:gd name="T11" fmla="*/ 1196 w 1196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6" h="504">
                <a:moveTo>
                  <a:pt x="0" y="0"/>
                </a:moveTo>
                <a:lnTo>
                  <a:pt x="210" y="0"/>
                </a:lnTo>
                <a:lnTo>
                  <a:pt x="1196" y="50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Freeform 12"/>
          <p:cNvSpPr>
            <a:spLocks/>
          </p:cNvSpPr>
          <p:nvPr/>
        </p:nvSpPr>
        <p:spPr bwMode="auto">
          <a:xfrm>
            <a:off x="1828800" y="992188"/>
            <a:ext cx="1384300" cy="800100"/>
          </a:xfrm>
          <a:custGeom>
            <a:avLst/>
            <a:gdLst>
              <a:gd name="T0" fmla="*/ 0 w 872"/>
              <a:gd name="T1" fmla="*/ 0 h 504"/>
              <a:gd name="T2" fmla="*/ 156 w 872"/>
              <a:gd name="T3" fmla="*/ 0 h 504"/>
              <a:gd name="T4" fmla="*/ 872 w 872"/>
              <a:gd name="T5" fmla="*/ 504 h 504"/>
              <a:gd name="T6" fmla="*/ 0 60000 65536"/>
              <a:gd name="T7" fmla="*/ 0 60000 65536"/>
              <a:gd name="T8" fmla="*/ 0 60000 65536"/>
              <a:gd name="T9" fmla="*/ 0 w 872"/>
              <a:gd name="T10" fmla="*/ 0 h 504"/>
              <a:gd name="T11" fmla="*/ 872 w 872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2" h="504">
                <a:moveTo>
                  <a:pt x="0" y="0"/>
                </a:moveTo>
                <a:lnTo>
                  <a:pt x="156" y="0"/>
                </a:lnTo>
                <a:lnTo>
                  <a:pt x="872" y="50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1" name="Freeform 13"/>
          <p:cNvSpPr>
            <a:spLocks/>
          </p:cNvSpPr>
          <p:nvPr/>
        </p:nvSpPr>
        <p:spPr bwMode="auto">
          <a:xfrm>
            <a:off x="2003425" y="1290638"/>
            <a:ext cx="1200150" cy="809625"/>
          </a:xfrm>
          <a:custGeom>
            <a:avLst/>
            <a:gdLst>
              <a:gd name="T0" fmla="*/ 0 w 756"/>
              <a:gd name="T1" fmla="*/ 0 h 510"/>
              <a:gd name="T2" fmla="*/ 70 w 756"/>
              <a:gd name="T3" fmla="*/ 0 h 510"/>
              <a:gd name="T4" fmla="*/ 756 w 756"/>
              <a:gd name="T5" fmla="*/ 510 h 510"/>
              <a:gd name="T6" fmla="*/ 0 60000 65536"/>
              <a:gd name="T7" fmla="*/ 0 60000 65536"/>
              <a:gd name="T8" fmla="*/ 0 60000 65536"/>
              <a:gd name="T9" fmla="*/ 0 w 756"/>
              <a:gd name="T10" fmla="*/ 0 h 510"/>
              <a:gd name="T11" fmla="*/ 756 w 756"/>
              <a:gd name="T12" fmla="*/ 510 h 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6" h="510">
                <a:moveTo>
                  <a:pt x="0" y="0"/>
                </a:moveTo>
                <a:lnTo>
                  <a:pt x="70" y="0"/>
                </a:lnTo>
                <a:lnTo>
                  <a:pt x="756" y="51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Freeform 14"/>
          <p:cNvSpPr>
            <a:spLocks/>
          </p:cNvSpPr>
          <p:nvPr/>
        </p:nvSpPr>
        <p:spPr bwMode="auto">
          <a:xfrm>
            <a:off x="1311275" y="2074863"/>
            <a:ext cx="1238250" cy="165100"/>
          </a:xfrm>
          <a:custGeom>
            <a:avLst/>
            <a:gdLst>
              <a:gd name="T0" fmla="*/ 0 w 780"/>
              <a:gd name="T1" fmla="*/ 0 h 104"/>
              <a:gd name="T2" fmla="*/ 124 w 780"/>
              <a:gd name="T3" fmla="*/ 0 h 104"/>
              <a:gd name="T4" fmla="*/ 780 w 780"/>
              <a:gd name="T5" fmla="*/ 104 h 104"/>
              <a:gd name="T6" fmla="*/ 0 60000 65536"/>
              <a:gd name="T7" fmla="*/ 0 60000 65536"/>
              <a:gd name="T8" fmla="*/ 0 60000 65536"/>
              <a:gd name="T9" fmla="*/ 0 w 780"/>
              <a:gd name="T10" fmla="*/ 0 h 104"/>
              <a:gd name="T11" fmla="*/ 780 w 780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0" h="104">
                <a:moveTo>
                  <a:pt x="0" y="0"/>
                </a:moveTo>
                <a:lnTo>
                  <a:pt x="124" y="0"/>
                </a:lnTo>
                <a:lnTo>
                  <a:pt x="780" y="10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Freeform 15"/>
          <p:cNvSpPr>
            <a:spLocks/>
          </p:cNvSpPr>
          <p:nvPr/>
        </p:nvSpPr>
        <p:spPr bwMode="auto">
          <a:xfrm>
            <a:off x="879475" y="2379663"/>
            <a:ext cx="2022475" cy="101600"/>
          </a:xfrm>
          <a:custGeom>
            <a:avLst/>
            <a:gdLst>
              <a:gd name="T0" fmla="*/ 0 w 1274"/>
              <a:gd name="T1" fmla="*/ 0 h 64"/>
              <a:gd name="T2" fmla="*/ 224 w 1274"/>
              <a:gd name="T3" fmla="*/ 0 h 64"/>
              <a:gd name="T4" fmla="*/ 1274 w 1274"/>
              <a:gd name="T5" fmla="*/ 64 h 64"/>
              <a:gd name="T6" fmla="*/ 0 60000 65536"/>
              <a:gd name="T7" fmla="*/ 0 60000 65536"/>
              <a:gd name="T8" fmla="*/ 0 60000 65536"/>
              <a:gd name="T9" fmla="*/ 0 w 1274"/>
              <a:gd name="T10" fmla="*/ 0 h 64"/>
              <a:gd name="T11" fmla="*/ 1274 w 1274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4" h="64">
                <a:moveTo>
                  <a:pt x="0" y="0"/>
                </a:moveTo>
                <a:lnTo>
                  <a:pt x="224" y="0"/>
                </a:lnTo>
                <a:lnTo>
                  <a:pt x="1274" y="6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4" name="Freeform 16"/>
          <p:cNvSpPr>
            <a:spLocks/>
          </p:cNvSpPr>
          <p:nvPr/>
        </p:nvSpPr>
        <p:spPr bwMode="auto">
          <a:xfrm>
            <a:off x="1060450" y="2655888"/>
            <a:ext cx="1720850" cy="161925"/>
          </a:xfrm>
          <a:custGeom>
            <a:avLst/>
            <a:gdLst>
              <a:gd name="T0" fmla="*/ 0 w 1084"/>
              <a:gd name="T1" fmla="*/ 0 h 102"/>
              <a:gd name="T2" fmla="*/ 400 w 1084"/>
              <a:gd name="T3" fmla="*/ 0 h 102"/>
              <a:gd name="T4" fmla="*/ 1084 w 1084"/>
              <a:gd name="T5" fmla="*/ 102 h 102"/>
              <a:gd name="T6" fmla="*/ 0 60000 65536"/>
              <a:gd name="T7" fmla="*/ 0 60000 65536"/>
              <a:gd name="T8" fmla="*/ 0 60000 65536"/>
              <a:gd name="T9" fmla="*/ 0 w 1084"/>
              <a:gd name="T10" fmla="*/ 0 h 102"/>
              <a:gd name="T11" fmla="*/ 1084 w 108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4" h="102">
                <a:moveTo>
                  <a:pt x="0" y="0"/>
                </a:moveTo>
                <a:lnTo>
                  <a:pt x="400" y="0"/>
                </a:lnTo>
                <a:lnTo>
                  <a:pt x="1084" y="10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5" name="Line 17"/>
          <p:cNvSpPr>
            <a:spLocks noChangeShapeType="1"/>
          </p:cNvSpPr>
          <p:nvPr/>
        </p:nvSpPr>
        <p:spPr bwMode="auto">
          <a:xfrm>
            <a:off x="1927225" y="2963863"/>
            <a:ext cx="30480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6" name="Freeform 18"/>
          <p:cNvSpPr>
            <a:spLocks/>
          </p:cNvSpPr>
          <p:nvPr/>
        </p:nvSpPr>
        <p:spPr bwMode="auto">
          <a:xfrm>
            <a:off x="1412875" y="3259138"/>
            <a:ext cx="1333500" cy="127000"/>
          </a:xfrm>
          <a:custGeom>
            <a:avLst/>
            <a:gdLst>
              <a:gd name="T0" fmla="*/ 0 w 840"/>
              <a:gd name="T1" fmla="*/ 0 h 80"/>
              <a:gd name="T2" fmla="*/ 120 w 840"/>
              <a:gd name="T3" fmla="*/ 0 h 80"/>
              <a:gd name="T4" fmla="*/ 840 w 840"/>
              <a:gd name="T5" fmla="*/ 80 h 80"/>
              <a:gd name="T6" fmla="*/ 0 60000 65536"/>
              <a:gd name="T7" fmla="*/ 0 60000 65536"/>
              <a:gd name="T8" fmla="*/ 0 60000 65536"/>
              <a:gd name="T9" fmla="*/ 0 w 840"/>
              <a:gd name="T10" fmla="*/ 0 h 80"/>
              <a:gd name="T11" fmla="*/ 840 w 840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80">
                <a:moveTo>
                  <a:pt x="0" y="0"/>
                </a:moveTo>
                <a:lnTo>
                  <a:pt x="120" y="0"/>
                </a:lnTo>
                <a:lnTo>
                  <a:pt x="840" y="8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7" name="Freeform 19"/>
          <p:cNvSpPr>
            <a:spLocks/>
          </p:cNvSpPr>
          <p:nvPr/>
        </p:nvSpPr>
        <p:spPr bwMode="auto">
          <a:xfrm>
            <a:off x="1054100" y="3290888"/>
            <a:ext cx="2060575" cy="742950"/>
          </a:xfrm>
          <a:custGeom>
            <a:avLst/>
            <a:gdLst>
              <a:gd name="T0" fmla="*/ 0 w 1298"/>
              <a:gd name="T1" fmla="*/ 468 h 468"/>
              <a:gd name="T2" fmla="*/ 670 w 1298"/>
              <a:gd name="T3" fmla="*/ 468 h 468"/>
              <a:gd name="T4" fmla="*/ 1298 w 1298"/>
              <a:gd name="T5" fmla="*/ 0 h 468"/>
              <a:gd name="T6" fmla="*/ 0 60000 65536"/>
              <a:gd name="T7" fmla="*/ 0 60000 65536"/>
              <a:gd name="T8" fmla="*/ 0 60000 65536"/>
              <a:gd name="T9" fmla="*/ 0 w 1298"/>
              <a:gd name="T10" fmla="*/ 0 h 468"/>
              <a:gd name="T11" fmla="*/ 1298 w 1298"/>
              <a:gd name="T12" fmla="*/ 468 h 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8" h="468">
                <a:moveTo>
                  <a:pt x="0" y="468"/>
                </a:moveTo>
                <a:lnTo>
                  <a:pt x="670" y="468"/>
                </a:lnTo>
                <a:lnTo>
                  <a:pt x="1298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8" name="Freeform 20"/>
          <p:cNvSpPr>
            <a:spLocks/>
          </p:cNvSpPr>
          <p:nvPr/>
        </p:nvSpPr>
        <p:spPr bwMode="auto">
          <a:xfrm>
            <a:off x="2146300" y="3903663"/>
            <a:ext cx="854075" cy="447675"/>
          </a:xfrm>
          <a:custGeom>
            <a:avLst/>
            <a:gdLst>
              <a:gd name="T0" fmla="*/ 0 w 538"/>
              <a:gd name="T1" fmla="*/ 282 h 282"/>
              <a:gd name="T2" fmla="*/ 278 w 538"/>
              <a:gd name="T3" fmla="*/ 282 h 282"/>
              <a:gd name="T4" fmla="*/ 538 w 538"/>
              <a:gd name="T5" fmla="*/ 0 h 282"/>
              <a:gd name="T6" fmla="*/ 0 60000 65536"/>
              <a:gd name="T7" fmla="*/ 0 60000 65536"/>
              <a:gd name="T8" fmla="*/ 0 60000 65536"/>
              <a:gd name="T9" fmla="*/ 0 w 538"/>
              <a:gd name="T10" fmla="*/ 0 h 282"/>
              <a:gd name="T11" fmla="*/ 538 w 538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8" h="282">
                <a:moveTo>
                  <a:pt x="0" y="282"/>
                </a:moveTo>
                <a:lnTo>
                  <a:pt x="278" y="282"/>
                </a:lnTo>
                <a:lnTo>
                  <a:pt x="538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9" name="Freeform 21"/>
          <p:cNvSpPr>
            <a:spLocks/>
          </p:cNvSpPr>
          <p:nvPr/>
        </p:nvSpPr>
        <p:spPr bwMode="auto">
          <a:xfrm>
            <a:off x="6816725" y="2884488"/>
            <a:ext cx="228600" cy="390525"/>
          </a:xfrm>
          <a:custGeom>
            <a:avLst/>
            <a:gdLst>
              <a:gd name="T0" fmla="*/ 144 w 144"/>
              <a:gd name="T1" fmla="*/ 0 h 246"/>
              <a:gd name="T2" fmla="*/ 138 w 144"/>
              <a:gd name="T3" fmla="*/ 0 h 246"/>
              <a:gd name="T4" fmla="*/ 0 w 144"/>
              <a:gd name="T5" fmla="*/ 246 h 246"/>
              <a:gd name="T6" fmla="*/ 0 60000 65536"/>
              <a:gd name="T7" fmla="*/ 0 60000 65536"/>
              <a:gd name="T8" fmla="*/ 0 60000 65536"/>
              <a:gd name="T9" fmla="*/ 0 w 144"/>
              <a:gd name="T10" fmla="*/ 0 h 246"/>
              <a:gd name="T11" fmla="*/ 144 w 144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6">
                <a:moveTo>
                  <a:pt x="144" y="0"/>
                </a:moveTo>
                <a:lnTo>
                  <a:pt x="138" y="0"/>
                </a:lnTo>
                <a:lnTo>
                  <a:pt x="0" y="24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0" name="Freeform 22"/>
          <p:cNvSpPr>
            <a:spLocks/>
          </p:cNvSpPr>
          <p:nvPr/>
        </p:nvSpPr>
        <p:spPr bwMode="auto">
          <a:xfrm>
            <a:off x="6248400" y="3328988"/>
            <a:ext cx="790575" cy="1866900"/>
          </a:xfrm>
          <a:custGeom>
            <a:avLst/>
            <a:gdLst>
              <a:gd name="T0" fmla="*/ 498 w 498"/>
              <a:gd name="T1" fmla="*/ 1176 h 1176"/>
              <a:gd name="T2" fmla="*/ 398 w 498"/>
              <a:gd name="T3" fmla="*/ 1176 h 1176"/>
              <a:gd name="T4" fmla="*/ 0 w 498"/>
              <a:gd name="T5" fmla="*/ 0 h 1176"/>
              <a:gd name="T6" fmla="*/ 0 60000 65536"/>
              <a:gd name="T7" fmla="*/ 0 60000 65536"/>
              <a:gd name="T8" fmla="*/ 0 60000 65536"/>
              <a:gd name="T9" fmla="*/ 0 w 498"/>
              <a:gd name="T10" fmla="*/ 0 h 1176"/>
              <a:gd name="T11" fmla="*/ 498 w 498"/>
              <a:gd name="T12" fmla="*/ 1176 h 1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8" h="1176">
                <a:moveTo>
                  <a:pt x="498" y="1176"/>
                </a:moveTo>
                <a:lnTo>
                  <a:pt x="398" y="117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1" name="Line 23"/>
          <p:cNvSpPr>
            <a:spLocks noChangeShapeType="1"/>
          </p:cNvSpPr>
          <p:nvPr/>
        </p:nvSpPr>
        <p:spPr bwMode="auto">
          <a:xfrm flipH="1">
            <a:off x="6851650" y="2646363"/>
            <a:ext cx="1936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2" name="Freeform 24"/>
          <p:cNvSpPr>
            <a:spLocks/>
          </p:cNvSpPr>
          <p:nvPr/>
        </p:nvSpPr>
        <p:spPr bwMode="auto">
          <a:xfrm>
            <a:off x="6359525" y="2373313"/>
            <a:ext cx="685800" cy="247650"/>
          </a:xfrm>
          <a:custGeom>
            <a:avLst/>
            <a:gdLst>
              <a:gd name="T0" fmla="*/ 432 w 432"/>
              <a:gd name="T1" fmla="*/ 0 h 156"/>
              <a:gd name="T2" fmla="*/ 372 w 432"/>
              <a:gd name="T3" fmla="*/ 0 h 156"/>
              <a:gd name="T4" fmla="*/ 0 w 432"/>
              <a:gd name="T5" fmla="*/ 156 h 156"/>
              <a:gd name="T6" fmla="*/ 0 60000 65536"/>
              <a:gd name="T7" fmla="*/ 0 60000 65536"/>
              <a:gd name="T8" fmla="*/ 0 60000 65536"/>
              <a:gd name="T9" fmla="*/ 0 w 432"/>
              <a:gd name="T10" fmla="*/ 0 h 156"/>
              <a:gd name="T11" fmla="*/ 432 w 432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56">
                <a:moveTo>
                  <a:pt x="432" y="0"/>
                </a:moveTo>
                <a:lnTo>
                  <a:pt x="372" y="0"/>
                </a:lnTo>
                <a:lnTo>
                  <a:pt x="0" y="15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3" name="Freeform 25"/>
          <p:cNvSpPr>
            <a:spLocks/>
          </p:cNvSpPr>
          <p:nvPr/>
        </p:nvSpPr>
        <p:spPr bwMode="auto">
          <a:xfrm>
            <a:off x="6359525" y="2100263"/>
            <a:ext cx="685800" cy="450850"/>
          </a:xfrm>
          <a:custGeom>
            <a:avLst/>
            <a:gdLst>
              <a:gd name="T0" fmla="*/ 432 w 432"/>
              <a:gd name="T1" fmla="*/ 0 h 284"/>
              <a:gd name="T2" fmla="*/ 372 w 432"/>
              <a:gd name="T3" fmla="*/ 0 h 284"/>
              <a:gd name="T4" fmla="*/ 0 w 432"/>
              <a:gd name="T5" fmla="*/ 284 h 284"/>
              <a:gd name="T6" fmla="*/ 0 60000 65536"/>
              <a:gd name="T7" fmla="*/ 0 60000 65536"/>
              <a:gd name="T8" fmla="*/ 0 60000 65536"/>
              <a:gd name="T9" fmla="*/ 0 w 432"/>
              <a:gd name="T10" fmla="*/ 0 h 284"/>
              <a:gd name="T11" fmla="*/ 432 w 432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84">
                <a:moveTo>
                  <a:pt x="432" y="0"/>
                </a:moveTo>
                <a:lnTo>
                  <a:pt x="372" y="0"/>
                </a:lnTo>
                <a:lnTo>
                  <a:pt x="0" y="28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4" name="Freeform 26"/>
          <p:cNvSpPr>
            <a:spLocks/>
          </p:cNvSpPr>
          <p:nvPr/>
        </p:nvSpPr>
        <p:spPr bwMode="auto">
          <a:xfrm>
            <a:off x="5254625" y="1824038"/>
            <a:ext cx="1790700" cy="638175"/>
          </a:xfrm>
          <a:custGeom>
            <a:avLst/>
            <a:gdLst>
              <a:gd name="T0" fmla="*/ 1128 w 1128"/>
              <a:gd name="T1" fmla="*/ 0 h 402"/>
              <a:gd name="T2" fmla="*/ 1068 w 1128"/>
              <a:gd name="T3" fmla="*/ 0 h 402"/>
              <a:gd name="T4" fmla="*/ 0 w 1128"/>
              <a:gd name="T5" fmla="*/ 402 h 402"/>
              <a:gd name="T6" fmla="*/ 0 60000 65536"/>
              <a:gd name="T7" fmla="*/ 0 60000 65536"/>
              <a:gd name="T8" fmla="*/ 0 60000 65536"/>
              <a:gd name="T9" fmla="*/ 0 w 1128"/>
              <a:gd name="T10" fmla="*/ 0 h 402"/>
              <a:gd name="T11" fmla="*/ 1128 w 1128"/>
              <a:gd name="T12" fmla="*/ 402 h 4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8" h="402">
                <a:moveTo>
                  <a:pt x="1128" y="0"/>
                </a:moveTo>
                <a:lnTo>
                  <a:pt x="1068" y="0"/>
                </a:lnTo>
                <a:lnTo>
                  <a:pt x="0" y="40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5" name="Freeform 27"/>
          <p:cNvSpPr>
            <a:spLocks/>
          </p:cNvSpPr>
          <p:nvPr/>
        </p:nvSpPr>
        <p:spPr bwMode="auto">
          <a:xfrm>
            <a:off x="5476875" y="1550988"/>
            <a:ext cx="1568450" cy="454025"/>
          </a:xfrm>
          <a:custGeom>
            <a:avLst/>
            <a:gdLst>
              <a:gd name="T0" fmla="*/ 988 w 988"/>
              <a:gd name="T1" fmla="*/ 0 h 286"/>
              <a:gd name="T2" fmla="*/ 928 w 988"/>
              <a:gd name="T3" fmla="*/ 0 h 286"/>
              <a:gd name="T4" fmla="*/ 0 w 988"/>
              <a:gd name="T5" fmla="*/ 286 h 286"/>
              <a:gd name="T6" fmla="*/ 0 60000 65536"/>
              <a:gd name="T7" fmla="*/ 0 60000 65536"/>
              <a:gd name="T8" fmla="*/ 0 60000 65536"/>
              <a:gd name="T9" fmla="*/ 0 w 988"/>
              <a:gd name="T10" fmla="*/ 0 h 286"/>
              <a:gd name="T11" fmla="*/ 988 w 988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8" h="286">
                <a:moveTo>
                  <a:pt x="988" y="0"/>
                </a:moveTo>
                <a:lnTo>
                  <a:pt x="928" y="0"/>
                </a:lnTo>
                <a:lnTo>
                  <a:pt x="0" y="28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6" name="Freeform 28"/>
          <p:cNvSpPr>
            <a:spLocks/>
          </p:cNvSpPr>
          <p:nvPr/>
        </p:nvSpPr>
        <p:spPr bwMode="auto">
          <a:xfrm>
            <a:off x="6394450" y="1277938"/>
            <a:ext cx="650875" cy="196850"/>
          </a:xfrm>
          <a:custGeom>
            <a:avLst/>
            <a:gdLst>
              <a:gd name="T0" fmla="*/ 410 w 410"/>
              <a:gd name="T1" fmla="*/ 0 h 124"/>
              <a:gd name="T2" fmla="*/ 350 w 410"/>
              <a:gd name="T3" fmla="*/ 0 h 124"/>
              <a:gd name="T4" fmla="*/ 0 w 410"/>
              <a:gd name="T5" fmla="*/ 124 h 124"/>
              <a:gd name="T6" fmla="*/ 0 60000 65536"/>
              <a:gd name="T7" fmla="*/ 0 60000 65536"/>
              <a:gd name="T8" fmla="*/ 0 60000 65536"/>
              <a:gd name="T9" fmla="*/ 0 w 410"/>
              <a:gd name="T10" fmla="*/ 0 h 124"/>
              <a:gd name="T11" fmla="*/ 410 w 410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24">
                <a:moveTo>
                  <a:pt x="410" y="0"/>
                </a:moveTo>
                <a:lnTo>
                  <a:pt x="350" y="0"/>
                </a:lnTo>
                <a:lnTo>
                  <a:pt x="0" y="12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7" name="Freeform 29"/>
          <p:cNvSpPr>
            <a:spLocks/>
          </p:cNvSpPr>
          <p:nvPr/>
        </p:nvSpPr>
        <p:spPr bwMode="auto">
          <a:xfrm>
            <a:off x="2546350" y="4103688"/>
            <a:ext cx="1812925" cy="771525"/>
          </a:xfrm>
          <a:custGeom>
            <a:avLst/>
            <a:gdLst>
              <a:gd name="T0" fmla="*/ 0 w 1142"/>
              <a:gd name="T1" fmla="*/ 486 h 486"/>
              <a:gd name="T2" fmla="*/ 294 w 1142"/>
              <a:gd name="T3" fmla="*/ 486 h 486"/>
              <a:gd name="T4" fmla="*/ 1142 w 1142"/>
              <a:gd name="T5" fmla="*/ 0 h 486"/>
              <a:gd name="T6" fmla="*/ 0 60000 65536"/>
              <a:gd name="T7" fmla="*/ 0 60000 65536"/>
              <a:gd name="T8" fmla="*/ 0 60000 65536"/>
              <a:gd name="T9" fmla="*/ 0 w 1142"/>
              <a:gd name="T10" fmla="*/ 0 h 486"/>
              <a:gd name="T11" fmla="*/ 1142 w 1142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2" h="486">
                <a:moveTo>
                  <a:pt x="0" y="486"/>
                </a:moveTo>
                <a:lnTo>
                  <a:pt x="294" y="486"/>
                </a:lnTo>
                <a:lnTo>
                  <a:pt x="1142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8" name="Line 30"/>
          <p:cNvSpPr>
            <a:spLocks noChangeShapeType="1"/>
          </p:cNvSpPr>
          <p:nvPr/>
        </p:nvSpPr>
        <p:spPr bwMode="auto">
          <a:xfrm>
            <a:off x="2063750" y="709613"/>
            <a:ext cx="1625600" cy="99060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9" name="Line 31"/>
          <p:cNvSpPr>
            <a:spLocks noChangeShapeType="1"/>
          </p:cNvSpPr>
          <p:nvPr/>
        </p:nvSpPr>
        <p:spPr bwMode="auto">
          <a:xfrm>
            <a:off x="2063750" y="709613"/>
            <a:ext cx="1603375" cy="892175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0" name="Line 32"/>
          <p:cNvSpPr>
            <a:spLocks noChangeShapeType="1"/>
          </p:cNvSpPr>
          <p:nvPr/>
        </p:nvSpPr>
        <p:spPr bwMode="auto">
          <a:xfrm flipH="1">
            <a:off x="6442075" y="1824038"/>
            <a:ext cx="514350" cy="4476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1" name="Line 33"/>
          <p:cNvSpPr>
            <a:spLocks noChangeShapeType="1"/>
          </p:cNvSpPr>
          <p:nvPr/>
        </p:nvSpPr>
        <p:spPr bwMode="auto">
          <a:xfrm flipH="1">
            <a:off x="6442075" y="1554163"/>
            <a:ext cx="504825" cy="3683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2" name="Freeform 34"/>
          <p:cNvSpPr>
            <a:spLocks/>
          </p:cNvSpPr>
          <p:nvPr/>
        </p:nvSpPr>
        <p:spPr bwMode="auto">
          <a:xfrm>
            <a:off x="1733550" y="703263"/>
            <a:ext cx="1889125" cy="800100"/>
          </a:xfrm>
          <a:custGeom>
            <a:avLst/>
            <a:gdLst>
              <a:gd name="T0" fmla="*/ 0 w 1190"/>
              <a:gd name="T1" fmla="*/ 0 h 504"/>
              <a:gd name="T2" fmla="*/ 204 w 1190"/>
              <a:gd name="T3" fmla="*/ 0 h 504"/>
              <a:gd name="T4" fmla="*/ 1190 w 1190"/>
              <a:gd name="T5" fmla="*/ 504 h 504"/>
              <a:gd name="T6" fmla="*/ 0 60000 65536"/>
              <a:gd name="T7" fmla="*/ 0 60000 65536"/>
              <a:gd name="T8" fmla="*/ 0 60000 65536"/>
              <a:gd name="T9" fmla="*/ 0 w 1190"/>
              <a:gd name="T10" fmla="*/ 0 h 504"/>
              <a:gd name="T11" fmla="*/ 1190 w 1190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" h="504">
                <a:moveTo>
                  <a:pt x="0" y="0"/>
                </a:moveTo>
                <a:lnTo>
                  <a:pt x="204" y="0"/>
                </a:lnTo>
                <a:lnTo>
                  <a:pt x="1190" y="50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3" name="Freeform 35"/>
          <p:cNvSpPr>
            <a:spLocks/>
          </p:cNvSpPr>
          <p:nvPr/>
        </p:nvSpPr>
        <p:spPr bwMode="auto">
          <a:xfrm>
            <a:off x="1816100" y="985838"/>
            <a:ext cx="1390650" cy="800100"/>
          </a:xfrm>
          <a:custGeom>
            <a:avLst/>
            <a:gdLst>
              <a:gd name="T0" fmla="*/ 0 w 876"/>
              <a:gd name="T1" fmla="*/ 0 h 504"/>
              <a:gd name="T2" fmla="*/ 160 w 876"/>
              <a:gd name="T3" fmla="*/ 0 h 504"/>
              <a:gd name="T4" fmla="*/ 876 w 876"/>
              <a:gd name="T5" fmla="*/ 504 h 504"/>
              <a:gd name="T6" fmla="*/ 0 60000 65536"/>
              <a:gd name="T7" fmla="*/ 0 60000 65536"/>
              <a:gd name="T8" fmla="*/ 0 60000 65536"/>
              <a:gd name="T9" fmla="*/ 0 w 876"/>
              <a:gd name="T10" fmla="*/ 0 h 504"/>
              <a:gd name="T11" fmla="*/ 876 w 876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504">
                <a:moveTo>
                  <a:pt x="0" y="0"/>
                </a:moveTo>
                <a:lnTo>
                  <a:pt x="160" y="0"/>
                </a:lnTo>
                <a:lnTo>
                  <a:pt x="876" y="50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4" name="Freeform 36"/>
          <p:cNvSpPr>
            <a:spLocks/>
          </p:cNvSpPr>
          <p:nvPr/>
        </p:nvSpPr>
        <p:spPr bwMode="auto">
          <a:xfrm>
            <a:off x="1997075" y="1284288"/>
            <a:ext cx="1200150" cy="809625"/>
          </a:xfrm>
          <a:custGeom>
            <a:avLst/>
            <a:gdLst>
              <a:gd name="T0" fmla="*/ 0 w 756"/>
              <a:gd name="T1" fmla="*/ 0 h 510"/>
              <a:gd name="T2" fmla="*/ 70 w 756"/>
              <a:gd name="T3" fmla="*/ 0 h 510"/>
              <a:gd name="T4" fmla="*/ 756 w 756"/>
              <a:gd name="T5" fmla="*/ 510 h 510"/>
              <a:gd name="T6" fmla="*/ 0 60000 65536"/>
              <a:gd name="T7" fmla="*/ 0 60000 65536"/>
              <a:gd name="T8" fmla="*/ 0 60000 65536"/>
              <a:gd name="T9" fmla="*/ 0 w 756"/>
              <a:gd name="T10" fmla="*/ 0 h 510"/>
              <a:gd name="T11" fmla="*/ 756 w 756"/>
              <a:gd name="T12" fmla="*/ 510 h 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6" h="510">
                <a:moveTo>
                  <a:pt x="0" y="0"/>
                </a:moveTo>
                <a:lnTo>
                  <a:pt x="70" y="0"/>
                </a:lnTo>
                <a:lnTo>
                  <a:pt x="756" y="51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5" name="Freeform 37"/>
          <p:cNvSpPr>
            <a:spLocks/>
          </p:cNvSpPr>
          <p:nvPr/>
        </p:nvSpPr>
        <p:spPr bwMode="auto">
          <a:xfrm>
            <a:off x="1304925" y="2068513"/>
            <a:ext cx="1238250" cy="165100"/>
          </a:xfrm>
          <a:custGeom>
            <a:avLst/>
            <a:gdLst>
              <a:gd name="T0" fmla="*/ 0 w 780"/>
              <a:gd name="T1" fmla="*/ 0 h 104"/>
              <a:gd name="T2" fmla="*/ 124 w 780"/>
              <a:gd name="T3" fmla="*/ 0 h 104"/>
              <a:gd name="T4" fmla="*/ 780 w 780"/>
              <a:gd name="T5" fmla="*/ 104 h 104"/>
              <a:gd name="T6" fmla="*/ 0 60000 65536"/>
              <a:gd name="T7" fmla="*/ 0 60000 65536"/>
              <a:gd name="T8" fmla="*/ 0 60000 65536"/>
              <a:gd name="T9" fmla="*/ 0 w 780"/>
              <a:gd name="T10" fmla="*/ 0 h 104"/>
              <a:gd name="T11" fmla="*/ 780 w 780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0" h="104">
                <a:moveTo>
                  <a:pt x="0" y="0"/>
                </a:moveTo>
                <a:lnTo>
                  <a:pt x="124" y="0"/>
                </a:lnTo>
                <a:lnTo>
                  <a:pt x="780" y="10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6" name="Freeform 38"/>
          <p:cNvSpPr>
            <a:spLocks/>
          </p:cNvSpPr>
          <p:nvPr/>
        </p:nvSpPr>
        <p:spPr bwMode="auto">
          <a:xfrm>
            <a:off x="873125" y="2373313"/>
            <a:ext cx="2022475" cy="101600"/>
          </a:xfrm>
          <a:custGeom>
            <a:avLst/>
            <a:gdLst>
              <a:gd name="T0" fmla="*/ 0 w 1274"/>
              <a:gd name="T1" fmla="*/ 0 h 64"/>
              <a:gd name="T2" fmla="*/ 224 w 1274"/>
              <a:gd name="T3" fmla="*/ 0 h 64"/>
              <a:gd name="T4" fmla="*/ 1274 w 1274"/>
              <a:gd name="T5" fmla="*/ 64 h 64"/>
              <a:gd name="T6" fmla="*/ 0 60000 65536"/>
              <a:gd name="T7" fmla="*/ 0 60000 65536"/>
              <a:gd name="T8" fmla="*/ 0 60000 65536"/>
              <a:gd name="T9" fmla="*/ 0 w 1274"/>
              <a:gd name="T10" fmla="*/ 0 h 64"/>
              <a:gd name="T11" fmla="*/ 1274 w 1274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4" h="64">
                <a:moveTo>
                  <a:pt x="0" y="0"/>
                </a:moveTo>
                <a:lnTo>
                  <a:pt x="224" y="0"/>
                </a:lnTo>
                <a:lnTo>
                  <a:pt x="1274" y="6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7" name="Freeform 39"/>
          <p:cNvSpPr>
            <a:spLocks/>
          </p:cNvSpPr>
          <p:nvPr/>
        </p:nvSpPr>
        <p:spPr bwMode="auto">
          <a:xfrm>
            <a:off x="1057275" y="2649538"/>
            <a:ext cx="1717675" cy="161925"/>
          </a:xfrm>
          <a:custGeom>
            <a:avLst/>
            <a:gdLst>
              <a:gd name="T0" fmla="*/ 0 w 1082"/>
              <a:gd name="T1" fmla="*/ 0 h 102"/>
              <a:gd name="T2" fmla="*/ 398 w 1082"/>
              <a:gd name="T3" fmla="*/ 0 h 102"/>
              <a:gd name="T4" fmla="*/ 1082 w 1082"/>
              <a:gd name="T5" fmla="*/ 102 h 102"/>
              <a:gd name="T6" fmla="*/ 0 60000 65536"/>
              <a:gd name="T7" fmla="*/ 0 60000 65536"/>
              <a:gd name="T8" fmla="*/ 0 60000 65536"/>
              <a:gd name="T9" fmla="*/ 0 w 1082"/>
              <a:gd name="T10" fmla="*/ 0 h 102"/>
              <a:gd name="T11" fmla="*/ 1082 w 1082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2" h="102">
                <a:moveTo>
                  <a:pt x="0" y="0"/>
                </a:moveTo>
                <a:lnTo>
                  <a:pt x="398" y="0"/>
                </a:lnTo>
                <a:lnTo>
                  <a:pt x="1082" y="102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8" name="Freeform 40"/>
          <p:cNvSpPr>
            <a:spLocks/>
          </p:cNvSpPr>
          <p:nvPr/>
        </p:nvSpPr>
        <p:spPr bwMode="auto">
          <a:xfrm>
            <a:off x="2771775" y="2576513"/>
            <a:ext cx="57150" cy="460375"/>
          </a:xfrm>
          <a:custGeom>
            <a:avLst/>
            <a:gdLst>
              <a:gd name="T0" fmla="*/ 36 w 36"/>
              <a:gd name="T1" fmla="*/ 0 h 290"/>
              <a:gd name="T2" fmla="*/ 0 w 36"/>
              <a:gd name="T3" fmla="*/ 0 h 290"/>
              <a:gd name="T4" fmla="*/ 0 w 36"/>
              <a:gd name="T5" fmla="*/ 290 h 290"/>
              <a:gd name="T6" fmla="*/ 28 w 36"/>
              <a:gd name="T7" fmla="*/ 290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290"/>
              <a:gd name="T14" fmla="*/ 36 w 36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290">
                <a:moveTo>
                  <a:pt x="36" y="0"/>
                </a:moveTo>
                <a:lnTo>
                  <a:pt x="0" y="0"/>
                </a:lnTo>
                <a:lnTo>
                  <a:pt x="0" y="290"/>
                </a:lnTo>
                <a:lnTo>
                  <a:pt x="28" y="29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9" name="Line 41"/>
          <p:cNvSpPr>
            <a:spLocks noChangeShapeType="1"/>
          </p:cNvSpPr>
          <p:nvPr/>
        </p:nvSpPr>
        <p:spPr bwMode="auto">
          <a:xfrm>
            <a:off x="1914525" y="2957513"/>
            <a:ext cx="3651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0" name="Freeform 42"/>
          <p:cNvSpPr>
            <a:spLocks/>
          </p:cNvSpPr>
          <p:nvPr/>
        </p:nvSpPr>
        <p:spPr bwMode="auto">
          <a:xfrm>
            <a:off x="1406525" y="3252788"/>
            <a:ext cx="1333500" cy="127000"/>
          </a:xfrm>
          <a:custGeom>
            <a:avLst/>
            <a:gdLst>
              <a:gd name="T0" fmla="*/ 0 w 840"/>
              <a:gd name="T1" fmla="*/ 0 h 80"/>
              <a:gd name="T2" fmla="*/ 120 w 840"/>
              <a:gd name="T3" fmla="*/ 0 h 80"/>
              <a:gd name="T4" fmla="*/ 840 w 840"/>
              <a:gd name="T5" fmla="*/ 80 h 80"/>
              <a:gd name="T6" fmla="*/ 0 60000 65536"/>
              <a:gd name="T7" fmla="*/ 0 60000 65536"/>
              <a:gd name="T8" fmla="*/ 0 60000 65536"/>
              <a:gd name="T9" fmla="*/ 0 w 840"/>
              <a:gd name="T10" fmla="*/ 0 h 80"/>
              <a:gd name="T11" fmla="*/ 840 w 840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80">
                <a:moveTo>
                  <a:pt x="0" y="0"/>
                </a:moveTo>
                <a:lnTo>
                  <a:pt x="120" y="0"/>
                </a:lnTo>
                <a:lnTo>
                  <a:pt x="840" y="8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1" name="Freeform 43"/>
          <p:cNvSpPr>
            <a:spLocks/>
          </p:cNvSpPr>
          <p:nvPr/>
        </p:nvSpPr>
        <p:spPr bwMode="auto">
          <a:xfrm>
            <a:off x="1047750" y="3284538"/>
            <a:ext cx="2060575" cy="742950"/>
          </a:xfrm>
          <a:custGeom>
            <a:avLst/>
            <a:gdLst>
              <a:gd name="T0" fmla="*/ 0 w 1298"/>
              <a:gd name="T1" fmla="*/ 468 h 468"/>
              <a:gd name="T2" fmla="*/ 670 w 1298"/>
              <a:gd name="T3" fmla="*/ 468 h 468"/>
              <a:gd name="T4" fmla="*/ 1298 w 1298"/>
              <a:gd name="T5" fmla="*/ 0 h 468"/>
              <a:gd name="T6" fmla="*/ 0 60000 65536"/>
              <a:gd name="T7" fmla="*/ 0 60000 65536"/>
              <a:gd name="T8" fmla="*/ 0 60000 65536"/>
              <a:gd name="T9" fmla="*/ 0 w 1298"/>
              <a:gd name="T10" fmla="*/ 0 h 468"/>
              <a:gd name="T11" fmla="*/ 1298 w 1298"/>
              <a:gd name="T12" fmla="*/ 468 h 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8" h="468">
                <a:moveTo>
                  <a:pt x="0" y="468"/>
                </a:moveTo>
                <a:lnTo>
                  <a:pt x="670" y="468"/>
                </a:lnTo>
                <a:lnTo>
                  <a:pt x="129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2" name="Freeform 44"/>
          <p:cNvSpPr>
            <a:spLocks/>
          </p:cNvSpPr>
          <p:nvPr/>
        </p:nvSpPr>
        <p:spPr bwMode="auto">
          <a:xfrm>
            <a:off x="2139950" y="3897313"/>
            <a:ext cx="854075" cy="447675"/>
          </a:xfrm>
          <a:custGeom>
            <a:avLst/>
            <a:gdLst>
              <a:gd name="T0" fmla="*/ 0 w 538"/>
              <a:gd name="T1" fmla="*/ 282 h 282"/>
              <a:gd name="T2" fmla="*/ 278 w 538"/>
              <a:gd name="T3" fmla="*/ 282 h 282"/>
              <a:gd name="T4" fmla="*/ 538 w 538"/>
              <a:gd name="T5" fmla="*/ 0 h 282"/>
              <a:gd name="T6" fmla="*/ 0 60000 65536"/>
              <a:gd name="T7" fmla="*/ 0 60000 65536"/>
              <a:gd name="T8" fmla="*/ 0 60000 65536"/>
              <a:gd name="T9" fmla="*/ 0 w 538"/>
              <a:gd name="T10" fmla="*/ 0 h 282"/>
              <a:gd name="T11" fmla="*/ 538 w 538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8" h="282">
                <a:moveTo>
                  <a:pt x="0" y="282"/>
                </a:moveTo>
                <a:lnTo>
                  <a:pt x="278" y="282"/>
                </a:lnTo>
                <a:lnTo>
                  <a:pt x="53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3" name="Freeform 45"/>
          <p:cNvSpPr>
            <a:spLocks/>
          </p:cNvSpPr>
          <p:nvPr/>
        </p:nvSpPr>
        <p:spPr bwMode="auto">
          <a:xfrm>
            <a:off x="6711950" y="3430588"/>
            <a:ext cx="327025" cy="933450"/>
          </a:xfrm>
          <a:custGeom>
            <a:avLst/>
            <a:gdLst>
              <a:gd name="T0" fmla="*/ 206 w 206"/>
              <a:gd name="T1" fmla="*/ 588 h 588"/>
              <a:gd name="T2" fmla="*/ 200 w 206"/>
              <a:gd name="T3" fmla="*/ 588 h 588"/>
              <a:gd name="T4" fmla="*/ 0 w 206"/>
              <a:gd name="T5" fmla="*/ 0 h 588"/>
              <a:gd name="T6" fmla="*/ 0 60000 65536"/>
              <a:gd name="T7" fmla="*/ 0 60000 65536"/>
              <a:gd name="T8" fmla="*/ 0 60000 65536"/>
              <a:gd name="T9" fmla="*/ 0 w 206"/>
              <a:gd name="T10" fmla="*/ 0 h 588"/>
              <a:gd name="T11" fmla="*/ 206 w 206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588">
                <a:moveTo>
                  <a:pt x="206" y="588"/>
                </a:moveTo>
                <a:lnTo>
                  <a:pt x="200" y="588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4" name="Line 46"/>
          <p:cNvSpPr>
            <a:spLocks noChangeShapeType="1"/>
          </p:cNvSpPr>
          <p:nvPr/>
        </p:nvSpPr>
        <p:spPr bwMode="auto">
          <a:xfrm>
            <a:off x="6581775" y="3436938"/>
            <a:ext cx="447675" cy="92710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5" name="Freeform 47"/>
          <p:cNvSpPr>
            <a:spLocks/>
          </p:cNvSpPr>
          <p:nvPr/>
        </p:nvSpPr>
        <p:spPr bwMode="auto">
          <a:xfrm>
            <a:off x="6705600" y="3424238"/>
            <a:ext cx="327025" cy="933450"/>
          </a:xfrm>
          <a:custGeom>
            <a:avLst/>
            <a:gdLst>
              <a:gd name="T0" fmla="*/ 206 w 206"/>
              <a:gd name="T1" fmla="*/ 588 h 588"/>
              <a:gd name="T2" fmla="*/ 200 w 206"/>
              <a:gd name="T3" fmla="*/ 588 h 588"/>
              <a:gd name="T4" fmla="*/ 0 w 206"/>
              <a:gd name="T5" fmla="*/ 0 h 588"/>
              <a:gd name="T6" fmla="*/ 0 60000 65536"/>
              <a:gd name="T7" fmla="*/ 0 60000 65536"/>
              <a:gd name="T8" fmla="*/ 0 60000 65536"/>
              <a:gd name="T9" fmla="*/ 0 w 206"/>
              <a:gd name="T10" fmla="*/ 0 h 588"/>
              <a:gd name="T11" fmla="*/ 206 w 206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588">
                <a:moveTo>
                  <a:pt x="206" y="588"/>
                </a:moveTo>
                <a:lnTo>
                  <a:pt x="200" y="58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6" name="Line 48"/>
          <p:cNvSpPr>
            <a:spLocks noChangeShapeType="1"/>
          </p:cNvSpPr>
          <p:nvPr/>
        </p:nvSpPr>
        <p:spPr bwMode="auto">
          <a:xfrm>
            <a:off x="6575425" y="3430588"/>
            <a:ext cx="447675" cy="9271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7" name="Freeform 49"/>
          <p:cNvSpPr>
            <a:spLocks/>
          </p:cNvSpPr>
          <p:nvPr/>
        </p:nvSpPr>
        <p:spPr bwMode="auto">
          <a:xfrm>
            <a:off x="6810375" y="2878138"/>
            <a:ext cx="228600" cy="390525"/>
          </a:xfrm>
          <a:custGeom>
            <a:avLst/>
            <a:gdLst>
              <a:gd name="T0" fmla="*/ 144 w 144"/>
              <a:gd name="T1" fmla="*/ 0 h 246"/>
              <a:gd name="T2" fmla="*/ 138 w 144"/>
              <a:gd name="T3" fmla="*/ 0 h 246"/>
              <a:gd name="T4" fmla="*/ 0 w 144"/>
              <a:gd name="T5" fmla="*/ 246 h 246"/>
              <a:gd name="T6" fmla="*/ 0 60000 65536"/>
              <a:gd name="T7" fmla="*/ 0 60000 65536"/>
              <a:gd name="T8" fmla="*/ 0 60000 65536"/>
              <a:gd name="T9" fmla="*/ 0 w 144"/>
              <a:gd name="T10" fmla="*/ 0 h 246"/>
              <a:gd name="T11" fmla="*/ 144 w 144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6">
                <a:moveTo>
                  <a:pt x="144" y="0"/>
                </a:moveTo>
                <a:lnTo>
                  <a:pt x="138" y="0"/>
                </a:lnTo>
                <a:lnTo>
                  <a:pt x="0" y="246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8" name="Freeform 50"/>
          <p:cNvSpPr>
            <a:spLocks/>
          </p:cNvSpPr>
          <p:nvPr/>
        </p:nvSpPr>
        <p:spPr bwMode="auto">
          <a:xfrm>
            <a:off x="6242050" y="3322638"/>
            <a:ext cx="790575" cy="1866900"/>
          </a:xfrm>
          <a:custGeom>
            <a:avLst/>
            <a:gdLst>
              <a:gd name="T0" fmla="*/ 498 w 498"/>
              <a:gd name="T1" fmla="*/ 1176 h 1176"/>
              <a:gd name="T2" fmla="*/ 398 w 498"/>
              <a:gd name="T3" fmla="*/ 1176 h 1176"/>
              <a:gd name="T4" fmla="*/ 0 w 498"/>
              <a:gd name="T5" fmla="*/ 0 h 1176"/>
              <a:gd name="T6" fmla="*/ 0 60000 65536"/>
              <a:gd name="T7" fmla="*/ 0 60000 65536"/>
              <a:gd name="T8" fmla="*/ 0 60000 65536"/>
              <a:gd name="T9" fmla="*/ 0 w 498"/>
              <a:gd name="T10" fmla="*/ 0 h 1176"/>
              <a:gd name="T11" fmla="*/ 498 w 498"/>
              <a:gd name="T12" fmla="*/ 1176 h 1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8" h="1176">
                <a:moveTo>
                  <a:pt x="498" y="1176"/>
                </a:moveTo>
                <a:lnTo>
                  <a:pt x="398" y="117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29" name="Line 51"/>
          <p:cNvSpPr>
            <a:spLocks noChangeShapeType="1"/>
          </p:cNvSpPr>
          <p:nvPr/>
        </p:nvSpPr>
        <p:spPr bwMode="auto">
          <a:xfrm flipH="1">
            <a:off x="6845300" y="2640013"/>
            <a:ext cx="1936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0" name="Freeform 52"/>
          <p:cNvSpPr>
            <a:spLocks/>
          </p:cNvSpPr>
          <p:nvPr/>
        </p:nvSpPr>
        <p:spPr bwMode="auto">
          <a:xfrm>
            <a:off x="6353175" y="2366963"/>
            <a:ext cx="685800" cy="247650"/>
          </a:xfrm>
          <a:custGeom>
            <a:avLst/>
            <a:gdLst>
              <a:gd name="T0" fmla="*/ 432 w 432"/>
              <a:gd name="T1" fmla="*/ 0 h 156"/>
              <a:gd name="T2" fmla="*/ 372 w 432"/>
              <a:gd name="T3" fmla="*/ 0 h 156"/>
              <a:gd name="T4" fmla="*/ 0 w 432"/>
              <a:gd name="T5" fmla="*/ 156 h 156"/>
              <a:gd name="T6" fmla="*/ 0 60000 65536"/>
              <a:gd name="T7" fmla="*/ 0 60000 65536"/>
              <a:gd name="T8" fmla="*/ 0 60000 65536"/>
              <a:gd name="T9" fmla="*/ 0 w 432"/>
              <a:gd name="T10" fmla="*/ 0 h 156"/>
              <a:gd name="T11" fmla="*/ 432 w 432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56">
                <a:moveTo>
                  <a:pt x="432" y="0"/>
                </a:moveTo>
                <a:lnTo>
                  <a:pt x="372" y="0"/>
                </a:lnTo>
                <a:lnTo>
                  <a:pt x="0" y="156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1" name="Freeform 53"/>
          <p:cNvSpPr>
            <a:spLocks/>
          </p:cNvSpPr>
          <p:nvPr/>
        </p:nvSpPr>
        <p:spPr bwMode="auto">
          <a:xfrm>
            <a:off x="6353175" y="2093913"/>
            <a:ext cx="685800" cy="450850"/>
          </a:xfrm>
          <a:custGeom>
            <a:avLst/>
            <a:gdLst>
              <a:gd name="T0" fmla="*/ 432 w 432"/>
              <a:gd name="T1" fmla="*/ 0 h 284"/>
              <a:gd name="T2" fmla="*/ 372 w 432"/>
              <a:gd name="T3" fmla="*/ 0 h 284"/>
              <a:gd name="T4" fmla="*/ 0 w 432"/>
              <a:gd name="T5" fmla="*/ 284 h 284"/>
              <a:gd name="T6" fmla="*/ 0 60000 65536"/>
              <a:gd name="T7" fmla="*/ 0 60000 65536"/>
              <a:gd name="T8" fmla="*/ 0 60000 65536"/>
              <a:gd name="T9" fmla="*/ 0 w 432"/>
              <a:gd name="T10" fmla="*/ 0 h 284"/>
              <a:gd name="T11" fmla="*/ 432 w 432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84">
                <a:moveTo>
                  <a:pt x="432" y="0"/>
                </a:moveTo>
                <a:lnTo>
                  <a:pt x="372" y="0"/>
                </a:lnTo>
                <a:lnTo>
                  <a:pt x="0" y="28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2" name="Freeform 54"/>
          <p:cNvSpPr>
            <a:spLocks/>
          </p:cNvSpPr>
          <p:nvPr/>
        </p:nvSpPr>
        <p:spPr bwMode="auto">
          <a:xfrm>
            <a:off x="5248275" y="1817688"/>
            <a:ext cx="1790700" cy="638175"/>
          </a:xfrm>
          <a:custGeom>
            <a:avLst/>
            <a:gdLst>
              <a:gd name="T0" fmla="*/ 1128 w 1128"/>
              <a:gd name="T1" fmla="*/ 0 h 402"/>
              <a:gd name="T2" fmla="*/ 1068 w 1128"/>
              <a:gd name="T3" fmla="*/ 0 h 402"/>
              <a:gd name="T4" fmla="*/ 0 w 1128"/>
              <a:gd name="T5" fmla="*/ 402 h 402"/>
              <a:gd name="T6" fmla="*/ 0 60000 65536"/>
              <a:gd name="T7" fmla="*/ 0 60000 65536"/>
              <a:gd name="T8" fmla="*/ 0 60000 65536"/>
              <a:gd name="T9" fmla="*/ 0 w 1128"/>
              <a:gd name="T10" fmla="*/ 0 h 402"/>
              <a:gd name="T11" fmla="*/ 1128 w 1128"/>
              <a:gd name="T12" fmla="*/ 402 h 4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8" h="402">
                <a:moveTo>
                  <a:pt x="1128" y="0"/>
                </a:moveTo>
                <a:lnTo>
                  <a:pt x="1068" y="0"/>
                </a:lnTo>
                <a:lnTo>
                  <a:pt x="0" y="402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3" name="Freeform 55"/>
          <p:cNvSpPr>
            <a:spLocks/>
          </p:cNvSpPr>
          <p:nvPr/>
        </p:nvSpPr>
        <p:spPr bwMode="auto">
          <a:xfrm>
            <a:off x="5470525" y="1544638"/>
            <a:ext cx="1568450" cy="454025"/>
          </a:xfrm>
          <a:custGeom>
            <a:avLst/>
            <a:gdLst>
              <a:gd name="T0" fmla="*/ 988 w 988"/>
              <a:gd name="T1" fmla="*/ 0 h 286"/>
              <a:gd name="T2" fmla="*/ 928 w 988"/>
              <a:gd name="T3" fmla="*/ 0 h 286"/>
              <a:gd name="T4" fmla="*/ 0 w 988"/>
              <a:gd name="T5" fmla="*/ 286 h 286"/>
              <a:gd name="T6" fmla="*/ 0 60000 65536"/>
              <a:gd name="T7" fmla="*/ 0 60000 65536"/>
              <a:gd name="T8" fmla="*/ 0 60000 65536"/>
              <a:gd name="T9" fmla="*/ 0 w 988"/>
              <a:gd name="T10" fmla="*/ 0 h 286"/>
              <a:gd name="T11" fmla="*/ 988 w 988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8" h="286">
                <a:moveTo>
                  <a:pt x="988" y="0"/>
                </a:moveTo>
                <a:lnTo>
                  <a:pt x="928" y="0"/>
                </a:lnTo>
                <a:lnTo>
                  <a:pt x="0" y="286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4" name="Freeform 56"/>
          <p:cNvSpPr>
            <a:spLocks/>
          </p:cNvSpPr>
          <p:nvPr/>
        </p:nvSpPr>
        <p:spPr bwMode="auto">
          <a:xfrm>
            <a:off x="6388100" y="1271588"/>
            <a:ext cx="650875" cy="196850"/>
          </a:xfrm>
          <a:custGeom>
            <a:avLst/>
            <a:gdLst>
              <a:gd name="T0" fmla="*/ 410 w 410"/>
              <a:gd name="T1" fmla="*/ 0 h 124"/>
              <a:gd name="T2" fmla="*/ 350 w 410"/>
              <a:gd name="T3" fmla="*/ 0 h 124"/>
              <a:gd name="T4" fmla="*/ 0 w 410"/>
              <a:gd name="T5" fmla="*/ 124 h 124"/>
              <a:gd name="T6" fmla="*/ 0 60000 65536"/>
              <a:gd name="T7" fmla="*/ 0 60000 65536"/>
              <a:gd name="T8" fmla="*/ 0 60000 65536"/>
              <a:gd name="T9" fmla="*/ 0 w 410"/>
              <a:gd name="T10" fmla="*/ 0 h 124"/>
              <a:gd name="T11" fmla="*/ 410 w 410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24">
                <a:moveTo>
                  <a:pt x="410" y="0"/>
                </a:moveTo>
                <a:lnTo>
                  <a:pt x="350" y="0"/>
                </a:lnTo>
                <a:lnTo>
                  <a:pt x="0" y="12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5" name="Freeform 57"/>
          <p:cNvSpPr>
            <a:spLocks/>
          </p:cNvSpPr>
          <p:nvPr/>
        </p:nvSpPr>
        <p:spPr bwMode="auto">
          <a:xfrm>
            <a:off x="2540000" y="4097338"/>
            <a:ext cx="1812925" cy="771525"/>
          </a:xfrm>
          <a:custGeom>
            <a:avLst/>
            <a:gdLst>
              <a:gd name="T0" fmla="*/ 0 w 1142"/>
              <a:gd name="T1" fmla="*/ 486 h 486"/>
              <a:gd name="T2" fmla="*/ 294 w 1142"/>
              <a:gd name="T3" fmla="*/ 486 h 486"/>
              <a:gd name="T4" fmla="*/ 1142 w 1142"/>
              <a:gd name="T5" fmla="*/ 0 h 486"/>
              <a:gd name="T6" fmla="*/ 0 60000 65536"/>
              <a:gd name="T7" fmla="*/ 0 60000 65536"/>
              <a:gd name="T8" fmla="*/ 0 60000 65536"/>
              <a:gd name="T9" fmla="*/ 0 w 1142"/>
              <a:gd name="T10" fmla="*/ 0 h 486"/>
              <a:gd name="T11" fmla="*/ 1142 w 1142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2" h="486">
                <a:moveTo>
                  <a:pt x="0" y="486"/>
                </a:moveTo>
                <a:lnTo>
                  <a:pt x="294" y="486"/>
                </a:lnTo>
                <a:lnTo>
                  <a:pt x="1142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6" name="Line 58"/>
          <p:cNvSpPr>
            <a:spLocks noChangeShapeType="1"/>
          </p:cNvSpPr>
          <p:nvPr/>
        </p:nvSpPr>
        <p:spPr bwMode="auto">
          <a:xfrm>
            <a:off x="2057400" y="703263"/>
            <a:ext cx="1625600" cy="9906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7" name="Line 59"/>
          <p:cNvSpPr>
            <a:spLocks noChangeShapeType="1"/>
          </p:cNvSpPr>
          <p:nvPr/>
        </p:nvSpPr>
        <p:spPr bwMode="auto">
          <a:xfrm>
            <a:off x="2057400" y="703263"/>
            <a:ext cx="1603375" cy="8921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8" name="Line 60"/>
          <p:cNvSpPr>
            <a:spLocks noChangeShapeType="1"/>
          </p:cNvSpPr>
          <p:nvPr/>
        </p:nvSpPr>
        <p:spPr bwMode="auto">
          <a:xfrm flipH="1">
            <a:off x="6435725" y="1817688"/>
            <a:ext cx="514350" cy="4476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39" name="Line 61"/>
          <p:cNvSpPr>
            <a:spLocks noChangeShapeType="1"/>
          </p:cNvSpPr>
          <p:nvPr/>
        </p:nvSpPr>
        <p:spPr bwMode="auto">
          <a:xfrm flipH="1">
            <a:off x="6435725" y="1547813"/>
            <a:ext cx="504825" cy="3683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40" name="Rectangle 62"/>
          <p:cNvSpPr>
            <a:spLocks noChangeArrowheads="1"/>
          </p:cNvSpPr>
          <p:nvPr/>
        </p:nvSpPr>
        <p:spPr bwMode="auto">
          <a:xfrm>
            <a:off x="7058025" y="4230688"/>
            <a:ext cx="14859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Central artery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vein of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the retina</a:t>
            </a:r>
            <a:endParaRPr lang="en-US" sz="1800" b="1">
              <a:latin typeface="Arial" charset="0"/>
            </a:endParaRPr>
          </a:p>
        </p:txBody>
      </p:sp>
      <p:sp>
        <p:nvSpPr>
          <p:cNvPr id="42041" name="Rectangle 63"/>
          <p:cNvSpPr>
            <a:spLocks noChangeArrowheads="1"/>
          </p:cNvSpPr>
          <p:nvPr/>
        </p:nvSpPr>
        <p:spPr bwMode="auto">
          <a:xfrm>
            <a:off x="7058025" y="5062538"/>
            <a:ext cx="1244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Optic disc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(blind spot)</a:t>
            </a:r>
            <a:endParaRPr lang="en-US" sz="1800" b="1">
              <a:latin typeface="Arial" charset="0"/>
            </a:endParaRPr>
          </a:p>
        </p:txBody>
      </p:sp>
      <p:sp>
        <p:nvSpPr>
          <p:cNvPr id="42042" name="Rectangle 64"/>
          <p:cNvSpPr>
            <a:spLocks noChangeArrowheads="1"/>
          </p:cNvSpPr>
          <p:nvPr/>
        </p:nvSpPr>
        <p:spPr bwMode="auto">
          <a:xfrm>
            <a:off x="7064375" y="2757488"/>
            <a:ext cx="1257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Optic nerve</a:t>
            </a:r>
            <a:endParaRPr lang="en-US" sz="1800" b="1">
              <a:latin typeface="Arial" charset="0"/>
            </a:endParaRPr>
          </a:p>
        </p:txBody>
      </p:sp>
      <p:sp>
        <p:nvSpPr>
          <p:cNvPr id="42043" name="Rectangle 65"/>
          <p:cNvSpPr>
            <a:spLocks noChangeArrowheads="1"/>
          </p:cNvSpPr>
          <p:nvPr/>
        </p:nvSpPr>
        <p:spPr bwMode="auto">
          <a:xfrm>
            <a:off x="7064375" y="2519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Posterior pole</a:t>
            </a:r>
            <a:endParaRPr lang="en-US" sz="1800" b="1">
              <a:latin typeface="Arial" charset="0"/>
            </a:endParaRPr>
          </a:p>
        </p:txBody>
      </p:sp>
      <p:sp>
        <p:nvSpPr>
          <p:cNvPr id="42044" name="Rectangle 66"/>
          <p:cNvSpPr>
            <a:spLocks noChangeArrowheads="1"/>
          </p:cNvSpPr>
          <p:nvPr/>
        </p:nvSpPr>
        <p:spPr bwMode="auto">
          <a:xfrm>
            <a:off x="7064375" y="2243138"/>
            <a:ext cx="1663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Fovea centralis</a:t>
            </a:r>
            <a:endParaRPr lang="en-US" sz="1800" b="1">
              <a:latin typeface="Arial" charset="0"/>
            </a:endParaRPr>
          </a:p>
        </p:txBody>
      </p:sp>
      <p:sp>
        <p:nvSpPr>
          <p:cNvPr id="42045" name="Rectangle 67"/>
          <p:cNvSpPr>
            <a:spLocks noChangeArrowheads="1"/>
          </p:cNvSpPr>
          <p:nvPr/>
        </p:nvSpPr>
        <p:spPr bwMode="auto">
          <a:xfrm>
            <a:off x="7064375" y="1970088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Macula lutea</a:t>
            </a:r>
            <a:endParaRPr lang="en-US" sz="1800" b="1">
              <a:latin typeface="Arial" charset="0"/>
            </a:endParaRPr>
          </a:p>
        </p:txBody>
      </p:sp>
      <p:sp>
        <p:nvSpPr>
          <p:cNvPr id="42046" name="Rectangle 68"/>
          <p:cNvSpPr>
            <a:spLocks noChangeArrowheads="1"/>
          </p:cNvSpPr>
          <p:nvPr/>
        </p:nvSpPr>
        <p:spPr bwMode="auto">
          <a:xfrm>
            <a:off x="7064375" y="1681163"/>
            <a:ext cx="69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Retina</a:t>
            </a:r>
            <a:endParaRPr lang="en-US" sz="1800" b="1">
              <a:latin typeface="Arial" charset="0"/>
            </a:endParaRPr>
          </a:p>
        </p:txBody>
      </p:sp>
      <p:sp>
        <p:nvSpPr>
          <p:cNvPr id="42047" name="Rectangle 69"/>
          <p:cNvSpPr>
            <a:spLocks noChangeArrowheads="1"/>
          </p:cNvSpPr>
          <p:nvPr/>
        </p:nvSpPr>
        <p:spPr bwMode="auto">
          <a:xfrm>
            <a:off x="7064375" y="1423988"/>
            <a:ext cx="876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Choroid</a:t>
            </a:r>
            <a:endParaRPr lang="en-US" sz="1800" b="1">
              <a:latin typeface="Arial" charset="0"/>
            </a:endParaRPr>
          </a:p>
        </p:txBody>
      </p:sp>
      <p:sp>
        <p:nvSpPr>
          <p:cNvPr id="42048" name="Rectangle 70"/>
          <p:cNvSpPr>
            <a:spLocks noChangeArrowheads="1"/>
          </p:cNvSpPr>
          <p:nvPr/>
        </p:nvSpPr>
        <p:spPr bwMode="auto">
          <a:xfrm>
            <a:off x="7064375" y="11477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</a:t>
            </a:r>
            <a:endParaRPr lang="en-US" sz="1800" b="1">
              <a:latin typeface="Arial" charset="0"/>
            </a:endParaRPr>
          </a:p>
        </p:txBody>
      </p:sp>
      <p:sp>
        <p:nvSpPr>
          <p:cNvPr id="42049" name="Rectangle 71"/>
          <p:cNvSpPr>
            <a:spLocks noChangeArrowheads="1"/>
          </p:cNvSpPr>
          <p:nvPr/>
        </p:nvSpPr>
        <p:spPr bwMode="auto">
          <a:xfrm>
            <a:off x="463550" y="547688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Ora serrata</a:t>
            </a:r>
            <a:endParaRPr lang="en-US" sz="1800" b="1">
              <a:latin typeface="Arial" charset="0"/>
            </a:endParaRPr>
          </a:p>
        </p:txBody>
      </p:sp>
      <p:sp>
        <p:nvSpPr>
          <p:cNvPr id="42050" name="Rectangle 72"/>
          <p:cNvSpPr>
            <a:spLocks noChangeArrowheads="1"/>
          </p:cNvSpPr>
          <p:nvPr/>
        </p:nvSpPr>
        <p:spPr bwMode="auto">
          <a:xfrm>
            <a:off x="463550" y="5576888"/>
            <a:ext cx="43307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(a) Diagrammatic view.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The vitreous</a:t>
            </a:r>
            <a:br>
              <a:rPr lang="en-US" sz="1800" b="1">
                <a:solidFill>
                  <a:srgbClr val="231F20"/>
                </a:solidFill>
                <a:latin typeface="Arial" charset="0"/>
              </a:rPr>
            </a:br>
            <a:r>
              <a:rPr lang="en-US" sz="1800" b="1">
                <a:solidFill>
                  <a:srgbClr val="231F20"/>
                </a:solidFill>
                <a:latin typeface="Arial" charset="0"/>
              </a:rPr>
              <a:t>humor is illustrated only in the</a:t>
            </a:r>
            <a:br>
              <a:rPr lang="en-US" sz="1800" b="1">
                <a:solidFill>
                  <a:srgbClr val="231F20"/>
                </a:solidFill>
                <a:latin typeface="Arial" charset="0"/>
              </a:rPr>
            </a:br>
            <a:r>
              <a:rPr lang="en-US" sz="1800" b="1">
                <a:solidFill>
                  <a:srgbClr val="231F20"/>
                </a:solidFill>
                <a:latin typeface="Arial" charset="0"/>
              </a:rPr>
              <a:t>bottom part of the eyeball.</a:t>
            </a:r>
            <a:endParaRPr lang="en-US" sz="1800" b="1">
              <a:latin typeface="Arial" charset="0"/>
            </a:endParaRPr>
          </a:p>
        </p:txBody>
      </p:sp>
      <p:sp>
        <p:nvSpPr>
          <p:cNvPr id="42051" name="Rectangle 73"/>
          <p:cNvSpPr>
            <a:spLocks noChangeArrowheads="1"/>
          </p:cNvSpPr>
          <p:nvPr/>
        </p:nvSpPr>
        <p:spPr bwMode="auto">
          <a:xfrm>
            <a:off x="463550" y="855663"/>
            <a:ext cx="130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 body</a:t>
            </a:r>
            <a:endParaRPr lang="en-US" sz="1800" b="1">
              <a:latin typeface="Arial" charset="0"/>
            </a:endParaRPr>
          </a:p>
        </p:txBody>
      </p:sp>
      <p:sp>
        <p:nvSpPr>
          <p:cNvPr id="42052" name="Rectangle 74"/>
          <p:cNvSpPr>
            <a:spLocks noChangeArrowheads="1"/>
          </p:cNvSpPr>
          <p:nvPr/>
        </p:nvSpPr>
        <p:spPr bwMode="auto">
          <a:xfrm>
            <a:off x="463550" y="1147763"/>
            <a:ext cx="14859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 zonule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(suspensory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ligament)</a:t>
            </a:r>
            <a:endParaRPr lang="en-US" sz="1800" b="1">
              <a:latin typeface="Arial" charset="0"/>
            </a:endParaRPr>
          </a:p>
        </p:txBody>
      </p:sp>
      <p:sp>
        <p:nvSpPr>
          <p:cNvPr id="42053" name="Rectangle 75"/>
          <p:cNvSpPr>
            <a:spLocks noChangeArrowheads="1"/>
          </p:cNvSpPr>
          <p:nvPr/>
        </p:nvSpPr>
        <p:spPr bwMode="auto">
          <a:xfrm>
            <a:off x="463550" y="1938338"/>
            <a:ext cx="78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Cornea</a:t>
            </a:r>
            <a:endParaRPr lang="en-US" sz="1800" b="1">
              <a:latin typeface="Arial" charset="0"/>
            </a:endParaRPr>
          </a:p>
        </p:txBody>
      </p:sp>
      <p:sp>
        <p:nvSpPr>
          <p:cNvPr id="42054" name="Rectangle 76"/>
          <p:cNvSpPr>
            <a:spLocks noChangeArrowheads="1"/>
          </p:cNvSpPr>
          <p:nvPr/>
        </p:nvSpPr>
        <p:spPr bwMode="auto">
          <a:xfrm>
            <a:off x="463550" y="2236788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Iris</a:t>
            </a:r>
            <a:endParaRPr lang="en-US" sz="1800" b="1">
              <a:latin typeface="Arial" charset="0"/>
            </a:endParaRPr>
          </a:p>
        </p:txBody>
      </p:sp>
      <p:sp>
        <p:nvSpPr>
          <p:cNvPr id="42055" name="Rectangle 77"/>
          <p:cNvSpPr>
            <a:spLocks noChangeArrowheads="1"/>
          </p:cNvSpPr>
          <p:nvPr/>
        </p:nvSpPr>
        <p:spPr bwMode="auto">
          <a:xfrm>
            <a:off x="463550" y="2817813"/>
            <a:ext cx="142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Anterior pole</a:t>
            </a:r>
            <a:endParaRPr lang="en-US" sz="1800" b="1">
              <a:latin typeface="Arial" charset="0"/>
            </a:endParaRPr>
          </a:p>
        </p:txBody>
      </p:sp>
      <p:sp>
        <p:nvSpPr>
          <p:cNvPr id="42056" name="Rectangle 78"/>
          <p:cNvSpPr>
            <a:spLocks noChangeArrowheads="1"/>
          </p:cNvSpPr>
          <p:nvPr/>
        </p:nvSpPr>
        <p:spPr bwMode="auto">
          <a:xfrm>
            <a:off x="463550" y="2525713"/>
            <a:ext cx="55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Pupil</a:t>
            </a:r>
            <a:endParaRPr lang="en-US" sz="1800" b="1">
              <a:latin typeface="Arial" charset="0"/>
            </a:endParaRPr>
          </a:p>
        </p:txBody>
      </p:sp>
      <p:sp>
        <p:nvSpPr>
          <p:cNvPr id="42057" name="Rectangle 79"/>
          <p:cNvSpPr>
            <a:spLocks noChangeArrowheads="1"/>
          </p:cNvSpPr>
          <p:nvPr/>
        </p:nvSpPr>
        <p:spPr bwMode="auto">
          <a:xfrm>
            <a:off x="466725" y="3119438"/>
            <a:ext cx="2019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Anterior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segment (contains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aqueous humor)</a:t>
            </a:r>
            <a:endParaRPr lang="en-US" sz="1800" b="1">
              <a:latin typeface="Arial" charset="0"/>
            </a:endParaRPr>
          </a:p>
        </p:txBody>
      </p:sp>
      <p:sp>
        <p:nvSpPr>
          <p:cNvPr id="42058" name="Rectangle 80"/>
          <p:cNvSpPr>
            <a:spLocks noChangeArrowheads="1"/>
          </p:cNvSpPr>
          <p:nvPr/>
        </p:nvSpPr>
        <p:spPr bwMode="auto">
          <a:xfrm>
            <a:off x="463550" y="389731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Lens</a:t>
            </a:r>
            <a:endParaRPr lang="en-US" sz="1800" b="1">
              <a:latin typeface="Arial" charset="0"/>
            </a:endParaRPr>
          </a:p>
        </p:txBody>
      </p:sp>
      <p:sp>
        <p:nvSpPr>
          <p:cNvPr id="42059" name="Rectangle 81"/>
          <p:cNvSpPr>
            <a:spLocks noChangeArrowheads="1"/>
          </p:cNvSpPr>
          <p:nvPr/>
        </p:nvSpPr>
        <p:spPr bwMode="auto">
          <a:xfrm>
            <a:off x="463550" y="4195763"/>
            <a:ext cx="1612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Scleral venous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sinus</a:t>
            </a:r>
            <a:endParaRPr lang="en-US" sz="1800" b="1">
              <a:latin typeface="Arial" charset="0"/>
            </a:endParaRPr>
          </a:p>
        </p:txBody>
      </p:sp>
      <p:sp>
        <p:nvSpPr>
          <p:cNvPr id="42060" name="Rectangle 82"/>
          <p:cNvSpPr>
            <a:spLocks noChangeArrowheads="1"/>
          </p:cNvSpPr>
          <p:nvPr/>
        </p:nvSpPr>
        <p:spPr bwMode="auto">
          <a:xfrm>
            <a:off x="463550" y="4738688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Posterior segment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(contains vitreous humor)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Fibrous Layer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4488" indent="-344488" eaLnBrk="1" hangingPunct="1"/>
            <a:r>
              <a:rPr lang="en-US"/>
              <a:t>Outermost layer; dense avascular connective tissue</a:t>
            </a:r>
          </a:p>
          <a:p>
            <a:pPr marL="344488" indent="-344488" eaLnBrk="1" hangingPunct="1"/>
            <a:r>
              <a:rPr lang="en-US"/>
              <a:t>Two regions: sclera and cornea</a:t>
            </a:r>
          </a:p>
          <a:p>
            <a:pPr marL="344488" indent="-344488" eaLnBrk="1" hangingPunct="1">
              <a:buFont typeface="Times" charset="0"/>
              <a:buAutoNum type="arabicPeriod"/>
            </a:pPr>
            <a:r>
              <a:rPr lang="en-US"/>
              <a:t>Sclera</a:t>
            </a:r>
          </a:p>
          <a:p>
            <a:pPr marL="685800" lvl="1" indent="-339725" eaLnBrk="1" hangingPunct="1"/>
            <a:r>
              <a:rPr lang="en-US">
                <a:ea typeface="ＭＳ Ｐゴシック" charset="-128"/>
              </a:rPr>
              <a:t>Opaque posterior region</a:t>
            </a:r>
          </a:p>
          <a:p>
            <a:pPr marL="685800" lvl="1" indent="-339725" eaLnBrk="1" hangingPunct="1"/>
            <a:r>
              <a:rPr lang="en-US">
                <a:ea typeface="ＭＳ Ｐゴシック" charset="-128"/>
              </a:rPr>
              <a:t>Protects and shapes eyeball</a:t>
            </a:r>
          </a:p>
          <a:p>
            <a:pPr marL="685800" lvl="1" indent="-339725" eaLnBrk="1" hangingPunct="1"/>
            <a:r>
              <a:rPr lang="en-US">
                <a:ea typeface="ＭＳ Ｐゴシック" charset="-128"/>
              </a:rPr>
              <a:t>Anchors extrinsic eye muscles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Fibrous Layer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4488" indent="-344488" eaLnBrk="1" hangingPunct="1">
              <a:buFont typeface="Times" charset="0"/>
              <a:buNone/>
            </a:pPr>
            <a:r>
              <a:rPr lang="en-US">
                <a:solidFill>
                  <a:srgbClr val="003D77"/>
                </a:solidFill>
              </a:rPr>
              <a:t>2.</a:t>
            </a:r>
            <a:r>
              <a:rPr lang="en-US"/>
              <a:t>	Cornea: </a:t>
            </a:r>
          </a:p>
          <a:p>
            <a:pPr marL="685800" lvl="1" indent="-339725" eaLnBrk="1" hangingPunct="1"/>
            <a:r>
              <a:rPr lang="en-US">
                <a:ea typeface="ＭＳ Ｐゴシック" charset="-128"/>
              </a:rPr>
              <a:t>Transparent anterior 1/6 of fibrous layer</a:t>
            </a:r>
          </a:p>
          <a:p>
            <a:pPr marL="685800" lvl="1" indent="-339725" eaLnBrk="1" hangingPunct="1"/>
            <a:r>
              <a:rPr lang="en-US">
                <a:ea typeface="ＭＳ Ｐゴシック" charset="-128"/>
              </a:rPr>
              <a:t>Bends light as it enters the eye</a:t>
            </a:r>
          </a:p>
          <a:p>
            <a:pPr marL="685800" lvl="1" indent="-339725" eaLnBrk="1" hangingPunct="1"/>
            <a:r>
              <a:rPr lang="en-US">
                <a:ea typeface="ＭＳ Ｐゴシック" charset="-128"/>
              </a:rPr>
              <a:t>Sodium pumps of the corneal endothelium on the inner face help maintain the clarity of the cornea </a:t>
            </a:r>
          </a:p>
          <a:p>
            <a:pPr marL="685800" lvl="1" indent="-339725" eaLnBrk="1" hangingPunct="1"/>
            <a:r>
              <a:rPr lang="en-US">
                <a:ea typeface="ＭＳ Ｐゴシック" charset="-128"/>
              </a:rPr>
              <a:t>Numerous pain receptors contribute to blinking and tearing reflexes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Eye and Vision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70% of all sensory receptors are in the eye</a:t>
            </a:r>
          </a:p>
          <a:p>
            <a:pPr eaLnBrk="1" hangingPunct="1"/>
            <a:r>
              <a:rPr lang="en-CA"/>
              <a:t>Nearly half of the cerebral cortex is involved in processing visual information!</a:t>
            </a:r>
            <a:endParaRPr lang="en-US"/>
          </a:p>
          <a:p>
            <a:pPr eaLnBrk="1" hangingPunct="1"/>
            <a:r>
              <a:rPr lang="en-US"/>
              <a:t>Most of the eye is protected by a cushion of fat and the bony orbit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Vascular Layer (Uvea)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4488" indent="-344488" eaLnBrk="1" hangingPunct="1"/>
            <a:r>
              <a:rPr lang="en-US"/>
              <a:t>Middle pigmented layer</a:t>
            </a:r>
          </a:p>
          <a:p>
            <a:pPr marL="344488" indent="-344488" eaLnBrk="1" hangingPunct="1"/>
            <a:r>
              <a:rPr lang="en-US"/>
              <a:t>Three regions: choroid, ciliary body, and iris</a:t>
            </a:r>
          </a:p>
          <a:p>
            <a:pPr marL="685800" lvl="1" indent="-339725" eaLnBrk="1" hangingPunct="1">
              <a:buFont typeface="Times" charset="0"/>
              <a:buAutoNum type="arabicPeriod"/>
            </a:pPr>
            <a:r>
              <a:rPr lang="en-US">
                <a:ea typeface="ＭＳ Ｐゴシック" charset="-128"/>
              </a:rPr>
              <a:t>Choroid region</a:t>
            </a:r>
          </a:p>
          <a:p>
            <a:pPr marL="1030288" lvl="2" indent="-342900" eaLnBrk="1" hangingPunct="1"/>
            <a:r>
              <a:rPr lang="en-US">
                <a:ea typeface="ＭＳ Ｐゴシック" charset="-128"/>
              </a:rPr>
              <a:t>Posterior portion of the uvea</a:t>
            </a:r>
          </a:p>
          <a:p>
            <a:pPr marL="1030288" lvl="2" indent="-342900" eaLnBrk="1" hangingPunct="1"/>
            <a:r>
              <a:rPr lang="en-US">
                <a:ea typeface="ＭＳ Ｐゴシック" charset="-128"/>
              </a:rPr>
              <a:t>Supplies blood to all layers of the eyeball</a:t>
            </a:r>
          </a:p>
          <a:p>
            <a:pPr marL="1030288" lvl="2" indent="-342900" eaLnBrk="1" hangingPunct="1"/>
            <a:r>
              <a:rPr lang="en-US">
                <a:ea typeface="ＭＳ Ｐゴシック" charset="-128"/>
              </a:rPr>
              <a:t>Brown pigment absorbs light to prevent visual confusion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Vascular Layer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4488" indent="-344488" eaLnBrk="1" hangingPunct="1">
              <a:buFont typeface="Times" charset="0"/>
              <a:buNone/>
            </a:pPr>
            <a:r>
              <a:rPr lang="en-US">
                <a:solidFill>
                  <a:srgbClr val="003D77"/>
                </a:solidFill>
              </a:rPr>
              <a:t>2.</a:t>
            </a:r>
            <a:r>
              <a:rPr lang="en-US"/>
              <a:t>	Ciliary body</a:t>
            </a:r>
          </a:p>
          <a:p>
            <a:pPr marL="685800" lvl="1" indent="-339725" eaLnBrk="1" hangingPunct="1"/>
            <a:r>
              <a:rPr lang="en-US">
                <a:ea typeface="ＭＳ Ｐゴシック" charset="-128"/>
              </a:rPr>
              <a:t>Ring of tissue surrounding the lens</a:t>
            </a:r>
          </a:p>
          <a:p>
            <a:pPr marL="685800" lvl="1" indent="-339725" eaLnBrk="1" hangingPunct="1"/>
            <a:r>
              <a:rPr lang="en-US">
                <a:ea typeface="ＭＳ Ｐゴシック" charset="-128"/>
              </a:rPr>
              <a:t>Smooth muscle bundles (ciliary muscles) control lens shape</a:t>
            </a:r>
          </a:p>
          <a:p>
            <a:pPr marL="685800" lvl="1" indent="-339725" eaLnBrk="1" hangingPunct="1"/>
            <a:r>
              <a:rPr lang="en-US">
                <a:ea typeface="ＭＳ Ｐゴシック" charset="-128"/>
              </a:rPr>
              <a:t>Capillaries of ciliary processes secrete fluid </a:t>
            </a:r>
          </a:p>
          <a:p>
            <a:pPr marL="685800" lvl="1" indent="-339725" eaLnBrk="1" hangingPunct="1"/>
            <a:r>
              <a:rPr lang="en-US">
                <a:ea typeface="ＭＳ Ｐゴシック" charset="-128"/>
              </a:rPr>
              <a:t>Ciliary zonule (suspensory ligament) holds lens in position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Vascular Layer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4488" indent="-344488" eaLnBrk="1" hangingPunct="1">
              <a:lnSpc>
                <a:spcPct val="90000"/>
              </a:lnSpc>
              <a:buFont typeface="Times" charset="0"/>
              <a:buNone/>
            </a:pPr>
            <a:r>
              <a:rPr lang="en-US" sz="2600">
                <a:solidFill>
                  <a:srgbClr val="003D77"/>
                </a:solidFill>
              </a:rPr>
              <a:t>3.</a:t>
            </a:r>
            <a:r>
              <a:rPr lang="en-US" sz="2600"/>
              <a:t> Iris</a:t>
            </a:r>
          </a:p>
          <a:p>
            <a:pPr marL="685800" lvl="1" indent="-339725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The colored part of the eye</a:t>
            </a:r>
          </a:p>
          <a:p>
            <a:pPr marL="1030288" lvl="2" indent="-342900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Pupil—central opening that regulates the amount of light entering the eye</a:t>
            </a:r>
          </a:p>
          <a:p>
            <a:pPr marL="1368425" lvl="3" indent="-336550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Close vision and bright light—sphincter papillae (circular muscles) contract; pupils constrict</a:t>
            </a:r>
          </a:p>
          <a:p>
            <a:pPr marL="1368425" lvl="3" indent="-336550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Distant vision and dim light—dilator papillae (radial muscles) contract; pupils dilate</a:t>
            </a:r>
          </a:p>
          <a:p>
            <a:pPr marL="1368425" lvl="3" indent="-336550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Changes in emotional state—pupils dilate when the subject matter is appealing or requires problem-solving skills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15.5</a:t>
            </a:r>
          </a:p>
        </p:txBody>
      </p:sp>
      <p:pic>
        <p:nvPicPr>
          <p:cNvPr id="48131" name="Picture 9" descr="figure_15_05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9350"/>
            <a:ext cx="82296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Freeform 10"/>
          <p:cNvSpPr>
            <a:spLocks/>
          </p:cNvSpPr>
          <p:nvPr/>
        </p:nvSpPr>
        <p:spPr bwMode="auto">
          <a:xfrm>
            <a:off x="4297363" y="3632200"/>
            <a:ext cx="152400" cy="673100"/>
          </a:xfrm>
          <a:custGeom>
            <a:avLst/>
            <a:gdLst>
              <a:gd name="T0" fmla="*/ 96 w 96"/>
              <a:gd name="T1" fmla="*/ 424 h 424"/>
              <a:gd name="T2" fmla="*/ 0 w 96"/>
              <a:gd name="T3" fmla="*/ 424 h 424"/>
              <a:gd name="T4" fmla="*/ 0 w 96"/>
              <a:gd name="T5" fmla="*/ 0 h 424"/>
              <a:gd name="T6" fmla="*/ 96 w 96"/>
              <a:gd name="T7" fmla="*/ 0 h 42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424"/>
              <a:gd name="T14" fmla="*/ 96 w 96"/>
              <a:gd name="T15" fmla="*/ 424 h 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424">
                <a:moveTo>
                  <a:pt x="96" y="424"/>
                </a:moveTo>
                <a:lnTo>
                  <a:pt x="0" y="424"/>
                </a:ln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571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3" name="Freeform 11"/>
          <p:cNvSpPr>
            <a:spLocks/>
          </p:cNvSpPr>
          <p:nvPr/>
        </p:nvSpPr>
        <p:spPr bwMode="auto">
          <a:xfrm>
            <a:off x="3783013" y="3956050"/>
            <a:ext cx="511175" cy="863600"/>
          </a:xfrm>
          <a:custGeom>
            <a:avLst/>
            <a:gdLst>
              <a:gd name="T0" fmla="*/ 0 w 322"/>
              <a:gd name="T1" fmla="*/ 544 h 544"/>
              <a:gd name="T2" fmla="*/ 0 w 322"/>
              <a:gd name="T3" fmla="*/ 0 h 544"/>
              <a:gd name="T4" fmla="*/ 322 w 322"/>
              <a:gd name="T5" fmla="*/ 0 h 544"/>
              <a:gd name="T6" fmla="*/ 0 60000 65536"/>
              <a:gd name="T7" fmla="*/ 0 60000 65536"/>
              <a:gd name="T8" fmla="*/ 0 60000 65536"/>
              <a:gd name="T9" fmla="*/ 0 w 322"/>
              <a:gd name="T10" fmla="*/ 0 h 544"/>
              <a:gd name="T11" fmla="*/ 322 w 322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" h="544">
                <a:moveTo>
                  <a:pt x="0" y="544"/>
                </a:moveTo>
                <a:lnTo>
                  <a:pt x="0" y="0"/>
                </a:lnTo>
                <a:lnTo>
                  <a:pt x="322" y="0"/>
                </a:lnTo>
              </a:path>
            </a:pathLst>
          </a:custGeom>
          <a:noFill/>
          <a:ln w="571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4" name="Line 12"/>
          <p:cNvSpPr>
            <a:spLocks noChangeShapeType="1"/>
          </p:cNvSpPr>
          <p:nvPr/>
        </p:nvSpPr>
        <p:spPr bwMode="auto">
          <a:xfrm flipV="1">
            <a:off x="1703388" y="3794125"/>
            <a:ext cx="1587" cy="105092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Line 13"/>
          <p:cNvSpPr>
            <a:spLocks noChangeShapeType="1"/>
          </p:cNvSpPr>
          <p:nvPr/>
        </p:nvSpPr>
        <p:spPr bwMode="auto">
          <a:xfrm flipV="1">
            <a:off x="7466013" y="4270375"/>
            <a:ext cx="1587" cy="5746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Freeform 14"/>
          <p:cNvSpPr>
            <a:spLocks/>
          </p:cNvSpPr>
          <p:nvPr/>
        </p:nvSpPr>
        <p:spPr bwMode="auto">
          <a:xfrm>
            <a:off x="4281488" y="3616325"/>
            <a:ext cx="152400" cy="673100"/>
          </a:xfrm>
          <a:custGeom>
            <a:avLst/>
            <a:gdLst>
              <a:gd name="T0" fmla="*/ 96 w 96"/>
              <a:gd name="T1" fmla="*/ 424 h 424"/>
              <a:gd name="T2" fmla="*/ 0 w 96"/>
              <a:gd name="T3" fmla="*/ 424 h 424"/>
              <a:gd name="T4" fmla="*/ 0 w 96"/>
              <a:gd name="T5" fmla="*/ 0 h 424"/>
              <a:gd name="T6" fmla="*/ 96 w 96"/>
              <a:gd name="T7" fmla="*/ 0 h 42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424"/>
              <a:gd name="T14" fmla="*/ 96 w 96"/>
              <a:gd name="T15" fmla="*/ 424 h 4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424">
                <a:moveTo>
                  <a:pt x="96" y="424"/>
                </a:moveTo>
                <a:lnTo>
                  <a:pt x="0" y="424"/>
                </a:lnTo>
                <a:lnTo>
                  <a:pt x="0" y="0"/>
                </a:lnTo>
                <a:lnTo>
                  <a:pt x="96" y="0"/>
                </a:lnTo>
              </a:path>
            </a:pathLst>
          </a:cu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Freeform 15"/>
          <p:cNvSpPr>
            <a:spLocks/>
          </p:cNvSpPr>
          <p:nvPr/>
        </p:nvSpPr>
        <p:spPr bwMode="auto">
          <a:xfrm>
            <a:off x="3767138" y="3940175"/>
            <a:ext cx="511175" cy="863600"/>
          </a:xfrm>
          <a:custGeom>
            <a:avLst/>
            <a:gdLst>
              <a:gd name="T0" fmla="*/ 0 w 322"/>
              <a:gd name="T1" fmla="*/ 544 h 544"/>
              <a:gd name="T2" fmla="*/ 0 w 322"/>
              <a:gd name="T3" fmla="*/ 0 h 544"/>
              <a:gd name="T4" fmla="*/ 322 w 322"/>
              <a:gd name="T5" fmla="*/ 0 h 544"/>
              <a:gd name="T6" fmla="*/ 0 60000 65536"/>
              <a:gd name="T7" fmla="*/ 0 60000 65536"/>
              <a:gd name="T8" fmla="*/ 0 60000 65536"/>
              <a:gd name="T9" fmla="*/ 0 w 322"/>
              <a:gd name="T10" fmla="*/ 0 h 544"/>
              <a:gd name="T11" fmla="*/ 322 w 322"/>
              <a:gd name="T12" fmla="*/ 544 h 5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2" h="544">
                <a:moveTo>
                  <a:pt x="0" y="544"/>
                </a:moveTo>
                <a:lnTo>
                  <a:pt x="0" y="0"/>
                </a:lnTo>
                <a:lnTo>
                  <a:pt x="322" y="0"/>
                </a:lnTo>
              </a:path>
            </a:pathLst>
          </a:cu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Line 16"/>
          <p:cNvSpPr>
            <a:spLocks noChangeShapeType="1"/>
          </p:cNvSpPr>
          <p:nvPr/>
        </p:nvSpPr>
        <p:spPr bwMode="auto">
          <a:xfrm flipV="1">
            <a:off x="1687513" y="3778250"/>
            <a:ext cx="1587" cy="1050925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Line 17"/>
          <p:cNvSpPr>
            <a:spLocks noChangeShapeType="1"/>
          </p:cNvSpPr>
          <p:nvPr/>
        </p:nvSpPr>
        <p:spPr bwMode="auto">
          <a:xfrm flipV="1">
            <a:off x="7450138" y="4254500"/>
            <a:ext cx="1587" cy="574675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Rectangle 18"/>
          <p:cNvSpPr>
            <a:spLocks noChangeArrowheads="1"/>
          </p:cNvSpPr>
          <p:nvPr/>
        </p:nvSpPr>
        <p:spPr bwMode="auto">
          <a:xfrm>
            <a:off x="3398838" y="4806950"/>
            <a:ext cx="24987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charset="0"/>
              </a:rPr>
              <a:t>Iris </a:t>
            </a:r>
            <a:r>
              <a:rPr lang="en-US" sz="2000" b="1">
                <a:solidFill>
                  <a:srgbClr val="231F20"/>
                </a:solidFill>
                <a:latin typeface="Arial" charset="0"/>
              </a:rPr>
              <a:t>(two muscles)</a:t>
            </a:r>
          </a:p>
          <a:p>
            <a:r>
              <a:rPr lang="en-US" sz="2000">
                <a:latin typeface="Arial" charset="0"/>
              </a:rPr>
              <a:t> </a:t>
            </a:r>
            <a:r>
              <a:rPr lang="en-US" sz="2000" b="1">
                <a:latin typeface="Arial" charset="0"/>
              </a:rPr>
              <a:t>• </a:t>
            </a:r>
            <a:r>
              <a:rPr lang="en-US" sz="2000" b="1">
                <a:solidFill>
                  <a:srgbClr val="231F20"/>
                </a:solidFill>
                <a:latin typeface="Arial" charset="0"/>
              </a:rPr>
              <a:t> Sphincter pupillae</a:t>
            </a:r>
          </a:p>
          <a:p>
            <a:r>
              <a:rPr lang="en-US" sz="2000" b="1">
                <a:latin typeface="Arial" charset="0"/>
              </a:rPr>
              <a:t> • </a:t>
            </a:r>
            <a:r>
              <a:rPr lang="en-US" sz="2000" b="1">
                <a:solidFill>
                  <a:srgbClr val="231F20"/>
                </a:solidFill>
                <a:latin typeface="Arial" charset="0"/>
              </a:rPr>
              <a:t> Dilator pupillae</a:t>
            </a:r>
            <a:endParaRPr lang="en-US" sz="1800" b="1">
              <a:latin typeface="Arial" charset="0"/>
            </a:endParaRPr>
          </a:p>
        </p:txBody>
      </p:sp>
      <p:sp>
        <p:nvSpPr>
          <p:cNvPr id="48141" name="Rectangle 19"/>
          <p:cNvSpPr>
            <a:spLocks noChangeArrowheads="1"/>
          </p:cNvSpPr>
          <p:nvPr/>
        </p:nvSpPr>
        <p:spPr bwMode="auto">
          <a:xfrm>
            <a:off x="455613" y="4851400"/>
            <a:ext cx="2538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Sphincter pupillae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muscle contraction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decreases pupil size.</a:t>
            </a:r>
            <a:endParaRPr lang="en-US" sz="1800" b="1">
              <a:latin typeface="Arial" charset="0"/>
            </a:endParaRPr>
          </a:p>
        </p:txBody>
      </p:sp>
      <p:sp>
        <p:nvSpPr>
          <p:cNvPr id="48142" name="Rectangle 20"/>
          <p:cNvSpPr>
            <a:spLocks noChangeArrowheads="1"/>
          </p:cNvSpPr>
          <p:nvPr/>
        </p:nvSpPr>
        <p:spPr bwMode="auto">
          <a:xfrm>
            <a:off x="6211888" y="4845050"/>
            <a:ext cx="2466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Dilator pupillae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muscle contraction</a:t>
            </a:r>
          </a:p>
          <a:p>
            <a:r>
              <a:rPr lang="en-US" sz="2000" b="1">
                <a:solidFill>
                  <a:srgbClr val="231F20"/>
                </a:solidFill>
                <a:latin typeface="Arial" charset="0"/>
              </a:rPr>
              <a:t>increases pupil size.</a:t>
            </a:r>
            <a:endParaRPr lang="en-US" sz="1800" b="1">
              <a:latin typeface="Arial" charset="0"/>
            </a:endParaRPr>
          </a:p>
        </p:txBody>
      </p:sp>
      <p:sp>
        <p:nvSpPr>
          <p:cNvPr id="48143" name="Rectangle 21"/>
          <p:cNvSpPr>
            <a:spLocks noChangeArrowheads="1"/>
          </p:cNvSpPr>
          <p:nvPr/>
        </p:nvSpPr>
        <p:spPr bwMode="auto">
          <a:xfrm>
            <a:off x="6383338" y="1295400"/>
            <a:ext cx="200501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 Black" charset="0"/>
              </a:rPr>
              <a:t>Sympathetic +</a:t>
            </a:r>
            <a:endParaRPr lang="en-US" sz="1800">
              <a:latin typeface="Arial" charset="0"/>
            </a:endParaRPr>
          </a:p>
        </p:txBody>
      </p:sp>
      <p:sp>
        <p:nvSpPr>
          <p:cNvPr id="48144" name="Rectangle 22"/>
          <p:cNvSpPr>
            <a:spLocks noChangeArrowheads="1"/>
          </p:cNvSpPr>
          <p:nvPr/>
        </p:nvSpPr>
        <p:spPr bwMode="auto">
          <a:xfrm>
            <a:off x="525463" y="1295400"/>
            <a:ext cx="26130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 Black" charset="0"/>
              </a:rPr>
              <a:t>Parasympathetic +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Sensory Layer: Retina</a:t>
            </a:r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4488" indent="-344488" eaLnBrk="1" hangingPunct="1"/>
            <a:r>
              <a:rPr lang="en-US"/>
              <a:t>Delicate two-layered membrane</a:t>
            </a:r>
          </a:p>
          <a:p>
            <a:pPr marL="685800" lvl="1" indent="-339725" eaLnBrk="1" hangingPunct="1"/>
            <a:r>
              <a:rPr lang="en-US">
                <a:ea typeface="ＭＳ Ｐゴシック" charset="-128"/>
              </a:rPr>
              <a:t>Pigmented layer</a:t>
            </a:r>
          </a:p>
          <a:p>
            <a:pPr marL="1030288" lvl="2" indent="-342900" eaLnBrk="1" hangingPunct="1"/>
            <a:r>
              <a:rPr lang="en-US">
                <a:ea typeface="ＭＳ Ｐゴシック" charset="-128"/>
              </a:rPr>
              <a:t>Outer layer</a:t>
            </a:r>
          </a:p>
          <a:p>
            <a:pPr marL="1030288" lvl="2" indent="-342900" eaLnBrk="1" hangingPunct="1"/>
            <a:r>
              <a:rPr lang="en-US">
                <a:ea typeface="ＭＳ Ｐゴシック" charset="-128"/>
              </a:rPr>
              <a:t>Absorbs light and prevents its scattering</a:t>
            </a:r>
          </a:p>
          <a:p>
            <a:pPr marL="1030288" lvl="2" indent="-342900" eaLnBrk="1" hangingPunct="1"/>
            <a:r>
              <a:rPr lang="en-US">
                <a:ea typeface="ＭＳ Ｐゴシック" charset="-128"/>
              </a:rPr>
              <a:t>Stores vitamin 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Sensory Layer: Retina</a:t>
            </a:r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>
                <a:ea typeface="ＭＳ Ｐゴシック" charset="-128"/>
              </a:rPr>
              <a:t>Neural layer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Photoreceptor: transduce light energy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Cells that transmit and process signals: bipolar cells, ganglion cells, amacrine cells, and horizontal cells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15.6a</a:t>
            </a:r>
          </a:p>
        </p:txBody>
      </p:sp>
      <p:pic>
        <p:nvPicPr>
          <p:cNvPr id="51203" name="Picture 42" descr="figure_15_06a.jpg                                              002EF44DMacintosh HD                   BF7DC75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506413"/>
            <a:ext cx="8231187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Freeform 43"/>
          <p:cNvSpPr>
            <a:spLocks/>
          </p:cNvSpPr>
          <p:nvPr/>
        </p:nvSpPr>
        <p:spPr bwMode="auto">
          <a:xfrm>
            <a:off x="4821238" y="2098675"/>
            <a:ext cx="596900" cy="101600"/>
          </a:xfrm>
          <a:custGeom>
            <a:avLst/>
            <a:gdLst>
              <a:gd name="T0" fmla="*/ 376 w 376"/>
              <a:gd name="T1" fmla="*/ 62 h 64"/>
              <a:gd name="T2" fmla="*/ 376 w 376"/>
              <a:gd name="T3" fmla="*/ 0 h 64"/>
              <a:gd name="T4" fmla="*/ 0 w 376"/>
              <a:gd name="T5" fmla="*/ 0 h 64"/>
              <a:gd name="T6" fmla="*/ 0 w 376"/>
              <a:gd name="T7" fmla="*/ 64 h 64"/>
              <a:gd name="T8" fmla="*/ 0 60000 65536"/>
              <a:gd name="T9" fmla="*/ 0 60000 65536"/>
              <a:gd name="T10" fmla="*/ 0 60000 65536"/>
              <a:gd name="T11" fmla="*/ 0 60000 65536"/>
              <a:gd name="T12" fmla="*/ 0 w 376"/>
              <a:gd name="T13" fmla="*/ 0 h 64"/>
              <a:gd name="T14" fmla="*/ 376 w 376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6" h="64">
                <a:moveTo>
                  <a:pt x="376" y="62"/>
                </a:moveTo>
                <a:lnTo>
                  <a:pt x="376" y="0"/>
                </a:lnTo>
                <a:lnTo>
                  <a:pt x="0" y="0"/>
                </a:lnTo>
                <a:lnTo>
                  <a:pt x="0" y="64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5" name="Freeform 44"/>
          <p:cNvSpPr>
            <a:spLocks/>
          </p:cNvSpPr>
          <p:nvPr/>
        </p:nvSpPr>
        <p:spPr bwMode="auto">
          <a:xfrm>
            <a:off x="7253288" y="4148138"/>
            <a:ext cx="117475" cy="1260475"/>
          </a:xfrm>
          <a:custGeom>
            <a:avLst/>
            <a:gdLst>
              <a:gd name="T0" fmla="*/ 2 w 74"/>
              <a:gd name="T1" fmla="*/ 794 h 794"/>
              <a:gd name="T2" fmla="*/ 74 w 74"/>
              <a:gd name="T3" fmla="*/ 794 h 794"/>
              <a:gd name="T4" fmla="*/ 74 w 74"/>
              <a:gd name="T5" fmla="*/ 378 h 794"/>
              <a:gd name="T6" fmla="*/ 74 w 74"/>
              <a:gd name="T7" fmla="*/ 0 h 794"/>
              <a:gd name="T8" fmla="*/ 0 w 74"/>
              <a:gd name="T9" fmla="*/ 0 h 7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94"/>
              <a:gd name="T17" fmla="*/ 74 w 74"/>
              <a:gd name="T18" fmla="*/ 794 h 7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94">
                <a:moveTo>
                  <a:pt x="2" y="794"/>
                </a:moveTo>
                <a:lnTo>
                  <a:pt x="74" y="794"/>
                </a:lnTo>
                <a:lnTo>
                  <a:pt x="74" y="378"/>
                </a:lnTo>
                <a:lnTo>
                  <a:pt x="74" y="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Line 45"/>
          <p:cNvSpPr>
            <a:spLocks noChangeShapeType="1"/>
          </p:cNvSpPr>
          <p:nvPr/>
        </p:nvSpPr>
        <p:spPr bwMode="auto">
          <a:xfrm>
            <a:off x="7370763" y="4751388"/>
            <a:ext cx="168275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7" name="Line 46"/>
          <p:cNvSpPr>
            <a:spLocks noChangeShapeType="1"/>
          </p:cNvSpPr>
          <p:nvPr/>
        </p:nvSpPr>
        <p:spPr bwMode="auto">
          <a:xfrm flipV="1">
            <a:off x="5138738" y="2012950"/>
            <a:ext cx="1587" cy="8572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8" name="Line 47"/>
          <p:cNvSpPr>
            <a:spLocks noChangeShapeType="1"/>
          </p:cNvSpPr>
          <p:nvPr/>
        </p:nvSpPr>
        <p:spPr bwMode="auto">
          <a:xfrm flipH="1">
            <a:off x="5599113" y="2955925"/>
            <a:ext cx="1835150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9" name="Line 48"/>
          <p:cNvSpPr>
            <a:spLocks noChangeShapeType="1"/>
          </p:cNvSpPr>
          <p:nvPr/>
        </p:nvSpPr>
        <p:spPr bwMode="auto">
          <a:xfrm flipH="1">
            <a:off x="5837238" y="3251200"/>
            <a:ext cx="1597025" cy="1588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0" name="Freeform 49"/>
          <p:cNvSpPr>
            <a:spLocks/>
          </p:cNvSpPr>
          <p:nvPr/>
        </p:nvSpPr>
        <p:spPr bwMode="auto">
          <a:xfrm>
            <a:off x="5475288" y="2047875"/>
            <a:ext cx="1962150" cy="295275"/>
          </a:xfrm>
          <a:custGeom>
            <a:avLst/>
            <a:gdLst>
              <a:gd name="T0" fmla="*/ 1236 w 1236"/>
              <a:gd name="T1" fmla="*/ 0 h 186"/>
              <a:gd name="T2" fmla="*/ 1012 w 1236"/>
              <a:gd name="T3" fmla="*/ 0 h 186"/>
              <a:gd name="T4" fmla="*/ 0 w 1236"/>
              <a:gd name="T5" fmla="*/ 186 h 186"/>
              <a:gd name="T6" fmla="*/ 0 60000 65536"/>
              <a:gd name="T7" fmla="*/ 0 60000 65536"/>
              <a:gd name="T8" fmla="*/ 0 60000 65536"/>
              <a:gd name="T9" fmla="*/ 0 w 1236"/>
              <a:gd name="T10" fmla="*/ 0 h 186"/>
              <a:gd name="T11" fmla="*/ 1236 w 1236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6" h="186">
                <a:moveTo>
                  <a:pt x="1236" y="0"/>
                </a:moveTo>
                <a:lnTo>
                  <a:pt x="1012" y="0"/>
                </a:lnTo>
                <a:lnTo>
                  <a:pt x="0" y="186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1" name="Freeform 50"/>
          <p:cNvSpPr>
            <a:spLocks/>
          </p:cNvSpPr>
          <p:nvPr/>
        </p:nvSpPr>
        <p:spPr bwMode="auto">
          <a:xfrm>
            <a:off x="2736850" y="3576638"/>
            <a:ext cx="1979613" cy="511175"/>
          </a:xfrm>
          <a:custGeom>
            <a:avLst/>
            <a:gdLst>
              <a:gd name="T0" fmla="*/ 0 w 1247"/>
              <a:gd name="T1" fmla="*/ 0 h 322"/>
              <a:gd name="T2" fmla="*/ 940 w 1247"/>
              <a:gd name="T3" fmla="*/ 0 h 322"/>
              <a:gd name="T4" fmla="*/ 1247 w 1247"/>
              <a:gd name="T5" fmla="*/ 322 h 322"/>
              <a:gd name="T6" fmla="*/ 0 60000 65536"/>
              <a:gd name="T7" fmla="*/ 0 60000 65536"/>
              <a:gd name="T8" fmla="*/ 0 60000 65536"/>
              <a:gd name="T9" fmla="*/ 0 w 1247"/>
              <a:gd name="T10" fmla="*/ 0 h 322"/>
              <a:gd name="T11" fmla="*/ 1247 w 1247"/>
              <a:gd name="T12" fmla="*/ 322 h 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7" h="322">
                <a:moveTo>
                  <a:pt x="0" y="0"/>
                </a:moveTo>
                <a:lnTo>
                  <a:pt x="940" y="0"/>
                </a:lnTo>
                <a:lnTo>
                  <a:pt x="1247" y="322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2" name="Freeform 51"/>
          <p:cNvSpPr>
            <a:spLocks/>
          </p:cNvSpPr>
          <p:nvPr/>
        </p:nvSpPr>
        <p:spPr bwMode="auto">
          <a:xfrm>
            <a:off x="2546350" y="4176713"/>
            <a:ext cx="2436813" cy="266700"/>
          </a:xfrm>
          <a:custGeom>
            <a:avLst/>
            <a:gdLst>
              <a:gd name="T0" fmla="*/ 0 w 1535"/>
              <a:gd name="T1" fmla="*/ 168 h 168"/>
              <a:gd name="T2" fmla="*/ 1489 w 1535"/>
              <a:gd name="T3" fmla="*/ 168 h 168"/>
              <a:gd name="T4" fmla="*/ 1535 w 1535"/>
              <a:gd name="T5" fmla="*/ 0 h 168"/>
              <a:gd name="T6" fmla="*/ 0 60000 65536"/>
              <a:gd name="T7" fmla="*/ 0 60000 65536"/>
              <a:gd name="T8" fmla="*/ 0 60000 65536"/>
              <a:gd name="T9" fmla="*/ 0 w 1535"/>
              <a:gd name="T10" fmla="*/ 0 h 168"/>
              <a:gd name="T11" fmla="*/ 1535 w 1535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5" h="168">
                <a:moveTo>
                  <a:pt x="0" y="168"/>
                </a:moveTo>
                <a:lnTo>
                  <a:pt x="1489" y="168"/>
                </a:lnTo>
                <a:lnTo>
                  <a:pt x="1535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3" name="Freeform 52"/>
          <p:cNvSpPr>
            <a:spLocks/>
          </p:cNvSpPr>
          <p:nvPr/>
        </p:nvSpPr>
        <p:spPr bwMode="auto">
          <a:xfrm>
            <a:off x="4694238" y="3954463"/>
            <a:ext cx="161925" cy="384175"/>
          </a:xfrm>
          <a:custGeom>
            <a:avLst/>
            <a:gdLst>
              <a:gd name="T0" fmla="*/ 102 w 102"/>
              <a:gd name="T1" fmla="*/ 2 h 242"/>
              <a:gd name="T2" fmla="*/ 96 w 102"/>
              <a:gd name="T3" fmla="*/ 0 h 242"/>
              <a:gd name="T4" fmla="*/ 90 w 102"/>
              <a:gd name="T5" fmla="*/ 0 h 242"/>
              <a:gd name="T6" fmla="*/ 78 w 102"/>
              <a:gd name="T7" fmla="*/ 4 h 242"/>
              <a:gd name="T8" fmla="*/ 64 w 102"/>
              <a:gd name="T9" fmla="*/ 12 h 242"/>
              <a:gd name="T10" fmla="*/ 52 w 102"/>
              <a:gd name="T11" fmla="*/ 24 h 242"/>
              <a:gd name="T12" fmla="*/ 40 w 102"/>
              <a:gd name="T13" fmla="*/ 40 h 242"/>
              <a:gd name="T14" fmla="*/ 28 w 102"/>
              <a:gd name="T15" fmla="*/ 60 h 242"/>
              <a:gd name="T16" fmla="*/ 18 w 102"/>
              <a:gd name="T17" fmla="*/ 80 h 242"/>
              <a:gd name="T18" fmla="*/ 10 w 102"/>
              <a:gd name="T19" fmla="*/ 104 h 242"/>
              <a:gd name="T20" fmla="*/ 4 w 102"/>
              <a:gd name="T21" fmla="*/ 128 h 242"/>
              <a:gd name="T22" fmla="*/ 0 w 102"/>
              <a:gd name="T23" fmla="*/ 152 h 242"/>
              <a:gd name="T24" fmla="*/ 0 w 102"/>
              <a:gd name="T25" fmla="*/ 174 h 242"/>
              <a:gd name="T26" fmla="*/ 0 w 102"/>
              <a:gd name="T27" fmla="*/ 194 h 242"/>
              <a:gd name="T28" fmla="*/ 4 w 102"/>
              <a:gd name="T29" fmla="*/ 212 h 242"/>
              <a:gd name="T30" fmla="*/ 12 w 102"/>
              <a:gd name="T31" fmla="*/ 226 h 242"/>
              <a:gd name="T32" fmla="*/ 20 w 102"/>
              <a:gd name="T33" fmla="*/ 236 h 242"/>
              <a:gd name="T34" fmla="*/ 24 w 102"/>
              <a:gd name="T35" fmla="*/ 238 h 242"/>
              <a:gd name="T36" fmla="*/ 30 w 102"/>
              <a:gd name="T37" fmla="*/ 242 h 2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2"/>
              <a:gd name="T58" fmla="*/ 0 h 242"/>
              <a:gd name="T59" fmla="*/ 102 w 102"/>
              <a:gd name="T60" fmla="*/ 242 h 2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2" h="242">
                <a:moveTo>
                  <a:pt x="102" y="2"/>
                </a:moveTo>
                <a:lnTo>
                  <a:pt x="96" y="0"/>
                </a:lnTo>
                <a:lnTo>
                  <a:pt x="90" y="0"/>
                </a:lnTo>
                <a:lnTo>
                  <a:pt x="78" y="4"/>
                </a:lnTo>
                <a:lnTo>
                  <a:pt x="64" y="12"/>
                </a:lnTo>
                <a:lnTo>
                  <a:pt x="52" y="24"/>
                </a:lnTo>
                <a:lnTo>
                  <a:pt x="40" y="40"/>
                </a:lnTo>
                <a:lnTo>
                  <a:pt x="28" y="60"/>
                </a:lnTo>
                <a:lnTo>
                  <a:pt x="18" y="80"/>
                </a:lnTo>
                <a:lnTo>
                  <a:pt x="10" y="104"/>
                </a:lnTo>
                <a:lnTo>
                  <a:pt x="4" y="128"/>
                </a:lnTo>
                <a:lnTo>
                  <a:pt x="0" y="152"/>
                </a:lnTo>
                <a:lnTo>
                  <a:pt x="0" y="174"/>
                </a:lnTo>
                <a:lnTo>
                  <a:pt x="0" y="194"/>
                </a:lnTo>
                <a:lnTo>
                  <a:pt x="4" y="212"/>
                </a:lnTo>
                <a:lnTo>
                  <a:pt x="12" y="226"/>
                </a:lnTo>
                <a:lnTo>
                  <a:pt x="20" y="236"/>
                </a:lnTo>
                <a:lnTo>
                  <a:pt x="24" y="238"/>
                </a:lnTo>
                <a:lnTo>
                  <a:pt x="30" y="242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Freeform 53"/>
          <p:cNvSpPr>
            <a:spLocks/>
          </p:cNvSpPr>
          <p:nvPr/>
        </p:nvSpPr>
        <p:spPr bwMode="auto">
          <a:xfrm>
            <a:off x="4821238" y="2098675"/>
            <a:ext cx="596900" cy="101600"/>
          </a:xfrm>
          <a:custGeom>
            <a:avLst/>
            <a:gdLst>
              <a:gd name="T0" fmla="*/ 376 w 376"/>
              <a:gd name="T1" fmla="*/ 62 h 64"/>
              <a:gd name="T2" fmla="*/ 376 w 376"/>
              <a:gd name="T3" fmla="*/ 0 h 64"/>
              <a:gd name="T4" fmla="*/ 0 w 376"/>
              <a:gd name="T5" fmla="*/ 0 h 64"/>
              <a:gd name="T6" fmla="*/ 0 w 376"/>
              <a:gd name="T7" fmla="*/ 64 h 64"/>
              <a:gd name="T8" fmla="*/ 0 60000 65536"/>
              <a:gd name="T9" fmla="*/ 0 60000 65536"/>
              <a:gd name="T10" fmla="*/ 0 60000 65536"/>
              <a:gd name="T11" fmla="*/ 0 60000 65536"/>
              <a:gd name="T12" fmla="*/ 0 w 376"/>
              <a:gd name="T13" fmla="*/ 0 h 64"/>
              <a:gd name="T14" fmla="*/ 376 w 376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6" h="64">
                <a:moveTo>
                  <a:pt x="376" y="62"/>
                </a:moveTo>
                <a:lnTo>
                  <a:pt x="376" y="0"/>
                </a:lnTo>
                <a:lnTo>
                  <a:pt x="0" y="0"/>
                </a:lnTo>
                <a:lnTo>
                  <a:pt x="0" y="64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Freeform 54"/>
          <p:cNvSpPr>
            <a:spLocks/>
          </p:cNvSpPr>
          <p:nvPr/>
        </p:nvSpPr>
        <p:spPr bwMode="auto">
          <a:xfrm>
            <a:off x="7253288" y="4148138"/>
            <a:ext cx="117475" cy="1260475"/>
          </a:xfrm>
          <a:custGeom>
            <a:avLst/>
            <a:gdLst>
              <a:gd name="T0" fmla="*/ 2 w 74"/>
              <a:gd name="T1" fmla="*/ 794 h 794"/>
              <a:gd name="T2" fmla="*/ 74 w 74"/>
              <a:gd name="T3" fmla="*/ 794 h 794"/>
              <a:gd name="T4" fmla="*/ 74 w 74"/>
              <a:gd name="T5" fmla="*/ 378 h 794"/>
              <a:gd name="T6" fmla="*/ 74 w 74"/>
              <a:gd name="T7" fmla="*/ 0 h 794"/>
              <a:gd name="T8" fmla="*/ 0 w 74"/>
              <a:gd name="T9" fmla="*/ 0 h 7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794"/>
              <a:gd name="T17" fmla="*/ 74 w 74"/>
              <a:gd name="T18" fmla="*/ 794 h 7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794">
                <a:moveTo>
                  <a:pt x="2" y="794"/>
                </a:moveTo>
                <a:lnTo>
                  <a:pt x="74" y="794"/>
                </a:lnTo>
                <a:lnTo>
                  <a:pt x="74" y="378"/>
                </a:lnTo>
                <a:lnTo>
                  <a:pt x="74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6" name="Line 55"/>
          <p:cNvSpPr>
            <a:spLocks noChangeShapeType="1"/>
          </p:cNvSpPr>
          <p:nvPr/>
        </p:nvSpPr>
        <p:spPr bwMode="auto">
          <a:xfrm flipV="1">
            <a:off x="4910138" y="4271963"/>
            <a:ext cx="206375" cy="1714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7" name="Line 56"/>
          <p:cNvSpPr>
            <a:spLocks noChangeShapeType="1"/>
          </p:cNvSpPr>
          <p:nvPr/>
        </p:nvSpPr>
        <p:spPr bwMode="auto">
          <a:xfrm>
            <a:off x="7370763" y="4751388"/>
            <a:ext cx="168275" cy="1587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8" name="Line 57"/>
          <p:cNvSpPr>
            <a:spLocks noChangeShapeType="1"/>
          </p:cNvSpPr>
          <p:nvPr/>
        </p:nvSpPr>
        <p:spPr bwMode="auto">
          <a:xfrm flipV="1">
            <a:off x="5138738" y="2012950"/>
            <a:ext cx="1587" cy="8572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9" name="Line 58"/>
          <p:cNvSpPr>
            <a:spLocks noChangeShapeType="1"/>
          </p:cNvSpPr>
          <p:nvPr/>
        </p:nvSpPr>
        <p:spPr bwMode="auto">
          <a:xfrm flipH="1">
            <a:off x="5599113" y="2955925"/>
            <a:ext cx="183515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0" name="Line 59"/>
          <p:cNvSpPr>
            <a:spLocks noChangeShapeType="1"/>
          </p:cNvSpPr>
          <p:nvPr/>
        </p:nvSpPr>
        <p:spPr bwMode="auto">
          <a:xfrm flipH="1">
            <a:off x="5837238" y="3251200"/>
            <a:ext cx="1597025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1" name="Freeform 60"/>
          <p:cNvSpPr>
            <a:spLocks/>
          </p:cNvSpPr>
          <p:nvPr/>
        </p:nvSpPr>
        <p:spPr bwMode="auto">
          <a:xfrm>
            <a:off x="5475288" y="2047875"/>
            <a:ext cx="1962150" cy="295275"/>
          </a:xfrm>
          <a:custGeom>
            <a:avLst/>
            <a:gdLst>
              <a:gd name="T0" fmla="*/ 1236 w 1236"/>
              <a:gd name="T1" fmla="*/ 0 h 186"/>
              <a:gd name="T2" fmla="*/ 1012 w 1236"/>
              <a:gd name="T3" fmla="*/ 0 h 186"/>
              <a:gd name="T4" fmla="*/ 0 w 1236"/>
              <a:gd name="T5" fmla="*/ 186 h 186"/>
              <a:gd name="T6" fmla="*/ 0 60000 65536"/>
              <a:gd name="T7" fmla="*/ 0 60000 65536"/>
              <a:gd name="T8" fmla="*/ 0 60000 65536"/>
              <a:gd name="T9" fmla="*/ 0 w 1236"/>
              <a:gd name="T10" fmla="*/ 0 h 186"/>
              <a:gd name="T11" fmla="*/ 1236 w 1236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36" h="186">
                <a:moveTo>
                  <a:pt x="1236" y="0"/>
                </a:moveTo>
                <a:lnTo>
                  <a:pt x="1012" y="0"/>
                </a:lnTo>
                <a:lnTo>
                  <a:pt x="0" y="186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2" name="Freeform 61"/>
          <p:cNvSpPr>
            <a:spLocks/>
          </p:cNvSpPr>
          <p:nvPr/>
        </p:nvSpPr>
        <p:spPr bwMode="auto">
          <a:xfrm>
            <a:off x="2546350" y="4176713"/>
            <a:ext cx="2436813" cy="266700"/>
          </a:xfrm>
          <a:custGeom>
            <a:avLst/>
            <a:gdLst>
              <a:gd name="T0" fmla="*/ 0 w 1535"/>
              <a:gd name="T1" fmla="*/ 168 h 168"/>
              <a:gd name="T2" fmla="*/ 1489 w 1535"/>
              <a:gd name="T3" fmla="*/ 168 h 168"/>
              <a:gd name="T4" fmla="*/ 1535 w 1535"/>
              <a:gd name="T5" fmla="*/ 0 h 168"/>
              <a:gd name="T6" fmla="*/ 0 60000 65536"/>
              <a:gd name="T7" fmla="*/ 0 60000 65536"/>
              <a:gd name="T8" fmla="*/ 0 60000 65536"/>
              <a:gd name="T9" fmla="*/ 0 w 1535"/>
              <a:gd name="T10" fmla="*/ 0 h 168"/>
              <a:gd name="T11" fmla="*/ 1535 w 1535"/>
              <a:gd name="T12" fmla="*/ 168 h 1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5" h="168">
                <a:moveTo>
                  <a:pt x="0" y="168"/>
                </a:moveTo>
                <a:lnTo>
                  <a:pt x="1489" y="168"/>
                </a:lnTo>
                <a:lnTo>
                  <a:pt x="1535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3" name="Freeform 62"/>
          <p:cNvSpPr>
            <a:spLocks/>
          </p:cNvSpPr>
          <p:nvPr/>
        </p:nvSpPr>
        <p:spPr bwMode="auto">
          <a:xfrm>
            <a:off x="4694238" y="3954463"/>
            <a:ext cx="161925" cy="384175"/>
          </a:xfrm>
          <a:custGeom>
            <a:avLst/>
            <a:gdLst>
              <a:gd name="T0" fmla="*/ 102 w 102"/>
              <a:gd name="T1" fmla="*/ 2 h 242"/>
              <a:gd name="T2" fmla="*/ 96 w 102"/>
              <a:gd name="T3" fmla="*/ 0 h 242"/>
              <a:gd name="T4" fmla="*/ 90 w 102"/>
              <a:gd name="T5" fmla="*/ 0 h 242"/>
              <a:gd name="T6" fmla="*/ 78 w 102"/>
              <a:gd name="T7" fmla="*/ 4 h 242"/>
              <a:gd name="T8" fmla="*/ 64 w 102"/>
              <a:gd name="T9" fmla="*/ 12 h 242"/>
              <a:gd name="T10" fmla="*/ 52 w 102"/>
              <a:gd name="T11" fmla="*/ 24 h 242"/>
              <a:gd name="T12" fmla="*/ 40 w 102"/>
              <a:gd name="T13" fmla="*/ 40 h 242"/>
              <a:gd name="T14" fmla="*/ 28 w 102"/>
              <a:gd name="T15" fmla="*/ 60 h 242"/>
              <a:gd name="T16" fmla="*/ 18 w 102"/>
              <a:gd name="T17" fmla="*/ 80 h 242"/>
              <a:gd name="T18" fmla="*/ 10 w 102"/>
              <a:gd name="T19" fmla="*/ 104 h 242"/>
              <a:gd name="T20" fmla="*/ 4 w 102"/>
              <a:gd name="T21" fmla="*/ 128 h 242"/>
              <a:gd name="T22" fmla="*/ 0 w 102"/>
              <a:gd name="T23" fmla="*/ 152 h 242"/>
              <a:gd name="T24" fmla="*/ 0 w 102"/>
              <a:gd name="T25" fmla="*/ 174 h 242"/>
              <a:gd name="T26" fmla="*/ 0 w 102"/>
              <a:gd name="T27" fmla="*/ 194 h 242"/>
              <a:gd name="T28" fmla="*/ 4 w 102"/>
              <a:gd name="T29" fmla="*/ 212 h 242"/>
              <a:gd name="T30" fmla="*/ 12 w 102"/>
              <a:gd name="T31" fmla="*/ 226 h 242"/>
              <a:gd name="T32" fmla="*/ 20 w 102"/>
              <a:gd name="T33" fmla="*/ 236 h 242"/>
              <a:gd name="T34" fmla="*/ 24 w 102"/>
              <a:gd name="T35" fmla="*/ 238 h 242"/>
              <a:gd name="T36" fmla="*/ 30 w 102"/>
              <a:gd name="T37" fmla="*/ 242 h 24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2"/>
              <a:gd name="T58" fmla="*/ 0 h 242"/>
              <a:gd name="T59" fmla="*/ 102 w 102"/>
              <a:gd name="T60" fmla="*/ 242 h 24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2" h="242">
                <a:moveTo>
                  <a:pt x="102" y="2"/>
                </a:moveTo>
                <a:lnTo>
                  <a:pt x="96" y="0"/>
                </a:lnTo>
                <a:lnTo>
                  <a:pt x="90" y="0"/>
                </a:lnTo>
                <a:lnTo>
                  <a:pt x="78" y="4"/>
                </a:lnTo>
                <a:lnTo>
                  <a:pt x="64" y="12"/>
                </a:lnTo>
                <a:lnTo>
                  <a:pt x="52" y="24"/>
                </a:lnTo>
                <a:lnTo>
                  <a:pt x="40" y="40"/>
                </a:lnTo>
                <a:lnTo>
                  <a:pt x="28" y="60"/>
                </a:lnTo>
                <a:lnTo>
                  <a:pt x="18" y="80"/>
                </a:lnTo>
                <a:lnTo>
                  <a:pt x="10" y="104"/>
                </a:lnTo>
                <a:lnTo>
                  <a:pt x="4" y="128"/>
                </a:lnTo>
                <a:lnTo>
                  <a:pt x="0" y="152"/>
                </a:lnTo>
                <a:lnTo>
                  <a:pt x="0" y="174"/>
                </a:lnTo>
                <a:lnTo>
                  <a:pt x="0" y="194"/>
                </a:lnTo>
                <a:lnTo>
                  <a:pt x="4" y="212"/>
                </a:lnTo>
                <a:lnTo>
                  <a:pt x="12" y="226"/>
                </a:lnTo>
                <a:lnTo>
                  <a:pt x="20" y="236"/>
                </a:lnTo>
                <a:lnTo>
                  <a:pt x="24" y="238"/>
                </a:lnTo>
                <a:lnTo>
                  <a:pt x="30" y="242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4" name="Freeform 63"/>
          <p:cNvSpPr>
            <a:spLocks/>
          </p:cNvSpPr>
          <p:nvPr/>
        </p:nvSpPr>
        <p:spPr bwMode="auto">
          <a:xfrm>
            <a:off x="2736850" y="3576638"/>
            <a:ext cx="1979613" cy="511175"/>
          </a:xfrm>
          <a:custGeom>
            <a:avLst/>
            <a:gdLst>
              <a:gd name="T0" fmla="*/ 0 w 1247"/>
              <a:gd name="T1" fmla="*/ 0 h 322"/>
              <a:gd name="T2" fmla="*/ 940 w 1247"/>
              <a:gd name="T3" fmla="*/ 0 h 322"/>
              <a:gd name="T4" fmla="*/ 1247 w 1247"/>
              <a:gd name="T5" fmla="*/ 322 h 322"/>
              <a:gd name="T6" fmla="*/ 0 60000 65536"/>
              <a:gd name="T7" fmla="*/ 0 60000 65536"/>
              <a:gd name="T8" fmla="*/ 0 60000 65536"/>
              <a:gd name="T9" fmla="*/ 0 w 1247"/>
              <a:gd name="T10" fmla="*/ 0 h 322"/>
              <a:gd name="T11" fmla="*/ 1247 w 1247"/>
              <a:gd name="T12" fmla="*/ 322 h 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7" h="322">
                <a:moveTo>
                  <a:pt x="0" y="0"/>
                </a:moveTo>
                <a:lnTo>
                  <a:pt x="940" y="0"/>
                </a:lnTo>
                <a:lnTo>
                  <a:pt x="1247" y="322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5" name="Line 64"/>
          <p:cNvSpPr>
            <a:spLocks noChangeShapeType="1"/>
          </p:cNvSpPr>
          <p:nvPr/>
        </p:nvSpPr>
        <p:spPr bwMode="auto">
          <a:xfrm flipV="1">
            <a:off x="4910138" y="4271963"/>
            <a:ext cx="206375" cy="1714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6" name="Rectangle 65"/>
          <p:cNvSpPr>
            <a:spLocks noChangeArrowheads="1"/>
          </p:cNvSpPr>
          <p:nvPr/>
        </p:nvSpPr>
        <p:spPr bwMode="auto">
          <a:xfrm>
            <a:off x="3055938" y="6103938"/>
            <a:ext cx="42545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(a) Posterior aspect of the eyeball</a:t>
            </a:r>
            <a:endParaRPr lang="en-US" sz="1800">
              <a:latin typeface="Arial" charset="0"/>
            </a:endParaRPr>
          </a:p>
        </p:txBody>
      </p:sp>
      <p:sp>
        <p:nvSpPr>
          <p:cNvPr id="51227" name="Rectangle 66"/>
          <p:cNvSpPr>
            <a:spLocks noChangeArrowheads="1"/>
          </p:cNvSpPr>
          <p:nvPr/>
        </p:nvSpPr>
        <p:spPr bwMode="auto">
          <a:xfrm>
            <a:off x="4418013" y="1757363"/>
            <a:ext cx="227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Neural layer of retina</a:t>
            </a:r>
            <a:endParaRPr lang="en-US" sz="1800" b="1">
              <a:latin typeface="Arial" charset="0"/>
            </a:endParaRPr>
          </a:p>
        </p:txBody>
      </p:sp>
      <p:sp>
        <p:nvSpPr>
          <p:cNvPr id="51228" name="Rectangle 67"/>
          <p:cNvSpPr>
            <a:spLocks noChangeArrowheads="1"/>
          </p:cNvSpPr>
          <p:nvPr/>
        </p:nvSpPr>
        <p:spPr bwMode="auto">
          <a:xfrm>
            <a:off x="7488238" y="1931988"/>
            <a:ext cx="1168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Pigmented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layer of </a:t>
            </a:r>
            <a:endParaRPr lang="en-US" sz="1800" b="1">
              <a:latin typeface="Arial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retina</a:t>
            </a:r>
          </a:p>
        </p:txBody>
      </p:sp>
      <p:sp>
        <p:nvSpPr>
          <p:cNvPr id="51229" name="Rectangle 68"/>
          <p:cNvSpPr>
            <a:spLocks noChangeArrowheads="1"/>
          </p:cNvSpPr>
          <p:nvPr/>
        </p:nvSpPr>
        <p:spPr bwMode="auto">
          <a:xfrm>
            <a:off x="1020763" y="4319588"/>
            <a:ext cx="1892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Central artery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vein of retina</a:t>
            </a:r>
            <a:endParaRPr lang="en-US" sz="1800" b="1">
              <a:latin typeface="Arial" charset="0"/>
            </a:endParaRPr>
          </a:p>
        </p:txBody>
      </p:sp>
      <p:sp>
        <p:nvSpPr>
          <p:cNvPr id="51230" name="Rectangle 69"/>
          <p:cNvSpPr>
            <a:spLocks noChangeArrowheads="1"/>
          </p:cNvSpPr>
          <p:nvPr/>
        </p:nvSpPr>
        <p:spPr bwMode="auto">
          <a:xfrm>
            <a:off x="7596188" y="4624388"/>
            <a:ext cx="60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Optic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nerve</a:t>
            </a:r>
            <a:endParaRPr lang="en-US" sz="1800" b="1">
              <a:latin typeface="Arial" charset="0"/>
            </a:endParaRPr>
          </a:p>
        </p:txBody>
      </p:sp>
      <p:sp>
        <p:nvSpPr>
          <p:cNvPr id="51231" name="Rectangle 70"/>
          <p:cNvSpPr>
            <a:spLocks noChangeArrowheads="1"/>
          </p:cNvSpPr>
          <p:nvPr/>
        </p:nvSpPr>
        <p:spPr bwMode="auto">
          <a:xfrm>
            <a:off x="7485063" y="3132138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</a:t>
            </a:r>
            <a:endParaRPr lang="en-US" sz="1800" b="1">
              <a:latin typeface="Arial" charset="0"/>
            </a:endParaRPr>
          </a:p>
        </p:txBody>
      </p:sp>
      <p:sp>
        <p:nvSpPr>
          <p:cNvPr id="51232" name="Rectangle 71"/>
          <p:cNvSpPr>
            <a:spLocks noChangeArrowheads="1"/>
          </p:cNvSpPr>
          <p:nvPr/>
        </p:nvSpPr>
        <p:spPr bwMode="auto">
          <a:xfrm>
            <a:off x="7485063" y="2833688"/>
            <a:ext cx="876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Choroid</a:t>
            </a:r>
            <a:endParaRPr lang="en-US" sz="1800" b="1">
              <a:latin typeface="Arial" charset="0"/>
            </a:endParaRPr>
          </a:p>
        </p:txBody>
      </p:sp>
      <p:sp>
        <p:nvSpPr>
          <p:cNvPr id="51233" name="Rectangle 72"/>
          <p:cNvSpPr>
            <a:spLocks noChangeArrowheads="1"/>
          </p:cNvSpPr>
          <p:nvPr/>
        </p:nvSpPr>
        <p:spPr bwMode="auto">
          <a:xfrm>
            <a:off x="1617663" y="3436938"/>
            <a:ext cx="1104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Optic disc</a:t>
            </a:r>
            <a:endParaRPr lang="en-US" sz="1800" b="1">
              <a:latin typeface="Arial" charset="0"/>
            </a:endParaRPr>
          </a:p>
        </p:txBody>
      </p:sp>
      <p:sp>
        <p:nvSpPr>
          <p:cNvPr id="51234" name="Rectangle 73"/>
          <p:cNvSpPr>
            <a:spLocks noChangeArrowheads="1"/>
          </p:cNvSpPr>
          <p:nvPr/>
        </p:nvSpPr>
        <p:spPr bwMode="auto">
          <a:xfrm>
            <a:off x="423863" y="941388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Pathway of light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Retina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Ganglion cell axons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Run along the inner surface of the retina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Leave the eye as the optic nerve</a:t>
            </a:r>
          </a:p>
          <a:p>
            <a:pPr eaLnBrk="1" hangingPunct="1"/>
            <a:r>
              <a:rPr lang="en-US"/>
              <a:t>Optic disc (blind spot)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Site where the optic nerve leaves the eye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Lacks photoreceptors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15.6b</a:t>
            </a:r>
          </a:p>
        </p:txBody>
      </p:sp>
      <p:pic>
        <p:nvPicPr>
          <p:cNvPr id="53251" name="Picture 46" descr="figure_15_06b.jpg                                              002EF44DMacintosh HD                   BF7DC75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534988"/>
            <a:ext cx="8231187" cy="58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Freeform 47"/>
          <p:cNvSpPr>
            <a:spLocks/>
          </p:cNvSpPr>
          <p:nvPr/>
        </p:nvSpPr>
        <p:spPr bwMode="auto">
          <a:xfrm>
            <a:off x="6146800" y="5300663"/>
            <a:ext cx="269875" cy="158750"/>
          </a:xfrm>
          <a:custGeom>
            <a:avLst/>
            <a:gdLst>
              <a:gd name="T0" fmla="*/ 170 w 170"/>
              <a:gd name="T1" fmla="*/ 26 h 100"/>
              <a:gd name="T2" fmla="*/ 170 w 170"/>
              <a:gd name="T3" fmla="*/ 100 h 100"/>
              <a:gd name="T4" fmla="*/ 0 w 170"/>
              <a:gd name="T5" fmla="*/ 100 h 100"/>
              <a:gd name="T6" fmla="*/ 0 w 170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170"/>
              <a:gd name="T13" fmla="*/ 0 h 100"/>
              <a:gd name="T14" fmla="*/ 170 w 170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" h="100">
                <a:moveTo>
                  <a:pt x="170" y="26"/>
                </a:moveTo>
                <a:lnTo>
                  <a:pt x="170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Freeform 48"/>
          <p:cNvSpPr>
            <a:spLocks/>
          </p:cNvSpPr>
          <p:nvPr/>
        </p:nvSpPr>
        <p:spPr bwMode="auto">
          <a:xfrm>
            <a:off x="6146800" y="5300663"/>
            <a:ext cx="269875" cy="158750"/>
          </a:xfrm>
          <a:custGeom>
            <a:avLst/>
            <a:gdLst>
              <a:gd name="T0" fmla="*/ 170 w 170"/>
              <a:gd name="T1" fmla="*/ 26 h 100"/>
              <a:gd name="T2" fmla="*/ 170 w 170"/>
              <a:gd name="T3" fmla="*/ 100 h 100"/>
              <a:gd name="T4" fmla="*/ 0 w 170"/>
              <a:gd name="T5" fmla="*/ 100 h 100"/>
              <a:gd name="T6" fmla="*/ 0 w 170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170"/>
              <a:gd name="T13" fmla="*/ 0 h 100"/>
              <a:gd name="T14" fmla="*/ 170 w 170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" h="100">
                <a:moveTo>
                  <a:pt x="170" y="26"/>
                </a:moveTo>
                <a:lnTo>
                  <a:pt x="170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Line 49"/>
          <p:cNvSpPr>
            <a:spLocks noChangeShapeType="1"/>
          </p:cNvSpPr>
          <p:nvPr/>
        </p:nvSpPr>
        <p:spPr bwMode="auto">
          <a:xfrm>
            <a:off x="6289675" y="5459413"/>
            <a:ext cx="1588" cy="1333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5" name="Line 50"/>
          <p:cNvSpPr>
            <a:spLocks noChangeShapeType="1"/>
          </p:cNvSpPr>
          <p:nvPr/>
        </p:nvSpPr>
        <p:spPr bwMode="auto">
          <a:xfrm>
            <a:off x="6289675" y="5459413"/>
            <a:ext cx="1588" cy="1333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Freeform 51"/>
          <p:cNvSpPr>
            <a:spLocks/>
          </p:cNvSpPr>
          <p:nvPr/>
        </p:nvSpPr>
        <p:spPr bwMode="auto">
          <a:xfrm>
            <a:off x="4883150" y="908050"/>
            <a:ext cx="828675" cy="1184275"/>
          </a:xfrm>
          <a:custGeom>
            <a:avLst/>
            <a:gdLst>
              <a:gd name="T0" fmla="*/ 0 w 522"/>
              <a:gd name="T1" fmla="*/ 0 h 746"/>
              <a:gd name="T2" fmla="*/ 160 w 522"/>
              <a:gd name="T3" fmla="*/ 0 h 746"/>
              <a:gd name="T4" fmla="*/ 522 w 522"/>
              <a:gd name="T5" fmla="*/ 746 h 746"/>
              <a:gd name="T6" fmla="*/ 0 60000 65536"/>
              <a:gd name="T7" fmla="*/ 0 60000 65536"/>
              <a:gd name="T8" fmla="*/ 0 60000 65536"/>
              <a:gd name="T9" fmla="*/ 0 w 522"/>
              <a:gd name="T10" fmla="*/ 0 h 746"/>
              <a:gd name="T11" fmla="*/ 522 w 522"/>
              <a:gd name="T12" fmla="*/ 746 h 7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2" h="746">
                <a:moveTo>
                  <a:pt x="0" y="0"/>
                </a:moveTo>
                <a:lnTo>
                  <a:pt x="160" y="0"/>
                </a:lnTo>
                <a:lnTo>
                  <a:pt x="522" y="746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7" name="Freeform 52"/>
          <p:cNvSpPr>
            <a:spLocks/>
          </p:cNvSpPr>
          <p:nvPr/>
        </p:nvSpPr>
        <p:spPr bwMode="auto">
          <a:xfrm>
            <a:off x="4981575" y="1162050"/>
            <a:ext cx="619125" cy="1219200"/>
          </a:xfrm>
          <a:custGeom>
            <a:avLst/>
            <a:gdLst>
              <a:gd name="T0" fmla="*/ 0 w 390"/>
              <a:gd name="T1" fmla="*/ 0 h 768"/>
              <a:gd name="T2" fmla="*/ 44 w 390"/>
              <a:gd name="T3" fmla="*/ 0 h 768"/>
              <a:gd name="T4" fmla="*/ 390 w 390"/>
              <a:gd name="T5" fmla="*/ 768 h 768"/>
              <a:gd name="T6" fmla="*/ 0 60000 65536"/>
              <a:gd name="T7" fmla="*/ 0 60000 65536"/>
              <a:gd name="T8" fmla="*/ 0 60000 65536"/>
              <a:gd name="T9" fmla="*/ 0 w 390"/>
              <a:gd name="T10" fmla="*/ 0 h 768"/>
              <a:gd name="T11" fmla="*/ 390 w 39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768">
                <a:moveTo>
                  <a:pt x="0" y="0"/>
                </a:moveTo>
                <a:lnTo>
                  <a:pt x="44" y="0"/>
                </a:lnTo>
                <a:lnTo>
                  <a:pt x="390" y="76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8" name="Freeform 53"/>
          <p:cNvSpPr>
            <a:spLocks/>
          </p:cNvSpPr>
          <p:nvPr/>
        </p:nvSpPr>
        <p:spPr bwMode="auto">
          <a:xfrm>
            <a:off x="3871913" y="803275"/>
            <a:ext cx="631825" cy="2098675"/>
          </a:xfrm>
          <a:custGeom>
            <a:avLst/>
            <a:gdLst>
              <a:gd name="T0" fmla="*/ 0 w 398"/>
              <a:gd name="T1" fmla="*/ 0 h 1322"/>
              <a:gd name="T2" fmla="*/ 122 w 398"/>
              <a:gd name="T3" fmla="*/ 2 h 1322"/>
              <a:gd name="T4" fmla="*/ 206 w 398"/>
              <a:gd name="T5" fmla="*/ 506 h 1322"/>
              <a:gd name="T6" fmla="*/ 398 w 398"/>
              <a:gd name="T7" fmla="*/ 1322 h 1322"/>
              <a:gd name="T8" fmla="*/ 0 60000 65536"/>
              <a:gd name="T9" fmla="*/ 0 60000 65536"/>
              <a:gd name="T10" fmla="*/ 0 60000 65536"/>
              <a:gd name="T11" fmla="*/ 0 60000 65536"/>
              <a:gd name="T12" fmla="*/ 0 w 398"/>
              <a:gd name="T13" fmla="*/ 0 h 1322"/>
              <a:gd name="T14" fmla="*/ 398 w 398"/>
              <a:gd name="T15" fmla="*/ 1322 h 1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" h="1322">
                <a:moveTo>
                  <a:pt x="0" y="0"/>
                </a:moveTo>
                <a:lnTo>
                  <a:pt x="122" y="2"/>
                </a:lnTo>
                <a:lnTo>
                  <a:pt x="206" y="506"/>
                </a:lnTo>
                <a:lnTo>
                  <a:pt x="398" y="1322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9" name="Freeform 54"/>
          <p:cNvSpPr>
            <a:spLocks/>
          </p:cNvSpPr>
          <p:nvPr/>
        </p:nvSpPr>
        <p:spPr bwMode="auto">
          <a:xfrm>
            <a:off x="2824163" y="984250"/>
            <a:ext cx="409575" cy="1968500"/>
          </a:xfrm>
          <a:custGeom>
            <a:avLst/>
            <a:gdLst>
              <a:gd name="T0" fmla="*/ 0 w 258"/>
              <a:gd name="T1" fmla="*/ 0 h 1240"/>
              <a:gd name="T2" fmla="*/ 76 w 258"/>
              <a:gd name="T3" fmla="*/ 2 h 1240"/>
              <a:gd name="T4" fmla="*/ 144 w 258"/>
              <a:gd name="T5" fmla="*/ 532 h 1240"/>
              <a:gd name="T6" fmla="*/ 258 w 258"/>
              <a:gd name="T7" fmla="*/ 1240 h 1240"/>
              <a:gd name="T8" fmla="*/ 0 60000 65536"/>
              <a:gd name="T9" fmla="*/ 0 60000 65536"/>
              <a:gd name="T10" fmla="*/ 0 60000 65536"/>
              <a:gd name="T11" fmla="*/ 0 60000 65536"/>
              <a:gd name="T12" fmla="*/ 0 w 258"/>
              <a:gd name="T13" fmla="*/ 0 h 1240"/>
              <a:gd name="T14" fmla="*/ 258 w 258"/>
              <a:gd name="T15" fmla="*/ 1240 h 1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" h="1240">
                <a:moveTo>
                  <a:pt x="0" y="0"/>
                </a:moveTo>
                <a:lnTo>
                  <a:pt x="76" y="2"/>
                </a:lnTo>
                <a:lnTo>
                  <a:pt x="144" y="532"/>
                </a:lnTo>
                <a:lnTo>
                  <a:pt x="258" y="124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0" name="Line 55"/>
          <p:cNvSpPr>
            <a:spLocks noChangeShapeType="1"/>
          </p:cNvSpPr>
          <p:nvPr/>
        </p:nvSpPr>
        <p:spPr bwMode="auto">
          <a:xfrm>
            <a:off x="4205288" y="1625600"/>
            <a:ext cx="190500" cy="5524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1" name="Line 56"/>
          <p:cNvSpPr>
            <a:spLocks noChangeShapeType="1"/>
          </p:cNvSpPr>
          <p:nvPr/>
        </p:nvSpPr>
        <p:spPr bwMode="auto">
          <a:xfrm>
            <a:off x="3052763" y="1847850"/>
            <a:ext cx="254000" cy="3365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2" name="Line 57"/>
          <p:cNvSpPr>
            <a:spLocks noChangeShapeType="1"/>
          </p:cNvSpPr>
          <p:nvPr/>
        </p:nvSpPr>
        <p:spPr bwMode="auto">
          <a:xfrm flipV="1">
            <a:off x="4816475" y="3986213"/>
            <a:ext cx="1588" cy="12827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3" name="Freeform 58"/>
          <p:cNvSpPr>
            <a:spLocks/>
          </p:cNvSpPr>
          <p:nvPr/>
        </p:nvSpPr>
        <p:spPr bwMode="auto">
          <a:xfrm>
            <a:off x="6146800" y="5300663"/>
            <a:ext cx="269875" cy="158750"/>
          </a:xfrm>
          <a:custGeom>
            <a:avLst/>
            <a:gdLst>
              <a:gd name="T0" fmla="*/ 170 w 170"/>
              <a:gd name="T1" fmla="*/ 26 h 100"/>
              <a:gd name="T2" fmla="*/ 170 w 170"/>
              <a:gd name="T3" fmla="*/ 100 h 100"/>
              <a:gd name="T4" fmla="*/ 0 w 170"/>
              <a:gd name="T5" fmla="*/ 100 h 100"/>
              <a:gd name="T6" fmla="*/ 0 w 170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170"/>
              <a:gd name="T13" fmla="*/ 0 h 100"/>
              <a:gd name="T14" fmla="*/ 170 w 170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" h="100">
                <a:moveTo>
                  <a:pt x="170" y="26"/>
                </a:moveTo>
                <a:lnTo>
                  <a:pt x="170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4" name="Freeform 59"/>
          <p:cNvSpPr>
            <a:spLocks/>
          </p:cNvSpPr>
          <p:nvPr/>
        </p:nvSpPr>
        <p:spPr bwMode="auto">
          <a:xfrm>
            <a:off x="3859213" y="4265613"/>
            <a:ext cx="336550" cy="895350"/>
          </a:xfrm>
          <a:custGeom>
            <a:avLst/>
            <a:gdLst>
              <a:gd name="T0" fmla="*/ 212 w 212"/>
              <a:gd name="T1" fmla="*/ 0 h 564"/>
              <a:gd name="T2" fmla="*/ 110 w 212"/>
              <a:gd name="T3" fmla="*/ 564 h 564"/>
              <a:gd name="T4" fmla="*/ 0 w 212"/>
              <a:gd name="T5" fmla="*/ 564 h 564"/>
              <a:gd name="T6" fmla="*/ 0 60000 65536"/>
              <a:gd name="T7" fmla="*/ 0 60000 65536"/>
              <a:gd name="T8" fmla="*/ 0 60000 65536"/>
              <a:gd name="T9" fmla="*/ 0 w 212"/>
              <a:gd name="T10" fmla="*/ 0 h 564"/>
              <a:gd name="T11" fmla="*/ 212 w 212"/>
              <a:gd name="T12" fmla="*/ 564 h 5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564">
                <a:moveTo>
                  <a:pt x="212" y="0"/>
                </a:moveTo>
                <a:lnTo>
                  <a:pt x="110" y="564"/>
                </a:lnTo>
                <a:lnTo>
                  <a:pt x="0" y="564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5" name="Line 60"/>
          <p:cNvSpPr>
            <a:spLocks noChangeShapeType="1"/>
          </p:cNvSpPr>
          <p:nvPr/>
        </p:nvSpPr>
        <p:spPr bwMode="auto">
          <a:xfrm>
            <a:off x="6289675" y="5459413"/>
            <a:ext cx="1588" cy="1333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6" name="Line 61"/>
          <p:cNvSpPr>
            <a:spLocks noChangeShapeType="1"/>
          </p:cNvSpPr>
          <p:nvPr/>
        </p:nvSpPr>
        <p:spPr bwMode="auto">
          <a:xfrm>
            <a:off x="6289675" y="5459413"/>
            <a:ext cx="1588" cy="889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7" name="Freeform 62"/>
          <p:cNvSpPr>
            <a:spLocks/>
          </p:cNvSpPr>
          <p:nvPr/>
        </p:nvSpPr>
        <p:spPr bwMode="auto">
          <a:xfrm>
            <a:off x="4857750" y="908050"/>
            <a:ext cx="854075" cy="1184275"/>
          </a:xfrm>
          <a:custGeom>
            <a:avLst/>
            <a:gdLst>
              <a:gd name="T0" fmla="*/ 0 w 538"/>
              <a:gd name="T1" fmla="*/ 0 h 746"/>
              <a:gd name="T2" fmla="*/ 176 w 538"/>
              <a:gd name="T3" fmla="*/ 0 h 746"/>
              <a:gd name="T4" fmla="*/ 538 w 538"/>
              <a:gd name="T5" fmla="*/ 746 h 746"/>
              <a:gd name="T6" fmla="*/ 0 60000 65536"/>
              <a:gd name="T7" fmla="*/ 0 60000 65536"/>
              <a:gd name="T8" fmla="*/ 0 60000 65536"/>
              <a:gd name="T9" fmla="*/ 0 w 538"/>
              <a:gd name="T10" fmla="*/ 0 h 746"/>
              <a:gd name="T11" fmla="*/ 538 w 538"/>
              <a:gd name="T12" fmla="*/ 746 h 7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8" h="746">
                <a:moveTo>
                  <a:pt x="0" y="0"/>
                </a:moveTo>
                <a:lnTo>
                  <a:pt x="176" y="0"/>
                </a:lnTo>
                <a:lnTo>
                  <a:pt x="538" y="746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8" name="Freeform 63"/>
          <p:cNvSpPr>
            <a:spLocks/>
          </p:cNvSpPr>
          <p:nvPr/>
        </p:nvSpPr>
        <p:spPr bwMode="auto">
          <a:xfrm>
            <a:off x="4981575" y="1162050"/>
            <a:ext cx="619125" cy="1219200"/>
          </a:xfrm>
          <a:custGeom>
            <a:avLst/>
            <a:gdLst>
              <a:gd name="T0" fmla="*/ 0 w 390"/>
              <a:gd name="T1" fmla="*/ 0 h 768"/>
              <a:gd name="T2" fmla="*/ 44 w 390"/>
              <a:gd name="T3" fmla="*/ 0 h 768"/>
              <a:gd name="T4" fmla="*/ 390 w 390"/>
              <a:gd name="T5" fmla="*/ 768 h 768"/>
              <a:gd name="T6" fmla="*/ 0 60000 65536"/>
              <a:gd name="T7" fmla="*/ 0 60000 65536"/>
              <a:gd name="T8" fmla="*/ 0 60000 65536"/>
              <a:gd name="T9" fmla="*/ 0 w 390"/>
              <a:gd name="T10" fmla="*/ 0 h 768"/>
              <a:gd name="T11" fmla="*/ 390 w 39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0" h="768">
                <a:moveTo>
                  <a:pt x="0" y="0"/>
                </a:moveTo>
                <a:lnTo>
                  <a:pt x="44" y="0"/>
                </a:lnTo>
                <a:lnTo>
                  <a:pt x="390" y="768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9" name="Freeform 64"/>
          <p:cNvSpPr>
            <a:spLocks/>
          </p:cNvSpPr>
          <p:nvPr/>
        </p:nvSpPr>
        <p:spPr bwMode="auto">
          <a:xfrm>
            <a:off x="3871913" y="806450"/>
            <a:ext cx="631825" cy="2095500"/>
          </a:xfrm>
          <a:custGeom>
            <a:avLst/>
            <a:gdLst>
              <a:gd name="T0" fmla="*/ 0 w 398"/>
              <a:gd name="T1" fmla="*/ 0 h 1320"/>
              <a:gd name="T2" fmla="*/ 122 w 398"/>
              <a:gd name="T3" fmla="*/ 0 h 1320"/>
              <a:gd name="T4" fmla="*/ 206 w 398"/>
              <a:gd name="T5" fmla="*/ 504 h 1320"/>
              <a:gd name="T6" fmla="*/ 398 w 398"/>
              <a:gd name="T7" fmla="*/ 1320 h 1320"/>
              <a:gd name="T8" fmla="*/ 0 60000 65536"/>
              <a:gd name="T9" fmla="*/ 0 60000 65536"/>
              <a:gd name="T10" fmla="*/ 0 60000 65536"/>
              <a:gd name="T11" fmla="*/ 0 60000 65536"/>
              <a:gd name="T12" fmla="*/ 0 w 398"/>
              <a:gd name="T13" fmla="*/ 0 h 1320"/>
              <a:gd name="T14" fmla="*/ 398 w 398"/>
              <a:gd name="T15" fmla="*/ 1320 h 1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8" h="1320">
                <a:moveTo>
                  <a:pt x="0" y="0"/>
                </a:moveTo>
                <a:lnTo>
                  <a:pt x="122" y="0"/>
                </a:lnTo>
                <a:lnTo>
                  <a:pt x="206" y="504"/>
                </a:lnTo>
                <a:lnTo>
                  <a:pt x="398" y="132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0" name="Freeform 65"/>
          <p:cNvSpPr>
            <a:spLocks/>
          </p:cNvSpPr>
          <p:nvPr/>
        </p:nvSpPr>
        <p:spPr bwMode="auto">
          <a:xfrm>
            <a:off x="2824163" y="984250"/>
            <a:ext cx="409575" cy="1968500"/>
          </a:xfrm>
          <a:custGeom>
            <a:avLst/>
            <a:gdLst>
              <a:gd name="T0" fmla="*/ 0 w 258"/>
              <a:gd name="T1" fmla="*/ 0 h 1240"/>
              <a:gd name="T2" fmla="*/ 76 w 258"/>
              <a:gd name="T3" fmla="*/ 2 h 1240"/>
              <a:gd name="T4" fmla="*/ 144 w 258"/>
              <a:gd name="T5" fmla="*/ 532 h 1240"/>
              <a:gd name="T6" fmla="*/ 258 w 258"/>
              <a:gd name="T7" fmla="*/ 1240 h 1240"/>
              <a:gd name="T8" fmla="*/ 0 60000 65536"/>
              <a:gd name="T9" fmla="*/ 0 60000 65536"/>
              <a:gd name="T10" fmla="*/ 0 60000 65536"/>
              <a:gd name="T11" fmla="*/ 0 60000 65536"/>
              <a:gd name="T12" fmla="*/ 0 w 258"/>
              <a:gd name="T13" fmla="*/ 0 h 1240"/>
              <a:gd name="T14" fmla="*/ 258 w 258"/>
              <a:gd name="T15" fmla="*/ 1240 h 1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8" h="1240">
                <a:moveTo>
                  <a:pt x="0" y="0"/>
                </a:moveTo>
                <a:lnTo>
                  <a:pt x="76" y="2"/>
                </a:lnTo>
                <a:lnTo>
                  <a:pt x="144" y="532"/>
                </a:lnTo>
                <a:lnTo>
                  <a:pt x="258" y="124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1" name="Line 66"/>
          <p:cNvSpPr>
            <a:spLocks noChangeShapeType="1"/>
          </p:cNvSpPr>
          <p:nvPr/>
        </p:nvSpPr>
        <p:spPr bwMode="auto">
          <a:xfrm>
            <a:off x="4205288" y="1625600"/>
            <a:ext cx="190500" cy="5524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2" name="Line 67"/>
          <p:cNvSpPr>
            <a:spLocks noChangeShapeType="1"/>
          </p:cNvSpPr>
          <p:nvPr/>
        </p:nvSpPr>
        <p:spPr bwMode="auto">
          <a:xfrm>
            <a:off x="3052763" y="1847850"/>
            <a:ext cx="254000" cy="3365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3" name="Line 68"/>
          <p:cNvSpPr>
            <a:spLocks noChangeShapeType="1"/>
          </p:cNvSpPr>
          <p:nvPr/>
        </p:nvSpPr>
        <p:spPr bwMode="auto">
          <a:xfrm flipV="1">
            <a:off x="4816475" y="3986213"/>
            <a:ext cx="1588" cy="12827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4" name="Freeform 69"/>
          <p:cNvSpPr>
            <a:spLocks/>
          </p:cNvSpPr>
          <p:nvPr/>
        </p:nvSpPr>
        <p:spPr bwMode="auto">
          <a:xfrm>
            <a:off x="3859213" y="4265613"/>
            <a:ext cx="336550" cy="895350"/>
          </a:xfrm>
          <a:custGeom>
            <a:avLst/>
            <a:gdLst>
              <a:gd name="T0" fmla="*/ 212 w 212"/>
              <a:gd name="T1" fmla="*/ 0 h 564"/>
              <a:gd name="T2" fmla="*/ 110 w 212"/>
              <a:gd name="T3" fmla="*/ 564 h 564"/>
              <a:gd name="T4" fmla="*/ 0 w 212"/>
              <a:gd name="T5" fmla="*/ 564 h 564"/>
              <a:gd name="T6" fmla="*/ 0 60000 65536"/>
              <a:gd name="T7" fmla="*/ 0 60000 65536"/>
              <a:gd name="T8" fmla="*/ 0 60000 65536"/>
              <a:gd name="T9" fmla="*/ 0 w 212"/>
              <a:gd name="T10" fmla="*/ 0 h 564"/>
              <a:gd name="T11" fmla="*/ 212 w 212"/>
              <a:gd name="T12" fmla="*/ 564 h 5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" h="564">
                <a:moveTo>
                  <a:pt x="212" y="0"/>
                </a:moveTo>
                <a:lnTo>
                  <a:pt x="110" y="564"/>
                </a:lnTo>
                <a:lnTo>
                  <a:pt x="0" y="564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5" name="Rectangle 70"/>
          <p:cNvSpPr>
            <a:spLocks noChangeArrowheads="1"/>
          </p:cNvSpPr>
          <p:nvPr/>
        </p:nvSpPr>
        <p:spPr bwMode="auto">
          <a:xfrm>
            <a:off x="5822950" y="5507038"/>
            <a:ext cx="149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Pigmented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layer of retina</a:t>
            </a:r>
            <a:endParaRPr lang="en-US" sz="1800" b="1">
              <a:latin typeface="Arial" charset="0"/>
            </a:endParaRPr>
          </a:p>
        </p:txBody>
      </p:sp>
      <p:sp>
        <p:nvSpPr>
          <p:cNvPr id="53276" name="Rectangle 71"/>
          <p:cNvSpPr>
            <a:spLocks noChangeArrowheads="1"/>
          </p:cNvSpPr>
          <p:nvPr/>
        </p:nvSpPr>
        <p:spPr bwMode="auto">
          <a:xfrm>
            <a:off x="2257425" y="5786438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Pathway of light</a:t>
            </a:r>
            <a:endParaRPr lang="en-US" sz="1800" b="1">
              <a:latin typeface="Arial" charset="0"/>
            </a:endParaRPr>
          </a:p>
        </p:txBody>
      </p:sp>
      <p:sp>
        <p:nvSpPr>
          <p:cNvPr id="53277" name="Rectangle 72"/>
          <p:cNvSpPr>
            <a:spLocks noChangeArrowheads="1"/>
          </p:cNvSpPr>
          <p:nvPr/>
        </p:nvSpPr>
        <p:spPr bwMode="auto">
          <a:xfrm>
            <a:off x="2266950" y="5465763"/>
            <a:ext cx="2705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Pathway of signal output</a:t>
            </a:r>
            <a:endParaRPr lang="en-US" sz="1800" b="1">
              <a:latin typeface="Arial" charset="0"/>
            </a:endParaRPr>
          </a:p>
        </p:txBody>
      </p:sp>
      <p:sp>
        <p:nvSpPr>
          <p:cNvPr id="53278" name="Rectangle 73"/>
          <p:cNvSpPr>
            <a:spLocks noChangeArrowheads="1"/>
          </p:cNvSpPr>
          <p:nvPr/>
        </p:nvSpPr>
        <p:spPr bwMode="auto">
          <a:xfrm>
            <a:off x="2022475" y="6103938"/>
            <a:ext cx="50038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(b) Cells of the neural layer of the retina</a:t>
            </a:r>
            <a:endParaRPr lang="en-US" sz="1800">
              <a:latin typeface="Arial" charset="0"/>
            </a:endParaRPr>
          </a:p>
        </p:txBody>
      </p:sp>
      <p:sp>
        <p:nvSpPr>
          <p:cNvPr id="53279" name="Rectangle 74"/>
          <p:cNvSpPr>
            <a:spLocks noChangeArrowheads="1"/>
          </p:cNvSpPr>
          <p:nvPr/>
        </p:nvSpPr>
        <p:spPr bwMode="auto">
          <a:xfrm>
            <a:off x="2343150" y="5040313"/>
            <a:ext cx="148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Amacrine cell</a:t>
            </a:r>
            <a:endParaRPr lang="en-US" sz="1800" b="1">
              <a:latin typeface="Arial" charset="0"/>
            </a:endParaRPr>
          </a:p>
        </p:txBody>
      </p:sp>
      <p:sp>
        <p:nvSpPr>
          <p:cNvPr id="53280" name="Rectangle 75"/>
          <p:cNvSpPr>
            <a:spLocks noChangeArrowheads="1"/>
          </p:cNvSpPr>
          <p:nvPr/>
        </p:nvSpPr>
        <p:spPr bwMode="auto">
          <a:xfrm>
            <a:off x="4289425" y="5246688"/>
            <a:ext cx="1562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Horizontal cell</a:t>
            </a:r>
            <a:endParaRPr lang="en-US" sz="1800" b="1">
              <a:latin typeface="Arial" charset="0"/>
            </a:endParaRPr>
          </a:p>
        </p:txBody>
      </p:sp>
      <p:sp>
        <p:nvSpPr>
          <p:cNvPr id="53281" name="Rectangle 76"/>
          <p:cNvSpPr>
            <a:spLocks noChangeArrowheads="1"/>
          </p:cNvSpPr>
          <p:nvPr/>
        </p:nvSpPr>
        <p:spPr bwMode="auto">
          <a:xfrm>
            <a:off x="4238625" y="785813"/>
            <a:ext cx="587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• Rod</a:t>
            </a:r>
            <a:endParaRPr lang="en-US" sz="1800" b="1">
              <a:latin typeface="Arial" charset="0"/>
            </a:endParaRPr>
          </a:p>
        </p:txBody>
      </p:sp>
      <p:sp>
        <p:nvSpPr>
          <p:cNvPr id="53282" name="Rectangle 77"/>
          <p:cNvSpPr>
            <a:spLocks noChangeArrowheads="1"/>
          </p:cNvSpPr>
          <p:nvPr/>
        </p:nvSpPr>
        <p:spPr bwMode="auto">
          <a:xfrm>
            <a:off x="4171950" y="484188"/>
            <a:ext cx="19304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Photoreceptors</a:t>
            </a:r>
            <a:endParaRPr lang="en-US" sz="1800">
              <a:latin typeface="Arial" charset="0"/>
            </a:endParaRPr>
          </a:p>
        </p:txBody>
      </p:sp>
      <p:sp>
        <p:nvSpPr>
          <p:cNvPr id="53283" name="Rectangle 78"/>
          <p:cNvSpPr>
            <a:spLocks noChangeArrowheads="1"/>
          </p:cNvSpPr>
          <p:nvPr/>
        </p:nvSpPr>
        <p:spPr bwMode="auto">
          <a:xfrm>
            <a:off x="4229100" y="1008063"/>
            <a:ext cx="714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• Cone</a:t>
            </a:r>
            <a:endParaRPr lang="en-US" sz="1800" b="1">
              <a:latin typeface="Arial" charset="0"/>
            </a:endParaRPr>
          </a:p>
        </p:txBody>
      </p:sp>
      <p:sp>
        <p:nvSpPr>
          <p:cNvPr id="53284" name="Rectangle 79"/>
          <p:cNvSpPr>
            <a:spLocks noChangeArrowheads="1"/>
          </p:cNvSpPr>
          <p:nvPr/>
        </p:nvSpPr>
        <p:spPr bwMode="auto">
          <a:xfrm>
            <a:off x="3060700" y="658813"/>
            <a:ext cx="78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Bipolar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cells</a:t>
            </a:r>
            <a:endParaRPr lang="en-US" sz="1800" b="1">
              <a:latin typeface="Arial" charset="0"/>
            </a:endParaRPr>
          </a:p>
        </p:txBody>
      </p:sp>
      <p:sp>
        <p:nvSpPr>
          <p:cNvPr id="53285" name="Rectangle 80"/>
          <p:cNvSpPr>
            <a:spLocks noChangeArrowheads="1"/>
          </p:cNvSpPr>
          <p:nvPr/>
        </p:nvSpPr>
        <p:spPr bwMode="auto">
          <a:xfrm>
            <a:off x="1809750" y="842963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Ganglion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cells</a:t>
            </a:r>
            <a:endParaRPr lang="en-US" sz="1800" b="1">
              <a:latin typeface="Arial" charset="0"/>
            </a:endParaRPr>
          </a:p>
        </p:txBody>
      </p:sp>
      <p:sp>
        <p:nvSpPr>
          <p:cNvPr id="53286" name="Freeform 81"/>
          <p:cNvSpPr>
            <a:spLocks/>
          </p:cNvSpPr>
          <p:nvPr/>
        </p:nvSpPr>
        <p:spPr bwMode="auto">
          <a:xfrm>
            <a:off x="6146800" y="5300663"/>
            <a:ext cx="269875" cy="158750"/>
          </a:xfrm>
          <a:custGeom>
            <a:avLst/>
            <a:gdLst>
              <a:gd name="T0" fmla="*/ 170 w 170"/>
              <a:gd name="T1" fmla="*/ 26 h 100"/>
              <a:gd name="T2" fmla="*/ 170 w 170"/>
              <a:gd name="T3" fmla="*/ 100 h 100"/>
              <a:gd name="T4" fmla="*/ 0 w 170"/>
              <a:gd name="T5" fmla="*/ 100 h 100"/>
              <a:gd name="T6" fmla="*/ 0 w 170"/>
              <a:gd name="T7" fmla="*/ 0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170"/>
              <a:gd name="T13" fmla="*/ 0 h 100"/>
              <a:gd name="T14" fmla="*/ 170 w 170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" h="100">
                <a:moveTo>
                  <a:pt x="170" y="26"/>
                </a:moveTo>
                <a:lnTo>
                  <a:pt x="170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Photoreceptors</a:t>
            </a:r>
          </a:p>
        </p:txBody>
      </p:sp>
      <p:sp>
        <p:nvSpPr>
          <p:cNvPr id="542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Rods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More numerous at peripheral region of retina, away from the macula lutea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Operate in dim light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Provide indistinct, fuzzy, non color peripheral vision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Accessory Structures of the Eye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Protect the eye and aid eye function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Eyebrows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Eyelids (palpebrae)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Conjunctiva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Lacrimal apparatus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Extrinsic eye muscles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Photoreceptors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Cones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Found in the macula </a:t>
            </a:r>
            <a:r>
              <a:rPr lang="en-US" dirty="0" err="1">
                <a:ea typeface="ＭＳ Ｐゴシック" charset="-128"/>
              </a:rPr>
              <a:t>lutea</a:t>
            </a:r>
            <a:r>
              <a:rPr lang="en-US" dirty="0">
                <a:ea typeface="ＭＳ Ｐゴシック" charset="-128"/>
              </a:rPr>
              <a:t>; </a:t>
            </a:r>
            <a:r>
              <a:rPr lang="en-US" i="1" dirty="0">
                <a:ea typeface="ＭＳ Ｐゴシック" charset="-128"/>
              </a:rPr>
              <a:t>concentrated </a:t>
            </a:r>
            <a:r>
              <a:rPr lang="en-US" dirty="0">
                <a:ea typeface="ＭＳ Ｐゴシック" charset="-128"/>
              </a:rPr>
              <a:t>in the fovea </a:t>
            </a:r>
            <a:r>
              <a:rPr lang="en-US" dirty="0" err="1" smtClean="0">
                <a:ea typeface="ＭＳ Ｐゴシック" charset="-128"/>
              </a:rPr>
              <a:t>centralis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sz="2400" dirty="0" smtClean="0">
                <a:ea typeface="ＭＳ Ｐゴシック" charset="-128"/>
              </a:rPr>
              <a:t>(low distribution in the peripheral retina)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Operate in bright light</a:t>
            </a:r>
          </a:p>
          <a:p>
            <a:pPr lvl="1" eaLnBrk="1" hangingPunct="1"/>
            <a:r>
              <a:rPr lang="en-US" dirty="0">
                <a:ea typeface="ＭＳ Ｐゴシック" charset="-128"/>
              </a:rPr>
              <a:t>Provide high-acuity color vision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Blood Supply to the Retina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Two sources of blood supply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Choroid supplies the outer third (photoreceptors)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Central artery and vein of the retina supply the inner two-thirds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15.7</a:t>
            </a:r>
          </a:p>
        </p:txBody>
      </p:sp>
      <p:pic>
        <p:nvPicPr>
          <p:cNvPr id="57347" name="Picture 9" descr="figure_15_07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96888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Line 10"/>
          <p:cNvSpPr>
            <a:spLocks noChangeShapeType="1"/>
          </p:cNvSpPr>
          <p:nvPr/>
        </p:nvSpPr>
        <p:spPr bwMode="auto">
          <a:xfrm flipH="1">
            <a:off x="4926013" y="3778250"/>
            <a:ext cx="2263775" cy="1588"/>
          </a:xfrm>
          <a:prstGeom prst="line">
            <a:avLst/>
          </a:prstGeom>
          <a:noFill/>
          <a:ln w="539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9" name="Line 11"/>
          <p:cNvSpPr>
            <a:spLocks noChangeShapeType="1"/>
          </p:cNvSpPr>
          <p:nvPr/>
        </p:nvSpPr>
        <p:spPr bwMode="auto">
          <a:xfrm flipH="1">
            <a:off x="5376863" y="4638675"/>
            <a:ext cx="1812925" cy="1588"/>
          </a:xfrm>
          <a:prstGeom prst="line">
            <a:avLst/>
          </a:prstGeom>
          <a:noFill/>
          <a:ln w="539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Line 12"/>
          <p:cNvSpPr>
            <a:spLocks noChangeShapeType="1"/>
          </p:cNvSpPr>
          <p:nvPr/>
        </p:nvSpPr>
        <p:spPr bwMode="auto">
          <a:xfrm flipH="1">
            <a:off x="4910138" y="3762375"/>
            <a:ext cx="2263775" cy="1588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1" name="Line 13"/>
          <p:cNvSpPr>
            <a:spLocks noChangeShapeType="1"/>
          </p:cNvSpPr>
          <p:nvPr/>
        </p:nvSpPr>
        <p:spPr bwMode="auto">
          <a:xfrm flipH="1">
            <a:off x="5360988" y="4622800"/>
            <a:ext cx="1812925" cy="1588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2" name="Freeform 14"/>
          <p:cNvSpPr>
            <a:spLocks/>
          </p:cNvSpPr>
          <p:nvPr/>
        </p:nvSpPr>
        <p:spPr bwMode="auto">
          <a:xfrm>
            <a:off x="3589338" y="3035300"/>
            <a:ext cx="3600450" cy="561975"/>
          </a:xfrm>
          <a:custGeom>
            <a:avLst/>
            <a:gdLst>
              <a:gd name="T0" fmla="*/ 2268 w 2268"/>
              <a:gd name="T1" fmla="*/ 0 h 354"/>
              <a:gd name="T2" fmla="*/ 2068 w 2268"/>
              <a:gd name="T3" fmla="*/ 0 h 354"/>
              <a:gd name="T4" fmla="*/ 0 w 2268"/>
              <a:gd name="T5" fmla="*/ 354 h 354"/>
              <a:gd name="T6" fmla="*/ 0 60000 65536"/>
              <a:gd name="T7" fmla="*/ 0 60000 65536"/>
              <a:gd name="T8" fmla="*/ 0 60000 65536"/>
              <a:gd name="T9" fmla="*/ 0 w 2268"/>
              <a:gd name="T10" fmla="*/ 0 h 354"/>
              <a:gd name="T11" fmla="*/ 2268 w 2268"/>
              <a:gd name="T12" fmla="*/ 354 h 3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8" h="354">
                <a:moveTo>
                  <a:pt x="2268" y="0"/>
                </a:moveTo>
                <a:lnTo>
                  <a:pt x="2068" y="0"/>
                </a:lnTo>
                <a:lnTo>
                  <a:pt x="0" y="354"/>
                </a:lnTo>
              </a:path>
            </a:pathLst>
          </a:custGeom>
          <a:noFill/>
          <a:ln w="539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3" name="Freeform 15"/>
          <p:cNvSpPr>
            <a:spLocks/>
          </p:cNvSpPr>
          <p:nvPr/>
        </p:nvSpPr>
        <p:spPr bwMode="auto">
          <a:xfrm>
            <a:off x="3573463" y="3019425"/>
            <a:ext cx="3600450" cy="561975"/>
          </a:xfrm>
          <a:custGeom>
            <a:avLst/>
            <a:gdLst>
              <a:gd name="T0" fmla="*/ 2268 w 2268"/>
              <a:gd name="T1" fmla="*/ 0 h 354"/>
              <a:gd name="T2" fmla="*/ 2068 w 2268"/>
              <a:gd name="T3" fmla="*/ 0 h 354"/>
              <a:gd name="T4" fmla="*/ 0 w 2268"/>
              <a:gd name="T5" fmla="*/ 354 h 354"/>
              <a:gd name="T6" fmla="*/ 0 60000 65536"/>
              <a:gd name="T7" fmla="*/ 0 60000 65536"/>
              <a:gd name="T8" fmla="*/ 0 60000 65536"/>
              <a:gd name="T9" fmla="*/ 0 w 2268"/>
              <a:gd name="T10" fmla="*/ 0 h 354"/>
              <a:gd name="T11" fmla="*/ 2268 w 2268"/>
              <a:gd name="T12" fmla="*/ 354 h 3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8" h="354">
                <a:moveTo>
                  <a:pt x="2268" y="0"/>
                </a:moveTo>
                <a:lnTo>
                  <a:pt x="2068" y="0"/>
                </a:lnTo>
                <a:lnTo>
                  <a:pt x="0" y="354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4" name="Freeform 16"/>
          <p:cNvSpPr>
            <a:spLocks/>
          </p:cNvSpPr>
          <p:nvPr/>
        </p:nvSpPr>
        <p:spPr bwMode="auto">
          <a:xfrm>
            <a:off x="5211763" y="939800"/>
            <a:ext cx="1978025" cy="2139950"/>
          </a:xfrm>
          <a:custGeom>
            <a:avLst/>
            <a:gdLst>
              <a:gd name="T0" fmla="*/ 1246 w 1246"/>
              <a:gd name="T1" fmla="*/ 0 h 1348"/>
              <a:gd name="T2" fmla="*/ 1040 w 1246"/>
              <a:gd name="T3" fmla="*/ 0 h 1348"/>
              <a:gd name="T4" fmla="*/ 0 w 1246"/>
              <a:gd name="T5" fmla="*/ 1348 h 1348"/>
              <a:gd name="T6" fmla="*/ 0 60000 65536"/>
              <a:gd name="T7" fmla="*/ 0 60000 65536"/>
              <a:gd name="T8" fmla="*/ 0 60000 65536"/>
              <a:gd name="T9" fmla="*/ 0 w 1246"/>
              <a:gd name="T10" fmla="*/ 0 h 1348"/>
              <a:gd name="T11" fmla="*/ 1246 w 1246"/>
              <a:gd name="T12" fmla="*/ 1348 h 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6" h="1348">
                <a:moveTo>
                  <a:pt x="1246" y="0"/>
                </a:moveTo>
                <a:lnTo>
                  <a:pt x="1040" y="0"/>
                </a:lnTo>
                <a:lnTo>
                  <a:pt x="0" y="1348"/>
                </a:lnTo>
              </a:path>
            </a:pathLst>
          </a:custGeom>
          <a:noFill/>
          <a:ln w="539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5" name="Line 17"/>
          <p:cNvSpPr>
            <a:spLocks noChangeShapeType="1"/>
          </p:cNvSpPr>
          <p:nvPr/>
        </p:nvSpPr>
        <p:spPr bwMode="auto">
          <a:xfrm flipH="1">
            <a:off x="4833938" y="952500"/>
            <a:ext cx="2019300" cy="219392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6" name="Line 18"/>
          <p:cNvSpPr>
            <a:spLocks noChangeShapeType="1"/>
          </p:cNvSpPr>
          <p:nvPr/>
        </p:nvSpPr>
        <p:spPr bwMode="auto">
          <a:xfrm flipH="1">
            <a:off x="4818063" y="923925"/>
            <a:ext cx="2028825" cy="2206625"/>
          </a:xfrm>
          <a:prstGeom prst="line">
            <a:avLst/>
          </a:prstGeom>
          <a:noFill/>
          <a:ln w="285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7" name="Freeform 19"/>
          <p:cNvSpPr>
            <a:spLocks/>
          </p:cNvSpPr>
          <p:nvPr/>
        </p:nvSpPr>
        <p:spPr bwMode="auto">
          <a:xfrm>
            <a:off x="5195888" y="923925"/>
            <a:ext cx="1978025" cy="2139950"/>
          </a:xfrm>
          <a:custGeom>
            <a:avLst/>
            <a:gdLst>
              <a:gd name="T0" fmla="*/ 1246 w 1246"/>
              <a:gd name="T1" fmla="*/ 0 h 1348"/>
              <a:gd name="T2" fmla="*/ 1040 w 1246"/>
              <a:gd name="T3" fmla="*/ 0 h 1348"/>
              <a:gd name="T4" fmla="*/ 0 w 1246"/>
              <a:gd name="T5" fmla="*/ 1348 h 1348"/>
              <a:gd name="T6" fmla="*/ 0 60000 65536"/>
              <a:gd name="T7" fmla="*/ 0 60000 65536"/>
              <a:gd name="T8" fmla="*/ 0 60000 65536"/>
              <a:gd name="T9" fmla="*/ 0 w 1246"/>
              <a:gd name="T10" fmla="*/ 0 h 1348"/>
              <a:gd name="T11" fmla="*/ 1246 w 1246"/>
              <a:gd name="T12" fmla="*/ 1348 h 1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6" h="1348">
                <a:moveTo>
                  <a:pt x="1246" y="0"/>
                </a:moveTo>
                <a:lnTo>
                  <a:pt x="1040" y="0"/>
                </a:lnTo>
                <a:lnTo>
                  <a:pt x="0" y="1348"/>
                </a:lnTo>
              </a:path>
            </a:pathLst>
          </a:custGeom>
          <a:noFill/>
          <a:ln w="285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8" name="Rectangle 20"/>
          <p:cNvSpPr>
            <a:spLocks noChangeArrowheads="1"/>
          </p:cNvSpPr>
          <p:nvPr/>
        </p:nvSpPr>
        <p:spPr bwMode="auto">
          <a:xfrm>
            <a:off x="7212013" y="2828925"/>
            <a:ext cx="10334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Macula</a:t>
            </a: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lutea</a:t>
            </a:r>
            <a:endParaRPr lang="en-US" sz="1800" b="1">
              <a:latin typeface="Arial" charset="0"/>
            </a:endParaRPr>
          </a:p>
        </p:txBody>
      </p:sp>
      <p:sp>
        <p:nvSpPr>
          <p:cNvPr id="57359" name="Rectangle 21"/>
          <p:cNvSpPr>
            <a:spLocks noChangeArrowheads="1"/>
          </p:cNvSpPr>
          <p:nvPr/>
        </p:nvSpPr>
        <p:spPr bwMode="auto">
          <a:xfrm>
            <a:off x="7215188" y="758825"/>
            <a:ext cx="1420812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Central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artery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and vein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emerging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from the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optic disc</a:t>
            </a:r>
            <a:endParaRPr lang="en-US" sz="1800" b="1">
              <a:latin typeface="Arial" charset="0"/>
            </a:endParaRPr>
          </a:p>
        </p:txBody>
      </p:sp>
      <p:sp>
        <p:nvSpPr>
          <p:cNvPr id="57360" name="Rectangle 22"/>
          <p:cNvSpPr>
            <a:spLocks noChangeArrowheads="1"/>
          </p:cNvSpPr>
          <p:nvPr/>
        </p:nvSpPr>
        <p:spPr bwMode="auto">
          <a:xfrm>
            <a:off x="7215188" y="3568700"/>
            <a:ext cx="1471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Optic disc</a:t>
            </a:r>
            <a:endParaRPr lang="en-US" sz="1800" b="1">
              <a:latin typeface="Arial" charset="0"/>
            </a:endParaRPr>
          </a:p>
        </p:txBody>
      </p:sp>
      <p:sp>
        <p:nvSpPr>
          <p:cNvPr id="57361" name="Rectangle 23"/>
          <p:cNvSpPr>
            <a:spLocks noChangeArrowheads="1"/>
          </p:cNvSpPr>
          <p:nvPr/>
        </p:nvSpPr>
        <p:spPr bwMode="auto">
          <a:xfrm>
            <a:off x="7205663" y="4425950"/>
            <a:ext cx="931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Retina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Internal Chambers and Fluids</a:t>
            </a:r>
          </a:p>
        </p:txBody>
      </p:sp>
      <p:sp>
        <p:nvSpPr>
          <p:cNvPr id="583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lens and ciliary zonule separate the anterior and posterior segments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15.4a</a:t>
            </a:r>
          </a:p>
        </p:txBody>
      </p:sp>
      <p:pic>
        <p:nvPicPr>
          <p:cNvPr id="59395" name="Picture 9" descr="figure_15_04_a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2750"/>
            <a:ext cx="82296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Freeform 10"/>
          <p:cNvSpPr>
            <a:spLocks/>
          </p:cNvSpPr>
          <p:nvPr/>
        </p:nvSpPr>
        <p:spPr bwMode="auto">
          <a:xfrm>
            <a:off x="2778125" y="2582863"/>
            <a:ext cx="57150" cy="460375"/>
          </a:xfrm>
          <a:custGeom>
            <a:avLst/>
            <a:gdLst>
              <a:gd name="T0" fmla="*/ 36 w 36"/>
              <a:gd name="T1" fmla="*/ 0 h 290"/>
              <a:gd name="T2" fmla="*/ 0 w 36"/>
              <a:gd name="T3" fmla="*/ 0 h 290"/>
              <a:gd name="T4" fmla="*/ 0 w 36"/>
              <a:gd name="T5" fmla="*/ 290 h 290"/>
              <a:gd name="T6" fmla="*/ 28 w 36"/>
              <a:gd name="T7" fmla="*/ 290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290"/>
              <a:gd name="T14" fmla="*/ 36 w 36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290">
                <a:moveTo>
                  <a:pt x="36" y="0"/>
                </a:moveTo>
                <a:lnTo>
                  <a:pt x="0" y="0"/>
                </a:lnTo>
                <a:lnTo>
                  <a:pt x="0" y="290"/>
                </a:lnTo>
                <a:lnTo>
                  <a:pt x="28" y="29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7" name="Freeform 11"/>
          <p:cNvSpPr>
            <a:spLocks/>
          </p:cNvSpPr>
          <p:nvPr/>
        </p:nvSpPr>
        <p:spPr bwMode="auto">
          <a:xfrm>
            <a:off x="1730375" y="709613"/>
            <a:ext cx="1898650" cy="800100"/>
          </a:xfrm>
          <a:custGeom>
            <a:avLst/>
            <a:gdLst>
              <a:gd name="T0" fmla="*/ 0 w 1196"/>
              <a:gd name="T1" fmla="*/ 0 h 504"/>
              <a:gd name="T2" fmla="*/ 210 w 1196"/>
              <a:gd name="T3" fmla="*/ 0 h 504"/>
              <a:gd name="T4" fmla="*/ 1196 w 1196"/>
              <a:gd name="T5" fmla="*/ 504 h 504"/>
              <a:gd name="T6" fmla="*/ 0 60000 65536"/>
              <a:gd name="T7" fmla="*/ 0 60000 65536"/>
              <a:gd name="T8" fmla="*/ 0 60000 65536"/>
              <a:gd name="T9" fmla="*/ 0 w 1196"/>
              <a:gd name="T10" fmla="*/ 0 h 504"/>
              <a:gd name="T11" fmla="*/ 1196 w 1196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6" h="504">
                <a:moveTo>
                  <a:pt x="0" y="0"/>
                </a:moveTo>
                <a:lnTo>
                  <a:pt x="210" y="0"/>
                </a:lnTo>
                <a:lnTo>
                  <a:pt x="1196" y="50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8" name="Freeform 12"/>
          <p:cNvSpPr>
            <a:spLocks/>
          </p:cNvSpPr>
          <p:nvPr/>
        </p:nvSpPr>
        <p:spPr bwMode="auto">
          <a:xfrm>
            <a:off x="1828800" y="992188"/>
            <a:ext cx="1384300" cy="800100"/>
          </a:xfrm>
          <a:custGeom>
            <a:avLst/>
            <a:gdLst>
              <a:gd name="T0" fmla="*/ 0 w 872"/>
              <a:gd name="T1" fmla="*/ 0 h 504"/>
              <a:gd name="T2" fmla="*/ 156 w 872"/>
              <a:gd name="T3" fmla="*/ 0 h 504"/>
              <a:gd name="T4" fmla="*/ 872 w 872"/>
              <a:gd name="T5" fmla="*/ 504 h 504"/>
              <a:gd name="T6" fmla="*/ 0 60000 65536"/>
              <a:gd name="T7" fmla="*/ 0 60000 65536"/>
              <a:gd name="T8" fmla="*/ 0 60000 65536"/>
              <a:gd name="T9" fmla="*/ 0 w 872"/>
              <a:gd name="T10" fmla="*/ 0 h 504"/>
              <a:gd name="T11" fmla="*/ 872 w 872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2" h="504">
                <a:moveTo>
                  <a:pt x="0" y="0"/>
                </a:moveTo>
                <a:lnTo>
                  <a:pt x="156" y="0"/>
                </a:lnTo>
                <a:lnTo>
                  <a:pt x="872" y="50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9" name="Freeform 13"/>
          <p:cNvSpPr>
            <a:spLocks/>
          </p:cNvSpPr>
          <p:nvPr/>
        </p:nvSpPr>
        <p:spPr bwMode="auto">
          <a:xfrm>
            <a:off x="2003425" y="1290638"/>
            <a:ext cx="1200150" cy="809625"/>
          </a:xfrm>
          <a:custGeom>
            <a:avLst/>
            <a:gdLst>
              <a:gd name="T0" fmla="*/ 0 w 756"/>
              <a:gd name="T1" fmla="*/ 0 h 510"/>
              <a:gd name="T2" fmla="*/ 70 w 756"/>
              <a:gd name="T3" fmla="*/ 0 h 510"/>
              <a:gd name="T4" fmla="*/ 756 w 756"/>
              <a:gd name="T5" fmla="*/ 510 h 510"/>
              <a:gd name="T6" fmla="*/ 0 60000 65536"/>
              <a:gd name="T7" fmla="*/ 0 60000 65536"/>
              <a:gd name="T8" fmla="*/ 0 60000 65536"/>
              <a:gd name="T9" fmla="*/ 0 w 756"/>
              <a:gd name="T10" fmla="*/ 0 h 510"/>
              <a:gd name="T11" fmla="*/ 756 w 756"/>
              <a:gd name="T12" fmla="*/ 510 h 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6" h="510">
                <a:moveTo>
                  <a:pt x="0" y="0"/>
                </a:moveTo>
                <a:lnTo>
                  <a:pt x="70" y="0"/>
                </a:lnTo>
                <a:lnTo>
                  <a:pt x="756" y="51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0" name="Freeform 14"/>
          <p:cNvSpPr>
            <a:spLocks/>
          </p:cNvSpPr>
          <p:nvPr/>
        </p:nvSpPr>
        <p:spPr bwMode="auto">
          <a:xfrm>
            <a:off x="1311275" y="2074863"/>
            <a:ext cx="1238250" cy="165100"/>
          </a:xfrm>
          <a:custGeom>
            <a:avLst/>
            <a:gdLst>
              <a:gd name="T0" fmla="*/ 0 w 780"/>
              <a:gd name="T1" fmla="*/ 0 h 104"/>
              <a:gd name="T2" fmla="*/ 124 w 780"/>
              <a:gd name="T3" fmla="*/ 0 h 104"/>
              <a:gd name="T4" fmla="*/ 780 w 780"/>
              <a:gd name="T5" fmla="*/ 104 h 104"/>
              <a:gd name="T6" fmla="*/ 0 60000 65536"/>
              <a:gd name="T7" fmla="*/ 0 60000 65536"/>
              <a:gd name="T8" fmla="*/ 0 60000 65536"/>
              <a:gd name="T9" fmla="*/ 0 w 780"/>
              <a:gd name="T10" fmla="*/ 0 h 104"/>
              <a:gd name="T11" fmla="*/ 780 w 780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0" h="104">
                <a:moveTo>
                  <a:pt x="0" y="0"/>
                </a:moveTo>
                <a:lnTo>
                  <a:pt x="124" y="0"/>
                </a:lnTo>
                <a:lnTo>
                  <a:pt x="780" y="10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1" name="Freeform 15"/>
          <p:cNvSpPr>
            <a:spLocks/>
          </p:cNvSpPr>
          <p:nvPr/>
        </p:nvSpPr>
        <p:spPr bwMode="auto">
          <a:xfrm>
            <a:off x="879475" y="2379663"/>
            <a:ext cx="2022475" cy="101600"/>
          </a:xfrm>
          <a:custGeom>
            <a:avLst/>
            <a:gdLst>
              <a:gd name="T0" fmla="*/ 0 w 1274"/>
              <a:gd name="T1" fmla="*/ 0 h 64"/>
              <a:gd name="T2" fmla="*/ 224 w 1274"/>
              <a:gd name="T3" fmla="*/ 0 h 64"/>
              <a:gd name="T4" fmla="*/ 1274 w 1274"/>
              <a:gd name="T5" fmla="*/ 64 h 64"/>
              <a:gd name="T6" fmla="*/ 0 60000 65536"/>
              <a:gd name="T7" fmla="*/ 0 60000 65536"/>
              <a:gd name="T8" fmla="*/ 0 60000 65536"/>
              <a:gd name="T9" fmla="*/ 0 w 1274"/>
              <a:gd name="T10" fmla="*/ 0 h 64"/>
              <a:gd name="T11" fmla="*/ 1274 w 1274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4" h="64">
                <a:moveTo>
                  <a:pt x="0" y="0"/>
                </a:moveTo>
                <a:lnTo>
                  <a:pt x="224" y="0"/>
                </a:lnTo>
                <a:lnTo>
                  <a:pt x="1274" y="6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2" name="Freeform 16"/>
          <p:cNvSpPr>
            <a:spLocks/>
          </p:cNvSpPr>
          <p:nvPr/>
        </p:nvSpPr>
        <p:spPr bwMode="auto">
          <a:xfrm>
            <a:off x="1060450" y="2655888"/>
            <a:ext cx="1720850" cy="161925"/>
          </a:xfrm>
          <a:custGeom>
            <a:avLst/>
            <a:gdLst>
              <a:gd name="T0" fmla="*/ 0 w 1084"/>
              <a:gd name="T1" fmla="*/ 0 h 102"/>
              <a:gd name="T2" fmla="*/ 400 w 1084"/>
              <a:gd name="T3" fmla="*/ 0 h 102"/>
              <a:gd name="T4" fmla="*/ 1084 w 1084"/>
              <a:gd name="T5" fmla="*/ 102 h 102"/>
              <a:gd name="T6" fmla="*/ 0 60000 65536"/>
              <a:gd name="T7" fmla="*/ 0 60000 65536"/>
              <a:gd name="T8" fmla="*/ 0 60000 65536"/>
              <a:gd name="T9" fmla="*/ 0 w 1084"/>
              <a:gd name="T10" fmla="*/ 0 h 102"/>
              <a:gd name="T11" fmla="*/ 1084 w 108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4" h="102">
                <a:moveTo>
                  <a:pt x="0" y="0"/>
                </a:moveTo>
                <a:lnTo>
                  <a:pt x="400" y="0"/>
                </a:lnTo>
                <a:lnTo>
                  <a:pt x="1084" y="10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3" name="Line 17"/>
          <p:cNvSpPr>
            <a:spLocks noChangeShapeType="1"/>
          </p:cNvSpPr>
          <p:nvPr/>
        </p:nvSpPr>
        <p:spPr bwMode="auto">
          <a:xfrm>
            <a:off x="1927225" y="2963863"/>
            <a:ext cx="304800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4" name="Freeform 18"/>
          <p:cNvSpPr>
            <a:spLocks/>
          </p:cNvSpPr>
          <p:nvPr/>
        </p:nvSpPr>
        <p:spPr bwMode="auto">
          <a:xfrm>
            <a:off x="1412875" y="3259138"/>
            <a:ext cx="1333500" cy="127000"/>
          </a:xfrm>
          <a:custGeom>
            <a:avLst/>
            <a:gdLst>
              <a:gd name="T0" fmla="*/ 0 w 840"/>
              <a:gd name="T1" fmla="*/ 0 h 80"/>
              <a:gd name="T2" fmla="*/ 120 w 840"/>
              <a:gd name="T3" fmla="*/ 0 h 80"/>
              <a:gd name="T4" fmla="*/ 840 w 840"/>
              <a:gd name="T5" fmla="*/ 80 h 80"/>
              <a:gd name="T6" fmla="*/ 0 60000 65536"/>
              <a:gd name="T7" fmla="*/ 0 60000 65536"/>
              <a:gd name="T8" fmla="*/ 0 60000 65536"/>
              <a:gd name="T9" fmla="*/ 0 w 840"/>
              <a:gd name="T10" fmla="*/ 0 h 80"/>
              <a:gd name="T11" fmla="*/ 840 w 840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80">
                <a:moveTo>
                  <a:pt x="0" y="0"/>
                </a:moveTo>
                <a:lnTo>
                  <a:pt x="120" y="0"/>
                </a:lnTo>
                <a:lnTo>
                  <a:pt x="840" y="8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5" name="Freeform 19"/>
          <p:cNvSpPr>
            <a:spLocks/>
          </p:cNvSpPr>
          <p:nvPr/>
        </p:nvSpPr>
        <p:spPr bwMode="auto">
          <a:xfrm>
            <a:off x="1054100" y="3290888"/>
            <a:ext cx="2060575" cy="742950"/>
          </a:xfrm>
          <a:custGeom>
            <a:avLst/>
            <a:gdLst>
              <a:gd name="T0" fmla="*/ 0 w 1298"/>
              <a:gd name="T1" fmla="*/ 468 h 468"/>
              <a:gd name="T2" fmla="*/ 670 w 1298"/>
              <a:gd name="T3" fmla="*/ 468 h 468"/>
              <a:gd name="T4" fmla="*/ 1298 w 1298"/>
              <a:gd name="T5" fmla="*/ 0 h 468"/>
              <a:gd name="T6" fmla="*/ 0 60000 65536"/>
              <a:gd name="T7" fmla="*/ 0 60000 65536"/>
              <a:gd name="T8" fmla="*/ 0 60000 65536"/>
              <a:gd name="T9" fmla="*/ 0 w 1298"/>
              <a:gd name="T10" fmla="*/ 0 h 468"/>
              <a:gd name="T11" fmla="*/ 1298 w 1298"/>
              <a:gd name="T12" fmla="*/ 468 h 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8" h="468">
                <a:moveTo>
                  <a:pt x="0" y="468"/>
                </a:moveTo>
                <a:lnTo>
                  <a:pt x="670" y="468"/>
                </a:lnTo>
                <a:lnTo>
                  <a:pt x="1298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6" name="Freeform 20"/>
          <p:cNvSpPr>
            <a:spLocks/>
          </p:cNvSpPr>
          <p:nvPr/>
        </p:nvSpPr>
        <p:spPr bwMode="auto">
          <a:xfrm>
            <a:off x="2146300" y="3903663"/>
            <a:ext cx="854075" cy="447675"/>
          </a:xfrm>
          <a:custGeom>
            <a:avLst/>
            <a:gdLst>
              <a:gd name="T0" fmla="*/ 0 w 538"/>
              <a:gd name="T1" fmla="*/ 282 h 282"/>
              <a:gd name="T2" fmla="*/ 278 w 538"/>
              <a:gd name="T3" fmla="*/ 282 h 282"/>
              <a:gd name="T4" fmla="*/ 538 w 538"/>
              <a:gd name="T5" fmla="*/ 0 h 282"/>
              <a:gd name="T6" fmla="*/ 0 60000 65536"/>
              <a:gd name="T7" fmla="*/ 0 60000 65536"/>
              <a:gd name="T8" fmla="*/ 0 60000 65536"/>
              <a:gd name="T9" fmla="*/ 0 w 538"/>
              <a:gd name="T10" fmla="*/ 0 h 282"/>
              <a:gd name="T11" fmla="*/ 538 w 538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8" h="282">
                <a:moveTo>
                  <a:pt x="0" y="282"/>
                </a:moveTo>
                <a:lnTo>
                  <a:pt x="278" y="282"/>
                </a:lnTo>
                <a:lnTo>
                  <a:pt x="538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7" name="Freeform 21"/>
          <p:cNvSpPr>
            <a:spLocks/>
          </p:cNvSpPr>
          <p:nvPr/>
        </p:nvSpPr>
        <p:spPr bwMode="auto">
          <a:xfrm>
            <a:off x="6816725" y="2884488"/>
            <a:ext cx="228600" cy="390525"/>
          </a:xfrm>
          <a:custGeom>
            <a:avLst/>
            <a:gdLst>
              <a:gd name="T0" fmla="*/ 144 w 144"/>
              <a:gd name="T1" fmla="*/ 0 h 246"/>
              <a:gd name="T2" fmla="*/ 138 w 144"/>
              <a:gd name="T3" fmla="*/ 0 h 246"/>
              <a:gd name="T4" fmla="*/ 0 w 144"/>
              <a:gd name="T5" fmla="*/ 246 h 246"/>
              <a:gd name="T6" fmla="*/ 0 60000 65536"/>
              <a:gd name="T7" fmla="*/ 0 60000 65536"/>
              <a:gd name="T8" fmla="*/ 0 60000 65536"/>
              <a:gd name="T9" fmla="*/ 0 w 144"/>
              <a:gd name="T10" fmla="*/ 0 h 246"/>
              <a:gd name="T11" fmla="*/ 144 w 144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6">
                <a:moveTo>
                  <a:pt x="144" y="0"/>
                </a:moveTo>
                <a:lnTo>
                  <a:pt x="138" y="0"/>
                </a:lnTo>
                <a:lnTo>
                  <a:pt x="0" y="24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8" name="Freeform 22"/>
          <p:cNvSpPr>
            <a:spLocks/>
          </p:cNvSpPr>
          <p:nvPr/>
        </p:nvSpPr>
        <p:spPr bwMode="auto">
          <a:xfrm>
            <a:off x="6248400" y="3328988"/>
            <a:ext cx="790575" cy="1866900"/>
          </a:xfrm>
          <a:custGeom>
            <a:avLst/>
            <a:gdLst>
              <a:gd name="T0" fmla="*/ 498 w 498"/>
              <a:gd name="T1" fmla="*/ 1176 h 1176"/>
              <a:gd name="T2" fmla="*/ 398 w 498"/>
              <a:gd name="T3" fmla="*/ 1176 h 1176"/>
              <a:gd name="T4" fmla="*/ 0 w 498"/>
              <a:gd name="T5" fmla="*/ 0 h 1176"/>
              <a:gd name="T6" fmla="*/ 0 60000 65536"/>
              <a:gd name="T7" fmla="*/ 0 60000 65536"/>
              <a:gd name="T8" fmla="*/ 0 60000 65536"/>
              <a:gd name="T9" fmla="*/ 0 w 498"/>
              <a:gd name="T10" fmla="*/ 0 h 1176"/>
              <a:gd name="T11" fmla="*/ 498 w 498"/>
              <a:gd name="T12" fmla="*/ 1176 h 1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8" h="1176">
                <a:moveTo>
                  <a:pt x="498" y="1176"/>
                </a:moveTo>
                <a:lnTo>
                  <a:pt x="398" y="1176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09" name="Line 23"/>
          <p:cNvSpPr>
            <a:spLocks noChangeShapeType="1"/>
          </p:cNvSpPr>
          <p:nvPr/>
        </p:nvSpPr>
        <p:spPr bwMode="auto">
          <a:xfrm flipH="1">
            <a:off x="6851650" y="2646363"/>
            <a:ext cx="193675" cy="1587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0" name="Freeform 24"/>
          <p:cNvSpPr>
            <a:spLocks/>
          </p:cNvSpPr>
          <p:nvPr/>
        </p:nvSpPr>
        <p:spPr bwMode="auto">
          <a:xfrm>
            <a:off x="6359525" y="2373313"/>
            <a:ext cx="685800" cy="247650"/>
          </a:xfrm>
          <a:custGeom>
            <a:avLst/>
            <a:gdLst>
              <a:gd name="T0" fmla="*/ 432 w 432"/>
              <a:gd name="T1" fmla="*/ 0 h 156"/>
              <a:gd name="T2" fmla="*/ 372 w 432"/>
              <a:gd name="T3" fmla="*/ 0 h 156"/>
              <a:gd name="T4" fmla="*/ 0 w 432"/>
              <a:gd name="T5" fmla="*/ 156 h 156"/>
              <a:gd name="T6" fmla="*/ 0 60000 65536"/>
              <a:gd name="T7" fmla="*/ 0 60000 65536"/>
              <a:gd name="T8" fmla="*/ 0 60000 65536"/>
              <a:gd name="T9" fmla="*/ 0 w 432"/>
              <a:gd name="T10" fmla="*/ 0 h 156"/>
              <a:gd name="T11" fmla="*/ 432 w 432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56">
                <a:moveTo>
                  <a:pt x="432" y="0"/>
                </a:moveTo>
                <a:lnTo>
                  <a:pt x="372" y="0"/>
                </a:lnTo>
                <a:lnTo>
                  <a:pt x="0" y="15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1" name="Freeform 25"/>
          <p:cNvSpPr>
            <a:spLocks/>
          </p:cNvSpPr>
          <p:nvPr/>
        </p:nvSpPr>
        <p:spPr bwMode="auto">
          <a:xfrm>
            <a:off x="6359525" y="2100263"/>
            <a:ext cx="685800" cy="450850"/>
          </a:xfrm>
          <a:custGeom>
            <a:avLst/>
            <a:gdLst>
              <a:gd name="T0" fmla="*/ 432 w 432"/>
              <a:gd name="T1" fmla="*/ 0 h 284"/>
              <a:gd name="T2" fmla="*/ 372 w 432"/>
              <a:gd name="T3" fmla="*/ 0 h 284"/>
              <a:gd name="T4" fmla="*/ 0 w 432"/>
              <a:gd name="T5" fmla="*/ 284 h 284"/>
              <a:gd name="T6" fmla="*/ 0 60000 65536"/>
              <a:gd name="T7" fmla="*/ 0 60000 65536"/>
              <a:gd name="T8" fmla="*/ 0 60000 65536"/>
              <a:gd name="T9" fmla="*/ 0 w 432"/>
              <a:gd name="T10" fmla="*/ 0 h 284"/>
              <a:gd name="T11" fmla="*/ 432 w 432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84">
                <a:moveTo>
                  <a:pt x="432" y="0"/>
                </a:moveTo>
                <a:lnTo>
                  <a:pt x="372" y="0"/>
                </a:lnTo>
                <a:lnTo>
                  <a:pt x="0" y="28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2" name="Freeform 26"/>
          <p:cNvSpPr>
            <a:spLocks/>
          </p:cNvSpPr>
          <p:nvPr/>
        </p:nvSpPr>
        <p:spPr bwMode="auto">
          <a:xfrm>
            <a:off x="5254625" y="1824038"/>
            <a:ext cx="1790700" cy="638175"/>
          </a:xfrm>
          <a:custGeom>
            <a:avLst/>
            <a:gdLst>
              <a:gd name="T0" fmla="*/ 1128 w 1128"/>
              <a:gd name="T1" fmla="*/ 0 h 402"/>
              <a:gd name="T2" fmla="*/ 1068 w 1128"/>
              <a:gd name="T3" fmla="*/ 0 h 402"/>
              <a:gd name="T4" fmla="*/ 0 w 1128"/>
              <a:gd name="T5" fmla="*/ 402 h 402"/>
              <a:gd name="T6" fmla="*/ 0 60000 65536"/>
              <a:gd name="T7" fmla="*/ 0 60000 65536"/>
              <a:gd name="T8" fmla="*/ 0 60000 65536"/>
              <a:gd name="T9" fmla="*/ 0 w 1128"/>
              <a:gd name="T10" fmla="*/ 0 h 402"/>
              <a:gd name="T11" fmla="*/ 1128 w 1128"/>
              <a:gd name="T12" fmla="*/ 402 h 4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8" h="402">
                <a:moveTo>
                  <a:pt x="1128" y="0"/>
                </a:moveTo>
                <a:lnTo>
                  <a:pt x="1068" y="0"/>
                </a:lnTo>
                <a:lnTo>
                  <a:pt x="0" y="402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3" name="Freeform 27"/>
          <p:cNvSpPr>
            <a:spLocks/>
          </p:cNvSpPr>
          <p:nvPr/>
        </p:nvSpPr>
        <p:spPr bwMode="auto">
          <a:xfrm>
            <a:off x="5476875" y="1550988"/>
            <a:ext cx="1568450" cy="454025"/>
          </a:xfrm>
          <a:custGeom>
            <a:avLst/>
            <a:gdLst>
              <a:gd name="T0" fmla="*/ 988 w 988"/>
              <a:gd name="T1" fmla="*/ 0 h 286"/>
              <a:gd name="T2" fmla="*/ 928 w 988"/>
              <a:gd name="T3" fmla="*/ 0 h 286"/>
              <a:gd name="T4" fmla="*/ 0 w 988"/>
              <a:gd name="T5" fmla="*/ 286 h 286"/>
              <a:gd name="T6" fmla="*/ 0 60000 65536"/>
              <a:gd name="T7" fmla="*/ 0 60000 65536"/>
              <a:gd name="T8" fmla="*/ 0 60000 65536"/>
              <a:gd name="T9" fmla="*/ 0 w 988"/>
              <a:gd name="T10" fmla="*/ 0 h 286"/>
              <a:gd name="T11" fmla="*/ 988 w 988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8" h="286">
                <a:moveTo>
                  <a:pt x="988" y="0"/>
                </a:moveTo>
                <a:lnTo>
                  <a:pt x="928" y="0"/>
                </a:lnTo>
                <a:lnTo>
                  <a:pt x="0" y="286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4" name="Freeform 28"/>
          <p:cNvSpPr>
            <a:spLocks/>
          </p:cNvSpPr>
          <p:nvPr/>
        </p:nvSpPr>
        <p:spPr bwMode="auto">
          <a:xfrm>
            <a:off x="6394450" y="1277938"/>
            <a:ext cx="650875" cy="196850"/>
          </a:xfrm>
          <a:custGeom>
            <a:avLst/>
            <a:gdLst>
              <a:gd name="T0" fmla="*/ 410 w 410"/>
              <a:gd name="T1" fmla="*/ 0 h 124"/>
              <a:gd name="T2" fmla="*/ 350 w 410"/>
              <a:gd name="T3" fmla="*/ 0 h 124"/>
              <a:gd name="T4" fmla="*/ 0 w 410"/>
              <a:gd name="T5" fmla="*/ 124 h 124"/>
              <a:gd name="T6" fmla="*/ 0 60000 65536"/>
              <a:gd name="T7" fmla="*/ 0 60000 65536"/>
              <a:gd name="T8" fmla="*/ 0 60000 65536"/>
              <a:gd name="T9" fmla="*/ 0 w 410"/>
              <a:gd name="T10" fmla="*/ 0 h 124"/>
              <a:gd name="T11" fmla="*/ 410 w 410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24">
                <a:moveTo>
                  <a:pt x="410" y="0"/>
                </a:moveTo>
                <a:lnTo>
                  <a:pt x="350" y="0"/>
                </a:lnTo>
                <a:lnTo>
                  <a:pt x="0" y="124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5" name="Freeform 29"/>
          <p:cNvSpPr>
            <a:spLocks/>
          </p:cNvSpPr>
          <p:nvPr/>
        </p:nvSpPr>
        <p:spPr bwMode="auto">
          <a:xfrm>
            <a:off x="2546350" y="4103688"/>
            <a:ext cx="1812925" cy="771525"/>
          </a:xfrm>
          <a:custGeom>
            <a:avLst/>
            <a:gdLst>
              <a:gd name="T0" fmla="*/ 0 w 1142"/>
              <a:gd name="T1" fmla="*/ 486 h 486"/>
              <a:gd name="T2" fmla="*/ 294 w 1142"/>
              <a:gd name="T3" fmla="*/ 486 h 486"/>
              <a:gd name="T4" fmla="*/ 1142 w 1142"/>
              <a:gd name="T5" fmla="*/ 0 h 486"/>
              <a:gd name="T6" fmla="*/ 0 60000 65536"/>
              <a:gd name="T7" fmla="*/ 0 60000 65536"/>
              <a:gd name="T8" fmla="*/ 0 60000 65536"/>
              <a:gd name="T9" fmla="*/ 0 w 1142"/>
              <a:gd name="T10" fmla="*/ 0 h 486"/>
              <a:gd name="T11" fmla="*/ 1142 w 1142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2" h="486">
                <a:moveTo>
                  <a:pt x="0" y="486"/>
                </a:moveTo>
                <a:lnTo>
                  <a:pt x="294" y="486"/>
                </a:lnTo>
                <a:lnTo>
                  <a:pt x="1142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6" name="Line 30"/>
          <p:cNvSpPr>
            <a:spLocks noChangeShapeType="1"/>
          </p:cNvSpPr>
          <p:nvPr/>
        </p:nvSpPr>
        <p:spPr bwMode="auto">
          <a:xfrm>
            <a:off x="2063750" y="709613"/>
            <a:ext cx="1625600" cy="99060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7" name="Line 31"/>
          <p:cNvSpPr>
            <a:spLocks noChangeShapeType="1"/>
          </p:cNvSpPr>
          <p:nvPr/>
        </p:nvSpPr>
        <p:spPr bwMode="auto">
          <a:xfrm>
            <a:off x="2063750" y="709613"/>
            <a:ext cx="1603375" cy="892175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8" name="Line 32"/>
          <p:cNvSpPr>
            <a:spLocks noChangeShapeType="1"/>
          </p:cNvSpPr>
          <p:nvPr/>
        </p:nvSpPr>
        <p:spPr bwMode="auto">
          <a:xfrm flipH="1">
            <a:off x="6442075" y="1824038"/>
            <a:ext cx="514350" cy="4476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19" name="Line 33"/>
          <p:cNvSpPr>
            <a:spLocks noChangeShapeType="1"/>
          </p:cNvSpPr>
          <p:nvPr/>
        </p:nvSpPr>
        <p:spPr bwMode="auto">
          <a:xfrm flipH="1">
            <a:off x="6442075" y="1554163"/>
            <a:ext cx="504825" cy="3683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0" name="Freeform 34"/>
          <p:cNvSpPr>
            <a:spLocks/>
          </p:cNvSpPr>
          <p:nvPr/>
        </p:nvSpPr>
        <p:spPr bwMode="auto">
          <a:xfrm>
            <a:off x="1733550" y="703263"/>
            <a:ext cx="1889125" cy="800100"/>
          </a:xfrm>
          <a:custGeom>
            <a:avLst/>
            <a:gdLst>
              <a:gd name="T0" fmla="*/ 0 w 1190"/>
              <a:gd name="T1" fmla="*/ 0 h 504"/>
              <a:gd name="T2" fmla="*/ 204 w 1190"/>
              <a:gd name="T3" fmla="*/ 0 h 504"/>
              <a:gd name="T4" fmla="*/ 1190 w 1190"/>
              <a:gd name="T5" fmla="*/ 504 h 504"/>
              <a:gd name="T6" fmla="*/ 0 60000 65536"/>
              <a:gd name="T7" fmla="*/ 0 60000 65536"/>
              <a:gd name="T8" fmla="*/ 0 60000 65536"/>
              <a:gd name="T9" fmla="*/ 0 w 1190"/>
              <a:gd name="T10" fmla="*/ 0 h 504"/>
              <a:gd name="T11" fmla="*/ 1190 w 1190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" h="504">
                <a:moveTo>
                  <a:pt x="0" y="0"/>
                </a:moveTo>
                <a:lnTo>
                  <a:pt x="204" y="0"/>
                </a:lnTo>
                <a:lnTo>
                  <a:pt x="1190" y="50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1" name="Freeform 35"/>
          <p:cNvSpPr>
            <a:spLocks/>
          </p:cNvSpPr>
          <p:nvPr/>
        </p:nvSpPr>
        <p:spPr bwMode="auto">
          <a:xfrm>
            <a:off x="1816100" y="985838"/>
            <a:ext cx="1390650" cy="800100"/>
          </a:xfrm>
          <a:custGeom>
            <a:avLst/>
            <a:gdLst>
              <a:gd name="T0" fmla="*/ 0 w 876"/>
              <a:gd name="T1" fmla="*/ 0 h 504"/>
              <a:gd name="T2" fmla="*/ 160 w 876"/>
              <a:gd name="T3" fmla="*/ 0 h 504"/>
              <a:gd name="T4" fmla="*/ 876 w 876"/>
              <a:gd name="T5" fmla="*/ 504 h 504"/>
              <a:gd name="T6" fmla="*/ 0 60000 65536"/>
              <a:gd name="T7" fmla="*/ 0 60000 65536"/>
              <a:gd name="T8" fmla="*/ 0 60000 65536"/>
              <a:gd name="T9" fmla="*/ 0 w 876"/>
              <a:gd name="T10" fmla="*/ 0 h 504"/>
              <a:gd name="T11" fmla="*/ 876 w 876"/>
              <a:gd name="T12" fmla="*/ 504 h 5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76" h="504">
                <a:moveTo>
                  <a:pt x="0" y="0"/>
                </a:moveTo>
                <a:lnTo>
                  <a:pt x="160" y="0"/>
                </a:lnTo>
                <a:lnTo>
                  <a:pt x="876" y="50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2" name="Freeform 36"/>
          <p:cNvSpPr>
            <a:spLocks/>
          </p:cNvSpPr>
          <p:nvPr/>
        </p:nvSpPr>
        <p:spPr bwMode="auto">
          <a:xfrm>
            <a:off x="1997075" y="1284288"/>
            <a:ext cx="1200150" cy="809625"/>
          </a:xfrm>
          <a:custGeom>
            <a:avLst/>
            <a:gdLst>
              <a:gd name="T0" fmla="*/ 0 w 756"/>
              <a:gd name="T1" fmla="*/ 0 h 510"/>
              <a:gd name="T2" fmla="*/ 70 w 756"/>
              <a:gd name="T3" fmla="*/ 0 h 510"/>
              <a:gd name="T4" fmla="*/ 756 w 756"/>
              <a:gd name="T5" fmla="*/ 510 h 510"/>
              <a:gd name="T6" fmla="*/ 0 60000 65536"/>
              <a:gd name="T7" fmla="*/ 0 60000 65536"/>
              <a:gd name="T8" fmla="*/ 0 60000 65536"/>
              <a:gd name="T9" fmla="*/ 0 w 756"/>
              <a:gd name="T10" fmla="*/ 0 h 510"/>
              <a:gd name="T11" fmla="*/ 756 w 756"/>
              <a:gd name="T12" fmla="*/ 510 h 5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6" h="510">
                <a:moveTo>
                  <a:pt x="0" y="0"/>
                </a:moveTo>
                <a:lnTo>
                  <a:pt x="70" y="0"/>
                </a:lnTo>
                <a:lnTo>
                  <a:pt x="756" y="51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3" name="Freeform 37"/>
          <p:cNvSpPr>
            <a:spLocks/>
          </p:cNvSpPr>
          <p:nvPr/>
        </p:nvSpPr>
        <p:spPr bwMode="auto">
          <a:xfrm>
            <a:off x="1304925" y="2068513"/>
            <a:ext cx="1238250" cy="165100"/>
          </a:xfrm>
          <a:custGeom>
            <a:avLst/>
            <a:gdLst>
              <a:gd name="T0" fmla="*/ 0 w 780"/>
              <a:gd name="T1" fmla="*/ 0 h 104"/>
              <a:gd name="T2" fmla="*/ 124 w 780"/>
              <a:gd name="T3" fmla="*/ 0 h 104"/>
              <a:gd name="T4" fmla="*/ 780 w 780"/>
              <a:gd name="T5" fmla="*/ 104 h 104"/>
              <a:gd name="T6" fmla="*/ 0 60000 65536"/>
              <a:gd name="T7" fmla="*/ 0 60000 65536"/>
              <a:gd name="T8" fmla="*/ 0 60000 65536"/>
              <a:gd name="T9" fmla="*/ 0 w 780"/>
              <a:gd name="T10" fmla="*/ 0 h 104"/>
              <a:gd name="T11" fmla="*/ 780 w 780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0" h="104">
                <a:moveTo>
                  <a:pt x="0" y="0"/>
                </a:moveTo>
                <a:lnTo>
                  <a:pt x="124" y="0"/>
                </a:lnTo>
                <a:lnTo>
                  <a:pt x="780" y="10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4" name="Freeform 38"/>
          <p:cNvSpPr>
            <a:spLocks/>
          </p:cNvSpPr>
          <p:nvPr/>
        </p:nvSpPr>
        <p:spPr bwMode="auto">
          <a:xfrm>
            <a:off x="873125" y="2373313"/>
            <a:ext cx="2022475" cy="101600"/>
          </a:xfrm>
          <a:custGeom>
            <a:avLst/>
            <a:gdLst>
              <a:gd name="T0" fmla="*/ 0 w 1274"/>
              <a:gd name="T1" fmla="*/ 0 h 64"/>
              <a:gd name="T2" fmla="*/ 224 w 1274"/>
              <a:gd name="T3" fmla="*/ 0 h 64"/>
              <a:gd name="T4" fmla="*/ 1274 w 1274"/>
              <a:gd name="T5" fmla="*/ 64 h 64"/>
              <a:gd name="T6" fmla="*/ 0 60000 65536"/>
              <a:gd name="T7" fmla="*/ 0 60000 65536"/>
              <a:gd name="T8" fmla="*/ 0 60000 65536"/>
              <a:gd name="T9" fmla="*/ 0 w 1274"/>
              <a:gd name="T10" fmla="*/ 0 h 64"/>
              <a:gd name="T11" fmla="*/ 1274 w 1274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4" h="64">
                <a:moveTo>
                  <a:pt x="0" y="0"/>
                </a:moveTo>
                <a:lnTo>
                  <a:pt x="224" y="0"/>
                </a:lnTo>
                <a:lnTo>
                  <a:pt x="1274" y="6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5" name="Freeform 39"/>
          <p:cNvSpPr>
            <a:spLocks/>
          </p:cNvSpPr>
          <p:nvPr/>
        </p:nvSpPr>
        <p:spPr bwMode="auto">
          <a:xfrm>
            <a:off x="1057275" y="2649538"/>
            <a:ext cx="1717675" cy="161925"/>
          </a:xfrm>
          <a:custGeom>
            <a:avLst/>
            <a:gdLst>
              <a:gd name="T0" fmla="*/ 0 w 1082"/>
              <a:gd name="T1" fmla="*/ 0 h 102"/>
              <a:gd name="T2" fmla="*/ 398 w 1082"/>
              <a:gd name="T3" fmla="*/ 0 h 102"/>
              <a:gd name="T4" fmla="*/ 1082 w 1082"/>
              <a:gd name="T5" fmla="*/ 102 h 102"/>
              <a:gd name="T6" fmla="*/ 0 60000 65536"/>
              <a:gd name="T7" fmla="*/ 0 60000 65536"/>
              <a:gd name="T8" fmla="*/ 0 60000 65536"/>
              <a:gd name="T9" fmla="*/ 0 w 1082"/>
              <a:gd name="T10" fmla="*/ 0 h 102"/>
              <a:gd name="T11" fmla="*/ 1082 w 1082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2" h="102">
                <a:moveTo>
                  <a:pt x="0" y="0"/>
                </a:moveTo>
                <a:lnTo>
                  <a:pt x="398" y="0"/>
                </a:lnTo>
                <a:lnTo>
                  <a:pt x="1082" y="102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6" name="Freeform 40"/>
          <p:cNvSpPr>
            <a:spLocks/>
          </p:cNvSpPr>
          <p:nvPr/>
        </p:nvSpPr>
        <p:spPr bwMode="auto">
          <a:xfrm>
            <a:off x="2771775" y="2576513"/>
            <a:ext cx="57150" cy="460375"/>
          </a:xfrm>
          <a:custGeom>
            <a:avLst/>
            <a:gdLst>
              <a:gd name="T0" fmla="*/ 36 w 36"/>
              <a:gd name="T1" fmla="*/ 0 h 290"/>
              <a:gd name="T2" fmla="*/ 0 w 36"/>
              <a:gd name="T3" fmla="*/ 0 h 290"/>
              <a:gd name="T4" fmla="*/ 0 w 36"/>
              <a:gd name="T5" fmla="*/ 290 h 290"/>
              <a:gd name="T6" fmla="*/ 28 w 36"/>
              <a:gd name="T7" fmla="*/ 290 h 290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290"/>
              <a:gd name="T14" fmla="*/ 36 w 36"/>
              <a:gd name="T15" fmla="*/ 290 h 2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290">
                <a:moveTo>
                  <a:pt x="36" y="0"/>
                </a:moveTo>
                <a:lnTo>
                  <a:pt x="0" y="0"/>
                </a:lnTo>
                <a:lnTo>
                  <a:pt x="0" y="290"/>
                </a:lnTo>
                <a:lnTo>
                  <a:pt x="28" y="29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7" name="Line 41"/>
          <p:cNvSpPr>
            <a:spLocks noChangeShapeType="1"/>
          </p:cNvSpPr>
          <p:nvPr/>
        </p:nvSpPr>
        <p:spPr bwMode="auto">
          <a:xfrm>
            <a:off x="1914525" y="2957513"/>
            <a:ext cx="3651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8" name="Freeform 42"/>
          <p:cNvSpPr>
            <a:spLocks/>
          </p:cNvSpPr>
          <p:nvPr/>
        </p:nvSpPr>
        <p:spPr bwMode="auto">
          <a:xfrm>
            <a:off x="1406525" y="3252788"/>
            <a:ext cx="1333500" cy="127000"/>
          </a:xfrm>
          <a:custGeom>
            <a:avLst/>
            <a:gdLst>
              <a:gd name="T0" fmla="*/ 0 w 840"/>
              <a:gd name="T1" fmla="*/ 0 h 80"/>
              <a:gd name="T2" fmla="*/ 120 w 840"/>
              <a:gd name="T3" fmla="*/ 0 h 80"/>
              <a:gd name="T4" fmla="*/ 840 w 840"/>
              <a:gd name="T5" fmla="*/ 80 h 80"/>
              <a:gd name="T6" fmla="*/ 0 60000 65536"/>
              <a:gd name="T7" fmla="*/ 0 60000 65536"/>
              <a:gd name="T8" fmla="*/ 0 60000 65536"/>
              <a:gd name="T9" fmla="*/ 0 w 840"/>
              <a:gd name="T10" fmla="*/ 0 h 80"/>
              <a:gd name="T11" fmla="*/ 840 w 840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80">
                <a:moveTo>
                  <a:pt x="0" y="0"/>
                </a:moveTo>
                <a:lnTo>
                  <a:pt x="120" y="0"/>
                </a:lnTo>
                <a:lnTo>
                  <a:pt x="840" y="8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29" name="Freeform 43"/>
          <p:cNvSpPr>
            <a:spLocks/>
          </p:cNvSpPr>
          <p:nvPr/>
        </p:nvSpPr>
        <p:spPr bwMode="auto">
          <a:xfrm>
            <a:off x="1047750" y="3284538"/>
            <a:ext cx="2060575" cy="742950"/>
          </a:xfrm>
          <a:custGeom>
            <a:avLst/>
            <a:gdLst>
              <a:gd name="T0" fmla="*/ 0 w 1298"/>
              <a:gd name="T1" fmla="*/ 468 h 468"/>
              <a:gd name="T2" fmla="*/ 670 w 1298"/>
              <a:gd name="T3" fmla="*/ 468 h 468"/>
              <a:gd name="T4" fmla="*/ 1298 w 1298"/>
              <a:gd name="T5" fmla="*/ 0 h 468"/>
              <a:gd name="T6" fmla="*/ 0 60000 65536"/>
              <a:gd name="T7" fmla="*/ 0 60000 65536"/>
              <a:gd name="T8" fmla="*/ 0 60000 65536"/>
              <a:gd name="T9" fmla="*/ 0 w 1298"/>
              <a:gd name="T10" fmla="*/ 0 h 468"/>
              <a:gd name="T11" fmla="*/ 1298 w 1298"/>
              <a:gd name="T12" fmla="*/ 468 h 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8" h="468">
                <a:moveTo>
                  <a:pt x="0" y="468"/>
                </a:moveTo>
                <a:lnTo>
                  <a:pt x="670" y="468"/>
                </a:lnTo>
                <a:lnTo>
                  <a:pt x="129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0" name="Freeform 44"/>
          <p:cNvSpPr>
            <a:spLocks/>
          </p:cNvSpPr>
          <p:nvPr/>
        </p:nvSpPr>
        <p:spPr bwMode="auto">
          <a:xfrm>
            <a:off x="2139950" y="3897313"/>
            <a:ext cx="854075" cy="447675"/>
          </a:xfrm>
          <a:custGeom>
            <a:avLst/>
            <a:gdLst>
              <a:gd name="T0" fmla="*/ 0 w 538"/>
              <a:gd name="T1" fmla="*/ 282 h 282"/>
              <a:gd name="T2" fmla="*/ 278 w 538"/>
              <a:gd name="T3" fmla="*/ 282 h 282"/>
              <a:gd name="T4" fmla="*/ 538 w 538"/>
              <a:gd name="T5" fmla="*/ 0 h 282"/>
              <a:gd name="T6" fmla="*/ 0 60000 65536"/>
              <a:gd name="T7" fmla="*/ 0 60000 65536"/>
              <a:gd name="T8" fmla="*/ 0 60000 65536"/>
              <a:gd name="T9" fmla="*/ 0 w 538"/>
              <a:gd name="T10" fmla="*/ 0 h 282"/>
              <a:gd name="T11" fmla="*/ 538 w 538"/>
              <a:gd name="T12" fmla="*/ 282 h 2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8" h="282">
                <a:moveTo>
                  <a:pt x="0" y="282"/>
                </a:moveTo>
                <a:lnTo>
                  <a:pt x="278" y="282"/>
                </a:lnTo>
                <a:lnTo>
                  <a:pt x="538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1" name="Freeform 45"/>
          <p:cNvSpPr>
            <a:spLocks/>
          </p:cNvSpPr>
          <p:nvPr/>
        </p:nvSpPr>
        <p:spPr bwMode="auto">
          <a:xfrm>
            <a:off x="6711950" y="3430588"/>
            <a:ext cx="327025" cy="933450"/>
          </a:xfrm>
          <a:custGeom>
            <a:avLst/>
            <a:gdLst>
              <a:gd name="T0" fmla="*/ 206 w 206"/>
              <a:gd name="T1" fmla="*/ 588 h 588"/>
              <a:gd name="T2" fmla="*/ 200 w 206"/>
              <a:gd name="T3" fmla="*/ 588 h 588"/>
              <a:gd name="T4" fmla="*/ 0 w 206"/>
              <a:gd name="T5" fmla="*/ 0 h 588"/>
              <a:gd name="T6" fmla="*/ 0 60000 65536"/>
              <a:gd name="T7" fmla="*/ 0 60000 65536"/>
              <a:gd name="T8" fmla="*/ 0 60000 65536"/>
              <a:gd name="T9" fmla="*/ 0 w 206"/>
              <a:gd name="T10" fmla="*/ 0 h 588"/>
              <a:gd name="T11" fmla="*/ 206 w 206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588">
                <a:moveTo>
                  <a:pt x="206" y="588"/>
                </a:moveTo>
                <a:lnTo>
                  <a:pt x="200" y="588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2" name="Line 46"/>
          <p:cNvSpPr>
            <a:spLocks noChangeShapeType="1"/>
          </p:cNvSpPr>
          <p:nvPr/>
        </p:nvSpPr>
        <p:spPr bwMode="auto">
          <a:xfrm>
            <a:off x="6581775" y="3436938"/>
            <a:ext cx="447675" cy="92710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3" name="Freeform 47"/>
          <p:cNvSpPr>
            <a:spLocks/>
          </p:cNvSpPr>
          <p:nvPr/>
        </p:nvSpPr>
        <p:spPr bwMode="auto">
          <a:xfrm>
            <a:off x="6705600" y="3424238"/>
            <a:ext cx="327025" cy="933450"/>
          </a:xfrm>
          <a:custGeom>
            <a:avLst/>
            <a:gdLst>
              <a:gd name="T0" fmla="*/ 206 w 206"/>
              <a:gd name="T1" fmla="*/ 588 h 588"/>
              <a:gd name="T2" fmla="*/ 200 w 206"/>
              <a:gd name="T3" fmla="*/ 588 h 588"/>
              <a:gd name="T4" fmla="*/ 0 w 206"/>
              <a:gd name="T5" fmla="*/ 0 h 588"/>
              <a:gd name="T6" fmla="*/ 0 60000 65536"/>
              <a:gd name="T7" fmla="*/ 0 60000 65536"/>
              <a:gd name="T8" fmla="*/ 0 60000 65536"/>
              <a:gd name="T9" fmla="*/ 0 w 206"/>
              <a:gd name="T10" fmla="*/ 0 h 588"/>
              <a:gd name="T11" fmla="*/ 206 w 206"/>
              <a:gd name="T12" fmla="*/ 588 h 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" h="588">
                <a:moveTo>
                  <a:pt x="206" y="588"/>
                </a:moveTo>
                <a:lnTo>
                  <a:pt x="200" y="58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4" name="Line 48"/>
          <p:cNvSpPr>
            <a:spLocks noChangeShapeType="1"/>
          </p:cNvSpPr>
          <p:nvPr/>
        </p:nvSpPr>
        <p:spPr bwMode="auto">
          <a:xfrm>
            <a:off x="6575425" y="3430588"/>
            <a:ext cx="447675" cy="9271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5" name="Freeform 49"/>
          <p:cNvSpPr>
            <a:spLocks/>
          </p:cNvSpPr>
          <p:nvPr/>
        </p:nvSpPr>
        <p:spPr bwMode="auto">
          <a:xfrm>
            <a:off x="6810375" y="2878138"/>
            <a:ext cx="228600" cy="390525"/>
          </a:xfrm>
          <a:custGeom>
            <a:avLst/>
            <a:gdLst>
              <a:gd name="T0" fmla="*/ 144 w 144"/>
              <a:gd name="T1" fmla="*/ 0 h 246"/>
              <a:gd name="T2" fmla="*/ 138 w 144"/>
              <a:gd name="T3" fmla="*/ 0 h 246"/>
              <a:gd name="T4" fmla="*/ 0 w 144"/>
              <a:gd name="T5" fmla="*/ 246 h 246"/>
              <a:gd name="T6" fmla="*/ 0 60000 65536"/>
              <a:gd name="T7" fmla="*/ 0 60000 65536"/>
              <a:gd name="T8" fmla="*/ 0 60000 65536"/>
              <a:gd name="T9" fmla="*/ 0 w 144"/>
              <a:gd name="T10" fmla="*/ 0 h 246"/>
              <a:gd name="T11" fmla="*/ 144 w 144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246">
                <a:moveTo>
                  <a:pt x="144" y="0"/>
                </a:moveTo>
                <a:lnTo>
                  <a:pt x="138" y="0"/>
                </a:lnTo>
                <a:lnTo>
                  <a:pt x="0" y="246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6" name="Freeform 50"/>
          <p:cNvSpPr>
            <a:spLocks/>
          </p:cNvSpPr>
          <p:nvPr/>
        </p:nvSpPr>
        <p:spPr bwMode="auto">
          <a:xfrm>
            <a:off x="6242050" y="3322638"/>
            <a:ext cx="790575" cy="1866900"/>
          </a:xfrm>
          <a:custGeom>
            <a:avLst/>
            <a:gdLst>
              <a:gd name="T0" fmla="*/ 498 w 498"/>
              <a:gd name="T1" fmla="*/ 1176 h 1176"/>
              <a:gd name="T2" fmla="*/ 398 w 498"/>
              <a:gd name="T3" fmla="*/ 1176 h 1176"/>
              <a:gd name="T4" fmla="*/ 0 w 498"/>
              <a:gd name="T5" fmla="*/ 0 h 1176"/>
              <a:gd name="T6" fmla="*/ 0 60000 65536"/>
              <a:gd name="T7" fmla="*/ 0 60000 65536"/>
              <a:gd name="T8" fmla="*/ 0 60000 65536"/>
              <a:gd name="T9" fmla="*/ 0 w 498"/>
              <a:gd name="T10" fmla="*/ 0 h 1176"/>
              <a:gd name="T11" fmla="*/ 498 w 498"/>
              <a:gd name="T12" fmla="*/ 1176 h 1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8" h="1176">
                <a:moveTo>
                  <a:pt x="498" y="1176"/>
                </a:moveTo>
                <a:lnTo>
                  <a:pt x="398" y="117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7" name="Line 51"/>
          <p:cNvSpPr>
            <a:spLocks noChangeShapeType="1"/>
          </p:cNvSpPr>
          <p:nvPr/>
        </p:nvSpPr>
        <p:spPr bwMode="auto">
          <a:xfrm flipH="1">
            <a:off x="6845300" y="2640013"/>
            <a:ext cx="1936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8" name="Freeform 52"/>
          <p:cNvSpPr>
            <a:spLocks/>
          </p:cNvSpPr>
          <p:nvPr/>
        </p:nvSpPr>
        <p:spPr bwMode="auto">
          <a:xfrm>
            <a:off x="6353175" y="2366963"/>
            <a:ext cx="685800" cy="247650"/>
          </a:xfrm>
          <a:custGeom>
            <a:avLst/>
            <a:gdLst>
              <a:gd name="T0" fmla="*/ 432 w 432"/>
              <a:gd name="T1" fmla="*/ 0 h 156"/>
              <a:gd name="T2" fmla="*/ 372 w 432"/>
              <a:gd name="T3" fmla="*/ 0 h 156"/>
              <a:gd name="T4" fmla="*/ 0 w 432"/>
              <a:gd name="T5" fmla="*/ 156 h 156"/>
              <a:gd name="T6" fmla="*/ 0 60000 65536"/>
              <a:gd name="T7" fmla="*/ 0 60000 65536"/>
              <a:gd name="T8" fmla="*/ 0 60000 65536"/>
              <a:gd name="T9" fmla="*/ 0 w 432"/>
              <a:gd name="T10" fmla="*/ 0 h 156"/>
              <a:gd name="T11" fmla="*/ 432 w 432"/>
              <a:gd name="T12" fmla="*/ 156 h 1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156">
                <a:moveTo>
                  <a:pt x="432" y="0"/>
                </a:moveTo>
                <a:lnTo>
                  <a:pt x="372" y="0"/>
                </a:lnTo>
                <a:lnTo>
                  <a:pt x="0" y="156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39" name="Freeform 53"/>
          <p:cNvSpPr>
            <a:spLocks/>
          </p:cNvSpPr>
          <p:nvPr/>
        </p:nvSpPr>
        <p:spPr bwMode="auto">
          <a:xfrm>
            <a:off x="6353175" y="2093913"/>
            <a:ext cx="685800" cy="450850"/>
          </a:xfrm>
          <a:custGeom>
            <a:avLst/>
            <a:gdLst>
              <a:gd name="T0" fmla="*/ 432 w 432"/>
              <a:gd name="T1" fmla="*/ 0 h 284"/>
              <a:gd name="T2" fmla="*/ 372 w 432"/>
              <a:gd name="T3" fmla="*/ 0 h 284"/>
              <a:gd name="T4" fmla="*/ 0 w 432"/>
              <a:gd name="T5" fmla="*/ 284 h 284"/>
              <a:gd name="T6" fmla="*/ 0 60000 65536"/>
              <a:gd name="T7" fmla="*/ 0 60000 65536"/>
              <a:gd name="T8" fmla="*/ 0 60000 65536"/>
              <a:gd name="T9" fmla="*/ 0 w 432"/>
              <a:gd name="T10" fmla="*/ 0 h 284"/>
              <a:gd name="T11" fmla="*/ 432 w 432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284">
                <a:moveTo>
                  <a:pt x="432" y="0"/>
                </a:moveTo>
                <a:lnTo>
                  <a:pt x="372" y="0"/>
                </a:lnTo>
                <a:lnTo>
                  <a:pt x="0" y="28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0" name="Freeform 54"/>
          <p:cNvSpPr>
            <a:spLocks/>
          </p:cNvSpPr>
          <p:nvPr/>
        </p:nvSpPr>
        <p:spPr bwMode="auto">
          <a:xfrm>
            <a:off x="5248275" y="1817688"/>
            <a:ext cx="1790700" cy="638175"/>
          </a:xfrm>
          <a:custGeom>
            <a:avLst/>
            <a:gdLst>
              <a:gd name="T0" fmla="*/ 1128 w 1128"/>
              <a:gd name="T1" fmla="*/ 0 h 402"/>
              <a:gd name="T2" fmla="*/ 1068 w 1128"/>
              <a:gd name="T3" fmla="*/ 0 h 402"/>
              <a:gd name="T4" fmla="*/ 0 w 1128"/>
              <a:gd name="T5" fmla="*/ 402 h 402"/>
              <a:gd name="T6" fmla="*/ 0 60000 65536"/>
              <a:gd name="T7" fmla="*/ 0 60000 65536"/>
              <a:gd name="T8" fmla="*/ 0 60000 65536"/>
              <a:gd name="T9" fmla="*/ 0 w 1128"/>
              <a:gd name="T10" fmla="*/ 0 h 402"/>
              <a:gd name="T11" fmla="*/ 1128 w 1128"/>
              <a:gd name="T12" fmla="*/ 402 h 4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8" h="402">
                <a:moveTo>
                  <a:pt x="1128" y="0"/>
                </a:moveTo>
                <a:lnTo>
                  <a:pt x="1068" y="0"/>
                </a:lnTo>
                <a:lnTo>
                  <a:pt x="0" y="402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1" name="Freeform 55"/>
          <p:cNvSpPr>
            <a:spLocks/>
          </p:cNvSpPr>
          <p:nvPr/>
        </p:nvSpPr>
        <p:spPr bwMode="auto">
          <a:xfrm>
            <a:off x="5470525" y="1544638"/>
            <a:ext cx="1568450" cy="454025"/>
          </a:xfrm>
          <a:custGeom>
            <a:avLst/>
            <a:gdLst>
              <a:gd name="T0" fmla="*/ 988 w 988"/>
              <a:gd name="T1" fmla="*/ 0 h 286"/>
              <a:gd name="T2" fmla="*/ 928 w 988"/>
              <a:gd name="T3" fmla="*/ 0 h 286"/>
              <a:gd name="T4" fmla="*/ 0 w 988"/>
              <a:gd name="T5" fmla="*/ 286 h 286"/>
              <a:gd name="T6" fmla="*/ 0 60000 65536"/>
              <a:gd name="T7" fmla="*/ 0 60000 65536"/>
              <a:gd name="T8" fmla="*/ 0 60000 65536"/>
              <a:gd name="T9" fmla="*/ 0 w 988"/>
              <a:gd name="T10" fmla="*/ 0 h 286"/>
              <a:gd name="T11" fmla="*/ 988 w 988"/>
              <a:gd name="T12" fmla="*/ 286 h 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88" h="286">
                <a:moveTo>
                  <a:pt x="988" y="0"/>
                </a:moveTo>
                <a:lnTo>
                  <a:pt x="928" y="0"/>
                </a:lnTo>
                <a:lnTo>
                  <a:pt x="0" y="286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2" name="Freeform 56"/>
          <p:cNvSpPr>
            <a:spLocks/>
          </p:cNvSpPr>
          <p:nvPr/>
        </p:nvSpPr>
        <p:spPr bwMode="auto">
          <a:xfrm>
            <a:off x="6388100" y="1271588"/>
            <a:ext cx="650875" cy="196850"/>
          </a:xfrm>
          <a:custGeom>
            <a:avLst/>
            <a:gdLst>
              <a:gd name="T0" fmla="*/ 410 w 410"/>
              <a:gd name="T1" fmla="*/ 0 h 124"/>
              <a:gd name="T2" fmla="*/ 350 w 410"/>
              <a:gd name="T3" fmla="*/ 0 h 124"/>
              <a:gd name="T4" fmla="*/ 0 w 410"/>
              <a:gd name="T5" fmla="*/ 124 h 124"/>
              <a:gd name="T6" fmla="*/ 0 60000 65536"/>
              <a:gd name="T7" fmla="*/ 0 60000 65536"/>
              <a:gd name="T8" fmla="*/ 0 60000 65536"/>
              <a:gd name="T9" fmla="*/ 0 w 410"/>
              <a:gd name="T10" fmla="*/ 0 h 124"/>
              <a:gd name="T11" fmla="*/ 410 w 410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0" h="124">
                <a:moveTo>
                  <a:pt x="410" y="0"/>
                </a:moveTo>
                <a:lnTo>
                  <a:pt x="350" y="0"/>
                </a:lnTo>
                <a:lnTo>
                  <a:pt x="0" y="12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3" name="Freeform 57"/>
          <p:cNvSpPr>
            <a:spLocks/>
          </p:cNvSpPr>
          <p:nvPr/>
        </p:nvSpPr>
        <p:spPr bwMode="auto">
          <a:xfrm>
            <a:off x="2540000" y="4097338"/>
            <a:ext cx="1812925" cy="771525"/>
          </a:xfrm>
          <a:custGeom>
            <a:avLst/>
            <a:gdLst>
              <a:gd name="T0" fmla="*/ 0 w 1142"/>
              <a:gd name="T1" fmla="*/ 486 h 486"/>
              <a:gd name="T2" fmla="*/ 294 w 1142"/>
              <a:gd name="T3" fmla="*/ 486 h 486"/>
              <a:gd name="T4" fmla="*/ 1142 w 1142"/>
              <a:gd name="T5" fmla="*/ 0 h 486"/>
              <a:gd name="T6" fmla="*/ 0 60000 65536"/>
              <a:gd name="T7" fmla="*/ 0 60000 65536"/>
              <a:gd name="T8" fmla="*/ 0 60000 65536"/>
              <a:gd name="T9" fmla="*/ 0 w 1142"/>
              <a:gd name="T10" fmla="*/ 0 h 486"/>
              <a:gd name="T11" fmla="*/ 1142 w 1142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2" h="486">
                <a:moveTo>
                  <a:pt x="0" y="486"/>
                </a:moveTo>
                <a:lnTo>
                  <a:pt x="294" y="486"/>
                </a:lnTo>
                <a:lnTo>
                  <a:pt x="1142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4" name="Line 58"/>
          <p:cNvSpPr>
            <a:spLocks noChangeShapeType="1"/>
          </p:cNvSpPr>
          <p:nvPr/>
        </p:nvSpPr>
        <p:spPr bwMode="auto">
          <a:xfrm>
            <a:off x="2057400" y="703263"/>
            <a:ext cx="1625600" cy="9906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5" name="Line 59"/>
          <p:cNvSpPr>
            <a:spLocks noChangeShapeType="1"/>
          </p:cNvSpPr>
          <p:nvPr/>
        </p:nvSpPr>
        <p:spPr bwMode="auto">
          <a:xfrm>
            <a:off x="2057400" y="703263"/>
            <a:ext cx="1603375" cy="8921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6" name="Line 60"/>
          <p:cNvSpPr>
            <a:spLocks noChangeShapeType="1"/>
          </p:cNvSpPr>
          <p:nvPr/>
        </p:nvSpPr>
        <p:spPr bwMode="auto">
          <a:xfrm flipH="1">
            <a:off x="6435725" y="1817688"/>
            <a:ext cx="514350" cy="4476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7" name="Line 61"/>
          <p:cNvSpPr>
            <a:spLocks noChangeShapeType="1"/>
          </p:cNvSpPr>
          <p:nvPr/>
        </p:nvSpPr>
        <p:spPr bwMode="auto">
          <a:xfrm flipH="1">
            <a:off x="6435725" y="1547813"/>
            <a:ext cx="504825" cy="3683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48" name="Rectangle 62"/>
          <p:cNvSpPr>
            <a:spLocks noChangeArrowheads="1"/>
          </p:cNvSpPr>
          <p:nvPr/>
        </p:nvSpPr>
        <p:spPr bwMode="auto">
          <a:xfrm>
            <a:off x="7058025" y="4230688"/>
            <a:ext cx="14859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Central artery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and vein of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the retina</a:t>
            </a:r>
            <a:endParaRPr lang="en-US" sz="1800" b="1">
              <a:latin typeface="Arial" charset="0"/>
            </a:endParaRPr>
          </a:p>
        </p:txBody>
      </p:sp>
      <p:sp>
        <p:nvSpPr>
          <p:cNvPr id="59449" name="Rectangle 63"/>
          <p:cNvSpPr>
            <a:spLocks noChangeArrowheads="1"/>
          </p:cNvSpPr>
          <p:nvPr/>
        </p:nvSpPr>
        <p:spPr bwMode="auto">
          <a:xfrm>
            <a:off x="7058025" y="5062538"/>
            <a:ext cx="1244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Optic disc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(blind spot)</a:t>
            </a:r>
            <a:endParaRPr lang="en-US" sz="1800" b="1">
              <a:latin typeface="Arial" charset="0"/>
            </a:endParaRPr>
          </a:p>
        </p:txBody>
      </p:sp>
      <p:sp>
        <p:nvSpPr>
          <p:cNvPr id="59450" name="Rectangle 64"/>
          <p:cNvSpPr>
            <a:spLocks noChangeArrowheads="1"/>
          </p:cNvSpPr>
          <p:nvPr/>
        </p:nvSpPr>
        <p:spPr bwMode="auto">
          <a:xfrm>
            <a:off x="7064375" y="2757488"/>
            <a:ext cx="1257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Optic nerve</a:t>
            </a:r>
            <a:endParaRPr lang="en-US" sz="1800" b="1">
              <a:latin typeface="Arial" charset="0"/>
            </a:endParaRPr>
          </a:p>
        </p:txBody>
      </p:sp>
      <p:sp>
        <p:nvSpPr>
          <p:cNvPr id="59451" name="Rectangle 65"/>
          <p:cNvSpPr>
            <a:spLocks noChangeArrowheads="1"/>
          </p:cNvSpPr>
          <p:nvPr/>
        </p:nvSpPr>
        <p:spPr bwMode="auto">
          <a:xfrm>
            <a:off x="7064375" y="2519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Posterior pole</a:t>
            </a:r>
            <a:endParaRPr lang="en-US" sz="1800" b="1">
              <a:latin typeface="Arial" charset="0"/>
            </a:endParaRPr>
          </a:p>
        </p:txBody>
      </p:sp>
      <p:sp>
        <p:nvSpPr>
          <p:cNvPr id="59452" name="Rectangle 66"/>
          <p:cNvSpPr>
            <a:spLocks noChangeArrowheads="1"/>
          </p:cNvSpPr>
          <p:nvPr/>
        </p:nvSpPr>
        <p:spPr bwMode="auto">
          <a:xfrm>
            <a:off x="7064375" y="2243138"/>
            <a:ext cx="1663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Fovea centralis</a:t>
            </a:r>
            <a:endParaRPr lang="en-US" sz="1800" b="1">
              <a:latin typeface="Arial" charset="0"/>
            </a:endParaRPr>
          </a:p>
        </p:txBody>
      </p:sp>
      <p:sp>
        <p:nvSpPr>
          <p:cNvPr id="59453" name="Rectangle 67"/>
          <p:cNvSpPr>
            <a:spLocks noChangeArrowheads="1"/>
          </p:cNvSpPr>
          <p:nvPr/>
        </p:nvSpPr>
        <p:spPr bwMode="auto">
          <a:xfrm>
            <a:off x="7064375" y="1970088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Macula lutea</a:t>
            </a:r>
            <a:endParaRPr lang="en-US" sz="1800" b="1">
              <a:latin typeface="Arial" charset="0"/>
            </a:endParaRPr>
          </a:p>
        </p:txBody>
      </p:sp>
      <p:sp>
        <p:nvSpPr>
          <p:cNvPr id="59454" name="Rectangle 68"/>
          <p:cNvSpPr>
            <a:spLocks noChangeArrowheads="1"/>
          </p:cNvSpPr>
          <p:nvPr/>
        </p:nvSpPr>
        <p:spPr bwMode="auto">
          <a:xfrm>
            <a:off x="7064375" y="1681163"/>
            <a:ext cx="698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Retina</a:t>
            </a:r>
            <a:endParaRPr lang="en-US" sz="1800" b="1">
              <a:latin typeface="Arial" charset="0"/>
            </a:endParaRPr>
          </a:p>
        </p:txBody>
      </p:sp>
      <p:sp>
        <p:nvSpPr>
          <p:cNvPr id="59455" name="Rectangle 69"/>
          <p:cNvSpPr>
            <a:spLocks noChangeArrowheads="1"/>
          </p:cNvSpPr>
          <p:nvPr/>
        </p:nvSpPr>
        <p:spPr bwMode="auto">
          <a:xfrm>
            <a:off x="7064375" y="1423988"/>
            <a:ext cx="876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Choroid</a:t>
            </a:r>
            <a:endParaRPr lang="en-US" sz="1800" b="1">
              <a:latin typeface="Arial" charset="0"/>
            </a:endParaRPr>
          </a:p>
        </p:txBody>
      </p:sp>
      <p:sp>
        <p:nvSpPr>
          <p:cNvPr id="59456" name="Rectangle 70"/>
          <p:cNvSpPr>
            <a:spLocks noChangeArrowheads="1"/>
          </p:cNvSpPr>
          <p:nvPr/>
        </p:nvSpPr>
        <p:spPr bwMode="auto">
          <a:xfrm>
            <a:off x="7064375" y="11477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</a:t>
            </a:r>
            <a:endParaRPr lang="en-US" sz="1800" b="1">
              <a:latin typeface="Arial" charset="0"/>
            </a:endParaRPr>
          </a:p>
        </p:txBody>
      </p:sp>
      <p:sp>
        <p:nvSpPr>
          <p:cNvPr id="59457" name="Rectangle 71"/>
          <p:cNvSpPr>
            <a:spLocks noChangeArrowheads="1"/>
          </p:cNvSpPr>
          <p:nvPr/>
        </p:nvSpPr>
        <p:spPr bwMode="auto">
          <a:xfrm>
            <a:off x="463550" y="547688"/>
            <a:ext cx="1219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Ora serrata</a:t>
            </a:r>
            <a:endParaRPr lang="en-US" sz="1800" b="1">
              <a:latin typeface="Arial" charset="0"/>
            </a:endParaRPr>
          </a:p>
        </p:txBody>
      </p:sp>
      <p:sp>
        <p:nvSpPr>
          <p:cNvPr id="59458" name="Rectangle 72"/>
          <p:cNvSpPr>
            <a:spLocks noChangeArrowheads="1"/>
          </p:cNvSpPr>
          <p:nvPr/>
        </p:nvSpPr>
        <p:spPr bwMode="auto">
          <a:xfrm>
            <a:off x="463550" y="5576888"/>
            <a:ext cx="43307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(a) Diagrammatic view.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The vitreous</a:t>
            </a:r>
            <a:br>
              <a:rPr lang="en-US" sz="1800" b="1">
                <a:solidFill>
                  <a:srgbClr val="231F20"/>
                </a:solidFill>
                <a:latin typeface="Arial" charset="0"/>
              </a:rPr>
            </a:br>
            <a:r>
              <a:rPr lang="en-US" sz="1800" b="1">
                <a:solidFill>
                  <a:srgbClr val="231F20"/>
                </a:solidFill>
                <a:latin typeface="Arial" charset="0"/>
              </a:rPr>
              <a:t>humor is illustrated only in the</a:t>
            </a:r>
            <a:br>
              <a:rPr lang="en-US" sz="1800" b="1">
                <a:solidFill>
                  <a:srgbClr val="231F20"/>
                </a:solidFill>
                <a:latin typeface="Arial" charset="0"/>
              </a:rPr>
            </a:br>
            <a:r>
              <a:rPr lang="en-US" sz="1800" b="1">
                <a:solidFill>
                  <a:srgbClr val="231F20"/>
                </a:solidFill>
                <a:latin typeface="Arial" charset="0"/>
              </a:rPr>
              <a:t>bottom part of the eyeball.</a:t>
            </a:r>
            <a:endParaRPr lang="en-US" sz="1800" b="1">
              <a:latin typeface="Arial" charset="0"/>
            </a:endParaRPr>
          </a:p>
        </p:txBody>
      </p:sp>
      <p:sp>
        <p:nvSpPr>
          <p:cNvPr id="59459" name="Rectangle 73"/>
          <p:cNvSpPr>
            <a:spLocks noChangeArrowheads="1"/>
          </p:cNvSpPr>
          <p:nvPr/>
        </p:nvSpPr>
        <p:spPr bwMode="auto">
          <a:xfrm>
            <a:off x="463550" y="855663"/>
            <a:ext cx="130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 body</a:t>
            </a:r>
            <a:endParaRPr lang="en-US" sz="1800" b="1">
              <a:latin typeface="Arial" charset="0"/>
            </a:endParaRPr>
          </a:p>
        </p:txBody>
      </p:sp>
      <p:sp>
        <p:nvSpPr>
          <p:cNvPr id="59460" name="Rectangle 74"/>
          <p:cNvSpPr>
            <a:spLocks noChangeArrowheads="1"/>
          </p:cNvSpPr>
          <p:nvPr/>
        </p:nvSpPr>
        <p:spPr bwMode="auto">
          <a:xfrm>
            <a:off x="463550" y="1147763"/>
            <a:ext cx="14859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 zonule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(suspensory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ligament)</a:t>
            </a:r>
            <a:endParaRPr lang="en-US" sz="1800" b="1">
              <a:latin typeface="Arial" charset="0"/>
            </a:endParaRPr>
          </a:p>
        </p:txBody>
      </p:sp>
      <p:sp>
        <p:nvSpPr>
          <p:cNvPr id="59461" name="Rectangle 75"/>
          <p:cNvSpPr>
            <a:spLocks noChangeArrowheads="1"/>
          </p:cNvSpPr>
          <p:nvPr/>
        </p:nvSpPr>
        <p:spPr bwMode="auto">
          <a:xfrm>
            <a:off x="463550" y="1938338"/>
            <a:ext cx="78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Cornea</a:t>
            </a:r>
            <a:endParaRPr lang="en-US" sz="1800" b="1">
              <a:latin typeface="Arial" charset="0"/>
            </a:endParaRPr>
          </a:p>
        </p:txBody>
      </p:sp>
      <p:sp>
        <p:nvSpPr>
          <p:cNvPr id="59462" name="Rectangle 76"/>
          <p:cNvSpPr>
            <a:spLocks noChangeArrowheads="1"/>
          </p:cNvSpPr>
          <p:nvPr/>
        </p:nvSpPr>
        <p:spPr bwMode="auto">
          <a:xfrm>
            <a:off x="463550" y="2236788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Iris</a:t>
            </a:r>
            <a:endParaRPr lang="en-US" sz="1800" b="1">
              <a:latin typeface="Arial" charset="0"/>
            </a:endParaRPr>
          </a:p>
        </p:txBody>
      </p:sp>
      <p:sp>
        <p:nvSpPr>
          <p:cNvPr id="59463" name="Rectangle 77"/>
          <p:cNvSpPr>
            <a:spLocks noChangeArrowheads="1"/>
          </p:cNvSpPr>
          <p:nvPr/>
        </p:nvSpPr>
        <p:spPr bwMode="auto">
          <a:xfrm>
            <a:off x="463550" y="2817813"/>
            <a:ext cx="142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Anterior pole</a:t>
            </a:r>
            <a:endParaRPr lang="en-US" sz="1800" b="1">
              <a:latin typeface="Arial" charset="0"/>
            </a:endParaRPr>
          </a:p>
        </p:txBody>
      </p:sp>
      <p:sp>
        <p:nvSpPr>
          <p:cNvPr id="59464" name="Rectangle 78"/>
          <p:cNvSpPr>
            <a:spLocks noChangeArrowheads="1"/>
          </p:cNvSpPr>
          <p:nvPr/>
        </p:nvSpPr>
        <p:spPr bwMode="auto">
          <a:xfrm>
            <a:off x="463550" y="2525713"/>
            <a:ext cx="55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Pupil</a:t>
            </a:r>
            <a:endParaRPr lang="en-US" sz="1800" b="1">
              <a:latin typeface="Arial" charset="0"/>
            </a:endParaRPr>
          </a:p>
        </p:txBody>
      </p:sp>
      <p:sp>
        <p:nvSpPr>
          <p:cNvPr id="59465" name="Rectangle 79"/>
          <p:cNvSpPr>
            <a:spLocks noChangeArrowheads="1"/>
          </p:cNvSpPr>
          <p:nvPr/>
        </p:nvSpPr>
        <p:spPr bwMode="auto">
          <a:xfrm>
            <a:off x="466725" y="3119438"/>
            <a:ext cx="20193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Anterior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segment (contains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aqueous humor)</a:t>
            </a:r>
            <a:endParaRPr lang="en-US" sz="1800" b="1">
              <a:latin typeface="Arial" charset="0"/>
            </a:endParaRPr>
          </a:p>
        </p:txBody>
      </p:sp>
      <p:sp>
        <p:nvSpPr>
          <p:cNvPr id="59466" name="Rectangle 80"/>
          <p:cNvSpPr>
            <a:spLocks noChangeArrowheads="1"/>
          </p:cNvSpPr>
          <p:nvPr/>
        </p:nvSpPr>
        <p:spPr bwMode="auto">
          <a:xfrm>
            <a:off x="463550" y="389731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Lens</a:t>
            </a:r>
            <a:endParaRPr lang="en-US" sz="1800" b="1">
              <a:latin typeface="Arial" charset="0"/>
            </a:endParaRPr>
          </a:p>
        </p:txBody>
      </p:sp>
      <p:sp>
        <p:nvSpPr>
          <p:cNvPr id="59467" name="Rectangle 81"/>
          <p:cNvSpPr>
            <a:spLocks noChangeArrowheads="1"/>
          </p:cNvSpPr>
          <p:nvPr/>
        </p:nvSpPr>
        <p:spPr bwMode="auto">
          <a:xfrm>
            <a:off x="463550" y="4195763"/>
            <a:ext cx="1612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Scleral venous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sinus</a:t>
            </a:r>
            <a:endParaRPr lang="en-US" sz="1800" b="1">
              <a:latin typeface="Arial" charset="0"/>
            </a:endParaRPr>
          </a:p>
        </p:txBody>
      </p:sp>
      <p:sp>
        <p:nvSpPr>
          <p:cNvPr id="59468" name="Rectangle 82"/>
          <p:cNvSpPr>
            <a:spLocks noChangeArrowheads="1"/>
          </p:cNvSpPr>
          <p:nvPr/>
        </p:nvSpPr>
        <p:spPr bwMode="auto">
          <a:xfrm>
            <a:off x="463550" y="4738688"/>
            <a:ext cx="2819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Posterior segment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(contains vitreous humor)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Internal Chambers and Fluids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Posterior segment contains vitreous humor that: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Transmits light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Supports the posterior surface of the lens 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Holds the neural retina firmly against the pigmented layer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Contributes to intraocular pressure</a:t>
            </a:r>
          </a:p>
          <a:p>
            <a:pPr eaLnBrk="1" hangingPunct="1"/>
            <a:r>
              <a:rPr lang="en-US" sz="2600"/>
              <a:t>Anterior segment is composed of two chambers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Anterior chamber—between the cornea and the iris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Posterior chamber—between the iris and the lens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Internal Chambers and Fluids </a:t>
            </a:r>
          </a:p>
        </p:txBody>
      </p:sp>
      <p:sp>
        <p:nvSpPr>
          <p:cNvPr id="614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Anterior segment contains aqueous humor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Plasma like fluid continuously filtered from capillaries of the ciliary processes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Drains via the scleral venous sinus (canal of Schlemm) at the sclera-cornea junction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Supplies nutrients and oxygen mainly to the lens and cornea but also to the retina, and removes wastes </a:t>
            </a:r>
          </a:p>
          <a:p>
            <a:pPr eaLnBrk="1" hangingPunct="1"/>
            <a:r>
              <a:rPr lang="en-US" sz="2600"/>
              <a:t>Glaucoma: compression of the retina and optic nerve if drainage of aqueous humor is blocked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15.8</a:t>
            </a:r>
          </a:p>
        </p:txBody>
      </p:sp>
      <p:pic>
        <p:nvPicPr>
          <p:cNvPr id="62467" name="Picture 9"/>
          <p:cNvPicPr>
            <a:picLocks noChangeAspect="1" noChangeArrowheads="1"/>
          </p:cNvPicPr>
          <p:nvPr/>
        </p:nvPicPr>
        <p:blipFill>
          <a:blip r:embed="rId2"/>
          <a:srcRect l="36049" r="96"/>
          <a:stretch>
            <a:fillRect/>
          </a:stretch>
        </p:blipFill>
        <p:spPr bwMode="auto">
          <a:xfrm>
            <a:off x="3427413" y="508000"/>
            <a:ext cx="5264150" cy="59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7847013" y="3744913"/>
            <a:ext cx="101600" cy="113347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9" name="Line 11"/>
          <p:cNvSpPr>
            <a:spLocks noChangeShapeType="1"/>
          </p:cNvSpPr>
          <p:nvPr/>
        </p:nvSpPr>
        <p:spPr bwMode="auto">
          <a:xfrm>
            <a:off x="2654300" y="1628775"/>
            <a:ext cx="20320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Line 12"/>
          <p:cNvSpPr>
            <a:spLocks noChangeShapeType="1"/>
          </p:cNvSpPr>
          <p:nvPr/>
        </p:nvSpPr>
        <p:spPr bwMode="auto">
          <a:xfrm>
            <a:off x="4524375" y="4926013"/>
            <a:ext cx="490538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1" name="Line 13"/>
          <p:cNvSpPr>
            <a:spLocks noChangeShapeType="1"/>
          </p:cNvSpPr>
          <p:nvPr/>
        </p:nvSpPr>
        <p:spPr bwMode="auto">
          <a:xfrm>
            <a:off x="3276600" y="3181350"/>
            <a:ext cx="2128838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Freeform 14"/>
          <p:cNvSpPr>
            <a:spLocks/>
          </p:cNvSpPr>
          <p:nvPr/>
        </p:nvSpPr>
        <p:spPr bwMode="auto">
          <a:xfrm>
            <a:off x="3276600" y="3181350"/>
            <a:ext cx="2128838" cy="1588"/>
          </a:xfrm>
          <a:custGeom>
            <a:avLst/>
            <a:gdLst>
              <a:gd name="T0" fmla="*/ 0 w 1341"/>
              <a:gd name="T1" fmla="*/ 0 h 1588"/>
              <a:gd name="T2" fmla="*/ 226 w 1341"/>
              <a:gd name="T3" fmla="*/ 0 h 1588"/>
              <a:gd name="T4" fmla="*/ 1341 w 1341"/>
              <a:gd name="T5" fmla="*/ 0 h 1588"/>
              <a:gd name="T6" fmla="*/ 0 60000 65536"/>
              <a:gd name="T7" fmla="*/ 0 60000 65536"/>
              <a:gd name="T8" fmla="*/ 0 60000 65536"/>
              <a:gd name="T9" fmla="*/ 0 w 1341"/>
              <a:gd name="T10" fmla="*/ 0 h 1588"/>
              <a:gd name="T11" fmla="*/ 1341 w 134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1" h="1588">
                <a:moveTo>
                  <a:pt x="0" y="0"/>
                </a:moveTo>
                <a:lnTo>
                  <a:pt x="226" y="0"/>
                </a:lnTo>
                <a:lnTo>
                  <a:pt x="1341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Freeform 15"/>
          <p:cNvSpPr>
            <a:spLocks/>
          </p:cNvSpPr>
          <p:nvPr/>
        </p:nvSpPr>
        <p:spPr bwMode="auto">
          <a:xfrm>
            <a:off x="3136900" y="1508125"/>
            <a:ext cx="485775" cy="120650"/>
          </a:xfrm>
          <a:custGeom>
            <a:avLst/>
            <a:gdLst>
              <a:gd name="T0" fmla="*/ 0 w 306"/>
              <a:gd name="T1" fmla="*/ 0 h 76"/>
              <a:gd name="T2" fmla="*/ 112 w 306"/>
              <a:gd name="T3" fmla="*/ 0 h 76"/>
              <a:gd name="T4" fmla="*/ 306 w 306"/>
              <a:gd name="T5" fmla="*/ 76 h 76"/>
              <a:gd name="T6" fmla="*/ 0 60000 65536"/>
              <a:gd name="T7" fmla="*/ 0 60000 65536"/>
              <a:gd name="T8" fmla="*/ 0 60000 65536"/>
              <a:gd name="T9" fmla="*/ 0 w 306"/>
              <a:gd name="T10" fmla="*/ 0 h 76"/>
              <a:gd name="T11" fmla="*/ 306 w 306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76">
                <a:moveTo>
                  <a:pt x="0" y="0"/>
                </a:moveTo>
                <a:lnTo>
                  <a:pt x="112" y="0"/>
                </a:lnTo>
                <a:lnTo>
                  <a:pt x="306" y="76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Freeform 16"/>
          <p:cNvSpPr>
            <a:spLocks/>
          </p:cNvSpPr>
          <p:nvPr/>
        </p:nvSpPr>
        <p:spPr bwMode="auto">
          <a:xfrm>
            <a:off x="3140075" y="1778000"/>
            <a:ext cx="358775" cy="114300"/>
          </a:xfrm>
          <a:custGeom>
            <a:avLst/>
            <a:gdLst>
              <a:gd name="T0" fmla="*/ 0 w 226"/>
              <a:gd name="T1" fmla="*/ 0 h 72"/>
              <a:gd name="T2" fmla="*/ 118 w 226"/>
              <a:gd name="T3" fmla="*/ 0 h 72"/>
              <a:gd name="T4" fmla="*/ 226 w 226"/>
              <a:gd name="T5" fmla="*/ 72 h 72"/>
              <a:gd name="T6" fmla="*/ 0 60000 65536"/>
              <a:gd name="T7" fmla="*/ 0 60000 65536"/>
              <a:gd name="T8" fmla="*/ 0 60000 65536"/>
              <a:gd name="T9" fmla="*/ 0 w 226"/>
              <a:gd name="T10" fmla="*/ 0 h 72"/>
              <a:gd name="T11" fmla="*/ 226 w 22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" h="72">
                <a:moveTo>
                  <a:pt x="0" y="0"/>
                </a:moveTo>
                <a:lnTo>
                  <a:pt x="118" y="0"/>
                </a:lnTo>
                <a:lnTo>
                  <a:pt x="226" y="72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5" name="Freeform 17"/>
          <p:cNvSpPr>
            <a:spLocks/>
          </p:cNvSpPr>
          <p:nvPr/>
        </p:nvSpPr>
        <p:spPr bwMode="auto">
          <a:xfrm>
            <a:off x="3152775" y="2073275"/>
            <a:ext cx="688975" cy="101600"/>
          </a:xfrm>
          <a:custGeom>
            <a:avLst/>
            <a:gdLst>
              <a:gd name="T0" fmla="*/ 0 w 434"/>
              <a:gd name="T1" fmla="*/ 0 h 64"/>
              <a:gd name="T2" fmla="*/ 90 w 434"/>
              <a:gd name="T3" fmla="*/ 0 h 64"/>
              <a:gd name="T4" fmla="*/ 434 w 434"/>
              <a:gd name="T5" fmla="*/ 64 h 64"/>
              <a:gd name="T6" fmla="*/ 0 60000 65536"/>
              <a:gd name="T7" fmla="*/ 0 60000 65536"/>
              <a:gd name="T8" fmla="*/ 0 60000 65536"/>
              <a:gd name="T9" fmla="*/ 0 w 434"/>
              <a:gd name="T10" fmla="*/ 0 h 64"/>
              <a:gd name="T11" fmla="*/ 434 w 434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4" h="64">
                <a:moveTo>
                  <a:pt x="0" y="0"/>
                </a:moveTo>
                <a:lnTo>
                  <a:pt x="90" y="0"/>
                </a:lnTo>
                <a:lnTo>
                  <a:pt x="434" y="6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Freeform 18"/>
          <p:cNvSpPr>
            <a:spLocks/>
          </p:cNvSpPr>
          <p:nvPr/>
        </p:nvSpPr>
        <p:spPr bwMode="auto">
          <a:xfrm>
            <a:off x="3190875" y="2352675"/>
            <a:ext cx="1003300" cy="101600"/>
          </a:xfrm>
          <a:custGeom>
            <a:avLst/>
            <a:gdLst>
              <a:gd name="T0" fmla="*/ 0 w 632"/>
              <a:gd name="T1" fmla="*/ 0 h 64"/>
              <a:gd name="T2" fmla="*/ 154 w 632"/>
              <a:gd name="T3" fmla="*/ 0 h 64"/>
              <a:gd name="T4" fmla="*/ 632 w 632"/>
              <a:gd name="T5" fmla="*/ 64 h 64"/>
              <a:gd name="T6" fmla="*/ 0 60000 65536"/>
              <a:gd name="T7" fmla="*/ 0 60000 65536"/>
              <a:gd name="T8" fmla="*/ 0 60000 65536"/>
              <a:gd name="T9" fmla="*/ 0 w 632"/>
              <a:gd name="T10" fmla="*/ 0 h 64"/>
              <a:gd name="T11" fmla="*/ 632 w 63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64">
                <a:moveTo>
                  <a:pt x="0" y="0"/>
                </a:moveTo>
                <a:lnTo>
                  <a:pt x="154" y="0"/>
                </a:lnTo>
                <a:lnTo>
                  <a:pt x="632" y="64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Freeform 19"/>
          <p:cNvSpPr>
            <a:spLocks/>
          </p:cNvSpPr>
          <p:nvPr/>
        </p:nvSpPr>
        <p:spPr bwMode="auto">
          <a:xfrm>
            <a:off x="3136900" y="1508125"/>
            <a:ext cx="485775" cy="120650"/>
          </a:xfrm>
          <a:custGeom>
            <a:avLst/>
            <a:gdLst>
              <a:gd name="T0" fmla="*/ 0 w 306"/>
              <a:gd name="T1" fmla="*/ 0 h 76"/>
              <a:gd name="T2" fmla="*/ 112 w 306"/>
              <a:gd name="T3" fmla="*/ 0 h 76"/>
              <a:gd name="T4" fmla="*/ 306 w 306"/>
              <a:gd name="T5" fmla="*/ 76 h 76"/>
              <a:gd name="T6" fmla="*/ 0 60000 65536"/>
              <a:gd name="T7" fmla="*/ 0 60000 65536"/>
              <a:gd name="T8" fmla="*/ 0 60000 65536"/>
              <a:gd name="T9" fmla="*/ 0 w 306"/>
              <a:gd name="T10" fmla="*/ 0 h 76"/>
              <a:gd name="T11" fmla="*/ 306 w 306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6" h="76">
                <a:moveTo>
                  <a:pt x="0" y="0"/>
                </a:moveTo>
                <a:lnTo>
                  <a:pt x="112" y="0"/>
                </a:lnTo>
                <a:lnTo>
                  <a:pt x="306" y="76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Freeform 20"/>
          <p:cNvSpPr>
            <a:spLocks/>
          </p:cNvSpPr>
          <p:nvPr/>
        </p:nvSpPr>
        <p:spPr bwMode="auto">
          <a:xfrm>
            <a:off x="3140075" y="1778000"/>
            <a:ext cx="358775" cy="114300"/>
          </a:xfrm>
          <a:custGeom>
            <a:avLst/>
            <a:gdLst>
              <a:gd name="T0" fmla="*/ 0 w 226"/>
              <a:gd name="T1" fmla="*/ 0 h 72"/>
              <a:gd name="T2" fmla="*/ 118 w 226"/>
              <a:gd name="T3" fmla="*/ 0 h 72"/>
              <a:gd name="T4" fmla="*/ 226 w 226"/>
              <a:gd name="T5" fmla="*/ 72 h 72"/>
              <a:gd name="T6" fmla="*/ 0 60000 65536"/>
              <a:gd name="T7" fmla="*/ 0 60000 65536"/>
              <a:gd name="T8" fmla="*/ 0 60000 65536"/>
              <a:gd name="T9" fmla="*/ 0 w 226"/>
              <a:gd name="T10" fmla="*/ 0 h 72"/>
              <a:gd name="T11" fmla="*/ 226 w 226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6" h="72">
                <a:moveTo>
                  <a:pt x="0" y="0"/>
                </a:moveTo>
                <a:lnTo>
                  <a:pt x="118" y="0"/>
                </a:lnTo>
                <a:lnTo>
                  <a:pt x="226" y="72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9" name="Freeform 21"/>
          <p:cNvSpPr>
            <a:spLocks/>
          </p:cNvSpPr>
          <p:nvPr/>
        </p:nvSpPr>
        <p:spPr bwMode="auto">
          <a:xfrm>
            <a:off x="3152775" y="2073275"/>
            <a:ext cx="688975" cy="101600"/>
          </a:xfrm>
          <a:custGeom>
            <a:avLst/>
            <a:gdLst>
              <a:gd name="T0" fmla="*/ 0 w 434"/>
              <a:gd name="T1" fmla="*/ 0 h 64"/>
              <a:gd name="T2" fmla="*/ 90 w 434"/>
              <a:gd name="T3" fmla="*/ 0 h 64"/>
              <a:gd name="T4" fmla="*/ 434 w 434"/>
              <a:gd name="T5" fmla="*/ 64 h 64"/>
              <a:gd name="T6" fmla="*/ 0 60000 65536"/>
              <a:gd name="T7" fmla="*/ 0 60000 65536"/>
              <a:gd name="T8" fmla="*/ 0 60000 65536"/>
              <a:gd name="T9" fmla="*/ 0 w 434"/>
              <a:gd name="T10" fmla="*/ 0 h 64"/>
              <a:gd name="T11" fmla="*/ 434 w 434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4" h="64">
                <a:moveTo>
                  <a:pt x="0" y="0"/>
                </a:moveTo>
                <a:lnTo>
                  <a:pt x="90" y="0"/>
                </a:lnTo>
                <a:lnTo>
                  <a:pt x="434" y="6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0" name="Freeform 22"/>
          <p:cNvSpPr>
            <a:spLocks/>
          </p:cNvSpPr>
          <p:nvPr/>
        </p:nvSpPr>
        <p:spPr bwMode="auto">
          <a:xfrm>
            <a:off x="3190875" y="2352675"/>
            <a:ext cx="1003300" cy="101600"/>
          </a:xfrm>
          <a:custGeom>
            <a:avLst/>
            <a:gdLst>
              <a:gd name="T0" fmla="*/ 0 w 632"/>
              <a:gd name="T1" fmla="*/ 0 h 64"/>
              <a:gd name="T2" fmla="*/ 154 w 632"/>
              <a:gd name="T3" fmla="*/ 0 h 64"/>
              <a:gd name="T4" fmla="*/ 632 w 632"/>
              <a:gd name="T5" fmla="*/ 64 h 64"/>
              <a:gd name="T6" fmla="*/ 0 60000 65536"/>
              <a:gd name="T7" fmla="*/ 0 60000 65536"/>
              <a:gd name="T8" fmla="*/ 0 60000 65536"/>
              <a:gd name="T9" fmla="*/ 0 w 632"/>
              <a:gd name="T10" fmla="*/ 0 h 64"/>
              <a:gd name="T11" fmla="*/ 632 w 632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2" h="64">
                <a:moveTo>
                  <a:pt x="0" y="0"/>
                </a:moveTo>
                <a:lnTo>
                  <a:pt x="154" y="0"/>
                </a:lnTo>
                <a:lnTo>
                  <a:pt x="632" y="6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Freeform 23"/>
          <p:cNvSpPr>
            <a:spLocks/>
          </p:cNvSpPr>
          <p:nvPr/>
        </p:nvSpPr>
        <p:spPr bwMode="auto">
          <a:xfrm>
            <a:off x="4473575" y="5338763"/>
            <a:ext cx="1357313" cy="171450"/>
          </a:xfrm>
          <a:custGeom>
            <a:avLst/>
            <a:gdLst>
              <a:gd name="T0" fmla="*/ 0 w 855"/>
              <a:gd name="T1" fmla="*/ 108 h 108"/>
              <a:gd name="T2" fmla="*/ 167 w 855"/>
              <a:gd name="T3" fmla="*/ 108 h 108"/>
              <a:gd name="T4" fmla="*/ 855 w 855"/>
              <a:gd name="T5" fmla="*/ 0 h 108"/>
              <a:gd name="T6" fmla="*/ 0 60000 65536"/>
              <a:gd name="T7" fmla="*/ 0 60000 65536"/>
              <a:gd name="T8" fmla="*/ 0 60000 65536"/>
              <a:gd name="T9" fmla="*/ 0 w 855"/>
              <a:gd name="T10" fmla="*/ 0 h 108"/>
              <a:gd name="T11" fmla="*/ 855 w 855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5" h="108">
                <a:moveTo>
                  <a:pt x="0" y="108"/>
                </a:moveTo>
                <a:lnTo>
                  <a:pt x="167" y="108"/>
                </a:lnTo>
                <a:lnTo>
                  <a:pt x="855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Line 24"/>
          <p:cNvSpPr>
            <a:spLocks noChangeShapeType="1"/>
          </p:cNvSpPr>
          <p:nvPr/>
        </p:nvSpPr>
        <p:spPr bwMode="auto">
          <a:xfrm>
            <a:off x="4549775" y="4926013"/>
            <a:ext cx="465138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3" name="Line 25"/>
          <p:cNvSpPr>
            <a:spLocks noChangeShapeType="1"/>
          </p:cNvSpPr>
          <p:nvPr/>
        </p:nvSpPr>
        <p:spPr bwMode="auto">
          <a:xfrm>
            <a:off x="4549775" y="4926013"/>
            <a:ext cx="465138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Freeform 26"/>
          <p:cNvSpPr>
            <a:spLocks/>
          </p:cNvSpPr>
          <p:nvPr/>
        </p:nvSpPr>
        <p:spPr bwMode="auto">
          <a:xfrm>
            <a:off x="4197350" y="3808413"/>
            <a:ext cx="665163" cy="1587"/>
          </a:xfrm>
          <a:custGeom>
            <a:avLst/>
            <a:gdLst>
              <a:gd name="T0" fmla="*/ 0 w 419"/>
              <a:gd name="T1" fmla="*/ 0 h 1587"/>
              <a:gd name="T2" fmla="*/ 92 w 419"/>
              <a:gd name="T3" fmla="*/ 0 h 1587"/>
              <a:gd name="T4" fmla="*/ 419 w 419"/>
              <a:gd name="T5" fmla="*/ 0 h 1587"/>
              <a:gd name="T6" fmla="*/ 0 60000 65536"/>
              <a:gd name="T7" fmla="*/ 0 60000 65536"/>
              <a:gd name="T8" fmla="*/ 0 60000 65536"/>
              <a:gd name="T9" fmla="*/ 0 w 419"/>
              <a:gd name="T10" fmla="*/ 0 h 1587"/>
              <a:gd name="T11" fmla="*/ 419 w 419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9" h="1587">
                <a:moveTo>
                  <a:pt x="0" y="0"/>
                </a:moveTo>
                <a:lnTo>
                  <a:pt x="92" y="0"/>
                </a:lnTo>
                <a:lnTo>
                  <a:pt x="419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Freeform 27"/>
          <p:cNvSpPr>
            <a:spLocks/>
          </p:cNvSpPr>
          <p:nvPr/>
        </p:nvSpPr>
        <p:spPr bwMode="auto">
          <a:xfrm>
            <a:off x="4473575" y="5338763"/>
            <a:ext cx="1357313" cy="171450"/>
          </a:xfrm>
          <a:custGeom>
            <a:avLst/>
            <a:gdLst>
              <a:gd name="T0" fmla="*/ 0 w 855"/>
              <a:gd name="T1" fmla="*/ 108 h 108"/>
              <a:gd name="T2" fmla="*/ 167 w 855"/>
              <a:gd name="T3" fmla="*/ 108 h 108"/>
              <a:gd name="T4" fmla="*/ 855 w 855"/>
              <a:gd name="T5" fmla="*/ 0 h 108"/>
              <a:gd name="T6" fmla="*/ 0 60000 65536"/>
              <a:gd name="T7" fmla="*/ 0 60000 65536"/>
              <a:gd name="T8" fmla="*/ 0 60000 65536"/>
              <a:gd name="T9" fmla="*/ 0 w 855"/>
              <a:gd name="T10" fmla="*/ 0 h 108"/>
              <a:gd name="T11" fmla="*/ 855 w 855"/>
              <a:gd name="T12" fmla="*/ 108 h 1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55" h="108">
                <a:moveTo>
                  <a:pt x="0" y="108"/>
                </a:moveTo>
                <a:lnTo>
                  <a:pt x="167" y="108"/>
                </a:lnTo>
                <a:lnTo>
                  <a:pt x="855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Freeform 28"/>
          <p:cNvSpPr>
            <a:spLocks/>
          </p:cNvSpPr>
          <p:nvPr/>
        </p:nvSpPr>
        <p:spPr bwMode="auto">
          <a:xfrm>
            <a:off x="3114675" y="654050"/>
            <a:ext cx="1741488" cy="387350"/>
          </a:xfrm>
          <a:custGeom>
            <a:avLst/>
            <a:gdLst>
              <a:gd name="T0" fmla="*/ 1097 w 1097"/>
              <a:gd name="T1" fmla="*/ 244 h 244"/>
              <a:gd name="T2" fmla="*/ 98 w 1097"/>
              <a:gd name="T3" fmla="*/ 0 h 244"/>
              <a:gd name="T4" fmla="*/ 0 w 1097"/>
              <a:gd name="T5" fmla="*/ 0 h 244"/>
              <a:gd name="T6" fmla="*/ 0 60000 65536"/>
              <a:gd name="T7" fmla="*/ 0 60000 65536"/>
              <a:gd name="T8" fmla="*/ 0 60000 65536"/>
              <a:gd name="T9" fmla="*/ 0 w 1097"/>
              <a:gd name="T10" fmla="*/ 0 h 244"/>
              <a:gd name="T11" fmla="*/ 1097 w 1097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7" h="244">
                <a:moveTo>
                  <a:pt x="1097" y="244"/>
                </a:moveTo>
                <a:lnTo>
                  <a:pt x="9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7" name="Freeform 29"/>
          <p:cNvSpPr>
            <a:spLocks/>
          </p:cNvSpPr>
          <p:nvPr/>
        </p:nvSpPr>
        <p:spPr bwMode="auto">
          <a:xfrm>
            <a:off x="3114675" y="654050"/>
            <a:ext cx="1741488" cy="387350"/>
          </a:xfrm>
          <a:custGeom>
            <a:avLst/>
            <a:gdLst>
              <a:gd name="T0" fmla="*/ 1097 w 1097"/>
              <a:gd name="T1" fmla="*/ 244 h 244"/>
              <a:gd name="T2" fmla="*/ 98 w 1097"/>
              <a:gd name="T3" fmla="*/ 0 h 244"/>
              <a:gd name="T4" fmla="*/ 0 w 1097"/>
              <a:gd name="T5" fmla="*/ 0 h 244"/>
              <a:gd name="T6" fmla="*/ 0 60000 65536"/>
              <a:gd name="T7" fmla="*/ 0 60000 65536"/>
              <a:gd name="T8" fmla="*/ 0 60000 65536"/>
              <a:gd name="T9" fmla="*/ 0 w 1097"/>
              <a:gd name="T10" fmla="*/ 0 h 244"/>
              <a:gd name="T11" fmla="*/ 1097 w 1097"/>
              <a:gd name="T12" fmla="*/ 244 h 2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97" h="244">
                <a:moveTo>
                  <a:pt x="1097" y="244"/>
                </a:moveTo>
                <a:lnTo>
                  <a:pt x="9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8" name="Freeform 30"/>
          <p:cNvSpPr>
            <a:spLocks/>
          </p:cNvSpPr>
          <p:nvPr/>
        </p:nvSpPr>
        <p:spPr bwMode="auto">
          <a:xfrm>
            <a:off x="3121025" y="1225550"/>
            <a:ext cx="2236788" cy="241300"/>
          </a:xfrm>
          <a:custGeom>
            <a:avLst/>
            <a:gdLst>
              <a:gd name="T0" fmla="*/ 1409 w 1409"/>
              <a:gd name="T1" fmla="*/ 152 h 152"/>
              <a:gd name="T2" fmla="*/ 98 w 1409"/>
              <a:gd name="T3" fmla="*/ 0 h 152"/>
              <a:gd name="T4" fmla="*/ 0 w 1409"/>
              <a:gd name="T5" fmla="*/ 0 h 152"/>
              <a:gd name="T6" fmla="*/ 0 60000 65536"/>
              <a:gd name="T7" fmla="*/ 0 60000 65536"/>
              <a:gd name="T8" fmla="*/ 0 60000 65536"/>
              <a:gd name="T9" fmla="*/ 0 w 1409"/>
              <a:gd name="T10" fmla="*/ 0 h 152"/>
              <a:gd name="T11" fmla="*/ 1409 w 1409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9" h="152">
                <a:moveTo>
                  <a:pt x="1409" y="152"/>
                </a:moveTo>
                <a:lnTo>
                  <a:pt x="98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9" name="Freeform 31"/>
          <p:cNvSpPr>
            <a:spLocks/>
          </p:cNvSpPr>
          <p:nvPr/>
        </p:nvSpPr>
        <p:spPr bwMode="auto">
          <a:xfrm>
            <a:off x="3143250" y="942975"/>
            <a:ext cx="2119313" cy="311150"/>
          </a:xfrm>
          <a:custGeom>
            <a:avLst/>
            <a:gdLst>
              <a:gd name="T0" fmla="*/ 1335 w 1335"/>
              <a:gd name="T1" fmla="*/ 196 h 196"/>
              <a:gd name="T2" fmla="*/ 112 w 1335"/>
              <a:gd name="T3" fmla="*/ 0 h 196"/>
              <a:gd name="T4" fmla="*/ 0 w 1335"/>
              <a:gd name="T5" fmla="*/ 0 h 196"/>
              <a:gd name="T6" fmla="*/ 0 60000 65536"/>
              <a:gd name="T7" fmla="*/ 0 60000 65536"/>
              <a:gd name="T8" fmla="*/ 0 60000 65536"/>
              <a:gd name="T9" fmla="*/ 0 w 1335"/>
              <a:gd name="T10" fmla="*/ 0 h 196"/>
              <a:gd name="T11" fmla="*/ 1335 w 1335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5" h="196">
                <a:moveTo>
                  <a:pt x="1335" y="196"/>
                </a:moveTo>
                <a:lnTo>
                  <a:pt x="11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0" name="Freeform 32"/>
          <p:cNvSpPr>
            <a:spLocks/>
          </p:cNvSpPr>
          <p:nvPr/>
        </p:nvSpPr>
        <p:spPr bwMode="auto">
          <a:xfrm>
            <a:off x="3121025" y="1225550"/>
            <a:ext cx="2236788" cy="241300"/>
          </a:xfrm>
          <a:custGeom>
            <a:avLst/>
            <a:gdLst>
              <a:gd name="T0" fmla="*/ 1409 w 1409"/>
              <a:gd name="T1" fmla="*/ 152 h 152"/>
              <a:gd name="T2" fmla="*/ 98 w 1409"/>
              <a:gd name="T3" fmla="*/ 0 h 152"/>
              <a:gd name="T4" fmla="*/ 0 w 1409"/>
              <a:gd name="T5" fmla="*/ 0 h 152"/>
              <a:gd name="T6" fmla="*/ 0 60000 65536"/>
              <a:gd name="T7" fmla="*/ 0 60000 65536"/>
              <a:gd name="T8" fmla="*/ 0 60000 65536"/>
              <a:gd name="T9" fmla="*/ 0 w 1409"/>
              <a:gd name="T10" fmla="*/ 0 h 152"/>
              <a:gd name="T11" fmla="*/ 1409 w 1409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09" h="152">
                <a:moveTo>
                  <a:pt x="1409" y="152"/>
                </a:moveTo>
                <a:lnTo>
                  <a:pt x="9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1" name="Freeform 33"/>
          <p:cNvSpPr>
            <a:spLocks/>
          </p:cNvSpPr>
          <p:nvPr/>
        </p:nvSpPr>
        <p:spPr bwMode="auto">
          <a:xfrm>
            <a:off x="3143250" y="942975"/>
            <a:ext cx="2119313" cy="311150"/>
          </a:xfrm>
          <a:custGeom>
            <a:avLst/>
            <a:gdLst>
              <a:gd name="T0" fmla="*/ 1335 w 1335"/>
              <a:gd name="T1" fmla="*/ 196 h 196"/>
              <a:gd name="T2" fmla="*/ 112 w 1335"/>
              <a:gd name="T3" fmla="*/ 0 h 196"/>
              <a:gd name="T4" fmla="*/ 0 w 1335"/>
              <a:gd name="T5" fmla="*/ 0 h 196"/>
              <a:gd name="T6" fmla="*/ 0 60000 65536"/>
              <a:gd name="T7" fmla="*/ 0 60000 65536"/>
              <a:gd name="T8" fmla="*/ 0 60000 65536"/>
              <a:gd name="T9" fmla="*/ 0 w 1335"/>
              <a:gd name="T10" fmla="*/ 0 h 196"/>
              <a:gd name="T11" fmla="*/ 1335 w 1335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5" h="196">
                <a:moveTo>
                  <a:pt x="1335" y="196"/>
                </a:moveTo>
                <a:lnTo>
                  <a:pt x="11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2" name="Line 34"/>
          <p:cNvSpPr>
            <a:spLocks noChangeShapeType="1"/>
          </p:cNvSpPr>
          <p:nvPr/>
        </p:nvSpPr>
        <p:spPr bwMode="auto">
          <a:xfrm>
            <a:off x="4070350" y="4262438"/>
            <a:ext cx="519113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3" name="Line 35"/>
          <p:cNvSpPr>
            <a:spLocks noChangeShapeType="1"/>
          </p:cNvSpPr>
          <p:nvPr/>
        </p:nvSpPr>
        <p:spPr bwMode="auto">
          <a:xfrm>
            <a:off x="4343400" y="3808413"/>
            <a:ext cx="519113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4" name="Freeform 36"/>
          <p:cNvSpPr>
            <a:spLocks/>
          </p:cNvSpPr>
          <p:nvPr/>
        </p:nvSpPr>
        <p:spPr bwMode="auto">
          <a:xfrm>
            <a:off x="4187825" y="3808413"/>
            <a:ext cx="674688" cy="1587"/>
          </a:xfrm>
          <a:custGeom>
            <a:avLst/>
            <a:gdLst>
              <a:gd name="T0" fmla="*/ 0 w 425"/>
              <a:gd name="T1" fmla="*/ 0 h 1587"/>
              <a:gd name="T2" fmla="*/ 98 w 425"/>
              <a:gd name="T3" fmla="*/ 0 h 1587"/>
              <a:gd name="T4" fmla="*/ 425 w 425"/>
              <a:gd name="T5" fmla="*/ 0 h 1587"/>
              <a:gd name="T6" fmla="*/ 0 60000 65536"/>
              <a:gd name="T7" fmla="*/ 0 60000 65536"/>
              <a:gd name="T8" fmla="*/ 0 60000 65536"/>
              <a:gd name="T9" fmla="*/ 0 w 425"/>
              <a:gd name="T10" fmla="*/ 0 h 1587"/>
              <a:gd name="T11" fmla="*/ 425 w 425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5" h="1587">
                <a:moveTo>
                  <a:pt x="0" y="0"/>
                </a:moveTo>
                <a:lnTo>
                  <a:pt x="98" y="0"/>
                </a:lnTo>
                <a:lnTo>
                  <a:pt x="425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Line 37"/>
          <p:cNvSpPr>
            <a:spLocks noChangeShapeType="1"/>
          </p:cNvSpPr>
          <p:nvPr/>
        </p:nvSpPr>
        <p:spPr bwMode="auto">
          <a:xfrm>
            <a:off x="7948613" y="4303713"/>
            <a:ext cx="6985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6" name="Line 38"/>
          <p:cNvSpPr>
            <a:spLocks noChangeShapeType="1"/>
          </p:cNvSpPr>
          <p:nvPr/>
        </p:nvSpPr>
        <p:spPr bwMode="auto">
          <a:xfrm>
            <a:off x="7653338" y="5894388"/>
            <a:ext cx="25717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7" name="Line 39"/>
          <p:cNvSpPr>
            <a:spLocks noChangeShapeType="1"/>
          </p:cNvSpPr>
          <p:nvPr/>
        </p:nvSpPr>
        <p:spPr bwMode="auto">
          <a:xfrm flipH="1">
            <a:off x="7269163" y="5894388"/>
            <a:ext cx="1460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Freeform 40"/>
          <p:cNvSpPr>
            <a:spLocks/>
          </p:cNvSpPr>
          <p:nvPr/>
        </p:nvSpPr>
        <p:spPr bwMode="auto">
          <a:xfrm>
            <a:off x="3213100" y="2670175"/>
            <a:ext cx="1417638" cy="88900"/>
          </a:xfrm>
          <a:custGeom>
            <a:avLst/>
            <a:gdLst>
              <a:gd name="T0" fmla="*/ 0 w 893"/>
              <a:gd name="T1" fmla="*/ 0 h 56"/>
              <a:gd name="T2" fmla="*/ 112 w 893"/>
              <a:gd name="T3" fmla="*/ 0 h 56"/>
              <a:gd name="T4" fmla="*/ 893 w 893"/>
              <a:gd name="T5" fmla="*/ 56 h 56"/>
              <a:gd name="T6" fmla="*/ 0 60000 65536"/>
              <a:gd name="T7" fmla="*/ 0 60000 65536"/>
              <a:gd name="T8" fmla="*/ 0 60000 65536"/>
              <a:gd name="T9" fmla="*/ 0 w 893"/>
              <a:gd name="T10" fmla="*/ 0 h 56"/>
              <a:gd name="T11" fmla="*/ 893 w 893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3" h="56">
                <a:moveTo>
                  <a:pt x="0" y="0"/>
                </a:moveTo>
                <a:lnTo>
                  <a:pt x="112" y="0"/>
                </a:lnTo>
                <a:lnTo>
                  <a:pt x="893" y="56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Freeform 41"/>
          <p:cNvSpPr>
            <a:spLocks/>
          </p:cNvSpPr>
          <p:nvPr/>
        </p:nvSpPr>
        <p:spPr bwMode="auto">
          <a:xfrm>
            <a:off x="3213100" y="2670175"/>
            <a:ext cx="1417638" cy="88900"/>
          </a:xfrm>
          <a:custGeom>
            <a:avLst/>
            <a:gdLst>
              <a:gd name="T0" fmla="*/ 0 w 893"/>
              <a:gd name="T1" fmla="*/ 0 h 56"/>
              <a:gd name="T2" fmla="*/ 112 w 893"/>
              <a:gd name="T3" fmla="*/ 0 h 56"/>
              <a:gd name="T4" fmla="*/ 893 w 893"/>
              <a:gd name="T5" fmla="*/ 56 h 56"/>
              <a:gd name="T6" fmla="*/ 0 60000 65536"/>
              <a:gd name="T7" fmla="*/ 0 60000 65536"/>
              <a:gd name="T8" fmla="*/ 0 60000 65536"/>
              <a:gd name="T9" fmla="*/ 0 w 893"/>
              <a:gd name="T10" fmla="*/ 0 h 56"/>
              <a:gd name="T11" fmla="*/ 893 w 893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3" h="56">
                <a:moveTo>
                  <a:pt x="0" y="0"/>
                </a:moveTo>
                <a:lnTo>
                  <a:pt x="112" y="0"/>
                </a:lnTo>
                <a:lnTo>
                  <a:pt x="893" y="56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Freeform 42"/>
          <p:cNvSpPr>
            <a:spLocks/>
          </p:cNvSpPr>
          <p:nvPr/>
        </p:nvSpPr>
        <p:spPr bwMode="auto">
          <a:xfrm>
            <a:off x="4435475" y="3944938"/>
            <a:ext cx="331788" cy="419100"/>
          </a:xfrm>
          <a:custGeom>
            <a:avLst/>
            <a:gdLst>
              <a:gd name="T0" fmla="*/ 209 w 209"/>
              <a:gd name="T1" fmla="*/ 228 h 264"/>
              <a:gd name="T2" fmla="*/ 141 w 209"/>
              <a:gd name="T3" fmla="*/ 264 h 264"/>
              <a:gd name="T4" fmla="*/ 0 w 209"/>
              <a:gd name="T5" fmla="*/ 38 h 264"/>
              <a:gd name="T6" fmla="*/ 66 w 209"/>
              <a:gd name="T7" fmla="*/ 0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209"/>
              <a:gd name="T13" fmla="*/ 0 h 264"/>
              <a:gd name="T14" fmla="*/ 209 w 209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9" h="264">
                <a:moveTo>
                  <a:pt x="209" y="228"/>
                </a:moveTo>
                <a:lnTo>
                  <a:pt x="141" y="264"/>
                </a:lnTo>
                <a:lnTo>
                  <a:pt x="0" y="38"/>
                </a:lnTo>
                <a:lnTo>
                  <a:pt x="66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1" name="Freeform 43"/>
          <p:cNvSpPr>
            <a:spLocks/>
          </p:cNvSpPr>
          <p:nvPr/>
        </p:nvSpPr>
        <p:spPr bwMode="auto">
          <a:xfrm>
            <a:off x="2133600" y="2543175"/>
            <a:ext cx="82550" cy="992188"/>
          </a:xfrm>
          <a:custGeom>
            <a:avLst/>
            <a:gdLst>
              <a:gd name="T0" fmla="*/ 52 w 52"/>
              <a:gd name="T1" fmla="*/ 0 h 625"/>
              <a:gd name="T2" fmla="*/ 0 w 52"/>
              <a:gd name="T3" fmla="*/ 0 h 625"/>
              <a:gd name="T4" fmla="*/ 0 w 52"/>
              <a:gd name="T5" fmla="*/ 236 h 625"/>
              <a:gd name="T6" fmla="*/ 0 w 52"/>
              <a:gd name="T7" fmla="*/ 625 h 625"/>
              <a:gd name="T8" fmla="*/ 52 w 52"/>
              <a:gd name="T9" fmla="*/ 625 h 6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625"/>
              <a:gd name="T17" fmla="*/ 52 w 52"/>
              <a:gd name="T18" fmla="*/ 625 h 6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625">
                <a:moveTo>
                  <a:pt x="52" y="0"/>
                </a:moveTo>
                <a:lnTo>
                  <a:pt x="0" y="0"/>
                </a:lnTo>
                <a:lnTo>
                  <a:pt x="0" y="236"/>
                </a:lnTo>
                <a:lnTo>
                  <a:pt x="0" y="625"/>
                </a:lnTo>
                <a:lnTo>
                  <a:pt x="52" y="625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Freeform 44"/>
          <p:cNvSpPr>
            <a:spLocks/>
          </p:cNvSpPr>
          <p:nvPr/>
        </p:nvSpPr>
        <p:spPr bwMode="auto">
          <a:xfrm>
            <a:off x="8218488" y="3611563"/>
            <a:ext cx="206375" cy="692150"/>
          </a:xfrm>
          <a:custGeom>
            <a:avLst/>
            <a:gdLst>
              <a:gd name="T0" fmla="*/ 0 w 162"/>
              <a:gd name="T1" fmla="*/ 436 h 436"/>
              <a:gd name="T2" fmla="*/ 162 w 162"/>
              <a:gd name="T3" fmla="*/ 436 h 436"/>
              <a:gd name="T4" fmla="*/ 162 w 162"/>
              <a:gd name="T5" fmla="*/ 0 h 436"/>
              <a:gd name="T6" fmla="*/ 0 60000 65536"/>
              <a:gd name="T7" fmla="*/ 0 60000 65536"/>
              <a:gd name="T8" fmla="*/ 0 60000 65536"/>
              <a:gd name="T9" fmla="*/ 0 w 162"/>
              <a:gd name="T10" fmla="*/ 0 h 436"/>
              <a:gd name="T11" fmla="*/ 162 w 162"/>
              <a:gd name="T12" fmla="*/ 436 h 4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2" h="436">
                <a:moveTo>
                  <a:pt x="0" y="436"/>
                </a:moveTo>
                <a:lnTo>
                  <a:pt x="162" y="436"/>
                </a:lnTo>
                <a:lnTo>
                  <a:pt x="162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3" name="Line 45"/>
          <p:cNvSpPr>
            <a:spLocks noChangeShapeType="1"/>
          </p:cNvSpPr>
          <p:nvPr/>
        </p:nvSpPr>
        <p:spPr bwMode="auto">
          <a:xfrm>
            <a:off x="2035175" y="3032125"/>
            <a:ext cx="984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Line 46"/>
          <p:cNvSpPr>
            <a:spLocks noChangeShapeType="1"/>
          </p:cNvSpPr>
          <p:nvPr/>
        </p:nvSpPr>
        <p:spPr bwMode="auto">
          <a:xfrm flipH="1">
            <a:off x="6002338" y="3843338"/>
            <a:ext cx="234950" cy="2063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5" name="Freeform 47"/>
          <p:cNvSpPr>
            <a:spLocks/>
          </p:cNvSpPr>
          <p:nvPr/>
        </p:nvSpPr>
        <p:spPr bwMode="auto">
          <a:xfrm>
            <a:off x="5849938" y="2241550"/>
            <a:ext cx="1317625" cy="644525"/>
          </a:xfrm>
          <a:custGeom>
            <a:avLst/>
            <a:gdLst>
              <a:gd name="T0" fmla="*/ 830 w 830"/>
              <a:gd name="T1" fmla="*/ 0 h 406"/>
              <a:gd name="T2" fmla="*/ 728 w 830"/>
              <a:gd name="T3" fmla="*/ 0 h 406"/>
              <a:gd name="T4" fmla="*/ 0 w 830"/>
              <a:gd name="T5" fmla="*/ 406 h 406"/>
              <a:gd name="T6" fmla="*/ 0 60000 65536"/>
              <a:gd name="T7" fmla="*/ 0 60000 65536"/>
              <a:gd name="T8" fmla="*/ 0 60000 65536"/>
              <a:gd name="T9" fmla="*/ 0 w 830"/>
              <a:gd name="T10" fmla="*/ 0 h 406"/>
              <a:gd name="T11" fmla="*/ 830 w 830"/>
              <a:gd name="T12" fmla="*/ 406 h 4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0" h="406">
                <a:moveTo>
                  <a:pt x="830" y="0"/>
                </a:moveTo>
                <a:lnTo>
                  <a:pt x="728" y="0"/>
                </a:lnTo>
                <a:lnTo>
                  <a:pt x="0" y="406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Freeform 48"/>
          <p:cNvSpPr>
            <a:spLocks/>
          </p:cNvSpPr>
          <p:nvPr/>
        </p:nvSpPr>
        <p:spPr bwMode="auto">
          <a:xfrm>
            <a:off x="5849938" y="2241550"/>
            <a:ext cx="1323975" cy="644525"/>
          </a:xfrm>
          <a:custGeom>
            <a:avLst/>
            <a:gdLst>
              <a:gd name="T0" fmla="*/ 834 w 834"/>
              <a:gd name="T1" fmla="*/ 0 h 406"/>
              <a:gd name="T2" fmla="*/ 728 w 834"/>
              <a:gd name="T3" fmla="*/ 0 h 406"/>
              <a:gd name="T4" fmla="*/ 0 w 834"/>
              <a:gd name="T5" fmla="*/ 406 h 406"/>
              <a:gd name="T6" fmla="*/ 0 60000 65536"/>
              <a:gd name="T7" fmla="*/ 0 60000 65536"/>
              <a:gd name="T8" fmla="*/ 0 60000 65536"/>
              <a:gd name="T9" fmla="*/ 0 w 834"/>
              <a:gd name="T10" fmla="*/ 0 h 406"/>
              <a:gd name="T11" fmla="*/ 834 w 834"/>
              <a:gd name="T12" fmla="*/ 406 h 4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4" h="406">
                <a:moveTo>
                  <a:pt x="834" y="0"/>
                </a:moveTo>
                <a:lnTo>
                  <a:pt x="728" y="0"/>
                </a:lnTo>
                <a:lnTo>
                  <a:pt x="0" y="406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7" name="Freeform 49"/>
          <p:cNvSpPr>
            <a:spLocks/>
          </p:cNvSpPr>
          <p:nvPr/>
        </p:nvSpPr>
        <p:spPr bwMode="auto">
          <a:xfrm>
            <a:off x="6611938" y="869950"/>
            <a:ext cx="555625" cy="1588"/>
          </a:xfrm>
          <a:custGeom>
            <a:avLst/>
            <a:gdLst>
              <a:gd name="T0" fmla="*/ 350 w 350"/>
              <a:gd name="T1" fmla="*/ 0 h 1588"/>
              <a:gd name="T2" fmla="*/ 272 w 350"/>
              <a:gd name="T3" fmla="*/ 0 h 1588"/>
              <a:gd name="T4" fmla="*/ 0 w 350"/>
              <a:gd name="T5" fmla="*/ 0 h 1588"/>
              <a:gd name="T6" fmla="*/ 0 60000 65536"/>
              <a:gd name="T7" fmla="*/ 0 60000 65536"/>
              <a:gd name="T8" fmla="*/ 0 60000 65536"/>
              <a:gd name="T9" fmla="*/ 0 w 350"/>
              <a:gd name="T10" fmla="*/ 0 h 1588"/>
              <a:gd name="T11" fmla="*/ 350 w 350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1588">
                <a:moveTo>
                  <a:pt x="350" y="0"/>
                </a:moveTo>
                <a:lnTo>
                  <a:pt x="272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8" name="Freeform 50"/>
          <p:cNvSpPr>
            <a:spLocks/>
          </p:cNvSpPr>
          <p:nvPr/>
        </p:nvSpPr>
        <p:spPr bwMode="auto">
          <a:xfrm>
            <a:off x="6611938" y="869950"/>
            <a:ext cx="561975" cy="1588"/>
          </a:xfrm>
          <a:custGeom>
            <a:avLst/>
            <a:gdLst>
              <a:gd name="T0" fmla="*/ 354 w 354"/>
              <a:gd name="T1" fmla="*/ 0 h 1588"/>
              <a:gd name="T2" fmla="*/ 272 w 354"/>
              <a:gd name="T3" fmla="*/ 0 h 1588"/>
              <a:gd name="T4" fmla="*/ 0 w 354"/>
              <a:gd name="T5" fmla="*/ 0 h 1588"/>
              <a:gd name="T6" fmla="*/ 0 60000 65536"/>
              <a:gd name="T7" fmla="*/ 0 60000 65536"/>
              <a:gd name="T8" fmla="*/ 0 60000 65536"/>
              <a:gd name="T9" fmla="*/ 0 w 354"/>
              <a:gd name="T10" fmla="*/ 0 h 1588"/>
              <a:gd name="T11" fmla="*/ 354 w 35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4" h="1588">
                <a:moveTo>
                  <a:pt x="354" y="0"/>
                </a:moveTo>
                <a:lnTo>
                  <a:pt x="27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Line 51"/>
          <p:cNvSpPr>
            <a:spLocks noChangeShapeType="1"/>
          </p:cNvSpPr>
          <p:nvPr/>
        </p:nvSpPr>
        <p:spPr bwMode="auto">
          <a:xfrm flipH="1">
            <a:off x="6002338" y="3843338"/>
            <a:ext cx="234950" cy="2063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10" name="Line 52"/>
          <p:cNvSpPr>
            <a:spLocks noChangeShapeType="1"/>
          </p:cNvSpPr>
          <p:nvPr/>
        </p:nvSpPr>
        <p:spPr bwMode="auto">
          <a:xfrm flipH="1">
            <a:off x="5764213" y="4573588"/>
            <a:ext cx="126047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11" name="Line 53"/>
          <p:cNvSpPr>
            <a:spLocks noChangeShapeType="1"/>
          </p:cNvSpPr>
          <p:nvPr/>
        </p:nvSpPr>
        <p:spPr bwMode="auto">
          <a:xfrm flipH="1">
            <a:off x="5757863" y="3846513"/>
            <a:ext cx="1266825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12" name="Line 54"/>
          <p:cNvSpPr>
            <a:spLocks noChangeShapeType="1"/>
          </p:cNvSpPr>
          <p:nvPr/>
        </p:nvSpPr>
        <p:spPr bwMode="auto">
          <a:xfrm flipH="1">
            <a:off x="6002338" y="3843338"/>
            <a:ext cx="234950" cy="2063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13" name="Line 55"/>
          <p:cNvSpPr>
            <a:spLocks noChangeShapeType="1"/>
          </p:cNvSpPr>
          <p:nvPr/>
        </p:nvSpPr>
        <p:spPr bwMode="auto">
          <a:xfrm flipH="1">
            <a:off x="5764213" y="4573588"/>
            <a:ext cx="1250950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14" name="Line 56"/>
          <p:cNvSpPr>
            <a:spLocks noChangeShapeType="1"/>
          </p:cNvSpPr>
          <p:nvPr/>
        </p:nvSpPr>
        <p:spPr bwMode="auto">
          <a:xfrm flipH="1">
            <a:off x="5757863" y="3846513"/>
            <a:ext cx="1266825" cy="158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15" name="Rectangle 57"/>
          <p:cNvSpPr>
            <a:spLocks noChangeArrowheads="1"/>
          </p:cNvSpPr>
          <p:nvPr/>
        </p:nvSpPr>
        <p:spPr bwMode="auto">
          <a:xfrm>
            <a:off x="3754438" y="5367338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</a:t>
            </a:r>
            <a:endParaRPr lang="en-US" sz="1400" b="1">
              <a:latin typeface="Arial" charset="0"/>
            </a:endParaRPr>
          </a:p>
        </p:txBody>
      </p:sp>
      <p:sp>
        <p:nvSpPr>
          <p:cNvPr id="62516" name="Rectangle 58"/>
          <p:cNvSpPr>
            <a:spLocks noChangeArrowheads="1"/>
          </p:cNvSpPr>
          <p:nvPr/>
        </p:nvSpPr>
        <p:spPr bwMode="auto">
          <a:xfrm>
            <a:off x="3757613" y="4799013"/>
            <a:ext cx="1270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Bulbar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conjunctiva</a:t>
            </a:r>
            <a:endParaRPr lang="en-US" sz="1400" b="1">
              <a:latin typeface="Arial" charset="0"/>
            </a:endParaRPr>
          </a:p>
        </p:txBody>
      </p:sp>
      <p:sp>
        <p:nvSpPr>
          <p:cNvPr id="62517" name="Rectangle 59"/>
          <p:cNvSpPr>
            <a:spLocks noChangeArrowheads="1"/>
          </p:cNvSpPr>
          <p:nvPr/>
        </p:nvSpPr>
        <p:spPr bwMode="auto">
          <a:xfrm>
            <a:off x="2557463" y="3678238"/>
            <a:ext cx="16129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Scleral venous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sinus </a:t>
            </a:r>
          </a:p>
        </p:txBody>
      </p:sp>
      <p:sp>
        <p:nvSpPr>
          <p:cNvPr id="62518" name="Rectangle 60"/>
          <p:cNvSpPr>
            <a:spLocks noChangeArrowheads="1"/>
          </p:cNvSpPr>
          <p:nvPr/>
        </p:nvSpPr>
        <p:spPr bwMode="auto">
          <a:xfrm>
            <a:off x="2259013" y="3040063"/>
            <a:ext cx="1016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Posterior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chamber </a:t>
            </a:r>
          </a:p>
        </p:txBody>
      </p:sp>
      <p:sp>
        <p:nvSpPr>
          <p:cNvPr id="62519" name="Rectangle 61"/>
          <p:cNvSpPr>
            <a:spLocks noChangeArrowheads="1"/>
          </p:cNvSpPr>
          <p:nvPr/>
        </p:nvSpPr>
        <p:spPr bwMode="auto">
          <a:xfrm>
            <a:off x="2259013" y="2532063"/>
            <a:ext cx="1016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Anterior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chamber </a:t>
            </a:r>
          </a:p>
        </p:txBody>
      </p:sp>
      <p:sp>
        <p:nvSpPr>
          <p:cNvPr id="62520" name="Rectangle 62"/>
          <p:cNvSpPr>
            <a:spLocks noChangeArrowheads="1"/>
          </p:cNvSpPr>
          <p:nvPr/>
        </p:nvSpPr>
        <p:spPr bwMode="auto">
          <a:xfrm>
            <a:off x="919163" y="2608263"/>
            <a:ext cx="1079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Anterior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segment</a:t>
            </a:r>
            <a:endParaRPr lang="en-US" sz="1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(contains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aqueous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humor)</a:t>
            </a:r>
            <a:endParaRPr lang="en-US" sz="1400">
              <a:latin typeface="Arial" charset="0"/>
            </a:endParaRPr>
          </a:p>
        </p:txBody>
      </p:sp>
      <p:sp>
        <p:nvSpPr>
          <p:cNvPr id="62521" name="Rectangle 63"/>
          <p:cNvSpPr>
            <a:spLocks noChangeArrowheads="1"/>
          </p:cNvSpPr>
          <p:nvPr/>
        </p:nvSpPr>
        <p:spPr bwMode="auto">
          <a:xfrm>
            <a:off x="3071813" y="4116388"/>
            <a:ext cx="167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Corneal-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scleral junction</a:t>
            </a:r>
            <a:endParaRPr lang="en-US" sz="1400" b="1">
              <a:latin typeface="Arial" charset="0"/>
            </a:endParaRPr>
          </a:p>
        </p:txBody>
      </p:sp>
      <p:sp>
        <p:nvSpPr>
          <p:cNvPr id="62522" name="Rectangle 64"/>
          <p:cNvSpPr>
            <a:spLocks noChangeArrowheads="1"/>
          </p:cNvSpPr>
          <p:nvPr/>
        </p:nvSpPr>
        <p:spPr bwMode="auto">
          <a:xfrm>
            <a:off x="2300288" y="1376363"/>
            <a:ext cx="78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Cornea</a:t>
            </a:r>
            <a:endParaRPr lang="en-US" sz="1400" b="1">
              <a:latin typeface="Arial" charset="0"/>
            </a:endParaRPr>
          </a:p>
        </p:txBody>
      </p:sp>
      <p:sp>
        <p:nvSpPr>
          <p:cNvPr id="62523" name="Rectangle 65"/>
          <p:cNvSpPr>
            <a:spLocks noChangeArrowheads="1"/>
          </p:cNvSpPr>
          <p:nvPr/>
        </p:nvSpPr>
        <p:spPr bwMode="auto">
          <a:xfrm>
            <a:off x="6627813" y="5792788"/>
            <a:ext cx="6111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Cornea</a:t>
            </a:r>
            <a:endParaRPr lang="en-US" sz="1400" b="1">
              <a:latin typeface="Arial" charset="0"/>
            </a:endParaRPr>
          </a:p>
        </p:txBody>
      </p:sp>
      <p:sp>
        <p:nvSpPr>
          <p:cNvPr id="62524" name="Rectangle 66"/>
          <p:cNvSpPr>
            <a:spLocks noChangeArrowheads="1"/>
          </p:cNvSpPr>
          <p:nvPr/>
        </p:nvSpPr>
        <p:spPr bwMode="auto">
          <a:xfrm>
            <a:off x="1039813" y="1658938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Corneal epithelium</a:t>
            </a:r>
            <a:endParaRPr lang="en-US" sz="1400" b="1">
              <a:latin typeface="Arial" charset="0"/>
            </a:endParaRPr>
          </a:p>
        </p:txBody>
      </p:sp>
      <p:sp>
        <p:nvSpPr>
          <p:cNvPr id="62525" name="Rectangle 67"/>
          <p:cNvSpPr>
            <a:spLocks noChangeArrowheads="1"/>
          </p:cNvSpPr>
          <p:nvPr/>
        </p:nvSpPr>
        <p:spPr bwMode="auto">
          <a:xfrm>
            <a:off x="842963" y="1947863"/>
            <a:ext cx="2273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Corneal endothelium</a:t>
            </a:r>
            <a:endParaRPr lang="en-US" sz="1400" b="1">
              <a:latin typeface="Arial" charset="0"/>
            </a:endParaRPr>
          </a:p>
        </p:txBody>
      </p:sp>
      <p:sp>
        <p:nvSpPr>
          <p:cNvPr id="62526" name="Rectangle 68"/>
          <p:cNvSpPr>
            <a:spLocks noChangeArrowheads="1"/>
          </p:cNvSpPr>
          <p:nvPr/>
        </p:nvSpPr>
        <p:spPr bwMode="auto">
          <a:xfrm>
            <a:off x="1376363" y="22272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Aqueous humor</a:t>
            </a:r>
            <a:endParaRPr lang="en-US" sz="1400" b="1">
              <a:latin typeface="Arial" charset="0"/>
            </a:endParaRPr>
          </a:p>
        </p:txBody>
      </p:sp>
      <p:sp>
        <p:nvSpPr>
          <p:cNvPr id="62527" name="Rectangle 69"/>
          <p:cNvSpPr>
            <a:spLocks noChangeArrowheads="1"/>
          </p:cNvSpPr>
          <p:nvPr/>
        </p:nvSpPr>
        <p:spPr bwMode="auto">
          <a:xfrm>
            <a:off x="2744788" y="519113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Iris</a:t>
            </a:r>
            <a:endParaRPr lang="en-US" sz="1400" b="1">
              <a:latin typeface="Arial" charset="0"/>
            </a:endParaRPr>
          </a:p>
        </p:txBody>
      </p:sp>
      <p:sp>
        <p:nvSpPr>
          <p:cNvPr id="62528" name="Rectangle 70"/>
          <p:cNvSpPr>
            <a:spLocks noChangeArrowheads="1"/>
          </p:cNvSpPr>
          <p:nvPr/>
        </p:nvSpPr>
        <p:spPr bwMode="auto">
          <a:xfrm>
            <a:off x="2551113" y="1090613"/>
            <a:ext cx="53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Lens</a:t>
            </a:r>
            <a:endParaRPr lang="en-US" sz="1400" b="1">
              <a:latin typeface="Arial" charset="0"/>
            </a:endParaRPr>
          </a:p>
        </p:txBody>
      </p:sp>
      <p:sp>
        <p:nvSpPr>
          <p:cNvPr id="62529" name="Rectangle 71"/>
          <p:cNvSpPr>
            <a:spLocks noChangeArrowheads="1"/>
          </p:cNvSpPr>
          <p:nvPr/>
        </p:nvSpPr>
        <p:spPr bwMode="auto">
          <a:xfrm>
            <a:off x="1357313" y="804863"/>
            <a:ext cx="1739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Lens epithelium</a:t>
            </a:r>
            <a:endParaRPr lang="en-US" sz="1400" b="1">
              <a:latin typeface="Arial" charset="0"/>
            </a:endParaRPr>
          </a:p>
        </p:txBody>
      </p:sp>
      <p:sp>
        <p:nvSpPr>
          <p:cNvPr id="62530" name="Rectangle 72"/>
          <p:cNvSpPr>
            <a:spLocks noChangeArrowheads="1"/>
          </p:cNvSpPr>
          <p:nvPr/>
        </p:nvSpPr>
        <p:spPr bwMode="auto">
          <a:xfrm>
            <a:off x="7929563" y="5792788"/>
            <a:ext cx="412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Lens</a:t>
            </a:r>
            <a:endParaRPr lang="en-US" sz="1400" b="1">
              <a:latin typeface="Arial" charset="0"/>
            </a:endParaRPr>
          </a:p>
        </p:txBody>
      </p:sp>
      <p:sp>
        <p:nvSpPr>
          <p:cNvPr id="62531" name="Rectangle 73"/>
          <p:cNvSpPr>
            <a:spLocks noChangeArrowheads="1"/>
          </p:cNvSpPr>
          <p:nvPr/>
        </p:nvSpPr>
        <p:spPr bwMode="auto">
          <a:xfrm>
            <a:off x="7196138" y="696913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Posterior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segment</a:t>
            </a:r>
            <a:endParaRPr lang="en-US" sz="14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(contains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vitreous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humor)</a:t>
            </a:r>
            <a:endParaRPr lang="en-US" sz="1800">
              <a:solidFill>
                <a:srgbClr val="231F20"/>
              </a:solidFill>
              <a:latin typeface="Arial Black" charset="0"/>
            </a:endParaRPr>
          </a:p>
        </p:txBody>
      </p:sp>
      <p:sp>
        <p:nvSpPr>
          <p:cNvPr id="62532" name="Rectangle 74"/>
          <p:cNvSpPr>
            <a:spLocks noChangeArrowheads="1"/>
          </p:cNvSpPr>
          <p:nvPr/>
        </p:nvSpPr>
        <p:spPr bwMode="auto">
          <a:xfrm>
            <a:off x="7208838" y="2116138"/>
            <a:ext cx="14859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 zonule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(suspensory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ligament)</a:t>
            </a:r>
            <a:endParaRPr lang="en-US" sz="1400" b="1">
              <a:latin typeface="Arial" charset="0"/>
            </a:endParaRPr>
          </a:p>
        </p:txBody>
      </p:sp>
      <p:sp>
        <p:nvSpPr>
          <p:cNvPr id="62533" name="Rectangle 75"/>
          <p:cNvSpPr>
            <a:spLocks noChangeArrowheads="1"/>
          </p:cNvSpPr>
          <p:nvPr/>
        </p:nvSpPr>
        <p:spPr bwMode="auto">
          <a:xfrm>
            <a:off x="7056438" y="3729038"/>
            <a:ext cx="1130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processes</a:t>
            </a:r>
            <a:endParaRPr lang="en-US" sz="1400" b="1">
              <a:latin typeface="Arial" charset="0"/>
            </a:endParaRPr>
          </a:p>
        </p:txBody>
      </p:sp>
      <p:sp>
        <p:nvSpPr>
          <p:cNvPr id="62534" name="Rectangle 76"/>
          <p:cNvSpPr>
            <a:spLocks noChangeArrowheads="1"/>
          </p:cNvSpPr>
          <p:nvPr/>
        </p:nvSpPr>
        <p:spPr bwMode="auto">
          <a:xfrm>
            <a:off x="7053263" y="4462463"/>
            <a:ext cx="78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muscle</a:t>
            </a:r>
            <a:endParaRPr lang="en-US" sz="1400" b="1">
              <a:latin typeface="Arial" charset="0"/>
            </a:endParaRPr>
          </a:p>
        </p:txBody>
      </p:sp>
      <p:sp>
        <p:nvSpPr>
          <p:cNvPr id="62535" name="Rectangle 77"/>
          <p:cNvSpPr>
            <a:spLocks noChangeArrowheads="1"/>
          </p:cNvSpPr>
          <p:nvPr/>
        </p:nvSpPr>
        <p:spPr bwMode="auto">
          <a:xfrm>
            <a:off x="7186613" y="3322638"/>
            <a:ext cx="14732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Ciliary body</a:t>
            </a:r>
            <a:endParaRPr lang="en-US" sz="1400">
              <a:latin typeface="Arial" charset="0"/>
            </a:endParaRPr>
          </a:p>
        </p:txBody>
      </p:sp>
      <p:sp>
        <p:nvSpPr>
          <p:cNvPr id="62536" name="Freeform 78"/>
          <p:cNvSpPr>
            <a:spLocks/>
          </p:cNvSpPr>
          <p:nvPr/>
        </p:nvSpPr>
        <p:spPr bwMode="auto">
          <a:xfrm>
            <a:off x="476250" y="4840288"/>
            <a:ext cx="184150" cy="184150"/>
          </a:xfrm>
          <a:custGeom>
            <a:avLst/>
            <a:gdLst>
              <a:gd name="T0" fmla="*/ 116 w 116"/>
              <a:gd name="T1" fmla="*/ 58 h 116"/>
              <a:gd name="T2" fmla="*/ 114 w 116"/>
              <a:gd name="T3" fmla="*/ 70 h 116"/>
              <a:gd name="T4" fmla="*/ 112 w 116"/>
              <a:gd name="T5" fmla="*/ 80 h 116"/>
              <a:gd name="T6" fmla="*/ 106 w 116"/>
              <a:gd name="T7" fmla="*/ 90 h 116"/>
              <a:gd name="T8" fmla="*/ 98 w 116"/>
              <a:gd name="T9" fmla="*/ 98 h 116"/>
              <a:gd name="T10" fmla="*/ 90 w 116"/>
              <a:gd name="T11" fmla="*/ 106 h 116"/>
              <a:gd name="T12" fmla="*/ 80 w 116"/>
              <a:gd name="T13" fmla="*/ 110 h 116"/>
              <a:gd name="T14" fmla="*/ 70 w 116"/>
              <a:gd name="T15" fmla="*/ 114 h 116"/>
              <a:gd name="T16" fmla="*/ 58 w 116"/>
              <a:gd name="T17" fmla="*/ 116 h 116"/>
              <a:gd name="T18" fmla="*/ 46 w 116"/>
              <a:gd name="T19" fmla="*/ 114 h 116"/>
              <a:gd name="T20" fmla="*/ 36 w 116"/>
              <a:gd name="T21" fmla="*/ 110 h 116"/>
              <a:gd name="T22" fmla="*/ 26 w 116"/>
              <a:gd name="T23" fmla="*/ 106 h 116"/>
              <a:gd name="T24" fmla="*/ 18 w 116"/>
              <a:gd name="T25" fmla="*/ 98 h 116"/>
              <a:gd name="T26" fmla="*/ 10 w 116"/>
              <a:gd name="T27" fmla="*/ 90 h 116"/>
              <a:gd name="T28" fmla="*/ 4 w 116"/>
              <a:gd name="T29" fmla="*/ 80 h 116"/>
              <a:gd name="T30" fmla="*/ 2 w 116"/>
              <a:gd name="T31" fmla="*/ 70 h 116"/>
              <a:gd name="T32" fmla="*/ 0 w 116"/>
              <a:gd name="T33" fmla="*/ 58 h 116"/>
              <a:gd name="T34" fmla="*/ 2 w 116"/>
              <a:gd name="T35" fmla="*/ 46 h 116"/>
              <a:gd name="T36" fmla="*/ 4 w 116"/>
              <a:gd name="T37" fmla="*/ 36 h 116"/>
              <a:gd name="T38" fmla="*/ 10 w 116"/>
              <a:gd name="T39" fmla="*/ 26 h 116"/>
              <a:gd name="T40" fmla="*/ 18 w 116"/>
              <a:gd name="T41" fmla="*/ 16 h 116"/>
              <a:gd name="T42" fmla="*/ 26 w 116"/>
              <a:gd name="T43" fmla="*/ 10 h 116"/>
              <a:gd name="T44" fmla="*/ 36 w 116"/>
              <a:gd name="T45" fmla="*/ 4 h 116"/>
              <a:gd name="T46" fmla="*/ 46 w 116"/>
              <a:gd name="T47" fmla="*/ 2 h 116"/>
              <a:gd name="T48" fmla="*/ 58 w 116"/>
              <a:gd name="T49" fmla="*/ 0 h 116"/>
              <a:gd name="T50" fmla="*/ 70 w 116"/>
              <a:gd name="T51" fmla="*/ 2 h 116"/>
              <a:gd name="T52" fmla="*/ 80 w 116"/>
              <a:gd name="T53" fmla="*/ 4 h 116"/>
              <a:gd name="T54" fmla="*/ 90 w 116"/>
              <a:gd name="T55" fmla="*/ 10 h 116"/>
              <a:gd name="T56" fmla="*/ 98 w 116"/>
              <a:gd name="T57" fmla="*/ 16 h 116"/>
              <a:gd name="T58" fmla="*/ 106 w 116"/>
              <a:gd name="T59" fmla="*/ 26 h 116"/>
              <a:gd name="T60" fmla="*/ 112 w 116"/>
              <a:gd name="T61" fmla="*/ 36 h 116"/>
              <a:gd name="T62" fmla="*/ 114 w 116"/>
              <a:gd name="T63" fmla="*/ 46 h 116"/>
              <a:gd name="T64" fmla="*/ 114 w 116"/>
              <a:gd name="T65" fmla="*/ 58 h 116"/>
              <a:gd name="T66" fmla="*/ 116 w 116"/>
              <a:gd name="T67" fmla="*/ 58 h 1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6"/>
              <a:gd name="T103" fmla="*/ 0 h 116"/>
              <a:gd name="T104" fmla="*/ 116 w 116"/>
              <a:gd name="T105" fmla="*/ 116 h 1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6" h="116">
                <a:moveTo>
                  <a:pt x="116" y="58"/>
                </a:moveTo>
                <a:lnTo>
                  <a:pt x="114" y="70"/>
                </a:lnTo>
                <a:lnTo>
                  <a:pt x="112" y="80"/>
                </a:lnTo>
                <a:lnTo>
                  <a:pt x="106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70" y="114"/>
                </a:lnTo>
                <a:lnTo>
                  <a:pt x="58" y="116"/>
                </a:lnTo>
                <a:lnTo>
                  <a:pt x="46" y="114"/>
                </a:lnTo>
                <a:lnTo>
                  <a:pt x="36" y="110"/>
                </a:lnTo>
                <a:lnTo>
                  <a:pt x="26" y="106"/>
                </a:lnTo>
                <a:lnTo>
                  <a:pt x="18" y="98"/>
                </a:lnTo>
                <a:lnTo>
                  <a:pt x="10" y="90"/>
                </a:lnTo>
                <a:lnTo>
                  <a:pt x="4" y="80"/>
                </a:lnTo>
                <a:lnTo>
                  <a:pt x="2" y="70"/>
                </a:lnTo>
                <a:lnTo>
                  <a:pt x="0" y="58"/>
                </a:lnTo>
                <a:lnTo>
                  <a:pt x="2" y="46"/>
                </a:lnTo>
                <a:lnTo>
                  <a:pt x="4" y="36"/>
                </a:lnTo>
                <a:lnTo>
                  <a:pt x="10" y="26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2"/>
                </a:lnTo>
                <a:lnTo>
                  <a:pt x="58" y="0"/>
                </a:lnTo>
                <a:lnTo>
                  <a:pt x="70" y="2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6" y="26"/>
                </a:lnTo>
                <a:lnTo>
                  <a:pt x="112" y="36"/>
                </a:lnTo>
                <a:lnTo>
                  <a:pt x="114" y="46"/>
                </a:lnTo>
                <a:lnTo>
                  <a:pt x="114" y="58"/>
                </a:lnTo>
                <a:lnTo>
                  <a:pt x="116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37" name="Freeform 79"/>
          <p:cNvSpPr>
            <a:spLocks/>
          </p:cNvSpPr>
          <p:nvPr/>
        </p:nvSpPr>
        <p:spPr bwMode="auto">
          <a:xfrm>
            <a:off x="476250" y="4840288"/>
            <a:ext cx="184150" cy="184150"/>
          </a:xfrm>
          <a:custGeom>
            <a:avLst/>
            <a:gdLst>
              <a:gd name="T0" fmla="*/ 116 w 116"/>
              <a:gd name="T1" fmla="*/ 58 h 116"/>
              <a:gd name="T2" fmla="*/ 114 w 116"/>
              <a:gd name="T3" fmla="*/ 70 h 116"/>
              <a:gd name="T4" fmla="*/ 112 w 116"/>
              <a:gd name="T5" fmla="*/ 80 h 116"/>
              <a:gd name="T6" fmla="*/ 106 w 116"/>
              <a:gd name="T7" fmla="*/ 90 h 116"/>
              <a:gd name="T8" fmla="*/ 98 w 116"/>
              <a:gd name="T9" fmla="*/ 98 h 116"/>
              <a:gd name="T10" fmla="*/ 90 w 116"/>
              <a:gd name="T11" fmla="*/ 106 h 116"/>
              <a:gd name="T12" fmla="*/ 80 w 116"/>
              <a:gd name="T13" fmla="*/ 110 h 116"/>
              <a:gd name="T14" fmla="*/ 70 w 116"/>
              <a:gd name="T15" fmla="*/ 114 h 116"/>
              <a:gd name="T16" fmla="*/ 58 w 116"/>
              <a:gd name="T17" fmla="*/ 116 h 116"/>
              <a:gd name="T18" fmla="*/ 46 w 116"/>
              <a:gd name="T19" fmla="*/ 114 h 116"/>
              <a:gd name="T20" fmla="*/ 36 w 116"/>
              <a:gd name="T21" fmla="*/ 110 h 116"/>
              <a:gd name="T22" fmla="*/ 26 w 116"/>
              <a:gd name="T23" fmla="*/ 106 h 116"/>
              <a:gd name="T24" fmla="*/ 18 w 116"/>
              <a:gd name="T25" fmla="*/ 98 h 116"/>
              <a:gd name="T26" fmla="*/ 10 w 116"/>
              <a:gd name="T27" fmla="*/ 90 h 116"/>
              <a:gd name="T28" fmla="*/ 4 w 116"/>
              <a:gd name="T29" fmla="*/ 80 h 116"/>
              <a:gd name="T30" fmla="*/ 2 w 116"/>
              <a:gd name="T31" fmla="*/ 70 h 116"/>
              <a:gd name="T32" fmla="*/ 0 w 116"/>
              <a:gd name="T33" fmla="*/ 58 h 116"/>
              <a:gd name="T34" fmla="*/ 2 w 116"/>
              <a:gd name="T35" fmla="*/ 46 h 116"/>
              <a:gd name="T36" fmla="*/ 4 w 116"/>
              <a:gd name="T37" fmla="*/ 36 h 116"/>
              <a:gd name="T38" fmla="*/ 10 w 116"/>
              <a:gd name="T39" fmla="*/ 26 h 116"/>
              <a:gd name="T40" fmla="*/ 18 w 116"/>
              <a:gd name="T41" fmla="*/ 16 h 116"/>
              <a:gd name="T42" fmla="*/ 26 w 116"/>
              <a:gd name="T43" fmla="*/ 10 h 116"/>
              <a:gd name="T44" fmla="*/ 36 w 116"/>
              <a:gd name="T45" fmla="*/ 4 h 116"/>
              <a:gd name="T46" fmla="*/ 46 w 116"/>
              <a:gd name="T47" fmla="*/ 2 h 116"/>
              <a:gd name="T48" fmla="*/ 58 w 116"/>
              <a:gd name="T49" fmla="*/ 0 h 116"/>
              <a:gd name="T50" fmla="*/ 70 w 116"/>
              <a:gd name="T51" fmla="*/ 2 h 116"/>
              <a:gd name="T52" fmla="*/ 80 w 116"/>
              <a:gd name="T53" fmla="*/ 4 h 116"/>
              <a:gd name="T54" fmla="*/ 90 w 116"/>
              <a:gd name="T55" fmla="*/ 10 h 116"/>
              <a:gd name="T56" fmla="*/ 98 w 116"/>
              <a:gd name="T57" fmla="*/ 16 h 116"/>
              <a:gd name="T58" fmla="*/ 106 w 116"/>
              <a:gd name="T59" fmla="*/ 26 h 116"/>
              <a:gd name="T60" fmla="*/ 112 w 116"/>
              <a:gd name="T61" fmla="*/ 36 h 116"/>
              <a:gd name="T62" fmla="*/ 114 w 116"/>
              <a:gd name="T63" fmla="*/ 46 h 116"/>
              <a:gd name="T64" fmla="*/ 114 w 116"/>
              <a:gd name="T65" fmla="*/ 58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6"/>
              <a:gd name="T100" fmla="*/ 0 h 116"/>
              <a:gd name="T101" fmla="*/ 116 w 116"/>
              <a:gd name="T102" fmla="*/ 116 h 1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6" h="116">
                <a:moveTo>
                  <a:pt x="116" y="58"/>
                </a:moveTo>
                <a:lnTo>
                  <a:pt x="114" y="70"/>
                </a:lnTo>
                <a:lnTo>
                  <a:pt x="112" y="80"/>
                </a:lnTo>
                <a:lnTo>
                  <a:pt x="106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70" y="114"/>
                </a:lnTo>
                <a:lnTo>
                  <a:pt x="58" y="116"/>
                </a:lnTo>
                <a:lnTo>
                  <a:pt x="46" y="114"/>
                </a:lnTo>
                <a:lnTo>
                  <a:pt x="36" y="110"/>
                </a:lnTo>
                <a:lnTo>
                  <a:pt x="26" y="106"/>
                </a:lnTo>
                <a:lnTo>
                  <a:pt x="18" y="98"/>
                </a:lnTo>
                <a:lnTo>
                  <a:pt x="10" y="90"/>
                </a:lnTo>
                <a:lnTo>
                  <a:pt x="4" y="80"/>
                </a:lnTo>
                <a:lnTo>
                  <a:pt x="2" y="70"/>
                </a:lnTo>
                <a:lnTo>
                  <a:pt x="0" y="58"/>
                </a:lnTo>
                <a:lnTo>
                  <a:pt x="2" y="46"/>
                </a:lnTo>
                <a:lnTo>
                  <a:pt x="4" y="36"/>
                </a:lnTo>
                <a:lnTo>
                  <a:pt x="10" y="26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2"/>
                </a:lnTo>
                <a:lnTo>
                  <a:pt x="58" y="0"/>
                </a:lnTo>
                <a:lnTo>
                  <a:pt x="70" y="2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6" y="26"/>
                </a:lnTo>
                <a:lnTo>
                  <a:pt x="112" y="36"/>
                </a:lnTo>
                <a:lnTo>
                  <a:pt x="114" y="46"/>
                </a:lnTo>
                <a:lnTo>
                  <a:pt x="114" y="58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38" name="Freeform 80"/>
          <p:cNvSpPr>
            <a:spLocks/>
          </p:cNvSpPr>
          <p:nvPr/>
        </p:nvSpPr>
        <p:spPr bwMode="auto">
          <a:xfrm>
            <a:off x="469900" y="3995738"/>
            <a:ext cx="184150" cy="184150"/>
          </a:xfrm>
          <a:custGeom>
            <a:avLst/>
            <a:gdLst>
              <a:gd name="T0" fmla="*/ 116 w 116"/>
              <a:gd name="T1" fmla="*/ 58 h 116"/>
              <a:gd name="T2" fmla="*/ 114 w 116"/>
              <a:gd name="T3" fmla="*/ 70 h 116"/>
              <a:gd name="T4" fmla="*/ 112 w 116"/>
              <a:gd name="T5" fmla="*/ 80 h 116"/>
              <a:gd name="T6" fmla="*/ 106 w 116"/>
              <a:gd name="T7" fmla="*/ 90 h 116"/>
              <a:gd name="T8" fmla="*/ 98 w 116"/>
              <a:gd name="T9" fmla="*/ 98 h 116"/>
              <a:gd name="T10" fmla="*/ 90 w 116"/>
              <a:gd name="T11" fmla="*/ 106 h 116"/>
              <a:gd name="T12" fmla="*/ 80 w 116"/>
              <a:gd name="T13" fmla="*/ 110 h 116"/>
              <a:gd name="T14" fmla="*/ 70 w 116"/>
              <a:gd name="T15" fmla="*/ 114 h 116"/>
              <a:gd name="T16" fmla="*/ 58 w 116"/>
              <a:gd name="T17" fmla="*/ 116 h 116"/>
              <a:gd name="T18" fmla="*/ 46 w 116"/>
              <a:gd name="T19" fmla="*/ 114 h 116"/>
              <a:gd name="T20" fmla="*/ 36 w 116"/>
              <a:gd name="T21" fmla="*/ 110 h 116"/>
              <a:gd name="T22" fmla="*/ 26 w 116"/>
              <a:gd name="T23" fmla="*/ 106 h 116"/>
              <a:gd name="T24" fmla="*/ 18 w 116"/>
              <a:gd name="T25" fmla="*/ 98 h 116"/>
              <a:gd name="T26" fmla="*/ 10 w 116"/>
              <a:gd name="T27" fmla="*/ 90 h 116"/>
              <a:gd name="T28" fmla="*/ 4 w 116"/>
              <a:gd name="T29" fmla="*/ 80 h 116"/>
              <a:gd name="T30" fmla="*/ 2 w 116"/>
              <a:gd name="T31" fmla="*/ 70 h 116"/>
              <a:gd name="T32" fmla="*/ 0 w 116"/>
              <a:gd name="T33" fmla="*/ 58 h 116"/>
              <a:gd name="T34" fmla="*/ 2 w 116"/>
              <a:gd name="T35" fmla="*/ 46 h 116"/>
              <a:gd name="T36" fmla="*/ 4 w 116"/>
              <a:gd name="T37" fmla="*/ 36 h 116"/>
              <a:gd name="T38" fmla="*/ 10 w 116"/>
              <a:gd name="T39" fmla="*/ 26 h 116"/>
              <a:gd name="T40" fmla="*/ 18 w 116"/>
              <a:gd name="T41" fmla="*/ 16 h 116"/>
              <a:gd name="T42" fmla="*/ 26 w 116"/>
              <a:gd name="T43" fmla="*/ 10 h 116"/>
              <a:gd name="T44" fmla="*/ 36 w 116"/>
              <a:gd name="T45" fmla="*/ 4 h 116"/>
              <a:gd name="T46" fmla="*/ 46 w 116"/>
              <a:gd name="T47" fmla="*/ 2 h 116"/>
              <a:gd name="T48" fmla="*/ 58 w 116"/>
              <a:gd name="T49" fmla="*/ 0 h 116"/>
              <a:gd name="T50" fmla="*/ 70 w 116"/>
              <a:gd name="T51" fmla="*/ 2 h 116"/>
              <a:gd name="T52" fmla="*/ 80 w 116"/>
              <a:gd name="T53" fmla="*/ 4 h 116"/>
              <a:gd name="T54" fmla="*/ 90 w 116"/>
              <a:gd name="T55" fmla="*/ 10 h 116"/>
              <a:gd name="T56" fmla="*/ 98 w 116"/>
              <a:gd name="T57" fmla="*/ 16 h 116"/>
              <a:gd name="T58" fmla="*/ 106 w 116"/>
              <a:gd name="T59" fmla="*/ 26 h 116"/>
              <a:gd name="T60" fmla="*/ 112 w 116"/>
              <a:gd name="T61" fmla="*/ 36 h 116"/>
              <a:gd name="T62" fmla="*/ 114 w 116"/>
              <a:gd name="T63" fmla="*/ 46 h 116"/>
              <a:gd name="T64" fmla="*/ 114 w 116"/>
              <a:gd name="T65" fmla="*/ 58 h 116"/>
              <a:gd name="T66" fmla="*/ 116 w 116"/>
              <a:gd name="T67" fmla="*/ 58 h 1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6"/>
              <a:gd name="T103" fmla="*/ 0 h 116"/>
              <a:gd name="T104" fmla="*/ 116 w 116"/>
              <a:gd name="T105" fmla="*/ 116 h 1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6" h="116">
                <a:moveTo>
                  <a:pt x="116" y="58"/>
                </a:moveTo>
                <a:lnTo>
                  <a:pt x="114" y="70"/>
                </a:lnTo>
                <a:lnTo>
                  <a:pt x="112" y="80"/>
                </a:lnTo>
                <a:lnTo>
                  <a:pt x="106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70" y="114"/>
                </a:lnTo>
                <a:lnTo>
                  <a:pt x="58" y="116"/>
                </a:lnTo>
                <a:lnTo>
                  <a:pt x="46" y="114"/>
                </a:lnTo>
                <a:lnTo>
                  <a:pt x="36" y="110"/>
                </a:lnTo>
                <a:lnTo>
                  <a:pt x="26" y="106"/>
                </a:lnTo>
                <a:lnTo>
                  <a:pt x="18" y="98"/>
                </a:lnTo>
                <a:lnTo>
                  <a:pt x="10" y="90"/>
                </a:lnTo>
                <a:lnTo>
                  <a:pt x="4" y="80"/>
                </a:lnTo>
                <a:lnTo>
                  <a:pt x="2" y="70"/>
                </a:lnTo>
                <a:lnTo>
                  <a:pt x="0" y="58"/>
                </a:lnTo>
                <a:lnTo>
                  <a:pt x="2" y="46"/>
                </a:lnTo>
                <a:lnTo>
                  <a:pt x="4" y="36"/>
                </a:lnTo>
                <a:lnTo>
                  <a:pt x="10" y="26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2"/>
                </a:lnTo>
                <a:lnTo>
                  <a:pt x="58" y="0"/>
                </a:lnTo>
                <a:lnTo>
                  <a:pt x="70" y="2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6" y="26"/>
                </a:lnTo>
                <a:lnTo>
                  <a:pt x="112" y="36"/>
                </a:lnTo>
                <a:lnTo>
                  <a:pt x="114" y="46"/>
                </a:lnTo>
                <a:lnTo>
                  <a:pt x="114" y="58"/>
                </a:lnTo>
                <a:lnTo>
                  <a:pt x="116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39" name="Freeform 81"/>
          <p:cNvSpPr>
            <a:spLocks/>
          </p:cNvSpPr>
          <p:nvPr/>
        </p:nvSpPr>
        <p:spPr bwMode="auto">
          <a:xfrm>
            <a:off x="469900" y="3995738"/>
            <a:ext cx="184150" cy="184150"/>
          </a:xfrm>
          <a:custGeom>
            <a:avLst/>
            <a:gdLst>
              <a:gd name="T0" fmla="*/ 116 w 116"/>
              <a:gd name="T1" fmla="*/ 58 h 116"/>
              <a:gd name="T2" fmla="*/ 114 w 116"/>
              <a:gd name="T3" fmla="*/ 70 h 116"/>
              <a:gd name="T4" fmla="*/ 112 w 116"/>
              <a:gd name="T5" fmla="*/ 80 h 116"/>
              <a:gd name="T6" fmla="*/ 106 w 116"/>
              <a:gd name="T7" fmla="*/ 90 h 116"/>
              <a:gd name="T8" fmla="*/ 98 w 116"/>
              <a:gd name="T9" fmla="*/ 98 h 116"/>
              <a:gd name="T10" fmla="*/ 90 w 116"/>
              <a:gd name="T11" fmla="*/ 106 h 116"/>
              <a:gd name="T12" fmla="*/ 80 w 116"/>
              <a:gd name="T13" fmla="*/ 110 h 116"/>
              <a:gd name="T14" fmla="*/ 70 w 116"/>
              <a:gd name="T15" fmla="*/ 114 h 116"/>
              <a:gd name="T16" fmla="*/ 58 w 116"/>
              <a:gd name="T17" fmla="*/ 116 h 116"/>
              <a:gd name="T18" fmla="*/ 46 w 116"/>
              <a:gd name="T19" fmla="*/ 114 h 116"/>
              <a:gd name="T20" fmla="*/ 36 w 116"/>
              <a:gd name="T21" fmla="*/ 110 h 116"/>
              <a:gd name="T22" fmla="*/ 26 w 116"/>
              <a:gd name="T23" fmla="*/ 106 h 116"/>
              <a:gd name="T24" fmla="*/ 18 w 116"/>
              <a:gd name="T25" fmla="*/ 98 h 116"/>
              <a:gd name="T26" fmla="*/ 10 w 116"/>
              <a:gd name="T27" fmla="*/ 90 h 116"/>
              <a:gd name="T28" fmla="*/ 4 w 116"/>
              <a:gd name="T29" fmla="*/ 80 h 116"/>
              <a:gd name="T30" fmla="*/ 2 w 116"/>
              <a:gd name="T31" fmla="*/ 70 h 116"/>
              <a:gd name="T32" fmla="*/ 0 w 116"/>
              <a:gd name="T33" fmla="*/ 58 h 116"/>
              <a:gd name="T34" fmla="*/ 2 w 116"/>
              <a:gd name="T35" fmla="*/ 46 h 116"/>
              <a:gd name="T36" fmla="*/ 4 w 116"/>
              <a:gd name="T37" fmla="*/ 36 h 116"/>
              <a:gd name="T38" fmla="*/ 10 w 116"/>
              <a:gd name="T39" fmla="*/ 26 h 116"/>
              <a:gd name="T40" fmla="*/ 18 w 116"/>
              <a:gd name="T41" fmla="*/ 16 h 116"/>
              <a:gd name="T42" fmla="*/ 26 w 116"/>
              <a:gd name="T43" fmla="*/ 10 h 116"/>
              <a:gd name="T44" fmla="*/ 36 w 116"/>
              <a:gd name="T45" fmla="*/ 4 h 116"/>
              <a:gd name="T46" fmla="*/ 46 w 116"/>
              <a:gd name="T47" fmla="*/ 2 h 116"/>
              <a:gd name="T48" fmla="*/ 58 w 116"/>
              <a:gd name="T49" fmla="*/ 0 h 116"/>
              <a:gd name="T50" fmla="*/ 70 w 116"/>
              <a:gd name="T51" fmla="*/ 2 h 116"/>
              <a:gd name="T52" fmla="*/ 80 w 116"/>
              <a:gd name="T53" fmla="*/ 4 h 116"/>
              <a:gd name="T54" fmla="*/ 90 w 116"/>
              <a:gd name="T55" fmla="*/ 10 h 116"/>
              <a:gd name="T56" fmla="*/ 98 w 116"/>
              <a:gd name="T57" fmla="*/ 16 h 116"/>
              <a:gd name="T58" fmla="*/ 106 w 116"/>
              <a:gd name="T59" fmla="*/ 26 h 116"/>
              <a:gd name="T60" fmla="*/ 112 w 116"/>
              <a:gd name="T61" fmla="*/ 36 h 116"/>
              <a:gd name="T62" fmla="*/ 114 w 116"/>
              <a:gd name="T63" fmla="*/ 46 h 116"/>
              <a:gd name="T64" fmla="*/ 114 w 116"/>
              <a:gd name="T65" fmla="*/ 58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6"/>
              <a:gd name="T100" fmla="*/ 0 h 116"/>
              <a:gd name="T101" fmla="*/ 116 w 116"/>
              <a:gd name="T102" fmla="*/ 116 h 1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6" h="116">
                <a:moveTo>
                  <a:pt x="116" y="58"/>
                </a:moveTo>
                <a:lnTo>
                  <a:pt x="114" y="70"/>
                </a:lnTo>
                <a:lnTo>
                  <a:pt x="112" y="80"/>
                </a:lnTo>
                <a:lnTo>
                  <a:pt x="106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70" y="114"/>
                </a:lnTo>
                <a:lnTo>
                  <a:pt x="58" y="116"/>
                </a:lnTo>
                <a:lnTo>
                  <a:pt x="46" y="114"/>
                </a:lnTo>
                <a:lnTo>
                  <a:pt x="36" y="110"/>
                </a:lnTo>
                <a:lnTo>
                  <a:pt x="26" y="106"/>
                </a:lnTo>
                <a:lnTo>
                  <a:pt x="18" y="98"/>
                </a:lnTo>
                <a:lnTo>
                  <a:pt x="10" y="90"/>
                </a:lnTo>
                <a:lnTo>
                  <a:pt x="4" y="80"/>
                </a:lnTo>
                <a:lnTo>
                  <a:pt x="2" y="70"/>
                </a:lnTo>
                <a:lnTo>
                  <a:pt x="0" y="58"/>
                </a:lnTo>
                <a:lnTo>
                  <a:pt x="2" y="46"/>
                </a:lnTo>
                <a:lnTo>
                  <a:pt x="4" y="36"/>
                </a:lnTo>
                <a:lnTo>
                  <a:pt x="10" y="26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2"/>
                </a:lnTo>
                <a:lnTo>
                  <a:pt x="58" y="0"/>
                </a:lnTo>
                <a:lnTo>
                  <a:pt x="70" y="2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6" y="26"/>
                </a:lnTo>
                <a:lnTo>
                  <a:pt x="112" y="36"/>
                </a:lnTo>
                <a:lnTo>
                  <a:pt x="114" y="46"/>
                </a:lnTo>
                <a:lnTo>
                  <a:pt x="114" y="58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40" name="Freeform 82"/>
          <p:cNvSpPr>
            <a:spLocks/>
          </p:cNvSpPr>
          <p:nvPr/>
        </p:nvSpPr>
        <p:spPr bwMode="auto">
          <a:xfrm>
            <a:off x="463550" y="5884863"/>
            <a:ext cx="184150" cy="184150"/>
          </a:xfrm>
          <a:custGeom>
            <a:avLst/>
            <a:gdLst>
              <a:gd name="T0" fmla="*/ 116 w 116"/>
              <a:gd name="T1" fmla="*/ 58 h 116"/>
              <a:gd name="T2" fmla="*/ 114 w 116"/>
              <a:gd name="T3" fmla="*/ 70 h 116"/>
              <a:gd name="T4" fmla="*/ 110 w 116"/>
              <a:gd name="T5" fmla="*/ 82 h 116"/>
              <a:gd name="T6" fmla="*/ 106 w 116"/>
              <a:gd name="T7" fmla="*/ 90 h 116"/>
              <a:gd name="T8" fmla="*/ 98 w 116"/>
              <a:gd name="T9" fmla="*/ 100 h 116"/>
              <a:gd name="T10" fmla="*/ 90 w 116"/>
              <a:gd name="T11" fmla="*/ 106 h 116"/>
              <a:gd name="T12" fmla="*/ 80 w 116"/>
              <a:gd name="T13" fmla="*/ 112 h 116"/>
              <a:gd name="T14" fmla="*/ 70 w 116"/>
              <a:gd name="T15" fmla="*/ 116 h 116"/>
              <a:gd name="T16" fmla="*/ 58 w 116"/>
              <a:gd name="T17" fmla="*/ 116 h 116"/>
              <a:gd name="T18" fmla="*/ 46 w 116"/>
              <a:gd name="T19" fmla="*/ 116 h 116"/>
              <a:gd name="T20" fmla="*/ 36 w 116"/>
              <a:gd name="T21" fmla="*/ 112 h 116"/>
              <a:gd name="T22" fmla="*/ 26 w 116"/>
              <a:gd name="T23" fmla="*/ 106 h 116"/>
              <a:gd name="T24" fmla="*/ 16 w 116"/>
              <a:gd name="T25" fmla="*/ 100 h 116"/>
              <a:gd name="T26" fmla="*/ 10 w 116"/>
              <a:gd name="T27" fmla="*/ 90 h 116"/>
              <a:gd name="T28" fmla="*/ 4 w 116"/>
              <a:gd name="T29" fmla="*/ 82 h 116"/>
              <a:gd name="T30" fmla="*/ 2 w 116"/>
              <a:gd name="T31" fmla="*/ 70 h 116"/>
              <a:gd name="T32" fmla="*/ 0 w 116"/>
              <a:gd name="T33" fmla="*/ 58 h 116"/>
              <a:gd name="T34" fmla="*/ 2 w 116"/>
              <a:gd name="T35" fmla="*/ 48 h 116"/>
              <a:gd name="T36" fmla="*/ 4 w 116"/>
              <a:gd name="T37" fmla="*/ 36 h 116"/>
              <a:gd name="T38" fmla="*/ 10 w 116"/>
              <a:gd name="T39" fmla="*/ 26 h 116"/>
              <a:gd name="T40" fmla="*/ 16 w 116"/>
              <a:gd name="T41" fmla="*/ 18 h 116"/>
              <a:gd name="T42" fmla="*/ 26 w 116"/>
              <a:gd name="T43" fmla="*/ 10 h 116"/>
              <a:gd name="T44" fmla="*/ 36 w 116"/>
              <a:gd name="T45" fmla="*/ 6 h 116"/>
              <a:gd name="T46" fmla="*/ 46 w 116"/>
              <a:gd name="T47" fmla="*/ 2 h 116"/>
              <a:gd name="T48" fmla="*/ 58 w 116"/>
              <a:gd name="T49" fmla="*/ 0 h 116"/>
              <a:gd name="T50" fmla="*/ 70 w 116"/>
              <a:gd name="T51" fmla="*/ 2 h 116"/>
              <a:gd name="T52" fmla="*/ 80 w 116"/>
              <a:gd name="T53" fmla="*/ 6 h 116"/>
              <a:gd name="T54" fmla="*/ 90 w 116"/>
              <a:gd name="T55" fmla="*/ 10 h 116"/>
              <a:gd name="T56" fmla="*/ 98 w 116"/>
              <a:gd name="T57" fmla="*/ 18 h 116"/>
              <a:gd name="T58" fmla="*/ 106 w 116"/>
              <a:gd name="T59" fmla="*/ 26 h 116"/>
              <a:gd name="T60" fmla="*/ 110 w 116"/>
              <a:gd name="T61" fmla="*/ 36 h 116"/>
              <a:gd name="T62" fmla="*/ 114 w 116"/>
              <a:gd name="T63" fmla="*/ 48 h 116"/>
              <a:gd name="T64" fmla="*/ 114 w 116"/>
              <a:gd name="T65" fmla="*/ 58 h 116"/>
              <a:gd name="T66" fmla="*/ 116 w 116"/>
              <a:gd name="T67" fmla="*/ 58 h 1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6"/>
              <a:gd name="T103" fmla="*/ 0 h 116"/>
              <a:gd name="T104" fmla="*/ 116 w 116"/>
              <a:gd name="T105" fmla="*/ 116 h 1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6" h="116">
                <a:moveTo>
                  <a:pt x="116" y="58"/>
                </a:moveTo>
                <a:lnTo>
                  <a:pt x="114" y="70"/>
                </a:lnTo>
                <a:lnTo>
                  <a:pt x="110" y="82"/>
                </a:lnTo>
                <a:lnTo>
                  <a:pt x="106" y="90"/>
                </a:lnTo>
                <a:lnTo>
                  <a:pt x="98" y="100"/>
                </a:lnTo>
                <a:lnTo>
                  <a:pt x="90" y="106"/>
                </a:lnTo>
                <a:lnTo>
                  <a:pt x="80" y="112"/>
                </a:lnTo>
                <a:lnTo>
                  <a:pt x="70" y="116"/>
                </a:lnTo>
                <a:lnTo>
                  <a:pt x="58" y="116"/>
                </a:lnTo>
                <a:lnTo>
                  <a:pt x="46" y="116"/>
                </a:lnTo>
                <a:lnTo>
                  <a:pt x="36" y="112"/>
                </a:lnTo>
                <a:lnTo>
                  <a:pt x="26" y="106"/>
                </a:lnTo>
                <a:lnTo>
                  <a:pt x="16" y="100"/>
                </a:lnTo>
                <a:lnTo>
                  <a:pt x="10" y="90"/>
                </a:lnTo>
                <a:lnTo>
                  <a:pt x="4" y="82"/>
                </a:lnTo>
                <a:lnTo>
                  <a:pt x="2" y="70"/>
                </a:lnTo>
                <a:lnTo>
                  <a:pt x="0" y="58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6" y="18"/>
                </a:lnTo>
                <a:lnTo>
                  <a:pt x="26" y="10"/>
                </a:lnTo>
                <a:lnTo>
                  <a:pt x="36" y="6"/>
                </a:lnTo>
                <a:lnTo>
                  <a:pt x="46" y="2"/>
                </a:lnTo>
                <a:lnTo>
                  <a:pt x="58" y="0"/>
                </a:lnTo>
                <a:lnTo>
                  <a:pt x="70" y="2"/>
                </a:lnTo>
                <a:lnTo>
                  <a:pt x="80" y="6"/>
                </a:lnTo>
                <a:lnTo>
                  <a:pt x="90" y="10"/>
                </a:lnTo>
                <a:lnTo>
                  <a:pt x="98" y="18"/>
                </a:lnTo>
                <a:lnTo>
                  <a:pt x="106" y="26"/>
                </a:lnTo>
                <a:lnTo>
                  <a:pt x="110" y="36"/>
                </a:lnTo>
                <a:lnTo>
                  <a:pt x="114" y="48"/>
                </a:lnTo>
                <a:lnTo>
                  <a:pt x="114" y="58"/>
                </a:lnTo>
                <a:lnTo>
                  <a:pt x="116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41" name="Freeform 83"/>
          <p:cNvSpPr>
            <a:spLocks/>
          </p:cNvSpPr>
          <p:nvPr/>
        </p:nvSpPr>
        <p:spPr bwMode="auto">
          <a:xfrm>
            <a:off x="463550" y="5884863"/>
            <a:ext cx="184150" cy="184150"/>
          </a:xfrm>
          <a:custGeom>
            <a:avLst/>
            <a:gdLst>
              <a:gd name="T0" fmla="*/ 116 w 116"/>
              <a:gd name="T1" fmla="*/ 58 h 116"/>
              <a:gd name="T2" fmla="*/ 114 w 116"/>
              <a:gd name="T3" fmla="*/ 70 h 116"/>
              <a:gd name="T4" fmla="*/ 110 w 116"/>
              <a:gd name="T5" fmla="*/ 82 h 116"/>
              <a:gd name="T6" fmla="*/ 106 w 116"/>
              <a:gd name="T7" fmla="*/ 90 h 116"/>
              <a:gd name="T8" fmla="*/ 98 w 116"/>
              <a:gd name="T9" fmla="*/ 100 h 116"/>
              <a:gd name="T10" fmla="*/ 90 w 116"/>
              <a:gd name="T11" fmla="*/ 106 h 116"/>
              <a:gd name="T12" fmla="*/ 80 w 116"/>
              <a:gd name="T13" fmla="*/ 112 h 116"/>
              <a:gd name="T14" fmla="*/ 70 w 116"/>
              <a:gd name="T15" fmla="*/ 116 h 116"/>
              <a:gd name="T16" fmla="*/ 58 w 116"/>
              <a:gd name="T17" fmla="*/ 116 h 116"/>
              <a:gd name="T18" fmla="*/ 46 w 116"/>
              <a:gd name="T19" fmla="*/ 116 h 116"/>
              <a:gd name="T20" fmla="*/ 36 w 116"/>
              <a:gd name="T21" fmla="*/ 112 h 116"/>
              <a:gd name="T22" fmla="*/ 26 w 116"/>
              <a:gd name="T23" fmla="*/ 106 h 116"/>
              <a:gd name="T24" fmla="*/ 16 w 116"/>
              <a:gd name="T25" fmla="*/ 100 h 116"/>
              <a:gd name="T26" fmla="*/ 10 w 116"/>
              <a:gd name="T27" fmla="*/ 90 h 116"/>
              <a:gd name="T28" fmla="*/ 4 w 116"/>
              <a:gd name="T29" fmla="*/ 82 h 116"/>
              <a:gd name="T30" fmla="*/ 2 w 116"/>
              <a:gd name="T31" fmla="*/ 70 h 116"/>
              <a:gd name="T32" fmla="*/ 0 w 116"/>
              <a:gd name="T33" fmla="*/ 58 h 116"/>
              <a:gd name="T34" fmla="*/ 2 w 116"/>
              <a:gd name="T35" fmla="*/ 48 h 116"/>
              <a:gd name="T36" fmla="*/ 4 w 116"/>
              <a:gd name="T37" fmla="*/ 36 h 116"/>
              <a:gd name="T38" fmla="*/ 10 w 116"/>
              <a:gd name="T39" fmla="*/ 26 h 116"/>
              <a:gd name="T40" fmla="*/ 16 w 116"/>
              <a:gd name="T41" fmla="*/ 18 h 116"/>
              <a:gd name="T42" fmla="*/ 26 w 116"/>
              <a:gd name="T43" fmla="*/ 10 h 116"/>
              <a:gd name="T44" fmla="*/ 36 w 116"/>
              <a:gd name="T45" fmla="*/ 6 h 116"/>
              <a:gd name="T46" fmla="*/ 46 w 116"/>
              <a:gd name="T47" fmla="*/ 2 h 116"/>
              <a:gd name="T48" fmla="*/ 58 w 116"/>
              <a:gd name="T49" fmla="*/ 0 h 116"/>
              <a:gd name="T50" fmla="*/ 70 w 116"/>
              <a:gd name="T51" fmla="*/ 2 h 116"/>
              <a:gd name="T52" fmla="*/ 80 w 116"/>
              <a:gd name="T53" fmla="*/ 6 h 116"/>
              <a:gd name="T54" fmla="*/ 90 w 116"/>
              <a:gd name="T55" fmla="*/ 10 h 116"/>
              <a:gd name="T56" fmla="*/ 98 w 116"/>
              <a:gd name="T57" fmla="*/ 18 h 116"/>
              <a:gd name="T58" fmla="*/ 106 w 116"/>
              <a:gd name="T59" fmla="*/ 26 h 116"/>
              <a:gd name="T60" fmla="*/ 110 w 116"/>
              <a:gd name="T61" fmla="*/ 36 h 116"/>
              <a:gd name="T62" fmla="*/ 114 w 116"/>
              <a:gd name="T63" fmla="*/ 48 h 116"/>
              <a:gd name="T64" fmla="*/ 114 w 116"/>
              <a:gd name="T65" fmla="*/ 58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6"/>
              <a:gd name="T100" fmla="*/ 0 h 116"/>
              <a:gd name="T101" fmla="*/ 116 w 116"/>
              <a:gd name="T102" fmla="*/ 116 h 1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6" h="116">
                <a:moveTo>
                  <a:pt x="116" y="58"/>
                </a:moveTo>
                <a:lnTo>
                  <a:pt x="114" y="70"/>
                </a:lnTo>
                <a:lnTo>
                  <a:pt x="110" y="82"/>
                </a:lnTo>
                <a:lnTo>
                  <a:pt x="106" y="90"/>
                </a:lnTo>
                <a:lnTo>
                  <a:pt x="98" y="100"/>
                </a:lnTo>
                <a:lnTo>
                  <a:pt x="90" y="106"/>
                </a:lnTo>
                <a:lnTo>
                  <a:pt x="80" y="112"/>
                </a:lnTo>
                <a:lnTo>
                  <a:pt x="70" y="116"/>
                </a:lnTo>
                <a:lnTo>
                  <a:pt x="58" y="116"/>
                </a:lnTo>
                <a:lnTo>
                  <a:pt x="46" y="116"/>
                </a:lnTo>
                <a:lnTo>
                  <a:pt x="36" y="112"/>
                </a:lnTo>
                <a:lnTo>
                  <a:pt x="26" y="106"/>
                </a:lnTo>
                <a:lnTo>
                  <a:pt x="16" y="100"/>
                </a:lnTo>
                <a:lnTo>
                  <a:pt x="10" y="90"/>
                </a:lnTo>
                <a:lnTo>
                  <a:pt x="4" y="82"/>
                </a:lnTo>
                <a:lnTo>
                  <a:pt x="2" y="70"/>
                </a:lnTo>
                <a:lnTo>
                  <a:pt x="0" y="58"/>
                </a:lnTo>
                <a:lnTo>
                  <a:pt x="2" y="48"/>
                </a:lnTo>
                <a:lnTo>
                  <a:pt x="4" y="36"/>
                </a:lnTo>
                <a:lnTo>
                  <a:pt x="10" y="26"/>
                </a:lnTo>
                <a:lnTo>
                  <a:pt x="16" y="18"/>
                </a:lnTo>
                <a:lnTo>
                  <a:pt x="26" y="10"/>
                </a:lnTo>
                <a:lnTo>
                  <a:pt x="36" y="6"/>
                </a:lnTo>
                <a:lnTo>
                  <a:pt x="46" y="2"/>
                </a:lnTo>
                <a:lnTo>
                  <a:pt x="58" y="0"/>
                </a:lnTo>
                <a:lnTo>
                  <a:pt x="70" y="2"/>
                </a:lnTo>
                <a:lnTo>
                  <a:pt x="80" y="6"/>
                </a:lnTo>
                <a:lnTo>
                  <a:pt x="90" y="10"/>
                </a:lnTo>
                <a:lnTo>
                  <a:pt x="98" y="18"/>
                </a:lnTo>
                <a:lnTo>
                  <a:pt x="106" y="26"/>
                </a:lnTo>
                <a:lnTo>
                  <a:pt x="110" y="36"/>
                </a:lnTo>
                <a:lnTo>
                  <a:pt x="114" y="48"/>
                </a:lnTo>
                <a:lnTo>
                  <a:pt x="114" y="58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42" name="Rectangle 84"/>
          <p:cNvSpPr>
            <a:spLocks noChangeArrowheads="1"/>
          </p:cNvSpPr>
          <p:nvPr/>
        </p:nvSpPr>
        <p:spPr bwMode="auto">
          <a:xfrm>
            <a:off x="519113" y="3986213"/>
            <a:ext cx="93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92C8"/>
                </a:solidFill>
                <a:latin typeface="Arial Black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62543" name="Rectangle 85"/>
          <p:cNvSpPr>
            <a:spLocks noChangeArrowheads="1"/>
          </p:cNvSpPr>
          <p:nvPr/>
        </p:nvSpPr>
        <p:spPr bwMode="auto">
          <a:xfrm>
            <a:off x="481013" y="3963988"/>
            <a:ext cx="2019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Aqueous humor is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formed by filtration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from the capillaries in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the ciliary processes.</a:t>
            </a:r>
            <a:endParaRPr lang="en-US" sz="1400" b="1">
              <a:latin typeface="Arial" charset="0"/>
            </a:endParaRPr>
          </a:p>
        </p:txBody>
      </p:sp>
      <p:sp>
        <p:nvSpPr>
          <p:cNvPr id="62544" name="Rectangle 86"/>
          <p:cNvSpPr>
            <a:spLocks noChangeArrowheads="1"/>
          </p:cNvSpPr>
          <p:nvPr/>
        </p:nvSpPr>
        <p:spPr bwMode="auto">
          <a:xfrm>
            <a:off x="525463" y="4827588"/>
            <a:ext cx="93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92C8"/>
                </a:solidFill>
                <a:latin typeface="Arial Black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62545" name="Rectangle 87"/>
          <p:cNvSpPr>
            <a:spLocks noChangeArrowheads="1"/>
          </p:cNvSpPr>
          <p:nvPr/>
        </p:nvSpPr>
        <p:spPr bwMode="auto">
          <a:xfrm>
            <a:off x="487363" y="4802188"/>
            <a:ext cx="312578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Aqueous humor flows from the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posterior chamber through the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pupil into the anterior chamber.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Some also flows through the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vitreous humor (not shown).</a:t>
            </a:r>
            <a:endParaRPr lang="en-US" sz="1400" b="1">
              <a:latin typeface="Arial" charset="0"/>
            </a:endParaRPr>
          </a:p>
        </p:txBody>
      </p:sp>
      <p:sp>
        <p:nvSpPr>
          <p:cNvPr id="62546" name="Rectangle 88"/>
          <p:cNvSpPr>
            <a:spLocks noChangeArrowheads="1"/>
          </p:cNvSpPr>
          <p:nvPr/>
        </p:nvSpPr>
        <p:spPr bwMode="auto">
          <a:xfrm>
            <a:off x="509588" y="5872163"/>
            <a:ext cx="93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92C8"/>
                </a:solidFill>
                <a:latin typeface="Arial Black" charset="0"/>
              </a:rPr>
              <a:t>3</a:t>
            </a:r>
            <a:endParaRPr lang="en-US" sz="1400">
              <a:latin typeface="Arial" charset="0"/>
            </a:endParaRPr>
          </a:p>
        </p:txBody>
      </p:sp>
      <p:sp>
        <p:nvSpPr>
          <p:cNvPr id="62547" name="Rectangle 89"/>
          <p:cNvSpPr>
            <a:spLocks noChangeArrowheads="1"/>
          </p:cNvSpPr>
          <p:nvPr/>
        </p:nvSpPr>
        <p:spPr bwMode="auto">
          <a:xfrm>
            <a:off x="474663" y="5849938"/>
            <a:ext cx="307498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     Aqueous humor is reabsorbed </a:t>
            </a: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into the venous blood by the </a:t>
            </a:r>
            <a:endParaRPr lang="en-US" sz="14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500" b="1">
                <a:solidFill>
                  <a:srgbClr val="0092C8"/>
                </a:solidFill>
                <a:latin typeface="Arial" charset="0"/>
              </a:rPr>
              <a:t>scleral venous sinus.</a:t>
            </a:r>
            <a:endParaRPr lang="en-US" sz="1400" b="1">
              <a:latin typeface="Arial" charset="0"/>
            </a:endParaRPr>
          </a:p>
        </p:txBody>
      </p:sp>
      <p:sp>
        <p:nvSpPr>
          <p:cNvPr id="62548" name="Freeform 90"/>
          <p:cNvSpPr>
            <a:spLocks/>
          </p:cNvSpPr>
          <p:nvPr/>
        </p:nvSpPr>
        <p:spPr bwMode="auto">
          <a:xfrm>
            <a:off x="5665788" y="3617913"/>
            <a:ext cx="184150" cy="180975"/>
          </a:xfrm>
          <a:custGeom>
            <a:avLst/>
            <a:gdLst>
              <a:gd name="T0" fmla="*/ 116 w 116"/>
              <a:gd name="T1" fmla="*/ 58 h 114"/>
              <a:gd name="T2" fmla="*/ 114 w 116"/>
              <a:gd name="T3" fmla="*/ 68 h 114"/>
              <a:gd name="T4" fmla="*/ 110 w 116"/>
              <a:gd name="T5" fmla="*/ 80 h 114"/>
              <a:gd name="T6" fmla="*/ 106 w 116"/>
              <a:gd name="T7" fmla="*/ 90 h 114"/>
              <a:gd name="T8" fmla="*/ 98 w 116"/>
              <a:gd name="T9" fmla="*/ 98 h 114"/>
              <a:gd name="T10" fmla="*/ 90 w 116"/>
              <a:gd name="T11" fmla="*/ 106 h 114"/>
              <a:gd name="T12" fmla="*/ 80 w 116"/>
              <a:gd name="T13" fmla="*/ 110 h 114"/>
              <a:gd name="T14" fmla="*/ 68 w 116"/>
              <a:gd name="T15" fmla="*/ 114 h 114"/>
              <a:gd name="T16" fmla="*/ 58 w 116"/>
              <a:gd name="T17" fmla="*/ 114 h 114"/>
              <a:gd name="T18" fmla="*/ 46 w 116"/>
              <a:gd name="T19" fmla="*/ 114 h 114"/>
              <a:gd name="T20" fmla="*/ 34 w 116"/>
              <a:gd name="T21" fmla="*/ 110 h 114"/>
              <a:gd name="T22" fmla="*/ 26 w 116"/>
              <a:gd name="T23" fmla="*/ 106 h 114"/>
              <a:gd name="T24" fmla="*/ 16 w 116"/>
              <a:gd name="T25" fmla="*/ 98 h 114"/>
              <a:gd name="T26" fmla="*/ 10 w 116"/>
              <a:gd name="T27" fmla="*/ 90 h 114"/>
              <a:gd name="T28" fmla="*/ 4 w 116"/>
              <a:gd name="T29" fmla="*/ 80 h 114"/>
              <a:gd name="T30" fmla="*/ 0 w 116"/>
              <a:gd name="T31" fmla="*/ 68 h 114"/>
              <a:gd name="T32" fmla="*/ 0 w 116"/>
              <a:gd name="T33" fmla="*/ 58 h 114"/>
              <a:gd name="T34" fmla="*/ 0 w 116"/>
              <a:gd name="T35" fmla="*/ 46 h 114"/>
              <a:gd name="T36" fmla="*/ 4 w 116"/>
              <a:gd name="T37" fmla="*/ 34 h 114"/>
              <a:gd name="T38" fmla="*/ 10 w 116"/>
              <a:gd name="T39" fmla="*/ 24 h 114"/>
              <a:gd name="T40" fmla="*/ 16 w 116"/>
              <a:gd name="T41" fmla="*/ 16 h 114"/>
              <a:gd name="T42" fmla="*/ 26 w 116"/>
              <a:gd name="T43" fmla="*/ 10 h 114"/>
              <a:gd name="T44" fmla="*/ 34 w 116"/>
              <a:gd name="T45" fmla="*/ 4 h 114"/>
              <a:gd name="T46" fmla="*/ 46 w 116"/>
              <a:gd name="T47" fmla="*/ 0 h 114"/>
              <a:gd name="T48" fmla="*/ 58 w 116"/>
              <a:gd name="T49" fmla="*/ 0 h 114"/>
              <a:gd name="T50" fmla="*/ 68 w 116"/>
              <a:gd name="T51" fmla="*/ 0 h 114"/>
              <a:gd name="T52" fmla="*/ 80 w 116"/>
              <a:gd name="T53" fmla="*/ 4 h 114"/>
              <a:gd name="T54" fmla="*/ 90 w 116"/>
              <a:gd name="T55" fmla="*/ 10 h 114"/>
              <a:gd name="T56" fmla="*/ 98 w 116"/>
              <a:gd name="T57" fmla="*/ 16 h 114"/>
              <a:gd name="T58" fmla="*/ 106 w 116"/>
              <a:gd name="T59" fmla="*/ 24 h 114"/>
              <a:gd name="T60" fmla="*/ 110 w 116"/>
              <a:gd name="T61" fmla="*/ 34 h 114"/>
              <a:gd name="T62" fmla="*/ 114 w 116"/>
              <a:gd name="T63" fmla="*/ 46 h 114"/>
              <a:gd name="T64" fmla="*/ 114 w 116"/>
              <a:gd name="T65" fmla="*/ 58 h 114"/>
              <a:gd name="T66" fmla="*/ 116 w 116"/>
              <a:gd name="T67" fmla="*/ 58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6"/>
              <a:gd name="T103" fmla="*/ 0 h 114"/>
              <a:gd name="T104" fmla="*/ 116 w 116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6" h="114">
                <a:moveTo>
                  <a:pt x="116" y="58"/>
                </a:moveTo>
                <a:lnTo>
                  <a:pt x="114" y="68"/>
                </a:lnTo>
                <a:lnTo>
                  <a:pt x="110" y="80"/>
                </a:lnTo>
                <a:lnTo>
                  <a:pt x="106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68" y="114"/>
                </a:lnTo>
                <a:lnTo>
                  <a:pt x="58" y="114"/>
                </a:lnTo>
                <a:lnTo>
                  <a:pt x="46" y="114"/>
                </a:lnTo>
                <a:lnTo>
                  <a:pt x="34" y="110"/>
                </a:lnTo>
                <a:lnTo>
                  <a:pt x="26" y="106"/>
                </a:lnTo>
                <a:lnTo>
                  <a:pt x="16" y="98"/>
                </a:lnTo>
                <a:lnTo>
                  <a:pt x="10" y="90"/>
                </a:lnTo>
                <a:lnTo>
                  <a:pt x="4" y="80"/>
                </a:lnTo>
                <a:lnTo>
                  <a:pt x="0" y="68"/>
                </a:lnTo>
                <a:lnTo>
                  <a:pt x="0" y="58"/>
                </a:lnTo>
                <a:lnTo>
                  <a:pt x="0" y="46"/>
                </a:lnTo>
                <a:lnTo>
                  <a:pt x="4" y="34"/>
                </a:lnTo>
                <a:lnTo>
                  <a:pt x="10" y="24"/>
                </a:lnTo>
                <a:lnTo>
                  <a:pt x="16" y="16"/>
                </a:lnTo>
                <a:lnTo>
                  <a:pt x="26" y="10"/>
                </a:lnTo>
                <a:lnTo>
                  <a:pt x="34" y="4"/>
                </a:lnTo>
                <a:lnTo>
                  <a:pt x="46" y="0"/>
                </a:lnTo>
                <a:lnTo>
                  <a:pt x="58" y="0"/>
                </a:lnTo>
                <a:lnTo>
                  <a:pt x="68" y="0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6" y="24"/>
                </a:lnTo>
                <a:lnTo>
                  <a:pt x="110" y="34"/>
                </a:lnTo>
                <a:lnTo>
                  <a:pt x="114" y="46"/>
                </a:lnTo>
                <a:lnTo>
                  <a:pt x="114" y="58"/>
                </a:lnTo>
                <a:lnTo>
                  <a:pt x="116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49" name="Freeform 91"/>
          <p:cNvSpPr>
            <a:spLocks/>
          </p:cNvSpPr>
          <p:nvPr/>
        </p:nvSpPr>
        <p:spPr bwMode="auto">
          <a:xfrm>
            <a:off x="5665788" y="3617913"/>
            <a:ext cx="184150" cy="180975"/>
          </a:xfrm>
          <a:custGeom>
            <a:avLst/>
            <a:gdLst>
              <a:gd name="T0" fmla="*/ 116 w 116"/>
              <a:gd name="T1" fmla="*/ 58 h 114"/>
              <a:gd name="T2" fmla="*/ 114 w 116"/>
              <a:gd name="T3" fmla="*/ 68 h 114"/>
              <a:gd name="T4" fmla="*/ 110 w 116"/>
              <a:gd name="T5" fmla="*/ 80 h 114"/>
              <a:gd name="T6" fmla="*/ 106 w 116"/>
              <a:gd name="T7" fmla="*/ 90 h 114"/>
              <a:gd name="T8" fmla="*/ 98 w 116"/>
              <a:gd name="T9" fmla="*/ 98 h 114"/>
              <a:gd name="T10" fmla="*/ 90 w 116"/>
              <a:gd name="T11" fmla="*/ 106 h 114"/>
              <a:gd name="T12" fmla="*/ 80 w 116"/>
              <a:gd name="T13" fmla="*/ 110 h 114"/>
              <a:gd name="T14" fmla="*/ 68 w 116"/>
              <a:gd name="T15" fmla="*/ 114 h 114"/>
              <a:gd name="T16" fmla="*/ 58 w 116"/>
              <a:gd name="T17" fmla="*/ 114 h 114"/>
              <a:gd name="T18" fmla="*/ 46 w 116"/>
              <a:gd name="T19" fmla="*/ 114 h 114"/>
              <a:gd name="T20" fmla="*/ 34 w 116"/>
              <a:gd name="T21" fmla="*/ 110 h 114"/>
              <a:gd name="T22" fmla="*/ 26 w 116"/>
              <a:gd name="T23" fmla="*/ 106 h 114"/>
              <a:gd name="T24" fmla="*/ 16 w 116"/>
              <a:gd name="T25" fmla="*/ 98 h 114"/>
              <a:gd name="T26" fmla="*/ 10 w 116"/>
              <a:gd name="T27" fmla="*/ 90 h 114"/>
              <a:gd name="T28" fmla="*/ 4 w 116"/>
              <a:gd name="T29" fmla="*/ 80 h 114"/>
              <a:gd name="T30" fmla="*/ 0 w 116"/>
              <a:gd name="T31" fmla="*/ 68 h 114"/>
              <a:gd name="T32" fmla="*/ 0 w 116"/>
              <a:gd name="T33" fmla="*/ 58 h 114"/>
              <a:gd name="T34" fmla="*/ 0 w 116"/>
              <a:gd name="T35" fmla="*/ 46 h 114"/>
              <a:gd name="T36" fmla="*/ 4 w 116"/>
              <a:gd name="T37" fmla="*/ 34 h 114"/>
              <a:gd name="T38" fmla="*/ 10 w 116"/>
              <a:gd name="T39" fmla="*/ 24 h 114"/>
              <a:gd name="T40" fmla="*/ 16 w 116"/>
              <a:gd name="T41" fmla="*/ 16 h 114"/>
              <a:gd name="T42" fmla="*/ 26 w 116"/>
              <a:gd name="T43" fmla="*/ 10 h 114"/>
              <a:gd name="T44" fmla="*/ 34 w 116"/>
              <a:gd name="T45" fmla="*/ 4 h 114"/>
              <a:gd name="T46" fmla="*/ 46 w 116"/>
              <a:gd name="T47" fmla="*/ 0 h 114"/>
              <a:gd name="T48" fmla="*/ 58 w 116"/>
              <a:gd name="T49" fmla="*/ 0 h 114"/>
              <a:gd name="T50" fmla="*/ 68 w 116"/>
              <a:gd name="T51" fmla="*/ 0 h 114"/>
              <a:gd name="T52" fmla="*/ 80 w 116"/>
              <a:gd name="T53" fmla="*/ 4 h 114"/>
              <a:gd name="T54" fmla="*/ 90 w 116"/>
              <a:gd name="T55" fmla="*/ 10 h 114"/>
              <a:gd name="T56" fmla="*/ 98 w 116"/>
              <a:gd name="T57" fmla="*/ 16 h 114"/>
              <a:gd name="T58" fmla="*/ 106 w 116"/>
              <a:gd name="T59" fmla="*/ 24 h 114"/>
              <a:gd name="T60" fmla="*/ 110 w 116"/>
              <a:gd name="T61" fmla="*/ 34 h 114"/>
              <a:gd name="T62" fmla="*/ 114 w 116"/>
              <a:gd name="T63" fmla="*/ 46 h 114"/>
              <a:gd name="T64" fmla="*/ 114 w 116"/>
              <a:gd name="T65" fmla="*/ 58 h 1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6"/>
              <a:gd name="T100" fmla="*/ 0 h 114"/>
              <a:gd name="T101" fmla="*/ 116 w 116"/>
              <a:gd name="T102" fmla="*/ 114 h 1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6" h="114">
                <a:moveTo>
                  <a:pt x="116" y="58"/>
                </a:moveTo>
                <a:lnTo>
                  <a:pt x="114" y="68"/>
                </a:lnTo>
                <a:lnTo>
                  <a:pt x="110" y="80"/>
                </a:lnTo>
                <a:lnTo>
                  <a:pt x="106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68" y="114"/>
                </a:lnTo>
                <a:lnTo>
                  <a:pt x="58" y="114"/>
                </a:lnTo>
                <a:lnTo>
                  <a:pt x="46" y="114"/>
                </a:lnTo>
                <a:lnTo>
                  <a:pt x="34" y="110"/>
                </a:lnTo>
                <a:lnTo>
                  <a:pt x="26" y="106"/>
                </a:lnTo>
                <a:lnTo>
                  <a:pt x="16" y="98"/>
                </a:lnTo>
                <a:lnTo>
                  <a:pt x="10" y="90"/>
                </a:lnTo>
                <a:lnTo>
                  <a:pt x="4" y="80"/>
                </a:lnTo>
                <a:lnTo>
                  <a:pt x="0" y="68"/>
                </a:lnTo>
                <a:lnTo>
                  <a:pt x="0" y="58"/>
                </a:lnTo>
                <a:lnTo>
                  <a:pt x="0" y="46"/>
                </a:lnTo>
                <a:lnTo>
                  <a:pt x="4" y="34"/>
                </a:lnTo>
                <a:lnTo>
                  <a:pt x="10" y="24"/>
                </a:lnTo>
                <a:lnTo>
                  <a:pt x="16" y="16"/>
                </a:lnTo>
                <a:lnTo>
                  <a:pt x="26" y="10"/>
                </a:lnTo>
                <a:lnTo>
                  <a:pt x="34" y="4"/>
                </a:lnTo>
                <a:lnTo>
                  <a:pt x="46" y="0"/>
                </a:lnTo>
                <a:lnTo>
                  <a:pt x="58" y="0"/>
                </a:lnTo>
                <a:lnTo>
                  <a:pt x="68" y="0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6" y="24"/>
                </a:lnTo>
                <a:lnTo>
                  <a:pt x="110" y="34"/>
                </a:lnTo>
                <a:lnTo>
                  <a:pt x="114" y="46"/>
                </a:lnTo>
                <a:lnTo>
                  <a:pt x="114" y="58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50" name="Freeform 92"/>
          <p:cNvSpPr>
            <a:spLocks/>
          </p:cNvSpPr>
          <p:nvPr/>
        </p:nvSpPr>
        <p:spPr bwMode="auto">
          <a:xfrm>
            <a:off x="4957763" y="1638300"/>
            <a:ext cx="184150" cy="180975"/>
          </a:xfrm>
          <a:custGeom>
            <a:avLst/>
            <a:gdLst>
              <a:gd name="T0" fmla="*/ 116 w 116"/>
              <a:gd name="T1" fmla="*/ 56 h 114"/>
              <a:gd name="T2" fmla="*/ 116 w 116"/>
              <a:gd name="T3" fmla="*/ 68 h 114"/>
              <a:gd name="T4" fmla="*/ 112 w 116"/>
              <a:gd name="T5" fmla="*/ 80 h 114"/>
              <a:gd name="T6" fmla="*/ 106 w 116"/>
              <a:gd name="T7" fmla="*/ 90 h 114"/>
              <a:gd name="T8" fmla="*/ 100 w 116"/>
              <a:gd name="T9" fmla="*/ 98 h 114"/>
              <a:gd name="T10" fmla="*/ 90 w 116"/>
              <a:gd name="T11" fmla="*/ 104 h 114"/>
              <a:gd name="T12" fmla="*/ 80 w 116"/>
              <a:gd name="T13" fmla="*/ 110 h 114"/>
              <a:gd name="T14" fmla="*/ 70 w 116"/>
              <a:gd name="T15" fmla="*/ 114 h 114"/>
              <a:gd name="T16" fmla="*/ 58 w 116"/>
              <a:gd name="T17" fmla="*/ 114 h 114"/>
              <a:gd name="T18" fmla="*/ 46 w 116"/>
              <a:gd name="T19" fmla="*/ 114 h 114"/>
              <a:gd name="T20" fmla="*/ 36 w 116"/>
              <a:gd name="T21" fmla="*/ 110 h 114"/>
              <a:gd name="T22" fmla="*/ 26 w 116"/>
              <a:gd name="T23" fmla="*/ 104 h 114"/>
              <a:gd name="T24" fmla="*/ 18 w 116"/>
              <a:gd name="T25" fmla="*/ 98 h 114"/>
              <a:gd name="T26" fmla="*/ 10 w 116"/>
              <a:gd name="T27" fmla="*/ 90 h 114"/>
              <a:gd name="T28" fmla="*/ 6 w 116"/>
              <a:gd name="T29" fmla="*/ 80 h 114"/>
              <a:gd name="T30" fmla="*/ 2 w 116"/>
              <a:gd name="T31" fmla="*/ 68 h 114"/>
              <a:gd name="T32" fmla="*/ 0 w 116"/>
              <a:gd name="T33" fmla="*/ 56 h 114"/>
              <a:gd name="T34" fmla="*/ 2 w 116"/>
              <a:gd name="T35" fmla="*/ 46 h 114"/>
              <a:gd name="T36" fmla="*/ 6 w 116"/>
              <a:gd name="T37" fmla="*/ 34 h 114"/>
              <a:gd name="T38" fmla="*/ 10 w 116"/>
              <a:gd name="T39" fmla="*/ 24 h 114"/>
              <a:gd name="T40" fmla="*/ 18 w 116"/>
              <a:gd name="T41" fmla="*/ 16 h 114"/>
              <a:gd name="T42" fmla="*/ 26 w 116"/>
              <a:gd name="T43" fmla="*/ 10 h 114"/>
              <a:gd name="T44" fmla="*/ 36 w 116"/>
              <a:gd name="T45" fmla="*/ 4 h 114"/>
              <a:gd name="T46" fmla="*/ 46 w 116"/>
              <a:gd name="T47" fmla="*/ 0 h 114"/>
              <a:gd name="T48" fmla="*/ 58 w 116"/>
              <a:gd name="T49" fmla="*/ 0 h 114"/>
              <a:gd name="T50" fmla="*/ 70 w 116"/>
              <a:gd name="T51" fmla="*/ 0 h 114"/>
              <a:gd name="T52" fmla="*/ 80 w 116"/>
              <a:gd name="T53" fmla="*/ 4 h 114"/>
              <a:gd name="T54" fmla="*/ 90 w 116"/>
              <a:gd name="T55" fmla="*/ 10 h 114"/>
              <a:gd name="T56" fmla="*/ 100 w 116"/>
              <a:gd name="T57" fmla="*/ 16 h 114"/>
              <a:gd name="T58" fmla="*/ 106 w 116"/>
              <a:gd name="T59" fmla="*/ 24 h 114"/>
              <a:gd name="T60" fmla="*/ 112 w 116"/>
              <a:gd name="T61" fmla="*/ 34 h 114"/>
              <a:gd name="T62" fmla="*/ 116 w 116"/>
              <a:gd name="T63" fmla="*/ 46 h 114"/>
              <a:gd name="T64" fmla="*/ 116 w 116"/>
              <a:gd name="T65" fmla="*/ 54 h 114"/>
              <a:gd name="T66" fmla="*/ 116 w 116"/>
              <a:gd name="T67" fmla="*/ 56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6"/>
              <a:gd name="T103" fmla="*/ 0 h 114"/>
              <a:gd name="T104" fmla="*/ 116 w 116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6" h="114">
                <a:moveTo>
                  <a:pt x="116" y="56"/>
                </a:moveTo>
                <a:lnTo>
                  <a:pt x="116" y="68"/>
                </a:lnTo>
                <a:lnTo>
                  <a:pt x="112" y="80"/>
                </a:lnTo>
                <a:lnTo>
                  <a:pt x="106" y="90"/>
                </a:lnTo>
                <a:lnTo>
                  <a:pt x="100" y="98"/>
                </a:lnTo>
                <a:lnTo>
                  <a:pt x="90" y="104"/>
                </a:lnTo>
                <a:lnTo>
                  <a:pt x="80" y="110"/>
                </a:lnTo>
                <a:lnTo>
                  <a:pt x="70" y="114"/>
                </a:lnTo>
                <a:lnTo>
                  <a:pt x="58" y="114"/>
                </a:lnTo>
                <a:lnTo>
                  <a:pt x="46" y="114"/>
                </a:lnTo>
                <a:lnTo>
                  <a:pt x="36" y="110"/>
                </a:lnTo>
                <a:lnTo>
                  <a:pt x="26" y="104"/>
                </a:lnTo>
                <a:lnTo>
                  <a:pt x="18" y="98"/>
                </a:lnTo>
                <a:lnTo>
                  <a:pt x="10" y="90"/>
                </a:lnTo>
                <a:lnTo>
                  <a:pt x="6" y="80"/>
                </a:lnTo>
                <a:lnTo>
                  <a:pt x="2" y="68"/>
                </a:lnTo>
                <a:lnTo>
                  <a:pt x="0" y="56"/>
                </a:lnTo>
                <a:lnTo>
                  <a:pt x="2" y="46"/>
                </a:lnTo>
                <a:lnTo>
                  <a:pt x="6" y="34"/>
                </a:lnTo>
                <a:lnTo>
                  <a:pt x="10" y="24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0"/>
                </a:lnTo>
                <a:lnTo>
                  <a:pt x="58" y="0"/>
                </a:lnTo>
                <a:lnTo>
                  <a:pt x="70" y="0"/>
                </a:lnTo>
                <a:lnTo>
                  <a:pt x="80" y="4"/>
                </a:lnTo>
                <a:lnTo>
                  <a:pt x="90" y="10"/>
                </a:lnTo>
                <a:lnTo>
                  <a:pt x="100" y="16"/>
                </a:lnTo>
                <a:lnTo>
                  <a:pt x="106" y="24"/>
                </a:lnTo>
                <a:lnTo>
                  <a:pt x="112" y="34"/>
                </a:lnTo>
                <a:lnTo>
                  <a:pt x="116" y="46"/>
                </a:lnTo>
                <a:lnTo>
                  <a:pt x="116" y="54"/>
                </a:lnTo>
                <a:lnTo>
                  <a:pt x="116" y="5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51" name="Freeform 93"/>
          <p:cNvSpPr>
            <a:spLocks/>
          </p:cNvSpPr>
          <p:nvPr/>
        </p:nvSpPr>
        <p:spPr bwMode="auto">
          <a:xfrm>
            <a:off x="4957763" y="1638300"/>
            <a:ext cx="184150" cy="180975"/>
          </a:xfrm>
          <a:custGeom>
            <a:avLst/>
            <a:gdLst>
              <a:gd name="T0" fmla="*/ 116 w 116"/>
              <a:gd name="T1" fmla="*/ 56 h 114"/>
              <a:gd name="T2" fmla="*/ 116 w 116"/>
              <a:gd name="T3" fmla="*/ 68 h 114"/>
              <a:gd name="T4" fmla="*/ 112 w 116"/>
              <a:gd name="T5" fmla="*/ 80 h 114"/>
              <a:gd name="T6" fmla="*/ 106 w 116"/>
              <a:gd name="T7" fmla="*/ 90 h 114"/>
              <a:gd name="T8" fmla="*/ 100 w 116"/>
              <a:gd name="T9" fmla="*/ 98 h 114"/>
              <a:gd name="T10" fmla="*/ 90 w 116"/>
              <a:gd name="T11" fmla="*/ 104 h 114"/>
              <a:gd name="T12" fmla="*/ 80 w 116"/>
              <a:gd name="T13" fmla="*/ 110 h 114"/>
              <a:gd name="T14" fmla="*/ 70 w 116"/>
              <a:gd name="T15" fmla="*/ 114 h 114"/>
              <a:gd name="T16" fmla="*/ 58 w 116"/>
              <a:gd name="T17" fmla="*/ 114 h 114"/>
              <a:gd name="T18" fmla="*/ 46 w 116"/>
              <a:gd name="T19" fmla="*/ 114 h 114"/>
              <a:gd name="T20" fmla="*/ 36 w 116"/>
              <a:gd name="T21" fmla="*/ 110 h 114"/>
              <a:gd name="T22" fmla="*/ 26 w 116"/>
              <a:gd name="T23" fmla="*/ 104 h 114"/>
              <a:gd name="T24" fmla="*/ 18 w 116"/>
              <a:gd name="T25" fmla="*/ 98 h 114"/>
              <a:gd name="T26" fmla="*/ 10 w 116"/>
              <a:gd name="T27" fmla="*/ 90 h 114"/>
              <a:gd name="T28" fmla="*/ 6 w 116"/>
              <a:gd name="T29" fmla="*/ 80 h 114"/>
              <a:gd name="T30" fmla="*/ 2 w 116"/>
              <a:gd name="T31" fmla="*/ 68 h 114"/>
              <a:gd name="T32" fmla="*/ 0 w 116"/>
              <a:gd name="T33" fmla="*/ 56 h 114"/>
              <a:gd name="T34" fmla="*/ 2 w 116"/>
              <a:gd name="T35" fmla="*/ 46 h 114"/>
              <a:gd name="T36" fmla="*/ 6 w 116"/>
              <a:gd name="T37" fmla="*/ 34 h 114"/>
              <a:gd name="T38" fmla="*/ 10 w 116"/>
              <a:gd name="T39" fmla="*/ 24 h 114"/>
              <a:gd name="T40" fmla="*/ 18 w 116"/>
              <a:gd name="T41" fmla="*/ 16 h 114"/>
              <a:gd name="T42" fmla="*/ 26 w 116"/>
              <a:gd name="T43" fmla="*/ 10 h 114"/>
              <a:gd name="T44" fmla="*/ 36 w 116"/>
              <a:gd name="T45" fmla="*/ 4 h 114"/>
              <a:gd name="T46" fmla="*/ 46 w 116"/>
              <a:gd name="T47" fmla="*/ 0 h 114"/>
              <a:gd name="T48" fmla="*/ 58 w 116"/>
              <a:gd name="T49" fmla="*/ 0 h 114"/>
              <a:gd name="T50" fmla="*/ 70 w 116"/>
              <a:gd name="T51" fmla="*/ 0 h 114"/>
              <a:gd name="T52" fmla="*/ 80 w 116"/>
              <a:gd name="T53" fmla="*/ 4 h 114"/>
              <a:gd name="T54" fmla="*/ 90 w 116"/>
              <a:gd name="T55" fmla="*/ 10 h 114"/>
              <a:gd name="T56" fmla="*/ 100 w 116"/>
              <a:gd name="T57" fmla="*/ 16 h 114"/>
              <a:gd name="T58" fmla="*/ 106 w 116"/>
              <a:gd name="T59" fmla="*/ 24 h 114"/>
              <a:gd name="T60" fmla="*/ 112 w 116"/>
              <a:gd name="T61" fmla="*/ 34 h 114"/>
              <a:gd name="T62" fmla="*/ 116 w 116"/>
              <a:gd name="T63" fmla="*/ 46 h 114"/>
              <a:gd name="T64" fmla="*/ 116 w 116"/>
              <a:gd name="T65" fmla="*/ 54 h 11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6"/>
              <a:gd name="T100" fmla="*/ 0 h 114"/>
              <a:gd name="T101" fmla="*/ 116 w 116"/>
              <a:gd name="T102" fmla="*/ 114 h 11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6" h="114">
                <a:moveTo>
                  <a:pt x="116" y="56"/>
                </a:moveTo>
                <a:lnTo>
                  <a:pt x="116" y="68"/>
                </a:lnTo>
                <a:lnTo>
                  <a:pt x="112" y="80"/>
                </a:lnTo>
                <a:lnTo>
                  <a:pt x="106" y="90"/>
                </a:lnTo>
                <a:lnTo>
                  <a:pt x="100" y="98"/>
                </a:lnTo>
                <a:lnTo>
                  <a:pt x="90" y="104"/>
                </a:lnTo>
                <a:lnTo>
                  <a:pt x="80" y="110"/>
                </a:lnTo>
                <a:lnTo>
                  <a:pt x="70" y="114"/>
                </a:lnTo>
                <a:lnTo>
                  <a:pt x="58" y="114"/>
                </a:lnTo>
                <a:lnTo>
                  <a:pt x="46" y="114"/>
                </a:lnTo>
                <a:lnTo>
                  <a:pt x="36" y="110"/>
                </a:lnTo>
                <a:lnTo>
                  <a:pt x="26" y="104"/>
                </a:lnTo>
                <a:lnTo>
                  <a:pt x="18" y="98"/>
                </a:lnTo>
                <a:lnTo>
                  <a:pt x="10" y="90"/>
                </a:lnTo>
                <a:lnTo>
                  <a:pt x="6" y="80"/>
                </a:lnTo>
                <a:lnTo>
                  <a:pt x="2" y="68"/>
                </a:lnTo>
                <a:lnTo>
                  <a:pt x="0" y="56"/>
                </a:lnTo>
                <a:lnTo>
                  <a:pt x="2" y="46"/>
                </a:lnTo>
                <a:lnTo>
                  <a:pt x="6" y="34"/>
                </a:lnTo>
                <a:lnTo>
                  <a:pt x="10" y="24"/>
                </a:lnTo>
                <a:lnTo>
                  <a:pt x="18" y="16"/>
                </a:lnTo>
                <a:lnTo>
                  <a:pt x="26" y="10"/>
                </a:lnTo>
                <a:lnTo>
                  <a:pt x="36" y="4"/>
                </a:lnTo>
                <a:lnTo>
                  <a:pt x="46" y="0"/>
                </a:lnTo>
                <a:lnTo>
                  <a:pt x="58" y="0"/>
                </a:lnTo>
                <a:lnTo>
                  <a:pt x="70" y="0"/>
                </a:lnTo>
                <a:lnTo>
                  <a:pt x="80" y="4"/>
                </a:lnTo>
                <a:lnTo>
                  <a:pt x="90" y="10"/>
                </a:lnTo>
                <a:lnTo>
                  <a:pt x="100" y="16"/>
                </a:lnTo>
                <a:lnTo>
                  <a:pt x="106" y="24"/>
                </a:lnTo>
                <a:lnTo>
                  <a:pt x="112" y="34"/>
                </a:lnTo>
                <a:lnTo>
                  <a:pt x="116" y="46"/>
                </a:lnTo>
                <a:lnTo>
                  <a:pt x="116" y="54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52" name="Freeform 94"/>
          <p:cNvSpPr>
            <a:spLocks/>
          </p:cNvSpPr>
          <p:nvPr/>
        </p:nvSpPr>
        <p:spPr bwMode="auto">
          <a:xfrm>
            <a:off x="4611688" y="3586163"/>
            <a:ext cx="180975" cy="184150"/>
          </a:xfrm>
          <a:custGeom>
            <a:avLst/>
            <a:gdLst>
              <a:gd name="T0" fmla="*/ 114 w 114"/>
              <a:gd name="T1" fmla="*/ 58 h 116"/>
              <a:gd name="T2" fmla="*/ 114 w 114"/>
              <a:gd name="T3" fmla="*/ 70 h 116"/>
              <a:gd name="T4" fmla="*/ 110 w 114"/>
              <a:gd name="T5" fmla="*/ 80 h 116"/>
              <a:gd name="T6" fmla="*/ 104 w 114"/>
              <a:gd name="T7" fmla="*/ 90 h 116"/>
              <a:gd name="T8" fmla="*/ 98 w 114"/>
              <a:gd name="T9" fmla="*/ 98 h 116"/>
              <a:gd name="T10" fmla="*/ 90 w 114"/>
              <a:gd name="T11" fmla="*/ 106 h 116"/>
              <a:gd name="T12" fmla="*/ 80 w 114"/>
              <a:gd name="T13" fmla="*/ 110 h 116"/>
              <a:gd name="T14" fmla="*/ 68 w 114"/>
              <a:gd name="T15" fmla="*/ 114 h 116"/>
              <a:gd name="T16" fmla="*/ 56 w 114"/>
              <a:gd name="T17" fmla="*/ 116 h 116"/>
              <a:gd name="T18" fmla="*/ 46 w 114"/>
              <a:gd name="T19" fmla="*/ 114 h 116"/>
              <a:gd name="T20" fmla="*/ 34 w 114"/>
              <a:gd name="T21" fmla="*/ 110 h 116"/>
              <a:gd name="T22" fmla="*/ 24 w 114"/>
              <a:gd name="T23" fmla="*/ 106 h 116"/>
              <a:gd name="T24" fmla="*/ 16 w 114"/>
              <a:gd name="T25" fmla="*/ 98 h 116"/>
              <a:gd name="T26" fmla="*/ 8 w 114"/>
              <a:gd name="T27" fmla="*/ 90 h 116"/>
              <a:gd name="T28" fmla="*/ 4 w 114"/>
              <a:gd name="T29" fmla="*/ 80 h 116"/>
              <a:gd name="T30" fmla="*/ 0 w 114"/>
              <a:gd name="T31" fmla="*/ 70 h 116"/>
              <a:gd name="T32" fmla="*/ 0 w 114"/>
              <a:gd name="T33" fmla="*/ 58 h 116"/>
              <a:gd name="T34" fmla="*/ 0 w 114"/>
              <a:gd name="T35" fmla="*/ 46 h 116"/>
              <a:gd name="T36" fmla="*/ 4 w 114"/>
              <a:gd name="T37" fmla="*/ 34 h 116"/>
              <a:gd name="T38" fmla="*/ 8 w 114"/>
              <a:gd name="T39" fmla="*/ 26 h 116"/>
              <a:gd name="T40" fmla="*/ 16 w 114"/>
              <a:gd name="T41" fmla="*/ 16 h 116"/>
              <a:gd name="T42" fmla="*/ 24 w 114"/>
              <a:gd name="T43" fmla="*/ 10 h 116"/>
              <a:gd name="T44" fmla="*/ 34 w 114"/>
              <a:gd name="T45" fmla="*/ 4 h 116"/>
              <a:gd name="T46" fmla="*/ 46 w 114"/>
              <a:gd name="T47" fmla="*/ 0 h 116"/>
              <a:gd name="T48" fmla="*/ 56 w 114"/>
              <a:gd name="T49" fmla="*/ 0 h 116"/>
              <a:gd name="T50" fmla="*/ 68 w 114"/>
              <a:gd name="T51" fmla="*/ 0 h 116"/>
              <a:gd name="T52" fmla="*/ 80 w 114"/>
              <a:gd name="T53" fmla="*/ 4 h 116"/>
              <a:gd name="T54" fmla="*/ 90 w 114"/>
              <a:gd name="T55" fmla="*/ 10 h 116"/>
              <a:gd name="T56" fmla="*/ 98 w 114"/>
              <a:gd name="T57" fmla="*/ 16 h 116"/>
              <a:gd name="T58" fmla="*/ 104 w 114"/>
              <a:gd name="T59" fmla="*/ 26 h 116"/>
              <a:gd name="T60" fmla="*/ 110 w 114"/>
              <a:gd name="T61" fmla="*/ 34 h 116"/>
              <a:gd name="T62" fmla="*/ 114 w 114"/>
              <a:gd name="T63" fmla="*/ 46 h 116"/>
              <a:gd name="T64" fmla="*/ 114 w 114"/>
              <a:gd name="T65" fmla="*/ 56 h 116"/>
              <a:gd name="T66" fmla="*/ 114 w 114"/>
              <a:gd name="T67" fmla="*/ 58 h 1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4"/>
              <a:gd name="T103" fmla="*/ 0 h 116"/>
              <a:gd name="T104" fmla="*/ 114 w 114"/>
              <a:gd name="T105" fmla="*/ 116 h 1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4" h="116">
                <a:moveTo>
                  <a:pt x="114" y="58"/>
                </a:moveTo>
                <a:lnTo>
                  <a:pt x="114" y="70"/>
                </a:lnTo>
                <a:lnTo>
                  <a:pt x="110" y="80"/>
                </a:lnTo>
                <a:lnTo>
                  <a:pt x="104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68" y="114"/>
                </a:lnTo>
                <a:lnTo>
                  <a:pt x="56" y="116"/>
                </a:lnTo>
                <a:lnTo>
                  <a:pt x="46" y="114"/>
                </a:lnTo>
                <a:lnTo>
                  <a:pt x="34" y="110"/>
                </a:lnTo>
                <a:lnTo>
                  <a:pt x="24" y="106"/>
                </a:lnTo>
                <a:lnTo>
                  <a:pt x="16" y="98"/>
                </a:lnTo>
                <a:lnTo>
                  <a:pt x="8" y="90"/>
                </a:lnTo>
                <a:lnTo>
                  <a:pt x="4" y="80"/>
                </a:lnTo>
                <a:lnTo>
                  <a:pt x="0" y="70"/>
                </a:lnTo>
                <a:lnTo>
                  <a:pt x="0" y="58"/>
                </a:lnTo>
                <a:lnTo>
                  <a:pt x="0" y="46"/>
                </a:lnTo>
                <a:lnTo>
                  <a:pt x="4" y="34"/>
                </a:lnTo>
                <a:lnTo>
                  <a:pt x="8" y="26"/>
                </a:lnTo>
                <a:lnTo>
                  <a:pt x="16" y="16"/>
                </a:lnTo>
                <a:lnTo>
                  <a:pt x="24" y="10"/>
                </a:lnTo>
                <a:lnTo>
                  <a:pt x="34" y="4"/>
                </a:lnTo>
                <a:lnTo>
                  <a:pt x="46" y="0"/>
                </a:lnTo>
                <a:lnTo>
                  <a:pt x="56" y="0"/>
                </a:lnTo>
                <a:lnTo>
                  <a:pt x="68" y="0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4" y="26"/>
                </a:lnTo>
                <a:lnTo>
                  <a:pt x="110" y="34"/>
                </a:lnTo>
                <a:lnTo>
                  <a:pt x="114" y="46"/>
                </a:lnTo>
                <a:lnTo>
                  <a:pt x="114" y="56"/>
                </a:lnTo>
                <a:lnTo>
                  <a:pt x="114" y="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53" name="Freeform 95"/>
          <p:cNvSpPr>
            <a:spLocks/>
          </p:cNvSpPr>
          <p:nvPr/>
        </p:nvSpPr>
        <p:spPr bwMode="auto">
          <a:xfrm>
            <a:off x="4611688" y="3586163"/>
            <a:ext cx="180975" cy="184150"/>
          </a:xfrm>
          <a:custGeom>
            <a:avLst/>
            <a:gdLst>
              <a:gd name="T0" fmla="*/ 114 w 114"/>
              <a:gd name="T1" fmla="*/ 58 h 116"/>
              <a:gd name="T2" fmla="*/ 114 w 114"/>
              <a:gd name="T3" fmla="*/ 70 h 116"/>
              <a:gd name="T4" fmla="*/ 110 w 114"/>
              <a:gd name="T5" fmla="*/ 80 h 116"/>
              <a:gd name="T6" fmla="*/ 104 w 114"/>
              <a:gd name="T7" fmla="*/ 90 h 116"/>
              <a:gd name="T8" fmla="*/ 98 w 114"/>
              <a:gd name="T9" fmla="*/ 98 h 116"/>
              <a:gd name="T10" fmla="*/ 90 w 114"/>
              <a:gd name="T11" fmla="*/ 106 h 116"/>
              <a:gd name="T12" fmla="*/ 80 w 114"/>
              <a:gd name="T13" fmla="*/ 110 h 116"/>
              <a:gd name="T14" fmla="*/ 68 w 114"/>
              <a:gd name="T15" fmla="*/ 114 h 116"/>
              <a:gd name="T16" fmla="*/ 56 w 114"/>
              <a:gd name="T17" fmla="*/ 116 h 116"/>
              <a:gd name="T18" fmla="*/ 46 w 114"/>
              <a:gd name="T19" fmla="*/ 114 h 116"/>
              <a:gd name="T20" fmla="*/ 34 w 114"/>
              <a:gd name="T21" fmla="*/ 110 h 116"/>
              <a:gd name="T22" fmla="*/ 24 w 114"/>
              <a:gd name="T23" fmla="*/ 106 h 116"/>
              <a:gd name="T24" fmla="*/ 16 w 114"/>
              <a:gd name="T25" fmla="*/ 98 h 116"/>
              <a:gd name="T26" fmla="*/ 8 w 114"/>
              <a:gd name="T27" fmla="*/ 90 h 116"/>
              <a:gd name="T28" fmla="*/ 4 w 114"/>
              <a:gd name="T29" fmla="*/ 80 h 116"/>
              <a:gd name="T30" fmla="*/ 0 w 114"/>
              <a:gd name="T31" fmla="*/ 70 h 116"/>
              <a:gd name="T32" fmla="*/ 0 w 114"/>
              <a:gd name="T33" fmla="*/ 58 h 116"/>
              <a:gd name="T34" fmla="*/ 0 w 114"/>
              <a:gd name="T35" fmla="*/ 46 h 116"/>
              <a:gd name="T36" fmla="*/ 4 w 114"/>
              <a:gd name="T37" fmla="*/ 34 h 116"/>
              <a:gd name="T38" fmla="*/ 8 w 114"/>
              <a:gd name="T39" fmla="*/ 26 h 116"/>
              <a:gd name="T40" fmla="*/ 16 w 114"/>
              <a:gd name="T41" fmla="*/ 16 h 116"/>
              <a:gd name="T42" fmla="*/ 24 w 114"/>
              <a:gd name="T43" fmla="*/ 10 h 116"/>
              <a:gd name="T44" fmla="*/ 34 w 114"/>
              <a:gd name="T45" fmla="*/ 4 h 116"/>
              <a:gd name="T46" fmla="*/ 46 w 114"/>
              <a:gd name="T47" fmla="*/ 0 h 116"/>
              <a:gd name="T48" fmla="*/ 56 w 114"/>
              <a:gd name="T49" fmla="*/ 0 h 116"/>
              <a:gd name="T50" fmla="*/ 68 w 114"/>
              <a:gd name="T51" fmla="*/ 0 h 116"/>
              <a:gd name="T52" fmla="*/ 80 w 114"/>
              <a:gd name="T53" fmla="*/ 4 h 116"/>
              <a:gd name="T54" fmla="*/ 90 w 114"/>
              <a:gd name="T55" fmla="*/ 10 h 116"/>
              <a:gd name="T56" fmla="*/ 98 w 114"/>
              <a:gd name="T57" fmla="*/ 16 h 116"/>
              <a:gd name="T58" fmla="*/ 104 w 114"/>
              <a:gd name="T59" fmla="*/ 26 h 116"/>
              <a:gd name="T60" fmla="*/ 110 w 114"/>
              <a:gd name="T61" fmla="*/ 34 h 116"/>
              <a:gd name="T62" fmla="*/ 114 w 114"/>
              <a:gd name="T63" fmla="*/ 46 h 116"/>
              <a:gd name="T64" fmla="*/ 114 w 114"/>
              <a:gd name="T65" fmla="*/ 56 h 1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4"/>
              <a:gd name="T100" fmla="*/ 0 h 116"/>
              <a:gd name="T101" fmla="*/ 114 w 114"/>
              <a:gd name="T102" fmla="*/ 116 h 1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4" h="116">
                <a:moveTo>
                  <a:pt x="114" y="58"/>
                </a:moveTo>
                <a:lnTo>
                  <a:pt x="114" y="70"/>
                </a:lnTo>
                <a:lnTo>
                  <a:pt x="110" y="80"/>
                </a:lnTo>
                <a:lnTo>
                  <a:pt x="104" y="90"/>
                </a:lnTo>
                <a:lnTo>
                  <a:pt x="98" y="98"/>
                </a:lnTo>
                <a:lnTo>
                  <a:pt x="90" y="106"/>
                </a:lnTo>
                <a:lnTo>
                  <a:pt x="80" y="110"/>
                </a:lnTo>
                <a:lnTo>
                  <a:pt x="68" y="114"/>
                </a:lnTo>
                <a:lnTo>
                  <a:pt x="56" y="116"/>
                </a:lnTo>
                <a:lnTo>
                  <a:pt x="46" y="114"/>
                </a:lnTo>
                <a:lnTo>
                  <a:pt x="34" y="110"/>
                </a:lnTo>
                <a:lnTo>
                  <a:pt x="24" y="106"/>
                </a:lnTo>
                <a:lnTo>
                  <a:pt x="16" y="98"/>
                </a:lnTo>
                <a:lnTo>
                  <a:pt x="8" y="90"/>
                </a:lnTo>
                <a:lnTo>
                  <a:pt x="4" y="80"/>
                </a:lnTo>
                <a:lnTo>
                  <a:pt x="0" y="70"/>
                </a:lnTo>
                <a:lnTo>
                  <a:pt x="0" y="58"/>
                </a:lnTo>
                <a:lnTo>
                  <a:pt x="0" y="46"/>
                </a:lnTo>
                <a:lnTo>
                  <a:pt x="4" y="34"/>
                </a:lnTo>
                <a:lnTo>
                  <a:pt x="8" y="26"/>
                </a:lnTo>
                <a:lnTo>
                  <a:pt x="16" y="16"/>
                </a:lnTo>
                <a:lnTo>
                  <a:pt x="24" y="10"/>
                </a:lnTo>
                <a:lnTo>
                  <a:pt x="34" y="4"/>
                </a:lnTo>
                <a:lnTo>
                  <a:pt x="46" y="0"/>
                </a:lnTo>
                <a:lnTo>
                  <a:pt x="56" y="0"/>
                </a:lnTo>
                <a:lnTo>
                  <a:pt x="68" y="0"/>
                </a:lnTo>
                <a:lnTo>
                  <a:pt x="80" y="4"/>
                </a:lnTo>
                <a:lnTo>
                  <a:pt x="90" y="10"/>
                </a:lnTo>
                <a:lnTo>
                  <a:pt x="98" y="16"/>
                </a:lnTo>
                <a:lnTo>
                  <a:pt x="104" y="26"/>
                </a:lnTo>
                <a:lnTo>
                  <a:pt x="110" y="34"/>
                </a:lnTo>
                <a:lnTo>
                  <a:pt x="114" y="46"/>
                </a:lnTo>
                <a:lnTo>
                  <a:pt x="114" y="56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54" name="Rectangle 96"/>
          <p:cNvSpPr>
            <a:spLocks noChangeArrowheads="1"/>
          </p:cNvSpPr>
          <p:nvPr/>
        </p:nvSpPr>
        <p:spPr bwMode="auto">
          <a:xfrm>
            <a:off x="5713413" y="3605213"/>
            <a:ext cx="93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92C8"/>
                </a:solidFill>
                <a:latin typeface="Arial Black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62555" name="Rectangle 97"/>
          <p:cNvSpPr>
            <a:spLocks noChangeArrowheads="1"/>
          </p:cNvSpPr>
          <p:nvPr/>
        </p:nvSpPr>
        <p:spPr bwMode="auto">
          <a:xfrm>
            <a:off x="5005388" y="1627188"/>
            <a:ext cx="93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92C8"/>
                </a:solidFill>
                <a:latin typeface="Arial Black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62556" name="Rectangle 98"/>
          <p:cNvSpPr>
            <a:spLocks noChangeArrowheads="1"/>
          </p:cNvSpPr>
          <p:nvPr/>
        </p:nvSpPr>
        <p:spPr bwMode="auto">
          <a:xfrm>
            <a:off x="4656138" y="3573463"/>
            <a:ext cx="936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0092C8"/>
                </a:solidFill>
                <a:latin typeface="Arial Black" charset="0"/>
              </a:rPr>
              <a:t>3</a:t>
            </a:r>
            <a:endParaRPr lang="en-US" sz="1400">
              <a:latin typeface="Arial" charset="0"/>
            </a:endParaRPr>
          </a:p>
        </p:txBody>
      </p:sp>
      <p:sp>
        <p:nvSpPr>
          <p:cNvPr id="62557" name="AutoShape 99"/>
          <p:cNvSpPr>
            <a:spLocks/>
          </p:cNvSpPr>
          <p:nvPr/>
        </p:nvSpPr>
        <p:spPr bwMode="auto">
          <a:xfrm>
            <a:off x="8121650" y="3741738"/>
            <a:ext cx="101600" cy="1231900"/>
          </a:xfrm>
          <a:prstGeom prst="righ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Lens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Biconvex, transparent, flexible, elastic, and avascular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Allows precise focusing of light on the retina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Cells of lens epithelium differentiate into lens fibers that form the bulk of the lens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Lens fibers—cells filled with the transparent protein crystallin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Lens becomes denser, more convex, and less elastic with age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Cataracts (clouding of lens) occur as a consequence of aging, diabetes mellitus, heavy smoking, and frequent exposure to intense sunlight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ChangeArrowheads="1"/>
          </p:cNvSpPr>
          <p:nvPr/>
        </p:nvSpPr>
        <p:spPr bwMode="auto">
          <a:xfrm>
            <a:off x="8151813" y="6581775"/>
            <a:ext cx="989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15.9</a:t>
            </a:r>
          </a:p>
        </p:txBody>
      </p:sp>
      <p:pic>
        <p:nvPicPr>
          <p:cNvPr id="64515" name="Picture 8"/>
          <p:cNvPicPr>
            <a:picLocks noChangeAspect="1" noChangeArrowheads="1"/>
          </p:cNvPicPr>
          <p:nvPr/>
        </p:nvPicPr>
        <p:blipFill>
          <a:blip r:embed="rId2"/>
          <a:srcRect b="6262"/>
          <a:stretch>
            <a:fillRect/>
          </a:stretch>
        </p:blipFill>
        <p:spPr bwMode="auto">
          <a:xfrm>
            <a:off x="303213" y="762000"/>
            <a:ext cx="8535987" cy="522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15.1a</a:t>
            </a:r>
          </a:p>
        </p:txBody>
      </p:sp>
      <p:pic>
        <p:nvPicPr>
          <p:cNvPr id="28675" name="Picture 10" descr="figure_15_01_a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953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Line 11"/>
          <p:cNvSpPr>
            <a:spLocks noChangeShapeType="1"/>
          </p:cNvSpPr>
          <p:nvPr/>
        </p:nvSpPr>
        <p:spPr bwMode="auto">
          <a:xfrm flipH="1">
            <a:off x="1762125" y="681038"/>
            <a:ext cx="8953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Freeform 12"/>
          <p:cNvSpPr>
            <a:spLocks/>
          </p:cNvSpPr>
          <p:nvPr/>
        </p:nvSpPr>
        <p:spPr bwMode="auto">
          <a:xfrm>
            <a:off x="1479550" y="1157288"/>
            <a:ext cx="3127375" cy="1012825"/>
          </a:xfrm>
          <a:custGeom>
            <a:avLst/>
            <a:gdLst>
              <a:gd name="T0" fmla="*/ 1970 w 1970"/>
              <a:gd name="T1" fmla="*/ 638 h 638"/>
              <a:gd name="T2" fmla="*/ 716 w 1970"/>
              <a:gd name="T3" fmla="*/ 0 h 638"/>
              <a:gd name="T4" fmla="*/ 0 w 1970"/>
              <a:gd name="T5" fmla="*/ 0 h 638"/>
              <a:gd name="T6" fmla="*/ 0 60000 65536"/>
              <a:gd name="T7" fmla="*/ 0 60000 65536"/>
              <a:gd name="T8" fmla="*/ 0 60000 65536"/>
              <a:gd name="T9" fmla="*/ 0 w 1970"/>
              <a:gd name="T10" fmla="*/ 0 h 638"/>
              <a:gd name="T11" fmla="*/ 1970 w 1970"/>
              <a:gd name="T12" fmla="*/ 638 h 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70" h="638">
                <a:moveTo>
                  <a:pt x="1970" y="638"/>
                </a:moveTo>
                <a:lnTo>
                  <a:pt x="716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Freeform 13"/>
          <p:cNvSpPr>
            <a:spLocks/>
          </p:cNvSpPr>
          <p:nvPr/>
        </p:nvSpPr>
        <p:spPr bwMode="auto">
          <a:xfrm>
            <a:off x="1981200" y="2151063"/>
            <a:ext cx="2663825" cy="727075"/>
          </a:xfrm>
          <a:custGeom>
            <a:avLst/>
            <a:gdLst>
              <a:gd name="T0" fmla="*/ 1678 w 1678"/>
              <a:gd name="T1" fmla="*/ 458 h 458"/>
              <a:gd name="T2" fmla="*/ 400 w 1678"/>
              <a:gd name="T3" fmla="*/ 0 h 458"/>
              <a:gd name="T4" fmla="*/ 0 w 1678"/>
              <a:gd name="T5" fmla="*/ 0 h 458"/>
              <a:gd name="T6" fmla="*/ 0 60000 65536"/>
              <a:gd name="T7" fmla="*/ 0 60000 65536"/>
              <a:gd name="T8" fmla="*/ 0 60000 65536"/>
              <a:gd name="T9" fmla="*/ 0 w 1678"/>
              <a:gd name="T10" fmla="*/ 0 h 458"/>
              <a:gd name="T11" fmla="*/ 1678 w 1678"/>
              <a:gd name="T12" fmla="*/ 458 h 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8" h="458">
                <a:moveTo>
                  <a:pt x="1678" y="458"/>
                </a:moveTo>
                <a:lnTo>
                  <a:pt x="4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Freeform 14"/>
          <p:cNvSpPr>
            <a:spLocks/>
          </p:cNvSpPr>
          <p:nvPr/>
        </p:nvSpPr>
        <p:spPr bwMode="auto">
          <a:xfrm>
            <a:off x="1955800" y="1674813"/>
            <a:ext cx="2784475" cy="825500"/>
          </a:xfrm>
          <a:custGeom>
            <a:avLst/>
            <a:gdLst>
              <a:gd name="T0" fmla="*/ 1754 w 1754"/>
              <a:gd name="T1" fmla="*/ 520 h 520"/>
              <a:gd name="T2" fmla="*/ 416 w 1754"/>
              <a:gd name="T3" fmla="*/ 0 h 520"/>
              <a:gd name="T4" fmla="*/ 0 w 1754"/>
              <a:gd name="T5" fmla="*/ 0 h 520"/>
              <a:gd name="T6" fmla="*/ 0 60000 65536"/>
              <a:gd name="T7" fmla="*/ 0 60000 65536"/>
              <a:gd name="T8" fmla="*/ 0 60000 65536"/>
              <a:gd name="T9" fmla="*/ 0 w 1754"/>
              <a:gd name="T10" fmla="*/ 0 h 520"/>
              <a:gd name="T11" fmla="*/ 1754 w 1754"/>
              <a:gd name="T12" fmla="*/ 520 h 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54" h="520">
                <a:moveTo>
                  <a:pt x="1754" y="520"/>
                </a:moveTo>
                <a:lnTo>
                  <a:pt x="416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Freeform 15"/>
          <p:cNvSpPr>
            <a:spLocks/>
          </p:cNvSpPr>
          <p:nvPr/>
        </p:nvSpPr>
        <p:spPr bwMode="auto">
          <a:xfrm>
            <a:off x="1841500" y="3268663"/>
            <a:ext cx="2019300" cy="193675"/>
          </a:xfrm>
          <a:custGeom>
            <a:avLst/>
            <a:gdLst>
              <a:gd name="T0" fmla="*/ 1272 w 1272"/>
              <a:gd name="T1" fmla="*/ 122 h 122"/>
              <a:gd name="T2" fmla="*/ 500 w 1272"/>
              <a:gd name="T3" fmla="*/ 0 h 122"/>
              <a:gd name="T4" fmla="*/ 0 w 1272"/>
              <a:gd name="T5" fmla="*/ 0 h 122"/>
              <a:gd name="T6" fmla="*/ 0 60000 65536"/>
              <a:gd name="T7" fmla="*/ 0 60000 65536"/>
              <a:gd name="T8" fmla="*/ 0 60000 65536"/>
              <a:gd name="T9" fmla="*/ 0 w 1272"/>
              <a:gd name="T10" fmla="*/ 0 h 122"/>
              <a:gd name="T11" fmla="*/ 1272 w 1272"/>
              <a:gd name="T12" fmla="*/ 122 h 1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72" h="122">
                <a:moveTo>
                  <a:pt x="1272" y="122"/>
                </a:moveTo>
                <a:lnTo>
                  <a:pt x="500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Freeform 16"/>
          <p:cNvSpPr>
            <a:spLocks/>
          </p:cNvSpPr>
          <p:nvPr/>
        </p:nvSpPr>
        <p:spPr bwMode="auto">
          <a:xfrm>
            <a:off x="1123950" y="3605213"/>
            <a:ext cx="3714750" cy="1165225"/>
          </a:xfrm>
          <a:custGeom>
            <a:avLst/>
            <a:gdLst>
              <a:gd name="T0" fmla="*/ 0 w 2340"/>
              <a:gd name="T1" fmla="*/ 734 h 734"/>
              <a:gd name="T2" fmla="*/ 1266 w 2340"/>
              <a:gd name="T3" fmla="*/ 734 h 734"/>
              <a:gd name="T4" fmla="*/ 2340 w 2340"/>
              <a:gd name="T5" fmla="*/ 0 h 734"/>
              <a:gd name="T6" fmla="*/ 0 60000 65536"/>
              <a:gd name="T7" fmla="*/ 0 60000 65536"/>
              <a:gd name="T8" fmla="*/ 0 60000 65536"/>
              <a:gd name="T9" fmla="*/ 0 w 2340"/>
              <a:gd name="T10" fmla="*/ 0 h 734"/>
              <a:gd name="T11" fmla="*/ 2340 w 2340"/>
              <a:gd name="T12" fmla="*/ 734 h 7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0" h="734">
                <a:moveTo>
                  <a:pt x="0" y="734"/>
                </a:moveTo>
                <a:lnTo>
                  <a:pt x="1266" y="734"/>
                </a:lnTo>
                <a:lnTo>
                  <a:pt x="2340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Freeform 17"/>
          <p:cNvSpPr>
            <a:spLocks/>
          </p:cNvSpPr>
          <p:nvPr/>
        </p:nvSpPr>
        <p:spPr bwMode="auto">
          <a:xfrm>
            <a:off x="1555750" y="3582988"/>
            <a:ext cx="2044700" cy="371475"/>
          </a:xfrm>
          <a:custGeom>
            <a:avLst/>
            <a:gdLst>
              <a:gd name="T0" fmla="*/ 0 w 1288"/>
              <a:gd name="T1" fmla="*/ 234 h 234"/>
              <a:gd name="T2" fmla="*/ 994 w 1288"/>
              <a:gd name="T3" fmla="*/ 234 h 234"/>
              <a:gd name="T4" fmla="*/ 1288 w 1288"/>
              <a:gd name="T5" fmla="*/ 0 h 234"/>
              <a:gd name="T6" fmla="*/ 0 60000 65536"/>
              <a:gd name="T7" fmla="*/ 0 60000 65536"/>
              <a:gd name="T8" fmla="*/ 0 60000 65536"/>
              <a:gd name="T9" fmla="*/ 0 w 1288"/>
              <a:gd name="T10" fmla="*/ 0 h 234"/>
              <a:gd name="T11" fmla="*/ 1288 w 128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8" h="234">
                <a:moveTo>
                  <a:pt x="0" y="234"/>
                </a:moveTo>
                <a:lnTo>
                  <a:pt x="994" y="234"/>
                </a:lnTo>
                <a:lnTo>
                  <a:pt x="1288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Freeform 18"/>
          <p:cNvSpPr>
            <a:spLocks/>
          </p:cNvSpPr>
          <p:nvPr/>
        </p:nvSpPr>
        <p:spPr bwMode="auto">
          <a:xfrm>
            <a:off x="1482725" y="4154488"/>
            <a:ext cx="2974975" cy="1104900"/>
          </a:xfrm>
          <a:custGeom>
            <a:avLst/>
            <a:gdLst>
              <a:gd name="T0" fmla="*/ 0 w 1874"/>
              <a:gd name="T1" fmla="*/ 696 h 696"/>
              <a:gd name="T2" fmla="*/ 848 w 1874"/>
              <a:gd name="T3" fmla="*/ 696 h 696"/>
              <a:gd name="T4" fmla="*/ 1874 w 1874"/>
              <a:gd name="T5" fmla="*/ 0 h 696"/>
              <a:gd name="T6" fmla="*/ 0 60000 65536"/>
              <a:gd name="T7" fmla="*/ 0 60000 65536"/>
              <a:gd name="T8" fmla="*/ 0 60000 65536"/>
              <a:gd name="T9" fmla="*/ 0 w 1874"/>
              <a:gd name="T10" fmla="*/ 0 h 696"/>
              <a:gd name="T11" fmla="*/ 1874 w 1874"/>
              <a:gd name="T12" fmla="*/ 696 h 6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4" h="696">
                <a:moveTo>
                  <a:pt x="0" y="696"/>
                </a:moveTo>
                <a:lnTo>
                  <a:pt x="848" y="696"/>
                </a:lnTo>
                <a:lnTo>
                  <a:pt x="1874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Freeform 19"/>
          <p:cNvSpPr>
            <a:spLocks/>
          </p:cNvSpPr>
          <p:nvPr/>
        </p:nvSpPr>
        <p:spPr bwMode="auto">
          <a:xfrm>
            <a:off x="3654425" y="3382963"/>
            <a:ext cx="1600200" cy="1863725"/>
          </a:xfrm>
          <a:custGeom>
            <a:avLst/>
            <a:gdLst>
              <a:gd name="T0" fmla="*/ 0 w 1008"/>
              <a:gd name="T1" fmla="*/ 1174 h 1174"/>
              <a:gd name="T2" fmla="*/ 0 w 1008"/>
              <a:gd name="T3" fmla="*/ 1086 h 1174"/>
              <a:gd name="T4" fmla="*/ 1008 w 1008"/>
              <a:gd name="T5" fmla="*/ 0 h 1174"/>
              <a:gd name="T6" fmla="*/ 0 60000 65536"/>
              <a:gd name="T7" fmla="*/ 0 60000 65536"/>
              <a:gd name="T8" fmla="*/ 0 60000 65536"/>
              <a:gd name="T9" fmla="*/ 0 w 1008"/>
              <a:gd name="T10" fmla="*/ 0 h 1174"/>
              <a:gd name="T11" fmla="*/ 1008 w 1008"/>
              <a:gd name="T12" fmla="*/ 1174 h 1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1174">
                <a:moveTo>
                  <a:pt x="0" y="1174"/>
                </a:moveTo>
                <a:lnTo>
                  <a:pt x="0" y="1086"/>
                </a:lnTo>
                <a:lnTo>
                  <a:pt x="1008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Freeform 20"/>
          <p:cNvSpPr>
            <a:spLocks/>
          </p:cNvSpPr>
          <p:nvPr/>
        </p:nvSpPr>
        <p:spPr bwMode="auto">
          <a:xfrm>
            <a:off x="4721225" y="3795713"/>
            <a:ext cx="1539875" cy="1450975"/>
          </a:xfrm>
          <a:custGeom>
            <a:avLst/>
            <a:gdLst>
              <a:gd name="T0" fmla="*/ 0 w 970"/>
              <a:gd name="T1" fmla="*/ 914 h 914"/>
              <a:gd name="T2" fmla="*/ 0 w 970"/>
              <a:gd name="T3" fmla="*/ 702 h 914"/>
              <a:gd name="T4" fmla="*/ 970 w 970"/>
              <a:gd name="T5" fmla="*/ 0 h 914"/>
              <a:gd name="T6" fmla="*/ 0 60000 65536"/>
              <a:gd name="T7" fmla="*/ 0 60000 65536"/>
              <a:gd name="T8" fmla="*/ 0 60000 65536"/>
              <a:gd name="T9" fmla="*/ 0 w 970"/>
              <a:gd name="T10" fmla="*/ 0 h 914"/>
              <a:gd name="T11" fmla="*/ 970 w 970"/>
              <a:gd name="T12" fmla="*/ 914 h 9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0" h="914">
                <a:moveTo>
                  <a:pt x="0" y="914"/>
                </a:moveTo>
                <a:lnTo>
                  <a:pt x="0" y="702"/>
                </a:lnTo>
                <a:lnTo>
                  <a:pt x="970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Freeform 21"/>
          <p:cNvSpPr>
            <a:spLocks/>
          </p:cNvSpPr>
          <p:nvPr/>
        </p:nvSpPr>
        <p:spPr bwMode="auto">
          <a:xfrm>
            <a:off x="6175375" y="3659188"/>
            <a:ext cx="939800" cy="1587500"/>
          </a:xfrm>
          <a:custGeom>
            <a:avLst/>
            <a:gdLst>
              <a:gd name="T0" fmla="*/ 0 w 592"/>
              <a:gd name="T1" fmla="*/ 1000 h 1000"/>
              <a:gd name="T2" fmla="*/ 0 w 592"/>
              <a:gd name="T3" fmla="*/ 788 h 1000"/>
              <a:gd name="T4" fmla="*/ 592 w 592"/>
              <a:gd name="T5" fmla="*/ 0 h 1000"/>
              <a:gd name="T6" fmla="*/ 0 60000 65536"/>
              <a:gd name="T7" fmla="*/ 0 60000 65536"/>
              <a:gd name="T8" fmla="*/ 0 60000 65536"/>
              <a:gd name="T9" fmla="*/ 0 w 592"/>
              <a:gd name="T10" fmla="*/ 0 h 1000"/>
              <a:gd name="T11" fmla="*/ 592 w 592"/>
              <a:gd name="T12" fmla="*/ 1000 h 1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1000">
                <a:moveTo>
                  <a:pt x="0" y="1000"/>
                </a:moveTo>
                <a:lnTo>
                  <a:pt x="0" y="788"/>
                </a:lnTo>
                <a:lnTo>
                  <a:pt x="592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Freeform 22"/>
          <p:cNvSpPr>
            <a:spLocks/>
          </p:cNvSpPr>
          <p:nvPr/>
        </p:nvSpPr>
        <p:spPr bwMode="auto">
          <a:xfrm>
            <a:off x="7270750" y="3643313"/>
            <a:ext cx="339725" cy="1565275"/>
          </a:xfrm>
          <a:custGeom>
            <a:avLst/>
            <a:gdLst>
              <a:gd name="T0" fmla="*/ 214 w 214"/>
              <a:gd name="T1" fmla="*/ 986 h 986"/>
              <a:gd name="T2" fmla="*/ 214 w 214"/>
              <a:gd name="T3" fmla="*/ 846 h 986"/>
              <a:gd name="T4" fmla="*/ 0 w 214"/>
              <a:gd name="T5" fmla="*/ 0 h 986"/>
              <a:gd name="T6" fmla="*/ 0 60000 65536"/>
              <a:gd name="T7" fmla="*/ 0 60000 65536"/>
              <a:gd name="T8" fmla="*/ 0 60000 65536"/>
              <a:gd name="T9" fmla="*/ 0 w 214"/>
              <a:gd name="T10" fmla="*/ 0 h 986"/>
              <a:gd name="T11" fmla="*/ 214 w 214"/>
              <a:gd name="T12" fmla="*/ 986 h 9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" h="986">
                <a:moveTo>
                  <a:pt x="214" y="986"/>
                </a:moveTo>
                <a:lnTo>
                  <a:pt x="214" y="846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Freeform 23"/>
          <p:cNvSpPr>
            <a:spLocks/>
          </p:cNvSpPr>
          <p:nvPr/>
        </p:nvSpPr>
        <p:spPr bwMode="auto">
          <a:xfrm>
            <a:off x="3860800" y="2925763"/>
            <a:ext cx="146050" cy="1000125"/>
          </a:xfrm>
          <a:custGeom>
            <a:avLst/>
            <a:gdLst>
              <a:gd name="T0" fmla="*/ 90 w 92"/>
              <a:gd name="T1" fmla="*/ 0 h 630"/>
              <a:gd name="T2" fmla="*/ 0 w 92"/>
              <a:gd name="T3" fmla="*/ 0 h 630"/>
              <a:gd name="T4" fmla="*/ 0 w 92"/>
              <a:gd name="T5" fmla="*/ 630 h 630"/>
              <a:gd name="T6" fmla="*/ 92 w 92"/>
              <a:gd name="T7" fmla="*/ 630 h 630"/>
              <a:gd name="T8" fmla="*/ 0 60000 65536"/>
              <a:gd name="T9" fmla="*/ 0 60000 65536"/>
              <a:gd name="T10" fmla="*/ 0 60000 65536"/>
              <a:gd name="T11" fmla="*/ 0 60000 65536"/>
              <a:gd name="T12" fmla="*/ 0 w 92"/>
              <a:gd name="T13" fmla="*/ 0 h 630"/>
              <a:gd name="T14" fmla="*/ 92 w 92"/>
              <a:gd name="T15" fmla="*/ 630 h 6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" h="630">
                <a:moveTo>
                  <a:pt x="90" y="0"/>
                </a:moveTo>
                <a:lnTo>
                  <a:pt x="0" y="0"/>
                </a:lnTo>
                <a:lnTo>
                  <a:pt x="0" y="630"/>
                </a:lnTo>
                <a:lnTo>
                  <a:pt x="92" y="630"/>
                </a:lnTo>
              </a:path>
            </a:pathLst>
          </a:cu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4"/>
          <p:cNvSpPr>
            <a:spLocks noChangeArrowheads="1"/>
          </p:cNvSpPr>
          <p:nvPr/>
        </p:nvSpPr>
        <p:spPr bwMode="auto">
          <a:xfrm>
            <a:off x="708025" y="1522413"/>
            <a:ext cx="1184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Eyelashes</a:t>
            </a:r>
            <a:endParaRPr lang="en-US" sz="1800" b="1">
              <a:latin typeface="Arial" charset="0"/>
            </a:endParaRPr>
          </a:p>
        </p:txBody>
      </p:sp>
      <p:sp>
        <p:nvSpPr>
          <p:cNvPr id="28690" name="Rectangle 25"/>
          <p:cNvSpPr>
            <a:spLocks noChangeArrowheads="1"/>
          </p:cNvSpPr>
          <p:nvPr/>
        </p:nvSpPr>
        <p:spPr bwMode="auto">
          <a:xfrm>
            <a:off x="4127500" y="5218113"/>
            <a:ext cx="14255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Sclera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(covered by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conjunctiva)</a:t>
            </a:r>
            <a:endParaRPr lang="en-US" sz="1800" b="1">
              <a:latin typeface="Arial" charset="0"/>
            </a:endParaRPr>
          </a:p>
        </p:txBody>
      </p:sp>
      <p:sp>
        <p:nvSpPr>
          <p:cNvPr id="28691" name="Rectangle 26"/>
          <p:cNvSpPr>
            <a:spLocks noChangeArrowheads="1"/>
          </p:cNvSpPr>
          <p:nvPr/>
        </p:nvSpPr>
        <p:spPr bwMode="auto">
          <a:xfrm>
            <a:off x="708025" y="2005013"/>
            <a:ext cx="14097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Site where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conjunctiva</a:t>
            </a:r>
            <a:endParaRPr lang="en-US" sz="1900" b="1">
              <a:latin typeface="Arial" charset="0"/>
            </a:endParaRP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merges with</a:t>
            </a:r>
            <a:endParaRPr lang="en-US" sz="1900" b="1">
              <a:latin typeface="Arial" charset="0"/>
            </a:endParaRP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cornea</a:t>
            </a:r>
            <a:endParaRPr lang="en-US" sz="1800" b="1">
              <a:latin typeface="Arial" charset="0"/>
            </a:endParaRPr>
          </a:p>
        </p:txBody>
      </p:sp>
      <p:sp>
        <p:nvSpPr>
          <p:cNvPr id="28692" name="Rectangle 27"/>
          <p:cNvSpPr>
            <a:spLocks noChangeArrowheads="1"/>
          </p:cNvSpPr>
          <p:nvPr/>
        </p:nvSpPr>
        <p:spPr bwMode="auto">
          <a:xfrm>
            <a:off x="708025" y="3824288"/>
            <a:ext cx="14239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Lateral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commissure</a:t>
            </a:r>
            <a:endParaRPr lang="en-US" sz="1800" b="1">
              <a:latin typeface="Arial" charset="0"/>
            </a:endParaRPr>
          </a:p>
        </p:txBody>
      </p:sp>
      <p:sp>
        <p:nvSpPr>
          <p:cNvPr id="28693" name="Rectangle 28"/>
          <p:cNvSpPr>
            <a:spLocks noChangeArrowheads="1"/>
          </p:cNvSpPr>
          <p:nvPr/>
        </p:nvSpPr>
        <p:spPr bwMode="auto">
          <a:xfrm>
            <a:off x="708025" y="4624388"/>
            <a:ext cx="361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Iris</a:t>
            </a:r>
            <a:endParaRPr lang="en-US" sz="1800" b="1">
              <a:latin typeface="Arial" charset="0"/>
            </a:endParaRPr>
          </a:p>
        </p:txBody>
      </p:sp>
      <p:sp>
        <p:nvSpPr>
          <p:cNvPr id="28694" name="Rectangle 29"/>
          <p:cNvSpPr>
            <a:spLocks noChangeArrowheads="1"/>
          </p:cNvSpPr>
          <p:nvPr/>
        </p:nvSpPr>
        <p:spPr bwMode="auto">
          <a:xfrm>
            <a:off x="7000875" y="5221288"/>
            <a:ext cx="142398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Medial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commissure</a:t>
            </a:r>
            <a:endParaRPr lang="en-US" sz="1800" b="1">
              <a:latin typeface="Arial" charset="0"/>
            </a:endParaRPr>
          </a:p>
        </p:txBody>
      </p:sp>
      <p:sp>
        <p:nvSpPr>
          <p:cNvPr id="28695" name="Rectangle 30"/>
          <p:cNvSpPr>
            <a:spLocks noChangeArrowheads="1"/>
          </p:cNvSpPr>
          <p:nvPr/>
        </p:nvSpPr>
        <p:spPr bwMode="auto">
          <a:xfrm>
            <a:off x="5762625" y="5218113"/>
            <a:ext cx="995363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Lacrimal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caruncle</a:t>
            </a:r>
            <a:endParaRPr lang="en-US" sz="1800" b="1">
              <a:latin typeface="Arial" charset="0"/>
            </a:endParaRPr>
          </a:p>
        </p:txBody>
      </p:sp>
      <p:sp>
        <p:nvSpPr>
          <p:cNvPr id="28696" name="Rectangle 31"/>
          <p:cNvSpPr>
            <a:spLocks noChangeArrowheads="1"/>
          </p:cNvSpPr>
          <p:nvPr/>
        </p:nvSpPr>
        <p:spPr bwMode="auto">
          <a:xfrm>
            <a:off x="708025" y="5126038"/>
            <a:ext cx="711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Eyelid</a:t>
            </a:r>
            <a:endParaRPr lang="en-US" sz="1800" b="1">
              <a:latin typeface="Arial" charset="0"/>
            </a:endParaRPr>
          </a:p>
        </p:txBody>
      </p:sp>
      <p:sp>
        <p:nvSpPr>
          <p:cNvPr id="28697" name="Rectangle 32"/>
          <p:cNvSpPr>
            <a:spLocks noChangeArrowheads="1"/>
          </p:cNvSpPr>
          <p:nvPr/>
        </p:nvSpPr>
        <p:spPr bwMode="auto">
          <a:xfrm>
            <a:off x="708025" y="1023938"/>
            <a:ext cx="7112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Eyelid</a:t>
            </a:r>
            <a:endParaRPr lang="en-US" sz="1800" b="1">
              <a:latin typeface="Arial" charset="0"/>
            </a:endParaRPr>
          </a:p>
        </p:txBody>
      </p:sp>
      <p:sp>
        <p:nvSpPr>
          <p:cNvPr id="28698" name="Rectangle 33"/>
          <p:cNvSpPr>
            <a:spLocks noChangeArrowheads="1"/>
          </p:cNvSpPr>
          <p:nvPr/>
        </p:nvSpPr>
        <p:spPr bwMode="auto">
          <a:xfrm>
            <a:off x="708025" y="525463"/>
            <a:ext cx="1006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Eyebrow</a:t>
            </a:r>
            <a:endParaRPr lang="en-US" sz="1800" b="1">
              <a:latin typeface="Arial" charset="0"/>
            </a:endParaRPr>
          </a:p>
        </p:txBody>
      </p:sp>
      <p:sp>
        <p:nvSpPr>
          <p:cNvPr id="28699" name="Rectangle 34"/>
          <p:cNvSpPr>
            <a:spLocks noChangeArrowheads="1"/>
          </p:cNvSpPr>
          <p:nvPr/>
        </p:nvSpPr>
        <p:spPr bwMode="auto">
          <a:xfrm>
            <a:off x="3276600" y="5221288"/>
            <a:ext cx="5889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Pupil</a:t>
            </a:r>
            <a:endParaRPr lang="en-US" sz="1800" b="1">
              <a:latin typeface="Arial" charset="0"/>
            </a:endParaRPr>
          </a:p>
        </p:txBody>
      </p:sp>
      <p:sp>
        <p:nvSpPr>
          <p:cNvPr id="28700" name="Rectangle 35"/>
          <p:cNvSpPr>
            <a:spLocks noChangeArrowheads="1"/>
          </p:cNvSpPr>
          <p:nvPr/>
        </p:nvSpPr>
        <p:spPr bwMode="auto">
          <a:xfrm>
            <a:off x="708025" y="3135313"/>
            <a:ext cx="10874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Palpebral</a:t>
            </a:r>
          </a:p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fissure</a:t>
            </a:r>
            <a:endParaRPr lang="en-US" sz="1800" b="1">
              <a:latin typeface="Arial" charset="0"/>
            </a:endParaRPr>
          </a:p>
        </p:txBody>
      </p:sp>
      <p:sp>
        <p:nvSpPr>
          <p:cNvPr id="28701" name="Rectangle 36"/>
          <p:cNvSpPr>
            <a:spLocks noChangeArrowheads="1"/>
          </p:cNvSpPr>
          <p:nvPr/>
        </p:nvSpPr>
        <p:spPr bwMode="auto">
          <a:xfrm>
            <a:off x="711200" y="6049963"/>
            <a:ext cx="4749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>
                <a:solidFill>
                  <a:srgbClr val="231F20"/>
                </a:solidFill>
                <a:latin typeface="Arial Black" charset="0"/>
              </a:rPr>
              <a:t>(a) Surface anatomy of the right eye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Light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Our eyes respond to visible light, a small portion of the electromagnetic spectrum </a:t>
            </a:r>
          </a:p>
          <a:p>
            <a:pPr eaLnBrk="1" hangingPunct="1"/>
            <a:r>
              <a:rPr lang="en-US"/>
              <a:t>Light: packets of energy called photons (quanta) that travel in a wavelike fashion </a:t>
            </a:r>
          </a:p>
          <a:p>
            <a:pPr eaLnBrk="1" hangingPunct="1"/>
            <a:r>
              <a:rPr lang="en-US"/>
              <a:t>Rods and cones respond to different wavelengths of the visible spectrum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15.10</a:t>
            </a:r>
          </a:p>
        </p:txBody>
      </p:sp>
      <p:pic>
        <p:nvPicPr>
          <p:cNvPr id="27651" name="Picture 11" descr="figure_15_10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325"/>
            <a:ext cx="822960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12"/>
          <p:cNvSpPr>
            <a:spLocks noChangeArrowheads="1"/>
          </p:cNvSpPr>
          <p:nvPr/>
        </p:nvSpPr>
        <p:spPr bwMode="auto">
          <a:xfrm>
            <a:off x="4041775" y="6196013"/>
            <a:ext cx="12827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231F20"/>
                </a:solidFill>
                <a:latin typeface="Arial Black" charset="0"/>
              </a:rPr>
              <a:t>Wavelength (nm)</a:t>
            </a:r>
            <a:endParaRPr lang="en-US" sz="1800">
              <a:latin typeface="Arial" charset="0"/>
            </a:endParaRPr>
          </a:p>
        </p:txBody>
      </p:sp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4394200" y="1641475"/>
            <a:ext cx="7810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Visible light</a:t>
            </a:r>
            <a:endParaRPr lang="en-US" sz="1800" b="1">
              <a:latin typeface="Arial" charset="0"/>
            </a:endParaRPr>
          </a:p>
        </p:txBody>
      </p:sp>
      <p:sp>
        <p:nvSpPr>
          <p:cNvPr id="27654" name="Rectangle 14"/>
          <p:cNvSpPr>
            <a:spLocks noChangeArrowheads="1"/>
          </p:cNvSpPr>
          <p:nvPr/>
        </p:nvSpPr>
        <p:spPr bwMode="auto">
          <a:xfrm>
            <a:off x="2336800" y="6186488"/>
            <a:ext cx="2016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231F20"/>
                </a:solidFill>
                <a:latin typeface="Arial Black" charset="0"/>
              </a:rPr>
              <a:t>(b)</a:t>
            </a:r>
            <a:endParaRPr lang="en-US" sz="1800">
              <a:latin typeface="Arial" charset="0"/>
            </a:endParaRPr>
          </a:p>
        </p:txBody>
      </p:sp>
      <p:sp>
        <p:nvSpPr>
          <p:cNvPr id="27655" name="Rectangle 15"/>
          <p:cNvSpPr>
            <a:spLocks noChangeArrowheads="1"/>
          </p:cNvSpPr>
          <p:nvPr/>
        </p:nvSpPr>
        <p:spPr bwMode="auto">
          <a:xfrm>
            <a:off x="2327275" y="1449388"/>
            <a:ext cx="201613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231F20"/>
                </a:solidFill>
                <a:latin typeface="Arial Black" charset="0"/>
              </a:rPr>
              <a:t>(a)</a:t>
            </a:r>
            <a:endParaRPr lang="en-US" sz="1800">
              <a:latin typeface="Arial" charset="0"/>
            </a:endParaRPr>
          </a:p>
        </p:txBody>
      </p:sp>
      <p:sp>
        <p:nvSpPr>
          <p:cNvPr id="27656" name="Rectangle 16"/>
          <p:cNvSpPr>
            <a:spLocks noChangeArrowheads="1"/>
          </p:cNvSpPr>
          <p:nvPr/>
        </p:nvSpPr>
        <p:spPr bwMode="auto">
          <a:xfrm>
            <a:off x="2895600" y="2246313"/>
            <a:ext cx="57308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rgbClr val="231F20"/>
                </a:solidFill>
                <a:latin typeface="Arial Black" charset="0"/>
              </a:rPr>
              <a:t>Blue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231F20"/>
                </a:solidFill>
                <a:latin typeface="Arial Black" charset="0"/>
              </a:rPr>
              <a:t>cones</a:t>
            </a:r>
          </a:p>
          <a:p>
            <a:pPr>
              <a:lnSpc>
                <a:spcPct val="90000"/>
              </a:lnSpc>
            </a:pPr>
            <a:r>
              <a:rPr lang="en-US" sz="1100" b="1">
                <a:solidFill>
                  <a:srgbClr val="231F20"/>
                </a:solidFill>
                <a:latin typeface="Arial" charset="0"/>
              </a:rPr>
              <a:t>(420 nm)</a:t>
            </a:r>
            <a:endParaRPr lang="en-US" sz="1800" b="1">
              <a:latin typeface="Arial" charset="0"/>
            </a:endParaRPr>
          </a:p>
        </p:txBody>
      </p:sp>
      <p:sp>
        <p:nvSpPr>
          <p:cNvPr id="27657" name="Rectangle 17"/>
          <p:cNvSpPr>
            <a:spLocks noChangeArrowheads="1"/>
          </p:cNvSpPr>
          <p:nvPr/>
        </p:nvSpPr>
        <p:spPr bwMode="auto">
          <a:xfrm>
            <a:off x="3673475" y="2409825"/>
            <a:ext cx="573088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rgbClr val="231F20"/>
                </a:solidFill>
                <a:latin typeface="Arial Black" charset="0"/>
              </a:rPr>
              <a:t>Rods</a:t>
            </a:r>
          </a:p>
          <a:p>
            <a:pPr>
              <a:lnSpc>
                <a:spcPct val="90000"/>
              </a:lnSpc>
            </a:pPr>
            <a:r>
              <a:rPr lang="en-US" sz="1100" b="1">
                <a:solidFill>
                  <a:srgbClr val="231F20"/>
                </a:solidFill>
                <a:latin typeface="Arial" charset="0"/>
              </a:rPr>
              <a:t>(500 nm)</a:t>
            </a:r>
            <a:endParaRPr lang="en-US" sz="1800" b="1">
              <a:latin typeface="Arial" charset="0"/>
            </a:endParaRPr>
          </a:p>
        </p:txBody>
      </p:sp>
      <p:sp>
        <p:nvSpPr>
          <p:cNvPr id="27658" name="Rectangle 18"/>
          <p:cNvSpPr>
            <a:spLocks noChangeArrowheads="1"/>
          </p:cNvSpPr>
          <p:nvPr/>
        </p:nvSpPr>
        <p:spPr bwMode="auto">
          <a:xfrm>
            <a:off x="4279900" y="2246313"/>
            <a:ext cx="57308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rgbClr val="231F20"/>
                </a:solidFill>
                <a:latin typeface="Arial Black" charset="0"/>
              </a:rPr>
              <a:t>Green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231F20"/>
                </a:solidFill>
                <a:latin typeface="Arial Black" charset="0"/>
              </a:rPr>
              <a:t>cones</a:t>
            </a:r>
          </a:p>
          <a:p>
            <a:pPr>
              <a:lnSpc>
                <a:spcPct val="90000"/>
              </a:lnSpc>
            </a:pPr>
            <a:r>
              <a:rPr lang="en-US" sz="1100" b="1">
                <a:solidFill>
                  <a:srgbClr val="231F20"/>
                </a:solidFill>
                <a:latin typeface="Arial" charset="0"/>
              </a:rPr>
              <a:t>(530 nm)</a:t>
            </a:r>
            <a:endParaRPr lang="en-US" sz="1800" b="1">
              <a:latin typeface="Arial" charset="0"/>
            </a:endParaRPr>
          </a:p>
        </p:txBody>
      </p:sp>
      <p:sp>
        <p:nvSpPr>
          <p:cNvPr id="27659" name="Rectangle 19"/>
          <p:cNvSpPr>
            <a:spLocks noChangeArrowheads="1"/>
          </p:cNvSpPr>
          <p:nvPr/>
        </p:nvSpPr>
        <p:spPr bwMode="auto">
          <a:xfrm>
            <a:off x="4889500" y="2246313"/>
            <a:ext cx="57308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rgbClr val="231F20"/>
                </a:solidFill>
                <a:latin typeface="Arial Black" charset="0"/>
              </a:rPr>
              <a:t>Red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231F20"/>
                </a:solidFill>
                <a:latin typeface="Arial Black" charset="0"/>
              </a:rPr>
              <a:t>cones</a:t>
            </a:r>
          </a:p>
          <a:p>
            <a:pPr>
              <a:lnSpc>
                <a:spcPct val="90000"/>
              </a:lnSpc>
            </a:pPr>
            <a:r>
              <a:rPr lang="en-US" sz="1100" b="1">
                <a:solidFill>
                  <a:srgbClr val="231F20"/>
                </a:solidFill>
                <a:latin typeface="Arial" charset="0"/>
              </a:rPr>
              <a:t>(560 nm)</a:t>
            </a:r>
            <a:endParaRPr lang="en-US" sz="1800" b="1">
              <a:latin typeface="Arial" charset="0"/>
            </a:endParaRPr>
          </a:p>
        </p:txBody>
      </p:sp>
      <p:sp>
        <p:nvSpPr>
          <p:cNvPr id="27660" name="Rectangle 20"/>
          <p:cNvSpPr>
            <a:spLocks noChangeArrowheads="1"/>
          </p:cNvSpPr>
          <p:nvPr/>
        </p:nvSpPr>
        <p:spPr bwMode="auto">
          <a:xfrm>
            <a:off x="3317875" y="1020763"/>
            <a:ext cx="4191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X rays</a:t>
            </a:r>
            <a:endParaRPr lang="en-US" sz="1800" b="1">
              <a:latin typeface="Arial" charset="0"/>
            </a:endParaRPr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4019550" y="1020763"/>
            <a:ext cx="1952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UV</a:t>
            </a:r>
            <a:endParaRPr lang="en-US" sz="1800" b="1">
              <a:latin typeface="Arial" charset="0"/>
            </a:endParaRPr>
          </a:p>
        </p:txBody>
      </p:sp>
      <p:sp>
        <p:nvSpPr>
          <p:cNvPr id="27662" name="Rectangle 22"/>
          <p:cNvSpPr>
            <a:spLocks noChangeArrowheads="1"/>
          </p:cNvSpPr>
          <p:nvPr/>
        </p:nvSpPr>
        <p:spPr bwMode="auto">
          <a:xfrm>
            <a:off x="4559300" y="1020763"/>
            <a:ext cx="5191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Infrared</a:t>
            </a:r>
            <a:endParaRPr lang="en-US" sz="1800" b="1">
              <a:latin typeface="Arial" charset="0"/>
            </a:endParaRPr>
          </a:p>
        </p:txBody>
      </p:sp>
      <p:sp>
        <p:nvSpPr>
          <p:cNvPr id="27663" name="Rectangle 23"/>
          <p:cNvSpPr>
            <a:spLocks noChangeArrowheads="1"/>
          </p:cNvSpPr>
          <p:nvPr/>
        </p:nvSpPr>
        <p:spPr bwMode="auto">
          <a:xfrm>
            <a:off x="5294313" y="941388"/>
            <a:ext cx="419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>
                <a:solidFill>
                  <a:srgbClr val="231F20"/>
                </a:solidFill>
                <a:latin typeface="Arial" charset="0"/>
              </a:rPr>
              <a:t>Micro-</a:t>
            </a:r>
          </a:p>
          <a:p>
            <a:pPr algn="ctr"/>
            <a:r>
              <a:rPr lang="en-US" sz="1100" b="1">
                <a:solidFill>
                  <a:srgbClr val="231F20"/>
                </a:solidFill>
                <a:latin typeface="Arial" charset="0"/>
              </a:rPr>
              <a:t>waves</a:t>
            </a:r>
            <a:endParaRPr lang="en-US" sz="1800" b="1">
              <a:latin typeface="Arial" charset="0"/>
            </a:endParaRPr>
          </a:p>
        </p:txBody>
      </p:sp>
      <p:sp>
        <p:nvSpPr>
          <p:cNvPr id="27664" name="Rectangle 24"/>
          <p:cNvSpPr>
            <a:spLocks noChangeArrowheads="1"/>
          </p:cNvSpPr>
          <p:nvPr/>
        </p:nvSpPr>
        <p:spPr bwMode="auto">
          <a:xfrm>
            <a:off x="5854700" y="1020763"/>
            <a:ext cx="8461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Radio waves</a:t>
            </a:r>
            <a:endParaRPr lang="en-US" sz="1800" b="1">
              <a:latin typeface="Arial" charset="0"/>
            </a:endParaRPr>
          </a:p>
        </p:txBody>
      </p:sp>
      <p:sp>
        <p:nvSpPr>
          <p:cNvPr id="27665" name="Rectangle 25"/>
          <p:cNvSpPr>
            <a:spLocks noChangeArrowheads="1"/>
          </p:cNvSpPr>
          <p:nvPr/>
        </p:nvSpPr>
        <p:spPr bwMode="auto">
          <a:xfrm>
            <a:off x="2805113" y="984250"/>
            <a:ext cx="374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" b="1">
                <a:solidFill>
                  <a:srgbClr val="231F20"/>
                </a:solidFill>
                <a:latin typeface="Arial" charset="0"/>
              </a:rPr>
              <a:t>Gamma</a:t>
            </a:r>
          </a:p>
          <a:p>
            <a:pPr algn="ctr"/>
            <a:r>
              <a:rPr lang="en-US" sz="800" b="1">
                <a:solidFill>
                  <a:srgbClr val="231F20"/>
                </a:solidFill>
                <a:latin typeface="Arial" charset="0"/>
              </a:rPr>
              <a:t>rays</a:t>
            </a:r>
            <a:endParaRPr lang="en-US" sz="1800" b="1">
              <a:latin typeface="Arial" charset="0"/>
            </a:endParaRPr>
          </a:p>
        </p:txBody>
      </p:sp>
      <p:sp>
        <p:nvSpPr>
          <p:cNvPr id="27666" name="Rectangle 26"/>
          <p:cNvSpPr>
            <a:spLocks noChangeArrowheads="1"/>
          </p:cNvSpPr>
          <p:nvPr/>
        </p:nvSpPr>
        <p:spPr bwMode="auto">
          <a:xfrm rot="-5400000">
            <a:off x="913607" y="3642519"/>
            <a:ext cx="297656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>
                <a:solidFill>
                  <a:srgbClr val="231F20"/>
                </a:solidFill>
                <a:latin typeface="Arial Black" charset="0"/>
              </a:rPr>
              <a:t>Light absorption (pervent of maximum)</a:t>
            </a:r>
            <a:endParaRPr lang="en-US" sz="1800">
              <a:latin typeface="Arial Black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Refraction and Lenses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Refraction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Bending of a light ray due to change in speed when light passes from one transparent medium to another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Occurs when light meets the surface of a different medium at an oblique angle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Refraction and Lenses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Light passing through a convex lens (as in the eye) is bent so that the rays converge at a focal point</a:t>
            </a:r>
          </a:p>
          <a:p>
            <a:pPr eaLnBrk="1" hangingPunct="1"/>
            <a:r>
              <a:rPr lang="en-US"/>
              <a:t>The image formed at the focal point is upside-down and reversed right to left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15.12</a:t>
            </a:r>
          </a:p>
        </p:txBody>
      </p:sp>
      <p:pic>
        <p:nvPicPr>
          <p:cNvPr id="30723" name="Picture 11"/>
          <p:cNvPicPr>
            <a:picLocks noChangeAspect="1" noChangeArrowheads="1"/>
          </p:cNvPicPr>
          <p:nvPr/>
        </p:nvPicPr>
        <p:blipFill>
          <a:blip r:embed="rId2"/>
          <a:srcRect t="2306" b="8530"/>
          <a:stretch>
            <a:fillRect/>
          </a:stretch>
        </p:blipFill>
        <p:spPr bwMode="auto">
          <a:xfrm>
            <a:off x="1039813" y="393700"/>
            <a:ext cx="7011987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1219200" y="1400175"/>
            <a:ext cx="151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Point sources</a:t>
            </a:r>
            <a:endParaRPr lang="en-US" sz="1100" b="1">
              <a:latin typeface="Arial" charset="0"/>
            </a:endParaRPr>
          </a:p>
        </p:txBody>
      </p: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1228725" y="2740025"/>
            <a:ext cx="42799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 Black" charset="0"/>
              </a:rPr>
              <a:t>(a) Focusing of two points of light.</a:t>
            </a:r>
            <a:endParaRPr lang="en-US" sz="1100">
              <a:latin typeface="Arial" charset="0"/>
            </a:endParaRPr>
          </a:p>
        </p:txBody>
      </p:sp>
      <p:sp>
        <p:nvSpPr>
          <p:cNvPr id="30726" name="Rectangle 14"/>
          <p:cNvSpPr>
            <a:spLocks noChangeArrowheads="1"/>
          </p:cNvSpPr>
          <p:nvPr/>
        </p:nvSpPr>
        <p:spPr bwMode="auto">
          <a:xfrm>
            <a:off x="1228725" y="5965825"/>
            <a:ext cx="67691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 Black" charset="0"/>
              </a:rPr>
              <a:t>(b) The image is inverted—upside down and reversed. </a:t>
            </a:r>
          </a:p>
        </p:txBody>
      </p:sp>
      <p:sp>
        <p:nvSpPr>
          <p:cNvPr id="30727" name="Rectangle 15"/>
          <p:cNvSpPr>
            <a:spLocks noChangeArrowheads="1"/>
          </p:cNvSpPr>
          <p:nvPr/>
        </p:nvSpPr>
        <p:spPr bwMode="auto">
          <a:xfrm>
            <a:off x="5797550" y="1400175"/>
            <a:ext cx="134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Arial" charset="0"/>
              </a:rPr>
              <a:t>Focal points</a:t>
            </a:r>
            <a:endParaRPr lang="en-US" sz="1100" b="1">
              <a:latin typeface="Arial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Focusing Light on the Retina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Pathway of light entering the eye: cornea, aqueous humor, lens, vitreous humor, neural layer of retina, photoreceptors</a:t>
            </a:r>
          </a:p>
          <a:p>
            <a:pPr eaLnBrk="1" hangingPunct="1"/>
            <a:r>
              <a:rPr lang="en-US" sz="2600"/>
              <a:t>Light is refracted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At the cornea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Entering the lens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Leaving the lens</a:t>
            </a:r>
          </a:p>
          <a:p>
            <a:pPr eaLnBrk="1" hangingPunct="1"/>
            <a:r>
              <a:rPr lang="en-US" sz="2600"/>
              <a:t>Change in lens curvature allows for fine focusing of an image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Focusing for Distant Vision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Light rays from distant objects are nearly parallel at the eye and need little refraction beyond what occurs in the at-rest eye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Far point of vision: the distance beyond which no change in lens shape is needed for focusing; 20 feet for emmetropic (normal) eye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Ciliary muscles are relaxed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Lens is stretched flat by tension in the ciliary zonule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15.13a</a:t>
            </a:r>
          </a:p>
        </p:txBody>
      </p:sp>
      <p:pic>
        <p:nvPicPr>
          <p:cNvPr id="33795" name="Picture 11" descr="figure_15_13_a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658813"/>
            <a:ext cx="823118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Line 12"/>
          <p:cNvSpPr>
            <a:spLocks noChangeShapeType="1"/>
          </p:cNvSpPr>
          <p:nvPr/>
        </p:nvSpPr>
        <p:spPr bwMode="auto">
          <a:xfrm>
            <a:off x="2119313" y="1792288"/>
            <a:ext cx="1587" cy="977900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Freeform 13"/>
          <p:cNvSpPr>
            <a:spLocks/>
          </p:cNvSpPr>
          <p:nvPr/>
        </p:nvSpPr>
        <p:spPr bwMode="auto">
          <a:xfrm>
            <a:off x="6951663" y="3402013"/>
            <a:ext cx="488950" cy="1000125"/>
          </a:xfrm>
          <a:custGeom>
            <a:avLst/>
            <a:gdLst>
              <a:gd name="T0" fmla="*/ 0 w 308"/>
              <a:gd name="T1" fmla="*/ 0 h 630"/>
              <a:gd name="T2" fmla="*/ 128 w 308"/>
              <a:gd name="T3" fmla="*/ 630 h 630"/>
              <a:gd name="T4" fmla="*/ 308 w 308"/>
              <a:gd name="T5" fmla="*/ 630 h 630"/>
              <a:gd name="T6" fmla="*/ 0 60000 65536"/>
              <a:gd name="T7" fmla="*/ 0 60000 65536"/>
              <a:gd name="T8" fmla="*/ 0 60000 65536"/>
              <a:gd name="T9" fmla="*/ 0 w 308"/>
              <a:gd name="T10" fmla="*/ 0 h 630"/>
              <a:gd name="T11" fmla="*/ 308 w 308"/>
              <a:gd name="T12" fmla="*/ 630 h 6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8" h="630">
                <a:moveTo>
                  <a:pt x="0" y="0"/>
                </a:moveTo>
                <a:lnTo>
                  <a:pt x="128" y="630"/>
                </a:lnTo>
                <a:lnTo>
                  <a:pt x="308" y="630"/>
                </a:lnTo>
              </a:path>
            </a:pathLst>
          </a:cu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Freeform 14"/>
          <p:cNvSpPr>
            <a:spLocks/>
          </p:cNvSpPr>
          <p:nvPr/>
        </p:nvSpPr>
        <p:spPr bwMode="auto">
          <a:xfrm>
            <a:off x="3236913" y="2252663"/>
            <a:ext cx="1406525" cy="539750"/>
          </a:xfrm>
          <a:custGeom>
            <a:avLst/>
            <a:gdLst>
              <a:gd name="T0" fmla="*/ 0 w 886"/>
              <a:gd name="T1" fmla="*/ 0 h 340"/>
              <a:gd name="T2" fmla="*/ 150 w 886"/>
              <a:gd name="T3" fmla="*/ 0 h 340"/>
              <a:gd name="T4" fmla="*/ 886 w 886"/>
              <a:gd name="T5" fmla="*/ 340 h 340"/>
              <a:gd name="T6" fmla="*/ 0 60000 65536"/>
              <a:gd name="T7" fmla="*/ 0 60000 65536"/>
              <a:gd name="T8" fmla="*/ 0 60000 65536"/>
              <a:gd name="T9" fmla="*/ 0 w 886"/>
              <a:gd name="T10" fmla="*/ 0 h 340"/>
              <a:gd name="T11" fmla="*/ 886 w 886"/>
              <a:gd name="T12" fmla="*/ 340 h 3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6" h="340">
                <a:moveTo>
                  <a:pt x="0" y="0"/>
                </a:moveTo>
                <a:lnTo>
                  <a:pt x="150" y="0"/>
                </a:lnTo>
                <a:lnTo>
                  <a:pt x="886" y="340"/>
                </a:lnTo>
              </a:path>
            </a:pathLst>
          </a:cu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Line 15"/>
          <p:cNvSpPr>
            <a:spLocks noChangeShapeType="1"/>
          </p:cNvSpPr>
          <p:nvPr/>
        </p:nvSpPr>
        <p:spPr bwMode="auto">
          <a:xfrm>
            <a:off x="3201988" y="3970338"/>
            <a:ext cx="1362075" cy="1587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Freeform 16"/>
          <p:cNvSpPr>
            <a:spLocks/>
          </p:cNvSpPr>
          <p:nvPr/>
        </p:nvSpPr>
        <p:spPr bwMode="auto">
          <a:xfrm>
            <a:off x="3294063" y="4183063"/>
            <a:ext cx="1333500" cy="254000"/>
          </a:xfrm>
          <a:custGeom>
            <a:avLst/>
            <a:gdLst>
              <a:gd name="T0" fmla="*/ 0 w 840"/>
              <a:gd name="T1" fmla="*/ 160 h 160"/>
              <a:gd name="T2" fmla="*/ 180 w 840"/>
              <a:gd name="T3" fmla="*/ 160 h 160"/>
              <a:gd name="T4" fmla="*/ 840 w 840"/>
              <a:gd name="T5" fmla="*/ 0 h 160"/>
              <a:gd name="T6" fmla="*/ 0 60000 65536"/>
              <a:gd name="T7" fmla="*/ 0 60000 65536"/>
              <a:gd name="T8" fmla="*/ 0 60000 65536"/>
              <a:gd name="T9" fmla="*/ 0 w 840"/>
              <a:gd name="T10" fmla="*/ 0 h 160"/>
              <a:gd name="T11" fmla="*/ 840 w 840"/>
              <a:gd name="T12" fmla="*/ 160 h 1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160">
                <a:moveTo>
                  <a:pt x="0" y="160"/>
                </a:moveTo>
                <a:lnTo>
                  <a:pt x="180" y="160"/>
                </a:lnTo>
                <a:lnTo>
                  <a:pt x="840" y="0"/>
                </a:lnTo>
              </a:path>
            </a:pathLst>
          </a:cu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Rectangle 17"/>
          <p:cNvSpPr>
            <a:spLocks noChangeArrowheads="1"/>
          </p:cNvSpPr>
          <p:nvPr/>
        </p:nvSpPr>
        <p:spPr bwMode="auto">
          <a:xfrm>
            <a:off x="2465388" y="2062163"/>
            <a:ext cx="711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Lens</a:t>
            </a:r>
            <a:endParaRPr lang="en-US" sz="1800" b="1">
              <a:latin typeface="Arial" charset="0"/>
            </a:endParaRPr>
          </a:p>
        </p:txBody>
      </p:sp>
      <p:sp>
        <p:nvSpPr>
          <p:cNvPr id="33802" name="Rectangle 18"/>
          <p:cNvSpPr>
            <a:spLocks noChangeArrowheads="1"/>
          </p:cNvSpPr>
          <p:nvPr/>
        </p:nvSpPr>
        <p:spPr bwMode="auto">
          <a:xfrm>
            <a:off x="7488238" y="4227513"/>
            <a:ext cx="1185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Inverted</a:t>
            </a:r>
          </a:p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image</a:t>
            </a:r>
            <a:endParaRPr lang="en-US" sz="1800" b="1">
              <a:latin typeface="Arial" charset="0"/>
            </a:endParaRPr>
          </a:p>
        </p:txBody>
      </p:sp>
      <p:sp>
        <p:nvSpPr>
          <p:cNvPr id="33803" name="Rectangle 19"/>
          <p:cNvSpPr>
            <a:spLocks noChangeArrowheads="1"/>
          </p:cNvSpPr>
          <p:nvPr/>
        </p:nvSpPr>
        <p:spPr bwMode="auto">
          <a:xfrm>
            <a:off x="1189038" y="3763963"/>
            <a:ext cx="197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Ciliary zonule</a:t>
            </a:r>
            <a:endParaRPr lang="en-US" sz="1800" b="1">
              <a:latin typeface="Arial" charset="0"/>
            </a:endParaRPr>
          </a:p>
        </p:txBody>
      </p:sp>
      <p:sp>
        <p:nvSpPr>
          <p:cNvPr id="33804" name="Rectangle 20"/>
          <p:cNvSpPr>
            <a:spLocks noChangeArrowheads="1"/>
          </p:cNvSpPr>
          <p:nvPr/>
        </p:nvSpPr>
        <p:spPr bwMode="auto">
          <a:xfrm>
            <a:off x="1189038" y="4233863"/>
            <a:ext cx="2066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231F20"/>
                </a:solidFill>
                <a:latin typeface="Arial" charset="0"/>
              </a:rPr>
              <a:t>Ciliary muscle</a:t>
            </a:r>
            <a:endParaRPr lang="en-US" sz="1800" b="1">
              <a:latin typeface="Arial" charset="0"/>
            </a:endParaRPr>
          </a:p>
        </p:txBody>
      </p:sp>
      <p:sp>
        <p:nvSpPr>
          <p:cNvPr id="33805" name="Rectangle 21"/>
          <p:cNvSpPr>
            <a:spLocks noChangeArrowheads="1"/>
          </p:cNvSpPr>
          <p:nvPr/>
        </p:nvSpPr>
        <p:spPr bwMode="auto">
          <a:xfrm>
            <a:off x="884238" y="1131888"/>
            <a:ext cx="27971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Nearly parallel rays</a:t>
            </a:r>
          </a:p>
          <a:p>
            <a:pPr>
              <a:lnSpc>
                <a:spcPct val="90000"/>
              </a:lnSpc>
            </a:pPr>
            <a:r>
              <a:rPr lang="en-US" b="1">
                <a:solidFill>
                  <a:srgbClr val="231F20"/>
                </a:solidFill>
                <a:latin typeface="Arial" charset="0"/>
              </a:rPr>
              <a:t>from distant object</a:t>
            </a:r>
            <a:endParaRPr lang="en-US" sz="1800" b="1">
              <a:latin typeface="Arial" charset="0"/>
            </a:endParaRPr>
          </a:p>
        </p:txBody>
      </p:sp>
      <p:sp>
        <p:nvSpPr>
          <p:cNvPr id="33806" name="Rectangle 22"/>
          <p:cNvSpPr>
            <a:spLocks noChangeArrowheads="1"/>
          </p:cNvSpPr>
          <p:nvPr/>
        </p:nvSpPr>
        <p:spPr bwMode="auto">
          <a:xfrm>
            <a:off x="438150" y="5106988"/>
            <a:ext cx="82613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231F20"/>
                </a:solidFill>
                <a:latin typeface="Arial Black" charset="0"/>
              </a:rPr>
              <a:t>(a)</a:t>
            </a:r>
            <a:r>
              <a:rPr lang="en-US">
                <a:latin typeface="Arial Black" charset="0"/>
              </a:rPr>
              <a:t> </a:t>
            </a:r>
            <a:r>
              <a:rPr lang="en-US">
                <a:solidFill>
                  <a:srgbClr val="231F20"/>
                </a:solidFill>
                <a:latin typeface="Arial Black" charset="0"/>
              </a:rPr>
              <a:t>Lens is flattened for distant vision. </a:t>
            </a:r>
            <a:r>
              <a:rPr lang="en-US" b="1">
                <a:solidFill>
                  <a:srgbClr val="231F20"/>
                </a:solidFill>
                <a:latin typeface="Arial" charset="0"/>
              </a:rPr>
              <a:t>Sympathetic</a:t>
            </a:r>
            <a:br>
              <a:rPr lang="en-US" b="1">
                <a:solidFill>
                  <a:srgbClr val="231F20"/>
                </a:solidFill>
                <a:latin typeface="Arial" charset="0"/>
              </a:rPr>
            </a:br>
            <a:r>
              <a:rPr lang="en-US" b="1">
                <a:solidFill>
                  <a:srgbClr val="231F20"/>
                </a:solidFill>
                <a:latin typeface="Arial" charset="0"/>
              </a:rPr>
              <a:t>input relaxes the ciliary muscle, tightening the ciliary </a:t>
            </a:r>
            <a:r>
              <a:rPr lang="en-US" b="1">
                <a:latin typeface="Arial" charset="0"/>
              </a:rPr>
              <a:t/>
            </a:r>
            <a:br>
              <a:rPr lang="en-US" b="1">
                <a:latin typeface="Arial" charset="0"/>
              </a:rPr>
            </a:br>
            <a:r>
              <a:rPr lang="en-US" b="1">
                <a:solidFill>
                  <a:srgbClr val="231F20"/>
                </a:solidFill>
                <a:latin typeface="Arial" charset="0"/>
              </a:rPr>
              <a:t>zonule, and flattening the lens.</a:t>
            </a:r>
          </a:p>
        </p:txBody>
      </p:sp>
      <p:sp>
        <p:nvSpPr>
          <p:cNvPr id="33807" name="Rectangle 23"/>
          <p:cNvSpPr>
            <a:spLocks noChangeArrowheads="1"/>
          </p:cNvSpPr>
          <p:nvPr/>
        </p:nvSpPr>
        <p:spPr bwMode="auto">
          <a:xfrm>
            <a:off x="4235450" y="690563"/>
            <a:ext cx="38750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Arial Black" charset="0"/>
              </a:rPr>
              <a:t>Sympathetic activation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Focusing for Close Vision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/>
              <a:t>Light from a close object diverges as it approaches the eye; requires that the eye make active adjustments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Focusing for Close Vision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Close vision requires</a:t>
            </a:r>
            <a:endParaRPr lang="en-US" sz="2600"/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ea typeface="ＭＳ Ｐゴシック" charset="-128"/>
              </a:rPr>
              <a:t>Accommodation—changing the lens shape by ciliary muscles to increase refractory power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>
                <a:ea typeface="ＭＳ Ｐゴシック" charset="-128"/>
              </a:rPr>
              <a:t>Near point of vision is determined by the maximum bulge the lens can achieve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>
                <a:ea typeface="ＭＳ Ｐゴシック" charset="-128"/>
              </a:rPr>
              <a:t>Presbyopia—loss of accommodation over age 50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ea typeface="ＭＳ Ｐゴシック" charset="-128"/>
              </a:rPr>
              <a:t>Constriction—the accommodation pupillary reflex constricts the pupils to prevent the most divergent light rays from entering the eye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600">
                <a:ea typeface="ＭＳ Ｐゴシック" charset="-128"/>
              </a:rPr>
              <a:t>Convergence—medial rotation of the eyeballs toward the object being viewed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Eyebrows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Overlie the supraorbital margins</a:t>
            </a:r>
          </a:p>
          <a:p>
            <a:pPr eaLnBrk="1" hangingPunct="1"/>
            <a:r>
              <a:rPr lang="en-US"/>
              <a:t>Function in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Shading the eye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Preventing perspiration from reaching the eye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ChangeArrowheads="1"/>
          </p:cNvSpPr>
          <p:nvPr/>
        </p:nvSpPr>
        <p:spPr bwMode="auto">
          <a:xfrm>
            <a:off x="7974013" y="6581775"/>
            <a:ext cx="1166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15.13b</a:t>
            </a:r>
          </a:p>
        </p:txBody>
      </p:sp>
      <p:pic>
        <p:nvPicPr>
          <p:cNvPr id="36867" name="Picture 11" descr="figure_15_13_b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953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Freeform 12"/>
          <p:cNvSpPr>
            <a:spLocks/>
          </p:cNvSpPr>
          <p:nvPr/>
        </p:nvSpPr>
        <p:spPr bwMode="auto">
          <a:xfrm>
            <a:off x="1939925" y="1693863"/>
            <a:ext cx="1482725" cy="946150"/>
          </a:xfrm>
          <a:custGeom>
            <a:avLst/>
            <a:gdLst>
              <a:gd name="T0" fmla="*/ 0 w 934"/>
              <a:gd name="T1" fmla="*/ 0 h 596"/>
              <a:gd name="T2" fmla="*/ 0 w 934"/>
              <a:gd name="T3" fmla="*/ 172 h 596"/>
              <a:gd name="T4" fmla="*/ 934 w 934"/>
              <a:gd name="T5" fmla="*/ 596 h 596"/>
              <a:gd name="T6" fmla="*/ 0 60000 65536"/>
              <a:gd name="T7" fmla="*/ 0 60000 65536"/>
              <a:gd name="T8" fmla="*/ 0 60000 65536"/>
              <a:gd name="T9" fmla="*/ 0 w 934"/>
              <a:gd name="T10" fmla="*/ 0 h 596"/>
              <a:gd name="T11" fmla="*/ 934 w 934"/>
              <a:gd name="T12" fmla="*/ 596 h 5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4" h="596">
                <a:moveTo>
                  <a:pt x="0" y="0"/>
                </a:moveTo>
                <a:lnTo>
                  <a:pt x="0" y="172"/>
                </a:lnTo>
                <a:lnTo>
                  <a:pt x="934" y="596"/>
                </a:lnTo>
              </a:path>
            </a:pathLst>
          </a:custGeom>
          <a:noFill/>
          <a:ln w="285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9" name="Freeform 13"/>
          <p:cNvSpPr>
            <a:spLocks/>
          </p:cNvSpPr>
          <p:nvPr/>
        </p:nvSpPr>
        <p:spPr bwMode="auto">
          <a:xfrm>
            <a:off x="7156450" y="1811338"/>
            <a:ext cx="641350" cy="1098550"/>
          </a:xfrm>
          <a:custGeom>
            <a:avLst/>
            <a:gdLst>
              <a:gd name="T0" fmla="*/ 404 w 404"/>
              <a:gd name="T1" fmla="*/ 0 h 692"/>
              <a:gd name="T2" fmla="*/ 404 w 404"/>
              <a:gd name="T3" fmla="*/ 114 h 692"/>
              <a:gd name="T4" fmla="*/ 0 w 404"/>
              <a:gd name="T5" fmla="*/ 692 h 692"/>
              <a:gd name="T6" fmla="*/ 0 60000 65536"/>
              <a:gd name="T7" fmla="*/ 0 60000 65536"/>
              <a:gd name="T8" fmla="*/ 0 60000 65536"/>
              <a:gd name="T9" fmla="*/ 0 w 404"/>
              <a:gd name="T10" fmla="*/ 0 h 692"/>
              <a:gd name="T11" fmla="*/ 404 w 404"/>
              <a:gd name="T12" fmla="*/ 692 h 6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4" h="692">
                <a:moveTo>
                  <a:pt x="404" y="0"/>
                </a:moveTo>
                <a:lnTo>
                  <a:pt x="404" y="114"/>
                </a:lnTo>
                <a:lnTo>
                  <a:pt x="0" y="692"/>
                </a:lnTo>
              </a:path>
            </a:pathLst>
          </a:custGeom>
          <a:noFill/>
          <a:ln w="285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Rectangle 14"/>
          <p:cNvSpPr>
            <a:spLocks noChangeArrowheads="1"/>
          </p:cNvSpPr>
          <p:nvPr/>
        </p:nvSpPr>
        <p:spPr bwMode="auto">
          <a:xfrm>
            <a:off x="641350" y="973138"/>
            <a:ext cx="26304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b="1">
                <a:solidFill>
                  <a:srgbClr val="231F20"/>
                </a:solidFill>
                <a:latin typeface="Arial" charset="0"/>
              </a:rPr>
              <a:t>Divergent rays</a:t>
            </a:r>
          </a:p>
          <a:p>
            <a:pPr>
              <a:lnSpc>
                <a:spcPct val="90000"/>
              </a:lnSpc>
            </a:pPr>
            <a:r>
              <a:rPr lang="en-US" sz="2500" b="1">
                <a:solidFill>
                  <a:srgbClr val="231F20"/>
                </a:solidFill>
                <a:latin typeface="Arial" charset="0"/>
              </a:rPr>
              <a:t>from close object</a:t>
            </a:r>
            <a:endParaRPr lang="en-US" sz="1800" b="1">
              <a:latin typeface="Arial" charset="0"/>
            </a:endParaRPr>
          </a:p>
        </p:txBody>
      </p:sp>
      <p:sp>
        <p:nvSpPr>
          <p:cNvPr id="36871" name="Rectangle 15"/>
          <p:cNvSpPr>
            <a:spLocks noChangeArrowheads="1"/>
          </p:cNvSpPr>
          <p:nvPr/>
        </p:nvSpPr>
        <p:spPr bwMode="auto">
          <a:xfrm>
            <a:off x="400050" y="5249863"/>
            <a:ext cx="812958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500">
                <a:solidFill>
                  <a:srgbClr val="231F20"/>
                </a:solidFill>
                <a:latin typeface="Arial Black" charset="0"/>
              </a:rPr>
              <a:t>(b) Lens bulges for close vision.</a:t>
            </a:r>
            <a:r>
              <a:rPr lang="en-US" sz="2500">
                <a:latin typeface="Arial" charset="0"/>
              </a:rPr>
              <a:t> </a:t>
            </a:r>
            <a:r>
              <a:rPr lang="en-US" sz="2500" b="1">
                <a:solidFill>
                  <a:srgbClr val="231F20"/>
                </a:solidFill>
                <a:latin typeface="Arial" charset="0"/>
              </a:rPr>
              <a:t>Parasympathetic</a:t>
            </a:r>
          </a:p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      input contracts the ciliary muscle, loosening the </a:t>
            </a:r>
            <a:endParaRPr lang="en-US" sz="2500" b="1">
              <a:latin typeface="Arial" charset="0"/>
            </a:endParaRPr>
          </a:p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      ciliary zonule, allowing the lens to bulge.</a:t>
            </a:r>
            <a:endParaRPr lang="en-US" sz="2500" b="1">
              <a:latin typeface="Arial Black" charset="0"/>
            </a:endParaRPr>
          </a:p>
        </p:txBody>
      </p:sp>
      <p:sp>
        <p:nvSpPr>
          <p:cNvPr id="36872" name="Rectangle 16"/>
          <p:cNvSpPr>
            <a:spLocks noChangeArrowheads="1"/>
          </p:cNvSpPr>
          <p:nvPr/>
        </p:nvSpPr>
        <p:spPr bwMode="auto">
          <a:xfrm>
            <a:off x="7378700" y="1065213"/>
            <a:ext cx="1235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500" b="1">
                <a:solidFill>
                  <a:srgbClr val="231F20"/>
                </a:solidFill>
                <a:latin typeface="Arial" charset="0"/>
              </a:rPr>
              <a:t>Inverted</a:t>
            </a:r>
          </a:p>
          <a:p>
            <a:pPr>
              <a:lnSpc>
                <a:spcPct val="90000"/>
              </a:lnSpc>
            </a:pPr>
            <a:r>
              <a:rPr lang="en-US" sz="2500" b="1">
                <a:solidFill>
                  <a:srgbClr val="231F20"/>
                </a:solidFill>
                <a:latin typeface="Arial" charset="0"/>
              </a:rPr>
              <a:t>image</a:t>
            </a:r>
            <a:endParaRPr lang="en-US" sz="1800" b="1">
              <a:latin typeface="Arial" charset="0"/>
            </a:endParaRPr>
          </a:p>
        </p:txBody>
      </p:sp>
      <p:sp>
        <p:nvSpPr>
          <p:cNvPr id="36873" name="Rectangle 17"/>
          <p:cNvSpPr>
            <a:spLocks noChangeArrowheads="1"/>
          </p:cNvSpPr>
          <p:nvPr/>
        </p:nvSpPr>
        <p:spPr bwMode="auto">
          <a:xfrm>
            <a:off x="3435350" y="544513"/>
            <a:ext cx="47926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500">
                <a:solidFill>
                  <a:srgbClr val="FFFFFF"/>
                </a:solidFill>
                <a:latin typeface="Arial Black" charset="0"/>
              </a:rPr>
              <a:t>Parasympathetic activation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Problems of Refraction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Myopia (nearsightedness)—focal point is in front of the retina, e.g. in a longer than normal eyeball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Corrected with a concave lens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Hyperopia (farsightedness)—focal point is behind the retina, e.g. in a shorter than normal eyeball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Corrected with a convex lens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Astigmatism—caused by unequal curvatures in different parts of the cornea or lens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Corrected with cylindrically ground lenses, corneal implants, or laser procedures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ChangeArrowheads="1"/>
          </p:cNvSpPr>
          <p:nvPr/>
        </p:nvSpPr>
        <p:spPr bwMode="auto">
          <a:xfrm>
            <a:off x="7524750" y="6581775"/>
            <a:ext cx="1616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15.14 (1 of 3)</a:t>
            </a:r>
          </a:p>
        </p:txBody>
      </p:sp>
      <p:pic>
        <p:nvPicPr>
          <p:cNvPr id="38915" name="Picture 11" descr="figure_15_14_1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Line 12"/>
          <p:cNvSpPr>
            <a:spLocks noChangeShapeType="1"/>
          </p:cNvSpPr>
          <p:nvPr/>
        </p:nvSpPr>
        <p:spPr bwMode="auto">
          <a:xfrm flipH="1">
            <a:off x="6950075" y="2278063"/>
            <a:ext cx="152400" cy="1587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7" name="Rectangle 13"/>
          <p:cNvSpPr>
            <a:spLocks noChangeArrowheads="1"/>
          </p:cNvSpPr>
          <p:nvPr/>
        </p:nvSpPr>
        <p:spPr bwMode="auto">
          <a:xfrm>
            <a:off x="7150100" y="2103438"/>
            <a:ext cx="895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700" b="1">
                <a:solidFill>
                  <a:srgbClr val="231F20"/>
                </a:solidFill>
                <a:latin typeface="Arial" charset="0"/>
              </a:rPr>
              <a:t>Focal</a:t>
            </a:r>
          </a:p>
          <a:p>
            <a:r>
              <a:rPr lang="en-US" sz="2700" b="1">
                <a:solidFill>
                  <a:srgbClr val="231F20"/>
                </a:solidFill>
                <a:latin typeface="Arial" charset="0"/>
              </a:rPr>
              <a:t>plane</a:t>
            </a:r>
            <a:endParaRPr lang="en-US" sz="1800" b="1">
              <a:latin typeface="Arial" charset="0"/>
            </a:endParaRPr>
          </a:p>
        </p:txBody>
      </p:sp>
      <p:sp>
        <p:nvSpPr>
          <p:cNvPr id="38918" name="Rectangle 14"/>
          <p:cNvSpPr>
            <a:spLocks noChangeArrowheads="1"/>
          </p:cNvSpPr>
          <p:nvPr/>
        </p:nvSpPr>
        <p:spPr bwMode="auto">
          <a:xfrm>
            <a:off x="835025" y="5002213"/>
            <a:ext cx="38481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700" b="1">
                <a:solidFill>
                  <a:srgbClr val="231F20"/>
                </a:solidFill>
                <a:latin typeface="Arial" charset="0"/>
              </a:rPr>
              <a:t>Focal point is on retina.</a:t>
            </a:r>
            <a:endParaRPr lang="en-US" sz="1800" b="1">
              <a:latin typeface="Arial" charset="0"/>
            </a:endParaRPr>
          </a:p>
        </p:txBody>
      </p:sp>
      <p:sp>
        <p:nvSpPr>
          <p:cNvPr id="38919" name="Rectangle 15"/>
          <p:cNvSpPr>
            <a:spLocks noChangeArrowheads="1"/>
          </p:cNvSpPr>
          <p:nvPr/>
        </p:nvSpPr>
        <p:spPr bwMode="auto">
          <a:xfrm>
            <a:off x="2198688" y="1382713"/>
            <a:ext cx="45339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700">
                <a:solidFill>
                  <a:srgbClr val="231F20"/>
                </a:solidFill>
                <a:latin typeface="Arial Black" charset="0"/>
              </a:rPr>
              <a:t>Emmetropic eye </a:t>
            </a:r>
            <a:r>
              <a:rPr lang="en-US" sz="2700" b="1">
                <a:solidFill>
                  <a:srgbClr val="231F20"/>
                </a:solidFill>
                <a:latin typeface="Arial" charset="0"/>
              </a:rPr>
              <a:t>(normal)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7524750" y="6581775"/>
            <a:ext cx="1616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15.14 (2 of 3)</a:t>
            </a:r>
          </a:p>
        </p:txBody>
      </p:sp>
      <p:pic>
        <p:nvPicPr>
          <p:cNvPr id="39939" name="Picture 10" descr="figure_15_14_2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Freeform 11"/>
          <p:cNvSpPr>
            <a:spLocks/>
          </p:cNvSpPr>
          <p:nvPr/>
        </p:nvSpPr>
        <p:spPr bwMode="auto">
          <a:xfrm>
            <a:off x="3340100" y="5678488"/>
            <a:ext cx="504825" cy="257175"/>
          </a:xfrm>
          <a:custGeom>
            <a:avLst/>
            <a:gdLst>
              <a:gd name="T0" fmla="*/ 318 w 318"/>
              <a:gd name="T1" fmla="*/ 162 h 162"/>
              <a:gd name="T2" fmla="*/ 114 w 318"/>
              <a:gd name="T3" fmla="*/ 162 h 162"/>
              <a:gd name="T4" fmla="*/ 0 w 318"/>
              <a:gd name="T5" fmla="*/ 0 h 162"/>
              <a:gd name="T6" fmla="*/ 0 60000 65536"/>
              <a:gd name="T7" fmla="*/ 0 60000 65536"/>
              <a:gd name="T8" fmla="*/ 0 60000 65536"/>
              <a:gd name="T9" fmla="*/ 0 w 318"/>
              <a:gd name="T10" fmla="*/ 0 h 162"/>
              <a:gd name="T11" fmla="*/ 318 w 318"/>
              <a:gd name="T12" fmla="*/ 162 h 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162">
                <a:moveTo>
                  <a:pt x="318" y="162"/>
                </a:moveTo>
                <a:lnTo>
                  <a:pt x="114" y="162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1" name="Freeform 12"/>
          <p:cNvSpPr>
            <a:spLocks/>
          </p:cNvSpPr>
          <p:nvPr/>
        </p:nvSpPr>
        <p:spPr bwMode="auto">
          <a:xfrm>
            <a:off x="5708650" y="1843088"/>
            <a:ext cx="311150" cy="117475"/>
          </a:xfrm>
          <a:custGeom>
            <a:avLst/>
            <a:gdLst>
              <a:gd name="T0" fmla="*/ 196 w 196"/>
              <a:gd name="T1" fmla="*/ 72 h 74"/>
              <a:gd name="T2" fmla="*/ 196 w 196"/>
              <a:gd name="T3" fmla="*/ 0 h 74"/>
              <a:gd name="T4" fmla="*/ 0 w 196"/>
              <a:gd name="T5" fmla="*/ 0 h 74"/>
              <a:gd name="T6" fmla="*/ 0 w 196"/>
              <a:gd name="T7" fmla="*/ 74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96"/>
              <a:gd name="T13" fmla="*/ 0 h 74"/>
              <a:gd name="T14" fmla="*/ 196 w 196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" h="74">
                <a:moveTo>
                  <a:pt x="196" y="72"/>
                </a:moveTo>
                <a:lnTo>
                  <a:pt x="196" y="0"/>
                </a:lnTo>
                <a:lnTo>
                  <a:pt x="0" y="0"/>
                </a:lnTo>
                <a:lnTo>
                  <a:pt x="0" y="74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Freeform 13"/>
          <p:cNvSpPr>
            <a:spLocks/>
          </p:cNvSpPr>
          <p:nvPr/>
        </p:nvSpPr>
        <p:spPr bwMode="auto">
          <a:xfrm>
            <a:off x="5876925" y="1643063"/>
            <a:ext cx="377825" cy="196850"/>
          </a:xfrm>
          <a:custGeom>
            <a:avLst/>
            <a:gdLst>
              <a:gd name="T0" fmla="*/ 0 w 238"/>
              <a:gd name="T1" fmla="*/ 124 h 124"/>
              <a:gd name="T2" fmla="*/ 0 w 238"/>
              <a:gd name="T3" fmla="*/ 0 h 124"/>
              <a:gd name="T4" fmla="*/ 238 w 238"/>
              <a:gd name="T5" fmla="*/ 0 h 124"/>
              <a:gd name="T6" fmla="*/ 0 60000 65536"/>
              <a:gd name="T7" fmla="*/ 0 60000 65536"/>
              <a:gd name="T8" fmla="*/ 0 60000 65536"/>
              <a:gd name="T9" fmla="*/ 0 w 238"/>
              <a:gd name="T10" fmla="*/ 0 h 124"/>
              <a:gd name="T11" fmla="*/ 238 w 238"/>
              <a:gd name="T12" fmla="*/ 124 h 1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8" h="124">
                <a:moveTo>
                  <a:pt x="0" y="124"/>
                </a:moveTo>
                <a:lnTo>
                  <a:pt x="0" y="0"/>
                </a:lnTo>
                <a:lnTo>
                  <a:pt x="238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3" name="Rectangle 14"/>
          <p:cNvSpPr>
            <a:spLocks noChangeArrowheads="1"/>
          </p:cNvSpPr>
          <p:nvPr/>
        </p:nvSpPr>
        <p:spPr bwMode="auto">
          <a:xfrm>
            <a:off x="3873500" y="5776913"/>
            <a:ext cx="2857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Concave lens moves focal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point further back.</a:t>
            </a:r>
            <a:endParaRPr lang="en-US" sz="1800" b="1">
              <a:latin typeface="Arial" charset="0"/>
            </a:endParaRPr>
          </a:p>
        </p:txBody>
      </p:sp>
      <p:sp>
        <p:nvSpPr>
          <p:cNvPr id="39944" name="Rectangle 15"/>
          <p:cNvSpPr>
            <a:spLocks noChangeArrowheads="1"/>
          </p:cNvSpPr>
          <p:nvPr/>
        </p:nvSpPr>
        <p:spPr bwMode="auto">
          <a:xfrm>
            <a:off x="6283325" y="1500188"/>
            <a:ext cx="901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Eyeball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too long</a:t>
            </a:r>
            <a:endParaRPr lang="en-US" sz="1800" b="1">
              <a:latin typeface="Arial" charset="0"/>
            </a:endParaRPr>
          </a:p>
        </p:txBody>
      </p:sp>
      <p:sp>
        <p:nvSpPr>
          <p:cNvPr id="39945" name="Rectangle 16"/>
          <p:cNvSpPr>
            <a:spLocks noChangeArrowheads="1"/>
          </p:cNvSpPr>
          <p:nvPr/>
        </p:nvSpPr>
        <p:spPr bwMode="auto">
          <a:xfrm>
            <a:off x="2022475" y="2738438"/>
            <a:ext cx="33528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Uncorrected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Focal point is in front of retina.</a:t>
            </a:r>
            <a:endParaRPr lang="en-US" sz="1800" b="1">
              <a:latin typeface="Arial" charset="0"/>
            </a:endParaRPr>
          </a:p>
        </p:txBody>
      </p:sp>
      <p:sp>
        <p:nvSpPr>
          <p:cNvPr id="39946" name="Rectangle 17"/>
          <p:cNvSpPr>
            <a:spLocks noChangeArrowheads="1"/>
          </p:cNvSpPr>
          <p:nvPr/>
        </p:nvSpPr>
        <p:spPr bwMode="auto">
          <a:xfrm>
            <a:off x="2120900" y="6037263"/>
            <a:ext cx="12446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Corrected</a:t>
            </a:r>
            <a:endParaRPr lang="en-US" sz="1800">
              <a:latin typeface="Arial" charset="0"/>
            </a:endParaRPr>
          </a:p>
        </p:txBody>
      </p:sp>
      <p:sp>
        <p:nvSpPr>
          <p:cNvPr id="39947" name="Rectangle 18"/>
          <p:cNvSpPr>
            <a:spLocks noChangeArrowheads="1"/>
          </p:cNvSpPr>
          <p:nvPr/>
        </p:nvSpPr>
        <p:spPr bwMode="auto">
          <a:xfrm>
            <a:off x="3098800" y="561975"/>
            <a:ext cx="29337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Myopic eye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(nearsighted)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7524750" y="6581775"/>
            <a:ext cx="1616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15.14 (3 of 3)</a:t>
            </a:r>
          </a:p>
        </p:txBody>
      </p:sp>
      <p:pic>
        <p:nvPicPr>
          <p:cNvPr id="40963" name="Picture 10" descr="figure_15_14_3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5245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Freeform 11"/>
          <p:cNvSpPr>
            <a:spLocks/>
          </p:cNvSpPr>
          <p:nvPr/>
        </p:nvSpPr>
        <p:spPr bwMode="auto">
          <a:xfrm>
            <a:off x="3571875" y="5792788"/>
            <a:ext cx="460375" cy="161925"/>
          </a:xfrm>
          <a:custGeom>
            <a:avLst/>
            <a:gdLst>
              <a:gd name="T0" fmla="*/ 290 w 290"/>
              <a:gd name="T1" fmla="*/ 102 h 102"/>
              <a:gd name="T2" fmla="*/ 124 w 290"/>
              <a:gd name="T3" fmla="*/ 102 h 102"/>
              <a:gd name="T4" fmla="*/ 0 w 290"/>
              <a:gd name="T5" fmla="*/ 0 h 102"/>
              <a:gd name="T6" fmla="*/ 0 60000 65536"/>
              <a:gd name="T7" fmla="*/ 0 60000 65536"/>
              <a:gd name="T8" fmla="*/ 0 60000 65536"/>
              <a:gd name="T9" fmla="*/ 0 w 290"/>
              <a:gd name="T10" fmla="*/ 0 h 102"/>
              <a:gd name="T11" fmla="*/ 290 w 290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0" h="102">
                <a:moveTo>
                  <a:pt x="290" y="102"/>
                </a:moveTo>
                <a:lnTo>
                  <a:pt x="124" y="102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5" name="Freeform 12"/>
          <p:cNvSpPr>
            <a:spLocks/>
          </p:cNvSpPr>
          <p:nvPr/>
        </p:nvSpPr>
        <p:spPr bwMode="auto">
          <a:xfrm>
            <a:off x="5629275" y="1865313"/>
            <a:ext cx="263525" cy="117475"/>
          </a:xfrm>
          <a:custGeom>
            <a:avLst/>
            <a:gdLst>
              <a:gd name="T0" fmla="*/ 166 w 166"/>
              <a:gd name="T1" fmla="*/ 72 h 74"/>
              <a:gd name="T2" fmla="*/ 166 w 166"/>
              <a:gd name="T3" fmla="*/ 0 h 74"/>
              <a:gd name="T4" fmla="*/ 0 w 166"/>
              <a:gd name="T5" fmla="*/ 0 h 74"/>
              <a:gd name="T6" fmla="*/ 0 w 166"/>
              <a:gd name="T7" fmla="*/ 74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74"/>
              <a:gd name="T14" fmla="*/ 166 w 166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74">
                <a:moveTo>
                  <a:pt x="166" y="72"/>
                </a:moveTo>
                <a:lnTo>
                  <a:pt x="166" y="0"/>
                </a:lnTo>
                <a:lnTo>
                  <a:pt x="0" y="0"/>
                </a:lnTo>
                <a:lnTo>
                  <a:pt x="0" y="74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6" name="Freeform 13"/>
          <p:cNvSpPr>
            <a:spLocks/>
          </p:cNvSpPr>
          <p:nvPr/>
        </p:nvSpPr>
        <p:spPr bwMode="auto">
          <a:xfrm>
            <a:off x="5765800" y="1741488"/>
            <a:ext cx="400050" cy="120650"/>
          </a:xfrm>
          <a:custGeom>
            <a:avLst/>
            <a:gdLst>
              <a:gd name="T0" fmla="*/ 0 w 252"/>
              <a:gd name="T1" fmla="*/ 76 h 76"/>
              <a:gd name="T2" fmla="*/ 0 w 252"/>
              <a:gd name="T3" fmla="*/ 0 h 76"/>
              <a:gd name="T4" fmla="*/ 252 w 252"/>
              <a:gd name="T5" fmla="*/ 0 h 76"/>
              <a:gd name="T6" fmla="*/ 0 60000 65536"/>
              <a:gd name="T7" fmla="*/ 0 60000 65536"/>
              <a:gd name="T8" fmla="*/ 0 60000 65536"/>
              <a:gd name="T9" fmla="*/ 0 w 252"/>
              <a:gd name="T10" fmla="*/ 0 h 76"/>
              <a:gd name="T11" fmla="*/ 252 w 252"/>
              <a:gd name="T12" fmla="*/ 76 h 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2" h="76">
                <a:moveTo>
                  <a:pt x="0" y="76"/>
                </a:moveTo>
                <a:lnTo>
                  <a:pt x="0" y="0"/>
                </a:lnTo>
                <a:lnTo>
                  <a:pt x="252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7" name="Rectangle 14"/>
          <p:cNvSpPr>
            <a:spLocks noChangeArrowheads="1"/>
          </p:cNvSpPr>
          <p:nvPr/>
        </p:nvSpPr>
        <p:spPr bwMode="auto">
          <a:xfrm>
            <a:off x="6197600" y="1592263"/>
            <a:ext cx="935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Eyeball</a:t>
            </a:r>
          </a:p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too short</a:t>
            </a:r>
            <a:endParaRPr lang="en-US" sz="1800" b="1">
              <a:latin typeface="Arial" charset="0"/>
            </a:endParaRPr>
          </a:p>
        </p:txBody>
      </p:sp>
      <p:sp>
        <p:nvSpPr>
          <p:cNvPr id="40968" name="Rectangle 15"/>
          <p:cNvSpPr>
            <a:spLocks noChangeArrowheads="1"/>
          </p:cNvSpPr>
          <p:nvPr/>
        </p:nvSpPr>
        <p:spPr bwMode="auto">
          <a:xfrm>
            <a:off x="1974850" y="2776538"/>
            <a:ext cx="28717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charset="0"/>
              </a:rPr>
              <a:t>Uncorrected</a:t>
            </a:r>
          </a:p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Focal point is behind retina.</a:t>
            </a:r>
            <a:endParaRPr lang="en-US" sz="1800" b="1">
              <a:latin typeface="Arial" charset="0"/>
            </a:endParaRPr>
          </a:p>
        </p:txBody>
      </p:sp>
      <p:sp>
        <p:nvSpPr>
          <p:cNvPr id="40969" name="Rectangle 16"/>
          <p:cNvSpPr>
            <a:spLocks noChangeArrowheads="1"/>
          </p:cNvSpPr>
          <p:nvPr/>
        </p:nvSpPr>
        <p:spPr bwMode="auto">
          <a:xfrm>
            <a:off x="2073275" y="6072188"/>
            <a:ext cx="1176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charset="0"/>
              </a:rPr>
              <a:t>Corrected</a:t>
            </a:r>
            <a:endParaRPr lang="en-US" sz="1800">
              <a:latin typeface="Arial" charset="0"/>
            </a:endParaRPr>
          </a:p>
        </p:txBody>
      </p:sp>
      <p:sp>
        <p:nvSpPr>
          <p:cNvPr id="40970" name="Rectangle 17"/>
          <p:cNvSpPr>
            <a:spLocks noChangeArrowheads="1"/>
          </p:cNvSpPr>
          <p:nvPr/>
        </p:nvSpPr>
        <p:spPr bwMode="auto">
          <a:xfrm>
            <a:off x="4060825" y="5805488"/>
            <a:ext cx="25860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Convex lens moves focal</a:t>
            </a:r>
          </a:p>
          <a:p>
            <a:r>
              <a:rPr lang="en-US" sz="1700" b="1">
                <a:solidFill>
                  <a:srgbClr val="231F20"/>
                </a:solidFill>
                <a:latin typeface="Arial" charset="0"/>
              </a:rPr>
              <a:t>point forward.</a:t>
            </a:r>
            <a:endParaRPr lang="en-US" sz="1800" b="1">
              <a:latin typeface="Arial" charset="0"/>
            </a:endParaRPr>
          </a:p>
        </p:txBody>
      </p:sp>
      <p:sp>
        <p:nvSpPr>
          <p:cNvPr id="40971" name="Rectangle 18"/>
          <p:cNvSpPr>
            <a:spLocks noChangeArrowheads="1"/>
          </p:cNvSpPr>
          <p:nvPr/>
        </p:nvSpPr>
        <p:spPr bwMode="auto">
          <a:xfrm>
            <a:off x="3089275" y="600075"/>
            <a:ext cx="295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charset="0"/>
              </a:rPr>
              <a:t>Hyperopic eye </a:t>
            </a:r>
            <a:r>
              <a:rPr lang="en-US" sz="1700" b="1">
                <a:solidFill>
                  <a:srgbClr val="231F20"/>
                </a:solidFill>
                <a:latin typeface="Arial" charset="0"/>
              </a:rPr>
              <a:t>(farsighted)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Functional Anatomy of Photoreceptors</a:t>
            </a:r>
          </a:p>
        </p:txBody>
      </p:sp>
      <p:sp>
        <p:nvSpPr>
          <p:cNvPr id="419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Rods and cones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Outer segment of each contains visual pigments (photopigments)—molecules that change shape as they absorb light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Inner segment of each joins the cell body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15.15a</a:t>
            </a:r>
          </a:p>
        </p:txBody>
      </p:sp>
      <p:pic>
        <p:nvPicPr>
          <p:cNvPr id="43011" name="Picture 11"/>
          <p:cNvPicPr>
            <a:picLocks noChangeAspect="1" noChangeArrowheads="1"/>
          </p:cNvPicPr>
          <p:nvPr/>
        </p:nvPicPr>
        <p:blipFill>
          <a:blip r:embed="rId2"/>
          <a:srcRect l="41022" r="30125"/>
          <a:stretch>
            <a:fillRect/>
          </a:stretch>
        </p:blipFill>
        <p:spPr bwMode="auto">
          <a:xfrm>
            <a:off x="3808413" y="493713"/>
            <a:ext cx="2374900" cy="586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Line 12"/>
          <p:cNvSpPr>
            <a:spLocks noChangeShapeType="1"/>
          </p:cNvSpPr>
          <p:nvPr/>
        </p:nvSpPr>
        <p:spPr bwMode="auto">
          <a:xfrm flipH="1">
            <a:off x="3128963" y="601663"/>
            <a:ext cx="1244600" cy="1587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Line 13"/>
          <p:cNvSpPr>
            <a:spLocks noChangeShapeType="1"/>
          </p:cNvSpPr>
          <p:nvPr/>
        </p:nvSpPr>
        <p:spPr bwMode="auto">
          <a:xfrm flipH="1">
            <a:off x="3109913" y="2706688"/>
            <a:ext cx="1285875" cy="1587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14"/>
          <p:cNvSpPr>
            <a:spLocks noChangeShapeType="1"/>
          </p:cNvSpPr>
          <p:nvPr/>
        </p:nvSpPr>
        <p:spPr bwMode="auto">
          <a:xfrm flipH="1">
            <a:off x="4645025" y="4429125"/>
            <a:ext cx="1498600" cy="352425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5" name="Line 15"/>
          <p:cNvSpPr>
            <a:spLocks noChangeShapeType="1"/>
          </p:cNvSpPr>
          <p:nvPr/>
        </p:nvSpPr>
        <p:spPr bwMode="auto">
          <a:xfrm flipH="1" flipV="1">
            <a:off x="4632325" y="5235575"/>
            <a:ext cx="38100" cy="101600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Freeform 16"/>
          <p:cNvSpPr>
            <a:spLocks/>
          </p:cNvSpPr>
          <p:nvPr/>
        </p:nvSpPr>
        <p:spPr bwMode="auto">
          <a:xfrm>
            <a:off x="5283200" y="4429125"/>
            <a:ext cx="1079500" cy="104775"/>
          </a:xfrm>
          <a:custGeom>
            <a:avLst/>
            <a:gdLst>
              <a:gd name="T0" fmla="*/ 680 w 680"/>
              <a:gd name="T1" fmla="*/ 0 h 66"/>
              <a:gd name="T2" fmla="*/ 542 w 680"/>
              <a:gd name="T3" fmla="*/ 0 h 66"/>
              <a:gd name="T4" fmla="*/ 0 w 680"/>
              <a:gd name="T5" fmla="*/ 66 h 66"/>
              <a:gd name="T6" fmla="*/ 0 60000 65536"/>
              <a:gd name="T7" fmla="*/ 0 60000 65536"/>
              <a:gd name="T8" fmla="*/ 0 60000 65536"/>
              <a:gd name="T9" fmla="*/ 0 w 680"/>
              <a:gd name="T10" fmla="*/ 0 h 66"/>
              <a:gd name="T11" fmla="*/ 680 w 680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66">
                <a:moveTo>
                  <a:pt x="680" y="0"/>
                </a:moveTo>
                <a:lnTo>
                  <a:pt x="542" y="0"/>
                </a:lnTo>
                <a:lnTo>
                  <a:pt x="0" y="66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7" name="Freeform 17"/>
          <p:cNvSpPr>
            <a:spLocks/>
          </p:cNvSpPr>
          <p:nvPr/>
        </p:nvSpPr>
        <p:spPr bwMode="auto">
          <a:xfrm>
            <a:off x="4879975" y="4051300"/>
            <a:ext cx="1482725" cy="66675"/>
          </a:xfrm>
          <a:custGeom>
            <a:avLst/>
            <a:gdLst>
              <a:gd name="T0" fmla="*/ 0 w 934"/>
              <a:gd name="T1" fmla="*/ 42 h 42"/>
              <a:gd name="T2" fmla="*/ 0 w 934"/>
              <a:gd name="T3" fmla="*/ 0 h 42"/>
              <a:gd name="T4" fmla="*/ 934 w 934"/>
              <a:gd name="T5" fmla="*/ 0 h 42"/>
              <a:gd name="T6" fmla="*/ 0 60000 65536"/>
              <a:gd name="T7" fmla="*/ 0 60000 65536"/>
              <a:gd name="T8" fmla="*/ 0 60000 65536"/>
              <a:gd name="T9" fmla="*/ 0 w 934"/>
              <a:gd name="T10" fmla="*/ 0 h 42"/>
              <a:gd name="T11" fmla="*/ 934 w 934"/>
              <a:gd name="T12" fmla="*/ 42 h 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4" h="42">
                <a:moveTo>
                  <a:pt x="0" y="42"/>
                </a:moveTo>
                <a:lnTo>
                  <a:pt x="0" y="0"/>
                </a:lnTo>
                <a:lnTo>
                  <a:pt x="934" y="0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Freeform 18"/>
          <p:cNvSpPr>
            <a:spLocks/>
          </p:cNvSpPr>
          <p:nvPr/>
        </p:nvSpPr>
        <p:spPr bwMode="auto">
          <a:xfrm>
            <a:off x="3192463" y="1319213"/>
            <a:ext cx="1060450" cy="130175"/>
          </a:xfrm>
          <a:custGeom>
            <a:avLst/>
            <a:gdLst>
              <a:gd name="T0" fmla="*/ 0 w 668"/>
              <a:gd name="T1" fmla="*/ 0 h 82"/>
              <a:gd name="T2" fmla="*/ 554 w 668"/>
              <a:gd name="T3" fmla="*/ 0 h 82"/>
              <a:gd name="T4" fmla="*/ 668 w 668"/>
              <a:gd name="T5" fmla="*/ 82 h 82"/>
              <a:gd name="T6" fmla="*/ 0 60000 65536"/>
              <a:gd name="T7" fmla="*/ 0 60000 65536"/>
              <a:gd name="T8" fmla="*/ 0 60000 65536"/>
              <a:gd name="T9" fmla="*/ 0 w 668"/>
              <a:gd name="T10" fmla="*/ 0 h 82"/>
              <a:gd name="T11" fmla="*/ 668 w 668"/>
              <a:gd name="T12" fmla="*/ 82 h 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8" h="82">
                <a:moveTo>
                  <a:pt x="0" y="0"/>
                </a:moveTo>
                <a:lnTo>
                  <a:pt x="554" y="0"/>
                </a:lnTo>
                <a:lnTo>
                  <a:pt x="668" y="82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Freeform 19"/>
          <p:cNvSpPr>
            <a:spLocks/>
          </p:cNvSpPr>
          <p:nvPr/>
        </p:nvSpPr>
        <p:spPr bwMode="auto">
          <a:xfrm>
            <a:off x="3452813" y="1725613"/>
            <a:ext cx="873125" cy="295275"/>
          </a:xfrm>
          <a:custGeom>
            <a:avLst/>
            <a:gdLst>
              <a:gd name="T0" fmla="*/ 0 w 550"/>
              <a:gd name="T1" fmla="*/ 0 h 186"/>
              <a:gd name="T2" fmla="*/ 386 w 550"/>
              <a:gd name="T3" fmla="*/ 0 h 186"/>
              <a:gd name="T4" fmla="*/ 550 w 550"/>
              <a:gd name="T5" fmla="*/ 186 h 186"/>
              <a:gd name="T6" fmla="*/ 0 60000 65536"/>
              <a:gd name="T7" fmla="*/ 0 60000 65536"/>
              <a:gd name="T8" fmla="*/ 0 60000 65536"/>
              <a:gd name="T9" fmla="*/ 0 w 550"/>
              <a:gd name="T10" fmla="*/ 0 h 186"/>
              <a:gd name="T11" fmla="*/ 550 w 55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186">
                <a:moveTo>
                  <a:pt x="0" y="0"/>
                </a:moveTo>
                <a:lnTo>
                  <a:pt x="386" y="0"/>
                </a:lnTo>
                <a:lnTo>
                  <a:pt x="550" y="186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Freeform 20"/>
          <p:cNvSpPr>
            <a:spLocks/>
          </p:cNvSpPr>
          <p:nvPr/>
        </p:nvSpPr>
        <p:spPr bwMode="auto">
          <a:xfrm>
            <a:off x="3589338" y="2176463"/>
            <a:ext cx="1217612" cy="327025"/>
          </a:xfrm>
          <a:custGeom>
            <a:avLst/>
            <a:gdLst>
              <a:gd name="T0" fmla="*/ 0 w 767"/>
              <a:gd name="T1" fmla="*/ 0 h 206"/>
              <a:gd name="T2" fmla="*/ 188 w 767"/>
              <a:gd name="T3" fmla="*/ 0 h 206"/>
              <a:gd name="T4" fmla="*/ 767 w 767"/>
              <a:gd name="T5" fmla="*/ 206 h 206"/>
              <a:gd name="T6" fmla="*/ 0 60000 65536"/>
              <a:gd name="T7" fmla="*/ 0 60000 65536"/>
              <a:gd name="T8" fmla="*/ 0 60000 65536"/>
              <a:gd name="T9" fmla="*/ 0 w 767"/>
              <a:gd name="T10" fmla="*/ 0 h 206"/>
              <a:gd name="T11" fmla="*/ 767 w 767"/>
              <a:gd name="T12" fmla="*/ 206 h 2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7" h="206">
                <a:moveTo>
                  <a:pt x="0" y="0"/>
                </a:moveTo>
                <a:lnTo>
                  <a:pt x="188" y="0"/>
                </a:lnTo>
                <a:lnTo>
                  <a:pt x="767" y="206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Freeform 21"/>
          <p:cNvSpPr>
            <a:spLocks/>
          </p:cNvSpPr>
          <p:nvPr/>
        </p:nvSpPr>
        <p:spPr bwMode="auto">
          <a:xfrm>
            <a:off x="5397500" y="1096963"/>
            <a:ext cx="974725" cy="184150"/>
          </a:xfrm>
          <a:custGeom>
            <a:avLst/>
            <a:gdLst>
              <a:gd name="T0" fmla="*/ 614 w 614"/>
              <a:gd name="T1" fmla="*/ 116 h 116"/>
              <a:gd name="T2" fmla="*/ 176 w 614"/>
              <a:gd name="T3" fmla="*/ 116 h 116"/>
              <a:gd name="T4" fmla="*/ 0 w 614"/>
              <a:gd name="T5" fmla="*/ 0 h 116"/>
              <a:gd name="T6" fmla="*/ 0 60000 65536"/>
              <a:gd name="T7" fmla="*/ 0 60000 65536"/>
              <a:gd name="T8" fmla="*/ 0 60000 65536"/>
              <a:gd name="T9" fmla="*/ 0 w 614"/>
              <a:gd name="T10" fmla="*/ 0 h 116"/>
              <a:gd name="T11" fmla="*/ 614 w 6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4" h="116">
                <a:moveTo>
                  <a:pt x="614" y="116"/>
                </a:moveTo>
                <a:lnTo>
                  <a:pt x="176" y="11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Freeform 22"/>
          <p:cNvSpPr>
            <a:spLocks/>
          </p:cNvSpPr>
          <p:nvPr/>
        </p:nvSpPr>
        <p:spPr bwMode="auto">
          <a:xfrm>
            <a:off x="5337175" y="1617663"/>
            <a:ext cx="1035050" cy="295275"/>
          </a:xfrm>
          <a:custGeom>
            <a:avLst/>
            <a:gdLst>
              <a:gd name="T0" fmla="*/ 652 w 652"/>
              <a:gd name="T1" fmla="*/ 0 h 186"/>
              <a:gd name="T2" fmla="*/ 254 w 652"/>
              <a:gd name="T3" fmla="*/ 0 h 186"/>
              <a:gd name="T4" fmla="*/ 0 w 652"/>
              <a:gd name="T5" fmla="*/ 186 h 186"/>
              <a:gd name="T6" fmla="*/ 0 60000 65536"/>
              <a:gd name="T7" fmla="*/ 0 60000 65536"/>
              <a:gd name="T8" fmla="*/ 0 60000 65536"/>
              <a:gd name="T9" fmla="*/ 0 w 652"/>
              <a:gd name="T10" fmla="*/ 0 h 186"/>
              <a:gd name="T11" fmla="*/ 652 w 652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2" h="186">
                <a:moveTo>
                  <a:pt x="652" y="0"/>
                </a:moveTo>
                <a:lnTo>
                  <a:pt x="254" y="0"/>
                </a:lnTo>
                <a:lnTo>
                  <a:pt x="0" y="186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Freeform 23"/>
          <p:cNvSpPr>
            <a:spLocks/>
          </p:cNvSpPr>
          <p:nvPr/>
        </p:nvSpPr>
        <p:spPr bwMode="auto">
          <a:xfrm>
            <a:off x="5289550" y="2074863"/>
            <a:ext cx="1082675" cy="1587"/>
          </a:xfrm>
          <a:custGeom>
            <a:avLst/>
            <a:gdLst>
              <a:gd name="T0" fmla="*/ 682 w 682"/>
              <a:gd name="T1" fmla="*/ 0 h 1587"/>
              <a:gd name="T2" fmla="*/ 284 w 682"/>
              <a:gd name="T3" fmla="*/ 0 h 1587"/>
              <a:gd name="T4" fmla="*/ 0 w 682"/>
              <a:gd name="T5" fmla="*/ 0 h 1587"/>
              <a:gd name="T6" fmla="*/ 0 60000 65536"/>
              <a:gd name="T7" fmla="*/ 0 60000 65536"/>
              <a:gd name="T8" fmla="*/ 0 60000 65536"/>
              <a:gd name="T9" fmla="*/ 0 w 682"/>
              <a:gd name="T10" fmla="*/ 0 h 1587"/>
              <a:gd name="T11" fmla="*/ 682 w 68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2" h="1587">
                <a:moveTo>
                  <a:pt x="682" y="0"/>
                </a:moveTo>
                <a:lnTo>
                  <a:pt x="284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Line 24"/>
          <p:cNvSpPr>
            <a:spLocks noChangeShapeType="1"/>
          </p:cNvSpPr>
          <p:nvPr/>
        </p:nvSpPr>
        <p:spPr bwMode="auto">
          <a:xfrm>
            <a:off x="4071938" y="1319213"/>
            <a:ext cx="646112" cy="133350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Line 25"/>
          <p:cNvSpPr>
            <a:spLocks noChangeShapeType="1"/>
          </p:cNvSpPr>
          <p:nvPr/>
        </p:nvSpPr>
        <p:spPr bwMode="auto">
          <a:xfrm flipH="1">
            <a:off x="4883150" y="2074863"/>
            <a:ext cx="857250" cy="587375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Freeform 26"/>
          <p:cNvSpPr>
            <a:spLocks/>
          </p:cNvSpPr>
          <p:nvPr/>
        </p:nvSpPr>
        <p:spPr bwMode="auto">
          <a:xfrm>
            <a:off x="5041900" y="2690813"/>
            <a:ext cx="1317625" cy="552450"/>
          </a:xfrm>
          <a:custGeom>
            <a:avLst/>
            <a:gdLst>
              <a:gd name="T0" fmla="*/ 830 w 830"/>
              <a:gd name="T1" fmla="*/ 0 h 348"/>
              <a:gd name="T2" fmla="*/ 338 w 830"/>
              <a:gd name="T3" fmla="*/ 0 h 348"/>
              <a:gd name="T4" fmla="*/ 0 w 830"/>
              <a:gd name="T5" fmla="*/ 348 h 348"/>
              <a:gd name="T6" fmla="*/ 0 60000 65536"/>
              <a:gd name="T7" fmla="*/ 0 60000 65536"/>
              <a:gd name="T8" fmla="*/ 0 60000 65536"/>
              <a:gd name="T9" fmla="*/ 0 w 830"/>
              <a:gd name="T10" fmla="*/ 0 h 348"/>
              <a:gd name="T11" fmla="*/ 830 w 830"/>
              <a:gd name="T12" fmla="*/ 348 h 3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0" h="348">
                <a:moveTo>
                  <a:pt x="830" y="0"/>
                </a:moveTo>
                <a:lnTo>
                  <a:pt x="338" y="0"/>
                </a:lnTo>
                <a:lnTo>
                  <a:pt x="0" y="348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Freeform 27"/>
          <p:cNvSpPr>
            <a:spLocks/>
          </p:cNvSpPr>
          <p:nvPr/>
        </p:nvSpPr>
        <p:spPr bwMode="auto">
          <a:xfrm>
            <a:off x="5257800" y="3103563"/>
            <a:ext cx="1108075" cy="849312"/>
          </a:xfrm>
          <a:custGeom>
            <a:avLst/>
            <a:gdLst>
              <a:gd name="T0" fmla="*/ 698 w 698"/>
              <a:gd name="T1" fmla="*/ 0 h 535"/>
              <a:gd name="T2" fmla="*/ 404 w 698"/>
              <a:gd name="T3" fmla="*/ 0 h 535"/>
              <a:gd name="T4" fmla="*/ 0 w 698"/>
              <a:gd name="T5" fmla="*/ 535 h 535"/>
              <a:gd name="T6" fmla="*/ 0 60000 65536"/>
              <a:gd name="T7" fmla="*/ 0 60000 65536"/>
              <a:gd name="T8" fmla="*/ 0 60000 65536"/>
              <a:gd name="T9" fmla="*/ 0 w 698"/>
              <a:gd name="T10" fmla="*/ 0 h 535"/>
              <a:gd name="T11" fmla="*/ 698 w 698"/>
              <a:gd name="T12" fmla="*/ 535 h 5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8" h="535">
                <a:moveTo>
                  <a:pt x="698" y="0"/>
                </a:moveTo>
                <a:lnTo>
                  <a:pt x="404" y="0"/>
                </a:lnTo>
                <a:lnTo>
                  <a:pt x="0" y="535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Line 28"/>
          <p:cNvSpPr>
            <a:spLocks noChangeShapeType="1"/>
          </p:cNvSpPr>
          <p:nvPr/>
        </p:nvSpPr>
        <p:spPr bwMode="auto">
          <a:xfrm flipH="1">
            <a:off x="5441950" y="2690813"/>
            <a:ext cx="136525" cy="358775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Line 29"/>
          <p:cNvSpPr>
            <a:spLocks noChangeShapeType="1"/>
          </p:cNvSpPr>
          <p:nvPr/>
        </p:nvSpPr>
        <p:spPr bwMode="auto">
          <a:xfrm flipH="1">
            <a:off x="5708650" y="3103563"/>
            <a:ext cx="190500" cy="471487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0" name="Line 30"/>
          <p:cNvSpPr>
            <a:spLocks noChangeShapeType="1"/>
          </p:cNvSpPr>
          <p:nvPr/>
        </p:nvSpPr>
        <p:spPr bwMode="auto">
          <a:xfrm flipH="1" flipV="1">
            <a:off x="4794250" y="1176338"/>
            <a:ext cx="882650" cy="104775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1" name="Freeform 31"/>
          <p:cNvSpPr>
            <a:spLocks/>
          </p:cNvSpPr>
          <p:nvPr/>
        </p:nvSpPr>
        <p:spPr bwMode="auto">
          <a:xfrm>
            <a:off x="4319588" y="3790950"/>
            <a:ext cx="200025" cy="1343025"/>
          </a:xfrm>
          <a:custGeom>
            <a:avLst/>
            <a:gdLst>
              <a:gd name="T0" fmla="*/ 34 w 126"/>
              <a:gd name="T1" fmla="*/ 0 h 846"/>
              <a:gd name="T2" fmla="*/ 0 w 126"/>
              <a:gd name="T3" fmla="*/ 0 h 846"/>
              <a:gd name="T4" fmla="*/ 0 w 126"/>
              <a:gd name="T5" fmla="*/ 846 h 846"/>
              <a:gd name="T6" fmla="*/ 126 w 126"/>
              <a:gd name="T7" fmla="*/ 846 h 846"/>
              <a:gd name="T8" fmla="*/ 0 60000 65536"/>
              <a:gd name="T9" fmla="*/ 0 60000 65536"/>
              <a:gd name="T10" fmla="*/ 0 60000 65536"/>
              <a:gd name="T11" fmla="*/ 0 60000 65536"/>
              <a:gd name="T12" fmla="*/ 0 w 126"/>
              <a:gd name="T13" fmla="*/ 0 h 846"/>
              <a:gd name="T14" fmla="*/ 126 w 126"/>
              <a:gd name="T15" fmla="*/ 846 h 8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" h="846">
                <a:moveTo>
                  <a:pt x="34" y="0"/>
                </a:moveTo>
                <a:lnTo>
                  <a:pt x="0" y="0"/>
                </a:lnTo>
                <a:lnTo>
                  <a:pt x="0" y="846"/>
                </a:lnTo>
                <a:lnTo>
                  <a:pt x="126" y="846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2" name="Line 32"/>
          <p:cNvSpPr>
            <a:spLocks noChangeShapeType="1"/>
          </p:cNvSpPr>
          <p:nvPr/>
        </p:nvSpPr>
        <p:spPr bwMode="auto">
          <a:xfrm flipH="1">
            <a:off x="4262438" y="3344863"/>
            <a:ext cx="57150" cy="1587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3" name="Line 33"/>
          <p:cNvSpPr>
            <a:spLocks noChangeShapeType="1"/>
          </p:cNvSpPr>
          <p:nvPr/>
        </p:nvSpPr>
        <p:spPr bwMode="auto">
          <a:xfrm flipH="1">
            <a:off x="4262438" y="4457700"/>
            <a:ext cx="57150" cy="1588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4" name="Freeform 34"/>
          <p:cNvSpPr>
            <a:spLocks/>
          </p:cNvSpPr>
          <p:nvPr/>
        </p:nvSpPr>
        <p:spPr bwMode="auto">
          <a:xfrm>
            <a:off x="4081463" y="3863975"/>
            <a:ext cx="133350" cy="2355850"/>
          </a:xfrm>
          <a:custGeom>
            <a:avLst/>
            <a:gdLst>
              <a:gd name="T0" fmla="*/ 34 w 84"/>
              <a:gd name="T1" fmla="*/ 0 h 1484"/>
              <a:gd name="T2" fmla="*/ 0 w 84"/>
              <a:gd name="T3" fmla="*/ 0 h 1484"/>
              <a:gd name="T4" fmla="*/ 0 w 84"/>
              <a:gd name="T5" fmla="*/ 1484 h 1484"/>
              <a:gd name="T6" fmla="*/ 84 w 84"/>
              <a:gd name="T7" fmla="*/ 1484 h 1484"/>
              <a:gd name="T8" fmla="*/ 0 60000 65536"/>
              <a:gd name="T9" fmla="*/ 0 60000 65536"/>
              <a:gd name="T10" fmla="*/ 0 60000 65536"/>
              <a:gd name="T11" fmla="*/ 0 60000 65536"/>
              <a:gd name="T12" fmla="*/ 0 w 84"/>
              <a:gd name="T13" fmla="*/ 0 h 1484"/>
              <a:gd name="T14" fmla="*/ 84 w 84"/>
              <a:gd name="T15" fmla="*/ 1484 h 14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4" h="1484">
                <a:moveTo>
                  <a:pt x="34" y="0"/>
                </a:moveTo>
                <a:lnTo>
                  <a:pt x="0" y="0"/>
                </a:lnTo>
                <a:lnTo>
                  <a:pt x="0" y="1484"/>
                </a:lnTo>
                <a:lnTo>
                  <a:pt x="84" y="1484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5" name="Freeform 35"/>
          <p:cNvSpPr>
            <a:spLocks/>
          </p:cNvSpPr>
          <p:nvPr/>
        </p:nvSpPr>
        <p:spPr bwMode="auto">
          <a:xfrm>
            <a:off x="4670425" y="4940300"/>
            <a:ext cx="184150" cy="450850"/>
          </a:xfrm>
          <a:custGeom>
            <a:avLst/>
            <a:gdLst>
              <a:gd name="T0" fmla="*/ 116 w 116"/>
              <a:gd name="T1" fmla="*/ 0 h 284"/>
              <a:gd name="T2" fmla="*/ 0 w 116"/>
              <a:gd name="T3" fmla="*/ 250 h 284"/>
              <a:gd name="T4" fmla="*/ 0 w 116"/>
              <a:gd name="T5" fmla="*/ 284 h 284"/>
              <a:gd name="T6" fmla="*/ 0 60000 65536"/>
              <a:gd name="T7" fmla="*/ 0 60000 65536"/>
              <a:gd name="T8" fmla="*/ 0 60000 65536"/>
              <a:gd name="T9" fmla="*/ 0 w 116"/>
              <a:gd name="T10" fmla="*/ 0 h 284"/>
              <a:gd name="T11" fmla="*/ 116 w 116"/>
              <a:gd name="T12" fmla="*/ 284 h 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" h="284">
                <a:moveTo>
                  <a:pt x="116" y="0"/>
                </a:moveTo>
                <a:lnTo>
                  <a:pt x="0" y="250"/>
                </a:lnTo>
                <a:lnTo>
                  <a:pt x="0" y="284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6" name="Freeform 36"/>
          <p:cNvSpPr>
            <a:spLocks/>
          </p:cNvSpPr>
          <p:nvPr/>
        </p:nvSpPr>
        <p:spPr bwMode="auto">
          <a:xfrm>
            <a:off x="5889625" y="4870450"/>
            <a:ext cx="473075" cy="165100"/>
          </a:xfrm>
          <a:custGeom>
            <a:avLst/>
            <a:gdLst>
              <a:gd name="T0" fmla="*/ 298 w 298"/>
              <a:gd name="T1" fmla="*/ 104 h 104"/>
              <a:gd name="T2" fmla="*/ 146 w 298"/>
              <a:gd name="T3" fmla="*/ 104 h 104"/>
              <a:gd name="T4" fmla="*/ 0 w 298"/>
              <a:gd name="T5" fmla="*/ 0 h 104"/>
              <a:gd name="T6" fmla="*/ 0 60000 65536"/>
              <a:gd name="T7" fmla="*/ 0 60000 65536"/>
              <a:gd name="T8" fmla="*/ 0 60000 65536"/>
              <a:gd name="T9" fmla="*/ 0 w 298"/>
              <a:gd name="T10" fmla="*/ 0 h 104"/>
              <a:gd name="T11" fmla="*/ 298 w 298"/>
              <a:gd name="T12" fmla="*/ 104 h 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8" h="104">
                <a:moveTo>
                  <a:pt x="298" y="104"/>
                </a:moveTo>
                <a:lnTo>
                  <a:pt x="146" y="10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7" name="Freeform 37"/>
          <p:cNvSpPr>
            <a:spLocks/>
          </p:cNvSpPr>
          <p:nvPr/>
        </p:nvSpPr>
        <p:spPr bwMode="auto">
          <a:xfrm>
            <a:off x="5588000" y="5308600"/>
            <a:ext cx="774700" cy="311150"/>
          </a:xfrm>
          <a:custGeom>
            <a:avLst/>
            <a:gdLst>
              <a:gd name="T0" fmla="*/ 488 w 488"/>
              <a:gd name="T1" fmla="*/ 196 h 196"/>
              <a:gd name="T2" fmla="*/ 336 w 488"/>
              <a:gd name="T3" fmla="*/ 196 h 196"/>
              <a:gd name="T4" fmla="*/ 0 w 488"/>
              <a:gd name="T5" fmla="*/ 0 h 196"/>
              <a:gd name="T6" fmla="*/ 0 60000 65536"/>
              <a:gd name="T7" fmla="*/ 0 60000 65536"/>
              <a:gd name="T8" fmla="*/ 0 60000 65536"/>
              <a:gd name="T9" fmla="*/ 0 w 488"/>
              <a:gd name="T10" fmla="*/ 0 h 196"/>
              <a:gd name="T11" fmla="*/ 488 w 488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8" h="196">
                <a:moveTo>
                  <a:pt x="488" y="196"/>
                </a:moveTo>
                <a:lnTo>
                  <a:pt x="336" y="196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8" name="Freeform 38"/>
          <p:cNvSpPr>
            <a:spLocks/>
          </p:cNvSpPr>
          <p:nvPr/>
        </p:nvSpPr>
        <p:spPr bwMode="auto">
          <a:xfrm>
            <a:off x="5362575" y="5924550"/>
            <a:ext cx="987425" cy="38100"/>
          </a:xfrm>
          <a:custGeom>
            <a:avLst/>
            <a:gdLst>
              <a:gd name="T0" fmla="*/ 622 w 622"/>
              <a:gd name="T1" fmla="*/ 24 h 24"/>
              <a:gd name="T2" fmla="*/ 480 w 622"/>
              <a:gd name="T3" fmla="*/ 24 h 24"/>
              <a:gd name="T4" fmla="*/ 0 w 622"/>
              <a:gd name="T5" fmla="*/ 0 h 24"/>
              <a:gd name="T6" fmla="*/ 0 60000 65536"/>
              <a:gd name="T7" fmla="*/ 0 60000 65536"/>
              <a:gd name="T8" fmla="*/ 0 60000 65536"/>
              <a:gd name="T9" fmla="*/ 0 w 622"/>
              <a:gd name="T10" fmla="*/ 0 h 24"/>
              <a:gd name="T11" fmla="*/ 622 w 622"/>
              <a:gd name="T12" fmla="*/ 24 h 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2" h="24">
                <a:moveTo>
                  <a:pt x="622" y="24"/>
                </a:moveTo>
                <a:lnTo>
                  <a:pt x="480" y="24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9" name="Line 39"/>
          <p:cNvSpPr>
            <a:spLocks noChangeShapeType="1"/>
          </p:cNvSpPr>
          <p:nvPr/>
        </p:nvSpPr>
        <p:spPr bwMode="auto">
          <a:xfrm flipH="1">
            <a:off x="4024313" y="5060950"/>
            <a:ext cx="57150" cy="1588"/>
          </a:xfrm>
          <a:prstGeom prst="line">
            <a:avLst/>
          </a:prstGeom>
          <a:noFill/>
          <a:ln w="635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0" name="Rectangle 40"/>
          <p:cNvSpPr>
            <a:spLocks noChangeArrowheads="1"/>
          </p:cNvSpPr>
          <p:nvPr/>
        </p:nvSpPr>
        <p:spPr bwMode="auto">
          <a:xfrm>
            <a:off x="1908175" y="466725"/>
            <a:ext cx="1206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Process of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bipolar cell</a:t>
            </a:r>
            <a:endParaRPr lang="en-US" sz="1200" b="1">
              <a:latin typeface="Arial" charset="0"/>
            </a:endParaRPr>
          </a:p>
        </p:txBody>
      </p:sp>
      <p:sp>
        <p:nvSpPr>
          <p:cNvPr id="43041" name="Freeform 41"/>
          <p:cNvSpPr>
            <a:spLocks/>
          </p:cNvSpPr>
          <p:nvPr/>
        </p:nvSpPr>
        <p:spPr bwMode="auto">
          <a:xfrm>
            <a:off x="4459288" y="757238"/>
            <a:ext cx="134937" cy="76200"/>
          </a:xfrm>
          <a:custGeom>
            <a:avLst/>
            <a:gdLst>
              <a:gd name="T0" fmla="*/ 85 w 85"/>
              <a:gd name="T1" fmla="*/ 6 h 48"/>
              <a:gd name="T2" fmla="*/ 75 w 85"/>
              <a:gd name="T3" fmla="*/ 0 h 48"/>
              <a:gd name="T4" fmla="*/ 56 w 85"/>
              <a:gd name="T5" fmla="*/ 30 h 48"/>
              <a:gd name="T6" fmla="*/ 8 w 85"/>
              <a:gd name="T7" fmla="*/ 4 h 48"/>
              <a:gd name="T8" fmla="*/ 0 w 85"/>
              <a:gd name="T9" fmla="*/ 16 h 48"/>
              <a:gd name="T10" fmla="*/ 60 w 85"/>
              <a:gd name="T11" fmla="*/ 48 h 48"/>
              <a:gd name="T12" fmla="*/ 83 w 85"/>
              <a:gd name="T13" fmla="*/ 6 h 48"/>
              <a:gd name="T14" fmla="*/ 85 w 85"/>
              <a:gd name="T15" fmla="*/ 6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5"/>
              <a:gd name="T25" fmla="*/ 0 h 48"/>
              <a:gd name="T26" fmla="*/ 85 w 85"/>
              <a:gd name="T27" fmla="*/ 48 h 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5" h="48">
                <a:moveTo>
                  <a:pt x="85" y="6"/>
                </a:moveTo>
                <a:lnTo>
                  <a:pt x="75" y="0"/>
                </a:lnTo>
                <a:lnTo>
                  <a:pt x="56" y="30"/>
                </a:lnTo>
                <a:lnTo>
                  <a:pt x="8" y="4"/>
                </a:lnTo>
                <a:lnTo>
                  <a:pt x="0" y="16"/>
                </a:lnTo>
                <a:lnTo>
                  <a:pt x="60" y="48"/>
                </a:lnTo>
                <a:lnTo>
                  <a:pt x="83" y="6"/>
                </a:lnTo>
                <a:lnTo>
                  <a:pt x="85" y="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2" name="Freeform 42"/>
          <p:cNvSpPr>
            <a:spLocks/>
          </p:cNvSpPr>
          <p:nvPr/>
        </p:nvSpPr>
        <p:spPr bwMode="auto">
          <a:xfrm>
            <a:off x="4503738" y="681038"/>
            <a:ext cx="106362" cy="73025"/>
          </a:xfrm>
          <a:custGeom>
            <a:avLst/>
            <a:gdLst>
              <a:gd name="T0" fmla="*/ 18 w 67"/>
              <a:gd name="T1" fmla="*/ 6 h 46"/>
              <a:gd name="T2" fmla="*/ 6 w 67"/>
              <a:gd name="T3" fmla="*/ 0 h 46"/>
              <a:gd name="T4" fmla="*/ 0 w 67"/>
              <a:gd name="T5" fmla="*/ 12 h 46"/>
              <a:gd name="T6" fmla="*/ 10 w 67"/>
              <a:gd name="T7" fmla="*/ 18 h 46"/>
              <a:gd name="T8" fmla="*/ 16 w 67"/>
              <a:gd name="T9" fmla="*/ 6 h 46"/>
              <a:gd name="T10" fmla="*/ 18 w 67"/>
              <a:gd name="T11" fmla="*/ 6 h 46"/>
              <a:gd name="T12" fmla="*/ 67 w 67"/>
              <a:gd name="T13" fmla="*/ 34 h 46"/>
              <a:gd name="T14" fmla="*/ 24 w 67"/>
              <a:gd name="T15" fmla="*/ 10 h 46"/>
              <a:gd name="T16" fmla="*/ 16 w 67"/>
              <a:gd name="T17" fmla="*/ 22 h 46"/>
              <a:gd name="T18" fmla="*/ 61 w 67"/>
              <a:gd name="T19" fmla="*/ 46 h 46"/>
              <a:gd name="T20" fmla="*/ 67 w 67"/>
              <a:gd name="T21" fmla="*/ 34 h 46"/>
              <a:gd name="T22" fmla="*/ 18 w 67"/>
              <a:gd name="T23" fmla="*/ 6 h 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7"/>
              <a:gd name="T37" fmla="*/ 0 h 46"/>
              <a:gd name="T38" fmla="*/ 67 w 67"/>
              <a:gd name="T39" fmla="*/ 46 h 4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7" h="46">
                <a:moveTo>
                  <a:pt x="18" y="6"/>
                </a:moveTo>
                <a:lnTo>
                  <a:pt x="6" y="0"/>
                </a:lnTo>
                <a:lnTo>
                  <a:pt x="0" y="12"/>
                </a:lnTo>
                <a:lnTo>
                  <a:pt x="10" y="18"/>
                </a:lnTo>
                <a:lnTo>
                  <a:pt x="16" y="6"/>
                </a:lnTo>
                <a:lnTo>
                  <a:pt x="18" y="6"/>
                </a:lnTo>
                <a:lnTo>
                  <a:pt x="67" y="34"/>
                </a:lnTo>
                <a:lnTo>
                  <a:pt x="24" y="10"/>
                </a:lnTo>
                <a:lnTo>
                  <a:pt x="16" y="22"/>
                </a:lnTo>
                <a:lnTo>
                  <a:pt x="61" y="46"/>
                </a:lnTo>
                <a:lnTo>
                  <a:pt x="67" y="34"/>
                </a:lnTo>
                <a:lnTo>
                  <a:pt x="18" y="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3" name="Freeform 43"/>
          <p:cNvSpPr>
            <a:spLocks/>
          </p:cNvSpPr>
          <p:nvPr/>
        </p:nvSpPr>
        <p:spPr bwMode="auto">
          <a:xfrm>
            <a:off x="4560888" y="614363"/>
            <a:ext cx="112712" cy="111125"/>
          </a:xfrm>
          <a:custGeom>
            <a:avLst/>
            <a:gdLst>
              <a:gd name="T0" fmla="*/ 41 w 71"/>
              <a:gd name="T1" fmla="*/ 68 h 70"/>
              <a:gd name="T2" fmla="*/ 47 w 71"/>
              <a:gd name="T3" fmla="*/ 70 h 70"/>
              <a:gd name="T4" fmla="*/ 55 w 71"/>
              <a:gd name="T5" fmla="*/ 68 h 70"/>
              <a:gd name="T6" fmla="*/ 61 w 71"/>
              <a:gd name="T7" fmla="*/ 64 h 70"/>
              <a:gd name="T8" fmla="*/ 67 w 71"/>
              <a:gd name="T9" fmla="*/ 56 h 70"/>
              <a:gd name="T10" fmla="*/ 71 w 71"/>
              <a:gd name="T11" fmla="*/ 44 h 70"/>
              <a:gd name="T12" fmla="*/ 71 w 71"/>
              <a:gd name="T13" fmla="*/ 36 h 70"/>
              <a:gd name="T14" fmla="*/ 67 w 71"/>
              <a:gd name="T15" fmla="*/ 30 h 70"/>
              <a:gd name="T16" fmla="*/ 57 w 71"/>
              <a:gd name="T17" fmla="*/ 22 h 70"/>
              <a:gd name="T18" fmla="*/ 17 w 71"/>
              <a:gd name="T19" fmla="*/ 0 h 70"/>
              <a:gd name="T20" fmla="*/ 11 w 71"/>
              <a:gd name="T21" fmla="*/ 12 h 70"/>
              <a:gd name="T22" fmla="*/ 17 w 71"/>
              <a:gd name="T23" fmla="*/ 14 h 70"/>
              <a:gd name="T24" fmla="*/ 9 w 71"/>
              <a:gd name="T25" fmla="*/ 18 h 70"/>
              <a:gd name="T26" fmla="*/ 2 w 71"/>
              <a:gd name="T27" fmla="*/ 24 h 70"/>
              <a:gd name="T28" fmla="*/ 0 w 71"/>
              <a:gd name="T29" fmla="*/ 32 h 70"/>
              <a:gd name="T30" fmla="*/ 0 w 71"/>
              <a:gd name="T31" fmla="*/ 40 h 70"/>
              <a:gd name="T32" fmla="*/ 4 w 71"/>
              <a:gd name="T33" fmla="*/ 48 h 70"/>
              <a:gd name="T34" fmla="*/ 15 w 71"/>
              <a:gd name="T35" fmla="*/ 54 h 70"/>
              <a:gd name="T36" fmla="*/ 23 w 71"/>
              <a:gd name="T37" fmla="*/ 58 h 70"/>
              <a:gd name="T38" fmla="*/ 31 w 71"/>
              <a:gd name="T39" fmla="*/ 60 h 70"/>
              <a:gd name="T40" fmla="*/ 41 w 71"/>
              <a:gd name="T41" fmla="*/ 56 h 70"/>
              <a:gd name="T42" fmla="*/ 47 w 71"/>
              <a:gd name="T43" fmla="*/ 50 h 70"/>
              <a:gd name="T44" fmla="*/ 49 w 71"/>
              <a:gd name="T45" fmla="*/ 42 h 70"/>
              <a:gd name="T46" fmla="*/ 47 w 71"/>
              <a:gd name="T47" fmla="*/ 32 h 70"/>
              <a:gd name="T48" fmla="*/ 53 w 71"/>
              <a:gd name="T49" fmla="*/ 36 h 70"/>
              <a:gd name="T50" fmla="*/ 59 w 71"/>
              <a:gd name="T51" fmla="*/ 40 h 70"/>
              <a:gd name="T52" fmla="*/ 59 w 71"/>
              <a:gd name="T53" fmla="*/ 44 h 70"/>
              <a:gd name="T54" fmla="*/ 57 w 71"/>
              <a:gd name="T55" fmla="*/ 50 h 70"/>
              <a:gd name="T56" fmla="*/ 53 w 71"/>
              <a:gd name="T57" fmla="*/ 56 h 70"/>
              <a:gd name="T58" fmla="*/ 49 w 71"/>
              <a:gd name="T59" fmla="*/ 56 h 70"/>
              <a:gd name="T60" fmla="*/ 43 w 71"/>
              <a:gd name="T61" fmla="*/ 68 h 70"/>
              <a:gd name="T62" fmla="*/ 41 w 71"/>
              <a:gd name="T63" fmla="*/ 68 h 70"/>
              <a:gd name="T64" fmla="*/ 13 w 71"/>
              <a:gd name="T65" fmla="*/ 34 h 70"/>
              <a:gd name="T66" fmla="*/ 11 w 71"/>
              <a:gd name="T67" fmla="*/ 30 h 70"/>
              <a:gd name="T68" fmla="*/ 13 w 71"/>
              <a:gd name="T69" fmla="*/ 26 h 70"/>
              <a:gd name="T70" fmla="*/ 17 w 71"/>
              <a:gd name="T71" fmla="*/ 22 h 70"/>
              <a:gd name="T72" fmla="*/ 21 w 71"/>
              <a:gd name="T73" fmla="*/ 20 h 70"/>
              <a:gd name="T74" fmla="*/ 25 w 71"/>
              <a:gd name="T75" fmla="*/ 22 h 70"/>
              <a:gd name="T76" fmla="*/ 31 w 71"/>
              <a:gd name="T77" fmla="*/ 24 h 70"/>
              <a:gd name="T78" fmla="*/ 37 w 71"/>
              <a:gd name="T79" fmla="*/ 28 h 70"/>
              <a:gd name="T80" fmla="*/ 41 w 71"/>
              <a:gd name="T81" fmla="*/ 32 h 70"/>
              <a:gd name="T82" fmla="*/ 41 w 71"/>
              <a:gd name="T83" fmla="*/ 36 h 70"/>
              <a:gd name="T84" fmla="*/ 39 w 71"/>
              <a:gd name="T85" fmla="*/ 40 h 70"/>
              <a:gd name="T86" fmla="*/ 37 w 71"/>
              <a:gd name="T87" fmla="*/ 44 h 70"/>
              <a:gd name="T88" fmla="*/ 33 w 71"/>
              <a:gd name="T89" fmla="*/ 46 h 70"/>
              <a:gd name="T90" fmla="*/ 27 w 71"/>
              <a:gd name="T91" fmla="*/ 46 h 70"/>
              <a:gd name="T92" fmla="*/ 21 w 71"/>
              <a:gd name="T93" fmla="*/ 42 h 70"/>
              <a:gd name="T94" fmla="*/ 15 w 71"/>
              <a:gd name="T95" fmla="*/ 38 h 70"/>
              <a:gd name="T96" fmla="*/ 13 w 71"/>
              <a:gd name="T97" fmla="*/ 34 h 70"/>
              <a:gd name="T98" fmla="*/ 41 w 71"/>
              <a:gd name="T99" fmla="*/ 68 h 7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"/>
              <a:gd name="T151" fmla="*/ 0 h 70"/>
              <a:gd name="T152" fmla="*/ 71 w 71"/>
              <a:gd name="T153" fmla="*/ 70 h 7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" h="70">
                <a:moveTo>
                  <a:pt x="41" y="68"/>
                </a:moveTo>
                <a:lnTo>
                  <a:pt x="47" y="70"/>
                </a:lnTo>
                <a:lnTo>
                  <a:pt x="55" y="68"/>
                </a:lnTo>
                <a:lnTo>
                  <a:pt x="61" y="64"/>
                </a:lnTo>
                <a:lnTo>
                  <a:pt x="67" y="56"/>
                </a:lnTo>
                <a:lnTo>
                  <a:pt x="71" y="44"/>
                </a:lnTo>
                <a:lnTo>
                  <a:pt x="71" y="36"/>
                </a:lnTo>
                <a:lnTo>
                  <a:pt x="67" y="30"/>
                </a:lnTo>
                <a:lnTo>
                  <a:pt x="57" y="22"/>
                </a:lnTo>
                <a:lnTo>
                  <a:pt x="17" y="0"/>
                </a:lnTo>
                <a:lnTo>
                  <a:pt x="11" y="12"/>
                </a:lnTo>
                <a:lnTo>
                  <a:pt x="17" y="14"/>
                </a:lnTo>
                <a:lnTo>
                  <a:pt x="9" y="18"/>
                </a:lnTo>
                <a:lnTo>
                  <a:pt x="2" y="24"/>
                </a:lnTo>
                <a:lnTo>
                  <a:pt x="0" y="32"/>
                </a:lnTo>
                <a:lnTo>
                  <a:pt x="0" y="40"/>
                </a:lnTo>
                <a:lnTo>
                  <a:pt x="4" y="48"/>
                </a:lnTo>
                <a:lnTo>
                  <a:pt x="15" y="54"/>
                </a:lnTo>
                <a:lnTo>
                  <a:pt x="23" y="58"/>
                </a:lnTo>
                <a:lnTo>
                  <a:pt x="31" y="60"/>
                </a:lnTo>
                <a:lnTo>
                  <a:pt x="41" y="56"/>
                </a:lnTo>
                <a:lnTo>
                  <a:pt x="47" y="50"/>
                </a:lnTo>
                <a:lnTo>
                  <a:pt x="49" y="42"/>
                </a:lnTo>
                <a:lnTo>
                  <a:pt x="47" y="32"/>
                </a:lnTo>
                <a:lnTo>
                  <a:pt x="53" y="36"/>
                </a:lnTo>
                <a:lnTo>
                  <a:pt x="59" y="40"/>
                </a:lnTo>
                <a:lnTo>
                  <a:pt x="59" y="44"/>
                </a:lnTo>
                <a:lnTo>
                  <a:pt x="57" y="50"/>
                </a:lnTo>
                <a:lnTo>
                  <a:pt x="53" y="56"/>
                </a:lnTo>
                <a:lnTo>
                  <a:pt x="49" y="56"/>
                </a:lnTo>
                <a:lnTo>
                  <a:pt x="43" y="68"/>
                </a:lnTo>
                <a:lnTo>
                  <a:pt x="41" y="68"/>
                </a:lnTo>
                <a:lnTo>
                  <a:pt x="13" y="34"/>
                </a:lnTo>
                <a:lnTo>
                  <a:pt x="11" y="30"/>
                </a:lnTo>
                <a:lnTo>
                  <a:pt x="13" y="26"/>
                </a:lnTo>
                <a:lnTo>
                  <a:pt x="17" y="22"/>
                </a:lnTo>
                <a:lnTo>
                  <a:pt x="21" y="20"/>
                </a:lnTo>
                <a:lnTo>
                  <a:pt x="25" y="22"/>
                </a:lnTo>
                <a:lnTo>
                  <a:pt x="31" y="24"/>
                </a:lnTo>
                <a:lnTo>
                  <a:pt x="37" y="28"/>
                </a:lnTo>
                <a:lnTo>
                  <a:pt x="41" y="32"/>
                </a:lnTo>
                <a:lnTo>
                  <a:pt x="41" y="36"/>
                </a:lnTo>
                <a:lnTo>
                  <a:pt x="39" y="40"/>
                </a:lnTo>
                <a:lnTo>
                  <a:pt x="37" y="44"/>
                </a:lnTo>
                <a:lnTo>
                  <a:pt x="33" y="46"/>
                </a:lnTo>
                <a:lnTo>
                  <a:pt x="27" y="46"/>
                </a:lnTo>
                <a:lnTo>
                  <a:pt x="21" y="42"/>
                </a:lnTo>
                <a:lnTo>
                  <a:pt x="15" y="38"/>
                </a:lnTo>
                <a:lnTo>
                  <a:pt x="13" y="34"/>
                </a:lnTo>
                <a:lnTo>
                  <a:pt x="41" y="6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4" name="Freeform 44"/>
          <p:cNvSpPr>
            <a:spLocks/>
          </p:cNvSpPr>
          <p:nvPr/>
        </p:nvSpPr>
        <p:spPr bwMode="auto">
          <a:xfrm>
            <a:off x="4572000" y="541338"/>
            <a:ext cx="130175" cy="95250"/>
          </a:xfrm>
          <a:custGeom>
            <a:avLst/>
            <a:gdLst>
              <a:gd name="T0" fmla="*/ 0 w 82"/>
              <a:gd name="T1" fmla="*/ 26 h 60"/>
              <a:gd name="T2" fmla="*/ 60 w 82"/>
              <a:gd name="T3" fmla="*/ 60 h 60"/>
              <a:gd name="T4" fmla="*/ 66 w 82"/>
              <a:gd name="T5" fmla="*/ 48 h 60"/>
              <a:gd name="T6" fmla="*/ 44 w 82"/>
              <a:gd name="T7" fmla="*/ 36 h 60"/>
              <a:gd name="T8" fmla="*/ 36 w 82"/>
              <a:gd name="T9" fmla="*/ 30 h 60"/>
              <a:gd name="T10" fmla="*/ 34 w 82"/>
              <a:gd name="T11" fmla="*/ 24 h 60"/>
              <a:gd name="T12" fmla="*/ 36 w 82"/>
              <a:gd name="T13" fmla="*/ 18 h 60"/>
              <a:gd name="T14" fmla="*/ 40 w 82"/>
              <a:gd name="T15" fmla="*/ 16 h 60"/>
              <a:gd name="T16" fmla="*/ 44 w 82"/>
              <a:gd name="T17" fmla="*/ 14 h 60"/>
              <a:gd name="T18" fmla="*/ 52 w 82"/>
              <a:gd name="T19" fmla="*/ 18 h 60"/>
              <a:gd name="T20" fmla="*/ 76 w 82"/>
              <a:gd name="T21" fmla="*/ 32 h 60"/>
              <a:gd name="T22" fmla="*/ 82 w 82"/>
              <a:gd name="T23" fmla="*/ 20 h 60"/>
              <a:gd name="T24" fmla="*/ 56 w 82"/>
              <a:gd name="T25" fmla="*/ 6 h 60"/>
              <a:gd name="T26" fmla="*/ 48 w 82"/>
              <a:gd name="T27" fmla="*/ 2 h 60"/>
              <a:gd name="T28" fmla="*/ 42 w 82"/>
              <a:gd name="T29" fmla="*/ 0 h 60"/>
              <a:gd name="T30" fmla="*/ 34 w 82"/>
              <a:gd name="T31" fmla="*/ 4 h 60"/>
              <a:gd name="T32" fmla="*/ 30 w 82"/>
              <a:gd name="T33" fmla="*/ 10 h 60"/>
              <a:gd name="T34" fmla="*/ 26 w 82"/>
              <a:gd name="T35" fmla="*/ 18 h 60"/>
              <a:gd name="T36" fmla="*/ 28 w 82"/>
              <a:gd name="T37" fmla="*/ 26 h 60"/>
              <a:gd name="T38" fmla="*/ 6 w 82"/>
              <a:gd name="T39" fmla="*/ 14 h 60"/>
              <a:gd name="T40" fmla="*/ 2 w 82"/>
              <a:gd name="T41" fmla="*/ 26 h 60"/>
              <a:gd name="T42" fmla="*/ 0 w 82"/>
              <a:gd name="T43" fmla="*/ 26 h 6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2"/>
              <a:gd name="T67" fmla="*/ 0 h 60"/>
              <a:gd name="T68" fmla="*/ 82 w 82"/>
              <a:gd name="T69" fmla="*/ 60 h 6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2" h="60">
                <a:moveTo>
                  <a:pt x="0" y="26"/>
                </a:moveTo>
                <a:lnTo>
                  <a:pt x="60" y="60"/>
                </a:lnTo>
                <a:lnTo>
                  <a:pt x="66" y="48"/>
                </a:lnTo>
                <a:lnTo>
                  <a:pt x="44" y="36"/>
                </a:lnTo>
                <a:lnTo>
                  <a:pt x="36" y="30"/>
                </a:lnTo>
                <a:lnTo>
                  <a:pt x="34" y="24"/>
                </a:lnTo>
                <a:lnTo>
                  <a:pt x="36" y="18"/>
                </a:lnTo>
                <a:lnTo>
                  <a:pt x="40" y="16"/>
                </a:lnTo>
                <a:lnTo>
                  <a:pt x="44" y="14"/>
                </a:lnTo>
                <a:lnTo>
                  <a:pt x="52" y="18"/>
                </a:lnTo>
                <a:lnTo>
                  <a:pt x="76" y="32"/>
                </a:lnTo>
                <a:lnTo>
                  <a:pt x="82" y="20"/>
                </a:lnTo>
                <a:lnTo>
                  <a:pt x="56" y="6"/>
                </a:lnTo>
                <a:lnTo>
                  <a:pt x="48" y="2"/>
                </a:lnTo>
                <a:lnTo>
                  <a:pt x="42" y="0"/>
                </a:lnTo>
                <a:lnTo>
                  <a:pt x="34" y="4"/>
                </a:lnTo>
                <a:lnTo>
                  <a:pt x="30" y="10"/>
                </a:lnTo>
                <a:lnTo>
                  <a:pt x="26" y="18"/>
                </a:lnTo>
                <a:lnTo>
                  <a:pt x="28" y="26"/>
                </a:lnTo>
                <a:lnTo>
                  <a:pt x="6" y="14"/>
                </a:lnTo>
                <a:lnTo>
                  <a:pt x="2" y="26"/>
                </a:lnTo>
                <a:lnTo>
                  <a:pt x="0" y="2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5" name="Freeform 45"/>
          <p:cNvSpPr>
            <a:spLocks/>
          </p:cNvSpPr>
          <p:nvPr/>
        </p:nvSpPr>
        <p:spPr bwMode="auto">
          <a:xfrm>
            <a:off x="4629150" y="484188"/>
            <a:ext cx="101600" cy="63500"/>
          </a:xfrm>
          <a:custGeom>
            <a:avLst/>
            <a:gdLst>
              <a:gd name="T0" fmla="*/ 16 w 64"/>
              <a:gd name="T1" fmla="*/ 8 h 40"/>
              <a:gd name="T2" fmla="*/ 0 w 64"/>
              <a:gd name="T3" fmla="*/ 0 h 40"/>
              <a:gd name="T4" fmla="*/ 0 w 64"/>
              <a:gd name="T5" fmla="*/ 14 h 40"/>
              <a:gd name="T6" fmla="*/ 10 w 64"/>
              <a:gd name="T7" fmla="*/ 20 h 40"/>
              <a:gd name="T8" fmla="*/ 6 w 64"/>
              <a:gd name="T9" fmla="*/ 24 h 40"/>
              <a:gd name="T10" fmla="*/ 16 w 64"/>
              <a:gd name="T11" fmla="*/ 30 h 40"/>
              <a:gd name="T12" fmla="*/ 18 w 64"/>
              <a:gd name="T13" fmla="*/ 24 h 40"/>
              <a:gd name="T14" fmla="*/ 38 w 64"/>
              <a:gd name="T15" fmla="*/ 36 h 40"/>
              <a:gd name="T16" fmla="*/ 46 w 64"/>
              <a:gd name="T17" fmla="*/ 40 h 40"/>
              <a:gd name="T18" fmla="*/ 52 w 64"/>
              <a:gd name="T19" fmla="*/ 40 h 40"/>
              <a:gd name="T20" fmla="*/ 56 w 64"/>
              <a:gd name="T21" fmla="*/ 38 h 40"/>
              <a:gd name="T22" fmla="*/ 60 w 64"/>
              <a:gd name="T23" fmla="*/ 34 h 40"/>
              <a:gd name="T24" fmla="*/ 64 w 64"/>
              <a:gd name="T25" fmla="*/ 24 h 40"/>
              <a:gd name="T26" fmla="*/ 54 w 64"/>
              <a:gd name="T27" fmla="*/ 20 h 40"/>
              <a:gd name="T28" fmla="*/ 52 w 64"/>
              <a:gd name="T29" fmla="*/ 24 h 40"/>
              <a:gd name="T30" fmla="*/ 50 w 64"/>
              <a:gd name="T31" fmla="*/ 26 h 40"/>
              <a:gd name="T32" fmla="*/ 48 w 64"/>
              <a:gd name="T33" fmla="*/ 26 h 40"/>
              <a:gd name="T34" fmla="*/ 42 w 64"/>
              <a:gd name="T35" fmla="*/ 22 h 40"/>
              <a:gd name="T36" fmla="*/ 26 w 64"/>
              <a:gd name="T37" fmla="*/ 14 h 40"/>
              <a:gd name="T38" fmla="*/ 30 w 64"/>
              <a:gd name="T39" fmla="*/ 6 h 40"/>
              <a:gd name="T40" fmla="*/ 20 w 64"/>
              <a:gd name="T41" fmla="*/ 0 h 40"/>
              <a:gd name="T42" fmla="*/ 18 w 64"/>
              <a:gd name="T43" fmla="*/ 8 h 40"/>
              <a:gd name="T44" fmla="*/ 16 w 64"/>
              <a:gd name="T45" fmla="*/ 8 h 4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4"/>
              <a:gd name="T70" fmla="*/ 0 h 40"/>
              <a:gd name="T71" fmla="*/ 64 w 64"/>
              <a:gd name="T72" fmla="*/ 40 h 4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4" h="40">
                <a:moveTo>
                  <a:pt x="16" y="8"/>
                </a:moveTo>
                <a:lnTo>
                  <a:pt x="0" y="0"/>
                </a:lnTo>
                <a:lnTo>
                  <a:pt x="0" y="14"/>
                </a:lnTo>
                <a:lnTo>
                  <a:pt x="10" y="20"/>
                </a:lnTo>
                <a:lnTo>
                  <a:pt x="6" y="24"/>
                </a:lnTo>
                <a:lnTo>
                  <a:pt x="16" y="30"/>
                </a:lnTo>
                <a:lnTo>
                  <a:pt x="18" y="24"/>
                </a:lnTo>
                <a:lnTo>
                  <a:pt x="38" y="36"/>
                </a:lnTo>
                <a:lnTo>
                  <a:pt x="46" y="40"/>
                </a:lnTo>
                <a:lnTo>
                  <a:pt x="52" y="40"/>
                </a:lnTo>
                <a:lnTo>
                  <a:pt x="56" y="38"/>
                </a:lnTo>
                <a:lnTo>
                  <a:pt x="60" y="34"/>
                </a:lnTo>
                <a:lnTo>
                  <a:pt x="64" y="24"/>
                </a:lnTo>
                <a:lnTo>
                  <a:pt x="54" y="20"/>
                </a:lnTo>
                <a:lnTo>
                  <a:pt x="52" y="24"/>
                </a:lnTo>
                <a:lnTo>
                  <a:pt x="50" y="26"/>
                </a:lnTo>
                <a:lnTo>
                  <a:pt x="48" y="26"/>
                </a:lnTo>
                <a:lnTo>
                  <a:pt x="42" y="22"/>
                </a:lnTo>
                <a:lnTo>
                  <a:pt x="26" y="14"/>
                </a:lnTo>
                <a:lnTo>
                  <a:pt x="30" y="6"/>
                </a:lnTo>
                <a:lnTo>
                  <a:pt x="20" y="0"/>
                </a:lnTo>
                <a:lnTo>
                  <a:pt x="18" y="8"/>
                </a:lnTo>
                <a:lnTo>
                  <a:pt x="16" y="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6" name="Freeform 46"/>
          <p:cNvSpPr>
            <a:spLocks/>
          </p:cNvSpPr>
          <p:nvPr/>
        </p:nvSpPr>
        <p:spPr bwMode="auto">
          <a:xfrm>
            <a:off x="5032375" y="782638"/>
            <a:ext cx="123825" cy="79375"/>
          </a:xfrm>
          <a:custGeom>
            <a:avLst/>
            <a:gdLst>
              <a:gd name="T0" fmla="*/ 78 w 78"/>
              <a:gd name="T1" fmla="*/ 4 h 50"/>
              <a:gd name="T2" fmla="*/ 68 w 78"/>
              <a:gd name="T3" fmla="*/ 0 h 50"/>
              <a:gd name="T4" fmla="*/ 58 w 78"/>
              <a:gd name="T5" fmla="*/ 34 h 50"/>
              <a:gd name="T6" fmla="*/ 4 w 78"/>
              <a:gd name="T7" fmla="*/ 18 h 50"/>
              <a:gd name="T8" fmla="*/ 0 w 78"/>
              <a:gd name="T9" fmla="*/ 30 h 50"/>
              <a:gd name="T10" fmla="*/ 64 w 78"/>
              <a:gd name="T11" fmla="*/ 50 h 50"/>
              <a:gd name="T12" fmla="*/ 76 w 78"/>
              <a:gd name="T13" fmla="*/ 4 h 50"/>
              <a:gd name="T14" fmla="*/ 78 w 78"/>
              <a:gd name="T15" fmla="*/ 4 h 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8"/>
              <a:gd name="T25" fmla="*/ 0 h 50"/>
              <a:gd name="T26" fmla="*/ 78 w 78"/>
              <a:gd name="T27" fmla="*/ 50 h 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8" h="50">
                <a:moveTo>
                  <a:pt x="78" y="4"/>
                </a:moveTo>
                <a:lnTo>
                  <a:pt x="68" y="0"/>
                </a:lnTo>
                <a:lnTo>
                  <a:pt x="58" y="34"/>
                </a:lnTo>
                <a:lnTo>
                  <a:pt x="4" y="18"/>
                </a:lnTo>
                <a:lnTo>
                  <a:pt x="0" y="30"/>
                </a:lnTo>
                <a:lnTo>
                  <a:pt x="64" y="50"/>
                </a:lnTo>
                <a:lnTo>
                  <a:pt x="76" y="4"/>
                </a:lnTo>
                <a:lnTo>
                  <a:pt x="78" y="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7" name="Freeform 47"/>
          <p:cNvSpPr>
            <a:spLocks/>
          </p:cNvSpPr>
          <p:nvPr/>
        </p:nvSpPr>
        <p:spPr bwMode="auto">
          <a:xfrm>
            <a:off x="5057775" y="722313"/>
            <a:ext cx="111125" cy="50800"/>
          </a:xfrm>
          <a:custGeom>
            <a:avLst/>
            <a:gdLst>
              <a:gd name="T0" fmla="*/ 16 w 70"/>
              <a:gd name="T1" fmla="*/ 4 h 32"/>
              <a:gd name="T2" fmla="*/ 4 w 70"/>
              <a:gd name="T3" fmla="*/ 0 h 32"/>
              <a:gd name="T4" fmla="*/ 0 w 70"/>
              <a:gd name="T5" fmla="*/ 12 h 32"/>
              <a:gd name="T6" fmla="*/ 12 w 70"/>
              <a:gd name="T7" fmla="*/ 16 h 32"/>
              <a:gd name="T8" fmla="*/ 14 w 70"/>
              <a:gd name="T9" fmla="*/ 4 h 32"/>
              <a:gd name="T10" fmla="*/ 16 w 70"/>
              <a:gd name="T11" fmla="*/ 4 h 32"/>
              <a:gd name="T12" fmla="*/ 70 w 70"/>
              <a:gd name="T13" fmla="*/ 20 h 32"/>
              <a:gd name="T14" fmla="*/ 22 w 70"/>
              <a:gd name="T15" fmla="*/ 6 h 32"/>
              <a:gd name="T16" fmla="*/ 18 w 70"/>
              <a:gd name="T17" fmla="*/ 18 h 32"/>
              <a:gd name="T18" fmla="*/ 66 w 70"/>
              <a:gd name="T19" fmla="*/ 32 h 32"/>
              <a:gd name="T20" fmla="*/ 70 w 70"/>
              <a:gd name="T21" fmla="*/ 20 h 32"/>
              <a:gd name="T22" fmla="*/ 16 w 70"/>
              <a:gd name="T23" fmla="*/ 4 h 3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0"/>
              <a:gd name="T37" fmla="*/ 0 h 32"/>
              <a:gd name="T38" fmla="*/ 70 w 70"/>
              <a:gd name="T39" fmla="*/ 32 h 3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0" h="32">
                <a:moveTo>
                  <a:pt x="16" y="4"/>
                </a:moveTo>
                <a:lnTo>
                  <a:pt x="4" y="0"/>
                </a:lnTo>
                <a:lnTo>
                  <a:pt x="0" y="12"/>
                </a:lnTo>
                <a:lnTo>
                  <a:pt x="12" y="16"/>
                </a:lnTo>
                <a:lnTo>
                  <a:pt x="14" y="4"/>
                </a:lnTo>
                <a:lnTo>
                  <a:pt x="16" y="4"/>
                </a:lnTo>
                <a:lnTo>
                  <a:pt x="70" y="20"/>
                </a:lnTo>
                <a:lnTo>
                  <a:pt x="22" y="6"/>
                </a:lnTo>
                <a:lnTo>
                  <a:pt x="18" y="18"/>
                </a:lnTo>
                <a:lnTo>
                  <a:pt x="66" y="32"/>
                </a:lnTo>
                <a:lnTo>
                  <a:pt x="70" y="20"/>
                </a:lnTo>
                <a:lnTo>
                  <a:pt x="16" y="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8" name="Freeform 48"/>
          <p:cNvSpPr>
            <a:spLocks/>
          </p:cNvSpPr>
          <p:nvPr/>
        </p:nvSpPr>
        <p:spPr bwMode="auto">
          <a:xfrm>
            <a:off x="5105400" y="642938"/>
            <a:ext cx="111125" cy="95250"/>
          </a:xfrm>
          <a:custGeom>
            <a:avLst/>
            <a:gdLst>
              <a:gd name="T0" fmla="*/ 48 w 70"/>
              <a:gd name="T1" fmla="*/ 60 h 60"/>
              <a:gd name="T2" fmla="*/ 54 w 70"/>
              <a:gd name="T3" fmla="*/ 60 h 60"/>
              <a:gd name="T4" fmla="*/ 60 w 70"/>
              <a:gd name="T5" fmla="*/ 58 h 60"/>
              <a:gd name="T6" fmla="*/ 64 w 70"/>
              <a:gd name="T7" fmla="*/ 52 h 60"/>
              <a:gd name="T8" fmla="*/ 70 w 70"/>
              <a:gd name="T9" fmla="*/ 42 h 60"/>
              <a:gd name="T10" fmla="*/ 70 w 70"/>
              <a:gd name="T11" fmla="*/ 32 h 60"/>
              <a:gd name="T12" fmla="*/ 70 w 70"/>
              <a:gd name="T13" fmla="*/ 24 h 60"/>
              <a:gd name="T14" fmla="*/ 64 w 70"/>
              <a:gd name="T15" fmla="*/ 18 h 60"/>
              <a:gd name="T16" fmla="*/ 52 w 70"/>
              <a:gd name="T17" fmla="*/ 12 h 60"/>
              <a:gd name="T18" fmla="*/ 10 w 70"/>
              <a:gd name="T19" fmla="*/ 0 h 60"/>
              <a:gd name="T20" fmla="*/ 6 w 70"/>
              <a:gd name="T21" fmla="*/ 10 h 60"/>
              <a:gd name="T22" fmla="*/ 12 w 70"/>
              <a:gd name="T23" fmla="*/ 12 h 60"/>
              <a:gd name="T24" fmla="*/ 4 w 70"/>
              <a:gd name="T25" fmla="*/ 18 h 60"/>
              <a:gd name="T26" fmla="*/ 0 w 70"/>
              <a:gd name="T27" fmla="*/ 26 h 60"/>
              <a:gd name="T28" fmla="*/ 0 w 70"/>
              <a:gd name="T29" fmla="*/ 34 h 60"/>
              <a:gd name="T30" fmla="*/ 2 w 70"/>
              <a:gd name="T31" fmla="*/ 42 h 60"/>
              <a:gd name="T32" fmla="*/ 8 w 70"/>
              <a:gd name="T33" fmla="*/ 48 h 60"/>
              <a:gd name="T34" fmla="*/ 18 w 70"/>
              <a:gd name="T35" fmla="*/ 52 h 60"/>
              <a:gd name="T36" fmla="*/ 28 w 70"/>
              <a:gd name="T37" fmla="*/ 54 h 60"/>
              <a:gd name="T38" fmla="*/ 36 w 70"/>
              <a:gd name="T39" fmla="*/ 54 h 60"/>
              <a:gd name="T40" fmla="*/ 44 w 70"/>
              <a:gd name="T41" fmla="*/ 48 h 60"/>
              <a:gd name="T42" fmla="*/ 48 w 70"/>
              <a:gd name="T43" fmla="*/ 40 h 60"/>
              <a:gd name="T44" fmla="*/ 48 w 70"/>
              <a:gd name="T45" fmla="*/ 32 h 60"/>
              <a:gd name="T46" fmla="*/ 46 w 70"/>
              <a:gd name="T47" fmla="*/ 24 h 60"/>
              <a:gd name="T48" fmla="*/ 52 w 70"/>
              <a:gd name="T49" fmla="*/ 26 h 60"/>
              <a:gd name="T50" fmla="*/ 58 w 70"/>
              <a:gd name="T51" fmla="*/ 28 h 60"/>
              <a:gd name="T52" fmla="*/ 60 w 70"/>
              <a:gd name="T53" fmla="*/ 32 h 60"/>
              <a:gd name="T54" fmla="*/ 60 w 70"/>
              <a:gd name="T55" fmla="*/ 40 h 60"/>
              <a:gd name="T56" fmla="*/ 56 w 70"/>
              <a:gd name="T57" fmla="*/ 44 h 60"/>
              <a:gd name="T58" fmla="*/ 52 w 70"/>
              <a:gd name="T59" fmla="*/ 46 h 60"/>
              <a:gd name="T60" fmla="*/ 46 w 70"/>
              <a:gd name="T61" fmla="*/ 60 h 60"/>
              <a:gd name="T62" fmla="*/ 46 w 70"/>
              <a:gd name="T63" fmla="*/ 60 h 60"/>
              <a:gd name="T64" fmla="*/ 48 w 70"/>
              <a:gd name="T65" fmla="*/ 60 h 60"/>
              <a:gd name="T66" fmla="*/ 12 w 70"/>
              <a:gd name="T67" fmla="*/ 34 h 60"/>
              <a:gd name="T68" fmla="*/ 10 w 70"/>
              <a:gd name="T69" fmla="*/ 30 h 60"/>
              <a:gd name="T70" fmla="*/ 10 w 70"/>
              <a:gd name="T71" fmla="*/ 24 h 60"/>
              <a:gd name="T72" fmla="*/ 12 w 70"/>
              <a:gd name="T73" fmla="*/ 20 h 60"/>
              <a:gd name="T74" fmla="*/ 16 w 70"/>
              <a:gd name="T75" fmla="*/ 18 h 60"/>
              <a:gd name="T76" fmla="*/ 22 w 70"/>
              <a:gd name="T77" fmla="*/ 18 h 60"/>
              <a:gd name="T78" fmla="*/ 28 w 70"/>
              <a:gd name="T79" fmla="*/ 18 h 60"/>
              <a:gd name="T80" fmla="*/ 34 w 70"/>
              <a:gd name="T81" fmla="*/ 22 h 60"/>
              <a:gd name="T82" fmla="*/ 38 w 70"/>
              <a:gd name="T83" fmla="*/ 26 h 60"/>
              <a:gd name="T84" fmla="*/ 40 w 70"/>
              <a:gd name="T85" fmla="*/ 30 h 60"/>
              <a:gd name="T86" fmla="*/ 40 w 70"/>
              <a:gd name="T87" fmla="*/ 34 h 60"/>
              <a:gd name="T88" fmla="*/ 38 w 70"/>
              <a:gd name="T89" fmla="*/ 38 h 60"/>
              <a:gd name="T90" fmla="*/ 34 w 70"/>
              <a:gd name="T91" fmla="*/ 40 h 60"/>
              <a:gd name="T92" fmla="*/ 28 w 70"/>
              <a:gd name="T93" fmla="*/ 40 h 60"/>
              <a:gd name="T94" fmla="*/ 22 w 70"/>
              <a:gd name="T95" fmla="*/ 40 h 60"/>
              <a:gd name="T96" fmla="*/ 16 w 70"/>
              <a:gd name="T97" fmla="*/ 36 h 60"/>
              <a:gd name="T98" fmla="*/ 12 w 70"/>
              <a:gd name="T99" fmla="*/ 34 h 60"/>
              <a:gd name="T100" fmla="*/ 48 w 70"/>
              <a:gd name="T101" fmla="*/ 60 h 6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0"/>
              <a:gd name="T154" fmla="*/ 0 h 60"/>
              <a:gd name="T155" fmla="*/ 70 w 70"/>
              <a:gd name="T156" fmla="*/ 60 h 6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0" h="60">
                <a:moveTo>
                  <a:pt x="48" y="60"/>
                </a:moveTo>
                <a:lnTo>
                  <a:pt x="54" y="60"/>
                </a:lnTo>
                <a:lnTo>
                  <a:pt x="60" y="58"/>
                </a:lnTo>
                <a:lnTo>
                  <a:pt x="64" y="52"/>
                </a:lnTo>
                <a:lnTo>
                  <a:pt x="70" y="42"/>
                </a:lnTo>
                <a:lnTo>
                  <a:pt x="70" y="32"/>
                </a:lnTo>
                <a:lnTo>
                  <a:pt x="70" y="24"/>
                </a:lnTo>
                <a:lnTo>
                  <a:pt x="64" y="18"/>
                </a:lnTo>
                <a:lnTo>
                  <a:pt x="52" y="12"/>
                </a:lnTo>
                <a:lnTo>
                  <a:pt x="10" y="0"/>
                </a:lnTo>
                <a:lnTo>
                  <a:pt x="6" y="10"/>
                </a:lnTo>
                <a:lnTo>
                  <a:pt x="12" y="12"/>
                </a:lnTo>
                <a:lnTo>
                  <a:pt x="4" y="18"/>
                </a:lnTo>
                <a:lnTo>
                  <a:pt x="0" y="26"/>
                </a:lnTo>
                <a:lnTo>
                  <a:pt x="0" y="34"/>
                </a:lnTo>
                <a:lnTo>
                  <a:pt x="2" y="42"/>
                </a:lnTo>
                <a:lnTo>
                  <a:pt x="8" y="48"/>
                </a:lnTo>
                <a:lnTo>
                  <a:pt x="18" y="52"/>
                </a:lnTo>
                <a:lnTo>
                  <a:pt x="28" y="54"/>
                </a:lnTo>
                <a:lnTo>
                  <a:pt x="36" y="54"/>
                </a:lnTo>
                <a:lnTo>
                  <a:pt x="44" y="48"/>
                </a:lnTo>
                <a:lnTo>
                  <a:pt x="48" y="40"/>
                </a:lnTo>
                <a:lnTo>
                  <a:pt x="48" y="32"/>
                </a:lnTo>
                <a:lnTo>
                  <a:pt x="46" y="24"/>
                </a:lnTo>
                <a:lnTo>
                  <a:pt x="52" y="26"/>
                </a:lnTo>
                <a:lnTo>
                  <a:pt x="58" y="28"/>
                </a:lnTo>
                <a:lnTo>
                  <a:pt x="60" y="32"/>
                </a:lnTo>
                <a:lnTo>
                  <a:pt x="60" y="40"/>
                </a:lnTo>
                <a:lnTo>
                  <a:pt x="56" y="44"/>
                </a:lnTo>
                <a:lnTo>
                  <a:pt x="52" y="46"/>
                </a:lnTo>
                <a:lnTo>
                  <a:pt x="46" y="60"/>
                </a:lnTo>
                <a:lnTo>
                  <a:pt x="48" y="60"/>
                </a:lnTo>
                <a:lnTo>
                  <a:pt x="12" y="34"/>
                </a:lnTo>
                <a:lnTo>
                  <a:pt x="10" y="30"/>
                </a:lnTo>
                <a:lnTo>
                  <a:pt x="10" y="24"/>
                </a:lnTo>
                <a:lnTo>
                  <a:pt x="12" y="20"/>
                </a:lnTo>
                <a:lnTo>
                  <a:pt x="16" y="18"/>
                </a:lnTo>
                <a:lnTo>
                  <a:pt x="22" y="18"/>
                </a:lnTo>
                <a:lnTo>
                  <a:pt x="28" y="18"/>
                </a:lnTo>
                <a:lnTo>
                  <a:pt x="34" y="22"/>
                </a:lnTo>
                <a:lnTo>
                  <a:pt x="38" y="26"/>
                </a:lnTo>
                <a:lnTo>
                  <a:pt x="40" y="30"/>
                </a:lnTo>
                <a:lnTo>
                  <a:pt x="40" y="34"/>
                </a:lnTo>
                <a:lnTo>
                  <a:pt x="38" y="38"/>
                </a:lnTo>
                <a:lnTo>
                  <a:pt x="34" y="40"/>
                </a:lnTo>
                <a:lnTo>
                  <a:pt x="28" y="40"/>
                </a:lnTo>
                <a:lnTo>
                  <a:pt x="22" y="40"/>
                </a:lnTo>
                <a:lnTo>
                  <a:pt x="16" y="36"/>
                </a:lnTo>
                <a:lnTo>
                  <a:pt x="12" y="34"/>
                </a:lnTo>
                <a:lnTo>
                  <a:pt x="48" y="6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9" name="Freeform 49"/>
          <p:cNvSpPr>
            <a:spLocks/>
          </p:cNvSpPr>
          <p:nvPr/>
        </p:nvSpPr>
        <p:spPr bwMode="auto">
          <a:xfrm>
            <a:off x="5095875" y="560388"/>
            <a:ext cx="127000" cy="85725"/>
          </a:xfrm>
          <a:custGeom>
            <a:avLst/>
            <a:gdLst>
              <a:gd name="T0" fmla="*/ 0 w 80"/>
              <a:gd name="T1" fmla="*/ 34 h 54"/>
              <a:gd name="T2" fmla="*/ 66 w 80"/>
              <a:gd name="T3" fmla="*/ 54 h 54"/>
              <a:gd name="T4" fmla="*/ 70 w 80"/>
              <a:gd name="T5" fmla="*/ 40 h 54"/>
              <a:gd name="T6" fmla="*/ 46 w 80"/>
              <a:gd name="T7" fmla="*/ 34 h 54"/>
              <a:gd name="T8" fmla="*/ 38 w 80"/>
              <a:gd name="T9" fmla="*/ 30 h 54"/>
              <a:gd name="T10" fmla="*/ 34 w 80"/>
              <a:gd name="T11" fmla="*/ 24 h 54"/>
              <a:gd name="T12" fmla="*/ 34 w 80"/>
              <a:gd name="T13" fmla="*/ 18 h 54"/>
              <a:gd name="T14" fmla="*/ 38 w 80"/>
              <a:gd name="T15" fmla="*/ 14 h 54"/>
              <a:gd name="T16" fmla="*/ 42 w 80"/>
              <a:gd name="T17" fmla="*/ 12 h 54"/>
              <a:gd name="T18" fmla="*/ 50 w 80"/>
              <a:gd name="T19" fmla="*/ 14 h 54"/>
              <a:gd name="T20" fmla="*/ 76 w 80"/>
              <a:gd name="T21" fmla="*/ 22 h 54"/>
              <a:gd name="T22" fmla="*/ 80 w 80"/>
              <a:gd name="T23" fmla="*/ 10 h 54"/>
              <a:gd name="T24" fmla="*/ 52 w 80"/>
              <a:gd name="T25" fmla="*/ 2 h 54"/>
              <a:gd name="T26" fmla="*/ 42 w 80"/>
              <a:gd name="T27" fmla="*/ 0 h 54"/>
              <a:gd name="T28" fmla="*/ 36 w 80"/>
              <a:gd name="T29" fmla="*/ 0 h 54"/>
              <a:gd name="T30" fmla="*/ 30 w 80"/>
              <a:gd name="T31" fmla="*/ 4 h 54"/>
              <a:gd name="T32" fmla="*/ 26 w 80"/>
              <a:gd name="T33" fmla="*/ 12 h 54"/>
              <a:gd name="T34" fmla="*/ 26 w 80"/>
              <a:gd name="T35" fmla="*/ 20 h 54"/>
              <a:gd name="T36" fmla="*/ 28 w 80"/>
              <a:gd name="T37" fmla="*/ 28 h 54"/>
              <a:gd name="T38" fmla="*/ 4 w 80"/>
              <a:gd name="T39" fmla="*/ 20 h 54"/>
              <a:gd name="T40" fmla="*/ 2 w 80"/>
              <a:gd name="T41" fmla="*/ 34 h 54"/>
              <a:gd name="T42" fmla="*/ 0 w 80"/>
              <a:gd name="T43" fmla="*/ 34 h 5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0"/>
              <a:gd name="T67" fmla="*/ 0 h 54"/>
              <a:gd name="T68" fmla="*/ 80 w 80"/>
              <a:gd name="T69" fmla="*/ 54 h 5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0" h="54">
                <a:moveTo>
                  <a:pt x="0" y="34"/>
                </a:moveTo>
                <a:lnTo>
                  <a:pt x="66" y="54"/>
                </a:lnTo>
                <a:lnTo>
                  <a:pt x="70" y="40"/>
                </a:lnTo>
                <a:lnTo>
                  <a:pt x="46" y="34"/>
                </a:lnTo>
                <a:lnTo>
                  <a:pt x="38" y="30"/>
                </a:lnTo>
                <a:lnTo>
                  <a:pt x="34" y="24"/>
                </a:lnTo>
                <a:lnTo>
                  <a:pt x="34" y="18"/>
                </a:lnTo>
                <a:lnTo>
                  <a:pt x="38" y="14"/>
                </a:lnTo>
                <a:lnTo>
                  <a:pt x="42" y="12"/>
                </a:lnTo>
                <a:lnTo>
                  <a:pt x="50" y="14"/>
                </a:lnTo>
                <a:lnTo>
                  <a:pt x="76" y="22"/>
                </a:lnTo>
                <a:lnTo>
                  <a:pt x="80" y="10"/>
                </a:lnTo>
                <a:lnTo>
                  <a:pt x="52" y="2"/>
                </a:lnTo>
                <a:lnTo>
                  <a:pt x="42" y="0"/>
                </a:lnTo>
                <a:lnTo>
                  <a:pt x="36" y="0"/>
                </a:lnTo>
                <a:lnTo>
                  <a:pt x="30" y="4"/>
                </a:lnTo>
                <a:lnTo>
                  <a:pt x="26" y="12"/>
                </a:lnTo>
                <a:lnTo>
                  <a:pt x="26" y="20"/>
                </a:lnTo>
                <a:lnTo>
                  <a:pt x="28" y="28"/>
                </a:lnTo>
                <a:lnTo>
                  <a:pt x="4" y="20"/>
                </a:lnTo>
                <a:lnTo>
                  <a:pt x="2" y="34"/>
                </a:lnTo>
                <a:lnTo>
                  <a:pt x="0" y="3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0" name="Freeform 50"/>
          <p:cNvSpPr>
            <a:spLocks/>
          </p:cNvSpPr>
          <p:nvPr/>
        </p:nvSpPr>
        <p:spPr bwMode="auto">
          <a:xfrm>
            <a:off x="5133975" y="496888"/>
            <a:ext cx="104775" cy="53975"/>
          </a:xfrm>
          <a:custGeom>
            <a:avLst/>
            <a:gdLst>
              <a:gd name="T0" fmla="*/ 16 w 66"/>
              <a:gd name="T1" fmla="*/ 10 h 34"/>
              <a:gd name="T2" fmla="*/ 0 w 66"/>
              <a:gd name="T3" fmla="*/ 4 h 34"/>
              <a:gd name="T4" fmla="*/ 2 w 66"/>
              <a:gd name="T5" fmla="*/ 20 h 34"/>
              <a:gd name="T6" fmla="*/ 12 w 66"/>
              <a:gd name="T7" fmla="*/ 22 h 34"/>
              <a:gd name="T8" fmla="*/ 10 w 66"/>
              <a:gd name="T9" fmla="*/ 28 h 34"/>
              <a:gd name="T10" fmla="*/ 20 w 66"/>
              <a:gd name="T11" fmla="*/ 30 h 34"/>
              <a:gd name="T12" fmla="*/ 22 w 66"/>
              <a:gd name="T13" fmla="*/ 26 h 34"/>
              <a:gd name="T14" fmla="*/ 44 w 66"/>
              <a:gd name="T15" fmla="*/ 32 h 34"/>
              <a:gd name="T16" fmla="*/ 52 w 66"/>
              <a:gd name="T17" fmla="*/ 34 h 34"/>
              <a:gd name="T18" fmla="*/ 58 w 66"/>
              <a:gd name="T19" fmla="*/ 34 h 34"/>
              <a:gd name="T20" fmla="*/ 62 w 66"/>
              <a:gd name="T21" fmla="*/ 30 h 34"/>
              <a:gd name="T22" fmla="*/ 64 w 66"/>
              <a:gd name="T23" fmla="*/ 24 h 34"/>
              <a:gd name="T24" fmla="*/ 66 w 66"/>
              <a:gd name="T25" fmla="*/ 14 h 34"/>
              <a:gd name="T26" fmla="*/ 56 w 66"/>
              <a:gd name="T27" fmla="*/ 12 h 34"/>
              <a:gd name="T28" fmla="*/ 56 w 66"/>
              <a:gd name="T29" fmla="*/ 18 h 34"/>
              <a:gd name="T30" fmla="*/ 54 w 66"/>
              <a:gd name="T31" fmla="*/ 20 h 34"/>
              <a:gd name="T32" fmla="*/ 52 w 66"/>
              <a:gd name="T33" fmla="*/ 20 h 34"/>
              <a:gd name="T34" fmla="*/ 46 w 66"/>
              <a:gd name="T35" fmla="*/ 18 h 34"/>
              <a:gd name="T36" fmla="*/ 26 w 66"/>
              <a:gd name="T37" fmla="*/ 12 h 34"/>
              <a:gd name="T38" fmla="*/ 28 w 66"/>
              <a:gd name="T39" fmla="*/ 4 h 34"/>
              <a:gd name="T40" fmla="*/ 18 w 66"/>
              <a:gd name="T41" fmla="*/ 0 h 34"/>
              <a:gd name="T42" fmla="*/ 18 w 66"/>
              <a:gd name="T43" fmla="*/ 10 h 34"/>
              <a:gd name="T44" fmla="*/ 16 w 66"/>
              <a:gd name="T45" fmla="*/ 10 h 3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6"/>
              <a:gd name="T70" fmla="*/ 0 h 34"/>
              <a:gd name="T71" fmla="*/ 66 w 66"/>
              <a:gd name="T72" fmla="*/ 34 h 3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6" h="34">
                <a:moveTo>
                  <a:pt x="16" y="10"/>
                </a:moveTo>
                <a:lnTo>
                  <a:pt x="0" y="4"/>
                </a:lnTo>
                <a:lnTo>
                  <a:pt x="2" y="20"/>
                </a:lnTo>
                <a:lnTo>
                  <a:pt x="12" y="22"/>
                </a:lnTo>
                <a:lnTo>
                  <a:pt x="10" y="28"/>
                </a:lnTo>
                <a:lnTo>
                  <a:pt x="20" y="30"/>
                </a:lnTo>
                <a:lnTo>
                  <a:pt x="22" y="26"/>
                </a:lnTo>
                <a:lnTo>
                  <a:pt x="44" y="32"/>
                </a:lnTo>
                <a:lnTo>
                  <a:pt x="52" y="34"/>
                </a:lnTo>
                <a:lnTo>
                  <a:pt x="58" y="34"/>
                </a:lnTo>
                <a:lnTo>
                  <a:pt x="62" y="30"/>
                </a:lnTo>
                <a:lnTo>
                  <a:pt x="64" y="24"/>
                </a:lnTo>
                <a:lnTo>
                  <a:pt x="66" y="14"/>
                </a:lnTo>
                <a:lnTo>
                  <a:pt x="56" y="12"/>
                </a:lnTo>
                <a:lnTo>
                  <a:pt x="56" y="18"/>
                </a:lnTo>
                <a:lnTo>
                  <a:pt x="54" y="20"/>
                </a:lnTo>
                <a:lnTo>
                  <a:pt x="52" y="20"/>
                </a:lnTo>
                <a:lnTo>
                  <a:pt x="46" y="18"/>
                </a:lnTo>
                <a:lnTo>
                  <a:pt x="26" y="12"/>
                </a:lnTo>
                <a:lnTo>
                  <a:pt x="28" y="4"/>
                </a:lnTo>
                <a:lnTo>
                  <a:pt x="18" y="0"/>
                </a:lnTo>
                <a:lnTo>
                  <a:pt x="18" y="10"/>
                </a:lnTo>
                <a:lnTo>
                  <a:pt x="16" y="1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1" name="Freeform 51"/>
          <p:cNvSpPr>
            <a:spLocks/>
          </p:cNvSpPr>
          <p:nvPr/>
        </p:nvSpPr>
        <p:spPr bwMode="auto">
          <a:xfrm>
            <a:off x="5619750" y="782638"/>
            <a:ext cx="120650" cy="79375"/>
          </a:xfrm>
          <a:custGeom>
            <a:avLst/>
            <a:gdLst>
              <a:gd name="T0" fmla="*/ 76 w 76"/>
              <a:gd name="T1" fmla="*/ 2 h 50"/>
              <a:gd name="T2" fmla="*/ 64 w 76"/>
              <a:gd name="T3" fmla="*/ 0 h 50"/>
              <a:gd name="T4" fmla="*/ 58 w 76"/>
              <a:gd name="T5" fmla="*/ 34 h 50"/>
              <a:gd name="T6" fmla="*/ 2 w 76"/>
              <a:gd name="T7" fmla="*/ 22 h 50"/>
              <a:gd name="T8" fmla="*/ 0 w 76"/>
              <a:gd name="T9" fmla="*/ 36 h 50"/>
              <a:gd name="T10" fmla="*/ 66 w 76"/>
              <a:gd name="T11" fmla="*/ 50 h 50"/>
              <a:gd name="T12" fmla="*/ 74 w 76"/>
              <a:gd name="T13" fmla="*/ 2 h 50"/>
              <a:gd name="T14" fmla="*/ 76 w 76"/>
              <a:gd name="T15" fmla="*/ 2 h 5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"/>
              <a:gd name="T25" fmla="*/ 0 h 50"/>
              <a:gd name="T26" fmla="*/ 76 w 76"/>
              <a:gd name="T27" fmla="*/ 50 h 5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6" h="50">
                <a:moveTo>
                  <a:pt x="76" y="2"/>
                </a:moveTo>
                <a:lnTo>
                  <a:pt x="64" y="0"/>
                </a:lnTo>
                <a:lnTo>
                  <a:pt x="58" y="34"/>
                </a:lnTo>
                <a:lnTo>
                  <a:pt x="2" y="22"/>
                </a:lnTo>
                <a:lnTo>
                  <a:pt x="0" y="36"/>
                </a:lnTo>
                <a:lnTo>
                  <a:pt x="66" y="50"/>
                </a:lnTo>
                <a:lnTo>
                  <a:pt x="74" y="2"/>
                </a:lnTo>
                <a:lnTo>
                  <a:pt x="76" y="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2" name="Freeform 52"/>
          <p:cNvSpPr>
            <a:spLocks/>
          </p:cNvSpPr>
          <p:nvPr/>
        </p:nvSpPr>
        <p:spPr bwMode="auto">
          <a:xfrm>
            <a:off x="5635625" y="728663"/>
            <a:ext cx="111125" cy="41275"/>
          </a:xfrm>
          <a:custGeom>
            <a:avLst/>
            <a:gdLst>
              <a:gd name="T0" fmla="*/ 14 w 70"/>
              <a:gd name="T1" fmla="*/ 2 h 26"/>
              <a:gd name="T2" fmla="*/ 2 w 70"/>
              <a:gd name="T3" fmla="*/ 0 h 26"/>
              <a:gd name="T4" fmla="*/ 0 w 70"/>
              <a:gd name="T5" fmla="*/ 12 h 26"/>
              <a:gd name="T6" fmla="*/ 12 w 70"/>
              <a:gd name="T7" fmla="*/ 16 h 26"/>
              <a:gd name="T8" fmla="*/ 12 w 70"/>
              <a:gd name="T9" fmla="*/ 2 h 26"/>
              <a:gd name="T10" fmla="*/ 14 w 70"/>
              <a:gd name="T11" fmla="*/ 2 h 26"/>
              <a:gd name="T12" fmla="*/ 70 w 70"/>
              <a:gd name="T13" fmla="*/ 14 h 26"/>
              <a:gd name="T14" fmla="*/ 22 w 70"/>
              <a:gd name="T15" fmla="*/ 4 h 26"/>
              <a:gd name="T16" fmla="*/ 18 w 70"/>
              <a:gd name="T17" fmla="*/ 16 h 26"/>
              <a:gd name="T18" fmla="*/ 68 w 70"/>
              <a:gd name="T19" fmla="*/ 26 h 26"/>
              <a:gd name="T20" fmla="*/ 70 w 70"/>
              <a:gd name="T21" fmla="*/ 14 h 26"/>
              <a:gd name="T22" fmla="*/ 14 w 70"/>
              <a:gd name="T23" fmla="*/ 2 h 2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0"/>
              <a:gd name="T37" fmla="*/ 0 h 26"/>
              <a:gd name="T38" fmla="*/ 70 w 70"/>
              <a:gd name="T39" fmla="*/ 26 h 2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0" h="26">
                <a:moveTo>
                  <a:pt x="14" y="2"/>
                </a:moveTo>
                <a:lnTo>
                  <a:pt x="2" y="0"/>
                </a:lnTo>
                <a:lnTo>
                  <a:pt x="0" y="12"/>
                </a:lnTo>
                <a:lnTo>
                  <a:pt x="12" y="16"/>
                </a:lnTo>
                <a:lnTo>
                  <a:pt x="12" y="2"/>
                </a:lnTo>
                <a:lnTo>
                  <a:pt x="14" y="2"/>
                </a:lnTo>
                <a:lnTo>
                  <a:pt x="70" y="14"/>
                </a:lnTo>
                <a:lnTo>
                  <a:pt x="22" y="4"/>
                </a:lnTo>
                <a:lnTo>
                  <a:pt x="18" y="16"/>
                </a:lnTo>
                <a:lnTo>
                  <a:pt x="68" y="26"/>
                </a:lnTo>
                <a:lnTo>
                  <a:pt x="70" y="14"/>
                </a:lnTo>
                <a:lnTo>
                  <a:pt x="14" y="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3" name="Freeform 53"/>
          <p:cNvSpPr>
            <a:spLocks/>
          </p:cNvSpPr>
          <p:nvPr/>
        </p:nvSpPr>
        <p:spPr bwMode="auto">
          <a:xfrm>
            <a:off x="5676900" y="642938"/>
            <a:ext cx="114300" cy="88900"/>
          </a:xfrm>
          <a:custGeom>
            <a:avLst/>
            <a:gdLst>
              <a:gd name="T0" fmla="*/ 52 w 72"/>
              <a:gd name="T1" fmla="*/ 56 h 56"/>
              <a:gd name="T2" fmla="*/ 58 w 72"/>
              <a:gd name="T3" fmla="*/ 56 h 56"/>
              <a:gd name="T4" fmla="*/ 64 w 72"/>
              <a:gd name="T5" fmla="*/ 54 h 56"/>
              <a:gd name="T6" fmla="*/ 68 w 72"/>
              <a:gd name="T7" fmla="*/ 48 h 56"/>
              <a:gd name="T8" fmla="*/ 72 w 72"/>
              <a:gd name="T9" fmla="*/ 36 h 56"/>
              <a:gd name="T10" fmla="*/ 72 w 72"/>
              <a:gd name="T11" fmla="*/ 26 h 56"/>
              <a:gd name="T12" fmla="*/ 70 w 72"/>
              <a:gd name="T13" fmla="*/ 18 h 56"/>
              <a:gd name="T14" fmla="*/ 64 w 72"/>
              <a:gd name="T15" fmla="*/ 12 h 56"/>
              <a:gd name="T16" fmla="*/ 52 w 72"/>
              <a:gd name="T17" fmla="*/ 8 h 56"/>
              <a:gd name="T18" fmla="*/ 8 w 72"/>
              <a:gd name="T19" fmla="*/ 0 h 56"/>
              <a:gd name="T20" fmla="*/ 4 w 72"/>
              <a:gd name="T21" fmla="*/ 12 h 56"/>
              <a:gd name="T22" fmla="*/ 12 w 72"/>
              <a:gd name="T23" fmla="*/ 12 h 56"/>
              <a:gd name="T24" fmla="*/ 4 w 72"/>
              <a:gd name="T25" fmla="*/ 18 h 56"/>
              <a:gd name="T26" fmla="*/ 0 w 72"/>
              <a:gd name="T27" fmla="*/ 26 h 56"/>
              <a:gd name="T28" fmla="*/ 0 w 72"/>
              <a:gd name="T29" fmla="*/ 34 h 56"/>
              <a:gd name="T30" fmla="*/ 4 w 72"/>
              <a:gd name="T31" fmla="*/ 42 h 56"/>
              <a:gd name="T32" fmla="*/ 12 w 72"/>
              <a:gd name="T33" fmla="*/ 48 h 56"/>
              <a:gd name="T34" fmla="*/ 22 w 72"/>
              <a:gd name="T35" fmla="*/ 52 h 56"/>
              <a:gd name="T36" fmla="*/ 30 w 72"/>
              <a:gd name="T37" fmla="*/ 52 h 56"/>
              <a:gd name="T38" fmla="*/ 40 w 72"/>
              <a:gd name="T39" fmla="*/ 50 h 56"/>
              <a:gd name="T40" fmla="*/ 46 w 72"/>
              <a:gd name="T41" fmla="*/ 46 h 56"/>
              <a:gd name="T42" fmla="*/ 50 w 72"/>
              <a:gd name="T43" fmla="*/ 36 h 56"/>
              <a:gd name="T44" fmla="*/ 50 w 72"/>
              <a:gd name="T45" fmla="*/ 28 h 56"/>
              <a:gd name="T46" fmla="*/ 46 w 72"/>
              <a:gd name="T47" fmla="*/ 20 h 56"/>
              <a:gd name="T48" fmla="*/ 52 w 72"/>
              <a:gd name="T49" fmla="*/ 22 h 56"/>
              <a:gd name="T50" fmla="*/ 58 w 72"/>
              <a:gd name="T51" fmla="*/ 24 h 56"/>
              <a:gd name="T52" fmla="*/ 62 w 72"/>
              <a:gd name="T53" fmla="*/ 28 h 56"/>
              <a:gd name="T54" fmla="*/ 62 w 72"/>
              <a:gd name="T55" fmla="*/ 36 h 56"/>
              <a:gd name="T56" fmla="*/ 58 w 72"/>
              <a:gd name="T57" fmla="*/ 40 h 56"/>
              <a:gd name="T58" fmla="*/ 54 w 72"/>
              <a:gd name="T59" fmla="*/ 42 h 56"/>
              <a:gd name="T60" fmla="*/ 50 w 72"/>
              <a:gd name="T61" fmla="*/ 56 h 56"/>
              <a:gd name="T62" fmla="*/ 50 w 72"/>
              <a:gd name="T63" fmla="*/ 56 h 56"/>
              <a:gd name="T64" fmla="*/ 52 w 72"/>
              <a:gd name="T65" fmla="*/ 56 h 56"/>
              <a:gd name="T66" fmla="*/ 14 w 72"/>
              <a:gd name="T67" fmla="*/ 34 h 56"/>
              <a:gd name="T68" fmla="*/ 12 w 72"/>
              <a:gd name="T69" fmla="*/ 30 h 56"/>
              <a:gd name="T70" fmla="*/ 12 w 72"/>
              <a:gd name="T71" fmla="*/ 26 h 56"/>
              <a:gd name="T72" fmla="*/ 14 w 72"/>
              <a:gd name="T73" fmla="*/ 20 h 56"/>
              <a:gd name="T74" fmla="*/ 16 w 72"/>
              <a:gd name="T75" fmla="*/ 18 h 56"/>
              <a:gd name="T76" fmla="*/ 22 w 72"/>
              <a:gd name="T77" fmla="*/ 16 h 56"/>
              <a:gd name="T78" fmla="*/ 28 w 72"/>
              <a:gd name="T79" fmla="*/ 18 h 56"/>
              <a:gd name="T80" fmla="*/ 34 w 72"/>
              <a:gd name="T81" fmla="*/ 20 h 56"/>
              <a:gd name="T82" fmla="*/ 38 w 72"/>
              <a:gd name="T83" fmla="*/ 22 h 56"/>
              <a:gd name="T84" fmla="*/ 40 w 72"/>
              <a:gd name="T85" fmla="*/ 26 h 56"/>
              <a:gd name="T86" fmla="*/ 40 w 72"/>
              <a:gd name="T87" fmla="*/ 32 h 56"/>
              <a:gd name="T88" fmla="*/ 40 w 72"/>
              <a:gd name="T89" fmla="*/ 36 h 56"/>
              <a:gd name="T90" fmla="*/ 36 w 72"/>
              <a:gd name="T91" fmla="*/ 38 h 56"/>
              <a:gd name="T92" fmla="*/ 30 w 72"/>
              <a:gd name="T93" fmla="*/ 40 h 56"/>
              <a:gd name="T94" fmla="*/ 24 w 72"/>
              <a:gd name="T95" fmla="*/ 38 h 56"/>
              <a:gd name="T96" fmla="*/ 18 w 72"/>
              <a:gd name="T97" fmla="*/ 36 h 56"/>
              <a:gd name="T98" fmla="*/ 14 w 72"/>
              <a:gd name="T99" fmla="*/ 34 h 56"/>
              <a:gd name="T100" fmla="*/ 52 w 72"/>
              <a:gd name="T101" fmla="*/ 56 h 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2"/>
              <a:gd name="T154" fmla="*/ 0 h 56"/>
              <a:gd name="T155" fmla="*/ 72 w 72"/>
              <a:gd name="T156" fmla="*/ 56 h 5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2" h="56">
                <a:moveTo>
                  <a:pt x="52" y="56"/>
                </a:moveTo>
                <a:lnTo>
                  <a:pt x="58" y="56"/>
                </a:lnTo>
                <a:lnTo>
                  <a:pt x="64" y="54"/>
                </a:lnTo>
                <a:lnTo>
                  <a:pt x="68" y="48"/>
                </a:lnTo>
                <a:lnTo>
                  <a:pt x="72" y="36"/>
                </a:lnTo>
                <a:lnTo>
                  <a:pt x="72" y="26"/>
                </a:lnTo>
                <a:lnTo>
                  <a:pt x="70" y="18"/>
                </a:lnTo>
                <a:lnTo>
                  <a:pt x="64" y="12"/>
                </a:lnTo>
                <a:lnTo>
                  <a:pt x="52" y="8"/>
                </a:lnTo>
                <a:lnTo>
                  <a:pt x="8" y="0"/>
                </a:lnTo>
                <a:lnTo>
                  <a:pt x="4" y="12"/>
                </a:lnTo>
                <a:lnTo>
                  <a:pt x="12" y="12"/>
                </a:lnTo>
                <a:lnTo>
                  <a:pt x="4" y="18"/>
                </a:lnTo>
                <a:lnTo>
                  <a:pt x="0" y="26"/>
                </a:lnTo>
                <a:lnTo>
                  <a:pt x="0" y="34"/>
                </a:lnTo>
                <a:lnTo>
                  <a:pt x="4" y="42"/>
                </a:lnTo>
                <a:lnTo>
                  <a:pt x="12" y="48"/>
                </a:lnTo>
                <a:lnTo>
                  <a:pt x="22" y="52"/>
                </a:lnTo>
                <a:lnTo>
                  <a:pt x="30" y="52"/>
                </a:lnTo>
                <a:lnTo>
                  <a:pt x="40" y="50"/>
                </a:lnTo>
                <a:lnTo>
                  <a:pt x="46" y="46"/>
                </a:lnTo>
                <a:lnTo>
                  <a:pt x="50" y="36"/>
                </a:lnTo>
                <a:lnTo>
                  <a:pt x="50" y="28"/>
                </a:lnTo>
                <a:lnTo>
                  <a:pt x="46" y="20"/>
                </a:lnTo>
                <a:lnTo>
                  <a:pt x="52" y="22"/>
                </a:lnTo>
                <a:lnTo>
                  <a:pt x="58" y="24"/>
                </a:lnTo>
                <a:lnTo>
                  <a:pt x="62" y="28"/>
                </a:lnTo>
                <a:lnTo>
                  <a:pt x="62" y="36"/>
                </a:lnTo>
                <a:lnTo>
                  <a:pt x="58" y="40"/>
                </a:lnTo>
                <a:lnTo>
                  <a:pt x="54" y="42"/>
                </a:lnTo>
                <a:lnTo>
                  <a:pt x="50" y="56"/>
                </a:lnTo>
                <a:lnTo>
                  <a:pt x="52" y="56"/>
                </a:lnTo>
                <a:lnTo>
                  <a:pt x="14" y="34"/>
                </a:lnTo>
                <a:lnTo>
                  <a:pt x="12" y="30"/>
                </a:lnTo>
                <a:lnTo>
                  <a:pt x="12" y="26"/>
                </a:lnTo>
                <a:lnTo>
                  <a:pt x="14" y="20"/>
                </a:lnTo>
                <a:lnTo>
                  <a:pt x="16" y="18"/>
                </a:lnTo>
                <a:lnTo>
                  <a:pt x="22" y="16"/>
                </a:lnTo>
                <a:lnTo>
                  <a:pt x="28" y="18"/>
                </a:lnTo>
                <a:lnTo>
                  <a:pt x="34" y="20"/>
                </a:lnTo>
                <a:lnTo>
                  <a:pt x="38" y="22"/>
                </a:lnTo>
                <a:lnTo>
                  <a:pt x="40" y="26"/>
                </a:lnTo>
                <a:lnTo>
                  <a:pt x="40" y="32"/>
                </a:lnTo>
                <a:lnTo>
                  <a:pt x="40" y="36"/>
                </a:lnTo>
                <a:lnTo>
                  <a:pt x="36" y="38"/>
                </a:lnTo>
                <a:lnTo>
                  <a:pt x="30" y="40"/>
                </a:lnTo>
                <a:lnTo>
                  <a:pt x="24" y="38"/>
                </a:lnTo>
                <a:lnTo>
                  <a:pt x="18" y="36"/>
                </a:lnTo>
                <a:lnTo>
                  <a:pt x="14" y="34"/>
                </a:lnTo>
                <a:lnTo>
                  <a:pt x="52" y="5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4" name="Freeform 54"/>
          <p:cNvSpPr>
            <a:spLocks/>
          </p:cNvSpPr>
          <p:nvPr/>
        </p:nvSpPr>
        <p:spPr bwMode="auto">
          <a:xfrm>
            <a:off x="5664200" y="557213"/>
            <a:ext cx="120650" cy="79375"/>
          </a:xfrm>
          <a:custGeom>
            <a:avLst/>
            <a:gdLst>
              <a:gd name="T0" fmla="*/ 0 w 76"/>
              <a:gd name="T1" fmla="*/ 38 h 50"/>
              <a:gd name="T2" fmla="*/ 66 w 76"/>
              <a:gd name="T3" fmla="*/ 50 h 50"/>
              <a:gd name="T4" fmla="*/ 70 w 76"/>
              <a:gd name="T5" fmla="*/ 38 h 50"/>
              <a:gd name="T6" fmla="*/ 44 w 76"/>
              <a:gd name="T7" fmla="*/ 32 h 50"/>
              <a:gd name="T8" fmla="*/ 36 w 76"/>
              <a:gd name="T9" fmla="*/ 30 h 50"/>
              <a:gd name="T10" fmla="*/ 32 w 76"/>
              <a:gd name="T11" fmla="*/ 26 h 50"/>
              <a:gd name="T12" fmla="*/ 32 w 76"/>
              <a:gd name="T13" fmla="*/ 20 h 50"/>
              <a:gd name="T14" fmla="*/ 34 w 76"/>
              <a:gd name="T15" fmla="*/ 14 h 50"/>
              <a:gd name="T16" fmla="*/ 38 w 76"/>
              <a:gd name="T17" fmla="*/ 12 h 50"/>
              <a:gd name="T18" fmla="*/ 48 w 76"/>
              <a:gd name="T19" fmla="*/ 14 h 50"/>
              <a:gd name="T20" fmla="*/ 74 w 76"/>
              <a:gd name="T21" fmla="*/ 20 h 50"/>
              <a:gd name="T22" fmla="*/ 76 w 76"/>
              <a:gd name="T23" fmla="*/ 6 h 50"/>
              <a:gd name="T24" fmla="*/ 48 w 76"/>
              <a:gd name="T25" fmla="*/ 0 h 50"/>
              <a:gd name="T26" fmla="*/ 38 w 76"/>
              <a:gd name="T27" fmla="*/ 0 h 50"/>
              <a:gd name="T28" fmla="*/ 32 w 76"/>
              <a:gd name="T29" fmla="*/ 0 h 50"/>
              <a:gd name="T30" fmla="*/ 26 w 76"/>
              <a:gd name="T31" fmla="*/ 6 h 50"/>
              <a:gd name="T32" fmla="*/ 22 w 76"/>
              <a:gd name="T33" fmla="*/ 12 h 50"/>
              <a:gd name="T34" fmla="*/ 22 w 76"/>
              <a:gd name="T35" fmla="*/ 22 h 50"/>
              <a:gd name="T36" fmla="*/ 26 w 76"/>
              <a:gd name="T37" fmla="*/ 30 h 50"/>
              <a:gd name="T38" fmla="*/ 2 w 76"/>
              <a:gd name="T39" fmla="*/ 24 h 50"/>
              <a:gd name="T40" fmla="*/ 2 w 76"/>
              <a:gd name="T41" fmla="*/ 38 h 50"/>
              <a:gd name="T42" fmla="*/ 0 w 76"/>
              <a:gd name="T43" fmla="*/ 38 h 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6"/>
              <a:gd name="T67" fmla="*/ 0 h 50"/>
              <a:gd name="T68" fmla="*/ 76 w 76"/>
              <a:gd name="T69" fmla="*/ 50 h 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6" h="50">
                <a:moveTo>
                  <a:pt x="0" y="38"/>
                </a:moveTo>
                <a:lnTo>
                  <a:pt x="66" y="50"/>
                </a:lnTo>
                <a:lnTo>
                  <a:pt x="70" y="38"/>
                </a:lnTo>
                <a:lnTo>
                  <a:pt x="44" y="32"/>
                </a:lnTo>
                <a:lnTo>
                  <a:pt x="36" y="30"/>
                </a:lnTo>
                <a:lnTo>
                  <a:pt x="32" y="26"/>
                </a:lnTo>
                <a:lnTo>
                  <a:pt x="32" y="20"/>
                </a:lnTo>
                <a:lnTo>
                  <a:pt x="34" y="14"/>
                </a:lnTo>
                <a:lnTo>
                  <a:pt x="38" y="12"/>
                </a:lnTo>
                <a:lnTo>
                  <a:pt x="48" y="14"/>
                </a:lnTo>
                <a:lnTo>
                  <a:pt x="74" y="20"/>
                </a:lnTo>
                <a:lnTo>
                  <a:pt x="76" y="6"/>
                </a:lnTo>
                <a:lnTo>
                  <a:pt x="48" y="0"/>
                </a:lnTo>
                <a:lnTo>
                  <a:pt x="38" y="0"/>
                </a:lnTo>
                <a:lnTo>
                  <a:pt x="32" y="0"/>
                </a:lnTo>
                <a:lnTo>
                  <a:pt x="26" y="6"/>
                </a:lnTo>
                <a:lnTo>
                  <a:pt x="22" y="12"/>
                </a:lnTo>
                <a:lnTo>
                  <a:pt x="22" y="22"/>
                </a:lnTo>
                <a:lnTo>
                  <a:pt x="26" y="30"/>
                </a:lnTo>
                <a:lnTo>
                  <a:pt x="2" y="24"/>
                </a:lnTo>
                <a:lnTo>
                  <a:pt x="2" y="38"/>
                </a:lnTo>
                <a:lnTo>
                  <a:pt x="0" y="3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5" name="Freeform 55"/>
          <p:cNvSpPr>
            <a:spLocks/>
          </p:cNvSpPr>
          <p:nvPr/>
        </p:nvSpPr>
        <p:spPr bwMode="auto">
          <a:xfrm>
            <a:off x="5689600" y="493713"/>
            <a:ext cx="104775" cy="47625"/>
          </a:xfrm>
          <a:custGeom>
            <a:avLst/>
            <a:gdLst>
              <a:gd name="T0" fmla="*/ 16 w 66"/>
              <a:gd name="T1" fmla="*/ 10 h 30"/>
              <a:gd name="T2" fmla="*/ 0 w 66"/>
              <a:gd name="T3" fmla="*/ 6 h 30"/>
              <a:gd name="T4" fmla="*/ 4 w 66"/>
              <a:gd name="T5" fmla="*/ 20 h 30"/>
              <a:gd name="T6" fmla="*/ 14 w 66"/>
              <a:gd name="T7" fmla="*/ 22 h 30"/>
              <a:gd name="T8" fmla="*/ 12 w 66"/>
              <a:gd name="T9" fmla="*/ 28 h 30"/>
              <a:gd name="T10" fmla="*/ 22 w 66"/>
              <a:gd name="T11" fmla="*/ 30 h 30"/>
              <a:gd name="T12" fmla="*/ 24 w 66"/>
              <a:gd name="T13" fmla="*/ 24 h 30"/>
              <a:gd name="T14" fmla="*/ 46 w 66"/>
              <a:gd name="T15" fmla="*/ 30 h 30"/>
              <a:gd name="T16" fmla="*/ 54 w 66"/>
              <a:gd name="T17" fmla="*/ 30 h 30"/>
              <a:gd name="T18" fmla="*/ 60 w 66"/>
              <a:gd name="T19" fmla="*/ 30 h 30"/>
              <a:gd name="T20" fmla="*/ 64 w 66"/>
              <a:gd name="T21" fmla="*/ 26 h 30"/>
              <a:gd name="T22" fmla="*/ 66 w 66"/>
              <a:gd name="T23" fmla="*/ 20 h 30"/>
              <a:gd name="T24" fmla="*/ 66 w 66"/>
              <a:gd name="T25" fmla="*/ 10 h 30"/>
              <a:gd name="T26" fmla="*/ 56 w 66"/>
              <a:gd name="T27" fmla="*/ 8 h 30"/>
              <a:gd name="T28" fmla="*/ 56 w 66"/>
              <a:gd name="T29" fmla="*/ 14 h 30"/>
              <a:gd name="T30" fmla="*/ 56 w 66"/>
              <a:gd name="T31" fmla="*/ 16 h 30"/>
              <a:gd name="T32" fmla="*/ 54 w 66"/>
              <a:gd name="T33" fmla="*/ 16 h 30"/>
              <a:gd name="T34" fmla="*/ 46 w 66"/>
              <a:gd name="T35" fmla="*/ 16 h 30"/>
              <a:gd name="T36" fmla="*/ 26 w 66"/>
              <a:gd name="T37" fmla="*/ 12 h 30"/>
              <a:gd name="T38" fmla="*/ 28 w 66"/>
              <a:gd name="T39" fmla="*/ 4 h 30"/>
              <a:gd name="T40" fmla="*/ 18 w 66"/>
              <a:gd name="T41" fmla="*/ 0 h 30"/>
              <a:gd name="T42" fmla="*/ 18 w 66"/>
              <a:gd name="T43" fmla="*/ 10 h 30"/>
              <a:gd name="T44" fmla="*/ 16 w 66"/>
              <a:gd name="T45" fmla="*/ 10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6"/>
              <a:gd name="T70" fmla="*/ 0 h 30"/>
              <a:gd name="T71" fmla="*/ 66 w 66"/>
              <a:gd name="T72" fmla="*/ 30 h 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6" h="30">
                <a:moveTo>
                  <a:pt x="16" y="10"/>
                </a:moveTo>
                <a:lnTo>
                  <a:pt x="0" y="6"/>
                </a:lnTo>
                <a:lnTo>
                  <a:pt x="4" y="20"/>
                </a:lnTo>
                <a:lnTo>
                  <a:pt x="14" y="22"/>
                </a:lnTo>
                <a:lnTo>
                  <a:pt x="12" y="28"/>
                </a:lnTo>
                <a:lnTo>
                  <a:pt x="22" y="30"/>
                </a:lnTo>
                <a:lnTo>
                  <a:pt x="24" y="24"/>
                </a:lnTo>
                <a:lnTo>
                  <a:pt x="46" y="30"/>
                </a:lnTo>
                <a:lnTo>
                  <a:pt x="54" y="30"/>
                </a:lnTo>
                <a:lnTo>
                  <a:pt x="60" y="30"/>
                </a:lnTo>
                <a:lnTo>
                  <a:pt x="64" y="26"/>
                </a:lnTo>
                <a:lnTo>
                  <a:pt x="66" y="20"/>
                </a:lnTo>
                <a:lnTo>
                  <a:pt x="66" y="10"/>
                </a:lnTo>
                <a:lnTo>
                  <a:pt x="56" y="8"/>
                </a:lnTo>
                <a:lnTo>
                  <a:pt x="56" y="14"/>
                </a:lnTo>
                <a:lnTo>
                  <a:pt x="56" y="16"/>
                </a:lnTo>
                <a:lnTo>
                  <a:pt x="54" y="16"/>
                </a:lnTo>
                <a:lnTo>
                  <a:pt x="46" y="16"/>
                </a:lnTo>
                <a:lnTo>
                  <a:pt x="26" y="12"/>
                </a:lnTo>
                <a:lnTo>
                  <a:pt x="28" y="4"/>
                </a:lnTo>
                <a:lnTo>
                  <a:pt x="18" y="0"/>
                </a:lnTo>
                <a:lnTo>
                  <a:pt x="18" y="10"/>
                </a:lnTo>
                <a:lnTo>
                  <a:pt x="16" y="1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6" name="Rectangle 56"/>
          <p:cNvSpPr>
            <a:spLocks noChangeArrowheads="1"/>
          </p:cNvSpPr>
          <p:nvPr/>
        </p:nvSpPr>
        <p:spPr bwMode="auto">
          <a:xfrm>
            <a:off x="1908175" y="2565400"/>
            <a:ext cx="116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Outer fiber</a:t>
            </a:r>
            <a:endParaRPr lang="en-US" sz="1200" b="1">
              <a:latin typeface="Arial" charset="0"/>
            </a:endParaRPr>
          </a:p>
        </p:txBody>
      </p:sp>
      <p:sp>
        <p:nvSpPr>
          <p:cNvPr id="43057" name="Rectangle 57"/>
          <p:cNvSpPr>
            <a:spLocks noChangeArrowheads="1"/>
          </p:cNvSpPr>
          <p:nvPr/>
        </p:nvSpPr>
        <p:spPr bwMode="auto">
          <a:xfrm>
            <a:off x="6394450" y="3937000"/>
            <a:ext cx="195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Apical microvillus</a:t>
            </a:r>
            <a:endParaRPr lang="en-US" sz="1200" b="1">
              <a:latin typeface="Arial" charset="0"/>
            </a:endParaRPr>
          </a:p>
        </p:txBody>
      </p:sp>
      <p:sp>
        <p:nvSpPr>
          <p:cNvPr id="43058" name="Rectangle 58"/>
          <p:cNvSpPr>
            <a:spLocks noChangeArrowheads="1"/>
          </p:cNvSpPr>
          <p:nvPr/>
        </p:nvSpPr>
        <p:spPr bwMode="auto">
          <a:xfrm>
            <a:off x="6397625" y="4327525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Discs containing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visual pigments</a:t>
            </a:r>
            <a:endParaRPr lang="en-US" sz="1200" b="1">
              <a:latin typeface="Arial" charset="0"/>
            </a:endParaRPr>
          </a:p>
        </p:txBody>
      </p:sp>
      <p:sp>
        <p:nvSpPr>
          <p:cNvPr id="43059" name="Rectangle 59"/>
          <p:cNvSpPr>
            <a:spLocks noChangeArrowheads="1"/>
          </p:cNvSpPr>
          <p:nvPr/>
        </p:nvSpPr>
        <p:spPr bwMode="auto">
          <a:xfrm>
            <a:off x="4270375" y="5378450"/>
            <a:ext cx="952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Melanin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granules</a:t>
            </a:r>
            <a:endParaRPr lang="en-US" sz="1200" b="1">
              <a:latin typeface="Arial" charset="0"/>
            </a:endParaRPr>
          </a:p>
        </p:txBody>
      </p:sp>
      <p:sp>
        <p:nvSpPr>
          <p:cNvPr id="43060" name="Rectangle 60"/>
          <p:cNvSpPr>
            <a:spLocks noChangeArrowheads="1"/>
          </p:cNvSpPr>
          <p:nvPr/>
        </p:nvSpPr>
        <p:spPr bwMode="auto">
          <a:xfrm>
            <a:off x="6394450" y="4911725"/>
            <a:ext cx="152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Discs being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phagocytized </a:t>
            </a:r>
          </a:p>
        </p:txBody>
      </p:sp>
      <p:sp>
        <p:nvSpPr>
          <p:cNvPr id="43061" name="Rectangle 61"/>
          <p:cNvSpPr>
            <a:spLocks noChangeArrowheads="1"/>
          </p:cNvSpPr>
          <p:nvPr/>
        </p:nvSpPr>
        <p:spPr bwMode="auto">
          <a:xfrm>
            <a:off x="6388100" y="5495925"/>
            <a:ext cx="2273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Pigment cell nucleus</a:t>
            </a:r>
            <a:endParaRPr lang="en-US" sz="1200" b="1">
              <a:latin typeface="Arial" charset="0"/>
            </a:endParaRPr>
          </a:p>
        </p:txBody>
      </p:sp>
      <p:sp>
        <p:nvSpPr>
          <p:cNvPr id="43062" name="Rectangle 62"/>
          <p:cNvSpPr>
            <a:spLocks noChangeArrowheads="1"/>
          </p:cNvSpPr>
          <p:nvPr/>
        </p:nvSpPr>
        <p:spPr bwMode="auto">
          <a:xfrm>
            <a:off x="1908175" y="1190625"/>
            <a:ext cx="124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Inner fibers</a:t>
            </a:r>
            <a:endParaRPr lang="en-US" sz="1200" b="1">
              <a:latin typeface="Arial" charset="0"/>
            </a:endParaRPr>
          </a:p>
        </p:txBody>
      </p:sp>
      <p:sp>
        <p:nvSpPr>
          <p:cNvPr id="43063" name="Rectangle 63"/>
          <p:cNvSpPr>
            <a:spLocks noChangeArrowheads="1"/>
          </p:cNvSpPr>
          <p:nvPr/>
        </p:nvSpPr>
        <p:spPr bwMode="auto">
          <a:xfrm>
            <a:off x="1908175" y="1597025"/>
            <a:ext cx="149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Rod cell body</a:t>
            </a:r>
            <a:endParaRPr lang="en-US" sz="1200" b="1">
              <a:latin typeface="Arial" charset="0"/>
            </a:endParaRPr>
          </a:p>
        </p:txBody>
      </p:sp>
      <p:sp>
        <p:nvSpPr>
          <p:cNvPr id="43064" name="Rectangle 64"/>
          <p:cNvSpPr>
            <a:spLocks noChangeArrowheads="1"/>
          </p:cNvSpPr>
          <p:nvPr/>
        </p:nvSpPr>
        <p:spPr bwMode="auto">
          <a:xfrm>
            <a:off x="1908175" y="2060575"/>
            <a:ext cx="162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Cone cell body</a:t>
            </a:r>
            <a:endParaRPr lang="en-US" sz="1200" b="1">
              <a:latin typeface="Arial" charset="0"/>
            </a:endParaRPr>
          </a:p>
        </p:txBody>
      </p:sp>
      <p:sp>
        <p:nvSpPr>
          <p:cNvPr id="43065" name="Rectangle 65"/>
          <p:cNvSpPr>
            <a:spLocks noChangeArrowheads="1"/>
          </p:cNvSpPr>
          <p:nvPr/>
        </p:nvSpPr>
        <p:spPr bwMode="auto">
          <a:xfrm>
            <a:off x="6400800" y="1171575"/>
            <a:ext cx="203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Synaptic terminals</a:t>
            </a:r>
            <a:endParaRPr lang="en-US" sz="1200" b="1">
              <a:latin typeface="Arial" charset="0"/>
            </a:endParaRPr>
          </a:p>
        </p:txBody>
      </p:sp>
      <p:sp>
        <p:nvSpPr>
          <p:cNvPr id="43066" name="Rectangle 66"/>
          <p:cNvSpPr>
            <a:spLocks noChangeArrowheads="1"/>
          </p:cNvSpPr>
          <p:nvPr/>
        </p:nvSpPr>
        <p:spPr bwMode="auto">
          <a:xfrm>
            <a:off x="6397625" y="1517650"/>
            <a:ext cx="149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Rod cell body</a:t>
            </a:r>
            <a:endParaRPr lang="en-US" sz="1200" b="1">
              <a:latin typeface="Arial" charset="0"/>
            </a:endParaRPr>
          </a:p>
        </p:txBody>
      </p:sp>
      <p:sp>
        <p:nvSpPr>
          <p:cNvPr id="43067" name="Rectangle 67"/>
          <p:cNvSpPr>
            <a:spLocks noChangeArrowheads="1"/>
          </p:cNvSpPr>
          <p:nvPr/>
        </p:nvSpPr>
        <p:spPr bwMode="auto">
          <a:xfrm>
            <a:off x="6397625" y="196215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Nuclei</a:t>
            </a:r>
            <a:endParaRPr lang="en-US" sz="1200" b="1">
              <a:latin typeface="Arial" charset="0"/>
            </a:endParaRPr>
          </a:p>
        </p:txBody>
      </p:sp>
      <p:sp>
        <p:nvSpPr>
          <p:cNvPr id="43068" name="Rectangle 68"/>
          <p:cNvSpPr>
            <a:spLocks noChangeArrowheads="1"/>
          </p:cNvSpPr>
          <p:nvPr/>
        </p:nvSpPr>
        <p:spPr bwMode="auto">
          <a:xfrm>
            <a:off x="6394450" y="2581275"/>
            <a:ext cx="143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Mitochondria</a:t>
            </a:r>
            <a:endParaRPr lang="en-US" sz="1200" b="1">
              <a:latin typeface="Arial" charset="0"/>
            </a:endParaRPr>
          </a:p>
        </p:txBody>
      </p:sp>
      <p:sp>
        <p:nvSpPr>
          <p:cNvPr id="43069" name="Rectangle 69"/>
          <p:cNvSpPr>
            <a:spLocks noChangeArrowheads="1"/>
          </p:cNvSpPr>
          <p:nvPr/>
        </p:nvSpPr>
        <p:spPr bwMode="auto">
          <a:xfrm>
            <a:off x="6394450" y="3013075"/>
            <a:ext cx="1257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Connecting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cilia</a:t>
            </a:r>
            <a:endParaRPr lang="en-US" sz="1200" b="1">
              <a:latin typeface="Arial" charset="0"/>
            </a:endParaRPr>
          </a:p>
        </p:txBody>
      </p:sp>
      <p:sp>
        <p:nvSpPr>
          <p:cNvPr id="43070" name="Rectangle 70"/>
          <p:cNvSpPr>
            <a:spLocks noChangeArrowheads="1"/>
          </p:cNvSpPr>
          <p:nvPr/>
        </p:nvSpPr>
        <p:spPr bwMode="auto">
          <a:xfrm>
            <a:off x="6388100" y="5845175"/>
            <a:ext cx="226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Basal lamina (border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with choroid) </a:t>
            </a:r>
          </a:p>
        </p:txBody>
      </p:sp>
      <p:sp>
        <p:nvSpPr>
          <p:cNvPr id="43071" name="Rectangle 71"/>
          <p:cNvSpPr>
            <a:spLocks noChangeArrowheads="1"/>
          </p:cNvSpPr>
          <p:nvPr/>
        </p:nvSpPr>
        <p:spPr bwMode="auto">
          <a:xfrm>
            <a:off x="434975" y="5133975"/>
            <a:ext cx="30226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 The outer segments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     of rods and cones </a:t>
            </a:r>
            <a:endParaRPr lang="en-US" sz="1200">
              <a:latin typeface="Arial Black" charset="0"/>
            </a:endParaRP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     are embedded in the </a:t>
            </a:r>
            <a:endParaRPr lang="en-US" sz="1200">
              <a:latin typeface="Arial Black" charset="0"/>
            </a:endParaRP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     pigmented layer of </a:t>
            </a:r>
            <a:endParaRPr lang="en-US" sz="1200">
              <a:latin typeface="Arial Black" charset="0"/>
            </a:endParaRP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     the retina. </a:t>
            </a:r>
          </a:p>
        </p:txBody>
      </p:sp>
      <p:sp>
        <p:nvSpPr>
          <p:cNvPr id="43072" name="Rectangle 72"/>
          <p:cNvSpPr>
            <a:spLocks noChangeArrowheads="1"/>
          </p:cNvSpPr>
          <p:nvPr/>
        </p:nvSpPr>
        <p:spPr bwMode="auto">
          <a:xfrm rot="-5400000">
            <a:off x="3167062" y="4929188"/>
            <a:ext cx="15462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 Black" charset="0"/>
              </a:rPr>
              <a:t>Pigmented layer</a:t>
            </a:r>
            <a:endParaRPr lang="en-US" sz="1200" b="1">
              <a:latin typeface="Arial Black" charset="0"/>
            </a:endParaRPr>
          </a:p>
        </p:txBody>
      </p:sp>
      <p:sp>
        <p:nvSpPr>
          <p:cNvPr id="43073" name="Rectangle 73"/>
          <p:cNvSpPr>
            <a:spLocks noChangeArrowheads="1"/>
          </p:cNvSpPr>
          <p:nvPr/>
        </p:nvSpPr>
        <p:spPr bwMode="auto">
          <a:xfrm rot="-5400000">
            <a:off x="3459163" y="4448175"/>
            <a:ext cx="14033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 Black" charset="0"/>
              </a:rPr>
              <a:t>Outer segment</a:t>
            </a:r>
            <a:endParaRPr lang="en-US" sz="1200" b="1">
              <a:latin typeface="Arial Black" charset="0"/>
            </a:endParaRPr>
          </a:p>
        </p:txBody>
      </p:sp>
      <p:sp>
        <p:nvSpPr>
          <p:cNvPr id="43074" name="Rectangle 74"/>
          <p:cNvSpPr>
            <a:spLocks noChangeArrowheads="1"/>
          </p:cNvSpPr>
          <p:nvPr/>
        </p:nvSpPr>
        <p:spPr bwMode="auto">
          <a:xfrm rot="-5400000">
            <a:off x="3721100" y="3124201"/>
            <a:ext cx="80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1200" b="1">
                <a:solidFill>
                  <a:srgbClr val="231F20"/>
                </a:solidFill>
                <a:latin typeface="Arial Black" charset="0"/>
              </a:rPr>
              <a:t>Inner</a:t>
            </a:r>
          </a:p>
          <a:p>
            <a:pPr algn="ctr">
              <a:lnSpc>
                <a:spcPct val="75000"/>
              </a:lnSpc>
            </a:pPr>
            <a:r>
              <a:rPr lang="en-US" sz="1200" b="1">
                <a:solidFill>
                  <a:srgbClr val="231F20"/>
                </a:solidFill>
                <a:latin typeface="Arial Black" charset="0"/>
              </a:rPr>
              <a:t>segment</a:t>
            </a:r>
            <a:endParaRPr lang="en-US" sz="1200" b="1">
              <a:latin typeface="Arial Black" charset="0"/>
            </a:endParaRPr>
          </a:p>
        </p:txBody>
      </p:sp>
      <p:sp>
        <p:nvSpPr>
          <p:cNvPr id="43075" name="AutoShape 75"/>
          <p:cNvSpPr>
            <a:spLocks/>
          </p:cNvSpPr>
          <p:nvPr/>
        </p:nvSpPr>
        <p:spPr bwMode="auto">
          <a:xfrm>
            <a:off x="4318000" y="2933700"/>
            <a:ext cx="50800" cy="820738"/>
          </a:xfrm>
          <a:prstGeom prst="leftBracket">
            <a:avLst>
              <a:gd name="adj" fmla="val 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Rods</a:t>
            </a:r>
          </a:p>
        </p:txBody>
      </p:sp>
      <p:sp>
        <p:nvSpPr>
          <p:cNvPr id="440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Functional characteristics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Very sensitive to dim light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Best suited for night vision and peripheral vision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Perceived input is in gray tones only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Pathways converge, resulting in fuzzy and indistinct images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Cones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Functional characteristics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Need bright light for activation (have low sensitivity)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Have one of three pigments that furnish a vividly colored view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Nonconverging pathways result in detailed, high-resolution vision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Chemistry of Visual Pigments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Retinal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 Light-absorbing molecule that combines with one of four proteins (opsin) to form visual pigments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Synthesized from vitamin A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Two isomers: 11</a:t>
            </a:r>
            <a:r>
              <a:rPr lang="en-US" sz="2400" i="1">
                <a:ea typeface="ＭＳ Ｐゴシック" charset="-128"/>
              </a:rPr>
              <a:t>-cis-</a:t>
            </a:r>
            <a:r>
              <a:rPr lang="en-US" sz="2400">
                <a:ea typeface="ＭＳ Ｐゴシック" charset="-128"/>
              </a:rPr>
              <a:t>retinal (bent form) and all-</a:t>
            </a:r>
            <a:r>
              <a:rPr lang="en-US" sz="2400" i="1">
                <a:ea typeface="ＭＳ Ｐゴシック" charset="-128"/>
              </a:rPr>
              <a:t>trans</a:t>
            </a:r>
            <a:r>
              <a:rPr lang="en-US" sz="2400">
                <a:ea typeface="ＭＳ Ｐゴシック" charset="-128"/>
              </a:rPr>
              <a:t>-retinal (straight form)</a:t>
            </a:r>
          </a:p>
          <a:p>
            <a:pPr eaLnBrk="1" hangingPunct="1"/>
            <a:r>
              <a:rPr lang="en-US" sz="2600"/>
              <a:t>Conversion of 11</a:t>
            </a:r>
            <a:r>
              <a:rPr lang="en-US" sz="2600" i="1"/>
              <a:t>-cis-</a:t>
            </a:r>
            <a:r>
              <a:rPr lang="en-US" sz="2600"/>
              <a:t>retinal to all-</a:t>
            </a:r>
            <a:r>
              <a:rPr lang="en-US" sz="2600" i="1"/>
              <a:t>trans</a:t>
            </a:r>
            <a:r>
              <a:rPr lang="en-US" sz="2600"/>
              <a:t>-retinal initiates a chain of reactions leading to transmission of electrical impulses in the optic nerve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Eyelids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Protect the eye anteriorly</a:t>
            </a:r>
          </a:p>
          <a:p>
            <a:pPr eaLnBrk="1" hangingPunct="1"/>
            <a:r>
              <a:rPr lang="en-US"/>
              <a:t>Palpebral fissure—separates eyelids </a:t>
            </a:r>
          </a:p>
          <a:p>
            <a:pPr eaLnBrk="1" hangingPunct="1"/>
            <a:r>
              <a:rPr lang="en-US"/>
              <a:t>Lacrimal caruncle—elevation at medial commissure; contains oil and sweat glands </a:t>
            </a:r>
          </a:p>
          <a:p>
            <a:pPr eaLnBrk="1" hangingPunct="1"/>
            <a:r>
              <a:rPr lang="en-US"/>
              <a:t>Tarsal plates—internal supporting connective tissue sheet </a:t>
            </a:r>
          </a:p>
          <a:p>
            <a:pPr eaLnBrk="1" hangingPunct="1"/>
            <a:r>
              <a:rPr lang="en-US"/>
              <a:t>Levator palpebrae superioris—gives the upper eyelid mobility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974013" y="6581775"/>
            <a:ext cx="1166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15.15b</a:t>
            </a:r>
          </a:p>
        </p:txBody>
      </p:sp>
      <p:pic>
        <p:nvPicPr>
          <p:cNvPr id="47107" name="Picture 11" descr="figure_15_15_b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11175"/>
            <a:ext cx="822960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Freeform 12"/>
          <p:cNvSpPr>
            <a:spLocks/>
          </p:cNvSpPr>
          <p:nvPr/>
        </p:nvSpPr>
        <p:spPr bwMode="auto">
          <a:xfrm>
            <a:off x="3438525" y="4322763"/>
            <a:ext cx="1200150" cy="1216025"/>
          </a:xfrm>
          <a:custGeom>
            <a:avLst/>
            <a:gdLst>
              <a:gd name="T0" fmla="*/ 756 w 756"/>
              <a:gd name="T1" fmla="*/ 0 h 766"/>
              <a:gd name="T2" fmla="*/ 612 w 756"/>
              <a:gd name="T3" fmla="*/ 766 h 766"/>
              <a:gd name="T4" fmla="*/ 0 w 756"/>
              <a:gd name="T5" fmla="*/ 766 h 766"/>
              <a:gd name="T6" fmla="*/ 0 60000 65536"/>
              <a:gd name="T7" fmla="*/ 0 60000 65536"/>
              <a:gd name="T8" fmla="*/ 0 60000 65536"/>
              <a:gd name="T9" fmla="*/ 0 w 756"/>
              <a:gd name="T10" fmla="*/ 0 h 766"/>
              <a:gd name="T11" fmla="*/ 756 w 756"/>
              <a:gd name="T12" fmla="*/ 766 h 7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56" h="766">
                <a:moveTo>
                  <a:pt x="756" y="0"/>
                </a:moveTo>
                <a:lnTo>
                  <a:pt x="612" y="766"/>
                </a:lnTo>
                <a:lnTo>
                  <a:pt x="0" y="766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Freeform 13"/>
          <p:cNvSpPr>
            <a:spLocks/>
          </p:cNvSpPr>
          <p:nvPr/>
        </p:nvSpPr>
        <p:spPr bwMode="auto">
          <a:xfrm>
            <a:off x="3549650" y="3897313"/>
            <a:ext cx="815975" cy="1403350"/>
          </a:xfrm>
          <a:custGeom>
            <a:avLst/>
            <a:gdLst>
              <a:gd name="T0" fmla="*/ 514 w 514"/>
              <a:gd name="T1" fmla="*/ 0 h 884"/>
              <a:gd name="T2" fmla="*/ 320 w 514"/>
              <a:gd name="T3" fmla="*/ 884 h 884"/>
              <a:gd name="T4" fmla="*/ 0 w 514"/>
              <a:gd name="T5" fmla="*/ 884 h 884"/>
              <a:gd name="T6" fmla="*/ 0 60000 65536"/>
              <a:gd name="T7" fmla="*/ 0 60000 65536"/>
              <a:gd name="T8" fmla="*/ 0 60000 65536"/>
              <a:gd name="T9" fmla="*/ 0 w 514"/>
              <a:gd name="T10" fmla="*/ 0 h 884"/>
              <a:gd name="T11" fmla="*/ 514 w 514"/>
              <a:gd name="T12" fmla="*/ 884 h 8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4" h="884">
                <a:moveTo>
                  <a:pt x="514" y="0"/>
                </a:moveTo>
                <a:lnTo>
                  <a:pt x="320" y="884"/>
                </a:lnTo>
                <a:lnTo>
                  <a:pt x="0" y="88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Line 14"/>
          <p:cNvSpPr>
            <a:spLocks noChangeShapeType="1"/>
          </p:cNvSpPr>
          <p:nvPr/>
        </p:nvSpPr>
        <p:spPr bwMode="auto">
          <a:xfrm>
            <a:off x="3013075" y="1154113"/>
            <a:ext cx="1588" cy="1809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1" name="Rectangle 15"/>
          <p:cNvSpPr>
            <a:spLocks noChangeArrowheads="1"/>
          </p:cNvSpPr>
          <p:nvPr/>
        </p:nvSpPr>
        <p:spPr bwMode="auto">
          <a:xfrm>
            <a:off x="2546350" y="1303338"/>
            <a:ext cx="1092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Rod discs</a:t>
            </a:r>
            <a:endParaRPr lang="en-US" sz="1800" b="1">
              <a:latin typeface="Arial" charset="0"/>
            </a:endParaRPr>
          </a:p>
        </p:txBody>
      </p:sp>
      <p:sp>
        <p:nvSpPr>
          <p:cNvPr id="47112" name="Rectangle 16"/>
          <p:cNvSpPr>
            <a:spLocks noChangeArrowheads="1"/>
          </p:cNvSpPr>
          <p:nvPr/>
        </p:nvSpPr>
        <p:spPr bwMode="auto">
          <a:xfrm>
            <a:off x="2593975" y="4410075"/>
            <a:ext cx="1371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Visual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pigment</a:t>
            </a:r>
          </a:p>
          <a:p>
            <a:pPr>
              <a:lnSpc>
                <a:spcPct val="8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consists of</a:t>
            </a:r>
          </a:p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•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 Retinal</a:t>
            </a:r>
          </a:p>
          <a:p>
            <a:pPr>
              <a:lnSpc>
                <a:spcPct val="80000"/>
              </a:lnSpc>
            </a:pPr>
            <a:r>
              <a:rPr lang="en-US" sz="1800" b="1">
                <a:latin typeface="Arial" charset="0"/>
              </a:rPr>
              <a:t>•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Opsin</a:t>
            </a:r>
          </a:p>
        </p:txBody>
      </p:sp>
      <p:sp>
        <p:nvSpPr>
          <p:cNvPr id="47113" name="Rectangle 17"/>
          <p:cNvSpPr>
            <a:spLocks noChangeArrowheads="1"/>
          </p:cNvSpPr>
          <p:nvPr/>
        </p:nvSpPr>
        <p:spPr bwMode="auto">
          <a:xfrm>
            <a:off x="1181100" y="5865813"/>
            <a:ext cx="704850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231F20"/>
                </a:solidFill>
                <a:latin typeface="Arial Black" charset="0"/>
              </a:rPr>
              <a:t>(b) Rhodopsin, the visual pigment in rods, is embedded in</a:t>
            </a:r>
          </a:p>
          <a:p>
            <a:r>
              <a:rPr lang="en-US" sz="1800">
                <a:latin typeface="Arial Black" charset="0"/>
              </a:rPr>
              <a:t>     </a:t>
            </a:r>
            <a:r>
              <a:rPr lang="en-US" sz="1800">
                <a:solidFill>
                  <a:srgbClr val="231F20"/>
                </a:solidFill>
                <a:latin typeface="Arial Black" charset="0"/>
              </a:rPr>
              <a:t>the membrane that forms discs in the outer segment.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Excitation of Rods</a:t>
            </a: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The visual pigment of rods is rhodopsin (opsin + 11-</a:t>
            </a:r>
            <a:r>
              <a:rPr lang="en-US" sz="2600" i="1"/>
              <a:t>cis</a:t>
            </a:r>
            <a:r>
              <a:rPr lang="en-US" sz="2600"/>
              <a:t>-retinal)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In the dark, rhodopsin forms and accumulates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Regenerated from all-</a:t>
            </a:r>
            <a:r>
              <a:rPr lang="en-US" sz="2400" i="1">
                <a:ea typeface="ＭＳ Ｐゴシック" charset="-128"/>
              </a:rPr>
              <a:t>trans</a:t>
            </a:r>
            <a:r>
              <a:rPr lang="en-US" sz="2400">
                <a:ea typeface="ＭＳ Ｐゴシック" charset="-128"/>
              </a:rPr>
              <a:t>-retinal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Formed from vitamin A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When light is absorbed, rhodopsin breaks down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 11-</a:t>
            </a:r>
            <a:r>
              <a:rPr lang="en-US" sz="2600" i="1"/>
              <a:t>cis</a:t>
            </a:r>
            <a:r>
              <a:rPr lang="en-US" sz="2600"/>
              <a:t> isomer is converted into the all-</a:t>
            </a:r>
            <a:r>
              <a:rPr lang="en-US" sz="2600" i="1"/>
              <a:t>trans</a:t>
            </a:r>
            <a:r>
              <a:rPr lang="en-US" sz="2600"/>
              <a:t> isomer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/>
              <a:t>Retinal and opsin separate (bleaching of the pigment)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15.16</a:t>
            </a:r>
          </a:p>
        </p:txBody>
      </p:sp>
      <p:pic>
        <p:nvPicPr>
          <p:cNvPr id="49155" name="Picture 11"/>
          <p:cNvPicPr>
            <a:picLocks noChangeAspect="1" noChangeArrowheads="1"/>
          </p:cNvPicPr>
          <p:nvPr/>
        </p:nvPicPr>
        <p:blipFill>
          <a:blip r:embed="rId2"/>
          <a:srcRect l="2835" t="3081" r="96"/>
          <a:stretch>
            <a:fillRect/>
          </a:stretch>
        </p:blipFill>
        <p:spPr bwMode="auto">
          <a:xfrm>
            <a:off x="688975" y="735013"/>
            <a:ext cx="7989888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Freeform 12"/>
          <p:cNvSpPr>
            <a:spLocks/>
          </p:cNvSpPr>
          <p:nvPr/>
        </p:nvSpPr>
        <p:spPr bwMode="auto">
          <a:xfrm>
            <a:off x="5219700" y="3738563"/>
            <a:ext cx="47625" cy="44450"/>
          </a:xfrm>
          <a:custGeom>
            <a:avLst/>
            <a:gdLst>
              <a:gd name="T0" fmla="*/ 0 w 30"/>
              <a:gd name="T1" fmla="*/ 14 h 28"/>
              <a:gd name="T2" fmla="*/ 2 w 30"/>
              <a:gd name="T3" fmla="*/ 18 h 28"/>
              <a:gd name="T4" fmla="*/ 6 w 30"/>
              <a:gd name="T5" fmla="*/ 24 h 28"/>
              <a:gd name="T6" fmla="*/ 10 w 30"/>
              <a:gd name="T7" fmla="*/ 26 h 28"/>
              <a:gd name="T8" fmla="*/ 16 w 30"/>
              <a:gd name="T9" fmla="*/ 28 h 28"/>
              <a:gd name="T10" fmla="*/ 20 w 30"/>
              <a:gd name="T11" fmla="*/ 26 h 28"/>
              <a:gd name="T12" fmla="*/ 26 w 30"/>
              <a:gd name="T13" fmla="*/ 24 h 28"/>
              <a:gd name="T14" fmla="*/ 28 w 30"/>
              <a:gd name="T15" fmla="*/ 18 h 28"/>
              <a:gd name="T16" fmla="*/ 30 w 30"/>
              <a:gd name="T17" fmla="*/ 14 h 28"/>
              <a:gd name="T18" fmla="*/ 28 w 30"/>
              <a:gd name="T19" fmla="*/ 8 h 28"/>
              <a:gd name="T20" fmla="*/ 26 w 30"/>
              <a:gd name="T21" fmla="*/ 4 h 28"/>
              <a:gd name="T22" fmla="*/ 20 w 30"/>
              <a:gd name="T23" fmla="*/ 0 h 28"/>
              <a:gd name="T24" fmla="*/ 16 w 30"/>
              <a:gd name="T25" fmla="*/ 0 h 28"/>
              <a:gd name="T26" fmla="*/ 10 w 30"/>
              <a:gd name="T27" fmla="*/ 0 h 28"/>
              <a:gd name="T28" fmla="*/ 6 w 30"/>
              <a:gd name="T29" fmla="*/ 4 h 28"/>
              <a:gd name="T30" fmla="*/ 2 w 30"/>
              <a:gd name="T31" fmla="*/ 8 h 28"/>
              <a:gd name="T32" fmla="*/ 2 w 30"/>
              <a:gd name="T33" fmla="*/ 14 h 28"/>
              <a:gd name="T34" fmla="*/ 0 w 30"/>
              <a:gd name="T35" fmla="*/ 14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0"/>
              <a:gd name="T55" fmla="*/ 0 h 28"/>
              <a:gd name="T56" fmla="*/ 30 w 30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0" h="28">
                <a:moveTo>
                  <a:pt x="0" y="14"/>
                </a:moveTo>
                <a:lnTo>
                  <a:pt x="2" y="18"/>
                </a:lnTo>
                <a:lnTo>
                  <a:pt x="6" y="24"/>
                </a:lnTo>
                <a:lnTo>
                  <a:pt x="10" y="26"/>
                </a:lnTo>
                <a:lnTo>
                  <a:pt x="16" y="28"/>
                </a:lnTo>
                <a:lnTo>
                  <a:pt x="20" y="26"/>
                </a:lnTo>
                <a:lnTo>
                  <a:pt x="26" y="24"/>
                </a:lnTo>
                <a:lnTo>
                  <a:pt x="28" y="18"/>
                </a:lnTo>
                <a:lnTo>
                  <a:pt x="30" y="14"/>
                </a:lnTo>
                <a:lnTo>
                  <a:pt x="28" y="8"/>
                </a:lnTo>
                <a:lnTo>
                  <a:pt x="26" y="4"/>
                </a:lnTo>
                <a:lnTo>
                  <a:pt x="20" y="0"/>
                </a:lnTo>
                <a:lnTo>
                  <a:pt x="16" y="0"/>
                </a:lnTo>
                <a:lnTo>
                  <a:pt x="10" y="0"/>
                </a:lnTo>
                <a:lnTo>
                  <a:pt x="6" y="4"/>
                </a:lnTo>
                <a:lnTo>
                  <a:pt x="2" y="8"/>
                </a:lnTo>
                <a:lnTo>
                  <a:pt x="2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Freeform 13"/>
          <p:cNvSpPr>
            <a:spLocks/>
          </p:cNvSpPr>
          <p:nvPr/>
        </p:nvSpPr>
        <p:spPr bwMode="auto">
          <a:xfrm>
            <a:off x="2744788" y="4268788"/>
            <a:ext cx="44450" cy="44450"/>
          </a:xfrm>
          <a:custGeom>
            <a:avLst/>
            <a:gdLst>
              <a:gd name="T0" fmla="*/ 28 w 28"/>
              <a:gd name="T1" fmla="*/ 14 h 28"/>
              <a:gd name="T2" fmla="*/ 28 w 28"/>
              <a:gd name="T3" fmla="*/ 18 h 28"/>
              <a:gd name="T4" fmla="*/ 24 w 28"/>
              <a:gd name="T5" fmla="*/ 24 h 28"/>
              <a:gd name="T6" fmla="*/ 20 w 28"/>
              <a:gd name="T7" fmla="*/ 26 h 28"/>
              <a:gd name="T8" fmla="*/ 14 w 28"/>
              <a:gd name="T9" fmla="*/ 28 h 28"/>
              <a:gd name="T10" fmla="*/ 10 w 28"/>
              <a:gd name="T11" fmla="*/ 26 h 28"/>
              <a:gd name="T12" fmla="*/ 4 w 28"/>
              <a:gd name="T13" fmla="*/ 24 h 28"/>
              <a:gd name="T14" fmla="*/ 2 w 28"/>
              <a:gd name="T15" fmla="*/ 18 h 28"/>
              <a:gd name="T16" fmla="*/ 0 w 28"/>
              <a:gd name="T17" fmla="*/ 14 h 28"/>
              <a:gd name="T18" fmla="*/ 2 w 28"/>
              <a:gd name="T19" fmla="*/ 8 h 28"/>
              <a:gd name="T20" fmla="*/ 4 w 28"/>
              <a:gd name="T21" fmla="*/ 4 h 28"/>
              <a:gd name="T22" fmla="*/ 10 w 28"/>
              <a:gd name="T23" fmla="*/ 0 h 28"/>
              <a:gd name="T24" fmla="*/ 14 w 28"/>
              <a:gd name="T25" fmla="*/ 0 h 28"/>
              <a:gd name="T26" fmla="*/ 20 w 28"/>
              <a:gd name="T27" fmla="*/ 0 h 28"/>
              <a:gd name="T28" fmla="*/ 24 w 28"/>
              <a:gd name="T29" fmla="*/ 4 h 28"/>
              <a:gd name="T30" fmla="*/ 28 w 28"/>
              <a:gd name="T31" fmla="*/ 8 h 28"/>
              <a:gd name="T32" fmla="*/ 28 w 28"/>
              <a:gd name="T33" fmla="*/ 12 h 28"/>
              <a:gd name="T34" fmla="*/ 28 w 28"/>
              <a:gd name="T35" fmla="*/ 14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"/>
              <a:gd name="T55" fmla="*/ 0 h 28"/>
              <a:gd name="T56" fmla="*/ 28 w 28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" h="28">
                <a:moveTo>
                  <a:pt x="28" y="14"/>
                </a:moveTo>
                <a:lnTo>
                  <a:pt x="28" y="18"/>
                </a:lnTo>
                <a:lnTo>
                  <a:pt x="24" y="24"/>
                </a:lnTo>
                <a:lnTo>
                  <a:pt x="20" y="26"/>
                </a:lnTo>
                <a:lnTo>
                  <a:pt x="14" y="28"/>
                </a:lnTo>
                <a:lnTo>
                  <a:pt x="10" y="26"/>
                </a:lnTo>
                <a:lnTo>
                  <a:pt x="4" y="24"/>
                </a:lnTo>
                <a:lnTo>
                  <a:pt x="2" y="18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4" y="4"/>
                </a:lnTo>
                <a:lnTo>
                  <a:pt x="28" y="8"/>
                </a:lnTo>
                <a:lnTo>
                  <a:pt x="28" y="12"/>
                </a:lnTo>
                <a:lnTo>
                  <a:pt x="28" y="14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Line 14"/>
          <p:cNvSpPr>
            <a:spLocks noChangeShapeType="1"/>
          </p:cNvSpPr>
          <p:nvPr/>
        </p:nvSpPr>
        <p:spPr bwMode="auto">
          <a:xfrm flipV="1">
            <a:off x="5416550" y="1590675"/>
            <a:ext cx="1588" cy="3325813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Line 15"/>
          <p:cNvSpPr>
            <a:spLocks noChangeShapeType="1"/>
          </p:cNvSpPr>
          <p:nvPr/>
        </p:nvSpPr>
        <p:spPr bwMode="auto">
          <a:xfrm flipH="1">
            <a:off x="5248275" y="3760788"/>
            <a:ext cx="168275" cy="1587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Line 16"/>
          <p:cNvSpPr>
            <a:spLocks noChangeShapeType="1"/>
          </p:cNvSpPr>
          <p:nvPr/>
        </p:nvSpPr>
        <p:spPr bwMode="auto">
          <a:xfrm flipV="1">
            <a:off x="2598738" y="3814763"/>
            <a:ext cx="1587" cy="1438275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Line 17"/>
          <p:cNvSpPr>
            <a:spLocks noChangeShapeType="1"/>
          </p:cNvSpPr>
          <p:nvPr/>
        </p:nvSpPr>
        <p:spPr bwMode="auto">
          <a:xfrm>
            <a:off x="2598738" y="4291013"/>
            <a:ext cx="165100" cy="1587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Freeform 18"/>
          <p:cNvSpPr>
            <a:spLocks/>
          </p:cNvSpPr>
          <p:nvPr/>
        </p:nvSpPr>
        <p:spPr bwMode="auto">
          <a:xfrm>
            <a:off x="484188" y="3754438"/>
            <a:ext cx="282575" cy="282575"/>
          </a:xfrm>
          <a:custGeom>
            <a:avLst/>
            <a:gdLst>
              <a:gd name="T0" fmla="*/ 178 w 178"/>
              <a:gd name="T1" fmla="*/ 88 h 178"/>
              <a:gd name="T2" fmla="*/ 176 w 178"/>
              <a:gd name="T3" fmla="*/ 108 h 178"/>
              <a:gd name="T4" fmla="*/ 172 w 178"/>
              <a:gd name="T5" fmla="*/ 124 h 178"/>
              <a:gd name="T6" fmla="*/ 164 w 178"/>
              <a:gd name="T7" fmla="*/ 140 h 178"/>
              <a:gd name="T8" fmla="*/ 152 w 178"/>
              <a:gd name="T9" fmla="*/ 152 h 178"/>
              <a:gd name="T10" fmla="*/ 140 w 178"/>
              <a:gd name="T11" fmla="*/ 164 h 178"/>
              <a:gd name="T12" fmla="*/ 124 w 178"/>
              <a:gd name="T13" fmla="*/ 172 h 178"/>
              <a:gd name="T14" fmla="*/ 108 w 178"/>
              <a:gd name="T15" fmla="*/ 176 h 178"/>
              <a:gd name="T16" fmla="*/ 88 w 178"/>
              <a:gd name="T17" fmla="*/ 178 h 178"/>
              <a:gd name="T18" fmla="*/ 70 w 178"/>
              <a:gd name="T19" fmla="*/ 176 h 178"/>
              <a:gd name="T20" fmla="*/ 54 w 178"/>
              <a:gd name="T21" fmla="*/ 172 h 178"/>
              <a:gd name="T22" fmla="*/ 38 w 178"/>
              <a:gd name="T23" fmla="*/ 164 h 178"/>
              <a:gd name="T24" fmla="*/ 26 w 178"/>
              <a:gd name="T25" fmla="*/ 152 h 178"/>
              <a:gd name="T26" fmla="*/ 14 w 178"/>
              <a:gd name="T27" fmla="*/ 140 h 178"/>
              <a:gd name="T28" fmla="*/ 6 w 178"/>
              <a:gd name="T29" fmla="*/ 124 h 178"/>
              <a:gd name="T30" fmla="*/ 2 w 178"/>
              <a:gd name="T31" fmla="*/ 108 h 178"/>
              <a:gd name="T32" fmla="*/ 0 w 178"/>
              <a:gd name="T33" fmla="*/ 88 h 178"/>
              <a:gd name="T34" fmla="*/ 2 w 178"/>
              <a:gd name="T35" fmla="*/ 70 h 178"/>
              <a:gd name="T36" fmla="*/ 6 w 178"/>
              <a:gd name="T37" fmla="*/ 54 h 178"/>
              <a:gd name="T38" fmla="*/ 14 w 178"/>
              <a:gd name="T39" fmla="*/ 38 h 178"/>
              <a:gd name="T40" fmla="*/ 26 w 178"/>
              <a:gd name="T41" fmla="*/ 26 h 178"/>
              <a:gd name="T42" fmla="*/ 38 w 178"/>
              <a:gd name="T43" fmla="*/ 14 h 178"/>
              <a:gd name="T44" fmla="*/ 54 w 178"/>
              <a:gd name="T45" fmla="*/ 6 h 178"/>
              <a:gd name="T46" fmla="*/ 70 w 178"/>
              <a:gd name="T47" fmla="*/ 2 h 178"/>
              <a:gd name="T48" fmla="*/ 88 w 178"/>
              <a:gd name="T49" fmla="*/ 0 h 178"/>
              <a:gd name="T50" fmla="*/ 108 w 178"/>
              <a:gd name="T51" fmla="*/ 2 h 178"/>
              <a:gd name="T52" fmla="*/ 124 w 178"/>
              <a:gd name="T53" fmla="*/ 6 h 178"/>
              <a:gd name="T54" fmla="*/ 140 w 178"/>
              <a:gd name="T55" fmla="*/ 14 h 178"/>
              <a:gd name="T56" fmla="*/ 152 w 178"/>
              <a:gd name="T57" fmla="*/ 26 h 178"/>
              <a:gd name="T58" fmla="*/ 164 w 178"/>
              <a:gd name="T59" fmla="*/ 38 h 178"/>
              <a:gd name="T60" fmla="*/ 172 w 178"/>
              <a:gd name="T61" fmla="*/ 54 h 178"/>
              <a:gd name="T62" fmla="*/ 176 w 178"/>
              <a:gd name="T63" fmla="*/ 70 h 178"/>
              <a:gd name="T64" fmla="*/ 176 w 178"/>
              <a:gd name="T65" fmla="*/ 88 h 1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8"/>
              <a:gd name="T100" fmla="*/ 0 h 178"/>
              <a:gd name="T101" fmla="*/ 178 w 178"/>
              <a:gd name="T102" fmla="*/ 178 h 17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8" h="178">
                <a:moveTo>
                  <a:pt x="178" y="88"/>
                </a:moveTo>
                <a:lnTo>
                  <a:pt x="176" y="108"/>
                </a:lnTo>
                <a:lnTo>
                  <a:pt x="172" y="124"/>
                </a:lnTo>
                <a:lnTo>
                  <a:pt x="164" y="140"/>
                </a:lnTo>
                <a:lnTo>
                  <a:pt x="152" y="152"/>
                </a:lnTo>
                <a:lnTo>
                  <a:pt x="140" y="164"/>
                </a:lnTo>
                <a:lnTo>
                  <a:pt x="124" y="172"/>
                </a:lnTo>
                <a:lnTo>
                  <a:pt x="108" y="176"/>
                </a:lnTo>
                <a:lnTo>
                  <a:pt x="88" y="178"/>
                </a:lnTo>
                <a:lnTo>
                  <a:pt x="70" y="176"/>
                </a:lnTo>
                <a:lnTo>
                  <a:pt x="54" y="172"/>
                </a:lnTo>
                <a:lnTo>
                  <a:pt x="38" y="164"/>
                </a:lnTo>
                <a:lnTo>
                  <a:pt x="26" y="152"/>
                </a:lnTo>
                <a:lnTo>
                  <a:pt x="14" y="140"/>
                </a:lnTo>
                <a:lnTo>
                  <a:pt x="6" y="124"/>
                </a:lnTo>
                <a:lnTo>
                  <a:pt x="2" y="108"/>
                </a:lnTo>
                <a:lnTo>
                  <a:pt x="0" y="88"/>
                </a:lnTo>
                <a:lnTo>
                  <a:pt x="2" y="70"/>
                </a:lnTo>
                <a:lnTo>
                  <a:pt x="6" y="54"/>
                </a:lnTo>
                <a:lnTo>
                  <a:pt x="14" y="38"/>
                </a:lnTo>
                <a:lnTo>
                  <a:pt x="26" y="26"/>
                </a:lnTo>
                <a:lnTo>
                  <a:pt x="38" y="14"/>
                </a:lnTo>
                <a:lnTo>
                  <a:pt x="54" y="6"/>
                </a:lnTo>
                <a:lnTo>
                  <a:pt x="70" y="2"/>
                </a:lnTo>
                <a:lnTo>
                  <a:pt x="88" y="0"/>
                </a:lnTo>
                <a:lnTo>
                  <a:pt x="108" y="2"/>
                </a:lnTo>
                <a:lnTo>
                  <a:pt x="124" y="6"/>
                </a:lnTo>
                <a:lnTo>
                  <a:pt x="140" y="14"/>
                </a:lnTo>
                <a:lnTo>
                  <a:pt x="152" y="26"/>
                </a:lnTo>
                <a:lnTo>
                  <a:pt x="164" y="38"/>
                </a:lnTo>
                <a:lnTo>
                  <a:pt x="172" y="54"/>
                </a:lnTo>
                <a:lnTo>
                  <a:pt x="176" y="70"/>
                </a:lnTo>
                <a:lnTo>
                  <a:pt x="176" y="88"/>
                </a:lnTo>
              </a:path>
            </a:pathLst>
          </a:custGeom>
          <a:noFill/>
          <a:ln w="1905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Freeform 19"/>
          <p:cNvSpPr>
            <a:spLocks/>
          </p:cNvSpPr>
          <p:nvPr/>
        </p:nvSpPr>
        <p:spPr bwMode="auto">
          <a:xfrm>
            <a:off x="5514975" y="1574800"/>
            <a:ext cx="285750" cy="282575"/>
          </a:xfrm>
          <a:custGeom>
            <a:avLst/>
            <a:gdLst>
              <a:gd name="T0" fmla="*/ 180 w 180"/>
              <a:gd name="T1" fmla="*/ 90 h 178"/>
              <a:gd name="T2" fmla="*/ 178 w 180"/>
              <a:gd name="T3" fmla="*/ 108 h 178"/>
              <a:gd name="T4" fmla="*/ 172 w 180"/>
              <a:gd name="T5" fmla="*/ 124 h 178"/>
              <a:gd name="T6" fmla="*/ 164 w 180"/>
              <a:gd name="T7" fmla="*/ 140 h 178"/>
              <a:gd name="T8" fmla="*/ 154 w 180"/>
              <a:gd name="T9" fmla="*/ 152 h 178"/>
              <a:gd name="T10" fmla="*/ 140 w 180"/>
              <a:gd name="T11" fmla="*/ 164 h 178"/>
              <a:gd name="T12" fmla="*/ 126 w 180"/>
              <a:gd name="T13" fmla="*/ 172 h 178"/>
              <a:gd name="T14" fmla="*/ 108 w 180"/>
              <a:gd name="T15" fmla="*/ 176 h 178"/>
              <a:gd name="T16" fmla="*/ 90 w 180"/>
              <a:gd name="T17" fmla="*/ 178 h 178"/>
              <a:gd name="T18" fmla="*/ 72 w 180"/>
              <a:gd name="T19" fmla="*/ 176 h 178"/>
              <a:gd name="T20" fmla="*/ 56 w 180"/>
              <a:gd name="T21" fmla="*/ 172 h 178"/>
              <a:gd name="T22" fmla="*/ 40 w 180"/>
              <a:gd name="T23" fmla="*/ 164 h 178"/>
              <a:gd name="T24" fmla="*/ 28 w 180"/>
              <a:gd name="T25" fmla="*/ 152 h 178"/>
              <a:gd name="T26" fmla="*/ 16 w 180"/>
              <a:gd name="T27" fmla="*/ 140 h 178"/>
              <a:gd name="T28" fmla="*/ 8 w 180"/>
              <a:gd name="T29" fmla="*/ 124 h 178"/>
              <a:gd name="T30" fmla="*/ 2 w 180"/>
              <a:gd name="T31" fmla="*/ 108 h 178"/>
              <a:gd name="T32" fmla="*/ 0 w 180"/>
              <a:gd name="T33" fmla="*/ 90 h 178"/>
              <a:gd name="T34" fmla="*/ 2 w 180"/>
              <a:gd name="T35" fmla="*/ 72 h 178"/>
              <a:gd name="T36" fmla="*/ 8 w 180"/>
              <a:gd name="T37" fmla="*/ 54 h 178"/>
              <a:gd name="T38" fmla="*/ 16 w 180"/>
              <a:gd name="T39" fmla="*/ 40 h 178"/>
              <a:gd name="T40" fmla="*/ 28 w 180"/>
              <a:gd name="T41" fmla="*/ 26 h 178"/>
              <a:gd name="T42" fmla="*/ 40 w 180"/>
              <a:gd name="T43" fmla="*/ 14 h 178"/>
              <a:gd name="T44" fmla="*/ 56 w 180"/>
              <a:gd name="T45" fmla="*/ 6 h 178"/>
              <a:gd name="T46" fmla="*/ 72 w 180"/>
              <a:gd name="T47" fmla="*/ 2 h 178"/>
              <a:gd name="T48" fmla="*/ 90 w 180"/>
              <a:gd name="T49" fmla="*/ 0 h 178"/>
              <a:gd name="T50" fmla="*/ 108 w 180"/>
              <a:gd name="T51" fmla="*/ 2 h 178"/>
              <a:gd name="T52" fmla="*/ 126 w 180"/>
              <a:gd name="T53" fmla="*/ 6 h 178"/>
              <a:gd name="T54" fmla="*/ 140 w 180"/>
              <a:gd name="T55" fmla="*/ 14 h 178"/>
              <a:gd name="T56" fmla="*/ 154 w 180"/>
              <a:gd name="T57" fmla="*/ 26 h 178"/>
              <a:gd name="T58" fmla="*/ 164 w 180"/>
              <a:gd name="T59" fmla="*/ 40 h 178"/>
              <a:gd name="T60" fmla="*/ 172 w 180"/>
              <a:gd name="T61" fmla="*/ 54 h 178"/>
              <a:gd name="T62" fmla="*/ 178 w 180"/>
              <a:gd name="T63" fmla="*/ 72 h 178"/>
              <a:gd name="T64" fmla="*/ 178 w 180"/>
              <a:gd name="T65" fmla="*/ 90 h 1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80"/>
              <a:gd name="T100" fmla="*/ 0 h 178"/>
              <a:gd name="T101" fmla="*/ 180 w 180"/>
              <a:gd name="T102" fmla="*/ 178 h 17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80" h="178">
                <a:moveTo>
                  <a:pt x="180" y="90"/>
                </a:moveTo>
                <a:lnTo>
                  <a:pt x="178" y="108"/>
                </a:lnTo>
                <a:lnTo>
                  <a:pt x="172" y="124"/>
                </a:lnTo>
                <a:lnTo>
                  <a:pt x="164" y="140"/>
                </a:lnTo>
                <a:lnTo>
                  <a:pt x="154" y="152"/>
                </a:lnTo>
                <a:lnTo>
                  <a:pt x="140" y="164"/>
                </a:lnTo>
                <a:lnTo>
                  <a:pt x="126" y="172"/>
                </a:lnTo>
                <a:lnTo>
                  <a:pt x="108" y="176"/>
                </a:lnTo>
                <a:lnTo>
                  <a:pt x="90" y="178"/>
                </a:lnTo>
                <a:lnTo>
                  <a:pt x="72" y="176"/>
                </a:lnTo>
                <a:lnTo>
                  <a:pt x="56" y="172"/>
                </a:lnTo>
                <a:lnTo>
                  <a:pt x="40" y="164"/>
                </a:lnTo>
                <a:lnTo>
                  <a:pt x="28" y="152"/>
                </a:lnTo>
                <a:lnTo>
                  <a:pt x="16" y="140"/>
                </a:lnTo>
                <a:lnTo>
                  <a:pt x="8" y="124"/>
                </a:lnTo>
                <a:lnTo>
                  <a:pt x="2" y="108"/>
                </a:lnTo>
                <a:lnTo>
                  <a:pt x="0" y="90"/>
                </a:lnTo>
                <a:lnTo>
                  <a:pt x="2" y="72"/>
                </a:lnTo>
                <a:lnTo>
                  <a:pt x="8" y="54"/>
                </a:lnTo>
                <a:lnTo>
                  <a:pt x="16" y="40"/>
                </a:lnTo>
                <a:lnTo>
                  <a:pt x="28" y="26"/>
                </a:lnTo>
                <a:lnTo>
                  <a:pt x="40" y="14"/>
                </a:lnTo>
                <a:lnTo>
                  <a:pt x="56" y="6"/>
                </a:lnTo>
                <a:lnTo>
                  <a:pt x="72" y="2"/>
                </a:lnTo>
                <a:lnTo>
                  <a:pt x="90" y="0"/>
                </a:lnTo>
                <a:lnTo>
                  <a:pt x="108" y="2"/>
                </a:lnTo>
                <a:lnTo>
                  <a:pt x="126" y="6"/>
                </a:lnTo>
                <a:lnTo>
                  <a:pt x="140" y="14"/>
                </a:lnTo>
                <a:lnTo>
                  <a:pt x="154" y="26"/>
                </a:lnTo>
                <a:lnTo>
                  <a:pt x="164" y="40"/>
                </a:lnTo>
                <a:lnTo>
                  <a:pt x="172" y="54"/>
                </a:lnTo>
                <a:lnTo>
                  <a:pt x="178" y="72"/>
                </a:lnTo>
                <a:lnTo>
                  <a:pt x="178" y="90"/>
                </a:lnTo>
              </a:path>
            </a:pathLst>
          </a:custGeom>
          <a:noFill/>
          <a:ln w="1905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Rectangle 20"/>
          <p:cNvSpPr>
            <a:spLocks noChangeArrowheads="1"/>
          </p:cNvSpPr>
          <p:nvPr/>
        </p:nvSpPr>
        <p:spPr bwMode="auto">
          <a:xfrm>
            <a:off x="2247900" y="2767013"/>
            <a:ext cx="93821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11-</a:t>
            </a:r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cis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-retinal</a:t>
            </a:r>
            <a:endParaRPr lang="en-US" sz="1200" b="1">
              <a:latin typeface="Arial" charset="0"/>
            </a:endParaRPr>
          </a:p>
        </p:txBody>
      </p:sp>
      <p:sp>
        <p:nvSpPr>
          <p:cNvPr id="49165" name="Rectangle 21"/>
          <p:cNvSpPr>
            <a:spLocks noChangeArrowheads="1"/>
          </p:cNvSpPr>
          <p:nvPr/>
        </p:nvSpPr>
        <p:spPr bwMode="auto">
          <a:xfrm>
            <a:off x="5500688" y="1555750"/>
            <a:ext cx="20320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92C8"/>
                </a:solidFill>
                <a:latin typeface="Arial Black" charset="0"/>
              </a:rPr>
              <a:t>     Bleaching of</a:t>
            </a:r>
          </a:p>
          <a:p>
            <a:r>
              <a:rPr lang="en-US" sz="1800">
                <a:solidFill>
                  <a:srgbClr val="0092C8"/>
                </a:solidFill>
                <a:latin typeface="Arial Black" charset="0"/>
              </a:rPr>
              <a:t>the pigment:</a:t>
            </a:r>
            <a:endParaRPr lang="en-US" sz="1200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Light absorption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by rhodopsin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triggers a rapid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series of steps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in which retinal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changes shape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(11-</a:t>
            </a:r>
            <a:r>
              <a:rPr lang="en-US" sz="1800" b="1" i="1">
                <a:solidFill>
                  <a:srgbClr val="0092C8"/>
                </a:solidFill>
                <a:latin typeface="Arial" charset="0"/>
              </a:rPr>
              <a:t>cis</a:t>
            </a:r>
            <a:r>
              <a:rPr lang="en-US" sz="1800" b="1">
                <a:solidFill>
                  <a:srgbClr val="0092C8"/>
                </a:solidFill>
                <a:latin typeface="Arial" charset="0"/>
              </a:rPr>
              <a:t> to all-</a:t>
            </a:r>
            <a:r>
              <a:rPr lang="en-US" sz="1800" b="1" i="1">
                <a:solidFill>
                  <a:srgbClr val="0092C8"/>
                </a:solidFill>
                <a:latin typeface="Arial" charset="0"/>
              </a:rPr>
              <a:t>trans</a:t>
            </a:r>
            <a:r>
              <a:rPr lang="en-US" sz="1800" b="1">
                <a:solidFill>
                  <a:srgbClr val="0092C8"/>
                </a:solidFill>
                <a:latin typeface="Arial" charset="0"/>
              </a:rPr>
              <a:t>)</a:t>
            </a:r>
            <a:endParaRPr lang="en-US" sz="1200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and eventually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releases from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opsin.</a:t>
            </a:r>
            <a:endParaRPr lang="en-US" sz="1200">
              <a:latin typeface="Arial" charset="0"/>
            </a:endParaRPr>
          </a:p>
        </p:txBody>
      </p:sp>
      <p:sp>
        <p:nvSpPr>
          <p:cNvPr id="49166" name="Rectangle 22"/>
          <p:cNvSpPr>
            <a:spLocks noChangeArrowheads="1"/>
          </p:cNvSpPr>
          <p:nvPr/>
        </p:nvSpPr>
        <p:spPr bwMode="auto">
          <a:xfrm>
            <a:off x="5594350" y="1560513"/>
            <a:ext cx="144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0A92C8"/>
                </a:solidFill>
                <a:latin typeface="Arial Black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49167" name="Rectangle 23"/>
          <p:cNvSpPr>
            <a:spLocks noChangeArrowheads="1"/>
          </p:cNvSpPr>
          <p:nvPr/>
        </p:nvSpPr>
        <p:spPr bwMode="auto">
          <a:xfrm>
            <a:off x="3562350" y="2760663"/>
            <a:ext cx="8667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300" b="1" i="1">
                <a:solidFill>
                  <a:srgbClr val="FFFFFF"/>
                </a:solidFill>
                <a:latin typeface="Arial" charset="0"/>
              </a:rPr>
              <a:t>Rhodopsin</a:t>
            </a:r>
            <a:endParaRPr lang="en-US" sz="1200">
              <a:latin typeface="Arial" charset="0"/>
            </a:endParaRPr>
          </a:p>
        </p:txBody>
      </p:sp>
      <p:sp>
        <p:nvSpPr>
          <p:cNvPr id="49168" name="Rectangle 24"/>
          <p:cNvSpPr>
            <a:spLocks noChangeArrowheads="1"/>
          </p:cNvSpPr>
          <p:nvPr/>
        </p:nvSpPr>
        <p:spPr bwMode="auto">
          <a:xfrm>
            <a:off x="3721100" y="5792788"/>
            <a:ext cx="81121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300" b="1" i="1">
                <a:solidFill>
                  <a:srgbClr val="231F20"/>
                </a:solidFill>
                <a:latin typeface="Arial" charset="0"/>
              </a:rPr>
              <a:t>Opsin and</a:t>
            </a:r>
            <a:endParaRPr lang="en-US" sz="1200">
              <a:latin typeface="Arial" charset="0"/>
            </a:endParaRPr>
          </a:p>
        </p:txBody>
      </p:sp>
      <p:sp>
        <p:nvSpPr>
          <p:cNvPr id="49169" name="Rectangle 25"/>
          <p:cNvSpPr>
            <a:spLocks noChangeArrowheads="1"/>
          </p:cNvSpPr>
          <p:nvPr/>
        </p:nvSpPr>
        <p:spPr bwMode="auto">
          <a:xfrm>
            <a:off x="469900" y="3735388"/>
            <a:ext cx="205740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92C8"/>
                </a:solidFill>
                <a:latin typeface="Arial Black" charset="0"/>
              </a:rPr>
              <a:t>     Regeneration</a:t>
            </a:r>
          </a:p>
          <a:p>
            <a:r>
              <a:rPr lang="en-US" sz="1800">
                <a:solidFill>
                  <a:srgbClr val="0092C8"/>
                </a:solidFill>
                <a:latin typeface="Arial Black" charset="0"/>
              </a:rPr>
              <a:t>of the pigment:</a:t>
            </a:r>
            <a:endParaRPr lang="en-US" sz="1200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Enzymes slowly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convert all-</a:t>
            </a:r>
            <a:r>
              <a:rPr lang="en-US" sz="1800" b="1" i="1">
                <a:solidFill>
                  <a:srgbClr val="0092C8"/>
                </a:solidFill>
                <a:latin typeface="Arial" charset="0"/>
              </a:rPr>
              <a:t>trans</a:t>
            </a:r>
            <a:endParaRPr lang="en-US" sz="1200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retinal to its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11-</a:t>
            </a:r>
            <a:r>
              <a:rPr lang="en-US" sz="1800" b="1" i="1">
                <a:solidFill>
                  <a:srgbClr val="0092C8"/>
                </a:solidFill>
                <a:latin typeface="Arial" charset="0"/>
              </a:rPr>
              <a:t>cis</a:t>
            </a:r>
            <a:r>
              <a:rPr lang="en-US" sz="1800" b="1">
                <a:solidFill>
                  <a:srgbClr val="0092C8"/>
                </a:solidFill>
                <a:latin typeface="Arial" charset="0"/>
              </a:rPr>
              <a:t> form in the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pigmented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epithelium;</a:t>
            </a:r>
            <a:endParaRPr lang="en-US" sz="1200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requires ATP.</a:t>
            </a:r>
            <a:endParaRPr lang="en-US" sz="1200">
              <a:latin typeface="Arial" charset="0"/>
            </a:endParaRPr>
          </a:p>
        </p:txBody>
      </p:sp>
      <p:sp>
        <p:nvSpPr>
          <p:cNvPr id="49170" name="Rectangle 26"/>
          <p:cNvSpPr>
            <a:spLocks noChangeArrowheads="1"/>
          </p:cNvSpPr>
          <p:nvPr/>
        </p:nvSpPr>
        <p:spPr bwMode="auto">
          <a:xfrm>
            <a:off x="3540125" y="3668713"/>
            <a:ext cx="485775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FFFFFF"/>
                </a:solidFill>
                <a:latin typeface="Arial Black" charset="0"/>
              </a:rPr>
              <a:t>Dark</a:t>
            </a:r>
            <a:endParaRPr lang="en-US" sz="1200">
              <a:latin typeface="Arial" charset="0"/>
            </a:endParaRPr>
          </a:p>
        </p:txBody>
      </p:sp>
      <p:sp>
        <p:nvSpPr>
          <p:cNvPr id="49171" name="Rectangle 27"/>
          <p:cNvSpPr>
            <a:spLocks noChangeArrowheads="1"/>
          </p:cNvSpPr>
          <p:nvPr/>
        </p:nvSpPr>
        <p:spPr bwMode="auto">
          <a:xfrm>
            <a:off x="4387850" y="3668713"/>
            <a:ext cx="528638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231F20"/>
                </a:solidFill>
                <a:latin typeface="Arial Black" charset="0"/>
              </a:rPr>
              <a:t>Light</a:t>
            </a:r>
            <a:endParaRPr lang="en-US" sz="1200">
              <a:latin typeface="Arial" charset="0"/>
            </a:endParaRPr>
          </a:p>
        </p:txBody>
      </p:sp>
      <p:sp>
        <p:nvSpPr>
          <p:cNvPr id="49172" name="Rectangle 28"/>
          <p:cNvSpPr>
            <a:spLocks noChangeArrowheads="1"/>
          </p:cNvSpPr>
          <p:nvPr/>
        </p:nvSpPr>
        <p:spPr bwMode="auto">
          <a:xfrm>
            <a:off x="6327775" y="6243638"/>
            <a:ext cx="13096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All-</a:t>
            </a:r>
            <a:r>
              <a:rPr lang="en-US" sz="1400" b="1" i="1">
                <a:solidFill>
                  <a:srgbClr val="231F20"/>
                </a:solidFill>
                <a:latin typeface="Arial" charset="0"/>
              </a:rPr>
              <a:t>trans-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retinal</a:t>
            </a:r>
            <a:endParaRPr lang="en-US" sz="1200" b="1">
              <a:latin typeface="Arial" charset="0"/>
            </a:endParaRPr>
          </a:p>
        </p:txBody>
      </p:sp>
      <p:sp>
        <p:nvSpPr>
          <p:cNvPr id="49173" name="Rectangle 29"/>
          <p:cNvSpPr>
            <a:spLocks noChangeArrowheads="1"/>
          </p:cNvSpPr>
          <p:nvPr/>
        </p:nvSpPr>
        <p:spPr bwMode="auto">
          <a:xfrm>
            <a:off x="1644650" y="2303463"/>
            <a:ext cx="7048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Oxidation</a:t>
            </a:r>
            <a:endParaRPr lang="en-US" sz="1200">
              <a:latin typeface="Arial" charset="0"/>
            </a:endParaRPr>
          </a:p>
        </p:txBody>
      </p:sp>
      <p:sp>
        <p:nvSpPr>
          <p:cNvPr id="49174" name="Rectangle 30"/>
          <p:cNvSpPr>
            <a:spLocks noChangeArrowheads="1"/>
          </p:cNvSpPr>
          <p:nvPr/>
        </p:nvSpPr>
        <p:spPr bwMode="auto">
          <a:xfrm>
            <a:off x="1565275" y="1855788"/>
            <a:ext cx="231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2H</a:t>
            </a:r>
            <a:r>
              <a:rPr lang="en-US" sz="1100" b="1" baseline="30000">
                <a:solidFill>
                  <a:srgbClr val="231F20"/>
                </a:solidFill>
                <a:latin typeface="Arial" charset="0"/>
              </a:rPr>
              <a:t>+</a:t>
            </a:r>
            <a:endParaRPr lang="en-US" sz="1200" b="1">
              <a:latin typeface="Arial" charset="0"/>
            </a:endParaRPr>
          </a:p>
        </p:txBody>
      </p:sp>
      <p:sp>
        <p:nvSpPr>
          <p:cNvPr id="49175" name="Rectangle 31"/>
          <p:cNvSpPr>
            <a:spLocks noChangeArrowheads="1"/>
          </p:cNvSpPr>
          <p:nvPr/>
        </p:nvSpPr>
        <p:spPr bwMode="auto">
          <a:xfrm>
            <a:off x="1590675" y="3392488"/>
            <a:ext cx="231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2H</a:t>
            </a:r>
            <a:r>
              <a:rPr lang="en-US" sz="1100" b="1" baseline="30000">
                <a:solidFill>
                  <a:srgbClr val="231F20"/>
                </a:solidFill>
                <a:latin typeface="Arial" charset="0"/>
              </a:rPr>
              <a:t>+</a:t>
            </a:r>
          </a:p>
        </p:txBody>
      </p:sp>
      <p:sp>
        <p:nvSpPr>
          <p:cNvPr id="49176" name="Rectangle 32"/>
          <p:cNvSpPr>
            <a:spLocks noChangeArrowheads="1"/>
          </p:cNvSpPr>
          <p:nvPr/>
        </p:nvSpPr>
        <p:spPr bwMode="auto">
          <a:xfrm>
            <a:off x="1651000" y="3001963"/>
            <a:ext cx="746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Reduction</a:t>
            </a:r>
            <a:endParaRPr lang="en-US" sz="1200" b="1">
              <a:latin typeface="Arial" charset="0"/>
            </a:endParaRPr>
          </a:p>
        </p:txBody>
      </p:sp>
      <p:sp>
        <p:nvSpPr>
          <p:cNvPr id="49177" name="Rectangle 33"/>
          <p:cNvSpPr>
            <a:spLocks noChangeArrowheads="1"/>
          </p:cNvSpPr>
          <p:nvPr/>
        </p:nvSpPr>
        <p:spPr bwMode="auto">
          <a:xfrm>
            <a:off x="892175" y="2636838"/>
            <a:ext cx="7032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Vitamin A</a:t>
            </a:r>
            <a:endParaRPr lang="en-US" sz="1200" b="1">
              <a:latin typeface="Arial" charset="0"/>
            </a:endParaRPr>
          </a:p>
        </p:txBody>
      </p:sp>
      <p:sp>
        <p:nvSpPr>
          <p:cNvPr id="49178" name="Rectangle 34"/>
          <p:cNvSpPr>
            <a:spLocks noChangeArrowheads="1"/>
          </p:cNvSpPr>
          <p:nvPr/>
        </p:nvSpPr>
        <p:spPr bwMode="auto">
          <a:xfrm>
            <a:off x="552450" y="3738563"/>
            <a:ext cx="144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0092C8"/>
                </a:solidFill>
                <a:latin typeface="Arial Black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49179" name="Rectangle 35"/>
          <p:cNvSpPr>
            <a:spLocks noChangeArrowheads="1"/>
          </p:cNvSpPr>
          <p:nvPr/>
        </p:nvSpPr>
        <p:spPr bwMode="auto">
          <a:xfrm>
            <a:off x="1547813" y="531813"/>
            <a:ext cx="1092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11-</a:t>
            </a:r>
            <a:r>
              <a:rPr lang="en-US" sz="1400" b="1" i="1">
                <a:solidFill>
                  <a:srgbClr val="231F20"/>
                </a:solidFill>
                <a:latin typeface="Arial" charset="0"/>
              </a:rPr>
              <a:t>cis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-retinal</a:t>
            </a:r>
            <a:endParaRPr lang="en-US" sz="1200">
              <a:latin typeface="Arial" charset="0"/>
            </a:endParaRPr>
          </a:p>
        </p:txBody>
      </p:sp>
      <p:sp>
        <p:nvSpPr>
          <p:cNvPr id="49180" name="Rectangle 36"/>
          <p:cNvSpPr>
            <a:spLocks noChangeArrowheads="1"/>
          </p:cNvSpPr>
          <p:nvPr/>
        </p:nvSpPr>
        <p:spPr bwMode="auto">
          <a:xfrm>
            <a:off x="3390900" y="6218238"/>
            <a:ext cx="1125538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231F20"/>
                </a:solidFill>
                <a:latin typeface="Arial" charset="0"/>
              </a:rPr>
              <a:t>All</a:t>
            </a:r>
            <a:r>
              <a:rPr lang="en-US" sz="1200" b="1" i="1">
                <a:solidFill>
                  <a:srgbClr val="231F20"/>
                </a:solidFill>
                <a:latin typeface="Arial" charset="0"/>
              </a:rPr>
              <a:t>-trans</a:t>
            </a:r>
            <a:r>
              <a:rPr lang="en-US" sz="1200" b="1">
                <a:solidFill>
                  <a:srgbClr val="231F20"/>
                </a:solidFill>
                <a:latin typeface="Arial" charset="0"/>
              </a:rPr>
              <a:t>-retinal</a:t>
            </a:r>
            <a:endParaRPr lang="en-US" sz="1200" b="1">
              <a:latin typeface="Arial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Excitation of Cones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Method of excitation is similar to that of rods</a:t>
            </a:r>
          </a:p>
          <a:p>
            <a:pPr eaLnBrk="1" hangingPunct="1"/>
            <a:r>
              <a:rPr lang="en-US"/>
              <a:t>There are three types of cones, named for the colors of light absorbed: blue, green, and red</a:t>
            </a:r>
          </a:p>
          <a:p>
            <a:pPr eaLnBrk="1" hangingPunct="1"/>
            <a:r>
              <a:rPr lang="en-US"/>
              <a:t>Intermediate hues are perceived by activation of more than one type of cone at the same time</a:t>
            </a:r>
          </a:p>
          <a:p>
            <a:pPr eaLnBrk="1" hangingPunct="1"/>
            <a:r>
              <a:rPr lang="en-US"/>
              <a:t>Color blindness is due to a congenital lack of one or more of the cone types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Phototransduction</a:t>
            </a:r>
          </a:p>
        </p:txBody>
      </p:sp>
      <p:sp>
        <p:nvSpPr>
          <p:cNvPr id="512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 the dark, cGMP binds to and opens cation channels in the outer segments of photoreceptor cells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Na</a:t>
            </a:r>
            <a:r>
              <a:rPr lang="en-US" baseline="30000">
                <a:ea typeface="ＭＳ Ｐゴシック" charset="-128"/>
              </a:rPr>
              <a:t>+</a:t>
            </a:r>
            <a:r>
              <a:rPr lang="en-US">
                <a:ea typeface="ＭＳ Ｐゴシック" charset="-128"/>
              </a:rPr>
              <a:t> and Ca</a:t>
            </a:r>
            <a:r>
              <a:rPr lang="en-US" baseline="30000">
                <a:ea typeface="ＭＳ Ｐゴシック" charset="-128"/>
              </a:rPr>
              <a:t>2+</a:t>
            </a:r>
            <a:r>
              <a:rPr lang="en-US">
                <a:ea typeface="ＭＳ Ｐゴシック" charset="-128"/>
              </a:rPr>
              <a:t> influx creates a depolarizing dark potential of about </a:t>
            </a:r>
            <a:r>
              <a:rPr lang="en-US">
                <a:ea typeface="ＭＳ Ｐゴシック" charset="-128"/>
                <a:sym typeface="Symbol" charset="2"/>
              </a:rPr>
              <a:t></a:t>
            </a:r>
            <a:r>
              <a:rPr lang="en-US">
                <a:ea typeface="ＭＳ Ｐゴシック" charset="-128"/>
              </a:rPr>
              <a:t>40 mV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Phototransduction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 the light, light-activated rhodopsin activates a G protein, transducin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Transducin activates phosphodiesterase (PDE)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PDE hydrolyzes cGMP to GMP and releases it from sodium channels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Without bound cGMP, sodium channels close; the membrane hyperpolarizes to about </a:t>
            </a:r>
            <a:r>
              <a:rPr lang="en-US">
                <a:ea typeface="ＭＳ Ｐゴシック" charset="-128"/>
                <a:sym typeface="Symbol" charset="2"/>
              </a:rPr>
              <a:t></a:t>
            </a:r>
            <a:r>
              <a:rPr lang="en-US">
                <a:ea typeface="ＭＳ Ｐゴシック" charset="-128"/>
              </a:rPr>
              <a:t>70 mV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15.17</a:t>
            </a:r>
          </a:p>
        </p:txBody>
      </p:sp>
      <p:pic>
        <p:nvPicPr>
          <p:cNvPr id="53251" name="Picture 12"/>
          <p:cNvPicPr>
            <a:picLocks noChangeAspect="1" noChangeArrowheads="1"/>
          </p:cNvPicPr>
          <p:nvPr/>
        </p:nvPicPr>
        <p:blipFill>
          <a:blip r:embed="rId2"/>
          <a:srcRect t="3246" b="25183"/>
          <a:stretch>
            <a:fillRect/>
          </a:stretch>
        </p:blipFill>
        <p:spPr bwMode="auto">
          <a:xfrm>
            <a:off x="430213" y="625475"/>
            <a:ext cx="8231187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Freeform 13"/>
          <p:cNvSpPr>
            <a:spLocks/>
          </p:cNvSpPr>
          <p:nvPr/>
        </p:nvSpPr>
        <p:spPr bwMode="auto">
          <a:xfrm>
            <a:off x="700088" y="2465388"/>
            <a:ext cx="85725" cy="276225"/>
          </a:xfrm>
          <a:custGeom>
            <a:avLst/>
            <a:gdLst>
              <a:gd name="T0" fmla="*/ 0 w 54"/>
              <a:gd name="T1" fmla="*/ 0 h 174"/>
              <a:gd name="T2" fmla="*/ 0 w 54"/>
              <a:gd name="T3" fmla="*/ 124 h 174"/>
              <a:gd name="T4" fmla="*/ 54 w 54"/>
              <a:gd name="T5" fmla="*/ 174 h 174"/>
              <a:gd name="T6" fmla="*/ 0 60000 65536"/>
              <a:gd name="T7" fmla="*/ 0 60000 65536"/>
              <a:gd name="T8" fmla="*/ 0 60000 65536"/>
              <a:gd name="T9" fmla="*/ 0 w 54"/>
              <a:gd name="T10" fmla="*/ 0 h 174"/>
              <a:gd name="T11" fmla="*/ 54 w 54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174">
                <a:moveTo>
                  <a:pt x="0" y="0"/>
                </a:moveTo>
                <a:lnTo>
                  <a:pt x="0" y="124"/>
                </a:lnTo>
                <a:lnTo>
                  <a:pt x="54" y="17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3" name="Freeform 14"/>
          <p:cNvSpPr>
            <a:spLocks/>
          </p:cNvSpPr>
          <p:nvPr/>
        </p:nvSpPr>
        <p:spPr bwMode="auto">
          <a:xfrm>
            <a:off x="2379663" y="2538413"/>
            <a:ext cx="517525" cy="733425"/>
          </a:xfrm>
          <a:custGeom>
            <a:avLst/>
            <a:gdLst>
              <a:gd name="T0" fmla="*/ 0 w 326"/>
              <a:gd name="T1" fmla="*/ 462 h 462"/>
              <a:gd name="T2" fmla="*/ 230 w 326"/>
              <a:gd name="T3" fmla="*/ 0 h 462"/>
              <a:gd name="T4" fmla="*/ 326 w 326"/>
              <a:gd name="T5" fmla="*/ 0 h 462"/>
              <a:gd name="T6" fmla="*/ 0 60000 65536"/>
              <a:gd name="T7" fmla="*/ 0 60000 65536"/>
              <a:gd name="T8" fmla="*/ 0 60000 65536"/>
              <a:gd name="T9" fmla="*/ 0 w 326"/>
              <a:gd name="T10" fmla="*/ 0 h 462"/>
              <a:gd name="T11" fmla="*/ 326 w 326"/>
              <a:gd name="T12" fmla="*/ 462 h 4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" h="462">
                <a:moveTo>
                  <a:pt x="0" y="462"/>
                </a:moveTo>
                <a:lnTo>
                  <a:pt x="230" y="0"/>
                </a:lnTo>
                <a:lnTo>
                  <a:pt x="326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4" name="Line 15"/>
          <p:cNvSpPr>
            <a:spLocks noChangeShapeType="1"/>
          </p:cNvSpPr>
          <p:nvPr/>
        </p:nvSpPr>
        <p:spPr bwMode="auto">
          <a:xfrm flipV="1">
            <a:off x="7213600" y="3332163"/>
            <a:ext cx="1588" cy="236537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5" name="Line 16"/>
          <p:cNvSpPr>
            <a:spLocks noChangeShapeType="1"/>
          </p:cNvSpPr>
          <p:nvPr/>
        </p:nvSpPr>
        <p:spPr bwMode="auto">
          <a:xfrm flipV="1">
            <a:off x="5334000" y="2319338"/>
            <a:ext cx="1588" cy="34290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6" name="Line 17"/>
          <p:cNvSpPr>
            <a:spLocks noChangeShapeType="1"/>
          </p:cNvSpPr>
          <p:nvPr/>
        </p:nvSpPr>
        <p:spPr bwMode="auto">
          <a:xfrm flipV="1">
            <a:off x="8124825" y="3332163"/>
            <a:ext cx="1588" cy="227012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7" name="Line 18"/>
          <p:cNvSpPr>
            <a:spLocks noChangeShapeType="1"/>
          </p:cNvSpPr>
          <p:nvPr/>
        </p:nvSpPr>
        <p:spPr bwMode="auto">
          <a:xfrm>
            <a:off x="1563688" y="3883025"/>
            <a:ext cx="1587" cy="4000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8" name="Freeform 19"/>
          <p:cNvSpPr>
            <a:spLocks/>
          </p:cNvSpPr>
          <p:nvPr/>
        </p:nvSpPr>
        <p:spPr bwMode="auto">
          <a:xfrm>
            <a:off x="830263" y="3281363"/>
            <a:ext cx="146050" cy="760412"/>
          </a:xfrm>
          <a:custGeom>
            <a:avLst/>
            <a:gdLst>
              <a:gd name="T0" fmla="*/ 0 w 92"/>
              <a:gd name="T1" fmla="*/ 479 h 479"/>
              <a:gd name="T2" fmla="*/ 0 w 92"/>
              <a:gd name="T3" fmla="*/ 365 h 479"/>
              <a:gd name="T4" fmla="*/ 92 w 92"/>
              <a:gd name="T5" fmla="*/ 0 h 479"/>
              <a:gd name="T6" fmla="*/ 0 60000 65536"/>
              <a:gd name="T7" fmla="*/ 0 60000 65536"/>
              <a:gd name="T8" fmla="*/ 0 60000 65536"/>
              <a:gd name="T9" fmla="*/ 0 w 92"/>
              <a:gd name="T10" fmla="*/ 0 h 479"/>
              <a:gd name="T11" fmla="*/ 92 w 92"/>
              <a:gd name="T12" fmla="*/ 479 h 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" h="479">
                <a:moveTo>
                  <a:pt x="0" y="479"/>
                </a:moveTo>
                <a:lnTo>
                  <a:pt x="0" y="365"/>
                </a:lnTo>
                <a:lnTo>
                  <a:pt x="92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9" name="Freeform 20"/>
          <p:cNvSpPr>
            <a:spLocks/>
          </p:cNvSpPr>
          <p:nvPr/>
        </p:nvSpPr>
        <p:spPr bwMode="auto">
          <a:xfrm>
            <a:off x="1557338" y="3708400"/>
            <a:ext cx="1803400" cy="1330325"/>
          </a:xfrm>
          <a:custGeom>
            <a:avLst/>
            <a:gdLst>
              <a:gd name="T0" fmla="*/ 0 w 1136"/>
              <a:gd name="T1" fmla="*/ 838 h 838"/>
              <a:gd name="T2" fmla="*/ 424 w 1136"/>
              <a:gd name="T3" fmla="*/ 696 h 838"/>
              <a:gd name="T4" fmla="*/ 1136 w 1136"/>
              <a:gd name="T5" fmla="*/ 0 h 838"/>
              <a:gd name="T6" fmla="*/ 0 60000 65536"/>
              <a:gd name="T7" fmla="*/ 0 60000 65536"/>
              <a:gd name="T8" fmla="*/ 0 60000 65536"/>
              <a:gd name="T9" fmla="*/ 0 w 1136"/>
              <a:gd name="T10" fmla="*/ 0 h 838"/>
              <a:gd name="T11" fmla="*/ 1136 w 1136"/>
              <a:gd name="T12" fmla="*/ 838 h 8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6" h="838">
                <a:moveTo>
                  <a:pt x="0" y="838"/>
                </a:moveTo>
                <a:lnTo>
                  <a:pt x="424" y="696"/>
                </a:lnTo>
                <a:lnTo>
                  <a:pt x="1136" y="0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0" name="Line 21"/>
          <p:cNvSpPr>
            <a:spLocks noChangeShapeType="1"/>
          </p:cNvSpPr>
          <p:nvPr/>
        </p:nvSpPr>
        <p:spPr bwMode="auto">
          <a:xfrm>
            <a:off x="439738" y="5038725"/>
            <a:ext cx="1603375" cy="1588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1" name="Line 22"/>
          <p:cNvSpPr>
            <a:spLocks noChangeShapeType="1"/>
          </p:cNvSpPr>
          <p:nvPr/>
        </p:nvSpPr>
        <p:spPr bwMode="auto">
          <a:xfrm>
            <a:off x="2408238" y="5038725"/>
            <a:ext cx="1679575" cy="1588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2" name="Line 23"/>
          <p:cNvSpPr>
            <a:spLocks noChangeShapeType="1"/>
          </p:cNvSpPr>
          <p:nvPr/>
        </p:nvSpPr>
        <p:spPr bwMode="auto">
          <a:xfrm flipV="1">
            <a:off x="3271838" y="3587750"/>
            <a:ext cx="1203325" cy="1447800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3" name="Freeform 24"/>
          <p:cNvSpPr>
            <a:spLocks/>
          </p:cNvSpPr>
          <p:nvPr/>
        </p:nvSpPr>
        <p:spPr bwMode="auto">
          <a:xfrm>
            <a:off x="3338513" y="3686175"/>
            <a:ext cx="44450" cy="44450"/>
          </a:xfrm>
          <a:custGeom>
            <a:avLst/>
            <a:gdLst>
              <a:gd name="T0" fmla="*/ 14 w 28"/>
              <a:gd name="T1" fmla="*/ 28 h 28"/>
              <a:gd name="T2" fmla="*/ 8 w 28"/>
              <a:gd name="T3" fmla="*/ 28 h 28"/>
              <a:gd name="T4" fmla="*/ 4 w 28"/>
              <a:gd name="T5" fmla="*/ 24 h 28"/>
              <a:gd name="T6" fmla="*/ 0 w 28"/>
              <a:gd name="T7" fmla="*/ 20 h 28"/>
              <a:gd name="T8" fmla="*/ 0 w 28"/>
              <a:gd name="T9" fmla="*/ 14 h 28"/>
              <a:gd name="T10" fmla="*/ 0 w 28"/>
              <a:gd name="T11" fmla="*/ 8 h 28"/>
              <a:gd name="T12" fmla="*/ 4 w 28"/>
              <a:gd name="T13" fmla="*/ 4 h 28"/>
              <a:gd name="T14" fmla="*/ 8 w 28"/>
              <a:gd name="T15" fmla="*/ 0 h 28"/>
              <a:gd name="T16" fmla="*/ 14 w 28"/>
              <a:gd name="T17" fmla="*/ 0 h 28"/>
              <a:gd name="T18" fmla="*/ 20 w 28"/>
              <a:gd name="T19" fmla="*/ 0 h 28"/>
              <a:gd name="T20" fmla="*/ 24 w 28"/>
              <a:gd name="T21" fmla="*/ 4 h 28"/>
              <a:gd name="T22" fmla="*/ 28 w 28"/>
              <a:gd name="T23" fmla="*/ 8 h 28"/>
              <a:gd name="T24" fmla="*/ 28 w 28"/>
              <a:gd name="T25" fmla="*/ 14 h 28"/>
              <a:gd name="T26" fmla="*/ 28 w 28"/>
              <a:gd name="T27" fmla="*/ 20 h 28"/>
              <a:gd name="T28" fmla="*/ 24 w 28"/>
              <a:gd name="T29" fmla="*/ 24 h 28"/>
              <a:gd name="T30" fmla="*/ 20 w 28"/>
              <a:gd name="T31" fmla="*/ 28 h 28"/>
              <a:gd name="T32" fmla="*/ 16 w 28"/>
              <a:gd name="T33" fmla="*/ 28 h 28"/>
              <a:gd name="T34" fmla="*/ 14 w 28"/>
              <a:gd name="T35" fmla="*/ 28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"/>
              <a:gd name="T55" fmla="*/ 0 h 28"/>
              <a:gd name="T56" fmla="*/ 28 w 28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" h="28">
                <a:moveTo>
                  <a:pt x="14" y="28"/>
                </a:moveTo>
                <a:lnTo>
                  <a:pt x="8" y="28"/>
                </a:lnTo>
                <a:lnTo>
                  <a:pt x="4" y="24"/>
                </a:lnTo>
                <a:lnTo>
                  <a:pt x="0" y="20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0"/>
                </a:lnTo>
                <a:lnTo>
                  <a:pt x="14" y="0"/>
                </a:lnTo>
                <a:lnTo>
                  <a:pt x="20" y="0"/>
                </a:lnTo>
                <a:lnTo>
                  <a:pt x="24" y="4"/>
                </a:lnTo>
                <a:lnTo>
                  <a:pt x="28" y="8"/>
                </a:lnTo>
                <a:lnTo>
                  <a:pt x="28" y="14"/>
                </a:ln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6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4" name="Freeform 25"/>
          <p:cNvSpPr>
            <a:spLocks/>
          </p:cNvSpPr>
          <p:nvPr/>
        </p:nvSpPr>
        <p:spPr bwMode="auto">
          <a:xfrm>
            <a:off x="4452938" y="3562350"/>
            <a:ext cx="44450" cy="47625"/>
          </a:xfrm>
          <a:custGeom>
            <a:avLst/>
            <a:gdLst>
              <a:gd name="T0" fmla="*/ 14 w 28"/>
              <a:gd name="T1" fmla="*/ 30 h 30"/>
              <a:gd name="T2" fmla="*/ 8 w 28"/>
              <a:gd name="T3" fmla="*/ 28 h 30"/>
              <a:gd name="T4" fmla="*/ 4 w 28"/>
              <a:gd name="T5" fmla="*/ 26 h 30"/>
              <a:gd name="T6" fmla="*/ 2 w 28"/>
              <a:gd name="T7" fmla="*/ 20 h 30"/>
              <a:gd name="T8" fmla="*/ 0 w 28"/>
              <a:gd name="T9" fmla="*/ 16 h 30"/>
              <a:gd name="T10" fmla="*/ 2 w 28"/>
              <a:gd name="T11" fmla="*/ 10 h 30"/>
              <a:gd name="T12" fmla="*/ 4 w 28"/>
              <a:gd name="T13" fmla="*/ 4 h 30"/>
              <a:gd name="T14" fmla="*/ 8 w 28"/>
              <a:gd name="T15" fmla="*/ 2 h 30"/>
              <a:gd name="T16" fmla="*/ 14 w 28"/>
              <a:gd name="T17" fmla="*/ 0 h 30"/>
              <a:gd name="T18" fmla="*/ 20 w 28"/>
              <a:gd name="T19" fmla="*/ 2 h 30"/>
              <a:gd name="T20" fmla="*/ 24 w 28"/>
              <a:gd name="T21" fmla="*/ 4 h 30"/>
              <a:gd name="T22" fmla="*/ 28 w 28"/>
              <a:gd name="T23" fmla="*/ 10 h 30"/>
              <a:gd name="T24" fmla="*/ 28 w 28"/>
              <a:gd name="T25" fmla="*/ 16 h 30"/>
              <a:gd name="T26" fmla="*/ 28 w 28"/>
              <a:gd name="T27" fmla="*/ 20 h 30"/>
              <a:gd name="T28" fmla="*/ 24 w 28"/>
              <a:gd name="T29" fmla="*/ 26 h 30"/>
              <a:gd name="T30" fmla="*/ 20 w 28"/>
              <a:gd name="T31" fmla="*/ 28 h 30"/>
              <a:gd name="T32" fmla="*/ 16 w 28"/>
              <a:gd name="T33" fmla="*/ 30 h 30"/>
              <a:gd name="T34" fmla="*/ 14 w 28"/>
              <a:gd name="T35" fmla="*/ 30 h 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"/>
              <a:gd name="T55" fmla="*/ 0 h 30"/>
              <a:gd name="T56" fmla="*/ 28 w 28"/>
              <a:gd name="T57" fmla="*/ 30 h 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" h="30">
                <a:moveTo>
                  <a:pt x="14" y="30"/>
                </a:moveTo>
                <a:lnTo>
                  <a:pt x="8" y="28"/>
                </a:lnTo>
                <a:lnTo>
                  <a:pt x="4" y="26"/>
                </a:lnTo>
                <a:lnTo>
                  <a:pt x="2" y="20"/>
                </a:lnTo>
                <a:lnTo>
                  <a:pt x="0" y="16"/>
                </a:lnTo>
                <a:lnTo>
                  <a:pt x="2" y="10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10"/>
                </a:lnTo>
                <a:lnTo>
                  <a:pt x="28" y="16"/>
                </a:lnTo>
                <a:lnTo>
                  <a:pt x="28" y="20"/>
                </a:lnTo>
                <a:lnTo>
                  <a:pt x="24" y="26"/>
                </a:lnTo>
                <a:lnTo>
                  <a:pt x="20" y="28"/>
                </a:lnTo>
                <a:lnTo>
                  <a:pt x="16" y="30"/>
                </a:lnTo>
                <a:lnTo>
                  <a:pt x="14" y="30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5" name="Line 26"/>
          <p:cNvSpPr>
            <a:spLocks noChangeShapeType="1"/>
          </p:cNvSpPr>
          <p:nvPr/>
        </p:nvSpPr>
        <p:spPr bwMode="auto">
          <a:xfrm>
            <a:off x="4487863" y="5038725"/>
            <a:ext cx="1785937" cy="1588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6" name="Line 27"/>
          <p:cNvSpPr>
            <a:spLocks noChangeShapeType="1"/>
          </p:cNvSpPr>
          <p:nvPr/>
        </p:nvSpPr>
        <p:spPr bwMode="auto">
          <a:xfrm flipV="1">
            <a:off x="5375275" y="3692525"/>
            <a:ext cx="381000" cy="1343025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7" name="Freeform 28"/>
          <p:cNvSpPr>
            <a:spLocks/>
          </p:cNvSpPr>
          <p:nvPr/>
        </p:nvSpPr>
        <p:spPr bwMode="auto">
          <a:xfrm>
            <a:off x="5730875" y="3686175"/>
            <a:ext cx="47625" cy="44450"/>
          </a:xfrm>
          <a:custGeom>
            <a:avLst/>
            <a:gdLst>
              <a:gd name="T0" fmla="*/ 16 w 30"/>
              <a:gd name="T1" fmla="*/ 28 h 28"/>
              <a:gd name="T2" fmla="*/ 10 w 30"/>
              <a:gd name="T3" fmla="*/ 28 h 28"/>
              <a:gd name="T4" fmla="*/ 6 w 30"/>
              <a:gd name="T5" fmla="*/ 24 h 28"/>
              <a:gd name="T6" fmla="*/ 2 w 30"/>
              <a:gd name="T7" fmla="*/ 20 h 28"/>
              <a:gd name="T8" fmla="*/ 0 w 30"/>
              <a:gd name="T9" fmla="*/ 14 h 28"/>
              <a:gd name="T10" fmla="*/ 2 w 30"/>
              <a:gd name="T11" fmla="*/ 8 h 28"/>
              <a:gd name="T12" fmla="*/ 6 w 30"/>
              <a:gd name="T13" fmla="*/ 4 h 28"/>
              <a:gd name="T14" fmla="*/ 10 w 30"/>
              <a:gd name="T15" fmla="*/ 0 h 28"/>
              <a:gd name="T16" fmla="*/ 16 w 30"/>
              <a:gd name="T17" fmla="*/ 0 h 28"/>
              <a:gd name="T18" fmla="*/ 20 w 30"/>
              <a:gd name="T19" fmla="*/ 0 h 28"/>
              <a:gd name="T20" fmla="*/ 26 w 30"/>
              <a:gd name="T21" fmla="*/ 4 h 28"/>
              <a:gd name="T22" fmla="*/ 28 w 30"/>
              <a:gd name="T23" fmla="*/ 8 h 28"/>
              <a:gd name="T24" fmla="*/ 30 w 30"/>
              <a:gd name="T25" fmla="*/ 14 h 28"/>
              <a:gd name="T26" fmla="*/ 28 w 30"/>
              <a:gd name="T27" fmla="*/ 20 h 28"/>
              <a:gd name="T28" fmla="*/ 26 w 30"/>
              <a:gd name="T29" fmla="*/ 24 h 28"/>
              <a:gd name="T30" fmla="*/ 20 w 30"/>
              <a:gd name="T31" fmla="*/ 28 h 28"/>
              <a:gd name="T32" fmla="*/ 18 w 30"/>
              <a:gd name="T33" fmla="*/ 28 h 28"/>
              <a:gd name="T34" fmla="*/ 16 w 30"/>
              <a:gd name="T35" fmla="*/ 28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0"/>
              <a:gd name="T55" fmla="*/ 0 h 28"/>
              <a:gd name="T56" fmla="*/ 30 w 30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0" h="28">
                <a:moveTo>
                  <a:pt x="16" y="28"/>
                </a:moveTo>
                <a:lnTo>
                  <a:pt x="10" y="28"/>
                </a:lnTo>
                <a:lnTo>
                  <a:pt x="6" y="24"/>
                </a:lnTo>
                <a:lnTo>
                  <a:pt x="2" y="20"/>
                </a:lnTo>
                <a:lnTo>
                  <a:pt x="0" y="14"/>
                </a:lnTo>
                <a:lnTo>
                  <a:pt x="2" y="8"/>
                </a:lnTo>
                <a:lnTo>
                  <a:pt x="6" y="4"/>
                </a:lnTo>
                <a:lnTo>
                  <a:pt x="10" y="0"/>
                </a:lnTo>
                <a:lnTo>
                  <a:pt x="16" y="0"/>
                </a:lnTo>
                <a:lnTo>
                  <a:pt x="20" y="0"/>
                </a:lnTo>
                <a:lnTo>
                  <a:pt x="26" y="4"/>
                </a:lnTo>
                <a:lnTo>
                  <a:pt x="28" y="8"/>
                </a:lnTo>
                <a:lnTo>
                  <a:pt x="30" y="14"/>
                </a:lnTo>
                <a:lnTo>
                  <a:pt x="28" y="20"/>
                </a:lnTo>
                <a:lnTo>
                  <a:pt x="26" y="24"/>
                </a:lnTo>
                <a:lnTo>
                  <a:pt x="20" y="28"/>
                </a:lnTo>
                <a:lnTo>
                  <a:pt x="18" y="28"/>
                </a:lnTo>
                <a:lnTo>
                  <a:pt x="16" y="28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8" name="Line 29"/>
          <p:cNvSpPr>
            <a:spLocks noChangeShapeType="1"/>
          </p:cNvSpPr>
          <p:nvPr/>
        </p:nvSpPr>
        <p:spPr bwMode="auto">
          <a:xfrm>
            <a:off x="6654800" y="5038725"/>
            <a:ext cx="2000250" cy="1588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69" name="Line 30"/>
          <p:cNvSpPr>
            <a:spLocks noChangeShapeType="1"/>
          </p:cNvSpPr>
          <p:nvPr/>
        </p:nvSpPr>
        <p:spPr bwMode="auto">
          <a:xfrm flipH="1" flipV="1">
            <a:off x="6540500" y="3409950"/>
            <a:ext cx="422275" cy="1625600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0" name="Freeform 31"/>
          <p:cNvSpPr>
            <a:spLocks/>
          </p:cNvSpPr>
          <p:nvPr/>
        </p:nvSpPr>
        <p:spPr bwMode="auto">
          <a:xfrm>
            <a:off x="6515100" y="3382963"/>
            <a:ext cx="47625" cy="49212"/>
          </a:xfrm>
          <a:custGeom>
            <a:avLst/>
            <a:gdLst>
              <a:gd name="T0" fmla="*/ 16 w 30"/>
              <a:gd name="T1" fmla="*/ 31 h 31"/>
              <a:gd name="T2" fmla="*/ 10 w 30"/>
              <a:gd name="T3" fmla="*/ 29 h 31"/>
              <a:gd name="T4" fmla="*/ 6 w 30"/>
              <a:gd name="T5" fmla="*/ 27 h 31"/>
              <a:gd name="T6" fmla="*/ 2 w 30"/>
              <a:gd name="T7" fmla="*/ 21 h 31"/>
              <a:gd name="T8" fmla="*/ 0 w 30"/>
              <a:gd name="T9" fmla="*/ 17 h 31"/>
              <a:gd name="T10" fmla="*/ 2 w 30"/>
              <a:gd name="T11" fmla="*/ 11 h 31"/>
              <a:gd name="T12" fmla="*/ 6 w 30"/>
              <a:gd name="T13" fmla="*/ 7 h 31"/>
              <a:gd name="T14" fmla="*/ 10 w 30"/>
              <a:gd name="T15" fmla="*/ 2 h 31"/>
              <a:gd name="T16" fmla="*/ 16 w 30"/>
              <a:gd name="T17" fmla="*/ 0 h 31"/>
              <a:gd name="T18" fmla="*/ 20 w 30"/>
              <a:gd name="T19" fmla="*/ 2 h 31"/>
              <a:gd name="T20" fmla="*/ 26 w 30"/>
              <a:gd name="T21" fmla="*/ 7 h 31"/>
              <a:gd name="T22" fmla="*/ 28 w 30"/>
              <a:gd name="T23" fmla="*/ 11 h 31"/>
              <a:gd name="T24" fmla="*/ 30 w 30"/>
              <a:gd name="T25" fmla="*/ 17 h 31"/>
              <a:gd name="T26" fmla="*/ 28 w 30"/>
              <a:gd name="T27" fmla="*/ 21 h 31"/>
              <a:gd name="T28" fmla="*/ 26 w 30"/>
              <a:gd name="T29" fmla="*/ 27 h 31"/>
              <a:gd name="T30" fmla="*/ 20 w 30"/>
              <a:gd name="T31" fmla="*/ 29 h 31"/>
              <a:gd name="T32" fmla="*/ 18 w 30"/>
              <a:gd name="T33" fmla="*/ 31 h 31"/>
              <a:gd name="T34" fmla="*/ 16 w 30"/>
              <a:gd name="T35" fmla="*/ 31 h 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0"/>
              <a:gd name="T55" fmla="*/ 0 h 31"/>
              <a:gd name="T56" fmla="*/ 30 w 30"/>
              <a:gd name="T57" fmla="*/ 31 h 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0" h="31">
                <a:moveTo>
                  <a:pt x="16" y="31"/>
                </a:moveTo>
                <a:lnTo>
                  <a:pt x="10" y="29"/>
                </a:lnTo>
                <a:lnTo>
                  <a:pt x="6" y="27"/>
                </a:lnTo>
                <a:lnTo>
                  <a:pt x="2" y="21"/>
                </a:lnTo>
                <a:lnTo>
                  <a:pt x="0" y="17"/>
                </a:lnTo>
                <a:lnTo>
                  <a:pt x="2" y="11"/>
                </a:lnTo>
                <a:lnTo>
                  <a:pt x="6" y="7"/>
                </a:lnTo>
                <a:lnTo>
                  <a:pt x="10" y="2"/>
                </a:lnTo>
                <a:lnTo>
                  <a:pt x="16" y="0"/>
                </a:lnTo>
                <a:lnTo>
                  <a:pt x="20" y="2"/>
                </a:lnTo>
                <a:lnTo>
                  <a:pt x="26" y="7"/>
                </a:lnTo>
                <a:lnTo>
                  <a:pt x="28" y="11"/>
                </a:lnTo>
                <a:lnTo>
                  <a:pt x="30" y="17"/>
                </a:lnTo>
                <a:lnTo>
                  <a:pt x="28" y="21"/>
                </a:lnTo>
                <a:lnTo>
                  <a:pt x="26" y="27"/>
                </a:lnTo>
                <a:lnTo>
                  <a:pt x="20" y="29"/>
                </a:lnTo>
                <a:lnTo>
                  <a:pt x="18" y="31"/>
                </a:lnTo>
                <a:lnTo>
                  <a:pt x="16" y="31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1" name="Line 32"/>
          <p:cNvSpPr>
            <a:spLocks noChangeShapeType="1"/>
          </p:cNvSpPr>
          <p:nvPr/>
        </p:nvSpPr>
        <p:spPr bwMode="auto">
          <a:xfrm>
            <a:off x="446088" y="1500188"/>
            <a:ext cx="2676525" cy="1587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2" name="Line 33"/>
          <p:cNvSpPr>
            <a:spLocks noChangeShapeType="1"/>
          </p:cNvSpPr>
          <p:nvPr/>
        </p:nvSpPr>
        <p:spPr bwMode="auto">
          <a:xfrm flipH="1">
            <a:off x="1287463" y="1497013"/>
            <a:ext cx="304800" cy="1143000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3" name="Freeform 34"/>
          <p:cNvSpPr>
            <a:spLocks/>
          </p:cNvSpPr>
          <p:nvPr/>
        </p:nvSpPr>
        <p:spPr bwMode="auto">
          <a:xfrm>
            <a:off x="1265238" y="2617788"/>
            <a:ext cx="47625" cy="44450"/>
          </a:xfrm>
          <a:custGeom>
            <a:avLst/>
            <a:gdLst>
              <a:gd name="T0" fmla="*/ 14 w 30"/>
              <a:gd name="T1" fmla="*/ 28 h 28"/>
              <a:gd name="T2" fmla="*/ 10 w 30"/>
              <a:gd name="T3" fmla="*/ 28 h 28"/>
              <a:gd name="T4" fmla="*/ 4 w 30"/>
              <a:gd name="T5" fmla="*/ 24 h 28"/>
              <a:gd name="T6" fmla="*/ 2 w 30"/>
              <a:gd name="T7" fmla="*/ 20 h 28"/>
              <a:gd name="T8" fmla="*/ 0 w 30"/>
              <a:gd name="T9" fmla="*/ 14 h 28"/>
              <a:gd name="T10" fmla="*/ 2 w 30"/>
              <a:gd name="T11" fmla="*/ 8 h 28"/>
              <a:gd name="T12" fmla="*/ 4 w 30"/>
              <a:gd name="T13" fmla="*/ 4 h 28"/>
              <a:gd name="T14" fmla="*/ 10 w 30"/>
              <a:gd name="T15" fmla="*/ 0 h 28"/>
              <a:gd name="T16" fmla="*/ 14 w 30"/>
              <a:gd name="T17" fmla="*/ 0 h 28"/>
              <a:gd name="T18" fmla="*/ 20 w 30"/>
              <a:gd name="T19" fmla="*/ 0 h 28"/>
              <a:gd name="T20" fmla="*/ 24 w 30"/>
              <a:gd name="T21" fmla="*/ 4 h 28"/>
              <a:gd name="T22" fmla="*/ 28 w 30"/>
              <a:gd name="T23" fmla="*/ 8 h 28"/>
              <a:gd name="T24" fmla="*/ 30 w 30"/>
              <a:gd name="T25" fmla="*/ 14 h 28"/>
              <a:gd name="T26" fmla="*/ 28 w 30"/>
              <a:gd name="T27" fmla="*/ 20 h 28"/>
              <a:gd name="T28" fmla="*/ 24 w 30"/>
              <a:gd name="T29" fmla="*/ 24 h 28"/>
              <a:gd name="T30" fmla="*/ 20 w 30"/>
              <a:gd name="T31" fmla="*/ 28 h 28"/>
              <a:gd name="T32" fmla="*/ 16 w 30"/>
              <a:gd name="T33" fmla="*/ 28 h 28"/>
              <a:gd name="T34" fmla="*/ 14 w 30"/>
              <a:gd name="T35" fmla="*/ 28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0"/>
              <a:gd name="T55" fmla="*/ 0 h 28"/>
              <a:gd name="T56" fmla="*/ 30 w 30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0" h="28">
                <a:moveTo>
                  <a:pt x="14" y="28"/>
                </a:moveTo>
                <a:lnTo>
                  <a:pt x="10" y="28"/>
                </a:lnTo>
                <a:lnTo>
                  <a:pt x="4" y="24"/>
                </a:lnTo>
                <a:lnTo>
                  <a:pt x="2" y="20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10" y="0"/>
                </a:lnTo>
                <a:lnTo>
                  <a:pt x="14" y="0"/>
                </a:lnTo>
                <a:lnTo>
                  <a:pt x="20" y="0"/>
                </a:lnTo>
                <a:lnTo>
                  <a:pt x="24" y="4"/>
                </a:lnTo>
                <a:lnTo>
                  <a:pt x="28" y="8"/>
                </a:lnTo>
                <a:lnTo>
                  <a:pt x="30" y="14"/>
                </a:ln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6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4" name="Freeform 35"/>
          <p:cNvSpPr>
            <a:spLocks/>
          </p:cNvSpPr>
          <p:nvPr/>
        </p:nvSpPr>
        <p:spPr bwMode="auto">
          <a:xfrm>
            <a:off x="455613" y="966788"/>
            <a:ext cx="234950" cy="238125"/>
          </a:xfrm>
          <a:custGeom>
            <a:avLst/>
            <a:gdLst>
              <a:gd name="T0" fmla="*/ 148 w 148"/>
              <a:gd name="T1" fmla="*/ 74 h 150"/>
              <a:gd name="T2" fmla="*/ 148 w 148"/>
              <a:gd name="T3" fmla="*/ 90 h 150"/>
              <a:gd name="T4" fmla="*/ 142 w 148"/>
              <a:gd name="T5" fmla="*/ 104 h 150"/>
              <a:gd name="T6" fmla="*/ 136 w 148"/>
              <a:gd name="T7" fmla="*/ 116 h 150"/>
              <a:gd name="T8" fmla="*/ 126 w 148"/>
              <a:gd name="T9" fmla="*/ 128 h 150"/>
              <a:gd name="T10" fmla="*/ 116 w 148"/>
              <a:gd name="T11" fmla="*/ 136 h 150"/>
              <a:gd name="T12" fmla="*/ 104 w 148"/>
              <a:gd name="T13" fmla="*/ 144 h 150"/>
              <a:gd name="T14" fmla="*/ 88 w 148"/>
              <a:gd name="T15" fmla="*/ 148 h 150"/>
              <a:gd name="T16" fmla="*/ 74 w 148"/>
              <a:gd name="T17" fmla="*/ 150 h 150"/>
              <a:gd name="T18" fmla="*/ 58 w 148"/>
              <a:gd name="T19" fmla="*/ 148 h 150"/>
              <a:gd name="T20" fmla="*/ 44 w 148"/>
              <a:gd name="T21" fmla="*/ 144 h 150"/>
              <a:gd name="T22" fmla="*/ 32 w 148"/>
              <a:gd name="T23" fmla="*/ 136 h 150"/>
              <a:gd name="T24" fmla="*/ 22 w 148"/>
              <a:gd name="T25" fmla="*/ 128 h 150"/>
              <a:gd name="T26" fmla="*/ 12 w 148"/>
              <a:gd name="T27" fmla="*/ 116 h 150"/>
              <a:gd name="T28" fmla="*/ 4 w 148"/>
              <a:gd name="T29" fmla="*/ 104 h 150"/>
              <a:gd name="T30" fmla="*/ 0 w 148"/>
              <a:gd name="T31" fmla="*/ 90 h 150"/>
              <a:gd name="T32" fmla="*/ 0 w 148"/>
              <a:gd name="T33" fmla="*/ 74 h 150"/>
              <a:gd name="T34" fmla="*/ 0 w 148"/>
              <a:gd name="T35" fmla="*/ 60 h 150"/>
              <a:gd name="T36" fmla="*/ 4 w 148"/>
              <a:gd name="T37" fmla="*/ 46 h 150"/>
              <a:gd name="T38" fmla="*/ 12 w 148"/>
              <a:gd name="T39" fmla="*/ 32 h 150"/>
              <a:gd name="T40" fmla="*/ 22 w 148"/>
              <a:gd name="T41" fmla="*/ 22 h 150"/>
              <a:gd name="T42" fmla="*/ 32 w 148"/>
              <a:gd name="T43" fmla="*/ 12 h 150"/>
              <a:gd name="T44" fmla="*/ 44 w 148"/>
              <a:gd name="T45" fmla="*/ 6 h 150"/>
              <a:gd name="T46" fmla="*/ 58 w 148"/>
              <a:gd name="T47" fmla="*/ 2 h 150"/>
              <a:gd name="T48" fmla="*/ 74 w 148"/>
              <a:gd name="T49" fmla="*/ 0 h 150"/>
              <a:gd name="T50" fmla="*/ 88 w 148"/>
              <a:gd name="T51" fmla="*/ 2 h 150"/>
              <a:gd name="T52" fmla="*/ 104 w 148"/>
              <a:gd name="T53" fmla="*/ 6 h 150"/>
              <a:gd name="T54" fmla="*/ 116 w 148"/>
              <a:gd name="T55" fmla="*/ 12 h 150"/>
              <a:gd name="T56" fmla="*/ 126 w 148"/>
              <a:gd name="T57" fmla="*/ 22 h 150"/>
              <a:gd name="T58" fmla="*/ 136 w 148"/>
              <a:gd name="T59" fmla="*/ 32 h 150"/>
              <a:gd name="T60" fmla="*/ 142 w 148"/>
              <a:gd name="T61" fmla="*/ 46 h 150"/>
              <a:gd name="T62" fmla="*/ 148 w 148"/>
              <a:gd name="T63" fmla="*/ 60 h 150"/>
              <a:gd name="T64" fmla="*/ 148 w 148"/>
              <a:gd name="T65" fmla="*/ 72 h 150"/>
              <a:gd name="T66" fmla="*/ 148 w 148"/>
              <a:gd name="T67" fmla="*/ 74 h 1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8"/>
              <a:gd name="T103" fmla="*/ 0 h 150"/>
              <a:gd name="T104" fmla="*/ 148 w 148"/>
              <a:gd name="T105" fmla="*/ 150 h 1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8" h="150">
                <a:moveTo>
                  <a:pt x="148" y="74"/>
                </a:moveTo>
                <a:lnTo>
                  <a:pt x="148" y="90"/>
                </a:lnTo>
                <a:lnTo>
                  <a:pt x="142" y="104"/>
                </a:lnTo>
                <a:lnTo>
                  <a:pt x="136" y="116"/>
                </a:lnTo>
                <a:lnTo>
                  <a:pt x="126" y="128"/>
                </a:lnTo>
                <a:lnTo>
                  <a:pt x="116" y="136"/>
                </a:lnTo>
                <a:lnTo>
                  <a:pt x="104" y="144"/>
                </a:lnTo>
                <a:lnTo>
                  <a:pt x="88" y="148"/>
                </a:lnTo>
                <a:lnTo>
                  <a:pt x="74" y="150"/>
                </a:lnTo>
                <a:lnTo>
                  <a:pt x="58" y="148"/>
                </a:lnTo>
                <a:lnTo>
                  <a:pt x="44" y="144"/>
                </a:lnTo>
                <a:lnTo>
                  <a:pt x="32" y="136"/>
                </a:lnTo>
                <a:lnTo>
                  <a:pt x="22" y="128"/>
                </a:lnTo>
                <a:lnTo>
                  <a:pt x="12" y="116"/>
                </a:lnTo>
                <a:lnTo>
                  <a:pt x="4" y="104"/>
                </a:lnTo>
                <a:lnTo>
                  <a:pt x="0" y="90"/>
                </a:lnTo>
                <a:lnTo>
                  <a:pt x="0" y="74"/>
                </a:lnTo>
                <a:lnTo>
                  <a:pt x="0" y="60"/>
                </a:lnTo>
                <a:lnTo>
                  <a:pt x="4" y="46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4" y="0"/>
                </a:lnTo>
                <a:lnTo>
                  <a:pt x="88" y="2"/>
                </a:lnTo>
                <a:lnTo>
                  <a:pt x="104" y="6"/>
                </a:lnTo>
                <a:lnTo>
                  <a:pt x="116" y="12"/>
                </a:lnTo>
                <a:lnTo>
                  <a:pt x="126" y="22"/>
                </a:lnTo>
                <a:lnTo>
                  <a:pt x="136" y="32"/>
                </a:lnTo>
                <a:lnTo>
                  <a:pt x="142" y="46"/>
                </a:lnTo>
                <a:lnTo>
                  <a:pt x="148" y="60"/>
                </a:lnTo>
                <a:lnTo>
                  <a:pt x="148" y="72"/>
                </a:lnTo>
                <a:lnTo>
                  <a:pt x="148" y="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5" name="Freeform 36"/>
          <p:cNvSpPr>
            <a:spLocks/>
          </p:cNvSpPr>
          <p:nvPr/>
        </p:nvSpPr>
        <p:spPr bwMode="auto">
          <a:xfrm>
            <a:off x="455613" y="966788"/>
            <a:ext cx="234950" cy="238125"/>
          </a:xfrm>
          <a:custGeom>
            <a:avLst/>
            <a:gdLst>
              <a:gd name="T0" fmla="*/ 148 w 148"/>
              <a:gd name="T1" fmla="*/ 74 h 150"/>
              <a:gd name="T2" fmla="*/ 148 w 148"/>
              <a:gd name="T3" fmla="*/ 90 h 150"/>
              <a:gd name="T4" fmla="*/ 142 w 148"/>
              <a:gd name="T5" fmla="*/ 104 h 150"/>
              <a:gd name="T6" fmla="*/ 136 w 148"/>
              <a:gd name="T7" fmla="*/ 116 h 150"/>
              <a:gd name="T8" fmla="*/ 126 w 148"/>
              <a:gd name="T9" fmla="*/ 128 h 150"/>
              <a:gd name="T10" fmla="*/ 116 w 148"/>
              <a:gd name="T11" fmla="*/ 136 h 150"/>
              <a:gd name="T12" fmla="*/ 104 w 148"/>
              <a:gd name="T13" fmla="*/ 144 h 150"/>
              <a:gd name="T14" fmla="*/ 88 w 148"/>
              <a:gd name="T15" fmla="*/ 148 h 150"/>
              <a:gd name="T16" fmla="*/ 74 w 148"/>
              <a:gd name="T17" fmla="*/ 150 h 150"/>
              <a:gd name="T18" fmla="*/ 58 w 148"/>
              <a:gd name="T19" fmla="*/ 148 h 150"/>
              <a:gd name="T20" fmla="*/ 44 w 148"/>
              <a:gd name="T21" fmla="*/ 144 h 150"/>
              <a:gd name="T22" fmla="*/ 32 w 148"/>
              <a:gd name="T23" fmla="*/ 136 h 150"/>
              <a:gd name="T24" fmla="*/ 22 w 148"/>
              <a:gd name="T25" fmla="*/ 128 h 150"/>
              <a:gd name="T26" fmla="*/ 12 w 148"/>
              <a:gd name="T27" fmla="*/ 116 h 150"/>
              <a:gd name="T28" fmla="*/ 4 w 148"/>
              <a:gd name="T29" fmla="*/ 104 h 150"/>
              <a:gd name="T30" fmla="*/ 0 w 148"/>
              <a:gd name="T31" fmla="*/ 90 h 150"/>
              <a:gd name="T32" fmla="*/ 0 w 148"/>
              <a:gd name="T33" fmla="*/ 74 h 150"/>
              <a:gd name="T34" fmla="*/ 0 w 148"/>
              <a:gd name="T35" fmla="*/ 60 h 150"/>
              <a:gd name="T36" fmla="*/ 4 w 148"/>
              <a:gd name="T37" fmla="*/ 46 h 150"/>
              <a:gd name="T38" fmla="*/ 12 w 148"/>
              <a:gd name="T39" fmla="*/ 32 h 150"/>
              <a:gd name="T40" fmla="*/ 22 w 148"/>
              <a:gd name="T41" fmla="*/ 22 h 150"/>
              <a:gd name="T42" fmla="*/ 32 w 148"/>
              <a:gd name="T43" fmla="*/ 12 h 150"/>
              <a:gd name="T44" fmla="*/ 44 w 148"/>
              <a:gd name="T45" fmla="*/ 6 h 150"/>
              <a:gd name="T46" fmla="*/ 58 w 148"/>
              <a:gd name="T47" fmla="*/ 2 h 150"/>
              <a:gd name="T48" fmla="*/ 74 w 148"/>
              <a:gd name="T49" fmla="*/ 0 h 150"/>
              <a:gd name="T50" fmla="*/ 88 w 148"/>
              <a:gd name="T51" fmla="*/ 2 h 150"/>
              <a:gd name="T52" fmla="*/ 104 w 148"/>
              <a:gd name="T53" fmla="*/ 6 h 150"/>
              <a:gd name="T54" fmla="*/ 116 w 148"/>
              <a:gd name="T55" fmla="*/ 12 h 150"/>
              <a:gd name="T56" fmla="*/ 126 w 148"/>
              <a:gd name="T57" fmla="*/ 22 h 150"/>
              <a:gd name="T58" fmla="*/ 136 w 148"/>
              <a:gd name="T59" fmla="*/ 32 h 150"/>
              <a:gd name="T60" fmla="*/ 142 w 148"/>
              <a:gd name="T61" fmla="*/ 46 h 150"/>
              <a:gd name="T62" fmla="*/ 148 w 148"/>
              <a:gd name="T63" fmla="*/ 60 h 150"/>
              <a:gd name="T64" fmla="*/ 148 w 148"/>
              <a:gd name="T65" fmla="*/ 72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8"/>
              <a:gd name="T100" fmla="*/ 0 h 150"/>
              <a:gd name="T101" fmla="*/ 148 w 148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8" h="150">
                <a:moveTo>
                  <a:pt x="148" y="74"/>
                </a:moveTo>
                <a:lnTo>
                  <a:pt x="148" y="90"/>
                </a:lnTo>
                <a:lnTo>
                  <a:pt x="142" y="104"/>
                </a:lnTo>
                <a:lnTo>
                  <a:pt x="136" y="116"/>
                </a:lnTo>
                <a:lnTo>
                  <a:pt x="126" y="128"/>
                </a:lnTo>
                <a:lnTo>
                  <a:pt x="116" y="136"/>
                </a:lnTo>
                <a:lnTo>
                  <a:pt x="104" y="144"/>
                </a:lnTo>
                <a:lnTo>
                  <a:pt x="88" y="148"/>
                </a:lnTo>
                <a:lnTo>
                  <a:pt x="74" y="150"/>
                </a:lnTo>
                <a:lnTo>
                  <a:pt x="58" y="148"/>
                </a:lnTo>
                <a:lnTo>
                  <a:pt x="44" y="144"/>
                </a:lnTo>
                <a:lnTo>
                  <a:pt x="32" y="136"/>
                </a:lnTo>
                <a:lnTo>
                  <a:pt x="22" y="128"/>
                </a:lnTo>
                <a:lnTo>
                  <a:pt x="12" y="116"/>
                </a:lnTo>
                <a:lnTo>
                  <a:pt x="4" y="104"/>
                </a:lnTo>
                <a:lnTo>
                  <a:pt x="0" y="90"/>
                </a:lnTo>
                <a:lnTo>
                  <a:pt x="0" y="74"/>
                </a:lnTo>
                <a:lnTo>
                  <a:pt x="0" y="60"/>
                </a:lnTo>
                <a:lnTo>
                  <a:pt x="4" y="46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4" y="6"/>
                </a:lnTo>
                <a:lnTo>
                  <a:pt x="58" y="2"/>
                </a:lnTo>
                <a:lnTo>
                  <a:pt x="74" y="0"/>
                </a:lnTo>
                <a:lnTo>
                  <a:pt x="88" y="2"/>
                </a:lnTo>
                <a:lnTo>
                  <a:pt x="104" y="6"/>
                </a:lnTo>
                <a:lnTo>
                  <a:pt x="116" y="12"/>
                </a:lnTo>
                <a:lnTo>
                  <a:pt x="126" y="22"/>
                </a:lnTo>
                <a:lnTo>
                  <a:pt x="136" y="32"/>
                </a:lnTo>
                <a:lnTo>
                  <a:pt x="142" y="46"/>
                </a:lnTo>
                <a:lnTo>
                  <a:pt x="148" y="60"/>
                </a:lnTo>
                <a:lnTo>
                  <a:pt x="148" y="72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6" name="Freeform 37"/>
          <p:cNvSpPr>
            <a:spLocks/>
          </p:cNvSpPr>
          <p:nvPr/>
        </p:nvSpPr>
        <p:spPr bwMode="auto">
          <a:xfrm>
            <a:off x="446088" y="5089525"/>
            <a:ext cx="238125" cy="238125"/>
          </a:xfrm>
          <a:custGeom>
            <a:avLst/>
            <a:gdLst>
              <a:gd name="T0" fmla="*/ 150 w 150"/>
              <a:gd name="T1" fmla="*/ 74 h 150"/>
              <a:gd name="T2" fmla="*/ 148 w 150"/>
              <a:gd name="T3" fmla="*/ 90 h 150"/>
              <a:gd name="T4" fmla="*/ 144 w 150"/>
              <a:gd name="T5" fmla="*/ 104 h 150"/>
              <a:gd name="T6" fmla="*/ 138 w 150"/>
              <a:gd name="T7" fmla="*/ 116 h 150"/>
              <a:gd name="T8" fmla="*/ 128 w 150"/>
              <a:gd name="T9" fmla="*/ 128 h 150"/>
              <a:gd name="T10" fmla="*/ 116 w 150"/>
              <a:gd name="T11" fmla="*/ 136 h 150"/>
              <a:gd name="T12" fmla="*/ 104 w 150"/>
              <a:gd name="T13" fmla="*/ 144 h 150"/>
              <a:gd name="T14" fmla="*/ 90 w 150"/>
              <a:gd name="T15" fmla="*/ 148 h 150"/>
              <a:gd name="T16" fmla="*/ 76 w 150"/>
              <a:gd name="T17" fmla="*/ 150 h 150"/>
              <a:gd name="T18" fmla="*/ 60 w 150"/>
              <a:gd name="T19" fmla="*/ 148 h 150"/>
              <a:gd name="T20" fmla="*/ 46 w 150"/>
              <a:gd name="T21" fmla="*/ 144 h 150"/>
              <a:gd name="T22" fmla="*/ 34 w 150"/>
              <a:gd name="T23" fmla="*/ 136 h 150"/>
              <a:gd name="T24" fmla="*/ 22 w 150"/>
              <a:gd name="T25" fmla="*/ 128 h 150"/>
              <a:gd name="T26" fmla="*/ 14 w 150"/>
              <a:gd name="T27" fmla="*/ 116 h 150"/>
              <a:gd name="T28" fmla="*/ 6 w 150"/>
              <a:gd name="T29" fmla="*/ 104 h 150"/>
              <a:gd name="T30" fmla="*/ 2 w 150"/>
              <a:gd name="T31" fmla="*/ 90 h 150"/>
              <a:gd name="T32" fmla="*/ 0 w 150"/>
              <a:gd name="T33" fmla="*/ 74 h 150"/>
              <a:gd name="T34" fmla="*/ 2 w 150"/>
              <a:gd name="T35" fmla="*/ 60 h 150"/>
              <a:gd name="T36" fmla="*/ 6 w 150"/>
              <a:gd name="T37" fmla="*/ 46 h 150"/>
              <a:gd name="T38" fmla="*/ 14 w 150"/>
              <a:gd name="T39" fmla="*/ 32 h 150"/>
              <a:gd name="T40" fmla="*/ 22 w 150"/>
              <a:gd name="T41" fmla="*/ 22 h 150"/>
              <a:gd name="T42" fmla="*/ 34 w 150"/>
              <a:gd name="T43" fmla="*/ 12 h 150"/>
              <a:gd name="T44" fmla="*/ 46 w 150"/>
              <a:gd name="T45" fmla="*/ 6 h 150"/>
              <a:gd name="T46" fmla="*/ 60 w 150"/>
              <a:gd name="T47" fmla="*/ 2 h 150"/>
              <a:gd name="T48" fmla="*/ 76 w 150"/>
              <a:gd name="T49" fmla="*/ 0 h 150"/>
              <a:gd name="T50" fmla="*/ 90 w 150"/>
              <a:gd name="T51" fmla="*/ 2 h 150"/>
              <a:gd name="T52" fmla="*/ 104 w 150"/>
              <a:gd name="T53" fmla="*/ 6 h 150"/>
              <a:gd name="T54" fmla="*/ 116 w 150"/>
              <a:gd name="T55" fmla="*/ 12 h 150"/>
              <a:gd name="T56" fmla="*/ 128 w 150"/>
              <a:gd name="T57" fmla="*/ 22 h 150"/>
              <a:gd name="T58" fmla="*/ 138 w 150"/>
              <a:gd name="T59" fmla="*/ 32 h 150"/>
              <a:gd name="T60" fmla="*/ 144 w 150"/>
              <a:gd name="T61" fmla="*/ 46 h 150"/>
              <a:gd name="T62" fmla="*/ 148 w 150"/>
              <a:gd name="T63" fmla="*/ 60 h 150"/>
              <a:gd name="T64" fmla="*/ 148 w 150"/>
              <a:gd name="T65" fmla="*/ 74 h 150"/>
              <a:gd name="T66" fmla="*/ 150 w 150"/>
              <a:gd name="T67" fmla="*/ 74 h 1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0"/>
              <a:gd name="T103" fmla="*/ 0 h 150"/>
              <a:gd name="T104" fmla="*/ 150 w 150"/>
              <a:gd name="T105" fmla="*/ 150 h 1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0" h="150">
                <a:moveTo>
                  <a:pt x="150" y="74"/>
                </a:moveTo>
                <a:lnTo>
                  <a:pt x="148" y="90"/>
                </a:lnTo>
                <a:lnTo>
                  <a:pt x="144" y="104"/>
                </a:lnTo>
                <a:lnTo>
                  <a:pt x="138" y="116"/>
                </a:lnTo>
                <a:lnTo>
                  <a:pt x="128" y="128"/>
                </a:lnTo>
                <a:lnTo>
                  <a:pt x="116" y="136"/>
                </a:lnTo>
                <a:lnTo>
                  <a:pt x="104" y="144"/>
                </a:lnTo>
                <a:lnTo>
                  <a:pt x="90" y="148"/>
                </a:lnTo>
                <a:lnTo>
                  <a:pt x="76" y="150"/>
                </a:lnTo>
                <a:lnTo>
                  <a:pt x="60" y="148"/>
                </a:lnTo>
                <a:lnTo>
                  <a:pt x="46" y="144"/>
                </a:lnTo>
                <a:lnTo>
                  <a:pt x="34" y="136"/>
                </a:lnTo>
                <a:lnTo>
                  <a:pt x="22" y="128"/>
                </a:lnTo>
                <a:lnTo>
                  <a:pt x="14" y="116"/>
                </a:lnTo>
                <a:lnTo>
                  <a:pt x="6" y="104"/>
                </a:lnTo>
                <a:lnTo>
                  <a:pt x="2" y="90"/>
                </a:lnTo>
                <a:lnTo>
                  <a:pt x="0" y="74"/>
                </a:lnTo>
                <a:lnTo>
                  <a:pt x="2" y="60"/>
                </a:lnTo>
                <a:lnTo>
                  <a:pt x="6" y="46"/>
                </a:lnTo>
                <a:lnTo>
                  <a:pt x="14" y="32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0" y="2"/>
                </a:lnTo>
                <a:lnTo>
                  <a:pt x="104" y="6"/>
                </a:lnTo>
                <a:lnTo>
                  <a:pt x="116" y="12"/>
                </a:lnTo>
                <a:lnTo>
                  <a:pt x="128" y="22"/>
                </a:lnTo>
                <a:lnTo>
                  <a:pt x="138" y="32"/>
                </a:lnTo>
                <a:lnTo>
                  <a:pt x="144" y="46"/>
                </a:lnTo>
                <a:lnTo>
                  <a:pt x="148" y="60"/>
                </a:lnTo>
                <a:lnTo>
                  <a:pt x="148" y="74"/>
                </a:lnTo>
                <a:lnTo>
                  <a:pt x="150" y="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7" name="Freeform 38"/>
          <p:cNvSpPr>
            <a:spLocks/>
          </p:cNvSpPr>
          <p:nvPr/>
        </p:nvSpPr>
        <p:spPr bwMode="auto">
          <a:xfrm>
            <a:off x="446088" y="5089525"/>
            <a:ext cx="238125" cy="238125"/>
          </a:xfrm>
          <a:custGeom>
            <a:avLst/>
            <a:gdLst>
              <a:gd name="T0" fmla="*/ 150 w 150"/>
              <a:gd name="T1" fmla="*/ 74 h 150"/>
              <a:gd name="T2" fmla="*/ 148 w 150"/>
              <a:gd name="T3" fmla="*/ 90 h 150"/>
              <a:gd name="T4" fmla="*/ 144 w 150"/>
              <a:gd name="T5" fmla="*/ 104 h 150"/>
              <a:gd name="T6" fmla="*/ 138 w 150"/>
              <a:gd name="T7" fmla="*/ 116 h 150"/>
              <a:gd name="T8" fmla="*/ 128 w 150"/>
              <a:gd name="T9" fmla="*/ 128 h 150"/>
              <a:gd name="T10" fmla="*/ 116 w 150"/>
              <a:gd name="T11" fmla="*/ 136 h 150"/>
              <a:gd name="T12" fmla="*/ 104 w 150"/>
              <a:gd name="T13" fmla="*/ 144 h 150"/>
              <a:gd name="T14" fmla="*/ 90 w 150"/>
              <a:gd name="T15" fmla="*/ 148 h 150"/>
              <a:gd name="T16" fmla="*/ 76 w 150"/>
              <a:gd name="T17" fmla="*/ 150 h 150"/>
              <a:gd name="T18" fmla="*/ 60 w 150"/>
              <a:gd name="T19" fmla="*/ 148 h 150"/>
              <a:gd name="T20" fmla="*/ 46 w 150"/>
              <a:gd name="T21" fmla="*/ 144 h 150"/>
              <a:gd name="T22" fmla="*/ 34 w 150"/>
              <a:gd name="T23" fmla="*/ 136 h 150"/>
              <a:gd name="T24" fmla="*/ 22 w 150"/>
              <a:gd name="T25" fmla="*/ 128 h 150"/>
              <a:gd name="T26" fmla="*/ 14 w 150"/>
              <a:gd name="T27" fmla="*/ 116 h 150"/>
              <a:gd name="T28" fmla="*/ 6 w 150"/>
              <a:gd name="T29" fmla="*/ 104 h 150"/>
              <a:gd name="T30" fmla="*/ 2 w 150"/>
              <a:gd name="T31" fmla="*/ 90 h 150"/>
              <a:gd name="T32" fmla="*/ 0 w 150"/>
              <a:gd name="T33" fmla="*/ 74 h 150"/>
              <a:gd name="T34" fmla="*/ 2 w 150"/>
              <a:gd name="T35" fmla="*/ 60 h 150"/>
              <a:gd name="T36" fmla="*/ 6 w 150"/>
              <a:gd name="T37" fmla="*/ 46 h 150"/>
              <a:gd name="T38" fmla="*/ 14 w 150"/>
              <a:gd name="T39" fmla="*/ 32 h 150"/>
              <a:gd name="T40" fmla="*/ 22 w 150"/>
              <a:gd name="T41" fmla="*/ 22 h 150"/>
              <a:gd name="T42" fmla="*/ 34 w 150"/>
              <a:gd name="T43" fmla="*/ 12 h 150"/>
              <a:gd name="T44" fmla="*/ 46 w 150"/>
              <a:gd name="T45" fmla="*/ 6 h 150"/>
              <a:gd name="T46" fmla="*/ 60 w 150"/>
              <a:gd name="T47" fmla="*/ 2 h 150"/>
              <a:gd name="T48" fmla="*/ 76 w 150"/>
              <a:gd name="T49" fmla="*/ 0 h 150"/>
              <a:gd name="T50" fmla="*/ 90 w 150"/>
              <a:gd name="T51" fmla="*/ 2 h 150"/>
              <a:gd name="T52" fmla="*/ 104 w 150"/>
              <a:gd name="T53" fmla="*/ 6 h 150"/>
              <a:gd name="T54" fmla="*/ 116 w 150"/>
              <a:gd name="T55" fmla="*/ 12 h 150"/>
              <a:gd name="T56" fmla="*/ 128 w 150"/>
              <a:gd name="T57" fmla="*/ 22 h 150"/>
              <a:gd name="T58" fmla="*/ 138 w 150"/>
              <a:gd name="T59" fmla="*/ 32 h 150"/>
              <a:gd name="T60" fmla="*/ 144 w 150"/>
              <a:gd name="T61" fmla="*/ 46 h 150"/>
              <a:gd name="T62" fmla="*/ 148 w 150"/>
              <a:gd name="T63" fmla="*/ 60 h 150"/>
              <a:gd name="T64" fmla="*/ 148 w 150"/>
              <a:gd name="T65" fmla="*/ 74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0"/>
              <a:gd name="T100" fmla="*/ 0 h 150"/>
              <a:gd name="T101" fmla="*/ 150 w 150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0" h="150">
                <a:moveTo>
                  <a:pt x="150" y="74"/>
                </a:moveTo>
                <a:lnTo>
                  <a:pt x="148" y="90"/>
                </a:lnTo>
                <a:lnTo>
                  <a:pt x="144" y="104"/>
                </a:lnTo>
                <a:lnTo>
                  <a:pt x="138" y="116"/>
                </a:lnTo>
                <a:lnTo>
                  <a:pt x="128" y="128"/>
                </a:lnTo>
                <a:lnTo>
                  <a:pt x="116" y="136"/>
                </a:lnTo>
                <a:lnTo>
                  <a:pt x="104" y="144"/>
                </a:lnTo>
                <a:lnTo>
                  <a:pt x="90" y="148"/>
                </a:lnTo>
                <a:lnTo>
                  <a:pt x="76" y="150"/>
                </a:lnTo>
                <a:lnTo>
                  <a:pt x="60" y="148"/>
                </a:lnTo>
                <a:lnTo>
                  <a:pt x="46" y="144"/>
                </a:lnTo>
                <a:lnTo>
                  <a:pt x="34" y="136"/>
                </a:lnTo>
                <a:lnTo>
                  <a:pt x="22" y="128"/>
                </a:lnTo>
                <a:lnTo>
                  <a:pt x="14" y="116"/>
                </a:lnTo>
                <a:lnTo>
                  <a:pt x="6" y="104"/>
                </a:lnTo>
                <a:lnTo>
                  <a:pt x="2" y="90"/>
                </a:lnTo>
                <a:lnTo>
                  <a:pt x="0" y="74"/>
                </a:lnTo>
                <a:lnTo>
                  <a:pt x="2" y="60"/>
                </a:lnTo>
                <a:lnTo>
                  <a:pt x="6" y="46"/>
                </a:lnTo>
                <a:lnTo>
                  <a:pt x="14" y="32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0" y="2"/>
                </a:lnTo>
                <a:lnTo>
                  <a:pt x="104" y="6"/>
                </a:lnTo>
                <a:lnTo>
                  <a:pt x="116" y="12"/>
                </a:lnTo>
                <a:lnTo>
                  <a:pt x="128" y="22"/>
                </a:lnTo>
                <a:lnTo>
                  <a:pt x="138" y="32"/>
                </a:lnTo>
                <a:lnTo>
                  <a:pt x="144" y="46"/>
                </a:lnTo>
                <a:lnTo>
                  <a:pt x="148" y="60"/>
                </a:lnTo>
                <a:lnTo>
                  <a:pt x="148" y="74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8" name="Freeform 39"/>
          <p:cNvSpPr>
            <a:spLocks/>
          </p:cNvSpPr>
          <p:nvPr/>
        </p:nvSpPr>
        <p:spPr bwMode="auto">
          <a:xfrm>
            <a:off x="2411413" y="5089525"/>
            <a:ext cx="238125" cy="238125"/>
          </a:xfrm>
          <a:custGeom>
            <a:avLst/>
            <a:gdLst>
              <a:gd name="T0" fmla="*/ 150 w 150"/>
              <a:gd name="T1" fmla="*/ 74 h 150"/>
              <a:gd name="T2" fmla="*/ 148 w 150"/>
              <a:gd name="T3" fmla="*/ 90 h 150"/>
              <a:gd name="T4" fmla="*/ 144 w 150"/>
              <a:gd name="T5" fmla="*/ 104 h 150"/>
              <a:gd name="T6" fmla="*/ 136 w 150"/>
              <a:gd name="T7" fmla="*/ 116 h 150"/>
              <a:gd name="T8" fmla="*/ 128 w 150"/>
              <a:gd name="T9" fmla="*/ 128 h 150"/>
              <a:gd name="T10" fmla="*/ 116 w 150"/>
              <a:gd name="T11" fmla="*/ 136 h 150"/>
              <a:gd name="T12" fmla="*/ 104 w 150"/>
              <a:gd name="T13" fmla="*/ 144 h 150"/>
              <a:gd name="T14" fmla="*/ 90 w 150"/>
              <a:gd name="T15" fmla="*/ 148 h 150"/>
              <a:gd name="T16" fmla="*/ 74 w 150"/>
              <a:gd name="T17" fmla="*/ 150 h 150"/>
              <a:gd name="T18" fmla="*/ 60 w 150"/>
              <a:gd name="T19" fmla="*/ 148 h 150"/>
              <a:gd name="T20" fmla="*/ 46 w 150"/>
              <a:gd name="T21" fmla="*/ 144 h 150"/>
              <a:gd name="T22" fmla="*/ 32 w 150"/>
              <a:gd name="T23" fmla="*/ 136 h 150"/>
              <a:gd name="T24" fmla="*/ 22 w 150"/>
              <a:gd name="T25" fmla="*/ 128 h 150"/>
              <a:gd name="T26" fmla="*/ 12 w 150"/>
              <a:gd name="T27" fmla="*/ 116 h 150"/>
              <a:gd name="T28" fmla="*/ 6 w 150"/>
              <a:gd name="T29" fmla="*/ 104 h 150"/>
              <a:gd name="T30" fmla="*/ 2 w 150"/>
              <a:gd name="T31" fmla="*/ 90 h 150"/>
              <a:gd name="T32" fmla="*/ 0 w 150"/>
              <a:gd name="T33" fmla="*/ 74 h 150"/>
              <a:gd name="T34" fmla="*/ 2 w 150"/>
              <a:gd name="T35" fmla="*/ 60 h 150"/>
              <a:gd name="T36" fmla="*/ 6 w 150"/>
              <a:gd name="T37" fmla="*/ 46 h 150"/>
              <a:gd name="T38" fmla="*/ 12 w 150"/>
              <a:gd name="T39" fmla="*/ 32 h 150"/>
              <a:gd name="T40" fmla="*/ 22 w 150"/>
              <a:gd name="T41" fmla="*/ 22 h 150"/>
              <a:gd name="T42" fmla="*/ 32 w 150"/>
              <a:gd name="T43" fmla="*/ 12 h 150"/>
              <a:gd name="T44" fmla="*/ 46 w 150"/>
              <a:gd name="T45" fmla="*/ 6 h 150"/>
              <a:gd name="T46" fmla="*/ 60 w 150"/>
              <a:gd name="T47" fmla="*/ 2 h 150"/>
              <a:gd name="T48" fmla="*/ 74 w 150"/>
              <a:gd name="T49" fmla="*/ 0 h 150"/>
              <a:gd name="T50" fmla="*/ 90 w 150"/>
              <a:gd name="T51" fmla="*/ 2 h 150"/>
              <a:gd name="T52" fmla="*/ 104 w 150"/>
              <a:gd name="T53" fmla="*/ 6 h 150"/>
              <a:gd name="T54" fmla="*/ 116 w 150"/>
              <a:gd name="T55" fmla="*/ 12 h 150"/>
              <a:gd name="T56" fmla="*/ 128 w 150"/>
              <a:gd name="T57" fmla="*/ 22 h 150"/>
              <a:gd name="T58" fmla="*/ 136 w 150"/>
              <a:gd name="T59" fmla="*/ 32 h 150"/>
              <a:gd name="T60" fmla="*/ 144 w 150"/>
              <a:gd name="T61" fmla="*/ 46 h 150"/>
              <a:gd name="T62" fmla="*/ 148 w 150"/>
              <a:gd name="T63" fmla="*/ 60 h 150"/>
              <a:gd name="T64" fmla="*/ 148 w 150"/>
              <a:gd name="T65" fmla="*/ 74 h 150"/>
              <a:gd name="T66" fmla="*/ 150 w 150"/>
              <a:gd name="T67" fmla="*/ 74 h 1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0"/>
              <a:gd name="T103" fmla="*/ 0 h 150"/>
              <a:gd name="T104" fmla="*/ 150 w 150"/>
              <a:gd name="T105" fmla="*/ 150 h 1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0" h="150">
                <a:moveTo>
                  <a:pt x="150" y="74"/>
                </a:moveTo>
                <a:lnTo>
                  <a:pt x="148" y="90"/>
                </a:lnTo>
                <a:lnTo>
                  <a:pt x="144" y="104"/>
                </a:lnTo>
                <a:lnTo>
                  <a:pt x="136" y="116"/>
                </a:lnTo>
                <a:lnTo>
                  <a:pt x="128" y="128"/>
                </a:lnTo>
                <a:lnTo>
                  <a:pt x="116" y="136"/>
                </a:lnTo>
                <a:lnTo>
                  <a:pt x="104" y="144"/>
                </a:lnTo>
                <a:lnTo>
                  <a:pt x="90" y="148"/>
                </a:lnTo>
                <a:lnTo>
                  <a:pt x="74" y="150"/>
                </a:lnTo>
                <a:lnTo>
                  <a:pt x="60" y="148"/>
                </a:lnTo>
                <a:lnTo>
                  <a:pt x="46" y="144"/>
                </a:lnTo>
                <a:lnTo>
                  <a:pt x="32" y="136"/>
                </a:lnTo>
                <a:lnTo>
                  <a:pt x="22" y="128"/>
                </a:lnTo>
                <a:lnTo>
                  <a:pt x="12" y="116"/>
                </a:lnTo>
                <a:lnTo>
                  <a:pt x="6" y="104"/>
                </a:lnTo>
                <a:lnTo>
                  <a:pt x="2" y="90"/>
                </a:lnTo>
                <a:lnTo>
                  <a:pt x="0" y="74"/>
                </a:lnTo>
                <a:lnTo>
                  <a:pt x="2" y="60"/>
                </a:lnTo>
                <a:lnTo>
                  <a:pt x="6" y="46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6" y="6"/>
                </a:lnTo>
                <a:lnTo>
                  <a:pt x="60" y="2"/>
                </a:lnTo>
                <a:lnTo>
                  <a:pt x="74" y="0"/>
                </a:lnTo>
                <a:lnTo>
                  <a:pt x="90" y="2"/>
                </a:lnTo>
                <a:lnTo>
                  <a:pt x="104" y="6"/>
                </a:lnTo>
                <a:lnTo>
                  <a:pt x="116" y="12"/>
                </a:lnTo>
                <a:lnTo>
                  <a:pt x="128" y="22"/>
                </a:lnTo>
                <a:lnTo>
                  <a:pt x="136" y="32"/>
                </a:lnTo>
                <a:lnTo>
                  <a:pt x="144" y="46"/>
                </a:lnTo>
                <a:lnTo>
                  <a:pt x="148" y="60"/>
                </a:lnTo>
                <a:lnTo>
                  <a:pt x="148" y="74"/>
                </a:lnTo>
                <a:lnTo>
                  <a:pt x="150" y="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79" name="Freeform 40"/>
          <p:cNvSpPr>
            <a:spLocks/>
          </p:cNvSpPr>
          <p:nvPr/>
        </p:nvSpPr>
        <p:spPr bwMode="auto">
          <a:xfrm>
            <a:off x="2411413" y="5089525"/>
            <a:ext cx="238125" cy="238125"/>
          </a:xfrm>
          <a:custGeom>
            <a:avLst/>
            <a:gdLst>
              <a:gd name="T0" fmla="*/ 150 w 150"/>
              <a:gd name="T1" fmla="*/ 74 h 150"/>
              <a:gd name="T2" fmla="*/ 148 w 150"/>
              <a:gd name="T3" fmla="*/ 90 h 150"/>
              <a:gd name="T4" fmla="*/ 144 w 150"/>
              <a:gd name="T5" fmla="*/ 104 h 150"/>
              <a:gd name="T6" fmla="*/ 136 w 150"/>
              <a:gd name="T7" fmla="*/ 116 h 150"/>
              <a:gd name="T8" fmla="*/ 128 w 150"/>
              <a:gd name="T9" fmla="*/ 128 h 150"/>
              <a:gd name="T10" fmla="*/ 116 w 150"/>
              <a:gd name="T11" fmla="*/ 136 h 150"/>
              <a:gd name="T12" fmla="*/ 104 w 150"/>
              <a:gd name="T13" fmla="*/ 144 h 150"/>
              <a:gd name="T14" fmla="*/ 90 w 150"/>
              <a:gd name="T15" fmla="*/ 148 h 150"/>
              <a:gd name="T16" fmla="*/ 74 w 150"/>
              <a:gd name="T17" fmla="*/ 150 h 150"/>
              <a:gd name="T18" fmla="*/ 60 w 150"/>
              <a:gd name="T19" fmla="*/ 148 h 150"/>
              <a:gd name="T20" fmla="*/ 46 w 150"/>
              <a:gd name="T21" fmla="*/ 144 h 150"/>
              <a:gd name="T22" fmla="*/ 32 w 150"/>
              <a:gd name="T23" fmla="*/ 136 h 150"/>
              <a:gd name="T24" fmla="*/ 22 w 150"/>
              <a:gd name="T25" fmla="*/ 128 h 150"/>
              <a:gd name="T26" fmla="*/ 12 w 150"/>
              <a:gd name="T27" fmla="*/ 116 h 150"/>
              <a:gd name="T28" fmla="*/ 6 w 150"/>
              <a:gd name="T29" fmla="*/ 104 h 150"/>
              <a:gd name="T30" fmla="*/ 2 w 150"/>
              <a:gd name="T31" fmla="*/ 90 h 150"/>
              <a:gd name="T32" fmla="*/ 0 w 150"/>
              <a:gd name="T33" fmla="*/ 74 h 150"/>
              <a:gd name="T34" fmla="*/ 2 w 150"/>
              <a:gd name="T35" fmla="*/ 60 h 150"/>
              <a:gd name="T36" fmla="*/ 6 w 150"/>
              <a:gd name="T37" fmla="*/ 46 h 150"/>
              <a:gd name="T38" fmla="*/ 12 w 150"/>
              <a:gd name="T39" fmla="*/ 32 h 150"/>
              <a:gd name="T40" fmla="*/ 22 w 150"/>
              <a:gd name="T41" fmla="*/ 22 h 150"/>
              <a:gd name="T42" fmla="*/ 32 w 150"/>
              <a:gd name="T43" fmla="*/ 12 h 150"/>
              <a:gd name="T44" fmla="*/ 46 w 150"/>
              <a:gd name="T45" fmla="*/ 6 h 150"/>
              <a:gd name="T46" fmla="*/ 60 w 150"/>
              <a:gd name="T47" fmla="*/ 2 h 150"/>
              <a:gd name="T48" fmla="*/ 74 w 150"/>
              <a:gd name="T49" fmla="*/ 0 h 150"/>
              <a:gd name="T50" fmla="*/ 90 w 150"/>
              <a:gd name="T51" fmla="*/ 2 h 150"/>
              <a:gd name="T52" fmla="*/ 104 w 150"/>
              <a:gd name="T53" fmla="*/ 6 h 150"/>
              <a:gd name="T54" fmla="*/ 116 w 150"/>
              <a:gd name="T55" fmla="*/ 12 h 150"/>
              <a:gd name="T56" fmla="*/ 128 w 150"/>
              <a:gd name="T57" fmla="*/ 22 h 150"/>
              <a:gd name="T58" fmla="*/ 136 w 150"/>
              <a:gd name="T59" fmla="*/ 32 h 150"/>
              <a:gd name="T60" fmla="*/ 144 w 150"/>
              <a:gd name="T61" fmla="*/ 46 h 150"/>
              <a:gd name="T62" fmla="*/ 148 w 150"/>
              <a:gd name="T63" fmla="*/ 60 h 150"/>
              <a:gd name="T64" fmla="*/ 148 w 150"/>
              <a:gd name="T65" fmla="*/ 74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0"/>
              <a:gd name="T100" fmla="*/ 0 h 150"/>
              <a:gd name="T101" fmla="*/ 150 w 150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0" h="150">
                <a:moveTo>
                  <a:pt x="150" y="74"/>
                </a:moveTo>
                <a:lnTo>
                  <a:pt x="148" y="90"/>
                </a:lnTo>
                <a:lnTo>
                  <a:pt x="144" y="104"/>
                </a:lnTo>
                <a:lnTo>
                  <a:pt x="136" y="116"/>
                </a:lnTo>
                <a:lnTo>
                  <a:pt x="128" y="128"/>
                </a:lnTo>
                <a:lnTo>
                  <a:pt x="116" y="136"/>
                </a:lnTo>
                <a:lnTo>
                  <a:pt x="104" y="144"/>
                </a:lnTo>
                <a:lnTo>
                  <a:pt x="90" y="148"/>
                </a:lnTo>
                <a:lnTo>
                  <a:pt x="74" y="150"/>
                </a:lnTo>
                <a:lnTo>
                  <a:pt x="60" y="148"/>
                </a:lnTo>
                <a:lnTo>
                  <a:pt x="46" y="144"/>
                </a:lnTo>
                <a:lnTo>
                  <a:pt x="32" y="136"/>
                </a:lnTo>
                <a:lnTo>
                  <a:pt x="22" y="128"/>
                </a:lnTo>
                <a:lnTo>
                  <a:pt x="12" y="116"/>
                </a:lnTo>
                <a:lnTo>
                  <a:pt x="6" y="104"/>
                </a:lnTo>
                <a:lnTo>
                  <a:pt x="2" y="90"/>
                </a:lnTo>
                <a:lnTo>
                  <a:pt x="0" y="74"/>
                </a:lnTo>
                <a:lnTo>
                  <a:pt x="2" y="60"/>
                </a:lnTo>
                <a:lnTo>
                  <a:pt x="6" y="46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6" y="6"/>
                </a:lnTo>
                <a:lnTo>
                  <a:pt x="60" y="2"/>
                </a:lnTo>
                <a:lnTo>
                  <a:pt x="74" y="0"/>
                </a:lnTo>
                <a:lnTo>
                  <a:pt x="90" y="2"/>
                </a:lnTo>
                <a:lnTo>
                  <a:pt x="104" y="6"/>
                </a:lnTo>
                <a:lnTo>
                  <a:pt x="116" y="12"/>
                </a:lnTo>
                <a:lnTo>
                  <a:pt x="128" y="22"/>
                </a:lnTo>
                <a:lnTo>
                  <a:pt x="136" y="32"/>
                </a:lnTo>
                <a:lnTo>
                  <a:pt x="144" y="46"/>
                </a:lnTo>
                <a:lnTo>
                  <a:pt x="148" y="60"/>
                </a:lnTo>
                <a:lnTo>
                  <a:pt x="148" y="74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0" name="Freeform 41"/>
          <p:cNvSpPr>
            <a:spLocks/>
          </p:cNvSpPr>
          <p:nvPr/>
        </p:nvSpPr>
        <p:spPr bwMode="auto">
          <a:xfrm>
            <a:off x="4513263" y="5089525"/>
            <a:ext cx="236537" cy="238125"/>
          </a:xfrm>
          <a:custGeom>
            <a:avLst/>
            <a:gdLst>
              <a:gd name="T0" fmla="*/ 149 w 149"/>
              <a:gd name="T1" fmla="*/ 74 h 150"/>
              <a:gd name="T2" fmla="*/ 149 w 149"/>
              <a:gd name="T3" fmla="*/ 90 h 150"/>
              <a:gd name="T4" fmla="*/ 143 w 149"/>
              <a:gd name="T5" fmla="*/ 104 h 150"/>
              <a:gd name="T6" fmla="*/ 137 w 149"/>
              <a:gd name="T7" fmla="*/ 116 h 150"/>
              <a:gd name="T8" fmla="*/ 127 w 149"/>
              <a:gd name="T9" fmla="*/ 128 h 150"/>
              <a:gd name="T10" fmla="*/ 117 w 149"/>
              <a:gd name="T11" fmla="*/ 136 h 150"/>
              <a:gd name="T12" fmla="*/ 105 w 149"/>
              <a:gd name="T13" fmla="*/ 144 h 150"/>
              <a:gd name="T14" fmla="*/ 91 w 149"/>
              <a:gd name="T15" fmla="*/ 148 h 150"/>
              <a:gd name="T16" fmla="*/ 75 w 149"/>
              <a:gd name="T17" fmla="*/ 150 h 150"/>
              <a:gd name="T18" fmla="*/ 59 w 149"/>
              <a:gd name="T19" fmla="*/ 148 h 150"/>
              <a:gd name="T20" fmla="*/ 45 w 149"/>
              <a:gd name="T21" fmla="*/ 144 h 150"/>
              <a:gd name="T22" fmla="*/ 32 w 149"/>
              <a:gd name="T23" fmla="*/ 136 h 150"/>
              <a:gd name="T24" fmla="*/ 22 w 149"/>
              <a:gd name="T25" fmla="*/ 128 h 150"/>
              <a:gd name="T26" fmla="*/ 12 w 149"/>
              <a:gd name="T27" fmla="*/ 116 h 150"/>
              <a:gd name="T28" fmla="*/ 6 w 149"/>
              <a:gd name="T29" fmla="*/ 104 h 150"/>
              <a:gd name="T30" fmla="*/ 0 w 149"/>
              <a:gd name="T31" fmla="*/ 90 h 150"/>
              <a:gd name="T32" fmla="*/ 0 w 149"/>
              <a:gd name="T33" fmla="*/ 74 h 150"/>
              <a:gd name="T34" fmla="*/ 0 w 149"/>
              <a:gd name="T35" fmla="*/ 60 h 150"/>
              <a:gd name="T36" fmla="*/ 6 w 149"/>
              <a:gd name="T37" fmla="*/ 46 h 150"/>
              <a:gd name="T38" fmla="*/ 12 w 149"/>
              <a:gd name="T39" fmla="*/ 32 h 150"/>
              <a:gd name="T40" fmla="*/ 22 w 149"/>
              <a:gd name="T41" fmla="*/ 22 h 150"/>
              <a:gd name="T42" fmla="*/ 32 w 149"/>
              <a:gd name="T43" fmla="*/ 12 h 150"/>
              <a:gd name="T44" fmla="*/ 45 w 149"/>
              <a:gd name="T45" fmla="*/ 6 h 150"/>
              <a:gd name="T46" fmla="*/ 59 w 149"/>
              <a:gd name="T47" fmla="*/ 2 h 150"/>
              <a:gd name="T48" fmla="*/ 75 w 149"/>
              <a:gd name="T49" fmla="*/ 0 h 150"/>
              <a:gd name="T50" fmla="*/ 91 w 149"/>
              <a:gd name="T51" fmla="*/ 2 h 150"/>
              <a:gd name="T52" fmla="*/ 105 w 149"/>
              <a:gd name="T53" fmla="*/ 6 h 150"/>
              <a:gd name="T54" fmla="*/ 117 w 149"/>
              <a:gd name="T55" fmla="*/ 12 h 150"/>
              <a:gd name="T56" fmla="*/ 127 w 149"/>
              <a:gd name="T57" fmla="*/ 22 h 150"/>
              <a:gd name="T58" fmla="*/ 137 w 149"/>
              <a:gd name="T59" fmla="*/ 32 h 150"/>
              <a:gd name="T60" fmla="*/ 143 w 149"/>
              <a:gd name="T61" fmla="*/ 46 h 150"/>
              <a:gd name="T62" fmla="*/ 149 w 149"/>
              <a:gd name="T63" fmla="*/ 60 h 150"/>
              <a:gd name="T64" fmla="*/ 149 w 149"/>
              <a:gd name="T65" fmla="*/ 72 h 150"/>
              <a:gd name="T66" fmla="*/ 149 w 149"/>
              <a:gd name="T67" fmla="*/ 74 h 1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9"/>
              <a:gd name="T103" fmla="*/ 0 h 150"/>
              <a:gd name="T104" fmla="*/ 149 w 149"/>
              <a:gd name="T105" fmla="*/ 150 h 1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9" h="150">
                <a:moveTo>
                  <a:pt x="149" y="74"/>
                </a:moveTo>
                <a:lnTo>
                  <a:pt x="149" y="90"/>
                </a:lnTo>
                <a:lnTo>
                  <a:pt x="143" y="104"/>
                </a:lnTo>
                <a:lnTo>
                  <a:pt x="137" y="116"/>
                </a:lnTo>
                <a:lnTo>
                  <a:pt x="127" y="128"/>
                </a:lnTo>
                <a:lnTo>
                  <a:pt x="117" y="136"/>
                </a:lnTo>
                <a:lnTo>
                  <a:pt x="105" y="144"/>
                </a:lnTo>
                <a:lnTo>
                  <a:pt x="91" y="148"/>
                </a:lnTo>
                <a:lnTo>
                  <a:pt x="75" y="150"/>
                </a:lnTo>
                <a:lnTo>
                  <a:pt x="59" y="148"/>
                </a:lnTo>
                <a:lnTo>
                  <a:pt x="45" y="144"/>
                </a:lnTo>
                <a:lnTo>
                  <a:pt x="32" y="136"/>
                </a:lnTo>
                <a:lnTo>
                  <a:pt x="22" y="128"/>
                </a:lnTo>
                <a:lnTo>
                  <a:pt x="12" y="116"/>
                </a:lnTo>
                <a:lnTo>
                  <a:pt x="6" y="104"/>
                </a:lnTo>
                <a:lnTo>
                  <a:pt x="0" y="90"/>
                </a:lnTo>
                <a:lnTo>
                  <a:pt x="0" y="74"/>
                </a:lnTo>
                <a:lnTo>
                  <a:pt x="0" y="60"/>
                </a:lnTo>
                <a:lnTo>
                  <a:pt x="6" y="46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5" y="6"/>
                </a:lnTo>
                <a:lnTo>
                  <a:pt x="59" y="2"/>
                </a:lnTo>
                <a:lnTo>
                  <a:pt x="75" y="0"/>
                </a:lnTo>
                <a:lnTo>
                  <a:pt x="91" y="2"/>
                </a:lnTo>
                <a:lnTo>
                  <a:pt x="105" y="6"/>
                </a:lnTo>
                <a:lnTo>
                  <a:pt x="117" y="12"/>
                </a:lnTo>
                <a:lnTo>
                  <a:pt x="127" y="22"/>
                </a:lnTo>
                <a:lnTo>
                  <a:pt x="137" y="32"/>
                </a:lnTo>
                <a:lnTo>
                  <a:pt x="143" y="46"/>
                </a:lnTo>
                <a:lnTo>
                  <a:pt x="149" y="60"/>
                </a:lnTo>
                <a:lnTo>
                  <a:pt x="149" y="72"/>
                </a:lnTo>
                <a:lnTo>
                  <a:pt x="149" y="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1" name="Freeform 42"/>
          <p:cNvSpPr>
            <a:spLocks/>
          </p:cNvSpPr>
          <p:nvPr/>
        </p:nvSpPr>
        <p:spPr bwMode="auto">
          <a:xfrm>
            <a:off x="4513263" y="5089525"/>
            <a:ext cx="236537" cy="238125"/>
          </a:xfrm>
          <a:custGeom>
            <a:avLst/>
            <a:gdLst>
              <a:gd name="T0" fmla="*/ 149 w 149"/>
              <a:gd name="T1" fmla="*/ 74 h 150"/>
              <a:gd name="T2" fmla="*/ 149 w 149"/>
              <a:gd name="T3" fmla="*/ 90 h 150"/>
              <a:gd name="T4" fmla="*/ 143 w 149"/>
              <a:gd name="T5" fmla="*/ 104 h 150"/>
              <a:gd name="T6" fmla="*/ 137 w 149"/>
              <a:gd name="T7" fmla="*/ 116 h 150"/>
              <a:gd name="T8" fmla="*/ 127 w 149"/>
              <a:gd name="T9" fmla="*/ 128 h 150"/>
              <a:gd name="T10" fmla="*/ 117 w 149"/>
              <a:gd name="T11" fmla="*/ 136 h 150"/>
              <a:gd name="T12" fmla="*/ 105 w 149"/>
              <a:gd name="T13" fmla="*/ 144 h 150"/>
              <a:gd name="T14" fmla="*/ 91 w 149"/>
              <a:gd name="T15" fmla="*/ 148 h 150"/>
              <a:gd name="T16" fmla="*/ 75 w 149"/>
              <a:gd name="T17" fmla="*/ 150 h 150"/>
              <a:gd name="T18" fmla="*/ 59 w 149"/>
              <a:gd name="T19" fmla="*/ 148 h 150"/>
              <a:gd name="T20" fmla="*/ 45 w 149"/>
              <a:gd name="T21" fmla="*/ 144 h 150"/>
              <a:gd name="T22" fmla="*/ 32 w 149"/>
              <a:gd name="T23" fmla="*/ 136 h 150"/>
              <a:gd name="T24" fmla="*/ 22 w 149"/>
              <a:gd name="T25" fmla="*/ 128 h 150"/>
              <a:gd name="T26" fmla="*/ 12 w 149"/>
              <a:gd name="T27" fmla="*/ 116 h 150"/>
              <a:gd name="T28" fmla="*/ 6 w 149"/>
              <a:gd name="T29" fmla="*/ 104 h 150"/>
              <a:gd name="T30" fmla="*/ 0 w 149"/>
              <a:gd name="T31" fmla="*/ 90 h 150"/>
              <a:gd name="T32" fmla="*/ 0 w 149"/>
              <a:gd name="T33" fmla="*/ 74 h 150"/>
              <a:gd name="T34" fmla="*/ 0 w 149"/>
              <a:gd name="T35" fmla="*/ 60 h 150"/>
              <a:gd name="T36" fmla="*/ 6 w 149"/>
              <a:gd name="T37" fmla="*/ 46 h 150"/>
              <a:gd name="T38" fmla="*/ 12 w 149"/>
              <a:gd name="T39" fmla="*/ 32 h 150"/>
              <a:gd name="T40" fmla="*/ 22 w 149"/>
              <a:gd name="T41" fmla="*/ 22 h 150"/>
              <a:gd name="T42" fmla="*/ 32 w 149"/>
              <a:gd name="T43" fmla="*/ 12 h 150"/>
              <a:gd name="T44" fmla="*/ 45 w 149"/>
              <a:gd name="T45" fmla="*/ 6 h 150"/>
              <a:gd name="T46" fmla="*/ 59 w 149"/>
              <a:gd name="T47" fmla="*/ 2 h 150"/>
              <a:gd name="T48" fmla="*/ 75 w 149"/>
              <a:gd name="T49" fmla="*/ 0 h 150"/>
              <a:gd name="T50" fmla="*/ 91 w 149"/>
              <a:gd name="T51" fmla="*/ 2 h 150"/>
              <a:gd name="T52" fmla="*/ 105 w 149"/>
              <a:gd name="T53" fmla="*/ 6 h 150"/>
              <a:gd name="T54" fmla="*/ 117 w 149"/>
              <a:gd name="T55" fmla="*/ 12 h 150"/>
              <a:gd name="T56" fmla="*/ 127 w 149"/>
              <a:gd name="T57" fmla="*/ 22 h 150"/>
              <a:gd name="T58" fmla="*/ 137 w 149"/>
              <a:gd name="T59" fmla="*/ 32 h 150"/>
              <a:gd name="T60" fmla="*/ 143 w 149"/>
              <a:gd name="T61" fmla="*/ 46 h 150"/>
              <a:gd name="T62" fmla="*/ 149 w 149"/>
              <a:gd name="T63" fmla="*/ 60 h 150"/>
              <a:gd name="T64" fmla="*/ 149 w 149"/>
              <a:gd name="T65" fmla="*/ 72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9"/>
              <a:gd name="T100" fmla="*/ 0 h 150"/>
              <a:gd name="T101" fmla="*/ 149 w 149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9" h="150">
                <a:moveTo>
                  <a:pt x="149" y="74"/>
                </a:moveTo>
                <a:lnTo>
                  <a:pt x="149" y="90"/>
                </a:lnTo>
                <a:lnTo>
                  <a:pt x="143" y="104"/>
                </a:lnTo>
                <a:lnTo>
                  <a:pt x="137" y="116"/>
                </a:lnTo>
                <a:lnTo>
                  <a:pt x="127" y="128"/>
                </a:lnTo>
                <a:lnTo>
                  <a:pt x="117" y="136"/>
                </a:lnTo>
                <a:lnTo>
                  <a:pt x="105" y="144"/>
                </a:lnTo>
                <a:lnTo>
                  <a:pt x="91" y="148"/>
                </a:lnTo>
                <a:lnTo>
                  <a:pt x="75" y="150"/>
                </a:lnTo>
                <a:lnTo>
                  <a:pt x="59" y="148"/>
                </a:lnTo>
                <a:lnTo>
                  <a:pt x="45" y="144"/>
                </a:lnTo>
                <a:lnTo>
                  <a:pt x="32" y="136"/>
                </a:lnTo>
                <a:lnTo>
                  <a:pt x="22" y="128"/>
                </a:lnTo>
                <a:lnTo>
                  <a:pt x="12" y="116"/>
                </a:lnTo>
                <a:lnTo>
                  <a:pt x="6" y="104"/>
                </a:lnTo>
                <a:lnTo>
                  <a:pt x="0" y="90"/>
                </a:lnTo>
                <a:lnTo>
                  <a:pt x="0" y="74"/>
                </a:lnTo>
                <a:lnTo>
                  <a:pt x="0" y="60"/>
                </a:lnTo>
                <a:lnTo>
                  <a:pt x="6" y="46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5" y="6"/>
                </a:lnTo>
                <a:lnTo>
                  <a:pt x="59" y="2"/>
                </a:lnTo>
                <a:lnTo>
                  <a:pt x="75" y="0"/>
                </a:lnTo>
                <a:lnTo>
                  <a:pt x="91" y="2"/>
                </a:lnTo>
                <a:lnTo>
                  <a:pt x="105" y="6"/>
                </a:lnTo>
                <a:lnTo>
                  <a:pt x="117" y="12"/>
                </a:lnTo>
                <a:lnTo>
                  <a:pt x="127" y="22"/>
                </a:lnTo>
                <a:lnTo>
                  <a:pt x="137" y="32"/>
                </a:lnTo>
                <a:lnTo>
                  <a:pt x="143" y="46"/>
                </a:lnTo>
                <a:lnTo>
                  <a:pt x="149" y="60"/>
                </a:lnTo>
                <a:lnTo>
                  <a:pt x="149" y="72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2" name="Freeform 43"/>
          <p:cNvSpPr>
            <a:spLocks/>
          </p:cNvSpPr>
          <p:nvPr/>
        </p:nvSpPr>
        <p:spPr bwMode="auto">
          <a:xfrm>
            <a:off x="6670675" y="5089525"/>
            <a:ext cx="238125" cy="238125"/>
          </a:xfrm>
          <a:custGeom>
            <a:avLst/>
            <a:gdLst>
              <a:gd name="T0" fmla="*/ 150 w 150"/>
              <a:gd name="T1" fmla="*/ 74 h 150"/>
              <a:gd name="T2" fmla="*/ 148 w 150"/>
              <a:gd name="T3" fmla="*/ 90 h 150"/>
              <a:gd name="T4" fmla="*/ 144 w 150"/>
              <a:gd name="T5" fmla="*/ 104 h 150"/>
              <a:gd name="T6" fmla="*/ 136 w 150"/>
              <a:gd name="T7" fmla="*/ 116 h 150"/>
              <a:gd name="T8" fmla="*/ 128 w 150"/>
              <a:gd name="T9" fmla="*/ 128 h 150"/>
              <a:gd name="T10" fmla="*/ 116 w 150"/>
              <a:gd name="T11" fmla="*/ 136 h 150"/>
              <a:gd name="T12" fmla="*/ 104 w 150"/>
              <a:gd name="T13" fmla="*/ 144 h 150"/>
              <a:gd name="T14" fmla="*/ 90 w 150"/>
              <a:gd name="T15" fmla="*/ 148 h 150"/>
              <a:gd name="T16" fmla="*/ 74 w 150"/>
              <a:gd name="T17" fmla="*/ 150 h 150"/>
              <a:gd name="T18" fmla="*/ 60 w 150"/>
              <a:gd name="T19" fmla="*/ 148 h 150"/>
              <a:gd name="T20" fmla="*/ 46 w 150"/>
              <a:gd name="T21" fmla="*/ 144 h 150"/>
              <a:gd name="T22" fmla="*/ 32 w 150"/>
              <a:gd name="T23" fmla="*/ 136 h 150"/>
              <a:gd name="T24" fmla="*/ 22 w 150"/>
              <a:gd name="T25" fmla="*/ 128 h 150"/>
              <a:gd name="T26" fmla="*/ 12 w 150"/>
              <a:gd name="T27" fmla="*/ 116 h 150"/>
              <a:gd name="T28" fmla="*/ 6 w 150"/>
              <a:gd name="T29" fmla="*/ 104 h 150"/>
              <a:gd name="T30" fmla="*/ 2 w 150"/>
              <a:gd name="T31" fmla="*/ 90 h 150"/>
              <a:gd name="T32" fmla="*/ 0 w 150"/>
              <a:gd name="T33" fmla="*/ 74 h 150"/>
              <a:gd name="T34" fmla="*/ 2 w 150"/>
              <a:gd name="T35" fmla="*/ 60 h 150"/>
              <a:gd name="T36" fmla="*/ 6 w 150"/>
              <a:gd name="T37" fmla="*/ 46 h 150"/>
              <a:gd name="T38" fmla="*/ 12 w 150"/>
              <a:gd name="T39" fmla="*/ 32 h 150"/>
              <a:gd name="T40" fmla="*/ 22 w 150"/>
              <a:gd name="T41" fmla="*/ 22 h 150"/>
              <a:gd name="T42" fmla="*/ 32 w 150"/>
              <a:gd name="T43" fmla="*/ 12 h 150"/>
              <a:gd name="T44" fmla="*/ 46 w 150"/>
              <a:gd name="T45" fmla="*/ 6 h 150"/>
              <a:gd name="T46" fmla="*/ 60 w 150"/>
              <a:gd name="T47" fmla="*/ 2 h 150"/>
              <a:gd name="T48" fmla="*/ 74 w 150"/>
              <a:gd name="T49" fmla="*/ 0 h 150"/>
              <a:gd name="T50" fmla="*/ 90 w 150"/>
              <a:gd name="T51" fmla="*/ 2 h 150"/>
              <a:gd name="T52" fmla="*/ 104 w 150"/>
              <a:gd name="T53" fmla="*/ 6 h 150"/>
              <a:gd name="T54" fmla="*/ 116 w 150"/>
              <a:gd name="T55" fmla="*/ 12 h 150"/>
              <a:gd name="T56" fmla="*/ 128 w 150"/>
              <a:gd name="T57" fmla="*/ 22 h 150"/>
              <a:gd name="T58" fmla="*/ 136 w 150"/>
              <a:gd name="T59" fmla="*/ 32 h 150"/>
              <a:gd name="T60" fmla="*/ 144 w 150"/>
              <a:gd name="T61" fmla="*/ 46 h 150"/>
              <a:gd name="T62" fmla="*/ 148 w 150"/>
              <a:gd name="T63" fmla="*/ 60 h 150"/>
              <a:gd name="T64" fmla="*/ 148 w 150"/>
              <a:gd name="T65" fmla="*/ 74 h 150"/>
              <a:gd name="T66" fmla="*/ 150 w 150"/>
              <a:gd name="T67" fmla="*/ 74 h 1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0"/>
              <a:gd name="T103" fmla="*/ 0 h 150"/>
              <a:gd name="T104" fmla="*/ 150 w 150"/>
              <a:gd name="T105" fmla="*/ 150 h 1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0" h="150">
                <a:moveTo>
                  <a:pt x="150" y="74"/>
                </a:moveTo>
                <a:lnTo>
                  <a:pt x="148" y="90"/>
                </a:lnTo>
                <a:lnTo>
                  <a:pt x="144" y="104"/>
                </a:lnTo>
                <a:lnTo>
                  <a:pt x="136" y="116"/>
                </a:lnTo>
                <a:lnTo>
                  <a:pt x="128" y="128"/>
                </a:lnTo>
                <a:lnTo>
                  <a:pt x="116" y="136"/>
                </a:lnTo>
                <a:lnTo>
                  <a:pt x="104" y="144"/>
                </a:lnTo>
                <a:lnTo>
                  <a:pt x="90" y="148"/>
                </a:lnTo>
                <a:lnTo>
                  <a:pt x="74" y="150"/>
                </a:lnTo>
                <a:lnTo>
                  <a:pt x="60" y="148"/>
                </a:lnTo>
                <a:lnTo>
                  <a:pt x="46" y="144"/>
                </a:lnTo>
                <a:lnTo>
                  <a:pt x="32" y="136"/>
                </a:lnTo>
                <a:lnTo>
                  <a:pt x="22" y="128"/>
                </a:lnTo>
                <a:lnTo>
                  <a:pt x="12" y="116"/>
                </a:lnTo>
                <a:lnTo>
                  <a:pt x="6" y="104"/>
                </a:lnTo>
                <a:lnTo>
                  <a:pt x="2" y="90"/>
                </a:lnTo>
                <a:lnTo>
                  <a:pt x="0" y="74"/>
                </a:lnTo>
                <a:lnTo>
                  <a:pt x="2" y="60"/>
                </a:lnTo>
                <a:lnTo>
                  <a:pt x="6" y="46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6" y="6"/>
                </a:lnTo>
                <a:lnTo>
                  <a:pt x="60" y="2"/>
                </a:lnTo>
                <a:lnTo>
                  <a:pt x="74" y="0"/>
                </a:lnTo>
                <a:lnTo>
                  <a:pt x="90" y="2"/>
                </a:lnTo>
                <a:lnTo>
                  <a:pt x="104" y="6"/>
                </a:lnTo>
                <a:lnTo>
                  <a:pt x="116" y="12"/>
                </a:lnTo>
                <a:lnTo>
                  <a:pt x="128" y="22"/>
                </a:lnTo>
                <a:lnTo>
                  <a:pt x="136" y="32"/>
                </a:lnTo>
                <a:lnTo>
                  <a:pt x="144" y="46"/>
                </a:lnTo>
                <a:lnTo>
                  <a:pt x="148" y="60"/>
                </a:lnTo>
                <a:lnTo>
                  <a:pt x="148" y="74"/>
                </a:lnTo>
                <a:lnTo>
                  <a:pt x="150" y="7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3" name="Freeform 44"/>
          <p:cNvSpPr>
            <a:spLocks/>
          </p:cNvSpPr>
          <p:nvPr/>
        </p:nvSpPr>
        <p:spPr bwMode="auto">
          <a:xfrm>
            <a:off x="6670675" y="5089525"/>
            <a:ext cx="238125" cy="238125"/>
          </a:xfrm>
          <a:custGeom>
            <a:avLst/>
            <a:gdLst>
              <a:gd name="T0" fmla="*/ 150 w 150"/>
              <a:gd name="T1" fmla="*/ 74 h 150"/>
              <a:gd name="T2" fmla="*/ 148 w 150"/>
              <a:gd name="T3" fmla="*/ 90 h 150"/>
              <a:gd name="T4" fmla="*/ 144 w 150"/>
              <a:gd name="T5" fmla="*/ 104 h 150"/>
              <a:gd name="T6" fmla="*/ 136 w 150"/>
              <a:gd name="T7" fmla="*/ 116 h 150"/>
              <a:gd name="T8" fmla="*/ 128 w 150"/>
              <a:gd name="T9" fmla="*/ 128 h 150"/>
              <a:gd name="T10" fmla="*/ 116 w 150"/>
              <a:gd name="T11" fmla="*/ 136 h 150"/>
              <a:gd name="T12" fmla="*/ 104 w 150"/>
              <a:gd name="T13" fmla="*/ 144 h 150"/>
              <a:gd name="T14" fmla="*/ 90 w 150"/>
              <a:gd name="T15" fmla="*/ 148 h 150"/>
              <a:gd name="T16" fmla="*/ 74 w 150"/>
              <a:gd name="T17" fmla="*/ 150 h 150"/>
              <a:gd name="T18" fmla="*/ 60 w 150"/>
              <a:gd name="T19" fmla="*/ 148 h 150"/>
              <a:gd name="T20" fmla="*/ 46 w 150"/>
              <a:gd name="T21" fmla="*/ 144 h 150"/>
              <a:gd name="T22" fmla="*/ 32 w 150"/>
              <a:gd name="T23" fmla="*/ 136 h 150"/>
              <a:gd name="T24" fmla="*/ 22 w 150"/>
              <a:gd name="T25" fmla="*/ 128 h 150"/>
              <a:gd name="T26" fmla="*/ 12 w 150"/>
              <a:gd name="T27" fmla="*/ 116 h 150"/>
              <a:gd name="T28" fmla="*/ 6 w 150"/>
              <a:gd name="T29" fmla="*/ 104 h 150"/>
              <a:gd name="T30" fmla="*/ 2 w 150"/>
              <a:gd name="T31" fmla="*/ 90 h 150"/>
              <a:gd name="T32" fmla="*/ 0 w 150"/>
              <a:gd name="T33" fmla="*/ 74 h 150"/>
              <a:gd name="T34" fmla="*/ 2 w 150"/>
              <a:gd name="T35" fmla="*/ 60 h 150"/>
              <a:gd name="T36" fmla="*/ 6 w 150"/>
              <a:gd name="T37" fmla="*/ 46 h 150"/>
              <a:gd name="T38" fmla="*/ 12 w 150"/>
              <a:gd name="T39" fmla="*/ 32 h 150"/>
              <a:gd name="T40" fmla="*/ 22 w 150"/>
              <a:gd name="T41" fmla="*/ 22 h 150"/>
              <a:gd name="T42" fmla="*/ 32 w 150"/>
              <a:gd name="T43" fmla="*/ 12 h 150"/>
              <a:gd name="T44" fmla="*/ 46 w 150"/>
              <a:gd name="T45" fmla="*/ 6 h 150"/>
              <a:gd name="T46" fmla="*/ 60 w 150"/>
              <a:gd name="T47" fmla="*/ 2 h 150"/>
              <a:gd name="T48" fmla="*/ 74 w 150"/>
              <a:gd name="T49" fmla="*/ 0 h 150"/>
              <a:gd name="T50" fmla="*/ 90 w 150"/>
              <a:gd name="T51" fmla="*/ 2 h 150"/>
              <a:gd name="T52" fmla="*/ 104 w 150"/>
              <a:gd name="T53" fmla="*/ 6 h 150"/>
              <a:gd name="T54" fmla="*/ 116 w 150"/>
              <a:gd name="T55" fmla="*/ 12 h 150"/>
              <a:gd name="T56" fmla="*/ 128 w 150"/>
              <a:gd name="T57" fmla="*/ 22 h 150"/>
              <a:gd name="T58" fmla="*/ 136 w 150"/>
              <a:gd name="T59" fmla="*/ 32 h 150"/>
              <a:gd name="T60" fmla="*/ 144 w 150"/>
              <a:gd name="T61" fmla="*/ 46 h 150"/>
              <a:gd name="T62" fmla="*/ 148 w 150"/>
              <a:gd name="T63" fmla="*/ 60 h 150"/>
              <a:gd name="T64" fmla="*/ 148 w 150"/>
              <a:gd name="T65" fmla="*/ 74 h 1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0"/>
              <a:gd name="T100" fmla="*/ 0 h 150"/>
              <a:gd name="T101" fmla="*/ 150 w 150"/>
              <a:gd name="T102" fmla="*/ 150 h 1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0" h="150">
                <a:moveTo>
                  <a:pt x="150" y="74"/>
                </a:moveTo>
                <a:lnTo>
                  <a:pt x="148" y="90"/>
                </a:lnTo>
                <a:lnTo>
                  <a:pt x="144" y="104"/>
                </a:lnTo>
                <a:lnTo>
                  <a:pt x="136" y="116"/>
                </a:lnTo>
                <a:lnTo>
                  <a:pt x="128" y="128"/>
                </a:lnTo>
                <a:lnTo>
                  <a:pt x="116" y="136"/>
                </a:lnTo>
                <a:lnTo>
                  <a:pt x="104" y="144"/>
                </a:lnTo>
                <a:lnTo>
                  <a:pt x="90" y="148"/>
                </a:lnTo>
                <a:lnTo>
                  <a:pt x="74" y="150"/>
                </a:lnTo>
                <a:lnTo>
                  <a:pt x="60" y="148"/>
                </a:lnTo>
                <a:lnTo>
                  <a:pt x="46" y="144"/>
                </a:lnTo>
                <a:lnTo>
                  <a:pt x="32" y="136"/>
                </a:lnTo>
                <a:lnTo>
                  <a:pt x="22" y="128"/>
                </a:lnTo>
                <a:lnTo>
                  <a:pt x="12" y="116"/>
                </a:lnTo>
                <a:lnTo>
                  <a:pt x="6" y="104"/>
                </a:lnTo>
                <a:lnTo>
                  <a:pt x="2" y="90"/>
                </a:lnTo>
                <a:lnTo>
                  <a:pt x="0" y="74"/>
                </a:lnTo>
                <a:lnTo>
                  <a:pt x="2" y="60"/>
                </a:lnTo>
                <a:lnTo>
                  <a:pt x="6" y="46"/>
                </a:lnTo>
                <a:lnTo>
                  <a:pt x="12" y="32"/>
                </a:lnTo>
                <a:lnTo>
                  <a:pt x="22" y="22"/>
                </a:lnTo>
                <a:lnTo>
                  <a:pt x="32" y="12"/>
                </a:lnTo>
                <a:lnTo>
                  <a:pt x="46" y="6"/>
                </a:lnTo>
                <a:lnTo>
                  <a:pt x="60" y="2"/>
                </a:lnTo>
                <a:lnTo>
                  <a:pt x="74" y="0"/>
                </a:lnTo>
                <a:lnTo>
                  <a:pt x="90" y="2"/>
                </a:lnTo>
                <a:lnTo>
                  <a:pt x="104" y="6"/>
                </a:lnTo>
                <a:lnTo>
                  <a:pt x="116" y="12"/>
                </a:lnTo>
                <a:lnTo>
                  <a:pt x="128" y="22"/>
                </a:lnTo>
                <a:lnTo>
                  <a:pt x="136" y="32"/>
                </a:lnTo>
                <a:lnTo>
                  <a:pt x="144" y="46"/>
                </a:lnTo>
                <a:lnTo>
                  <a:pt x="148" y="60"/>
                </a:lnTo>
                <a:lnTo>
                  <a:pt x="148" y="74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84" name="Rectangle 45"/>
          <p:cNvSpPr>
            <a:spLocks noChangeArrowheads="1"/>
          </p:cNvSpPr>
          <p:nvPr/>
        </p:nvSpPr>
        <p:spPr bwMode="auto">
          <a:xfrm>
            <a:off x="517525" y="952500"/>
            <a:ext cx="1190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53285" name="Rectangle 46"/>
          <p:cNvSpPr>
            <a:spLocks noChangeArrowheads="1"/>
          </p:cNvSpPr>
          <p:nvPr/>
        </p:nvSpPr>
        <p:spPr bwMode="auto">
          <a:xfrm>
            <a:off x="508000" y="5076825"/>
            <a:ext cx="1190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charset="0"/>
              </a:rPr>
              <a:t>2</a:t>
            </a:r>
            <a:endParaRPr lang="en-US" sz="1400">
              <a:latin typeface="Arial" charset="0"/>
            </a:endParaRPr>
          </a:p>
        </p:txBody>
      </p:sp>
      <p:sp>
        <p:nvSpPr>
          <p:cNvPr id="53286" name="Rectangle 47"/>
          <p:cNvSpPr>
            <a:spLocks noChangeArrowheads="1"/>
          </p:cNvSpPr>
          <p:nvPr/>
        </p:nvSpPr>
        <p:spPr bwMode="auto">
          <a:xfrm>
            <a:off x="452438" y="955675"/>
            <a:ext cx="2705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     Light (photons)</a:t>
            </a: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activates visual pigment.</a:t>
            </a:r>
            <a:endParaRPr lang="en-US" sz="1400" b="1">
              <a:latin typeface="Arial" charset="0"/>
            </a:endParaRPr>
          </a:p>
        </p:txBody>
      </p:sp>
      <p:sp>
        <p:nvSpPr>
          <p:cNvPr id="53287" name="Rectangle 48"/>
          <p:cNvSpPr>
            <a:spLocks noChangeArrowheads="1"/>
          </p:cNvSpPr>
          <p:nvPr/>
        </p:nvSpPr>
        <p:spPr bwMode="auto">
          <a:xfrm>
            <a:off x="452438" y="5076825"/>
            <a:ext cx="1651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     Visual pig-</a:t>
            </a: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ment activates </a:t>
            </a:r>
            <a:endParaRPr lang="en-US" sz="14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transducin</a:t>
            </a:r>
            <a:endParaRPr lang="en-US" sz="14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(G protein).</a:t>
            </a:r>
            <a:endParaRPr lang="en-US" sz="1400" b="1">
              <a:latin typeface="Arial" charset="0"/>
            </a:endParaRPr>
          </a:p>
        </p:txBody>
      </p:sp>
      <p:sp>
        <p:nvSpPr>
          <p:cNvPr id="53288" name="Rectangle 49"/>
          <p:cNvSpPr>
            <a:spLocks noChangeArrowheads="1"/>
          </p:cNvSpPr>
          <p:nvPr/>
        </p:nvSpPr>
        <p:spPr bwMode="auto">
          <a:xfrm>
            <a:off x="2473325" y="5073650"/>
            <a:ext cx="1190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charset="0"/>
              </a:rPr>
              <a:t>3</a:t>
            </a:r>
            <a:endParaRPr lang="en-US" sz="1400">
              <a:latin typeface="Arial" charset="0"/>
            </a:endParaRPr>
          </a:p>
        </p:txBody>
      </p:sp>
      <p:sp>
        <p:nvSpPr>
          <p:cNvPr id="53289" name="Rectangle 50"/>
          <p:cNvSpPr>
            <a:spLocks noChangeArrowheads="1"/>
          </p:cNvSpPr>
          <p:nvPr/>
        </p:nvSpPr>
        <p:spPr bwMode="auto">
          <a:xfrm>
            <a:off x="2417763" y="5076825"/>
            <a:ext cx="1714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     Transducin </a:t>
            </a: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activates </a:t>
            </a:r>
            <a:endParaRPr lang="en-US" sz="14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phosphodiester</a:t>
            </a:r>
            <a:endParaRPr lang="en-US" sz="14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ase (PDE).</a:t>
            </a:r>
            <a:endParaRPr lang="en-US" sz="1400" b="1">
              <a:latin typeface="Arial" charset="0"/>
            </a:endParaRPr>
          </a:p>
        </p:txBody>
      </p:sp>
      <p:sp>
        <p:nvSpPr>
          <p:cNvPr id="53290" name="Rectangle 51"/>
          <p:cNvSpPr>
            <a:spLocks noChangeArrowheads="1"/>
          </p:cNvSpPr>
          <p:nvPr/>
        </p:nvSpPr>
        <p:spPr bwMode="auto">
          <a:xfrm>
            <a:off x="4568825" y="5073650"/>
            <a:ext cx="1190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charset="0"/>
              </a:rPr>
              <a:t>4</a:t>
            </a:r>
            <a:endParaRPr lang="en-US" sz="1400">
              <a:latin typeface="Arial" charset="0"/>
            </a:endParaRPr>
          </a:p>
        </p:txBody>
      </p:sp>
      <p:sp>
        <p:nvSpPr>
          <p:cNvPr id="53291" name="Rectangle 52"/>
          <p:cNvSpPr>
            <a:spLocks noChangeArrowheads="1"/>
          </p:cNvSpPr>
          <p:nvPr/>
        </p:nvSpPr>
        <p:spPr bwMode="auto">
          <a:xfrm>
            <a:off x="4519613" y="5076825"/>
            <a:ext cx="1841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     PDE converts</a:t>
            </a: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cGMP into GMP, </a:t>
            </a:r>
            <a:endParaRPr lang="en-US" sz="14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causing cGMP </a:t>
            </a:r>
            <a:endParaRPr lang="en-US" sz="14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levels to fall.</a:t>
            </a:r>
          </a:p>
        </p:txBody>
      </p:sp>
      <p:sp>
        <p:nvSpPr>
          <p:cNvPr id="53292" name="Rectangle 53"/>
          <p:cNvSpPr>
            <a:spLocks noChangeArrowheads="1"/>
          </p:cNvSpPr>
          <p:nvPr/>
        </p:nvSpPr>
        <p:spPr bwMode="auto">
          <a:xfrm>
            <a:off x="6724650" y="5073650"/>
            <a:ext cx="1190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charset="0"/>
              </a:rPr>
              <a:t>5</a:t>
            </a:r>
            <a:endParaRPr lang="en-US" sz="1400">
              <a:latin typeface="Arial" charset="0"/>
            </a:endParaRPr>
          </a:p>
        </p:txBody>
      </p:sp>
      <p:sp>
        <p:nvSpPr>
          <p:cNvPr id="53293" name="Rectangle 54"/>
          <p:cNvSpPr>
            <a:spLocks noChangeArrowheads="1"/>
          </p:cNvSpPr>
          <p:nvPr/>
        </p:nvSpPr>
        <p:spPr bwMode="auto">
          <a:xfrm>
            <a:off x="6675438" y="5076825"/>
            <a:ext cx="2019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     As cGMP levels</a:t>
            </a: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fall, cGMP-gated </a:t>
            </a:r>
            <a:endParaRPr lang="en-US" sz="14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cation channels </a:t>
            </a:r>
            <a:endParaRPr lang="en-US" sz="14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close, resulting in </a:t>
            </a:r>
            <a:endParaRPr lang="en-US" sz="14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hyperpolarization.</a:t>
            </a:r>
          </a:p>
        </p:txBody>
      </p:sp>
      <p:sp>
        <p:nvSpPr>
          <p:cNvPr id="53294" name="Rectangle 55"/>
          <p:cNvSpPr>
            <a:spLocks noChangeArrowheads="1"/>
          </p:cNvSpPr>
          <p:nvPr/>
        </p:nvSpPr>
        <p:spPr bwMode="auto">
          <a:xfrm>
            <a:off x="492125" y="1947863"/>
            <a:ext cx="790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Visual</a:t>
            </a:r>
          </a:p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pigment</a:t>
            </a:r>
            <a:endParaRPr lang="en-US" sz="1400" b="1">
              <a:latin typeface="Arial" charset="0"/>
            </a:endParaRPr>
          </a:p>
        </p:txBody>
      </p:sp>
      <p:sp>
        <p:nvSpPr>
          <p:cNvPr id="53295" name="Rectangle 56"/>
          <p:cNvSpPr>
            <a:spLocks noChangeArrowheads="1"/>
          </p:cNvSpPr>
          <p:nvPr/>
        </p:nvSpPr>
        <p:spPr bwMode="auto">
          <a:xfrm>
            <a:off x="1400175" y="2505075"/>
            <a:ext cx="4968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Light</a:t>
            </a:r>
            <a:endParaRPr lang="en-US" sz="1400" b="1">
              <a:latin typeface="Arial" charset="0"/>
            </a:endParaRPr>
          </a:p>
        </p:txBody>
      </p:sp>
      <p:sp>
        <p:nvSpPr>
          <p:cNvPr id="53296" name="Rectangle 57"/>
          <p:cNvSpPr>
            <a:spLocks noChangeArrowheads="1"/>
          </p:cNvSpPr>
          <p:nvPr/>
        </p:nvSpPr>
        <p:spPr bwMode="auto">
          <a:xfrm>
            <a:off x="1101725" y="4273550"/>
            <a:ext cx="10525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Transducin</a:t>
            </a:r>
          </a:p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(a G protein)</a:t>
            </a:r>
            <a:endParaRPr lang="en-US" sz="1400" b="1">
              <a:latin typeface="Arial" charset="0"/>
            </a:endParaRPr>
          </a:p>
        </p:txBody>
      </p:sp>
      <p:sp>
        <p:nvSpPr>
          <p:cNvPr id="53297" name="Rectangle 58"/>
          <p:cNvSpPr>
            <a:spLocks noChangeArrowheads="1"/>
          </p:cNvSpPr>
          <p:nvPr/>
        </p:nvSpPr>
        <p:spPr bwMode="auto">
          <a:xfrm>
            <a:off x="2930525" y="2409825"/>
            <a:ext cx="1504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All-</a:t>
            </a:r>
            <a:r>
              <a:rPr lang="en-US" sz="1600" b="1" i="1">
                <a:solidFill>
                  <a:srgbClr val="231F20"/>
                </a:solidFill>
                <a:latin typeface="Arial" charset="0"/>
              </a:rPr>
              <a:t>trans</a:t>
            </a:r>
            <a:r>
              <a:rPr lang="en-US" sz="1600" b="1">
                <a:solidFill>
                  <a:srgbClr val="231F20"/>
                </a:solidFill>
                <a:latin typeface="Arial" charset="0"/>
              </a:rPr>
              <a:t>-retinal</a:t>
            </a:r>
            <a:endParaRPr lang="en-US" sz="1400" b="1">
              <a:latin typeface="Arial" charset="0"/>
            </a:endParaRPr>
          </a:p>
        </p:txBody>
      </p:sp>
      <p:sp>
        <p:nvSpPr>
          <p:cNvPr id="53298" name="Rectangle 59"/>
          <p:cNvSpPr>
            <a:spLocks noChangeArrowheads="1"/>
          </p:cNvSpPr>
          <p:nvPr/>
        </p:nvSpPr>
        <p:spPr bwMode="auto">
          <a:xfrm>
            <a:off x="450850" y="4032250"/>
            <a:ext cx="1092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231F20"/>
                </a:solidFill>
                <a:latin typeface="Arial" charset="0"/>
              </a:rPr>
              <a:t>11-</a:t>
            </a:r>
            <a:r>
              <a:rPr lang="en-US" sz="1400" b="1" i="1">
                <a:solidFill>
                  <a:srgbClr val="231F20"/>
                </a:solidFill>
                <a:latin typeface="Arial" charset="0"/>
              </a:rPr>
              <a:t>cis</a:t>
            </a:r>
            <a:r>
              <a:rPr lang="en-US" sz="1400" b="1">
                <a:solidFill>
                  <a:srgbClr val="231F20"/>
                </a:solidFill>
                <a:latin typeface="Arial" charset="0"/>
              </a:rPr>
              <a:t>-retinal</a:t>
            </a:r>
            <a:endParaRPr lang="en-US" sz="1400" b="1">
              <a:latin typeface="Arial" charset="0"/>
            </a:endParaRPr>
          </a:p>
        </p:txBody>
      </p:sp>
      <p:sp>
        <p:nvSpPr>
          <p:cNvPr id="53299" name="Rectangle 60"/>
          <p:cNvSpPr>
            <a:spLocks noChangeArrowheads="1"/>
          </p:cNvSpPr>
          <p:nvPr/>
        </p:nvSpPr>
        <p:spPr bwMode="auto">
          <a:xfrm>
            <a:off x="6845300" y="3556000"/>
            <a:ext cx="8143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Open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cGMP-gated</a:t>
            </a:r>
            <a:endParaRPr lang="en-US" sz="1400" b="1">
              <a:latin typeface="Arial" charset="0"/>
            </a:endParaRP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cation </a:t>
            </a:r>
            <a:endParaRPr lang="en-US" sz="1400" b="1">
              <a:latin typeface="Arial" charset="0"/>
            </a:endParaRP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channel</a:t>
            </a:r>
            <a:endParaRPr lang="en-US" sz="1400" b="1">
              <a:latin typeface="Arial" charset="0"/>
            </a:endParaRPr>
          </a:p>
        </p:txBody>
      </p:sp>
      <p:sp>
        <p:nvSpPr>
          <p:cNvPr id="53300" name="Rectangle 61"/>
          <p:cNvSpPr>
            <a:spLocks noChangeArrowheads="1"/>
          </p:cNvSpPr>
          <p:nvPr/>
        </p:nvSpPr>
        <p:spPr bwMode="auto">
          <a:xfrm>
            <a:off x="4311650" y="2105025"/>
            <a:ext cx="2481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Phosphodiesterase (PDE)</a:t>
            </a:r>
            <a:endParaRPr lang="en-US" sz="1400" b="1">
              <a:latin typeface="Arial" charset="0"/>
            </a:endParaRPr>
          </a:p>
        </p:txBody>
      </p:sp>
      <p:sp>
        <p:nvSpPr>
          <p:cNvPr id="53301" name="Rectangle 62"/>
          <p:cNvSpPr>
            <a:spLocks noChangeArrowheads="1"/>
          </p:cNvSpPr>
          <p:nvPr/>
        </p:nvSpPr>
        <p:spPr bwMode="auto">
          <a:xfrm>
            <a:off x="7788275" y="3556000"/>
            <a:ext cx="8143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Closed</a:t>
            </a: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cGMP-gated</a:t>
            </a:r>
            <a:endParaRPr lang="en-US" sz="1400" b="1">
              <a:latin typeface="Arial" charset="0"/>
            </a:endParaRP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cation </a:t>
            </a:r>
            <a:endParaRPr lang="en-US" sz="1400" b="1">
              <a:latin typeface="Arial" charset="0"/>
            </a:endParaRPr>
          </a:p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channel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Signal Transmission in the Retina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Photoreceptors and bipolar cells only generate graded potentials (EPSPs and IPSPs)</a:t>
            </a:r>
          </a:p>
          <a:p>
            <a:pPr eaLnBrk="1" hangingPunct="1"/>
            <a:r>
              <a:rPr lang="en-US" sz="2600"/>
              <a:t>Light hyperpolarizes photoreceptor cells, causing them to stop releasing the inhibitory neurotransmitter glutamate</a:t>
            </a:r>
          </a:p>
          <a:p>
            <a:pPr eaLnBrk="1" hangingPunct="1"/>
            <a:r>
              <a:rPr lang="en-US" sz="2600"/>
              <a:t>Bipolar cells (no longer inhibited) are then allowed to depolarize and release neurotransmitter onto ganglion cells</a:t>
            </a:r>
          </a:p>
          <a:p>
            <a:pPr eaLnBrk="1" hangingPunct="1"/>
            <a:r>
              <a:rPr lang="en-US" sz="2600"/>
              <a:t>Ganglion cells generate APs that are transmitted in the optic nerve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ChangeArrowheads="1"/>
          </p:cNvSpPr>
          <p:nvPr/>
        </p:nvSpPr>
        <p:spPr bwMode="auto">
          <a:xfrm>
            <a:off x="7524750" y="6581775"/>
            <a:ext cx="1616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15.18 (1 of 2)</a:t>
            </a:r>
          </a:p>
        </p:txBody>
      </p:sp>
      <p:pic>
        <p:nvPicPr>
          <p:cNvPr id="55299" name="Picture 11"/>
          <p:cNvPicPr>
            <a:picLocks noChangeAspect="1" noChangeArrowheads="1"/>
          </p:cNvPicPr>
          <p:nvPr/>
        </p:nvPicPr>
        <p:blipFill>
          <a:blip r:embed="rId2"/>
          <a:srcRect l="48390" r="32208"/>
          <a:stretch>
            <a:fillRect/>
          </a:stretch>
        </p:blipFill>
        <p:spPr bwMode="auto">
          <a:xfrm>
            <a:off x="4433888" y="611188"/>
            <a:ext cx="1597025" cy="587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Freeform 12"/>
          <p:cNvSpPr>
            <a:spLocks/>
          </p:cNvSpPr>
          <p:nvPr/>
        </p:nvSpPr>
        <p:spPr bwMode="auto">
          <a:xfrm>
            <a:off x="5718175" y="933450"/>
            <a:ext cx="69850" cy="2514600"/>
          </a:xfrm>
          <a:custGeom>
            <a:avLst/>
            <a:gdLst>
              <a:gd name="T0" fmla="*/ 2 w 44"/>
              <a:gd name="T1" fmla="*/ 0 h 1584"/>
              <a:gd name="T2" fmla="*/ 44 w 44"/>
              <a:gd name="T3" fmla="*/ 0 h 1584"/>
              <a:gd name="T4" fmla="*/ 44 w 44"/>
              <a:gd name="T5" fmla="*/ 1584 h 1584"/>
              <a:gd name="T6" fmla="*/ 0 w 44"/>
              <a:gd name="T7" fmla="*/ 1584 h 1584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1584"/>
              <a:gd name="T14" fmla="*/ 44 w 44"/>
              <a:gd name="T15" fmla="*/ 1584 h 15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1584">
                <a:moveTo>
                  <a:pt x="2" y="0"/>
                </a:moveTo>
                <a:lnTo>
                  <a:pt x="44" y="0"/>
                </a:lnTo>
                <a:lnTo>
                  <a:pt x="44" y="1584"/>
                </a:lnTo>
                <a:lnTo>
                  <a:pt x="0" y="1584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Freeform 13"/>
          <p:cNvSpPr>
            <a:spLocks/>
          </p:cNvSpPr>
          <p:nvPr/>
        </p:nvSpPr>
        <p:spPr bwMode="auto">
          <a:xfrm>
            <a:off x="5718175" y="3508375"/>
            <a:ext cx="69850" cy="1754188"/>
          </a:xfrm>
          <a:custGeom>
            <a:avLst/>
            <a:gdLst>
              <a:gd name="T0" fmla="*/ 2 w 44"/>
              <a:gd name="T1" fmla="*/ 0 h 1105"/>
              <a:gd name="T2" fmla="*/ 44 w 44"/>
              <a:gd name="T3" fmla="*/ 0 h 1105"/>
              <a:gd name="T4" fmla="*/ 44 w 44"/>
              <a:gd name="T5" fmla="*/ 1105 h 1105"/>
              <a:gd name="T6" fmla="*/ 0 w 44"/>
              <a:gd name="T7" fmla="*/ 1105 h 1105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1105"/>
              <a:gd name="T14" fmla="*/ 44 w 44"/>
              <a:gd name="T15" fmla="*/ 1105 h 1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1105">
                <a:moveTo>
                  <a:pt x="2" y="0"/>
                </a:moveTo>
                <a:lnTo>
                  <a:pt x="44" y="0"/>
                </a:lnTo>
                <a:lnTo>
                  <a:pt x="44" y="1105"/>
                </a:lnTo>
                <a:lnTo>
                  <a:pt x="0" y="1105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Line 14"/>
          <p:cNvSpPr>
            <a:spLocks noChangeShapeType="1"/>
          </p:cNvSpPr>
          <p:nvPr/>
        </p:nvSpPr>
        <p:spPr bwMode="auto">
          <a:xfrm>
            <a:off x="5791200" y="2190750"/>
            <a:ext cx="16827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3" name="Line 15"/>
          <p:cNvSpPr>
            <a:spLocks noChangeShapeType="1"/>
          </p:cNvSpPr>
          <p:nvPr/>
        </p:nvSpPr>
        <p:spPr bwMode="auto">
          <a:xfrm>
            <a:off x="5791200" y="4379913"/>
            <a:ext cx="17145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4" name="Freeform 16"/>
          <p:cNvSpPr>
            <a:spLocks/>
          </p:cNvSpPr>
          <p:nvPr/>
        </p:nvSpPr>
        <p:spPr bwMode="auto">
          <a:xfrm>
            <a:off x="5718175" y="5326063"/>
            <a:ext cx="69850" cy="923925"/>
          </a:xfrm>
          <a:custGeom>
            <a:avLst/>
            <a:gdLst>
              <a:gd name="T0" fmla="*/ 2 w 44"/>
              <a:gd name="T1" fmla="*/ 0 h 582"/>
              <a:gd name="T2" fmla="*/ 44 w 44"/>
              <a:gd name="T3" fmla="*/ 0 h 582"/>
              <a:gd name="T4" fmla="*/ 44 w 44"/>
              <a:gd name="T5" fmla="*/ 582 h 582"/>
              <a:gd name="T6" fmla="*/ 0 w 44"/>
              <a:gd name="T7" fmla="*/ 582 h 582"/>
              <a:gd name="T8" fmla="*/ 0 60000 65536"/>
              <a:gd name="T9" fmla="*/ 0 60000 65536"/>
              <a:gd name="T10" fmla="*/ 0 60000 65536"/>
              <a:gd name="T11" fmla="*/ 0 60000 65536"/>
              <a:gd name="T12" fmla="*/ 0 w 44"/>
              <a:gd name="T13" fmla="*/ 0 h 582"/>
              <a:gd name="T14" fmla="*/ 44 w 44"/>
              <a:gd name="T15" fmla="*/ 582 h 5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" h="582">
                <a:moveTo>
                  <a:pt x="2" y="0"/>
                </a:moveTo>
                <a:lnTo>
                  <a:pt x="44" y="0"/>
                </a:lnTo>
                <a:lnTo>
                  <a:pt x="44" y="582"/>
                </a:lnTo>
                <a:lnTo>
                  <a:pt x="0" y="582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" name="Line 17"/>
          <p:cNvSpPr>
            <a:spLocks noChangeShapeType="1"/>
          </p:cNvSpPr>
          <p:nvPr/>
        </p:nvSpPr>
        <p:spPr bwMode="auto">
          <a:xfrm>
            <a:off x="5791200" y="5805488"/>
            <a:ext cx="142875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6" name="Line 18"/>
          <p:cNvSpPr>
            <a:spLocks noChangeShapeType="1"/>
          </p:cNvSpPr>
          <p:nvPr/>
        </p:nvSpPr>
        <p:spPr bwMode="auto">
          <a:xfrm>
            <a:off x="4287838" y="1289050"/>
            <a:ext cx="1587" cy="4572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7" name="Line 19"/>
          <p:cNvSpPr>
            <a:spLocks noChangeShapeType="1"/>
          </p:cNvSpPr>
          <p:nvPr/>
        </p:nvSpPr>
        <p:spPr bwMode="auto">
          <a:xfrm>
            <a:off x="4287838" y="1520825"/>
            <a:ext cx="900112" cy="1588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8" name="Line 20"/>
          <p:cNvSpPr>
            <a:spLocks noChangeShapeType="1"/>
          </p:cNvSpPr>
          <p:nvPr/>
        </p:nvSpPr>
        <p:spPr bwMode="auto">
          <a:xfrm>
            <a:off x="4195763" y="2616200"/>
            <a:ext cx="1587" cy="3651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9" name="Line 21"/>
          <p:cNvSpPr>
            <a:spLocks noChangeShapeType="1"/>
          </p:cNvSpPr>
          <p:nvPr/>
        </p:nvSpPr>
        <p:spPr bwMode="auto">
          <a:xfrm>
            <a:off x="4078288" y="3276600"/>
            <a:ext cx="1587" cy="2476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0" name="Line 22"/>
          <p:cNvSpPr>
            <a:spLocks noChangeShapeType="1"/>
          </p:cNvSpPr>
          <p:nvPr/>
        </p:nvSpPr>
        <p:spPr bwMode="auto">
          <a:xfrm>
            <a:off x="4081463" y="3276600"/>
            <a:ext cx="696912" cy="1397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1" name="Line 23"/>
          <p:cNvSpPr>
            <a:spLocks noChangeShapeType="1"/>
          </p:cNvSpPr>
          <p:nvPr/>
        </p:nvSpPr>
        <p:spPr bwMode="auto">
          <a:xfrm>
            <a:off x="4265613" y="3744913"/>
            <a:ext cx="1587" cy="3778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2" name="Line 24"/>
          <p:cNvSpPr>
            <a:spLocks noChangeShapeType="1"/>
          </p:cNvSpPr>
          <p:nvPr/>
        </p:nvSpPr>
        <p:spPr bwMode="auto">
          <a:xfrm>
            <a:off x="4306888" y="4659313"/>
            <a:ext cx="1587" cy="4603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3" name="Line 25"/>
          <p:cNvSpPr>
            <a:spLocks noChangeShapeType="1"/>
          </p:cNvSpPr>
          <p:nvPr/>
        </p:nvSpPr>
        <p:spPr bwMode="auto">
          <a:xfrm>
            <a:off x="4313238" y="4802188"/>
            <a:ext cx="471487" cy="3460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4" name="Line 26"/>
          <p:cNvSpPr>
            <a:spLocks noChangeShapeType="1"/>
          </p:cNvSpPr>
          <p:nvPr/>
        </p:nvSpPr>
        <p:spPr bwMode="auto">
          <a:xfrm flipV="1">
            <a:off x="3738563" y="5630863"/>
            <a:ext cx="1154112" cy="31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5" name="Line 27"/>
          <p:cNvSpPr>
            <a:spLocks noChangeShapeType="1"/>
          </p:cNvSpPr>
          <p:nvPr/>
        </p:nvSpPr>
        <p:spPr bwMode="auto">
          <a:xfrm>
            <a:off x="4354513" y="6094413"/>
            <a:ext cx="1587" cy="22225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6" name="Line 28"/>
          <p:cNvSpPr>
            <a:spLocks noChangeShapeType="1"/>
          </p:cNvSpPr>
          <p:nvPr/>
        </p:nvSpPr>
        <p:spPr bwMode="auto">
          <a:xfrm>
            <a:off x="4354513" y="6215063"/>
            <a:ext cx="531812" cy="317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7" name="Line 29"/>
          <p:cNvSpPr>
            <a:spLocks noChangeShapeType="1"/>
          </p:cNvSpPr>
          <p:nvPr/>
        </p:nvSpPr>
        <p:spPr bwMode="auto">
          <a:xfrm>
            <a:off x="4287838" y="1289050"/>
            <a:ext cx="1587" cy="784225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8" name="Line 30"/>
          <p:cNvSpPr>
            <a:spLocks noChangeShapeType="1"/>
          </p:cNvSpPr>
          <p:nvPr/>
        </p:nvSpPr>
        <p:spPr bwMode="auto">
          <a:xfrm>
            <a:off x="4287838" y="1520825"/>
            <a:ext cx="900112" cy="1588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19" name="Line 31"/>
          <p:cNvSpPr>
            <a:spLocks noChangeShapeType="1"/>
          </p:cNvSpPr>
          <p:nvPr/>
        </p:nvSpPr>
        <p:spPr bwMode="auto">
          <a:xfrm>
            <a:off x="4106863" y="2530475"/>
            <a:ext cx="744537" cy="736600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0" name="Line 32"/>
          <p:cNvSpPr>
            <a:spLocks noChangeShapeType="1"/>
          </p:cNvSpPr>
          <p:nvPr/>
        </p:nvSpPr>
        <p:spPr bwMode="auto">
          <a:xfrm>
            <a:off x="4106863" y="2276475"/>
            <a:ext cx="1587" cy="584200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1" name="Line 33"/>
          <p:cNvSpPr>
            <a:spLocks noChangeShapeType="1"/>
          </p:cNvSpPr>
          <p:nvPr/>
        </p:nvSpPr>
        <p:spPr bwMode="auto">
          <a:xfrm>
            <a:off x="4106863" y="2530475"/>
            <a:ext cx="744537" cy="736600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2" name="Line 34"/>
          <p:cNvSpPr>
            <a:spLocks noChangeShapeType="1"/>
          </p:cNvSpPr>
          <p:nvPr/>
        </p:nvSpPr>
        <p:spPr bwMode="auto">
          <a:xfrm>
            <a:off x="4078288" y="3108325"/>
            <a:ext cx="1587" cy="361950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3" name="Line 35"/>
          <p:cNvSpPr>
            <a:spLocks noChangeShapeType="1"/>
          </p:cNvSpPr>
          <p:nvPr/>
        </p:nvSpPr>
        <p:spPr bwMode="auto">
          <a:xfrm>
            <a:off x="4078288" y="3276600"/>
            <a:ext cx="700087" cy="139700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4" name="Line 36"/>
          <p:cNvSpPr>
            <a:spLocks noChangeShapeType="1"/>
          </p:cNvSpPr>
          <p:nvPr/>
        </p:nvSpPr>
        <p:spPr bwMode="auto">
          <a:xfrm>
            <a:off x="4265613" y="3678238"/>
            <a:ext cx="1587" cy="565150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5" name="Line 37"/>
          <p:cNvSpPr>
            <a:spLocks noChangeShapeType="1"/>
          </p:cNvSpPr>
          <p:nvPr/>
        </p:nvSpPr>
        <p:spPr bwMode="auto">
          <a:xfrm flipV="1">
            <a:off x="4265613" y="3573463"/>
            <a:ext cx="630237" cy="403225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6" name="Line 38"/>
          <p:cNvSpPr>
            <a:spLocks noChangeShapeType="1"/>
          </p:cNvSpPr>
          <p:nvPr/>
        </p:nvSpPr>
        <p:spPr bwMode="auto">
          <a:xfrm flipV="1">
            <a:off x="4265613" y="3573463"/>
            <a:ext cx="630237" cy="403225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7" name="Line 39"/>
          <p:cNvSpPr>
            <a:spLocks noChangeShapeType="1"/>
          </p:cNvSpPr>
          <p:nvPr/>
        </p:nvSpPr>
        <p:spPr bwMode="auto">
          <a:xfrm>
            <a:off x="4306888" y="4465638"/>
            <a:ext cx="1587" cy="708025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8" name="Line 40"/>
          <p:cNvSpPr>
            <a:spLocks noChangeShapeType="1"/>
          </p:cNvSpPr>
          <p:nvPr/>
        </p:nvSpPr>
        <p:spPr bwMode="auto">
          <a:xfrm>
            <a:off x="4306888" y="4802188"/>
            <a:ext cx="477837" cy="346075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29" name="Line 41"/>
          <p:cNvSpPr>
            <a:spLocks noChangeShapeType="1"/>
          </p:cNvSpPr>
          <p:nvPr/>
        </p:nvSpPr>
        <p:spPr bwMode="auto">
          <a:xfrm>
            <a:off x="3738563" y="5434013"/>
            <a:ext cx="1587" cy="384175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0" name="Line 42"/>
          <p:cNvSpPr>
            <a:spLocks noChangeShapeType="1"/>
          </p:cNvSpPr>
          <p:nvPr/>
        </p:nvSpPr>
        <p:spPr bwMode="auto">
          <a:xfrm flipV="1">
            <a:off x="3738563" y="5630863"/>
            <a:ext cx="1154112" cy="3175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1" name="Line 43"/>
          <p:cNvSpPr>
            <a:spLocks noChangeShapeType="1"/>
          </p:cNvSpPr>
          <p:nvPr/>
        </p:nvSpPr>
        <p:spPr bwMode="auto">
          <a:xfrm>
            <a:off x="4354513" y="5995988"/>
            <a:ext cx="1587" cy="400050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2" name="Line 44"/>
          <p:cNvSpPr>
            <a:spLocks noChangeShapeType="1"/>
          </p:cNvSpPr>
          <p:nvPr/>
        </p:nvSpPr>
        <p:spPr bwMode="auto">
          <a:xfrm>
            <a:off x="4354513" y="6215063"/>
            <a:ext cx="531812" cy="3175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3" name="Freeform 45"/>
          <p:cNvSpPr>
            <a:spLocks/>
          </p:cNvSpPr>
          <p:nvPr/>
        </p:nvSpPr>
        <p:spPr bwMode="auto">
          <a:xfrm>
            <a:off x="1611313" y="1247775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40 w 152"/>
              <a:gd name="T7" fmla="*/ 118 h 152"/>
              <a:gd name="T8" fmla="*/ 130 w 152"/>
              <a:gd name="T9" fmla="*/ 130 h 152"/>
              <a:gd name="T10" fmla="*/ 118 w 152"/>
              <a:gd name="T11" fmla="*/ 140 h 152"/>
              <a:gd name="T12" fmla="*/ 106 w 152"/>
              <a:gd name="T13" fmla="*/ 146 h 152"/>
              <a:gd name="T14" fmla="*/ 92 w 152"/>
              <a:gd name="T15" fmla="*/ 150 h 152"/>
              <a:gd name="T16" fmla="*/ 76 w 152"/>
              <a:gd name="T17" fmla="*/ 152 h 152"/>
              <a:gd name="T18" fmla="*/ 60 w 152"/>
              <a:gd name="T19" fmla="*/ 150 h 152"/>
              <a:gd name="T20" fmla="*/ 46 w 152"/>
              <a:gd name="T21" fmla="*/ 146 h 152"/>
              <a:gd name="T22" fmla="*/ 34 w 152"/>
              <a:gd name="T23" fmla="*/ 140 h 152"/>
              <a:gd name="T24" fmla="*/ 22 w 152"/>
              <a:gd name="T25" fmla="*/ 130 h 152"/>
              <a:gd name="T26" fmla="*/ 12 w 152"/>
              <a:gd name="T27" fmla="*/ 118 h 152"/>
              <a:gd name="T28" fmla="*/ 6 w 152"/>
              <a:gd name="T29" fmla="*/ 106 h 152"/>
              <a:gd name="T30" fmla="*/ 2 w 152"/>
              <a:gd name="T31" fmla="*/ 92 h 152"/>
              <a:gd name="T32" fmla="*/ 0 w 152"/>
              <a:gd name="T33" fmla="*/ 76 h 152"/>
              <a:gd name="T34" fmla="*/ 2 w 152"/>
              <a:gd name="T35" fmla="*/ 60 h 152"/>
              <a:gd name="T36" fmla="*/ 6 w 152"/>
              <a:gd name="T37" fmla="*/ 46 h 152"/>
              <a:gd name="T38" fmla="*/ 12 w 152"/>
              <a:gd name="T39" fmla="*/ 34 h 152"/>
              <a:gd name="T40" fmla="*/ 22 w 152"/>
              <a:gd name="T41" fmla="*/ 22 h 152"/>
              <a:gd name="T42" fmla="*/ 34 w 152"/>
              <a:gd name="T43" fmla="*/ 12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2 w 152"/>
              <a:gd name="T51" fmla="*/ 2 h 152"/>
              <a:gd name="T52" fmla="*/ 106 w 152"/>
              <a:gd name="T53" fmla="*/ 6 h 152"/>
              <a:gd name="T54" fmla="*/ 118 w 152"/>
              <a:gd name="T55" fmla="*/ 12 h 152"/>
              <a:gd name="T56" fmla="*/ 130 w 152"/>
              <a:gd name="T57" fmla="*/ 22 h 152"/>
              <a:gd name="T58" fmla="*/ 140 w 152"/>
              <a:gd name="T59" fmla="*/ 34 h 152"/>
              <a:gd name="T60" fmla="*/ 146 w 152"/>
              <a:gd name="T61" fmla="*/ 46 h 152"/>
              <a:gd name="T62" fmla="*/ 150 w 152"/>
              <a:gd name="T63" fmla="*/ 60 h 152"/>
              <a:gd name="T64" fmla="*/ 150 w 152"/>
              <a:gd name="T65" fmla="*/ 76 h 152"/>
              <a:gd name="T66" fmla="*/ 152 w 152"/>
              <a:gd name="T67" fmla="*/ 76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2"/>
              <a:gd name="T103" fmla="*/ 0 h 152"/>
              <a:gd name="T104" fmla="*/ 152 w 152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40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2" y="150"/>
                </a:lnTo>
                <a:lnTo>
                  <a:pt x="76" y="152"/>
                </a:lnTo>
                <a:lnTo>
                  <a:pt x="60" y="150"/>
                </a:lnTo>
                <a:lnTo>
                  <a:pt x="46" y="146"/>
                </a:lnTo>
                <a:lnTo>
                  <a:pt x="34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0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2"/>
                </a:lnTo>
                <a:lnTo>
                  <a:pt x="130" y="22"/>
                </a:lnTo>
                <a:lnTo>
                  <a:pt x="140" y="34"/>
                </a:lnTo>
                <a:lnTo>
                  <a:pt x="146" y="46"/>
                </a:lnTo>
                <a:lnTo>
                  <a:pt x="150" y="60"/>
                </a:lnTo>
                <a:lnTo>
                  <a:pt x="150" y="76"/>
                </a:lnTo>
                <a:lnTo>
                  <a:pt x="152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4" name="Freeform 46"/>
          <p:cNvSpPr>
            <a:spLocks/>
          </p:cNvSpPr>
          <p:nvPr/>
        </p:nvSpPr>
        <p:spPr bwMode="auto">
          <a:xfrm>
            <a:off x="1611313" y="1247775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40 w 152"/>
              <a:gd name="T7" fmla="*/ 118 h 152"/>
              <a:gd name="T8" fmla="*/ 130 w 152"/>
              <a:gd name="T9" fmla="*/ 130 h 152"/>
              <a:gd name="T10" fmla="*/ 118 w 152"/>
              <a:gd name="T11" fmla="*/ 140 h 152"/>
              <a:gd name="T12" fmla="*/ 106 w 152"/>
              <a:gd name="T13" fmla="*/ 146 h 152"/>
              <a:gd name="T14" fmla="*/ 92 w 152"/>
              <a:gd name="T15" fmla="*/ 150 h 152"/>
              <a:gd name="T16" fmla="*/ 76 w 152"/>
              <a:gd name="T17" fmla="*/ 152 h 152"/>
              <a:gd name="T18" fmla="*/ 60 w 152"/>
              <a:gd name="T19" fmla="*/ 150 h 152"/>
              <a:gd name="T20" fmla="*/ 46 w 152"/>
              <a:gd name="T21" fmla="*/ 146 h 152"/>
              <a:gd name="T22" fmla="*/ 34 w 152"/>
              <a:gd name="T23" fmla="*/ 140 h 152"/>
              <a:gd name="T24" fmla="*/ 22 w 152"/>
              <a:gd name="T25" fmla="*/ 130 h 152"/>
              <a:gd name="T26" fmla="*/ 12 w 152"/>
              <a:gd name="T27" fmla="*/ 118 h 152"/>
              <a:gd name="T28" fmla="*/ 6 w 152"/>
              <a:gd name="T29" fmla="*/ 106 h 152"/>
              <a:gd name="T30" fmla="*/ 2 w 152"/>
              <a:gd name="T31" fmla="*/ 92 h 152"/>
              <a:gd name="T32" fmla="*/ 0 w 152"/>
              <a:gd name="T33" fmla="*/ 76 h 152"/>
              <a:gd name="T34" fmla="*/ 2 w 152"/>
              <a:gd name="T35" fmla="*/ 60 h 152"/>
              <a:gd name="T36" fmla="*/ 6 w 152"/>
              <a:gd name="T37" fmla="*/ 46 h 152"/>
              <a:gd name="T38" fmla="*/ 12 w 152"/>
              <a:gd name="T39" fmla="*/ 34 h 152"/>
              <a:gd name="T40" fmla="*/ 22 w 152"/>
              <a:gd name="T41" fmla="*/ 22 h 152"/>
              <a:gd name="T42" fmla="*/ 34 w 152"/>
              <a:gd name="T43" fmla="*/ 12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2 w 152"/>
              <a:gd name="T51" fmla="*/ 2 h 152"/>
              <a:gd name="T52" fmla="*/ 106 w 152"/>
              <a:gd name="T53" fmla="*/ 6 h 152"/>
              <a:gd name="T54" fmla="*/ 118 w 152"/>
              <a:gd name="T55" fmla="*/ 12 h 152"/>
              <a:gd name="T56" fmla="*/ 130 w 152"/>
              <a:gd name="T57" fmla="*/ 22 h 152"/>
              <a:gd name="T58" fmla="*/ 140 w 152"/>
              <a:gd name="T59" fmla="*/ 34 h 152"/>
              <a:gd name="T60" fmla="*/ 146 w 152"/>
              <a:gd name="T61" fmla="*/ 46 h 152"/>
              <a:gd name="T62" fmla="*/ 150 w 152"/>
              <a:gd name="T63" fmla="*/ 60 h 152"/>
              <a:gd name="T64" fmla="*/ 150 w 152"/>
              <a:gd name="T65" fmla="*/ 76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52"/>
              <a:gd name="T101" fmla="*/ 152 w 152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40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2" y="150"/>
                </a:lnTo>
                <a:lnTo>
                  <a:pt x="76" y="152"/>
                </a:lnTo>
                <a:lnTo>
                  <a:pt x="60" y="150"/>
                </a:lnTo>
                <a:lnTo>
                  <a:pt x="46" y="146"/>
                </a:lnTo>
                <a:lnTo>
                  <a:pt x="34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0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2"/>
                </a:lnTo>
                <a:lnTo>
                  <a:pt x="130" y="22"/>
                </a:lnTo>
                <a:lnTo>
                  <a:pt x="140" y="34"/>
                </a:lnTo>
                <a:lnTo>
                  <a:pt x="146" y="46"/>
                </a:lnTo>
                <a:lnTo>
                  <a:pt x="150" y="60"/>
                </a:lnTo>
                <a:lnTo>
                  <a:pt x="150" y="76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5" name="Freeform 47"/>
          <p:cNvSpPr>
            <a:spLocks/>
          </p:cNvSpPr>
          <p:nvPr/>
        </p:nvSpPr>
        <p:spPr bwMode="auto">
          <a:xfrm>
            <a:off x="1620838" y="2247900"/>
            <a:ext cx="241300" cy="244475"/>
          </a:xfrm>
          <a:custGeom>
            <a:avLst/>
            <a:gdLst>
              <a:gd name="T0" fmla="*/ 152 w 152"/>
              <a:gd name="T1" fmla="*/ 78 h 154"/>
              <a:gd name="T2" fmla="*/ 150 w 152"/>
              <a:gd name="T3" fmla="*/ 92 h 154"/>
              <a:gd name="T4" fmla="*/ 146 w 152"/>
              <a:gd name="T5" fmla="*/ 106 h 154"/>
              <a:gd name="T6" fmla="*/ 140 w 152"/>
              <a:gd name="T7" fmla="*/ 120 h 154"/>
              <a:gd name="T8" fmla="*/ 130 w 152"/>
              <a:gd name="T9" fmla="*/ 132 h 154"/>
              <a:gd name="T10" fmla="*/ 118 w 152"/>
              <a:gd name="T11" fmla="*/ 140 h 154"/>
              <a:gd name="T12" fmla="*/ 106 w 152"/>
              <a:gd name="T13" fmla="*/ 148 h 154"/>
              <a:gd name="T14" fmla="*/ 92 w 152"/>
              <a:gd name="T15" fmla="*/ 152 h 154"/>
              <a:gd name="T16" fmla="*/ 76 w 152"/>
              <a:gd name="T17" fmla="*/ 154 h 154"/>
              <a:gd name="T18" fmla="*/ 60 w 152"/>
              <a:gd name="T19" fmla="*/ 152 h 154"/>
              <a:gd name="T20" fmla="*/ 46 w 152"/>
              <a:gd name="T21" fmla="*/ 148 h 154"/>
              <a:gd name="T22" fmla="*/ 34 w 152"/>
              <a:gd name="T23" fmla="*/ 140 h 154"/>
              <a:gd name="T24" fmla="*/ 22 w 152"/>
              <a:gd name="T25" fmla="*/ 132 h 154"/>
              <a:gd name="T26" fmla="*/ 12 w 152"/>
              <a:gd name="T27" fmla="*/ 120 h 154"/>
              <a:gd name="T28" fmla="*/ 6 w 152"/>
              <a:gd name="T29" fmla="*/ 106 h 154"/>
              <a:gd name="T30" fmla="*/ 2 w 152"/>
              <a:gd name="T31" fmla="*/ 92 h 154"/>
              <a:gd name="T32" fmla="*/ 0 w 152"/>
              <a:gd name="T33" fmla="*/ 78 h 154"/>
              <a:gd name="T34" fmla="*/ 2 w 152"/>
              <a:gd name="T35" fmla="*/ 62 h 154"/>
              <a:gd name="T36" fmla="*/ 6 w 152"/>
              <a:gd name="T37" fmla="*/ 48 h 154"/>
              <a:gd name="T38" fmla="*/ 12 w 152"/>
              <a:gd name="T39" fmla="*/ 34 h 154"/>
              <a:gd name="T40" fmla="*/ 22 w 152"/>
              <a:gd name="T41" fmla="*/ 24 h 154"/>
              <a:gd name="T42" fmla="*/ 34 w 152"/>
              <a:gd name="T43" fmla="*/ 14 h 154"/>
              <a:gd name="T44" fmla="*/ 46 w 152"/>
              <a:gd name="T45" fmla="*/ 6 h 154"/>
              <a:gd name="T46" fmla="*/ 60 w 152"/>
              <a:gd name="T47" fmla="*/ 2 h 154"/>
              <a:gd name="T48" fmla="*/ 76 w 152"/>
              <a:gd name="T49" fmla="*/ 0 h 154"/>
              <a:gd name="T50" fmla="*/ 92 w 152"/>
              <a:gd name="T51" fmla="*/ 2 h 154"/>
              <a:gd name="T52" fmla="*/ 106 w 152"/>
              <a:gd name="T53" fmla="*/ 6 h 154"/>
              <a:gd name="T54" fmla="*/ 118 w 152"/>
              <a:gd name="T55" fmla="*/ 14 h 154"/>
              <a:gd name="T56" fmla="*/ 130 w 152"/>
              <a:gd name="T57" fmla="*/ 24 h 154"/>
              <a:gd name="T58" fmla="*/ 140 w 152"/>
              <a:gd name="T59" fmla="*/ 34 h 154"/>
              <a:gd name="T60" fmla="*/ 146 w 152"/>
              <a:gd name="T61" fmla="*/ 48 h 154"/>
              <a:gd name="T62" fmla="*/ 150 w 152"/>
              <a:gd name="T63" fmla="*/ 62 h 154"/>
              <a:gd name="T64" fmla="*/ 150 w 152"/>
              <a:gd name="T65" fmla="*/ 78 h 154"/>
              <a:gd name="T66" fmla="*/ 152 w 152"/>
              <a:gd name="T67" fmla="*/ 78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2"/>
              <a:gd name="T103" fmla="*/ 0 h 154"/>
              <a:gd name="T104" fmla="*/ 152 w 152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2" h="154">
                <a:moveTo>
                  <a:pt x="152" y="78"/>
                </a:moveTo>
                <a:lnTo>
                  <a:pt x="150" y="92"/>
                </a:lnTo>
                <a:lnTo>
                  <a:pt x="146" y="106"/>
                </a:lnTo>
                <a:lnTo>
                  <a:pt x="140" y="120"/>
                </a:lnTo>
                <a:lnTo>
                  <a:pt x="130" y="132"/>
                </a:lnTo>
                <a:lnTo>
                  <a:pt x="118" y="140"/>
                </a:lnTo>
                <a:lnTo>
                  <a:pt x="106" y="148"/>
                </a:lnTo>
                <a:lnTo>
                  <a:pt x="92" y="152"/>
                </a:lnTo>
                <a:lnTo>
                  <a:pt x="76" y="154"/>
                </a:lnTo>
                <a:lnTo>
                  <a:pt x="60" y="152"/>
                </a:lnTo>
                <a:lnTo>
                  <a:pt x="46" y="148"/>
                </a:lnTo>
                <a:lnTo>
                  <a:pt x="34" y="140"/>
                </a:lnTo>
                <a:lnTo>
                  <a:pt x="22" y="132"/>
                </a:lnTo>
                <a:lnTo>
                  <a:pt x="12" y="120"/>
                </a:lnTo>
                <a:lnTo>
                  <a:pt x="6" y="106"/>
                </a:lnTo>
                <a:lnTo>
                  <a:pt x="2" y="92"/>
                </a:lnTo>
                <a:lnTo>
                  <a:pt x="0" y="78"/>
                </a:lnTo>
                <a:lnTo>
                  <a:pt x="2" y="62"/>
                </a:lnTo>
                <a:lnTo>
                  <a:pt x="6" y="48"/>
                </a:lnTo>
                <a:lnTo>
                  <a:pt x="12" y="34"/>
                </a:lnTo>
                <a:lnTo>
                  <a:pt x="22" y="24"/>
                </a:lnTo>
                <a:lnTo>
                  <a:pt x="34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4"/>
                </a:lnTo>
                <a:lnTo>
                  <a:pt x="140" y="34"/>
                </a:lnTo>
                <a:lnTo>
                  <a:pt x="146" y="48"/>
                </a:lnTo>
                <a:lnTo>
                  <a:pt x="150" y="62"/>
                </a:lnTo>
                <a:lnTo>
                  <a:pt x="150" y="78"/>
                </a:lnTo>
                <a:lnTo>
                  <a:pt x="152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6" name="Freeform 48"/>
          <p:cNvSpPr>
            <a:spLocks/>
          </p:cNvSpPr>
          <p:nvPr/>
        </p:nvSpPr>
        <p:spPr bwMode="auto">
          <a:xfrm>
            <a:off x="1620838" y="2247900"/>
            <a:ext cx="241300" cy="244475"/>
          </a:xfrm>
          <a:custGeom>
            <a:avLst/>
            <a:gdLst>
              <a:gd name="T0" fmla="*/ 152 w 152"/>
              <a:gd name="T1" fmla="*/ 78 h 154"/>
              <a:gd name="T2" fmla="*/ 150 w 152"/>
              <a:gd name="T3" fmla="*/ 92 h 154"/>
              <a:gd name="T4" fmla="*/ 146 w 152"/>
              <a:gd name="T5" fmla="*/ 106 h 154"/>
              <a:gd name="T6" fmla="*/ 140 w 152"/>
              <a:gd name="T7" fmla="*/ 120 h 154"/>
              <a:gd name="T8" fmla="*/ 130 w 152"/>
              <a:gd name="T9" fmla="*/ 132 h 154"/>
              <a:gd name="T10" fmla="*/ 118 w 152"/>
              <a:gd name="T11" fmla="*/ 140 h 154"/>
              <a:gd name="T12" fmla="*/ 106 w 152"/>
              <a:gd name="T13" fmla="*/ 148 h 154"/>
              <a:gd name="T14" fmla="*/ 92 w 152"/>
              <a:gd name="T15" fmla="*/ 152 h 154"/>
              <a:gd name="T16" fmla="*/ 76 w 152"/>
              <a:gd name="T17" fmla="*/ 154 h 154"/>
              <a:gd name="T18" fmla="*/ 60 w 152"/>
              <a:gd name="T19" fmla="*/ 152 h 154"/>
              <a:gd name="T20" fmla="*/ 46 w 152"/>
              <a:gd name="T21" fmla="*/ 148 h 154"/>
              <a:gd name="T22" fmla="*/ 34 w 152"/>
              <a:gd name="T23" fmla="*/ 140 h 154"/>
              <a:gd name="T24" fmla="*/ 22 w 152"/>
              <a:gd name="T25" fmla="*/ 132 h 154"/>
              <a:gd name="T26" fmla="*/ 12 w 152"/>
              <a:gd name="T27" fmla="*/ 120 h 154"/>
              <a:gd name="T28" fmla="*/ 6 w 152"/>
              <a:gd name="T29" fmla="*/ 106 h 154"/>
              <a:gd name="T30" fmla="*/ 2 w 152"/>
              <a:gd name="T31" fmla="*/ 92 h 154"/>
              <a:gd name="T32" fmla="*/ 0 w 152"/>
              <a:gd name="T33" fmla="*/ 78 h 154"/>
              <a:gd name="T34" fmla="*/ 2 w 152"/>
              <a:gd name="T35" fmla="*/ 62 h 154"/>
              <a:gd name="T36" fmla="*/ 6 w 152"/>
              <a:gd name="T37" fmla="*/ 48 h 154"/>
              <a:gd name="T38" fmla="*/ 12 w 152"/>
              <a:gd name="T39" fmla="*/ 34 h 154"/>
              <a:gd name="T40" fmla="*/ 22 w 152"/>
              <a:gd name="T41" fmla="*/ 24 h 154"/>
              <a:gd name="T42" fmla="*/ 34 w 152"/>
              <a:gd name="T43" fmla="*/ 14 h 154"/>
              <a:gd name="T44" fmla="*/ 46 w 152"/>
              <a:gd name="T45" fmla="*/ 6 h 154"/>
              <a:gd name="T46" fmla="*/ 60 w 152"/>
              <a:gd name="T47" fmla="*/ 2 h 154"/>
              <a:gd name="T48" fmla="*/ 76 w 152"/>
              <a:gd name="T49" fmla="*/ 0 h 154"/>
              <a:gd name="T50" fmla="*/ 92 w 152"/>
              <a:gd name="T51" fmla="*/ 2 h 154"/>
              <a:gd name="T52" fmla="*/ 106 w 152"/>
              <a:gd name="T53" fmla="*/ 6 h 154"/>
              <a:gd name="T54" fmla="*/ 118 w 152"/>
              <a:gd name="T55" fmla="*/ 14 h 154"/>
              <a:gd name="T56" fmla="*/ 130 w 152"/>
              <a:gd name="T57" fmla="*/ 24 h 154"/>
              <a:gd name="T58" fmla="*/ 140 w 152"/>
              <a:gd name="T59" fmla="*/ 34 h 154"/>
              <a:gd name="T60" fmla="*/ 146 w 152"/>
              <a:gd name="T61" fmla="*/ 48 h 154"/>
              <a:gd name="T62" fmla="*/ 150 w 152"/>
              <a:gd name="T63" fmla="*/ 62 h 154"/>
              <a:gd name="T64" fmla="*/ 150 w 152"/>
              <a:gd name="T65" fmla="*/ 78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54"/>
              <a:gd name="T101" fmla="*/ 152 w 152"/>
              <a:gd name="T102" fmla="*/ 154 h 15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54">
                <a:moveTo>
                  <a:pt x="152" y="78"/>
                </a:moveTo>
                <a:lnTo>
                  <a:pt x="150" y="92"/>
                </a:lnTo>
                <a:lnTo>
                  <a:pt x="146" y="106"/>
                </a:lnTo>
                <a:lnTo>
                  <a:pt x="140" y="120"/>
                </a:lnTo>
                <a:lnTo>
                  <a:pt x="130" y="132"/>
                </a:lnTo>
                <a:lnTo>
                  <a:pt x="118" y="140"/>
                </a:lnTo>
                <a:lnTo>
                  <a:pt x="106" y="148"/>
                </a:lnTo>
                <a:lnTo>
                  <a:pt x="92" y="152"/>
                </a:lnTo>
                <a:lnTo>
                  <a:pt x="76" y="154"/>
                </a:lnTo>
                <a:lnTo>
                  <a:pt x="60" y="152"/>
                </a:lnTo>
                <a:lnTo>
                  <a:pt x="46" y="148"/>
                </a:lnTo>
                <a:lnTo>
                  <a:pt x="34" y="140"/>
                </a:lnTo>
                <a:lnTo>
                  <a:pt x="22" y="132"/>
                </a:lnTo>
                <a:lnTo>
                  <a:pt x="12" y="120"/>
                </a:lnTo>
                <a:lnTo>
                  <a:pt x="6" y="106"/>
                </a:lnTo>
                <a:lnTo>
                  <a:pt x="2" y="92"/>
                </a:lnTo>
                <a:lnTo>
                  <a:pt x="0" y="78"/>
                </a:lnTo>
                <a:lnTo>
                  <a:pt x="2" y="62"/>
                </a:lnTo>
                <a:lnTo>
                  <a:pt x="6" y="48"/>
                </a:lnTo>
                <a:lnTo>
                  <a:pt x="12" y="34"/>
                </a:lnTo>
                <a:lnTo>
                  <a:pt x="22" y="24"/>
                </a:lnTo>
                <a:lnTo>
                  <a:pt x="34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4"/>
                </a:lnTo>
                <a:lnTo>
                  <a:pt x="140" y="34"/>
                </a:lnTo>
                <a:lnTo>
                  <a:pt x="146" y="48"/>
                </a:lnTo>
                <a:lnTo>
                  <a:pt x="150" y="62"/>
                </a:lnTo>
                <a:lnTo>
                  <a:pt x="150" y="78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7" name="Freeform 49"/>
          <p:cNvSpPr>
            <a:spLocks/>
          </p:cNvSpPr>
          <p:nvPr/>
        </p:nvSpPr>
        <p:spPr bwMode="auto">
          <a:xfrm>
            <a:off x="1624013" y="3032125"/>
            <a:ext cx="241300" cy="244475"/>
          </a:xfrm>
          <a:custGeom>
            <a:avLst/>
            <a:gdLst>
              <a:gd name="T0" fmla="*/ 152 w 152"/>
              <a:gd name="T1" fmla="*/ 76 h 154"/>
              <a:gd name="T2" fmla="*/ 150 w 152"/>
              <a:gd name="T3" fmla="*/ 92 h 154"/>
              <a:gd name="T4" fmla="*/ 146 w 152"/>
              <a:gd name="T5" fmla="*/ 106 h 154"/>
              <a:gd name="T6" fmla="*/ 140 w 152"/>
              <a:gd name="T7" fmla="*/ 120 h 154"/>
              <a:gd name="T8" fmla="*/ 130 w 152"/>
              <a:gd name="T9" fmla="*/ 130 h 154"/>
              <a:gd name="T10" fmla="*/ 118 w 152"/>
              <a:gd name="T11" fmla="*/ 140 h 154"/>
              <a:gd name="T12" fmla="*/ 106 w 152"/>
              <a:gd name="T13" fmla="*/ 148 h 154"/>
              <a:gd name="T14" fmla="*/ 92 w 152"/>
              <a:gd name="T15" fmla="*/ 152 h 154"/>
              <a:gd name="T16" fmla="*/ 76 w 152"/>
              <a:gd name="T17" fmla="*/ 154 h 154"/>
              <a:gd name="T18" fmla="*/ 60 w 152"/>
              <a:gd name="T19" fmla="*/ 152 h 154"/>
              <a:gd name="T20" fmla="*/ 46 w 152"/>
              <a:gd name="T21" fmla="*/ 148 h 154"/>
              <a:gd name="T22" fmla="*/ 34 w 152"/>
              <a:gd name="T23" fmla="*/ 140 h 154"/>
              <a:gd name="T24" fmla="*/ 22 w 152"/>
              <a:gd name="T25" fmla="*/ 130 h 154"/>
              <a:gd name="T26" fmla="*/ 12 w 152"/>
              <a:gd name="T27" fmla="*/ 120 h 154"/>
              <a:gd name="T28" fmla="*/ 6 w 152"/>
              <a:gd name="T29" fmla="*/ 106 h 154"/>
              <a:gd name="T30" fmla="*/ 2 w 152"/>
              <a:gd name="T31" fmla="*/ 92 h 154"/>
              <a:gd name="T32" fmla="*/ 0 w 152"/>
              <a:gd name="T33" fmla="*/ 76 h 154"/>
              <a:gd name="T34" fmla="*/ 2 w 152"/>
              <a:gd name="T35" fmla="*/ 62 h 154"/>
              <a:gd name="T36" fmla="*/ 6 w 152"/>
              <a:gd name="T37" fmla="*/ 48 h 154"/>
              <a:gd name="T38" fmla="*/ 12 w 152"/>
              <a:gd name="T39" fmla="*/ 34 h 154"/>
              <a:gd name="T40" fmla="*/ 22 w 152"/>
              <a:gd name="T41" fmla="*/ 24 h 154"/>
              <a:gd name="T42" fmla="*/ 34 w 152"/>
              <a:gd name="T43" fmla="*/ 14 h 154"/>
              <a:gd name="T44" fmla="*/ 46 w 152"/>
              <a:gd name="T45" fmla="*/ 6 h 154"/>
              <a:gd name="T46" fmla="*/ 60 w 152"/>
              <a:gd name="T47" fmla="*/ 2 h 154"/>
              <a:gd name="T48" fmla="*/ 76 w 152"/>
              <a:gd name="T49" fmla="*/ 0 h 154"/>
              <a:gd name="T50" fmla="*/ 92 w 152"/>
              <a:gd name="T51" fmla="*/ 2 h 154"/>
              <a:gd name="T52" fmla="*/ 106 w 152"/>
              <a:gd name="T53" fmla="*/ 6 h 154"/>
              <a:gd name="T54" fmla="*/ 118 w 152"/>
              <a:gd name="T55" fmla="*/ 14 h 154"/>
              <a:gd name="T56" fmla="*/ 130 w 152"/>
              <a:gd name="T57" fmla="*/ 24 h 154"/>
              <a:gd name="T58" fmla="*/ 140 w 152"/>
              <a:gd name="T59" fmla="*/ 34 h 154"/>
              <a:gd name="T60" fmla="*/ 146 w 152"/>
              <a:gd name="T61" fmla="*/ 48 h 154"/>
              <a:gd name="T62" fmla="*/ 150 w 152"/>
              <a:gd name="T63" fmla="*/ 62 h 154"/>
              <a:gd name="T64" fmla="*/ 150 w 152"/>
              <a:gd name="T65" fmla="*/ 76 h 154"/>
              <a:gd name="T66" fmla="*/ 152 w 152"/>
              <a:gd name="T67" fmla="*/ 76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2"/>
              <a:gd name="T103" fmla="*/ 0 h 154"/>
              <a:gd name="T104" fmla="*/ 152 w 152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2" h="154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40" y="120"/>
                </a:lnTo>
                <a:lnTo>
                  <a:pt x="130" y="130"/>
                </a:lnTo>
                <a:lnTo>
                  <a:pt x="118" y="140"/>
                </a:lnTo>
                <a:lnTo>
                  <a:pt x="106" y="148"/>
                </a:lnTo>
                <a:lnTo>
                  <a:pt x="92" y="152"/>
                </a:lnTo>
                <a:lnTo>
                  <a:pt x="76" y="154"/>
                </a:lnTo>
                <a:lnTo>
                  <a:pt x="60" y="152"/>
                </a:lnTo>
                <a:lnTo>
                  <a:pt x="46" y="148"/>
                </a:lnTo>
                <a:lnTo>
                  <a:pt x="34" y="140"/>
                </a:lnTo>
                <a:lnTo>
                  <a:pt x="22" y="130"/>
                </a:lnTo>
                <a:lnTo>
                  <a:pt x="12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8"/>
                </a:lnTo>
                <a:lnTo>
                  <a:pt x="12" y="34"/>
                </a:lnTo>
                <a:lnTo>
                  <a:pt x="22" y="24"/>
                </a:lnTo>
                <a:lnTo>
                  <a:pt x="34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4"/>
                </a:lnTo>
                <a:lnTo>
                  <a:pt x="140" y="34"/>
                </a:lnTo>
                <a:lnTo>
                  <a:pt x="146" y="48"/>
                </a:lnTo>
                <a:lnTo>
                  <a:pt x="150" y="62"/>
                </a:lnTo>
                <a:lnTo>
                  <a:pt x="150" y="76"/>
                </a:lnTo>
                <a:lnTo>
                  <a:pt x="152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8" name="Freeform 50"/>
          <p:cNvSpPr>
            <a:spLocks/>
          </p:cNvSpPr>
          <p:nvPr/>
        </p:nvSpPr>
        <p:spPr bwMode="auto">
          <a:xfrm>
            <a:off x="1624013" y="3032125"/>
            <a:ext cx="241300" cy="244475"/>
          </a:xfrm>
          <a:custGeom>
            <a:avLst/>
            <a:gdLst>
              <a:gd name="T0" fmla="*/ 152 w 152"/>
              <a:gd name="T1" fmla="*/ 76 h 154"/>
              <a:gd name="T2" fmla="*/ 150 w 152"/>
              <a:gd name="T3" fmla="*/ 92 h 154"/>
              <a:gd name="T4" fmla="*/ 146 w 152"/>
              <a:gd name="T5" fmla="*/ 106 h 154"/>
              <a:gd name="T6" fmla="*/ 140 w 152"/>
              <a:gd name="T7" fmla="*/ 120 h 154"/>
              <a:gd name="T8" fmla="*/ 130 w 152"/>
              <a:gd name="T9" fmla="*/ 130 h 154"/>
              <a:gd name="T10" fmla="*/ 118 w 152"/>
              <a:gd name="T11" fmla="*/ 140 h 154"/>
              <a:gd name="T12" fmla="*/ 106 w 152"/>
              <a:gd name="T13" fmla="*/ 148 h 154"/>
              <a:gd name="T14" fmla="*/ 92 w 152"/>
              <a:gd name="T15" fmla="*/ 152 h 154"/>
              <a:gd name="T16" fmla="*/ 76 w 152"/>
              <a:gd name="T17" fmla="*/ 154 h 154"/>
              <a:gd name="T18" fmla="*/ 60 w 152"/>
              <a:gd name="T19" fmla="*/ 152 h 154"/>
              <a:gd name="T20" fmla="*/ 46 w 152"/>
              <a:gd name="T21" fmla="*/ 148 h 154"/>
              <a:gd name="T22" fmla="*/ 34 w 152"/>
              <a:gd name="T23" fmla="*/ 140 h 154"/>
              <a:gd name="T24" fmla="*/ 22 w 152"/>
              <a:gd name="T25" fmla="*/ 130 h 154"/>
              <a:gd name="T26" fmla="*/ 12 w 152"/>
              <a:gd name="T27" fmla="*/ 120 h 154"/>
              <a:gd name="T28" fmla="*/ 6 w 152"/>
              <a:gd name="T29" fmla="*/ 106 h 154"/>
              <a:gd name="T30" fmla="*/ 2 w 152"/>
              <a:gd name="T31" fmla="*/ 92 h 154"/>
              <a:gd name="T32" fmla="*/ 0 w 152"/>
              <a:gd name="T33" fmla="*/ 76 h 154"/>
              <a:gd name="T34" fmla="*/ 2 w 152"/>
              <a:gd name="T35" fmla="*/ 62 h 154"/>
              <a:gd name="T36" fmla="*/ 6 w 152"/>
              <a:gd name="T37" fmla="*/ 48 h 154"/>
              <a:gd name="T38" fmla="*/ 12 w 152"/>
              <a:gd name="T39" fmla="*/ 34 h 154"/>
              <a:gd name="T40" fmla="*/ 22 w 152"/>
              <a:gd name="T41" fmla="*/ 24 h 154"/>
              <a:gd name="T42" fmla="*/ 34 w 152"/>
              <a:gd name="T43" fmla="*/ 14 h 154"/>
              <a:gd name="T44" fmla="*/ 46 w 152"/>
              <a:gd name="T45" fmla="*/ 6 h 154"/>
              <a:gd name="T46" fmla="*/ 60 w 152"/>
              <a:gd name="T47" fmla="*/ 2 h 154"/>
              <a:gd name="T48" fmla="*/ 76 w 152"/>
              <a:gd name="T49" fmla="*/ 0 h 154"/>
              <a:gd name="T50" fmla="*/ 92 w 152"/>
              <a:gd name="T51" fmla="*/ 2 h 154"/>
              <a:gd name="T52" fmla="*/ 106 w 152"/>
              <a:gd name="T53" fmla="*/ 6 h 154"/>
              <a:gd name="T54" fmla="*/ 118 w 152"/>
              <a:gd name="T55" fmla="*/ 14 h 154"/>
              <a:gd name="T56" fmla="*/ 130 w 152"/>
              <a:gd name="T57" fmla="*/ 24 h 154"/>
              <a:gd name="T58" fmla="*/ 140 w 152"/>
              <a:gd name="T59" fmla="*/ 34 h 154"/>
              <a:gd name="T60" fmla="*/ 146 w 152"/>
              <a:gd name="T61" fmla="*/ 48 h 154"/>
              <a:gd name="T62" fmla="*/ 150 w 152"/>
              <a:gd name="T63" fmla="*/ 62 h 154"/>
              <a:gd name="T64" fmla="*/ 150 w 152"/>
              <a:gd name="T65" fmla="*/ 76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54"/>
              <a:gd name="T101" fmla="*/ 152 w 152"/>
              <a:gd name="T102" fmla="*/ 154 h 15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54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40" y="120"/>
                </a:lnTo>
                <a:lnTo>
                  <a:pt x="130" y="130"/>
                </a:lnTo>
                <a:lnTo>
                  <a:pt x="118" y="140"/>
                </a:lnTo>
                <a:lnTo>
                  <a:pt x="106" y="148"/>
                </a:lnTo>
                <a:lnTo>
                  <a:pt x="92" y="152"/>
                </a:lnTo>
                <a:lnTo>
                  <a:pt x="76" y="154"/>
                </a:lnTo>
                <a:lnTo>
                  <a:pt x="60" y="152"/>
                </a:lnTo>
                <a:lnTo>
                  <a:pt x="46" y="148"/>
                </a:lnTo>
                <a:lnTo>
                  <a:pt x="34" y="140"/>
                </a:lnTo>
                <a:lnTo>
                  <a:pt x="22" y="130"/>
                </a:lnTo>
                <a:lnTo>
                  <a:pt x="12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8"/>
                </a:lnTo>
                <a:lnTo>
                  <a:pt x="12" y="34"/>
                </a:lnTo>
                <a:lnTo>
                  <a:pt x="22" y="24"/>
                </a:lnTo>
                <a:lnTo>
                  <a:pt x="34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4"/>
                </a:lnTo>
                <a:lnTo>
                  <a:pt x="140" y="34"/>
                </a:lnTo>
                <a:lnTo>
                  <a:pt x="146" y="48"/>
                </a:lnTo>
                <a:lnTo>
                  <a:pt x="150" y="62"/>
                </a:lnTo>
                <a:lnTo>
                  <a:pt x="150" y="76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39" name="Freeform 51"/>
          <p:cNvSpPr>
            <a:spLocks/>
          </p:cNvSpPr>
          <p:nvPr/>
        </p:nvSpPr>
        <p:spPr bwMode="auto">
          <a:xfrm>
            <a:off x="1620838" y="3608388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38 w 152"/>
              <a:gd name="T7" fmla="*/ 118 h 152"/>
              <a:gd name="T8" fmla="*/ 130 w 152"/>
              <a:gd name="T9" fmla="*/ 130 h 152"/>
              <a:gd name="T10" fmla="*/ 118 w 152"/>
              <a:gd name="T11" fmla="*/ 140 h 152"/>
              <a:gd name="T12" fmla="*/ 106 w 152"/>
              <a:gd name="T13" fmla="*/ 146 h 152"/>
              <a:gd name="T14" fmla="*/ 90 w 152"/>
              <a:gd name="T15" fmla="*/ 152 h 152"/>
              <a:gd name="T16" fmla="*/ 76 w 152"/>
              <a:gd name="T17" fmla="*/ 152 h 152"/>
              <a:gd name="T18" fmla="*/ 60 w 152"/>
              <a:gd name="T19" fmla="*/ 152 h 152"/>
              <a:gd name="T20" fmla="*/ 46 w 152"/>
              <a:gd name="T21" fmla="*/ 146 h 152"/>
              <a:gd name="T22" fmla="*/ 32 w 152"/>
              <a:gd name="T23" fmla="*/ 140 h 152"/>
              <a:gd name="T24" fmla="*/ 22 w 152"/>
              <a:gd name="T25" fmla="*/ 130 h 152"/>
              <a:gd name="T26" fmla="*/ 12 w 152"/>
              <a:gd name="T27" fmla="*/ 118 h 152"/>
              <a:gd name="T28" fmla="*/ 6 w 152"/>
              <a:gd name="T29" fmla="*/ 106 h 152"/>
              <a:gd name="T30" fmla="*/ 0 w 152"/>
              <a:gd name="T31" fmla="*/ 92 h 152"/>
              <a:gd name="T32" fmla="*/ 0 w 152"/>
              <a:gd name="T33" fmla="*/ 76 h 152"/>
              <a:gd name="T34" fmla="*/ 0 w 152"/>
              <a:gd name="T35" fmla="*/ 60 h 152"/>
              <a:gd name="T36" fmla="*/ 6 w 152"/>
              <a:gd name="T37" fmla="*/ 46 h 152"/>
              <a:gd name="T38" fmla="*/ 12 w 152"/>
              <a:gd name="T39" fmla="*/ 34 h 152"/>
              <a:gd name="T40" fmla="*/ 22 w 152"/>
              <a:gd name="T41" fmla="*/ 22 h 152"/>
              <a:gd name="T42" fmla="*/ 32 w 152"/>
              <a:gd name="T43" fmla="*/ 14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0 w 152"/>
              <a:gd name="T51" fmla="*/ 2 h 152"/>
              <a:gd name="T52" fmla="*/ 106 w 152"/>
              <a:gd name="T53" fmla="*/ 6 h 152"/>
              <a:gd name="T54" fmla="*/ 118 w 152"/>
              <a:gd name="T55" fmla="*/ 14 h 152"/>
              <a:gd name="T56" fmla="*/ 130 w 152"/>
              <a:gd name="T57" fmla="*/ 22 h 152"/>
              <a:gd name="T58" fmla="*/ 138 w 152"/>
              <a:gd name="T59" fmla="*/ 34 h 152"/>
              <a:gd name="T60" fmla="*/ 146 w 152"/>
              <a:gd name="T61" fmla="*/ 46 h 152"/>
              <a:gd name="T62" fmla="*/ 150 w 152"/>
              <a:gd name="T63" fmla="*/ 60 h 152"/>
              <a:gd name="T64" fmla="*/ 150 w 152"/>
              <a:gd name="T65" fmla="*/ 76 h 152"/>
              <a:gd name="T66" fmla="*/ 152 w 152"/>
              <a:gd name="T67" fmla="*/ 76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2"/>
              <a:gd name="T103" fmla="*/ 0 h 152"/>
              <a:gd name="T104" fmla="*/ 152 w 152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38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0" y="152"/>
                </a:lnTo>
                <a:lnTo>
                  <a:pt x="76" y="152"/>
                </a:lnTo>
                <a:lnTo>
                  <a:pt x="60" y="152"/>
                </a:lnTo>
                <a:lnTo>
                  <a:pt x="46" y="146"/>
                </a:lnTo>
                <a:lnTo>
                  <a:pt x="32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0" y="92"/>
                </a:lnTo>
                <a:lnTo>
                  <a:pt x="0" y="76"/>
                </a:lnTo>
                <a:lnTo>
                  <a:pt x="0" y="60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2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0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2"/>
                </a:lnTo>
                <a:lnTo>
                  <a:pt x="138" y="34"/>
                </a:lnTo>
                <a:lnTo>
                  <a:pt x="146" y="46"/>
                </a:lnTo>
                <a:lnTo>
                  <a:pt x="150" y="60"/>
                </a:lnTo>
                <a:lnTo>
                  <a:pt x="150" y="76"/>
                </a:lnTo>
                <a:lnTo>
                  <a:pt x="152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0" name="Freeform 52"/>
          <p:cNvSpPr>
            <a:spLocks/>
          </p:cNvSpPr>
          <p:nvPr/>
        </p:nvSpPr>
        <p:spPr bwMode="auto">
          <a:xfrm>
            <a:off x="1620838" y="3608388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38 w 152"/>
              <a:gd name="T7" fmla="*/ 118 h 152"/>
              <a:gd name="T8" fmla="*/ 130 w 152"/>
              <a:gd name="T9" fmla="*/ 130 h 152"/>
              <a:gd name="T10" fmla="*/ 118 w 152"/>
              <a:gd name="T11" fmla="*/ 140 h 152"/>
              <a:gd name="T12" fmla="*/ 106 w 152"/>
              <a:gd name="T13" fmla="*/ 146 h 152"/>
              <a:gd name="T14" fmla="*/ 90 w 152"/>
              <a:gd name="T15" fmla="*/ 152 h 152"/>
              <a:gd name="T16" fmla="*/ 76 w 152"/>
              <a:gd name="T17" fmla="*/ 152 h 152"/>
              <a:gd name="T18" fmla="*/ 60 w 152"/>
              <a:gd name="T19" fmla="*/ 152 h 152"/>
              <a:gd name="T20" fmla="*/ 46 w 152"/>
              <a:gd name="T21" fmla="*/ 146 h 152"/>
              <a:gd name="T22" fmla="*/ 32 w 152"/>
              <a:gd name="T23" fmla="*/ 140 h 152"/>
              <a:gd name="T24" fmla="*/ 22 w 152"/>
              <a:gd name="T25" fmla="*/ 130 h 152"/>
              <a:gd name="T26" fmla="*/ 12 w 152"/>
              <a:gd name="T27" fmla="*/ 118 h 152"/>
              <a:gd name="T28" fmla="*/ 6 w 152"/>
              <a:gd name="T29" fmla="*/ 106 h 152"/>
              <a:gd name="T30" fmla="*/ 0 w 152"/>
              <a:gd name="T31" fmla="*/ 92 h 152"/>
              <a:gd name="T32" fmla="*/ 0 w 152"/>
              <a:gd name="T33" fmla="*/ 76 h 152"/>
              <a:gd name="T34" fmla="*/ 0 w 152"/>
              <a:gd name="T35" fmla="*/ 60 h 152"/>
              <a:gd name="T36" fmla="*/ 6 w 152"/>
              <a:gd name="T37" fmla="*/ 46 h 152"/>
              <a:gd name="T38" fmla="*/ 12 w 152"/>
              <a:gd name="T39" fmla="*/ 34 h 152"/>
              <a:gd name="T40" fmla="*/ 22 w 152"/>
              <a:gd name="T41" fmla="*/ 22 h 152"/>
              <a:gd name="T42" fmla="*/ 32 w 152"/>
              <a:gd name="T43" fmla="*/ 14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0 w 152"/>
              <a:gd name="T51" fmla="*/ 2 h 152"/>
              <a:gd name="T52" fmla="*/ 106 w 152"/>
              <a:gd name="T53" fmla="*/ 6 h 152"/>
              <a:gd name="T54" fmla="*/ 118 w 152"/>
              <a:gd name="T55" fmla="*/ 14 h 152"/>
              <a:gd name="T56" fmla="*/ 130 w 152"/>
              <a:gd name="T57" fmla="*/ 22 h 152"/>
              <a:gd name="T58" fmla="*/ 138 w 152"/>
              <a:gd name="T59" fmla="*/ 34 h 152"/>
              <a:gd name="T60" fmla="*/ 146 w 152"/>
              <a:gd name="T61" fmla="*/ 46 h 152"/>
              <a:gd name="T62" fmla="*/ 150 w 152"/>
              <a:gd name="T63" fmla="*/ 60 h 152"/>
              <a:gd name="T64" fmla="*/ 150 w 152"/>
              <a:gd name="T65" fmla="*/ 76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52"/>
              <a:gd name="T101" fmla="*/ 152 w 152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38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0" y="152"/>
                </a:lnTo>
                <a:lnTo>
                  <a:pt x="76" y="152"/>
                </a:lnTo>
                <a:lnTo>
                  <a:pt x="60" y="152"/>
                </a:lnTo>
                <a:lnTo>
                  <a:pt x="46" y="146"/>
                </a:lnTo>
                <a:lnTo>
                  <a:pt x="32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0" y="92"/>
                </a:lnTo>
                <a:lnTo>
                  <a:pt x="0" y="76"/>
                </a:lnTo>
                <a:lnTo>
                  <a:pt x="0" y="60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2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0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2"/>
                </a:lnTo>
                <a:lnTo>
                  <a:pt x="138" y="34"/>
                </a:lnTo>
                <a:lnTo>
                  <a:pt x="146" y="46"/>
                </a:lnTo>
                <a:lnTo>
                  <a:pt x="150" y="60"/>
                </a:lnTo>
                <a:lnTo>
                  <a:pt x="150" y="76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1" name="Freeform 53"/>
          <p:cNvSpPr>
            <a:spLocks/>
          </p:cNvSpPr>
          <p:nvPr/>
        </p:nvSpPr>
        <p:spPr bwMode="auto">
          <a:xfrm>
            <a:off x="1614488" y="4389438"/>
            <a:ext cx="244475" cy="241300"/>
          </a:xfrm>
          <a:custGeom>
            <a:avLst/>
            <a:gdLst>
              <a:gd name="T0" fmla="*/ 154 w 154"/>
              <a:gd name="T1" fmla="*/ 76 h 152"/>
              <a:gd name="T2" fmla="*/ 152 w 154"/>
              <a:gd name="T3" fmla="*/ 92 h 152"/>
              <a:gd name="T4" fmla="*/ 148 w 154"/>
              <a:gd name="T5" fmla="*/ 106 h 152"/>
              <a:gd name="T6" fmla="*/ 140 w 154"/>
              <a:gd name="T7" fmla="*/ 118 h 152"/>
              <a:gd name="T8" fmla="*/ 132 w 154"/>
              <a:gd name="T9" fmla="*/ 130 h 152"/>
              <a:gd name="T10" fmla="*/ 120 w 154"/>
              <a:gd name="T11" fmla="*/ 138 h 152"/>
              <a:gd name="T12" fmla="*/ 106 w 154"/>
              <a:gd name="T13" fmla="*/ 146 h 152"/>
              <a:gd name="T14" fmla="*/ 92 w 154"/>
              <a:gd name="T15" fmla="*/ 150 h 152"/>
              <a:gd name="T16" fmla="*/ 78 w 154"/>
              <a:gd name="T17" fmla="*/ 152 h 152"/>
              <a:gd name="T18" fmla="*/ 62 w 154"/>
              <a:gd name="T19" fmla="*/ 150 h 152"/>
              <a:gd name="T20" fmla="*/ 48 w 154"/>
              <a:gd name="T21" fmla="*/ 146 h 152"/>
              <a:gd name="T22" fmla="*/ 34 w 154"/>
              <a:gd name="T23" fmla="*/ 138 h 152"/>
              <a:gd name="T24" fmla="*/ 24 w 154"/>
              <a:gd name="T25" fmla="*/ 130 h 152"/>
              <a:gd name="T26" fmla="*/ 14 w 154"/>
              <a:gd name="T27" fmla="*/ 118 h 152"/>
              <a:gd name="T28" fmla="*/ 6 w 154"/>
              <a:gd name="T29" fmla="*/ 106 h 152"/>
              <a:gd name="T30" fmla="*/ 2 w 154"/>
              <a:gd name="T31" fmla="*/ 92 h 152"/>
              <a:gd name="T32" fmla="*/ 0 w 154"/>
              <a:gd name="T33" fmla="*/ 76 h 152"/>
              <a:gd name="T34" fmla="*/ 2 w 154"/>
              <a:gd name="T35" fmla="*/ 60 h 152"/>
              <a:gd name="T36" fmla="*/ 6 w 154"/>
              <a:gd name="T37" fmla="*/ 46 h 152"/>
              <a:gd name="T38" fmla="*/ 14 w 154"/>
              <a:gd name="T39" fmla="*/ 32 h 152"/>
              <a:gd name="T40" fmla="*/ 24 w 154"/>
              <a:gd name="T41" fmla="*/ 22 h 152"/>
              <a:gd name="T42" fmla="*/ 34 w 154"/>
              <a:gd name="T43" fmla="*/ 12 h 152"/>
              <a:gd name="T44" fmla="*/ 48 w 154"/>
              <a:gd name="T45" fmla="*/ 6 h 152"/>
              <a:gd name="T46" fmla="*/ 62 w 154"/>
              <a:gd name="T47" fmla="*/ 0 h 152"/>
              <a:gd name="T48" fmla="*/ 78 w 154"/>
              <a:gd name="T49" fmla="*/ 0 h 152"/>
              <a:gd name="T50" fmla="*/ 92 w 154"/>
              <a:gd name="T51" fmla="*/ 0 h 152"/>
              <a:gd name="T52" fmla="*/ 106 w 154"/>
              <a:gd name="T53" fmla="*/ 6 h 152"/>
              <a:gd name="T54" fmla="*/ 120 w 154"/>
              <a:gd name="T55" fmla="*/ 12 h 152"/>
              <a:gd name="T56" fmla="*/ 132 w 154"/>
              <a:gd name="T57" fmla="*/ 22 h 152"/>
              <a:gd name="T58" fmla="*/ 140 w 154"/>
              <a:gd name="T59" fmla="*/ 32 h 152"/>
              <a:gd name="T60" fmla="*/ 148 w 154"/>
              <a:gd name="T61" fmla="*/ 46 h 152"/>
              <a:gd name="T62" fmla="*/ 152 w 154"/>
              <a:gd name="T63" fmla="*/ 60 h 152"/>
              <a:gd name="T64" fmla="*/ 152 w 154"/>
              <a:gd name="T65" fmla="*/ 76 h 152"/>
              <a:gd name="T66" fmla="*/ 154 w 154"/>
              <a:gd name="T67" fmla="*/ 76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4"/>
              <a:gd name="T103" fmla="*/ 0 h 152"/>
              <a:gd name="T104" fmla="*/ 154 w 154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4" h="152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18"/>
                </a:lnTo>
                <a:lnTo>
                  <a:pt x="132" y="130"/>
                </a:lnTo>
                <a:lnTo>
                  <a:pt x="120" y="138"/>
                </a:lnTo>
                <a:lnTo>
                  <a:pt x="106" y="146"/>
                </a:lnTo>
                <a:lnTo>
                  <a:pt x="92" y="150"/>
                </a:lnTo>
                <a:lnTo>
                  <a:pt x="78" y="152"/>
                </a:lnTo>
                <a:lnTo>
                  <a:pt x="62" y="150"/>
                </a:lnTo>
                <a:lnTo>
                  <a:pt x="48" y="146"/>
                </a:lnTo>
                <a:lnTo>
                  <a:pt x="34" y="138"/>
                </a:lnTo>
                <a:lnTo>
                  <a:pt x="24" y="130"/>
                </a:lnTo>
                <a:lnTo>
                  <a:pt x="14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0"/>
                </a:lnTo>
                <a:lnTo>
                  <a:pt x="6" y="46"/>
                </a:lnTo>
                <a:lnTo>
                  <a:pt x="14" y="32"/>
                </a:lnTo>
                <a:lnTo>
                  <a:pt x="24" y="22"/>
                </a:lnTo>
                <a:lnTo>
                  <a:pt x="34" y="12"/>
                </a:lnTo>
                <a:lnTo>
                  <a:pt x="48" y="6"/>
                </a:lnTo>
                <a:lnTo>
                  <a:pt x="62" y="0"/>
                </a:lnTo>
                <a:lnTo>
                  <a:pt x="78" y="0"/>
                </a:lnTo>
                <a:lnTo>
                  <a:pt x="92" y="0"/>
                </a:lnTo>
                <a:lnTo>
                  <a:pt x="106" y="6"/>
                </a:lnTo>
                <a:lnTo>
                  <a:pt x="120" y="12"/>
                </a:lnTo>
                <a:lnTo>
                  <a:pt x="132" y="22"/>
                </a:lnTo>
                <a:lnTo>
                  <a:pt x="140" y="32"/>
                </a:lnTo>
                <a:lnTo>
                  <a:pt x="148" y="46"/>
                </a:lnTo>
                <a:lnTo>
                  <a:pt x="152" y="60"/>
                </a:lnTo>
                <a:lnTo>
                  <a:pt x="152" y="76"/>
                </a:lnTo>
                <a:lnTo>
                  <a:pt x="154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2" name="Freeform 54"/>
          <p:cNvSpPr>
            <a:spLocks/>
          </p:cNvSpPr>
          <p:nvPr/>
        </p:nvSpPr>
        <p:spPr bwMode="auto">
          <a:xfrm>
            <a:off x="1614488" y="4389438"/>
            <a:ext cx="244475" cy="241300"/>
          </a:xfrm>
          <a:custGeom>
            <a:avLst/>
            <a:gdLst>
              <a:gd name="T0" fmla="*/ 154 w 154"/>
              <a:gd name="T1" fmla="*/ 76 h 152"/>
              <a:gd name="T2" fmla="*/ 152 w 154"/>
              <a:gd name="T3" fmla="*/ 92 h 152"/>
              <a:gd name="T4" fmla="*/ 148 w 154"/>
              <a:gd name="T5" fmla="*/ 106 h 152"/>
              <a:gd name="T6" fmla="*/ 140 w 154"/>
              <a:gd name="T7" fmla="*/ 118 h 152"/>
              <a:gd name="T8" fmla="*/ 132 w 154"/>
              <a:gd name="T9" fmla="*/ 130 h 152"/>
              <a:gd name="T10" fmla="*/ 120 w 154"/>
              <a:gd name="T11" fmla="*/ 138 h 152"/>
              <a:gd name="T12" fmla="*/ 106 w 154"/>
              <a:gd name="T13" fmla="*/ 146 h 152"/>
              <a:gd name="T14" fmla="*/ 92 w 154"/>
              <a:gd name="T15" fmla="*/ 150 h 152"/>
              <a:gd name="T16" fmla="*/ 78 w 154"/>
              <a:gd name="T17" fmla="*/ 152 h 152"/>
              <a:gd name="T18" fmla="*/ 62 w 154"/>
              <a:gd name="T19" fmla="*/ 150 h 152"/>
              <a:gd name="T20" fmla="*/ 48 w 154"/>
              <a:gd name="T21" fmla="*/ 146 h 152"/>
              <a:gd name="T22" fmla="*/ 34 w 154"/>
              <a:gd name="T23" fmla="*/ 138 h 152"/>
              <a:gd name="T24" fmla="*/ 24 w 154"/>
              <a:gd name="T25" fmla="*/ 130 h 152"/>
              <a:gd name="T26" fmla="*/ 14 w 154"/>
              <a:gd name="T27" fmla="*/ 118 h 152"/>
              <a:gd name="T28" fmla="*/ 6 w 154"/>
              <a:gd name="T29" fmla="*/ 106 h 152"/>
              <a:gd name="T30" fmla="*/ 2 w 154"/>
              <a:gd name="T31" fmla="*/ 92 h 152"/>
              <a:gd name="T32" fmla="*/ 0 w 154"/>
              <a:gd name="T33" fmla="*/ 76 h 152"/>
              <a:gd name="T34" fmla="*/ 2 w 154"/>
              <a:gd name="T35" fmla="*/ 60 h 152"/>
              <a:gd name="T36" fmla="*/ 6 w 154"/>
              <a:gd name="T37" fmla="*/ 46 h 152"/>
              <a:gd name="T38" fmla="*/ 14 w 154"/>
              <a:gd name="T39" fmla="*/ 32 h 152"/>
              <a:gd name="T40" fmla="*/ 24 w 154"/>
              <a:gd name="T41" fmla="*/ 22 h 152"/>
              <a:gd name="T42" fmla="*/ 34 w 154"/>
              <a:gd name="T43" fmla="*/ 12 h 152"/>
              <a:gd name="T44" fmla="*/ 48 w 154"/>
              <a:gd name="T45" fmla="*/ 6 h 152"/>
              <a:gd name="T46" fmla="*/ 62 w 154"/>
              <a:gd name="T47" fmla="*/ 0 h 152"/>
              <a:gd name="T48" fmla="*/ 78 w 154"/>
              <a:gd name="T49" fmla="*/ 0 h 152"/>
              <a:gd name="T50" fmla="*/ 92 w 154"/>
              <a:gd name="T51" fmla="*/ 0 h 152"/>
              <a:gd name="T52" fmla="*/ 106 w 154"/>
              <a:gd name="T53" fmla="*/ 6 h 152"/>
              <a:gd name="T54" fmla="*/ 120 w 154"/>
              <a:gd name="T55" fmla="*/ 12 h 152"/>
              <a:gd name="T56" fmla="*/ 132 w 154"/>
              <a:gd name="T57" fmla="*/ 22 h 152"/>
              <a:gd name="T58" fmla="*/ 140 w 154"/>
              <a:gd name="T59" fmla="*/ 32 h 152"/>
              <a:gd name="T60" fmla="*/ 148 w 154"/>
              <a:gd name="T61" fmla="*/ 46 h 152"/>
              <a:gd name="T62" fmla="*/ 152 w 154"/>
              <a:gd name="T63" fmla="*/ 60 h 152"/>
              <a:gd name="T64" fmla="*/ 152 w 154"/>
              <a:gd name="T65" fmla="*/ 76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4"/>
              <a:gd name="T100" fmla="*/ 0 h 152"/>
              <a:gd name="T101" fmla="*/ 154 w 154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4" h="152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18"/>
                </a:lnTo>
                <a:lnTo>
                  <a:pt x="132" y="130"/>
                </a:lnTo>
                <a:lnTo>
                  <a:pt x="120" y="138"/>
                </a:lnTo>
                <a:lnTo>
                  <a:pt x="106" y="146"/>
                </a:lnTo>
                <a:lnTo>
                  <a:pt x="92" y="150"/>
                </a:lnTo>
                <a:lnTo>
                  <a:pt x="78" y="152"/>
                </a:lnTo>
                <a:lnTo>
                  <a:pt x="62" y="150"/>
                </a:lnTo>
                <a:lnTo>
                  <a:pt x="48" y="146"/>
                </a:lnTo>
                <a:lnTo>
                  <a:pt x="34" y="138"/>
                </a:lnTo>
                <a:lnTo>
                  <a:pt x="24" y="130"/>
                </a:lnTo>
                <a:lnTo>
                  <a:pt x="14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0"/>
                </a:lnTo>
                <a:lnTo>
                  <a:pt x="6" y="46"/>
                </a:lnTo>
                <a:lnTo>
                  <a:pt x="14" y="32"/>
                </a:lnTo>
                <a:lnTo>
                  <a:pt x="24" y="22"/>
                </a:lnTo>
                <a:lnTo>
                  <a:pt x="34" y="12"/>
                </a:lnTo>
                <a:lnTo>
                  <a:pt x="48" y="6"/>
                </a:lnTo>
                <a:lnTo>
                  <a:pt x="62" y="0"/>
                </a:lnTo>
                <a:lnTo>
                  <a:pt x="78" y="0"/>
                </a:lnTo>
                <a:lnTo>
                  <a:pt x="92" y="0"/>
                </a:lnTo>
                <a:lnTo>
                  <a:pt x="106" y="6"/>
                </a:lnTo>
                <a:lnTo>
                  <a:pt x="120" y="12"/>
                </a:lnTo>
                <a:lnTo>
                  <a:pt x="132" y="22"/>
                </a:lnTo>
                <a:lnTo>
                  <a:pt x="140" y="32"/>
                </a:lnTo>
                <a:lnTo>
                  <a:pt x="148" y="46"/>
                </a:lnTo>
                <a:lnTo>
                  <a:pt x="152" y="60"/>
                </a:lnTo>
                <a:lnTo>
                  <a:pt x="152" y="76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3" name="Freeform 55"/>
          <p:cNvSpPr>
            <a:spLocks/>
          </p:cNvSpPr>
          <p:nvPr/>
        </p:nvSpPr>
        <p:spPr bwMode="auto">
          <a:xfrm>
            <a:off x="1620838" y="5383213"/>
            <a:ext cx="244475" cy="241300"/>
          </a:xfrm>
          <a:custGeom>
            <a:avLst/>
            <a:gdLst>
              <a:gd name="T0" fmla="*/ 154 w 154"/>
              <a:gd name="T1" fmla="*/ 76 h 152"/>
              <a:gd name="T2" fmla="*/ 152 w 154"/>
              <a:gd name="T3" fmla="*/ 92 h 152"/>
              <a:gd name="T4" fmla="*/ 148 w 154"/>
              <a:gd name="T5" fmla="*/ 106 h 152"/>
              <a:gd name="T6" fmla="*/ 140 w 154"/>
              <a:gd name="T7" fmla="*/ 120 h 152"/>
              <a:gd name="T8" fmla="*/ 132 w 154"/>
              <a:gd name="T9" fmla="*/ 130 h 152"/>
              <a:gd name="T10" fmla="*/ 120 w 154"/>
              <a:gd name="T11" fmla="*/ 140 h 152"/>
              <a:gd name="T12" fmla="*/ 108 w 154"/>
              <a:gd name="T13" fmla="*/ 146 h 152"/>
              <a:gd name="T14" fmla="*/ 92 w 154"/>
              <a:gd name="T15" fmla="*/ 152 h 152"/>
              <a:gd name="T16" fmla="*/ 78 w 154"/>
              <a:gd name="T17" fmla="*/ 152 h 152"/>
              <a:gd name="T18" fmla="*/ 62 w 154"/>
              <a:gd name="T19" fmla="*/ 152 h 152"/>
              <a:gd name="T20" fmla="*/ 48 w 154"/>
              <a:gd name="T21" fmla="*/ 146 h 152"/>
              <a:gd name="T22" fmla="*/ 34 w 154"/>
              <a:gd name="T23" fmla="*/ 140 h 152"/>
              <a:gd name="T24" fmla="*/ 24 w 154"/>
              <a:gd name="T25" fmla="*/ 130 h 152"/>
              <a:gd name="T26" fmla="*/ 14 w 154"/>
              <a:gd name="T27" fmla="*/ 120 h 152"/>
              <a:gd name="T28" fmla="*/ 6 w 154"/>
              <a:gd name="T29" fmla="*/ 106 h 152"/>
              <a:gd name="T30" fmla="*/ 2 w 154"/>
              <a:gd name="T31" fmla="*/ 92 h 152"/>
              <a:gd name="T32" fmla="*/ 0 w 154"/>
              <a:gd name="T33" fmla="*/ 76 h 152"/>
              <a:gd name="T34" fmla="*/ 2 w 154"/>
              <a:gd name="T35" fmla="*/ 62 h 152"/>
              <a:gd name="T36" fmla="*/ 6 w 154"/>
              <a:gd name="T37" fmla="*/ 46 h 152"/>
              <a:gd name="T38" fmla="*/ 14 w 154"/>
              <a:gd name="T39" fmla="*/ 34 h 152"/>
              <a:gd name="T40" fmla="*/ 24 w 154"/>
              <a:gd name="T41" fmla="*/ 22 h 152"/>
              <a:gd name="T42" fmla="*/ 34 w 154"/>
              <a:gd name="T43" fmla="*/ 14 h 152"/>
              <a:gd name="T44" fmla="*/ 48 w 154"/>
              <a:gd name="T45" fmla="*/ 6 h 152"/>
              <a:gd name="T46" fmla="*/ 62 w 154"/>
              <a:gd name="T47" fmla="*/ 2 h 152"/>
              <a:gd name="T48" fmla="*/ 78 w 154"/>
              <a:gd name="T49" fmla="*/ 0 h 152"/>
              <a:gd name="T50" fmla="*/ 92 w 154"/>
              <a:gd name="T51" fmla="*/ 2 h 152"/>
              <a:gd name="T52" fmla="*/ 108 w 154"/>
              <a:gd name="T53" fmla="*/ 6 h 152"/>
              <a:gd name="T54" fmla="*/ 120 w 154"/>
              <a:gd name="T55" fmla="*/ 14 h 152"/>
              <a:gd name="T56" fmla="*/ 132 w 154"/>
              <a:gd name="T57" fmla="*/ 22 h 152"/>
              <a:gd name="T58" fmla="*/ 140 w 154"/>
              <a:gd name="T59" fmla="*/ 34 h 152"/>
              <a:gd name="T60" fmla="*/ 148 w 154"/>
              <a:gd name="T61" fmla="*/ 46 h 152"/>
              <a:gd name="T62" fmla="*/ 152 w 154"/>
              <a:gd name="T63" fmla="*/ 62 h 152"/>
              <a:gd name="T64" fmla="*/ 152 w 154"/>
              <a:gd name="T65" fmla="*/ 76 h 152"/>
              <a:gd name="T66" fmla="*/ 154 w 154"/>
              <a:gd name="T67" fmla="*/ 76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4"/>
              <a:gd name="T103" fmla="*/ 0 h 152"/>
              <a:gd name="T104" fmla="*/ 154 w 154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4" h="152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20"/>
                </a:lnTo>
                <a:lnTo>
                  <a:pt x="132" y="130"/>
                </a:lnTo>
                <a:lnTo>
                  <a:pt x="120" y="140"/>
                </a:lnTo>
                <a:lnTo>
                  <a:pt x="108" y="146"/>
                </a:lnTo>
                <a:lnTo>
                  <a:pt x="92" y="152"/>
                </a:lnTo>
                <a:lnTo>
                  <a:pt x="78" y="152"/>
                </a:lnTo>
                <a:lnTo>
                  <a:pt x="62" y="152"/>
                </a:lnTo>
                <a:lnTo>
                  <a:pt x="48" y="146"/>
                </a:lnTo>
                <a:lnTo>
                  <a:pt x="34" y="140"/>
                </a:lnTo>
                <a:lnTo>
                  <a:pt x="24" y="130"/>
                </a:lnTo>
                <a:lnTo>
                  <a:pt x="14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4" y="34"/>
                </a:lnTo>
                <a:lnTo>
                  <a:pt x="24" y="22"/>
                </a:lnTo>
                <a:lnTo>
                  <a:pt x="34" y="14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2" y="2"/>
                </a:lnTo>
                <a:lnTo>
                  <a:pt x="108" y="6"/>
                </a:lnTo>
                <a:lnTo>
                  <a:pt x="120" y="14"/>
                </a:lnTo>
                <a:lnTo>
                  <a:pt x="132" y="22"/>
                </a:lnTo>
                <a:lnTo>
                  <a:pt x="140" y="34"/>
                </a:lnTo>
                <a:lnTo>
                  <a:pt x="148" y="46"/>
                </a:lnTo>
                <a:lnTo>
                  <a:pt x="152" y="62"/>
                </a:lnTo>
                <a:lnTo>
                  <a:pt x="152" y="76"/>
                </a:lnTo>
                <a:lnTo>
                  <a:pt x="154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4" name="Freeform 56"/>
          <p:cNvSpPr>
            <a:spLocks/>
          </p:cNvSpPr>
          <p:nvPr/>
        </p:nvSpPr>
        <p:spPr bwMode="auto">
          <a:xfrm>
            <a:off x="1620838" y="5383213"/>
            <a:ext cx="244475" cy="241300"/>
          </a:xfrm>
          <a:custGeom>
            <a:avLst/>
            <a:gdLst>
              <a:gd name="T0" fmla="*/ 154 w 154"/>
              <a:gd name="T1" fmla="*/ 76 h 152"/>
              <a:gd name="T2" fmla="*/ 152 w 154"/>
              <a:gd name="T3" fmla="*/ 92 h 152"/>
              <a:gd name="T4" fmla="*/ 148 w 154"/>
              <a:gd name="T5" fmla="*/ 106 h 152"/>
              <a:gd name="T6" fmla="*/ 140 w 154"/>
              <a:gd name="T7" fmla="*/ 120 h 152"/>
              <a:gd name="T8" fmla="*/ 132 w 154"/>
              <a:gd name="T9" fmla="*/ 130 h 152"/>
              <a:gd name="T10" fmla="*/ 120 w 154"/>
              <a:gd name="T11" fmla="*/ 140 h 152"/>
              <a:gd name="T12" fmla="*/ 108 w 154"/>
              <a:gd name="T13" fmla="*/ 146 h 152"/>
              <a:gd name="T14" fmla="*/ 92 w 154"/>
              <a:gd name="T15" fmla="*/ 152 h 152"/>
              <a:gd name="T16" fmla="*/ 78 w 154"/>
              <a:gd name="T17" fmla="*/ 152 h 152"/>
              <a:gd name="T18" fmla="*/ 62 w 154"/>
              <a:gd name="T19" fmla="*/ 152 h 152"/>
              <a:gd name="T20" fmla="*/ 48 w 154"/>
              <a:gd name="T21" fmla="*/ 146 h 152"/>
              <a:gd name="T22" fmla="*/ 34 w 154"/>
              <a:gd name="T23" fmla="*/ 140 h 152"/>
              <a:gd name="T24" fmla="*/ 24 w 154"/>
              <a:gd name="T25" fmla="*/ 130 h 152"/>
              <a:gd name="T26" fmla="*/ 14 w 154"/>
              <a:gd name="T27" fmla="*/ 120 h 152"/>
              <a:gd name="T28" fmla="*/ 6 w 154"/>
              <a:gd name="T29" fmla="*/ 106 h 152"/>
              <a:gd name="T30" fmla="*/ 2 w 154"/>
              <a:gd name="T31" fmla="*/ 92 h 152"/>
              <a:gd name="T32" fmla="*/ 0 w 154"/>
              <a:gd name="T33" fmla="*/ 76 h 152"/>
              <a:gd name="T34" fmla="*/ 2 w 154"/>
              <a:gd name="T35" fmla="*/ 62 h 152"/>
              <a:gd name="T36" fmla="*/ 6 w 154"/>
              <a:gd name="T37" fmla="*/ 46 h 152"/>
              <a:gd name="T38" fmla="*/ 14 w 154"/>
              <a:gd name="T39" fmla="*/ 34 h 152"/>
              <a:gd name="T40" fmla="*/ 24 w 154"/>
              <a:gd name="T41" fmla="*/ 22 h 152"/>
              <a:gd name="T42" fmla="*/ 34 w 154"/>
              <a:gd name="T43" fmla="*/ 14 h 152"/>
              <a:gd name="T44" fmla="*/ 48 w 154"/>
              <a:gd name="T45" fmla="*/ 6 h 152"/>
              <a:gd name="T46" fmla="*/ 62 w 154"/>
              <a:gd name="T47" fmla="*/ 2 h 152"/>
              <a:gd name="T48" fmla="*/ 78 w 154"/>
              <a:gd name="T49" fmla="*/ 0 h 152"/>
              <a:gd name="T50" fmla="*/ 92 w 154"/>
              <a:gd name="T51" fmla="*/ 2 h 152"/>
              <a:gd name="T52" fmla="*/ 108 w 154"/>
              <a:gd name="T53" fmla="*/ 6 h 152"/>
              <a:gd name="T54" fmla="*/ 120 w 154"/>
              <a:gd name="T55" fmla="*/ 14 h 152"/>
              <a:gd name="T56" fmla="*/ 132 w 154"/>
              <a:gd name="T57" fmla="*/ 22 h 152"/>
              <a:gd name="T58" fmla="*/ 140 w 154"/>
              <a:gd name="T59" fmla="*/ 34 h 152"/>
              <a:gd name="T60" fmla="*/ 148 w 154"/>
              <a:gd name="T61" fmla="*/ 46 h 152"/>
              <a:gd name="T62" fmla="*/ 152 w 154"/>
              <a:gd name="T63" fmla="*/ 62 h 152"/>
              <a:gd name="T64" fmla="*/ 152 w 154"/>
              <a:gd name="T65" fmla="*/ 76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4"/>
              <a:gd name="T100" fmla="*/ 0 h 152"/>
              <a:gd name="T101" fmla="*/ 154 w 154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4" h="152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20"/>
                </a:lnTo>
                <a:lnTo>
                  <a:pt x="132" y="130"/>
                </a:lnTo>
                <a:lnTo>
                  <a:pt x="120" y="140"/>
                </a:lnTo>
                <a:lnTo>
                  <a:pt x="108" y="146"/>
                </a:lnTo>
                <a:lnTo>
                  <a:pt x="92" y="152"/>
                </a:lnTo>
                <a:lnTo>
                  <a:pt x="78" y="152"/>
                </a:lnTo>
                <a:lnTo>
                  <a:pt x="62" y="152"/>
                </a:lnTo>
                <a:lnTo>
                  <a:pt x="48" y="146"/>
                </a:lnTo>
                <a:lnTo>
                  <a:pt x="34" y="140"/>
                </a:lnTo>
                <a:lnTo>
                  <a:pt x="24" y="130"/>
                </a:lnTo>
                <a:lnTo>
                  <a:pt x="14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4" y="34"/>
                </a:lnTo>
                <a:lnTo>
                  <a:pt x="24" y="22"/>
                </a:lnTo>
                <a:lnTo>
                  <a:pt x="34" y="14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2" y="2"/>
                </a:lnTo>
                <a:lnTo>
                  <a:pt x="108" y="6"/>
                </a:lnTo>
                <a:lnTo>
                  <a:pt x="120" y="14"/>
                </a:lnTo>
                <a:lnTo>
                  <a:pt x="132" y="22"/>
                </a:lnTo>
                <a:lnTo>
                  <a:pt x="140" y="34"/>
                </a:lnTo>
                <a:lnTo>
                  <a:pt x="148" y="46"/>
                </a:lnTo>
                <a:lnTo>
                  <a:pt x="152" y="62"/>
                </a:lnTo>
                <a:lnTo>
                  <a:pt x="152" y="76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5" name="Freeform 57"/>
          <p:cNvSpPr>
            <a:spLocks/>
          </p:cNvSpPr>
          <p:nvPr/>
        </p:nvSpPr>
        <p:spPr bwMode="auto">
          <a:xfrm>
            <a:off x="1614488" y="5951538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38 w 152"/>
              <a:gd name="T7" fmla="*/ 120 h 152"/>
              <a:gd name="T8" fmla="*/ 130 w 152"/>
              <a:gd name="T9" fmla="*/ 130 h 152"/>
              <a:gd name="T10" fmla="*/ 118 w 152"/>
              <a:gd name="T11" fmla="*/ 140 h 152"/>
              <a:gd name="T12" fmla="*/ 106 w 152"/>
              <a:gd name="T13" fmla="*/ 146 h 152"/>
              <a:gd name="T14" fmla="*/ 90 w 152"/>
              <a:gd name="T15" fmla="*/ 152 h 152"/>
              <a:gd name="T16" fmla="*/ 76 w 152"/>
              <a:gd name="T17" fmla="*/ 152 h 152"/>
              <a:gd name="T18" fmla="*/ 60 w 152"/>
              <a:gd name="T19" fmla="*/ 152 h 152"/>
              <a:gd name="T20" fmla="*/ 46 w 152"/>
              <a:gd name="T21" fmla="*/ 146 h 152"/>
              <a:gd name="T22" fmla="*/ 32 w 152"/>
              <a:gd name="T23" fmla="*/ 140 h 152"/>
              <a:gd name="T24" fmla="*/ 22 w 152"/>
              <a:gd name="T25" fmla="*/ 130 h 152"/>
              <a:gd name="T26" fmla="*/ 12 w 152"/>
              <a:gd name="T27" fmla="*/ 120 h 152"/>
              <a:gd name="T28" fmla="*/ 6 w 152"/>
              <a:gd name="T29" fmla="*/ 106 h 152"/>
              <a:gd name="T30" fmla="*/ 0 w 152"/>
              <a:gd name="T31" fmla="*/ 92 h 152"/>
              <a:gd name="T32" fmla="*/ 0 w 152"/>
              <a:gd name="T33" fmla="*/ 76 h 152"/>
              <a:gd name="T34" fmla="*/ 0 w 152"/>
              <a:gd name="T35" fmla="*/ 62 h 152"/>
              <a:gd name="T36" fmla="*/ 6 w 152"/>
              <a:gd name="T37" fmla="*/ 46 h 152"/>
              <a:gd name="T38" fmla="*/ 12 w 152"/>
              <a:gd name="T39" fmla="*/ 34 h 152"/>
              <a:gd name="T40" fmla="*/ 22 w 152"/>
              <a:gd name="T41" fmla="*/ 22 h 152"/>
              <a:gd name="T42" fmla="*/ 32 w 152"/>
              <a:gd name="T43" fmla="*/ 14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0 w 152"/>
              <a:gd name="T51" fmla="*/ 2 h 152"/>
              <a:gd name="T52" fmla="*/ 106 w 152"/>
              <a:gd name="T53" fmla="*/ 6 h 152"/>
              <a:gd name="T54" fmla="*/ 118 w 152"/>
              <a:gd name="T55" fmla="*/ 14 h 152"/>
              <a:gd name="T56" fmla="*/ 130 w 152"/>
              <a:gd name="T57" fmla="*/ 22 h 152"/>
              <a:gd name="T58" fmla="*/ 138 w 152"/>
              <a:gd name="T59" fmla="*/ 34 h 152"/>
              <a:gd name="T60" fmla="*/ 146 w 152"/>
              <a:gd name="T61" fmla="*/ 46 h 152"/>
              <a:gd name="T62" fmla="*/ 150 w 152"/>
              <a:gd name="T63" fmla="*/ 62 h 152"/>
              <a:gd name="T64" fmla="*/ 150 w 152"/>
              <a:gd name="T65" fmla="*/ 76 h 152"/>
              <a:gd name="T66" fmla="*/ 152 w 152"/>
              <a:gd name="T67" fmla="*/ 76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2"/>
              <a:gd name="T103" fmla="*/ 0 h 152"/>
              <a:gd name="T104" fmla="*/ 152 w 152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38" y="120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0" y="152"/>
                </a:lnTo>
                <a:lnTo>
                  <a:pt x="76" y="152"/>
                </a:lnTo>
                <a:lnTo>
                  <a:pt x="60" y="152"/>
                </a:lnTo>
                <a:lnTo>
                  <a:pt x="46" y="146"/>
                </a:lnTo>
                <a:lnTo>
                  <a:pt x="32" y="140"/>
                </a:lnTo>
                <a:lnTo>
                  <a:pt x="22" y="130"/>
                </a:lnTo>
                <a:lnTo>
                  <a:pt x="12" y="120"/>
                </a:lnTo>
                <a:lnTo>
                  <a:pt x="6" y="106"/>
                </a:lnTo>
                <a:lnTo>
                  <a:pt x="0" y="92"/>
                </a:lnTo>
                <a:lnTo>
                  <a:pt x="0" y="76"/>
                </a:lnTo>
                <a:lnTo>
                  <a:pt x="0" y="62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2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0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2"/>
                </a:lnTo>
                <a:lnTo>
                  <a:pt x="138" y="34"/>
                </a:lnTo>
                <a:lnTo>
                  <a:pt x="146" y="46"/>
                </a:lnTo>
                <a:lnTo>
                  <a:pt x="150" y="62"/>
                </a:lnTo>
                <a:lnTo>
                  <a:pt x="150" y="76"/>
                </a:lnTo>
                <a:lnTo>
                  <a:pt x="152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6" name="Freeform 58"/>
          <p:cNvSpPr>
            <a:spLocks/>
          </p:cNvSpPr>
          <p:nvPr/>
        </p:nvSpPr>
        <p:spPr bwMode="auto">
          <a:xfrm>
            <a:off x="1614488" y="5951538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38 w 152"/>
              <a:gd name="T7" fmla="*/ 120 h 152"/>
              <a:gd name="T8" fmla="*/ 130 w 152"/>
              <a:gd name="T9" fmla="*/ 130 h 152"/>
              <a:gd name="T10" fmla="*/ 118 w 152"/>
              <a:gd name="T11" fmla="*/ 140 h 152"/>
              <a:gd name="T12" fmla="*/ 106 w 152"/>
              <a:gd name="T13" fmla="*/ 146 h 152"/>
              <a:gd name="T14" fmla="*/ 90 w 152"/>
              <a:gd name="T15" fmla="*/ 152 h 152"/>
              <a:gd name="T16" fmla="*/ 76 w 152"/>
              <a:gd name="T17" fmla="*/ 152 h 152"/>
              <a:gd name="T18" fmla="*/ 60 w 152"/>
              <a:gd name="T19" fmla="*/ 152 h 152"/>
              <a:gd name="T20" fmla="*/ 46 w 152"/>
              <a:gd name="T21" fmla="*/ 146 h 152"/>
              <a:gd name="T22" fmla="*/ 32 w 152"/>
              <a:gd name="T23" fmla="*/ 140 h 152"/>
              <a:gd name="T24" fmla="*/ 22 w 152"/>
              <a:gd name="T25" fmla="*/ 130 h 152"/>
              <a:gd name="T26" fmla="*/ 12 w 152"/>
              <a:gd name="T27" fmla="*/ 120 h 152"/>
              <a:gd name="T28" fmla="*/ 6 w 152"/>
              <a:gd name="T29" fmla="*/ 106 h 152"/>
              <a:gd name="T30" fmla="*/ 0 w 152"/>
              <a:gd name="T31" fmla="*/ 92 h 152"/>
              <a:gd name="T32" fmla="*/ 0 w 152"/>
              <a:gd name="T33" fmla="*/ 76 h 152"/>
              <a:gd name="T34" fmla="*/ 0 w 152"/>
              <a:gd name="T35" fmla="*/ 62 h 152"/>
              <a:gd name="T36" fmla="*/ 6 w 152"/>
              <a:gd name="T37" fmla="*/ 46 h 152"/>
              <a:gd name="T38" fmla="*/ 12 w 152"/>
              <a:gd name="T39" fmla="*/ 34 h 152"/>
              <a:gd name="T40" fmla="*/ 22 w 152"/>
              <a:gd name="T41" fmla="*/ 22 h 152"/>
              <a:gd name="T42" fmla="*/ 32 w 152"/>
              <a:gd name="T43" fmla="*/ 14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0 w 152"/>
              <a:gd name="T51" fmla="*/ 2 h 152"/>
              <a:gd name="T52" fmla="*/ 106 w 152"/>
              <a:gd name="T53" fmla="*/ 6 h 152"/>
              <a:gd name="T54" fmla="*/ 118 w 152"/>
              <a:gd name="T55" fmla="*/ 14 h 152"/>
              <a:gd name="T56" fmla="*/ 130 w 152"/>
              <a:gd name="T57" fmla="*/ 22 h 152"/>
              <a:gd name="T58" fmla="*/ 138 w 152"/>
              <a:gd name="T59" fmla="*/ 34 h 152"/>
              <a:gd name="T60" fmla="*/ 146 w 152"/>
              <a:gd name="T61" fmla="*/ 46 h 152"/>
              <a:gd name="T62" fmla="*/ 150 w 152"/>
              <a:gd name="T63" fmla="*/ 62 h 152"/>
              <a:gd name="T64" fmla="*/ 150 w 152"/>
              <a:gd name="T65" fmla="*/ 76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52"/>
              <a:gd name="T101" fmla="*/ 152 w 152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38" y="120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0" y="152"/>
                </a:lnTo>
                <a:lnTo>
                  <a:pt x="76" y="152"/>
                </a:lnTo>
                <a:lnTo>
                  <a:pt x="60" y="152"/>
                </a:lnTo>
                <a:lnTo>
                  <a:pt x="46" y="146"/>
                </a:lnTo>
                <a:lnTo>
                  <a:pt x="32" y="140"/>
                </a:lnTo>
                <a:lnTo>
                  <a:pt x="22" y="130"/>
                </a:lnTo>
                <a:lnTo>
                  <a:pt x="12" y="120"/>
                </a:lnTo>
                <a:lnTo>
                  <a:pt x="6" y="106"/>
                </a:lnTo>
                <a:lnTo>
                  <a:pt x="0" y="92"/>
                </a:lnTo>
                <a:lnTo>
                  <a:pt x="0" y="76"/>
                </a:lnTo>
                <a:lnTo>
                  <a:pt x="0" y="62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2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0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2"/>
                </a:lnTo>
                <a:lnTo>
                  <a:pt x="138" y="34"/>
                </a:lnTo>
                <a:lnTo>
                  <a:pt x="146" y="46"/>
                </a:lnTo>
                <a:lnTo>
                  <a:pt x="150" y="62"/>
                </a:lnTo>
                <a:lnTo>
                  <a:pt x="150" y="76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47" name="Rectangle 59"/>
          <p:cNvSpPr>
            <a:spLocks noChangeArrowheads="1"/>
          </p:cNvSpPr>
          <p:nvPr/>
        </p:nvSpPr>
        <p:spPr bwMode="auto">
          <a:xfrm>
            <a:off x="1673225" y="1223963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1</a:t>
            </a:r>
            <a:endParaRPr lang="en-US" sz="1000">
              <a:latin typeface="Arial" charset="0"/>
            </a:endParaRPr>
          </a:p>
        </p:txBody>
      </p:sp>
      <p:sp>
        <p:nvSpPr>
          <p:cNvPr id="55348" name="Rectangle 60"/>
          <p:cNvSpPr>
            <a:spLocks noChangeArrowheads="1"/>
          </p:cNvSpPr>
          <p:nvPr/>
        </p:nvSpPr>
        <p:spPr bwMode="auto">
          <a:xfrm>
            <a:off x="1611313" y="1271588"/>
            <a:ext cx="2552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cGMP-gated channels</a:t>
            </a: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open, allowing cation influx;</a:t>
            </a:r>
            <a:endParaRPr lang="en-US" sz="1000" b="1">
              <a:latin typeface="Arial" charset="0"/>
            </a:endParaRP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the photoreceptor</a:t>
            </a:r>
            <a:endParaRPr lang="en-US" sz="1000" b="1">
              <a:latin typeface="Arial" charset="0"/>
            </a:endParaRP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depolarizes.</a:t>
            </a:r>
            <a:endParaRPr lang="en-US" sz="1000" b="1">
              <a:latin typeface="Arial" charset="0"/>
            </a:endParaRPr>
          </a:p>
        </p:txBody>
      </p:sp>
      <p:sp>
        <p:nvSpPr>
          <p:cNvPr id="55349" name="Rectangle 61"/>
          <p:cNvSpPr>
            <a:spLocks noChangeArrowheads="1"/>
          </p:cNvSpPr>
          <p:nvPr/>
        </p:nvSpPr>
        <p:spPr bwMode="auto">
          <a:xfrm>
            <a:off x="1620838" y="2262188"/>
            <a:ext cx="2378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Voltage-gated Ca</a:t>
            </a:r>
            <a:r>
              <a:rPr lang="en-US" sz="1500" b="1" baseline="30000">
                <a:solidFill>
                  <a:srgbClr val="0092C8"/>
                </a:solidFill>
                <a:latin typeface="Arial" charset="0"/>
              </a:rPr>
              <a:t>2+</a:t>
            </a:r>
            <a:endParaRPr lang="en-US" sz="1500" b="1">
              <a:solidFill>
                <a:srgbClr val="0092C8"/>
              </a:solidFill>
              <a:latin typeface="Arial" charset="0"/>
            </a:endParaRP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channels open in synaptic</a:t>
            </a:r>
            <a:endParaRPr lang="en-US" sz="1000" b="1">
              <a:latin typeface="Arial" charset="0"/>
            </a:endParaRP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terminals. </a:t>
            </a:r>
            <a:endParaRPr lang="en-US" sz="1000" b="1">
              <a:latin typeface="Arial" charset="0"/>
            </a:endParaRPr>
          </a:p>
        </p:txBody>
      </p:sp>
      <p:sp>
        <p:nvSpPr>
          <p:cNvPr id="55350" name="Rectangle 62"/>
          <p:cNvSpPr>
            <a:spLocks noChangeArrowheads="1"/>
          </p:cNvSpPr>
          <p:nvPr/>
        </p:nvSpPr>
        <p:spPr bwMode="auto">
          <a:xfrm>
            <a:off x="1689100" y="2224088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2</a:t>
            </a:r>
            <a:endParaRPr lang="en-US" sz="1000">
              <a:latin typeface="Arial" charset="0"/>
            </a:endParaRPr>
          </a:p>
        </p:txBody>
      </p:sp>
      <p:sp>
        <p:nvSpPr>
          <p:cNvPr id="55351" name="Rectangle 63"/>
          <p:cNvSpPr>
            <a:spLocks noChangeArrowheads="1"/>
          </p:cNvSpPr>
          <p:nvPr/>
        </p:nvSpPr>
        <p:spPr bwMode="auto">
          <a:xfrm>
            <a:off x="1620838" y="3049588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Neurotransmitter is</a:t>
            </a: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released continuously.</a:t>
            </a:r>
            <a:endParaRPr lang="en-US" sz="1000" b="1">
              <a:latin typeface="Arial" charset="0"/>
            </a:endParaRPr>
          </a:p>
        </p:txBody>
      </p:sp>
      <p:sp>
        <p:nvSpPr>
          <p:cNvPr id="55352" name="Rectangle 64"/>
          <p:cNvSpPr>
            <a:spLocks noChangeArrowheads="1"/>
          </p:cNvSpPr>
          <p:nvPr/>
        </p:nvSpPr>
        <p:spPr bwMode="auto">
          <a:xfrm>
            <a:off x="1689100" y="3008313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3</a:t>
            </a:r>
            <a:endParaRPr lang="en-US" sz="1000">
              <a:latin typeface="Arial" charset="0"/>
            </a:endParaRPr>
          </a:p>
        </p:txBody>
      </p:sp>
      <p:sp>
        <p:nvSpPr>
          <p:cNvPr id="55353" name="Rectangle 65"/>
          <p:cNvSpPr>
            <a:spLocks noChangeArrowheads="1"/>
          </p:cNvSpPr>
          <p:nvPr/>
        </p:nvSpPr>
        <p:spPr bwMode="auto">
          <a:xfrm>
            <a:off x="1682750" y="3582988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4</a:t>
            </a:r>
            <a:endParaRPr lang="en-US" sz="1000">
              <a:latin typeface="Arial" charset="0"/>
            </a:endParaRPr>
          </a:p>
        </p:txBody>
      </p:sp>
      <p:sp>
        <p:nvSpPr>
          <p:cNvPr id="55354" name="Rectangle 66"/>
          <p:cNvSpPr>
            <a:spLocks noChangeArrowheads="1"/>
          </p:cNvSpPr>
          <p:nvPr/>
        </p:nvSpPr>
        <p:spPr bwMode="auto">
          <a:xfrm>
            <a:off x="1614488" y="4394200"/>
            <a:ext cx="2609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Hyperpolarization closes</a:t>
            </a: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voltage-gated Ca</a:t>
            </a:r>
            <a:r>
              <a:rPr lang="en-US" sz="1500" b="1" baseline="30000">
                <a:solidFill>
                  <a:srgbClr val="0092C8"/>
                </a:solidFill>
                <a:latin typeface="Arial" charset="0"/>
              </a:rPr>
              <a:t>2+</a:t>
            </a:r>
            <a:r>
              <a:rPr lang="en-US" sz="1500" b="1">
                <a:solidFill>
                  <a:srgbClr val="0092C8"/>
                </a:solidFill>
                <a:latin typeface="Arial" charset="0"/>
              </a:rPr>
              <a:t> channels,</a:t>
            </a:r>
            <a:endParaRPr lang="en-US" sz="1000" b="1">
              <a:latin typeface="Arial" charset="0"/>
            </a:endParaRP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inhibiting neurotransmitter</a:t>
            </a:r>
            <a:endParaRPr lang="en-US" sz="1000" b="1">
              <a:latin typeface="Arial" charset="0"/>
            </a:endParaRP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release. </a:t>
            </a:r>
            <a:endParaRPr lang="en-US" sz="1000" b="1">
              <a:latin typeface="Arial" charset="0"/>
            </a:endParaRPr>
          </a:p>
        </p:txBody>
      </p:sp>
      <p:sp>
        <p:nvSpPr>
          <p:cNvPr id="55355" name="Rectangle 67"/>
          <p:cNvSpPr>
            <a:spLocks noChangeArrowheads="1"/>
          </p:cNvSpPr>
          <p:nvPr/>
        </p:nvSpPr>
        <p:spPr bwMode="auto">
          <a:xfrm>
            <a:off x="1682750" y="4373563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5</a:t>
            </a:r>
            <a:endParaRPr lang="en-US" sz="1000">
              <a:latin typeface="Arial" charset="0"/>
            </a:endParaRPr>
          </a:p>
        </p:txBody>
      </p:sp>
      <p:sp>
        <p:nvSpPr>
          <p:cNvPr id="55356" name="Rectangle 68"/>
          <p:cNvSpPr>
            <a:spLocks noChangeArrowheads="1"/>
          </p:cNvSpPr>
          <p:nvPr/>
        </p:nvSpPr>
        <p:spPr bwMode="auto">
          <a:xfrm>
            <a:off x="1620838" y="5399088"/>
            <a:ext cx="2027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No EPSPs occur in</a:t>
            </a: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ganglion cell.</a:t>
            </a:r>
            <a:endParaRPr lang="en-US" sz="1000" b="1">
              <a:latin typeface="Arial" charset="0"/>
            </a:endParaRPr>
          </a:p>
        </p:txBody>
      </p:sp>
      <p:sp>
        <p:nvSpPr>
          <p:cNvPr id="55357" name="Rectangle 69"/>
          <p:cNvSpPr>
            <a:spLocks noChangeArrowheads="1"/>
          </p:cNvSpPr>
          <p:nvPr/>
        </p:nvSpPr>
        <p:spPr bwMode="auto">
          <a:xfrm>
            <a:off x="1682750" y="5367338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6</a:t>
            </a:r>
            <a:endParaRPr lang="en-US" sz="1000">
              <a:latin typeface="Arial" charset="0"/>
            </a:endParaRPr>
          </a:p>
        </p:txBody>
      </p:sp>
      <p:sp>
        <p:nvSpPr>
          <p:cNvPr id="55358" name="Rectangle 70"/>
          <p:cNvSpPr>
            <a:spLocks noChangeArrowheads="1"/>
          </p:cNvSpPr>
          <p:nvPr/>
        </p:nvSpPr>
        <p:spPr bwMode="auto">
          <a:xfrm>
            <a:off x="1604963" y="5964238"/>
            <a:ext cx="270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No action potentials occur</a:t>
            </a: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along the optic nerve.</a:t>
            </a:r>
            <a:endParaRPr lang="en-US" sz="1000" b="1">
              <a:latin typeface="Arial" charset="0"/>
            </a:endParaRPr>
          </a:p>
        </p:txBody>
      </p:sp>
      <p:sp>
        <p:nvSpPr>
          <p:cNvPr id="55359" name="Rectangle 71"/>
          <p:cNvSpPr>
            <a:spLocks noChangeArrowheads="1"/>
          </p:cNvSpPr>
          <p:nvPr/>
        </p:nvSpPr>
        <p:spPr bwMode="auto">
          <a:xfrm>
            <a:off x="1679575" y="5942013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7</a:t>
            </a:r>
            <a:endParaRPr lang="en-US" sz="1000">
              <a:latin typeface="Arial" charset="0"/>
            </a:endParaRPr>
          </a:p>
        </p:txBody>
      </p:sp>
      <p:sp>
        <p:nvSpPr>
          <p:cNvPr id="55360" name="Rectangle 72"/>
          <p:cNvSpPr>
            <a:spLocks noChangeArrowheads="1"/>
          </p:cNvSpPr>
          <p:nvPr/>
        </p:nvSpPr>
        <p:spPr bwMode="auto">
          <a:xfrm>
            <a:off x="1617663" y="3613150"/>
            <a:ext cx="2562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Neurotransmitter causes</a:t>
            </a: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IPSPs in bipolar cell;</a:t>
            </a:r>
            <a:endParaRPr lang="en-US" sz="1000" b="1">
              <a:latin typeface="Arial" charset="0"/>
            </a:endParaRP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hyperpolarization results. </a:t>
            </a:r>
            <a:endParaRPr lang="en-US" sz="1000" b="1">
              <a:latin typeface="Arial" charset="0"/>
            </a:endParaRPr>
          </a:p>
        </p:txBody>
      </p:sp>
      <p:sp>
        <p:nvSpPr>
          <p:cNvPr id="55361" name="Rectangle 73"/>
          <p:cNvSpPr>
            <a:spLocks noChangeArrowheads="1"/>
          </p:cNvSpPr>
          <p:nvPr/>
        </p:nvSpPr>
        <p:spPr bwMode="auto">
          <a:xfrm>
            <a:off x="5330825" y="1312863"/>
            <a:ext cx="2317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latin typeface="Arial" charset="0"/>
              </a:rPr>
              <a:t>Na</a:t>
            </a:r>
            <a:r>
              <a:rPr lang="en-US" sz="1100" b="1" baseline="30000">
                <a:solidFill>
                  <a:srgbClr val="FFFFFF"/>
                </a:solidFill>
                <a:latin typeface="Arial" charset="0"/>
              </a:rPr>
              <a:t>+</a:t>
            </a:r>
            <a:endParaRPr lang="en-US" sz="1000" b="1">
              <a:latin typeface="Arial" charset="0"/>
            </a:endParaRPr>
          </a:p>
        </p:txBody>
      </p:sp>
      <p:sp>
        <p:nvSpPr>
          <p:cNvPr id="55362" name="Rectangle 74"/>
          <p:cNvSpPr>
            <a:spLocks noChangeArrowheads="1"/>
          </p:cNvSpPr>
          <p:nvPr/>
        </p:nvSpPr>
        <p:spPr bwMode="auto">
          <a:xfrm>
            <a:off x="5330825" y="1487488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FFFFFF"/>
                </a:solidFill>
                <a:latin typeface="Arial" charset="0"/>
              </a:rPr>
              <a:t>2+</a:t>
            </a:r>
            <a:endParaRPr lang="en-US" sz="1000" b="1">
              <a:latin typeface="Arial" charset="0"/>
            </a:endParaRPr>
          </a:p>
        </p:txBody>
      </p:sp>
      <p:sp>
        <p:nvSpPr>
          <p:cNvPr id="55363" name="Rectangle 75"/>
          <p:cNvSpPr>
            <a:spLocks noChangeArrowheads="1"/>
          </p:cNvSpPr>
          <p:nvPr/>
        </p:nvSpPr>
        <p:spPr bwMode="auto">
          <a:xfrm>
            <a:off x="4710113" y="3003550"/>
            <a:ext cx="28098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FFFFFF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FFFFFF"/>
                </a:solidFill>
                <a:latin typeface="Arial" charset="0"/>
              </a:rPr>
              <a:t>2+</a:t>
            </a:r>
            <a:endParaRPr lang="en-US" sz="1000" b="1">
              <a:latin typeface="Arial" charset="0"/>
            </a:endParaRPr>
          </a:p>
        </p:txBody>
      </p:sp>
      <p:sp>
        <p:nvSpPr>
          <p:cNvPr id="55364" name="Rectangle 76"/>
          <p:cNvSpPr>
            <a:spLocks noChangeArrowheads="1"/>
          </p:cNvSpPr>
          <p:nvPr/>
        </p:nvSpPr>
        <p:spPr bwMode="auto">
          <a:xfrm>
            <a:off x="5984875" y="2043113"/>
            <a:ext cx="1562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Photoreceptor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cell (rod)</a:t>
            </a:r>
            <a:endParaRPr lang="en-US" sz="1000" b="1">
              <a:latin typeface="Arial" charset="0"/>
            </a:endParaRPr>
          </a:p>
        </p:txBody>
      </p:sp>
      <p:sp>
        <p:nvSpPr>
          <p:cNvPr id="55365" name="Rectangle 77"/>
          <p:cNvSpPr>
            <a:spLocks noChangeArrowheads="1"/>
          </p:cNvSpPr>
          <p:nvPr/>
        </p:nvSpPr>
        <p:spPr bwMode="auto">
          <a:xfrm>
            <a:off x="5984875" y="4237038"/>
            <a:ext cx="78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Bipolar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cell</a:t>
            </a:r>
            <a:endParaRPr lang="en-US" sz="1000" b="1">
              <a:latin typeface="Arial" charset="0"/>
            </a:endParaRPr>
          </a:p>
        </p:txBody>
      </p:sp>
      <p:sp>
        <p:nvSpPr>
          <p:cNvPr id="55366" name="Rectangle 78"/>
          <p:cNvSpPr>
            <a:spLocks noChangeArrowheads="1"/>
          </p:cNvSpPr>
          <p:nvPr/>
        </p:nvSpPr>
        <p:spPr bwMode="auto">
          <a:xfrm>
            <a:off x="5965825" y="5662613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Ganglion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cell</a:t>
            </a:r>
            <a:endParaRPr lang="en-US" sz="1000" b="1">
              <a:latin typeface="Arial" charset="0"/>
            </a:endParaRPr>
          </a:p>
        </p:txBody>
      </p:sp>
      <p:sp>
        <p:nvSpPr>
          <p:cNvPr id="55367" name="Rectangle 79"/>
          <p:cNvSpPr>
            <a:spLocks noChangeArrowheads="1"/>
          </p:cNvSpPr>
          <p:nvPr/>
        </p:nvSpPr>
        <p:spPr bwMode="auto">
          <a:xfrm>
            <a:off x="4391025" y="541338"/>
            <a:ext cx="13589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In the dark</a:t>
            </a:r>
            <a:endParaRPr lang="en-US" sz="1000">
              <a:latin typeface="Arial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524750" y="6581775"/>
            <a:ext cx="16160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15.18 (2 of 2)</a:t>
            </a:r>
          </a:p>
        </p:txBody>
      </p:sp>
      <p:pic>
        <p:nvPicPr>
          <p:cNvPr id="56323" name="Picture 74"/>
          <p:cNvPicPr>
            <a:picLocks noChangeAspect="1" noChangeArrowheads="1"/>
          </p:cNvPicPr>
          <p:nvPr/>
        </p:nvPicPr>
        <p:blipFill>
          <a:blip r:embed="rId2"/>
          <a:srcRect l="36316" t="3513" r="44281"/>
          <a:stretch>
            <a:fillRect/>
          </a:stretch>
        </p:blipFill>
        <p:spPr bwMode="auto">
          <a:xfrm>
            <a:off x="3444875" y="776288"/>
            <a:ext cx="1597025" cy="566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Line 75"/>
          <p:cNvSpPr>
            <a:spLocks noChangeShapeType="1"/>
          </p:cNvSpPr>
          <p:nvPr/>
        </p:nvSpPr>
        <p:spPr bwMode="auto">
          <a:xfrm flipH="1">
            <a:off x="3233738" y="2168525"/>
            <a:ext cx="136525" cy="1588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5" name="Line 76"/>
          <p:cNvSpPr>
            <a:spLocks noChangeShapeType="1"/>
          </p:cNvSpPr>
          <p:nvPr/>
        </p:nvSpPr>
        <p:spPr bwMode="auto">
          <a:xfrm flipH="1">
            <a:off x="2471738" y="4351338"/>
            <a:ext cx="898525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6" name="Line 77"/>
          <p:cNvSpPr>
            <a:spLocks noChangeShapeType="1"/>
          </p:cNvSpPr>
          <p:nvPr/>
        </p:nvSpPr>
        <p:spPr bwMode="auto">
          <a:xfrm flipH="1">
            <a:off x="2665413" y="5770563"/>
            <a:ext cx="70485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7" name="Line 78"/>
          <p:cNvSpPr>
            <a:spLocks noChangeShapeType="1"/>
          </p:cNvSpPr>
          <p:nvPr/>
        </p:nvSpPr>
        <p:spPr bwMode="auto">
          <a:xfrm flipV="1">
            <a:off x="4781550" y="1130300"/>
            <a:ext cx="1588" cy="838200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8" name="Line 79"/>
          <p:cNvSpPr>
            <a:spLocks noChangeShapeType="1"/>
          </p:cNvSpPr>
          <p:nvPr/>
        </p:nvSpPr>
        <p:spPr bwMode="auto">
          <a:xfrm flipH="1">
            <a:off x="4265613" y="1444625"/>
            <a:ext cx="515937" cy="1588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29" name="Line 80"/>
          <p:cNvSpPr>
            <a:spLocks noChangeShapeType="1"/>
          </p:cNvSpPr>
          <p:nvPr/>
        </p:nvSpPr>
        <p:spPr bwMode="auto">
          <a:xfrm flipV="1">
            <a:off x="4781550" y="2124075"/>
            <a:ext cx="1588" cy="628650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0" name="Line 81"/>
          <p:cNvSpPr>
            <a:spLocks noChangeShapeType="1"/>
          </p:cNvSpPr>
          <p:nvPr/>
        </p:nvSpPr>
        <p:spPr bwMode="auto">
          <a:xfrm flipH="1">
            <a:off x="4144963" y="2466975"/>
            <a:ext cx="636587" cy="815975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1" name="Line 82"/>
          <p:cNvSpPr>
            <a:spLocks noChangeShapeType="1"/>
          </p:cNvSpPr>
          <p:nvPr/>
        </p:nvSpPr>
        <p:spPr bwMode="auto">
          <a:xfrm flipV="1">
            <a:off x="4781550" y="2905125"/>
            <a:ext cx="1588" cy="406400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2" name="Line 83"/>
          <p:cNvSpPr>
            <a:spLocks noChangeShapeType="1"/>
          </p:cNvSpPr>
          <p:nvPr/>
        </p:nvSpPr>
        <p:spPr bwMode="auto">
          <a:xfrm flipH="1">
            <a:off x="4141788" y="3133725"/>
            <a:ext cx="639762" cy="247650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3" name="Line 84"/>
          <p:cNvSpPr>
            <a:spLocks noChangeShapeType="1"/>
          </p:cNvSpPr>
          <p:nvPr/>
        </p:nvSpPr>
        <p:spPr bwMode="auto">
          <a:xfrm flipV="1">
            <a:off x="4781550" y="3460750"/>
            <a:ext cx="1588" cy="417513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4" name="Line 85"/>
          <p:cNvSpPr>
            <a:spLocks noChangeShapeType="1"/>
          </p:cNvSpPr>
          <p:nvPr/>
        </p:nvSpPr>
        <p:spPr bwMode="auto">
          <a:xfrm flipH="1" flipV="1">
            <a:off x="4027488" y="3541713"/>
            <a:ext cx="754062" cy="152400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5" name="Line 86"/>
          <p:cNvSpPr>
            <a:spLocks noChangeShapeType="1"/>
          </p:cNvSpPr>
          <p:nvPr/>
        </p:nvSpPr>
        <p:spPr bwMode="auto">
          <a:xfrm flipV="1">
            <a:off x="4781550" y="4014788"/>
            <a:ext cx="1588" cy="612775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6" name="Line 87"/>
          <p:cNvSpPr>
            <a:spLocks noChangeShapeType="1"/>
          </p:cNvSpPr>
          <p:nvPr/>
        </p:nvSpPr>
        <p:spPr bwMode="auto">
          <a:xfrm flipH="1">
            <a:off x="4084638" y="4373563"/>
            <a:ext cx="696912" cy="768350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7" name="Line 88"/>
          <p:cNvSpPr>
            <a:spLocks noChangeShapeType="1"/>
          </p:cNvSpPr>
          <p:nvPr/>
        </p:nvSpPr>
        <p:spPr bwMode="auto">
          <a:xfrm flipV="1">
            <a:off x="4781550" y="4786313"/>
            <a:ext cx="1588" cy="409575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8" name="Line 89"/>
          <p:cNvSpPr>
            <a:spLocks noChangeShapeType="1"/>
          </p:cNvSpPr>
          <p:nvPr/>
        </p:nvSpPr>
        <p:spPr bwMode="auto">
          <a:xfrm flipH="1">
            <a:off x="3932238" y="5014913"/>
            <a:ext cx="846137" cy="587375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39" name="Line 90"/>
          <p:cNvSpPr>
            <a:spLocks noChangeShapeType="1"/>
          </p:cNvSpPr>
          <p:nvPr/>
        </p:nvSpPr>
        <p:spPr bwMode="auto">
          <a:xfrm flipH="1">
            <a:off x="4857750" y="6062663"/>
            <a:ext cx="1898650" cy="1587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0" name="Line 91"/>
          <p:cNvSpPr>
            <a:spLocks noChangeShapeType="1"/>
          </p:cNvSpPr>
          <p:nvPr/>
        </p:nvSpPr>
        <p:spPr bwMode="auto">
          <a:xfrm flipH="1">
            <a:off x="4937125" y="6056313"/>
            <a:ext cx="384175" cy="136525"/>
          </a:xfrm>
          <a:prstGeom prst="line">
            <a:avLst/>
          </a:prstGeom>
          <a:noFill/>
          <a:ln w="952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1" name="Freeform 92"/>
          <p:cNvSpPr>
            <a:spLocks/>
          </p:cNvSpPr>
          <p:nvPr/>
        </p:nvSpPr>
        <p:spPr bwMode="auto">
          <a:xfrm>
            <a:off x="4860925" y="1136650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40 w 152"/>
              <a:gd name="T7" fmla="*/ 118 h 152"/>
              <a:gd name="T8" fmla="*/ 130 w 152"/>
              <a:gd name="T9" fmla="*/ 130 h 152"/>
              <a:gd name="T10" fmla="*/ 118 w 152"/>
              <a:gd name="T11" fmla="*/ 140 h 152"/>
              <a:gd name="T12" fmla="*/ 106 w 152"/>
              <a:gd name="T13" fmla="*/ 146 h 152"/>
              <a:gd name="T14" fmla="*/ 92 w 152"/>
              <a:gd name="T15" fmla="*/ 150 h 152"/>
              <a:gd name="T16" fmla="*/ 76 w 152"/>
              <a:gd name="T17" fmla="*/ 152 h 152"/>
              <a:gd name="T18" fmla="*/ 60 w 152"/>
              <a:gd name="T19" fmla="*/ 150 h 152"/>
              <a:gd name="T20" fmla="*/ 46 w 152"/>
              <a:gd name="T21" fmla="*/ 146 h 152"/>
              <a:gd name="T22" fmla="*/ 34 w 152"/>
              <a:gd name="T23" fmla="*/ 140 h 152"/>
              <a:gd name="T24" fmla="*/ 22 w 152"/>
              <a:gd name="T25" fmla="*/ 130 h 152"/>
              <a:gd name="T26" fmla="*/ 12 w 152"/>
              <a:gd name="T27" fmla="*/ 118 h 152"/>
              <a:gd name="T28" fmla="*/ 6 w 152"/>
              <a:gd name="T29" fmla="*/ 106 h 152"/>
              <a:gd name="T30" fmla="*/ 2 w 152"/>
              <a:gd name="T31" fmla="*/ 92 h 152"/>
              <a:gd name="T32" fmla="*/ 0 w 152"/>
              <a:gd name="T33" fmla="*/ 76 h 152"/>
              <a:gd name="T34" fmla="*/ 2 w 152"/>
              <a:gd name="T35" fmla="*/ 62 h 152"/>
              <a:gd name="T36" fmla="*/ 6 w 152"/>
              <a:gd name="T37" fmla="*/ 46 h 152"/>
              <a:gd name="T38" fmla="*/ 12 w 152"/>
              <a:gd name="T39" fmla="*/ 34 h 152"/>
              <a:gd name="T40" fmla="*/ 22 w 152"/>
              <a:gd name="T41" fmla="*/ 22 h 152"/>
              <a:gd name="T42" fmla="*/ 34 w 152"/>
              <a:gd name="T43" fmla="*/ 14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2 w 152"/>
              <a:gd name="T51" fmla="*/ 2 h 152"/>
              <a:gd name="T52" fmla="*/ 106 w 152"/>
              <a:gd name="T53" fmla="*/ 6 h 152"/>
              <a:gd name="T54" fmla="*/ 118 w 152"/>
              <a:gd name="T55" fmla="*/ 14 h 152"/>
              <a:gd name="T56" fmla="*/ 130 w 152"/>
              <a:gd name="T57" fmla="*/ 22 h 152"/>
              <a:gd name="T58" fmla="*/ 140 w 152"/>
              <a:gd name="T59" fmla="*/ 34 h 152"/>
              <a:gd name="T60" fmla="*/ 146 w 152"/>
              <a:gd name="T61" fmla="*/ 46 h 152"/>
              <a:gd name="T62" fmla="*/ 150 w 152"/>
              <a:gd name="T63" fmla="*/ 62 h 152"/>
              <a:gd name="T64" fmla="*/ 150 w 152"/>
              <a:gd name="T65" fmla="*/ 76 h 152"/>
              <a:gd name="T66" fmla="*/ 152 w 152"/>
              <a:gd name="T67" fmla="*/ 76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2"/>
              <a:gd name="T103" fmla="*/ 0 h 152"/>
              <a:gd name="T104" fmla="*/ 152 w 152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40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2" y="150"/>
                </a:lnTo>
                <a:lnTo>
                  <a:pt x="76" y="152"/>
                </a:lnTo>
                <a:lnTo>
                  <a:pt x="60" y="150"/>
                </a:lnTo>
                <a:lnTo>
                  <a:pt x="46" y="146"/>
                </a:lnTo>
                <a:lnTo>
                  <a:pt x="34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4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2"/>
                </a:lnTo>
                <a:lnTo>
                  <a:pt x="140" y="34"/>
                </a:lnTo>
                <a:lnTo>
                  <a:pt x="146" y="46"/>
                </a:lnTo>
                <a:lnTo>
                  <a:pt x="150" y="62"/>
                </a:lnTo>
                <a:lnTo>
                  <a:pt x="150" y="76"/>
                </a:lnTo>
                <a:lnTo>
                  <a:pt x="152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2" name="Freeform 93"/>
          <p:cNvSpPr>
            <a:spLocks/>
          </p:cNvSpPr>
          <p:nvPr/>
        </p:nvSpPr>
        <p:spPr bwMode="auto">
          <a:xfrm>
            <a:off x="4870450" y="1136650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40 w 152"/>
              <a:gd name="T7" fmla="*/ 118 h 152"/>
              <a:gd name="T8" fmla="*/ 130 w 152"/>
              <a:gd name="T9" fmla="*/ 130 h 152"/>
              <a:gd name="T10" fmla="*/ 118 w 152"/>
              <a:gd name="T11" fmla="*/ 140 h 152"/>
              <a:gd name="T12" fmla="*/ 106 w 152"/>
              <a:gd name="T13" fmla="*/ 146 h 152"/>
              <a:gd name="T14" fmla="*/ 92 w 152"/>
              <a:gd name="T15" fmla="*/ 150 h 152"/>
              <a:gd name="T16" fmla="*/ 76 w 152"/>
              <a:gd name="T17" fmla="*/ 152 h 152"/>
              <a:gd name="T18" fmla="*/ 60 w 152"/>
              <a:gd name="T19" fmla="*/ 150 h 152"/>
              <a:gd name="T20" fmla="*/ 46 w 152"/>
              <a:gd name="T21" fmla="*/ 146 h 152"/>
              <a:gd name="T22" fmla="*/ 34 w 152"/>
              <a:gd name="T23" fmla="*/ 140 h 152"/>
              <a:gd name="T24" fmla="*/ 22 w 152"/>
              <a:gd name="T25" fmla="*/ 130 h 152"/>
              <a:gd name="T26" fmla="*/ 12 w 152"/>
              <a:gd name="T27" fmla="*/ 118 h 152"/>
              <a:gd name="T28" fmla="*/ 6 w 152"/>
              <a:gd name="T29" fmla="*/ 106 h 152"/>
              <a:gd name="T30" fmla="*/ 2 w 152"/>
              <a:gd name="T31" fmla="*/ 92 h 152"/>
              <a:gd name="T32" fmla="*/ 0 w 152"/>
              <a:gd name="T33" fmla="*/ 76 h 152"/>
              <a:gd name="T34" fmla="*/ 2 w 152"/>
              <a:gd name="T35" fmla="*/ 62 h 152"/>
              <a:gd name="T36" fmla="*/ 6 w 152"/>
              <a:gd name="T37" fmla="*/ 46 h 152"/>
              <a:gd name="T38" fmla="*/ 12 w 152"/>
              <a:gd name="T39" fmla="*/ 34 h 152"/>
              <a:gd name="T40" fmla="*/ 22 w 152"/>
              <a:gd name="T41" fmla="*/ 22 h 152"/>
              <a:gd name="T42" fmla="*/ 34 w 152"/>
              <a:gd name="T43" fmla="*/ 14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2 w 152"/>
              <a:gd name="T51" fmla="*/ 2 h 152"/>
              <a:gd name="T52" fmla="*/ 106 w 152"/>
              <a:gd name="T53" fmla="*/ 6 h 152"/>
              <a:gd name="T54" fmla="*/ 118 w 152"/>
              <a:gd name="T55" fmla="*/ 14 h 152"/>
              <a:gd name="T56" fmla="*/ 130 w 152"/>
              <a:gd name="T57" fmla="*/ 22 h 152"/>
              <a:gd name="T58" fmla="*/ 140 w 152"/>
              <a:gd name="T59" fmla="*/ 34 h 152"/>
              <a:gd name="T60" fmla="*/ 146 w 152"/>
              <a:gd name="T61" fmla="*/ 46 h 152"/>
              <a:gd name="T62" fmla="*/ 150 w 152"/>
              <a:gd name="T63" fmla="*/ 62 h 152"/>
              <a:gd name="T64" fmla="*/ 150 w 152"/>
              <a:gd name="T65" fmla="*/ 76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52"/>
              <a:gd name="T101" fmla="*/ 152 w 152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40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2" y="150"/>
                </a:lnTo>
                <a:lnTo>
                  <a:pt x="76" y="152"/>
                </a:lnTo>
                <a:lnTo>
                  <a:pt x="60" y="150"/>
                </a:lnTo>
                <a:lnTo>
                  <a:pt x="46" y="146"/>
                </a:lnTo>
                <a:lnTo>
                  <a:pt x="34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4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2"/>
                </a:lnTo>
                <a:lnTo>
                  <a:pt x="140" y="34"/>
                </a:lnTo>
                <a:lnTo>
                  <a:pt x="146" y="46"/>
                </a:lnTo>
                <a:lnTo>
                  <a:pt x="150" y="62"/>
                </a:lnTo>
                <a:lnTo>
                  <a:pt x="150" y="76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3" name="Freeform 94"/>
          <p:cNvSpPr>
            <a:spLocks/>
          </p:cNvSpPr>
          <p:nvPr/>
        </p:nvSpPr>
        <p:spPr bwMode="auto">
          <a:xfrm>
            <a:off x="4852988" y="2130425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40 w 152"/>
              <a:gd name="T7" fmla="*/ 118 h 152"/>
              <a:gd name="T8" fmla="*/ 130 w 152"/>
              <a:gd name="T9" fmla="*/ 130 h 152"/>
              <a:gd name="T10" fmla="*/ 118 w 152"/>
              <a:gd name="T11" fmla="*/ 140 h 152"/>
              <a:gd name="T12" fmla="*/ 106 w 152"/>
              <a:gd name="T13" fmla="*/ 146 h 152"/>
              <a:gd name="T14" fmla="*/ 92 w 152"/>
              <a:gd name="T15" fmla="*/ 150 h 152"/>
              <a:gd name="T16" fmla="*/ 76 w 152"/>
              <a:gd name="T17" fmla="*/ 152 h 152"/>
              <a:gd name="T18" fmla="*/ 60 w 152"/>
              <a:gd name="T19" fmla="*/ 150 h 152"/>
              <a:gd name="T20" fmla="*/ 46 w 152"/>
              <a:gd name="T21" fmla="*/ 146 h 152"/>
              <a:gd name="T22" fmla="*/ 34 w 152"/>
              <a:gd name="T23" fmla="*/ 140 h 152"/>
              <a:gd name="T24" fmla="*/ 22 w 152"/>
              <a:gd name="T25" fmla="*/ 130 h 152"/>
              <a:gd name="T26" fmla="*/ 14 w 152"/>
              <a:gd name="T27" fmla="*/ 118 h 152"/>
              <a:gd name="T28" fmla="*/ 6 w 152"/>
              <a:gd name="T29" fmla="*/ 106 h 152"/>
              <a:gd name="T30" fmla="*/ 2 w 152"/>
              <a:gd name="T31" fmla="*/ 92 h 152"/>
              <a:gd name="T32" fmla="*/ 0 w 152"/>
              <a:gd name="T33" fmla="*/ 76 h 152"/>
              <a:gd name="T34" fmla="*/ 2 w 152"/>
              <a:gd name="T35" fmla="*/ 62 h 152"/>
              <a:gd name="T36" fmla="*/ 6 w 152"/>
              <a:gd name="T37" fmla="*/ 46 h 152"/>
              <a:gd name="T38" fmla="*/ 14 w 152"/>
              <a:gd name="T39" fmla="*/ 34 h 152"/>
              <a:gd name="T40" fmla="*/ 22 w 152"/>
              <a:gd name="T41" fmla="*/ 22 h 152"/>
              <a:gd name="T42" fmla="*/ 34 w 152"/>
              <a:gd name="T43" fmla="*/ 14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2 w 152"/>
              <a:gd name="T51" fmla="*/ 2 h 152"/>
              <a:gd name="T52" fmla="*/ 106 w 152"/>
              <a:gd name="T53" fmla="*/ 6 h 152"/>
              <a:gd name="T54" fmla="*/ 118 w 152"/>
              <a:gd name="T55" fmla="*/ 14 h 152"/>
              <a:gd name="T56" fmla="*/ 130 w 152"/>
              <a:gd name="T57" fmla="*/ 22 h 152"/>
              <a:gd name="T58" fmla="*/ 140 w 152"/>
              <a:gd name="T59" fmla="*/ 34 h 152"/>
              <a:gd name="T60" fmla="*/ 146 w 152"/>
              <a:gd name="T61" fmla="*/ 46 h 152"/>
              <a:gd name="T62" fmla="*/ 150 w 152"/>
              <a:gd name="T63" fmla="*/ 62 h 152"/>
              <a:gd name="T64" fmla="*/ 150 w 152"/>
              <a:gd name="T65" fmla="*/ 76 h 152"/>
              <a:gd name="T66" fmla="*/ 152 w 152"/>
              <a:gd name="T67" fmla="*/ 76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2"/>
              <a:gd name="T103" fmla="*/ 0 h 152"/>
              <a:gd name="T104" fmla="*/ 152 w 152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40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2" y="150"/>
                </a:lnTo>
                <a:lnTo>
                  <a:pt x="76" y="152"/>
                </a:lnTo>
                <a:lnTo>
                  <a:pt x="60" y="150"/>
                </a:lnTo>
                <a:lnTo>
                  <a:pt x="46" y="146"/>
                </a:lnTo>
                <a:lnTo>
                  <a:pt x="34" y="140"/>
                </a:lnTo>
                <a:lnTo>
                  <a:pt x="22" y="130"/>
                </a:lnTo>
                <a:lnTo>
                  <a:pt x="14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4" y="34"/>
                </a:lnTo>
                <a:lnTo>
                  <a:pt x="22" y="22"/>
                </a:lnTo>
                <a:lnTo>
                  <a:pt x="34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2"/>
                </a:lnTo>
                <a:lnTo>
                  <a:pt x="140" y="34"/>
                </a:lnTo>
                <a:lnTo>
                  <a:pt x="146" y="46"/>
                </a:lnTo>
                <a:lnTo>
                  <a:pt x="150" y="62"/>
                </a:lnTo>
                <a:lnTo>
                  <a:pt x="150" y="76"/>
                </a:lnTo>
                <a:lnTo>
                  <a:pt x="152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4" name="Freeform 95"/>
          <p:cNvSpPr>
            <a:spLocks/>
          </p:cNvSpPr>
          <p:nvPr/>
        </p:nvSpPr>
        <p:spPr bwMode="auto">
          <a:xfrm>
            <a:off x="4852988" y="2130425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40 w 152"/>
              <a:gd name="T7" fmla="*/ 118 h 152"/>
              <a:gd name="T8" fmla="*/ 130 w 152"/>
              <a:gd name="T9" fmla="*/ 130 h 152"/>
              <a:gd name="T10" fmla="*/ 118 w 152"/>
              <a:gd name="T11" fmla="*/ 140 h 152"/>
              <a:gd name="T12" fmla="*/ 106 w 152"/>
              <a:gd name="T13" fmla="*/ 146 h 152"/>
              <a:gd name="T14" fmla="*/ 92 w 152"/>
              <a:gd name="T15" fmla="*/ 150 h 152"/>
              <a:gd name="T16" fmla="*/ 76 w 152"/>
              <a:gd name="T17" fmla="*/ 152 h 152"/>
              <a:gd name="T18" fmla="*/ 60 w 152"/>
              <a:gd name="T19" fmla="*/ 150 h 152"/>
              <a:gd name="T20" fmla="*/ 46 w 152"/>
              <a:gd name="T21" fmla="*/ 146 h 152"/>
              <a:gd name="T22" fmla="*/ 34 w 152"/>
              <a:gd name="T23" fmla="*/ 140 h 152"/>
              <a:gd name="T24" fmla="*/ 22 w 152"/>
              <a:gd name="T25" fmla="*/ 130 h 152"/>
              <a:gd name="T26" fmla="*/ 14 w 152"/>
              <a:gd name="T27" fmla="*/ 118 h 152"/>
              <a:gd name="T28" fmla="*/ 6 w 152"/>
              <a:gd name="T29" fmla="*/ 106 h 152"/>
              <a:gd name="T30" fmla="*/ 2 w 152"/>
              <a:gd name="T31" fmla="*/ 92 h 152"/>
              <a:gd name="T32" fmla="*/ 0 w 152"/>
              <a:gd name="T33" fmla="*/ 76 h 152"/>
              <a:gd name="T34" fmla="*/ 2 w 152"/>
              <a:gd name="T35" fmla="*/ 62 h 152"/>
              <a:gd name="T36" fmla="*/ 6 w 152"/>
              <a:gd name="T37" fmla="*/ 46 h 152"/>
              <a:gd name="T38" fmla="*/ 14 w 152"/>
              <a:gd name="T39" fmla="*/ 34 h 152"/>
              <a:gd name="T40" fmla="*/ 22 w 152"/>
              <a:gd name="T41" fmla="*/ 22 h 152"/>
              <a:gd name="T42" fmla="*/ 34 w 152"/>
              <a:gd name="T43" fmla="*/ 14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2 w 152"/>
              <a:gd name="T51" fmla="*/ 2 h 152"/>
              <a:gd name="T52" fmla="*/ 106 w 152"/>
              <a:gd name="T53" fmla="*/ 6 h 152"/>
              <a:gd name="T54" fmla="*/ 118 w 152"/>
              <a:gd name="T55" fmla="*/ 14 h 152"/>
              <a:gd name="T56" fmla="*/ 130 w 152"/>
              <a:gd name="T57" fmla="*/ 22 h 152"/>
              <a:gd name="T58" fmla="*/ 140 w 152"/>
              <a:gd name="T59" fmla="*/ 34 h 152"/>
              <a:gd name="T60" fmla="*/ 146 w 152"/>
              <a:gd name="T61" fmla="*/ 46 h 152"/>
              <a:gd name="T62" fmla="*/ 150 w 152"/>
              <a:gd name="T63" fmla="*/ 62 h 152"/>
              <a:gd name="T64" fmla="*/ 150 w 152"/>
              <a:gd name="T65" fmla="*/ 76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52"/>
              <a:gd name="T101" fmla="*/ 152 w 152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40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2" y="150"/>
                </a:lnTo>
                <a:lnTo>
                  <a:pt x="76" y="152"/>
                </a:lnTo>
                <a:lnTo>
                  <a:pt x="60" y="150"/>
                </a:lnTo>
                <a:lnTo>
                  <a:pt x="46" y="146"/>
                </a:lnTo>
                <a:lnTo>
                  <a:pt x="34" y="140"/>
                </a:lnTo>
                <a:lnTo>
                  <a:pt x="22" y="130"/>
                </a:lnTo>
                <a:lnTo>
                  <a:pt x="14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6"/>
                </a:lnTo>
                <a:lnTo>
                  <a:pt x="14" y="34"/>
                </a:lnTo>
                <a:lnTo>
                  <a:pt x="22" y="22"/>
                </a:lnTo>
                <a:lnTo>
                  <a:pt x="34" y="14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4"/>
                </a:lnTo>
                <a:lnTo>
                  <a:pt x="130" y="22"/>
                </a:lnTo>
                <a:lnTo>
                  <a:pt x="140" y="34"/>
                </a:lnTo>
                <a:lnTo>
                  <a:pt x="146" y="46"/>
                </a:lnTo>
                <a:lnTo>
                  <a:pt x="150" y="62"/>
                </a:lnTo>
                <a:lnTo>
                  <a:pt x="150" y="76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5" name="Freeform 96"/>
          <p:cNvSpPr>
            <a:spLocks/>
          </p:cNvSpPr>
          <p:nvPr/>
        </p:nvSpPr>
        <p:spPr bwMode="auto">
          <a:xfrm>
            <a:off x="4859338" y="2898775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38 w 152"/>
              <a:gd name="T7" fmla="*/ 118 h 152"/>
              <a:gd name="T8" fmla="*/ 128 w 152"/>
              <a:gd name="T9" fmla="*/ 130 h 152"/>
              <a:gd name="T10" fmla="*/ 118 w 152"/>
              <a:gd name="T11" fmla="*/ 140 h 152"/>
              <a:gd name="T12" fmla="*/ 104 w 152"/>
              <a:gd name="T13" fmla="*/ 146 h 152"/>
              <a:gd name="T14" fmla="*/ 90 w 152"/>
              <a:gd name="T15" fmla="*/ 150 h 152"/>
              <a:gd name="T16" fmla="*/ 76 w 152"/>
              <a:gd name="T17" fmla="*/ 152 h 152"/>
              <a:gd name="T18" fmla="*/ 60 w 152"/>
              <a:gd name="T19" fmla="*/ 150 h 152"/>
              <a:gd name="T20" fmla="*/ 46 w 152"/>
              <a:gd name="T21" fmla="*/ 146 h 152"/>
              <a:gd name="T22" fmla="*/ 32 w 152"/>
              <a:gd name="T23" fmla="*/ 140 h 152"/>
              <a:gd name="T24" fmla="*/ 22 w 152"/>
              <a:gd name="T25" fmla="*/ 130 h 152"/>
              <a:gd name="T26" fmla="*/ 12 w 152"/>
              <a:gd name="T27" fmla="*/ 118 h 152"/>
              <a:gd name="T28" fmla="*/ 4 w 152"/>
              <a:gd name="T29" fmla="*/ 106 h 152"/>
              <a:gd name="T30" fmla="*/ 0 w 152"/>
              <a:gd name="T31" fmla="*/ 92 h 152"/>
              <a:gd name="T32" fmla="*/ 0 w 152"/>
              <a:gd name="T33" fmla="*/ 76 h 152"/>
              <a:gd name="T34" fmla="*/ 0 w 152"/>
              <a:gd name="T35" fmla="*/ 60 h 152"/>
              <a:gd name="T36" fmla="*/ 4 w 152"/>
              <a:gd name="T37" fmla="*/ 46 h 152"/>
              <a:gd name="T38" fmla="*/ 12 w 152"/>
              <a:gd name="T39" fmla="*/ 34 h 152"/>
              <a:gd name="T40" fmla="*/ 22 w 152"/>
              <a:gd name="T41" fmla="*/ 22 h 152"/>
              <a:gd name="T42" fmla="*/ 32 w 152"/>
              <a:gd name="T43" fmla="*/ 12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0 w 152"/>
              <a:gd name="T51" fmla="*/ 2 h 152"/>
              <a:gd name="T52" fmla="*/ 104 w 152"/>
              <a:gd name="T53" fmla="*/ 6 h 152"/>
              <a:gd name="T54" fmla="*/ 118 w 152"/>
              <a:gd name="T55" fmla="*/ 12 h 152"/>
              <a:gd name="T56" fmla="*/ 128 w 152"/>
              <a:gd name="T57" fmla="*/ 22 h 152"/>
              <a:gd name="T58" fmla="*/ 138 w 152"/>
              <a:gd name="T59" fmla="*/ 34 h 152"/>
              <a:gd name="T60" fmla="*/ 146 w 152"/>
              <a:gd name="T61" fmla="*/ 46 h 152"/>
              <a:gd name="T62" fmla="*/ 150 w 152"/>
              <a:gd name="T63" fmla="*/ 60 h 152"/>
              <a:gd name="T64" fmla="*/ 150 w 152"/>
              <a:gd name="T65" fmla="*/ 76 h 152"/>
              <a:gd name="T66" fmla="*/ 152 w 152"/>
              <a:gd name="T67" fmla="*/ 76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2"/>
              <a:gd name="T103" fmla="*/ 0 h 152"/>
              <a:gd name="T104" fmla="*/ 152 w 152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38" y="118"/>
                </a:lnTo>
                <a:lnTo>
                  <a:pt x="128" y="130"/>
                </a:lnTo>
                <a:lnTo>
                  <a:pt x="118" y="140"/>
                </a:lnTo>
                <a:lnTo>
                  <a:pt x="104" y="146"/>
                </a:lnTo>
                <a:lnTo>
                  <a:pt x="90" y="150"/>
                </a:lnTo>
                <a:lnTo>
                  <a:pt x="76" y="152"/>
                </a:lnTo>
                <a:lnTo>
                  <a:pt x="60" y="150"/>
                </a:lnTo>
                <a:lnTo>
                  <a:pt x="46" y="146"/>
                </a:lnTo>
                <a:lnTo>
                  <a:pt x="32" y="140"/>
                </a:lnTo>
                <a:lnTo>
                  <a:pt x="22" y="130"/>
                </a:lnTo>
                <a:lnTo>
                  <a:pt x="12" y="118"/>
                </a:lnTo>
                <a:lnTo>
                  <a:pt x="4" y="106"/>
                </a:lnTo>
                <a:lnTo>
                  <a:pt x="0" y="92"/>
                </a:lnTo>
                <a:lnTo>
                  <a:pt x="0" y="76"/>
                </a:lnTo>
                <a:lnTo>
                  <a:pt x="0" y="60"/>
                </a:lnTo>
                <a:lnTo>
                  <a:pt x="4" y="46"/>
                </a:lnTo>
                <a:lnTo>
                  <a:pt x="12" y="34"/>
                </a:lnTo>
                <a:lnTo>
                  <a:pt x="22" y="22"/>
                </a:lnTo>
                <a:lnTo>
                  <a:pt x="32" y="12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0" y="2"/>
                </a:lnTo>
                <a:lnTo>
                  <a:pt x="104" y="6"/>
                </a:lnTo>
                <a:lnTo>
                  <a:pt x="118" y="12"/>
                </a:lnTo>
                <a:lnTo>
                  <a:pt x="128" y="22"/>
                </a:lnTo>
                <a:lnTo>
                  <a:pt x="138" y="34"/>
                </a:lnTo>
                <a:lnTo>
                  <a:pt x="146" y="46"/>
                </a:lnTo>
                <a:lnTo>
                  <a:pt x="150" y="60"/>
                </a:lnTo>
                <a:lnTo>
                  <a:pt x="150" y="76"/>
                </a:lnTo>
                <a:lnTo>
                  <a:pt x="152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6" name="Freeform 97"/>
          <p:cNvSpPr>
            <a:spLocks/>
          </p:cNvSpPr>
          <p:nvPr/>
        </p:nvSpPr>
        <p:spPr bwMode="auto">
          <a:xfrm>
            <a:off x="4859338" y="2898775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38 w 152"/>
              <a:gd name="T7" fmla="*/ 118 h 152"/>
              <a:gd name="T8" fmla="*/ 128 w 152"/>
              <a:gd name="T9" fmla="*/ 130 h 152"/>
              <a:gd name="T10" fmla="*/ 118 w 152"/>
              <a:gd name="T11" fmla="*/ 140 h 152"/>
              <a:gd name="T12" fmla="*/ 104 w 152"/>
              <a:gd name="T13" fmla="*/ 146 h 152"/>
              <a:gd name="T14" fmla="*/ 90 w 152"/>
              <a:gd name="T15" fmla="*/ 150 h 152"/>
              <a:gd name="T16" fmla="*/ 76 w 152"/>
              <a:gd name="T17" fmla="*/ 152 h 152"/>
              <a:gd name="T18" fmla="*/ 60 w 152"/>
              <a:gd name="T19" fmla="*/ 150 h 152"/>
              <a:gd name="T20" fmla="*/ 46 w 152"/>
              <a:gd name="T21" fmla="*/ 146 h 152"/>
              <a:gd name="T22" fmla="*/ 32 w 152"/>
              <a:gd name="T23" fmla="*/ 140 h 152"/>
              <a:gd name="T24" fmla="*/ 22 w 152"/>
              <a:gd name="T25" fmla="*/ 130 h 152"/>
              <a:gd name="T26" fmla="*/ 12 w 152"/>
              <a:gd name="T27" fmla="*/ 118 h 152"/>
              <a:gd name="T28" fmla="*/ 4 w 152"/>
              <a:gd name="T29" fmla="*/ 106 h 152"/>
              <a:gd name="T30" fmla="*/ 0 w 152"/>
              <a:gd name="T31" fmla="*/ 92 h 152"/>
              <a:gd name="T32" fmla="*/ 0 w 152"/>
              <a:gd name="T33" fmla="*/ 76 h 152"/>
              <a:gd name="T34" fmla="*/ 0 w 152"/>
              <a:gd name="T35" fmla="*/ 60 h 152"/>
              <a:gd name="T36" fmla="*/ 4 w 152"/>
              <a:gd name="T37" fmla="*/ 46 h 152"/>
              <a:gd name="T38" fmla="*/ 12 w 152"/>
              <a:gd name="T39" fmla="*/ 34 h 152"/>
              <a:gd name="T40" fmla="*/ 22 w 152"/>
              <a:gd name="T41" fmla="*/ 22 h 152"/>
              <a:gd name="T42" fmla="*/ 32 w 152"/>
              <a:gd name="T43" fmla="*/ 12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0 w 152"/>
              <a:gd name="T51" fmla="*/ 2 h 152"/>
              <a:gd name="T52" fmla="*/ 104 w 152"/>
              <a:gd name="T53" fmla="*/ 6 h 152"/>
              <a:gd name="T54" fmla="*/ 118 w 152"/>
              <a:gd name="T55" fmla="*/ 12 h 152"/>
              <a:gd name="T56" fmla="*/ 128 w 152"/>
              <a:gd name="T57" fmla="*/ 22 h 152"/>
              <a:gd name="T58" fmla="*/ 138 w 152"/>
              <a:gd name="T59" fmla="*/ 34 h 152"/>
              <a:gd name="T60" fmla="*/ 146 w 152"/>
              <a:gd name="T61" fmla="*/ 46 h 152"/>
              <a:gd name="T62" fmla="*/ 150 w 152"/>
              <a:gd name="T63" fmla="*/ 60 h 152"/>
              <a:gd name="T64" fmla="*/ 150 w 152"/>
              <a:gd name="T65" fmla="*/ 76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52"/>
              <a:gd name="T101" fmla="*/ 152 w 152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38" y="118"/>
                </a:lnTo>
                <a:lnTo>
                  <a:pt x="128" y="130"/>
                </a:lnTo>
                <a:lnTo>
                  <a:pt x="118" y="140"/>
                </a:lnTo>
                <a:lnTo>
                  <a:pt x="104" y="146"/>
                </a:lnTo>
                <a:lnTo>
                  <a:pt x="90" y="150"/>
                </a:lnTo>
                <a:lnTo>
                  <a:pt x="76" y="152"/>
                </a:lnTo>
                <a:lnTo>
                  <a:pt x="60" y="150"/>
                </a:lnTo>
                <a:lnTo>
                  <a:pt x="46" y="146"/>
                </a:lnTo>
                <a:lnTo>
                  <a:pt x="32" y="140"/>
                </a:lnTo>
                <a:lnTo>
                  <a:pt x="22" y="130"/>
                </a:lnTo>
                <a:lnTo>
                  <a:pt x="12" y="118"/>
                </a:lnTo>
                <a:lnTo>
                  <a:pt x="4" y="106"/>
                </a:lnTo>
                <a:lnTo>
                  <a:pt x="0" y="92"/>
                </a:lnTo>
                <a:lnTo>
                  <a:pt x="0" y="76"/>
                </a:lnTo>
                <a:lnTo>
                  <a:pt x="0" y="60"/>
                </a:lnTo>
                <a:lnTo>
                  <a:pt x="4" y="46"/>
                </a:lnTo>
                <a:lnTo>
                  <a:pt x="12" y="34"/>
                </a:lnTo>
                <a:lnTo>
                  <a:pt x="22" y="22"/>
                </a:lnTo>
                <a:lnTo>
                  <a:pt x="32" y="12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0" y="2"/>
                </a:lnTo>
                <a:lnTo>
                  <a:pt x="104" y="6"/>
                </a:lnTo>
                <a:lnTo>
                  <a:pt x="118" y="12"/>
                </a:lnTo>
                <a:lnTo>
                  <a:pt x="128" y="22"/>
                </a:lnTo>
                <a:lnTo>
                  <a:pt x="138" y="34"/>
                </a:lnTo>
                <a:lnTo>
                  <a:pt x="146" y="46"/>
                </a:lnTo>
                <a:lnTo>
                  <a:pt x="150" y="60"/>
                </a:lnTo>
                <a:lnTo>
                  <a:pt x="150" y="76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7" name="Freeform 98"/>
          <p:cNvSpPr>
            <a:spLocks/>
          </p:cNvSpPr>
          <p:nvPr/>
        </p:nvSpPr>
        <p:spPr bwMode="auto">
          <a:xfrm>
            <a:off x="4859338" y="3457575"/>
            <a:ext cx="241300" cy="242888"/>
          </a:xfrm>
          <a:custGeom>
            <a:avLst/>
            <a:gdLst>
              <a:gd name="T0" fmla="*/ 152 w 152"/>
              <a:gd name="T1" fmla="*/ 77 h 153"/>
              <a:gd name="T2" fmla="*/ 150 w 152"/>
              <a:gd name="T3" fmla="*/ 93 h 153"/>
              <a:gd name="T4" fmla="*/ 146 w 152"/>
              <a:gd name="T5" fmla="*/ 107 h 153"/>
              <a:gd name="T6" fmla="*/ 138 w 152"/>
              <a:gd name="T7" fmla="*/ 119 h 153"/>
              <a:gd name="T8" fmla="*/ 128 w 152"/>
              <a:gd name="T9" fmla="*/ 131 h 153"/>
              <a:gd name="T10" fmla="*/ 118 w 152"/>
              <a:gd name="T11" fmla="*/ 141 h 153"/>
              <a:gd name="T12" fmla="*/ 104 w 152"/>
              <a:gd name="T13" fmla="*/ 147 h 153"/>
              <a:gd name="T14" fmla="*/ 90 w 152"/>
              <a:gd name="T15" fmla="*/ 151 h 153"/>
              <a:gd name="T16" fmla="*/ 76 w 152"/>
              <a:gd name="T17" fmla="*/ 153 h 153"/>
              <a:gd name="T18" fmla="*/ 60 w 152"/>
              <a:gd name="T19" fmla="*/ 151 h 153"/>
              <a:gd name="T20" fmla="*/ 46 w 152"/>
              <a:gd name="T21" fmla="*/ 147 h 153"/>
              <a:gd name="T22" fmla="*/ 32 w 152"/>
              <a:gd name="T23" fmla="*/ 141 h 153"/>
              <a:gd name="T24" fmla="*/ 22 w 152"/>
              <a:gd name="T25" fmla="*/ 131 h 153"/>
              <a:gd name="T26" fmla="*/ 12 w 152"/>
              <a:gd name="T27" fmla="*/ 119 h 153"/>
              <a:gd name="T28" fmla="*/ 4 w 152"/>
              <a:gd name="T29" fmla="*/ 107 h 153"/>
              <a:gd name="T30" fmla="*/ 0 w 152"/>
              <a:gd name="T31" fmla="*/ 93 h 153"/>
              <a:gd name="T32" fmla="*/ 0 w 152"/>
              <a:gd name="T33" fmla="*/ 77 h 153"/>
              <a:gd name="T34" fmla="*/ 0 w 152"/>
              <a:gd name="T35" fmla="*/ 61 h 153"/>
              <a:gd name="T36" fmla="*/ 4 w 152"/>
              <a:gd name="T37" fmla="*/ 47 h 153"/>
              <a:gd name="T38" fmla="*/ 12 w 152"/>
              <a:gd name="T39" fmla="*/ 35 h 153"/>
              <a:gd name="T40" fmla="*/ 22 w 152"/>
              <a:gd name="T41" fmla="*/ 22 h 153"/>
              <a:gd name="T42" fmla="*/ 32 w 152"/>
              <a:gd name="T43" fmla="*/ 12 h 153"/>
              <a:gd name="T44" fmla="*/ 46 w 152"/>
              <a:gd name="T45" fmla="*/ 6 h 153"/>
              <a:gd name="T46" fmla="*/ 60 w 152"/>
              <a:gd name="T47" fmla="*/ 2 h 153"/>
              <a:gd name="T48" fmla="*/ 76 w 152"/>
              <a:gd name="T49" fmla="*/ 0 h 153"/>
              <a:gd name="T50" fmla="*/ 90 w 152"/>
              <a:gd name="T51" fmla="*/ 2 h 153"/>
              <a:gd name="T52" fmla="*/ 104 w 152"/>
              <a:gd name="T53" fmla="*/ 6 h 153"/>
              <a:gd name="T54" fmla="*/ 118 w 152"/>
              <a:gd name="T55" fmla="*/ 12 h 153"/>
              <a:gd name="T56" fmla="*/ 128 w 152"/>
              <a:gd name="T57" fmla="*/ 22 h 153"/>
              <a:gd name="T58" fmla="*/ 138 w 152"/>
              <a:gd name="T59" fmla="*/ 35 h 153"/>
              <a:gd name="T60" fmla="*/ 146 w 152"/>
              <a:gd name="T61" fmla="*/ 47 h 153"/>
              <a:gd name="T62" fmla="*/ 150 w 152"/>
              <a:gd name="T63" fmla="*/ 61 h 153"/>
              <a:gd name="T64" fmla="*/ 150 w 152"/>
              <a:gd name="T65" fmla="*/ 77 h 153"/>
              <a:gd name="T66" fmla="*/ 152 w 152"/>
              <a:gd name="T67" fmla="*/ 77 h 15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2"/>
              <a:gd name="T103" fmla="*/ 0 h 153"/>
              <a:gd name="T104" fmla="*/ 152 w 152"/>
              <a:gd name="T105" fmla="*/ 153 h 15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2" h="153">
                <a:moveTo>
                  <a:pt x="152" y="77"/>
                </a:moveTo>
                <a:lnTo>
                  <a:pt x="150" y="93"/>
                </a:lnTo>
                <a:lnTo>
                  <a:pt x="146" y="107"/>
                </a:lnTo>
                <a:lnTo>
                  <a:pt x="138" y="119"/>
                </a:lnTo>
                <a:lnTo>
                  <a:pt x="128" y="131"/>
                </a:lnTo>
                <a:lnTo>
                  <a:pt x="118" y="141"/>
                </a:lnTo>
                <a:lnTo>
                  <a:pt x="104" y="147"/>
                </a:lnTo>
                <a:lnTo>
                  <a:pt x="90" y="151"/>
                </a:lnTo>
                <a:lnTo>
                  <a:pt x="76" y="153"/>
                </a:lnTo>
                <a:lnTo>
                  <a:pt x="60" y="151"/>
                </a:lnTo>
                <a:lnTo>
                  <a:pt x="46" y="147"/>
                </a:lnTo>
                <a:lnTo>
                  <a:pt x="32" y="141"/>
                </a:lnTo>
                <a:lnTo>
                  <a:pt x="22" y="131"/>
                </a:lnTo>
                <a:lnTo>
                  <a:pt x="12" y="119"/>
                </a:lnTo>
                <a:lnTo>
                  <a:pt x="4" y="107"/>
                </a:lnTo>
                <a:lnTo>
                  <a:pt x="0" y="93"/>
                </a:lnTo>
                <a:lnTo>
                  <a:pt x="0" y="77"/>
                </a:lnTo>
                <a:lnTo>
                  <a:pt x="0" y="61"/>
                </a:lnTo>
                <a:lnTo>
                  <a:pt x="4" y="47"/>
                </a:lnTo>
                <a:lnTo>
                  <a:pt x="12" y="35"/>
                </a:lnTo>
                <a:lnTo>
                  <a:pt x="22" y="22"/>
                </a:lnTo>
                <a:lnTo>
                  <a:pt x="32" y="12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0" y="2"/>
                </a:lnTo>
                <a:lnTo>
                  <a:pt x="104" y="6"/>
                </a:lnTo>
                <a:lnTo>
                  <a:pt x="118" y="12"/>
                </a:lnTo>
                <a:lnTo>
                  <a:pt x="128" y="22"/>
                </a:lnTo>
                <a:lnTo>
                  <a:pt x="138" y="35"/>
                </a:lnTo>
                <a:lnTo>
                  <a:pt x="146" y="47"/>
                </a:lnTo>
                <a:lnTo>
                  <a:pt x="150" y="61"/>
                </a:lnTo>
                <a:lnTo>
                  <a:pt x="150" y="77"/>
                </a:lnTo>
                <a:lnTo>
                  <a:pt x="152" y="7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8" name="Freeform 99"/>
          <p:cNvSpPr>
            <a:spLocks/>
          </p:cNvSpPr>
          <p:nvPr/>
        </p:nvSpPr>
        <p:spPr bwMode="auto">
          <a:xfrm>
            <a:off x="4859338" y="3457575"/>
            <a:ext cx="241300" cy="242888"/>
          </a:xfrm>
          <a:custGeom>
            <a:avLst/>
            <a:gdLst>
              <a:gd name="T0" fmla="*/ 152 w 152"/>
              <a:gd name="T1" fmla="*/ 77 h 153"/>
              <a:gd name="T2" fmla="*/ 150 w 152"/>
              <a:gd name="T3" fmla="*/ 93 h 153"/>
              <a:gd name="T4" fmla="*/ 146 w 152"/>
              <a:gd name="T5" fmla="*/ 107 h 153"/>
              <a:gd name="T6" fmla="*/ 138 w 152"/>
              <a:gd name="T7" fmla="*/ 119 h 153"/>
              <a:gd name="T8" fmla="*/ 128 w 152"/>
              <a:gd name="T9" fmla="*/ 131 h 153"/>
              <a:gd name="T10" fmla="*/ 118 w 152"/>
              <a:gd name="T11" fmla="*/ 141 h 153"/>
              <a:gd name="T12" fmla="*/ 104 w 152"/>
              <a:gd name="T13" fmla="*/ 147 h 153"/>
              <a:gd name="T14" fmla="*/ 90 w 152"/>
              <a:gd name="T15" fmla="*/ 151 h 153"/>
              <a:gd name="T16" fmla="*/ 76 w 152"/>
              <a:gd name="T17" fmla="*/ 153 h 153"/>
              <a:gd name="T18" fmla="*/ 60 w 152"/>
              <a:gd name="T19" fmla="*/ 151 h 153"/>
              <a:gd name="T20" fmla="*/ 46 w 152"/>
              <a:gd name="T21" fmla="*/ 147 h 153"/>
              <a:gd name="T22" fmla="*/ 32 w 152"/>
              <a:gd name="T23" fmla="*/ 141 h 153"/>
              <a:gd name="T24" fmla="*/ 22 w 152"/>
              <a:gd name="T25" fmla="*/ 131 h 153"/>
              <a:gd name="T26" fmla="*/ 12 w 152"/>
              <a:gd name="T27" fmla="*/ 119 h 153"/>
              <a:gd name="T28" fmla="*/ 4 w 152"/>
              <a:gd name="T29" fmla="*/ 107 h 153"/>
              <a:gd name="T30" fmla="*/ 0 w 152"/>
              <a:gd name="T31" fmla="*/ 93 h 153"/>
              <a:gd name="T32" fmla="*/ 0 w 152"/>
              <a:gd name="T33" fmla="*/ 77 h 153"/>
              <a:gd name="T34" fmla="*/ 0 w 152"/>
              <a:gd name="T35" fmla="*/ 61 h 153"/>
              <a:gd name="T36" fmla="*/ 4 w 152"/>
              <a:gd name="T37" fmla="*/ 47 h 153"/>
              <a:gd name="T38" fmla="*/ 12 w 152"/>
              <a:gd name="T39" fmla="*/ 35 h 153"/>
              <a:gd name="T40" fmla="*/ 22 w 152"/>
              <a:gd name="T41" fmla="*/ 22 h 153"/>
              <a:gd name="T42" fmla="*/ 32 w 152"/>
              <a:gd name="T43" fmla="*/ 12 h 153"/>
              <a:gd name="T44" fmla="*/ 46 w 152"/>
              <a:gd name="T45" fmla="*/ 6 h 153"/>
              <a:gd name="T46" fmla="*/ 60 w 152"/>
              <a:gd name="T47" fmla="*/ 2 h 153"/>
              <a:gd name="T48" fmla="*/ 76 w 152"/>
              <a:gd name="T49" fmla="*/ 0 h 153"/>
              <a:gd name="T50" fmla="*/ 90 w 152"/>
              <a:gd name="T51" fmla="*/ 2 h 153"/>
              <a:gd name="T52" fmla="*/ 104 w 152"/>
              <a:gd name="T53" fmla="*/ 6 h 153"/>
              <a:gd name="T54" fmla="*/ 118 w 152"/>
              <a:gd name="T55" fmla="*/ 12 h 153"/>
              <a:gd name="T56" fmla="*/ 128 w 152"/>
              <a:gd name="T57" fmla="*/ 22 h 153"/>
              <a:gd name="T58" fmla="*/ 138 w 152"/>
              <a:gd name="T59" fmla="*/ 35 h 153"/>
              <a:gd name="T60" fmla="*/ 146 w 152"/>
              <a:gd name="T61" fmla="*/ 47 h 153"/>
              <a:gd name="T62" fmla="*/ 150 w 152"/>
              <a:gd name="T63" fmla="*/ 61 h 153"/>
              <a:gd name="T64" fmla="*/ 150 w 152"/>
              <a:gd name="T65" fmla="*/ 77 h 1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53"/>
              <a:gd name="T101" fmla="*/ 152 w 152"/>
              <a:gd name="T102" fmla="*/ 153 h 15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53">
                <a:moveTo>
                  <a:pt x="152" y="77"/>
                </a:moveTo>
                <a:lnTo>
                  <a:pt x="150" y="93"/>
                </a:lnTo>
                <a:lnTo>
                  <a:pt x="146" y="107"/>
                </a:lnTo>
                <a:lnTo>
                  <a:pt x="138" y="119"/>
                </a:lnTo>
                <a:lnTo>
                  <a:pt x="128" y="131"/>
                </a:lnTo>
                <a:lnTo>
                  <a:pt x="118" y="141"/>
                </a:lnTo>
                <a:lnTo>
                  <a:pt x="104" y="147"/>
                </a:lnTo>
                <a:lnTo>
                  <a:pt x="90" y="151"/>
                </a:lnTo>
                <a:lnTo>
                  <a:pt x="76" y="153"/>
                </a:lnTo>
                <a:lnTo>
                  <a:pt x="60" y="151"/>
                </a:lnTo>
                <a:lnTo>
                  <a:pt x="46" y="147"/>
                </a:lnTo>
                <a:lnTo>
                  <a:pt x="32" y="141"/>
                </a:lnTo>
                <a:lnTo>
                  <a:pt x="22" y="131"/>
                </a:lnTo>
                <a:lnTo>
                  <a:pt x="12" y="119"/>
                </a:lnTo>
                <a:lnTo>
                  <a:pt x="4" y="107"/>
                </a:lnTo>
                <a:lnTo>
                  <a:pt x="0" y="93"/>
                </a:lnTo>
                <a:lnTo>
                  <a:pt x="0" y="77"/>
                </a:lnTo>
                <a:lnTo>
                  <a:pt x="0" y="61"/>
                </a:lnTo>
                <a:lnTo>
                  <a:pt x="4" y="47"/>
                </a:lnTo>
                <a:lnTo>
                  <a:pt x="12" y="35"/>
                </a:lnTo>
                <a:lnTo>
                  <a:pt x="22" y="22"/>
                </a:lnTo>
                <a:lnTo>
                  <a:pt x="32" y="12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0" y="2"/>
                </a:lnTo>
                <a:lnTo>
                  <a:pt x="104" y="6"/>
                </a:lnTo>
                <a:lnTo>
                  <a:pt x="118" y="12"/>
                </a:lnTo>
                <a:lnTo>
                  <a:pt x="128" y="22"/>
                </a:lnTo>
                <a:lnTo>
                  <a:pt x="138" y="35"/>
                </a:lnTo>
                <a:lnTo>
                  <a:pt x="146" y="47"/>
                </a:lnTo>
                <a:lnTo>
                  <a:pt x="150" y="61"/>
                </a:lnTo>
                <a:lnTo>
                  <a:pt x="150" y="77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49" name="Freeform 100"/>
          <p:cNvSpPr>
            <a:spLocks/>
          </p:cNvSpPr>
          <p:nvPr/>
        </p:nvSpPr>
        <p:spPr bwMode="auto">
          <a:xfrm>
            <a:off x="4852988" y="4017963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40 w 152"/>
              <a:gd name="T7" fmla="*/ 118 h 152"/>
              <a:gd name="T8" fmla="*/ 130 w 152"/>
              <a:gd name="T9" fmla="*/ 130 h 152"/>
              <a:gd name="T10" fmla="*/ 118 w 152"/>
              <a:gd name="T11" fmla="*/ 140 h 152"/>
              <a:gd name="T12" fmla="*/ 106 w 152"/>
              <a:gd name="T13" fmla="*/ 146 h 152"/>
              <a:gd name="T14" fmla="*/ 92 w 152"/>
              <a:gd name="T15" fmla="*/ 150 h 152"/>
              <a:gd name="T16" fmla="*/ 76 w 152"/>
              <a:gd name="T17" fmla="*/ 152 h 152"/>
              <a:gd name="T18" fmla="*/ 60 w 152"/>
              <a:gd name="T19" fmla="*/ 150 h 152"/>
              <a:gd name="T20" fmla="*/ 46 w 152"/>
              <a:gd name="T21" fmla="*/ 146 h 152"/>
              <a:gd name="T22" fmla="*/ 34 w 152"/>
              <a:gd name="T23" fmla="*/ 140 h 152"/>
              <a:gd name="T24" fmla="*/ 22 w 152"/>
              <a:gd name="T25" fmla="*/ 130 h 152"/>
              <a:gd name="T26" fmla="*/ 12 w 152"/>
              <a:gd name="T27" fmla="*/ 118 h 152"/>
              <a:gd name="T28" fmla="*/ 6 w 152"/>
              <a:gd name="T29" fmla="*/ 106 h 152"/>
              <a:gd name="T30" fmla="*/ 2 w 152"/>
              <a:gd name="T31" fmla="*/ 92 h 152"/>
              <a:gd name="T32" fmla="*/ 0 w 152"/>
              <a:gd name="T33" fmla="*/ 76 h 152"/>
              <a:gd name="T34" fmla="*/ 2 w 152"/>
              <a:gd name="T35" fmla="*/ 60 h 152"/>
              <a:gd name="T36" fmla="*/ 6 w 152"/>
              <a:gd name="T37" fmla="*/ 46 h 152"/>
              <a:gd name="T38" fmla="*/ 12 w 152"/>
              <a:gd name="T39" fmla="*/ 34 h 152"/>
              <a:gd name="T40" fmla="*/ 22 w 152"/>
              <a:gd name="T41" fmla="*/ 22 h 152"/>
              <a:gd name="T42" fmla="*/ 34 w 152"/>
              <a:gd name="T43" fmla="*/ 12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2 w 152"/>
              <a:gd name="T51" fmla="*/ 2 h 152"/>
              <a:gd name="T52" fmla="*/ 106 w 152"/>
              <a:gd name="T53" fmla="*/ 6 h 152"/>
              <a:gd name="T54" fmla="*/ 118 w 152"/>
              <a:gd name="T55" fmla="*/ 12 h 152"/>
              <a:gd name="T56" fmla="*/ 130 w 152"/>
              <a:gd name="T57" fmla="*/ 22 h 152"/>
              <a:gd name="T58" fmla="*/ 140 w 152"/>
              <a:gd name="T59" fmla="*/ 34 h 152"/>
              <a:gd name="T60" fmla="*/ 146 w 152"/>
              <a:gd name="T61" fmla="*/ 46 h 152"/>
              <a:gd name="T62" fmla="*/ 150 w 152"/>
              <a:gd name="T63" fmla="*/ 60 h 152"/>
              <a:gd name="T64" fmla="*/ 150 w 152"/>
              <a:gd name="T65" fmla="*/ 76 h 152"/>
              <a:gd name="T66" fmla="*/ 152 w 152"/>
              <a:gd name="T67" fmla="*/ 76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2"/>
              <a:gd name="T103" fmla="*/ 0 h 152"/>
              <a:gd name="T104" fmla="*/ 152 w 152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40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2" y="150"/>
                </a:lnTo>
                <a:lnTo>
                  <a:pt x="76" y="152"/>
                </a:lnTo>
                <a:lnTo>
                  <a:pt x="60" y="150"/>
                </a:lnTo>
                <a:lnTo>
                  <a:pt x="46" y="146"/>
                </a:lnTo>
                <a:lnTo>
                  <a:pt x="34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0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2"/>
                </a:lnTo>
                <a:lnTo>
                  <a:pt x="130" y="22"/>
                </a:lnTo>
                <a:lnTo>
                  <a:pt x="140" y="34"/>
                </a:lnTo>
                <a:lnTo>
                  <a:pt x="146" y="46"/>
                </a:lnTo>
                <a:lnTo>
                  <a:pt x="150" y="60"/>
                </a:lnTo>
                <a:lnTo>
                  <a:pt x="150" y="76"/>
                </a:lnTo>
                <a:lnTo>
                  <a:pt x="152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0" name="Freeform 101"/>
          <p:cNvSpPr>
            <a:spLocks/>
          </p:cNvSpPr>
          <p:nvPr/>
        </p:nvSpPr>
        <p:spPr bwMode="auto">
          <a:xfrm>
            <a:off x="4852988" y="4017963"/>
            <a:ext cx="241300" cy="241300"/>
          </a:xfrm>
          <a:custGeom>
            <a:avLst/>
            <a:gdLst>
              <a:gd name="T0" fmla="*/ 152 w 152"/>
              <a:gd name="T1" fmla="*/ 76 h 152"/>
              <a:gd name="T2" fmla="*/ 150 w 152"/>
              <a:gd name="T3" fmla="*/ 92 h 152"/>
              <a:gd name="T4" fmla="*/ 146 w 152"/>
              <a:gd name="T5" fmla="*/ 106 h 152"/>
              <a:gd name="T6" fmla="*/ 140 w 152"/>
              <a:gd name="T7" fmla="*/ 118 h 152"/>
              <a:gd name="T8" fmla="*/ 130 w 152"/>
              <a:gd name="T9" fmla="*/ 130 h 152"/>
              <a:gd name="T10" fmla="*/ 118 w 152"/>
              <a:gd name="T11" fmla="*/ 140 h 152"/>
              <a:gd name="T12" fmla="*/ 106 w 152"/>
              <a:gd name="T13" fmla="*/ 146 h 152"/>
              <a:gd name="T14" fmla="*/ 92 w 152"/>
              <a:gd name="T15" fmla="*/ 150 h 152"/>
              <a:gd name="T16" fmla="*/ 76 w 152"/>
              <a:gd name="T17" fmla="*/ 152 h 152"/>
              <a:gd name="T18" fmla="*/ 60 w 152"/>
              <a:gd name="T19" fmla="*/ 150 h 152"/>
              <a:gd name="T20" fmla="*/ 46 w 152"/>
              <a:gd name="T21" fmla="*/ 146 h 152"/>
              <a:gd name="T22" fmla="*/ 34 w 152"/>
              <a:gd name="T23" fmla="*/ 140 h 152"/>
              <a:gd name="T24" fmla="*/ 22 w 152"/>
              <a:gd name="T25" fmla="*/ 130 h 152"/>
              <a:gd name="T26" fmla="*/ 12 w 152"/>
              <a:gd name="T27" fmla="*/ 118 h 152"/>
              <a:gd name="T28" fmla="*/ 6 w 152"/>
              <a:gd name="T29" fmla="*/ 106 h 152"/>
              <a:gd name="T30" fmla="*/ 2 w 152"/>
              <a:gd name="T31" fmla="*/ 92 h 152"/>
              <a:gd name="T32" fmla="*/ 0 w 152"/>
              <a:gd name="T33" fmla="*/ 76 h 152"/>
              <a:gd name="T34" fmla="*/ 2 w 152"/>
              <a:gd name="T35" fmla="*/ 60 h 152"/>
              <a:gd name="T36" fmla="*/ 6 w 152"/>
              <a:gd name="T37" fmla="*/ 46 h 152"/>
              <a:gd name="T38" fmla="*/ 12 w 152"/>
              <a:gd name="T39" fmla="*/ 34 h 152"/>
              <a:gd name="T40" fmla="*/ 22 w 152"/>
              <a:gd name="T41" fmla="*/ 22 h 152"/>
              <a:gd name="T42" fmla="*/ 34 w 152"/>
              <a:gd name="T43" fmla="*/ 12 h 152"/>
              <a:gd name="T44" fmla="*/ 46 w 152"/>
              <a:gd name="T45" fmla="*/ 6 h 152"/>
              <a:gd name="T46" fmla="*/ 60 w 152"/>
              <a:gd name="T47" fmla="*/ 2 h 152"/>
              <a:gd name="T48" fmla="*/ 76 w 152"/>
              <a:gd name="T49" fmla="*/ 0 h 152"/>
              <a:gd name="T50" fmla="*/ 92 w 152"/>
              <a:gd name="T51" fmla="*/ 2 h 152"/>
              <a:gd name="T52" fmla="*/ 106 w 152"/>
              <a:gd name="T53" fmla="*/ 6 h 152"/>
              <a:gd name="T54" fmla="*/ 118 w 152"/>
              <a:gd name="T55" fmla="*/ 12 h 152"/>
              <a:gd name="T56" fmla="*/ 130 w 152"/>
              <a:gd name="T57" fmla="*/ 22 h 152"/>
              <a:gd name="T58" fmla="*/ 140 w 152"/>
              <a:gd name="T59" fmla="*/ 34 h 152"/>
              <a:gd name="T60" fmla="*/ 146 w 152"/>
              <a:gd name="T61" fmla="*/ 46 h 152"/>
              <a:gd name="T62" fmla="*/ 150 w 152"/>
              <a:gd name="T63" fmla="*/ 60 h 152"/>
              <a:gd name="T64" fmla="*/ 150 w 152"/>
              <a:gd name="T65" fmla="*/ 76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2"/>
              <a:gd name="T100" fmla="*/ 0 h 152"/>
              <a:gd name="T101" fmla="*/ 152 w 152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2" h="152">
                <a:moveTo>
                  <a:pt x="152" y="76"/>
                </a:moveTo>
                <a:lnTo>
                  <a:pt x="150" y="92"/>
                </a:lnTo>
                <a:lnTo>
                  <a:pt x="146" y="106"/>
                </a:lnTo>
                <a:lnTo>
                  <a:pt x="140" y="118"/>
                </a:lnTo>
                <a:lnTo>
                  <a:pt x="130" y="130"/>
                </a:lnTo>
                <a:lnTo>
                  <a:pt x="118" y="140"/>
                </a:lnTo>
                <a:lnTo>
                  <a:pt x="106" y="146"/>
                </a:lnTo>
                <a:lnTo>
                  <a:pt x="92" y="150"/>
                </a:lnTo>
                <a:lnTo>
                  <a:pt x="76" y="152"/>
                </a:lnTo>
                <a:lnTo>
                  <a:pt x="60" y="150"/>
                </a:lnTo>
                <a:lnTo>
                  <a:pt x="46" y="146"/>
                </a:lnTo>
                <a:lnTo>
                  <a:pt x="34" y="140"/>
                </a:lnTo>
                <a:lnTo>
                  <a:pt x="22" y="130"/>
                </a:lnTo>
                <a:lnTo>
                  <a:pt x="12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0"/>
                </a:lnTo>
                <a:lnTo>
                  <a:pt x="6" y="46"/>
                </a:lnTo>
                <a:lnTo>
                  <a:pt x="12" y="34"/>
                </a:lnTo>
                <a:lnTo>
                  <a:pt x="22" y="22"/>
                </a:lnTo>
                <a:lnTo>
                  <a:pt x="34" y="12"/>
                </a:lnTo>
                <a:lnTo>
                  <a:pt x="46" y="6"/>
                </a:lnTo>
                <a:lnTo>
                  <a:pt x="60" y="2"/>
                </a:lnTo>
                <a:lnTo>
                  <a:pt x="76" y="0"/>
                </a:lnTo>
                <a:lnTo>
                  <a:pt x="92" y="2"/>
                </a:lnTo>
                <a:lnTo>
                  <a:pt x="106" y="6"/>
                </a:lnTo>
                <a:lnTo>
                  <a:pt x="118" y="12"/>
                </a:lnTo>
                <a:lnTo>
                  <a:pt x="130" y="22"/>
                </a:lnTo>
                <a:lnTo>
                  <a:pt x="140" y="34"/>
                </a:lnTo>
                <a:lnTo>
                  <a:pt x="146" y="46"/>
                </a:lnTo>
                <a:lnTo>
                  <a:pt x="150" y="60"/>
                </a:lnTo>
                <a:lnTo>
                  <a:pt x="150" y="76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1" name="Freeform 102"/>
          <p:cNvSpPr>
            <a:spLocks/>
          </p:cNvSpPr>
          <p:nvPr/>
        </p:nvSpPr>
        <p:spPr bwMode="auto">
          <a:xfrm>
            <a:off x="4849813" y="4779963"/>
            <a:ext cx="244475" cy="241300"/>
          </a:xfrm>
          <a:custGeom>
            <a:avLst/>
            <a:gdLst>
              <a:gd name="T0" fmla="*/ 154 w 154"/>
              <a:gd name="T1" fmla="*/ 76 h 152"/>
              <a:gd name="T2" fmla="*/ 152 w 154"/>
              <a:gd name="T3" fmla="*/ 92 h 152"/>
              <a:gd name="T4" fmla="*/ 148 w 154"/>
              <a:gd name="T5" fmla="*/ 106 h 152"/>
              <a:gd name="T6" fmla="*/ 140 w 154"/>
              <a:gd name="T7" fmla="*/ 120 h 152"/>
              <a:gd name="T8" fmla="*/ 130 w 154"/>
              <a:gd name="T9" fmla="*/ 130 h 152"/>
              <a:gd name="T10" fmla="*/ 120 w 154"/>
              <a:gd name="T11" fmla="*/ 140 h 152"/>
              <a:gd name="T12" fmla="*/ 106 w 154"/>
              <a:gd name="T13" fmla="*/ 146 h 152"/>
              <a:gd name="T14" fmla="*/ 92 w 154"/>
              <a:gd name="T15" fmla="*/ 152 h 152"/>
              <a:gd name="T16" fmla="*/ 78 w 154"/>
              <a:gd name="T17" fmla="*/ 152 h 152"/>
              <a:gd name="T18" fmla="*/ 62 w 154"/>
              <a:gd name="T19" fmla="*/ 152 h 152"/>
              <a:gd name="T20" fmla="*/ 48 w 154"/>
              <a:gd name="T21" fmla="*/ 146 h 152"/>
              <a:gd name="T22" fmla="*/ 34 w 154"/>
              <a:gd name="T23" fmla="*/ 140 h 152"/>
              <a:gd name="T24" fmla="*/ 24 w 154"/>
              <a:gd name="T25" fmla="*/ 130 h 152"/>
              <a:gd name="T26" fmla="*/ 14 w 154"/>
              <a:gd name="T27" fmla="*/ 120 h 152"/>
              <a:gd name="T28" fmla="*/ 6 w 154"/>
              <a:gd name="T29" fmla="*/ 106 h 152"/>
              <a:gd name="T30" fmla="*/ 2 w 154"/>
              <a:gd name="T31" fmla="*/ 92 h 152"/>
              <a:gd name="T32" fmla="*/ 0 w 154"/>
              <a:gd name="T33" fmla="*/ 76 h 152"/>
              <a:gd name="T34" fmla="*/ 2 w 154"/>
              <a:gd name="T35" fmla="*/ 62 h 152"/>
              <a:gd name="T36" fmla="*/ 6 w 154"/>
              <a:gd name="T37" fmla="*/ 48 h 152"/>
              <a:gd name="T38" fmla="*/ 14 w 154"/>
              <a:gd name="T39" fmla="*/ 34 h 152"/>
              <a:gd name="T40" fmla="*/ 24 w 154"/>
              <a:gd name="T41" fmla="*/ 24 h 152"/>
              <a:gd name="T42" fmla="*/ 34 w 154"/>
              <a:gd name="T43" fmla="*/ 14 h 152"/>
              <a:gd name="T44" fmla="*/ 48 w 154"/>
              <a:gd name="T45" fmla="*/ 6 h 152"/>
              <a:gd name="T46" fmla="*/ 62 w 154"/>
              <a:gd name="T47" fmla="*/ 2 h 152"/>
              <a:gd name="T48" fmla="*/ 78 w 154"/>
              <a:gd name="T49" fmla="*/ 0 h 152"/>
              <a:gd name="T50" fmla="*/ 92 w 154"/>
              <a:gd name="T51" fmla="*/ 2 h 152"/>
              <a:gd name="T52" fmla="*/ 106 w 154"/>
              <a:gd name="T53" fmla="*/ 6 h 152"/>
              <a:gd name="T54" fmla="*/ 120 w 154"/>
              <a:gd name="T55" fmla="*/ 14 h 152"/>
              <a:gd name="T56" fmla="*/ 130 w 154"/>
              <a:gd name="T57" fmla="*/ 24 h 152"/>
              <a:gd name="T58" fmla="*/ 140 w 154"/>
              <a:gd name="T59" fmla="*/ 34 h 152"/>
              <a:gd name="T60" fmla="*/ 148 w 154"/>
              <a:gd name="T61" fmla="*/ 48 h 152"/>
              <a:gd name="T62" fmla="*/ 152 w 154"/>
              <a:gd name="T63" fmla="*/ 62 h 152"/>
              <a:gd name="T64" fmla="*/ 152 w 154"/>
              <a:gd name="T65" fmla="*/ 76 h 152"/>
              <a:gd name="T66" fmla="*/ 154 w 154"/>
              <a:gd name="T67" fmla="*/ 76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4"/>
              <a:gd name="T103" fmla="*/ 0 h 152"/>
              <a:gd name="T104" fmla="*/ 154 w 154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4" h="152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20"/>
                </a:lnTo>
                <a:lnTo>
                  <a:pt x="130" y="130"/>
                </a:lnTo>
                <a:lnTo>
                  <a:pt x="120" y="140"/>
                </a:lnTo>
                <a:lnTo>
                  <a:pt x="106" y="146"/>
                </a:lnTo>
                <a:lnTo>
                  <a:pt x="92" y="152"/>
                </a:lnTo>
                <a:lnTo>
                  <a:pt x="78" y="152"/>
                </a:lnTo>
                <a:lnTo>
                  <a:pt x="62" y="152"/>
                </a:lnTo>
                <a:lnTo>
                  <a:pt x="48" y="146"/>
                </a:lnTo>
                <a:lnTo>
                  <a:pt x="34" y="140"/>
                </a:lnTo>
                <a:lnTo>
                  <a:pt x="24" y="130"/>
                </a:lnTo>
                <a:lnTo>
                  <a:pt x="14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8"/>
                </a:lnTo>
                <a:lnTo>
                  <a:pt x="14" y="34"/>
                </a:lnTo>
                <a:lnTo>
                  <a:pt x="24" y="24"/>
                </a:lnTo>
                <a:lnTo>
                  <a:pt x="34" y="14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2" y="2"/>
                </a:lnTo>
                <a:lnTo>
                  <a:pt x="106" y="6"/>
                </a:lnTo>
                <a:lnTo>
                  <a:pt x="120" y="14"/>
                </a:lnTo>
                <a:lnTo>
                  <a:pt x="130" y="24"/>
                </a:lnTo>
                <a:lnTo>
                  <a:pt x="140" y="34"/>
                </a:lnTo>
                <a:lnTo>
                  <a:pt x="148" y="48"/>
                </a:lnTo>
                <a:lnTo>
                  <a:pt x="152" y="62"/>
                </a:lnTo>
                <a:lnTo>
                  <a:pt x="152" y="76"/>
                </a:lnTo>
                <a:lnTo>
                  <a:pt x="154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2" name="Freeform 103"/>
          <p:cNvSpPr>
            <a:spLocks/>
          </p:cNvSpPr>
          <p:nvPr/>
        </p:nvSpPr>
        <p:spPr bwMode="auto">
          <a:xfrm>
            <a:off x="4849813" y="4779963"/>
            <a:ext cx="244475" cy="241300"/>
          </a:xfrm>
          <a:custGeom>
            <a:avLst/>
            <a:gdLst>
              <a:gd name="T0" fmla="*/ 154 w 154"/>
              <a:gd name="T1" fmla="*/ 76 h 152"/>
              <a:gd name="T2" fmla="*/ 152 w 154"/>
              <a:gd name="T3" fmla="*/ 92 h 152"/>
              <a:gd name="T4" fmla="*/ 148 w 154"/>
              <a:gd name="T5" fmla="*/ 106 h 152"/>
              <a:gd name="T6" fmla="*/ 140 w 154"/>
              <a:gd name="T7" fmla="*/ 120 h 152"/>
              <a:gd name="T8" fmla="*/ 130 w 154"/>
              <a:gd name="T9" fmla="*/ 130 h 152"/>
              <a:gd name="T10" fmla="*/ 120 w 154"/>
              <a:gd name="T11" fmla="*/ 140 h 152"/>
              <a:gd name="T12" fmla="*/ 106 w 154"/>
              <a:gd name="T13" fmla="*/ 146 h 152"/>
              <a:gd name="T14" fmla="*/ 92 w 154"/>
              <a:gd name="T15" fmla="*/ 152 h 152"/>
              <a:gd name="T16" fmla="*/ 78 w 154"/>
              <a:gd name="T17" fmla="*/ 152 h 152"/>
              <a:gd name="T18" fmla="*/ 62 w 154"/>
              <a:gd name="T19" fmla="*/ 152 h 152"/>
              <a:gd name="T20" fmla="*/ 48 w 154"/>
              <a:gd name="T21" fmla="*/ 146 h 152"/>
              <a:gd name="T22" fmla="*/ 34 w 154"/>
              <a:gd name="T23" fmla="*/ 140 h 152"/>
              <a:gd name="T24" fmla="*/ 24 w 154"/>
              <a:gd name="T25" fmla="*/ 130 h 152"/>
              <a:gd name="T26" fmla="*/ 14 w 154"/>
              <a:gd name="T27" fmla="*/ 120 h 152"/>
              <a:gd name="T28" fmla="*/ 6 w 154"/>
              <a:gd name="T29" fmla="*/ 106 h 152"/>
              <a:gd name="T30" fmla="*/ 2 w 154"/>
              <a:gd name="T31" fmla="*/ 92 h 152"/>
              <a:gd name="T32" fmla="*/ 0 w 154"/>
              <a:gd name="T33" fmla="*/ 76 h 152"/>
              <a:gd name="T34" fmla="*/ 2 w 154"/>
              <a:gd name="T35" fmla="*/ 62 h 152"/>
              <a:gd name="T36" fmla="*/ 6 w 154"/>
              <a:gd name="T37" fmla="*/ 48 h 152"/>
              <a:gd name="T38" fmla="*/ 14 w 154"/>
              <a:gd name="T39" fmla="*/ 34 h 152"/>
              <a:gd name="T40" fmla="*/ 24 w 154"/>
              <a:gd name="T41" fmla="*/ 24 h 152"/>
              <a:gd name="T42" fmla="*/ 34 w 154"/>
              <a:gd name="T43" fmla="*/ 14 h 152"/>
              <a:gd name="T44" fmla="*/ 48 w 154"/>
              <a:gd name="T45" fmla="*/ 6 h 152"/>
              <a:gd name="T46" fmla="*/ 62 w 154"/>
              <a:gd name="T47" fmla="*/ 2 h 152"/>
              <a:gd name="T48" fmla="*/ 78 w 154"/>
              <a:gd name="T49" fmla="*/ 0 h 152"/>
              <a:gd name="T50" fmla="*/ 92 w 154"/>
              <a:gd name="T51" fmla="*/ 2 h 152"/>
              <a:gd name="T52" fmla="*/ 106 w 154"/>
              <a:gd name="T53" fmla="*/ 6 h 152"/>
              <a:gd name="T54" fmla="*/ 120 w 154"/>
              <a:gd name="T55" fmla="*/ 14 h 152"/>
              <a:gd name="T56" fmla="*/ 130 w 154"/>
              <a:gd name="T57" fmla="*/ 24 h 152"/>
              <a:gd name="T58" fmla="*/ 140 w 154"/>
              <a:gd name="T59" fmla="*/ 34 h 152"/>
              <a:gd name="T60" fmla="*/ 148 w 154"/>
              <a:gd name="T61" fmla="*/ 48 h 152"/>
              <a:gd name="T62" fmla="*/ 152 w 154"/>
              <a:gd name="T63" fmla="*/ 62 h 152"/>
              <a:gd name="T64" fmla="*/ 152 w 154"/>
              <a:gd name="T65" fmla="*/ 76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4"/>
              <a:gd name="T100" fmla="*/ 0 h 152"/>
              <a:gd name="T101" fmla="*/ 154 w 154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4" h="152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20"/>
                </a:lnTo>
                <a:lnTo>
                  <a:pt x="130" y="130"/>
                </a:lnTo>
                <a:lnTo>
                  <a:pt x="120" y="140"/>
                </a:lnTo>
                <a:lnTo>
                  <a:pt x="106" y="146"/>
                </a:lnTo>
                <a:lnTo>
                  <a:pt x="92" y="152"/>
                </a:lnTo>
                <a:lnTo>
                  <a:pt x="78" y="152"/>
                </a:lnTo>
                <a:lnTo>
                  <a:pt x="62" y="152"/>
                </a:lnTo>
                <a:lnTo>
                  <a:pt x="48" y="146"/>
                </a:lnTo>
                <a:lnTo>
                  <a:pt x="34" y="140"/>
                </a:lnTo>
                <a:lnTo>
                  <a:pt x="24" y="130"/>
                </a:lnTo>
                <a:lnTo>
                  <a:pt x="14" y="120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2"/>
                </a:lnTo>
                <a:lnTo>
                  <a:pt x="6" y="48"/>
                </a:lnTo>
                <a:lnTo>
                  <a:pt x="14" y="34"/>
                </a:lnTo>
                <a:lnTo>
                  <a:pt x="24" y="24"/>
                </a:lnTo>
                <a:lnTo>
                  <a:pt x="34" y="14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2" y="2"/>
                </a:lnTo>
                <a:lnTo>
                  <a:pt x="106" y="6"/>
                </a:lnTo>
                <a:lnTo>
                  <a:pt x="120" y="14"/>
                </a:lnTo>
                <a:lnTo>
                  <a:pt x="130" y="24"/>
                </a:lnTo>
                <a:lnTo>
                  <a:pt x="140" y="34"/>
                </a:lnTo>
                <a:lnTo>
                  <a:pt x="148" y="48"/>
                </a:lnTo>
                <a:lnTo>
                  <a:pt x="152" y="62"/>
                </a:lnTo>
                <a:lnTo>
                  <a:pt x="152" y="76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3" name="Freeform 104"/>
          <p:cNvSpPr>
            <a:spLocks/>
          </p:cNvSpPr>
          <p:nvPr/>
        </p:nvSpPr>
        <p:spPr bwMode="auto">
          <a:xfrm>
            <a:off x="4849813" y="5345113"/>
            <a:ext cx="244475" cy="241300"/>
          </a:xfrm>
          <a:custGeom>
            <a:avLst/>
            <a:gdLst>
              <a:gd name="T0" fmla="*/ 154 w 154"/>
              <a:gd name="T1" fmla="*/ 76 h 152"/>
              <a:gd name="T2" fmla="*/ 152 w 154"/>
              <a:gd name="T3" fmla="*/ 92 h 152"/>
              <a:gd name="T4" fmla="*/ 148 w 154"/>
              <a:gd name="T5" fmla="*/ 106 h 152"/>
              <a:gd name="T6" fmla="*/ 140 w 154"/>
              <a:gd name="T7" fmla="*/ 118 h 152"/>
              <a:gd name="T8" fmla="*/ 130 w 154"/>
              <a:gd name="T9" fmla="*/ 130 h 152"/>
              <a:gd name="T10" fmla="*/ 120 w 154"/>
              <a:gd name="T11" fmla="*/ 140 h 152"/>
              <a:gd name="T12" fmla="*/ 106 w 154"/>
              <a:gd name="T13" fmla="*/ 146 h 152"/>
              <a:gd name="T14" fmla="*/ 92 w 154"/>
              <a:gd name="T15" fmla="*/ 150 h 152"/>
              <a:gd name="T16" fmla="*/ 78 w 154"/>
              <a:gd name="T17" fmla="*/ 152 h 152"/>
              <a:gd name="T18" fmla="*/ 62 w 154"/>
              <a:gd name="T19" fmla="*/ 150 h 152"/>
              <a:gd name="T20" fmla="*/ 48 w 154"/>
              <a:gd name="T21" fmla="*/ 146 h 152"/>
              <a:gd name="T22" fmla="*/ 34 w 154"/>
              <a:gd name="T23" fmla="*/ 140 h 152"/>
              <a:gd name="T24" fmla="*/ 24 w 154"/>
              <a:gd name="T25" fmla="*/ 130 h 152"/>
              <a:gd name="T26" fmla="*/ 14 w 154"/>
              <a:gd name="T27" fmla="*/ 118 h 152"/>
              <a:gd name="T28" fmla="*/ 6 w 154"/>
              <a:gd name="T29" fmla="*/ 106 h 152"/>
              <a:gd name="T30" fmla="*/ 2 w 154"/>
              <a:gd name="T31" fmla="*/ 92 h 152"/>
              <a:gd name="T32" fmla="*/ 0 w 154"/>
              <a:gd name="T33" fmla="*/ 76 h 152"/>
              <a:gd name="T34" fmla="*/ 2 w 154"/>
              <a:gd name="T35" fmla="*/ 60 h 152"/>
              <a:gd name="T36" fmla="*/ 6 w 154"/>
              <a:gd name="T37" fmla="*/ 46 h 152"/>
              <a:gd name="T38" fmla="*/ 14 w 154"/>
              <a:gd name="T39" fmla="*/ 34 h 152"/>
              <a:gd name="T40" fmla="*/ 24 w 154"/>
              <a:gd name="T41" fmla="*/ 22 h 152"/>
              <a:gd name="T42" fmla="*/ 34 w 154"/>
              <a:gd name="T43" fmla="*/ 12 h 152"/>
              <a:gd name="T44" fmla="*/ 48 w 154"/>
              <a:gd name="T45" fmla="*/ 6 h 152"/>
              <a:gd name="T46" fmla="*/ 62 w 154"/>
              <a:gd name="T47" fmla="*/ 2 h 152"/>
              <a:gd name="T48" fmla="*/ 78 w 154"/>
              <a:gd name="T49" fmla="*/ 0 h 152"/>
              <a:gd name="T50" fmla="*/ 92 w 154"/>
              <a:gd name="T51" fmla="*/ 2 h 152"/>
              <a:gd name="T52" fmla="*/ 106 w 154"/>
              <a:gd name="T53" fmla="*/ 6 h 152"/>
              <a:gd name="T54" fmla="*/ 120 w 154"/>
              <a:gd name="T55" fmla="*/ 12 h 152"/>
              <a:gd name="T56" fmla="*/ 130 w 154"/>
              <a:gd name="T57" fmla="*/ 22 h 152"/>
              <a:gd name="T58" fmla="*/ 140 w 154"/>
              <a:gd name="T59" fmla="*/ 34 h 152"/>
              <a:gd name="T60" fmla="*/ 148 w 154"/>
              <a:gd name="T61" fmla="*/ 46 h 152"/>
              <a:gd name="T62" fmla="*/ 152 w 154"/>
              <a:gd name="T63" fmla="*/ 60 h 152"/>
              <a:gd name="T64" fmla="*/ 152 w 154"/>
              <a:gd name="T65" fmla="*/ 76 h 152"/>
              <a:gd name="T66" fmla="*/ 154 w 154"/>
              <a:gd name="T67" fmla="*/ 76 h 15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4"/>
              <a:gd name="T103" fmla="*/ 0 h 152"/>
              <a:gd name="T104" fmla="*/ 154 w 154"/>
              <a:gd name="T105" fmla="*/ 152 h 15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4" h="152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18"/>
                </a:lnTo>
                <a:lnTo>
                  <a:pt x="130" y="130"/>
                </a:lnTo>
                <a:lnTo>
                  <a:pt x="120" y="140"/>
                </a:lnTo>
                <a:lnTo>
                  <a:pt x="106" y="146"/>
                </a:lnTo>
                <a:lnTo>
                  <a:pt x="92" y="150"/>
                </a:lnTo>
                <a:lnTo>
                  <a:pt x="78" y="152"/>
                </a:lnTo>
                <a:lnTo>
                  <a:pt x="62" y="150"/>
                </a:lnTo>
                <a:lnTo>
                  <a:pt x="48" y="146"/>
                </a:lnTo>
                <a:lnTo>
                  <a:pt x="34" y="140"/>
                </a:lnTo>
                <a:lnTo>
                  <a:pt x="24" y="130"/>
                </a:lnTo>
                <a:lnTo>
                  <a:pt x="14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0"/>
                </a:lnTo>
                <a:lnTo>
                  <a:pt x="6" y="46"/>
                </a:lnTo>
                <a:lnTo>
                  <a:pt x="14" y="34"/>
                </a:lnTo>
                <a:lnTo>
                  <a:pt x="24" y="22"/>
                </a:lnTo>
                <a:lnTo>
                  <a:pt x="34" y="12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2" y="2"/>
                </a:lnTo>
                <a:lnTo>
                  <a:pt x="106" y="6"/>
                </a:lnTo>
                <a:lnTo>
                  <a:pt x="120" y="12"/>
                </a:lnTo>
                <a:lnTo>
                  <a:pt x="130" y="22"/>
                </a:lnTo>
                <a:lnTo>
                  <a:pt x="140" y="34"/>
                </a:lnTo>
                <a:lnTo>
                  <a:pt x="148" y="46"/>
                </a:lnTo>
                <a:lnTo>
                  <a:pt x="152" y="60"/>
                </a:lnTo>
                <a:lnTo>
                  <a:pt x="152" y="76"/>
                </a:lnTo>
                <a:lnTo>
                  <a:pt x="154" y="7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4" name="Freeform 105"/>
          <p:cNvSpPr>
            <a:spLocks/>
          </p:cNvSpPr>
          <p:nvPr/>
        </p:nvSpPr>
        <p:spPr bwMode="auto">
          <a:xfrm>
            <a:off x="4849813" y="5345113"/>
            <a:ext cx="244475" cy="241300"/>
          </a:xfrm>
          <a:custGeom>
            <a:avLst/>
            <a:gdLst>
              <a:gd name="T0" fmla="*/ 154 w 154"/>
              <a:gd name="T1" fmla="*/ 76 h 152"/>
              <a:gd name="T2" fmla="*/ 152 w 154"/>
              <a:gd name="T3" fmla="*/ 92 h 152"/>
              <a:gd name="T4" fmla="*/ 148 w 154"/>
              <a:gd name="T5" fmla="*/ 106 h 152"/>
              <a:gd name="T6" fmla="*/ 140 w 154"/>
              <a:gd name="T7" fmla="*/ 118 h 152"/>
              <a:gd name="T8" fmla="*/ 130 w 154"/>
              <a:gd name="T9" fmla="*/ 130 h 152"/>
              <a:gd name="T10" fmla="*/ 120 w 154"/>
              <a:gd name="T11" fmla="*/ 140 h 152"/>
              <a:gd name="T12" fmla="*/ 106 w 154"/>
              <a:gd name="T13" fmla="*/ 146 h 152"/>
              <a:gd name="T14" fmla="*/ 92 w 154"/>
              <a:gd name="T15" fmla="*/ 150 h 152"/>
              <a:gd name="T16" fmla="*/ 78 w 154"/>
              <a:gd name="T17" fmla="*/ 152 h 152"/>
              <a:gd name="T18" fmla="*/ 62 w 154"/>
              <a:gd name="T19" fmla="*/ 150 h 152"/>
              <a:gd name="T20" fmla="*/ 48 w 154"/>
              <a:gd name="T21" fmla="*/ 146 h 152"/>
              <a:gd name="T22" fmla="*/ 34 w 154"/>
              <a:gd name="T23" fmla="*/ 140 h 152"/>
              <a:gd name="T24" fmla="*/ 24 w 154"/>
              <a:gd name="T25" fmla="*/ 130 h 152"/>
              <a:gd name="T26" fmla="*/ 14 w 154"/>
              <a:gd name="T27" fmla="*/ 118 h 152"/>
              <a:gd name="T28" fmla="*/ 6 w 154"/>
              <a:gd name="T29" fmla="*/ 106 h 152"/>
              <a:gd name="T30" fmla="*/ 2 w 154"/>
              <a:gd name="T31" fmla="*/ 92 h 152"/>
              <a:gd name="T32" fmla="*/ 0 w 154"/>
              <a:gd name="T33" fmla="*/ 76 h 152"/>
              <a:gd name="T34" fmla="*/ 2 w 154"/>
              <a:gd name="T35" fmla="*/ 60 h 152"/>
              <a:gd name="T36" fmla="*/ 6 w 154"/>
              <a:gd name="T37" fmla="*/ 46 h 152"/>
              <a:gd name="T38" fmla="*/ 14 w 154"/>
              <a:gd name="T39" fmla="*/ 34 h 152"/>
              <a:gd name="T40" fmla="*/ 24 w 154"/>
              <a:gd name="T41" fmla="*/ 22 h 152"/>
              <a:gd name="T42" fmla="*/ 34 w 154"/>
              <a:gd name="T43" fmla="*/ 12 h 152"/>
              <a:gd name="T44" fmla="*/ 48 w 154"/>
              <a:gd name="T45" fmla="*/ 6 h 152"/>
              <a:gd name="T46" fmla="*/ 62 w 154"/>
              <a:gd name="T47" fmla="*/ 2 h 152"/>
              <a:gd name="T48" fmla="*/ 78 w 154"/>
              <a:gd name="T49" fmla="*/ 0 h 152"/>
              <a:gd name="T50" fmla="*/ 92 w 154"/>
              <a:gd name="T51" fmla="*/ 2 h 152"/>
              <a:gd name="T52" fmla="*/ 106 w 154"/>
              <a:gd name="T53" fmla="*/ 6 h 152"/>
              <a:gd name="T54" fmla="*/ 120 w 154"/>
              <a:gd name="T55" fmla="*/ 12 h 152"/>
              <a:gd name="T56" fmla="*/ 130 w 154"/>
              <a:gd name="T57" fmla="*/ 22 h 152"/>
              <a:gd name="T58" fmla="*/ 140 w 154"/>
              <a:gd name="T59" fmla="*/ 34 h 152"/>
              <a:gd name="T60" fmla="*/ 148 w 154"/>
              <a:gd name="T61" fmla="*/ 46 h 152"/>
              <a:gd name="T62" fmla="*/ 152 w 154"/>
              <a:gd name="T63" fmla="*/ 60 h 152"/>
              <a:gd name="T64" fmla="*/ 152 w 154"/>
              <a:gd name="T65" fmla="*/ 76 h 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4"/>
              <a:gd name="T100" fmla="*/ 0 h 152"/>
              <a:gd name="T101" fmla="*/ 154 w 154"/>
              <a:gd name="T102" fmla="*/ 152 h 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4" h="152">
                <a:moveTo>
                  <a:pt x="154" y="76"/>
                </a:moveTo>
                <a:lnTo>
                  <a:pt x="152" y="92"/>
                </a:lnTo>
                <a:lnTo>
                  <a:pt x="148" y="106"/>
                </a:lnTo>
                <a:lnTo>
                  <a:pt x="140" y="118"/>
                </a:lnTo>
                <a:lnTo>
                  <a:pt x="130" y="130"/>
                </a:lnTo>
                <a:lnTo>
                  <a:pt x="120" y="140"/>
                </a:lnTo>
                <a:lnTo>
                  <a:pt x="106" y="146"/>
                </a:lnTo>
                <a:lnTo>
                  <a:pt x="92" y="150"/>
                </a:lnTo>
                <a:lnTo>
                  <a:pt x="78" y="152"/>
                </a:lnTo>
                <a:lnTo>
                  <a:pt x="62" y="150"/>
                </a:lnTo>
                <a:lnTo>
                  <a:pt x="48" y="146"/>
                </a:lnTo>
                <a:lnTo>
                  <a:pt x="34" y="140"/>
                </a:lnTo>
                <a:lnTo>
                  <a:pt x="24" y="130"/>
                </a:lnTo>
                <a:lnTo>
                  <a:pt x="14" y="118"/>
                </a:lnTo>
                <a:lnTo>
                  <a:pt x="6" y="106"/>
                </a:lnTo>
                <a:lnTo>
                  <a:pt x="2" y="92"/>
                </a:lnTo>
                <a:lnTo>
                  <a:pt x="0" y="76"/>
                </a:lnTo>
                <a:lnTo>
                  <a:pt x="2" y="60"/>
                </a:lnTo>
                <a:lnTo>
                  <a:pt x="6" y="46"/>
                </a:lnTo>
                <a:lnTo>
                  <a:pt x="14" y="34"/>
                </a:lnTo>
                <a:lnTo>
                  <a:pt x="24" y="22"/>
                </a:lnTo>
                <a:lnTo>
                  <a:pt x="34" y="12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2" y="2"/>
                </a:lnTo>
                <a:lnTo>
                  <a:pt x="106" y="6"/>
                </a:lnTo>
                <a:lnTo>
                  <a:pt x="120" y="12"/>
                </a:lnTo>
                <a:lnTo>
                  <a:pt x="130" y="22"/>
                </a:lnTo>
                <a:lnTo>
                  <a:pt x="140" y="34"/>
                </a:lnTo>
                <a:lnTo>
                  <a:pt x="148" y="46"/>
                </a:lnTo>
                <a:lnTo>
                  <a:pt x="152" y="60"/>
                </a:lnTo>
                <a:lnTo>
                  <a:pt x="152" y="76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5" name="Rectangle 106"/>
          <p:cNvSpPr>
            <a:spLocks noChangeArrowheads="1"/>
          </p:cNvSpPr>
          <p:nvPr/>
        </p:nvSpPr>
        <p:spPr bwMode="auto">
          <a:xfrm>
            <a:off x="4922838" y="1112838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1</a:t>
            </a:r>
            <a:endParaRPr lang="en-US" sz="1000">
              <a:latin typeface="Arial" charset="0"/>
            </a:endParaRPr>
          </a:p>
        </p:txBody>
      </p:sp>
      <p:sp>
        <p:nvSpPr>
          <p:cNvPr id="56356" name="Rectangle 107"/>
          <p:cNvSpPr>
            <a:spLocks noChangeArrowheads="1"/>
          </p:cNvSpPr>
          <p:nvPr/>
        </p:nvSpPr>
        <p:spPr bwMode="auto">
          <a:xfrm>
            <a:off x="4859338" y="1147763"/>
            <a:ext cx="2441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cGMP-gated channels</a:t>
            </a: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are closed, so cation influx</a:t>
            </a:r>
            <a:endParaRPr lang="en-US" sz="1000" b="1">
              <a:latin typeface="Arial" charset="0"/>
            </a:endParaRP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stops; the photoreceptor</a:t>
            </a:r>
            <a:endParaRPr lang="en-US" sz="1000" b="1">
              <a:latin typeface="Arial" charset="0"/>
            </a:endParaRP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hyperpolarizes.</a:t>
            </a:r>
            <a:endParaRPr lang="en-US" sz="1000" b="1">
              <a:latin typeface="Arial" charset="0"/>
            </a:endParaRPr>
          </a:p>
        </p:txBody>
      </p:sp>
      <p:sp>
        <p:nvSpPr>
          <p:cNvPr id="56357" name="Rectangle 108"/>
          <p:cNvSpPr>
            <a:spLocks noChangeArrowheads="1"/>
          </p:cNvSpPr>
          <p:nvPr/>
        </p:nvSpPr>
        <p:spPr bwMode="auto">
          <a:xfrm>
            <a:off x="4852988" y="2141538"/>
            <a:ext cx="24114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Voltage-gated Ca</a:t>
            </a:r>
            <a:r>
              <a:rPr lang="en-US" sz="1500" b="1" baseline="30000">
                <a:solidFill>
                  <a:srgbClr val="0092C8"/>
                </a:solidFill>
                <a:latin typeface="Arial" charset="0"/>
              </a:rPr>
              <a:t>2+</a:t>
            </a:r>
            <a:endParaRPr lang="en-US" sz="1500" b="1">
              <a:solidFill>
                <a:srgbClr val="0092C8"/>
              </a:solidFill>
              <a:latin typeface="Arial" charset="0"/>
            </a:endParaRP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channels close in synaptic</a:t>
            </a:r>
            <a:endParaRPr lang="en-US" sz="1000" b="1">
              <a:latin typeface="Arial" charset="0"/>
            </a:endParaRP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terminals.</a:t>
            </a:r>
            <a:endParaRPr lang="en-US" sz="1000" b="1">
              <a:latin typeface="Arial" charset="0"/>
            </a:endParaRPr>
          </a:p>
        </p:txBody>
      </p:sp>
      <p:sp>
        <p:nvSpPr>
          <p:cNvPr id="56358" name="Rectangle 109"/>
          <p:cNvSpPr>
            <a:spLocks noChangeArrowheads="1"/>
          </p:cNvSpPr>
          <p:nvPr/>
        </p:nvSpPr>
        <p:spPr bwMode="auto">
          <a:xfrm>
            <a:off x="4916488" y="2119313"/>
            <a:ext cx="1190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92C8"/>
                </a:solidFill>
                <a:latin typeface="Arial Black" charset="0"/>
              </a:rPr>
              <a:t>2</a:t>
            </a:r>
            <a:endParaRPr lang="en-US" sz="1000">
              <a:latin typeface="Arial" charset="0"/>
            </a:endParaRPr>
          </a:p>
        </p:txBody>
      </p:sp>
      <p:sp>
        <p:nvSpPr>
          <p:cNvPr id="56359" name="Rectangle 110"/>
          <p:cNvSpPr>
            <a:spLocks noChangeArrowheads="1"/>
          </p:cNvSpPr>
          <p:nvPr/>
        </p:nvSpPr>
        <p:spPr bwMode="auto">
          <a:xfrm>
            <a:off x="4856163" y="2909888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No neurotransmitter</a:t>
            </a: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is released.</a:t>
            </a:r>
            <a:endParaRPr lang="en-US" sz="1000" b="1">
              <a:latin typeface="Arial" charset="0"/>
            </a:endParaRPr>
          </a:p>
        </p:txBody>
      </p:sp>
      <p:sp>
        <p:nvSpPr>
          <p:cNvPr id="56360" name="Rectangle 111"/>
          <p:cNvSpPr>
            <a:spLocks noChangeArrowheads="1"/>
          </p:cNvSpPr>
          <p:nvPr/>
        </p:nvSpPr>
        <p:spPr bwMode="auto">
          <a:xfrm>
            <a:off x="4919663" y="2874963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3</a:t>
            </a:r>
            <a:endParaRPr lang="en-US" sz="1000">
              <a:latin typeface="Arial" charset="0"/>
            </a:endParaRPr>
          </a:p>
        </p:txBody>
      </p:sp>
      <p:sp>
        <p:nvSpPr>
          <p:cNvPr id="56361" name="Rectangle 112"/>
          <p:cNvSpPr>
            <a:spLocks noChangeArrowheads="1"/>
          </p:cNvSpPr>
          <p:nvPr/>
        </p:nvSpPr>
        <p:spPr bwMode="auto">
          <a:xfrm>
            <a:off x="4856163" y="3468688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Lack of IPSPs in bipolar</a:t>
            </a: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cell results in depolarization.</a:t>
            </a:r>
            <a:endParaRPr lang="en-US" sz="1000" b="1">
              <a:latin typeface="Arial" charset="0"/>
            </a:endParaRPr>
          </a:p>
        </p:txBody>
      </p:sp>
      <p:sp>
        <p:nvSpPr>
          <p:cNvPr id="56362" name="Rectangle 113"/>
          <p:cNvSpPr>
            <a:spLocks noChangeArrowheads="1"/>
          </p:cNvSpPr>
          <p:nvPr/>
        </p:nvSpPr>
        <p:spPr bwMode="auto">
          <a:xfrm>
            <a:off x="4916488" y="3433763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4</a:t>
            </a:r>
            <a:endParaRPr lang="en-US" sz="1000">
              <a:latin typeface="Arial" charset="0"/>
            </a:endParaRPr>
          </a:p>
        </p:txBody>
      </p:sp>
      <p:sp>
        <p:nvSpPr>
          <p:cNvPr id="56363" name="Rectangle 114"/>
          <p:cNvSpPr>
            <a:spLocks noChangeArrowheads="1"/>
          </p:cNvSpPr>
          <p:nvPr/>
        </p:nvSpPr>
        <p:spPr bwMode="auto">
          <a:xfrm>
            <a:off x="4849813" y="4027488"/>
            <a:ext cx="26209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Depolarization opens</a:t>
            </a: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voltage-gated Ca</a:t>
            </a:r>
            <a:r>
              <a:rPr lang="en-US" sz="1500" b="1" baseline="30000">
                <a:solidFill>
                  <a:srgbClr val="0092C8"/>
                </a:solidFill>
                <a:latin typeface="Arial" charset="0"/>
              </a:rPr>
              <a:t>2+</a:t>
            </a:r>
            <a:r>
              <a:rPr lang="en-US" sz="1500" b="1">
                <a:solidFill>
                  <a:srgbClr val="0092C8"/>
                </a:solidFill>
                <a:latin typeface="Arial" charset="0"/>
              </a:rPr>
              <a:t> channels;</a:t>
            </a:r>
            <a:endParaRPr lang="en-US" sz="1000" b="1">
              <a:latin typeface="Arial" charset="0"/>
            </a:endParaRP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neurotransmitter is released.</a:t>
            </a:r>
            <a:endParaRPr lang="en-US" sz="1000" b="1">
              <a:latin typeface="Arial" charset="0"/>
            </a:endParaRPr>
          </a:p>
        </p:txBody>
      </p:sp>
      <p:sp>
        <p:nvSpPr>
          <p:cNvPr id="56364" name="Rectangle 115"/>
          <p:cNvSpPr>
            <a:spLocks noChangeArrowheads="1"/>
          </p:cNvSpPr>
          <p:nvPr/>
        </p:nvSpPr>
        <p:spPr bwMode="auto">
          <a:xfrm>
            <a:off x="4919663" y="3992563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5</a:t>
            </a:r>
            <a:endParaRPr lang="en-US" sz="1000">
              <a:latin typeface="Arial" charset="0"/>
            </a:endParaRPr>
          </a:p>
        </p:txBody>
      </p:sp>
      <p:sp>
        <p:nvSpPr>
          <p:cNvPr id="56365" name="Rectangle 116"/>
          <p:cNvSpPr>
            <a:spLocks noChangeArrowheads="1"/>
          </p:cNvSpPr>
          <p:nvPr/>
        </p:nvSpPr>
        <p:spPr bwMode="auto">
          <a:xfrm>
            <a:off x="4849813" y="4789488"/>
            <a:ext cx="2563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EPSPs occur in ganglion</a:t>
            </a: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cell.</a:t>
            </a:r>
            <a:endParaRPr lang="en-US" sz="1000" b="1">
              <a:latin typeface="Arial" charset="0"/>
            </a:endParaRPr>
          </a:p>
        </p:txBody>
      </p:sp>
      <p:sp>
        <p:nvSpPr>
          <p:cNvPr id="56366" name="Rectangle 117"/>
          <p:cNvSpPr>
            <a:spLocks noChangeArrowheads="1"/>
          </p:cNvSpPr>
          <p:nvPr/>
        </p:nvSpPr>
        <p:spPr bwMode="auto">
          <a:xfrm>
            <a:off x="4913313" y="4754563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6</a:t>
            </a:r>
            <a:endParaRPr lang="en-US" sz="1000">
              <a:latin typeface="Arial" charset="0"/>
            </a:endParaRPr>
          </a:p>
        </p:txBody>
      </p:sp>
      <p:sp>
        <p:nvSpPr>
          <p:cNvPr id="56367" name="Rectangle 118"/>
          <p:cNvSpPr>
            <a:spLocks noChangeArrowheads="1"/>
          </p:cNvSpPr>
          <p:nvPr/>
        </p:nvSpPr>
        <p:spPr bwMode="auto">
          <a:xfrm>
            <a:off x="4849813" y="5354638"/>
            <a:ext cx="1857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      Action potentials</a:t>
            </a: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propagate along the</a:t>
            </a:r>
            <a:endParaRPr lang="en-US" sz="1000" b="1">
              <a:latin typeface="Arial" charset="0"/>
            </a:endParaRPr>
          </a:p>
          <a:p>
            <a:r>
              <a:rPr lang="en-US" sz="1500" b="1">
                <a:solidFill>
                  <a:srgbClr val="0092C8"/>
                </a:solidFill>
                <a:latin typeface="Arial" charset="0"/>
              </a:rPr>
              <a:t>optic nerve. </a:t>
            </a:r>
            <a:endParaRPr lang="en-US" sz="1000" b="1">
              <a:latin typeface="Arial" charset="0"/>
            </a:endParaRPr>
          </a:p>
        </p:txBody>
      </p:sp>
      <p:sp>
        <p:nvSpPr>
          <p:cNvPr id="56368" name="Rectangle 119"/>
          <p:cNvSpPr>
            <a:spLocks noChangeArrowheads="1"/>
          </p:cNvSpPr>
          <p:nvPr/>
        </p:nvSpPr>
        <p:spPr bwMode="auto">
          <a:xfrm>
            <a:off x="4916488" y="5329238"/>
            <a:ext cx="1270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7</a:t>
            </a:r>
            <a:endParaRPr lang="en-US" sz="1000">
              <a:latin typeface="Arial" charset="0"/>
            </a:endParaRPr>
          </a:p>
        </p:txBody>
      </p:sp>
      <p:sp>
        <p:nvSpPr>
          <p:cNvPr id="56369" name="Rectangle 120"/>
          <p:cNvSpPr>
            <a:spLocks noChangeArrowheads="1"/>
          </p:cNvSpPr>
          <p:nvPr/>
        </p:nvSpPr>
        <p:spPr bwMode="auto">
          <a:xfrm>
            <a:off x="1638300" y="2020888"/>
            <a:ext cx="1562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Photoreceptor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cell (rod)</a:t>
            </a:r>
            <a:endParaRPr lang="en-US" sz="1000" b="1">
              <a:latin typeface="Arial" charset="0"/>
            </a:endParaRPr>
          </a:p>
        </p:txBody>
      </p:sp>
      <p:sp>
        <p:nvSpPr>
          <p:cNvPr id="56370" name="Rectangle 121"/>
          <p:cNvSpPr>
            <a:spLocks noChangeArrowheads="1"/>
          </p:cNvSpPr>
          <p:nvPr/>
        </p:nvSpPr>
        <p:spPr bwMode="auto">
          <a:xfrm>
            <a:off x="1635125" y="4214813"/>
            <a:ext cx="787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Bipolar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cell</a:t>
            </a:r>
            <a:endParaRPr lang="en-US" sz="1000" b="1">
              <a:latin typeface="Arial" charset="0"/>
            </a:endParaRPr>
          </a:p>
        </p:txBody>
      </p:sp>
      <p:sp>
        <p:nvSpPr>
          <p:cNvPr id="56371" name="Rectangle 122"/>
          <p:cNvSpPr>
            <a:spLocks noChangeArrowheads="1"/>
          </p:cNvSpPr>
          <p:nvPr/>
        </p:nvSpPr>
        <p:spPr bwMode="auto">
          <a:xfrm>
            <a:off x="1635125" y="5640388"/>
            <a:ext cx="990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Ganglion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cell</a:t>
            </a:r>
            <a:endParaRPr lang="en-US" sz="1000" b="1">
              <a:latin typeface="Arial" charset="0"/>
            </a:endParaRPr>
          </a:p>
        </p:txBody>
      </p:sp>
      <p:sp>
        <p:nvSpPr>
          <p:cNvPr id="56372" name="Rectangle 123"/>
          <p:cNvSpPr>
            <a:spLocks noChangeArrowheads="1"/>
          </p:cNvSpPr>
          <p:nvPr/>
        </p:nvSpPr>
        <p:spPr bwMode="auto">
          <a:xfrm>
            <a:off x="3508375" y="1535113"/>
            <a:ext cx="3413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Light</a:t>
            </a:r>
            <a:endParaRPr lang="en-US" sz="1000" b="1">
              <a:latin typeface="Arial" charset="0"/>
            </a:endParaRPr>
          </a:p>
        </p:txBody>
      </p:sp>
      <p:sp>
        <p:nvSpPr>
          <p:cNvPr id="56373" name="Rectangle 124"/>
          <p:cNvSpPr>
            <a:spLocks noChangeArrowheads="1"/>
          </p:cNvSpPr>
          <p:nvPr/>
        </p:nvSpPr>
        <p:spPr bwMode="auto">
          <a:xfrm>
            <a:off x="3981450" y="4897438"/>
            <a:ext cx="2809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100" b="1">
                <a:solidFill>
                  <a:srgbClr val="231F20"/>
                </a:solidFill>
                <a:latin typeface="Arial" charset="0"/>
              </a:rPr>
              <a:t>Ca</a:t>
            </a:r>
            <a:r>
              <a:rPr lang="en-US" sz="1100" b="1" baseline="30000">
                <a:solidFill>
                  <a:srgbClr val="231F20"/>
                </a:solidFill>
                <a:latin typeface="Arial" charset="0"/>
              </a:rPr>
              <a:t>2+</a:t>
            </a:r>
            <a:endParaRPr lang="en-US" sz="1000" b="1">
              <a:latin typeface="Arial" charset="0"/>
            </a:endParaRPr>
          </a:p>
        </p:txBody>
      </p:sp>
      <p:sp>
        <p:nvSpPr>
          <p:cNvPr id="56374" name="Rectangle 125"/>
          <p:cNvSpPr>
            <a:spLocks noChangeArrowheads="1"/>
          </p:cNvSpPr>
          <p:nvPr/>
        </p:nvSpPr>
        <p:spPr bwMode="auto">
          <a:xfrm>
            <a:off x="3409950" y="515938"/>
            <a:ext cx="13589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In the light</a:t>
            </a:r>
            <a:endParaRPr lang="en-US" sz="1000">
              <a:latin typeface="Arial" charset="0"/>
            </a:endParaRPr>
          </a:p>
        </p:txBody>
      </p:sp>
      <p:sp>
        <p:nvSpPr>
          <p:cNvPr id="56375" name="AutoShape 126"/>
          <p:cNvSpPr>
            <a:spLocks/>
          </p:cNvSpPr>
          <p:nvPr/>
        </p:nvSpPr>
        <p:spPr bwMode="auto">
          <a:xfrm>
            <a:off x="3370263" y="909638"/>
            <a:ext cx="71437" cy="2509837"/>
          </a:xfrm>
          <a:prstGeom prst="lef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76" name="AutoShape 127"/>
          <p:cNvSpPr>
            <a:spLocks/>
          </p:cNvSpPr>
          <p:nvPr/>
        </p:nvSpPr>
        <p:spPr bwMode="auto">
          <a:xfrm>
            <a:off x="3370263" y="3481388"/>
            <a:ext cx="71437" cy="1752600"/>
          </a:xfrm>
          <a:prstGeom prst="lef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77" name="AutoShape 128"/>
          <p:cNvSpPr>
            <a:spLocks/>
          </p:cNvSpPr>
          <p:nvPr/>
        </p:nvSpPr>
        <p:spPr bwMode="auto">
          <a:xfrm>
            <a:off x="3370263" y="5294313"/>
            <a:ext cx="74612" cy="914400"/>
          </a:xfrm>
          <a:prstGeom prst="lef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Eyelids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Eyelashes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Nerve endings of follicles initiate reflex blinking</a:t>
            </a:r>
          </a:p>
          <a:p>
            <a:pPr eaLnBrk="1" hangingPunct="1"/>
            <a:r>
              <a:rPr lang="en-US"/>
              <a:t>Lubricating glands associated with the eyelids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Tarsal (Meibomian) glands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Sebaceous glands associated with follicles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Ciliary glands between the hair follicles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Light Adaptation</a:t>
            </a:r>
          </a:p>
        </p:txBody>
      </p:sp>
      <p:sp>
        <p:nvSpPr>
          <p:cNvPr id="573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Occurs when moving from darkness into bright 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Large amounts of pigments are broken down instantaneously, producing glare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Pupils constrict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Dramatic changes in retinal sensitivity: rod function ceases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Cones and neurons rapidly adapt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ea typeface="ＭＳ Ｐゴシック" charset="-128"/>
              </a:rPr>
              <a:t>Visual acuity improves over 5–10 minutes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Dark Adaptation</a:t>
            </a:r>
          </a:p>
        </p:txBody>
      </p:sp>
      <p:sp>
        <p:nvSpPr>
          <p:cNvPr id="583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Occurs when moving from bright light into darkness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The reverse of light adaptation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Cones stop functioning in low-intensity light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Pupils dilate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Rhodopsin accumulates in the dark and retinal sensitivity increases within 20–30 minutes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Visual Pathway</a:t>
            </a:r>
          </a:p>
        </p:txBody>
      </p:sp>
      <p:sp>
        <p:nvSpPr>
          <p:cNvPr id="593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Axons of retinal ganglion cells form the optic nerve </a:t>
            </a:r>
          </a:p>
          <a:p>
            <a:pPr eaLnBrk="1" hangingPunct="1"/>
            <a:r>
              <a:rPr lang="en-US"/>
              <a:t>Medial fibers of the optic nerve decussate at the optic chiasma</a:t>
            </a:r>
          </a:p>
          <a:p>
            <a:pPr eaLnBrk="1" hangingPunct="1"/>
            <a:r>
              <a:rPr lang="en-US"/>
              <a:t>Most fibers of the optic tracts continue to the lateral geniculate body of the thalamus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Visual Pathway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optic radiation fibers connect to the primary visual cortex in the occipital lobes</a:t>
            </a:r>
          </a:p>
          <a:p>
            <a:pPr eaLnBrk="1" hangingPunct="1"/>
            <a:r>
              <a:rPr lang="en-US"/>
              <a:t>Other optic tract fibers send branches to the midbrain, ending in superior colliculi (initiating visual reflexes) 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Visual Pathway</a:t>
            </a:r>
          </a:p>
        </p:txBody>
      </p:sp>
      <p:sp>
        <p:nvSpPr>
          <p:cNvPr id="614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 small subset of ganglion cells in the retina contain melanopsin (circadian pigment), which projects to: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Pretectal nuclei (involved with pupillary reflexes)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Suprachiasmatic nucleus of the hypothalamus, the timer for daily biorhythms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15.19a</a:t>
            </a:r>
          </a:p>
        </p:txBody>
      </p:sp>
      <p:pic>
        <p:nvPicPr>
          <p:cNvPr id="62467" name="Picture 11"/>
          <p:cNvPicPr>
            <a:picLocks noChangeAspect="1" noChangeArrowheads="1"/>
          </p:cNvPicPr>
          <p:nvPr/>
        </p:nvPicPr>
        <p:blipFill>
          <a:blip r:embed="rId2"/>
          <a:srcRect l="20984" t="2202" r="30954" b="11839"/>
          <a:stretch>
            <a:fillRect/>
          </a:stretch>
        </p:blipFill>
        <p:spPr bwMode="auto">
          <a:xfrm>
            <a:off x="2176463" y="665163"/>
            <a:ext cx="395605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Freeform 12"/>
          <p:cNvSpPr>
            <a:spLocks/>
          </p:cNvSpPr>
          <p:nvPr/>
        </p:nvSpPr>
        <p:spPr bwMode="auto">
          <a:xfrm>
            <a:off x="3748088" y="3165475"/>
            <a:ext cx="2058987" cy="231775"/>
          </a:xfrm>
          <a:custGeom>
            <a:avLst/>
            <a:gdLst>
              <a:gd name="T0" fmla="*/ 1297 w 1297"/>
              <a:gd name="T1" fmla="*/ 0 h 146"/>
              <a:gd name="T2" fmla="*/ 0 w 1297"/>
              <a:gd name="T3" fmla="*/ 0 h 146"/>
              <a:gd name="T4" fmla="*/ 0 w 1297"/>
              <a:gd name="T5" fmla="*/ 146 h 146"/>
              <a:gd name="T6" fmla="*/ 0 60000 65536"/>
              <a:gd name="T7" fmla="*/ 0 60000 65536"/>
              <a:gd name="T8" fmla="*/ 0 60000 65536"/>
              <a:gd name="T9" fmla="*/ 0 w 1297"/>
              <a:gd name="T10" fmla="*/ 0 h 146"/>
              <a:gd name="T11" fmla="*/ 1297 w 1297"/>
              <a:gd name="T12" fmla="*/ 146 h 1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7" h="146">
                <a:moveTo>
                  <a:pt x="1297" y="0"/>
                </a:moveTo>
                <a:lnTo>
                  <a:pt x="0" y="0"/>
                </a:lnTo>
                <a:lnTo>
                  <a:pt x="0" y="146"/>
                </a:lnTo>
              </a:path>
            </a:pathLst>
          </a:custGeom>
          <a:noFill/>
          <a:ln w="190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9" name="Freeform 13"/>
          <p:cNvSpPr>
            <a:spLocks/>
          </p:cNvSpPr>
          <p:nvPr/>
        </p:nvSpPr>
        <p:spPr bwMode="auto">
          <a:xfrm>
            <a:off x="2789238" y="4376738"/>
            <a:ext cx="923925" cy="1587"/>
          </a:xfrm>
          <a:custGeom>
            <a:avLst/>
            <a:gdLst>
              <a:gd name="T0" fmla="*/ 0 w 582"/>
              <a:gd name="T1" fmla="*/ 0 h 1587"/>
              <a:gd name="T2" fmla="*/ 134 w 582"/>
              <a:gd name="T3" fmla="*/ 0 h 1587"/>
              <a:gd name="T4" fmla="*/ 582 w 582"/>
              <a:gd name="T5" fmla="*/ 0 h 1587"/>
              <a:gd name="T6" fmla="*/ 0 60000 65536"/>
              <a:gd name="T7" fmla="*/ 0 60000 65536"/>
              <a:gd name="T8" fmla="*/ 0 60000 65536"/>
              <a:gd name="T9" fmla="*/ 0 w 582"/>
              <a:gd name="T10" fmla="*/ 0 h 1587"/>
              <a:gd name="T11" fmla="*/ 582 w 582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" h="1587">
                <a:moveTo>
                  <a:pt x="0" y="0"/>
                </a:moveTo>
                <a:lnTo>
                  <a:pt x="134" y="0"/>
                </a:lnTo>
                <a:lnTo>
                  <a:pt x="582" y="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0" name="Freeform 14"/>
          <p:cNvSpPr>
            <a:spLocks/>
          </p:cNvSpPr>
          <p:nvPr/>
        </p:nvSpPr>
        <p:spPr bwMode="auto">
          <a:xfrm>
            <a:off x="2528888" y="4230688"/>
            <a:ext cx="1530350" cy="1060450"/>
          </a:xfrm>
          <a:custGeom>
            <a:avLst/>
            <a:gdLst>
              <a:gd name="T0" fmla="*/ 964 w 964"/>
              <a:gd name="T1" fmla="*/ 0 h 668"/>
              <a:gd name="T2" fmla="*/ 386 w 964"/>
              <a:gd name="T3" fmla="*/ 668 h 668"/>
              <a:gd name="T4" fmla="*/ 0 w 964"/>
              <a:gd name="T5" fmla="*/ 668 h 668"/>
              <a:gd name="T6" fmla="*/ 0 60000 65536"/>
              <a:gd name="T7" fmla="*/ 0 60000 65536"/>
              <a:gd name="T8" fmla="*/ 0 60000 65536"/>
              <a:gd name="T9" fmla="*/ 0 w 964"/>
              <a:gd name="T10" fmla="*/ 0 h 668"/>
              <a:gd name="T11" fmla="*/ 964 w 964"/>
              <a:gd name="T12" fmla="*/ 668 h 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4" h="668">
                <a:moveTo>
                  <a:pt x="964" y="0"/>
                </a:moveTo>
                <a:lnTo>
                  <a:pt x="386" y="668"/>
                </a:lnTo>
                <a:lnTo>
                  <a:pt x="0" y="668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1" name="Freeform 15"/>
          <p:cNvSpPr>
            <a:spLocks/>
          </p:cNvSpPr>
          <p:nvPr/>
        </p:nvSpPr>
        <p:spPr bwMode="auto">
          <a:xfrm>
            <a:off x="2379663" y="3963988"/>
            <a:ext cx="1654175" cy="127000"/>
          </a:xfrm>
          <a:custGeom>
            <a:avLst/>
            <a:gdLst>
              <a:gd name="T0" fmla="*/ 0 w 1042"/>
              <a:gd name="T1" fmla="*/ 0 h 80"/>
              <a:gd name="T2" fmla="*/ 578 w 1042"/>
              <a:gd name="T3" fmla="*/ 0 h 80"/>
              <a:gd name="T4" fmla="*/ 1042 w 1042"/>
              <a:gd name="T5" fmla="*/ 80 h 80"/>
              <a:gd name="T6" fmla="*/ 0 60000 65536"/>
              <a:gd name="T7" fmla="*/ 0 60000 65536"/>
              <a:gd name="T8" fmla="*/ 0 60000 65536"/>
              <a:gd name="T9" fmla="*/ 0 w 1042"/>
              <a:gd name="T10" fmla="*/ 0 h 80"/>
              <a:gd name="T11" fmla="*/ 1042 w 1042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2" h="80">
                <a:moveTo>
                  <a:pt x="0" y="0"/>
                </a:moveTo>
                <a:lnTo>
                  <a:pt x="578" y="0"/>
                </a:lnTo>
                <a:lnTo>
                  <a:pt x="1042" y="8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Freeform 16"/>
          <p:cNvSpPr>
            <a:spLocks/>
          </p:cNvSpPr>
          <p:nvPr/>
        </p:nvSpPr>
        <p:spPr bwMode="auto">
          <a:xfrm>
            <a:off x="4386263" y="5084763"/>
            <a:ext cx="274637" cy="393700"/>
          </a:xfrm>
          <a:custGeom>
            <a:avLst/>
            <a:gdLst>
              <a:gd name="T0" fmla="*/ 131 w 173"/>
              <a:gd name="T1" fmla="*/ 248 h 248"/>
              <a:gd name="T2" fmla="*/ 173 w 173"/>
              <a:gd name="T3" fmla="*/ 224 h 248"/>
              <a:gd name="T4" fmla="*/ 42 w 173"/>
              <a:gd name="T5" fmla="*/ 0 h 248"/>
              <a:gd name="T6" fmla="*/ 0 w 173"/>
              <a:gd name="T7" fmla="*/ 24 h 248"/>
              <a:gd name="T8" fmla="*/ 0 60000 65536"/>
              <a:gd name="T9" fmla="*/ 0 60000 65536"/>
              <a:gd name="T10" fmla="*/ 0 60000 65536"/>
              <a:gd name="T11" fmla="*/ 0 60000 65536"/>
              <a:gd name="T12" fmla="*/ 0 w 173"/>
              <a:gd name="T13" fmla="*/ 0 h 248"/>
              <a:gd name="T14" fmla="*/ 173 w 173"/>
              <a:gd name="T15" fmla="*/ 248 h 2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3" h="248">
                <a:moveTo>
                  <a:pt x="131" y="248"/>
                </a:moveTo>
                <a:lnTo>
                  <a:pt x="173" y="224"/>
                </a:lnTo>
                <a:lnTo>
                  <a:pt x="42" y="0"/>
                </a:lnTo>
                <a:lnTo>
                  <a:pt x="0" y="24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3" name="Freeform 17"/>
          <p:cNvSpPr>
            <a:spLocks/>
          </p:cNvSpPr>
          <p:nvPr/>
        </p:nvSpPr>
        <p:spPr bwMode="auto">
          <a:xfrm>
            <a:off x="4364038" y="3913188"/>
            <a:ext cx="249237" cy="76200"/>
          </a:xfrm>
          <a:custGeom>
            <a:avLst/>
            <a:gdLst>
              <a:gd name="T0" fmla="*/ 157 w 157"/>
              <a:gd name="T1" fmla="*/ 46 h 48"/>
              <a:gd name="T2" fmla="*/ 157 w 157"/>
              <a:gd name="T3" fmla="*/ 0 h 48"/>
              <a:gd name="T4" fmla="*/ 0 w 157"/>
              <a:gd name="T5" fmla="*/ 0 h 48"/>
              <a:gd name="T6" fmla="*/ 0 w 157"/>
              <a:gd name="T7" fmla="*/ 48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57"/>
              <a:gd name="T13" fmla="*/ 0 h 48"/>
              <a:gd name="T14" fmla="*/ 157 w 157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7" h="48">
                <a:moveTo>
                  <a:pt x="157" y="46"/>
                </a:moveTo>
                <a:lnTo>
                  <a:pt x="157" y="0"/>
                </a:lnTo>
                <a:lnTo>
                  <a:pt x="0" y="0"/>
                </a:lnTo>
                <a:lnTo>
                  <a:pt x="0" y="48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4" name="Freeform 18"/>
          <p:cNvSpPr>
            <a:spLocks/>
          </p:cNvSpPr>
          <p:nvPr/>
        </p:nvSpPr>
        <p:spPr bwMode="auto">
          <a:xfrm>
            <a:off x="4491038" y="3833813"/>
            <a:ext cx="1096962" cy="76200"/>
          </a:xfrm>
          <a:custGeom>
            <a:avLst/>
            <a:gdLst>
              <a:gd name="T0" fmla="*/ 691 w 691"/>
              <a:gd name="T1" fmla="*/ 0 h 48"/>
              <a:gd name="T2" fmla="*/ 0 w 691"/>
              <a:gd name="T3" fmla="*/ 0 h 48"/>
              <a:gd name="T4" fmla="*/ 0 w 691"/>
              <a:gd name="T5" fmla="*/ 48 h 48"/>
              <a:gd name="T6" fmla="*/ 0 60000 65536"/>
              <a:gd name="T7" fmla="*/ 0 60000 65536"/>
              <a:gd name="T8" fmla="*/ 0 60000 65536"/>
              <a:gd name="T9" fmla="*/ 0 w 691"/>
              <a:gd name="T10" fmla="*/ 0 h 48"/>
              <a:gd name="T11" fmla="*/ 691 w 691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1" h="48">
                <a:moveTo>
                  <a:pt x="691" y="0"/>
                </a:moveTo>
                <a:lnTo>
                  <a:pt x="0" y="0"/>
                </a:lnTo>
                <a:lnTo>
                  <a:pt x="0" y="48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5" name="Freeform 19"/>
          <p:cNvSpPr>
            <a:spLocks/>
          </p:cNvSpPr>
          <p:nvPr/>
        </p:nvSpPr>
        <p:spPr bwMode="auto">
          <a:xfrm>
            <a:off x="3608388" y="3413125"/>
            <a:ext cx="273050" cy="76200"/>
          </a:xfrm>
          <a:custGeom>
            <a:avLst/>
            <a:gdLst>
              <a:gd name="T0" fmla="*/ 172 w 172"/>
              <a:gd name="T1" fmla="*/ 46 h 48"/>
              <a:gd name="T2" fmla="*/ 172 w 172"/>
              <a:gd name="T3" fmla="*/ 0 h 48"/>
              <a:gd name="T4" fmla="*/ 0 w 172"/>
              <a:gd name="T5" fmla="*/ 0 h 48"/>
              <a:gd name="T6" fmla="*/ 0 w 172"/>
              <a:gd name="T7" fmla="*/ 48 h 48"/>
              <a:gd name="T8" fmla="*/ 0 60000 65536"/>
              <a:gd name="T9" fmla="*/ 0 60000 65536"/>
              <a:gd name="T10" fmla="*/ 0 60000 65536"/>
              <a:gd name="T11" fmla="*/ 0 60000 65536"/>
              <a:gd name="T12" fmla="*/ 0 w 172"/>
              <a:gd name="T13" fmla="*/ 0 h 48"/>
              <a:gd name="T14" fmla="*/ 172 w 172"/>
              <a:gd name="T15" fmla="*/ 48 h 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" h="48">
                <a:moveTo>
                  <a:pt x="172" y="46"/>
                </a:moveTo>
                <a:lnTo>
                  <a:pt x="172" y="0"/>
                </a:lnTo>
                <a:lnTo>
                  <a:pt x="0" y="0"/>
                </a:lnTo>
                <a:lnTo>
                  <a:pt x="0" y="48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Freeform 20"/>
          <p:cNvSpPr>
            <a:spLocks/>
          </p:cNvSpPr>
          <p:nvPr/>
        </p:nvSpPr>
        <p:spPr bwMode="auto">
          <a:xfrm>
            <a:off x="3748088" y="3165475"/>
            <a:ext cx="1843087" cy="244475"/>
          </a:xfrm>
          <a:custGeom>
            <a:avLst/>
            <a:gdLst>
              <a:gd name="T0" fmla="*/ 1161 w 1161"/>
              <a:gd name="T1" fmla="*/ 0 h 154"/>
              <a:gd name="T2" fmla="*/ 0 w 1161"/>
              <a:gd name="T3" fmla="*/ 0 h 154"/>
              <a:gd name="T4" fmla="*/ 0 w 1161"/>
              <a:gd name="T5" fmla="*/ 154 h 154"/>
              <a:gd name="T6" fmla="*/ 0 60000 65536"/>
              <a:gd name="T7" fmla="*/ 0 60000 65536"/>
              <a:gd name="T8" fmla="*/ 0 60000 65536"/>
              <a:gd name="T9" fmla="*/ 0 w 1161"/>
              <a:gd name="T10" fmla="*/ 0 h 154"/>
              <a:gd name="T11" fmla="*/ 1161 w 1161"/>
              <a:gd name="T12" fmla="*/ 154 h 1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1" h="154">
                <a:moveTo>
                  <a:pt x="1161" y="0"/>
                </a:moveTo>
                <a:lnTo>
                  <a:pt x="0" y="0"/>
                </a:lnTo>
                <a:lnTo>
                  <a:pt x="0" y="154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Freeform 21"/>
          <p:cNvSpPr>
            <a:spLocks/>
          </p:cNvSpPr>
          <p:nvPr/>
        </p:nvSpPr>
        <p:spPr bwMode="auto">
          <a:xfrm>
            <a:off x="4148138" y="3554413"/>
            <a:ext cx="1443037" cy="155575"/>
          </a:xfrm>
          <a:custGeom>
            <a:avLst/>
            <a:gdLst>
              <a:gd name="T0" fmla="*/ 909 w 909"/>
              <a:gd name="T1" fmla="*/ 0 h 98"/>
              <a:gd name="T2" fmla="*/ 359 w 909"/>
              <a:gd name="T3" fmla="*/ 0 h 98"/>
              <a:gd name="T4" fmla="*/ 0 w 909"/>
              <a:gd name="T5" fmla="*/ 98 h 98"/>
              <a:gd name="T6" fmla="*/ 0 60000 65536"/>
              <a:gd name="T7" fmla="*/ 0 60000 65536"/>
              <a:gd name="T8" fmla="*/ 0 60000 65536"/>
              <a:gd name="T9" fmla="*/ 0 w 909"/>
              <a:gd name="T10" fmla="*/ 0 h 98"/>
              <a:gd name="T11" fmla="*/ 909 w 909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9" h="98">
                <a:moveTo>
                  <a:pt x="909" y="0"/>
                </a:moveTo>
                <a:lnTo>
                  <a:pt x="359" y="0"/>
                </a:lnTo>
                <a:lnTo>
                  <a:pt x="0" y="98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Freeform 22"/>
          <p:cNvSpPr>
            <a:spLocks/>
          </p:cNvSpPr>
          <p:nvPr/>
        </p:nvSpPr>
        <p:spPr bwMode="auto">
          <a:xfrm>
            <a:off x="4548188" y="4106863"/>
            <a:ext cx="1055687" cy="311150"/>
          </a:xfrm>
          <a:custGeom>
            <a:avLst/>
            <a:gdLst>
              <a:gd name="T0" fmla="*/ 665 w 665"/>
              <a:gd name="T1" fmla="*/ 196 h 196"/>
              <a:gd name="T2" fmla="*/ 521 w 665"/>
              <a:gd name="T3" fmla="*/ 196 h 196"/>
              <a:gd name="T4" fmla="*/ 0 w 665"/>
              <a:gd name="T5" fmla="*/ 0 h 196"/>
              <a:gd name="T6" fmla="*/ 0 60000 65536"/>
              <a:gd name="T7" fmla="*/ 0 60000 65536"/>
              <a:gd name="T8" fmla="*/ 0 60000 65536"/>
              <a:gd name="T9" fmla="*/ 0 w 665"/>
              <a:gd name="T10" fmla="*/ 0 h 196"/>
              <a:gd name="T11" fmla="*/ 665 w 665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5" h="196">
                <a:moveTo>
                  <a:pt x="665" y="196"/>
                </a:moveTo>
                <a:lnTo>
                  <a:pt x="521" y="196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9" name="Freeform 23"/>
          <p:cNvSpPr>
            <a:spLocks/>
          </p:cNvSpPr>
          <p:nvPr/>
        </p:nvSpPr>
        <p:spPr bwMode="auto">
          <a:xfrm>
            <a:off x="4475163" y="4249738"/>
            <a:ext cx="1125537" cy="434975"/>
          </a:xfrm>
          <a:custGeom>
            <a:avLst/>
            <a:gdLst>
              <a:gd name="T0" fmla="*/ 709 w 709"/>
              <a:gd name="T1" fmla="*/ 274 h 274"/>
              <a:gd name="T2" fmla="*/ 525 w 709"/>
              <a:gd name="T3" fmla="*/ 274 h 274"/>
              <a:gd name="T4" fmla="*/ 0 w 709"/>
              <a:gd name="T5" fmla="*/ 0 h 274"/>
              <a:gd name="T6" fmla="*/ 0 60000 65536"/>
              <a:gd name="T7" fmla="*/ 0 60000 65536"/>
              <a:gd name="T8" fmla="*/ 0 60000 65536"/>
              <a:gd name="T9" fmla="*/ 0 w 709"/>
              <a:gd name="T10" fmla="*/ 0 h 274"/>
              <a:gd name="T11" fmla="*/ 709 w 709"/>
              <a:gd name="T12" fmla="*/ 274 h 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9" h="274">
                <a:moveTo>
                  <a:pt x="709" y="274"/>
                </a:moveTo>
                <a:lnTo>
                  <a:pt x="525" y="274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0" name="Freeform 24"/>
          <p:cNvSpPr>
            <a:spLocks/>
          </p:cNvSpPr>
          <p:nvPr/>
        </p:nvSpPr>
        <p:spPr bwMode="auto">
          <a:xfrm>
            <a:off x="4557713" y="4979988"/>
            <a:ext cx="1027112" cy="282575"/>
          </a:xfrm>
          <a:custGeom>
            <a:avLst/>
            <a:gdLst>
              <a:gd name="T0" fmla="*/ 0 w 647"/>
              <a:gd name="T1" fmla="*/ 178 h 178"/>
              <a:gd name="T2" fmla="*/ 43 w 647"/>
              <a:gd name="T3" fmla="*/ 154 h 178"/>
              <a:gd name="T4" fmla="*/ 555 w 647"/>
              <a:gd name="T5" fmla="*/ 0 h 178"/>
              <a:gd name="T6" fmla="*/ 647 w 647"/>
              <a:gd name="T7" fmla="*/ 0 h 178"/>
              <a:gd name="T8" fmla="*/ 0 60000 65536"/>
              <a:gd name="T9" fmla="*/ 0 60000 65536"/>
              <a:gd name="T10" fmla="*/ 0 60000 65536"/>
              <a:gd name="T11" fmla="*/ 0 60000 65536"/>
              <a:gd name="T12" fmla="*/ 0 w 647"/>
              <a:gd name="T13" fmla="*/ 0 h 178"/>
              <a:gd name="T14" fmla="*/ 647 w 647"/>
              <a:gd name="T15" fmla="*/ 178 h 1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7" h="178">
                <a:moveTo>
                  <a:pt x="0" y="178"/>
                </a:moveTo>
                <a:lnTo>
                  <a:pt x="43" y="154"/>
                </a:lnTo>
                <a:lnTo>
                  <a:pt x="555" y="0"/>
                </a:lnTo>
                <a:lnTo>
                  <a:pt x="647" y="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1" name="Freeform 25"/>
          <p:cNvSpPr>
            <a:spLocks/>
          </p:cNvSpPr>
          <p:nvPr/>
        </p:nvSpPr>
        <p:spPr bwMode="auto">
          <a:xfrm>
            <a:off x="4364038" y="5313363"/>
            <a:ext cx="1217612" cy="339725"/>
          </a:xfrm>
          <a:custGeom>
            <a:avLst/>
            <a:gdLst>
              <a:gd name="T0" fmla="*/ 0 w 767"/>
              <a:gd name="T1" fmla="*/ 214 h 214"/>
              <a:gd name="T2" fmla="*/ 403 w 767"/>
              <a:gd name="T3" fmla="*/ 214 h 214"/>
              <a:gd name="T4" fmla="*/ 587 w 767"/>
              <a:gd name="T5" fmla="*/ 0 h 214"/>
              <a:gd name="T6" fmla="*/ 767 w 767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767"/>
              <a:gd name="T13" fmla="*/ 0 h 214"/>
              <a:gd name="T14" fmla="*/ 767 w 767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7" h="214">
                <a:moveTo>
                  <a:pt x="0" y="214"/>
                </a:moveTo>
                <a:lnTo>
                  <a:pt x="403" y="214"/>
                </a:lnTo>
                <a:lnTo>
                  <a:pt x="587" y="0"/>
                </a:lnTo>
                <a:lnTo>
                  <a:pt x="767" y="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2" name="Freeform 26"/>
          <p:cNvSpPr>
            <a:spLocks/>
          </p:cNvSpPr>
          <p:nvPr/>
        </p:nvSpPr>
        <p:spPr bwMode="auto">
          <a:xfrm>
            <a:off x="2312988" y="3403600"/>
            <a:ext cx="1752600" cy="509588"/>
          </a:xfrm>
          <a:custGeom>
            <a:avLst/>
            <a:gdLst>
              <a:gd name="T0" fmla="*/ 1104 w 1104"/>
              <a:gd name="T1" fmla="*/ 321 h 321"/>
              <a:gd name="T2" fmla="*/ 528 w 1104"/>
              <a:gd name="T3" fmla="*/ 0 h 321"/>
              <a:gd name="T4" fmla="*/ 0 w 1104"/>
              <a:gd name="T5" fmla="*/ 0 h 321"/>
              <a:gd name="T6" fmla="*/ 0 60000 65536"/>
              <a:gd name="T7" fmla="*/ 0 60000 65536"/>
              <a:gd name="T8" fmla="*/ 0 60000 65536"/>
              <a:gd name="T9" fmla="*/ 0 w 1104"/>
              <a:gd name="T10" fmla="*/ 0 h 321"/>
              <a:gd name="T11" fmla="*/ 1104 w 1104"/>
              <a:gd name="T12" fmla="*/ 321 h 3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4" h="321">
                <a:moveTo>
                  <a:pt x="1104" y="321"/>
                </a:moveTo>
                <a:lnTo>
                  <a:pt x="52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3" name="Freeform 27"/>
          <p:cNvSpPr>
            <a:spLocks/>
          </p:cNvSpPr>
          <p:nvPr/>
        </p:nvSpPr>
        <p:spPr bwMode="auto">
          <a:xfrm>
            <a:off x="5930900" y="1657350"/>
            <a:ext cx="69850" cy="79375"/>
          </a:xfrm>
          <a:custGeom>
            <a:avLst/>
            <a:gdLst>
              <a:gd name="T0" fmla="*/ 0 w 44"/>
              <a:gd name="T1" fmla="*/ 20 h 50"/>
              <a:gd name="T2" fmla="*/ 40 w 44"/>
              <a:gd name="T3" fmla="*/ 0 h 50"/>
              <a:gd name="T4" fmla="*/ 44 w 44"/>
              <a:gd name="T5" fmla="*/ 10 h 50"/>
              <a:gd name="T6" fmla="*/ 10 w 44"/>
              <a:gd name="T7" fmla="*/ 26 h 50"/>
              <a:gd name="T8" fmla="*/ 20 w 44"/>
              <a:gd name="T9" fmla="*/ 46 h 50"/>
              <a:gd name="T10" fmla="*/ 14 w 44"/>
              <a:gd name="T11" fmla="*/ 50 h 50"/>
              <a:gd name="T12" fmla="*/ 0 w 44"/>
              <a:gd name="T13" fmla="*/ 20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"/>
              <a:gd name="T22" fmla="*/ 0 h 50"/>
              <a:gd name="T23" fmla="*/ 44 w 44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" h="50">
                <a:moveTo>
                  <a:pt x="0" y="20"/>
                </a:moveTo>
                <a:lnTo>
                  <a:pt x="40" y="0"/>
                </a:lnTo>
                <a:lnTo>
                  <a:pt x="44" y="10"/>
                </a:lnTo>
                <a:lnTo>
                  <a:pt x="10" y="26"/>
                </a:lnTo>
                <a:lnTo>
                  <a:pt x="20" y="46"/>
                </a:lnTo>
                <a:lnTo>
                  <a:pt x="14" y="50"/>
                </a:lnTo>
                <a:lnTo>
                  <a:pt x="0" y="2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4" name="Freeform 28"/>
          <p:cNvSpPr>
            <a:spLocks/>
          </p:cNvSpPr>
          <p:nvPr/>
        </p:nvSpPr>
        <p:spPr bwMode="auto">
          <a:xfrm>
            <a:off x="5962650" y="1727200"/>
            <a:ext cx="53975" cy="53975"/>
          </a:xfrm>
          <a:custGeom>
            <a:avLst/>
            <a:gdLst>
              <a:gd name="T0" fmla="*/ 14 w 34"/>
              <a:gd name="T1" fmla="*/ 24 h 34"/>
              <a:gd name="T2" fmla="*/ 16 w 34"/>
              <a:gd name="T3" fmla="*/ 34 h 34"/>
              <a:gd name="T4" fmla="*/ 12 w 34"/>
              <a:gd name="T5" fmla="*/ 34 h 34"/>
              <a:gd name="T6" fmla="*/ 8 w 34"/>
              <a:gd name="T7" fmla="*/ 32 h 34"/>
              <a:gd name="T8" fmla="*/ 4 w 34"/>
              <a:gd name="T9" fmla="*/ 28 h 34"/>
              <a:gd name="T10" fmla="*/ 2 w 34"/>
              <a:gd name="T11" fmla="*/ 24 h 34"/>
              <a:gd name="T12" fmla="*/ 0 w 34"/>
              <a:gd name="T13" fmla="*/ 16 h 34"/>
              <a:gd name="T14" fmla="*/ 2 w 34"/>
              <a:gd name="T15" fmla="*/ 10 h 34"/>
              <a:gd name="T16" fmla="*/ 6 w 34"/>
              <a:gd name="T17" fmla="*/ 6 h 34"/>
              <a:gd name="T18" fmla="*/ 10 w 34"/>
              <a:gd name="T19" fmla="*/ 2 h 34"/>
              <a:gd name="T20" fmla="*/ 18 w 34"/>
              <a:gd name="T21" fmla="*/ 0 h 34"/>
              <a:gd name="T22" fmla="*/ 24 w 34"/>
              <a:gd name="T23" fmla="*/ 2 h 34"/>
              <a:gd name="T24" fmla="*/ 30 w 34"/>
              <a:gd name="T25" fmla="*/ 4 h 34"/>
              <a:gd name="T26" fmla="*/ 32 w 34"/>
              <a:gd name="T27" fmla="*/ 10 h 34"/>
              <a:gd name="T28" fmla="*/ 34 w 34"/>
              <a:gd name="T29" fmla="*/ 16 h 34"/>
              <a:gd name="T30" fmla="*/ 34 w 34"/>
              <a:gd name="T31" fmla="*/ 22 h 34"/>
              <a:gd name="T32" fmla="*/ 28 w 34"/>
              <a:gd name="T33" fmla="*/ 28 h 34"/>
              <a:gd name="T34" fmla="*/ 22 w 34"/>
              <a:gd name="T35" fmla="*/ 32 h 34"/>
              <a:gd name="T36" fmla="*/ 12 w 34"/>
              <a:gd name="T37" fmla="*/ 12 h 34"/>
              <a:gd name="T38" fmla="*/ 10 w 34"/>
              <a:gd name="T39" fmla="*/ 14 h 34"/>
              <a:gd name="T40" fmla="*/ 8 w 34"/>
              <a:gd name="T41" fmla="*/ 16 h 34"/>
              <a:gd name="T42" fmla="*/ 8 w 34"/>
              <a:gd name="T43" fmla="*/ 22 h 34"/>
              <a:gd name="T44" fmla="*/ 10 w 34"/>
              <a:gd name="T45" fmla="*/ 24 h 34"/>
              <a:gd name="T46" fmla="*/ 12 w 34"/>
              <a:gd name="T47" fmla="*/ 24 h 34"/>
              <a:gd name="T48" fmla="*/ 14 w 34"/>
              <a:gd name="T49" fmla="*/ 24 h 34"/>
              <a:gd name="T50" fmla="*/ 22 w 34"/>
              <a:gd name="T51" fmla="*/ 22 h 34"/>
              <a:gd name="T52" fmla="*/ 28 w 34"/>
              <a:gd name="T53" fmla="*/ 18 h 34"/>
              <a:gd name="T54" fmla="*/ 26 w 34"/>
              <a:gd name="T55" fmla="*/ 12 h 34"/>
              <a:gd name="T56" fmla="*/ 24 w 34"/>
              <a:gd name="T57" fmla="*/ 8 h 34"/>
              <a:gd name="T58" fmla="*/ 18 w 34"/>
              <a:gd name="T59" fmla="*/ 10 h 34"/>
              <a:gd name="T60" fmla="*/ 22 w 34"/>
              <a:gd name="T61" fmla="*/ 22 h 34"/>
              <a:gd name="T62" fmla="*/ 14 w 34"/>
              <a:gd name="T63" fmla="*/ 24 h 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"/>
              <a:gd name="T97" fmla="*/ 0 h 34"/>
              <a:gd name="T98" fmla="*/ 34 w 34"/>
              <a:gd name="T99" fmla="*/ 34 h 3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" h="34">
                <a:moveTo>
                  <a:pt x="14" y="24"/>
                </a:moveTo>
                <a:lnTo>
                  <a:pt x="16" y="34"/>
                </a:lnTo>
                <a:lnTo>
                  <a:pt x="12" y="34"/>
                </a:lnTo>
                <a:lnTo>
                  <a:pt x="8" y="32"/>
                </a:lnTo>
                <a:lnTo>
                  <a:pt x="4" y="28"/>
                </a:lnTo>
                <a:lnTo>
                  <a:pt x="2" y="24"/>
                </a:lnTo>
                <a:lnTo>
                  <a:pt x="0" y="16"/>
                </a:lnTo>
                <a:lnTo>
                  <a:pt x="2" y="10"/>
                </a:lnTo>
                <a:lnTo>
                  <a:pt x="6" y="6"/>
                </a:lnTo>
                <a:lnTo>
                  <a:pt x="10" y="2"/>
                </a:lnTo>
                <a:lnTo>
                  <a:pt x="18" y="0"/>
                </a:lnTo>
                <a:lnTo>
                  <a:pt x="24" y="2"/>
                </a:lnTo>
                <a:lnTo>
                  <a:pt x="30" y="4"/>
                </a:lnTo>
                <a:lnTo>
                  <a:pt x="32" y="10"/>
                </a:lnTo>
                <a:lnTo>
                  <a:pt x="34" y="16"/>
                </a:lnTo>
                <a:lnTo>
                  <a:pt x="34" y="22"/>
                </a:lnTo>
                <a:lnTo>
                  <a:pt x="28" y="28"/>
                </a:lnTo>
                <a:lnTo>
                  <a:pt x="22" y="32"/>
                </a:lnTo>
                <a:lnTo>
                  <a:pt x="12" y="12"/>
                </a:lnTo>
                <a:lnTo>
                  <a:pt x="10" y="14"/>
                </a:lnTo>
                <a:lnTo>
                  <a:pt x="8" y="16"/>
                </a:lnTo>
                <a:lnTo>
                  <a:pt x="8" y="22"/>
                </a:lnTo>
                <a:lnTo>
                  <a:pt x="10" y="24"/>
                </a:lnTo>
                <a:lnTo>
                  <a:pt x="12" y="24"/>
                </a:lnTo>
                <a:lnTo>
                  <a:pt x="14" y="24"/>
                </a:lnTo>
                <a:lnTo>
                  <a:pt x="22" y="22"/>
                </a:lnTo>
                <a:lnTo>
                  <a:pt x="28" y="18"/>
                </a:lnTo>
                <a:lnTo>
                  <a:pt x="26" y="12"/>
                </a:lnTo>
                <a:lnTo>
                  <a:pt x="24" y="8"/>
                </a:lnTo>
                <a:lnTo>
                  <a:pt x="18" y="10"/>
                </a:lnTo>
                <a:lnTo>
                  <a:pt x="22" y="22"/>
                </a:lnTo>
                <a:lnTo>
                  <a:pt x="14" y="2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5" name="Freeform 29"/>
          <p:cNvSpPr>
            <a:spLocks/>
          </p:cNvSpPr>
          <p:nvPr/>
        </p:nvSpPr>
        <p:spPr bwMode="auto">
          <a:xfrm>
            <a:off x="5981700" y="1771650"/>
            <a:ext cx="76200" cy="41275"/>
          </a:xfrm>
          <a:custGeom>
            <a:avLst/>
            <a:gdLst>
              <a:gd name="T0" fmla="*/ 28 w 48"/>
              <a:gd name="T1" fmla="*/ 0 h 26"/>
              <a:gd name="T2" fmla="*/ 30 w 48"/>
              <a:gd name="T3" fmla="*/ 4 h 26"/>
              <a:gd name="T4" fmla="*/ 32 w 48"/>
              <a:gd name="T5" fmla="*/ 2 h 26"/>
              <a:gd name="T6" fmla="*/ 38 w 48"/>
              <a:gd name="T7" fmla="*/ 2 h 26"/>
              <a:gd name="T8" fmla="*/ 44 w 48"/>
              <a:gd name="T9" fmla="*/ 2 h 26"/>
              <a:gd name="T10" fmla="*/ 46 w 48"/>
              <a:gd name="T11" fmla="*/ 8 h 26"/>
              <a:gd name="T12" fmla="*/ 48 w 48"/>
              <a:gd name="T13" fmla="*/ 16 h 26"/>
              <a:gd name="T14" fmla="*/ 42 w 48"/>
              <a:gd name="T15" fmla="*/ 16 h 26"/>
              <a:gd name="T16" fmla="*/ 42 w 48"/>
              <a:gd name="T17" fmla="*/ 12 h 26"/>
              <a:gd name="T18" fmla="*/ 40 w 48"/>
              <a:gd name="T19" fmla="*/ 10 h 26"/>
              <a:gd name="T20" fmla="*/ 36 w 48"/>
              <a:gd name="T21" fmla="*/ 10 h 26"/>
              <a:gd name="T22" fmla="*/ 34 w 48"/>
              <a:gd name="T23" fmla="*/ 12 h 26"/>
              <a:gd name="T24" fmla="*/ 36 w 48"/>
              <a:gd name="T25" fmla="*/ 18 h 26"/>
              <a:gd name="T26" fmla="*/ 30 w 48"/>
              <a:gd name="T27" fmla="*/ 20 h 26"/>
              <a:gd name="T28" fmla="*/ 28 w 48"/>
              <a:gd name="T29" fmla="*/ 14 h 26"/>
              <a:gd name="T30" fmla="*/ 4 w 48"/>
              <a:gd name="T31" fmla="*/ 26 h 26"/>
              <a:gd name="T32" fmla="*/ 0 w 48"/>
              <a:gd name="T33" fmla="*/ 18 h 26"/>
              <a:gd name="T34" fmla="*/ 24 w 48"/>
              <a:gd name="T35" fmla="*/ 6 h 26"/>
              <a:gd name="T36" fmla="*/ 22 w 48"/>
              <a:gd name="T37" fmla="*/ 2 h 26"/>
              <a:gd name="T38" fmla="*/ 28 w 48"/>
              <a:gd name="T39" fmla="*/ 0 h 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8"/>
              <a:gd name="T61" fmla="*/ 0 h 26"/>
              <a:gd name="T62" fmla="*/ 48 w 48"/>
              <a:gd name="T63" fmla="*/ 26 h 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8" h="26">
                <a:moveTo>
                  <a:pt x="28" y="0"/>
                </a:moveTo>
                <a:lnTo>
                  <a:pt x="30" y="4"/>
                </a:lnTo>
                <a:lnTo>
                  <a:pt x="32" y="2"/>
                </a:lnTo>
                <a:lnTo>
                  <a:pt x="38" y="2"/>
                </a:lnTo>
                <a:lnTo>
                  <a:pt x="44" y="2"/>
                </a:lnTo>
                <a:lnTo>
                  <a:pt x="46" y="8"/>
                </a:lnTo>
                <a:lnTo>
                  <a:pt x="48" y="16"/>
                </a:lnTo>
                <a:lnTo>
                  <a:pt x="42" y="16"/>
                </a:lnTo>
                <a:lnTo>
                  <a:pt x="42" y="12"/>
                </a:lnTo>
                <a:lnTo>
                  <a:pt x="40" y="10"/>
                </a:lnTo>
                <a:lnTo>
                  <a:pt x="36" y="10"/>
                </a:lnTo>
                <a:lnTo>
                  <a:pt x="34" y="12"/>
                </a:lnTo>
                <a:lnTo>
                  <a:pt x="36" y="18"/>
                </a:lnTo>
                <a:lnTo>
                  <a:pt x="30" y="20"/>
                </a:lnTo>
                <a:lnTo>
                  <a:pt x="28" y="14"/>
                </a:lnTo>
                <a:lnTo>
                  <a:pt x="4" y="26"/>
                </a:lnTo>
                <a:lnTo>
                  <a:pt x="0" y="18"/>
                </a:lnTo>
                <a:lnTo>
                  <a:pt x="24" y="6"/>
                </a:lnTo>
                <a:lnTo>
                  <a:pt x="22" y="2"/>
                </a:lnTo>
                <a:lnTo>
                  <a:pt x="28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6" name="Freeform 30"/>
          <p:cNvSpPr>
            <a:spLocks/>
          </p:cNvSpPr>
          <p:nvPr/>
        </p:nvSpPr>
        <p:spPr bwMode="auto">
          <a:xfrm>
            <a:off x="5997575" y="1803400"/>
            <a:ext cx="66675" cy="47625"/>
          </a:xfrm>
          <a:custGeom>
            <a:avLst/>
            <a:gdLst>
              <a:gd name="T0" fmla="*/ 34 w 42"/>
              <a:gd name="T1" fmla="*/ 16 h 30"/>
              <a:gd name="T2" fmla="*/ 28 w 42"/>
              <a:gd name="T3" fmla="*/ 20 h 30"/>
              <a:gd name="T4" fmla="*/ 26 w 42"/>
              <a:gd name="T5" fmla="*/ 14 h 30"/>
              <a:gd name="T6" fmla="*/ 14 w 42"/>
              <a:gd name="T7" fmla="*/ 20 h 30"/>
              <a:gd name="T8" fmla="*/ 10 w 42"/>
              <a:gd name="T9" fmla="*/ 22 h 30"/>
              <a:gd name="T10" fmla="*/ 8 w 42"/>
              <a:gd name="T11" fmla="*/ 22 h 30"/>
              <a:gd name="T12" fmla="*/ 8 w 42"/>
              <a:gd name="T13" fmla="*/ 24 h 30"/>
              <a:gd name="T14" fmla="*/ 10 w 42"/>
              <a:gd name="T15" fmla="*/ 26 h 30"/>
              <a:gd name="T16" fmla="*/ 4 w 42"/>
              <a:gd name="T17" fmla="*/ 30 h 30"/>
              <a:gd name="T18" fmla="*/ 0 w 42"/>
              <a:gd name="T19" fmla="*/ 24 h 30"/>
              <a:gd name="T20" fmla="*/ 0 w 42"/>
              <a:gd name="T21" fmla="*/ 20 h 30"/>
              <a:gd name="T22" fmla="*/ 0 w 42"/>
              <a:gd name="T23" fmla="*/ 16 h 30"/>
              <a:gd name="T24" fmla="*/ 4 w 42"/>
              <a:gd name="T25" fmla="*/ 14 h 30"/>
              <a:gd name="T26" fmla="*/ 8 w 42"/>
              <a:gd name="T27" fmla="*/ 12 h 30"/>
              <a:gd name="T28" fmla="*/ 22 w 42"/>
              <a:gd name="T29" fmla="*/ 6 h 30"/>
              <a:gd name="T30" fmla="*/ 20 w 42"/>
              <a:gd name="T31" fmla="*/ 2 h 30"/>
              <a:gd name="T32" fmla="*/ 28 w 42"/>
              <a:gd name="T33" fmla="*/ 0 h 30"/>
              <a:gd name="T34" fmla="*/ 28 w 42"/>
              <a:gd name="T35" fmla="*/ 4 h 30"/>
              <a:gd name="T36" fmla="*/ 34 w 42"/>
              <a:gd name="T37" fmla="*/ 0 h 30"/>
              <a:gd name="T38" fmla="*/ 42 w 42"/>
              <a:gd name="T39" fmla="*/ 6 h 30"/>
              <a:gd name="T40" fmla="*/ 32 w 42"/>
              <a:gd name="T41" fmla="*/ 12 h 30"/>
              <a:gd name="T42" fmla="*/ 34 w 42"/>
              <a:gd name="T43" fmla="*/ 16 h 3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2"/>
              <a:gd name="T67" fmla="*/ 0 h 30"/>
              <a:gd name="T68" fmla="*/ 42 w 42"/>
              <a:gd name="T69" fmla="*/ 30 h 3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2" h="30">
                <a:moveTo>
                  <a:pt x="34" y="16"/>
                </a:moveTo>
                <a:lnTo>
                  <a:pt x="28" y="20"/>
                </a:lnTo>
                <a:lnTo>
                  <a:pt x="26" y="14"/>
                </a:lnTo>
                <a:lnTo>
                  <a:pt x="14" y="20"/>
                </a:lnTo>
                <a:lnTo>
                  <a:pt x="10" y="22"/>
                </a:lnTo>
                <a:lnTo>
                  <a:pt x="8" y="22"/>
                </a:lnTo>
                <a:lnTo>
                  <a:pt x="8" y="24"/>
                </a:lnTo>
                <a:lnTo>
                  <a:pt x="10" y="26"/>
                </a:lnTo>
                <a:lnTo>
                  <a:pt x="4" y="30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4" y="14"/>
                </a:lnTo>
                <a:lnTo>
                  <a:pt x="8" y="12"/>
                </a:lnTo>
                <a:lnTo>
                  <a:pt x="22" y="6"/>
                </a:lnTo>
                <a:lnTo>
                  <a:pt x="20" y="2"/>
                </a:lnTo>
                <a:lnTo>
                  <a:pt x="28" y="0"/>
                </a:lnTo>
                <a:lnTo>
                  <a:pt x="28" y="4"/>
                </a:lnTo>
                <a:lnTo>
                  <a:pt x="34" y="0"/>
                </a:lnTo>
                <a:lnTo>
                  <a:pt x="42" y="6"/>
                </a:lnTo>
                <a:lnTo>
                  <a:pt x="32" y="12"/>
                </a:lnTo>
                <a:lnTo>
                  <a:pt x="34" y="1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7" name="Freeform 31"/>
          <p:cNvSpPr>
            <a:spLocks/>
          </p:cNvSpPr>
          <p:nvPr/>
        </p:nvSpPr>
        <p:spPr bwMode="auto">
          <a:xfrm>
            <a:off x="6022975" y="1870075"/>
            <a:ext cx="53975" cy="50800"/>
          </a:xfrm>
          <a:custGeom>
            <a:avLst/>
            <a:gdLst>
              <a:gd name="T0" fmla="*/ 14 w 34"/>
              <a:gd name="T1" fmla="*/ 24 h 32"/>
              <a:gd name="T2" fmla="*/ 16 w 34"/>
              <a:gd name="T3" fmla="*/ 32 h 32"/>
              <a:gd name="T4" fmla="*/ 10 w 34"/>
              <a:gd name="T5" fmla="*/ 32 h 32"/>
              <a:gd name="T6" fmla="*/ 6 w 34"/>
              <a:gd name="T7" fmla="*/ 30 h 32"/>
              <a:gd name="T8" fmla="*/ 4 w 34"/>
              <a:gd name="T9" fmla="*/ 28 h 32"/>
              <a:gd name="T10" fmla="*/ 2 w 34"/>
              <a:gd name="T11" fmla="*/ 22 h 32"/>
              <a:gd name="T12" fmla="*/ 0 w 34"/>
              <a:gd name="T13" fmla="*/ 16 h 32"/>
              <a:gd name="T14" fmla="*/ 2 w 34"/>
              <a:gd name="T15" fmla="*/ 8 h 32"/>
              <a:gd name="T16" fmla="*/ 6 w 34"/>
              <a:gd name="T17" fmla="*/ 4 h 32"/>
              <a:gd name="T18" fmla="*/ 12 w 34"/>
              <a:gd name="T19" fmla="*/ 2 h 32"/>
              <a:gd name="T20" fmla="*/ 18 w 34"/>
              <a:gd name="T21" fmla="*/ 0 h 32"/>
              <a:gd name="T22" fmla="*/ 24 w 34"/>
              <a:gd name="T23" fmla="*/ 0 h 32"/>
              <a:gd name="T24" fmla="*/ 30 w 34"/>
              <a:gd name="T25" fmla="*/ 4 h 32"/>
              <a:gd name="T26" fmla="*/ 34 w 34"/>
              <a:gd name="T27" fmla="*/ 10 h 32"/>
              <a:gd name="T28" fmla="*/ 34 w 34"/>
              <a:gd name="T29" fmla="*/ 16 h 32"/>
              <a:gd name="T30" fmla="*/ 32 w 34"/>
              <a:gd name="T31" fmla="*/ 22 h 32"/>
              <a:gd name="T32" fmla="*/ 28 w 34"/>
              <a:gd name="T33" fmla="*/ 28 h 32"/>
              <a:gd name="T34" fmla="*/ 20 w 34"/>
              <a:gd name="T35" fmla="*/ 32 h 32"/>
              <a:gd name="T36" fmla="*/ 12 w 34"/>
              <a:gd name="T37" fmla="*/ 10 h 32"/>
              <a:gd name="T38" fmla="*/ 10 w 34"/>
              <a:gd name="T39" fmla="*/ 12 h 32"/>
              <a:gd name="T40" fmla="*/ 8 w 34"/>
              <a:gd name="T41" fmla="*/ 14 h 32"/>
              <a:gd name="T42" fmla="*/ 8 w 34"/>
              <a:gd name="T43" fmla="*/ 20 h 32"/>
              <a:gd name="T44" fmla="*/ 10 w 34"/>
              <a:gd name="T45" fmla="*/ 24 h 32"/>
              <a:gd name="T46" fmla="*/ 12 w 34"/>
              <a:gd name="T47" fmla="*/ 24 h 32"/>
              <a:gd name="T48" fmla="*/ 14 w 34"/>
              <a:gd name="T49" fmla="*/ 24 h 32"/>
              <a:gd name="T50" fmla="*/ 22 w 34"/>
              <a:gd name="T51" fmla="*/ 22 h 32"/>
              <a:gd name="T52" fmla="*/ 26 w 34"/>
              <a:gd name="T53" fmla="*/ 18 h 32"/>
              <a:gd name="T54" fmla="*/ 28 w 34"/>
              <a:gd name="T55" fmla="*/ 12 h 32"/>
              <a:gd name="T56" fmla="*/ 24 w 34"/>
              <a:gd name="T57" fmla="*/ 8 h 32"/>
              <a:gd name="T58" fmla="*/ 18 w 34"/>
              <a:gd name="T59" fmla="*/ 8 h 32"/>
              <a:gd name="T60" fmla="*/ 22 w 34"/>
              <a:gd name="T61" fmla="*/ 22 h 32"/>
              <a:gd name="T62" fmla="*/ 14 w 34"/>
              <a:gd name="T63" fmla="*/ 24 h 3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"/>
              <a:gd name="T97" fmla="*/ 0 h 32"/>
              <a:gd name="T98" fmla="*/ 34 w 34"/>
              <a:gd name="T99" fmla="*/ 32 h 3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" h="32">
                <a:moveTo>
                  <a:pt x="14" y="24"/>
                </a:moveTo>
                <a:lnTo>
                  <a:pt x="16" y="32"/>
                </a:lnTo>
                <a:lnTo>
                  <a:pt x="10" y="32"/>
                </a:lnTo>
                <a:lnTo>
                  <a:pt x="6" y="30"/>
                </a:lnTo>
                <a:lnTo>
                  <a:pt x="4" y="28"/>
                </a:lnTo>
                <a:lnTo>
                  <a:pt x="2" y="22"/>
                </a:lnTo>
                <a:lnTo>
                  <a:pt x="0" y="16"/>
                </a:lnTo>
                <a:lnTo>
                  <a:pt x="2" y="8"/>
                </a:lnTo>
                <a:lnTo>
                  <a:pt x="6" y="4"/>
                </a:lnTo>
                <a:lnTo>
                  <a:pt x="12" y="2"/>
                </a:lnTo>
                <a:lnTo>
                  <a:pt x="18" y="0"/>
                </a:lnTo>
                <a:lnTo>
                  <a:pt x="24" y="0"/>
                </a:lnTo>
                <a:lnTo>
                  <a:pt x="30" y="4"/>
                </a:lnTo>
                <a:lnTo>
                  <a:pt x="34" y="10"/>
                </a:lnTo>
                <a:lnTo>
                  <a:pt x="34" y="16"/>
                </a:lnTo>
                <a:lnTo>
                  <a:pt x="32" y="22"/>
                </a:lnTo>
                <a:lnTo>
                  <a:pt x="28" y="28"/>
                </a:lnTo>
                <a:lnTo>
                  <a:pt x="20" y="32"/>
                </a:lnTo>
                <a:lnTo>
                  <a:pt x="12" y="10"/>
                </a:lnTo>
                <a:lnTo>
                  <a:pt x="10" y="12"/>
                </a:lnTo>
                <a:lnTo>
                  <a:pt x="8" y="14"/>
                </a:lnTo>
                <a:lnTo>
                  <a:pt x="8" y="20"/>
                </a:lnTo>
                <a:lnTo>
                  <a:pt x="10" y="24"/>
                </a:lnTo>
                <a:lnTo>
                  <a:pt x="12" y="24"/>
                </a:lnTo>
                <a:lnTo>
                  <a:pt x="14" y="24"/>
                </a:lnTo>
                <a:lnTo>
                  <a:pt x="22" y="22"/>
                </a:lnTo>
                <a:lnTo>
                  <a:pt x="26" y="18"/>
                </a:lnTo>
                <a:lnTo>
                  <a:pt x="28" y="12"/>
                </a:lnTo>
                <a:lnTo>
                  <a:pt x="24" y="8"/>
                </a:lnTo>
                <a:lnTo>
                  <a:pt x="18" y="8"/>
                </a:lnTo>
                <a:lnTo>
                  <a:pt x="22" y="22"/>
                </a:lnTo>
                <a:lnTo>
                  <a:pt x="14" y="2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8" name="Freeform 32"/>
          <p:cNvSpPr>
            <a:spLocks/>
          </p:cNvSpPr>
          <p:nvPr/>
        </p:nvSpPr>
        <p:spPr bwMode="auto">
          <a:xfrm>
            <a:off x="6019800" y="1914525"/>
            <a:ext cx="85725" cy="50800"/>
          </a:xfrm>
          <a:custGeom>
            <a:avLst/>
            <a:gdLst>
              <a:gd name="T0" fmla="*/ 42 w 54"/>
              <a:gd name="T1" fmla="*/ 0 h 32"/>
              <a:gd name="T2" fmla="*/ 44 w 54"/>
              <a:gd name="T3" fmla="*/ 8 h 32"/>
              <a:gd name="T4" fmla="*/ 26 w 54"/>
              <a:gd name="T5" fmla="*/ 24 h 32"/>
              <a:gd name="T6" fmla="*/ 50 w 54"/>
              <a:gd name="T7" fmla="*/ 24 h 32"/>
              <a:gd name="T8" fmla="*/ 54 w 54"/>
              <a:gd name="T9" fmla="*/ 32 h 32"/>
              <a:gd name="T10" fmla="*/ 20 w 54"/>
              <a:gd name="T11" fmla="*/ 32 h 32"/>
              <a:gd name="T12" fmla="*/ 14 w 54"/>
              <a:gd name="T13" fmla="*/ 32 h 32"/>
              <a:gd name="T14" fmla="*/ 8 w 54"/>
              <a:gd name="T15" fmla="*/ 32 h 32"/>
              <a:gd name="T16" fmla="*/ 6 w 54"/>
              <a:gd name="T17" fmla="*/ 30 h 32"/>
              <a:gd name="T18" fmla="*/ 2 w 54"/>
              <a:gd name="T19" fmla="*/ 28 h 32"/>
              <a:gd name="T20" fmla="*/ 0 w 54"/>
              <a:gd name="T21" fmla="*/ 24 h 32"/>
              <a:gd name="T22" fmla="*/ 0 w 54"/>
              <a:gd name="T23" fmla="*/ 18 h 32"/>
              <a:gd name="T24" fmla="*/ 6 w 54"/>
              <a:gd name="T25" fmla="*/ 16 h 32"/>
              <a:gd name="T26" fmla="*/ 6 w 54"/>
              <a:gd name="T27" fmla="*/ 18 h 32"/>
              <a:gd name="T28" fmla="*/ 10 w 54"/>
              <a:gd name="T29" fmla="*/ 22 h 32"/>
              <a:gd name="T30" fmla="*/ 14 w 54"/>
              <a:gd name="T31" fmla="*/ 24 h 32"/>
              <a:gd name="T32" fmla="*/ 42 w 54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32"/>
              <a:gd name="T53" fmla="*/ 54 w 54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32">
                <a:moveTo>
                  <a:pt x="42" y="0"/>
                </a:moveTo>
                <a:lnTo>
                  <a:pt x="44" y="8"/>
                </a:lnTo>
                <a:lnTo>
                  <a:pt x="26" y="24"/>
                </a:lnTo>
                <a:lnTo>
                  <a:pt x="50" y="24"/>
                </a:lnTo>
                <a:lnTo>
                  <a:pt x="54" y="32"/>
                </a:lnTo>
                <a:lnTo>
                  <a:pt x="20" y="32"/>
                </a:lnTo>
                <a:lnTo>
                  <a:pt x="14" y="32"/>
                </a:lnTo>
                <a:lnTo>
                  <a:pt x="8" y="32"/>
                </a:lnTo>
                <a:lnTo>
                  <a:pt x="6" y="30"/>
                </a:lnTo>
                <a:lnTo>
                  <a:pt x="2" y="28"/>
                </a:lnTo>
                <a:lnTo>
                  <a:pt x="0" y="24"/>
                </a:lnTo>
                <a:lnTo>
                  <a:pt x="0" y="18"/>
                </a:lnTo>
                <a:lnTo>
                  <a:pt x="6" y="16"/>
                </a:lnTo>
                <a:lnTo>
                  <a:pt x="6" y="18"/>
                </a:lnTo>
                <a:lnTo>
                  <a:pt x="10" y="22"/>
                </a:lnTo>
                <a:lnTo>
                  <a:pt x="14" y="24"/>
                </a:lnTo>
                <a:lnTo>
                  <a:pt x="42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9" name="Freeform 33"/>
          <p:cNvSpPr>
            <a:spLocks/>
          </p:cNvSpPr>
          <p:nvPr/>
        </p:nvSpPr>
        <p:spPr bwMode="auto">
          <a:xfrm>
            <a:off x="6061075" y="1978025"/>
            <a:ext cx="57150" cy="50800"/>
          </a:xfrm>
          <a:custGeom>
            <a:avLst/>
            <a:gdLst>
              <a:gd name="T0" fmla="*/ 14 w 36"/>
              <a:gd name="T1" fmla="*/ 24 h 32"/>
              <a:gd name="T2" fmla="*/ 16 w 36"/>
              <a:gd name="T3" fmla="*/ 32 h 32"/>
              <a:gd name="T4" fmla="*/ 10 w 36"/>
              <a:gd name="T5" fmla="*/ 32 h 32"/>
              <a:gd name="T6" fmla="*/ 6 w 36"/>
              <a:gd name="T7" fmla="*/ 30 h 32"/>
              <a:gd name="T8" fmla="*/ 4 w 36"/>
              <a:gd name="T9" fmla="*/ 26 h 32"/>
              <a:gd name="T10" fmla="*/ 2 w 36"/>
              <a:gd name="T11" fmla="*/ 22 h 32"/>
              <a:gd name="T12" fmla="*/ 0 w 36"/>
              <a:gd name="T13" fmla="*/ 14 h 32"/>
              <a:gd name="T14" fmla="*/ 2 w 36"/>
              <a:gd name="T15" fmla="*/ 8 h 32"/>
              <a:gd name="T16" fmla="*/ 6 w 36"/>
              <a:gd name="T17" fmla="*/ 4 h 32"/>
              <a:gd name="T18" fmla="*/ 12 w 36"/>
              <a:gd name="T19" fmla="*/ 0 h 32"/>
              <a:gd name="T20" fmla="*/ 20 w 36"/>
              <a:gd name="T21" fmla="*/ 0 h 32"/>
              <a:gd name="T22" fmla="*/ 26 w 36"/>
              <a:gd name="T23" fmla="*/ 0 h 32"/>
              <a:gd name="T24" fmla="*/ 32 w 36"/>
              <a:gd name="T25" fmla="*/ 4 h 32"/>
              <a:gd name="T26" fmla="*/ 34 w 36"/>
              <a:gd name="T27" fmla="*/ 10 h 32"/>
              <a:gd name="T28" fmla="*/ 36 w 36"/>
              <a:gd name="T29" fmla="*/ 16 h 32"/>
              <a:gd name="T30" fmla="*/ 34 w 36"/>
              <a:gd name="T31" fmla="*/ 22 h 32"/>
              <a:gd name="T32" fmla="*/ 28 w 36"/>
              <a:gd name="T33" fmla="*/ 28 h 32"/>
              <a:gd name="T34" fmla="*/ 20 w 36"/>
              <a:gd name="T35" fmla="*/ 32 h 32"/>
              <a:gd name="T36" fmla="*/ 14 w 36"/>
              <a:gd name="T37" fmla="*/ 10 h 32"/>
              <a:gd name="T38" fmla="*/ 10 w 36"/>
              <a:gd name="T39" fmla="*/ 12 h 32"/>
              <a:gd name="T40" fmla="*/ 8 w 36"/>
              <a:gd name="T41" fmla="*/ 14 h 32"/>
              <a:gd name="T42" fmla="*/ 8 w 36"/>
              <a:gd name="T43" fmla="*/ 16 h 32"/>
              <a:gd name="T44" fmla="*/ 8 w 36"/>
              <a:gd name="T45" fmla="*/ 20 h 32"/>
              <a:gd name="T46" fmla="*/ 10 w 36"/>
              <a:gd name="T47" fmla="*/ 22 h 32"/>
              <a:gd name="T48" fmla="*/ 12 w 36"/>
              <a:gd name="T49" fmla="*/ 24 h 32"/>
              <a:gd name="T50" fmla="*/ 14 w 36"/>
              <a:gd name="T51" fmla="*/ 24 h 32"/>
              <a:gd name="T52" fmla="*/ 22 w 36"/>
              <a:gd name="T53" fmla="*/ 22 h 32"/>
              <a:gd name="T54" fmla="*/ 28 w 36"/>
              <a:gd name="T55" fmla="*/ 18 h 32"/>
              <a:gd name="T56" fmla="*/ 28 w 36"/>
              <a:gd name="T57" fmla="*/ 12 h 32"/>
              <a:gd name="T58" fmla="*/ 24 w 36"/>
              <a:gd name="T59" fmla="*/ 8 h 32"/>
              <a:gd name="T60" fmla="*/ 18 w 36"/>
              <a:gd name="T61" fmla="*/ 8 h 32"/>
              <a:gd name="T62" fmla="*/ 22 w 36"/>
              <a:gd name="T63" fmla="*/ 22 h 32"/>
              <a:gd name="T64" fmla="*/ 14 w 36"/>
              <a:gd name="T65" fmla="*/ 24 h 3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6"/>
              <a:gd name="T100" fmla="*/ 0 h 32"/>
              <a:gd name="T101" fmla="*/ 36 w 36"/>
              <a:gd name="T102" fmla="*/ 32 h 3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6" h="32">
                <a:moveTo>
                  <a:pt x="14" y="24"/>
                </a:moveTo>
                <a:lnTo>
                  <a:pt x="16" y="32"/>
                </a:lnTo>
                <a:lnTo>
                  <a:pt x="10" y="32"/>
                </a:lnTo>
                <a:lnTo>
                  <a:pt x="6" y="30"/>
                </a:lnTo>
                <a:lnTo>
                  <a:pt x="4" y="26"/>
                </a:lnTo>
                <a:lnTo>
                  <a:pt x="2" y="22"/>
                </a:lnTo>
                <a:lnTo>
                  <a:pt x="0" y="14"/>
                </a:lnTo>
                <a:lnTo>
                  <a:pt x="2" y="8"/>
                </a:lnTo>
                <a:lnTo>
                  <a:pt x="6" y="4"/>
                </a:lnTo>
                <a:lnTo>
                  <a:pt x="12" y="0"/>
                </a:lnTo>
                <a:lnTo>
                  <a:pt x="20" y="0"/>
                </a:lnTo>
                <a:lnTo>
                  <a:pt x="26" y="0"/>
                </a:lnTo>
                <a:lnTo>
                  <a:pt x="32" y="4"/>
                </a:lnTo>
                <a:lnTo>
                  <a:pt x="34" y="10"/>
                </a:lnTo>
                <a:lnTo>
                  <a:pt x="36" y="16"/>
                </a:lnTo>
                <a:lnTo>
                  <a:pt x="34" y="22"/>
                </a:lnTo>
                <a:lnTo>
                  <a:pt x="28" y="28"/>
                </a:lnTo>
                <a:lnTo>
                  <a:pt x="20" y="32"/>
                </a:lnTo>
                <a:lnTo>
                  <a:pt x="14" y="10"/>
                </a:lnTo>
                <a:lnTo>
                  <a:pt x="10" y="12"/>
                </a:lnTo>
                <a:lnTo>
                  <a:pt x="8" y="14"/>
                </a:lnTo>
                <a:lnTo>
                  <a:pt x="8" y="16"/>
                </a:lnTo>
                <a:lnTo>
                  <a:pt x="8" y="20"/>
                </a:lnTo>
                <a:lnTo>
                  <a:pt x="10" y="22"/>
                </a:lnTo>
                <a:lnTo>
                  <a:pt x="12" y="24"/>
                </a:lnTo>
                <a:lnTo>
                  <a:pt x="14" y="24"/>
                </a:lnTo>
                <a:lnTo>
                  <a:pt x="22" y="22"/>
                </a:lnTo>
                <a:lnTo>
                  <a:pt x="28" y="18"/>
                </a:lnTo>
                <a:lnTo>
                  <a:pt x="28" y="12"/>
                </a:lnTo>
                <a:lnTo>
                  <a:pt x="24" y="8"/>
                </a:lnTo>
                <a:lnTo>
                  <a:pt x="18" y="8"/>
                </a:lnTo>
                <a:lnTo>
                  <a:pt x="22" y="22"/>
                </a:lnTo>
                <a:lnTo>
                  <a:pt x="14" y="2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0" name="Freeform 34"/>
          <p:cNvSpPr>
            <a:spLocks/>
          </p:cNvSpPr>
          <p:nvPr/>
        </p:nvSpPr>
        <p:spPr bwMode="auto">
          <a:xfrm>
            <a:off x="6089650" y="2060575"/>
            <a:ext cx="53975" cy="53975"/>
          </a:xfrm>
          <a:custGeom>
            <a:avLst/>
            <a:gdLst>
              <a:gd name="T0" fmla="*/ 12 w 34"/>
              <a:gd name="T1" fmla="*/ 0 h 34"/>
              <a:gd name="T2" fmla="*/ 22 w 34"/>
              <a:gd name="T3" fmla="*/ 0 h 34"/>
              <a:gd name="T4" fmla="*/ 26 w 34"/>
              <a:gd name="T5" fmla="*/ 2 h 34"/>
              <a:gd name="T6" fmla="*/ 28 w 34"/>
              <a:gd name="T7" fmla="*/ 4 h 34"/>
              <a:gd name="T8" fmla="*/ 34 w 34"/>
              <a:gd name="T9" fmla="*/ 12 h 34"/>
              <a:gd name="T10" fmla="*/ 34 w 34"/>
              <a:gd name="T11" fmla="*/ 20 h 34"/>
              <a:gd name="T12" fmla="*/ 32 w 34"/>
              <a:gd name="T13" fmla="*/ 26 h 34"/>
              <a:gd name="T14" fmla="*/ 28 w 34"/>
              <a:gd name="T15" fmla="*/ 30 h 34"/>
              <a:gd name="T16" fmla="*/ 22 w 34"/>
              <a:gd name="T17" fmla="*/ 34 h 34"/>
              <a:gd name="T18" fmla="*/ 14 w 34"/>
              <a:gd name="T19" fmla="*/ 34 h 34"/>
              <a:gd name="T20" fmla="*/ 8 w 34"/>
              <a:gd name="T21" fmla="*/ 32 h 34"/>
              <a:gd name="T22" fmla="*/ 4 w 34"/>
              <a:gd name="T23" fmla="*/ 28 h 34"/>
              <a:gd name="T24" fmla="*/ 0 w 34"/>
              <a:gd name="T25" fmla="*/ 22 h 34"/>
              <a:gd name="T26" fmla="*/ 0 w 34"/>
              <a:gd name="T27" fmla="*/ 14 h 34"/>
              <a:gd name="T28" fmla="*/ 0 w 34"/>
              <a:gd name="T29" fmla="*/ 8 h 34"/>
              <a:gd name="T30" fmla="*/ 4 w 34"/>
              <a:gd name="T31" fmla="*/ 6 h 34"/>
              <a:gd name="T32" fmla="*/ 8 w 34"/>
              <a:gd name="T33" fmla="*/ 2 h 34"/>
              <a:gd name="T34" fmla="*/ 10 w 34"/>
              <a:gd name="T35" fmla="*/ 0 h 34"/>
              <a:gd name="T36" fmla="*/ 12 w 34"/>
              <a:gd name="T37" fmla="*/ 0 h 34"/>
              <a:gd name="T38" fmla="*/ 14 w 34"/>
              <a:gd name="T39" fmla="*/ 10 h 34"/>
              <a:gd name="T40" fmla="*/ 10 w 34"/>
              <a:gd name="T41" fmla="*/ 12 h 34"/>
              <a:gd name="T42" fmla="*/ 8 w 34"/>
              <a:gd name="T43" fmla="*/ 14 h 34"/>
              <a:gd name="T44" fmla="*/ 6 w 34"/>
              <a:gd name="T45" fmla="*/ 16 h 34"/>
              <a:gd name="T46" fmla="*/ 6 w 34"/>
              <a:gd name="T47" fmla="*/ 20 h 34"/>
              <a:gd name="T48" fmla="*/ 8 w 34"/>
              <a:gd name="T49" fmla="*/ 22 h 34"/>
              <a:gd name="T50" fmla="*/ 10 w 34"/>
              <a:gd name="T51" fmla="*/ 24 h 34"/>
              <a:gd name="T52" fmla="*/ 14 w 34"/>
              <a:gd name="T53" fmla="*/ 26 h 34"/>
              <a:gd name="T54" fmla="*/ 18 w 34"/>
              <a:gd name="T55" fmla="*/ 24 h 34"/>
              <a:gd name="T56" fmla="*/ 22 w 34"/>
              <a:gd name="T57" fmla="*/ 24 h 34"/>
              <a:gd name="T58" fmla="*/ 26 w 34"/>
              <a:gd name="T59" fmla="*/ 20 h 34"/>
              <a:gd name="T60" fmla="*/ 26 w 34"/>
              <a:gd name="T61" fmla="*/ 18 h 34"/>
              <a:gd name="T62" fmla="*/ 26 w 34"/>
              <a:gd name="T63" fmla="*/ 14 h 34"/>
              <a:gd name="T64" fmla="*/ 24 w 34"/>
              <a:gd name="T65" fmla="*/ 12 h 34"/>
              <a:gd name="T66" fmla="*/ 22 w 34"/>
              <a:gd name="T67" fmla="*/ 10 h 34"/>
              <a:gd name="T68" fmla="*/ 18 w 34"/>
              <a:gd name="T69" fmla="*/ 8 h 34"/>
              <a:gd name="T70" fmla="*/ 14 w 34"/>
              <a:gd name="T71" fmla="*/ 10 h 34"/>
              <a:gd name="T72" fmla="*/ 12 w 34"/>
              <a:gd name="T73" fmla="*/ 0 h 3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"/>
              <a:gd name="T112" fmla="*/ 0 h 34"/>
              <a:gd name="T113" fmla="*/ 34 w 34"/>
              <a:gd name="T114" fmla="*/ 34 h 3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" h="34">
                <a:moveTo>
                  <a:pt x="12" y="0"/>
                </a:moveTo>
                <a:lnTo>
                  <a:pt x="22" y="0"/>
                </a:lnTo>
                <a:lnTo>
                  <a:pt x="26" y="2"/>
                </a:lnTo>
                <a:lnTo>
                  <a:pt x="28" y="4"/>
                </a:lnTo>
                <a:lnTo>
                  <a:pt x="34" y="12"/>
                </a:lnTo>
                <a:lnTo>
                  <a:pt x="34" y="20"/>
                </a:lnTo>
                <a:lnTo>
                  <a:pt x="32" y="26"/>
                </a:lnTo>
                <a:lnTo>
                  <a:pt x="28" y="30"/>
                </a:lnTo>
                <a:lnTo>
                  <a:pt x="22" y="34"/>
                </a:lnTo>
                <a:lnTo>
                  <a:pt x="14" y="34"/>
                </a:lnTo>
                <a:lnTo>
                  <a:pt x="8" y="32"/>
                </a:lnTo>
                <a:lnTo>
                  <a:pt x="4" y="28"/>
                </a:lnTo>
                <a:lnTo>
                  <a:pt x="0" y="22"/>
                </a:lnTo>
                <a:lnTo>
                  <a:pt x="0" y="14"/>
                </a:lnTo>
                <a:lnTo>
                  <a:pt x="0" y="8"/>
                </a:lnTo>
                <a:lnTo>
                  <a:pt x="4" y="6"/>
                </a:lnTo>
                <a:lnTo>
                  <a:pt x="8" y="2"/>
                </a:lnTo>
                <a:lnTo>
                  <a:pt x="10" y="0"/>
                </a:lnTo>
                <a:lnTo>
                  <a:pt x="12" y="0"/>
                </a:lnTo>
                <a:lnTo>
                  <a:pt x="14" y="10"/>
                </a:lnTo>
                <a:lnTo>
                  <a:pt x="10" y="12"/>
                </a:lnTo>
                <a:lnTo>
                  <a:pt x="8" y="14"/>
                </a:lnTo>
                <a:lnTo>
                  <a:pt x="6" y="16"/>
                </a:lnTo>
                <a:lnTo>
                  <a:pt x="6" y="20"/>
                </a:lnTo>
                <a:lnTo>
                  <a:pt x="8" y="22"/>
                </a:lnTo>
                <a:lnTo>
                  <a:pt x="10" y="24"/>
                </a:lnTo>
                <a:lnTo>
                  <a:pt x="14" y="26"/>
                </a:lnTo>
                <a:lnTo>
                  <a:pt x="18" y="24"/>
                </a:lnTo>
                <a:lnTo>
                  <a:pt x="22" y="24"/>
                </a:lnTo>
                <a:lnTo>
                  <a:pt x="26" y="20"/>
                </a:lnTo>
                <a:lnTo>
                  <a:pt x="26" y="18"/>
                </a:lnTo>
                <a:lnTo>
                  <a:pt x="26" y="14"/>
                </a:lnTo>
                <a:lnTo>
                  <a:pt x="24" y="12"/>
                </a:lnTo>
                <a:lnTo>
                  <a:pt x="22" y="10"/>
                </a:lnTo>
                <a:lnTo>
                  <a:pt x="18" y="8"/>
                </a:lnTo>
                <a:lnTo>
                  <a:pt x="14" y="10"/>
                </a:lnTo>
                <a:lnTo>
                  <a:pt x="12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1" name="Freeform 35"/>
          <p:cNvSpPr>
            <a:spLocks/>
          </p:cNvSpPr>
          <p:nvPr/>
        </p:nvSpPr>
        <p:spPr bwMode="auto">
          <a:xfrm>
            <a:off x="6102350" y="2117725"/>
            <a:ext cx="60325" cy="60325"/>
          </a:xfrm>
          <a:custGeom>
            <a:avLst/>
            <a:gdLst>
              <a:gd name="T0" fmla="*/ 6 w 38"/>
              <a:gd name="T1" fmla="*/ 38 h 38"/>
              <a:gd name="T2" fmla="*/ 4 w 38"/>
              <a:gd name="T3" fmla="*/ 30 h 38"/>
              <a:gd name="T4" fmla="*/ 20 w 38"/>
              <a:gd name="T5" fmla="*/ 26 h 38"/>
              <a:gd name="T6" fmla="*/ 28 w 38"/>
              <a:gd name="T7" fmla="*/ 24 h 38"/>
              <a:gd name="T8" fmla="*/ 30 w 38"/>
              <a:gd name="T9" fmla="*/ 22 h 38"/>
              <a:gd name="T10" fmla="*/ 30 w 38"/>
              <a:gd name="T11" fmla="*/ 18 h 38"/>
              <a:gd name="T12" fmla="*/ 28 w 38"/>
              <a:gd name="T13" fmla="*/ 14 h 38"/>
              <a:gd name="T14" fmla="*/ 24 w 38"/>
              <a:gd name="T15" fmla="*/ 12 h 38"/>
              <a:gd name="T16" fmla="*/ 16 w 38"/>
              <a:gd name="T17" fmla="*/ 14 h 38"/>
              <a:gd name="T18" fmla="*/ 2 w 38"/>
              <a:gd name="T19" fmla="*/ 18 h 38"/>
              <a:gd name="T20" fmla="*/ 0 w 38"/>
              <a:gd name="T21" fmla="*/ 8 h 38"/>
              <a:gd name="T22" fmla="*/ 32 w 38"/>
              <a:gd name="T23" fmla="*/ 0 h 38"/>
              <a:gd name="T24" fmla="*/ 34 w 38"/>
              <a:gd name="T25" fmla="*/ 8 h 38"/>
              <a:gd name="T26" fmla="*/ 28 w 38"/>
              <a:gd name="T27" fmla="*/ 10 h 38"/>
              <a:gd name="T28" fmla="*/ 34 w 38"/>
              <a:gd name="T29" fmla="*/ 14 h 38"/>
              <a:gd name="T30" fmla="*/ 36 w 38"/>
              <a:gd name="T31" fmla="*/ 20 h 38"/>
              <a:gd name="T32" fmla="*/ 38 w 38"/>
              <a:gd name="T33" fmla="*/ 24 h 38"/>
              <a:gd name="T34" fmla="*/ 36 w 38"/>
              <a:gd name="T35" fmla="*/ 28 h 38"/>
              <a:gd name="T36" fmla="*/ 32 w 38"/>
              <a:gd name="T37" fmla="*/ 32 h 38"/>
              <a:gd name="T38" fmla="*/ 26 w 38"/>
              <a:gd name="T39" fmla="*/ 34 h 38"/>
              <a:gd name="T40" fmla="*/ 6 w 38"/>
              <a:gd name="T41" fmla="*/ 38 h 3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38"/>
              <a:gd name="T65" fmla="*/ 38 w 38"/>
              <a:gd name="T66" fmla="*/ 38 h 3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38">
                <a:moveTo>
                  <a:pt x="6" y="38"/>
                </a:moveTo>
                <a:lnTo>
                  <a:pt x="4" y="30"/>
                </a:lnTo>
                <a:lnTo>
                  <a:pt x="20" y="26"/>
                </a:lnTo>
                <a:lnTo>
                  <a:pt x="28" y="24"/>
                </a:lnTo>
                <a:lnTo>
                  <a:pt x="30" y="22"/>
                </a:lnTo>
                <a:lnTo>
                  <a:pt x="30" y="18"/>
                </a:lnTo>
                <a:lnTo>
                  <a:pt x="28" y="14"/>
                </a:lnTo>
                <a:lnTo>
                  <a:pt x="24" y="12"/>
                </a:lnTo>
                <a:lnTo>
                  <a:pt x="16" y="14"/>
                </a:lnTo>
                <a:lnTo>
                  <a:pt x="2" y="18"/>
                </a:lnTo>
                <a:lnTo>
                  <a:pt x="0" y="8"/>
                </a:lnTo>
                <a:lnTo>
                  <a:pt x="32" y="0"/>
                </a:lnTo>
                <a:lnTo>
                  <a:pt x="34" y="8"/>
                </a:lnTo>
                <a:lnTo>
                  <a:pt x="28" y="10"/>
                </a:lnTo>
                <a:lnTo>
                  <a:pt x="34" y="14"/>
                </a:lnTo>
                <a:lnTo>
                  <a:pt x="36" y="20"/>
                </a:lnTo>
                <a:lnTo>
                  <a:pt x="38" y="24"/>
                </a:lnTo>
                <a:lnTo>
                  <a:pt x="36" y="28"/>
                </a:lnTo>
                <a:lnTo>
                  <a:pt x="32" y="32"/>
                </a:lnTo>
                <a:lnTo>
                  <a:pt x="26" y="34"/>
                </a:lnTo>
                <a:lnTo>
                  <a:pt x="6" y="3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2" name="Freeform 36"/>
          <p:cNvSpPr>
            <a:spLocks/>
          </p:cNvSpPr>
          <p:nvPr/>
        </p:nvSpPr>
        <p:spPr bwMode="auto">
          <a:xfrm>
            <a:off x="6115050" y="2178050"/>
            <a:ext cx="76200" cy="28575"/>
          </a:xfrm>
          <a:custGeom>
            <a:avLst/>
            <a:gdLst>
              <a:gd name="T0" fmla="*/ 0 w 48"/>
              <a:gd name="T1" fmla="*/ 8 h 18"/>
              <a:gd name="T2" fmla="*/ 46 w 48"/>
              <a:gd name="T3" fmla="*/ 0 h 18"/>
              <a:gd name="T4" fmla="*/ 48 w 48"/>
              <a:gd name="T5" fmla="*/ 8 h 18"/>
              <a:gd name="T6" fmla="*/ 2 w 48"/>
              <a:gd name="T7" fmla="*/ 18 h 18"/>
              <a:gd name="T8" fmla="*/ 0 w 48"/>
              <a:gd name="T9" fmla="*/ 8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18"/>
              <a:gd name="T17" fmla="*/ 48 w 48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18">
                <a:moveTo>
                  <a:pt x="0" y="8"/>
                </a:moveTo>
                <a:lnTo>
                  <a:pt x="46" y="0"/>
                </a:lnTo>
                <a:lnTo>
                  <a:pt x="48" y="8"/>
                </a:lnTo>
                <a:lnTo>
                  <a:pt x="2" y="18"/>
                </a:lnTo>
                <a:lnTo>
                  <a:pt x="0" y="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3" name="Freeform 37"/>
          <p:cNvSpPr>
            <a:spLocks/>
          </p:cNvSpPr>
          <p:nvPr/>
        </p:nvSpPr>
        <p:spPr bwMode="auto">
          <a:xfrm>
            <a:off x="6102350" y="2203450"/>
            <a:ext cx="79375" cy="53975"/>
          </a:xfrm>
          <a:custGeom>
            <a:avLst/>
            <a:gdLst>
              <a:gd name="T0" fmla="*/ 44 w 50"/>
              <a:gd name="T1" fmla="*/ 0 h 34"/>
              <a:gd name="T2" fmla="*/ 46 w 50"/>
              <a:gd name="T3" fmla="*/ 10 h 34"/>
              <a:gd name="T4" fmla="*/ 24 w 50"/>
              <a:gd name="T5" fmla="*/ 22 h 34"/>
              <a:gd name="T6" fmla="*/ 48 w 50"/>
              <a:gd name="T7" fmla="*/ 26 h 34"/>
              <a:gd name="T8" fmla="*/ 50 w 50"/>
              <a:gd name="T9" fmla="*/ 34 h 34"/>
              <a:gd name="T10" fmla="*/ 16 w 50"/>
              <a:gd name="T11" fmla="*/ 28 h 34"/>
              <a:gd name="T12" fmla="*/ 10 w 50"/>
              <a:gd name="T13" fmla="*/ 28 h 34"/>
              <a:gd name="T14" fmla="*/ 6 w 50"/>
              <a:gd name="T15" fmla="*/ 26 h 34"/>
              <a:gd name="T16" fmla="*/ 2 w 50"/>
              <a:gd name="T17" fmla="*/ 24 h 34"/>
              <a:gd name="T18" fmla="*/ 0 w 50"/>
              <a:gd name="T19" fmla="*/ 20 h 34"/>
              <a:gd name="T20" fmla="*/ 0 w 50"/>
              <a:gd name="T21" fmla="*/ 16 h 34"/>
              <a:gd name="T22" fmla="*/ 0 w 50"/>
              <a:gd name="T23" fmla="*/ 12 h 34"/>
              <a:gd name="T24" fmla="*/ 6 w 50"/>
              <a:gd name="T25" fmla="*/ 10 h 34"/>
              <a:gd name="T26" fmla="*/ 6 w 50"/>
              <a:gd name="T27" fmla="*/ 14 h 34"/>
              <a:gd name="T28" fmla="*/ 8 w 50"/>
              <a:gd name="T29" fmla="*/ 18 h 34"/>
              <a:gd name="T30" fmla="*/ 14 w 50"/>
              <a:gd name="T31" fmla="*/ 18 h 34"/>
              <a:gd name="T32" fmla="*/ 44 w 50"/>
              <a:gd name="T33" fmla="*/ 0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34"/>
              <a:gd name="T53" fmla="*/ 50 w 50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34">
                <a:moveTo>
                  <a:pt x="44" y="0"/>
                </a:moveTo>
                <a:lnTo>
                  <a:pt x="46" y="10"/>
                </a:lnTo>
                <a:lnTo>
                  <a:pt x="24" y="22"/>
                </a:lnTo>
                <a:lnTo>
                  <a:pt x="48" y="26"/>
                </a:lnTo>
                <a:lnTo>
                  <a:pt x="50" y="34"/>
                </a:lnTo>
                <a:lnTo>
                  <a:pt x="16" y="28"/>
                </a:lnTo>
                <a:lnTo>
                  <a:pt x="10" y="28"/>
                </a:lnTo>
                <a:lnTo>
                  <a:pt x="6" y="26"/>
                </a:lnTo>
                <a:lnTo>
                  <a:pt x="2" y="24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  <a:lnTo>
                  <a:pt x="6" y="10"/>
                </a:lnTo>
                <a:lnTo>
                  <a:pt x="6" y="14"/>
                </a:lnTo>
                <a:lnTo>
                  <a:pt x="8" y="18"/>
                </a:lnTo>
                <a:lnTo>
                  <a:pt x="14" y="18"/>
                </a:lnTo>
                <a:lnTo>
                  <a:pt x="4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4" name="Freeform 38"/>
          <p:cNvSpPr>
            <a:spLocks/>
          </p:cNvSpPr>
          <p:nvPr/>
        </p:nvSpPr>
        <p:spPr bwMode="auto">
          <a:xfrm>
            <a:off x="3894138" y="600075"/>
            <a:ext cx="66675" cy="76200"/>
          </a:xfrm>
          <a:custGeom>
            <a:avLst/>
            <a:gdLst>
              <a:gd name="T0" fmla="*/ 0 w 42"/>
              <a:gd name="T1" fmla="*/ 2 h 48"/>
              <a:gd name="T2" fmla="*/ 18 w 42"/>
              <a:gd name="T3" fmla="*/ 0 h 48"/>
              <a:gd name="T4" fmla="*/ 26 w 42"/>
              <a:gd name="T5" fmla="*/ 0 h 48"/>
              <a:gd name="T6" fmla="*/ 32 w 42"/>
              <a:gd name="T7" fmla="*/ 0 h 48"/>
              <a:gd name="T8" fmla="*/ 36 w 42"/>
              <a:gd name="T9" fmla="*/ 4 h 48"/>
              <a:gd name="T10" fmla="*/ 38 w 42"/>
              <a:gd name="T11" fmla="*/ 10 h 48"/>
              <a:gd name="T12" fmla="*/ 36 w 42"/>
              <a:gd name="T13" fmla="*/ 16 h 48"/>
              <a:gd name="T14" fmla="*/ 32 w 42"/>
              <a:gd name="T15" fmla="*/ 20 h 48"/>
              <a:gd name="T16" fmla="*/ 36 w 42"/>
              <a:gd name="T17" fmla="*/ 22 h 48"/>
              <a:gd name="T18" fmla="*/ 40 w 42"/>
              <a:gd name="T19" fmla="*/ 24 h 48"/>
              <a:gd name="T20" fmla="*/ 42 w 42"/>
              <a:gd name="T21" fmla="*/ 26 h 48"/>
              <a:gd name="T22" fmla="*/ 42 w 42"/>
              <a:gd name="T23" fmla="*/ 30 h 48"/>
              <a:gd name="T24" fmla="*/ 42 w 42"/>
              <a:gd name="T25" fmla="*/ 36 h 48"/>
              <a:gd name="T26" fmla="*/ 38 w 42"/>
              <a:gd name="T27" fmla="*/ 42 h 48"/>
              <a:gd name="T28" fmla="*/ 32 w 42"/>
              <a:gd name="T29" fmla="*/ 44 h 48"/>
              <a:gd name="T30" fmla="*/ 22 w 42"/>
              <a:gd name="T31" fmla="*/ 46 h 48"/>
              <a:gd name="T32" fmla="*/ 6 w 42"/>
              <a:gd name="T33" fmla="*/ 48 h 48"/>
              <a:gd name="T34" fmla="*/ 0 w 42"/>
              <a:gd name="T35" fmla="*/ 2 h 48"/>
              <a:gd name="T36" fmla="*/ 10 w 42"/>
              <a:gd name="T37" fmla="*/ 8 h 48"/>
              <a:gd name="T38" fmla="*/ 12 w 42"/>
              <a:gd name="T39" fmla="*/ 20 h 48"/>
              <a:gd name="T40" fmla="*/ 18 w 42"/>
              <a:gd name="T41" fmla="*/ 18 h 48"/>
              <a:gd name="T42" fmla="*/ 24 w 42"/>
              <a:gd name="T43" fmla="*/ 18 h 48"/>
              <a:gd name="T44" fmla="*/ 28 w 42"/>
              <a:gd name="T45" fmla="*/ 16 h 48"/>
              <a:gd name="T46" fmla="*/ 28 w 42"/>
              <a:gd name="T47" fmla="*/ 12 h 48"/>
              <a:gd name="T48" fmla="*/ 28 w 42"/>
              <a:gd name="T49" fmla="*/ 8 h 48"/>
              <a:gd name="T50" fmla="*/ 24 w 42"/>
              <a:gd name="T51" fmla="*/ 8 h 48"/>
              <a:gd name="T52" fmla="*/ 16 w 42"/>
              <a:gd name="T53" fmla="*/ 8 h 48"/>
              <a:gd name="T54" fmla="*/ 10 w 42"/>
              <a:gd name="T55" fmla="*/ 8 h 48"/>
              <a:gd name="T56" fmla="*/ 0 w 42"/>
              <a:gd name="T57" fmla="*/ 2 h 48"/>
              <a:gd name="T58" fmla="*/ 12 w 42"/>
              <a:gd name="T59" fmla="*/ 26 h 48"/>
              <a:gd name="T60" fmla="*/ 14 w 42"/>
              <a:gd name="T61" fmla="*/ 38 h 48"/>
              <a:gd name="T62" fmla="*/ 22 w 42"/>
              <a:gd name="T63" fmla="*/ 38 h 48"/>
              <a:gd name="T64" fmla="*/ 28 w 42"/>
              <a:gd name="T65" fmla="*/ 36 h 48"/>
              <a:gd name="T66" fmla="*/ 32 w 42"/>
              <a:gd name="T67" fmla="*/ 34 h 48"/>
              <a:gd name="T68" fmla="*/ 32 w 42"/>
              <a:gd name="T69" fmla="*/ 30 h 48"/>
              <a:gd name="T70" fmla="*/ 32 w 42"/>
              <a:gd name="T71" fmla="*/ 28 h 48"/>
              <a:gd name="T72" fmla="*/ 28 w 42"/>
              <a:gd name="T73" fmla="*/ 26 h 48"/>
              <a:gd name="T74" fmla="*/ 20 w 42"/>
              <a:gd name="T75" fmla="*/ 26 h 48"/>
              <a:gd name="T76" fmla="*/ 12 w 42"/>
              <a:gd name="T77" fmla="*/ 26 h 48"/>
              <a:gd name="T78" fmla="*/ 0 w 42"/>
              <a:gd name="T79" fmla="*/ 2 h 4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2"/>
              <a:gd name="T121" fmla="*/ 0 h 48"/>
              <a:gd name="T122" fmla="*/ 42 w 42"/>
              <a:gd name="T123" fmla="*/ 48 h 4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2" h="48">
                <a:moveTo>
                  <a:pt x="0" y="2"/>
                </a:moveTo>
                <a:lnTo>
                  <a:pt x="18" y="0"/>
                </a:lnTo>
                <a:lnTo>
                  <a:pt x="26" y="0"/>
                </a:lnTo>
                <a:lnTo>
                  <a:pt x="32" y="0"/>
                </a:lnTo>
                <a:lnTo>
                  <a:pt x="36" y="4"/>
                </a:lnTo>
                <a:lnTo>
                  <a:pt x="38" y="10"/>
                </a:lnTo>
                <a:lnTo>
                  <a:pt x="36" y="16"/>
                </a:lnTo>
                <a:lnTo>
                  <a:pt x="32" y="20"/>
                </a:lnTo>
                <a:lnTo>
                  <a:pt x="36" y="22"/>
                </a:lnTo>
                <a:lnTo>
                  <a:pt x="40" y="24"/>
                </a:lnTo>
                <a:lnTo>
                  <a:pt x="42" y="26"/>
                </a:lnTo>
                <a:lnTo>
                  <a:pt x="42" y="30"/>
                </a:lnTo>
                <a:lnTo>
                  <a:pt x="42" y="36"/>
                </a:lnTo>
                <a:lnTo>
                  <a:pt x="38" y="42"/>
                </a:lnTo>
                <a:lnTo>
                  <a:pt x="32" y="44"/>
                </a:lnTo>
                <a:lnTo>
                  <a:pt x="22" y="46"/>
                </a:lnTo>
                <a:lnTo>
                  <a:pt x="6" y="48"/>
                </a:lnTo>
                <a:lnTo>
                  <a:pt x="0" y="2"/>
                </a:lnTo>
                <a:lnTo>
                  <a:pt x="10" y="8"/>
                </a:lnTo>
                <a:lnTo>
                  <a:pt x="12" y="20"/>
                </a:lnTo>
                <a:lnTo>
                  <a:pt x="18" y="18"/>
                </a:lnTo>
                <a:lnTo>
                  <a:pt x="24" y="18"/>
                </a:lnTo>
                <a:lnTo>
                  <a:pt x="28" y="16"/>
                </a:lnTo>
                <a:lnTo>
                  <a:pt x="28" y="12"/>
                </a:lnTo>
                <a:lnTo>
                  <a:pt x="28" y="8"/>
                </a:lnTo>
                <a:lnTo>
                  <a:pt x="24" y="8"/>
                </a:lnTo>
                <a:lnTo>
                  <a:pt x="16" y="8"/>
                </a:lnTo>
                <a:lnTo>
                  <a:pt x="10" y="8"/>
                </a:lnTo>
                <a:lnTo>
                  <a:pt x="0" y="2"/>
                </a:lnTo>
                <a:lnTo>
                  <a:pt x="12" y="26"/>
                </a:lnTo>
                <a:lnTo>
                  <a:pt x="14" y="38"/>
                </a:lnTo>
                <a:lnTo>
                  <a:pt x="22" y="38"/>
                </a:lnTo>
                <a:lnTo>
                  <a:pt x="28" y="36"/>
                </a:lnTo>
                <a:lnTo>
                  <a:pt x="32" y="34"/>
                </a:lnTo>
                <a:lnTo>
                  <a:pt x="32" y="30"/>
                </a:lnTo>
                <a:lnTo>
                  <a:pt x="32" y="28"/>
                </a:lnTo>
                <a:lnTo>
                  <a:pt x="28" y="26"/>
                </a:lnTo>
                <a:lnTo>
                  <a:pt x="20" y="26"/>
                </a:lnTo>
                <a:lnTo>
                  <a:pt x="12" y="26"/>
                </a:lnTo>
                <a:lnTo>
                  <a:pt x="0" y="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5" name="Freeform 39"/>
          <p:cNvSpPr>
            <a:spLocks/>
          </p:cNvSpPr>
          <p:nvPr/>
        </p:nvSpPr>
        <p:spPr bwMode="auto">
          <a:xfrm>
            <a:off x="3970338" y="612775"/>
            <a:ext cx="53975" cy="53975"/>
          </a:xfrm>
          <a:custGeom>
            <a:avLst/>
            <a:gdLst>
              <a:gd name="T0" fmla="*/ 0 w 34"/>
              <a:gd name="T1" fmla="*/ 18 h 34"/>
              <a:gd name="T2" fmla="*/ 2 w 34"/>
              <a:gd name="T3" fmla="*/ 10 h 34"/>
              <a:gd name="T4" fmla="*/ 4 w 34"/>
              <a:gd name="T5" fmla="*/ 6 h 34"/>
              <a:gd name="T6" fmla="*/ 8 w 34"/>
              <a:gd name="T7" fmla="*/ 2 h 34"/>
              <a:gd name="T8" fmla="*/ 16 w 34"/>
              <a:gd name="T9" fmla="*/ 0 h 34"/>
              <a:gd name="T10" fmla="*/ 22 w 34"/>
              <a:gd name="T11" fmla="*/ 0 h 34"/>
              <a:gd name="T12" fmla="*/ 28 w 34"/>
              <a:gd name="T13" fmla="*/ 4 h 34"/>
              <a:gd name="T14" fmla="*/ 32 w 34"/>
              <a:gd name="T15" fmla="*/ 8 h 34"/>
              <a:gd name="T16" fmla="*/ 34 w 34"/>
              <a:gd name="T17" fmla="*/ 16 h 34"/>
              <a:gd name="T18" fmla="*/ 34 w 34"/>
              <a:gd name="T19" fmla="*/ 22 h 34"/>
              <a:gd name="T20" fmla="*/ 30 w 34"/>
              <a:gd name="T21" fmla="*/ 28 h 34"/>
              <a:gd name="T22" fmla="*/ 26 w 34"/>
              <a:gd name="T23" fmla="*/ 32 h 34"/>
              <a:gd name="T24" fmla="*/ 18 w 34"/>
              <a:gd name="T25" fmla="*/ 34 h 34"/>
              <a:gd name="T26" fmla="*/ 10 w 34"/>
              <a:gd name="T27" fmla="*/ 32 h 34"/>
              <a:gd name="T28" fmla="*/ 6 w 34"/>
              <a:gd name="T29" fmla="*/ 30 h 34"/>
              <a:gd name="T30" fmla="*/ 4 w 34"/>
              <a:gd name="T31" fmla="*/ 28 h 34"/>
              <a:gd name="T32" fmla="*/ 2 w 34"/>
              <a:gd name="T33" fmla="*/ 24 h 34"/>
              <a:gd name="T34" fmla="*/ 2 w 34"/>
              <a:gd name="T35" fmla="*/ 18 h 34"/>
              <a:gd name="T36" fmla="*/ 0 w 34"/>
              <a:gd name="T37" fmla="*/ 18 h 34"/>
              <a:gd name="T38" fmla="*/ 10 w 34"/>
              <a:gd name="T39" fmla="*/ 18 h 34"/>
              <a:gd name="T40" fmla="*/ 10 w 34"/>
              <a:gd name="T41" fmla="*/ 22 h 34"/>
              <a:gd name="T42" fmla="*/ 12 w 34"/>
              <a:gd name="T43" fmla="*/ 24 h 34"/>
              <a:gd name="T44" fmla="*/ 14 w 34"/>
              <a:gd name="T45" fmla="*/ 26 h 34"/>
              <a:gd name="T46" fmla="*/ 18 w 34"/>
              <a:gd name="T47" fmla="*/ 28 h 34"/>
              <a:gd name="T48" fmla="*/ 22 w 34"/>
              <a:gd name="T49" fmla="*/ 26 h 34"/>
              <a:gd name="T50" fmla="*/ 24 w 34"/>
              <a:gd name="T51" fmla="*/ 24 h 34"/>
              <a:gd name="T52" fmla="*/ 26 w 34"/>
              <a:gd name="T53" fmla="*/ 20 h 34"/>
              <a:gd name="T54" fmla="*/ 26 w 34"/>
              <a:gd name="T55" fmla="*/ 16 h 34"/>
              <a:gd name="T56" fmla="*/ 24 w 34"/>
              <a:gd name="T57" fmla="*/ 12 h 34"/>
              <a:gd name="T58" fmla="*/ 22 w 34"/>
              <a:gd name="T59" fmla="*/ 8 h 34"/>
              <a:gd name="T60" fmla="*/ 20 w 34"/>
              <a:gd name="T61" fmla="*/ 8 h 34"/>
              <a:gd name="T62" fmla="*/ 16 w 34"/>
              <a:gd name="T63" fmla="*/ 6 h 34"/>
              <a:gd name="T64" fmla="*/ 14 w 34"/>
              <a:gd name="T65" fmla="*/ 8 h 34"/>
              <a:gd name="T66" fmla="*/ 10 w 34"/>
              <a:gd name="T67" fmla="*/ 10 h 34"/>
              <a:gd name="T68" fmla="*/ 10 w 34"/>
              <a:gd name="T69" fmla="*/ 14 h 34"/>
              <a:gd name="T70" fmla="*/ 10 w 34"/>
              <a:gd name="T71" fmla="*/ 18 h 34"/>
              <a:gd name="T72" fmla="*/ 0 w 34"/>
              <a:gd name="T73" fmla="*/ 18 h 3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"/>
              <a:gd name="T112" fmla="*/ 0 h 34"/>
              <a:gd name="T113" fmla="*/ 34 w 34"/>
              <a:gd name="T114" fmla="*/ 34 h 3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" h="34">
                <a:moveTo>
                  <a:pt x="0" y="18"/>
                </a:moveTo>
                <a:lnTo>
                  <a:pt x="2" y="10"/>
                </a:lnTo>
                <a:lnTo>
                  <a:pt x="4" y="6"/>
                </a:lnTo>
                <a:lnTo>
                  <a:pt x="8" y="2"/>
                </a:lnTo>
                <a:lnTo>
                  <a:pt x="16" y="0"/>
                </a:lnTo>
                <a:lnTo>
                  <a:pt x="22" y="0"/>
                </a:lnTo>
                <a:lnTo>
                  <a:pt x="28" y="4"/>
                </a:lnTo>
                <a:lnTo>
                  <a:pt x="32" y="8"/>
                </a:lnTo>
                <a:lnTo>
                  <a:pt x="34" y="16"/>
                </a:lnTo>
                <a:lnTo>
                  <a:pt x="34" y="22"/>
                </a:lnTo>
                <a:lnTo>
                  <a:pt x="30" y="28"/>
                </a:lnTo>
                <a:lnTo>
                  <a:pt x="26" y="32"/>
                </a:lnTo>
                <a:lnTo>
                  <a:pt x="18" y="34"/>
                </a:lnTo>
                <a:lnTo>
                  <a:pt x="10" y="32"/>
                </a:lnTo>
                <a:lnTo>
                  <a:pt x="6" y="30"/>
                </a:lnTo>
                <a:lnTo>
                  <a:pt x="4" y="28"/>
                </a:lnTo>
                <a:lnTo>
                  <a:pt x="2" y="24"/>
                </a:lnTo>
                <a:lnTo>
                  <a:pt x="2" y="18"/>
                </a:lnTo>
                <a:lnTo>
                  <a:pt x="0" y="18"/>
                </a:lnTo>
                <a:lnTo>
                  <a:pt x="10" y="18"/>
                </a:lnTo>
                <a:lnTo>
                  <a:pt x="10" y="22"/>
                </a:lnTo>
                <a:lnTo>
                  <a:pt x="12" y="24"/>
                </a:lnTo>
                <a:lnTo>
                  <a:pt x="14" y="26"/>
                </a:lnTo>
                <a:lnTo>
                  <a:pt x="18" y="28"/>
                </a:lnTo>
                <a:lnTo>
                  <a:pt x="22" y="26"/>
                </a:lnTo>
                <a:lnTo>
                  <a:pt x="24" y="24"/>
                </a:lnTo>
                <a:lnTo>
                  <a:pt x="26" y="20"/>
                </a:lnTo>
                <a:lnTo>
                  <a:pt x="26" y="16"/>
                </a:lnTo>
                <a:lnTo>
                  <a:pt x="24" y="12"/>
                </a:lnTo>
                <a:lnTo>
                  <a:pt x="22" y="8"/>
                </a:lnTo>
                <a:lnTo>
                  <a:pt x="20" y="8"/>
                </a:lnTo>
                <a:lnTo>
                  <a:pt x="16" y="6"/>
                </a:lnTo>
                <a:lnTo>
                  <a:pt x="14" y="8"/>
                </a:lnTo>
                <a:lnTo>
                  <a:pt x="10" y="10"/>
                </a:lnTo>
                <a:lnTo>
                  <a:pt x="10" y="14"/>
                </a:lnTo>
                <a:lnTo>
                  <a:pt x="1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6" name="Freeform 40"/>
          <p:cNvSpPr>
            <a:spLocks/>
          </p:cNvSpPr>
          <p:nvPr/>
        </p:nvSpPr>
        <p:spPr bwMode="auto">
          <a:xfrm>
            <a:off x="4030663" y="590550"/>
            <a:ext cx="31750" cy="73025"/>
          </a:xfrm>
          <a:custGeom>
            <a:avLst/>
            <a:gdLst>
              <a:gd name="T0" fmla="*/ 18 w 20"/>
              <a:gd name="T1" fmla="*/ 12 h 46"/>
              <a:gd name="T2" fmla="*/ 18 w 20"/>
              <a:gd name="T3" fmla="*/ 18 h 46"/>
              <a:gd name="T4" fmla="*/ 12 w 20"/>
              <a:gd name="T5" fmla="*/ 20 h 46"/>
              <a:gd name="T6" fmla="*/ 14 w 20"/>
              <a:gd name="T7" fmla="*/ 32 h 46"/>
              <a:gd name="T8" fmla="*/ 14 w 20"/>
              <a:gd name="T9" fmla="*/ 38 h 46"/>
              <a:gd name="T10" fmla="*/ 16 w 20"/>
              <a:gd name="T11" fmla="*/ 38 h 46"/>
              <a:gd name="T12" fmla="*/ 20 w 20"/>
              <a:gd name="T13" fmla="*/ 38 h 46"/>
              <a:gd name="T14" fmla="*/ 20 w 20"/>
              <a:gd name="T15" fmla="*/ 44 h 46"/>
              <a:gd name="T16" fmla="*/ 14 w 20"/>
              <a:gd name="T17" fmla="*/ 46 h 46"/>
              <a:gd name="T18" fmla="*/ 10 w 20"/>
              <a:gd name="T19" fmla="*/ 46 h 46"/>
              <a:gd name="T20" fmla="*/ 6 w 20"/>
              <a:gd name="T21" fmla="*/ 44 h 46"/>
              <a:gd name="T22" fmla="*/ 4 w 20"/>
              <a:gd name="T23" fmla="*/ 40 h 46"/>
              <a:gd name="T24" fmla="*/ 4 w 20"/>
              <a:gd name="T25" fmla="*/ 34 h 46"/>
              <a:gd name="T26" fmla="*/ 4 w 20"/>
              <a:gd name="T27" fmla="*/ 20 h 46"/>
              <a:gd name="T28" fmla="*/ 0 w 20"/>
              <a:gd name="T29" fmla="*/ 20 h 46"/>
              <a:gd name="T30" fmla="*/ 0 w 20"/>
              <a:gd name="T31" fmla="*/ 12 h 46"/>
              <a:gd name="T32" fmla="*/ 4 w 20"/>
              <a:gd name="T33" fmla="*/ 12 h 46"/>
              <a:gd name="T34" fmla="*/ 2 w 20"/>
              <a:gd name="T35" fmla="*/ 6 h 46"/>
              <a:gd name="T36" fmla="*/ 12 w 20"/>
              <a:gd name="T37" fmla="*/ 0 h 46"/>
              <a:gd name="T38" fmla="*/ 12 w 20"/>
              <a:gd name="T39" fmla="*/ 12 h 46"/>
              <a:gd name="T40" fmla="*/ 18 w 20"/>
              <a:gd name="T41" fmla="*/ 12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"/>
              <a:gd name="T64" fmla="*/ 0 h 46"/>
              <a:gd name="T65" fmla="*/ 20 w 20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" h="46">
                <a:moveTo>
                  <a:pt x="18" y="12"/>
                </a:moveTo>
                <a:lnTo>
                  <a:pt x="18" y="18"/>
                </a:lnTo>
                <a:lnTo>
                  <a:pt x="12" y="20"/>
                </a:lnTo>
                <a:lnTo>
                  <a:pt x="14" y="32"/>
                </a:lnTo>
                <a:lnTo>
                  <a:pt x="14" y="38"/>
                </a:lnTo>
                <a:lnTo>
                  <a:pt x="16" y="38"/>
                </a:lnTo>
                <a:lnTo>
                  <a:pt x="20" y="38"/>
                </a:lnTo>
                <a:lnTo>
                  <a:pt x="20" y="44"/>
                </a:lnTo>
                <a:lnTo>
                  <a:pt x="14" y="46"/>
                </a:lnTo>
                <a:lnTo>
                  <a:pt x="10" y="46"/>
                </a:lnTo>
                <a:lnTo>
                  <a:pt x="6" y="44"/>
                </a:lnTo>
                <a:lnTo>
                  <a:pt x="4" y="40"/>
                </a:lnTo>
                <a:lnTo>
                  <a:pt x="4" y="34"/>
                </a:lnTo>
                <a:lnTo>
                  <a:pt x="4" y="20"/>
                </a:lnTo>
                <a:lnTo>
                  <a:pt x="0" y="20"/>
                </a:lnTo>
                <a:lnTo>
                  <a:pt x="0" y="12"/>
                </a:lnTo>
                <a:lnTo>
                  <a:pt x="4" y="12"/>
                </a:lnTo>
                <a:lnTo>
                  <a:pt x="2" y="6"/>
                </a:lnTo>
                <a:lnTo>
                  <a:pt x="12" y="0"/>
                </a:lnTo>
                <a:lnTo>
                  <a:pt x="12" y="12"/>
                </a:lnTo>
                <a:lnTo>
                  <a:pt x="18" y="1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7" name="Freeform 41"/>
          <p:cNvSpPr>
            <a:spLocks/>
          </p:cNvSpPr>
          <p:nvPr/>
        </p:nvSpPr>
        <p:spPr bwMode="auto">
          <a:xfrm>
            <a:off x="4068763" y="587375"/>
            <a:ext cx="50800" cy="73025"/>
          </a:xfrm>
          <a:custGeom>
            <a:avLst/>
            <a:gdLst>
              <a:gd name="T0" fmla="*/ 10 w 32"/>
              <a:gd name="T1" fmla="*/ 0 h 46"/>
              <a:gd name="T2" fmla="*/ 10 w 32"/>
              <a:gd name="T3" fmla="*/ 18 h 46"/>
              <a:gd name="T4" fmla="*/ 14 w 32"/>
              <a:gd name="T5" fmla="*/ 14 h 46"/>
              <a:gd name="T6" fmla="*/ 20 w 32"/>
              <a:gd name="T7" fmla="*/ 12 h 46"/>
              <a:gd name="T8" fmla="*/ 26 w 32"/>
              <a:gd name="T9" fmla="*/ 12 h 46"/>
              <a:gd name="T10" fmla="*/ 30 w 32"/>
              <a:gd name="T11" fmla="*/ 16 h 46"/>
              <a:gd name="T12" fmla="*/ 30 w 32"/>
              <a:gd name="T13" fmla="*/ 20 h 46"/>
              <a:gd name="T14" fmla="*/ 32 w 32"/>
              <a:gd name="T15" fmla="*/ 26 h 46"/>
              <a:gd name="T16" fmla="*/ 32 w 32"/>
              <a:gd name="T17" fmla="*/ 46 h 46"/>
              <a:gd name="T18" fmla="*/ 24 w 32"/>
              <a:gd name="T19" fmla="*/ 46 h 46"/>
              <a:gd name="T20" fmla="*/ 22 w 32"/>
              <a:gd name="T21" fmla="*/ 28 h 46"/>
              <a:gd name="T22" fmla="*/ 22 w 32"/>
              <a:gd name="T23" fmla="*/ 22 h 46"/>
              <a:gd name="T24" fmla="*/ 20 w 32"/>
              <a:gd name="T25" fmla="*/ 20 h 46"/>
              <a:gd name="T26" fmla="*/ 18 w 32"/>
              <a:gd name="T27" fmla="*/ 18 h 46"/>
              <a:gd name="T28" fmla="*/ 14 w 32"/>
              <a:gd name="T29" fmla="*/ 20 h 46"/>
              <a:gd name="T30" fmla="*/ 10 w 32"/>
              <a:gd name="T31" fmla="*/ 24 h 46"/>
              <a:gd name="T32" fmla="*/ 10 w 32"/>
              <a:gd name="T33" fmla="*/ 30 h 46"/>
              <a:gd name="T34" fmla="*/ 10 w 32"/>
              <a:gd name="T35" fmla="*/ 46 h 46"/>
              <a:gd name="T36" fmla="*/ 2 w 32"/>
              <a:gd name="T37" fmla="*/ 46 h 46"/>
              <a:gd name="T38" fmla="*/ 0 w 32"/>
              <a:gd name="T39" fmla="*/ 0 h 46"/>
              <a:gd name="T40" fmla="*/ 10 w 32"/>
              <a:gd name="T41" fmla="*/ 0 h 4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2"/>
              <a:gd name="T64" fmla="*/ 0 h 46"/>
              <a:gd name="T65" fmla="*/ 32 w 32"/>
              <a:gd name="T66" fmla="*/ 46 h 4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2" h="46">
                <a:moveTo>
                  <a:pt x="10" y="0"/>
                </a:moveTo>
                <a:lnTo>
                  <a:pt x="10" y="18"/>
                </a:lnTo>
                <a:lnTo>
                  <a:pt x="14" y="14"/>
                </a:lnTo>
                <a:lnTo>
                  <a:pt x="20" y="12"/>
                </a:lnTo>
                <a:lnTo>
                  <a:pt x="26" y="12"/>
                </a:lnTo>
                <a:lnTo>
                  <a:pt x="30" y="16"/>
                </a:lnTo>
                <a:lnTo>
                  <a:pt x="30" y="20"/>
                </a:lnTo>
                <a:lnTo>
                  <a:pt x="32" y="26"/>
                </a:lnTo>
                <a:lnTo>
                  <a:pt x="32" y="46"/>
                </a:lnTo>
                <a:lnTo>
                  <a:pt x="24" y="46"/>
                </a:lnTo>
                <a:lnTo>
                  <a:pt x="22" y="28"/>
                </a:lnTo>
                <a:lnTo>
                  <a:pt x="22" y="22"/>
                </a:lnTo>
                <a:lnTo>
                  <a:pt x="20" y="20"/>
                </a:lnTo>
                <a:lnTo>
                  <a:pt x="18" y="18"/>
                </a:lnTo>
                <a:lnTo>
                  <a:pt x="14" y="20"/>
                </a:lnTo>
                <a:lnTo>
                  <a:pt x="10" y="24"/>
                </a:lnTo>
                <a:lnTo>
                  <a:pt x="10" y="30"/>
                </a:lnTo>
                <a:lnTo>
                  <a:pt x="10" y="46"/>
                </a:lnTo>
                <a:lnTo>
                  <a:pt x="2" y="46"/>
                </a:lnTo>
                <a:lnTo>
                  <a:pt x="0" y="0"/>
                </a:lnTo>
                <a:lnTo>
                  <a:pt x="1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8" name="Freeform 42"/>
          <p:cNvSpPr>
            <a:spLocks/>
          </p:cNvSpPr>
          <p:nvPr/>
        </p:nvSpPr>
        <p:spPr bwMode="auto">
          <a:xfrm>
            <a:off x="4157663" y="606425"/>
            <a:ext cx="50800" cy="53975"/>
          </a:xfrm>
          <a:custGeom>
            <a:avLst/>
            <a:gdLst>
              <a:gd name="T0" fmla="*/ 22 w 32"/>
              <a:gd name="T1" fmla="*/ 22 h 34"/>
              <a:gd name="T2" fmla="*/ 30 w 32"/>
              <a:gd name="T3" fmla="*/ 24 h 34"/>
              <a:gd name="T4" fmla="*/ 28 w 32"/>
              <a:gd name="T5" fmla="*/ 28 h 34"/>
              <a:gd name="T6" fmla="*/ 26 w 32"/>
              <a:gd name="T7" fmla="*/ 32 h 34"/>
              <a:gd name="T8" fmla="*/ 22 w 32"/>
              <a:gd name="T9" fmla="*/ 34 h 34"/>
              <a:gd name="T10" fmla="*/ 16 w 32"/>
              <a:gd name="T11" fmla="*/ 34 h 34"/>
              <a:gd name="T12" fmla="*/ 8 w 32"/>
              <a:gd name="T13" fmla="*/ 32 h 34"/>
              <a:gd name="T14" fmla="*/ 4 w 32"/>
              <a:gd name="T15" fmla="*/ 28 h 34"/>
              <a:gd name="T16" fmla="*/ 2 w 32"/>
              <a:gd name="T17" fmla="*/ 24 h 34"/>
              <a:gd name="T18" fmla="*/ 0 w 32"/>
              <a:gd name="T19" fmla="*/ 16 h 34"/>
              <a:gd name="T20" fmla="*/ 2 w 32"/>
              <a:gd name="T21" fmla="*/ 10 h 34"/>
              <a:gd name="T22" fmla="*/ 4 w 32"/>
              <a:gd name="T23" fmla="*/ 4 h 34"/>
              <a:gd name="T24" fmla="*/ 10 w 32"/>
              <a:gd name="T25" fmla="*/ 0 h 34"/>
              <a:gd name="T26" fmla="*/ 16 w 32"/>
              <a:gd name="T27" fmla="*/ 0 h 34"/>
              <a:gd name="T28" fmla="*/ 22 w 32"/>
              <a:gd name="T29" fmla="*/ 0 h 34"/>
              <a:gd name="T30" fmla="*/ 28 w 32"/>
              <a:gd name="T31" fmla="*/ 4 h 34"/>
              <a:gd name="T32" fmla="*/ 30 w 32"/>
              <a:gd name="T33" fmla="*/ 10 h 34"/>
              <a:gd name="T34" fmla="*/ 32 w 32"/>
              <a:gd name="T35" fmla="*/ 20 h 34"/>
              <a:gd name="T36" fmla="*/ 10 w 32"/>
              <a:gd name="T37" fmla="*/ 20 h 34"/>
              <a:gd name="T38" fmla="*/ 12 w 32"/>
              <a:gd name="T39" fmla="*/ 26 h 34"/>
              <a:gd name="T40" fmla="*/ 16 w 32"/>
              <a:gd name="T41" fmla="*/ 28 h 34"/>
              <a:gd name="T42" fmla="*/ 20 w 32"/>
              <a:gd name="T43" fmla="*/ 26 h 34"/>
              <a:gd name="T44" fmla="*/ 20 w 32"/>
              <a:gd name="T45" fmla="*/ 22 h 34"/>
              <a:gd name="T46" fmla="*/ 22 w 32"/>
              <a:gd name="T47" fmla="*/ 22 h 34"/>
              <a:gd name="T48" fmla="*/ 22 w 32"/>
              <a:gd name="T49" fmla="*/ 14 h 34"/>
              <a:gd name="T50" fmla="*/ 20 w 32"/>
              <a:gd name="T51" fmla="*/ 8 h 34"/>
              <a:gd name="T52" fmla="*/ 16 w 32"/>
              <a:gd name="T53" fmla="*/ 6 h 34"/>
              <a:gd name="T54" fmla="*/ 12 w 32"/>
              <a:gd name="T55" fmla="*/ 8 h 34"/>
              <a:gd name="T56" fmla="*/ 10 w 32"/>
              <a:gd name="T57" fmla="*/ 14 h 34"/>
              <a:gd name="T58" fmla="*/ 22 w 32"/>
              <a:gd name="T59" fmla="*/ 14 h 34"/>
              <a:gd name="T60" fmla="*/ 22 w 32"/>
              <a:gd name="T61" fmla="*/ 22 h 3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2"/>
              <a:gd name="T94" fmla="*/ 0 h 34"/>
              <a:gd name="T95" fmla="*/ 32 w 32"/>
              <a:gd name="T96" fmla="*/ 34 h 3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2" h="34">
                <a:moveTo>
                  <a:pt x="22" y="22"/>
                </a:moveTo>
                <a:lnTo>
                  <a:pt x="30" y="24"/>
                </a:lnTo>
                <a:lnTo>
                  <a:pt x="28" y="28"/>
                </a:lnTo>
                <a:lnTo>
                  <a:pt x="26" y="32"/>
                </a:lnTo>
                <a:lnTo>
                  <a:pt x="22" y="34"/>
                </a:lnTo>
                <a:lnTo>
                  <a:pt x="16" y="34"/>
                </a:lnTo>
                <a:lnTo>
                  <a:pt x="8" y="32"/>
                </a:lnTo>
                <a:lnTo>
                  <a:pt x="4" y="28"/>
                </a:lnTo>
                <a:lnTo>
                  <a:pt x="2" y="24"/>
                </a:lnTo>
                <a:lnTo>
                  <a:pt x="0" y="16"/>
                </a:lnTo>
                <a:lnTo>
                  <a:pt x="2" y="10"/>
                </a:lnTo>
                <a:lnTo>
                  <a:pt x="4" y="4"/>
                </a:lnTo>
                <a:lnTo>
                  <a:pt x="10" y="0"/>
                </a:lnTo>
                <a:lnTo>
                  <a:pt x="16" y="0"/>
                </a:lnTo>
                <a:lnTo>
                  <a:pt x="22" y="0"/>
                </a:lnTo>
                <a:lnTo>
                  <a:pt x="28" y="4"/>
                </a:lnTo>
                <a:lnTo>
                  <a:pt x="30" y="10"/>
                </a:lnTo>
                <a:lnTo>
                  <a:pt x="32" y="20"/>
                </a:lnTo>
                <a:lnTo>
                  <a:pt x="10" y="20"/>
                </a:lnTo>
                <a:lnTo>
                  <a:pt x="12" y="26"/>
                </a:lnTo>
                <a:lnTo>
                  <a:pt x="16" y="28"/>
                </a:lnTo>
                <a:lnTo>
                  <a:pt x="20" y="26"/>
                </a:lnTo>
                <a:lnTo>
                  <a:pt x="20" y="22"/>
                </a:lnTo>
                <a:lnTo>
                  <a:pt x="22" y="22"/>
                </a:lnTo>
                <a:lnTo>
                  <a:pt x="22" y="14"/>
                </a:lnTo>
                <a:lnTo>
                  <a:pt x="20" y="8"/>
                </a:lnTo>
                <a:lnTo>
                  <a:pt x="16" y="6"/>
                </a:lnTo>
                <a:lnTo>
                  <a:pt x="12" y="8"/>
                </a:lnTo>
                <a:lnTo>
                  <a:pt x="10" y="14"/>
                </a:lnTo>
                <a:lnTo>
                  <a:pt x="22" y="14"/>
                </a:lnTo>
                <a:lnTo>
                  <a:pt x="22" y="2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99" name="Freeform 43"/>
          <p:cNvSpPr>
            <a:spLocks/>
          </p:cNvSpPr>
          <p:nvPr/>
        </p:nvSpPr>
        <p:spPr bwMode="auto">
          <a:xfrm>
            <a:off x="4214813" y="606425"/>
            <a:ext cx="53975" cy="76200"/>
          </a:xfrm>
          <a:custGeom>
            <a:avLst/>
            <a:gdLst>
              <a:gd name="T0" fmla="*/ 0 w 34"/>
              <a:gd name="T1" fmla="*/ 0 h 48"/>
              <a:gd name="T2" fmla="*/ 8 w 34"/>
              <a:gd name="T3" fmla="*/ 0 h 48"/>
              <a:gd name="T4" fmla="*/ 16 w 34"/>
              <a:gd name="T5" fmla="*/ 24 h 48"/>
              <a:gd name="T6" fmla="*/ 24 w 34"/>
              <a:gd name="T7" fmla="*/ 2 h 48"/>
              <a:gd name="T8" fmla="*/ 34 w 34"/>
              <a:gd name="T9" fmla="*/ 2 h 48"/>
              <a:gd name="T10" fmla="*/ 20 w 34"/>
              <a:gd name="T11" fmla="*/ 34 h 48"/>
              <a:gd name="T12" fmla="*/ 18 w 34"/>
              <a:gd name="T13" fmla="*/ 38 h 48"/>
              <a:gd name="T14" fmla="*/ 16 w 34"/>
              <a:gd name="T15" fmla="*/ 44 h 48"/>
              <a:gd name="T16" fmla="*/ 14 w 34"/>
              <a:gd name="T17" fmla="*/ 46 h 48"/>
              <a:gd name="T18" fmla="*/ 10 w 34"/>
              <a:gd name="T19" fmla="*/ 46 h 48"/>
              <a:gd name="T20" fmla="*/ 6 w 34"/>
              <a:gd name="T21" fmla="*/ 48 h 48"/>
              <a:gd name="T22" fmla="*/ 0 w 34"/>
              <a:gd name="T23" fmla="*/ 46 h 48"/>
              <a:gd name="T24" fmla="*/ 0 w 34"/>
              <a:gd name="T25" fmla="*/ 40 h 48"/>
              <a:gd name="T26" fmla="*/ 4 w 34"/>
              <a:gd name="T27" fmla="*/ 40 h 48"/>
              <a:gd name="T28" fmla="*/ 8 w 34"/>
              <a:gd name="T29" fmla="*/ 38 h 48"/>
              <a:gd name="T30" fmla="*/ 10 w 34"/>
              <a:gd name="T31" fmla="*/ 34 h 48"/>
              <a:gd name="T32" fmla="*/ 0 w 34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48"/>
              <a:gd name="T53" fmla="*/ 34 w 34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48">
                <a:moveTo>
                  <a:pt x="0" y="0"/>
                </a:moveTo>
                <a:lnTo>
                  <a:pt x="8" y="0"/>
                </a:lnTo>
                <a:lnTo>
                  <a:pt x="16" y="24"/>
                </a:lnTo>
                <a:lnTo>
                  <a:pt x="24" y="2"/>
                </a:lnTo>
                <a:lnTo>
                  <a:pt x="34" y="2"/>
                </a:lnTo>
                <a:lnTo>
                  <a:pt x="20" y="34"/>
                </a:lnTo>
                <a:lnTo>
                  <a:pt x="18" y="38"/>
                </a:lnTo>
                <a:lnTo>
                  <a:pt x="16" y="44"/>
                </a:lnTo>
                <a:lnTo>
                  <a:pt x="14" y="46"/>
                </a:lnTo>
                <a:lnTo>
                  <a:pt x="10" y="46"/>
                </a:lnTo>
                <a:lnTo>
                  <a:pt x="6" y="48"/>
                </a:lnTo>
                <a:lnTo>
                  <a:pt x="0" y="46"/>
                </a:lnTo>
                <a:lnTo>
                  <a:pt x="0" y="40"/>
                </a:lnTo>
                <a:lnTo>
                  <a:pt x="4" y="40"/>
                </a:lnTo>
                <a:lnTo>
                  <a:pt x="8" y="38"/>
                </a:lnTo>
                <a:lnTo>
                  <a:pt x="10" y="34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0" name="Freeform 44"/>
          <p:cNvSpPr>
            <a:spLocks/>
          </p:cNvSpPr>
          <p:nvPr/>
        </p:nvSpPr>
        <p:spPr bwMode="auto">
          <a:xfrm>
            <a:off x="4271963" y="609600"/>
            <a:ext cx="50800" cy="53975"/>
          </a:xfrm>
          <a:custGeom>
            <a:avLst/>
            <a:gdLst>
              <a:gd name="T0" fmla="*/ 22 w 32"/>
              <a:gd name="T1" fmla="*/ 24 h 34"/>
              <a:gd name="T2" fmla="*/ 30 w 32"/>
              <a:gd name="T3" fmla="*/ 26 h 34"/>
              <a:gd name="T4" fmla="*/ 28 w 32"/>
              <a:gd name="T5" fmla="*/ 30 h 34"/>
              <a:gd name="T6" fmla="*/ 24 w 32"/>
              <a:gd name="T7" fmla="*/ 32 h 34"/>
              <a:gd name="T8" fmla="*/ 20 w 32"/>
              <a:gd name="T9" fmla="*/ 34 h 34"/>
              <a:gd name="T10" fmla="*/ 16 w 32"/>
              <a:gd name="T11" fmla="*/ 34 h 34"/>
              <a:gd name="T12" fmla="*/ 8 w 32"/>
              <a:gd name="T13" fmla="*/ 32 h 34"/>
              <a:gd name="T14" fmla="*/ 2 w 32"/>
              <a:gd name="T15" fmla="*/ 28 h 34"/>
              <a:gd name="T16" fmla="*/ 0 w 32"/>
              <a:gd name="T17" fmla="*/ 24 h 34"/>
              <a:gd name="T18" fmla="*/ 0 w 32"/>
              <a:gd name="T19" fmla="*/ 16 h 34"/>
              <a:gd name="T20" fmla="*/ 2 w 32"/>
              <a:gd name="T21" fmla="*/ 10 h 34"/>
              <a:gd name="T22" fmla="*/ 6 w 32"/>
              <a:gd name="T23" fmla="*/ 4 h 34"/>
              <a:gd name="T24" fmla="*/ 10 w 32"/>
              <a:gd name="T25" fmla="*/ 0 h 34"/>
              <a:gd name="T26" fmla="*/ 16 w 32"/>
              <a:gd name="T27" fmla="*/ 0 h 34"/>
              <a:gd name="T28" fmla="*/ 24 w 32"/>
              <a:gd name="T29" fmla="*/ 2 h 34"/>
              <a:gd name="T30" fmla="*/ 28 w 32"/>
              <a:gd name="T31" fmla="*/ 6 h 34"/>
              <a:gd name="T32" fmla="*/ 30 w 32"/>
              <a:gd name="T33" fmla="*/ 12 h 34"/>
              <a:gd name="T34" fmla="*/ 32 w 32"/>
              <a:gd name="T35" fmla="*/ 22 h 34"/>
              <a:gd name="T36" fmla="*/ 10 w 32"/>
              <a:gd name="T37" fmla="*/ 20 h 34"/>
              <a:gd name="T38" fmla="*/ 10 w 32"/>
              <a:gd name="T39" fmla="*/ 24 h 34"/>
              <a:gd name="T40" fmla="*/ 10 w 32"/>
              <a:gd name="T41" fmla="*/ 26 h 34"/>
              <a:gd name="T42" fmla="*/ 16 w 32"/>
              <a:gd name="T43" fmla="*/ 28 h 34"/>
              <a:gd name="T44" fmla="*/ 20 w 32"/>
              <a:gd name="T45" fmla="*/ 28 h 34"/>
              <a:gd name="T46" fmla="*/ 20 w 32"/>
              <a:gd name="T47" fmla="*/ 24 h 34"/>
              <a:gd name="T48" fmla="*/ 22 w 32"/>
              <a:gd name="T49" fmla="*/ 24 h 34"/>
              <a:gd name="T50" fmla="*/ 22 w 32"/>
              <a:gd name="T51" fmla="*/ 16 h 34"/>
              <a:gd name="T52" fmla="*/ 22 w 32"/>
              <a:gd name="T53" fmla="*/ 10 h 34"/>
              <a:gd name="T54" fmla="*/ 16 w 32"/>
              <a:gd name="T55" fmla="*/ 6 h 34"/>
              <a:gd name="T56" fmla="*/ 12 w 32"/>
              <a:gd name="T57" fmla="*/ 8 h 34"/>
              <a:gd name="T58" fmla="*/ 10 w 32"/>
              <a:gd name="T59" fmla="*/ 14 h 34"/>
              <a:gd name="T60" fmla="*/ 22 w 32"/>
              <a:gd name="T61" fmla="*/ 16 h 34"/>
              <a:gd name="T62" fmla="*/ 22 w 32"/>
              <a:gd name="T63" fmla="*/ 24 h 3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2"/>
              <a:gd name="T97" fmla="*/ 0 h 34"/>
              <a:gd name="T98" fmla="*/ 32 w 32"/>
              <a:gd name="T99" fmla="*/ 34 h 3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2" h="34">
                <a:moveTo>
                  <a:pt x="22" y="24"/>
                </a:moveTo>
                <a:lnTo>
                  <a:pt x="30" y="26"/>
                </a:lnTo>
                <a:lnTo>
                  <a:pt x="28" y="30"/>
                </a:lnTo>
                <a:lnTo>
                  <a:pt x="24" y="32"/>
                </a:lnTo>
                <a:lnTo>
                  <a:pt x="20" y="34"/>
                </a:lnTo>
                <a:lnTo>
                  <a:pt x="16" y="34"/>
                </a:lnTo>
                <a:lnTo>
                  <a:pt x="8" y="32"/>
                </a:lnTo>
                <a:lnTo>
                  <a:pt x="2" y="28"/>
                </a:lnTo>
                <a:lnTo>
                  <a:pt x="0" y="24"/>
                </a:lnTo>
                <a:lnTo>
                  <a:pt x="0" y="16"/>
                </a:lnTo>
                <a:lnTo>
                  <a:pt x="2" y="10"/>
                </a:lnTo>
                <a:lnTo>
                  <a:pt x="6" y="4"/>
                </a:lnTo>
                <a:lnTo>
                  <a:pt x="10" y="0"/>
                </a:lnTo>
                <a:lnTo>
                  <a:pt x="16" y="0"/>
                </a:lnTo>
                <a:lnTo>
                  <a:pt x="24" y="2"/>
                </a:lnTo>
                <a:lnTo>
                  <a:pt x="28" y="6"/>
                </a:lnTo>
                <a:lnTo>
                  <a:pt x="30" y="12"/>
                </a:lnTo>
                <a:lnTo>
                  <a:pt x="32" y="22"/>
                </a:lnTo>
                <a:lnTo>
                  <a:pt x="10" y="20"/>
                </a:lnTo>
                <a:lnTo>
                  <a:pt x="10" y="24"/>
                </a:lnTo>
                <a:lnTo>
                  <a:pt x="10" y="26"/>
                </a:lnTo>
                <a:lnTo>
                  <a:pt x="16" y="28"/>
                </a:lnTo>
                <a:lnTo>
                  <a:pt x="20" y="28"/>
                </a:lnTo>
                <a:lnTo>
                  <a:pt x="20" y="24"/>
                </a:lnTo>
                <a:lnTo>
                  <a:pt x="22" y="24"/>
                </a:lnTo>
                <a:lnTo>
                  <a:pt x="22" y="16"/>
                </a:lnTo>
                <a:lnTo>
                  <a:pt x="22" y="10"/>
                </a:lnTo>
                <a:lnTo>
                  <a:pt x="16" y="6"/>
                </a:lnTo>
                <a:lnTo>
                  <a:pt x="12" y="8"/>
                </a:lnTo>
                <a:lnTo>
                  <a:pt x="10" y="14"/>
                </a:lnTo>
                <a:lnTo>
                  <a:pt x="22" y="16"/>
                </a:lnTo>
                <a:lnTo>
                  <a:pt x="22" y="2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1" name="Freeform 45"/>
          <p:cNvSpPr>
            <a:spLocks/>
          </p:cNvSpPr>
          <p:nvPr/>
        </p:nvSpPr>
        <p:spPr bwMode="auto">
          <a:xfrm>
            <a:off x="4329113" y="615950"/>
            <a:ext cx="47625" cy="53975"/>
          </a:xfrm>
          <a:custGeom>
            <a:avLst/>
            <a:gdLst>
              <a:gd name="T0" fmla="*/ 0 w 30"/>
              <a:gd name="T1" fmla="*/ 22 h 34"/>
              <a:gd name="T2" fmla="*/ 8 w 30"/>
              <a:gd name="T3" fmla="*/ 22 h 34"/>
              <a:gd name="T4" fmla="*/ 10 w 30"/>
              <a:gd name="T5" fmla="*/ 26 h 34"/>
              <a:gd name="T6" fmla="*/ 14 w 30"/>
              <a:gd name="T7" fmla="*/ 28 h 34"/>
              <a:gd name="T8" fmla="*/ 20 w 30"/>
              <a:gd name="T9" fmla="*/ 26 h 34"/>
              <a:gd name="T10" fmla="*/ 22 w 30"/>
              <a:gd name="T11" fmla="*/ 24 h 34"/>
              <a:gd name="T12" fmla="*/ 20 w 30"/>
              <a:gd name="T13" fmla="*/ 22 h 34"/>
              <a:gd name="T14" fmla="*/ 18 w 30"/>
              <a:gd name="T15" fmla="*/ 22 h 34"/>
              <a:gd name="T16" fmla="*/ 4 w 30"/>
              <a:gd name="T17" fmla="*/ 16 h 34"/>
              <a:gd name="T18" fmla="*/ 2 w 30"/>
              <a:gd name="T19" fmla="*/ 12 h 34"/>
              <a:gd name="T20" fmla="*/ 2 w 30"/>
              <a:gd name="T21" fmla="*/ 8 h 34"/>
              <a:gd name="T22" fmla="*/ 2 w 30"/>
              <a:gd name="T23" fmla="*/ 4 h 34"/>
              <a:gd name="T24" fmla="*/ 6 w 30"/>
              <a:gd name="T25" fmla="*/ 0 h 34"/>
              <a:gd name="T26" fmla="*/ 10 w 30"/>
              <a:gd name="T27" fmla="*/ 0 h 34"/>
              <a:gd name="T28" fmla="*/ 16 w 30"/>
              <a:gd name="T29" fmla="*/ 0 h 34"/>
              <a:gd name="T30" fmla="*/ 22 w 30"/>
              <a:gd name="T31" fmla="*/ 0 h 34"/>
              <a:gd name="T32" fmla="*/ 26 w 30"/>
              <a:gd name="T33" fmla="*/ 2 h 34"/>
              <a:gd name="T34" fmla="*/ 28 w 30"/>
              <a:gd name="T35" fmla="*/ 6 h 34"/>
              <a:gd name="T36" fmla="*/ 30 w 30"/>
              <a:gd name="T37" fmla="*/ 10 h 34"/>
              <a:gd name="T38" fmla="*/ 22 w 30"/>
              <a:gd name="T39" fmla="*/ 10 h 34"/>
              <a:gd name="T40" fmla="*/ 20 w 30"/>
              <a:gd name="T41" fmla="*/ 6 h 34"/>
              <a:gd name="T42" fmla="*/ 16 w 30"/>
              <a:gd name="T43" fmla="*/ 6 h 34"/>
              <a:gd name="T44" fmla="*/ 12 w 30"/>
              <a:gd name="T45" fmla="*/ 6 h 34"/>
              <a:gd name="T46" fmla="*/ 10 w 30"/>
              <a:gd name="T47" fmla="*/ 8 h 34"/>
              <a:gd name="T48" fmla="*/ 10 w 30"/>
              <a:gd name="T49" fmla="*/ 10 h 34"/>
              <a:gd name="T50" fmla="*/ 18 w 30"/>
              <a:gd name="T51" fmla="*/ 12 h 34"/>
              <a:gd name="T52" fmla="*/ 28 w 30"/>
              <a:gd name="T53" fmla="*/ 18 h 34"/>
              <a:gd name="T54" fmla="*/ 30 w 30"/>
              <a:gd name="T55" fmla="*/ 20 h 34"/>
              <a:gd name="T56" fmla="*/ 30 w 30"/>
              <a:gd name="T57" fmla="*/ 24 h 34"/>
              <a:gd name="T58" fmla="*/ 28 w 30"/>
              <a:gd name="T59" fmla="*/ 28 h 34"/>
              <a:gd name="T60" fmla="*/ 26 w 30"/>
              <a:gd name="T61" fmla="*/ 32 h 34"/>
              <a:gd name="T62" fmla="*/ 20 w 30"/>
              <a:gd name="T63" fmla="*/ 34 h 34"/>
              <a:gd name="T64" fmla="*/ 14 w 30"/>
              <a:gd name="T65" fmla="*/ 34 h 34"/>
              <a:gd name="T66" fmla="*/ 8 w 30"/>
              <a:gd name="T67" fmla="*/ 32 h 34"/>
              <a:gd name="T68" fmla="*/ 4 w 30"/>
              <a:gd name="T69" fmla="*/ 30 h 34"/>
              <a:gd name="T70" fmla="*/ 0 w 30"/>
              <a:gd name="T71" fmla="*/ 26 h 34"/>
              <a:gd name="T72" fmla="*/ 0 w 30"/>
              <a:gd name="T73" fmla="*/ 24 h 34"/>
              <a:gd name="T74" fmla="*/ 0 w 30"/>
              <a:gd name="T75" fmla="*/ 22 h 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"/>
              <a:gd name="T115" fmla="*/ 0 h 34"/>
              <a:gd name="T116" fmla="*/ 30 w 30"/>
              <a:gd name="T117" fmla="*/ 34 h 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" h="34">
                <a:moveTo>
                  <a:pt x="0" y="22"/>
                </a:moveTo>
                <a:lnTo>
                  <a:pt x="8" y="22"/>
                </a:lnTo>
                <a:lnTo>
                  <a:pt x="10" y="26"/>
                </a:lnTo>
                <a:lnTo>
                  <a:pt x="14" y="28"/>
                </a:lnTo>
                <a:lnTo>
                  <a:pt x="20" y="26"/>
                </a:lnTo>
                <a:lnTo>
                  <a:pt x="22" y="24"/>
                </a:lnTo>
                <a:lnTo>
                  <a:pt x="20" y="22"/>
                </a:lnTo>
                <a:lnTo>
                  <a:pt x="18" y="22"/>
                </a:lnTo>
                <a:lnTo>
                  <a:pt x="4" y="16"/>
                </a:lnTo>
                <a:lnTo>
                  <a:pt x="2" y="12"/>
                </a:lnTo>
                <a:lnTo>
                  <a:pt x="2" y="8"/>
                </a:lnTo>
                <a:lnTo>
                  <a:pt x="2" y="4"/>
                </a:lnTo>
                <a:lnTo>
                  <a:pt x="6" y="0"/>
                </a:lnTo>
                <a:lnTo>
                  <a:pt x="10" y="0"/>
                </a:lnTo>
                <a:lnTo>
                  <a:pt x="16" y="0"/>
                </a:lnTo>
                <a:lnTo>
                  <a:pt x="22" y="0"/>
                </a:lnTo>
                <a:lnTo>
                  <a:pt x="26" y="2"/>
                </a:lnTo>
                <a:lnTo>
                  <a:pt x="28" y="6"/>
                </a:lnTo>
                <a:lnTo>
                  <a:pt x="30" y="10"/>
                </a:lnTo>
                <a:lnTo>
                  <a:pt x="22" y="10"/>
                </a:lnTo>
                <a:lnTo>
                  <a:pt x="20" y="6"/>
                </a:lnTo>
                <a:lnTo>
                  <a:pt x="16" y="6"/>
                </a:lnTo>
                <a:lnTo>
                  <a:pt x="12" y="6"/>
                </a:lnTo>
                <a:lnTo>
                  <a:pt x="10" y="8"/>
                </a:lnTo>
                <a:lnTo>
                  <a:pt x="10" y="10"/>
                </a:lnTo>
                <a:lnTo>
                  <a:pt x="18" y="12"/>
                </a:lnTo>
                <a:lnTo>
                  <a:pt x="28" y="18"/>
                </a:lnTo>
                <a:lnTo>
                  <a:pt x="30" y="20"/>
                </a:lnTo>
                <a:lnTo>
                  <a:pt x="30" y="24"/>
                </a:lnTo>
                <a:lnTo>
                  <a:pt x="28" y="28"/>
                </a:lnTo>
                <a:lnTo>
                  <a:pt x="26" y="32"/>
                </a:lnTo>
                <a:lnTo>
                  <a:pt x="20" y="34"/>
                </a:lnTo>
                <a:lnTo>
                  <a:pt x="14" y="34"/>
                </a:lnTo>
                <a:lnTo>
                  <a:pt x="8" y="32"/>
                </a:lnTo>
                <a:lnTo>
                  <a:pt x="4" y="30"/>
                </a:lnTo>
                <a:lnTo>
                  <a:pt x="0" y="26"/>
                </a:lnTo>
                <a:lnTo>
                  <a:pt x="0" y="24"/>
                </a:lnTo>
                <a:lnTo>
                  <a:pt x="0" y="2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2" name="Freeform 46"/>
          <p:cNvSpPr>
            <a:spLocks/>
          </p:cNvSpPr>
          <p:nvPr/>
        </p:nvSpPr>
        <p:spPr bwMode="auto">
          <a:xfrm>
            <a:off x="2093913" y="2232025"/>
            <a:ext cx="82550" cy="66675"/>
          </a:xfrm>
          <a:custGeom>
            <a:avLst/>
            <a:gdLst>
              <a:gd name="T0" fmla="*/ 46 w 52"/>
              <a:gd name="T1" fmla="*/ 42 h 42"/>
              <a:gd name="T2" fmla="*/ 0 w 52"/>
              <a:gd name="T3" fmla="*/ 34 h 42"/>
              <a:gd name="T4" fmla="*/ 4 w 52"/>
              <a:gd name="T5" fmla="*/ 16 h 42"/>
              <a:gd name="T6" fmla="*/ 6 w 52"/>
              <a:gd name="T7" fmla="*/ 4 h 42"/>
              <a:gd name="T8" fmla="*/ 12 w 52"/>
              <a:gd name="T9" fmla="*/ 0 h 42"/>
              <a:gd name="T10" fmla="*/ 20 w 52"/>
              <a:gd name="T11" fmla="*/ 0 h 42"/>
              <a:gd name="T12" fmla="*/ 24 w 52"/>
              <a:gd name="T13" fmla="*/ 2 h 42"/>
              <a:gd name="T14" fmla="*/ 28 w 52"/>
              <a:gd name="T15" fmla="*/ 4 h 42"/>
              <a:gd name="T16" fmla="*/ 30 w 52"/>
              <a:gd name="T17" fmla="*/ 8 h 42"/>
              <a:gd name="T18" fmla="*/ 30 w 52"/>
              <a:gd name="T19" fmla="*/ 14 h 42"/>
              <a:gd name="T20" fmla="*/ 34 w 52"/>
              <a:gd name="T21" fmla="*/ 10 h 42"/>
              <a:gd name="T22" fmla="*/ 42 w 52"/>
              <a:gd name="T23" fmla="*/ 6 h 42"/>
              <a:gd name="T24" fmla="*/ 52 w 52"/>
              <a:gd name="T25" fmla="*/ 2 h 42"/>
              <a:gd name="T26" fmla="*/ 50 w 52"/>
              <a:gd name="T27" fmla="*/ 12 h 42"/>
              <a:gd name="T28" fmla="*/ 40 w 52"/>
              <a:gd name="T29" fmla="*/ 18 h 42"/>
              <a:gd name="T30" fmla="*/ 32 w 52"/>
              <a:gd name="T31" fmla="*/ 22 h 42"/>
              <a:gd name="T32" fmla="*/ 30 w 52"/>
              <a:gd name="T33" fmla="*/ 24 h 42"/>
              <a:gd name="T34" fmla="*/ 28 w 52"/>
              <a:gd name="T35" fmla="*/ 28 h 42"/>
              <a:gd name="T36" fmla="*/ 28 w 52"/>
              <a:gd name="T37" fmla="*/ 30 h 42"/>
              <a:gd name="T38" fmla="*/ 46 w 52"/>
              <a:gd name="T39" fmla="*/ 34 h 42"/>
              <a:gd name="T40" fmla="*/ 46 w 52"/>
              <a:gd name="T41" fmla="*/ 42 h 42"/>
              <a:gd name="T42" fmla="*/ 20 w 52"/>
              <a:gd name="T43" fmla="*/ 28 h 42"/>
              <a:gd name="T44" fmla="*/ 22 w 52"/>
              <a:gd name="T45" fmla="*/ 22 h 42"/>
              <a:gd name="T46" fmla="*/ 22 w 52"/>
              <a:gd name="T47" fmla="*/ 14 h 42"/>
              <a:gd name="T48" fmla="*/ 22 w 52"/>
              <a:gd name="T49" fmla="*/ 10 h 42"/>
              <a:gd name="T50" fmla="*/ 18 w 52"/>
              <a:gd name="T51" fmla="*/ 10 h 42"/>
              <a:gd name="T52" fmla="*/ 14 w 52"/>
              <a:gd name="T53" fmla="*/ 10 h 42"/>
              <a:gd name="T54" fmla="*/ 12 w 52"/>
              <a:gd name="T55" fmla="*/ 12 h 42"/>
              <a:gd name="T56" fmla="*/ 10 w 52"/>
              <a:gd name="T57" fmla="*/ 20 h 42"/>
              <a:gd name="T58" fmla="*/ 10 w 52"/>
              <a:gd name="T59" fmla="*/ 26 h 42"/>
              <a:gd name="T60" fmla="*/ 20 w 52"/>
              <a:gd name="T61" fmla="*/ 28 h 42"/>
              <a:gd name="T62" fmla="*/ 46 w 52"/>
              <a:gd name="T63" fmla="*/ 42 h 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52"/>
              <a:gd name="T97" fmla="*/ 0 h 42"/>
              <a:gd name="T98" fmla="*/ 52 w 52"/>
              <a:gd name="T99" fmla="*/ 42 h 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52" h="42">
                <a:moveTo>
                  <a:pt x="46" y="42"/>
                </a:moveTo>
                <a:lnTo>
                  <a:pt x="0" y="34"/>
                </a:lnTo>
                <a:lnTo>
                  <a:pt x="4" y="16"/>
                </a:lnTo>
                <a:lnTo>
                  <a:pt x="6" y="4"/>
                </a:lnTo>
                <a:lnTo>
                  <a:pt x="12" y="0"/>
                </a:lnTo>
                <a:lnTo>
                  <a:pt x="20" y="0"/>
                </a:lnTo>
                <a:lnTo>
                  <a:pt x="24" y="2"/>
                </a:lnTo>
                <a:lnTo>
                  <a:pt x="28" y="4"/>
                </a:lnTo>
                <a:lnTo>
                  <a:pt x="30" y="8"/>
                </a:lnTo>
                <a:lnTo>
                  <a:pt x="30" y="14"/>
                </a:lnTo>
                <a:lnTo>
                  <a:pt x="34" y="10"/>
                </a:lnTo>
                <a:lnTo>
                  <a:pt x="42" y="6"/>
                </a:lnTo>
                <a:lnTo>
                  <a:pt x="52" y="2"/>
                </a:lnTo>
                <a:lnTo>
                  <a:pt x="50" y="12"/>
                </a:lnTo>
                <a:lnTo>
                  <a:pt x="40" y="18"/>
                </a:lnTo>
                <a:lnTo>
                  <a:pt x="32" y="22"/>
                </a:lnTo>
                <a:lnTo>
                  <a:pt x="30" y="24"/>
                </a:lnTo>
                <a:lnTo>
                  <a:pt x="28" y="28"/>
                </a:lnTo>
                <a:lnTo>
                  <a:pt x="28" y="30"/>
                </a:lnTo>
                <a:lnTo>
                  <a:pt x="46" y="34"/>
                </a:lnTo>
                <a:lnTo>
                  <a:pt x="46" y="42"/>
                </a:lnTo>
                <a:lnTo>
                  <a:pt x="20" y="28"/>
                </a:lnTo>
                <a:lnTo>
                  <a:pt x="22" y="22"/>
                </a:lnTo>
                <a:lnTo>
                  <a:pt x="22" y="14"/>
                </a:lnTo>
                <a:lnTo>
                  <a:pt x="22" y="10"/>
                </a:lnTo>
                <a:lnTo>
                  <a:pt x="18" y="10"/>
                </a:lnTo>
                <a:lnTo>
                  <a:pt x="14" y="10"/>
                </a:lnTo>
                <a:lnTo>
                  <a:pt x="12" y="12"/>
                </a:lnTo>
                <a:lnTo>
                  <a:pt x="10" y="20"/>
                </a:lnTo>
                <a:lnTo>
                  <a:pt x="10" y="26"/>
                </a:lnTo>
                <a:lnTo>
                  <a:pt x="20" y="28"/>
                </a:lnTo>
                <a:lnTo>
                  <a:pt x="46" y="4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3" name="Freeform 47"/>
          <p:cNvSpPr>
            <a:spLocks/>
          </p:cNvSpPr>
          <p:nvPr/>
        </p:nvSpPr>
        <p:spPr bwMode="auto">
          <a:xfrm>
            <a:off x="2106613" y="2200275"/>
            <a:ext cx="76200" cy="28575"/>
          </a:xfrm>
          <a:custGeom>
            <a:avLst/>
            <a:gdLst>
              <a:gd name="T0" fmla="*/ 8 w 48"/>
              <a:gd name="T1" fmla="*/ 10 h 18"/>
              <a:gd name="T2" fmla="*/ 0 w 48"/>
              <a:gd name="T3" fmla="*/ 8 h 18"/>
              <a:gd name="T4" fmla="*/ 2 w 48"/>
              <a:gd name="T5" fmla="*/ 0 h 18"/>
              <a:gd name="T6" fmla="*/ 10 w 48"/>
              <a:gd name="T7" fmla="*/ 0 h 18"/>
              <a:gd name="T8" fmla="*/ 8 w 48"/>
              <a:gd name="T9" fmla="*/ 10 h 18"/>
              <a:gd name="T10" fmla="*/ 46 w 48"/>
              <a:gd name="T11" fmla="*/ 18 h 18"/>
              <a:gd name="T12" fmla="*/ 14 w 48"/>
              <a:gd name="T13" fmla="*/ 10 h 18"/>
              <a:gd name="T14" fmla="*/ 16 w 48"/>
              <a:gd name="T15" fmla="*/ 2 h 18"/>
              <a:gd name="T16" fmla="*/ 48 w 48"/>
              <a:gd name="T17" fmla="*/ 8 h 18"/>
              <a:gd name="T18" fmla="*/ 46 w 48"/>
              <a:gd name="T19" fmla="*/ 18 h 18"/>
              <a:gd name="T20" fmla="*/ 8 w 48"/>
              <a:gd name="T21" fmla="*/ 10 h 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8"/>
              <a:gd name="T34" fmla="*/ 0 h 18"/>
              <a:gd name="T35" fmla="*/ 48 w 48"/>
              <a:gd name="T36" fmla="*/ 18 h 1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8" h="18">
                <a:moveTo>
                  <a:pt x="8" y="10"/>
                </a:moveTo>
                <a:lnTo>
                  <a:pt x="0" y="8"/>
                </a:lnTo>
                <a:lnTo>
                  <a:pt x="2" y="0"/>
                </a:lnTo>
                <a:lnTo>
                  <a:pt x="10" y="0"/>
                </a:lnTo>
                <a:lnTo>
                  <a:pt x="8" y="10"/>
                </a:lnTo>
                <a:lnTo>
                  <a:pt x="46" y="18"/>
                </a:lnTo>
                <a:lnTo>
                  <a:pt x="14" y="10"/>
                </a:lnTo>
                <a:lnTo>
                  <a:pt x="16" y="2"/>
                </a:lnTo>
                <a:lnTo>
                  <a:pt x="48" y="8"/>
                </a:lnTo>
                <a:lnTo>
                  <a:pt x="46" y="18"/>
                </a:lnTo>
                <a:lnTo>
                  <a:pt x="8" y="1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4" name="Freeform 48"/>
          <p:cNvSpPr>
            <a:spLocks/>
          </p:cNvSpPr>
          <p:nvPr/>
        </p:nvSpPr>
        <p:spPr bwMode="auto">
          <a:xfrm>
            <a:off x="2138363" y="2139950"/>
            <a:ext cx="73025" cy="63500"/>
          </a:xfrm>
          <a:custGeom>
            <a:avLst/>
            <a:gdLst>
              <a:gd name="T0" fmla="*/ 32 w 46"/>
              <a:gd name="T1" fmla="*/ 40 h 40"/>
              <a:gd name="T2" fmla="*/ 34 w 46"/>
              <a:gd name="T3" fmla="*/ 30 h 40"/>
              <a:gd name="T4" fmla="*/ 38 w 46"/>
              <a:gd name="T5" fmla="*/ 30 h 40"/>
              <a:gd name="T6" fmla="*/ 40 w 46"/>
              <a:gd name="T7" fmla="*/ 26 h 40"/>
              <a:gd name="T8" fmla="*/ 40 w 46"/>
              <a:gd name="T9" fmla="*/ 20 h 40"/>
              <a:gd name="T10" fmla="*/ 38 w 46"/>
              <a:gd name="T11" fmla="*/ 18 h 40"/>
              <a:gd name="T12" fmla="*/ 34 w 46"/>
              <a:gd name="T13" fmla="*/ 16 h 40"/>
              <a:gd name="T14" fmla="*/ 30 w 46"/>
              <a:gd name="T15" fmla="*/ 16 h 40"/>
              <a:gd name="T16" fmla="*/ 32 w 46"/>
              <a:gd name="T17" fmla="*/ 20 h 40"/>
              <a:gd name="T18" fmla="*/ 32 w 46"/>
              <a:gd name="T19" fmla="*/ 26 h 40"/>
              <a:gd name="T20" fmla="*/ 30 w 46"/>
              <a:gd name="T21" fmla="*/ 32 h 40"/>
              <a:gd name="T22" fmla="*/ 24 w 46"/>
              <a:gd name="T23" fmla="*/ 36 h 40"/>
              <a:gd name="T24" fmla="*/ 18 w 46"/>
              <a:gd name="T25" fmla="*/ 36 h 40"/>
              <a:gd name="T26" fmla="*/ 12 w 46"/>
              <a:gd name="T27" fmla="*/ 36 h 40"/>
              <a:gd name="T28" fmla="*/ 6 w 46"/>
              <a:gd name="T29" fmla="*/ 34 h 40"/>
              <a:gd name="T30" fmla="*/ 2 w 46"/>
              <a:gd name="T31" fmla="*/ 30 h 40"/>
              <a:gd name="T32" fmla="*/ 0 w 46"/>
              <a:gd name="T33" fmla="*/ 24 h 40"/>
              <a:gd name="T34" fmla="*/ 0 w 46"/>
              <a:gd name="T35" fmla="*/ 18 h 40"/>
              <a:gd name="T36" fmla="*/ 2 w 46"/>
              <a:gd name="T37" fmla="*/ 14 h 40"/>
              <a:gd name="T38" fmla="*/ 6 w 46"/>
              <a:gd name="T39" fmla="*/ 10 h 40"/>
              <a:gd name="T40" fmla="*/ 2 w 46"/>
              <a:gd name="T41" fmla="*/ 8 h 40"/>
              <a:gd name="T42" fmla="*/ 4 w 46"/>
              <a:gd name="T43" fmla="*/ 0 h 40"/>
              <a:gd name="T44" fmla="*/ 34 w 46"/>
              <a:gd name="T45" fmla="*/ 8 h 40"/>
              <a:gd name="T46" fmla="*/ 42 w 46"/>
              <a:gd name="T47" fmla="*/ 10 h 40"/>
              <a:gd name="T48" fmla="*/ 46 w 46"/>
              <a:gd name="T49" fmla="*/ 14 h 40"/>
              <a:gd name="T50" fmla="*/ 46 w 46"/>
              <a:gd name="T51" fmla="*/ 20 h 40"/>
              <a:gd name="T52" fmla="*/ 46 w 46"/>
              <a:gd name="T53" fmla="*/ 26 h 40"/>
              <a:gd name="T54" fmla="*/ 44 w 46"/>
              <a:gd name="T55" fmla="*/ 34 h 40"/>
              <a:gd name="T56" fmla="*/ 40 w 46"/>
              <a:gd name="T57" fmla="*/ 38 h 40"/>
              <a:gd name="T58" fmla="*/ 36 w 46"/>
              <a:gd name="T59" fmla="*/ 40 h 40"/>
              <a:gd name="T60" fmla="*/ 34 w 46"/>
              <a:gd name="T61" fmla="*/ 40 h 40"/>
              <a:gd name="T62" fmla="*/ 32 w 46"/>
              <a:gd name="T63" fmla="*/ 40 h 40"/>
              <a:gd name="T64" fmla="*/ 14 w 46"/>
              <a:gd name="T65" fmla="*/ 28 h 40"/>
              <a:gd name="T66" fmla="*/ 18 w 46"/>
              <a:gd name="T67" fmla="*/ 28 h 40"/>
              <a:gd name="T68" fmla="*/ 22 w 46"/>
              <a:gd name="T69" fmla="*/ 26 h 40"/>
              <a:gd name="T70" fmla="*/ 24 w 46"/>
              <a:gd name="T71" fmla="*/ 26 h 40"/>
              <a:gd name="T72" fmla="*/ 26 w 46"/>
              <a:gd name="T73" fmla="*/ 22 h 40"/>
              <a:gd name="T74" fmla="*/ 26 w 46"/>
              <a:gd name="T75" fmla="*/ 20 h 40"/>
              <a:gd name="T76" fmla="*/ 24 w 46"/>
              <a:gd name="T77" fmla="*/ 16 h 40"/>
              <a:gd name="T78" fmla="*/ 22 w 46"/>
              <a:gd name="T79" fmla="*/ 14 h 40"/>
              <a:gd name="T80" fmla="*/ 18 w 46"/>
              <a:gd name="T81" fmla="*/ 12 h 40"/>
              <a:gd name="T82" fmla="*/ 14 w 46"/>
              <a:gd name="T83" fmla="*/ 12 h 40"/>
              <a:gd name="T84" fmla="*/ 10 w 46"/>
              <a:gd name="T85" fmla="*/ 14 h 40"/>
              <a:gd name="T86" fmla="*/ 8 w 46"/>
              <a:gd name="T87" fmla="*/ 14 h 40"/>
              <a:gd name="T88" fmla="*/ 6 w 46"/>
              <a:gd name="T89" fmla="*/ 18 h 40"/>
              <a:gd name="T90" fmla="*/ 6 w 46"/>
              <a:gd name="T91" fmla="*/ 20 h 40"/>
              <a:gd name="T92" fmla="*/ 8 w 46"/>
              <a:gd name="T93" fmla="*/ 24 h 40"/>
              <a:gd name="T94" fmla="*/ 10 w 46"/>
              <a:gd name="T95" fmla="*/ 26 h 40"/>
              <a:gd name="T96" fmla="*/ 14 w 46"/>
              <a:gd name="T97" fmla="*/ 28 h 40"/>
              <a:gd name="T98" fmla="*/ 32 w 46"/>
              <a:gd name="T99" fmla="*/ 40 h 4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"/>
              <a:gd name="T151" fmla="*/ 0 h 40"/>
              <a:gd name="T152" fmla="*/ 46 w 46"/>
              <a:gd name="T153" fmla="*/ 40 h 4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" h="40">
                <a:moveTo>
                  <a:pt x="32" y="40"/>
                </a:moveTo>
                <a:lnTo>
                  <a:pt x="34" y="30"/>
                </a:lnTo>
                <a:lnTo>
                  <a:pt x="38" y="30"/>
                </a:lnTo>
                <a:lnTo>
                  <a:pt x="40" y="26"/>
                </a:lnTo>
                <a:lnTo>
                  <a:pt x="40" y="20"/>
                </a:lnTo>
                <a:lnTo>
                  <a:pt x="38" y="18"/>
                </a:lnTo>
                <a:lnTo>
                  <a:pt x="34" y="16"/>
                </a:lnTo>
                <a:lnTo>
                  <a:pt x="30" y="16"/>
                </a:lnTo>
                <a:lnTo>
                  <a:pt x="32" y="20"/>
                </a:lnTo>
                <a:lnTo>
                  <a:pt x="32" y="26"/>
                </a:lnTo>
                <a:lnTo>
                  <a:pt x="30" y="32"/>
                </a:lnTo>
                <a:lnTo>
                  <a:pt x="24" y="36"/>
                </a:lnTo>
                <a:lnTo>
                  <a:pt x="18" y="36"/>
                </a:lnTo>
                <a:lnTo>
                  <a:pt x="12" y="36"/>
                </a:lnTo>
                <a:lnTo>
                  <a:pt x="6" y="34"/>
                </a:lnTo>
                <a:lnTo>
                  <a:pt x="2" y="30"/>
                </a:lnTo>
                <a:lnTo>
                  <a:pt x="0" y="24"/>
                </a:lnTo>
                <a:lnTo>
                  <a:pt x="0" y="18"/>
                </a:lnTo>
                <a:lnTo>
                  <a:pt x="2" y="14"/>
                </a:lnTo>
                <a:lnTo>
                  <a:pt x="6" y="10"/>
                </a:lnTo>
                <a:lnTo>
                  <a:pt x="2" y="8"/>
                </a:lnTo>
                <a:lnTo>
                  <a:pt x="4" y="0"/>
                </a:lnTo>
                <a:lnTo>
                  <a:pt x="34" y="8"/>
                </a:lnTo>
                <a:lnTo>
                  <a:pt x="42" y="10"/>
                </a:lnTo>
                <a:lnTo>
                  <a:pt x="46" y="14"/>
                </a:lnTo>
                <a:lnTo>
                  <a:pt x="46" y="20"/>
                </a:lnTo>
                <a:lnTo>
                  <a:pt x="46" y="26"/>
                </a:lnTo>
                <a:lnTo>
                  <a:pt x="44" y="34"/>
                </a:lnTo>
                <a:lnTo>
                  <a:pt x="40" y="38"/>
                </a:lnTo>
                <a:lnTo>
                  <a:pt x="36" y="40"/>
                </a:lnTo>
                <a:lnTo>
                  <a:pt x="34" y="40"/>
                </a:lnTo>
                <a:lnTo>
                  <a:pt x="32" y="40"/>
                </a:lnTo>
                <a:lnTo>
                  <a:pt x="14" y="28"/>
                </a:lnTo>
                <a:lnTo>
                  <a:pt x="18" y="28"/>
                </a:lnTo>
                <a:lnTo>
                  <a:pt x="22" y="26"/>
                </a:lnTo>
                <a:lnTo>
                  <a:pt x="24" y="26"/>
                </a:lnTo>
                <a:lnTo>
                  <a:pt x="26" y="22"/>
                </a:lnTo>
                <a:lnTo>
                  <a:pt x="26" y="20"/>
                </a:lnTo>
                <a:lnTo>
                  <a:pt x="24" y="16"/>
                </a:lnTo>
                <a:lnTo>
                  <a:pt x="22" y="14"/>
                </a:lnTo>
                <a:lnTo>
                  <a:pt x="18" y="12"/>
                </a:lnTo>
                <a:lnTo>
                  <a:pt x="14" y="12"/>
                </a:lnTo>
                <a:lnTo>
                  <a:pt x="10" y="14"/>
                </a:lnTo>
                <a:lnTo>
                  <a:pt x="8" y="14"/>
                </a:lnTo>
                <a:lnTo>
                  <a:pt x="6" y="18"/>
                </a:lnTo>
                <a:lnTo>
                  <a:pt x="6" y="20"/>
                </a:lnTo>
                <a:lnTo>
                  <a:pt x="8" y="24"/>
                </a:lnTo>
                <a:lnTo>
                  <a:pt x="10" y="26"/>
                </a:lnTo>
                <a:lnTo>
                  <a:pt x="14" y="28"/>
                </a:lnTo>
                <a:lnTo>
                  <a:pt x="32" y="4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5" name="Freeform 49"/>
          <p:cNvSpPr>
            <a:spLocks/>
          </p:cNvSpPr>
          <p:nvPr/>
        </p:nvSpPr>
        <p:spPr bwMode="auto">
          <a:xfrm>
            <a:off x="2128838" y="2082800"/>
            <a:ext cx="82550" cy="57150"/>
          </a:xfrm>
          <a:custGeom>
            <a:avLst/>
            <a:gdLst>
              <a:gd name="T0" fmla="*/ 2 w 52"/>
              <a:gd name="T1" fmla="*/ 16 h 36"/>
              <a:gd name="T2" fmla="*/ 20 w 52"/>
              <a:gd name="T3" fmla="*/ 20 h 36"/>
              <a:gd name="T4" fmla="*/ 16 w 52"/>
              <a:gd name="T5" fmla="*/ 14 h 36"/>
              <a:gd name="T6" fmla="*/ 16 w 52"/>
              <a:gd name="T7" fmla="*/ 8 h 36"/>
              <a:gd name="T8" fmla="*/ 20 w 52"/>
              <a:gd name="T9" fmla="*/ 4 h 36"/>
              <a:gd name="T10" fmla="*/ 24 w 52"/>
              <a:gd name="T11" fmla="*/ 0 h 36"/>
              <a:gd name="T12" fmla="*/ 28 w 52"/>
              <a:gd name="T13" fmla="*/ 0 h 36"/>
              <a:gd name="T14" fmla="*/ 34 w 52"/>
              <a:gd name="T15" fmla="*/ 2 h 36"/>
              <a:gd name="T16" fmla="*/ 52 w 52"/>
              <a:gd name="T17" fmla="*/ 6 h 36"/>
              <a:gd name="T18" fmla="*/ 50 w 52"/>
              <a:gd name="T19" fmla="*/ 16 h 36"/>
              <a:gd name="T20" fmla="*/ 34 w 52"/>
              <a:gd name="T21" fmla="*/ 10 h 36"/>
              <a:gd name="T22" fmla="*/ 26 w 52"/>
              <a:gd name="T23" fmla="*/ 10 h 36"/>
              <a:gd name="T24" fmla="*/ 24 w 52"/>
              <a:gd name="T25" fmla="*/ 10 h 36"/>
              <a:gd name="T26" fmla="*/ 22 w 52"/>
              <a:gd name="T27" fmla="*/ 14 h 36"/>
              <a:gd name="T28" fmla="*/ 22 w 52"/>
              <a:gd name="T29" fmla="*/ 18 h 36"/>
              <a:gd name="T30" fmla="*/ 26 w 52"/>
              <a:gd name="T31" fmla="*/ 20 h 36"/>
              <a:gd name="T32" fmla="*/ 30 w 52"/>
              <a:gd name="T33" fmla="*/ 24 h 36"/>
              <a:gd name="T34" fmla="*/ 46 w 52"/>
              <a:gd name="T35" fmla="*/ 28 h 36"/>
              <a:gd name="T36" fmla="*/ 44 w 52"/>
              <a:gd name="T37" fmla="*/ 36 h 36"/>
              <a:gd name="T38" fmla="*/ 0 w 52"/>
              <a:gd name="T39" fmla="*/ 24 h 36"/>
              <a:gd name="T40" fmla="*/ 2 w 52"/>
              <a:gd name="T41" fmla="*/ 16 h 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"/>
              <a:gd name="T64" fmla="*/ 0 h 36"/>
              <a:gd name="T65" fmla="*/ 52 w 52"/>
              <a:gd name="T66" fmla="*/ 36 h 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" h="36">
                <a:moveTo>
                  <a:pt x="2" y="16"/>
                </a:moveTo>
                <a:lnTo>
                  <a:pt x="20" y="20"/>
                </a:lnTo>
                <a:lnTo>
                  <a:pt x="16" y="14"/>
                </a:lnTo>
                <a:lnTo>
                  <a:pt x="16" y="8"/>
                </a:lnTo>
                <a:lnTo>
                  <a:pt x="20" y="4"/>
                </a:lnTo>
                <a:lnTo>
                  <a:pt x="24" y="0"/>
                </a:lnTo>
                <a:lnTo>
                  <a:pt x="28" y="0"/>
                </a:lnTo>
                <a:lnTo>
                  <a:pt x="34" y="2"/>
                </a:lnTo>
                <a:lnTo>
                  <a:pt x="52" y="6"/>
                </a:lnTo>
                <a:lnTo>
                  <a:pt x="50" y="16"/>
                </a:lnTo>
                <a:lnTo>
                  <a:pt x="34" y="10"/>
                </a:lnTo>
                <a:lnTo>
                  <a:pt x="26" y="10"/>
                </a:lnTo>
                <a:lnTo>
                  <a:pt x="24" y="10"/>
                </a:lnTo>
                <a:lnTo>
                  <a:pt x="22" y="14"/>
                </a:lnTo>
                <a:lnTo>
                  <a:pt x="22" y="18"/>
                </a:lnTo>
                <a:lnTo>
                  <a:pt x="26" y="20"/>
                </a:lnTo>
                <a:lnTo>
                  <a:pt x="30" y="24"/>
                </a:lnTo>
                <a:lnTo>
                  <a:pt x="46" y="28"/>
                </a:lnTo>
                <a:lnTo>
                  <a:pt x="44" y="36"/>
                </a:lnTo>
                <a:lnTo>
                  <a:pt x="0" y="24"/>
                </a:lnTo>
                <a:lnTo>
                  <a:pt x="2" y="16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6" name="Freeform 50"/>
          <p:cNvSpPr>
            <a:spLocks/>
          </p:cNvSpPr>
          <p:nvPr/>
        </p:nvSpPr>
        <p:spPr bwMode="auto">
          <a:xfrm>
            <a:off x="2151063" y="2041525"/>
            <a:ext cx="73025" cy="34925"/>
          </a:xfrm>
          <a:custGeom>
            <a:avLst/>
            <a:gdLst>
              <a:gd name="T0" fmla="*/ 14 w 46"/>
              <a:gd name="T1" fmla="*/ 0 h 22"/>
              <a:gd name="T2" fmla="*/ 20 w 46"/>
              <a:gd name="T3" fmla="*/ 2 h 22"/>
              <a:gd name="T4" fmla="*/ 18 w 46"/>
              <a:gd name="T5" fmla="*/ 8 h 22"/>
              <a:gd name="T6" fmla="*/ 32 w 46"/>
              <a:gd name="T7" fmla="*/ 12 h 22"/>
              <a:gd name="T8" fmla="*/ 36 w 46"/>
              <a:gd name="T9" fmla="*/ 12 h 22"/>
              <a:gd name="T10" fmla="*/ 38 w 46"/>
              <a:gd name="T11" fmla="*/ 12 h 22"/>
              <a:gd name="T12" fmla="*/ 38 w 46"/>
              <a:gd name="T13" fmla="*/ 8 h 22"/>
              <a:gd name="T14" fmla="*/ 46 w 46"/>
              <a:gd name="T15" fmla="*/ 8 h 22"/>
              <a:gd name="T16" fmla="*/ 44 w 46"/>
              <a:gd name="T17" fmla="*/ 16 h 22"/>
              <a:gd name="T18" fmla="*/ 42 w 46"/>
              <a:gd name="T19" fmla="*/ 20 h 22"/>
              <a:gd name="T20" fmla="*/ 40 w 46"/>
              <a:gd name="T21" fmla="*/ 22 h 22"/>
              <a:gd name="T22" fmla="*/ 36 w 46"/>
              <a:gd name="T23" fmla="*/ 22 h 22"/>
              <a:gd name="T24" fmla="*/ 30 w 46"/>
              <a:gd name="T25" fmla="*/ 20 h 22"/>
              <a:gd name="T26" fmla="*/ 16 w 46"/>
              <a:gd name="T27" fmla="*/ 16 h 22"/>
              <a:gd name="T28" fmla="*/ 16 w 46"/>
              <a:gd name="T29" fmla="*/ 20 h 22"/>
              <a:gd name="T30" fmla="*/ 8 w 46"/>
              <a:gd name="T31" fmla="*/ 18 h 22"/>
              <a:gd name="T32" fmla="*/ 10 w 46"/>
              <a:gd name="T33" fmla="*/ 14 h 22"/>
              <a:gd name="T34" fmla="*/ 4 w 46"/>
              <a:gd name="T35" fmla="*/ 12 h 22"/>
              <a:gd name="T36" fmla="*/ 0 w 46"/>
              <a:gd name="T37" fmla="*/ 2 h 22"/>
              <a:gd name="T38" fmla="*/ 12 w 46"/>
              <a:gd name="T39" fmla="*/ 6 h 22"/>
              <a:gd name="T40" fmla="*/ 14 w 46"/>
              <a:gd name="T41" fmla="*/ 0 h 2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22"/>
              <a:gd name="T65" fmla="*/ 46 w 46"/>
              <a:gd name="T66" fmla="*/ 22 h 2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22">
                <a:moveTo>
                  <a:pt x="14" y="0"/>
                </a:moveTo>
                <a:lnTo>
                  <a:pt x="20" y="2"/>
                </a:lnTo>
                <a:lnTo>
                  <a:pt x="18" y="8"/>
                </a:lnTo>
                <a:lnTo>
                  <a:pt x="32" y="12"/>
                </a:lnTo>
                <a:lnTo>
                  <a:pt x="36" y="12"/>
                </a:lnTo>
                <a:lnTo>
                  <a:pt x="38" y="12"/>
                </a:lnTo>
                <a:lnTo>
                  <a:pt x="38" y="8"/>
                </a:lnTo>
                <a:lnTo>
                  <a:pt x="46" y="8"/>
                </a:lnTo>
                <a:lnTo>
                  <a:pt x="44" y="16"/>
                </a:lnTo>
                <a:lnTo>
                  <a:pt x="42" y="20"/>
                </a:lnTo>
                <a:lnTo>
                  <a:pt x="40" y="22"/>
                </a:lnTo>
                <a:lnTo>
                  <a:pt x="36" y="22"/>
                </a:lnTo>
                <a:lnTo>
                  <a:pt x="30" y="20"/>
                </a:lnTo>
                <a:lnTo>
                  <a:pt x="16" y="16"/>
                </a:lnTo>
                <a:lnTo>
                  <a:pt x="16" y="20"/>
                </a:lnTo>
                <a:lnTo>
                  <a:pt x="8" y="18"/>
                </a:lnTo>
                <a:lnTo>
                  <a:pt x="10" y="14"/>
                </a:lnTo>
                <a:lnTo>
                  <a:pt x="4" y="12"/>
                </a:lnTo>
                <a:lnTo>
                  <a:pt x="0" y="2"/>
                </a:lnTo>
                <a:lnTo>
                  <a:pt x="12" y="6"/>
                </a:lnTo>
                <a:lnTo>
                  <a:pt x="14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7" name="Freeform 51"/>
          <p:cNvSpPr>
            <a:spLocks/>
          </p:cNvSpPr>
          <p:nvPr/>
        </p:nvSpPr>
        <p:spPr bwMode="auto">
          <a:xfrm>
            <a:off x="2189163" y="1968500"/>
            <a:ext cx="57150" cy="50800"/>
          </a:xfrm>
          <a:custGeom>
            <a:avLst/>
            <a:gdLst>
              <a:gd name="T0" fmla="*/ 26 w 36"/>
              <a:gd name="T1" fmla="*/ 12 h 32"/>
              <a:gd name="T2" fmla="*/ 30 w 36"/>
              <a:gd name="T3" fmla="*/ 4 h 32"/>
              <a:gd name="T4" fmla="*/ 32 w 36"/>
              <a:gd name="T5" fmla="*/ 6 h 32"/>
              <a:gd name="T6" fmla="*/ 34 w 36"/>
              <a:gd name="T7" fmla="*/ 10 h 32"/>
              <a:gd name="T8" fmla="*/ 36 w 36"/>
              <a:gd name="T9" fmla="*/ 16 h 32"/>
              <a:gd name="T10" fmla="*/ 34 w 36"/>
              <a:gd name="T11" fmla="*/ 20 h 32"/>
              <a:gd name="T12" fmla="*/ 30 w 36"/>
              <a:gd name="T13" fmla="*/ 26 h 32"/>
              <a:gd name="T14" fmla="*/ 24 w 36"/>
              <a:gd name="T15" fmla="*/ 30 h 32"/>
              <a:gd name="T16" fmla="*/ 18 w 36"/>
              <a:gd name="T17" fmla="*/ 32 h 32"/>
              <a:gd name="T18" fmla="*/ 12 w 36"/>
              <a:gd name="T19" fmla="*/ 30 h 32"/>
              <a:gd name="T20" fmla="*/ 6 w 36"/>
              <a:gd name="T21" fmla="*/ 26 h 32"/>
              <a:gd name="T22" fmla="*/ 2 w 36"/>
              <a:gd name="T23" fmla="*/ 22 h 32"/>
              <a:gd name="T24" fmla="*/ 0 w 36"/>
              <a:gd name="T25" fmla="*/ 16 h 32"/>
              <a:gd name="T26" fmla="*/ 0 w 36"/>
              <a:gd name="T27" fmla="*/ 10 h 32"/>
              <a:gd name="T28" fmla="*/ 4 w 36"/>
              <a:gd name="T29" fmla="*/ 4 h 32"/>
              <a:gd name="T30" fmla="*/ 10 w 36"/>
              <a:gd name="T31" fmla="*/ 0 h 32"/>
              <a:gd name="T32" fmla="*/ 16 w 36"/>
              <a:gd name="T33" fmla="*/ 0 h 32"/>
              <a:gd name="T34" fmla="*/ 24 w 36"/>
              <a:gd name="T35" fmla="*/ 2 h 32"/>
              <a:gd name="T36" fmla="*/ 18 w 36"/>
              <a:gd name="T37" fmla="*/ 22 h 32"/>
              <a:gd name="T38" fmla="*/ 22 w 36"/>
              <a:gd name="T39" fmla="*/ 22 h 32"/>
              <a:gd name="T40" fmla="*/ 24 w 36"/>
              <a:gd name="T41" fmla="*/ 22 h 32"/>
              <a:gd name="T42" fmla="*/ 28 w 36"/>
              <a:gd name="T43" fmla="*/ 18 h 32"/>
              <a:gd name="T44" fmla="*/ 28 w 36"/>
              <a:gd name="T45" fmla="*/ 14 h 32"/>
              <a:gd name="T46" fmla="*/ 28 w 36"/>
              <a:gd name="T47" fmla="*/ 12 h 32"/>
              <a:gd name="T48" fmla="*/ 26 w 36"/>
              <a:gd name="T49" fmla="*/ 12 h 32"/>
              <a:gd name="T50" fmla="*/ 16 w 36"/>
              <a:gd name="T51" fmla="*/ 8 h 32"/>
              <a:gd name="T52" fmla="*/ 10 w 36"/>
              <a:gd name="T53" fmla="*/ 8 h 32"/>
              <a:gd name="T54" fmla="*/ 8 w 36"/>
              <a:gd name="T55" fmla="*/ 12 h 32"/>
              <a:gd name="T56" fmla="*/ 8 w 36"/>
              <a:gd name="T57" fmla="*/ 16 h 32"/>
              <a:gd name="T58" fmla="*/ 12 w 36"/>
              <a:gd name="T59" fmla="*/ 20 h 32"/>
              <a:gd name="T60" fmla="*/ 16 w 36"/>
              <a:gd name="T61" fmla="*/ 8 h 32"/>
              <a:gd name="T62" fmla="*/ 26 w 36"/>
              <a:gd name="T63" fmla="*/ 12 h 3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6"/>
              <a:gd name="T97" fmla="*/ 0 h 32"/>
              <a:gd name="T98" fmla="*/ 36 w 36"/>
              <a:gd name="T99" fmla="*/ 32 h 3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6" h="32">
                <a:moveTo>
                  <a:pt x="26" y="12"/>
                </a:moveTo>
                <a:lnTo>
                  <a:pt x="30" y="4"/>
                </a:lnTo>
                <a:lnTo>
                  <a:pt x="32" y="6"/>
                </a:lnTo>
                <a:lnTo>
                  <a:pt x="34" y="10"/>
                </a:lnTo>
                <a:lnTo>
                  <a:pt x="36" y="16"/>
                </a:lnTo>
                <a:lnTo>
                  <a:pt x="34" y="20"/>
                </a:lnTo>
                <a:lnTo>
                  <a:pt x="30" y="26"/>
                </a:lnTo>
                <a:lnTo>
                  <a:pt x="24" y="30"/>
                </a:lnTo>
                <a:lnTo>
                  <a:pt x="18" y="32"/>
                </a:lnTo>
                <a:lnTo>
                  <a:pt x="12" y="30"/>
                </a:lnTo>
                <a:lnTo>
                  <a:pt x="6" y="26"/>
                </a:lnTo>
                <a:lnTo>
                  <a:pt x="2" y="22"/>
                </a:lnTo>
                <a:lnTo>
                  <a:pt x="0" y="16"/>
                </a:lnTo>
                <a:lnTo>
                  <a:pt x="0" y="10"/>
                </a:lnTo>
                <a:lnTo>
                  <a:pt x="4" y="4"/>
                </a:lnTo>
                <a:lnTo>
                  <a:pt x="10" y="0"/>
                </a:lnTo>
                <a:lnTo>
                  <a:pt x="16" y="0"/>
                </a:lnTo>
                <a:lnTo>
                  <a:pt x="24" y="2"/>
                </a:lnTo>
                <a:lnTo>
                  <a:pt x="18" y="22"/>
                </a:lnTo>
                <a:lnTo>
                  <a:pt x="22" y="22"/>
                </a:lnTo>
                <a:lnTo>
                  <a:pt x="24" y="22"/>
                </a:lnTo>
                <a:lnTo>
                  <a:pt x="28" y="18"/>
                </a:lnTo>
                <a:lnTo>
                  <a:pt x="28" y="14"/>
                </a:lnTo>
                <a:lnTo>
                  <a:pt x="28" y="12"/>
                </a:lnTo>
                <a:lnTo>
                  <a:pt x="26" y="12"/>
                </a:lnTo>
                <a:lnTo>
                  <a:pt x="16" y="8"/>
                </a:lnTo>
                <a:lnTo>
                  <a:pt x="10" y="8"/>
                </a:lnTo>
                <a:lnTo>
                  <a:pt x="8" y="12"/>
                </a:lnTo>
                <a:lnTo>
                  <a:pt x="8" y="16"/>
                </a:lnTo>
                <a:lnTo>
                  <a:pt x="12" y="20"/>
                </a:lnTo>
                <a:lnTo>
                  <a:pt x="16" y="8"/>
                </a:lnTo>
                <a:lnTo>
                  <a:pt x="26" y="1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8" name="Freeform 52"/>
          <p:cNvSpPr>
            <a:spLocks/>
          </p:cNvSpPr>
          <p:nvPr/>
        </p:nvSpPr>
        <p:spPr bwMode="auto">
          <a:xfrm>
            <a:off x="2201863" y="1905000"/>
            <a:ext cx="76200" cy="73025"/>
          </a:xfrm>
          <a:custGeom>
            <a:avLst/>
            <a:gdLst>
              <a:gd name="T0" fmla="*/ 0 w 48"/>
              <a:gd name="T1" fmla="*/ 32 h 46"/>
              <a:gd name="T2" fmla="*/ 4 w 48"/>
              <a:gd name="T3" fmla="*/ 22 h 46"/>
              <a:gd name="T4" fmla="*/ 28 w 48"/>
              <a:gd name="T5" fmla="*/ 24 h 46"/>
              <a:gd name="T6" fmla="*/ 8 w 48"/>
              <a:gd name="T7" fmla="*/ 8 h 46"/>
              <a:gd name="T8" fmla="*/ 12 w 48"/>
              <a:gd name="T9" fmla="*/ 0 h 46"/>
              <a:gd name="T10" fmla="*/ 38 w 48"/>
              <a:gd name="T11" fmla="*/ 22 h 46"/>
              <a:gd name="T12" fmla="*/ 42 w 48"/>
              <a:gd name="T13" fmla="*/ 26 h 46"/>
              <a:gd name="T14" fmla="*/ 46 w 48"/>
              <a:gd name="T15" fmla="*/ 30 h 46"/>
              <a:gd name="T16" fmla="*/ 48 w 48"/>
              <a:gd name="T17" fmla="*/ 32 h 46"/>
              <a:gd name="T18" fmla="*/ 48 w 48"/>
              <a:gd name="T19" fmla="*/ 36 h 46"/>
              <a:gd name="T20" fmla="*/ 46 w 48"/>
              <a:gd name="T21" fmla="*/ 40 h 46"/>
              <a:gd name="T22" fmla="*/ 44 w 48"/>
              <a:gd name="T23" fmla="*/ 46 h 46"/>
              <a:gd name="T24" fmla="*/ 38 w 48"/>
              <a:gd name="T25" fmla="*/ 44 h 46"/>
              <a:gd name="T26" fmla="*/ 40 w 48"/>
              <a:gd name="T27" fmla="*/ 40 h 46"/>
              <a:gd name="T28" fmla="*/ 40 w 48"/>
              <a:gd name="T29" fmla="*/ 36 h 46"/>
              <a:gd name="T30" fmla="*/ 36 w 48"/>
              <a:gd name="T31" fmla="*/ 32 h 46"/>
              <a:gd name="T32" fmla="*/ 0 w 48"/>
              <a:gd name="T33" fmla="*/ 32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46"/>
              <a:gd name="T53" fmla="*/ 48 w 48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46">
                <a:moveTo>
                  <a:pt x="0" y="32"/>
                </a:moveTo>
                <a:lnTo>
                  <a:pt x="4" y="22"/>
                </a:lnTo>
                <a:lnTo>
                  <a:pt x="28" y="24"/>
                </a:lnTo>
                <a:lnTo>
                  <a:pt x="8" y="8"/>
                </a:lnTo>
                <a:lnTo>
                  <a:pt x="12" y="0"/>
                </a:lnTo>
                <a:lnTo>
                  <a:pt x="38" y="22"/>
                </a:lnTo>
                <a:lnTo>
                  <a:pt x="42" y="26"/>
                </a:lnTo>
                <a:lnTo>
                  <a:pt x="46" y="30"/>
                </a:lnTo>
                <a:lnTo>
                  <a:pt x="48" y="32"/>
                </a:lnTo>
                <a:lnTo>
                  <a:pt x="48" y="36"/>
                </a:lnTo>
                <a:lnTo>
                  <a:pt x="46" y="40"/>
                </a:lnTo>
                <a:lnTo>
                  <a:pt x="44" y="46"/>
                </a:lnTo>
                <a:lnTo>
                  <a:pt x="38" y="44"/>
                </a:lnTo>
                <a:lnTo>
                  <a:pt x="40" y="40"/>
                </a:lnTo>
                <a:lnTo>
                  <a:pt x="40" y="36"/>
                </a:lnTo>
                <a:lnTo>
                  <a:pt x="36" y="32"/>
                </a:lnTo>
                <a:lnTo>
                  <a:pt x="0" y="3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09" name="Freeform 53"/>
          <p:cNvSpPr>
            <a:spLocks/>
          </p:cNvSpPr>
          <p:nvPr/>
        </p:nvSpPr>
        <p:spPr bwMode="auto">
          <a:xfrm>
            <a:off x="2230438" y="1860550"/>
            <a:ext cx="53975" cy="50800"/>
          </a:xfrm>
          <a:custGeom>
            <a:avLst/>
            <a:gdLst>
              <a:gd name="T0" fmla="*/ 24 w 34"/>
              <a:gd name="T1" fmla="*/ 12 h 32"/>
              <a:gd name="T2" fmla="*/ 30 w 34"/>
              <a:gd name="T3" fmla="*/ 4 h 32"/>
              <a:gd name="T4" fmla="*/ 32 w 34"/>
              <a:gd name="T5" fmla="*/ 8 h 32"/>
              <a:gd name="T6" fmla="*/ 34 w 34"/>
              <a:gd name="T7" fmla="*/ 12 h 32"/>
              <a:gd name="T8" fmla="*/ 34 w 34"/>
              <a:gd name="T9" fmla="*/ 16 h 32"/>
              <a:gd name="T10" fmla="*/ 32 w 34"/>
              <a:gd name="T11" fmla="*/ 22 h 32"/>
              <a:gd name="T12" fmla="*/ 28 w 34"/>
              <a:gd name="T13" fmla="*/ 28 h 32"/>
              <a:gd name="T14" fmla="*/ 22 w 34"/>
              <a:gd name="T15" fmla="*/ 32 h 32"/>
              <a:gd name="T16" fmla="*/ 18 w 34"/>
              <a:gd name="T17" fmla="*/ 32 h 32"/>
              <a:gd name="T18" fmla="*/ 12 w 34"/>
              <a:gd name="T19" fmla="*/ 30 h 32"/>
              <a:gd name="T20" fmla="*/ 4 w 34"/>
              <a:gd name="T21" fmla="*/ 26 h 32"/>
              <a:gd name="T22" fmla="*/ 0 w 34"/>
              <a:gd name="T23" fmla="*/ 22 h 32"/>
              <a:gd name="T24" fmla="*/ 0 w 34"/>
              <a:gd name="T25" fmla="*/ 16 h 32"/>
              <a:gd name="T26" fmla="*/ 0 w 34"/>
              <a:gd name="T27" fmla="*/ 10 h 32"/>
              <a:gd name="T28" fmla="*/ 4 w 34"/>
              <a:gd name="T29" fmla="*/ 4 h 32"/>
              <a:gd name="T30" fmla="*/ 10 w 34"/>
              <a:gd name="T31" fmla="*/ 0 h 32"/>
              <a:gd name="T32" fmla="*/ 16 w 34"/>
              <a:gd name="T33" fmla="*/ 0 h 32"/>
              <a:gd name="T34" fmla="*/ 24 w 34"/>
              <a:gd name="T35" fmla="*/ 2 h 32"/>
              <a:gd name="T36" fmla="*/ 16 w 34"/>
              <a:gd name="T37" fmla="*/ 22 h 32"/>
              <a:gd name="T38" fmla="*/ 20 w 34"/>
              <a:gd name="T39" fmla="*/ 24 h 32"/>
              <a:gd name="T40" fmla="*/ 22 w 34"/>
              <a:gd name="T41" fmla="*/ 22 h 32"/>
              <a:gd name="T42" fmla="*/ 26 w 34"/>
              <a:gd name="T43" fmla="*/ 20 h 32"/>
              <a:gd name="T44" fmla="*/ 28 w 34"/>
              <a:gd name="T45" fmla="*/ 16 h 32"/>
              <a:gd name="T46" fmla="*/ 26 w 34"/>
              <a:gd name="T47" fmla="*/ 12 h 32"/>
              <a:gd name="T48" fmla="*/ 24 w 34"/>
              <a:gd name="T49" fmla="*/ 12 h 32"/>
              <a:gd name="T50" fmla="*/ 16 w 34"/>
              <a:gd name="T51" fmla="*/ 8 h 32"/>
              <a:gd name="T52" fmla="*/ 10 w 34"/>
              <a:gd name="T53" fmla="*/ 8 h 32"/>
              <a:gd name="T54" fmla="*/ 6 w 34"/>
              <a:gd name="T55" fmla="*/ 12 h 32"/>
              <a:gd name="T56" fmla="*/ 8 w 34"/>
              <a:gd name="T57" fmla="*/ 16 h 32"/>
              <a:gd name="T58" fmla="*/ 12 w 34"/>
              <a:gd name="T59" fmla="*/ 20 h 32"/>
              <a:gd name="T60" fmla="*/ 16 w 34"/>
              <a:gd name="T61" fmla="*/ 8 h 32"/>
              <a:gd name="T62" fmla="*/ 24 w 34"/>
              <a:gd name="T63" fmla="*/ 12 h 3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4"/>
              <a:gd name="T97" fmla="*/ 0 h 32"/>
              <a:gd name="T98" fmla="*/ 34 w 34"/>
              <a:gd name="T99" fmla="*/ 32 h 3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4" h="32">
                <a:moveTo>
                  <a:pt x="24" y="12"/>
                </a:moveTo>
                <a:lnTo>
                  <a:pt x="30" y="4"/>
                </a:lnTo>
                <a:lnTo>
                  <a:pt x="32" y="8"/>
                </a:lnTo>
                <a:lnTo>
                  <a:pt x="34" y="12"/>
                </a:lnTo>
                <a:lnTo>
                  <a:pt x="34" y="16"/>
                </a:lnTo>
                <a:lnTo>
                  <a:pt x="32" y="22"/>
                </a:lnTo>
                <a:lnTo>
                  <a:pt x="28" y="28"/>
                </a:lnTo>
                <a:lnTo>
                  <a:pt x="22" y="32"/>
                </a:lnTo>
                <a:lnTo>
                  <a:pt x="18" y="32"/>
                </a:lnTo>
                <a:lnTo>
                  <a:pt x="12" y="30"/>
                </a:lnTo>
                <a:lnTo>
                  <a:pt x="4" y="26"/>
                </a:lnTo>
                <a:lnTo>
                  <a:pt x="0" y="22"/>
                </a:lnTo>
                <a:lnTo>
                  <a:pt x="0" y="16"/>
                </a:lnTo>
                <a:lnTo>
                  <a:pt x="0" y="10"/>
                </a:lnTo>
                <a:lnTo>
                  <a:pt x="4" y="4"/>
                </a:lnTo>
                <a:lnTo>
                  <a:pt x="10" y="0"/>
                </a:lnTo>
                <a:lnTo>
                  <a:pt x="16" y="0"/>
                </a:lnTo>
                <a:lnTo>
                  <a:pt x="24" y="2"/>
                </a:lnTo>
                <a:lnTo>
                  <a:pt x="16" y="22"/>
                </a:lnTo>
                <a:lnTo>
                  <a:pt x="20" y="24"/>
                </a:lnTo>
                <a:lnTo>
                  <a:pt x="22" y="22"/>
                </a:lnTo>
                <a:lnTo>
                  <a:pt x="26" y="20"/>
                </a:lnTo>
                <a:lnTo>
                  <a:pt x="28" y="16"/>
                </a:lnTo>
                <a:lnTo>
                  <a:pt x="26" y="12"/>
                </a:lnTo>
                <a:lnTo>
                  <a:pt x="24" y="12"/>
                </a:lnTo>
                <a:lnTo>
                  <a:pt x="16" y="8"/>
                </a:lnTo>
                <a:lnTo>
                  <a:pt x="10" y="8"/>
                </a:lnTo>
                <a:lnTo>
                  <a:pt x="6" y="12"/>
                </a:lnTo>
                <a:lnTo>
                  <a:pt x="8" y="16"/>
                </a:lnTo>
                <a:lnTo>
                  <a:pt x="12" y="20"/>
                </a:lnTo>
                <a:lnTo>
                  <a:pt x="16" y="8"/>
                </a:lnTo>
                <a:lnTo>
                  <a:pt x="24" y="1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10" name="Freeform 54"/>
          <p:cNvSpPr>
            <a:spLocks/>
          </p:cNvSpPr>
          <p:nvPr/>
        </p:nvSpPr>
        <p:spPr bwMode="auto">
          <a:xfrm>
            <a:off x="2265363" y="1774825"/>
            <a:ext cx="53975" cy="57150"/>
          </a:xfrm>
          <a:custGeom>
            <a:avLst/>
            <a:gdLst>
              <a:gd name="T0" fmla="*/ 10 w 34"/>
              <a:gd name="T1" fmla="*/ 34 h 36"/>
              <a:gd name="T2" fmla="*/ 2 w 34"/>
              <a:gd name="T3" fmla="*/ 28 h 36"/>
              <a:gd name="T4" fmla="*/ 0 w 34"/>
              <a:gd name="T5" fmla="*/ 24 h 36"/>
              <a:gd name="T6" fmla="*/ 0 w 34"/>
              <a:gd name="T7" fmla="*/ 20 h 36"/>
              <a:gd name="T8" fmla="*/ 0 w 34"/>
              <a:gd name="T9" fmla="*/ 12 h 36"/>
              <a:gd name="T10" fmla="*/ 4 w 34"/>
              <a:gd name="T11" fmla="*/ 6 h 36"/>
              <a:gd name="T12" fmla="*/ 10 w 34"/>
              <a:gd name="T13" fmla="*/ 2 h 36"/>
              <a:gd name="T14" fmla="*/ 16 w 34"/>
              <a:gd name="T15" fmla="*/ 0 h 36"/>
              <a:gd name="T16" fmla="*/ 24 w 34"/>
              <a:gd name="T17" fmla="*/ 2 h 36"/>
              <a:gd name="T18" fmla="*/ 30 w 34"/>
              <a:gd name="T19" fmla="*/ 6 h 36"/>
              <a:gd name="T20" fmla="*/ 34 w 34"/>
              <a:gd name="T21" fmla="*/ 12 h 36"/>
              <a:gd name="T22" fmla="*/ 34 w 34"/>
              <a:gd name="T23" fmla="*/ 18 h 36"/>
              <a:gd name="T24" fmla="*/ 32 w 34"/>
              <a:gd name="T25" fmla="*/ 26 h 36"/>
              <a:gd name="T26" fmla="*/ 28 w 34"/>
              <a:gd name="T27" fmla="*/ 32 h 36"/>
              <a:gd name="T28" fmla="*/ 24 w 34"/>
              <a:gd name="T29" fmla="*/ 34 h 36"/>
              <a:gd name="T30" fmla="*/ 18 w 34"/>
              <a:gd name="T31" fmla="*/ 36 h 36"/>
              <a:gd name="T32" fmla="*/ 14 w 34"/>
              <a:gd name="T33" fmla="*/ 36 h 36"/>
              <a:gd name="T34" fmla="*/ 12 w 34"/>
              <a:gd name="T35" fmla="*/ 34 h 36"/>
              <a:gd name="T36" fmla="*/ 10 w 34"/>
              <a:gd name="T37" fmla="*/ 34 h 36"/>
              <a:gd name="T38" fmla="*/ 14 w 34"/>
              <a:gd name="T39" fmla="*/ 26 h 36"/>
              <a:gd name="T40" fmla="*/ 18 w 34"/>
              <a:gd name="T41" fmla="*/ 26 h 36"/>
              <a:gd name="T42" fmla="*/ 22 w 34"/>
              <a:gd name="T43" fmla="*/ 26 h 36"/>
              <a:gd name="T44" fmla="*/ 24 w 34"/>
              <a:gd name="T45" fmla="*/ 24 h 36"/>
              <a:gd name="T46" fmla="*/ 26 w 34"/>
              <a:gd name="T47" fmla="*/ 22 h 36"/>
              <a:gd name="T48" fmla="*/ 26 w 34"/>
              <a:gd name="T49" fmla="*/ 20 h 36"/>
              <a:gd name="T50" fmla="*/ 26 w 34"/>
              <a:gd name="T51" fmla="*/ 16 h 36"/>
              <a:gd name="T52" fmla="*/ 24 w 34"/>
              <a:gd name="T53" fmla="*/ 14 h 36"/>
              <a:gd name="T54" fmla="*/ 20 w 34"/>
              <a:gd name="T55" fmla="*/ 10 h 36"/>
              <a:gd name="T56" fmla="*/ 16 w 34"/>
              <a:gd name="T57" fmla="*/ 10 h 36"/>
              <a:gd name="T58" fmla="*/ 12 w 34"/>
              <a:gd name="T59" fmla="*/ 10 h 36"/>
              <a:gd name="T60" fmla="*/ 10 w 34"/>
              <a:gd name="T61" fmla="*/ 12 h 36"/>
              <a:gd name="T62" fmla="*/ 8 w 34"/>
              <a:gd name="T63" fmla="*/ 14 h 36"/>
              <a:gd name="T64" fmla="*/ 6 w 34"/>
              <a:gd name="T65" fmla="*/ 18 h 36"/>
              <a:gd name="T66" fmla="*/ 8 w 34"/>
              <a:gd name="T67" fmla="*/ 20 h 36"/>
              <a:gd name="T68" fmla="*/ 10 w 34"/>
              <a:gd name="T69" fmla="*/ 24 h 36"/>
              <a:gd name="T70" fmla="*/ 14 w 34"/>
              <a:gd name="T71" fmla="*/ 26 h 36"/>
              <a:gd name="T72" fmla="*/ 10 w 34"/>
              <a:gd name="T73" fmla="*/ 34 h 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4"/>
              <a:gd name="T112" fmla="*/ 0 h 36"/>
              <a:gd name="T113" fmla="*/ 34 w 34"/>
              <a:gd name="T114" fmla="*/ 36 h 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4" h="36">
                <a:moveTo>
                  <a:pt x="10" y="34"/>
                </a:moveTo>
                <a:lnTo>
                  <a:pt x="2" y="28"/>
                </a:lnTo>
                <a:lnTo>
                  <a:pt x="0" y="24"/>
                </a:lnTo>
                <a:lnTo>
                  <a:pt x="0" y="20"/>
                </a:lnTo>
                <a:lnTo>
                  <a:pt x="0" y="12"/>
                </a:lnTo>
                <a:lnTo>
                  <a:pt x="4" y="6"/>
                </a:lnTo>
                <a:lnTo>
                  <a:pt x="10" y="2"/>
                </a:lnTo>
                <a:lnTo>
                  <a:pt x="16" y="0"/>
                </a:lnTo>
                <a:lnTo>
                  <a:pt x="24" y="2"/>
                </a:lnTo>
                <a:lnTo>
                  <a:pt x="30" y="6"/>
                </a:lnTo>
                <a:lnTo>
                  <a:pt x="34" y="12"/>
                </a:lnTo>
                <a:lnTo>
                  <a:pt x="34" y="18"/>
                </a:lnTo>
                <a:lnTo>
                  <a:pt x="32" y="26"/>
                </a:lnTo>
                <a:lnTo>
                  <a:pt x="28" y="32"/>
                </a:lnTo>
                <a:lnTo>
                  <a:pt x="24" y="34"/>
                </a:lnTo>
                <a:lnTo>
                  <a:pt x="18" y="36"/>
                </a:lnTo>
                <a:lnTo>
                  <a:pt x="14" y="36"/>
                </a:lnTo>
                <a:lnTo>
                  <a:pt x="12" y="34"/>
                </a:lnTo>
                <a:lnTo>
                  <a:pt x="10" y="34"/>
                </a:lnTo>
                <a:lnTo>
                  <a:pt x="14" y="26"/>
                </a:lnTo>
                <a:lnTo>
                  <a:pt x="18" y="26"/>
                </a:lnTo>
                <a:lnTo>
                  <a:pt x="22" y="26"/>
                </a:lnTo>
                <a:lnTo>
                  <a:pt x="24" y="24"/>
                </a:lnTo>
                <a:lnTo>
                  <a:pt x="26" y="22"/>
                </a:lnTo>
                <a:lnTo>
                  <a:pt x="26" y="20"/>
                </a:lnTo>
                <a:lnTo>
                  <a:pt x="26" y="16"/>
                </a:lnTo>
                <a:lnTo>
                  <a:pt x="24" y="14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0" y="12"/>
                </a:lnTo>
                <a:lnTo>
                  <a:pt x="8" y="14"/>
                </a:lnTo>
                <a:lnTo>
                  <a:pt x="6" y="18"/>
                </a:lnTo>
                <a:lnTo>
                  <a:pt x="8" y="20"/>
                </a:lnTo>
                <a:lnTo>
                  <a:pt x="10" y="24"/>
                </a:lnTo>
                <a:lnTo>
                  <a:pt x="14" y="26"/>
                </a:lnTo>
                <a:lnTo>
                  <a:pt x="10" y="34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11" name="Freeform 55"/>
          <p:cNvSpPr>
            <a:spLocks/>
          </p:cNvSpPr>
          <p:nvPr/>
        </p:nvSpPr>
        <p:spPr bwMode="auto">
          <a:xfrm>
            <a:off x="2284413" y="1717675"/>
            <a:ext cx="66675" cy="63500"/>
          </a:xfrm>
          <a:custGeom>
            <a:avLst/>
            <a:gdLst>
              <a:gd name="T0" fmla="*/ 42 w 42"/>
              <a:gd name="T1" fmla="*/ 12 h 40"/>
              <a:gd name="T2" fmla="*/ 40 w 42"/>
              <a:gd name="T3" fmla="*/ 20 h 40"/>
              <a:gd name="T4" fmla="*/ 24 w 42"/>
              <a:gd name="T5" fmla="*/ 12 h 40"/>
              <a:gd name="T6" fmla="*/ 18 w 42"/>
              <a:gd name="T7" fmla="*/ 10 h 40"/>
              <a:gd name="T8" fmla="*/ 14 w 42"/>
              <a:gd name="T9" fmla="*/ 10 h 40"/>
              <a:gd name="T10" fmla="*/ 12 w 42"/>
              <a:gd name="T11" fmla="*/ 12 h 40"/>
              <a:gd name="T12" fmla="*/ 12 w 42"/>
              <a:gd name="T13" fmla="*/ 18 h 40"/>
              <a:gd name="T14" fmla="*/ 14 w 42"/>
              <a:gd name="T15" fmla="*/ 20 h 40"/>
              <a:gd name="T16" fmla="*/ 20 w 42"/>
              <a:gd name="T17" fmla="*/ 24 h 40"/>
              <a:gd name="T18" fmla="*/ 34 w 42"/>
              <a:gd name="T19" fmla="*/ 32 h 40"/>
              <a:gd name="T20" fmla="*/ 30 w 42"/>
              <a:gd name="T21" fmla="*/ 40 h 40"/>
              <a:gd name="T22" fmla="*/ 0 w 42"/>
              <a:gd name="T23" fmla="*/ 24 h 40"/>
              <a:gd name="T24" fmla="*/ 4 w 42"/>
              <a:gd name="T25" fmla="*/ 18 h 40"/>
              <a:gd name="T26" fmla="*/ 8 w 42"/>
              <a:gd name="T27" fmla="*/ 20 h 40"/>
              <a:gd name="T28" fmla="*/ 6 w 42"/>
              <a:gd name="T29" fmla="*/ 14 h 40"/>
              <a:gd name="T30" fmla="*/ 8 w 42"/>
              <a:gd name="T31" fmla="*/ 8 h 40"/>
              <a:gd name="T32" fmla="*/ 10 w 42"/>
              <a:gd name="T33" fmla="*/ 2 h 40"/>
              <a:gd name="T34" fmla="*/ 14 w 42"/>
              <a:gd name="T35" fmla="*/ 0 h 40"/>
              <a:gd name="T36" fmla="*/ 18 w 42"/>
              <a:gd name="T37" fmla="*/ 0 h 40"/>
              <a:gd name="T38" fmla="*/ 24 w 42"/>
              <a:gd name="T39" fmla="*/ 2 h 40"/>
              <a:gd name="T40" fmla="*/ 42 w 42"/>
              <a:gd name="T41" fmla="*/ 12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"/>
              <a:gd name="T64" fmla="*/ 0 h 40"/>
              <a:gd name="T65" fmla="*/ 42 w 42"/>
              <a:gd name="T66" fmla="*/ 40 h 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" h="40">
                <a:moveTo>
                  <a:pt x="42" y="12"/>
                </a:moveTo>
                <a:lnTo>
                  <a:pt x="40" y="20"/>
                </a:lnTo>
                <a:lnTo>
                  <a:pt x="24" y="12"/>
                </a:lnTo>
                <a:lnTo>
                  <a:pt x="18" y="10"/>
                </a:lnTo>
                <a:lnTo>
                  <a:pt x="14" y="10"/>
                </a:lnTo>
                <a:lnTo>
                  <a:pt x="12" y="12"/>
                </a:lnTo>
                <a:lnTo>
                  <a:pt x="12" y="18"/>
                </a:lnTo>
                <a:lnTo>
                  <a:pt x="14" y="20"/>
                </a:lnTo>
                <a:lnTo>
                  <a:pt x="20" y="24"/>
                </a:lnTo>
                <a:lnTo>
                  <a:pt x="34" y="32"/>
                </a:lnTo>
                <a:lnTo>
                  <a:pt x="30" y="40"/>
                </a:lnTo>
                <a:lnTo>
                  <a:pt x="0" y="24"/>
                </a:lnTo>
                <a:lnTo>
                  <a:pt x="4" y="18"/>
                </a:lnTo>
                <a:lnTo>
                  <a:pt x="8" y="20"/>
                </a:lnTo>
                <a:lnTo>
                  <a:pt x="6" y="14"/>
                </a:lnTo>
                <a:lnTo>
                  <a:pt x="8" y="8"/>
                </a:lnTo>
                <a:lnTo>
                  <a:pt x="10" y="2"/>
                </a:lnTo>
                <a:lnTo>
                  <a:pt x="14" y="0"/>
                </a:lnTo>
                <a:lnTo>
                  <a:pt x="18" y="0"/>
                </a:lnTo>
                <a:lnTo>
                  <a:pt x="24" y="2"/>
                </a:lnTo>
                <a:lnTo>
                  <a:pt x="42" y="1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12" name="Freeform 56"/>
          <p:cNvSpPr>
            <a:spLocks/>
          </p:cNvSpPr>
          <p:nvPr/>
        </p:nvSpPr>
        <p:spPr bwMode="auto">
          <a:xfrm>
            <a:off x="2293938" y="1679575"/>
            <a:ext cx="73025" cy="44450"/>
          </a:xfrm>
          <a:custGeom>
            <a:avLst/>
            <a:gdLst>
              <a:gd name="T0" fmla="*/ 42 w 46"/>
              <a:gd name="T1" fmla="*/ 28 h 28"/>
              <a:gd name="T2" fmla="*/ 0 w 46"/>
              <a:gd name="T3" fmla="*/ 8 h 28"/>
              <a:gd name="T4" fmla="*/ 4 w 46"/>
              <a:gd name="T5" fmla="*/ 0 h 28"/>
              <a:gd name="T6" fmla="*/ 46 w 46"/>
              <a:gd name="T7" fmla="*/ 20 h 28"/>
              <a:gd name="T8" fmla="*/ 42 w 46"/>
              <a:gd name="T9" fmla="*/ 28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28"/>
              <a:gd name="T17" fmla="*/ 46 w 46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28">
                <a:moveTo>
                  <a:pt x="42" y="28"/>
                </a:moveTo>
                <a:lnTo>
                  <a:pt x="0" y="8"/>
                </a:lnTo>
                <a:lnTo>
                  <a:pt x="4" y="0"/>
                </a:lnTo>
                <a:lnTo>
                  <a:pt x="46" y="20"/>
                </a:lnTo>
                <a:lnTo>
                  <a:pt x="42" y="28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13" name="Freeform 57"/>
          <p:cNvSpPr>
            <a:spLocks/>
          </p:cNvSpPr>
          <p:nvPr/>
        </p:nvSpPr>
        <p:spPr bwMode="auto">
          <a:xfrm>
            <a:off x="2322513" y="1631950"/>
            <a:ext cx="73025" cy="79375"/>
          </a:xfrm>
          <a:custGeom>
            <a:avLst/>
            <a:gdLst>
              <a:gd name="T0" fmla="*/ 0 w 46"/>
              <a:gd name="T1" fmla="*/ 30 h 50"/>
              <a:gd name="T2" fmla="*/ 4 w 46"/>
              <a:gd name="T3" fmla="*/ 22 h 50"/>
              <a:gd name="T4" fmla="*/ 28 w 46"/>
              <a:gd name="T5" fmla="*/ 26 h 50"/>
              <a:gd name="T6" fmla="*/ 12 w 46"/>
              <a:gd name="T7" fmla="*/ 8 h 50"/>
              <a:gd name="T8" fmla="*/ 16 w 46"/>
              <a:gd name="T9" fmla="*/ 0 h 50"/>
              <a:gd name="T10" fmla="*/ 38 w 46"/>
              <a:gd name="T11" fmla="*/ 26 h 50"/>
              <a:gd name="T12" fmla="*/ 42 w 46"/>
              <a:gd name="T13" fmla="*/ 30 h 50"/>
              <a:gd name="T14" fmla="*/ 46 w 46"/>
              <a:gd name="T15" fmla="*/ 34 h 50"/>
              <a:gd name="T16" fmla="*/ 46 w 46"/>
              <a:gd name="T17" fmla="*/ 38 h 50"/>
              <a:gd name="T18" fmla="*/ 46 w 46"/>
              <a:gd name="T19" fmla="*/ 40 h 50"/>
              <a:gd name="T20" fmla="*/ 44 w 46"/>
              <a:gd name="T21" fmla="*/ 46 h 50"/>
              <a:gd name="T22" fmla="*/ 42 w 46"/>
              <a:gd name="T23" fmla="*/ 50 h 50"/>
              <a:gd name="T24" fmla="*/ 36 w 46"/>
              <a:gd name="T25" fmla="*/ 46 h 50"/>
              <a:gd name="T26" fmla="*/ 38 w 46"/>
              <a:gd name="T27" fmla="*/ 44 h 50"/>
              <a:gd name="T28" fmla="*/ 38 w 46"/>
              <a:gd name="T29" fmla="*/ 38 h 50"/>
              <a:gd name="T30" fmla="*/ 36 w 46"/>
              <a:gd name="T31" fmla="*/ 34 h 50"/>
              <a:gd name="T32" fmla="*/ 0 w 46"/>
              <a:gd name="T33" fmla="*/ 30 h 5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50"/>
              <a:gd name="T53" fmla="*/ 46 w 46"/>
              <a:gd name="T54" fmla="*/ 50 h 5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50">
                <a:moveTo>
                  <a:pt x="0" y="30"/>
                </a:moveTo>
                <a:lnTo>
                  <a:pt x="4" y="22"/>
                </a:lnTo>
                <a:lnTo>
                  <a:pt x="28" y="26"/>
                </a:lnTo>
                <a:lnTo>
                  <a:pt x="12" y="8"/>
                </a:lnTo>
                <a:lnTo>
                  <a:pt x="16" y="0"/>
                </a:lnTo>
                <a:lnTo>
                  <a:pt x="38" y="26"/>
                </a:lnTo>
                <a:lnTo>
                  <a:pt x="42" y="30"/>
                </a:lnTo>
                <a:lnTo>
                  <a:pt x="46" y="34"/>
                </a:lnTo>
                <a:lnTo>
                  <a:pt x="46" y="38"/>
                </a:lnTo>
                <a:lnTo>
                  <a:pt x="46" y="40"/>
                </a:lnTo>
                <a:lnTo>
                  <a:pt x="44" y="46"/>
                </a:lnTo>
                <a:lnTo>
                  <a:pt x="42" y="50"/>
                </a:lnTo>
                <a:lnTo>
                  <a:pt x="36" y="46"/>
                </a:lnTo>
                <a:lnTo>
                  <a:pt x="38" y="44"/>
                </a:lnTo>
                <a:lnTo>
                  <a:pt x="38" y="38"/>
                </a:lnTo>
                <a:lnTo>
                  <a:pt x="36" y="34"/>
                </a:lnTo>
                <a:lnTo>
                  <a:pt x="0" y="3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514" name="Rectangle 58"/>
          <p:cNvSpPr>
            <a:spLocks noChangeArrowheads="1"/>
          </p:cNvSpPr>
          <p:nvPr/>
        </p:nvSpPr>
        <p:spPr bwMode="auto">
          <a:xfrm>
            <a:off x="454025" y="3824288"/>
            <a:ext cx="1892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Pretectal nucleus</a:t>
            </a:r>
            <a:endParaRPr lang="en-US" sz="1400" b="1">
              <a:latin typeface="Arial Black" charset="0"/>
            </a:endParaRPr>
          </a:p>
        </p:txBody>
      </p:sp>
      <p:sp>
        <p:nvSpPr>
          <p:cNvPr id="62515" name="Rectangle 59"/>
          <p:cNvSpPr>
            <a:spLocks noChangeArrowheads="1"/>
          </p:cNvSpPr>
          <p:nvPr/>
        </p:nvSpPr>
        <p:spPr bwMode="auto">
          <a:xfrm>
            <a:off x="2171700" y="2687638"/>
            <a:ext cx="1028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Right eye</a:t>
            </a:r>
            <a:endParaRPr lang="en-US" sz="1400" b="1">
              <a:latin typeface="Arial Black" charset="0"/>
            </a:endParaRPr>
          </a:p>
        </p:txBody>
      </p:sp>
      <p:sp>
        <p:nvSpPr>
          <p:cNvPr id="62516" name="Rectangle 60"/>
          <p:cNvSpPr>
            <a:spLocks noChangeArrowheads="1"/>
          </p:cNvSpPr>
          <p:nvPr/>
        </p:nvSpPr>
        <p:spPr bwMode="auto">
          <a:xfrm>
            <a:off x="5143500" y="2687638"/>
            <a:ext cx="86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Left eye</a:t>
            </a:r>
            <a:endParaRPr lang="en-US" sz="1400" b="1">
              <a:latin typeface="Arial Black" charset="0"/>
            </a:endParaRPr>
          </a:p>
        </p:txBody>
      </p:sp>
      <p:sp>
        <p:nvSpPr>
          <p:cNvPr id="62517" name="Rectangle 61"/>
          <p:cNvSpPr>
            <a:spLocks noChangeArrowheads="1"/>
          </p:cNvSpPr>
          <p:nvPr/>
        </p:nvSpPr>
        <p:spPr bwMode="auto">
          <a:xfrm>
            <a:off x="3663950" y="785813"/>
            <a:ext cx="9588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231F20"/>
                </a:solidFill>
                <a:latin typeface="Arial Black" charset="0"/>
              </a:rPr>
              <a:t>Fixation point</a:t>
            </a:r>
            <a:endParaRPr lang="en-US" sz="1400">
              <a:latin typeface="Arial Black" charset="0"/>
            </a:endParaRPr>
          </a:p>
        </p:txBody>
      </p:sp>
      <p:sp>
        <p:nvSpPr>
          <p:cNvPr id="62518" name="Rectangle 62"/>
          <p:cNvSpPr>
            <a:spLocks noChangeArrowheads="1"/>
          </p:cNvSpPr>
          <p:nvPr/>
        </p:nvSpPr>
        <p:spPr bwMode="auto">
          <a:xfrm>
            <a:off x="5610225" y="4811713"/>
            <a:ext cx="18669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Optic radiation</a:t>
            </a:r>
            <a:endParaRPr lang="en-US" sz="1400">
              <a:latin typeface="Arial Black" charset="0"/>
            </a:endParaRPr>
          </a:p>
        </p:txBody>
      </p:sp>
      <p:sp>
        <p:nvSpPr>
          <p:cNvPr id="62519" name="Rectangle 63"/>
          <p:cNvSpPr>
            <a:spLocks noChangeArrowheads="1"/>
          </p:cNvSpPr>
          <p:nvPr/>
        </p:nvSpPr>
        <p:spPr bwMode="auto">
          <a:xfrm>
            <a:off x="5616575" y="3662363"/>
            <a:ext cx="13589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Optic tract</a:t>
            </a:r>
            <a:endParaRPr lang="en-US" sz="1400">
              <a:latin typeface="Arial Black" charset="0"/>
            </a:endParaRPr>
          </a:p>
        </p:txBody>
      </p:sp>
      <p:sp>
        <p:nvSpPr>
          <p:cNvPr id="62520" name="Rectangle 64"/>
          <p:cNvSpPr>
            <a:spLocks noChangeArrowheads="1"/>
          </p:cNvSpPr>
          <p:nvPr/>
        </p:nvSpPr>
        <p:spPr bwMode="auto">
          <a:xfrm>
            <a:off x="5616575" y="3382963"/>
            <a:ext cx="18034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Optic chiasma</a:t>
            </a:r>
            <a:endParaRPr lang="en-US" sz="1400">
              <a:latin typeface="Arial Black" charset="0"/>
            </a:endParaRPr>
          </a:p>
        </p:txBody>
      </p:sp>
      <p:sp>
        <p:nvSpPr>
          <p:cNvPr id="62521" name="Rectangle 65"/>
          <p:cNvSpPr>
            <a:spLocks noChangeArrowheads="1"/>
          </p:cNvSpPr>
          <p:nvPr/>
        </p:nvSpPr>
        <p:spPr bwMode="auto">
          <a:xfrm>
            <a:off x="5622925" y="4291013"/>
            <a:ext cx="302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Uncrossed (ipsilateral) fiber</a:t>
            </a:r>
            <a:endParaRPr lang="en-US" sz="1400" b="1">
              <a:latin typeface="Arial Black" charset="0"/>
            </a:endParaRPr>
          </a:p>
        </p:txBody>
      </p:sp>
      <p:sp>
        <p:nvSpPr>
          <p:cNvPr id="62522" name="Rectangle 66"/>
          <p:cNvSpPr>
            <a:spLocks noChangeArrowheads="1"/>
          </p:cNvSpPr>
          <p:nvPr/>
        </p:nvSpPr>
        <p:spPr bwMode="auto">
          <a:xfrm>
            <a:off x="5622925" y="4557713"/>
            <a:ext cx="3124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Crossed (contralateral) fiber </a:t>
            </a:r>
            <a:endParaRPr lang="en-US" sz="1400" b="1">
              <a:latin typeface="Arial Black" charset="0"/>
            </a:endParaRPr>
          </a:p>
        </p:txBody>
      </p:sp>
      <p:sp>
        <p:nvSpPr>
          <p:cNvPr id="62523" name="Rectangle 67"/>
          <p:cNvSpPr>
            <a:spLocks noChangeArrowheads="1"/>
          </p:cNvSpPr>
          <p:nvPr/>
        </p:nvSpPr>
        <p:spPr bwMode="auto">
          <a:xfrm>
            <a:off x="5616575" y="2995613"/>
            <a:ext cx="14478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Optic nerve</a:t>
            </a:r>
            <a:endParaRPr lang="en-US" sz="1400">
              <a:latin typeface="Arial Black" charset="0"/>
            </a:endParaRPr>
          </a:p>
        </p:txBody>
      </p:sp>
      <p:sp>
        <p:nvSpPr>
          <p:cNvPr id="62524" name="Rectangle 68"/>
          <p:cNvSpPr>
            <a:spLocks noChangeArrowheads="1"/>
          </p:cNvSpPr>
          <p:nvPr/>
        </p:nvSpPr>
        <p:spPr bwMode="auto">
          <a:xfrm>
            <a:off x="454025" y="4195763"/>
            <a:ext cx="22860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Lateral geniculate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nucleus of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thalamus</a:t>
            </a:r>
          </a:p>
        </p:txBody>
      </p:sp>
      <p:sp>
        <p:nvSpPr>
          <p:cNvPr id="62525" name="Rectangle 69"/>
          <p:cNvSpPr>
            <a:spLocks noChangeArrowheads="1"/>
          </p:cNvSpPr>
          <p:nvPr/>
        </p:nvSpPr>
        <p:spPr bwMode="auto">
          <a:xfrm>
            <a:off x="454025" y="5157788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Superior colliculus</a:t>
            </a:r>
            <a:endParaRPr lang="en-US" sz="1400" b="1">
              <a:latin typeface="Arial Black" charset="0"/>
            </a:endParaRPr>
          </a:p>
        </p:txBody>
      </p:sp>
      <p:sp>
        <p:nvSpPr>
          <p:cNvPr id="62526" name="Rectangle 70"/>
          <p:cNvSpPr>
            <a:spLocks noChangeArrowheads="1"/>
          </p:cNvSpPr>
          <p:nvPr/>
        </p:nvSpPr>
        <p:spPr bwMode="auto">
          <a:xfrm>
            <a:off x="5619750" y="5189538"/>
            <a:ext cx="2832100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Occipital lobe 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(primary visual cortex)</a:t>
            </a:r>
            <a:endParaRPr lang="en-US" sz="1400" b="1">
              <a:latin typeface="Arial Black" charset="0"/>
            </a:endParaRPr>
          </a:p>
        </p:txBody>
      </p:sp>
      <p:sp>
        <p:nvSpPr>
          <p:cNvPr id="62527" name="Rectangle 71"/>
          <p:cNvSpPr>
            <a:spLocks noChangeArrowheads="1"/>
          </p:cNvSpPr>
          <p:nvPr/>
        </p:nvSpPr>
        <p:spPr bwMode="auto">
          <a:xfrm>
            <a:off x="447675" y="5681663"/>
            <a:ext cx="71755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 The visual fields of the two eyes overlap considerably.</a:t>
            </a:r>
          </a:p>
          <a:p>
            <a:pPr>
              <a:lnSpc>
                <a:spcPct val="90000"/>
              </a:lnSpc>
            </a:pPr>
            <a:r>
              <a:rPr lang="en-US" sz="1800" b="1">
                <a:solidFill>
                  <a:srgbClr val="231F20"/>
                </a:solidFill>
                <a:latin typeface="Arial" charset="0"/>
              </a:rPr>
              <a:t>      Note that fibers from the lateral portion of each retinal field do </a:t>
            </a:r>
            <a:endParaRPr lang="en-US" sz="1400" b="1">
              <a:latin typeface="Arial Black" charset="0"/>
            </a:endParaRP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rgbClr val="231F20"/>
                </a:solidFill>
                <a:latin typeface="Arial Black" charset="0"/>
              </a:rPr>
              <a:t>    </a:t>
            </a:r>
            <a:r>
              <a:rPr lang="en-US" sz="1800" b="1">
                <a:solidFill>
                  <a:srgbClr val="231F20"/>
                </a:solidFill>
                <a:latin typeface="Arial" charset="0"/>
              </a:rPr>
              <a:t> not cross at the optic chiasma.</a:t>
            </a:r>
            <a:endParaRPr lang="en-US" sz="1800">
              <a:solidFill>
                <a:srgbClr val="231F20"/>
              </a:solidFill>
              <a:latin typeface="Arial Black" charset="0"/>
            </a:endParaRPr>
          </a:p>
        </p:txBody>
      </p:sp>
      <p:sp>
        <p:nvSpPr>
          <p:cNvPr id="62528" name="Rectangle 72"/>
          <p:cNvSpPr>
            <a:spLocks noChangeArrowheads="1"/>
          </p:cNvSpPr>
          <p:nvPr/>
        </p:nvSpPr>
        <p:spPr bwMode="auto">
          <a:xfrm>
            <a:off x="441325" y="3265488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Suprachiasmatic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nucleus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Depth Perception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Both eyes view the same image from slightly different angles</a:t>
            </a:r>
          </a:p>
          <a:p>
            <a:pPr eaLnBrk="1" hangingPunct="1"/>
            <a:r>
              <a:rPr lang="en-US"/>
              <a:t>Depth perception (three-dimensional vision) results from cortical fusion of the slightly different images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Retinal Processing</a:t>
            </a:r>
          </a:p>
        </p:txBody>
      </p:sp>
      <p:sp>
        <p:nvSpPr>
          <p:cNvPr id="6451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Several different types of ganglion cells are arranged in doughnut-shaped receptive fields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On-center fields</a:t>
            </a:r>
          </a:p>
          <a:p>
            <a:pPr lvl="2" eaLnBrk="1" hangingPunct="1"/>
            <a:r>
              <a:rPr lang="en-US" sz="2400">
                <a:ea typeface="ＭＳ Ｐゴシック" charset="-128"/>
              </a:rPr>
              <a:t>Stimulated by light hitting the center of the field</a:t>
            </a:r>
          </a:p>
          <a:p>
            <a:pPr lvl="2" eaLnBrk="1" hangingPunct="1"/>
            <a:r>
              <a:rPr lang="en-US" sz="2400">
                <a:ea typeface="ＭＳ Ｐゴシック" charset="-128"/>
              </a:rPr>
              <a:t>Inhibited by light hitting the periphery of the field</a:t>
            </a:r>
          </a:p>
          <a:p>
            <a:pPr lvl="1" eaLnBrk="1" hangingPunct="1"/>
            <a:r>
              <a:rPr lang="en-US" sz="2400">
                <a:ea typeface="ＭＳ Ｐゴシック" charset="-128"/>
              </a:rPr>
              <a:t>Off-center fields have the opposite effects </a:t>
            </a:r>
          </a:p>
          <a:p>
            <a:pPr eaLnBrk="1" hangingPunct="1"/>
            <a:r>
              <a:rPr lang="en-US" sz="2600"/>
              <a:t>These responses are due to different receptor types for glutamate in the “on” and “off” fields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8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15.20</a:t>
            </a:r>
          </a:p>
        </p:txBody>
      </p:sp>
      <p:pic>
        <p:nvPicPr>
          <p:cNvPr id="65539" name="Picture 11" descr="figure_15_20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5" y="1409700"/>
            <a:ext cx="82359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Rectangle 12"/>
          <p:cNvSpPr>
            <a:spLocks noChangeArrowheads="1"/>
          </p:cNvSpPr>
          <p:nvPr/>
        </p:nvSpPr>
        <p:spPr bwMode="auto">
          <a:xfrm>
            <a:off x="1030288" y="1457325"/>
            <a:ext cx="1990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Stimulus pattern</a:t>
            </a:r>
          </a:p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(portion of receptive</a:t>
            </a:r>
          </a:p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field illuminated)</a:t>
            </a:r>
            <a:endParaRPr lang="en-US" sz="1800">
              <a:latin typeface="Arial" charset="0"/>
            </a:endParaRPr>
          </a:p>
        </p:txBody>
      </p:sp>
      <p:sp>
        <p:nvSpPr>
          <p:cNvPr id="65541" name="Rectangle 13"/>
          <p:cNvSpPr>
            <a:spLocks noChangeArrowheads="1"/>
          </p:cNvSpPr>
          <p:nvPr/>
        </p:nvSpPr>
        <p:spPr bwMode="auto">
          <a:xfrm>
            <a:off x="547688" y="2352675"/>
            <a:ext cx="1868487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231F20"/>
                </a:solidFill>
                <a:latin typeface="Arial Black" charset="0"/>
              </a:rPr>
              <a:t>No illumination or</a:t>
            </a:r>
          </a:p>
          <a:p>
            <a:pPr algn="ctr"/>
            <a:r>
              <a:rPr lang="en-US" sz="1400">
                <a:solidFill>
                  <a:srgbClr val="231F20"/>
                </a:solidFill>
                <a:latin typeface="Arial Black" charset="0"/>
              </a:rPr>
              <a:t>diffuse illumination</a:t>
            </a:r>
          </a:p>
          <a:p>
            <a:pPr algn="ctr"/>
            <a:r>
              <a:rPr lang="en-US" sz="1400">
                <a:solidFill>
                  <a:srgbClr val="231F20"/>
                </a:solidFill>
                <a:latin typeface="Arial Black" charset="0"/>
              </a:rPr>
              <a:t>(basal rate)</a:t>
            </a:r>
            <a:endParaRPr lang="en-US" sz="1800">
              <a:latin typeface="Arial" charset="0"/>
            </a:endParaRPr>
          </a:p>
        </p:txBody>
      </p:sp>
      <p:sp>
        <p:nvSpPr>
          <p:cNvPr id="65542" name="Rectangle 14"/>
          <p:cNvSpPr>
            <a:spLocks noChangeArrowheads="1"/>
          </p:cNvSpPr>
          <p:nvPr/>
        </p:nvSpPr>
        <p:spPr bwMode="auto">
          <a:xfrm>
            <a:off x="933450" y="3549650"/>
            <a:ext cx="10874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231F20"/>
                </a:solidFill>
                <a:latin typeface="Arial Black" charset="0"/>
              </a:rPr>
              <a:t>Center</a:t>
            </a:r>
          </a:p>
          <a:p>
            <a:pPr algn="ctr"/>
            <a:r>
              <a:rPr lang="en-US" sz="1400">
                <a:solidFill>
                  <a:srgbClr val="231F20"/>
                </a:solidFill>
                <a:latin typeface="Arial Black" charset="0"/>
              </a:rPr>
              <a:t>illuminated</a:t>
            </a:r>
            <a:endParaRPr lang="en-US" sz="1800">
              <a:latin typeface="Arial" charset="0"/>
            </a:endParaRPr>
          </a:p>
        </p:txBody>
      </p:sp>
      <p:sp>
        <p:nvSpPr>
          <p:cNvPr id="65543" name="Rectangle 15"/>
          <p:cNvSpPr>
            <a:spLocks noChangeArrowheads="1"/>
          </p:cNvSpPr>
          <p:nvPr/>
        </p:nvSpPr>
        <p:spPr bwMode="auto">
          <a:xfrm>
            <a:off x="930275" y="4654550"/>
            <a:ext cx="108743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231F20"/>
                </a:solidFill>
                <a:latin typeface="Arial Black" charset="0"/>
              </a:rPr>
              <a:t>Surround</a:t>
            </a:r>
          </a:p>
          <a:p>
            <a:pPr algn="ctr"/>
            <a:r>
              <a:rPr lang="en-US" sz="1400">
                <a:solidFill>
                  <a:srgbClr val="231F20"/>
                </a:solidFill>
                <a:latin typeface="Arial Black" charset="0"/>
              </a:rPr>
              <a:t>illuminated</a:t>
            </a:r>
            <a:endParaRPr lang="en-US" sz="1800">
              <a:latin typeface="Arial" charset="0"/>
            </a:endParaRPr>
          </a:p>
        </p:txBody>
      </p:sp>
      <p:sp>
        <p:nvSpPr>
          <p:cNvPr id="65544" name="Rectangle 16"/>
          <p:cNvSpPr>
            <a:spLocks noChangeArrowheads="1"/>
          </p:cNvSpPr>
          <p:nvPr/>
        </p:nvSpPr>
        <p:spPr bwMode="auto">
          <a:xfrm>
            <a:off x="6361113" y="1446213"/>
            <a:ext cx="22431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Response of off-center</a:t>
            </a:r>
          </a:p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ganglion cell during</a:t>
            </a:r>
          </a:p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period of light stimulus</a:t>
            </a:r>
            <a:endParaRPr lang="en-US" sz="1400">
              <a:latin typeface="Arial" charset="0"/>
            </a:endParaRPr>
          </a:p>
        </p:txBody>
      </p:sp>
      <p:sp>
        <p:nvSpPr>
          <p:cNvPr id="65545" name="Rectangle 17"/>
          <p:cNvSpPr>
            <a:spLocks noChangeArrowheads="1"/>
          </p:cNvSpPr>
          <p:nvPr/>
        </p:nvSpPr>
        <p:spPr bwMode="auto">
          <a:xfrm>
            <a:off x="3825875" y="1455738"/>
            <a:ext cx="22431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Response of on-center</a:t>
            </a:r>
          </a:p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ganglion cell during</a:t>
            </a:r>
          </a:p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31F20"/>
                </a:solidFill>
                <a:latin typeface="Arial Black" charset="0"/>
              </a:rPr>
              <a:t>period of light stimulus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Thalamic Processing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Lateral geniculate nuclei of the thalamus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Relay information on movement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Segregate the retinal axons in preparation for depth perception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Emphasize visual inputs from regions of high cone density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Sharpen contrast information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8058150" y="6581775"/>
            <a:ext cx="1082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15.1b</a:t>
            </a:r>
          </a:p>
        </p:txBody>
      </p:sp>
      <p:pic>
        <p:nvPicPr>
          <p:cNvPr id="32771" name="Picture 9" descr="figure_15_01_b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5775"/>
            <a:ext cx="8229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Freeform 10"/>
          <p:cNvSpPr>
            <a:spLocks/>
          </p:cNvSpPr>
          <p:nvPr/>
        </p:nvSpPr>
        <p:spPr bwMode="auto">
          <a:xfrm>
            <a:off x="2479675" y="641350"/>
            <a:ext cx="2317750" cy="822325"/>
          </a:xfrm>
          <a:custGeom>
            <a:avLst/>
            <a:gdLst>
              <a:gd name="T0" fmla="*/ 1460 w 1460"/>
              <a:gd name="T1" fmla="*/ 0 h 518"/>
              <a:gd name="T2" fmla="*/ 1350 w 1460"/>
              <a:gd name="T3" fmla="*/ 0 h 518"/>
              <a:gd name="T4" fmla="*/ 0 w 1460"/>
              <a:gd name="T5" fmla="*/ 518 h 518"/>
              <a:gd name="T6" fmla="*/ 0 60000 65536"/>
              <a:gd name="T7" fmla="*/ 0 60000 65536"/>
              <a:gd name="T8" fmla="*/ 0 60000 65536"/>
              <a:gd name="T9" fmla="*/ 0 w 1460"/>
              <a:gd name="T10" fmla="*/ 0 h 518"/>
              <a:gd name="T11" fmla="*/ 1460 w 1460"/>
              <a:gd name="T12" fmla="*/ 518 h 5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0" h="518">
                <a:moveTo>
                  <a:pt x="1460" y="0"/>
                </a:moveTo>
                <a:lnTo>
                  <a:pt x="1350" y="0"/>
                </a:lnTo>
                <a:lnTo>
                  <a:pt x="0" y="518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Line 11"/>
          <p:cNvSpPr>
            <a:spLocks noChangeShapeType="1"/>
          </p:cNvSpPr>
          <p:nvPr/>
        </p:nvSpPr>
        <p:spPr bwMode="auto">
          <a:xfrm flipH="1">
            <a:off x="4044950" y="1139825"/>
            <a:ext cx="7270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Freeform 12"/>
          <p:cNvSpPr>
            <a:spLocks/>
          </p:cNvSpPr>
          <p:nvPr/>
        </p:nvSpPr>
        <p:spPr bwMode="auto">
          <a:xfrm>
            <a:off x="4156075" y="1387475"/>
            <a:ext cx="615950" cy="107950"/>
          </a:xfrm>
          <a:custGeom>
            <a:avLst/>
            <a:gdLst>
              <a:gd name="T0" fmla="*/ 388 w 388"/>
              <a:gd name="T1" fmla="*/ 68 h 68"/>
              <a:gd name="T2" fmla="*/ 250 w 388"/>
              <a:gd name="T3" fmla="*/ 68 h 68"/>
              <a:gd name="T4" fmla="*/ 0 w 388"/>
              <a:gd name="T5" fmla="*/ 0 h 68"/>
              <a:gd name="T6" fmla="*/ 0 60000 65536"/>
              <a:gd name="T7" fmla="*/ 0 60000 65536"/>
              <a:gd name="T8" fmla="*/ 0 60000 65536"/>
              <a:gd name="T9" fmla="*/ 0 w 388"/>
              <a:gd name="T10" fmla="*/ 0 h 68"/>
              <a:gd name="T11" fmla="*/ 388 w 388"/>
              <a:gd name="T12" fmla="*/ 68 h 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8" h="68">
                <a:moveTo>
                  <a:pt x="388" y="68"/>
                </a:moveTo>
                <a:lnTo>
                  <a:pt x="250" y="6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Freeform 13"/>
          <p:cNvSpPr>
            <a:spLocks/>
          </p:cNvSpPr>
          <p:nvPr/>
        </p:nvSpPr>
        <p:spPr bwMode="auto">
          <a:xfrm>
            <a:off x="3321050" y="1835150"/>
            <a:ext cx="1450975" cy="346075"/>
          </a:xfrm>
          <a:custGeom>
            <a:avLst/>
            <a:gdLst>
              <a:gd name="T0" fmla="*/ 914 w 914"/>
              <a:gd name="T1" fmla="*/ 0 h 218"/>
              <a:gd name="T2" fmla="*/ 776 w 914"/>
              <a:gd name="T3" fmla="*/ 0 h 218"/>
              <a:gd name="T4" fmla="*/ 0 w 914"/>
              <a:gd name="T5" fmla="*/ 218 h 218"/>
              <a:gd name="T6" fmla="*/ 0 60000 65536"/>
              <a:gd name="T7" fmla="*/ 0 60000 65536"/>
              <a:gd name="T8" fmla="*/ 0 60000 65536"/>
              <a:gd name="T9" fmla="*/ 0 w 914"/>
              <a:gd name="T10" fmla="*/ 0 h 218"/>
              <a:gd name="T11" fmla="*/ 914 w 914"/>
              <a:gd name="T12" fmla="*/ 218 h 2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" h="218">
                <a:moveTo>
                  <a:pt x="914" y="0"/>
                </a:moveTo>
                <a:lnTo>
                  <a:pt x="776" y="0"/>
                </a:lnTo>
                <a:lnTo>
                  <a:pt x="0" y="218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Freeform 14"/>
          <p:cNvSpPr>
            <a:spLocks/>
          </p:cNvSpPr>
          <p:nvPr/>
        </p:nvSpPr>
        <p:spPr bwMode="auto">
          <a:xfrm>
            <a:off x="3308350" y="2212975"/>
            <a:ext cx="1463675" cy="123825"/>
          </a:xfrm>
          <a:custGeom>
            <a:avLst/>
            <a:gdLst>
              <a:gd name="T0" fmla="*/ 922 w 922"/>
              <a:gd name="T1" fmla="*/ 0 h 78"/>
              <a:gd name="T2" fmla="*/ 784 w 922"/>
              <a:gd name="T3" fmla="*/ 0 h 78"/>
              <a:gd name="T4" fmla="*/ 0 w 922"/>
              <a:gd name="T5" fmla="*/ 78 h 78"/>
              <a:gd name="T6" fmla="*/ 0 60000 65536"/>
              <a:gd name="T7" fmla="*/ 0 60000 65536"/>
              <a:gd name="T8" fmla="*/ 0 60000 65536"/>
              <a:gd name="T9" fmla="*/ 0 w 922"/>
              <a:gd name="T10" fmla="*/ 0 h 78"/>
              <a:gd name="T11" fmla="*/ 922 w 922"/>
              <a:gd name="T12" fmla="*/ 78 h 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2" h="78">
                <a:moveTo>
                  <a:pt x="922" y="0"/>
                </a:moveTo>
                <a:lnTo>
                  <a:pt x="784" y="0"/>
                </a:lnTo>
                <a:lnTo>
                  <a:pt x="0" y="78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Freeform 15"/>
          <p:cNvSpPr>
            <a:spLocks/>
          </p:cNvSpPr>
          <p:nvPr/>
        </p:nvSpPr>
        <p:spPr bwMode="auto">
          <a:xfrm>
            <a:off x="3552825" y="2517775"/>
            <a:ext cx="1184275" cy="50800"/>
          </a:xfrm>
          <a:custGeom>
            <a:avLst/>
            <a:gdLst>
              <a:gd name="T0" fmla="*/ 746 w 746"/>
              <a:gd name="T1" fmla="*/ 32 h 32"/>
              <a:gd name="T2" fmla="*/ 630 w 746"/>
              <a:gd name="T3" fmla="*/ 32 h 32"/>
              <a:gd name="T4" fmla="*/ 0 w 746"/>
              <a:gd name="T5" fmla="*/ 0 h 32"/>
              <a:gd name="T6" fmla="*/ 0 60000 65536"/>
              <a:gd name="T7" fmla="*/ 0 60000 65536"/>
              <a:gd name="T8" fmla="*/ 0 60000 65536"/>
              <a:gd name="T9" fmla="*/ 0 w 746"/>
              <a:gd name="T10" fmla="*/ 0 h 32"/>
              <a:gd name="T11" fmla="*/ 746 w 746"/>
              <a:gd name="T12" fmla="*/ 32 h 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6" h="32">
                <a:moveTo>
                  <a:pt x="746" y="32"/>
                </a:moveTo>
                <a:lnTo>
                  <a:pt x="630" y="3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Freeform 16"/>
          <p:cNvSpPr>
            <a:spLocks/>
          </p:cNvSpPr>
          <p:nvPr/>
        </p:nvSpPr>
        <p:spPr bwMode="auto">
          <a:xfrm>
            <a:off x="3340100" y="2860675"/>
            <a:ext cx="1431925" cy="155575"/>
          </a:xfrm>
          <a:custGeom>
            <a:avLst/>
            <a:gdLst>
              <a:gd name="T0" fmla="*/ 902 w 902"/>
              <a:gd name="T1" fmla="*/ 0 h 98"/>
              <a:gd name="T2" fmla="*/ 764 w 902"/>
              <a:gd name="T3" fmla="*/ 0 h 98"/>
              <a:gd name="T4" fmla="*/ 0 w 902"/>
              <a:gd name="T5" fmla="*/ 98 h 98"/>
              <a:gd name="T6" fmla="*/ 0 60000 65536"/>
              <a:gd name="T7" fmla="*/ 0 60000 65536"/>
              <a:gd name="T8" fmla="*/ 0 60000 65536"/>
              <a:gd name="T9" fmla="*/ 0 w 902"/>
              <a:gd name="T10" fmla="*/ 0 h 98"/>
              <a:gd name="T11" fmla="*/ 902 w 902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2" h="98">
                <a:moveTo>
                  <a:pt x="902" y="0"/>
                </a:moveTo>
                <a:lnTo>
                  <a:pt x="764" y="0"/>
                </a:lnTo>
                <a:lnTo>
                  <a:pt x="0" y="98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Freeform 17"/>
          <p:cNvSpPr>
            <a:spLocks/>
          </p:cNvSpPr>
          <p:nvPr/>
        </p:nvSpPr>
        <p:spPr bwMode="auto">
          <a:xfrm>
            <a:off x="3708400" y="3749675"/>
            <a:ext cx="1187450" cy="688975"/>
          </a:xfrm>
          <a:custGeom>
            <a:avLst/>
            <a:gdLst>
              <a:gd name="T0" fmla="*/ 748 w 748"/>
              <a:gd name="T1" fmla="*/ 434 h 434"/>
              <a:gd name="T2" fmla="*/ 610 w 748"/>
              <a:gd name="T3" fmla="*/ 434 h 434"/>
              <a:gd name="T4" fmla="*/ 0 w 748"/>
              <a:gd name="T5" fmla="*/ 0 h 434"/>
              <a:gd name="T6" fmla="*/ 0 60000 65536"/>
              <a:gd name="T7" fmla="*/ 0 60000 65536"/>
              <a:gd name="T8" fmla="*/ 0 60000 65536"/>
              <a:gd name="T9" fmla="*/ 0 w 748"/>
              <a:gd name="T10" fmla="*/ 0 h 434"/>
              <a:gd name="T11" fmla="*/ 748 w 748"/>
              <a:gd name="T12" fmla="*/ 434 h 4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8" h="434">
                <a:moveTo>
                  <a:pt x="748" y="434"/>
                </a:moveTo>
                <a:lnTo>
                  <a:pt x="610" y="43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Freeform 18"/>
          <p:cNvSpPr>
            <a:spLocks/>
          </p:cNvSpPr>
          <p:nvPr/>
        </p:nvSpPr>
        <p:spPr bwMode="auto">
          <a:xfrm>
            <a:off x="3006725" y="3994150"/>
            <a:ext cx="1889125" cy="777875"/>
          </a:xfrm>
          <a:custGeom>
            <a:avLst/>
            <a:gdLst>
              <a:gd name="T0" fmla="*/ 1190 w 1190"/>
              <a:gd name="T1" fmla="*/ 490 h 490"/>
              <a:gd name="T2" fmla="*/ 1052 w 1190"/>
              <a:gd name="T3" fmla="*/ 490 h 490"/>
              <a:gd name="T4" fmla="*/ 0 w 1190"/>
              <a:gd name="T5" fmla="*/ 0 h 490"/>
              <a:gd name="T6" fmla="*/ 0 60000 65536"/>
              <a:gd name="T7" fmla="*/ 0 60000 65536"/>
              <a:gd name="T8" fmla="*/ 0 60000 65536"/>
              <a:gd name="T9" fmla="*/ 0 w 1190"/>
              <a:gd name="T10" fmla="*/ 0 h 490"/>
              <a:gd name="T11" fmla="*/ 1190 w 1190"/>
              <a:gd name="T12" fmla="*/ 490 h 4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90" h="490">
                <a:moveTo>
                  <a:pt x="1190" y="490"/>
                </a:moveTo>
                <a:lnTo>
                  <a:pt x="1052" y="49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Freeform 19"/>
          <p:cNvSpPr>
            <a:spLocks/>
          </p:cNvSpPr>
          <p:nvPr/>
        </p:nvSpPr>
        <p:spPr bwMode="auto">
          <a:xfrm>
            <a:off x="3019425" y="4222750"/>
            <a:ext cx="1876425" cy="1035050"/>
          </a:xfrm>
          <a:custGeom>
            <a:avLst/>
            <a:gdLst>
              <a:gd name="T0" fmla="*/ 1182 w 1182"/>
              <a:gd name="T1" fmla="*/ 652 h 652"/>
              <a:gd name="T2" fmla="*/ 1044 w 1182"/>
              <a:gd name="T3" fmla="*/ 652 h 652"/>
              <a:gd name="T4" fmla="*/ 0 w 1182"/>
              <a:gd name="T5" fmla="*/ 0 h 652"/>
              <a:gd name="T6" fmla="*/ 0 60000 65536"/>
              <a:gd name="T7" fmla="*/ 0 60000 65536"/>
              <a:gd name="T8" fmla="*/ 0 60000 65536"/>
              <a:gd name="T9" fmla="*/ 0 w 1182"/>
              <a:gd name="T10" fmla="*/ 0 h 652"/>
              <a:gd name="T11" fmla="*/ 1182 w 1182"/>
              <a:gd name="T12" fmla="*/ 652 h 6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2" h="652">
                <a:moveTo>
                  <a:pt x="1182" y="652"/>
                </a:moveTo>
                <a:lnTo>
                  <a:pt x="1044" y="65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Freeform 20"/>
          <p:cNvSpPr>
            <a:spLocks/>
          </p:cNvSpPr>
          <p:nvPr/>
        </p:nvSpPr>
        <p:spPr bwMode="auto">
          <a:xfrm>
            <a:off x="3302000" y="4775200"/>
            <a:ext cx="1593850" cy="987425"/>
          </a:xfrm>
          <a:custGeom>
            <a:avLst/>
            <a:gdLst>
              <a:gd name="T0" fmla="*/ 1004 w 1004"/>
              <a:gd name="T1" fmla="*/ 622 h 622"/>
              <a:gd name="T2" fmla="*/ 866 w 1004"/>
              <a:gd name="T3" fmla="*/ 622 h 622"/>
              <a:gd name="T4" fmla="*/ 0 w 1004"/>
              <a:gd name="T5" fmla="*/ 0 h 622"/>
              <a:gd name="T6" fmla="*/ 0 60000 65536"/>
              <a:gd name="T7" fmla="*/ 0 60000 65536"/>
              <a:gd name="T8" fmla="*/ 0 60000 65536"/>
              <a:gd name="T9" fmla="*/ 0 w 1004"/>
              <a:gd name="T10" fmla="*/ 0 h 622"/>
              <a:gd name="T11" fmla="*/ 1004 w 1004"/>
              <a:gd name="T12" fmla="*/ 622 h 6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4" h="622">
                <a:moveTo>
                  <a:pt x="1004" y="622"/>
                </a:moveTo>
                <a:lnTo>
                  <a:pt x="866" y="62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" name="Line 21"/>
          <p:cNvSpPr>
            <a:spLocks noChangeShapeType="1"/>
          </p:cNvSpPr>
          <p:nvPr/>
        </p:nvSpPr>
        <p:spPr bwMode="auto">
          <a:xfrm flipH="1" flipV="1">
            <a:off x="4222750" y="1276350"/>
            <a:ext cx="330200" cy="2190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Freeform 22"/>
          <p:cNvSpPr>
            <a:spLocks/>
          </p:cNvSpPr>
          <p:nvPr/>
        </p:nvSpPr>
        <p:spPr bwMode="auto">
          <a:xfrm>
            <a:off x="3965575" y="3009900"/>
            <a:ext cx="111125" cy="698500"/>
          </a:xfrm>
          <a:custGeom>
            <a:avLst/>
            <a:gdLst>
              <a:gd name="T0" fmla="*/ 2 w 70"/>
              <a:gd name="T1" fmla="*/ 0 h 440"/>
              <a:gd name="T2" fmla="*/ 70 w 70"/>
              <a:gd name="T3" fmla="*/ 0 h 440"/>
              <a:gd name="T4" fmla="*/ 70 w 70"/>
              <a:gd name="T5" fmla="*/ 440 h 440"/>
              <a:gd name="T6" fmla="*/ 0 w 70"/>
              <a:gd name="T7" fmla="*/ 440 h 440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440"/>
              <a:gd name="T14" fmla="*/ 70 w 70"/>
              <a:gd name="T15" fmla="*/ 440 h 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440">
                <a:moveTo>
                  <a:pt x="2" y="0"/>
                </a:moveTo>
                <a:lnTo>
                  <a:pt x="70" y="0"/>
                </a:lnTo>
                <a:lnTo>
                  <a:pt x="70" y="440"/>
                </a:lnTo>
                <a:lnTo>
                  <a:pt x="0" y="44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5" name="Line 23"/>
          <p:cNvSpPr>
            <a:spLocks noChangeShapeType="1"/>
          </p:cNvSpPr>
          <p:nvPr/>
        </p:nvSpPr>
        <p:spPr bwMode="auto">
          <a:xfrm>
            <a:off x="4070350" y="3355975"/>
            <a:ext cx="7016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Rectangle 24"/>
          <p:cNvSpPr>
            <a:spLocks noChangeArrowheads="1"/>
          </p:cNvSpPr>
          <p:nvPr/>
        </p:nvSpPr>
        <p:spPr bwMode="auto">
          <a:xfrm>
            <a:off x="1120775" y="6061075"/>
            <a:ext cx="70469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>
                <a:solidFill>
                  <a:srgbClr val="231F20"/>
                </a:solidFill>
                <a:latin typeface="Arial Black" charset="0"/>
              </a:rPr>
              <a:t>(b) Lateral view; </a:t>
            </a:r>
            <a:r>
              <a:rPr lang="en-US" sz="1900" b="1">
                <a:solidFill>
                  <a:srgbClr val="231F20"/>
                </a:solidFill>
                <a:latin typeface="Arial" charset="0"/>
              </a:rPr>
              <a:t>some structures shown in sagittal section</a:t>
            </a:r>
            <a:endParaRPr lang="en-US" sz="1800" b="1">
              <a:latin typeface="Arial" charset="0"/>
            </a:endParaRPr>
          </a:p>
        </p:txBody>
      </p:sp>
      <p:sp>
        <p:nvSpPr>
          <p:cNvPr id="32787" name="Rectangle 25"/>
          <p:cNvSpPr>
            <a:spLocks noChangeArrowheads="1"/>
          </p:cNvSpPr>
          <p:nvPr/>
        </p:nvSpPr>
        <p:spPr bwMode="auto">
          <a:xfrm>
            <a:off x="4810125" y="469900"/>
            <a:ext cx="20843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900" b="1">
                <a:solidFill>
                  <a:srgbClr val="231F20"/>
                </a:solidFill>
                <a:latin typeface="Arial" charset="0"/>
              </a:rPr>
              <a:t>Levator palpebrae</a:t>
            </a:r>
          </a:p>
          <a:p>
            <a:pPr>
              <a:lnSpc>
                <a:spcPct val="90000"/>
              </a:lnSpc>
            </a:pPr>
            <a:r>
              <a:rPr lang="en-US" sz="1900" b="1">
                <a:solidFill>
                  <a:srgbClr val="231F20"/>
                </a:solidFill>
                <a:latin typeface="Arial" charset="0"/>
              </a:rPr>
              <a:t>superioris muscle</a:t>
            </a:r>
            <a:endParaRPr lang="en-US" sz="1800" b="1">
              <a:latin typeface="Arial" charset="0"/>
            </a:endParaRPr>
          </a:p>
        </p:txBody>
      </p:sp>
      <p:sp>
        <p:nvSpPr>
          <p:cNvPr id="32788" name="Rectangle 26"/>
          <p:cNvSpPr>
            <a:spLocks noChangeArrowheads="1"/>
          </p:cNvSpPr>
          <p:nvPr/>
        </p:nvSpPr>
        <p:spPr bwMode="auto">
          <a:xfrm>
            <a:off x="4791075" y="977900"/>
            <a:ext cx="28051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Orbicularis oculi muscle</a:t>
            </a:r>
            <a:endParaRPr lang="en-US" sz="1800" b="1">
              <a:latin typeface="Arial" charset="0"/>
            </a:endParaRPr>
          </a:p>
        </p:txBody>
      </p:sp>
      <p:sp>
        <p:nvSpPr>
          <p:cNvPr id="32789" name="Rectangle 27"/>
          <p:cNvSpPr>
            <a:spLocks noChangeArrowheads="1"/>
          </p:cNvSpPr>
          <p:nvPr/>
        </p:nvSpPr>
        <p:spPr bwMode="auto">
          <a:xfrm>
            <a:off x="4791075" y="1330325"/>
            <a:ext cx="1006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Eyebrow</a:t>
            </a:r>
            <a:endParaRPr lang="en-US" sz="1800" b="1">
              <a:latin typeface="Arial" charset="0"/>
            </a:endParaRPr>
          </a:p>
        </p:txBody>
      </p:sp>
      <p:sp>
        <p:nvSpPr>
          <p:cNvPr id="32790" name="Rectangle 28"/>
          <p:cNvSpPr>
            <a:spLocks noChangeArrowheads="1"/>
          </p:cNvSpPr>
          <p:nvPr/>
        </p:nvSpPr>
        <p:spPr bwMode="auto">
          <a:xfrm>
            <a:off x="4791075" y="1670050"/>
            <a:ext cx="13446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Tarsal plate</a:t>
            </a:r>
            <a:endParaRPr lang="en-US" sz="1800" b="1">
              <a:latin typeface="Arial" charset="0"/>
            </a:endParaRPr>
          </a:p>
        </p:txBody>
      </p:sp>
      <p:sp>
        <p:nvSpPr>
          <p:cNvPr id="32791" name="Rectangle 29"/>
          <p:cNvSpPr>
            <a:spLocks noChangeArrowheads="1"/>
          </p:cNvSpPr>
          <p:nvPr/>
        </p:nvSpPr>
        <p:spPr bwMode="auto">
          <a:xfrm>
            <a:off x="4791075" y="2047875"/>
            <a:ext cx="24987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Palpebral conjunctiva</a:t>
            </a:r>
            <a:endParaRPr lang="en-US" sz="1800" b="1">
              <a:latin typeface="Arial" charset="0"/>
            </a:endParaRPr>
          </a:p>
        </p:txBody>
      </p:sp>
      <p:sp>
        <p:nvSpPr>
          <p:cNvPr id="32792" name="Rectangle 30"/>
          <p:cNvSpPr>
            <a:spLocks noChangeArrowheads="1"/>
          </p:cNvSpPr>
          <p:nvPr/>
        </p:nvSpPr>
        <p:spPr bwMode="auto">
          <a:xfrm>
            <a:off x="4752975" y="2403475"/>
            <a:ext cx="15589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Tarsal glands</a:t>
            </a:r>
            <a:endParaRPr lang="en-US" sz="1800" b="1">
              <a:latin typeface="Arial" charset="0"/>
            </a:endParaRPr>
          </a:p>
        </p:txBody>
      </p:sp>
      <p:sp>
        <p:nvSpPr>
          <p:cNvPr id="32793" name="Rectangle 31"/>
          <p:cNvSpPr>
            <a:spLocks noChangeArrowheads="1"/>
          </p:cNvSpPr>
          <p:nvPr/>
        </p:nvSpPr>
        <p:spPr bwMode="auto">
          <a:xfrm>
            <a:off x="4791075" y="2711450"/>
            <a:ext cx="8334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Cornea</a:t>
            </a:r>
            <a:endParaRPr lang="en-US" sz="1800" b="1">
              <a:latin typeface="Arial" charset="0"/>
            </a:endParaRPr>
          </a:p>
        </p:txBody>
      </p:sp>
      <p:sp>
        <p:nvSpPr>
          <p:cNvPr id="32794" name="Rectangle 32"/>
          <p:cNvSpPr>
            <a:spLocks noChangeArrowheads="1"/>
          </p:cNvSpPr>
          <p:nvPr/>
        </p:nvSpPr>
        <p:spPr bwMode="auto">
          <a:xfrm>
            <a:off x="4791075" y="3190875"/>
            <a:ext cx="19478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Palpebral fissure</a:t>
            </a:r>
            <a:endParaRPr lang="en-US" sz="1800" b="1">
              <a:latin typeface="Arial" charset="0"/>
            </a:endParaRPr>
          </a:p>
        </p:txBody>
      </p:sp>
      <p:sp>
        <p:nvSpPr>
          <p:cNvPr id="32795" name="Rectangle 33"/>
          <p:cNvSpPr>
            <a:spLocks noChangeArrowheads="1"/>
          </p:cNvSpPr>
          <p:nvPr/>
        </p:nvSpPr>
        <p:spPr bwMode="auto">
          <a:xfrm>
            <a:off x="4914900" y="4270375"/>
            <a:ext cx="1184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Eyelashes</a:t>
            </a:r>
            <a:endParaRPr lang="en-US" sz="1800" b="1">
              <a:latin typeface="Arial" charset="0"/>
            </a:endParaRPr>
          </a:p>
        </p:txBody>
      </p:sp>
      <p:sp>
        <p:nvSpPr>
          <p:cNvPr id="32796" name="Rectangle 34"/>
          <p:cNvSpPr>
            <a:spLocks noChangeArrowheads="1"/>
          </p:cNvSpPr>
          <p:nvPr/>
        </p:nvSpPr>
        <p:spPr bwMode="auto">
          <a:xfrm>
            <a:off x="4914900" y="4606925"/>
            <a:ext cx="2176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Bulbar conjunctiva</a:t>
            </a:r>
            <a:endParaRPr lang="en-US" sz="1800" b="1">
              <a:latin typeface="Arial" charset="0"/>
            </a:endParaRPr>
          </a:p>
        </p:txBody>
      </p:sp>
      <p:sp>
        <p:nvSpPr>
          <p:cNvPr id="32797" name="Rectangle 35"/>
          <p:cNvSpPr>
            <a:spLocks noChangeArrowheads="1"/>
          </p:cNvSpPr>
          <p:nvPr/>
        </p:nvSpPr>
        <p:spPr bwMode="auto">
          <a:xfrm>
            <a:off x="4914900" y="5092700"/>
            <a:ext cx="1922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Conjunctival sac</a:t>
            </a:r>
            <a:endParaRPr lang="en-US" sz="1800" b="1">
              <a:latin typeface="Arial" charset="0"/>
            </a:endParaRPr>
          </a:p>
        </p:txBody>
      </p:sp>
      <p:sp>
        <p:nvSpPr>
          <p:cNvPr id="32798" name="Rectangle 36"/>
          <p:cNvSpPr>
            <a:spLocks noChangeArrowheads="1"/>
          </p:cNvSpPr>
          <p:nvPr/>
        </p:nvSpPr>
        <p:spPr bwMode="auto">
          <a:xfrm>
            <a:off x="4914900" y="5594350"/>
            <a:ext cx="28051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00" b="1">
                <a:solidFill>
                  <a:srgbClr val="231F20"/>
                </a:solidFill>
                <a:latin typeface="Arial" charset="0"/>
              </a:rPr>
              <a:t>Orbicularis oculi muscle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Cortical Processing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n-US" sz="2600"/>
              <a:t>Two areas in the visual cortex</a:t>
            </a:r>
          </a:p>
          <a:p>
            <a:pPr marL="342900" indent="-3429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600"/>
              <a:t>Striate cortex (primary visual cortex)</a:t>
            </a:r>
          </a:p>
          <a:p>
            <a:pPr marL="682625" lvl="1" indent="-338138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Processes contrast information and object orientation</a:t>
            </a:r>
          </a:p>
          <a:p>
            <a:pPr marL="342900" indent="-342900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n-US" sz="2600"/>
              <a:t>Prestriate cortices (visual association areas)</a:t>
            </a:r>
          </a:p>
          <a:p>
            <a:pPr marL="682625" lvl="1" indent="-338138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Processes form, color, and motion input from striate cortex </a:t>
            </a:r>
          </a:p>
          <a:p>
            <a:pPr marL="342900" indent="-342900" eaLnBrk="1" hangingPunct="1">
              <a:lnSpc>
                <a:spcPct val="90000"/>
              </a:lnSpc>
            </a:pPr>
            <a:r>
              <a:rPr lang="en-US" sz="2600"/>
              <a:t>Complex visual processing extends into other regions</a:t>
            </a:r>
          </a:p>
          <a:p>
            <a:pPr marL="682625" lvl="1" indent="-338138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Temporal lobe—processes identification of objects</a:t>
            </a:r>
          </a:p>
          <a:p>
            <a:pPr marL="682625" lvl="1" indent="-338138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Parietal cortex and postcentral gyrus—process spatial location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Chemical Senses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Taste and smell (olfaction) </a:t>
            </a:r>
          </a:p>
          <a:p>
            <a:pPr eaLnBrk="1" hangingPunct="1"/>
            <a:r>
              <a:rPr lang="en-US"/>
              <a:t>Their chemoreceptors respond to chemicals in aqueous solution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Sense of Smell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/>
              <a:t>The organ of smell—olfactory epithelium in the roof of the nasal cavity </a:t>
            </a:r>
          </a:p>
          <a:p>
            <a:pPr eaLnBrk="1" hangingPunct="1"/>
            <a:r>
              <a:rPr lang="en-US" sz="2600"/>
              <a:t>Olfactory receptor cells—bipolar neurons with radiating olfactory cilia</a:t>
            </a:r>
          </a:p>
          <a:p>
            <a:pPr eaLnBrk="1" hangingPunct="1"/>
            <a:r>
              <a:rPr lang="en-US" sz="2600"/>
              <a:t>Bundles of axons of olfactory receptor cells form the filaments of the olfactory nerve (cranial nerve I)</a:t>
            </a:r>
          </a:p>
          <a:p>
            <a:pPr eaLnBrk="1" hangingPunct="1"/>
            <a:r>
              <a:rPr lang="en-US" sz="2600"/>
              <a:t>Supporting cells surround and cushion olfactory receptor cells </a:t>
            </a:r>
          </a:p>
          <a:p>
            <a:pPr eaLnBrk="1" hangingPunct="1"/>
            <a:r>
              <a:rPr lang="en-US" sz="2600"/>
              <a:t>Basal cells lie at the base of the epithelium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15.21a</a:t>
            </a:r>
          </a:p>
        </p:txBody>
      </p:sp>
      <p:pic>
        <p:nvPicPr>
          <p:cNvPr id="28675" name="Picture 9" descr="figure_15_21_a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61975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Freeform 10"/>
          <p:cNvSpPr>
            <a:spLocks/>
          </p:cNvSpPr>
          <p:nvPr/>
        </p:nvSpPr>
        <p:spPr bwMode="auto">
          <a:xfrm>
            <a:off x="3438525" y="2779713"/>
            <a:ext cx="2406650" cy="1587"/>
          </a:xfrm>
          <a:custGeom>
            <a:avLst/>
            <a:gdLst>
              <a:gd name="T0" fmla="*/ 1516 w 1516"/>
              <a:gd name="T1" fmla="*/ 0 h 1587"/>
              <a:gd name="T2" fmla="*/ 1288 w 1516"/>
              <a:gd name="T3" fmla="*/ 0 h 1587"/>
              <a:gd name="T4" fmla="*/ 0 w 1516"/>
              <a:gd name="T5" fmla="*/ 0 h 1587"/>
              <a:gd name="T6" fmla="*/ 0 60000 65536"/>
              <a:gd name="T7" fmla="*/ 0 60000 65536"/>
              <a:gd name="T8" fmla="*/ 0 60000 65536"/>
              <a:gd name="T9" fmla="*/ 0 w 1516"/>
              <a:gd name="T10" fmla="*/ 0 h 1587"/>
              <a:gd name="T11" fmla="*/ 1516 w 151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6" h="1587">
                <a:moveTo>
                  <a:pt x="1516" y="0"/>
                </a:moveTo>
                <a:lnTo>
                  <a:pt x="1288" y="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Freeform 11"/>
          <p:cNvSpPr>
            <a:spLocks/>
          </p:cNvSpPr>
          <p:nvPr/>
        </p:nvSpPr>
        <p:spPr bwMode="auto">
          <a:xfrm>
            <a:off x="2886075" y="2363788"/>
            <a:ext cx="2962275" cy="473075"/>
          </a:xfrm>
          <a:custGeom>
            <a:avLst/>
            <a:gdLst>
              <a:gd name="T0" fmla="*/ 0 w 1866"/>
              <a:gd name="T1" fmla="*/ 298 h 298"/>
              <a:gd name="T2" fmla="*/ 124 w 1866"/>
              <a:gd name="T3" fmla="*/ 0 h 298"/>
              <a:gd name="T4" fmla="*/ 1866 w 1866"/>
              <a:gd name="T5" fmla="*/ 0 h 298"/>
              <a:gd name="T6" fmla="*/ 0 60000 65536"/>
              <a:gd name="T7" fmla="*/ 0 60000 65536"/>
              <a:gd name="T8" fmla="*/ 0 60000 65536"/>
              <a:gd name="T9" fmla="*/ 0 w 1866"/>
              <a:gd name="T10" fmla="*/ 0 h 298"/>
              <a:gd name="T11" fmla="*/ 1866 w 1866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6" h="298">
                <a:moveTo>
                  <a:pt x="0" y="298"/>
                </a:moveTo>
                <a:lnTo>
                  <a:pt x="124" y="0"/>
                </a:lnTo>
                <a:lnTo>
                  <a:pt x="1866" y="0"/>
                </a:lnTo>
              </a:path>
            </a:pathLst>
          </a:cu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Freeform 12"/>
          <p:cNvSpPr>
            <a:spLocks/>
          </p:cNvSpPr>
          <p:nvPr/>
        </p:nvSpPr>
        <p:spPr bwMode="auto">
          <a:xfrm>
            <a:off x="2543175" y="1160463"/>
            <a:ext cx="415925" cy="2216150"/>
          </a:xfrm>
          <a:custGeom>
            <a:avLst/>
            <a:gdLst>
              <a:gd name="T0" fmla="*/ 262 w 262"/>
              <a:gd name="T1" fmla="*/ 1396 h 1396"/>
              <a:gd name="T2" fmla="*/ 0 w 262"/>
              <a:gd name="T3" fmla="*/ 870 h 1396"/>
              <a:gd name="T4" fmla="*/ 0 w 262"/>
              <a:gd name="T5" fmla="*/ 0 h 1396"/>
              <a:gd name="T6" fmla="*/ 0 60000 65536"/>
              <a:gd name="T7" fmla="*/ 0 60000 65536"/>
              <a:gd name="T8" fmla="*/ 0 60000 65536"/>
              <a:gd name="T9" fmla="*/ 0 w 262"/>
              <a:gd name="T10" fmla="*/ 0 h 1396"/>
              <a:gd name="T11" fmla="*/ 262 w 262"/>
              <a:gd name="T12" fmla="*/ 1396 h 13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" h="1396">
                <a:moveTo>
                  <a:pt x="262" y="1396"/>
                </a:moveTo>
                <a:lnTo>
                  <a:pt x="0" y="87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Line 13"/>
          <p:cNvSpPr>
            <a:spLocks noChangeShapeType="1"/>
          </p:cNvSpPr>
          <p:nvPr/>
        </p:nvSpPr>
        <p:spPr bwMode="auto">
          <a:xfrm>
            <a:off x="5635625" y="5446713"/>
            <a:ext cx="1588" cy="327025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Freeform 14"/>
          <p:cNvSpPr>
            <a:spLocks/>
          </p:cNvSpPr>
          <p:nvPr/>
        </p:nvSpPr>
        <p:spPr bwMode="auto">
          <a:xfrm>
            <a:off x="3171825" y="3433763"/>
            <a:ext cx="2673350" cy="857250"/>
          </a:xfrm>
          <a:custGeom>
            <a:avLst/>
            <a:gdLst>
              <a:gd name="T0" fmla="*/ 1684 w 1684"/>
              <a:gd name="T1" fmla="*/ 540 h 540"/>
              <a:gd name="T2" fmla="*/ 922 w 1684"/>
              <a:gd name="T3" fmla="*/ 540 h 540"/>
              <a:gd name="T4" fmla="*/ 0 w 1684"/>
              <a:gd name="T5" fmla="*/ 0 h 540"/>
              <a:gd name="T6" fmla="*/ 0 60000 65536"/>
              <a:gd name="T7" fmla="*/ 0 60000 65536"/>
              <a:gd name="T8" fmla="*/ 0 60000 65536"/>
              <a:gd name="T9" fmla="*/ 0 w 1684"/>
              <a:gd name="T10" fmla="*/ 0 h 540"/>
              <a:gd name="T11" fmla="*/ 1684 w 1684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4" h="540">
                <a:moveTo>
                  <a:pt x="1684" y="540"/>
                </a:moveTo>
                <a:lnTo>
                  <a:pt x="922" y="540"/>
                </a:lnTo>
                <a:lnTo>
                  <a:pt x="0" y="0"/>
                </a:lnTo>
              </a:path>
            </a:pathLst>
          </a:cu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 flipH="1" flipV="1">
            <a:off x="3276600" y="3846513"/>
            <a:ext cx="1358900" cy="444500"/>
          </a:xfrm>
          <a:prstGeom prst="line">
            <a:avLst/>
          </a:prstGeom>
          <a:noFill/>
          <a:ln w="635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Line 16"/>
          <p:cNvSpPr>
            <a:spLocks noChangeShapeType="1"/>
          </p:cNvSpPr>
          <p:nvPr/>
        </p:nvSpPr>
        <p:spPr bwMode="auto">
          <a:xfrm flipH="1">
            <a:off x="3390900" y="4291013"/>
            <a:ext cx="1244600" cy="1587"/>
          </a:xfrm>
          <a:prstGeom prst="line">
            <a:avLst/>
          </a:prstGeom>
          <a:noFill/>
          <a:ln w="508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Freeform 17"/>
          <p:cNvSpPr>
            <a:spLocks/>
          </p:cNvSpPr>
          <p:nvPr/>
        </p:nvSpPr>
        <p:spPr bwMode="auto">
          <a:xfrm>
            <a:off x="3422650" y="2763838"/>
            <a:ext cx="2406650" cy="1587"/>
          </a:xfrm>
          <a:custGeom>
            <a:avLst/>
            <a:gdLst>
              <a:gd name="T0" fmla="*/ 1516 w 1516"/>
              <a:gd name="T1" fmla="*/ 0 h 1587"/>
              <a:gd name="T2" fmla="*/ 1288 w 1516"/>
              <a:gd name="T3" fmla="*/ 0 h 1587"/>
              <a:gd name="T4" fmla="*/ 0 w 1516"/>
              <a:gd name="T5" fmla="*/ 0 h 1587"/>
              <a:gd name="T6" fmla="*/ 0 60000 65536"/>
              <a:gd name="T7" fmla="*/ 0 60000 65536"/>
              <a:gd name="T8" fmla="*/ 0 60000 65536"/>
              <a:gd name="T9" fmla="*/ 0 w 1516"/>
              <a:gd name="T10" fmla="*/ 0 h 1587"/>
              <a:gd name="T11" fmla="*/ 1516 w 1516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6" h="1587">
                <a:moveTo>
                  <a:pt x="1516" y="0"/>
                </a:moveTo>
                <a:lnTo>
                  <a:pt x="1288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Freeform 18"/>
          <p:cNvSpPr>
            <a:spLocks/>
          </p:cNvSpPr>
          <p:nvPr/>
        </p:nvSpPr>
        <p:spPr bwMode="auto">
          <a:xfrm>
            <a:off x="2870200" y="2347913"/>
            <a:ext cx="2962275" cy="473075"/>
          </a:xfrm>
          <a:custGeom>
            <a:avLst/>
            <a:gdLst>
              <a:gd name="T0" fmla="*/ 0 w 1866"/>
              <a:gd name="T1" fmla="*/ 298 h 298"/>
              <a:gd name="T2" fmla="*/ 124 w 1866"/>
              <a:gd name="T3" fmla="*/ 0 h 298"/>
              <a:gd name="T4" fmla="*/ 1866 w 1866"/>
              <a:gd name="T5" fmla="*/ 0 h 298"/>
              <a:gd name="T6" fmla="*/ 0 60000 65536"/>
              <a:gd name="T7" fmla="*/ 0 60000 65536"/>
              <a:gd name="T8" fmla="*/ 0 60000 65536"/>
              <a:gd name="T9" fmla="*/ 0 w 1866"/>
              <a:gd name="T10" fmla="*/ 0 h 298"/>
              <a:gd name="T11" fmla="*/ 1866 w 1866"/>
              <a:gd name="T12" fmla="*/ 298 h 2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6" h="298">
                <a:moveTo>
                  <a:pt x="0" y="298"/>
                </a:moveTo>
                <a:lnTo>
                  <a:pt x="124" y="0"/>
                </a:lnTo>
                <a:lnTo>
                  <a:pt x="1866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Freeform 19"/>
          <p:cNvSpPr>
            <a:spLocks/>
          </p:cNvSpPr>
          <p:nvPr/>
        </p:nvSpPr>
        <p:spPr bwMode="auto">
          <a:xfrm>
            <a:off x="2527300" y="1144588"/>
            <a:ext cx="415925" cy="2216150"/>
          </a:xfrm>
          <a:custGeom>
            <a:avLst/>
            <a:gdLst>
              <a:gd name="T0" fmla="*/ 262 w 262"/>
              <a:gd name="T1" fmla="*/ 1396 h 1396"/>
              <a:gd name="T2" fmla="*/ 0 w 262"/>
              <a:gd name="T3" fmla="*/ 870 h 1396"/>
              <a:gd name="T4" fmla="*/ 0 w 262"/>
              <a:gd name="T5" fmla="*/ 0 h 1396"/>
              <a:gd name="T6" fmla="*/ 0 60000 65536"/>
              <a:gd name="T7" fmla="*/ 0 60000 65536"/>
              <a:gd name="T8" fmla="*/ 0 60000 65536"/>
              <a:gd name="T9" fmla="*/ 0 w 262"/>
              <a:gd name="T10" fmla="*/ 0 h 1396"/>
              <a:gd name="T11" fmla="*/ 262 w 262"/>
              <a:gd name="T12" fmla="*/ 1396 h 13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" h="1396">
                <a:moveTo>
                  <a:pt x="262" y="1396"/>
                </a:moveTo>
                <a:lnTo>
                  <a:pt x="0" y="87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Line 20"/>
          <p:cNvSpPr>
            <a:spLocks noChangeShapeType="1"/>
          </p:cNvSpPr>
          <p:nvPr/>
        </p:nvSpPr>
        <p:spPr bwMode="auto">
          <a:xfrm>
            <a:off x="5619750" y="5430838"/>
            <a:ext cx="1588" cy="450850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7" name="Freeform 21"/>
          <p:cNvSpPr>
            <a:spLocks/>
          </p:cNvSpPr>
          <p:nvPr/>
        </p:nvSpPr>
        <p:spPr bwMode="auto">
          <a:xfrm>
            <a:off x="3155950" y="3417888"/>
            <a:ext cx="2673350" cy="857250"/>
          </a:xfrm>
          <a:custGeom>
            <a:avLst/>
            <a:gdLst>
              <a:gd name="T0" fmla="*/ 1684 w 1684"/>
              <a:gd name="T1" fmla="*/ 540 h 540"/>
              <a:gd name="T2" fmla="*/ 922 w 1684"/>
              <a:gd name="T3" fmla="*/ 540 h 540"/>
              <a:gd name="T4" fmla="*/ 0 w 1684"/>
              <a:gd name="T5" fmla="*/ 0 h 540"/>
              <a:gd name="T6" fmla="*/ 0 60000 65536"/>
              <a:gd name="T7" fmla="*/ 0 60000 65536"/>
              <a:gd name="T8" fmla="*/ 0 60000 65536"/>
              <a:gd name="T9" fmla="*/ 0 w 1684"/>
              <a:gd name="T10" fmla="*/ 0 h 540"/>
              <a:gd name="T11" fmla="*/ 1684 w 1684"/>
              <a:gd name="T12" fmla="*/ 540 h 5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4" h="540">
                <a:moveTo>
                  <a:pt x="1684" y="540"/>
                </a:moveTo>
                <a:lnTo>
                  <a:pt x="922" y="54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Line 22"/>
          <p:cNvSpPr>
            <a:spLocks noChangeShapeType="1"/>
          </p:cNvSpPr>
          <p:nvPr/>
        </p:nvSpPr>
        <p:spPr bwMode="auto">
          <a:xfrm flipH="1" flipV="1">
            <a:off x="3260725" y="3830638"/>
            <a:ext cx="1358900" cy="444500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Line 23"/>
          <p:cNvSpPr>
            <a:spLocks noChangeShapeType="1"/>
          </p:cNvSpPr>
          <p:nvPr/>
        </p:nvSpPr>
        <p:spPr bwMode="auto">
          <a:xfrm flipH="1">
            <a:off x="3375025" y="4275138"/>
            <a:ext cx="1244600" cy="1587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0" name="Rectangle 24"/>
          <p:cNvSpPr>
            <a:spLocks noChangeArrowheads="1"/>
          </p:cNvSpPr>
          <p:nvPr/>
        </p:nvSpPr>
        <p:spPr bwMode="auto">
          <a:xfrm>
            <a:off x="5864225" y="2173288"/>
            <a:ext cx="19129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Olfactory tract</a:t>
            </a:r>
            <a:endParaRPr lang="en-US" sz="1800" b="1">
              <a:latin typeface="Arial" charset="0"/>
            </a:endParaRPr>
          </a:p>
        </p:txBody>
      </p:sp>
      <p:sp>
        <p:nvSpPr>
          <p:cNvPr id="28691" name="Rectangle 25"/>
          <p:cNvSpPr>
            <a:spLocks noChangeArrowheads="1"/>
          </p:cNvSpPr>
          <p:nvPr/>
        </p:nvSpPr>
        <p:spPr bwMode="auto">
          <a:xfrm>
            <a:off x="5864225" y="2595563"/>
            <a:ext cx="18986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Olfactory bulb</a:t>
            </a:r>
            <a:endParaRPr lang="en-US" sz="1800" b="1">
              <a:latin typeface="Arial" charset="0"/>
            </a:endParaRPr>
          </a:p>
        </p:txBody>
      </p:sp>
      <p:sp>
        <p:nvSpPr>
          <p:cNvPr id="28692" name="Rectangle 26"/>
          <p:cNvSpPr>
            <a:spLocks noChangeArrowheads="1"/>
          </p:cNvSpPr>
          <p:nvPr/>
        </p:nvSpPr>
        <p:spPr bwMode="auto">
          <a:xfrm>
            <a:off x="1371600" y="6062663"/>
            <a:ext cx="495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charset="0"/>
              </a:rPr>
              <a:t>(a) </a:t>
            </a:r>
            <a:endParaRPr lang="en-US" sz="1800">
              <a:latin typeface="Arial" charset="0"/>
            </a:endParaRPr>
          </a:p>
        </p:txBody>
      </p:sp>
      <p:sp>
        <p:nvSpPr>
          <p:cNvPr id="28693" name="Rectangle 27"/>
          <p:cNvSpPr>
            <a:spLocks noChangeArrowheads="1"/>
          </p:cNvSpPr>
          <p:nvPr/>
        </p:nvSpPr>
        <p:spPr bwMode="auto">
          <a:xfrm>
            <a:off x="5864225" y="4106863"/>
            <a:ext cx="11366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Nasal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conchae</a:t>
            </a:r>
            <a:endParaRPr lang="en-US" sz="1800" b="1">
              <a:latin typeface="Arial" charset="0"/>
            </a:endParaRPr>
          </a:p>
        </p:txBody>
      </p:sp>
      <p:sp>
        <p:nvSpPr>
          <p:cNvPr id="28694" name="Rectangle 28"/>
          <p:cNvSpPr>
            <a:spLocks noChangeArrowheads="1"/>
          </p:cNvSpPr>
          <p:nvPr/>
        </p:nvSpPr>
        <p:spPr bwMode="auto">
          <a:xfrm>
            <a:off x="4851400" y="5849938"/>
            <a:ext cx="14001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Route of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inhaled air</a:t>
            </a:r>
            <a:endParaRPr lang="en-US" sz="1800" b="1">
              <a:latin typeface="Arial" charset="0"/>
            </a:endParaRPr>
          </a:p>
        </p:txBody>
      </p:sp>
      <p:sp>
        <p:nvSpPr>
          <p:cNvPr id="28695" name="Rectangle 29"/>
          <p:cNvSpPr>
            <a:spLocks noChangeArrowheads="1"/>
          </p:cNvSpPr>
          <p:nvPr/>
        </p:nvSpPr>
        <p:spPr bwMode="auto">
          <a:xfrm>
            <a:off x="2019300" y="512763"/>
            <a:ext cx="14001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Olfactory</a:t>
            </a:r>
          </a:p>
          <a:p>
            <a:r>
              <a:rPr lang="en-US" sz="2200" b="1">
                <a:solidFill>
                  <a:srgbClr val="231F20"/>
                </a:solidFill>
                <a:latin typeface="Arial" charset="0"/>
              </a:rPr>
              <a:t>epithelium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15.21a</a:t>
            </a:r>
          </a:p>
        </p:txBody>
      </p:sp>
      <p:pic>
        <p:nvPicPr>
          <p:cNvPr id="29699" name="Picture 9" descr="figure_15_21_b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01650"/>
            <a:ext cx="82296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Line 10"/>
          <p:cNvSpPr>
            <a:spLocks noChangeShapeType="1"/>
          </p:cNvSpPr>
          <p:nvPr/>
        </p:nvSpPr>
        <p:spPr bwMode="auto">
          <a:xfrm flipH="1">
            <a:off x="3867150" y="1076325"/>
            <a:ext cx="1168400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1" name="Line 11"/>
          <p:cNvSpPr>
            <a:spLocks noChangeShapeType="1"/>
          </p:cNvSpPr>
          <p:nvPr/>
        </p:nvSpPr>
        <p:spPr bwMode="auto">
          <a:xfrm flipH="1">
            <a:off x="4073525" y="1501775"/>
            <a:ext cx="431800" cy="447675"/>
          </a:xfrm>
          <a:prstGeom prst="line">
            <a:avLst/>
          </a:pr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2" name="Freeform 12"/>
          <p:cNvSpPr>
            <a:spLocks/>
          </p:cNvSpPr>
          <p:nvPr/>
        </p:nvSpPr>
        <p:spPr bwMode="auto">
          <a:xfrm>
            <a:off x="3521075" y="1501775"/>
            <a:ext cx="1514475" cy="263525"/>
          </a:xfrm>
          <a:custGeom>
            <a:avLst/>
            <a:gdLst>
              <a:gd name="T0" fmla="*/ 954 w 954"/>
              <a:gd name="T1" fmla="*/ 0 h 166"/>
              <a:gd name="T2" fmla="*/ 620 w 954"/>
              <a:gd name="T3" fmla="*/ 0 h 166"/>
              <a:gd name="T4" fmla="*/ 0 w 954"/>
              <a:gd name="T5" fmla="*/ 166 h 166"/>
              <a:gd name="T6" fmla="*/ 0 60000 65536"/>
              <a:gd name="T7" fmla="*/ 0 60000 65536"/>
              <a:gd name="T8" fmla="*/ 0 60000 65536"/>
              <a:gd name="T9" fmla="*/ 0 w 954"/>
              <a:gd name="T10" fmla="*/ 0 h 166"/>
              <a:gd name="T11" fmla="*/ 954 w 954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4" h="166">
                <a:moveTo>
                  <a:pt x="954" y="0"/>
                </a:moveTo>
                <a:lnTo>
                  <a:pt x="620" y="0"/>
                </a:lnTo>
                <a:lnTo>
                  <a:pt x="0" y="166"/>
                </a:lnTo>
              </a:path>
            </a:pathLst>
          </a:custGeom>
          <a:noFill/>
          <a:ln w="444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3" name="Line 13"/>
          <p:cNvSpPr>
            <a:spLocks noChangeShapeType="1"/>
          </p:cNvSpPr>
          <p:nvPr/>
        </p:nvSpPr>
        <p:spPr bwMode="auto">
          <a:xfrm flipH="1">
            <a:off x="4178300" y="2225675"/>
            <a:ext cx="857250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4" name="Freeform 14"/>
          <p:cNvSpPr>
            <a:spLocks/>
          </p:cNvSpPr>
          <p:nvPr/>
        </p:nvSpPr>
        <p:spPr bwMode="auto">
          <a:xfrm>
            <a:off x="3502025" y="2800350"/>
            <a:ext cx="1533525" cy="42863"/>
          </a:xfrm>
          <a:custGeom>
            <a:avLst/>
            <a:gdLst>
              <a:gd name="T0" fmla="*/ 938 w 938"/>
              <a:gd name="T1" fmla="*/ 0 h 42863"/>
              <a:gd name="T2" fmla="*/ 602 w 938"/>
              <a:gd name="T3" fmla="*/ 0 h 42863"/>
              <a:gd name="T4" fmla="*/ 0 w 938"/>
              <a:gd name="T5" fmla="*/ 0 h 42863"/>
              <a:gd name="T6" fmla="*/ 0 60000 65536"/>
              <a:gd name="T7" fmla="*/ 0 60000 65536"/>
              <a:gd name="T8" fmla="*/ 0 60000 65536"/>
              <a:gd name="T9" fmla="*/ 0 w 938"/>
              <a:gd name="T10" fmla="*/ 0 h 42863"/>
              <a:gd name="T11" fmla="*/ 938 w 938"/>
              <a:gd name="T12" fmla="*/ 42863 h 428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8" h="42863">
                <a:moveTo>
                  <a:pt x="938" y="0"/>
                </a:moveTo>
                <a:lnTo>
                  <a:pt x="602" y="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5" name="Line 15"/>
          <p:cNvSpPr>
            <a:spLocks noChangeShapeType="1"/>
          </p:cNvSpPr>
          <p:nvPr/>
        </p:nvSpPr>
        <p:spPr bwMode="auto">
          <a:xfrm flipH="1">
            <a:off x="4016375" y="2800350"/>
            <a:ext cx="485775" cy="1682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6" name="Line 16"/>
          <p:cNvSpPr>
            <a:spLocks noChangeShapeType="1"/>
          </p:cNvSpPr>
          <p:nvPr/>
        </p:nvSpPr>
        <p:spPr bwMode="auto">
          <a:xfrm flipH="1">
            <a:off x="4387850" y="3241675"/>
            <a:ext cx="647700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7" name="Line 17"/>
          <p:cNvSpPr>
            <a:spLocks noChangeShapeType="1"/>
          </p:cNvSpPr>
          <p:nvPr/>
        </p:nvSpPr>
        <p:spPr bwMode="auto">
          <a:xfrm flipH="1">
            <a:off x="4283075" y="3895725"/>
            <a:ext cx="752475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8" name="Line 18"/>
          <p:cNvSpPr>
            <a:spLocks noChangeShapeType="1"/>
          </p:cNvSpPr>
          <p:nvPr/>
        </p:nvSpPr>
        <p:spPr bwMode="auto">
          <a:xfrm flipH="1">
            <a:off x="4178300" y="4225925"/>
            <a:ext cx="898525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9" name="Freeform 19"/>
          <p:cNvSpPr>
            <a:spLocks/>
          </p:cNvSpPr>
          <p:nvPr/>
        </p:nvSpPr>
        <p:spPr bwMode="auto">
          <a:xfrm>
            <a:off x="1539875" y="3517900"/>
            <a:ext cx="1517650" cy="1588"/>
          </a:xfrm>
          <a:custGeom>
            <a:avLst/>
            <a:gdLst>
              <a:gd name="T0" fmla="*/ 0 w 956"/>
              <a:gd name="T1" fmla="*/ 0 h 1588"/>
              <a:gd name="T2" fmla="*/ 158 w 956"/>
              <a:gd name="T3" fmla="*/ 0 h 1588"/>
              <a:gd name="T4" fmla="*/ 956 w 956"/>
              <a:gd name="T5" fmla="*/ 0 h 1588"/>
              <a:gd name="T6" fmla="*/ 0 60000 65536"/>
              <a:gd name="T7" fmla="*/ 0 60000 65536"/>
              <a:gd name="T8" fmla="*/ 0 60000 65536"/>
              <a:gd name="T9" fmla="*/ 0 w 956"/>
              <a:gd name="T10" fmla="*/ 0 h 1588"/>
              <a:gd name="T11" fmla="*/ 956 w 956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6" h="1588">
                <a:moveTo>
                  <a:pt x="0" y="0"/>
                </a:moveTo>
                <a:lnTo>
                  <a:pt x="158" y="0"/>
                </a:lnTo>
                <a:lnTo>
                  <a:pt x="956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0" name="Line 20"/>
          <p:cNvSpPr>
            <a:spLocks noChangeShapeType="1"/>
          </p:cNvSpPr>
          <p:nvPr/>
        </p:nvSpPr>
        <p:spPr bwMode="auto">
          <a:xfrm flipH="1" flipV="1">
            <a:off x="4159250" y="5026025"/>
            <a:ext cx="876300" cy="6350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1" name="Freeform 21"/>
          <p:cNvSpPr>
            <a:spLocks/>
          </p:cNvSpPr>
          <p:nvPr/>
        </p:nvSpPr>
        <p:spPr bwMode="auto">
          <a:xfrm>
            <a:off x="1536700" y="917575"/>
            <a:ext cx="422275" cy="161925"/>
          </a:xfrm>
          <a:custGeom>
            <a:avLst/>
            <a:gdLst>
              <a:gd name="T0" fmla="*/ 266 w 266"/>
              <a:gd name="T1" fmla="*/ 0 h 102"/>
              <a:gd name="T2" fmla="*/ 266 w 266"/>
              <a:gd name="T3" fmla="*/ 102 h 102"/>
              <a:gd name="T4" fmla="*/ 0 w 266"/>
              <a:gd name="T5" fmla="*/ 102 h 102"/>
              <a:gd name="T6" fmla="*/ 0 60000 65536"/>
              <a:gd name="T7" fmla="*/ 0 60000 65536"/>
              <a:gd name="T8" fmla="*/ 0 60000 65536"/>
              <a:gd name="T9" fmla="*/ 0 w 266"/>
              <a:gd name="T10" fmla="*/ 0 h 102"/>
              <a:gd name="T11" fmla="*/ 266 w 266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102">
                <a:moveTo>
                  <a:pt x="266" y="0"/>
                </a:moveTo>
                <a:lnTo>
                  <a:pt x="266" y="102"/>
                </a:lnTo>
                <a:lnTo>
                  <a:pt x="0" y="102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2" name="Freeform 22"/>
          <p:cNvSpPr>
            <a:spLocks/>
          </p:cNvSpPr>
          <p:nvPr/>
        </p:nvSpPr>
        <p:spPr bwMode="auto">
          <a:xfrm>
            <a:off x="1917700" y="635000"/>
            <a:ext cx="92075" cy="273050"/>
          </a:xfrm>
          <a:custGeom>
            <a:avLst/>
            <a:gdLst>
              <a:gd name="T0" fmla="*/ 8 w 58"/>
              <a:gd name="T1" fmla="*/ 20 h 172"/>
              <a:gd name="T2" fmla="*/ 12 w 58"/>
              <a:gd name="T3" fmla="*/ 12 h 172"/>
              <a:gd name="T4" fmla="*/ 16 w 58"/>
              <a:gd name="T5" fmla="*/ 6 h 172"/>
              <a:gd name="T6" fmla="*/ 22 w 58"/>
              <a:gd name="T7" fmla="*/ 2 h 172"/>
              <a:gd name="T8" fmla="*/ 28 w 58"/>
              <a:gd name="T9" fmla="*/ 0 h 172"/>
              <a:gd name="T10" fmla="*/ 34 w 58"/>
              <a:gd name="T11" fmla="*/ 2 h 172"/>
              <a:gd name="T12" fmla="*/ 40 w 58"/>
              <a:gd name="T13" fmla="*/ 8 h 172"/>
              <a:gd name="T14" fmla="*/ 44 w 58"/>
              <a:gd name="T15" fmla="*/ 16 h 172"/>
              <a:gd name="T16" fmla="*/ 50 w 58"/>
              <a:gd name="T17" fmla="*/ 26 h 172"/>
              <a:gd name="T18" fmla="*/ 54 w 58"/>
              <a:gd name="T19" fmla="*/ 38 h 172"/>
              <a:gd name="T20" fmla="*/ 56 w 58"/>
              <a:gd name="T21" fmla="*/ 54 h 172"/>
              <a:gd name="T22" fmla="*/ 58 w 58"/>
              <a:gd name="T23" fmla="*/ 70 h 172"/>
              <a:gd name="T24" fmla="*/ 58 w 58"/>
              <a:gd name="T25" fmla="*/ 86 h 172"/>
              <a:gd name="T26" fmla="*/ 58 w 58"/>
              <a:gd name="T27" fmla="*/ 104 h 172"/>
              <a:gd name="T28" fmla="*/ 56 w 58"/>
              <a:gd name="T29" fmla="*/ 120 h 172"/>
              <a:gd name="T30" fmla="*/ 54 w 58"/>
              <a:gd name="T31" fmla="*/ 134 h 172"/>
              <a:gd name="T32" fmla="*/ 50 w 58"/>
              <a:gd name="T33" fmla="*/ 148 h 172"/>
              <a:gd name="T34" fmla="*/ 44 w 58"/>
              <a:gd name="T35" fmla="*/ 158 h 172"/>
              <a:gd name="T36" fmla="*/ 40 w 58"/>
              <a:gd name="T37" fmla="*/ 166 h 172"/>
              <a:gd name="T38" fmla="*/ 34 w 58"/>
              <a:gd name="T39" fmla="*/ 170 h 172"/>
              <a:gd name="T40" fmla="*/ 28 w 58"/>
              <a:gd name="T41" fmla="*/ 172 h 172"/>
              <a:gd name="T42" fmla="*/ 20 w 58"/>
              <a:gd name="T43" fmla="*/ 170 h 172"/>
              <a:gd name="T44" fmla="*/ 16 w 58"/>
              <a:gd name="T45" fmla="*/ 166 h 172"/>
              <a:gd name="T46" fmla="*/ 12 w 58"/>
              <a:gd name="T47" fmla="*/ 162 h 172"/>
              <a:gd name="T48" fmla="*/ 8 w 58"/>
              <a:gd name="T49" fmla="*/ 154 h 172"/>
              <a:gd name="T50" fmla="*/ 4 w 58"/>
              <a:gd name="T51" fmla="*/ 142 h 172"/>
              <a:gd name="T52" fmla="*/ 2 w 58"/>
              <a:gd name="T53" fmla="*/ 128 h 172"/>
              <a:gd name="T54" fmla="*/ 0 w 58"/>
              <a:gd name="T55" fmla="*/ 112 h 1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"/>
              <a:gd name="T85" fmla="*/ 0 h 172"/>
              <a:gd name="T86" fmla="*/ 58 w 58"/>
              <a:gd name="T87" fmla="*/ 172 h 1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" h="172">
                <a:moveTo>
                  <a:pt x="8" y="20"/>
                </a:moveTo>
                <a:lnTo>
                  <a:pt x="12" y="12"/>
                </a:lnTo>
                <a:lnTo>
                  <a:pt x="16" y="6"/>
                </a:lnTo>
                <a:lnTo>
                  <a:pt x="22" y="2"/>
                </a:lnTo>
                <a:lnTo>
                  <a:pt x="28" y="0"/>
                </a:lnTo>
                <a:lnTo>
                  <a:pt x="34" y="2"/>
                </a:lnTo>
                <a:lnTo>
                  <a:pt x="40" y="8"/>
                </a:lnTo>
                <a:lnTo>
                  <a:pt x="44" y="16"/>
                </a:lnTo>
                <a:lnTo>
                  <a:pt x="50" y="26"/>
                </a:lnTo>
                <a:lnTo>
                  <a:pt x="54" y="38"/>
                </a:lnTo>
                <a:lnTo>
                  <a:pt x="56" y="54"/>
                </a:lnTo>
                <a:lnTo>
                  <a:pt x="58" y="70"/>
                </a:lnTo>
                <a:lnTo>
                  <a:pt x="58" y="86"/>
                </a:lnTo>
                <a:lnTo>
                  <a:pt x="58" y="104"/>
                </a:lnTo>
                <a:lnTo>
                  <a:pt x="56" y="120"/>
                </a:lnTo>
                <a:lnTo>
                  <a:pt x="54" y="134"/>
                </a:lnTo>
                <a:lnTo>
                  <a:pt x="50" y="148"/>
                </a:lnTo>
                <a:lnTo>
                  <a:pt x="44" y="158"/>
                </a:lnTo>
                <a:lnTo>
                  <a:pt x="40" y="166"/>
                </a:lnTo>
                <a:lnTo>
                  <a:pt x="34" y="170"/>
                </a:lnTo>
                <a:lnTo>
                  <a:pt x="28" y="172"/>
                </a:lnTo>
                <a:lnTo>
                  <a:pt x="20" y="170"/>
                </a:lnTo>
                <a:lnTo>
                  <a:pt x="16" y="166"/>
                </a:lnTo>
                <a:lnTo>
                  <a:pt x="12" y="162"/>
                </a:lnTo>
                <a:lnTo>
                  <a:pt x="8" y="154"/>
                </a:lnTo>
                <a:lnTo>
                  <a:pt x="4" y="142"/>
                </a:lnTo>
                <a:lnTo>
                  <a:pt x="2" y="128"/>
                </a:lnTo>
                <a:lnTo>
                  <a:pt x="0" y="112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3" name="Freeform 23"/>
          <p:cNvSpPr>
            <a:spLocks/>
          </p:cNvSpPr>
          <p:nvPr/>
        </p:nvSpPr>
        <p:spPr bwMode="auto">
          <a:xfrm>
            <a:off x="3086100" y="2733675"/>
            <a:ext cx="441325" cy="117475"/>
          </a:xfrm>
          <a:custGeom>
            <a:avLst/>
            <a:gdLst>
              <a:gd name="T0" fmla="*/ 216 w 278"/>
              <a:gd name="T1" fmla="*/ 74 h 74"/>
              <a:gd name="T2" fmla="*/ 226 w 278"/>
              <a:gd name="T3" fmla="*/ 72 h 74"/>
              <a:gd name="T4" fmla="*/ 236 w 278"/>
              <a:gd name="T5" fmla="*/ 68 h 74"/>
              <a:gd name="T6" fmla="*/ 256 w 278"/>
              <a:gd name="T7" fmla="*/ 60 h 74"/>
              <a:gd name="T8" fmla="*/ 272 w 278"/>
              <a:gd name="T9" fmla="*/ 50 h 74"/>
              <a:gd name="T10" fmla="*/ 276 w 278"/>
              <a:gd name="T11" fmla="*/ 44 h 74"/>
              <a:gd name="T12" fmla="*/ 278 w 278"/>
              <a:gd name="T13" fmla="*/ 40 h 74"/>
              <a:gd name="T14" fmla="*/ 276 w 278"/>
              <a:gd name="T15" fmla="*/ 36 h 74"/>
              <a:gd name="T16" fmla="*/ 274 w 278"/>
              <a:gd name="T17" fmla="*/ 32 h 74"/>
              <a:gd name="T18" fmla="*/ 266 w 278"/>
              <a:gd name="T19" fmla="*/ 26 h 74"/>
              <a:gd name="T20" fmla="*/ 254 w 278"/>
              <a:gd name="T21" fmla="*/ 18 h 74"/>
              <a:gd name="T22" fmla="*/ 236 w 278"/>
              <a:gd name="T23" fmla="*/ 12 h 74"/>
              <a:gd name="T24" fmla="*/ 216 w 278"/>
              <a:gd name="T25" fmla="*/ 8 h 74"/>
              <a:gd name="T26" fmla="*/ 192 w 278"/>
              <a:gd name="T27" fmla="*/ 4 h 74"/>
              <a:gd name="T28" fmla="*/ 166 w 278"/>
              <a:gd name="T29" fmla="*/ 2 h 74"/>
              <a:gd name="T30" fmla="*/ 138 w 278"/>
              <a:gd name="T31" fmla="*/ 0 h 74"/>
              <a:gd name="T32" fmla="*/ 110 w 278"/>
              <a:gd name="T33" fmla="*/ 2 h 74"/>
              <a:gd name="T34" fmla="*/ 80 w 278"/>
              <a:gd name="T35" fmla="*/ 4 h 74"/>
              <a:gd name="T36" fmla="*/ 54 w 278"/>
              <a:gd name="T37" fmla="*/ 10 h 74"/>
              <a:gd name="T38" fmla="*/ 30 w 278"/>
              <a:gd name="T39" fmla="*/ 16 h 74"/>
              <a:gd name="T40" fmla="*/ 12 w 278"/>
              <a:gd name="T41" fmla="*/ 24 h 74"/>
              <a:gd name="T42" fmla="*/ 6 w 278"/>
              <a:gd name="T43" fmla="*/ 28 h 74"/>
              <a:gd name="T44" fmla="*/ 2 w 278"/>
              <a:gd name="T45" fmla="*/ 34 h 74"/>
              <a:gd name="T46" fmla="*/ 0 w 278"/>
              <a:gd name="T47" fmla="*/ 38 h 74"/>
              <a:gd name="T48" fmla="*/ 2 w 278"/>
              <a:gd name="T49" fmla="*/ 44 h 74"/>
              <a:gd name="T50" fmla="*/ 6 w 278"/>
              <a:gd name="T51" fmla="*/ 50 h 74"/>
              <a:gd name="T52" fmla="*/ 12 w 278"/>
              <a:gd name="T53" fmla="*/ 56 h 74"/>
              <a:gd name="T54" fmla="*/ 30 w 278"/>
              <a:gd name="T55" fmla="*/ 64 h 74"/>
              <a:gd name="T56" fmla="*/ 50 w 278"/>
              <a:gd name="T57" fmla="*/ 70 h 74"/>
              <a:gd name="T58" fmla="*/ 72 w 278"/>
              <a:gd name="T59" fmla="*/ 74 h 7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78"/>
              <a:gd name="T91" fmla="*/ 0 h 74"/>
              <a:gd name="T92" fmla="*/ 278 w 278"/>
              <a:gd name="T93" fmla="*/ 74 h 7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78" h="74">
                <a:moveTo>
                  <a:pt x="216" y="74"/>
                </a:moveTo>
                <a:lnTo>
                  <a:pt x="226" y="72"/>
                </a:lnTo>
                <a:lnTo>
                  <a:pt x="236" y="68"/>
                </a:lnTo>
                <a:lnTo>
                  <a:pt x="256" y="60"/>
                </a:lnTo>
                <a:lnTo>
                  <a:pt x="272" y="50"/>
                </a:lnTo>
                <a:lnTo>
                  <a:pt x="276" y="44"/>
                </a:lnTo>
                <a:lnTo>
                  <a:pt x="278" y="40"/>
                </a:lnTo>
                <a:lnTo>
                  <a:pt x="276" y="36"/>
                </a:lnTo>
                <a:lnTo>
                  <a:pt x="274" y="32"/>
                </a:lnTo>
                <a:lnTo>
                  <a:pt x="266" y="26"/>
                </a:lnTo>
                <a:lnTo>
                  <a:pt x="254" y="18"/>
                </a:lnTo>
                <a:lnTo>
                  <a:pt x="236" y="12"/>
                </a:lnTo>
                <a:lnTo>
                  <a:pt x="216" y="8"/>
                </a:lnTo>
                <a:lnTo>
                  <a:pt x="192" y="4"/>
                </a:lnTo>
                <a:lnTo>
                  <a:pt x="166" y="2"/>
                </a:lnTo>
                <a:lnTo>
                  <a:pt x="138" y="0"/>
                </a:lnTo>
                <a:lnTo>
                  <a:pt x="110" y="2"/>
                </a:lnTo>
                <a:lnTo>
                  <a:pt x="80" y="4"/>
                </a:lnTo>
                <a:lnTo>
                  <a:pt x="54" y="10"/>
                </a:lnTo>
                <a:lnTo>
                  <a:pt x="30" y="16"/>
                </a:lnTo>
                <a:lnTo>
                  <a:pt x="12" y="24"/>
                </a:lnTo>
                <a:lnTo>
                  <a:pt x="6" y="28"/>
                </a:lnTo>
                <a:lnTo>
                  <a:pt x="2" y="34"/>
                </a:lnTo>
                <a:lnTo>
                  <a:pt x="0" y="38"/>
                </a:lnTo>
                <a:lnTo>
                  <a:pt x="2" y="44"/>
                </a:lnTo>
                <a:lnTo>
                  <a:pt x="6" y="50"/>
                </a:lnTo>
                <a:lnTo>
                  <a:pt x="12" y="56"/>
                </a:lnTo>
                <a:lnTo>
                  <a:pt x="30" y="64"/>
                </a:lnTo>
                <a:lnTo>
                  <a:pt x="50" y="70"/>
                </a:lnTo>
                <a:lnTo>
                  <a:pt x="72" y="74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4" name="Freeform 24"/>
          <p:cNvSpPr>
            <a:spLocks/>
          </p:cNvSpPr>
          <p:nvPr/>
        </p:nvSpPr>
        <p:spPr bwMode="auto">
          <a:xfrm>
            <a:off x="3743325" y="2924175"/>
            <a:ext cx="269875" cy="63500"/>
          </a:xfrm>
          <a:custGeom>
            <a:avLst/>
            <a:gdLst>
              <a:gd name="T0" fmla="*/ 24 w 170"/>
              <a:gd name="T1" fmla="*/ 40 h 40"/>
              <a:gd name="T2" fmla="*/ 14 w 170"/>
              <a:gd name="T3" fmla="*/ 36 h 40"/>
              <a:gd name="T4" fmla="*/ 8 w 170"/>
              <a:gd name="T5" fmla="*/ 32 h 40"/>
              <a:gd name="T6" fmla="*/ 2 w 170"/>
              <a:gd name="T7" fmla="*/ 28 h 40"/>
              <a:gd name="T8" fmla="*/ 0 w 170"/>
              <a:gd name="T9" fmla="*/ 24 h 40"/>
              <a:gd name="T10" fmla="*/ 2 w 170"/>
              <a:gd name="T11" fmla="*/ 18 h 40"/>
              <a:gd name="T12" fmla="*/ 8 w 170"/>
              <a:gd name="T13" fmla="*/ 14 h 40"/>
              <a:gd name="T14" fmla="*/ 16 w 170"/>
              <a:gd name="T15" fmla="*/ 10 h 40"/>
              <a:gd name="T16" fmla="*/ 26 w 170"/>
              <a:gd name="T17" fmla="*/ 6 h 40"/>
              <a:gd name="T18" fmla="*/ 52 w 170"/>
              <a:gd name="T19" fmla="*/ 2 h 40"/>
              <a:gd name="T20" fmla="*/ 86 w 170"/>
              <a:gd name="T21" fmla="*/ 0 h 40"/>
              <a:gd name="T22" fmla="*/ 118 w 170"/>
              <a:gd name="T23" fmla="*/ 2 h 40"/>
              <a:gd name="T24" fmla="*/ 146 w 170"/>
              <a:gd name="T25" fmla="*/ 6 h 40"/>
              <a:gd name="T26" fmla="*/ 156 w 170"/>
              <a:gd name="T27" fmla="*/ 10 h 40"/>
              <a:gd name="T28" fmla="*/ 164 w 170"/>
              <a:gd name="T29" fmla="*/ 14 h 40"/>
              <a:gd name="T30" fmla="*/ 168 w 170"/>
              <a:gd name="T31" fmla="*/ 18 h 40"/>
              <a:gd name="T32" fmla="*/ 170 w 170"/>
              <a:gd name="T33" fmla="*/ 24 h 40"/>
              <a:gd name="T34" fmla="*/ 168 w 170"/>
              <a:gd name="T35" fmla="*/ 28 h 40"/>
              <a:gd name="T36" fmla="*/ 164 w 170"/>
              <a:gd name="T37" fmla="*/ 32 h 40"/>
              <a:gd name="T38" fmla="*/ 158 w 170"/>
              <a:gd name="T39" fmla="*/ 36 h 40"/>
              <a:gd name="T40" fmla="*/ 150 w 170"/>
              <a:gd name="T41" fmla="*/ 40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0"/>
              <a:gd name="T64" fmla="*/ 0 h 40"/>
              <a:gd name="T65" fmla="*/ 170 w 170"/>
              <a:gd name="T66" fmla="*/ 40 h 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0" h="40">
                <a:moveTo>
                  <a:pt x="24" y="40"/>
                </a:moveTo>
                <a:lnTo>
                  <a:pt x="14" y="36"/>
                </a:lnTo>
                <a:lnTo>
                  <a:pt x="8" y="32"/>
                </a:lnTo>
                <a:lnTo>
                  <a:pt x="2" y="28"/>
                </a:lnTo>
                <a:lnTo>
                  <a:pt x="0" y="24"/>
                </a:lnTo>
                <a:lnTo>
                  <a:pt x="2" y="18"/>
                </a:lnTo>
                <a:lnTo>
                  <a:pt x="8" y="14"/>
                </a:lnTo>
                <a:lnTo>
                  <a:pt x="16" y="10"/>
                </a:lnTo>
                <a:lnTo>
                  <a:pt x="26" y="6"/>
                </a:lnTo>
                <a:lnTo>
                  <a:pt x="52" y="2"/>
                </a:lnTo>
                <a:lnTo>
                  <a:pt x="86" y="0"/>
                </a:lnTo>
                <a:lnTo>
                  <a:pt x="118" y="2"/>
                </a:lnTo>
                <a:lnTo>
                  <a:pt x="146" y="6"/>
                </a:lnTo>
                <a:lnTo>
                  <a:pt x="156" y="10"/>
                </a:lnTo>
                <a:lnTo>
                  <a:pt x="164" y="14"/>
                </a:lnTo>
                <a:lnTo>
                  <a:pt x="168" y="18"/>
                </a:lnTo>
                <a:lnTo>
                  <a:pt x="170" y="24"/>
                </a:lnTo>
                <a:lnTo>
                  <a:pt x="168" y="28"/>
                </a:lnTo>
                <a:lnTo>
                  <a:pt x="164" y="32"/>
                </a:lnTo>
                <a:lnTo>
                  <a:pt x="158" y="36"/>
                </a:lnTo>
                <a:lnTo>
                  <a:pt x="150" y="4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5" name="Freeform 25"/>
          <p:cNvSpPr>
            <a:spLocks/>
          </p:cNvSpPr>
          <p:nvPr/>
        </p:nvSpPr>
        <p:spPr bwMode="auto">
          <a:xfrm>
            <a:off x="3292475" y="2860675"/>
            <a:ext cx="85725" cy="3175"/>
          </a:xfrm>
          <a:custGeom>
            <a:avLst/>
            <a:gdLst>
              <a:gd name="T0" fmla="*/ 54 w 54"/>
              <a:gd name="T1" fmla="*/ 0 h 2"/>
              <a:gd name="T2" fmla="*/ 32 w 54"/>
              <a:gd name="T3" fmla="*/ 2 h 2"/>
              <a:gd name="T4" fmla="*/ 0 w 54"/>
              <a:gd name="T5" fmla="*/ 0 h 2"/>
              <a:gd name="T6" fmla="*/ 0 60000 65536"/>
              <a:gd name="T7" fmla="*/ 0 60000 65536"/>
              <a:gd name="T8" fmla="*/ 0 60000 65536"/>
              <a:gd name="T9" fmla="*/ 0 w 54"/>
              <a:gd name="T10" fmla="*/ 0 h 2"/>
              <a:gd name="T11" fmla="*/ 54 w 5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2">
                <a:moveTo>
                  <a:pt x="54" y="0"/>
                </a:moveTo>
                <a:lnTo>
                  <a:pt x="32" y="2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6" name="Line 26"/>
          <p:cNvSpPr>
            <a:spLocks noChangeShapeType="1"/>
          </p:cNvSpPr>
          <p:nvPr/>
        </p:nvSpPr>
        <p:spPr bwMode="auto">
          <a:xfrm flipV="1">
            <a:off x="3870325" y="3006725"/>
            <a:ext cx="34925" cy="3175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7" name="Freeform 27"/>
          <p:cNvSpPr>
            <a:spLocks/>
          </p:cNvSpPr>
          <p:nvPr/>
        </p:nvSpPr>
        <p:spPr bwMode="auto">
          <a:xfrm>
            <a:off x="3997325" y="1749425"/>
            <a:ext cx="76200" cy="352425"/>
          </a:xfrm>
          <a:custGeom>
            <a:avLst/>
            <a:gdLst>
              <a:gd name="T0" fmla="*/ 0 w 48"/>
              <a:gd name="T1" fmla="*/ 222 h 222"/>
              <a:gd name="T2" fmla="*/ 48 w 48"/>
              <a:gd name="T3" fmla="*/ 222 h 222"/>
              <a:gd name="T4" fmla="*/ 48 w 48"/>
              <a:gd name="T5" fmla="*/ 0 h 222"/>
              <a:gd name="T6" fmla="*/ 0 w 48"/>
              <a:gd name="T7" fmla="*/ 0 h 222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222"/>
              <a:gd name="T14" fmla="*/ 48 w 48"/>
              <a:gd name="T15" fmla="*/ 222 h 2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222">
                <a:moveTo>
                  <a:pt x="0" y="222"/>
                </a:moveTo>
                <a:lnTo>
                  <a:pt x="48" y="222"/>
                </a:lnTo>
                <a:lnTo>
                  <a:pt x="48" y="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8" name="Freeform 28"/>
          <p:cNvSpPr>
            <a:spLocks/>
          </p:cNvSpPr>
          <p:nvPr/>
        </p:nvSpPr>
        <p:spPr bwMode="auto">
          <a:xfrm>
            <a:off x="3438525" y="1543050"/>
            <a:ext cx="73025" cy="457200"/>
          </a:xfrm>
          <a:custGeom>
            <a:avLst/>
            <a:gdLst>
              <a:gd name="T0" fmla="*/ 0 w 46"/>
              <a:gd name="T1" fmla="*/ 288 h 288"/>
              <a:gd name="T2" fmla="*/ 46 w 46"/>
              <a:gd name="T3" fmla="*/ 288 h 288"/>
              <a:gd name="T4" fmla="*/ 46 w 46"/>
              <a:gd name="T5" fmla="*/ 0 h 288"/>
              <a:gd name="T6" fmla="*/ 0 w 4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288"/>
              <a:gd name="T14" fmla="*/ 46 w 4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288">
                <a:moveTo>
                  <a:pt x="0" y="288"/>
                </a:moveTo>
                <a:lnTo>
                  <a:pt x="46" y="288"/>
                </a:lnTo>
                <a:lnTo>
                  <a:pt x="46" y="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19" name="Line 29"/>
          <p:cNvSpPr>
            <a:spLocks noChangeShapeType="1"/>
          </p:cNvSpPr>
          <p:nvPr/>
        </p:nvSpPr>
        <p:spPr bwMode="auto">
          <a:xfrm flipH="1">
            <a:off x="3857625" y="1066800"/>
            <a:ext cx="116840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0" name="Line 30"/>
          <p:cNvSpPr>
            <a:spLocks noChangeShapeType="1"/>
          </p:cNvSpPr>
          <p:nvPr/>
        </p:nvSpPr>
        <p:spPr bwMode="auto">
          <a:xfrm flipH="1">
            <a:off x="4546600" y="1822450"/>
            <a:ext cx="488950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1" name="Line 31"/>
          <p:cNvSpPr>
            <a:spLocks noChangeShapeType="1"/>
          </p:cNvSpPr>
          <p:nvPr/>
        </p:nvSpPr>
        <p:spPr bwMode="auto">
          <a:xfrm flipH="1">
            <a:off x="4537075" y="1812925"/>
            <a:ext cx="48895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2" name="Line 32"/>
          <p:cNvSpPr>
            <a:spLocks noChangeShapeType="1"/>
          </p:cNvSpPr>
          <p:nvPr/>
        </p:nvSpPr>
        <p:spPr bwMode="auto">
          <a:xfrm flipH="1">
            <a:off x="4064000" y="1492250"/>
            <a:ext cx="431800" cy="4476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3" name="Freeform 33"/>
          <p:cNvSpPr>
            <a:spLocks/>
          </p:cNvSpPr>
          <p:nvPr/>
        </p:nvSpPr>
        <p:spPr bwMode="auto">
          <a:xfrm>
            <a:off x="3511550" y="1492250"/>
            <a:ext cx="1514475" cy="263525"/>
          </a:xfrm>
          <a:custGeom>
            <a:avLst/>
            <a:gdLst>
              <a:gd name="T0" fmla="*/ 954 w 954"/>
              <a:gd name="T1" fmla="*/ 0 h 166"/>
              <a:gd name="T2" fmla="*/ 620 w 954"/>
              <a:gd name="T3" fmla="*/ 0 h 166"/>
              <a:gd name="T4" fmla="*/ 0 w 954"/>
              <a:gd name="T5" fmla="*/ 166 h 166"/>
              <a:gd name="T6" fmla="*/ 0 60000 65536"/>
              <a:gd name="T7" fmla="*/ 0 60000 65536"/>
              <a:gd name="T8" fmla="*/ 0 60000 65536"/>
              <a:gd name="T9" fmla="*/ 0 w 954"/>
              <a:gd name="T10" fmla="*/ 0 h 166"/>
              <a:gd name="T11" fmla="*/ 954 w 954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4" h="166">
                <a:moveTo>
                  <a:pt x="954" y="0"/>
                </a:moveTo>
                <a:lnTo>
                  <a:pt x="620" y="0"/>
                </a:lnTo>
                <a:lnTo>
                  <a:pt x="0" y="166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4" name="Line 34"/>
          <p:cNvSpPr>
            <a:spLocks noChangeShapeType="1"/>
          </p:cNvSpPr>
          <p:nvPr/>
        </p:nvSpPr>
        <p:spPr bwMode="auto">
          <a:xfrm flipH="1">
            <a:off x="4168775" y="2216150"/>
            <a:ext cx="85725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5" name="Freeform 35"/>
          <p:cNvSpPr>
            <a:spLocks/>
          </p:cNvSpPr>
          <p:nvPr/>
        </p:nvSpPr>
        <p:spPr bwMode="auto">
          <a:xfrm>
            <a:off x="3514725" y="2790825"/>
            <a:ext cx="1511300" cy="42863"/>
          </a:xfrm>
          <a:custGeom>
            <a:avLst/>
            <a:gdLst>
              <a:gd name="T0" fmla="*/ 938 w 938"/>
              <a:gd name="T1" fmla="*/ 0 h 42863"/>
              <a:gd name="T2" fmla="*/ 602 w 938"/>
              <a:gd name="T3" fmla="*/ 0 h 42863"/>
              <a:gd name="T4" fmla="*/ 0 w 938"/>
              <a:gd name="T5" fmla="*/ 0 h 42863"/>
              <a:gd name="T6" fmla="*/ 0 60000 65536"/>
              <a:gd name="T7" fmla="*/ 0 60000 65536"/>
              <a:gd name="T8" fmla="*/ 0 60000 65536"/>
              <a:gd name="T9" fmla="*/ 0 w 938"/>
              <a:gd name="T10" fmla="*/ 0 h 42863"/>
              <a:gd name="T11" fmla="*/ 938 w 938"/>
              <a:gd name="T12" fmla="*/ 42863 h 428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38" h="42863">
                <a:moveTo>
                  <a:pt x="938" y="0"/>
                </a:moveTo>
                <a:lnTo>
                  <a:pt x="60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6" name="Line 36"/>
          <p:cNvSpPr>
            <a:spLocks noChangeShapeType="1"/>
          </p:cNvSpPr>
          <p:nvPr/>
        </p:nvSpPr>
        <p:spPr bwMode="auto">
          <a:xfrm flipH="1">
            <a:off x="4029075" y="2790825"/>
            <a:ext cx="463550" cy="16192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7" name="Line 37"/>
          <p:cNvSpPr>
            <a:spLocks noChangeShapeType="1"/>
          </p:cNvSpPr>
          <p:nvPr/>
        </p:nvSpPr>
        <p:spPr bwMode="auto">
          <a:xfrm flipH="1">
            <a:off x="4378325" y="3232150"/>
            <a:ext cx="64770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8" name="Freeform 38"/>
          <p:cNvSpPr>
            <a:spLocks/>
          </p:cNvSpPr>
          <p:nvPr/>
        </p:nvSpPr>
        <p:spPr bwMode="auto">
          <a:xfrm>
            <a:off x="4029075" y="3578225"/>
            <a:ext cx="1006475" cy="3175"/>
          </a:xfrm>
          <a:custGeom>
            <a:avLst/>
            <a:gdLst>
              <a:gd name="T0" fmla="*/ 634 w 634"/>
              <a:gd name="T1" fmla="*/ 0 h 2"/>
              <a:gd name="T2" fmla="*/ 316 w 634"/>
              <a:gd name="T3" fmla="*/ 0 h 2"/>
              <a:gd name="T4" fmla="*/ 0 w 634"/>
              <a:gd name="T5" fmla="*/ 2 h 2"/>
              <a:gd name="T6" fmla="*/ 0 60000 65536"/>
              <a:gd name="T7" fmla="*/ 0 60000 65536"/>
              <a:gd name="T8" fmla="*/ 0 60000 65536"/>
              <a:gd name="T9" fmla="*/ 0 w 634"/>
              <a:gd name="T10" fmla="*/ 0 h 2"/>
              <a:gd name="T11" fmla="*/ 634 w 63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4" h="2">
                <a:moveTo>
                  <a:pt x="634" y="0"/>
                </a:moveTo>
                <a:lnTo>
                  <a:pt x="316" y="0"/>
                </a:lnTo>
                <a:lnTo>
                  <a:pt x="0" y="2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29" name="Freeform 39"/>
          <p:cNvSpPr>
            <a:spLocks/>
          </p:cNvSpPr>
          <p:nvPr/>
        </p:nvSpPr>
        <p:spPr bwMode="auto">
          <a:xfrm>
            <a:off x="4019550" y="3568700"/>
            <a:ext cx="1006475" cy="3175"/>
          </a:xfrm>
          <a:custGeom>
            <a:avLst/>
            <a:gdLst>
              <a:gd name="T0" fmla="*/ 634 w 634"/>
              <a:gd name="T1" fmla="*/ 0 h 2"/>
              <a:gd name="T2" fmla="*/ 316 w 634"/>
              <a:gd name="T3" fmla="*/ 0 h 2"/>
              <a:gd name="T4" fmla="*/ 0 w 634"/>
              <a:gd name="T5" fmla="*/ 2 h 2"/>
              <a:gd name="T6" fmla="*/ 0 60000 65536"/>
              <a:gd name="T7" fmla="*/ 0 60000 65536"/>
              <a:gd name="T8" fmla="*/ 0 60000 65536"/>
              <a:gd name="T9" fmla="*/ 0 w 634"/>
              <a:gd name="T10" fmla="*/ 0 h 2"/>
              <a:gd name="T11" fmla="*/ 634 w 634"/>
              <a:gd name="T12" fmla="*/ 2 h 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4" h="2">
                <a:moveTo>
                  <a:pt x="634" y="0"/>
                </a:moveTo>
                <a:lnTo>
                  <a:pt x="316" y="0"/>
                </a:lnTo>
                <a:lnTo>
                  <a:pt x="0" y="2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0" name="Line 40"/>
          <p:cNvSpPr>
            <a:spLocks noChangeShapeType="1"/>
          </p:cNvSpPr>
          <p:nvPr/>
        </p:nvSpPr>
        <p:spPr bwMode="auto">
          <a:xfrm flipH="1">
            <a:off x="4273550" y="3886200"/>
            <a:ext cx="75247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1" name="Line 41"/>
          <p:cNvSpPr>
            <a:spLocks noChangeShapeType="1"/>
          </p:cNvSpPr>
          <p:nvPr/>
        </p:nvSpPr>
        <p:spPr bwMode="auto">
          <a:xfrm flipH="1">
            <a:off x="4168775" y="4216400"/>
            <a:ext cx="857250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2" name="Line 42"/>
          <p:cNvSpPr>
            <a:spLocks noChangeShapeType="1"/>
          </p:cNvSpPr>
          <p:nvPr/>
        </p:nvSpPr>
        <p:spPr bwMode="auto">
          <a:xfrm flipH="1">
            <a:off x="3514725" y="4622800"/>
            <a:ext cx="1520825" cy="1588"/>
          </a:xfrm>
          <a:prstGeom prst="line">
            <a:avLst/>
          </a:pr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3" name="Line 43"/>
          <p:cNvSpPr>
            <a:spLocks noChangeShapeType="1"/>
          </p:cNvSpPr>
          <p:nvPr/>
        </p:nvSpPr>
        <p:spPr bwMode="auto">
          <a:xfrm flipH="1">
            <a:off x="3505200" y="4613275"/>
            <a:ext cx="15208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4" name="Freeform 44"/>
          <p:cNvSpPr>
            <a:spLocks/>
          </p:cNvSpPr>
          <p:nvPr/>
        </p:nvSpPr>
        <p:spPr bwMode="auto">
          <a:xfrm>
            <a:off x="1533525" y="3508375"/>
            <a:ext cx="1514475" cy="1588"/>
          </a:xfrm>
          <a:custGeom>
            <a:avLst/>
            <a:gdLst>
              <a:gd name="T0" fmla="*/ 0 w 954"/>
              <a:gd name="T1" fmla="*/ 0 h 1588"/>
              <a:gd name="T2" fmla="*/ 156 w 954"/>
              <a:gd name="T3" fmla="*/ 0 h 1588"/>
              <a:gd name="T4" fmla="*/ 954 w 954"/>
              <a:gd name="T5" fmla="*/ 0 h 1588"/>
              <a:gd name="T6" fmla="*/ 0 60000 65536"/>
              <a:gd name="T7" fmla="*/ 0 60000 65536"/>
              <a:gd name="T8" fmla="*/ 0 60000 65536"/>
              <a:gd name="T9" fmla="*/ 0 w 954"/>
              <a:gd name="T10" fmla="*/ 0 h 1588"/>
              <a:gd name="T11" fmla="*/ 954 w 954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4" h="1588">
                <a:moveTo>
                  <a:pt x="0" y="0"/>
                </a:moveTo>
                <a:lnTo>
                  <a:pt x="156" y="0"/>
                </a:lnTo>
                <a:lnTo>
                  <a:pt x="954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5" name="Line 45"/>
          <p:cNvSpPr>
            <a:spLocks noChangeShapeType="1"/>
          </p:cNvSpPr>
          <p:nvPr/>
        </p:nvSpPr>
        <p:spPr bwMode="auto">
          <a:xfrm flipH="1" flipV="1">
            <a:off x="4149725" y="5016500"/>
            <a:ext cx="876300" cy="63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6" name="Line 46"/>
          <p:cNvSpPr>
            <a:spLocks noChangeShapeType="1"/>
          </p:cNvSpPr>
          <p:nvPr/>
        </p:nvSpPr>
        <p:spPr bwMode="auto">
          <a:xfrm flipH="1">
            <a:off x="4251325" y="5384800"/>
            <a:ext cx="320675" cy="666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7" name="Freeform 47"/>
          <p:cNvSpPr>
            <a:spLocks/>
          </p:cNvSpPr>
          <p:nvPr/>
        </p:nvSpPr>
        <p:spPr bwMode="auto">
          <a:xfrm>
            <a:off x="1663700" y="3762375"/>
            <a:ext cx="95250" cy="1571625"/>
          </a:xfrm>
          <a:custGeom>
            <a:avLst/>
            <a:gdLst>
              <a:gd name="T0" fmla="*/ 60 w 60"/>
              <a:gd name="T1" fmla="*/ 0 h 990"/>
              <a:gd name="T2" fmla="*/ 0 w 60"/>
              <a:gd name="T3" fmla="*/ 0 h 990"/>
              <a:gd name="T4" fmla="*/ 0 w 60"/>
              <a:gd name="T5" fmla="*/ 990 h 990"/>
              <a:gd name="T6" fmla="*/ 60 w 60"/>
              <a:gd name="T7" fmla="*/ 990 h 990"/>
              <a:gd name="T8" fmla="*/ 0 60000 65536"/>
              <a:gd name="T9" fmla="*/ 0 60000 65536"/>
              <a:gd name="T10" fmla="*/ 0 60000 65536"/>
              <a:gd name="T11" fmla="*/ 0 60000 65536"/>
              <a:gd name="T12" fmla="*/ 0 w 60"/>
              <a:gd name="T13" fmla="*/ 0 h 990"/>
              <a:gd name="T14" fmla="*/ 60 w 60"/>
              <a:gd name="T15" fmla="*/ 990 h 9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" h="990">
                <a:moveTo>
                  <a:pt x="60" y="0"/>
                </a:moveTo>
                <a:lnTo>
                  <a:pt x="0" y="0"/>
                </a:lnTo>
                <a:lnTo>
                  <a:pt x="0" y="990"/>
                </a:lnTo>
                <a:lnTo>
                  <a:pt x="60" y="99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8" name="Line 48"/>
          <p:cNvSpPr>
            <a:spLocks noChangeShapeType="1"/>
          </p:cNvSpPr>
          <p:nvPr/>
        </p:nvSpPr>
        <p:spPr bwMode="auto">
          <a:xfrm>
            <a:off x="1501775" y="4533900"/>
            <a:ext cx="161925" cy="1588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39" name="Freeform 49"/>
          <p:cNvSpPr>
            <a:spLocks/>
          </p:cNvSpPr>
          <p:nvPr/>
        </p:nvSpPr>
        <p:spPr bwMode="auto">
          <a:xfrm>
            <a:off x="1527175" y="908050"/>
            <a:ext cx="422275" cy="161925"/>
          </a:xfrm>
          <a:custGeom>
            <a:avLst/>
            <a:gdLst>
              <a:gd name="T0" fmla="*/ 266 w 266"/>
              <a:gd name="T1" fmla="*/ 0 h 102"/>
              <a:gd name="T2" fmla="*/ 266 w 266"/>
              <a:gd name="T3" fmla="*/ 102 h 102"/>
              <a:gd name="T4" fmla="*/ 0 w 266"/>
              <a:gd name="T5" fmla="*/ 102 h 102"/>
              <a:gd name="T6" fmla="*/ 0 60000 65536"/>
              <a:gd name="T7" fmla="*/ 0 60000 65536"/>
              <a:gd name="T8" fmla="*/ 0 60000 65536"/>
              <a:gd name="T9" fmla="*/ 0 w 266"/>
              <a:gd name="T10" fmla="*/ 0 h 102"/>
              <a:gd name="T11" fmla="*/ 266 w 266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" h="102">
                <a:moveTo>
                  <a:pt x="266" y="0"/>
                </a:moveTo>
                <a:lnTo>
                  <a:pt x="266" y="102"/>
                </a:lnTo>
                <a:lnTo>
                  <a:pt x="0" y="102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40" name="Freeform 50"/>
          <p:cNvSpPr>
            <a:spLocks/>
          </p:cNvSpPr>
          <p:nvPr/>
        </p:nvSpPr>
        <p:spPr bwMode="auto">
          <a:xfrm>
            <a:off x="1908175" y="625475"/>
            <a:ext cx="92075" cy="273050"/>
          </a:xfrm>
          <a:custGeom>
            <a:avLst/>
            <a:gdLst>
              <a:gd name="T0" fmla="*/ 8 w 58"/>
              <a:gd name="T1" fmla="*/ 20 h 172"/>
              <a:gd name="T2" fmla="*/ 12 w 58"/>
              <a:gd name="T3" fmla="*/ 12 h 172"/>
              <a:gd name="T4" fmla="*/ 16 w 58"/>
              <a:gd name="T5" fmla="*/ 6 h 172"/>
              <a:gd name="T6" fmla="*/ 22 w 58"/>
              <a:gd name="T7" fmla="*/ 2 h 172"/>
              <a:gd name="T8" fmla="*/ 28 w 58"/>
              <a:gd name="T9" fmla="*/ 0 h 172"/>
              <a:gd name="T10" fmla="*/ 34 w 58"/>
              <a:gd name="T11" fmla="*/ 2 h 172"/>
              <a:gd name="T12" fmla="*/ 40 w 58"/>
              <a:gd name="T13" fmla="*/ 8 h 172"/>
              <a:gd name="T14" fmla="*/ 44 w 58"/>
              <a:gd name="T15" fmla="*/ 16 h 172"/>
              <a:gd name="T16" fmla="*/ 50 w 58"/>
              <a:gd name="T17" fmla="*/ 26 h 172"/>
              <a:gd name="T18" fmla="*/ 54 w 58"/>
              <a:gd name="T19" fmla="*/ 38 h 172"/>
              <a:gd name="T20" fmla="*/ 56 w 58"/>
              <a:gd name="T21" fmla="*/ 54 h 172"/>
              <a:gd name="T22" fmla="*/ 58 w 58"/>
              <a:gd name="T23" fmla="*/ 70 h 172"/>
              <a:gd name="T24" fmla="*/ 58 w 58"/>
              <a:gd name="T25" fmla="*/ 86 h 172"/>
              <a:gd name="T26" fmla="*/ 58 w 58"/>
              <a:gd name="T27" fmla="*/ 104 h 172"/>
              <a:gd name="T28" fmla="*/ 56 w 58"/>
              <a:gd name="T29" fmla="*/ 120 h 172"/>
              <a:gd name="T30" fmla="*/ 54 w 58"/>
              <a:gd name="T31" fmla="*/ 134 h 172"/>
              <a:gd name="T32" fmla="*/ 50 w 58"/>
              <a:gd name="T33" fmla="*/ 148 h 172"/>
              <a:gd name="T34" fmla="*/ 44 w 58"/>
              <a:gd name="T35" fmla="*/ 158 h 172"/>
              <a:gd name="T36" fmla="*/ 40 w 58"/>
              <a:gd name="T37" fmla="*/ 166 h 172"/>
              <a:gd name="T38" fmla="*/ 34 w 58"/>
              <a:gd name="T39" fmla="*/ 170 h 172"/>
              <a:gd name="T40" fmla="*/ 28 w 58"/>
              <a:gd name="T41" fmla="*/ 172 h 172"/>
              <a:gd name="T42" fmla="*/ 20 w 58"/>
              <a:gd name="T43" fmla="*/ 170 h 172"/>
              <a:gd name="T44" fmla="*/ 16 w 58"/>
              <a:gd name="T45" fmla="*/ 166 h 172"/>
              <a:gd name="T46" fmla="*/ 12 w 58"/>
              <a:gd name="T47" fmla="*/ 162 h 172"/>
              <a:gd name="T48" fmla="*/ 8 w 58"/>
              <a:gd name="T49" fmla="*/ 154 h 172"/>
              <a:gd name="T50" fmla="*/ 4 w 58"/>
              <a:gd name="T51" fmla="*/ 142 h 172"/>
              <a:gd name="T52" fmla="*/ 2 w 58"/>
              <a:gd name="T53" fmla="*/ 128 h 172"/>
              <a:gd name="T54" fmla="*/ 0 w 58"/>
              <a:gd name="T55" fmla="*/ 112 h 1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"/>
              <a:gd name="T85" fmla="*/ 0 h 172"/>
              <a:gd name="T86" fmla="*/ 58 w 58"/>
              <a:gd name="T87" fmla="*/ 172 h 1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" h="172">
                <a:moveTo>
                  <a:pt x="8" y="20"/>
                </a:moveTo>
                <a:lnTo>
                  <a:pt x="12" y="12"/>
                </a:lnTo>
                <a:lnTo>
                  <a:pt x="16" y="6"/>
                </a:lnTo>
                <a:lnTo>
                  <a:pt x="22" y="2"/>
                </a:lnTo>
                <a:lnTo>
                  <a:pt x="28" y="0"/>
                </a:lnTo>
                <a:lnTo>
                  <a:pt x="34" y="2"/>
                </a:lnTo>
                <a:lnTo>
                  <a:pt x="40" y="8"/>
                </a:lnTo>
                <a:lnTo>
                  <a:pt x="44" y="16"/>
                </a:lnTo>
                <a:lnTo>
                  <a:pt x="50" y="26"/>
                </a:lnTo>
                <a:lnTo>
                  <a:pt x="54" y="38"/>
                </a:lnTo>
                <a:lnTo>
                  <a:pt x="56" y="54"/>
                </a:lnTo>
                <a:lnTo>
                  <a:pt x="58" y="70"/>
                </a:lnTo>
                <a:lnTo>
                  <a:pt x="58" y="86"/>
                </a:lnTo>
                <a:lnTo>
                  <a:pt x="58" y="104"/>
                </a:lnTo>
                <a:lnTo>
                  <a:pt x="56" y="120"/>
                </a:lnTo>
                <a:lnTo>
                  <a:pt x="54" y="134"/>
                </a:lnTo>
                <a:lnTo>
                  <a:pt x="50" y="148"/>
                </a:lnTo>
                <a:lnTo>
                  <a:pt x="44" y="158"/>
                </a:lnTo>
                <a:lnTo>
                  <a:pt x="40" y="166"/>
                </a:lnTo>
                <a:lnTo>
                  <a:pt x="34" y="170"/>
                </a:lnTo>
                <a:lnTo>
                  <a:pt x="28" y="172"/>
                </a:lnTo>
                <a:lnTo>
                  <a:pt x="20" y="170"/>
                </a:lnTo>
                <a:lnTo>
                  <a:pt x="16" y="166"/>
                </a:lnTo>
                <a:lnTo>
                  <a:pt x="12" y="162"/>
                </a:lnTo>
                <a:lnTo>
                  <a:pt x="8" y="154"/>
                </a:lnTo>
                <a:lnTo>
                  <a:pt x="4" y="142"/>
                </a:lnTo>
                <a:lnTo>
                  <a:pt x="2" y="128"/>
                </a:lnTo>
                <a:lnTo>
                  <a:pt x="0" y="112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41" name="Freeform 51"/>
          <p:cNvSpPr>
            <a:spLocks/>
          </p:cNvSpPr>
          <p:nvPr/>
        </p:nvSpPr>
        <p:spPr bwMode="auto">
          <a:xfrm>
            <a:off x="3076575" y="2724150"/>
            <a:ext cx="441325" cy="117475"/>
          </a:xfrm>
          <a:custGeom>
            <a:avLst/>
            <a:gdLst>
              <a:gd name="T0" fmla="*/ 72 w 278"/>
              <a:gd name="T1" fmla="*/ 74 h 74"/>
              <a:gd name="T2" fmla="*/ 50 w 278"/>
              <a:gd name="T3" fmla="*/ 70 h 74"/>
              <a:gd name="T4" fmla="*/ 30 w 278"/>
              <a:gd name="T5" fmla="*/ 64 h 74"/>
              <a:gd name="T6" fmla="*/ 14 w 278"/>
              <a:gd name="T7" fmla="*/ 58 h 74"/>
              <a:gd name="T8" fmla="*/ 10 w 278"/>
              <a:gd name="T9" fmla="*/ 56 h 74"/>
              <a:gd name="T10" fmla="*/ 2 w 278"/>
              <a:gd name="T11" fmla="*/ 48 h 74"/>
              <a:gd name="T12" fmla="*/ 0 w 278"/>
              <a:gd name="T13" fmla="*/ 40 h 74"/>
              <a:gd name="T14" fmla="*/ 2 w 278"/>
              <a:gd name="T15" fmla="*/ 36 h 74"/>
              <a:gd name="T16" fmla="*/ 4 w 278"/>
              <a:gd name="T17" fmla="*/ 32 h 74"/>
              <a:gd name="T18" fmla="*/ 12 w 278"/>
              <a:gd name="T19" fmla="*/ 26 h 74"/>
              <a:gd name="T20" fmla="*/ 24 w 278"/>
              <a:gd name="T21" fmla="*/ 18 h 74"/>
              <a:gd name="T22" fmla="*/ 42 w 278"/>
              <a:gd name="T23" fmla="*/ 12 h 74"/>
              <a:gd name="T24" fmla="*/ 62 w 278"/>
              <a:gd name="T25" fmla="*/ 8 h 74"/>
              <a:gd name="T26" fmla="*/ 86 w 278"/>
              <a:gd name="T27" fmla="*/ 4 h 74"/>
              <a:gd name="T28" fmla="*/ 110 w 278"/>
              <a:gd name="T29" fmla="*/ 2 h 74"/>
              <a:gd name="T30" fmla="*/ 138 w 278"/>
              <a:gd name="T31" fmla="*/ 0 h 74"/>
              <a:gd name="T32" fmla="*/ 166 w 278"/>
              <a:gd name="T33" fmla="*/ 2 h 74"/>
              <a:gd name="T34" fmla="*/ 192 w 278"/>
              <a:gd name="T35" fmla="*/ 4 h 74"/>
              <a:gd name="T36" fmla="*/ 216 w 278"/>
              <a:gd name="T37" fmla="*/ 8 h 74"/>
              <a:gd name="T38" fmla="*/ 236 w 278"/>
              <a:gd name="T39" fmla="*/ 12 h 74"/>
              <a:gd name="T40" fmla="*/ 254 w 278"/>
              <a:gd name="T41" fmla="*/ 18 h 74"/>
              <a:gd name="T42" fmla="*/ 266 w 278"/>
              <a:gd name="T43" fmla="*/ 26 h 74"/>
              <a:gd name="T44" fmla="*/ 274 w 278"/>
              <a:gd name="T45" fmla="*/ 32 h 74"/>
              <a:gd name="T46" fmla="*/ 276 w 278"/>
              <a:gd name="T47" fmla="*/ 36 h 74"/>
              <a:gd name="T48" fmla="*/ 278 w 278"/>
              <a:gd name="T49" fmla="*/ 40 h 74"/>
              <a:gd name="T50" fmla="*/ 276 w 278"/>
              <a:gd name="T51" fmla="*/ 44 h 74"/>
              <a:gd name="T52" fmla="*/ 272 w 278"/>
              <a:gd name="T53" fmla="*/ 50 h 74"/>
              <a:gd name="T54" fmla="*/ 258 w 278"/>
              <a:gd name="T55" fmla="*/ 60 h 74"/>
              <a:gd name="T56" fmla="*/ 238 w 278"/>
              <a:gd name="T57" fmla="*/ 68 h 74"/>
              <a:gd name="T58" fmla="*/ 226 w 278"/>
              <a:gd name="T59" fmla="*/ 72 h 74"/>
              <a:gd name="T60" fmla="*/ 216 w 278"/>
              <a:gd name="T61" fmla="*/ 74 h 7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78"/>
              <a:gd name="T94" fmla="*/ 0 h 74"/>
              <a:gd name="T95" fmla="*/ 278 w 278"/>
              <a:gd name="T96" fmla="*/ 74 h 7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78" h="74">
                <a:moveTo>
                  <a:pt x="72" y="74"/>
                </a:moveTo>
                <a:lnTo>
                  <a:pt x="50" y="70"/>
                </a:lnTo>
                <a:lnTo>
                  <a:pt x="30" y="64"/>
                </a:lnTo>
                <a:lnTo>
                  <a:pt x="14" y="58"/>
                </a:lnTo>
                <a:lnTo>
                  <a:pt x="10" y="56"/>
                </a:lnTo>
                <a:lnTo>
                  <a:pt x="2" y="48"/>
                </a:lnTo>
                <a:lnTo>
                  <a:pt x="0" y="40"/>
                </a:lnTo>
                <a:lnTo>
                  <a:pt x="2" y="36"/>
                </a:lnTo>
                <a:lnTo>
                  <a:pt x="4" y="32"/>
                </a:lnTo>
                <a:lnTo>
                  <a:pt x="12" y="26"/>
                </a:lnTo>
                <a:lnTo>
                  <a:pt x="24" y="18"/>
                </a:lnTo>
                <a:lnTo>
                  <a:pt x="42" y="12"/>
                </a:lnTo>
                <a:lnTo>
                  <a:pt x="62" y="8"/>
                </a:lnTo>
                <a:lnTo>
                  <a:pt x="86" y="4"/>
                </a:lnTo>
                <a:lnTo>
                  <a:pt x="110" y="2"/>
                </a:lnTo>
                <a:lnTo>
                  <a:pt x="138" y="0"/>
                </a:lnTo>
                <a:lnTo>
                  <a:pt x="166" y="2"/>
                </a:lnTo>
                <a:lnTo>
                  <a:pt x="192" y="4"/>
                </a:lnTo>
                <a:lnTo>
                  <a:pt x="216" y="8"/>
                </a:lnTo>
                <a:lnTo>
                  <a:pt x="236" y="12"/>
                </a:lnTo>
                <a:lnTo>
                  <a:pt x="254" y="18"/>
                </a:lnTo>
                <a:lnTo>
                  <a:pt x="266" y="26"/>
                </a:lnTo>
                <a:lnTo>
                  <a:pt x="274" y="32"/>
                </a:lnTo>
                <a:lnTo>
                  <a:pt x="276" y="36"/>
                </a:lnTo>
                <a:lnTo>
                  <a:pt x="278" y="40"/>
                </a:lnTo>
                <a:lnTo>
                  <a:pt x="276" y="44"/>
                </a:lnTo>
                <a:lnTo>
                  <a:pt x="272" y="50"/>
                </a:lnTo>
                <a:lnTo>
                  <a:pt x="258" y="60"/>
                </a:lnTo>
                <a:lnTo>
                  <a:pt x="238" y="68"/>
                </a:lnTo>
                <a:lnTo>
                  <a:pt x="226" y="72"/>
                </a:lnTo>
                <a:lnTo>
                  <a:pt x="216" y="74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42" name="Freeform 52"/>
          <p:cNvSpPr>
            <a:spLocks/>
          </p:cNvSpPr>
          <p:nvPr/>
        </p:nvSpPr>
        <p:spPr bwMode="auto">
          <a:xfrm>
            <a:off x="3733800" y="2914650"/>
            <a:ext cx="269875" cy="63500"/>
          </a:xfrm>
          <a:custGeom>
            <a:avLst/>
            <a:gdLst>
              <a:gd name="T0" fmla="*/ 24 w 170"/>
              <a:gd name="T1" fmla="*/ 40 h 40"/>
              <a:gd name="T2" fmla="*/ 14 w 170"/>
              <a:gd name="T3" fmla="*/ 36 h 40"/>
              <a:gd name="T4" fmla="*/ 8 w 170"/>
              <a:gd name="T5" fmla="*/ 32 h 40"/>
              <a:gd name="T6" fmla="*/ 2 w 170"/>
              <a:gd name="T7" fmla="*/ 28 h 40"/>
              <a:gd name="T8" fmla="*/ 0 w 170"/>
              <a:gd name="T9" fmla="*/ 24 h 40"/>
              <a:gd name="T10" fmla="*/ 2 w 170"/>
              <a:gd name="T11" fmla="*/ 18 h 40"/>
              <a:gd name="T12" fmla="*/ 8 w 170"/>
              <a:gd name="T13" fmla="*/ 14 h 40"/>
              <a:gd name="T14" fmla="*/ 16 w 170"/>
              <a:gd name="T15" fmla="*/ 10 h 40"/>
              <a:gd name="T16" fmla="*/ 26 w 170"/>
              <a:gd name="T17" fmla="*/ 6 h 40"/>
              <a:gd name="T18" fmla="*/ 52 w 170"/>
              <a:gd name="T19" fmla="*/ 2 h 40"/>
              <a:gd name="T20" fmla="*/ 86 w 170"/>
              <a:gd name="T21" fmla="*/ 0 h 40"/>
              <a:gd name="T22" fmla="*/ 118 w 170"/>
              <a:gd name="T23" fmla="*/ 2 h 40"/>
              <a:gd name="T24" fmla="*/ 146 w 170"/>
              <a:gd name="T25" fmla="*/ 6 h 40"/>
              <a:gd name="T26" fmla="*/ 156 w 170"/>
              <a:gd name="T27" fmla="*/ 10 h 40"/>
              <a:gd name="T28" fmla="*/ 164 w 170"/>
              <a:gd name="T29" fmla="*/ 14 h 40"/>
              <a:gd name="T30" fmla="*/ 168 w 170"/>
              <a:gd name="T31" fmla="*/ 18 h 40"/>
              <a:gd name="T32" fmla="*/ 170 w 170"/>
              <a:gd name="T33" fmla="*/ 24 h 40"/>
              <a:gd name="T34" fmla="*/ 168 w 170"/>
              <a:gd name="T35" fmla="*/ 28 h 40"/>
              <a:gd name="T36" fmla="*/ 164 w 170"/>
              <a:gd name="T37" fmla="*/ 32 h 40"/>
              <a:gd name="T38" fmla="*/ 158 w 170"/>
              <a:gd name="T39" fmla="*/ 36 h 40"/>
              <a:gd name="T40" fmla="*/ 150 w 170"/>
              <a:gd name="T41" fmla="*/ 40 h 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0"/>
              <a:gd name="T64" fmla="*/ 0 h 40"/>
              <a:gd name="T65" fmla="*/ 170 w 170"/>
              <a:gd name="T66" fmla="*/ 40 h 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0" h="40">
                <a:moveTo>
                  <a:pt x="24" y="40"/>
                </a:moveTo>
                <a:lnTo>
                  <a:pt x="14" y="36"/>
                </a:lnTo>
                <a:lnTo>
                  <a:pt x="8" y="32"/>
                </a:lnTo>
                <a:lnTo>
                  <a:pt x="2" y="28"/>
                </a:lnTo>
                <a:lnTo>
                  <a:pt x="0" y="24"/>
                </a:lnTo>
                <a:lnTo>
                  <a:pt x="2" y="18"/>
                </a:lnTo>
                <a:lnTo>
                  <a:pt x="8" y="14"/>
                </a:lnTo>
                <a:lnTo>
                  <a:pt x="16" y="10"/>
                </a:lnTo>
                <a:lnTo>
                  <a:pt x="26" y="6"/>
                </a:lnTo>
                <a:lnTo>
                  <a:pt x="52" y="2"/>
                </a:lnTo>
                <a:lnTo>
                  <a:pt x="86" y="0"/>
                </a:lnTo>
                <a:lnTo>
                  <a:pt x="118" y="2"/>
                </a:lnTo>
                <a:lnTo>
                  <a:pt x="146" y="6"/>
                </a:lnTo>
                <a:lnTo>
                  <a:pt x="156" y="10"/>
                </a:lnTo>
                <a:lnTo>
                  <a:pt x="164" y="14"/>
                </a:lnTo>
                <a:lnTo>
                  <a:pt x="168" y="18"/>
                </a:lnTo>
                <a:lnTo>
                  <a:pt x="170" y="24"/>
                </a:lnTo>
                <a:lnTo>
                  <a:pt x="168" y="28"/>
                </a:lnTo>
                <a:lnTo>
                  <a:pt x="164" y="32"/>
                </a:lnTo>
                <a:lnTo>
                  <a:pt x="158" y="36"/>
                </a:lnTo>
                <a:lnTo>
                  <a:pt x="150" y="4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43" name="Freeform 53"/>
          <p:cNvSpPr>
            <a:spLocks/>
          </p:cNvSpPr>
          <p:nvPr/>
        </p:nvSpPr>
        <p:spPr bwMode="auto">
          <a:xfrm>
            <a:off x="3282950" y="2851150"/>
            <a:ext cx="85725" cy="1588"/>
          </a:xfrm>
          <a:custGeom>
            <a:avLst/>
            <a:gdLst>
              <a:gd name="T0" fmla="*/ 54 w 54"/>
              <a:gd name="T1" fmla="*/ 0 h 1588"/>
              <a:gd name="T2" fmla="*/ 34 w 54"/>
              <a:gd name="T3" fmla="*/ 0 h 1588"/>
              <a:gd name="T4" fmla="*/ 16 w 54"/>
              <a:gd name="T5" fmla="*/ 0 h 1588"/>
              <a:gd name="T6" fmla="*/ 0 w 54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1588"/>
              <a:gd name="T14" fmla="*/ 54 w 54"/>
              <a:gd name="T15" fmla="*/ 1588 h 1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1588">
                <a:moveTo>
                  <a:pt x="54" y="0"/>
                </a:moveTo>
                <a:lnTo>
                  <a:pt x="34" y="0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44" name="Freeform 54"/>
          <p:cNvSpPr>
            <a:spLocks/>
          </p:cNvSpPr>
          <p:nvPr/>
        </p:nvSpPr>
        <p:spPr bwMode="auto">
          <a:xfrm>
            <a:off x="3098800" y="2816225"/>
            <a:ext cx="85725" cy="22225"/>
          </a:xfrm>
          <a:custGeom>
            <a:avLst/>
            <a:gdLst>
              <a:gd name="T0" fmla="*/ 54 w 54"/>
              <a:gd name="T1" fmla="*/ 14 h 14"/>
              <a:gd name="T2" fmla="*/ 36 w 54"/>
              <a:gd name="T3" fmla="*/ 12 h 14"/>
              <a:gd name="T4" fmla="*/ 18 w 54"/>
              <a:gd name="T5" fmla="*/ 8 h 14"/>
              <a:gd name="T6" fmla="*/ 0 w 54"/>
              <a:gd name="T7" fmla="*/ 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54"/>
              <a:gd name="T13" fmla="*/ 0 h 14"/>
              <a:gd name="T14" fmla="*/ 54 w 54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" h="14">
                <a:moveTo>
                  <a:pt x="54" y="14"/>
                </a:moveTo>
                <a:lnTo>
                  <a:pt x="36" y="12"/>
                </a:lnTo>
                <a:lnTo>
                  <a:pt x="18" y="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45" name="Line 55"/>
          <p:cNvSpPr>
            <a:spLocks noChangeShapeType="1"/>
          </p:cNvSpPr>
          <p:nvPr/>
        </p:nvSpPr>
        <p:spPr bwMode="auto">
          <a:xfrm flipV="1">
            <a:off x="3860800" y="2997200"/>
            <a:ext cx="34925" cy="31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46" name="Line 56"/>
          <p:cNvSpPr>
            <a:spLocks noChangeShapeType="1"/>
          </p:cNvSpPr>
          <p:nvPr/>
        </p:nvSpPr>
        <p:spPr bwMode="auto">
          <a:xfrm>
            <a:off x="3813175" y="3003550"/>
            <a:ext cx="19050" cy="3175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47" name="Line 57"/>
          <p:cNvSpPr>
            <a:spLocks noChangeShapeType="1"/>
          </p:cNvSpPr>
          <p:nvPr/>
        </p:nvSpPr>
        <p:spPr bwMode="auto">
          <a:xfrm>
            <a:off x="3803650" y="2994025"/>
            <a:ext cx="19050" cy="31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48" name="Freeform 58"/>
          <p:cNvSpPr>
            <a:spLocks/>
          </p:cNvSpPr>
          <p:nvPr/>
        </p:nvSpPr>
        <p:spPr bwMode="auto">
          <a:xfrm>
            <a:off x="3987800" y="1739900"/>
            <a:ext cx="76200" cy="352425"/>
          </a:xfrm>
          <a:custGeom>
            <a:avLst/>
            <a:gdLst>
              <a:gd name="T0" fmla="*/ 0 w 48"/>
              <a:gd name="T1" fmla="*/ 222 h 222"/>
              <a:gd name="T2" fmla="*/ 48 w 48"/>
              <a:gd name="T3" fmla="*/ 222 h 222"/>
              <a:gd name="T4" fmla="*/ 48 w 48"/>
              <a:gd name="T5" fmla="*/ 0 h 222"/>
              <a:gd name="T6" fmla="*/ 0 w 48"/>
              <a:gd name="T7" fmla="*/ 0 h 222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222"/>
              <a:gd name="T14" fmla="*/ 48 w 48"/>
              <a:gd name="T15" fmla="*/ 222 h 2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222">
                <a:moveTo>
                  <a:pt x="0" y="222"/>
                </a:moveTo>
                <a:lnTo>
                  <a:pt x="48" y="222"/>
                </a:lnTo>
                <a:lnTo>
                  <a:pt x="4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49" name="Freeform 59"/>
          <p:cNvSpPr>
            <a:spLocks/>
          </p:cNvSpPr>
          <p:nvPr/>
        </p:nvSpPr>
        <p:spPr bwMode="auto">
          <a:xfrm>
            <a:off x="3429000" y="1533525"/>
            <a:ext cx="73025" cy="457200"/>
          </a:xfrm>
          <a:custGeom>
            <a:avLst/>
            <a:gdLst>
              <a:gd name="T0" fmla="*/ 0 w 46"/>
              <a:gd name="T1" fmla="*/ 288 h 288"/>
              <a:gd name="T2" fmla="*/ 46 w 46"/>
              <a:gd name="T3" fmla="*/ 288 h 288"/>
              <a:gd name="T4" fmla="*/ 46 w 46"/>
              <a:gd name="T5" fmla="*/ 0 h 288"/>
              <a:gd name="T6" fmla="*/ 0 w 46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46"/>
              <a:gd name="T13" fmla="*/ 0 h 288"/>
              <a:gd name="T14" fmla="*/ 46 w 46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" h="288">
                <a:moveTo>
                  <a:pt x="0" y="288"/>
                </a:moveTo>
                <a:lnTo>
                  <a:pt x="46" y="288"/>
                </a:lnTo>
                <a:lnTo>
                  <a:pt x="46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50" name="Freeform 60"/>
          <p:cNvSpPr>
            <a:spLocks/>
          </p:cNvSpPr>
          <p:nvPr/>
        </p:nvSpPr>
        <p:spPr bwMode="auto">
          <a:xfrm>
            <a:off x="4241800" y="5378450"/>
            <a:ext cx="793750" cy="6350"/>
          </a:xfrm>
          <a:custGeom>
            <a:avLst/>
            <a:gdLst>
              <a:gd name="T0" fmla="*/ 500 w 500"/>
              <a:gd name="T1" fmla="*/ 4 h 4"/>
              <a:gd name="T2" fmla="*/ 206 w 500"/>
              <a:gd name="T3" fmla="*/ 4 h 4"/>
              <a:gd name="T4" fmla="*/ 0 w 500"/>
              <a:gd name="T5" fmla="*/ 0 h 4"/>
              <a:gd name="T6" fmla="*/ 0 60000 65536"/>
              <a:gd name="T7" fmla="*/ 0 60000 65536"/>
              <a:gd name="T8" fmla="*/ 0 60000 65536"/>
              <a:gd name="T9" fmla="*/ 0 w 500"/>
              <a:gd name="T10" fmla="*/ 0 h 4"/>
              <a:gd name="T11" fmla="*/ 500 w 500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0" h="4">
                <a:moveTo>
                  <a:pt x="500" y="4"/>
                </a:moveTo>
                <a:lnTo>
                  <a:pt x="206" y="4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51" name="Freeform 61"/>
          <p:cNvSpPr>
            <a:spLocks/>
          </p:cNvSpPr>
          <p:nvPr/>
        </p:nvSpPr>
        <p:spPr bwMode="auto">
          <a:xfrm>
            <a:off x="4232275" y="5368925"/>
            <a:ext cx="793750" cy="6350"/>
          </a:xfrm>
          <a:custGeom>
            <a:avLst/>
            <a:gdLst>
              <a:gd name="T0" fmla="*/ 500 w 500"/>
              <a:gd name="T1" fmla="*/ 4 h 4"/>
              <a:gd name="T2" fmla="*/ 206 w 500"/>
              <a:gd name="T3" fmla="*/ 4 h 4"/>
              <a:gd name="T4" fmla="*/ 0 w 500"/>
              <a:gd name="T5" fmla="*/ 0 h 4"/>
              <a:gd name="T6" fmla="*/ 0 60000 65536"/>
              <a:gd name="T7" fmla="*/ 0 60000 65536"/>
              <a:gd name="T8" fmla="*/ 0 60000 65536"/>
              <a:gd name="T9" fmla="*/ 0 w 500"/>
              <a:gd name="T10" fmla="*/ 0 h 4"/>
              <a:gd name="T11" fmla="*/ 500 w 500"/>
              <a:gd name="T12" fmla="*/ 4 h 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0" h="4">
                <a:moveTo>
                  <a:pt x="500" y="4"/>
                </a:moveTo>
                <a:lnTo>
                  <a:pt x="206" y="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52" name="Line 62"/>
          <p:cNvSpPr>
            <a:spLocks noChangeShapeType="1"/>
          </p:cNvSpPr>
          <p:nvPr/>
        </p:nvSpPr>
        <p:spPr bwMode="auto">
          <a:xfrm flipH="1">
            <a:off x="4241800" y="5375275"/>
            <a:ext cx="320675" cy="66675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53" name="Freeform 63"/>
          <p:cNvSpPr>
            <a:spLocks/>
          </p:cNvSpPr>
          <p:nvPr/>
        </p:nvSpPr>
        <p:spPr bwMode="auto">
          <a:xfrm>
            <a:off x="1244600" y="5438775"/>
            <a:ext cx="717550" cy="98425"/>
          </a:xfrm>
          <a:custGeom>
            <a:avLst/>
            <a:gdLst>
              <a:gd name="T0" fmla="*/ 0 w 452"/>
              <a:gd name="T1" fmla="*/ 62 h 62"/>
              <a:gd name="T2" fmla="*/ 242 w 452"/>
              <a:gd name="T3" fmla="*/ 62 h 62"/>
              <a:gd name="T4" fmla="*/ 452 w 452"/>
              <a:gd name="T5" fmla="*/ 0 h 62"/>
              <a:gd name="T6" fmla="*/ 0 60000 65536"/>
              <a:gd name="T7" fmla="*/ 0 60000 65536"/>
              <a:gd name="T8" fmla="*/ 0 60000 65536"/>
              <a:gd name="T9" fmla="*/ 0 w 452"/>
              <a:gd name="T10" fmla="*/ 0 h 62"/>
              <a:gd name="T11" fmla="*/ 452 w 452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2" h="62">
                <a:moveTo>
                  <a:pt x="0" y="62"/>
                </a:moveTo>
                <a:lnTo>
                  <a:pt x="242" y="62"/>
                </a:lnTo>
                <a:lnTo>
                  <a:pt x="452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54" name="Rectangle 64"/>
          <p:cNvSpPr>
            <a:spLocks noChangeArrowheads="1"/>
          </p:cNvSpPr>
          <p:nvPr/>
        </p:nvSpPr>
        <p:spPr bwMode="auto">
          <a:xfrm>
            <a:off x="5045075" y="908050"/>
            <a:ext cx="2425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Mitral cell (output cell)</a:t>
            </a:r>
            <a:endParaRPr lang="en-US" sz="1800" b="1">
              <a:latin typeface="Arial" charset="0"/>
            </a:endParaRPr>
          </a:p>
        </p:txBody>
      </p:sp>
      <p:sp>
        <p:nvSpPr>
          <p:cNvPr id="29755" name="Rectangle 65"/>
          <p:cNvSpPr>
            <a:spLocks noChangeArrowheads="1"/>
          </p:cNvSpPr>
          <p:nvPr/>
        </p:nvSpPr>
        <p:spPr bwMode="auto">
          <a:xfrm>
            <a:off x="463550" y="3378200"/>
            <a:ext cx="1003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Olfactory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gland</a:t>
            </a:r>
            <a:endParaRPr lang="en-US" sz="1800" b="1">
              <a:latin typeface="Arial" charset="0"/>
            </a:endParaRPr>
          </a:p>
        </p:txBody>
      </p:sp>
      <p:sp>
        <p:nvSpPr>
          <p:cNvPr id="29756" name="Rectangle 66"/>
          <p:cNvSpPr>
            <a:spLocks noChangeArrowheads="1"/>
          </p:cNvSpPr>
          <p:nvPr/>
        </p:nvSpPr>
        <p:spPr bwMode="auto">
          <a:xfrm>
            <a:off x="463550" y="930275"/>
            <a:ext cx="1003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Olfactory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tract</a:t>
            </a:r>
            <a:endParaRPr lang="en-US" sz="1800" b="1">
              <a:latin typeface="Arial" charset="0"/>
            </a:endParaRPr>
          </a:p>
        </p:txBody>
      </p:sp>
      <p:sp>
        <p:nvSpPr>
          <p:cNvPr id="29757" name="Rectangle 67"/>
          <p:cNvSpPr>
            <a:spLocks noChangeArrowheads="1"/>
          </p:cNvSpPr>
          <p:nvPr/>
        </p:nvSpPr>
        <p:spPr bwMode="auto">
          <a:xfrm>
            <a:off x="466725" y="4397375"/>
            <a:ext cx="114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Olfactory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epithelium</a:t>
            </a:r>
            <a:endParaRPr lang="en-US" sz="1800" b="1">
              <a:latin typeface="Arial" charset="0"/>
            </a:endParaRPr>
          </a:p>
        </p:txBody>
      </p:sp>
      <p:sp>
        <p:nvSpPr>
          <p:cNvPr id="29758" name="Rectangle 68"/>
          <p:cNvSpPr>
            <a:spLocks noChangeArrowheads="1"/>
          </p:cNvSpPr>
          <p:nvPr/>
        </p:nvSpPr>
        <p:spPr bwMode="auto">
          <a:xfrm>
            <a:off x="5045075" y="2635250"/>
            <a:ext cx="3048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Filaments of olfactory nerve</a:t>
            </a:r>
            <a:endParaRPr lang="en-US" sz="1800" b="1">
              <a:latin typeface="Arial" charset="0"/>
            </a:endParaRPr>
          </a:p>
        </p:txBody>
      </p:sp>
      <p:sp>
        <p:nvSpPr>
          <p:cNvPr id="29759" name="Rectangle 69"/>
          <p:cNvSpPr>
            <a:spLocks noChangeArrowheads="1"/>
          </p:cNvSpPr>
          <p:nvPr/>
        </p:nvSpPr>
        <p:spPr bwMode="auto">
          <a:xfrm>
            <a:off x="5051425" y="2063750"/>
            <a:ext cx="3556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Cribriform plate of ethmoid bone</a:t>
            </a:r>
            <a:endParaRPr lang="en-US" sz="1800" b="1">
              <a:latin typeface="Arial" charset="0"/>
            </a:endParaRPr>
          </a:p>
        </p:txBody>
      </p:sp>
      <p:sp>
        <p:nvSpPr>
          <p:cNvPr id="29760" name="Rectangle 70"/>
          <p:cNvSpPr>
            <a:spLocks noChangeArrowheads="1"/>
          </p:cNvSpPr>
          <p:nvPr/>
        </p:nvSpPr>
        <p:spPr bwMode="auto">
          <a:xfrm>
            <a:off x="5045075" y="3070225"/>
            <a:ext cx="3632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Lamina propria connective tissue</a:t>
            </a:r>
            <a:endParaRPr lang="en-US" sz="1800" b="1">
              <a:latin typeface="Arial" charset="0"/>
            </a:endParaRPr>
          </a:p>
        </p:txBody>
      </p:sp>
      <p:sp>
        <p:nvSpPr>
          <p:cNvPr id="29761" name="Rectangle 71"/>
          <p:cNvSpPr>
            <a:spLocks noChangeArrowheads="1"/>
          </p:cNvSpPr>
          <p:nvPr/>
        </p:nvSpPr>
        <p:spPr bwMode="auto">
          <a:xfrm>
            <a:off x="5045075" y="3727450"/>
            <a:ext cx="1054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Basal cell</a:t>
            </a:r>
            <a:endParaRPr lang="en-US" sz="1800" b="1">
              <a:latin typeface="Arial" charset="0"/>
            </a:endParaRPr>
          </a:p>
        </p:txBody>
      </p:sp>
      <p:sp>
        <p:nvSpPr>
          <p:cNvPr id="29762" name="Rectangle 72"/>
          <p:cNvSpPr>
            <a:spLocks noChangeArrowheads="1"/>
          </p:cNvSpPr>
          <p:nvPr/>
        </p:nvSpPr>
        <p:spPr bwMode="auto">
          <a:xfrm>
            <a:off x="5048250" y="4464050"/>
            <a:ext cx="1663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Supporting cell</a:t>
            </a:r>
            <a:endParaRPr lang="en-US" sz="1800" b="1">
              <a:latin typeface="Arial" charset="0"/>
            </a:endParaRPr>
          </a:p>
        </p:txBody>
      </p:sp>
      <p:sp>
        <p:nvSpPr>
          <p:cNvPr id="29763" name="Rectangle 73"/>
          <p:cNvSpPr>
            <a:spLocks noChangeArrowheads="1"/>
          </p:cNvSpPr>
          <p:nvPr/>
        </p:nvSpPr>
        <p:spPr bwMode="auto">
          <a:xfrm>
            <a:off x="5045075" y="4867275"/>
            <a:ext cx="927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Dendrite</a:t>
            </a:r>
            <a:endParaRPr lang="en-US" sz="1800" b="1">
              <a:latin typeface="Arial" charset="0"/>
            </a:endParaRPr>
          </a:p>
        </p:txBody>
      </p:sp>
      <p:sp>
        <p:nvSpPr>
          <p:cNvPr id="29764" name="Rectangle 74"/>
          <p:cNvSpPr>
            <a:spLocks noChangeArrowheads="1"/>
          </p:cNvSpPr>
          <p:nvPr/>
        </p:nvSpPr>
        <p:spPr bwMode="auto">
          <a:xfrm>
            <a:off x="5051425" y="5222875"/>
            <a:ext cx="1511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Olfactory cilia</a:t>
            </a:r>
            <a:endParaRPr lang="en-US" sz="1800" b="1">
              <a:latin typeface="Arial" charset="0"/>
            </a:endParaRPr>
          </a:p>
        </p:txBody>
      </p:sp>
      <p:sp>
        <p:nvSpPr>
          <p:cNvPr id="29765" name="Rectangle 75"/>
          <p:cNvSpPr>
            <a:spLocks noChangeArrowheads="1"/>
          </p:cNvSpPr>
          <p:nvPr/>
        </p:nvSpPr>
        <p:spPr bwMode="auto">
          <a:xfrm>
            <a:off x="5045075" y="1651000"/>
            <a:ext cx="154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Olfactory bulb</a:t>
            </a:r>
            <a:endParaRPr lang="en-US" sz="1800" b="1">
              <a:latin typeface="Arial" charset="0"/>
            </a:endParaRPr>
          </a:p>
        </p:txBody>
      </p:sp>
      <p:sp>
        <p:nvSpPr>
          <p:cNvPr id="29766" name="Rectangle 76"/>
          <p:cNvSpPr>
            <a:spLocks noChangeArrowheads="1"/>
          </p:cNvSpPr>
          <p:nvPr/>
        </p:nvSpPr>
        <p:spPr bwMode="auto">
          <a:xfrm>
            <a:off x="5051425" y="1339850"/>
            <a:ext cx="106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Glomeruli</a:t>
            </a:r>
            <a:endParaRPr lang="en-US" sz="1800" b="1">
              <a:latin typeface="Arial" charset="0"/>
            </a:endParaRPr>
          </a:p>
        </p:txBody>
      </p:sp>
      <p:sp>
        <p:nvSpPr>
          <p:cNvPr id="29767" name="Rectangle 77"/>
          <p:cNvSpPr>
            <a:spLocks noChangeArrowheads="1"/>
          </p:cNvSpPr>
          <p:nvPr/>
        </p:nvSpPr>
        <p:spPr bwMode="auto">
          <a:xfrm>
            <a:off x="5054600" y="3406775"/>
            <a:ext cx="571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Axon</a:t>
            </a:r>
            <a:endParaRPr lang="en-US" sz="1800" b="1">
              <a:latin typeface="Arial" charset="0"/>
            </a:endParaRPr>
          </a:p>
        </p:txBody>
      </p:sp>
      <p:sp>
        <p:nvSpPr>
          <p:cNvPr id="29768" name="Rectangle 78"/>
          <p:cNvSpPr>
            <a:spLocks noChangeArrowheads="1"/>
          </p:cNvSpPr>
          <p:nvPr/>
        </p:nvSpPr>
        <p:spPr bwMode="auto">
          <a:xfrm>
            <a:off x="5051425" y="4048125"/>
            <a:ext cx="2425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Olfactory receptor cell</a:t>
            </a:r>
            <a:endParaRPr lang="en-US" sz="1800" b="1">
              <a:latin typeface="Arial" charset="0"/>
            </a:endParaRPr>
          </a:p>
        </p:txBody>
      </p:sp>
      <p:sp>
        <p:nvSpPr>
          <p:cNvPr id="29769" name="Rectangle 79"/>
          <p:cNvSpPr>
            <a:spLocks noChangeArrowheads="1"/>
          </p:cNvSpPr>
          <p:nvPr/>
        </p:nvSpPr>
        <p:spPr bwMode="auto">
          <a:xfrm>
            <a:off x="473075" y="5391150"/>
            <a:ext cx="723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Mucus</a:t>
            </a:r>
            <a:endParaRPr lang="en-US" sz="1800" b="1">
              <a:latin typeface="Arial" charset="0"/>
            </a:endParaRPr>
          </a:p>
        </p:txBody>
      </p:sp>
      <p:sp>
        <p:nvSpPr>
          <p:cNvPr id="29770" name="Rectangle 80"/>
          <p:cNvSpPr>
            <a:spLocks noChangeArrowheads="1"/>
          </p:cNvSpPr>
          <p:nvPr/>
        </p:nvSpPr>
        <p:spPr bwMode="auto">
          <a:xfrm>
            <a:off x="4270375" y="5826125"/>
            <a:ext cx="2908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Route of inhaled air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containing odor molecules</a:t>
            </a:r>
            <a:endParaRPr lang="en-US" sz="1800" b="1">
              <a:latin typeface="Arial" charset="0"/>
            </a:endParaRPr>
          </a:p>
        </p:txBody>
      </p:sp>
      <p:sp>
        <p:nvSpPr>
          <p:cNvPr id="29771" name="Rectangle 81"/>
          <p:cNvSpPr>
            <a:spLocks noChangeArrowheads="1"/>
          </p:cNvSpPr>
          <p:nvPr/>
        </p:nvSpPr>
        <p:spPr bwMode="auto">
          <a:xfrm>
            <a:off x="469900" y="6099175"/>
            <a:ext cx="406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(b) 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Physiology of Smell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Dissolved odorants bind to receptor proteins in the olfactory cilium membranes</a:t>
            </a:r>
          </a:p>
          <a:p>
            <a:pPr eaLnBrk="1" hangingPunct="1"/>
            <a:r>
              <a:rPr lang="en-US"/>
              <a:t>A G protein mechanism is activated, which produces cAMP as a second messenger</a:t>
            </a:r>
          </a:p>
          <a:p>
            <a:pPr eaLnBrk="1" hangingPunct="1"/>
            <a:r>
              <a:rPr lang="en-US"/>
              <a:t>cAMP opens Na</a:t>
            </a:r>
            <a:r>
              <a:rPr lang="en-US" baseline="30000"/>
              <a:t>+</a:t>
            </a:r>
            <a:r>
              <a:rPr lang="en-US"/>
              <a:t> and Ca</a:t>
            </a:r>
            <a:r>
              <a:rPr lang="en-US" baseline="30000"/>
              <a:t>2+</a:t>
            </a:r>
            <a:r>
              <a:rPr lang="en-US"/>
              <a:t> channels, causing depolarization of the receptor membrane that then triggers an action potential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Olfactory Pathway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Olfactory receptor cells synapse with mitral cells in glomeruli of the olfactory bulbs</a:t>
            </a:r>
          </a:p>
          <a:p>
            <a:pPr eaLnBrk="1" hangingPunct="1"/>
            <a:r>
              <a:rPr lang="en-US"/>
              <a:t>Mitral cells amplify, refine, and relay signals along the olfactory tracts to the: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Olfactory cortex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Hypothalamus, amygdala, and limbic system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15.22</a:t>
            </a:r>
          </a:p>
        </p:txBody>
      </p:sp>
      <p:pic>
        <p:nvPicPr>
          <p:cNvPr id="32771" name="Picture 9"/>
          <p:cNvPicPr>
            <a:picLocks noChangeAspect="1" noChangeArrowheads="1"/>
          </p:cNvPicPr>
          <p:nvPr/>
        </p:nvPicPr>
        <p:blipFill>
          <a:blip r:embed="rId2"/>
          <a:srcRect t="28131" r="212" b="21802"/>
          <a:stretch>
            <a:fillRect/>
          </a:stretch>
        </p:blipFill>
        <p:spPr bwMode="auto">
          <a:xfrm>
            <a:off x="431800" y="1763713"/>
            <a:ext cx="821372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Freeform 10"/>
          <p:cNvSpPr>
            <a:spLocks/>
          </p:cNvSpPr>
          <p:nvPr/>
        </p:nvSpPr>
        <p:spPr bwMode="auto">
          <a:xfrm>
            <a:off x="1781175" y="2465388"/>
            <a:ext cx="644525" cy="998537"/>
          </a:xfrm>
          <a:custGeom>
            <a:avLst/>
            <a:gdLst>
              <a:gd name="T0" fmla="*/ 406 w 406"/>
              <a:gd name="T1" fmla="*/ 0 h 629"/>
              <a:gd name="T2" fmla="*/ 338 w 406"/>
              <a:gd name="T3" fmla="*/ 0 h 629"/>
              <a:gd name="T4" fmla="*/ 0 w 406"/>
              <a:gd name="T5" fmla="*/ 629 h 629"/>
              <a:gd name="T6" fmla="*/ 0 60000 65536"/>
              <a:gd name="T7" fmla="*/ 0 60000 65536"/>
              <a:gd name="T8" fmla="*/ 0 60000 65536"/>
              <a:gd name="T9" fmla="*/ 0 w 406"/>
              <a:gd name="T10" fmla="*/ 0 h 629"/>
              <a:gd name="T11" fmla="*/ 406 w 406"/>
              <a:gd name="T12" fmla="*/ 629 h 6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6" h="629">
                <a:moveTo>
                  <a:pt x="406" y="0"/>
                </a:moveTo>
                <a:lnTo>
                  <a:pt x="338" y="0"/>
                </a:lnTo>
                <a:lnTo>
                  <a:pt x="0" y="629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Freeform 11"/>
          <p:cNvSpPr>
            <a:spLocks/>
          </p:cNvSpPr>
          <p:nvPr/>
        </p:nvSpPr>
        <p:spPr bwMode="auto">
          <a:xfrm>
            <a:off x="860425" y="3508375"/>
            <a:ext cx="415925" cy="349250"/>
          </a:xfrm>
          <a:custGeom>
            <a:avLst/>
            <a:gdLst>
              <a:gd name="T0" fmla="*/ 0 w 262"/>
              <a:gd name="T1" fmla="*/ 220 h 220"/>
              <a:gd name="T2" fmla="*/ 0 w 262"/>
              <a:gd name="T3" fmla="*/ 164 h 220"/>
              <a:gd name="T4" fmla="*/ 262 w 262"/>
              <a:gd name="T5" fmla="*/ 0 h 220"/>
              <a:gd name="T6" fmla="*/ 0 60000 65536"/>
              <a:gd name="T7" fmla="*/ 0 60000 65536"/>
              <a:gd name="T8" fmla="*/ 0 60000 65536"/>
              <a:gd name="T9" fmla="*/ 0 w 262"/>
              <a:gd name="T10" fmla="*/ 0 h 220"/>
              <a:gd name="T11" fmla="*/ 262 w 262"/>
              <a:gd name="T12" fmla="*/ 220 h 2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" h="220">
                <a:moveTo>
                  <a:pt x="0" y="220"/>
                </a:moveTo>
                <a:lnTo>
                  <a:pt x="0" y="164"/>
                </a:lnTo>
                <a:lnTo>
                  <a:pt x="262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Line 12"/>
          <p:cNvSpPr>
            <a:spLocks noChangeShapeType="1"/>
          </p:cNvSpPr>
          <p:nvPr/>
        </p:nvSpPr>
        <p:spPr bwMode="auto">
          <a:xfrm flipV="1">
            <a:off x="1016000" y="2068513"/>
            <a:ext cx="1588" cy="2730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5" name="Line 13"/>
          <p:cNvSpPr>
            <a:spLocks noChangeShapeType="1"/>
          </p:cNvSpPr>
          <p:nvPr/>
        </p:nvSpPr>
        <p:spPr bwMode="auto">
          <a:xfrm>
            <a:off x="4995863" y="2166938"/>
            <a:ext cx="1587" cy="196850"/>
          </a:xfrm>
          <a:prstGeom prst="line">
            <a:avLst/>
          </a:pr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Freeform 14"/>
          <p:cNvSpPr>
            <a:spLocks/>
          </p:cNvSpPr>
          <p:nvPr/>
        </p:nvSpPr>
        <p:spPr bwMode="auto">
          <a:xfrm>
            <a:off x="7666038" y="2884488"/>
            <a:ext cx="254000" cy="442912"/>
          </a:xfrm>
          <a:custGeom>
            <a:avLst/>
            <a:gdLst>
              <a:gd name="T0" fmla="*/ 160 w 160"/>
              <a:gd name="T1" fmla="*/ 279 h 279"/>
              <a:gd name="T2" fmla="*/ 160 w 160"/>
              <a:gd name="T3" fmla="*/ 163 h 279"/>
              <a:gd name="T4" fmla="*/ 0 w 160"/>
              <a:gd name="T5" fmla="*/ 0 h 279"/>
              <a:gd name="T6" fmla="*/ 0 60000 65536"/>
              <a:gd name="T7" fmla="*/ 0 60000 65536"/>
              <a:gd name="T8" fmla="*/ 0 60000 65536"/>
              <a:gd name="T9" fmla="*/ 0 w 160"/>
              <a:gd name="T10" fmla="*/ 0 h 279"/>
              <a:gd name="T11" fmla="*/ 160 w 160"/>
              <a:gd name="T12" fmla="*/ 279 h 2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279">
                <a:moveTo>
                  <a:pt x="160" y="279"/>
                </a:moveTo>
                <a:lnTo>
                  <a:pt x="160" y="16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Freeform 15"/>
          <p:cNvSpPr>
            <a:spLocks/>
          </p:cNvSpPr>
          <p:nvPr/>
        </p:nvSpPr>
        <p:spPr bwMode="auto">
          <a:xfrm>
            <a:off x="1327150" y="3514725"/>
            <a:ext cx="1181100" cy="1352550"/>
          </a:xfrm>
          <a:custGeom>
            <a:avLst/>
            <a:gdLst>
              <a:gd name="T0" fmla="*/ 0 w 744"/>
              <a:gd name="T1" fmla="*/ 852 h 852"/>
              <a:gd name="T2" fmla="*/ 744 w 744"/>
              <a:gd name="T3" fmla="*/ 584 h 852"/>
              <a:gd name="T4" fmla="*/ 744 w 744"/>
              <a:gd name="T5" fmla="*/ 0 h 852"/>
              <a:gd name="T6" fmla="*/ 0 60000 65536"/>
              <a:gd name="T7" fmla="*/ 0 60000 65536"/>
              <a:gd name="T8" fmla="*/ 0 60000 65536"/>
              <a:gd name="T9" fmla="*/ 0 w 744"/>
              <a:gd name="T10" fmla="*/ 0 h 852"/>
              <a:gd name="T11" fmla="*/ 744 w 744"/>
              <a:gd name="T12" fmla="*/ 852 h 8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4" h="852">
                <a:moveTo>
                  <a:pt x="0" y="852"/>
                </a:moveTo>
                <a:lnTo>
                  <a:pt x="744" y="584"/>
                </a:lnTo>
                <a:lnTo>
                  <a:pt x="744" y="0"/>
                </a:lnTo>
              </a:path>
            </a:pathLst>
          </a:cu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Freeform 16"/>
          <p:cNvSpPr>
            <a:spLocks/>
          </p:cNvSpPr>
          <p:nvPr/>
        </p:nvSpPr>
        <p:spPr bwMode="auto">
          <a:xfrm>
            <a:off x="2486025" y="3492500"/>
            <a:ext cx="44450" cy="44450"/>
          </a:xfrm>
          <a:custGeom>
            <a:avLst/>
            <a:gdLst>
              <a:gd name="T0" fmla="*/ 14 w 28"/>
              <a:gd name="T1" fmla="*/ 28 h 28"/>
              <a:gd name="T2" fmla="*/ 8 w 28"/>
              <a:gd name="T3" fmla="*/ 28 h 28"/>
              <a:gd name="T4" fmla="*/ 4 w 28"/>
              <a:gd name="T5" fmla="*/ 24 h 28"/>
              <a:gd name="T6" fmla="*/ 0 w 28"/>
              <a:gd name="T7" fmla="*/ 20 h 28"/>
              <a:gd name="T8" fmla="*/ 0 w 28"/>
              <a:gd name="T9" fmla="*/ 14 h 28"/>
              <a:gd name="T10" fmla="*/ 0 w 28"/>
              <a:gd name="T11" fmla="*/ 8 h 28"/>
              <a:gd name="T12" fmla="*/ 4 w 28"/>
              <a:gd name="T13" fmla="*/ 4 h 28"/>
              <a:gd name="T14" fmla="*/ 8 w 28"/>
              <a:gd name="T15" fmla="*/ 2 h 28"/>
              <a:gd name="T16" fmla="*/ 14 w 28"/>
              <a:gd name="T17" fmla="*/ 0 h 28"/>
              <a:gd name="T18" fmla="*/ 20 w 28"/>
              <a:gd name="T19" fmla="*/ 2 h 28"/>
              <a:gd name="T20" fmla="*/ 24 w 28"/>
              <a:gd name="T21" fmla="*/ 4 h 28"/>
              <a:gd name="T22" fmla="*/ 28 w 28"/>
              <a:gd name="T23" fmla="*/ 8 h 28"/>
              <a:gd name="T24" fmla="*/ 28 w 28"/>
              <a:gd name="T25" fmla="*/ 14 h 28"/>
              <a:gd name="T26" fmla="*/ 28 w 28"/>
              <a:gd name="T27" fmla="*/ 20 h 28"/>
              <a:gd name="T28" fmla="*/ 24 w 28"/>
              <a:gd name="T29" fmla="*/ 24 h 28"/>
              <a:gd name="T30" fmla="*/ 20 w 28"/>
              <a:gd name="T31" fmla="*/ 28 h 28"/>
              <a:gd name="T32" fmla="*/ 16 w 28"/>
              <a:gd name="T33" fmla="*/ 28 h 28"/>
              <a:gd name="T34" fmla="*/ 14 w 28"/>
              <a:gd name="T35" fmla="*/ 28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"/>
              <a:gd name="T55" fmla="*/ 0 h 28"/>
              <a:gd name="T56" fmla="*/ 28 w 28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" h="28">
                <a:moveTo>
                  <a:pt x="14" y="28"/>
                </a:moveTo>
                <a:lnTo>
                  <a:pt x="8" y="28"/>
                </a:lnTo>
                <a:lnTo>
                  <a:pt x="4" y="24"/>
                </a:lnTo>
                <a:lnTo>
                  <a:pt x="0" y="20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  <a:lnTo>
                  <a:pt x="28" y="14"/>
                </a:ln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6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Line 17"/>
          <p:cNvSpPr>
            <a:spLocks noChangeShapeType="1"/>
          </p:cNvSpPr>
          <p:nvPr/>
        </p:nvSpPr>
        <p:spPr bwMode="auto">
          <a:xfrm>
            <a:off x="438150" y="4864100"/>
            <a:ext cx="1416050" cy="1588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Line 18"/>
          <p:cNvSpPr>
            <a:spLocks noChangeShapeType="1"/>
          </p:cNvSpPr>
          <p:nvPr/>
        </p:nvSpPr>
        <p:spPr bwMode="auto">
          <a:xfrm>
            <a:off x="2254250" y="4864100"/>
            <a:ext cx="1289050" cy="1588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Line 19"/>
          <p:cNvSpPr>
            <a:spLocks noChangeShapeType="1"/>
          </p:cNvSpPr>
          <p:nvPr/>
        </p:nvSpPr>
        <p:spPr bwMode="auto">
          <a:xfrm flipV="1">
            <a:off x="2968625" y="3400425"/>
            <a:ext cx="977900" cy="1463675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Freeform 20"/>
          <p:cNvSpPr>
            <a:spLocks/>
          </p:cNvSpPr>
          <p:nvPr/>
        </p:nvSpPr>
        <p:spPr bwMode="auto">
          <a:xfrm>
            <a:off x="3921125" y="3378200"/>
            <a:ext cx="47625" cy="44450"/>
          </a:xfrm>
          <a:custGeom>
            <a:avLst/>
            <a:gdLst>
              <a:gd name="T0" fmla="*/ 16 w 30"/>
              <a:gd name="T1" fmla="*/ 28 h 28"/>
              <a:gd name="T2" fmla="*/ 10 w 30"/>
              <a:gd name="T3" fmla="*/ 28 h 28"/>
              <a:gd name="T4" fmla="*/ 6 w 30"/>
              <a:gd name="T5" fmla="*/ 24 h 28"/>
              <a:gd name="T6" fmla="*/ 2 w 30"/>
              <a:gd name="T7" fmla="*/ 20 h 28"/>
              <a:gd name="T8" fmla="*/ 0 w 30"/>
              <a:gd name="T9" fmla="*/ 14 h 28"/>
              <a:gd name="T10" fmla="*/ 2 w 30"/>
              <a:gd name="T11" fmla="*/ 8 h 28"/>
              <a:gd name="T12" fmla="*/ 6 w 30"/>
              <a:gd name="T13" fmla="*/ 4 h 28"/>
              <a:gd name="T14" fmla="*/ 10 w 30"/>
              <a:gd name="T15" fmla="*/ 2 h 28"/>
              <a:gd name="T16" fmla="*/ 16 w 30"/>
              <a:gd name="T17" fmla="*/ 0 h 28"/>
              <a:gd name="T18" fmla="*/ 20 w 30"/>
              <a:gd name="T19" fmla="*/ 2 h 28"/>
              <a:gd name="T20" fmla="*/ 26 w 30"/>
              <a:gd name="T21" fmla="*/ 4 h 28"/>
              <a:gd name="T22" fmla="*/ 28 w 30"/>
              <a:gd name="T23" fmla="*/ 8 h 28"/>
              <a:gd name="T24" fmla="*/ 30 w 30"/>
              <a:gd name="T25" fmla="*/ 14 h 28"/>
              <a:gd name="T26" fmla="*/ 28 w 30"/>
              <a:gd name="T27" fmla="*/ 20 h 28"/>
              <a:gd name="T28" fmla="*/ 26 w 30"/>
              <a:gd name="T29" fmla="*/ 24 h 28"/>
              <a:gd name="T30" fmla="*/ 20 w 30"/>
              <a:gd name="T31" fmla="*/ 28 h 28"/>
              <a:gd name="T32" fmla="*/ 18 w 30"/>
              <a:gd name="T33" fmla="*/ 28 h 28"/>
              <a:gd name="T34" fmla="*/ 16 w 30"/>
              <a:gd name="T35" fmla="*/ 28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0"/>
              <a:gd name="T55" fmla="*/ 0 h 28"/>
              <a:gd name="T56" fmla="*/ 30 w 30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0" h="28">
                <a:moveTo>
                  <a:pt x="16" y="28"/>
                </a:moveTo>
                <a:lnTo>
                  <a:pt x="10" y="28"/>
                </a:lnTo>
                <a:lnTo>
                  <a:pt x="6" y="24"/>
                </a:lnTo>
                <a:lnTo>
                  <a:pt x="2" y="20"/>
                </a:lnTo>
                <a:lnTo>
                  <a:pt x="0" y="14"/>
                </a:lnTo>
                <a:lnTo>
                  <a:pt x="2" y="8"/>
                </a:lnTo>
                <a:lnTo>
                  <a:pt x="6" y="4"/>
                </a:lnTo>
                <a:lnTo>
                  <a:pt x="10" y="2"/>
                </a:lnTo>
                <a:lnTo>
                  <a:pt x="16" y="0"/>
                </a:lnTo>
                <a:lnTo>
                  <a:pt x="20" y="2"/>
                </a:lnTo>
                <a:lnTo>
                  <a:pt x="26" y="4"/>
                </a:lnTo>
                <a:lnTo>
                  <a:pt x="28" y="8"/>
                </a:lnTo>
                <a:lnTo>
                  <a:pt x="30" y="14"/>
                </a:lnTo>
                <a:lnTo>
                  <a:pt x="28" y="20"/>
                </a:lnTo>
                <a:lnTo>
                  <a:pt x="26" y="24"/>
                </a:lnTo>
                <a:lnTo>
                  <a:pt x="20" y="28"/>
                </a:lnTo>
                <a:lnTo>
                  <a:pt x="18" y="28"/>
                </a:lnTo>
                <a:lnTo>
                  <a:pt x="16" y="28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3" name="Line 21"/>
          <p:cNvSpPr>
            <a:spLocks noChangeShapeType="1"/>
          </p:cNvSpPr>
          <p:nvPr/>
        </p:nvSpPr>
        <p:spPr bwMode="auto">
          <a:xfrm>
            <a:off x="3952875" y="4864100"/>
            <a:ext cx="1779588" cy="1588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4" name="Line 22"/>
          <p:cNvSpPr>
            <a:spLocks noChangeShapeType="1"/>
          </p:cNvSpPr>
          <p:nvPr/>
        </p:nvSpPr>
        <p:spPr bwMode="auto">
          <a:xfrm flipV="1">
            <a:off x="4833938" y="3502025"/>
            <a:ext cx="615950" cy="1362075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5" name="Freeform 23"/>
          <p:cNvSpPr>
            <a:spLocks/>
          </p:cNvSpPr>
          <p:nvPr/>
        </p:nvSpPr>
        <p:spPr bwMode="auto">
          <a:xfrm>
            <a:off x="5427663" y="3479800"/>
            <a:ext cx="44450" cy="44450"/>
          </a:xfrm>
          <a:custGeom>
            <a:avLst/>
            <a:gdLst>
              <a:gd name="T0" fmla="*/ 14 w 28"/>
              <a:gd name="T1" fmla="*/ 28 h 28"/>
              <a:gd name="T2" fmla="*/ 8 w 28"/>
              <a:gd name="T3" fmla="*/ 28 h 28"/>
              <a:gd name="T4" fmla="*/ 4 w 28"/>
              <a:gd name="T5" fmla="*/ 24 h 28"/>
              <a:gd name="T6" fmla="*/ 2 w 28"/>
              <a:gd name="T7" fmla="*/ 20 h 28"/>
              <a:gd name="T8" fmla="*/ 0 w 28"/>
              <a:gd name="T9" fmla="*/ 14 h 28"/>
              <a:gd name="T10" fmla="*/ 2 w 28"/>
              <a:gd name="T11" fmla="*/ 8 h 28"/>
              <a:gd name="T12" fmla="*/ 4 w 28"/>
              <a:gd name="T13" fmla="*/ 4 h 28"/>
              <a:gd name="T14" fmla="*/ 8 w 28"/>
              <a:gd name="T15" fmla="*/ 2 h 28"/>
              <a:gd name="T16" fmla="*/ 14 w 28"/>
              <a:gd name="T17" fmla="*/ 0 h 28"/>
              <a:gd name="T18" fmla="*/ 20 w 28"/>
              <a:gd name="T19" fmla="*/ 2 h 28"/>
              <a:gd name="T20" fmla="*/ 24 w 28"/>
              <a:gd name="T21" fmla="*/ 4 h 28"/>
              <a:gd name="T22" fmla="*/ 28 w 28"/>
              <a:gd name="T23" fmla="*/ 8 h 28"/>
              <a:gd name="T24" fmla="*/ 28 w 28"/>
              <a:gd name="T25" fmla="*/ 14 h 28"/>
              <a:gd name="T26" fmla="*/ 28 w 28"/>
              <a:gd name="T27" fmla="*/ 20 h 28"/>
              <a:gd name="T28" fmla="*/ 24 w 28"/>
              <a:gd name="T29" fmla="*/ 24 h 28"/>
              <a:gd name="T30" fmla="*/ 20 w 28"/>
              <a:gd name="T31" fmla="*/ 28 h 28"/>
              <a:gd name="T32" fmla="*/ 16 w 28"/>
              <a:gd name="T33" fmla="*/ 28 h 28"/>
              <a:gd name="T34" fmla="*/ 14 w 28"/>
              <a:gd name="T35" fmla="*/ 28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"/>
              <a:gd name="T55" fmla="*/ 0 h 28"/>
              <a:gd name="T56" fmla="*/ 28 w 28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" h="28">
                <a:moveTo>
                  <a:pt x="14" y="28"/>
                </a:moveTo>
                <a:lnTo>
                  <a:pt x="8" y="28"/>
                </a:lnTo>
                <a:lnTo>
                  <a:pt x="4" y="24"/>
                </a:lnTo>
                <a:lnTo>
                  <a:pt x="2" y="20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  <a:lnTo>
                  <a:pt x="28" y="14"/>
                </a:ln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6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Line 24"/>
          <p:cNvSpPr>
            <a:spLocks noChangeShapeType="1"/>
          </p:cNvSpPr>
          <p:nvPr/>
        </p:nvSpPr>
        <p:spPr bwMode="auto">
          <a:xfrm>
            <a:off x="6069013" y="4867275"/>
            <a:ext cx="2590800" cy="1588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Line 25"/>
          <p:cNvSpPr>
            <a:spLocks noChangeShapeType="1"/>
          </p:cNvSpPr>
          <p:nvPr/>
        </p:nvSpPr>
        <p:spPr bwMode="auto">
          <a:xfrm flipH="1" flipV="1">
            <a:off x="6761163" y="3378200"/>
            <a:ext cx="508000" cy="1489075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8" name="Freeform 26"/>
          <p:cNvSpPr>
            <a:spLocks/>
          </p:cNvSpPr>
          <p:nvPr/>
        </p:nvSpPr>
        <p:spPr bwMode="auto">
          <a:xfrm>
            <a:off x="6738938" y="3355975"/>
            <a:ext cx="44450" cy="44450"/>
          </a:xfrm>
          <a:custGeom>
            <a:avLst/>
            <a:gdLst>
              <a:gd name="T0" fmla="*/ 14 w 28"/>
              <a:gd name="T1" fmla="*/ 28 h 28"/>
              <a:gd name="T2" fmla="*/ 8 w 28"/>
              <a:gd name="T3" fmla="*/ 28 h 28"/>
              <a:gd name="T4" fmla="*/ 4 w 28"/>
              <a:gd name="T5" fmla="*/ 24 h 28"/>
              <a:gd name="T6" fmla="*/ 0 w 28"/>
              <a:gd name="T7" fmla="*/ 20 h 28"/>
              <a:gd name="T8" fmla="*/ 0 w 28"/>
              <a:gd name="T9" fmla="*/ 14 h 28"/>
              <a:gd name="T10" fmla="*/ 0 w 28"/>
              <a:gd name="T11" fmla="*/ 8 h 28"/>
              <a:gd name="T12" fmla="*/ 4 w 28"/>
              <a:gd name="T13" fmla="*/ 4 h 28"/>
              <a:gd name="T14" fmla="*/ 8 w 28"/>
              <a:gd name="T15" fmla="*/ 0 h 28"/>
              <a:gd name="T16" fmla="*/ 14 w 28"/>
              <a:gd name="T17" fmla="*/ 0 h 28"/>
              <a:gd name="T18" fmla="*/ 20 w 28"/>
              <a:gd name="T19" fmla="*/ 0 h 28"/>
              <a:gd name="T20" fmla="*/ 24 w 28"/>
              <a:gd name="T21" fmla="*/ 4 h 28"/>
              <a:gd name="T22" fmla="*/ 28 w 28"/>
              <a:gd name="T23" fmla="*/ 8 h 28"/>
              <a:gd name="T24" fmla="*/ 28 w 28"/>
              <a:gd name="T25" fmla="*/ 14 h 28"/>
              <a:gd name="T26" fmla="*/ 28 w 28"/>
              <a:gd name="T27" fmla="*/ 20 h 28"/>
              <a:gd name="T28" fmla="*/ 24 w 28"/>
              <a:gd name="T29" fmla="*/ 24 h 28"/>
              <a:gd name="T30" fmla="*/ 20 w 28"/>
              <a:gd name="T31" fmla="*/ 28 h 28"/>
              <a:gd name="T32" fmla="*/ 16 w 28"/>
              <a:gd name="T33" fmla="*/ 28 h 28"/>
              <a:gd name="T34" fmla="*/ 14 w 28"/>
              <a:gd name="T35" fmla="*/ 28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"/>
              <a:gd name="T55" fmla="*/ 0 h 28"/>
              <a:gd name="T56" fmla="*/ 28 w 28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" h="28">
                <a:moveTo>
                  <a:pt x="14" y="28"/>
                </a:moveTo>
                <a:lnTo>
                  <a:pt x="8" y="28"/>
                </a:lnTo>
                <a:lnTo>
                  <a:pt x="4" y="24"/>
                </a:lnTo>
                <a:lnTo>
                  <a:pt x="0" y="20"/>
                </a:lnTo>
                <a:lnTo>
                  <a:pt x="0" y="14"/>
                </a:lnTo>
                <a:lnTo>
                  <a:pt x="0" y="8"/>
                </a:lnTo>
                <a:lnTo>
                  <a:pt x="4" y="4"/>
                </a:lnTo>
                <a:lnTo>
                  <a:pt x="8" y="0"/>
                </a:lnTo>
                <a:lnTo>
                  <a:pt x="14" y="0"/>
                </a:lnTo>
                <a:lnTo>
                  <a:pt x="20" y="0"/>
                </a:lnTo>
                <a:lnTo>
                  <a:pt x="24" y="4"/>
                </a:lnTo>
                <a:lnTo>
                  <a:pt x="28" y="8"/>
                </a:lnTo>
                <a:lnTo>
                  <a:pt x="28" y="14"/>
                </a:lnTo>
                <a:lnTo>
                  <a:pt x="28" y="20"/>
                </a:lnTo>
                <a:lnTo>
                  <a:pt x="24" y="24"/>
                </a:lnTo>
                <a:lnTo>
                  <a:pt x="20" y="28"/>
                </a:lnTo>
                <a:lnTo>
                  <a:pt x="16" y="28"/>
                </a:lnTo>
                <a:lnTo>
                  <a:pt x="14" y="28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9" name="Line 27"/>
          <p:cNvSpPr>
            <a:spLocks noChangeShapeType="1"/>
          </p:cNvSpPr>
          <p:nvPr/>
        </p:nvSpPr>
        <p:spPr bwMode="auto">
          <a:xfrm flipH="1">
            <a:off x="1955800" y="1589088"/>
            <a:ext cx="1847850" cy="1587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Line 28"/>
          <p:cNvSpPr>
            <a:spLocks noChangeShapeType="1"/>
          </p:cNvSpPr>
          <p:nvPr/>
        </p:nvSpPr>
        <p:spPr bwMode="auto">
          <a:xfrm flipH="1">
            <a:off x="1362075" y="1589088"/>
            <a:ext cx="1158875" cy="977900"/>
          </a:xfrm>
          <a:prstGeom prst="line">
            <a:avLst/>
          </a:prstGeom>
          <a:noFill/>
          <a:ln w="12700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1" name="Freeform 29"/>
          <p:cNvSpPr>
            <a:spLocks/>
          </p:cNvSpPr>
          <p:nvPr/>
        </p:nvSpPr>
        <p:spPr bwMode="auto">
          <a:xfrm>
            <a:off x="1339850" y="2544763"/>
            <a:ext cx="44450" cy="44450"/>
          </a:xfrm>
          <a:custGeom>
            <a:avLst/>
            <a:gdLst>
              <a:gd name="T0" fmla="*/ 0 w 28"/>
              <a:gd name="T1" fmla="*/ 14 h 28"/>
              <a:gd name="T2" fmla="*/ 0 w 28"/>
              <a:gd name="T3" fmla="*/ 20 h 28"/>
              <a:gd name="T4" fmla="*/ 4 w 28"/>
              <a:gd name="T5" fmla="*/ 24 h 28"/>
              <a:gd name="T6" fmla="*/ 8 w 28"/>
              <a:gd name="T7" fmla="*/ 28 h 28"/>
              <a:gd name="T8" fmla="*/ 14 w 28"/>
              <a:gd name="T9" fmla="*/ 28 h 28"/>
              <a:gd name="T10" fmla="*/ 20 w 28"/>
              <a:gd name="T11" fmla="*/ 28 h 28"/>
              <a:gd name="T12" fmla="*/ 24 w 28"/>
              <a:gd name="T13" fmla="*/ 24 h 28"/>
              <a:gd name="T14" fmla="*/ 28 w 28"/>
              <a:gd name="T15" fmla="*/ 20 h 28"/>
              <a:gd name="T16" fmla="*/ 28 w 28"/>
              <a:gd name="T17" fmla="*/ 14 h 28"/>
              <a:gd name="T18" fmla="*/ 28 w 28"/>
              <a:gd name="T19" fmla="*/ 8 h 28"/>
              <a:gd name="T20" fmla="*/ 24 w 28"/>
              <a:gd name="T21" fmla="*/ 4 h 28"/>
              <a:gd name="T22" fmla="*/ 20 w 28"/>
              <a:gd name="T23" fmla="*/ 2 h 28"/>
              <a:gd name="T24" fmla="*/ 14 w 28"/>
              <a:gd name="T25" fmla="*/ 0 h 28"/>
              <a:gd name="T26" fmla="*/ 8 w 28"/>
              <a:gd name="T27" fmla="*/ 2 h 28"/>
              <a:gd name="T28" fmla="*/ 4 w 28"/>
              <a:gd name="T29" fmla="*/ 4 h 28"/>
              <a:gd name="T30" fmla="*/ 0 w 28"/>
              <a:gd name="T31" fmla="*/ 8 h 28"/>
              <a:gd name="T32" fmla="*/ 0 w 28"/>
              <a:gd name="T33" fmla="*/ 12 h 28"/>
              <a:gd name="T34" fmla="*/ 0 w 28"/>
              <a:gd name="T35" fmla="*/ 14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"/>
              <a:gd name="T55" fmla="*/ 0 h 28"/>
              <a:gd name="T56" fmla="*/ 28 w 28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" h="28">
                <a:moveTo>
                  <a:pt x="0" y="14"/>
                </a:moveTo>
                <a:lnTo>
                  <a:pt x="0" y="20"/>
                </a:lnTo>
                <a:lnTo>
                  <a:pt x="4" y="24"/>
                </a:lnTo>
                <a:lnTo>
                  <a:pt x="8" y="28"/>
                </a:lnTo>
                <a:lnTo>
                  <a:pt x="14" y="28"/>
                </a:lnTo>
                <a:lnTo>
                  <a:pt x="20" y="28"/>
                </a:lnTo>
                <a:lnTo>
                  <a:pt x="24" y="24"/>
                </a:lnTo>
                <a:lnTo>
                  <a:pt x="28" y="20"/>
                </a:lnTo>
                <a:lnTo>
                  <a:pt x="28" y="14"/>
                </a:lnTo>
                <a:lnTo>
                  <a:pt x="28" y="8"/>
                </a:lnTo>
                <a:lnTo>
                  <a:pt x="24" y="4"/>
                </a:lnTo>
                <a:lnTo>
                  <a:pt x="20" y="2"/>
                </a:lnTo>
                <a:lnTo>
                  <a:pt x="14" y="0"/>
                </a:lnTo>
                <a:lnTo>
                  <a:pt x="8" y="2"/>
                </a:lnTo>
                <a:lnTo>
                  <a:pt x="4" y="4"/>
                </a:lnTo>
                <a:lnTo>
                  <a:pt x="0" y="8"/>
                </a:lnTo>
                <a:lnTo>
                  <a:pt x="0" y="12"/>
                </a:lnTo>
                <a:lnTo>
                  <a:pt x="0" y="14"/>
                </a:lnTo>
                <a:close/>
              </a:path>
            </a:pathLst>
          </a:custGeom>
          <a:solidFill>
            <a:srgbClr val="0092C8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Freeform 30"/>
          <p:cNvSpPr>
            <a:spLocks/>
          </p:cNvSpPr>
          <p:nvPr/>
        </p:nvSpPr>
        <p:spPr bwMode="auto">
          <a:xfrm>
            <a:off x="1949450" y="1023938"/>
            <a:ext cx="247650" cy="250825"/>
          </a:xfrm>
          <a:custGeom>
            <a:avLst/>
            <a:gdLst>
              <a:gd name="T0" fmla="*/ 156 w 156"/>
              <a:gd name="T1" fmla="*/ 80 h 158"/>
              <a:gd name="T2" fmla="*/ 156 w 156"/>
              <a:gd name="T3" fmla="*/ 96 h 158"/>
              <a:gd name="T4" fmla="*/ 150 w 156"/>
              <a:gd name="T5" fmla="*/ 110 h 158"/>
              <a:gd name="T6" fmla="*/ 144 w 156"/>
              <a:gd name="T7" fmla="*/ 124 h 158"/>
              <a:gd name="T8" fmla="*/ 134 w 156"/>
              <a:gd name="T9" fmla="*/ 136 h 158"/>
              <a:gd name="T10" fmla="*/ 122 w 156"/>
              <a:gd name="T11" fmla="*/ 144 h 158"/>
              <a:gd name="T12" fmla="*/ 108 w 156"/>
              <a:gd name="T13" fmla="*/ 152 h 158"/>
              <a:gd name="T14" fmla="*/ 94 w 156"/>
              <a:gd name="T15" fmla="*/ 156 h 158"/>
              <a:gd name="T16" fmla="*/ 78 w 156"/>
              <a:gd name="T17" fmla="*/ 158 h 158"/>
              <a:gd name="T18" fmla="*/ 62 w 156"/>
              <a:gd name="T19" fmla="*/ 156 h 158"/>
              <a:gd name="T20" fmla="*/ 48 w 156"/>
              <a:gd name="T21" fmla="*/ 152 h 158"/>
              <a:gd name="T22" fmla="*/ 34 w 156"/>
              <a:gd name="T23" fmla="*/ 144 h 158"/>
              <a:gd name="T24" fmla="*/ 22 w 156"/>
              <a:gd name="T25" fmla="*/ 136 h 158"/>
              <a:gd name="T26" fmla="*/ 12 w 156"/>
              <a:gd name="T27" fmla="*/ 124 h 158"/>
              <a:gd name="T28" fmla="*/ 6 w 156"/>
              <a:gd name="T29" fmla="*/ 110 h 158"/>
              <a:gd name="T30" fmla="*/ 0 w 156"/>
              <a:gd name="T31" fmla="*/ 96 h 158"/>
              <a:gd name="T32" fmla="*/ 0 w 156"/>
              <a:gd name="T33" fmla="*/ 80 h 158"/>
              <a:gd name="T34" fmla="*/ 0 w 156"/>
              <a:gd name="T35" fmla="*/ 64 h 158"/>
              <a:gd name="T36" fmla="*/ 6 w 156"/>
              <a:gd name="T37" fmla="*/ 48 h 158"/>
              <a:gd name="T38" fmla="*/ 12 w 156"/>
              <a:gd name="T39" fmla="*/ 36 h 158"/>
              <a:gd name="T40" fmla="*/ 22 w 156"/>
              <a:gd name="T41" fmla="*/ 24 h 158"/>
              <a:gd name="T42" fmla="*/ 34 w 156"/>
              <a:gd name="T43" fmla="*/ 14 h 158"/>
              <a:gd name="T44" fmla="*/ 48 w 156"/>
              <a:gd name="T45" fmla="*/ 6 h 158"/>
              <a:gd name="T46" fmla="*/ 62 w 156"/>
              <a:gd name="T47" fmla="*/ 2 h 158"/>
              <a:gd name="T48" fmla="*/ 78 w 156"/>
              <a:gd name="T49" fmla="*/ 0 h 158"/>
              <a:gd name="T50" fmla="*/ 94 w 156"/>
              <a:gd name="T51" fmla="*/ 2 h 158"/>
              <a:gd name="T52" fmla="*/ 108 w 156"/>
              <a:gd name="T53" fmla="*/ 6 h 158"/>
              <a:gd name="T54" fmla="*/ 122 w 156"/>
              <a:gd name="T55" fmla="*/ 14 h 158"/>
              <a:gd name="T56" fmla="*/ 134 w 156"/>
              <a:gd name="T57" fmla="*/ 24 h 158"/>
              <a:gd name="T58" fmla="*/ 144 w 156"/>
              <a:gd name="T59" fmla="*/ 36 h 158"/>
              <a:gd name="T60" fmla="*/ 150 w 156"/>
              <a:gd name="T61" fmla="*/ 48 h 158"/>
              <a:gd name="T62" fmla="*/ 156 w 156"/>
              <a:gd name="T63" fmla="*/ 64 h 158"/>
              <a:gd name="T64" fmla="*/ 156 w 156"/>
              <a:gd name="T65" fmla="*/ 78 h 158"/>
              <a:gd name="T66" fmla="*/ 156 w 156"/>
              <a:gd name="T67" fmla="*/ 80 h 15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6"/>
              <a:gd name="T103" fmla="*/ 0 h 158"/>
              <a:gd name="T104" fmla="*/ 156 w 156"/>
              <a:gd name="T105" fmla="*/ 158 h 15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6" h="158">
                <a:moveTo>
                  <a:pt x="156" y="80"/>
                </a:moveTo>
                <a:lnTo>
                  <a:pt x="156" y="96"/>
                </a:lnTo>
                <a:lnTo>
                  <a:pt x="150" y="110"/>
                </a:lnTo>
                <a:lnTo>
                  <a:pt x="144" y="124"/>
                </a:lnTo>
                <a:lnTo>
                  <a:pt x="134" y="136"/>
                </a:lnTo>
                <a:lnTo>
                  <a:pt x="122" y="144"/>
                </a:lnTo>
                <a:lnTo>
                  <a:pt x="108" y="152"/>
                </a:lnTo>
                <a:lnTo>
                  <a:pt x="94" y="156"/>
                </a:lnTo>
                <a:lnTo>
                  <a:pt x="78" y="158"/>
                </a:lnTo>
                <a:lnTo>
                  <a:pt x="62" y="156"/>
                </a:lnTo>
                <a:lnTo>
                  <a:pt x="48" y="152"/>
                </a:lnTo>
                <a:lnTo>
                  <a:pt x="34" y="144"/>
                </a:lnTo>
                <a:lnTo>
                  <a:pt x="22" y="136"/>
                </a:lnTo>
                <a:lnTo>
                  <a:pt x="12" y="124"/>
                </a:lnTo>
                <a:lnTo>
                  <a:pt x="6" y="110"/>
                </a:lnTo>
                <a:lnTo>
                  <a:pt x="0" y="96"/>
                </a:lnTo>
                <a:lnTo>
                  <a:pt x="0" y="80"/>
                </a:lnTo>
                <a:lnTo>
                  <a:pt x="0" y="64"/>
                </a:lnTo>
                <a:lnTo>
                  <a:pt x="6" y="48"/>
                </a:lnTo>
                <a:lnTo>
                  <a:pt x="12" y="36"/>
                </a:lnTo>
                <a:lnTo>
                  <a:pt x="22" y="24"/>
                </a:lnTo>
                <a:lnTo>
                  <a:pt x="34" y="14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4" y="2"/>
                </a:lnTo>
                <a:lnTo>
                  <a:pt x="108" y="6"/>
                </a:lnTo>
                <a:lnTo>
                  <a:pt x="122" y="14"/>
                </a:lnTo>
                <a:lnTo>
                  <a:pt x="134" y="24"/>
                </a:lnTo>
                <a:lnTo>
                  <a:pt x="144" y="36"/>
                </a:lnTo>
                <a:lnTo>
                  <a:pt x="150" y="48"/>
                </a:lnTo>
                <a:lnTo>
                  <a:pt x="156" y="64"/>
                </a:lnTo>
                <a:lnTo>
                  <a:pt x="156" y="78"/>
                </a:lnTo>
                <a:lnTo>
                  <a:pt x="156" y="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3" name="Freeform 31"/>
          <p:cNvSpPr>
            <a:spLocks/>
          </p:cNvSpPr>
          <p:nvPr/>
        </p:nvSpPr>
        <p:spPr bwMode="auto">
          <a:xfrm>
            <a:off x="1949450" y="1023938"/>
            <a:ext cx="247650" cy="250825"/>
          </a:xfrm>
          <a:custGeom>
            <a:avLst/>
            <a:gdLst>
              <a:gd name="T0" fmla="*/ 156 w 156"/>
              <a:gd name="T1" fmla="*/ 80 h 158"/>
              <a:gd name="T2" fmla="*/ 156 w 156"/>
              <a:gd name="T3" fmla="*/ 96 h 158"/>
              <a:gd name="T4" fmla="*/ 150 w 156"/>
              <a:gd name="T5" fmla="*/ 110 h 158"/>
              <a:gd name="T6" fmla="*/ 144 w 156"/>
              <a:gd name="T7" fmla="*/ 124 h 158"/>
              <a:gd name="T8" fmla="*/ 134 w 156"/>
              <a:gd name="T9" fmla="*/ 136 h 158"/>
              <a:gd name="T10" fmla="*/ 122 w 156"/>
              <a:gd name="T11" fmla="*/ 144 h 158"/>
              <a:gd name="T12" fmla="*/ 108 w 156"/>
              <a:gd name="T13" fmla="*/ 152 h 158"/>
              <a:gd name="T14" fmla="*/ 94 w 156"/>
              <a:gd name="T15" fmla="*/ 156 h 158"/>
              <a:gd name="T16" fmla="*/ 78 w 156"/>
              <a:gd name="T17" fmla="*/ 158 h 158"/>
              <a:gd name="T18" fmla="*/ 62 w 156"/>
              <a:gd name="T19" fmla="*/ 156 h 158"/>
              <a:gd name="T20" fmla="*/ 48 w 156"/>
              <a:gd name="T21" fmla="*/ 152 h 158"/>
              <a:gd name="T22" fmla="*/ 34 w 156"/>
              <a:gd name="T23" fmla="*/ 144 h 158"/>
              <a:gd name="T24" fmla="*/ 22 w 156"/>
              <a:gd name="T25" fmla="*/ 136 h 158"/>
              <a:gd name="T26" fmla="*/ 12 w 156"/>
              <a:gd name="T27" fmla="*/ 124 h 158"/>
              <a:gd name="T28" fmla="*/ 6 w 156"/>
              <a:gd name="T29" fmla="*/ 110 h 158"/>
              <a:gd name="T30" fmla="*/ 0 w 156"/>
              <a:gd name="T31" fmla="*/ 96 h 158"/>
              <a:gd name="T32" fmla="*/ 0 w 156"/>
              <a:gd name="T33" fmla="*/ 80 h 158"/>
              <a:gd name="T34" fmla="*/ 0 w 156"/>
              <a:gd name="T35" fmla="*/ 64 h 158"/>
              <a:gd name="T36" fmla="*/ 6 w 156"/>
              <a:gd name="T37" fmla="*/ 48 h 158"/>
              <a:gd name="T38" fmla="*/ 12 w 156"/>
              <a:gd name="T39" fmla="*/ 36 h 158"/>
              <a:gd name="T40" fmla="*/ 22 w 156"/>
              <a:gd name="T41" fmla="*/ 24 h 158"/>
              <a:gd name="T42" fmla="*/ 34 w 156"/>
              <a:gd name="T43" fmla="*/ 14 h 158"/>
              <a:gd name="T44" fmla="*/ 48 w 156"/>
              <a:gd name="T45" fmla="*/ 6 h 158"/>
              <a:gd name="T46" fmla="*/ 62 w 156"/>
              <a:gd name="T47" fmla="*/ 2 h 158"/>
              <a:gd name="T48" fmla="*/ 78 w 156"/>
              <a:gd name="T49" fmla="*/ 0 h 158"/>
              <a:gd name="T50" fmla="*/ 94 w 156"/>
              <a:gd name="T51" fmla="*/ 2 h 158"/>
              <a:gd name="T52" fmla="*/ 108 w 156"/>
              <a:gd name="T53" fmla="*/ 6 h 158"/>
              <a:gd name="T54" fmla="*/ 122 w 156"/>
              <a:gd name="T55" fmla="*/ 14 h 158"/>
              <a:gd name="T56" fmla="*/ 134 w 156"/>
              <a:gd name="T57" fmla="*/ 24 h 158"/>
              <a:gd name="T58" fmla="*/ 144 w 156"/>
              <a:gd name="T59" fmla="*/ 36 h 158"/>
              <a:gd name="T60" fmla="*/ 150 w 156"/>
              <a:gd name="T61" fmla="*/ 48 h 158"/>
              <a:gd name="T62" fmla="*/ 156 w 156"/>
              <a:gd name="T63" fmla="*/ 64 h 158"/>
              <a:gd name="T64" fmla="*/ 156 w 156"/>
              <a:gd name="T65" fmla="*/ 78 h 15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6"/>
              <a:gd name="T100" fmla="*/ 0 h 158"/>
              <a:gd name="T101" fmla="*/ 156 w 156"/>
              <a:gd name="T102" fmla="*/ 158 h 15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6" h="158">
                <a:moveTo>
                  <a:pt x="156" y="80"/>
                </a:moveTo>
                <a:lnTo>
                  <a:pt x="156" y="96"/>
                </a:lnTo>
                <a:lnTo>
                  <a:pt x="150" y="110"/>
                </a:lnTo>
                <a:lnTo>
                  <a:pt x="144" y="124"/>
                </a:lnTo>
                <a:lnTo>
                  <a:pt x="134" y="136"/>
                </a:lnTo>
                <a:lnTo>
                  <a:pt x="122" y="144"/>
                </a:lnTo>
                <a:lnTo>
                  <a:pt x="108" y="152"/>
                </a:lnTo>
                <a:lnTo>
                  <a:pt x="94" y="156"/>
                </a:lnTo>
                <a:lnTo>
                  <a:pt x="78" y="158"/>
                </a:lnTo>
                <a:lnTo>
                  <a:pt x="62" y="156"/>
                </a:lnTo>
                <a:lnTo>
                  <a:pt x="48" y="152"/>
                </a:lnTo>
                <a:lnTo>
                  <a:pt x="34" y="144"/>
                </a:lnTo>
                <a:lnTo>
                  <a:pt x="22" y="136"/>
                </a:lnTo>
                <a:lnTo>
                  <a:pt x="12" y="124"/>
                </a:lnTo>
                <a:lnTo>
                  <a:pt x="6" y="110"/>
                </a:lnTo>
                <a:lnTo>
                  <a:pt x="0" y="96"/>
                </a:lnTo>
                <a:lnTo>
                  <a:pt x="0" y="80"/>
                </a:lnTo>
                <a:lnTo>
                  <a:pt x="0" y="64"/>
                </a:lnTo>
                <a:lnTo>
                  <a:pt x="6" y="48"/>
                </a:lnTo>
                <a:lnTo>
                  <a:pt x="12" y="36"/>
                </a:lnTo>
                <a:lnTo>
                  <a:pt x="22" y="24"/>
                </a:lnTo>
                <a:lnTo>
                  <a:pt x="34" y="14"/>
                </a:lnTo>
                <a:lnTo>
                  <a:pt x="48" y="6"/>
                </a:lnTo>
                <a:lnTo>
                  <a:pt x="62" y="2"/>
                </a:lnTo>
                <a:lnTo>
                  <a:pt x="78" y="0"/>
                </a:lnTo>
                <a:lnTo>
                  <a:pt x="94" y="2"/>
                </a:lnTo>
                <a:lnTo>
                  <a:pt x="108" y="6"/>
                </a:lnTo>
                <a:lnTo>
                  <a:pt x="122" y="14"/>
                </a:lnTo>
                <a:lnTo>
                  <a:pt x="134" y="24"/>
                </a:lnTo>
                <a:lnTo>
                  <a:pt x="144" y="36"/>
                </a:lnTo>
                <a:lnTo>
                  <a:pt x="150" y="48"/>
                </a:lnTo>
                <a:lnTo>
                  <a:pt x="156" y="64"/>
                </a:lnTo>
                <a:lnTo>
                  <a:pt x="156" y="78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4" name="Freeform 32"/>
          <p:cNvSpPr>
            <a:spLocks/>
          </p:cNvSpPr>
          <p:nvPr/>
        </p:nvSpPr>
        <p:spPr bwMode="auto">
          <a:xfrm>
            <a:off x="457200" y="4972050"/>
            <a:ext cx="250825" cy="250825"/>
          </a:xfrm>
          <a:custGeom>
            <a:avLst/>
            <a:gdLst>
              <a:gd name="T0" fmla="*/ 158 w 158"/>
              <a:gd name="T1" fmla="*/ 80 h 158"/>
              <a:gd name="T2" fmla="*/ 158 w 158"/>
              <a:gd name="T3" fmla="*/ 96 h 158"/>
              <a:gd name="T4" fmla="*/ 152 w 158"/>
              <a:gd name="T5" fmla="*/ 110 h 158"/>
              <a:gd name="T6" fmla="*/ 146 w 158"/>
              <a:gd name="T7" fmla="*/ 124 h 158"/>
              <a:gd name="T8" fmla="*/ 136 w 158"/>
              <a:gd name="T9" fmla="*/ 136 h 158"/>
              <a:gd name="T10" fmla="*/ 124 w 158"/>
              <a:gd name="T11" fmla="*/ 146 h 158"/>
              <a:gd name="T12" fmla="*/ 110 w 158"/>
              <a:gd name="T13" fmla="*/ 152 h 158"/>
              <a:gd name="T14" fmla="*/ 96 w 158"/>
              <a:gd name="T15" fmla="*/ 158 h 158"/>
              <a:gd name="T16" fmla="*/ 80 w 158"/>
              <a:gd name="T17" fmla="*/ 158 h 158"/>
              <a:gd name="T18" fmla="*/ 64 w 158"/>
              <a:gd name="T19" fmla="*/ 158 h 158"/>
              <a:gd name="T20" fmla="*/ 50 w 158"/>
              <a:gd name="T21" fmla="*/ 152 h 158"/>
              <a:gd name="T22" fmla="*/ 36 w 158"/>
              <a:gd name="T23" fmla="*/ 146 h 158"/>
              <a:gd name="T24" fmla="*/ 24 w 158"/>
              <a:gd name="T25" fmla="*/ 136 h 158"/>
              <a:gd name="T26" fmla="*/ 14 w 158"/>
              <a:gd name="T27" fmla="*/ 124 h 158"/>
              <a:gd name="T28" fmla="*/ 8 w 158"/>
              <a:gd name="T29" fmla="*/ 110 h 158"/>
              <a:gd name="T30" fmla="*/ 2 w 158"/>
              <a:gd name="T31" fmla="*/ 96 h 158"/>
              <a:gd name="T32" fmla="*/ 0 w 158"/>
              <a:gd name="T33" fmla="*/ 80 h 158"/>
              <a:gd name="T34" fmla="*/ 2 w 158"/>
              <a:gd name="T35" fmla="*/ 64 h 158"/>
              <a:gd name="T36" fmla="*/ 8 w 158"/>
              <a:gd name="T37" fmla="*/ 50 h 158"/>
              <a:gd name="T38" fmla="*/ 14 w 158"/>
              <a:gd name="T39" fmla="*/ 36 h 158"/>
              <a:gd name="T40" fmla="*/ 24 w 158"/>
              <a:gd name="T41" fmla="*/ 24 h 158"/>
              <a:gd name="T42" fmla="*/ 36 w 158"/>
              <a:gd name="T43" fmla="*/ 14 h 158"/>
              <a:gd name="T44" fmla="*/ 50 w 158"/>
              <a:gd name="T45" fmla="*/ 8 h 158"/>
              <a:gd name="T46" fmla="*/ 64 w 158"/>
              <a:gd name="T47" fmla="*/ 2 h 158"/>
              <a:gd name="T48" fmla="*/ 80 w 158"/>
              <a:gd name="T49" fmla="*/ 0 h 158"/>
              <a:gd name="T50" fmla="*/ 96 w 158"/>
              <a:gd name="T51" fmla="*/ 2 h 158"/>
              <a:gd name="T52" fmla="*/ 110 w 158"/>
              <a:gd name="T53" fmla="*/ 8 h 158"/>
              <a:gd name="T54" fmla="*/ 124 w 158"/>
              <a:gd name="T55" fmla="*/ 14 h 158"/>
              <a:gd name="T56" fmla="*/ 136 w 158"/>
              <a:gd name="T57" fmla="*/ 24 h 158"/>
              <a:gd name="T58" fmla="*/ 146 w 158"/>
              <a:gd name="T59" fmla="*/ 36 h 158"/>
              <a:gd name="T60" fmla="*/ 152 w 158"/>
              <a:gd name="T61" fmla="*/ 50 h 158"/>
              <a:gd name="T62" fmla="*/ 158 w 158"/>
              <a:gd name="T63" fmla="*/ 64 h 158"/>
              <a:gd name="T64" fmla="*/ 158 w 158"/>
              <a:gd name="T65" fmla="*/ 78 h 158"/>
              <a:gd name="T66" fmla="*/ 158 w 158"/>
              <a:gd name="T67" fmla="*/ 80 h 15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8"/>
              <a:gd name="T103" fmla="*/ 0 h 158"/>
              <a:gd name="T104" fmla="*/ 158 w 158"/>
              <a:gd name="T105" fmla="*/ 158 h 15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8" h="158">
                <a:moveTo>
                  <a:pt x="158" y="80"/>
                </a:moveTo>
                <a:lnTo>
                  <a:pt x="158" y="96"/>
                </a:lnTo>
                <a:lnTo>
                  <a:pt x="152" y="110"/>
                </a:lnTo>
                <a:lnTo>
                  <a:pt x="146" y="124"/>
                </a:lnTo>
                <a:lnTo>
                  <a:pt x="136" y="136"/>
                </a:lnTo>
                <a:lnTo>
                  <a:pt x="124" y="146"/>
                </a:lnTo>
                <a:lnTo>
                  <a:pt x="110" y="152"/>
                </a:lnTo>
                <a:lnTo>
                  <a:pt x="96" y="158"/>
                </a:lnTo>
                <a:lnTo>
                  <a:pt x="80" y="158"/>
                </a:lnTo>
                <a:lnTo>
                  <a:pt x="64" y="158"/>
                </a:lnTo>
                <a:lnTo>
                  <a:pt x="50" y="152"/>
                </a:lnTo>
                <a:lnTo>
                  <a:pt x="36" y="146"/>
                </a:lnTo>
                <a:lnTo>
                  <a:pt x="24" y="136"/>
                </a:lnTo>
                <a:lnTo>
                  <a:pt x="14" y="124"/>
                </a:lnTo>
                <a:lnTo>
                  <a:pt x="8" y="110"/>
                </a:lnTo>
                <a:lnTo>
                  <a:pt x="2" y="96"/>
                </a:lnTo>
                <a:lnTo>
                  <a:pt x="0" y="80"/>
                </a:lnTo>
                <a:lnTo>
                  <a:pt x="2" y="64"/>
                </a:lnTo>
                <a:lnTo>
                  <a:pt x="8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8"/>
                </a:lnTo>
                <a:lnTo>
                  <a:pt x="64" y="2"/>
                </a:lnTo>
                <a:lnTo>
                  <a:pt x="80" y="0"/>
                </a:lnTo>
                <a:lnTo>
                  <a:pt x="96" y="2"/>
                </a:lnTo>
                <a:lnTo>
                  <a:pt x="110" y="8"/>
                </a:lnTo>
                <a:lnTo>
                  <a:pt x="124" y="14"/>
                </a:lnTo>
                <a:lnTo>
                  <a:pt x="136" y="24"/>
                </a:lnTo>
                <a:lnTo>
                  <a:pt x="146" y="36"/>
                </a:lnTo>
                <a:lnTo>
                  <a:pt x="152" y="50"/>
                </a:lnTo>
                <a:lnTo>
                  <a:pt x="158" y="64"/>
                </a:lnTo>
                <a:lnTo>
                  <a:pt x="158" y="78"/>
                </a:lnTo>
                <a:lnTo>
                  <a:pt x="158" y="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5" name="Freeform 33"/>
          <p:cNvSpPr>
            <a:spLocks/>
          </p:cNvSpPr>
          <p:nvPr/>
        </p:nvSpPr>
        <p:spPr bwMode="auto">
          <a:xfrm>
            <a:off x="457200" y="4972050"/>
            <a:ext cx="250825" cy="250825"/>
          </a:xfrm>
          <a:custGeom>
            <a:avLst/>
            <a:gdLst>
              <a:gd name="T0" fmla="*/ 158 w 158"/>
              <a:gd name="T1" fmla="*/ 80 h 158"/>
              <a:gd name="T2" fmla="*/ 158 w 158"/>
              <a:gd name="T3" fmla="*/ 96 h 158"/>
              <a:gd name="T4" fmla="*/ 152 w 158"/>
              <a:gd name="T5" fmla="*/ 110 h 158"/>
              <a:gd name="T6" fmla="*/ 146 w 158"/>
              <a:gd name="T7" fmla="*/ 124 h 158"/>
              <a:gd name="T8" fmla="*/ 136 w 158"/>
              <a:gd name="T9" fmla="*/ 136 h 158"/>
              <a:gd name="T10" fmla="*/ 124 w 158"/>
              <a:gd name="T11" fmla="*/ 146 h 158"/>
              <a:gd name="T12" fmla="*/ 110 w 158"/>
              <a:gd name="T13" fmla="*/ 152 h 158"/>
              <a:gd name="T14" fmla="*/ 96 w 158"/>
              <a:gd name="T15" fmla="*/ 158 h 158"/>
              <a:gd name="T16" fmla="*/ 80 w 158"/>
              <a:gd name="T17" fmla="*/ 158 h 158"/>
              <a:gd name="T18" fmla="*/ 64 w 158"/>
              <a:gd name="T19" fmla="*/ 158 h 158"/>
              <a:gd name="T20" fmla="*/ 50 w 158"/>
              <a:gd name="T21" fmla="*/ 152 h 158"/>
              <a:gd name="T22" fmla="*/ 36 w 158"/>
              <a:gd name="T23" fmla="*/ 146 h 158"/>
              <a:gd name="T24" fmla="*/ 24 w 158"/>
              <a:gd name="T25" fmla="*/ 136 h 158"/>
              <a:gd name="T26" fmla="*/ 14 w 158"/>
              <a:gd name="T27" fmla="*/ 124 h 158"/>
              <a:gd name="T28" fmla="*/ 8 w 158"/>
              <a:gd name="T29" fmla="*/ 110 h 158"/>
              <a:gd name="T30" fmla="*/ 2 w 158"/>
              <a:gd name="T31" fmla="*/ 96 h 158"/>
              <a:gd name="T32" fmla="*/ 0 w 158"/>
              <a:gd name="T33" fmla="*/ 80 h 158"/>
              <a:gd name="T34" fmla="*/ 2 w 158"/>
              <a:gd name="T35" fmla="*/ 64 h 158"/>
              <a:gd name="T36" fmla="*/ 8 w 158"/>
              <a:gd name="T37" fmla="*/ 50 h 158"/>
              <a:gd name="T38" fmla="*/ 14 w 158"/>
              <a:gd name="T39" fmla="*/ 36 h 158"/>
              <a:gd name="T40" fmla="*/ 24 w 158"/>
              <a:gd name="T41" fmla="*/ 24 h 158"/>
              <a:gd name="T42" fmla="*/ 36 w 158"/>
              <a:gd name="T43" fmla="*/ 14 h 158"/>
              <a:gd name="T44" fmla="*/ 50 w 158"/>
              <a:gd name="T45" fmla="*/ 8 h 158"/>
              <a:gd name="T46" fmla="*/ 64 w 158"/>
              <a:gd name="T47" fmla="*/ 2 h 158"/>
              <a:gd name="T48" fmla="*/ 80 w 158"/>
              <a:gd name="T49" fmla="*/ 0 h 158"/>
              <a:gd name="T50" fmla="*/ 96 w 158"/>
              <a:gd name="T51" fmla="*/ 2 h 158"/>
              <a:gd name="T52" fmla="*/ 110 w 158"/>
              <a:gd name="T53" fmla="*/ 8 h 158"/>
              <a:gd name="T54" fmla="*/ 124 w 158"/>
              <a:gd name="T55" fmla="*/ 14 h 158"/>
              <a:gd name="T56" fmla="*/ 136 w 158"/>
              <a:gd name="T57" fmla="*/ 24 h 158"/>
              <a:gd name="T58" fmla="*/ 146 w 158"/>
              <a:gd name="T59" fmla="*/ 36 h 158"/>
              <a:gd name="T60" fmla="*/ 152 w 158"/>
              <a:gd name="T61" fmla="*/ 50 h 158"/>
              <a:gd name="T62" fmla="*/ 158 w 158"/>
              <a:gd name="T63" fmla="*/ 64 h 158"/>
              <a:gd name="T64" fmla="*/ 158 w 158"/>
              <a:gd name="T65" fmla="*/ 78 h 15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8"/>
              <a:gd name="T100" fmla="*/ 0 h 158"/>
              <a:gd name="T101" fmla="*/ 158 w 158"/>
              <a:gd name="T102" fmla="*/ 158 h 15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8" h="158">
                <a:moveTo>
                  <a:pt x="158" y="80"/>
                </a:moveTo>
                <a:lnTo>
                  <a:pt x="158" y="96"/>
                </a:lnTo>
                <a:lnTo>
                  <a:pt x="152" y="110"/>
                </a:lnTo>
                <a:lnTo>
                  <a:pt x="146" y="124"/>
                </a:lnTo>
                <a:lnTo>
                  <a:pt x="136" y="136"/>
                </a:lnTo>
                <a:lnTo>
                  <a:pt x="124" y="146"/>
                </a:lnTo>
                <a:lnTo>
                  <a:pt x="110" y="152"/>
                </a:lnTo>
                <a:lnTo>
                  <a:pt x="96" y="158"/>
                </a:lnTo>
                <a:lnTo>
                  <a:pt x="80" y="158"/>
                </a:lnTo>
                <a:lnTo>
                  <a:pt x="64" y="158"/>
                </a:lnTo>
                <a:lnTo>
                  <a:pt x="50" y="152"/>
                </a:lnTo>
                <a:lnTo>
                  <a:pt x="36" y="146"/>
                </a:lnTo>
                <a:lnTo>
                  <a:pt x="24" y="136"/>
                </a:lnTo>
                <a:lnTo>
                  <a:pt x="14" y="124"/>
                </a:lnTo>
                <a:lnTo>
                  <a:pt x="8" y="110"/>
                </a:lnTo>
                <a:lnTo>
                  <a:pt x="2" y="96"/>
                </a:lnTo>
                <a:lnTo>
                  <a:pt x="0" y="80"/>
                </a:lnTo>
                <a:lnTo>
                  <a:pt x="2" y="64"/>
                </a:lnTo>
                <a:lnTo>
                  <a:pt x="8" y="50"/>
                </a:lnTo>
                <a:lnTo>
                  <a:pt x="14" y="36"/>
                </a:lnTo>
                <a:lnTo>
                  <a:pt x="24" y="24"/>
                </a:lnTo>
                <a:lnTo>
                  <a:pt x="36" y="14"/>
                </a:lnTo>
                <a:lnTo>
                  <a:pt x="50" y="8"/>
                </a:lnTo>
                <a:lnTo>
                  <a:pt x="64" y="2"/>
                </a:lnTo>
                <a:lnTo>
                  <a:pt x="80" y="0"/>
                </a:lnTo>
                <a:lnTo>
                  <a:pt x="96" y="2"/>
                </a:lnTo>
                <a:lnTo>
                  <a:pt x="110" y="8"/>
                </a:lnTo>
                <a:lnTo>
                  <a:pt x="124" y="14"/>
                </a:lnTo>
                <a:lnTo>
                  <a:pt x="136" y="24"/>
                </a:lnTo>
                <a:lnTo>
                  <a:pt x="146" y="36"/>
                </a:lnTo>
                <a:lnTo>
                  <a:pt x="152" y="50"/>
                </a:lnTo>
                <a:lnTo>
                  <a:pt x="158" y="64"/>
                </a:lnTo>
                <a:lnTo>
                  <a:pt x="158" y="78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6" name="Freeform 34"/>
          <p:cNvSpPr>
            <a:spLocks/>
          </p:cNvSpPr>
          <p:nvPr/>
        </p:nvSpPr>
        <p:spPr bwMode="auto">
          <a:xfrm>
            <a:off x="2244725" y="4972050"/>
            <a:ext cx="250825" cy="250825"/>
          </a:xfrm>
          <a:custGeom>
            <a:avLst/>
            <a:gdLst>
              <a:gd name="T0" fmla="*/ 158 w 158"/>
              <a:gd name="T1" fmla="*/ 80 h 158"/>
              <a:gd name="T2" fmla="*/ 156 w 158"/>
              <a:gd name="T3" fmla="*/ 96 h 158"/>
              <a:gd name="T4" fmla="*/ 152 w 158"/>
              <a:gd name="T5" fmla="*/ 110 h 158"/>
              <a:gd name="T6" fmla="*/ 144 w 158"/>
              <a:gd name="T7" fmla="*/ 124 h 158"/>
              <a:gd name="T8" fmla="*/ 134 w 158"/>
              <a:gd name="T9" fmla="*/ 136 h 158"/>
              <a:gd name="T10" fmla="*/ 124 w 158"/>
              <a:gd name="T11" fmla="*/ 146 h 158"/>
              <a:gd name="T12" fmla="*/ 110 w 158"/>
              <a:gd name="T13" fmla="*/ 152 h 158"/>
              <a:gd name="T14" fmla="*/ 94 w 158"/>
              <a:gd name="T15" fmla="*/ 158 h 158"/>
              <a:gd name="T16" fmla="*/ 80 w 158"/>
              <a:gd name="T17" fmla="*/ 158 h 158"/>
              <a:gd name="T18" fmla="*/ 64 w 158"/>
              <a:gd name="T19" fmla="*/ 158 h 158"/>
              <a:gd name="T20" fmla="*/ 48 w 158"/>
              <a:gd name="T21" fmla="*/ 152 h 158"/>
              <a:gd name="T22" fmla="*/ 34 w 158"/>
              <a:gd name="T23" fmla="*/ 146 h 158"/>
              <a:gd name="T24" fmla="*/ 24 w 158"/>
              <a:gd name="T25" fmla="*/ 136 h 158"/>
              <a:gd name="T26" fmla="*/ 14 w 158"/>
              <a:gd name="T27" fmla="*/ 124 h 158"/>
              <a:gd name="T28" fmla="*/ 6 w 158"/>
              <a:gd name="T29" fmla="*/ 110 h 158"/>
              <a:gd name="T30" fmla="*/ 2 w 158"/>
              <a:gd name="T31" fmla="*/ 96 h 158"/>
              <a:gd name="T32" fmla="*/ 0 w 158"/>
              <a:gd name="T33" fmla="*/ 80 h 158"/>
              <a:gd name="T34" fmla="*/ 2 w 158"/>
              <a:gd name="T35" fmla="*/ 64 h 158"/>
              <a:gd name="T36" fmla="*/ 6 w 158"/>
              <a:gd name="T37" fmla="*/ 50 h 158"/>
              <a:gd name="T38" fmla="*/ 14 w 158"/>
              <a:gd name="T39" fmla="*/ 36 h 158"/>
              <a:gd name="T40" fmla="*/ 24 w 158"/>
              <a:gd name="T41" fmla="*/ 24 h 158"/>
              <a:gd name="T42" fmla="*/ 34 w 158"/>
              <a:gd name="T43" fmla="*/ 14 h 158"/>
              <a:gd name="T44" fmla="*/ 48 w 158"/>
              <a:gd name="T45" fmla="*/ 8 h 158"/>
              <a:gd name="T46" fmla="*/ 64 w 158"/>
              <a:gd name="T47" fmla="*/ 2 h 158"/>
              <a:gd name="T48" fmla="*/ 80 w 158"/>
              <a:gd name="T49" fmla="*/ 0 h 158"/>
              <a:gd name="T50" fmla="*/ 94 w 158"/>
              <a:gd name="T51" fmla="*/ 2 h 158"/>
              <a:gd name="T52" fmla="*/ 110 w 158"/>
              <a:gd name="T53" fmla="*/ 8 h 158"/>
              <a:gd name="T54" fmla="*/ 124 w 158"/>
              <a:gd name="T55" fmla="*/ 14 h 158"/>
              <a:gd name="T56" fmla="*/ 134 w 158"/>
              <a:gd name="T57" fmla="*/ 24 h 158"/>
              <a:gd name="T58" fmla="*/ 144 w 158"/>
              <a:gd name="T59" fmla="*/ 36 h 158"/>
              <a:gd name="T60" fmla="*/ 152 w 158"/>
              <a:gd name="T61" fmla="*/ 50 h 158"/>
              <a:gd name="T62" fmla="*/ 156 w 158"/>
              <a:gd name="T63" fmla="*/ 64 h 158"/>
              <a:gd name="T64" fmla="*/ 156 w 158"/>
              <a:gd name="T65" fmla="*/ 80 h 158"/>
              <a:gd name="T66" fmla="*/ 158 w 158"/>
              <a:gd name="T67" fmla="*/ 80 h 15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8"/>
              <a:gd name="T103" fmla="*/ 0 h 158"/>
              <a:gd name="T104" fmla="*/ 158 w 158"/>
              <a:gd name="T105" fmla="*/ 158 h 15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8" h="158">
                <a:moveTo>
                  <a:pt x="158" y="80"/>
                </a:moveTo>
                <a:lnTo>
                  <a:pt x="156" y="96"/>
                </a:lnTo>
                <a:lnTo>
                  <a:pt x="152" y="110"/>
                </a:lnTo>
                <a:lnTo>
                  <a:pt x="144" y="124"/>
                </a:lnTo>
                <a:lnTo>
                  <a:pt x="134" y="136"/>
                </a:lnTo>
                <a:lnTo>
                  <a:pt x="124" y="146"/>
                </a:lnTo>
                <a:lnTo>
                  <a:pt x="110" y="152"/>
                </a:lnTo>
                <a:lnTo>
                  <a:pt x="94" y="158"/>
                </a:lnTo>
                <a:lnTo>
                  <a:pt x="80" y="158"/>
                </a:lnTo>
                <a:lnTo>
                  <a:pt x="64" y="158"/>
                </a:lnTo>
                <a:lnTo>
                  <a:pt x="48" y="152"/>
                </a:lnTo>
                <a:lnTo>
                  <a:pt x="34" y="146"/>
                </a:lnTo>
                <a:lnTo>
                  <a:pt x="24" y="136"/>
                </a:lnTo>
                <a:lnTo>
                  <a:pt x="14" y="124"/>
                </a:lnTo>
                <a:lnTo>
                  <a:pt x="6" y="110"/>
                </a:lnTo>
                <a:lnTo>
                  <a:pt x="2" y="96"/>
                </a:lnTo>
                <a:lnTo>
                  <a:pt x="0" y="80"/>
                </a:lnTo>
                <a:lnTo>
                  <a:pt x="2" y="64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4" y="14"/>
                </a:lnTo>
                <a:lnTo>
                  <a:pt x="48" y="8"/>
                </a:lnTo>
                <a:lnTo>
                  <a:pt x="64" y="2"/>
                </a:lnTo>
                <a:lnTo>
                  <a:pt x="80" y="0"/>
                </a:lnTo>
                <a:lnTo>
                  <a:pt x="94" y="2"/>
                </a:lnTo>
                <a:lnTo>
                  <a:pt x="110" y="8"/>
                </a:lnTo>
                <a:lnTo>
                  <a:pt x="124" y="14"/>
                </a:lnTo>
                <a:lnTo>
                  <a:pt x="134" y="24"/>
                </a:lnTo>
                <a:lnTo>
                  <a:pt x="144" y="36"/>
                </a:lnTo>
                <a:lnTo>
                  <a:pt x="152" y="50"/>
                </a:lnTo>
                <a:lnTo>
                  <a:pt x="156" y="64"/>
                </a:lnTo>
                <a:lnTo>
                  <a:pt x="156" y="80"/>
                </a:lnTo>
                <a:lnTo>
                  <a:pt x="158" y="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7" name="Freeform 35"/>
          <p:cNvSpPr>
            <a:spLocks/>
          </p:cNvSpPr>
          <p:nvPr/>
        </p:nvSpPr>
        <p:spPr bwMode="auto">
          <a:xfrm>
            <a:off x="2244725" y="4972050"/>
            <a:ext cx="250825" cy="250825"/>
          </a:xfrm>
          <a:custGeom>
            <a:avLst/>
            <a:gdLst>
              <a:gd name="T0" fmla="*/ 158 w 158"/>
              <a:gd name="T1" fmla="*/ 80 h 158"/>
              <a:gd name="T2" fmla="*/ 156 w 158"/>
              <a:gd name="T3" fmla="*/ 96 h 158"/>
              <a:gd name="T4" fmla="*/ 152 w 158"/>
              <a:gd name="T5" fmla="*/ 110 h 158"/>
              <a:gd name="T6" fmla="*/ 144 w 158"/>
              <a:gd name="T7" fmla="*/ 124 h 158"/>
              <a:gd name="T8" fmla="*/ 134 w 158"/>
              <a:gd name="T9" fmla="*/ 136 h 158"/>
              <a:gd name="T10" fmla="*/ 124 w 158"/>
              <a:gd name="T11" fmla="*/ 146 h 158"/>
              <a:gd name="T12" fmla="*/ 110 w 158"/>
              <a:gd name="T13" fmla="*/ 152 h 158"/>
              <a:gd name="T14" fmla="*/ 94 w 158"/>
              <a:gd name="T15" fmla="*/ 158 h 158"/>
              <a:gd name="T16" fmla="*/ 80 w 158"/>
              <a:gd name="T17" fmla="*/ 158 h 158"/>
              <a:gd name="T18" fmla="*/ 64 w 158"/>
              <a:gd name="T19" fmla="*/ 158 h 158"/>
              <a:gd name="T20" fmla="*/ 48 w 158"/>
              <a:gd name="T21" fmla="*/ 152 h 158"/>
              <a:gd name="T22" fmla="*/ 34 w 158"/>
              <a:gd name="T23" fmla="*/ 146 h 158"/>
              <a:gd name="T24" fmla="*/ 24 w 158"/>
              <a:gd name="T25" fmla="*/ 136 h 158"/>
              <a:gd name="T26" fmla="*/ 14 w 158"/>
              <a:gd name="T27" fmla="*/ 124 h 158"/>
              <a:gd name="T28" fmla="*/ 6 w 158"/>
              <a:gd name="T29" fmla="*/ 110 h 158"/>
              <a:gd name="T30" fmla="*/ 2 w 158"/>
              <a:gd name="T31" fmla="*/ 96 h 158"/>
              <a:gd name="T32" fmla="*/ 0 w 158"/>
              <a:gd name="T33" fmla="*/ 80 h 158"/>
              <a:gd name="T34" fmla="*/ 2 w 158"/>
              <a:gd name="T35" fmla="*/ 64 h 158"/>
              <a:gd name="T36" fmla="*/ 6 w 158"/>
              <a:gd name="T37" fmla="*/ 50 h 158"/>
              <a:gd name="T38" fmla="*/ 14 w 158"/>
              <a:gd name="T39" fmla="*/ 36 h 158"/>
              <a:gd name="T40" fmla="*/ 24 w 158"/>
              <a:gd name="T41" fmla="*/ 24 h 158"/>
              <a:gd name="T42" fmla="*/ 34 w 158"/>
              <a:gd name="T43" fmla="*/ 14 h 158"/>
              <a:gd name="T44" fmla="*/ 48 w 158"/>
              <a:gd name="T45" fmla="*/ 8 h 158"/>
              <a:gd name="T46" fmla="*/ 64 w 158"/>
              <a:gd name="T47" fmla="*/ 2 h 158"/>
              <a:gd name="T48" fmla="*/ 80 w 158"/>
              <a:gd name="T49" fmla="*/ 0 h 158"/>
              <a:gd name="T50" fmla="*/ 94 w 158"/>
              <a:gd name="T51" fmla="*/ 2 h 158"/>
              <a:gd name="T52" fmla="*/ 110 w 158"/>
              <a:gd name="T53" fmla="*/ 8 h 158"/>
              <a:gd name="T54" fmla="*/ 124 w 158"/>
              <a:gd name="T55" fmla="*/ 14 h 158"/>
              <a:gd name="T56" fmla="*/ 134 w 158"/>
              <a:gd name="T57" fmla="*/ 24 h 158"/>
              <a:gd name="T58" fmla="*/ 144 w 158"/>
              <a:gd name="T59" fmla="*/ 36 h 158"/>
              <a:gd name="T60" fmla="*/ 152 w 158"/>
              <a:gd name="T61" fmla="*/ 50 h 158"/>
              <a:gd name="T62" fmla="*/ 156 w 158"/>
              <a:gd name="T63" fmla="*/ 64 h 158"/>
              <a:gd name="T64" fmla="*/ 156 w 158"/>
              <a:gd name="T65" fmla="*/ 80 h 15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8"/>
              <a:gd name="T100" fmla="*/ 0 h 158"/>
              <a:gd name="T101" fmla="*/ 158 w 158"/>
              <a:gd name="T102" fmla="*/ 158 h 15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8" h="158">
                <a:moveTo>
                  <a:pt x="158" y="80"/>
                </a:moveTo>
                <a:lnTo>
                  <a:pt x="156" y="96"/>
                </a:lnTo>
                <a:lnTo>
                  <a:pt x="152" y="110"/>
                </a:lnTo>
                <a:lnTo>
                  <a:pt x="144" y="124"/>
                </a:lnTo>
                <a:lnTo>
                  <a:pt x="134" y="136"/>
                </a:lnTo>
                <a:lnTo>
                  <a:pt x="124" y="146"/>
                </a:lnTo>
                <a:lnTo>
                  <a:pt x="110" y="152"/>
                </a:lnTo>
                <a:lnTo>
                  <a:pt x="94" y="158"/>
                </a:lnTo>
                <a:lnTo>
                  <a:pt x="80" y="158"/>
                </a:lnTo>
                <a:lnTo>
                  <a:pt x="64" y="158"/>
                </a:lnTo>
                <a:lnTo>
                  <a:pt x="48" y="152"/>
                </a:lnTo>
                <a:lnTo>
                  <a:pt x="34" y="146"/>
                </a:lnTo>
                <a:lnTo>
                  <a:pt x="24" y="136"/>
                </a:lnTo>
                <a:lnTo>
                  <a:pt x="14" y="124"/>
                </a:lnTo>
                <a:lnTo>
                  <a:pt x="6" y="110"/>
                </a:lnTo>
                <a:lnTo>
                  <a:pt x="2" y="96"/>
                </a:lnTo>
                <a:lnTo>
                  <a:pt x="0" y="80"/>
                </a:lnTo>
                <a:lnTo>
                  <a:pt x="2" y="64"/>
                </a:lnTo>
                <a:lnTo>
                  <a:pt x="6" y="50"/>
                </a:lnTo>
                <a:lnTo>
                  <a:pt x="14" y="36"/>
                </a:lnTo>
                <a:lnTo>
                  <a:pt x="24" y="24"/>
                </a:lnTo>
                <a:lnTo>
                  <a:pt x="34" y="14"/>
                </a:lnTo>
                <a:lnTo>
                  <a:pt x="48" y="8"/>
                </a:lnTo>
                <a:lnTo>
                  <a:pt x="64" y="2"/>
                </a:lnTo>
                <a:lnTo>
                  <a:pt x="80" y="0"/>
                </a:lnTo>
                <a:lnTo>
                  <a:pt x="94" y="2"/>
                </a:lnTo>
                <a:lnTo>
                  <a:pt x="110" y="8"/>
                </a:lnTo>
                <a:lnTo>
                  <a:pt x="124" y="14"/>
                </a:lnTo>
                <a:lnTo>
                  <a:pt x="134" y="24"/>
                </a:lnTo>
                <a:lnTo>
                  <a:pt x="144" y="36"/>
                </a:lnTo>
                <a:lnTo>
                  <a:pt x="152" y="50"/>
                </a:lnTo>
                <a:lnTo>
                  <a:pt x="156" y="64"/>
                </a:lnTo>
                <a:lnTo>
                  <a:pt x="156" y="80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8" name="Freeform 36"/>
          <p:cNvSpPr>
            <a:spLocks/>
          </p:cNvSpPr>
          <p:nvPr/>
        </p:nvSpPr>
        <p:spPr bwMode="auto">
          <a:xfrm>
            <a:off x="3924300" y="4972050"/>
            <a:ext cx="250825" cy="250825"/>
          </a:xfrm>
          <a:custGeom>
            <a:avLst/>
            <a:gdLst>
              <a:gd name="T0" fmla="*/ 158 w 158"/>
              <a:gd name="T1" fmla="*/ 80 h 158"/>
              <a:gd name="T2" fmla="*/ 156 w 158"/>
              <a:gd name="T3" fmla="*/ 96 h 158"/>
              <a:gd name="T4" fmla="*/ 152 w 158"/>
              <a:gd name="T5" fmla="*/ 110 h 158"/>
              <a:gd name="T6" fmla="*/ 144 w 158"/>
              <a:gd name="T7" fmla="*/ 124 h 158"/>
              <a:gd name="T8" fmla="*/ 134 w 158"/>
              <a:gd name="T9" fmla="*/ 136 h 158"/>
              <a:gd name="T10" fmla="*/ 122 w 158"/>
              <a:gd name="T11" fmla="*/ 146 h 158"/>
              <a:gd name="T12" fmla="*/ 110 w 158"/>
              <a:gd name="T13" fmla="*/ 152 h 158"/>
              <a:gd name="T14" fmla="*/ 94 w 158"/>
              <a:gd name="T15" fmla="*/ 158 h 158"/>
              <a:gd name="T16" fmla="*/ 78 w 158"/>
              <a:gd name="T17" fmla="*/ 158 h 158"/>
              <a:gd name="T18" fmla="*/ 62 w 158"/>
              <a:gd name="T19" fmla="*/ 158 h 158"/>
              <a:gd name="T20" fmla="*/ 48 w 158"/>
              <a:gd name="T21" fmla="*/ 152 h 158"/>
              <a:gd name="T22" fmla="*/ 34 w 158"/>
              <a:gd name="T23" fmla="*/ 146 h 158"/>
              <a:gd name="T24" fmla="*/ 22 w 158"/>
              <a:gd name="T25" fmla="*/ 136 h 158"/>
              <a:gd name="T26" fmla="*/ 14 w 158"/>
              <a:gd name="T27" fmla="*/ 124 h 158"/>
              <a:gd name="T28" fmla="*/ 6 w 158"/>
              <a:gd name="T29" fmla="*/ 110 h 158"/>
              <a:gd name="T30" fmla="*/ 2 w 158"/>
              <a:gd name="T31" fmla="*/ 96 h 158"/>
              <a:gd name="T32" fmla="*/ 0 w 158"/>
              <a:gd name="T33" fmla="*/ 80 h 158"/>
              <a:gd name="T34" fmla="*/ 2 w 158"/>
              <a:gd name="T35" fmla="*/ 64 h 158"/>
              <a:gd name="T36" fmla="*/ 6 w 158"/>
              <a:gd name="T37" fmla="*/ 50 h 158"/>
              <a:gd name="T38" fmla="*/ 14 w 158"/>
              <a:gd name="T39" fmla="*/ 36 h 158"/>
              <a:gd name="T40" fmla="*/ 22 w 158"/>
              <a:gd name="T41" fmla="*/ 24 h 158"/>
              <a:gd name="T42" fmla="*/ 34 w 158"/>
              <a:gd name="T43" fmla="*/ 14 h 158"/>
              <a:gd name="T44" fmla="*/ 48 w 158"/>
              <a:gd name="T45" fmla="*/ 8 h 158"/>
              <a:gd name="T46" fmla="*/ 62 w 158"/>
              <a:gd name="T47" fmla="*/ 2 h 158"/>
              <a:gd name="T48" fmla="*/ 78 w 158"/>
              <a:gd name="T49" fmla="*/ 0 h 158"/>
              <a:gd name="T50" fmla="*/ 94 w 158"/>
              <a:gd name="T51" fmla="*/ 2 h 158"/>
              <a:gd name="T52" fmla="*/ 110 w 158"/>
              <a:gd name="T53" fmla="*/ 8 h 158"/>
              <a:gd name="T54" fmla="*/ 122 w 158"/>
              <a:gd name="T55" fmla="*/ 14 h 158"/>
              <a:gd name="T56" fmla="*/ 134 w 158"/>
              <a:gd name="T57" fmla="*/ 24 h 158"/>
              <a:gd name="T58" fmla="*/ 144 w 158"/>
              <a:gd name="T59" fmla="*/ 36 h 158"/>
              <a:gd name="T60" fmla="*/ 152 w 158"/>
              <a:gd name="T61" fmla="*/ 50 h 158"/>
              <a:gd name="T62" fmla="*/ 156 w 158"/>
              <a:gd name="T63" fmla="*/ 64 h 158"/>
              <a:gd name="T64" fmla="*/ 156 w 158"/>
              <a:gd name="T65" fmla="*/ 80 h 158"/>
              <a:gd name="T66" fmla="*/ 158 w 158"/>
              <a:gd name="T67" fmla="*/ 80 h 15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8"/>
              <a:gd name="T103" fmla="*/ 0 h 158"/>
              <a:gd name="T104" fmla="*/ 158 w 158"/>
              <a:gd name="T105" fmla="*/ 158 h 15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8" h="158">
                <a:moveTo>
                  <a:pt x="158" y="80"/>
                </a:moveTo>
                <a:lnTo>
                  <a:pt x="156" y="96"/>
                </a:lnTo>
                <a:lnTo>
                  <a:pt x="152" y="110"/>
                </a:lnTo>
                <a:lnTo>
                  <a:pt x="144" y="124"/>
                </a:lnTo>
                <a:lnTo>
                  <a:pt x="134" y="136"/>
                </a:lnTo>
                <a:lnTo>
                  <a:pt x="122" y="146"/>
                </a:lnTo>
                <a:lnTo>
                  <a:pt x="110" y="152"/>
                </a:lnTo>
                <a:lnTo>
                  <a:pt x="94" y="158"/>
                </a:lnTo>
                <a:lnTo>
                  <a:pt x="78" y="158"/>
                </a:lnTo>
                <a:lnTo>
                  <a:pt x="62" y="158"/>
                </a:lnTo>
                <a:lnTo>
                  <a:pt x="48" y="152"/>
                </a:lnTo>
                <a:lnTo>
                  <a:pt x="34" y="146"/>
                </a:lnTo>
                <a:lnTo>
                  <a:pt x="22" y="136"/>
                </a:lnTo>
                <a:lnTo>
                  <a:pt x="14" y="124"/>
                </a:lnTo>
                <a:lnTo>
                  <a:pt x="6" y="110"/>
                </a:lnTo>
                <a:lnTo>
                  <a:pt x="2" y="96"/>
                </a:lnTo>
                <a:lnTo>
                  <a:pt x="0" y="80"/>
                </a:lnTo>
                <a:lnTo>
                  <a:pt x="2" y="64"/>
                </a:lnTo>
                <a:lnTo>
                  <a:pt x="6" y="50"/>
                </a:lnTo>
                <a:lnTo>
                  <a:pt x="14" y="36"/>
                </a:lnTo>
                <a:lnTo>
                  <a:pt x="22" y="24"/>
                </a:lnTo>
                <a:lnTo>
                  <a:pt x="34" y="14"/>
                </a:lnTo>
                <a:lnTo>
                  <a:pt x="48" y="8"/>
                </a:lnTo>
                <a:lnTo>
                  <a:pt x="62" y="2"/>
                </a:lnTo>
                <a:lnTo>
                  <a:pt x="78" y="0"/>
                </a:lnTo>
                <a:lnTo>
                  <a:pt x="94" y="2"/>
                </a:lnTo>
                <a:lnTo>
                  <a:pt x="110" y="8"/>
                </a:lnTo>
                <a:lnTo>
                  <a:pt x="122" y="14"/>
                </a:lnTo>
                <a:lnTo>
                  <a:pt x="134" y="24"/>
                </a:lnTo>
                <a:lnTo>
                  <a:pt x="144" y="36"/>
                </a:lnTo>
                <a:lnTo>
                  <a:pt x="152" y="50"/>
                </a:lnTo>
                <a:lnTo>
                  <a:pt x="156" y="64"/>
                </a:lnTo>
                <a:lnTo>
                  <a:pt x="156" y="80"/>
                </a:lnTo>
                <a:lnTo>
                  <a:pt x="158" y="8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9" name="Freeform 37"/>
          <p:cNvSpPr>
            <a:spLocks/>
          </p:cNvSpPr>
          <p:nvPr/>
        </p:nvSpPr>
        <p:spPr bwMode="auto">
          <a:xfrm>
            <a:off x="3924300" y="4972050"/>
            <a:ext cx="250825" cy="250825"/>
          </a:xfrm>
          <a:custGeom>
            <a:avLst/>
            <a:gdLst>
              <a:gd name="T0" fmla="*/ 158 w 158"/>
              <a:gd name="T1" fmla="*/ 80 h 158"/>
              <a:gd name="T2" fmla="*/ 156 w 158"/>
              <a:gd name="T3" fmla="*/ 96 h 158"/>
              <a:gd name="T4" fmla="*/ 152 w 158"/>
              <a:gd name="T5" fmla="*/ 110 h 158"/>
              <a:gd name="T6" fmla="*/ 144 w 158"/>
              <a:gd name="T7" fmla="*/ 124 h 158"/>
              <a:gd name="T8" fmla="*/ 134 w 158"/>
              <a:gd name="T9" fmla="*/ 136 h 158"/>
              <a:gd name="T10" fmla="*/ 122 w 158"/>
              <a:gd name="T11" fmla="*/ 146 h 158"/>
              <a:gd name="T12" fmla="*/ 110 w 158"/>
              <a:gd name="T13" fmla="*/ 152 h 158"/>
              <a:gd name="T14" fmla="*/ 94 w 158"/>
              <a:gd name="T15" fmla="*/ 158 h 158"/>
              <a:gd name="T16" fmla="*/ 78 w 158"/>
              <a:gd name="T17" fmla="*/ 158 h 158"/>
              <a:gd name="T18" fmla="*/ 62 w 158"/>
              <a:gd name="T19" fmla="*/ 158 h 158"/>
              <a:gd name="T20" fmla="*/ 48 w 158"/>
              <a:gd name="T21" fmla="*/ 152 h 158"/>
              <a:gd name="T22" fmla="*/ 34 w 158"/>
              <a:gd name="T23" fmla="*/ 146 h 158"/>
              <a:gd name="T24" fmla="*/ 22 w 158"/>
              <a:gd name="T25" fmla="*/ 136 h 158"/>
              <a:gd name="T26" fmla="*/ 14 w 158"/>
              <a:gd name="T27" fmla="*/ 124 h 158"/>
              <a:gd name="T28" fmla="*/ 6 w 158"/>
              <a:gd name="T29" fmla="*/ 110 h 158"/>
              <a:gd name="T30" fmla="*/ 2 w 158"/>
              <a:gd name="T31" fmla="*/ 96 h 158"/>
              <a:gd name="T32" fmla="*/ 0 w 158"/>
              <a:gd name="T33" fmla="*/ 80 h 158"/>
              <a:gd name="T34" fmla="*/ 2 w 158"/>
              <a:gd name="T35" fmla="*/ 64 h 158"/>
              <a:gd name="T36" fmla="*/ 6 w 158"/>
              <a:gd name="T37" fmla="*/ 50 h 158"/>
              <a:gd name="T38" fmla="*/ 14 w 158"/>
              <a:gd name="T39" fmla="*/ 36 h 158"/>
              <a:gd name="T40" fmla="*/ 22 w 158"/>
              <a:gd name="T41" fmla="*/ 24 h 158"/>
              <a:gd name="T42" fmla="*/ 34 w 158"/>
              <a:gd name="T43" fmla="*/ 14 h 158"/>
              <a:gd name="T44" fmla="*/ 48 w 158"/>
              <a:gd name="T45" fmla="*/ 8 h 158"/>
              <a:gd name="T46" fmla="*/ 62 w 158"/>
              <a:gd name="T47" fmla="*/ 2 h 158"/>
              <a:gd name="T48" fmla="*/ 78 w 158"/>
              <a:gd name="T49" fmla="*/ 0 h 158"/>
              <a:gd name="T50" fmla="*/ 94 w 158"/>
              <a:gd name="T51" fmla="*/ 2 h 158"/>
              <a:gd name="T52" fmla="*/ 110 w 158"/>
              <a:gd name="T53" fmla="*/ 8 h 158"/>
              <a:gd name="T54" fmla="*/ 122 w 158"/>
              <a:gd name="T55" fmla="*/ 14 h 158"/>
              <a:gd name="T56" fmla="*/ 134 w 158"/>
              <a:gd name="T57" fmla="*/ 24 h 158"/>
              <a:gd name="T58" fmla="*/ 144 w 158"/>
              <a:gd name="T59" fmla="*/ 36 h 158"/>
              <a:gd name="T60" fmla="*/ 152 w 158"/>
              <a:gd name="T61" fmla="*/ 50 h 158"/>
              <a:gd name="T62" fmla="*/ 156 w 158"/>
              <a:gd name="T63" fmla="*/ 64 h 158"/>
              <a:gd name="T64" fmla="*/ 156 w 158"/>
              <a:gd name="T65" fmla="*/ 80 h 15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8"/>
              <a:gd name="T100" fmla="*/ 0 h 158"/>
              <a:gd name="T101" fmla="*/ 158 w 158"/>
              <a:gd name="T102" fmla="*/ 158 h 15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8" h="158">
                <a:moveTo>
                  <a:pt x="158" y="80"/>
                </a:moveTo>
                <a:lnTo>
                  <a:pt x="156" y="96"/>
                </a:lnTo>
                <a:lnTo>
                  <a:pt x="152" y="110"/>
                </a:lnTo>
                <a:lnTo>
                  <a:pt x="144" y="124"/>
                </a:lnTo>
                <a:lnTo>
                  <a:pt x="134" y="136"/>
                </a:lnTo>
                <a:lnTo>
                  <a:pt x="122" y="146"/>
                </a:lnTo>
                <a:lnTo>
                  <a:pt x="110" y="152"/>
                </a:lnTo>
                <a:lnTo>
                  <a:pt x="94" y="158"/>
                </a:lnTo>
                <a:lnTo>
                  <a:pt x="78" y="158"/>
                </a:lnTo>
                <a:lnTo>
                  <a:pt x="62" y="158"/>
                </a:lnTo>
                <a:lnTo>
                  <a:pt x="48" y="152"/>
                </a:lnTo>
                <a:lnTo>
                  <a:pt x="34" y="146"/>
                </a:lnTo>
                <a:lnTo>
                  <a:pt x="22" y="136"/>
                </a:lnTo>
                <a:lnTo>
                  <a:pt x="14" y="124"/>
                </a:lnTo>
                <a:lnTo>
                  <a:pt x="6" y="110"/>
                </a:lnTo>
                <a:lnTo>
                  <a:pt x="2" y="96"/>
                </a:lnTo>
                <a:lnTo>
                  <a:pt x="0" y="80"/>
                </a:lnTo>
                <a:lnTo>
                  <a:pt x="2" y="64"/>
                </a:lnTo>
                <a:lnTo>
                  <a:pt x="6" y="50"/>
                </a:lnTo>
                <a:lnTo>
                  <a:pt x="14" y="36"/>
                </a:lnTo>
                <a:lnTo>
                  <a:pt x="22" y="24"/>
                </a:lnTo>
                <a:lnTo>
                  <a:pt x="34" y="14"/>
                </a:lnTo>
                <a:lnTo>
                  <a:pt x="48" y="8"/>
                </a:lnTo>
                <a:lnTo>
                  <a:pt x="62" y="2"/>
                </a:lnTo>
                <a:lnTo>
                  <a:pt x="78" y="0"/>
                </a:lnTo>
                <a:lnTo>
                  <a:pt x="94" y="2"/>
                </a:lnTo>
                <a:lnTo>
                  <a:pt x="110" y="8"/>
                </a:lnTo>
                <a:lnTo>
                  <a:pt x="122" y="14"/>
                </a:lnTo>
                <a:lnTo>
                  <a:pt x="134" y="24"/>
                </a:lnTo>
                <a:lnTo>
                  <a:pt x="144" y="36"/>
                </a:lnTo>
                <a:lnTo>
                  <a:pt x="152" y="50"/>
                </a:lnTo>
                <a:lnTo>
                  <a:pt x="156" y="64"/>
                </a:lnTo>
                <a:lnTo>
                  <a:pt x="156" y="80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0" name="Freeform 38"/>
          <p:cNvSpPr>
            <a:spLocks/>
          </p:cNvSpPr>
          <p:nvPr/>
        </p:nvSpPr>
        <p:spPr bwMode="auto">
          <a:xfrm>
            <a:off x="6094413" y="4975225"/>
            <a:ext cx="250825" cy="250825"/>
          </a:xfrm>
          <a:custGeom>
            <a:avLst/>
            <a:gdLst>
              <a:gd name="T0" fmla="*/ 158 w 158"/>
              <a:gd name="T1" fmla="*/ 78 h 158"/>
              <a:gd name="T2" fmla="*/ 156 w 158"/>
              <a:gd name="T3" fmla="*/ 94 h 158"/>
              <a:gd name="T4" fmla="*/ 150 w 158"/>
              <a:gd name="T5" fmla="*/ 108 h 158"/>
              <a:gd name="T6" fmla="*/ 144 w 158"/>
              <a:gd name="T7" fmla="*/ 122 h 158"/>
              <a:gd name="T8" fmla="*/ 134 w 158"/>
              <a:gd name="T9" fmla="*/ 134 h 158"/>
              <a:gd name="T10" fmla="*/ 122 w 158"/>
              <a:gd name="T11" fmla="*/ 144 h 158"/>
              <a:gd name="T12" fmla="*/ 108 w 158"/>
              <a:gd name="T13" fmla="*/ 150 h 158"/>
              <a:gd name="T14" fmla="*/ 94 w 158"/>
              <a:gd name="T15" fmla="*/ 156 h 158"/>
              <a:gd name="T16" fmla="*/ 78 w 158"/>
              <a:gd name="T17" fmla="*/ 158 h 158"/>
              <a:gd name="T18" fmla="*/ 62 w 158"/>
              <a:gd name="T19" fmla="*/ 156 h 158"/>
              <a:gd name="T20" fmla="*/ 48 w 158"/>
              <a:gd name="T21" fmla="*/ 150 h 158"/>
              <a:gd name="T22" fmla="*/ 34 w 158"/>
              <a:gd name="T23" fmla="*/ 144 h 158"/>
              <a:gd name="T24" fmla="*/ 22 w 158"/>
              <a:gd name="T25" fmla="*/ 134 h 158"/>
              <a:gd name="T26" fmla="*/ 12 w 158"/>
              <a:gd name="T27" fmla="*/ 122 h 158"/>
              <a:gd name="T28" fmla="*/ 6 w 158"/>
              <a:gd name="T29" fmla="*/ 108 h 158"/>
              <a:gd name="T30" fmla="*/ 0 w 158"/>
              <a:gd name="T31" fmla="*/ 94 h 158"/>
              <a:gd name="T32" fmla="*/ 0 w 158"/>
              <a:gd name="T33" fmla="*/ 78 h 158"/>
              <a:gd name="T34" fmla="*/ 0 w 158"/>
              <a:gd name="T35" fmla="*/ 62 h 158"/>
              <a:gd name="T36" fmla="*/ 6 w 158"/>
              <a:gd name="T37" fmla="*/ 48 h 158"/>
              <a:gd name="T38" fmla="*/ 12 w 158"/>
              <a:gd name="T39" fmla="*/ 34 h 158"/>
              <a:gd name="T40" fmla="*/ 22 w 158"/>
              <a:gd name="T41" fmla="*/ 22 h 158"/>
              <a:gd name="T42" fmla="*/ 34 w 158"/>
              <a:gd name="T43" fmla="*/ 12 h 158"/>
              <a:gd name="T44" fmla="*/ 48 w 158"/>
              <a:gd name="T45" fmla="*/ 6 h 158"/>
              <a:gd name="T46" fmla="*/ 62 w 158"/>
              <a:gd name="T47" fmla="*/ 0 h 158"/>
              <a:gd name="T48" fmla="*/ 78 w 158"/>
              <a:gd name="T49" fmla="*/ 0 h 158"/>
              <a:gd name="T50" fmla="*/ 94 w 158"/>
              <a:gd name="T51" fmla="*/ 0 h 158"/>
              <a:gd name="T52" fmla="*/ 108 w 158"/>
              <a:gd name="T53" fmla="*/ 6 h 158"/>
              <a:gd name="T54" fmla="*/ 122 w 158"/>
              <a:gd name="T55" fmla="*/ 12 h 158"/>
              <a:gd name="T56" fmla="*/ 134 w 158"/>
              <a:gd name="T57" fmla="*/ 22 h 158"/>
              <a:gd name="T58" fmla="*/ 144 w 158"/>
              <a:gd name="T59" fmla="*/ 34 h 158"/>
              <a:gd name="T60" fmla="*/ 150 w 158"/>
              <a:gd name="T61" fmla="*/ 48 h 158"/>
              <a:gd name="T62" fmla="*/ 156 w 158"/>
              <a:gd name="T63" fmla="*/ 62 h 158"/>
              <a:gd name="T64" fmla="*/ 156 w 158"/>
              <a:gd name="T65" fmla="*/ 78 h 158"/>
              <a:gd name="T66" fmla="*/ 158 w 158"/>
              <a:gd name="T67" fmla="*/ 78 h 15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8"/>
              <a:gd name="T103" fmla="*/ 0 h 158"/>
              <a:gd name="T104" fmla="*/ 158 w 158"/>
              <a:gd name="T105" fmla="*/ 158 h 15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8" h="158">
                <a:moveTo>
                  <a:pt x="158" y="78"/>
                </a:moveTo>
                <a:lnTo>
                  <a:pt x="156" y="94"/>
                </a:lnTo>
                <a:lnTo>
                  <a:pt x="150" y="108"/>
                </a:lnTo>
                <a:lnTo>
                  <a:pt x="144" y="122"/>
                </a:lnTo>
                <a:lnTo>
                  <a:pt x="134" y="134"/>
                </a:lnTo>
                <a:lnTo>
                  <a:pt x="122" y="144"/>
                </a:lnTo>
                <a:lnTo>
                  <a:pt x="108" y="150"/>
                </a:lnTo>
                <a:lnTo>
                  <a:pt x="94" y="156"/>
                </a:lnTo>
                <a:lnTo>
                  <a:pt x="78" y="158"/>
                </a:lnTo>
                <a:lnTo>
                  <a:pt x="62" y="156"/>
                </a:lnTo>
                <a:lnTo>
                  <a:pt x="48" y="150"/>
                </a:lnTo>
                <a:lnTo>
                  <a:pt x="34" y="144"/>
                </a:lnTo>
                <a:lnTo>
                  <a:pt x="22" y="134"/>
                </a:lnTo>
                <a:lnTo>
                  <a:pt x="12" y="122"/>
                </a:lnTo>
                <a:lnTo>
                  <a:pt x="6" y="108"/>
                </a:lnTo>
                <a:lnTo>
                  <a:pt x="0" y="94"/>
                </a:lnTo>
                <a:lnTo>
                  <a:pt x="0" y="78"/>
                </a:lnTo>
                <a:lnTo>
                  <a:pt x="0" y="62"/>
                </a:lnTo>
                <a:lnTo>
                  <a:pt x="6" y="48"/>
                </a:lnTo>
                <a:lnTo>
                  <a:pt x="12" y="34"/>
                </a:lnTo>
                <a:lnTo>
                  <a:pt x="22" y="22"/>
                </a:lnTo>
                <a:lnTo>
                  <a:pt x="34" y="12"/>
                </a:lnTo>
                <a:lnTo>
                  <a:pt x="48" y="6"/>
                </a:lnTo>
                <a:lnTo>
                  <a:pt x="62" y="0"/>
                </a:lnTo>
                <a:lnTo>
                  <a:pt x="78" y="0"/>
                </a:lnTo>
                <a:lnTo>
                  <a:pt x="94" y="0"/>
                </a:lnTo>
                <a:lnTo>
                  <a:pt x="108" y="6"/>
                </a:lnTo>
                <a:lnTo>
                  <a:pt x="122" y="12"/>
                </a:lnTo>
                <a:lnTo>
                  <a:pt x="134" y="22"/>
                </a:lnTo>
                <a:lnTo>
                  <a:pt x="144" y="34"/>
                </a:lnTo>
                <a:lnTo>
                  <a:pt x="150" y="48"/>
                </a:lnTo>
                <a:lnTo>
                  <a:pt x="156" y="62"/>
                </a:lnTo>
                <a:lnTo>
                  <a:pt x="156" y="78"/>
                </a:lnTo>
                <a:lnTo>
                  <a:pt x="158" y="7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1" name="Freeform 39"/>
          <p:cNvSpPr>
            <a:spLocks/>
          </p:cNvSpPr>
          <p:nvPr/>
        </p:nvSpPr>
        <p:spPr bwMode="auto">
          <a:xfrm>
            <a:off x="6094413" y="4975225"/>
            <a:ext cx="250825" cy="250825"/>
          </a:xfrm>
          <a:custGeom>
            <a:avLst/>
            <a:gdLst>
              <a:gd name="T0" fmla="*/ 158 w 158"/>
              <a:gd name="T1" fmla="*/ 78 h 158"/>
              <a:gd name="T2" fmla="*/ 156 w 158"/>
              <a:gd name="T3" fmla="*/ 94 h 158"/>
              <a:gd name="T4" fmla="*/ 150 w 158"/>
              <a:gd name="T5" fmla="*/ 108 h 158"/>
              <a:gd name="T6" fmla="*/ 144 w 158"/>
              <a:gd name="T7" fmla="*/ 122 h 158"/>
              <a:gd name="T8" fmla="*/ 134 w 158"/>
              <a:gd name="T9" fmla="*/ 134 h 158"/>
              <a:gd name="T10" fmla="*/ 122 w 158"/>
              <a:gd name="T11" fmla="*/ 144 h 158"/>
              <a:gd name="T12" fmla="*/ 108 w 158"/>
              <a:gd name="T13" fmla="*/ 150 h 158"/>
              <a:gd name="T14" fmla="*/ 94 w 158"/>
              <a:gd name="T15" fmla="*/ 156 h 158"/>
              <a:gd name="T16" fmla="*/ 78 w 158"/>
              <a:gd name="T17" fmla="*/ 158 h 158"/>
              <a:gd name="T18" fmla="*/ 62 w 158"/>
              <a:gd name="T19" fmla="*/ 156 h 158"/>
              <a:gd name="T20" fmla="*/ 48 w 158"/>
              <a:gd name="T21" fmla="*/ 150 h 158"/>
              <a:gd name="T22" fmla="*/ 34 w 158"/>
              <a:gd name="T23" fmla="*/ 144 h 158"/>
              <a:gd name="T24" fmla="*/ 22 w 158"/>
              <a:gd name="T25" fmla="*/ 134 h 158"/>
              <a:gd name="T26" fmla="*/ 12 w 158"/>
              <a:gd name="T27" fmla="*/ 122 h 158"/>
              <a:gd name="T28" fmla="*/ 6 w 158"/>
              <a:gd name="T29" fmla="*/ 108 h 158"/>
              <a:gd name="T30" fmla="*/ 0 w 158"/>
              <a:gd name="T31" fmla="*/ 94 h 158"/>
              <a:gd name="T32" fmla="*/ 0 w 158"/>
              <a:gd name="T33" fmla="*/ 78 h 158"/>
              <a:gd name="T34" fmla="*/ 0 w 158"/>
              <a:gd name="T35" fmla="*/ 62 h 158"/>
              <a:gd name="T36" fmla="*/ 6 w 158"/>
              <a:gd name="T37" fmla="*/ 48 h 158"/>
              <a:gd name="T38" fmla="*/ 12 w 158"/>
              <a:gd name="T39" fmla="*/ 34 h 158"/>
              <a:gd name="T40" fmla="*/ 22 w 158"/>
              <a:gd name="T41" fmla="*/ 22 h 158"/>
              <a:gd name="T42" fmla="*/ 34 w 158"/>
              <a:gd name="T43" fmla="*/ 12 h 158"/>
              <a:gd name="T44" fmla="*/ 48 w 158"/>
              <a:gd name="T45" fmla="*/ 6 h 158"/>
              <a:gd name="T46" fmla="*/ 62 w 158"/>
              <a:gd name="T47" fmla="*/ 0 h 158"/>
              <a:gd name="T48" fmla="*/ 78 w 158"/>
              <a:gd name="T49" fmla="*/ 0 h 158"/>
              <a:gd name="T50" fmla="*/ 94 w 158"/>
              <a:gd name="T51" fmla="*/ 0 h 158"/>
              <a:gd name="T52" fmla="*/ 108 w 158"/>
              <a:gd name="T53" fmla="*/ 6 h 158"/>
              <a:gd name="T54" fmla="*/ 122 w 158"/>
              <a:gd name="T55" fmla="*/ 12 h 158"/>
              <a:gd name="T56" fmla="*/ 134 w 158"/>
              <a:gd name="T57" fmla="*/ 22 h 158"/>
              <a:gd name="T58" fmla="*/ 144 w 158"/>
              <a:gd name="T59" fmla="*/ 34 h 158"/>
              <a:gd name="T60" fmla="*/ 150 w 158"/>
              <a:gd name="T61" fmla="*/ 48 h 158"/>
              <a:gd name="T62" fmla="*/ 156 w 158"/>
              <a:gd name="T63" fmla="*/ 62 h 158"/>
              <a:gd name="T64" fmla="*/ 156 w 158"/>
              <a:gd name="T65" fmla="*/ 78 h 15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8"/>
              <a:gd name="T100" fmla="*/ 0 h 158"/>
              <a:gd name="T101" fmla="*/ 158 w 158"/>
              <a:gd name="T102" fmla="*/ 158 h 15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8" h="158">
                <a:moveTo>
                  <a:pt x="158" y="78"/>
                </a:moveTo>
                <a:lnTo>
                  <a:pt x="156" y="94"/>
                </a:lnTo>
                <a:lnTo>
                  <a:pt x="150" y="108"/>
                </a:lnTo>
                <a:lnTo>
                  <a:pt x="144" y="122"/>
                </a:lnTo>
                <a:lnTo>
                  <a:pt x="134" y="134"/>
                </a:lnTo>
                <a:lnTo>
                  <a:pt x="122" y="144"/>
                </a:lnTo>
                <a:lnTo>
                  <a:pt x="108" y="150"/>
                </a:lnTo>
                <a:lnTo>
                  <a:pt x="94" y="156"/>
                </a:lnTo>
                <a:lnTo>
                  <a:pt x="78" y="158"/>
                </a:lnTo>
                <a:lnTo>
                  <a:pt x="62" y="156"/>
                </a:lnTo>
                <a:lnTo>
                  <a:pt x="48" y="150"/>
                </a:lnTo>
                <a:lnTo>
                  <a:pt x="34" y="144"/>
                </a:lnTo>
                <a:lnTo>
                  <a:pt x="22" y="134"/>
                </a:lnTo>
                <a:lnTo>
                  <a:pt x="12" y="122"/>
                </a:lnTo>
                <a:lnTo>
                  <a:pt x="6" y="108"/>
                </a:lnTo>
                <a:lnTo>
                  <a:pt x="0" y="94"/>
                </a:lnTo>
                <a:lnTo>
                  <a:pt x="0" y="78"/>
                </a:lnTo>
                <a:lnTo>
                  <a:pt x="0" y="62"/>
                </a:lnTo>
                <a:lnTo>
                  <a:pt x="6" y="48"/>
                </a:lnTo>
                <a:lnTo>
                  <a:pt x="12" y="34"/>
                </a:lnTo>
                <a:lnTo>
                  <a:pt x="22" y="22"/>
                </a:lnTo>
                <a:lnTo>
                  <a:pt x="34" y="12"/>
                </a:lnTo>
                <a:lnTo>
                  <a:pt x="48" y="6"/>
                </a:lnTo>
                <a:lnTo>
                  <a:pt x="62" y="0"/>
                </a:lnTo>
                <a:lnTo>
                  <a:pt x="78" y="0"/>
                </a:lnTo>
                <a:lnTo>
                  <a:pt x="94" y="0"/>
                </a:lnTo>
                <a:lnTo>
                  <a:pt x="108" y="6"/>
                </a:lnTo>
                <a:lnTo>
                  <a:pt x="122" y="12"/>
                </a:lnTo>
                <a:lnTo>
                  <a:pt x="134" y="22"/>
                </a:lnTo>
                <a:lnTo>
                  <a:pt x="144" y="34"/>
                </a:lnTo>
                <a:lnTo>
                  <a:pt x="150" y="48"/>
                </a:lnTo>
                <a:lnTo>
                  <a:pt x="156" y="62"/>
                </a:lnTo>
                <a:lnTo>
                  <a:pt x="156" y="78"/>
                </a:lnTo>
              </a:path>
            </a:pathLst>
          </a:custGeom>
          <a:noFill/>
          <a:ln w="15875">
            <a:solidFill>
              <a:srgbClr val="0092C8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2" name="Rectangle 40"/>
          <p:cNvSpPr>
            <a:spLocks noChangeArrowheads="1"/>
          </p:cNvSpPr>
          <p:nvPr/>
        </p:nvSpPr>
        <p:spPr bwMode="auto">
          <a:xfrm>
            <a:off x="2014538" y="1006475"/>
            <a:ext cx="1270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1</a:t>
            </a:r>
            <a:endParaRPr lang="en-US" sz="1200">
              <a:latin typeface="Arial" charset="0"/>
            </a:endParaRPr>
          </a:p>
        </p:txBody>
      </p:sp>
      <p:sp>
        <p:nvSpPr>
          <p:cNvPr id="32803" name="Rectangle 41"/>
          <p:cNvSpPr>
            <a:spLocks noChangeArrowheads="1"/>
          </p:cNvSpPr>
          <p:nvPr/>
        </p:nvSpPr>
        <p:spPr bwMode="auto">
          <a:xfrm>
            <a:off x="522288" y="4953000"/>
            <a:ext cx="1270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2</a:t>
            </a:r>
            <a:endParaRPr lang="en-US" sz="1200">
              <a:latin typeface="Arial" charset="0"/>
            </a:endParaRPr>
          </a:p>
        </p:txBody>
      </p:sp>
      <p:sp>
        <p:nvSpPr>
          <p:cNvPr id="32804" name="Rectangle 42"/>
          <p:cNvSpPr>
            <a:spLocks noChangeArrowheads="1"/>
          </p:cNvSpPr>
          <p:nvPr/>
        </p:nvSpPr>
        <p:spPr bwMode="auto">
          <a:xfrm>
            <a:off x="1946275" y="1016000"/>
            <a:ext cx="187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     Odorant binds</a:t>
            </a: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to its receptor.    </a:t>
            </a:r>
          </a:p>
        </p:txBody>
      </p:sp>
      <p:sp>
        <p:nvSpPr>
          <p:cNvPr id="32805" name="Rectangle 43"/>
          <p:cNvSpPr>
            <a:spLocks noChangeArrowheads="1"/>
          </p:cNvSpPr>
          <p:nvPr/>
        </p:nvSpPr>
        <p:spPr bwMode="auto">
          <a:xfrm>
            <a:off x="450850" y="4953000"/>
            <a:ext cx="14192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     Receptor</a:t>
            </a: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activates G 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protein (G</a:t>
            </a:r>
            <a:r>
              <a:rPr lang="en-US" sz="1800" b="1" baseline="-25000">
                <a:solidFill>
                  <a:srgbClr val="0092C8"/>
                </a:solidFill>
                <a:latin typeface="Arial" charset="0"/>
              </a:rPr>
              <a:t>olf</a:t>
            </a:r>
            <a:r>
              <a:rPr lang="en-US" sz="1800" b="1">
                <a:solidFill>
                  <a:srgbClr val="0092C8"/>
                </a:solidFill>
                <a:latin typeface="Arial" charset="0"/>
              </a:rPr>
              <a:t>).</a:t>
            </a:r>
          </a:p>
        </p:txBody>
      </p:sp>
      <p:sp>
        <p:nvSpPr>
          <p:cNvPr id="32806" name="Rectangle 44"/>
          <p:cNvSpPr>
            <a:spLocks noChangeArrowheads="1"/>
          </p:cNvSpPr>
          <p:nvPr/>
        </p:nvSpPr>
        <p:spPr bwMode="auto">
          <a:xfrm>
            <a:off x="2309813" y="4953000"/>
            <a:ext cx="1270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3</a:t>
            </a:r>
            <a:endParaRPr lang="en-US" sz="1200">
              <a:latin typeface="Arial" charset="0"/>
            </a:endParaRPr>
          </a:p>
        </p:txBody>
      </p:sp>
      <p:sp>
        <p:nvSpPr>
          <p:cNvPr id="32807" name="Rectangle 45"/>
          <p:cNvSpPr>
            <a:spLocks noChangeArrowheads="1"/>
          </p:cNvSpPr>
          <p:nvPr/>
        </p:nvSpPr>
        <p:spPr bwMode="auto">
          <a:xfrm>
            <a:off x="2235200" y="4953000"/>
            <a:ext cx="13335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     G protein</a:t>
            </a: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activates 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adenylate 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cyclase.</a:t>
            </a:r>
          </a:p>
        </p:txBody>
      </p:sp>
      <p:sp>
        <p:nvSpPr>
          <p:cNvPr id="32808" name="Rectangle 46"/>
          <p:cNvSpPr>
            <a:spLocks noChangeArrowheads="1"/>
          </p:cNvSpPr>
          <p:nvPr/>
        </p:nvSpPr>
        <p:spPr bwMode="auto">
          <a:xfrm>
            <a:off x="3983038" y="4953000"/>
            <a:ext cx="1270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4</a:t>
            </a:r>
            <a:endParaRPr lang="en-US" sz="1200">
              <a:latin typeface="Arial" charset="0"/>
            </a:endParaRPr>
          </a:p>
        </p:txBody>
      </p:sp>
      <p:sp>
        <p:nvSpPr>
          <p:cNvPr id="32809" name="Rectangle 47"/>
          <p:cNvSpPr>
            <a:spLocks noChangeArrowheads="1"/>
          </p:cNvSpPr>
          <p:nvPr/>
        </p:nvSpPr>
        <p:spPr bwMode="auto">
          <a:xfrm>
            <a:off x="3914775" y="4953000"/>
            <a:ext cx="1905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     Adenylate</a:t>
            </a: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cyclase converts 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ATP to cAMP.</a:t>
            </a:r>
          </a:p>
        </p:txBody>
      </p:sp>
      <p:sp>
        <p:nvSpPr>
          <p:cNvPr id="32810" name="Rectangle 48"/>
          <p:cNvSpPr>
            <a:spLocks noChangeArrowheads="1"/>
          </p:cNvSpPr>
          <p:nvPr/>
        </p:nvSpPr>
        <p:spPr bwMode="auto">
          <a:xfrm>
            <a:off x="6154738" y="4965700"/>
            <a:ext cx="1270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500">
                <a:solidFill>
                  <a:srgbClr val="0092C8"/>
                </a:solidFill>
                <a:latin typeface="Arial Black" charset="0"/>
              </a:rPr>
              <a:t>5</a:t>
            </a:r>
            <a:endParaRPr lang="en-US" sz="1200">
              <a:latin typeface="Arial" charset="0"/>
            </a:endParaRPr>
          </a:p>
        </p:txBody>
      </p:sp>
      <p:sp>
        <p:nvSpPr>
          <p:cNvPr id="32811" name="Rectangle 49"/>
          <p:cNvSpPr>
            <a:spLocks noChangeArrowheads="1"/>
          </p:cNvSpPr>
          <p:nvPr/>
        </p:nvSpPr>
        <p:spPr bwMode="auto">
          <a:xfrm>
            <a:off x="6083300" y="4954588"/>
            <a:ext cx="2641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     cAMP opens a </a:t>
            </a: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cation channel allowing 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Na</a:t>
            </a:r>
            <a:r>
              <a:rPr lang="en-US" sz="1800" b="1" baseline="30000">
                <a:solidFill>
                  <a:srgbClr val="0092C8"/>
                </a:solidFill>
                <a:latin typeface="Arial" charset="0"/>
              </a:rPr>
              <a:t>+</a:t>
            </a:r>
            <a:r>
              <a:rPr lang="en-US" sz="1800" b="1">
                <a:solidFill>
                  <a:srgbClr val="0092C8"/>
                </a:solidFill>
                <a:latin typeface="Arial" charset="0"/>
              </a:rPr>
              <a:t> and Ca</a:t>
            </a:r>
            <a:r>
              <a:rPr lang="en-US" sz="1800" b="1" baseline="30000">
                <a:solidFill>
                  <a:srgbClr val="0092C8"/>
                </a:solidFill>
                <a:latin typeface="Arial" charset="0"/>
              </a:rPr>
              <a:t>2+</a:t>
            </a:r>
            <a:r>
              <a:rPr lang="en-US" sz="1800" b="1">
                <a:solidFill>
                  <a:srgbClr val="0092C8"/>
                </a:solidFill>
                <a:latin typeface="Arial" charset="0"/>
              </a:rPr>
              <a:t> influx and </a:t>
            </a:r>
            <a:endParaRPr lang="en-US" sz="1200" b="1">
              <a:latin typeface="Arial" charset="0"/>
            </a:endParaRPr>
          </a:p>
          <a:p>
            <a:r>
              <a:rPr lang="en-US" sz="1800" b="1">
                <a:solidFill>
                  <a:srgbClr val="0092C8"/>
                </a:solidFill>
                <a:latin typeface="Arial" charset="0"/>
              </a:rPr>
              <a:t>causing depolarization.</a:t>
            </a:r>
            <a:endParaRPr lang="en-US" sz="1200" b="1">
              <a:latin typeface="Arial" charset="0"/>
            </a:endParaRPr>
          </a:p>
        </p:txBody>
      </p:sp>
      <p:sp>
        <p:nvSpPr>
          <p:cNvPr id="32812" name="Rectangle 50"/>
          <p:cNvSpPr>
            <a:spLocks noChangeArrowheads="1"/>
          </p:cNvSpPr>
          <p:nvPr/>
        </p:nvSpPr>
        <p:spPr bwMode="auto">
          <a:xfrm>
            <a:off x="693738" y="1857375"/>
            <a:ext cx="790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Odorant</a:t>
            </a:r>
            <a:endParaRPr lang="en-US" sz="1200" b="1">
              <a:latin typeface="Arial" charset="0"/>
            </a:endParaRPr>
          </a:p>
        </p:txBody>
      </p:sp>
      <p:sp>
        <p:nvSpPr>
          <p:cNvPr id="32813" name="Rectangle 51"/>
          <p:cNvSpPr>
            <a:spLocks noChangeArrowheads="1"/>
          </p:cNvSpPr>
          <p:nvPr/>
        </p:nvSpPr>
        <p:spPr bwMode="auto">
          <a:xfrm>
            <a:off x="2452688" y="2374900"/>
            <a:ext cx="1427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G protein (G</a:t>
            </a:r>
            <a:r>
              <a:rPr lang="en-US" sz="1600" b="1" baseline="-25000">
                <a:solidFill>
                  <a:srgbClr val="231F20"/>
                </a:solidFill>
                <a:latin typeface="Arial" charset="0"/>
              </a:rPr>
              <a:t>olf</a:t>
            </a:r>
            <a:r>
              <a:rPr lang="en-US" sz="1600" b="1">
                <a:solidFill>
                  <a:srgbClr val="231F20"/>
                </a:solidFill>
                <a:latin typeface="Arial" charset="0"/>
              </a:rPr>
              <a:t>)</a:t>
            </a:r>
            <a:endParaRPr lang="en-US" sz="1200" b="1">
              <a:latin typeface="Arial" charset="0"/>
            </a:endParaRPr>
          </a:p>
        </p:txBody>
      </p:sp>
      <p:sp>
        <p:nvSpPr>
          <p:cNvPr id="32814" name="Rectangle 52"/>
          <p:cNvSpPr>
            <a:spLocks noChangeArrowheads="1"/>
          </p:cNvSpPr>
          <p:nvPr/>
        </p:nvSpPr>
        <p:spPr bwMode="auto">
          <a:xfrm>
            <a:off x="484188" y="3806825"/>
            <a:ext cx="879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Receptor</a:t>
            </a:r>
            <a:endParaRPr lang="en-US" sz="1200" b="1">
              <a:latin typeface="Arial" charset="0"/>
            </a:endParaRPr>
          </a:p>
        </p:txBody>
      </p:sp>
      <p:sp>
        <p:nvSpPr>
          <p:cNvPr id="32815" name="Rectangle 53"/>
          <p:cNvSpPr>
            <a:spLocks noChangeArrowheads="1"/>
          </p:cNvSpPr>
          <p:nvPr/>
        </p:nvSpPr>
        <p:spPr bwMode="auto">
          <a:xfrm>
            <a:off x="4313238" y="1917700"/>
            <a:ext cx="1760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Adenylate cyclase</a:t>
            </a:r>
            <a:endParaRPr lang="en-US" sz="1200" b="1">
              <a:latin typeface="Arial" charset="0"/>
            </a:endParaRPr>
          </a:p>
        </p:txBody>
      </p:sp>
      <p:sp>
        <p:nvSpPr>
          <p:cNvPr id="32816" name="Rectangle 54"/>
          <p:cNvSpPr>
            <a:spLocks noChangeArrowheads="1"/>
          </p:cNvSpPr>
          <p:nvPr/>
        </p:nvSpPr>
        <p:spPr bwMode="auto">
          <a:xfrm>
            <a:off x="7197725" y="3321050"/>
            <a:ext cx="14224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231F20"/>
                </a:solidFill>
                <a:latin typeface="Arial" charset="0"/>
              </a:rPr>
              <a:t>Open</a:t>
            </a:r>
          </a:p>
          <a:p>
            <a:pPr algn="ctr"/>
            <a:r>
              <a:rPr lang="en-US" sz="1600" b="1">
                <a:solidFill>
                  <a:srgbClr val="231F20"/>
                </a:solidFill>
                <a:latin typeface="Arial" charset="0"/>
              </a:rPr>
              <a:t>cAMP-gated</a:t>
            </a:r>
            <a:endParaRPr lang="en-US" sz="1200" b="1">
              <a:latin typeface="Arial" charset="0"/>
            </a:endParaRPr>
          </a:p>
          <a:p>
            <a:pPr algn="ctr"/>
            <a:r>
              <a:rPr lang="en-US" sz="1600" b="1">
                <a:solidFill>
                  <a:srgbClr val="231F20"/>
                </a:solidFill>
                <a:latin typeface="Arial" charset="0"/>
              </a:rPr>
              <a:t>cation channel</a:t>
            </a:r>
          </a:p>
        </p:txBody>
      </p:sp>
      <p:sp>
        <p:nvSpPr>
          <p:cNvPr id="32817" name="Rectangle 55"/>
          <p:cNvSpPr>
            <a:spLocks noChangeArrowheads="1"/>
          </p:cNvSpPr>
          <p:nvPr/>
        </p:nvSpPr>
        <p:spPr bwMode="auto">
          <a:xfrm>
            <a:off x="1220788" y="4086225"/>
            <a:ext cx="4397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231F20"/>
                </a:solidFill>
                <a:latin typeface="Arial" charset="0"/>
              </a:rPr>
              <a:t>GDP</a:t>
            </a:r>
            <a:endParaRPr lang="en-US" sz="1200" b="1">
              <a:latin typeface="Arial" charset="0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Sense of Taste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Receptor organs are taste buds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Found on the tongue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On the tops of fungiform papillae 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On the side walls of foliate papillae and circumvallate (vallate) papillae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15.23a</a:t>
            </a:r>
          </a:p>
        </p:txBody>
      </p:sp>
      <p:pic>
        <p:nvPicPr>
          <p:cNvPr id="34819" name="Picture 9" descr="figure_15_23_a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788" y="534988"/>
            <a:ext cx="82296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Freeform 10"/>
          <p:cNvSpPr>
            <a:spLocks/>
          </p:cNvSpPr>
          <p:nvPr/>
        </p:nvSpPr>
        <p:spPr bwMode="auto">
          <a:xfrm>
            <a:off x="4164013" y="4613275"/>
            <a:ext cx="225425" cy="955675"/>
          </a:xfrm>
          <a:custGeom>
            <a:avLst/>
            <a:gdLst>
              <a:gd name="T0" fmla="*/ 72 w 142"/>
              <a:gd name="T1" fmla="*/ 0 h 602"/>
              <a:gd name="T2" fmla="*/ 0 w 142"/>
              <a:gd name="T3" fmla="*/ 602 h 602"/>
              <a:gd name="T4" fmla="*/ 142 w 142"/>
              <a:gd name="T5" fmla="*/ 602 h 602"/>
              <a:gd name="T6" fmla="*/ 0 60000 65536"/>
              <a:gd name="T7" fmla="*/ 0 60000 65536"/>
              <a:gd name="T8" fmla="*/ 0 60000 65536"/>
              <a:gd name="T9" fmla="*/ 0 w 142"/>
              <a:gd name="T10" fmla="*/ 0 h 602"/>
              <a:gd name="T11" fmla="*/ 142 w 142"/>
              <a:gd name="T12" fmla="*/ 602 h 6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2" h="602">
                <a:moveTo>
                  <a:pt x="72" y="0"/>
                </a:moveTo>
                <a:lnTo>
                  <a:pt x="0" y="602"/>
                </a:lnTo>
                <a:lnTo>
                  <a:pt x="142" y="602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Line 11"/>
          <p:cNvSpPr>
            <a:spLocks noChangeShapeType="1"/>
          </p:cNvSpPr>
          <p:nvPr/>
        </p:nvSpPr>
        <p:spPr bwMode="auto">
          <a:xfrm>
            <a:off x="4652963" y="714375"/>
            <a:ext cx="1336675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Freeform 12"/>
          <p:cNvSpPr>
            <a:spLocks/>
          </p:cNvSpPr>
          <p:nvPr/>
        </p:nvSpPr>
        <p:spPr bwMode="auto">
          <a:xfrm>
            <a:off x="5735638" y="1409700"/>
            <a:ext cx="762000" cy="104775"/>
          </a:xfrm>
          <a:custGeom>
            <a:avLst/>
            <a:gdLst>
              <a:gd name="T0" fmla="*/ 0 w 480"/>
              <a:gd name="T1" fmla="*/ 66 h 66"/>
              <a:gd name="T2" fmla="*/ 330 w 480"/>
              <a:gd name="T3" fmla="*/ 0 h 66"/>
              <a:gd name="T4" fmla="*/ 480 w 480"/>
              <a:gd name="T5" fmla="*/ 0 h 66"/>
              <a:gd name="T6" fmla="*/ 0 60000 65536"/>
              <a:gd name="T7" fmla="*/ 0 60000 65536"/>
              <a:gd name="T8" fmla="*/ 0 60000 65536"/>
              <a:gd name="T9" fmla="*/ 0 w 480"/>
              <a:gd name="T10" fmla="*/ 0 h 66"/>
              <a:gd name="T11" fmla="*/ 480 w 480"/>
              <a:gd name="T12" fmla="*/ 66 h 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66">
                <a:moveTo>
                  <a:pt x="0" y="66"/>
                </a:moveTo>
                <a:lnTo>
                  <a:pt x="330" y="0"/>
                </a:lnTo>
                <a:lnTo>
                  <a:pt x="48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Line 13"/>
          <p:cNvSpPr>
            <a:spLocks noChangeShapeType="1"/>
          </p:cNvSpPr>
          <p:nvPr/>
        </p:nvSpPr>
        <p:spPr bwMode="auto">
          <a:xfrm>
            <a:off x="3290888" y="2790825"/>
            <a:ext cx="260350" cy="244475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Line 14"/>
          <p:cNvSpPr>
            <a:spLocks noChangeShapeType="1"/>
          </p:cNvSpPr>
          <p:nvPr/>
        </p:nvSpPr>
        <p:spPr bwMode="auto">
          <a:xfrm>
            <a:off x="3074988" y="2790825"/>
            <a:ext cx="47625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5" name="Line 15"/>
          <p:cNvSpPr>
            <a:spLocks noChangeShapeType="1"/>
          </p:cNvSpPr>
          <p:nvPr/>
        </p:nvSpPr>
        <p:spPr bwMode="auto">
          <a:xfrm>
            <a:off x="5056188" y="1927225"/>
            <a:ext cx="1441450" cy="1588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Line 16"/>
          <p:cNvSpPr>
            <a:spLocks noChangeShapeType="1"/>
          </p:cNvSpPr>
          <p:nvPr/>
        </p:nvSpPr>
        <p:spPr bwMode="auto">
          <a:xfrm>
            <a:off x="4011613" y="4270375"/>
            <a:ext cx="152400" cy="12985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7" name="Rectangle 17"/>
          <p:cNvSpPr>
            <a:spLocks noChangeArrowheads="1"/>
          </p:cNvSpPr>
          <p:nvPr/>
        </p:nvSpPr>
        <p:spPr bwMode="auto">
          <a:xfrm>
            <a:off x="1668463" y="5886450"/>
            <a:ext cx="58293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(a) Taste buds are associated with fungiform,</a:t>
            </a:r>
          </a:p>
          <a:p>
            <a:r>
              <a:rPr lang="en-US" sz="1800">
                <a:latin typeface="Arial Black" charset="0"/>
              </a:rPr>
              <a:t>     </a:t>
            </a:r>
            <a:r>
              <a:rPr lang="en-US" sz="1800">
                <a:solidFill>
                  <a:srgbClr val="231F20"/>
                </a:solidFill>
                <a:latin typeface="Arial Black" charset="0"/>
              </a:rPr>
              <a:t>foliate, and circumvallate (vallate) papillae.</a:t>
            </a:r>
            <a:endParaRPr lang="en-US" sz="1800">
              <a:latin typeface="Arial" charset="0"/>
            </a:endParaRPr>
          </a:p>
        </p:txBody>
      </p:sp>
      <p:sp>
        <p:nvSpPr>
          <p:cNvPr id="34828" name="Rectangle 18"/>
          <p:cNvSpPr>
            <a:spLocks noChangeArrowheads="1"/>
          </p:cNvSpPr>
          <p:nvPr/>
        </p:nvSpPr>
        <p:spPr bwMode="auto">
          <a:xfrm>
            <a:off x="4427538" y="5378450"/>
            <a:ext cx="23241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Fungiform papillae</a:t>
            </a:r>
            <a:endParaRPr lang="en-US" sz="1800">
              <a:latin typeface="Arial" charset="0"/>
            </a:endParaRPr>
          </a:p>
        </p:txBody>
      </p:sp>
      <p:sp>
        <p:nvSpPr>
          <p:cNvPr id="34829" name="Rectangle 19"/>
          <p:cNvSpPr>
            <a:spLocks noChangeArrowheads="1"/>
          </p:cNvSpPr>
          <p:nvPr/>
        </p:nvSpPr>
        <p:spPr bwMode="auto">
          <a:xfrm>
            <a:off x="6011863" y="571500"/>
            <a:ext cx="104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Epiglottis</a:t>
            </a:r>
            <a:endParaRPr lang="en-US" sz="1800" b="1">
              <a:latin typeface="Arial" charset="0"/>
            </a:endParaRPr>
          </a:p>
        </p:txBody>
      </p:sp>
      <p:sp>
        <p:nvSpPr>
          <p:cNvPr id="34830" name="Rectangle 20"/>
          <p:cNvSpPr>
            <a:spLocks noChangeArrowheads="1"/>
          </p:cNvSpPr>
          <p:nvPr/>
        </p:nvSpPr>
        <p:spPr bwMode="auto">
          <a:xfrm>
            <a:off x="6516688" y="1260475"/>
            <a:ext cx="1549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Palatine tonsil</a:t>
            </a:r>
            <a:endParaRPr lang="en-US" sz="1800" b="1">
              <a:latin typeface="Arial" charset="0"/>
            </a:endParaRPr>
          </a:p>
        </p:txBody>
      </p:sp>
      <p:sp>
        <p:nvSpPr>
          <p:cNvPr id="34831" name="Rectangle 21"/>
          <p:cNvSpPr>
            <a:spLocks noChangeArrowheads="1"/>
          </p:cNvSpPr>
          <p:nvPr/>
        </p:nvSpPr>
        <p:spPr bwMode="auto">
          <a:xfrm>
            <a:off x="1081088" y="2603500"/>
            <a:ext cx="19304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Foliate papillae</a:t>
            </a:r>
            <a:endParaRPr lang="en-US" sz="1800">
              <a:latin typeface="Arial" charset="0"/>
            </a:endParaRPr>
          </a:p>
        </p:txBody>
      </p:sp>
      <p:sp>
        <p:nvSpPr>
          <p:cNvPr id="34832" name="Rectangle 22"/>
          <p:cNvSpPr>
            <a:spLocks noChangeArrowheads="1"/>
          </p:cNvSpPr>
          <p:nvPr/>
        </p:nvSpPr>
        <p:spPr bwMode="auto">
          <a:xfrm>
            <a:off x="6516688" y="1781175"/>
            <a:ext cx="1485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Lingual tonsil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Conjunctiva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Transparent membrane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Palpebral conjunctiva lines the eyelids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Bulbar conjunctiva covers the white of the eyes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Produces a lubricating mucous secretion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974013" y="6581775"/>
            <a:ext cx="1166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15.23b</a:t>
            </a:r>
          </a:p>
        </p:txBody>
      </p:sp>
      <p:pic>
        <p:nvPicPr>
          <p:cNvPr id="35843" name="Picture 19" descr="figure_15_23_b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Freeform 20"/>
          <p:cNvSpPr>
            <a:spLocks/>
          </p:cNvSpPr>
          <p:nvPr/>
        </p:nvSpPr>
        <p:spPr bwMode="auto">
          <a:xfrm>
            <a:off x="4521200" y="915988"/>
            <a:ext cx="295275" cy="720725"/>
          </a:xfrm>
          <a:custGeom>
            <a:avLst/>
            <a:gdLst>
              <a:gd name="T0" fmla="*/ 186 w 186"/>
              <a:gd name="T1" fmla="*/ 0 h 454"/>
              <a:gd name="T2" fmla="*/ 186 w 186"/>
              <a:gd name="T3" fmla="*/ 102 h 454"/>
              <a:gd name="T4" fmla="*/ 0 w 186"/>
              <a:gd name="T5" fmla="*/ 454 h 454"/>
              <a:gd name="T6" fmla="*/ 0 60000 65536"/>
              <a:gd name="T7" fmla="*/ 0 60000 65536"/>
              <a:gd name="T8" fmla="*/ 0 60000 65536"/>
              <a:gd name="T9" fmla="*/ 0 w 186"/>
              <a:gd name="T10" fmla="*/ 0 h 454"/>
              <a:gd name="T11" fmla="*/ 186 w 186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" h="454">
                <a:moveTo>
                  <a:pt x="186" y="0"/>
                </a:moveTo>
                <a:lnTo>
                  <a:pt x="186" y="102"/>
                </a:lnTo>
                <a:lnTo>
                  <a:pt x="0" y="454"/>
                </a:lnTo>
              </a:path>
            </a:pathLst>
          </a:cu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5" name="Line 21"/>
          <p:cNvSpPr>
            <a:spLocks noChangeShapeType="1"/>
          </p:cNvSpPr>
          <p:nvPr/>
        </p:nvSpPr>
        <p:spPr bwMode="auto">
          <a:xfrm>
            <a:off x="4816475" y="1077913"/>
            <a:ext cx="1588" cy="968375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Line 22"/>
          <p:cNvSpPr>
            <a:spLocks noChangeShapeType="1"/>
          </p:cNvSpPr>
          <p:nvPr/>
        </p:nvSpPr>
        <p:spPr bwMode="auto">
          <a:xfrm>
            <a:off x="5073650" y="3370263"/>
            <a:ext cx="1588" cy="1768475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7" name="Rectangle 23"/>
          <p:cNvSpPr>
            <a:spLocks noChangeArrowheads="1"/>
          </p:cNvSpPr>
          <p:nvPr/>
        </p:nvSpPr>
        <p:spPr bwMode="auto">
          <a:xfrm>
            <a:off x="2393950" y="5646738"/>
            <a:ext cx="428783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500">
                <a:solidFill>
                  <a:srgbClr val="231F20"/>
                </a:solidFill>
                <a:latin typeface="Arial Black" charset="0"/>
              </a:rPr>
              <a:t>(b) Enlarged section of a</a:t>
            </a:r>
          </a:p>
          <a:p>
            <a:r>
              <a:rPr lang="en-US" sz="2500">
                <a:latin typeface="Arial Black" charset="0"/>
              </a:rPr>
              <a:t>     </a:t>
            </a:r>
            <a:r>
              <a:rPr lang="en-US" sz="2500">
                <a:solidFill>
                  <a:srgbClr val="231F20"/>
                </a:solidFill>
                <a:latin typeface="Arial Black" charset="0"/>
              </a:rPr>
              <a:t>circumvallate papilla.</a:t>
            </a:r>
            <a:endParaRPr lang="en-US" sz="1800">
              <a:latin typeface="Arial" charset="0"/>
            </a:endParaRPr>
          </a:p>
        </p:txBody>
      </p:sp>
      <p:sp>
        <p:nvSpPr>
          <p:cNvPr id="35848" name="Rectangle 24"/>
          <p:cNvSpPr>
            <a:spLocks noChangeArrowheads="1"/>
          </p:cNvSpPr>
          <p:nvPr/>
        </p:nvSpPr>
        <p:spPr bwMode="auto">
          <a:xfrm>
            <a:off x="4314825" y="5135563"/>
            <a:ext cx="149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charset="0"/>
              </a:rPr>
              <a:t>Taste bud</a:t>
            </a:r>
            <a:endParaRPr lang="en-US" sz="1800" b="1">
              <a:latin typeface="Arial" charset="0"/>
            </a:endParaRPr>
          </a:p>
        </p:txBody>
      </p:sp>
      <p:sp>
        <p:nvSpPr>
          <p:cNvPr id="35849" name="Rectangle 25"/>
          <p:cNvSpPr>
            <a:spLocks noChangeArrowheads="1"/>
          </p:cNvSpPr>
          <p:nvPr/>
        </p:nvSpPr>
        <p:spPr bwMode="auto">
          <a:xfrm>
            <a:off x="2933700" y="449263"/>
            <a:ext cx="36861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500">
                <a:solidFill>
                  <a:srgbClr val="231F20"/>
                </a:solidFill>
                <a:latin typeface="Arial Black" charset="0"/>
              </a:rPr>
              <a:t>Circumvallate papilla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Structure of a Taste Bud</a:t>
            </a:r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Flask shaped</a:t>
            </a:r>
          </a:p>
          <a:p>
            <a:pPr eaLnBrk="1" hangingPunct="1"/>
            <a:r>
              <a:rPr lang="en-US"/>
              <a:t>50–100 epithelial cells: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Basal cells—dynamic stem cells 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Gustatory cells—taste cells</a:t>
            </a:r>
          </a:p>
          <a:p>
            <a:pPr lvl="2" eaLnBrk="1" hangingPunct="1"/>
            <a:r>
              <a:rPr lang="en-US">
                <a:ea typeface="ＭＳ Ｐゴシック" charset="-128"/>
              </a:rPr>
              <a:t>Microvilli (gustatory hairs) project through a taste pore to the surface of the epithelium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7983538" y="6581775"/>
            <a:ext cx="1157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15.23c</a:t>
            </a:r>
          </a:p>
        </p:txBody>
      </p:sp>
      <p:pic>
        <p:nvPicPr>
          <p:cNvPr id="37891" name="Picture 9" descr="figure_15_23_c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77825"/>
            <a:ext cx="82296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Freeform 10"/>
          <p:cNvSpPr>
            <a:spLocks/>
          </p:cNvSpPr>
          <p:nvPr/>
        </p:nvSpPr>
        <p:spPr bwMode="auto">
          <a:xfrm>
            <a:off x="3216275" y="1960563"/>
            <a:ext cx="222250" cy="196850"/>
          </a:xfrm>
          <a:custGeom>
            <a:avLst/>
            <a:gdLst>
              <a:gd name="T0" fmla="*/ 4 w 140"/>
              <a:gd name="T1" fmla="*/ 46 h 124"/>
              <a:gd name="T2" fmla="*/ 0 w 140"/>
              <a:gd name="T3" fmla="*/ 32 h 124"/>
              <a:gd name="T4" fmla="*/ 0 w 140"/>
              <a:gd name="T5" fmla="*/ 20 h 124"/>
              <a:gd name="T6" fmla="*/ 0 w 140"/>
              <a:gd name="T7" fmla="*/ 10 h 124"/>
              <a:gd name="T8" fmla="*/ 2 w 140"/>
              <a:gd name="T9" fmla="*/ 6 h 124"/>
              <a:gd name="T10" fmla="*/ 4 w 140"/>
              <a:gd name="T11" fmla="*/ 4 h 124"/>
              <a:gd name="T12" fmla="*/ 8 w 140"/>
              <a:gd name="T13" fmla="*/ 0 h 124"/>
              <a:gd name="T14" fmla="*/ 12 w 140"/>
              <a:gd name="T15" fmla="*/ 0 h 124"/>
              <a:gd name="T16" fmla="*/ 26 w 140"/>
              <a:gd name="T17" fmla="*/ 0 h 124"/>
              <a:gd name="T18" fmla="*/ 46 w 140"/>
              <a:gd name="T19" fmla="*/ 4 h 124"/>
              <a:gd name="T20" fmla="*/ 72 w 140"/>
              <a:gd name="T21" fmla="*/ 16 h 124"/>
              <a:gd name="T22" fmla="*/ 80 w 140"/>
              <a:gd name="T23" fmla="*/ 20 h 124"/>
              <a:gd name="T24" fmla="*/ 92 w 140"/>
              <a:gd name="T25" fmla="*/ 28 h 124"/>
              <a:gd name="T26" fmla="*/ 102 w 140"/>
              <a:gd name="T27" fmla="*/ 34 h 124"/>
              <a:gd name="T28" fmla="*/ 112 w 140"/>
              <a:gd name="T29" fmla="*/ 42 h 124"/>
              <a:gd name="T30" fmla="*/ 120 w 140"/>
              <a:gd name="T31" fmla="*/ 52 h 124"/>
              <a:gd name="T32" fmla="*/ 130 w 140"/>
              <a:gd name="T33" fmla="*/ 68 h 124"/>
              <a:gd name="T34" fmla="*/ 138 w 140"/>
              <a:gd name="T35" fmla="*/ 84 h 124"/>
              <a:gd name="T36" fmla="*/ 140 w 140"/>
              <a:gd name="T37" fmla="*/ 98 h 124"/>
              <a:gd name="T38" fmla="*/ 138 w 140"/>
              <a:gd name="T39" fmla="*/ 110 h 124"/>
              <a:gd name="T40" fmla="*/ 132 w 140"/>
              <a:gd name="T41" fmla="*/ 120 h 124"/>
              <a:gd name="T42" fmla="*/ 130 w 140"/>
              <a:gd name="T43" fmla="*/ 122 h 124"/>
              <a:gd name="T44" fmla="*/ 126 w 140"/>
              <a:gd name="T45" fmla="*/ 124 h 124"/>
              <a:gd name="T46" fmla="*/ 114 w 140"/>
              <a:gd name="T47" fmla="*/ 124 h 124"/>
              <a:gd name="T48" fmla="*/ 100 w 140"/>
              <a:gd name="T49" fmla="*/ 122 h 124"/>
              <a:gd name="T50" fmla="*/ 84 w 140"/>
              <a:gd name="T51" fmla="*/ 118 h 1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0"/>
              <a:gd name="T79" fmla="*/ 0 h 124"/>
              <a:gd name="T80" fmla="*/ 140 w 140"/>
              <a:gd name="T81" fmla="*/ 124 h 12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0" h="124">
                <a:moveTo>
                  <a:pt x="4" y="46"/>
                </a:moveTo>
                <a:lnTo>
                  <a:pt x="0" y="32"/>
                </a:lnTo>
                <a:lnTo>
                  <a:pt x="0" y="2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8" y="0"/>
                </a:lnTo>
                <a:lnTo>
                  <a:pt x="12" y="0"/>
                </a:lnTo>
                <a:lnTo>
                  <a:pt x="26" y="0"/>
                </a:lnTo>
                <a:lnTo>
                  <a:pt x="46" y="4"/>
                </a:lnTo>
                <a:lnTo>
                  <a:pt x="72" y="16"/>
                </a:lnTo>
                <a:lnTo>
                  <a:pt x="80" y="20"/>
                </a:lnTo>
                <a:lnTo>
                  <a:pt x="92" y="28"/>
                </a:lnTo>
                <a:lnTo>
                  <a:pt x="102" y="34"/>
                </a:lnTo>
                <a:lnTo>
                  <a:pt x="112" y="42"/>
                </a:lnTo>
                <a:lnTo>
                  <a:pt x="120" y="52"/>
                </a:lnTo>
                <a:lnTo>
                  <a:pt x="130" y="68"/>
                </a:lnTo>
                <a:lnTo>
                  <a:pt x="138" y="84"/>
                </a:lnTo>
                <a:lnTo>
                  <a:pt x="140" y="98"/>
                </a:lnTo>
                <a:lnTo>
                  <a:pt x="138" y="110"/>
                </a:lnTo>
                <a:lnTo>
                  <a:pt x="132" y="120"/>
                </a:lnTo>
                <a:lnTo>
                  <a:pt x="130" y="122"/>
                </a:lnTo>
                <a:lnTo>
                  <a:pt x="126" y="124"/>
                </a:lnTo>
                <a:lnTo>
                  <a:pt x="114" y="124"/>
                </a:lnTo>
                <a:lnTo>
                  <a:pt x="100" y="122"/>
                </a:lnTo>
                <a:lnTo>
                  <a:pt x="84" y="11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Freeform 11"/>
          <p:cNvSpPr>
            <a:spLocks/>
          </p:cNvSpPr>
          <p:nvPr/>
        </p:nvSpPr>
        <p:spPr bwMode="auto">
          <a:xfrm>
            <a:off x="2971800" y="1595438"/>
            <a:ext cx="298450" cy="371475"/>
          </a:xfrm>
          <a:custGeom>
            <a:avLst/>
            <a:gdLst>
              <a:gd name="T0" fmla="*/ 188 w 188"/>
              <a:gd name="T1" fmla="*/ 234 h 234"/>
              <a:gd name="T2" fmla="*/ 188 w 188"/>
              <a:gd name="T3" fmla="*/ 0 h 234"/>
              <a:gd name="T4" fmla="*/ 0 w 188"/>
              <a:gd name="T5" fmla="*/ 0 h 234"/>
              <a:gd name="T6" fmla="*/ 0 60000 65536"/>
              <a:gd name="T7" fmla="*/ 0 60000 65536"/>
              <a:gd name="T8" fmla="*/ 0 60000 65536"/>
              <a:gd name="T9" fmla="*/ 0 w 188"/>
              <a:gd name="T10" fmla="*/ 0 h 234"/>
              <a:gd name="T11" fmla="*/ 188 w 188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8" h="234">
                <a:moveTo>
                  <a:pt x="188" y="234"/>
                </a:moveTo>
                <a:lnTo>
                  <a:pt x="188" y="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Line 12"/>
          <p:cNvSpPr>
            <a:spLocks noChangeShapeType="1"/>
          </p:cNvSpPr>
          <p:nvPr/>
        </p:nvSpPr>
        <p:spPr bwMode="auto">
          <a:xfrm flipH="1" flipV="1">
            <a:off x="4721225" y="2468563"/>
            <a:ext cx="31750" cy="7683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5" name="Freeform 13"/>
          <p:cNvSpPr>
            <a:spLocks/>
          </p:cNvSpPr>
          <p:nvPr/>
        </p:nvSpPr>
        <p:spPr bwMode="auto">
          <a:xfrm>
            <a:off x="4600575" y="2655888"/>
            <a:ext cx="152400" cy="914400"/>
          </a:xfrm>
          <a:custGeom>
            <a:avLst/>
            <a:gdLst>
              <a:gd name="T0" fmla="*/ 96 w 96"/>
              <a:gd name="T1" fmla="*/ 576 h 576"/>
              <a:gd name="T2" fmla="*/ 96 w 96"/>
              <a:gd name="T3" fmla="*/ 366 h 576"/>
              <a:gd name="T4" fmla="*/ 0 w 96"/>
              <a:gd name="T5" fmla="*/ 0 h 576"/>
              <a:gd name="T6" fmla="*/ 0 60000 65536"/>
              <a:gd name="T7" fmla="*/ 0 60000 65536"/>
              <a:gd name="T8" fmla="*/ 0 60000 65536"/>
              <a:gd name="T9" fmla="*/ 0 w 96"/>
              <a:gd name="T10" fmla="*/ 0 h 576"/>
              <a:gd name="T11" fmla="*/ 96 w 9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576">
                <a:moveTo>
                  <a:pt x="96" y="576"/>
                </a:moveTo>
                <a:lnTo>
                  <a:pt x="96" y="366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Freeform 14"/>
          <p:cNvSpPr>
            <a:spLocks/>
          </p:cNvSpPr>
          <p:nvPr/>
        </p:nvSpPr>
        <p:spPr bwMode="auto">
          <a:xfrm>
            <a:off x="5654675" y="1189038"/>
            <a:ext cx="663575" cy="581025"/>
          </a:xfrm>
          <a:custGeom>
            <a:avLst/>
            <a:gdLst>
              <a:gd name="T0" fmla="*/ 0 w 418"/>
              <a:gd name="T1" fmla="*/ 366 h 366"/>
              <a:gd name="T2" fmla="*/ 302 w 418"/>
              <a:gd name="T3" fmla="*/ 0 h 366"/>
              <a:gd name="T4" fmla="*/ 418 w 418"/>
              <a:gd name="T5" fmla="*/ 0 h 366"/>
              <a:gd name="T6" fmla="*/ 0 60000 65536"/>
              <a:gd name="T7" fmla="*/ 0 60000 65536"/>
              <a:gd name="T8" fmla="*/ 0 60000 65536"/>
              <a:gd name="T9" fmla="*/ 0 w 418"/>
              <a:gd name="T10" fmla="*/ 0 h 366"/>
              <a:gd name="T11" fmla="*/ 418 w 418"/>
              <a:gd name="T12" fmla="*/ 366 h 3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" h="366">
                <a:moveTo>
                  <a:pt x="0" y="366"/>
                </a:moveTo>
                <a:lnTo>
                  <a:pt x="302" y="0"/>
                </a:lnTo>
                <a:lnTo>
                  <a:pt x="418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7" name="Freeform 15"/>
          <p:cNvSpPr>
            <a:spLocks/>
          </p:cNvSpPr>
          <p:nvPr/>
        </p:nvSpPr>
        <p:spPr bwMode="auto">
          <a:xfrm>
            <a:off x="3219450" y="1963738"/>
            <a:ext cx="222250" cy="196850"/>
          </a:xfrm>
          <a:custGeom>
            <a:avLst/>
            <a:gdLst>
              <a:gd name="T0" fmla="*/ 4 w 140"/>
              <a:gd name="T1" fmla="*/ 46 h 124"/>
              <a:gd name="T2" fmla="*/ 0 w 140"/>
              <a:gd name="T3" fmla="*/ 32 h 124"/>
              <a:gd name="T4" fmla="*/ 0 w 140"/>
              <a:gd name="T5" fmla="*/ 20 h 124"/>
              <a:gd name="T6" fmla="*/ 0 w 140"/>
              <a:gd name="T7" fmla="*/ 10 h 124"/>
              <a:gd name="T8" fmla="*/ 2 w 140"/>
              <a:gd name="T9" fmla="*/ 6 h 124"/>
              <a:gd name="T10" fmla="*/ 4 w 140"/>
              <a:gd name="T11" fmla="*/ 4 h 124"/>
              <a:gd name="T12" fmla="*/ 8 w 140"/>
              <a:gd name="T13" fmla="*/ 0 h 124"/>
              <a:gd name="T14" fmla="*/ 12 w 140"/>
              <a:gd name="T15" fmla="*/ 0 h 124"/>
              <a:gd name="T16" fmla="*/ 26 w 140"/>
              <a:gd name="T17" fmla="*/ 0 h 124"/>
              <a:gd name="T18" fmla="*/ 46 w 140"/>
              <a:gd name="T19" fmla="*/ 4 h 124"/>
              <a:gd name="T20" fmla="*/ 72 w 140"/>
              <a:gd name="T21" fmla="*/ 16 h 124"/>
              <a:gd name="T22" fmla="*/ 80 w 140"/>
              <a:gd name="T23" fmla="*/ 20 h 124"/>
              <a:gd name="T24" fmla="*/ 92 w 140"/>
              <a:gd name="T25" fmla="*/ 28 h 124"/>
              <a:gd name="T26" fmla="*/ 102 w 140"/>
              <a:gd name="T27" fmla="*/ 34 h 124"/>
              <a:gd name="T28" fmla="*/ 112 w 140"/>
              <a:gd name="T29" fmla="*/ 42 h 124"/>
              <a:gd name="T30" fmla="*/ 120 w 140"/>
              <a:gd name="T31" fmla="*/ 52 h 124"/>
              <a:gd name="T32" fmla="*/ 130 w 140"/>
              <a:gd name="T33" fmla="*/ 68 h 124"/>
              <a:gd name="T34" fmla="*/ 138 w 140"/>
              <a:gd name="T35" fmla="*/ 84 h 124"/>
              <a:gd name="T36" fmla="*/ 140 w 140"/>
              <a:gd name="T37" fmla="*/ 98 h 124"/>
              <a:gd name="T38" fmla="*/ 138 w 140"/>
              <a:gd name="T39" fmla="*/ 110 h 124"/>
              <a:gd name="T40" fmla="*/ 132 w 140"/>
              <a:gd name="T41" fmla="*/ 120 h 124"/>
              <a:gd name="T42" fmla="*/ 130 w 140"/>
              <a:gd name="T43" fmla="*/ 122 h 124"/>
              <a:gd name="T44" fmla="*/ 126 w 140"/>
              <a:gd name="T45" fmla="*/ 124 h 124"/>
              <a:gd name="T46" fmla="*/ 114 w 140"/>
              <a:gd name="T47" fmla="*/ 124 h 124"/>
              <a:gd name="T48" fmla="*/ 100 w 140"/>
              <a:gd name="T49" fmla="*/ 122 h 124"/>
              <a:gd name="T50" fmla="*/ 84 w 140"/>
              <a:gd name="T51" fmla="*/ 118 h 1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0"/>
              <a:gd name="T79" fmla="*/ 0 h 124"/>
              <a:gd name="T80" fmla="*/ 140 w 140"/>
              <a:gd name="T81" fmla="*/ 124 h 12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0" h="124">
                <a:moveTo>
                  <a:pt x="4" y="46"/>
                </a:moveTo>
                <a:lnTo>
                  <a:pt x="0" y="32"/>
                </a:lnTo>
                <a:lnTo>
                  <a:pt x="0" y="2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8" y="0"/>
                </a:lnTo>
                <a:lnTo>
                  <a:pt x="12" y="0"/>
                </a:lnTo>
                <a:lnTo>
                  <a:pt x="26" y="0"/>
                </a:lnTo>
                <a:lnTo>
                  <a:pt x="46" y="4"/>
                </a:lnTo>
                <a:lnTo>
                  <a:pt x="72" y="16"/>
                </a:lnTo>
                <a:lnTo>
                  <a:pt x="80" y="20"/>
                </a:lnTo>
                <a:lnTo>
                  <a:pt x="92" y="28"/>
                </a:lnTo>
                <a:lnTo>
                  <a:pt x="102" y="34"/>
                </a:lnTo>
                <a:lnTo>
                  <a:pt x="112" y="42"/>
                </a:lnTo>
                <a:lnTo>
                  <a:pt x="120" y="52"/>
                </a:lnTo>
                <a:lnTo>
                  <a:pt x="130" y="68"/>
                </a:lnTo>
                <a:lnTo>
                  <a:pt x="138" y="84"/>
                </a:lnTo>
                <a:lnTo>
                  <a:pt x="140" y="98"/>
                </a:lnTo>
                <a:lnTo>
                  <a:pt x="138" y="110"/>
                </a:lnTo>
                <a:lnTo>
                  <a:pt x="132" y="120"/>
                </a:lnTo>
                <a:lnTo>
                  <a:pt x="130" y="122"/>
                </a:lnTo>
                <a:lnTo>
                  <a:pt x="126" y="124"/>
                </a:lnTo>
                <a:lnTo>
                  <a:pt x="114" y="124"/>
                </a:lnTo>
                <a:lnTo>
                  <a:pt x="100" y="122"/>
                </a:lnTo>
                <a:lnTo>
                  <a:pt x="84" y="118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Freeform 16"/>
          <p:cNvSpPr>
            <a:spLocks/>
          </p:cNvSpPr>
          <p:nvPr/>
        </p:nvSpPr>
        <p:spPr bwMode="auto">
          <a:xfrm>
            <a:off x="2949575" y="1585913"/>
            <a:ext cx="323850" cy="371475"/>
          </a:xfrm>
          <a:custGeom>
            <a:avLst/>
            <a:gdLst>
              <a:gd name="T0" fmla="*/ 204 w 204"/>
              <a:gd name="T1" fmla="*/ 234 h 234"/>
              <a:gd name="T2" fmla="*/ 204 w 204"/>
              <a:gd name="T3" fmla="*/ 0 h 234"/>
              <a:gd name="T4" fmla="*/ 0 w 204"/>
              <a:gd name="T5" fmla="*/ 0 h 234"/>
              <a:gd name="T6" fmla="*/ 0 60000 65536"/>
              <a:gd name="T7" fmla="*/ 0 60000 65536"/>
              <a:gd name="T8" fmla="*/ 0 60000 65536"/>
              <a:gd name="T9" fmla="*/ 0 w 204"/>
              <a:gd name="T10" fmla="*/ 0 h 234"/>
              <a:gd name="T11" fmla="*/ 204 w 204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" h="234">
                <a:moveTo>
                  <a:pt x="204" y="234"/>
                </a:moveTo>
                <a:lnTo>
                  <a:pt x="204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9" name="Line 17"/>
          <p:cNvSpPr>
            <a:spLocks noChangeShapeType="1"/>
          </p:cNvSpPr>
          <p:nvPr/>
        </p:nvSpPr>
        <p:spPr bwMode="auto">
          <a:xfrm flipH="1" flipV="1">
            <a:off x="4718050" y="2459038"/>
            <a:ext cx="31750" cy="7683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0" name="Freeform 18"/>
          <p:cNvSpPr>
            <a:spLocks/>
          </p:cNvSpPr>
          <p:nvPr/>
        </p:nvSpPr>
        <p:spPr bwMode="auto">
          <a:xfrm>
            <a:off x="4597400" y="2646363"/>
            <a:ext cx="152400" cy="914400"/>
          </a:xfrm>
          <a:custGeom>
            <a:avLst/>
            <a:gdLst>
              <a:gd name="T0" fmla="*/ 96 w 96"/>
              <a:gd name="T1" fmla="*/ 576 h 576"/>
              <a:gd name="T2" fmla="*/ 96 w 96"/>
              <a:gd name="T3" fmla="*/ 366 h 576"/>
              <a:gd name="T4" fmla="*/ 0 w 96"/>
              <a:gd name="T5" fmla="*/ 0 h 576"/>
              <a:gd name="T6" fmla="*/ 0 60000 65536"/>
              <a:gd name="T7" fmla="*/ 0 60000 65536"/>
              <a:gd name="T8" fmla="*/ 0 60000 65536"/>
              <a:gd name="T9" fmla="*/ 0 w 96"/>
              <a:gd name="T10" fmla="*/ 0 h 576"/>
              <a:gd name="T11" fmla="*/ 96 w 96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576">
                <a:moveTo>
                  <a:pt x="96" y="576"/>
                </a:moveTo>
                <a:lnTo>
                  <a:pt x="96" y="3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1" name="Line 19"/>
          <p:cNvSpPr>
            <a:spLocks noChangeShapeType="1"/>
          </p:cNvSpPr>
          <p:nvPr/>
        </p:nvSpPr>
        <p:spPr bwMode="auto">
          <a:xfrm>
            <a:off x="4625975" y="4252913"/>
            <a:ext cx="63500" cy="422275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Freeform 20"/>
          <p:cNvSpPr>
            <a:spLocks/>
          </p:cNvSpPr>
          <p:nvPr/>
        </p:nvSpPr>
        <p:spPr bwMode="auto">
          <a:xfrm>
            <a:off x="4587875" y="4087813"/>
            <a:ext cx="38100" cy="908050"/>
          </a:xfrm>
          <a:custGeom>
            <a:avLst/>
            <a:gdLst>
              <a:gd name="T0" fmla="*/ 24 w 24"/>
              <a:gd name="T1" fmla="*/ 0 h 572"/>
              <a:gd name="T2" fmla="*/ 24 w 24"/>
              <a:gd name="T3" fmla="*/ 104 h 572"/>
              <a:gd name="T4" fmla="*/ 0 w 24"/>
              <a:gd name="T5" fmla="*/ 572 h 572"/>
              <a:gd name="T6" fmla="*/ 0 60000 65536"/>
              <a:gd name="T7" fmla="*/ 0 60000 65536"/>
              <a:gd name="T8" fmla="*/ 0 60000 65536"/>
              <a:gd name="T9" fmla="*/ 0 w 24"/>
              <a:gd name="T10" fmla="*/ 0 h 572"/>
              <a:gd name="T11" fmla="*/ 24 w 24"/>
              <a:gd name="T12" fmla="*/ 572 h 5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572">
                <a:moveTo>
                  <a:pt x="24" y="0"/>
                </a:moveTo>
                <a:lnTo>
                  <a:pt x="24" y="104"/>
                </a:lnTo>
                <a:lnTo>
                  <a:pt x="0" y="572"/>
                </a:lnTo>
              </a:path>
            </a:pathLst>
          </a:cu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Line 21"/>
          <p:cNvSpPr>
            <a:spLocks noChangeShapeType="1"/>
          </p:cNvSpPr>
          <p:nvPr/>
        </p:nvSpPr>
        <p:spPr bwMode="auto">
          <a:xfrm>
            <a:off x="4629150" y="4243388"/>
            <a:ext cx="63500" cy="422275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4" name="Freeform 22"/>
          <p:cNvSpPr>
            <a:spLocks/>
          </p:cNvSpPr>
          <p:nvPr/>
        </p:nvSpPr>
        <p:spPr bwMode="auto">
          <a:xfrm>
            <a:off x="4591050" y="4078288"/>
            <a:ext cx="38100" cy="908050"/>
          </a:xfrm>
          <a:custGeom>
            <a:avLst/>
            <a:gdLst>
              <a:gd name="T0" fmla="*/ 24 w 24"/>
              <a:gd name="T1" fmla="*/ 0 h 572"/>
              <a:gd name="T2" fmla="*/ 24 w 24"/>
              <a:gd name="T3" fmla="*/ 104 h 572"/>
              <a:gd name="T4" fmla="*/ 0 w 24"/>
              <a:gd name="T5" fmla="*/ 572 h 572"/>
              <a:gd name="T6" fmla="*/ 0 60000 65536"/>
              <a:gd name="T7" fmla="*/ 0 60000 65536"/>
              <a:gd name="T8" fmla="*/ 0 60000 65536"/>
              <a:gd name="T9" fmla="*/ 0 w 24"/>
              <a:gd name="T10" fmla="*/ 0 h 572"/>
              <a:gd name="T11" fmla="*/ 24 w 24"/>
              <a:gd name="T12" fmla="*/ 572 h 5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" h="572">
                <a:moveTo>
                  <a:pt x="24" y="0"/>
                </a:moveTo>
                <a:lnTo>
                  <a:pt x="24" y="104"/>
                </a:lnTo>
                <a:lnTo>
                  <a:pt x="0" y="572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5" name="Freeform 23"/>
          <p:cNvSpPr>
            <a:spLocks/>
          </p:cNvSpPr>
          <p:nvPr/>
        </p:nvSpPr>
        <p:spPr bwMode="auto">
          <a:xfrm>
            <a:off x="5670550" y="1173163"/>
            <a:ext cx="663575" cy="581025"/>
          </a:xfrm>
          <a:custGeom>
            <a:avLst/>
            <a:gdLst>
              <a:gd name="T0" fmla="*/ 0 w 418"/>
              <a:gd name="T1" fmla="*/ 366 h 366"/>
              <a:gd name="T2" fmla="*/ 302 w 418"/>
              <a:gd name="T3" fmla="*/ 0 h 366"/>
              <a:gd name="T4" fmla="*/ 418 w 418"/>
              <a:gd name="T5" fmla="*/ 0 h 366"/>
              <a:gd name="T6" fmla="*/ 0 60000 65536"/>
              <a:gd name="T7" fmla="*/ 0 60000 65536"/>
              <a:gd name="T8" fmla="*/ 0 60000 65536"/>
              <a:gd name="T9" fmla="*/ 0 w 418"/>
              <a:gd name="T10" fmla="*/ 0 h 366"/>
              <a:gd name="T11" fmla="*/ 418 w 418"/>
              <a:gd name="T12" fmla="*/ 366 h 3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8" h="366">
                <a:moveTo>
                  <a:pt x="0" y="366"/>
                </a:moveTo>
                <a:lnTo>
                  <a:pt x="302" y="0"/>
                </a:lnTo>
                <a:lnTo>
                  <a:pt x="418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6" name="Line 24"/>
          <p:cNvSpPr>
            <a:spLocks noChangeShapeType="1"/>
          </p:cNvSpPr>
          <p:nvPr/>
        </p:nvSpPr>
        <p:spPr bwMode="auto">
          <a:xfrm>
            <a:off x="3832225" y="2211388"/>
            <a:ext cx="1588" cy="13589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7" name="Line 25"/>
          <p:cNvSpPr>
            <a:spLocks noChangeShapeType="1"/>
          </p:cNvSpPr>
          <p:nvPr/>
        </p:nvSpPr>
        <p:spPr bwMode="auto">
          <a:xfrm>
            <a:off x="3832225" y="4087813"/>
            <a:ext cx="1588" cy="127635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8" name="Freeform 26"/>
          <p:cNvSpPr>
            <a:spLocks/>
          </p:cNvSpPr>
          <p:nvPr/>
        </p:nvSpPr>
        <p:spPr bwMode="auto">
          <a:xfrm>
            <a:off x="5851525" y="1938338"/>
            <a:ext cx="15875" cy="1625600"/>
          </a:xfrm>
          <a:custGeom>
            <a:avLst/>
            <a:gdLst>
              <a:gd name="T0" fmla="*/ 0 w 10"/>
              <a:gd name="T1" fmla="*/ 1024 h 1024"/>
              <a:gd name="T2" fmla="*/ 0 w 10"/>
              <a:gd name="T3" fmla="*/ 946 h 1024"/>
              <a:gd name="T4" fmla="*/ 10 w 10"/>
              <a:gd name="T5" fmla="*/ 0 h 1024"/>
              <a:gd name="T6" fmla="*/ 0 60000 65536"/>
              <a:gd name="T7" fmla="*/ 0 60000 65536"/>
              <a:gd name="T8" fmla="*/ 0 60000 65536"/>
              <a:gd name="T9" fmla="*/ 0 w 10"/>
              <a:gd name="T10" fmla="*/ 0 h 1024"/>
              <a:gd name="T11" fmla="*/ 10 w 10"/>
              <a:gd name="T12" fmla="*/ 1024 h 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024">
                <a:moveTo>
                  <a:pt x="0" y="1024"/>
                </a:moveTo>
                <a:lnTo>
                  <a:pt x="0" y="946"/>
                </a:lnTo>
                <a:lnTo>
                  <a:pt x="1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9" name="Freeform 27"/>
          <p:cNvSpPr>
            <a:spLocks/>
          </p:cNvSpPr>
          <p:nvPr/>
        </p:nvSpPr>
        <p:spPr bwMode="auto">
          <a:xfrm>
            <a:off x="5149850" y="4052888"/>
            <a:ext cx="720725" cy="1063625"/>
          </a:xfrm>
          <a:custGeom>
            <a:avLst/>
            <a:gdLst>
              <a:gd name="T0" fmla="*/ 454 w 454"/>
              <a:gd name="T1" fmla="*/ 0 h 670"/>
              <a:gd name="T2" fmla="*/ 454 w 454"/>
              <a:gd name="T3" fmla="*/ 132 h 670"/>
              <a:gd name="T4" fmla="*/ 0 w 454"/>
              <a:gd name="T5" fmla="*/ 670 h 670"/>
              <a:gd name="T6" fmla="*/ 0 60000 65536"/>
              <a:gd name="T7" fmla="*/ 0 60000 65536"/>
              <a:gd name="T8" fmla="*/ 0 60000 65536"/>
              <a:gd name="T9" fmla="*/ 0 w 454"/>
              <a:gd name="T10" fmla="*/ 0 h 670"/>
              <a:gd name="T11" fmla="*/ 454 w 454"/>
              <a:gd name="T12" fmla="*/ 670 h 6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670">
                <a:moveTo>
                  <a:pt x="454" y="0"/>
                </a:moveTo>
                <a:lnTo>
                  <a:pt x="454" y="132"/>
                </a:lnTo>
                <a:lnTo>
                  <a:pt x="0" y="67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0" name="Freeform 28"/>
          <p:cNvSpPr>
            <a:spLocks/>
          </p:cNvSpPr>
          <p:nvPr/>
        </p:nvSpPr>
        <p:spPr bwMode="auto">
          <a:xfrm>
            <a:off x="5930900" y="2630488"/>
            <a:ext cx="1019175" cy="711200"/>
          </a:xfrm>
          <a:custGeom>
            <a:avLst/>
            <a:gdLst>
              <a:gd name="T0" fmla="*/ 642 w 642"/>
              <a:gd name="T1" fmla="*/ 448 h 448"/>
              <a:gd name="T2" fmla="*/ 642 w 642"/>
              <a:gd name="T3" fmla="*/ 340 h 448"/>
              <a:gd name="T4" fmla="*/ 0 w 642"/>
              <a:gd name="T5" fmla="*/ 0 h 448"/>
              <a:gd name="T6" fmla="*/ 0 60000 65536"/>
              <a:gd name="T7" fmla="*/ 0 60000 65536"/>
              <a:gd name="T8" fmla="*/ 0 60000 65536"/>
              <a:gd name="T9" fmla="*/ 0 w 642"/>
              <a:gd name="T10" fmla="*/ 0 h 448"/>
              <a:gd name="T11" fmla="*/ 642 w 642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2" h="448">
                <a:moveTo>
                  <a:pt x="642" y="448"/>
                </a:moveTo>
                <a:lnTo>
                  <a:pt x="642" y="340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1" name="Freeform 29"/>
          <p:cNvSpPr>
            <a:spLocks/>
          </p:cNvSpPr>
          <p:nvPr/>
        </p:nvSpPr>
        <p:spPr bwMode="auto">
          <a:xfrm>
            <a:off x="5168900" y="4354513"/>
            <a:ext cx="1781175" cy="1235075"/>
          </a:xfrm>
          <a:custGeom>
            <a:avLst/>
            <a:gdLst>
              <a:gd name="T0" fmla="*/ 1122 w 1122"/>
              <a:gd name="T1" fmla="*/ 0 h 778"/>
              <a:gd name="T2" fmla="*/ 1122 w 1122"/>
              <a:gd name="T3" fmla="*/ 106 h 778"/>
              <a:gd name="T4" fmla="*/ 0 w 1122"/>
              <a:gd name="T5" fmla="*/ 778 h 778"/>
              <a:gd name="T6" fmla="*/ 0 60000 65536"/>
              <a:gd name="T7" fmla="*/ 0 60000 65536"/>
              <a:gd name="T8" fmla="*/ 0 60000 65536"/>
              <a:gd name="T9" fmla="*/ 0 w 1122"/>
              <a:gd name="T10" fmla="*/ 0 h 778"/>
              <a:gd name="T11" fmla="*/ 1122 w 1122"/>
              <a:gd name="T12" fmla="*/ 778 h 7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2" h="778">
                <a:moveTo>
                  <a:pt x="1122" y="0"/>
                </a:moveTo>
                <a:lnTo>
                  <a:pt x="1122" y="106"/>
                </a:lnTo>
                <a:lnTo>
                  <a:pt x="0" y="778"/>
                </a:lnTo>
              </a:path>
            </a:pathLst>
          </a:cu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2" name="Line 30"/>
          <p:cNvSpPr>
            <a:spLocks noChangeShapeType="1"/>
          </p:cNvSpPr>
          <p:nvPr/>
        </p:nvSpPr>
        <p:spPr bwMode="auto">
          <a:xfrm>
            <a:off x="2940050" y="976313"/>
            <a:ext cx="330200" cy="1587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3" name="Line 31"/>
          <p:cNvSpPr>
            <a:spLocks noChangeShapeType="1"/>
          </p:cNvSpPr>
          <p:nvPr/>
        </p:nvSpPr>
        <p:spPr bwMode="auto">
          <a:xfrm>
            <a:off x="3829050" y="2201863"/>
            <a:ext cx="1588" cy="135890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4" name="Line 32"/>
          <p:cNvSpPr>
            <a:spLocks noChangeShapeType="1"/>
          </p:cNvSpPr>
          <p:nvPr/>
        </p:nvSpPr>
        <p:spPr bwMode="auto">
          <a:xfrm>
            <a:off x="3829050" y="4078288"/>
            <a:ext cx="1588" cy="1276350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5" name="Freeform 33"/>
          <p:cNvSpPr>
            <a:spLocks/>
          </p:cNvSpPr>
          <p:nvPr/>
        </p:nvSpPr>
        <p:spPr bwMode="auto">
          <a:xfrm>
            <a:off x="5861050" y="1928813"/>
            <a:ext cx="15875" cy="1625600"/>
          </a:xfrm>
          <a:custGeom>
            <a:avLst/>
            <a:gdLst>
              <a:gd name="T0" fmla="*/ 0 w 10"/>
              <a:gd name="T1" fmla="*/ 1024 h 1024"/>
              <a:gd name="T2" fmla="*/ 0 w 10"/>
              <a:gd name="T3" fmla="*/ 946 h 1024"/>
              <a:gd name="T4" fmla="*/ 10 w 10"/>
              <a:gd name="T5" fmla="*/ 0 h 1024"/>
              <a:gd name="T6" fmla="*/ 0 60000 65536"/>
              <a:gd name="T7" fmla="*/ 0 60000 65536"/>
              <a:gd name="T8" fmla="*/ 0 60000 65536"/>
              <a:gd name="T9" fmla="*/ 0 w 10"/>
              <a:gd name="T10" fmla="*/ 0 h 1024"/>
              <a:gd name="T11" fmla="*/ 10 w 10"/>
              <a:gd name="T12" fmla="*/ 1024 h 10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" h="1024">
                <a:moveTo>
                  <a:pt x="0" y="1024"/>
                </a:moveTo>
                <a:lnTo>
                  <a:pt x="0" y="946"/>
                </a:lnTo>
                <a:lnTo>
                  <a:pt x="1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6" name="Freeform 34"/>
          <p:cNvSpPr>
            <a:spLocks/>
          </p:cNvSpPr>
          <p:nvPr/>
        </p:nvSpPr>
        <p:spPr bwMode="auto">
          <a:xfrm>
            <a:off x="5140325" y="4075113"/>
            <a:ext cx="720725" cy="1063625"/>
          </a:xfrm>
          <a:custGeom>
            <a:avLst/>
            <a:gdLst>
              <a:gd name="T0" fmla="*/ 454 w 454"/>
              <a:gd name="T1" fmla="*/ 0 h 670"/>
              <a:gd name="T2" fmla="*/ 454 w 454"/>
              <a:gd name="T3" fmla="*/ 132 h 670"/>
              <a:gd name="T4" fmla="*/ 0 w 454"/>
              <a:gd name="T5" fmla="*/ 670 h 670"/>
              <a:gd name="T6" fmla="*/ 0 60000 65536"/>
              <a:gd name="T7" fmla="*/ 0 60000 65536"/>
              <a:gd name="T8" fmla="*/ 0 60000 65536"/>
              <a:gd name="T9" fmla="*/ 0 w 454"/>
              <a:gd name="T10" fmla="*/ 0 h 670"/>
              <a:gd name="T11" fmla="*/ 454 w 454"/>
              <a:gd name="T12" fmla="*/ 670 h 67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670">
                <a:moveTo>
                  <a:pt x="454" y="0"/>
                </a:moveTo>
                <a:lnTo>
                  <a:pt x="454" y="132"/>
                </a:lnTo>
                <a:lnTo>
                  <a:pt x="0" y="67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7" name="Freeform 35"/>
          <p:cNvSpPr>
            <a:spLocks/>
          </p:cNvSpPr>
          <p:nvPr/>
        </p:nvSpPr>
        <p:spPr bwMode="auto">
          <a:xfrm>
            <a:off x="5921375" y="2627313"/>
            <a:ext cx="1019175" cy="711200"/>
          </a:xfrm>
          <a:custGeom>
            <a:avLst/>
            <a:gdLst>
              <a:gd name="T0" fmla="*/ 642 w 642"/>
              <a:gd name="T1" fmla="*/ 448 h 448"/>
              <a:gd name="T2" fmla="*/ 642 w 642"/>
              <a:gd name="T3" fmla="*/ 340 h 448"/>
              <a:gd name="T4" fmla="*/ 0 w 642"/>
              <a:gd name="T5" fmla="*/ 0 h 448"/>
              <a:gd name="T6" fmla="*/ 0 60000 65536"/>
              <a:gd name="T7" fmla="*/ 0 60000 65536"/>
              <a:gd name="T8" fmla="*/ 0 60000 65536"/>
              <a:gd name="T9" fmla="*/ 0 w 642"/>
              <a:gd name="T10" fmla="*/ 0 h 448"/>
              <a:gd name="T11" fmla="*/ 642 w 642"/>
              <a:gd name="T12" fmla="*/ 448 h 4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2" h="448">
                <a:moveTo>
                  <a:pt x="642" y="448"/>
                </a:moveTo>
                <a:lnTo>
                  <a:pt x="642" y="34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8" name="Freeform 36"/>
          <p:cNvSpPr>
            <a:spLocks/>
          </p:cNvSpPr>
          <p:nvPr/>
        </p:nvSpPr>
        <p:spPr bwMode="auto">
          <a:xfrm>
            <a:off x="5159375" y="4370388"/>
            <a:ext cx="1781175" cy="1235075"/>
          </a:xfrm>
          <a:custGeom>
            <a:avLst/>
            <a:gdLst>
              <a:gd name="T0" fmla="*/ 1122 w 1122"/>
              <a:gd name="T1" fmla="*/ 0 h 778"/>
              <a:gd name="T2" fmla="*/ 1122 w 1122"/>
              <a:gd name="T3" fmla="*/ 106 h 778"/>
              <a:gd name="T4" fmla="*/ 0 w 1122"/>
              <a:gd name="T5" fmla="*/ 778 h 778"/>
              <a:gd name="T6" fmla="*/ 0 60000 65536"/>
              <a:gd name="T7" fmla="*/ 0 60000 65536"/>
              <a:gd name="T8" fmla="*/ 0 60000 65536"/>
              <a:gd name="T9" fmla="*/ 0 w 1122"/>
              <a:gd name="T10" fmla="*/ 0 h 778"/>
              <a:gd name="T11" fmla="*/ 1122 w 1122"/>
              <a:gd name="T12" fmla="*/ 778 h 7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2" h="778">
                <a:moveTo>
                  <a:pt x="1122" y="0"/>
                </a:moveTo>
                <a:lnTo>
                  <a:pt x="1122" y="106"/>
                </a:lnTo>
                <a:lnTo>
                  <a:pt x="0" y="778"/>
                </a:lnTo>
              </a:path>
            </a:pathLst>
          </a:cu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19" name="Line 37"/>
          <p:cNvSpPr>
            <a:spLocks noChangeShapeType="1"/>
          </p:cNvSpPr>
          <p:nvPr/>
        </p:nvSpPr>
        <p:spPr bwMode="auto">
          <a:xfrm>
            <a:off x="2930525" y="979488"/>
            <a:ext cx="330200" cy="1587"/>
          </a:xfrm>
          <a:prstGeom prst="line">
            <a:avLst/>
          </a:prstGeom>
          <a:noFill/>
          <a:ln w="1587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20" name="Rectangle 38"/>
          <p:cNvSpPr>
            <a:spLocks noChangeArrowheads="1"/>
          </p:cNvSpPr>
          <p:nvPr/>
        </p:nvSpPr>
        <p:spPr bwMode="auto">
          <a:xfrm>
            <a:off x="1641475" y="1454150"/>
            <a:ext cx="1282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Taste fibers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of cranial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nerve</a:t>
            </a:r>
            <a:endParaRPr lang="en-US" sz="1800" b="1">
              <a:latin typeface="Arial" charset="0"/>
            </a:endParaRPr>
          </a:p>
        </p:txBody>
      </p:sp>
      <p:sp>
        <p:nvSpPr>
          <p:cNvPr id="37921" name="Rectangle 39"/>
          <p:cNvSpPr>
            <a:spLocks noChangeArrowheads="1"/>
          </p:cNvSpPr>
          <p:nvPr/>
        </p:nvSpPr>
        <p:spPr bwMode="auto">
          <a:xfrm>
            <a:off x="1647825" y="823913"/>
            <a:ext cx="1231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Connective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tissue</a:t>
            </a:r>
            <a:endParaRPr lang="en-US" sz="1800" b="1">
              <a:latin typeface="Arial" charset="0"/>
            </a:endParaRPr>
          </a:p>
        </p:txBody>
      </p:sp>
      <p:sp>
        <p:nvSpPr>
          <p:cNvPr id="37922" name="Rectangle 40"/>
          <p:cNvSpPr>
            <a:spLocks noChangeArrowheads="1"/>
          </p:cNvSpPr>
          <p:nvPr/>
        </p:nvSpPr>
        <p:spPr bwMode="auto">
          <a:xfrm>
            <a:off x="4200525" y="3554413"/>
            <a:ext cx="1257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231F20"/>
                </a:solidFill>
                <a:latin typeface="Arial" charset="0"/>
              </a:rPr>
              <a:t>Gustatory</a:t>
            </a:r>
          </a:p>
          <a:p>
            <a:pPr algn="ctr"/>
            <a:r>
              <a:rPr lang="en-US" sz="1800" b="1">
                <a:solidFill>
                  <a:srgbClr val="231F20"/>
                </a:solidFill>
                <a:latin typeface="Arial" charset="0"/>
              </a:rPr>
              <a:t>(taste) cells</a:t>
            </a:r>
            <a:endParaRPr lang="en-US" sz="1800" b="1">
              <a:latin typeface="Arial" charset="0"/>
            </a:endParaRPr>
          </a:p>
        </p:txBody>
      </p:sp>
      <p:sp>
        <p:nvSpPr>
          <p:cNvPr id="37923" name="Rectangle 41"/>
          <p:cNvSpPr>
            <a:spLocks noChangeArrowheads="1"/>
          </p:cNvSpPr>
          <p:nvPr/>
        </p:nvSpPr>
        <p:spPr bwMode="auto">
          <a:xfrm>
            <a:off x="5543550" y="3554413"/>
            <a:ext cx="596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231F20"/>
                </a:solidFill>
                <a:latin typeface="Arial" charset="0"/>
              </a:rPr>
              <a:t>Taste</a:t>
            </a:r>
          </a:p>
          <a:p>
            <a:pPr algn="ctr"/>
            <a:r>
              <a:rPr lang="en-US" sz="1800" b="1">
                <a:solidFill>
                  <a:srgbClr val="231F20"/>
                </a:solidFill>
                <a:latin typeface="Arial" charset="0"/>
              </a:rPr>
              <a:t>pore</a:t>
            </a:r>
          </a:p>
        </p:txBody>
      </p:sp>
      <p:sp>
        <p:nvSpPr>
          <p:cNvPr id="37924" name="Rectangle 42"/>
          <p:cNvSpPr>
            <a:spLocks noChangeArrowheads="1"/>
          </p:cNvSpPr>
          <p:nvPr/>
        </p:nvSpPr>
        <p:spPr bwMode="auto">
          <a:xfrm>
            <a:off x="6362700" y="1049338"/>
            <a:ext cx="1079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Gustatory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hair</a:t>
            </a:r>
            <a:endParaRPr lang="en-US" sz="1800" b="1">
              <a:latin typeface="Arial" charset="0"/>
            </a:endParaRPr>
          </a:p>
        </p:txBody>
      </p:sp>
      <p:sp>
        <p:nvSpPr>
          <p:cNvPr id="37925" name="Rectangle 43"/>
          <p:cNvSpPr>
            <a:spLocks noChangeArrowheads="1"/>
          </p:cNvSpPr>
          <p:nvPr/>
        </p:nvSpPr>
        <p:spPr bwMode="auto">
          <a:xfrm>
            <a:off x="6392863" y="3363913"/>
            <a:ext cx="1143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231F20"/>
                </a:solidFill>
                <a:latin typeface="Arial" charset="0"/>
              </a:rPr>
              <a:t>Stratified</a:t>
            </a:r>
          </a:p>
          <a:p>
            <a:pPr algn="ctr"/>
            <a:r>
              <a:rPr lang="en-US" sz="1800" b="1">
                <a:solidFill>
                  <a:srgbClr val="231F20"/>
                </a:solidFill>
                <a:latin typeface="Arial" charset="0"/>
              </a:rPr>
              <a:t>squamous</a:t>
            </a:r>
          </a:p>
          <a:p>
            <a:pPr algn="ctr"/>
            <a:r>
              <a:rPr lang="en-US" sz="1800" b="1">
                <a:solidFill>
                  <a:srgbClr val="231F20"/>
                </a:solidFill>
                <a:latin typeface="Arial" charset="0"/>
              </a:rPr>
              <a:t>epithelium</a:t>
            </a:r>
            <a:endParaRPr lang="en-US" sz="1800" b="1">
              <a:latin typeface="Arial" charset="0"/>
            </a:endParaRPr>
          </a:p>
          <a:p>
            <a:pPr algn="ctr"/>
            <a:r>
              <a:rPr lang="en-US" sz="1800" b="1">
                <a:solidFill>
                  <a:srgbClr val="231F20"/>
                </a:solidFill>
                <a:latin typeface="Arial" charset="0"/>
              </a:rPr>
              <a:t>of tongue</a:t>
            </a:r>
            <a:endParaRPr lang="en-US" sz="1800" b="1">
              <a:latin typeface="Arial" charset="0"/>
            </a:endParaRPr>
          </a:p>
        </p:txBody>
      </p:sp>
      <p:sp>
        <p:nvSpPr>
          <p:cNvPr id="37926" name="Rectangle 44"/>
          <p:cNvSpPr>
            <a:spLocks noChangeArrowheads="1"/>
          </p:cNvSpPr>
          <p:nvPr/>
        </p:nvSpPr>
        <p:spPr bwMode="auto">
          <a:xfrm>
            <a:off x="2543175" y="6165850"/>
            <a:ext cx="40513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charset="0"/>
              </a:rPr>
              <a:t>(c) Enlarged view of a taste bud.</a:t>
            </a:r>
            <a:endParaRPr lang="en-US" sz="1800">
              <a:latin typeface="Arial" charset="0"/>
            </a:endParaRPr>
          </a:p>
        </p:txBody>
      </p:sp>
      <p:sp>
        <p:nvSpPr>
          <p:cNvPr id="37927" name="Rectangle 45"/>
          <p:cNvSpPr>
            <a:spLocks noChangeArrowheads="1"/>
          </p:cNvSpPr>
          <p:nvPr/>
        </p:nvSpPr>
        <p:spPr bwMode="auto">
          <a:xfrm>
            <a:off x="3502025" y="3554413"/>
            <a:ext cx="60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231F20"/>
                </a:solidFill>
                <a:latin typeface="Arial" charset="0"/>
              </a:rPr>
              <a:t>Basal</a:t>
            </a:r>
          </a:p>
          <a:p>
            <a:pPr algn="ctr"/>
            <a:r>
              <a:rPr lang="en-US" sz="1800" b="1">
                <a:solidFill>
                  <a:srgbClr val="231F20"/>
                </a:solidFill>
                <a:latin typeface="Arial" charset="0"/>
              </a:rPr>
              <a:t>cells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Taste Sensations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1313" indent="-341313" eaLnBrk="1" hangingPunct="1"/>
            <a:r>
              <a:rPr lang="en-US"/>
              <a:t>There are five basic taste sensations</a:t>
            </a:r>
          </a:p>
          <a:p>
            <a:pPr marL="685800" lvl="1" indent="-342900" eaLnBrk="1" hangingPunct="1">
              <a:buFont typeface="Times" charset="0"/>
              <a:buAutoNum type="arabicPeriod"/>
            </a:pPr>
            <a:r>
              <a:rPr lang="en-US">
                <a:ea typeface="ＭＳ Ｐゴシック" charset="-128"/>
              </a:rPr>
              <a:t>Sweet—sugars, saccharin, alcohol, and some amino acids</a:t>
            </a:r>
          </a:p>
          <a:p>
            <a:pPr marL="685800" lvl="1" indent="-342900" eaLnBrk="1" hangingPunct="1">
              <a:buFont typeface="Times" charset="0"/>
              <a:buAutoNum type="arabicPeriod"/>
            </a:pPr>
            <a:r>
              <a:rPr lang="en-US">
                <a:ea typeface="ＭＳ Ｐゴシック" charset="-128"/>
              </a:rPr>
              <a:t>Sour—hydrogen ions</a:t>
            </a:r>
          </a:p>
          <a:p>
            <a:pPr marL="685800" lvl="1" indent="-342900" eaLnBrk="1" hangingPunct="1">
              <a:buFont typeface="Times" charset="0"/>
              <a:buAutoNum type="arabicPeriod"/>
            </a:pPr>
            <a:r>
              <a:rPr lang="en-US">
                <a:ea typeface="ＭＳ Ｐゴシック" charset="-128"/>
              </a:rPr>
              <a:t>Salt—metal ions</a:t>
            </a:r>
          </a:p>
          <a:p>
            <a:pPr marL="685800" lvl="1" indent="-342900" eaLnBrk="1" hangingPunct="1">
              <a:buFont typeface="Times" charset="0"/>
              <a:buAutoNum type="arabicPeriod"/>
            </a:pPr>
            <a:r>
              <a:rPr lang="en-US">
                <a:ea typeface="ＭＳ Ｐゴシック" charset="-128"/>
              </a:rPr>
              <a:t>Bitter—alkaloids such as quinine and nicotine</a:t>
            </a:r>
          </a:p>
          <a:p>
            <a:pPr marL="685800" lvl="1" indent="-342900" eaLnBrk="1" hangingPunct="1">
              <a:buFont typeface="Times" charset="0"/>
              <a:buAutoNum type="arabicPeriod"/>
            </a:pPr>
            <a:r>
              <a:rPr lang="en-US">
                <a:ea typeface="ＭＳ Ｐゴシック" charset="-128"/>
              </a:rPr>
              <a:t>Umami—amino acids glutamate and aspartate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Physiology of Taste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 order to be tasted, a chemical: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Must be dissolved in saliva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Must contact gustatory hairs</a:t>
            </a:r>
          </a:p>
          <a:p>
            <a:pPr eaLnBrk="1" hangingPunct="1"/>
            <a:r>
              <a:rPr lang="en-US"/>
              <a:t>Binding of the food chemical (tastant)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Depolarizes the taste cell membrane, causing release of neurotransmitter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Initiates a generator potential that elicits an action potential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Taste Transduction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The stimulus energy of taste causes gustatory cell depolarization by: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Na</a:t>
            </a:r>
            <a:r>
              <a:rPr lang="en-US" baseline="30000">
                <a:ea typeface="ＭＳ Ｐゴシック" charset="-128"/>
              </a:rPr>
              <a:t>+</a:t>
            </a:r>
            <a:r>
              <a:rPr lang="en-US">
                <a:ea typeface="ＭＳ Ｐゴシック" charset="-128"/>
              </a:rPr>
              <a:t> influx in salty tastes (directly causes depolarization)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H</a:t>
            </a:r>
            <a:r>
              <a:rPr lang="en-US" baseline="30000">
                <a:ea typeface="ＭＳ Ｐゴシック" charset="-128"/>
              </a:rPr>
              <a:t>+</a:t>
            </a:r>
            <a:r>
              <a:rPr lang="en-US">
                <a:ea typeface="ＭＳ Ｐゴシック" charset="-128"/>
              </a:rPr>
              <a:t> in sour tastes (by opening cation channels)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G protein gustducin in sweet, bitter, and umami tastes (leads to release of Ca</a:t>
            </a:r>
            <a:r>
              <a:rPr lang="en-US" baseline="30000">
                <a:ea typeface="ＭＳ Ｐゴシック" charset="-128"/>
              </a:rPr>
              <a:t>2+</a:t>
            </a:r>
            <a:r>
              <a:rPr lang="en-US">
                <a:ea typeface="ＭＳ Ｐゴシック" charset="-128"/>
              </a:rPr>
              <a:t> from intracellular stores, which causes opening of cation channels in the plasma membrane)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Gustatory Pathway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Cranial nerves VII and IX carry impulses from taste buds to the solitary nucleus of the medulla</a:t>
            </a:r>
          </a:p>
          <a:p>
            <a:pPr eaLnBrk="1" hangingPunct="1"/>
            <a:r>
              <a:rPr lang="en-US"/>
              <a:t>Impulses then travel to the thalamus and from there fibers branch to the: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Gustatory cortex in the insula</a:t>
            </a:r>
          </a:p>
          <a:p>
            <a:pPr lvl="1" eaLnBrk="1" hangingPunct="1"/>
            <a:r>
              <a:rPr lang="en-US">
                <a:ea typeface="ＭＳ Ｐゴシック" charset="-128"/>
              </a:rPr>
              <a:t>Hypothalamus and limbic system (appreciation of taste)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8067675" y="6581775"/>
            <a:ext cx="1073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1">
                <a:latin typeface="Arial" charset="0"/>
              </a:rPr>
              <a:t>Figure 15.24</a:t>
            </a:r>
          </a:p>
        </p:txBody>
      </p:sp>
      <p:pic>
        <p:nvPicPr>
          <p:cNvPr id="43011" name="Picture 9" descr="figure_15_24-j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5450"/>
            <a:ext cx="82296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Line 10"/>
          <p:cNvSpPr>
            <a:spLocks noChangeShapeType="1"/>
          </p:cNvSpPr>
          <p:nvPr/>
        </p:nvSpPr>
        <p:spPr bwMode="auto">
          <a:xfrm>
            <a:off x="3343275" y="4040188"/>
            <a:ext cx="100330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Line 11"/>
          <p:cNvSpPr>
            <a:spLocks noChangeShapeType="1"/>
          </p:cNvSpPr>
          <p:nvPr/>
        </p:nvSpPr>
        <p:spPr bwMode="auto">
          <a:xfrm>
            <a:off x="3165475" y="3557588"/>
            <a:ext cx="107315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Freeform 12"/>
          <p:cNvSpPr>
            <a:spLocks/>
          </p:cNvSpPr>
          <p:nvPr/>
        </p:nvSpPr>
        <p:spPr bwMode="auto">
          <a:xfrm>
            <a:off x="3162300" y="792163"/>
            <a:ext cx="822325" cy="730250"/>
          </a:xfrm>
          <a:custGeom>
            <a:avLst/>
            <a:gdLst>
              <a:gd name="T0" fmla="*/ 518 w 518"/>
              <a:gd name="T1" fmla="*/ 460 h 460"/>
              <a:gd name="T2" fmla="*/ 168 w 518"/>
              <a:gd name="T3" fmla="*/ 0 h 460"/>
              <a:gd name="T4" fmla="*/ 0 w 518"/>
              <a:gd name="T5" fmla="*/ 0 h 460"/>
              <a:gd name="T6" fmla="*/ 0 60000 65536"/>
              <a:gd name="T7" fmla="*/ 0 60000 65536"/>
              <a:gd name="T8" fmla="*/ 0 60000 65536"/>
              <a:gd name="T9" fmla="*/ 0 w 518"/>
              <a:gd name="T10" fmla="*/ 0 h 460"/>
              <a:gd name="T11" fmla="*/ 518 w 518"/>
              <a:gd name="T12" fmla="*/ 460 h 4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8" h="460">
                <a:moveTo>
                  <a:pt x="518" y="460"/>
                </a:moveTo>
                <a:lnTo>
                  <a:pt x="168" y="0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5" name="Freeform 13"/>
          <p:cNvSpPr>
            <a:spLocks/>
          </p:cNvSpPr>
          <p:nvPr/>
        </p:nvSpPr>
        <p:spPr bwMode="auto">
          <a:xfrm>
            <a:off x="3267075" y="1639888"/>
            <a:ext cx="1403350" cy="234950"/>
          </a:xfrm>
          <a:custGeom>
            <a:avLst/>
            <a:gdLst>
              <a:gd name="T0" fmla="*/ 884 w 884"/>
              <a:gd name="T1" fmla="*/ 0 h 148"/>
              <a:gd name="T2" fmla="*/ 124 w 884"/>
              <a:gd name="T3" fmla="*/ 148 h 148"/>
              <a:gd name="T4" fmla="*/ 0 w 884"/>
              <a:gd name="T5" fmla="*/ 148 h 148"/>
              <a:gd name="T6" fmla="*/ 0 60000 65536"/>
              <a:gd name="T7" fmla="*/ 0 60000 65536"/>
              <a:gd name="T8" fmla="*/ 0 60000 65536"/>
              <a:gd name="T9" fmla="*/ 0 w 884"/>
              <a:gd name="T10" fmla="*/ 0 h 148"/>
              <a:gd name="T11" fmla="*/ 884 w 884"/>
              <a:gd name="T12" fmla="*/ 148 h 1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4" h="148">
                <a:moveTo>
                  <a:pt x="884" y="0"/>
                </a:moveTo>
                <a:lnTo>
                  <a:pt x="124" y="148"/>
                </a:lnTo>
                <a:lnTo>
                  <a:pt x="0" y="148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Freeform 14"/>
          <p:cNvSpPr>
            <a:spLocks/>
          </p:cNvSpPr>
          <p:nvPr/>
        </p:nvSpPr>
        <p:spPr bwMode="auto">
          <a:xfrm>
            <a:off x="4003675" y="2560638"/>
            <a:ext cx="666750" cy="92075"/>
          </a:xfrm>
          <a:custGeom>
            <a:avLst/>
            <a:gdLst>
              <a:gd name="T0" fmla="*/ 0 w 420"/>
              <a:gd name="T1" fmla="*/ 58 h 58"/>
              <a:gd name="T2" fmla="*/ 138 w 420"/>
              <a:gd name="T3" fmla="*/ 58 h 58"/>
              <a:gd name="T4" fmla="*/ 420 w 420"/>
              <a:gd name="T5" fmla="*/ 0 h 58"/>
              <a:gd name="T6" fmla="*/ 0 60000 65536"/>
              <a:gd name="T7" fmla="*/ 0 60000 65536"/>
              <a:gd name="T8" fmla="*/ 0 60000 65536"/>
              <a:gd name="T9" fmla="*/ 0 w 420"/>
              <a:gd name="T10" fmla="*/ 0 h 58"/>
              <a:gd name="T11" fmla="*/ 420 w 420"/>
              <a:gd name="T12" fmla="*/ 58 h 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0" h="58">
                <a:moveTo>
                  <a:pt x="0" y="58"/>
                </a:moveTo>
                <a:lnTo>
                  <a:pt x="138" y="58"/>
                </a:lnTo>
                <a:lnTo>
                  <a:pt x="420" y="0"/>
                </a:lnTo>
              </a:path>
            </a:pathLst>
          </a:cu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7" name="Line 15"/>
          <p:cNvSpPr>
            <a:spLocks noChangeShapeType="1"/>
          </p:cNvSpPr>
          <p:nvPr/>
        </p:nvSpPr>
        <p:spPr bwMode="auto">
          <a:xfrm>
            <a:off x="4953000" y="2852738"/>
            <a:ext cx="78740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Line 16"/>
          <p:cNvSpPr>
            <a:spLocks noChangeShapeType="1"/>
          </p:cNvSpPr>
          <p:nvPr/>
        </p:nvSpPr>
        <p:spPr bwMode="auto">
          <a:xfrm>
            <a:off x="4622800" y="3852863"/>
            <a:ext cx="1117600" cy="1587"/>
          </a:xfrm>
          <a:prstGeom prst="line">
            <a:avLst/>
          </a:prstGeom>
          <a:noFill/>
          <a:ln w="9525">
            <a:solidFill>
              <a:srgbClr val="231F2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Rectangle 17"/>
          <p:cNvSpPr>
            <a:spLocks noChangeArrowheads="1"/>
          </p:cNvSpPr>
          <p:nvPr/>
        </p:nvSpPr>
        <p:spPr bwMode="auto">
          <a:xfrm>
            <a:off x="1292225" y="658813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Gustatory cortex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(in insula)</a:t>
            </a:r>
            <a:endParaRPr lang="en-US" sz="1800" b="1">
              <a:latin typeface="Arial" charset="0"/>
            </a:endParaRPr>
          </a:p>
        </p:txBody>
      </p:sp>
      <p:sp>
        <p:nvSpPr>
          <p:cNvPr id="43020" name="Rectangle 18"/>
          <p:cNvSpPr>
            <a:spLocks noChangeArrowheads="1"/>
          </p:cNvSpPr>
          <p:nvPr/>
        </p:nvSpPr>
        <p:spPr bwMode="auto">
          <a:xfrm>
            <a:off x="1292225" y="1735138"/>
            <a:ext cx="24511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Thalamic nucleus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(ventral posteromedial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nucleus)</a:t>
            </a:r>
            <a:endParaRPr lang="en-US" sz="1800" b="1">
              <a:latin typeface="Arial" charset="0"/>
            </a:endParaRPr>
          </a:p>
        </p:txBody>
      </p:sp>
      <p:sp>
        <p:nvSpPr>
          <p:cNvPr id="43021" name="Rectangle 19"/>
          <p:cNvSpPr>
            <a:spLocks noChangeArrowheads="1"/>
          </p:cNvSpPr>
          <p:nvPr/>
        </p:nvSpPr>
        <p:spPr bwMode="auto">
          <a:xfrm>
            <a:off x="3375025" y="2509838"/>
            <a:ext cx="55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Pons</a:t>
            </a:r>
            <a:endParaRPr lang="en-US" sz="1800" b="1">
              <a:latin typeface="Arial" charset="0"/>
            </a:endParaRPr>
          </a:p>
        </p:txBody>
      </p:sp>
      <p:sp>
        <p:nvSpPr>
          <p:cNvPr id="43022" name="Rectangle 20"/>
          <p:cNvSpPr>
            <a:spLocks noChangeArrowheads="1"/>
          </p:cNvSpPr>
          <p:nvPr/>
        </p:nvSpPr>
        <p:spPr bwMode="auto">
          <a:xfrm>
            <a:off x="5775325" y="2722563"/>
            <a:ext cx="203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Solitary nucleus in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medulla oblongata</a:t>
            </a:r>
            <a:endParaRPr lang="en-US" sz="1800" b="1">
              <a:latin typeface="Arial" charset="0"/>
            </a:endParaRPr>
          </a:p>
        </p:txBody>
      </p:sp>
      <p:sp>
        <p:nvSpPr>
          <p:cNvPr id="43023" name="Rectangle 21"/>
          <p:cNvSpPr>
            <a:spLocks noChangeArrowheads="1"/>
          </p:cNvSpPr>
          <p:nvPr/>
        </p:nvSpPr>
        <p:spPr bwMode="auto">
          <a:xfrm>
            <a:off x="1295400" y="3430588"/>
            <a:ext cx="1816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Facial nerve (VII)</a:t>
            </a:r>
            <a:endParaRPr lang="en-US" sz="1800" b="1">
              <a:latin typeface="Arial" charset="0"/>
            </a:endParaRPr>
          </a:p>
        </p:txBody>
      </p:sp>
      <p:sp>
        <p:nvSpPr>
          <p:cNvPr id="43024" name="Rectangle 22"/>
          <p:cNvSpPr>
            <a:spLocks noChangeArrowheads="1"/>
          </p:cNvSpPr>
          <p:nvPr/>
        </p:nvSpPr>
        <p:spPr bwMode="auto">
          <a:xfrm>
            <a:off x="1295400" y="3903663"/>
            <a:ext cx="19939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Glossopharyngeal</a:t>
            </a:r>
          </a:p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nerve (IX)</a:t>
            </a:r>
            <a:endParaRPr lang="en-US" sz="1800" b="1">
              <a:latin typeface="Arial" charset="0"/>
            </a:endParaRPr>
          </a:p>
        </p:txBody>
      </p:sp>
      <p:sp>
        <p:nvSpPr>
          <p:cNvPr id="43025" name="Rectangle 23"/>
          <p:cNvSpPr>
            <a:spLocks noChangeArrowheads="1"/>
          </p:cNvSpPr>
          <p:nvPr/>
        </p:nvSpPr>
        <p:spPr bwMode="auto">
          <a:xfrm>
            <a:off x="5778500" y="3732213"/>
            <a:ext cx="172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charset="0"/>
              </a:rPr>
              <a:t>Vagus nerve (X)</a:t>
            </a:r>
            <a:endParaRPr lang="en-US" sz="1800" b="1">
              <a:latin typeface="Arial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Influence of Other Sensations on Taste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Taste is 80% smell</a:t>
            </a:r>
          </a:p>
          <a:p>
            <a:pPr eaLnBrk="1" hangingPunct="1"/>
            <a:r>
              <a:rPr lang="en-US"/>
              <a:t>Thermoreceptors, mechanoreceptors, nociceptors in the mouth also influence tastes</a:t>
            </a:r>
          </a:p>
          <a:p>
            <a:pPr eaLnBrk="1" hangingPunct="1"/>
            <a:r>
              <a:rPr lang="en-US"/>
              <a:t>Temperature and texture enhance or detract from taste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Ear: Hearing and Balance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1313" indent="-341313" eaLnBrk="1" hangingPunct="1"/>
            <a:r>
              <a:rPr lang="en-US"/>
              <a:t>Three parts of the ear</a:t>
            </a:r>
          </a:p>
          <a:p>
            <a:pPr marL="685800" lvl="1" indent="-342900" eaLnBrk="1" hangingPunct="1">
              <a:buFont typeface="Times" charset="0"/>
              <a:buAutoNum type="arabicPeriod"/>
            </a:pPr>
            <a:r>
              <a:rPr lang="en-US">
                <a:ea typeface="ＭＳ Ｐゴシック" charset="-128"/>
              </a:rPr>
              <a:t>External (outer) ear</a:t>
            </a:r>
          </a:p>
          <a:p>
            <a:pPr marL="685800" lvl="1" indent="-342900" eaLnBrk="1" hangingPunct="1">
              <a:buFont typeface="Times" charset="0"/>
              <a:buAutoNum type="arabicPeriod"/>
            </a:pPr>
            <a:r>
              <a:rPr lang="en-US">
                <a:ea typeface="ＭＳ Ｐゴシック" charset="-128"/>
              </a:rPr>
              <a:t>Middle ear (tympanic cavity)</a:t>
            </a:r>
          </a:p>
          <a:p>
            <a:pPr marL="685800" lvl="1" indent="-342900" eaLnBrk="1" hangingPunct="1">
              <a:buFont typeface="Times" charset="0"/>
              <a:buAutoNum type="arabicPeriod"/>
            </a:pPr>
            <a:r>
              <a:rPr lang="en-US">
                <a:ea typeface="ＭＳ Ｐゴシック" charset="-128"/>
              </a:rPr>
              <a:t>Internal (inner) ear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12247</TotalTime>
  <Words>6949</Words>
  <Application>Microsoft Macintosh PowerPoint</Application>
  <PresentationFormat>On-screen Show (4:3)</PresentationFormat>
  <Paragraphs>1626</Paragraphs>
  <Slides>151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151</vt:i4>
      </vt:variant>
    </vt:vector>
  </HeadingPairs>
  <TitlesOfParts>
    <vt:vector size="152" baseType="lpstr">
      <vt:lpstr>Office Theme</vt:lpstr>
      <vt:lpstr>Chapter 15    </vt:lpstr>
      <vt:lpstr>The Eye and Vision</vt:lpstr>
      <vt:lpstr>Accessory Structures of the Eye</vt:lpstr>
      <vt:lpstr>Slide 4</vt:lpstr>
      <vt:lpstr>Eyebrows</vt:lpstr>
      <vt:lpstr>Eyelids</vt:lpstr>
      <vt:lpstr>Eyelids</vt:lpstr>
      <vt:lpstr>Slide 8</vt:lpstr>
      <vt:lpstr>Conjunctiva</vt:lpstr>
      <vt:lpstr>Lacrimal Apparatus</vt:lpstr>
      <vt:lpstr>Slide 11</vt:lpstr>
      <vt:lpstr>Extrinsic Eye Muscles</vt:lpstr>
      <vt:lpstr>Slide 13</vt:lpstr>
      <vt:lpstr>Slide 14</vt:lpstr>
      <vt:lpstr>Slide 15</vt:lpstr>
      <vt:lpstr>Structure of the Eyeball</vt:lpstr>
      <vt:lpstr>Slide 17</vt:lpstr>
      <vt:lpstr>Fibrous Layer</vt:lpstr>
      <vt:lpstr>Fibrous Layer</vt:lpstr>
      <vt:lpstr>Vascular Layer (Uvea)</vt:lpstr>
      <vt:lpstr>Vascular Layer</vt:lpstr>
      <vt:lpstr>Vascular Layer</vt:lpstr>
      <vt:lpstr>Slide 23</vt:lpstr>
      <vt:lpstr>Sensory Layer: Retina</vt:lpstr>
      <vt:lpstr>Sensory Layer: Retina</vt:lpstr>
      <vt:lpstr>Slide 26</vt:lpstr>
      <vt:lpstr>The Retina</vt:lpstr>
      <vt:lpstr>Slide 28</vt:lpstr>
      <vt:lpstr>Photoreceptors</vt:lpstr>
      <vt:lpstr>Photoreceptors</vt:lpstr>
      <vt:lpstr>Blood Supply to the Retina</vt:lpstr>
      <vt:lpstr>Slide 32</vt:lpstr>
      <vt:lpstr>Internal Chambers and Fluids</vt:lpstr>
      <vt:lpstr>Slide 34</vt:lpstr>
      <vt:lpstr>Internal Chambers and Fluids</vt:lpstr>
      <vt:lpstr>Internal Chambers and Fluids </vt:lpstr>
      <vt:lpstr>Slide 37</vt:lpstr>
      <vt:lpstr>Lens</vt:lpstr>
      <vt:lpstr>Slide 39</vt:lpstr>
      <vt:lpstr>Light</vt:lpstr>
      <vt:lpstr>Slide 41</vt:lpstr>
      <vt:lpstr>Refraction and Lenses</vt:lpstr>
      <vt:lpstr>Refraction and Lenses</vt:lpstr>
      <vt:lpstr>Slide 44</vt:lpstr>
      <vt:lpstr>Focusing Light on the Retina</vt:lpstr>
      <vt:lpstr>Focusing for Distant Vision</vt:lpstr>
      <vt:lpstr>Slide 47</vt:lpstr>
      <vt:lpstr>Focusing for Close Vision</vt:lpstr>
      <vt:lpstr>Focusing for Close Vision</vt:lpstr>
      <vt:lpstr>Slide 50</vt:lpstr>
      <vt:lpstr>Problems of Refraction</vt:lpstr>
      <vt:lpstr>Slide 52</vt:lpstr>
      <vt:lpstr>Slide 53</vt:lpstr>
      <vt:lpstr>Slide 54</vt:lpstr>
      <vt:lpstr>Functional Anatomy of Photoreceptors</vt:lpstr>
      <vt:lpstr>Slide 56</vt:lpstr>
      <vt:lpstr>Rods</vt:lpstr>
      <vt:lpstr>Cones</vt:lpstr>
      <vt:lpstr>Chemistry of Visual Pigments</vt:lpstr>
      <vt:lpstr>Slide 60</vt:lpstr>
      <vt:lpstr>Excitation of Rods</vt:lpstr>
      <vt:lpstr>Slide 62</vt:lpstr>
      <vt:lpstr>Excitation of Cones</vt:lpstr>
      <vt:lpstr>Phototransduction</vt:lpstr>
      <vt:lpstr>Phototransduction</vt:lpstr>
      <vt:lpstr>Slide 66</vt:lpstr>
      <vt:lpstr>Signal Transmission in the Retina</vt:lpstr>
      <vt:lpstr>Slide 68</vt:lpstr>
      <vt:lpstr>Slide 69</vt:lpstr>
      <vt:lpstr>Light Adaptation</vt:lpstr>
      <vt:lpstr>Dark Adaptation</vt:lpstr>
      <vt:lpstr>Visual Pathway</vt:lpstr>
      <vt:lpstr>Visual Pathway</vt:lpstr>
      <vt:lpstr>Visual Pathway</vt:lpstr>
      <vt:lpstr>Slide 75</vt:lpstr>
      <vt:lpstr>Depth Perception</vt:lpstr>
      <vt:lpstr>Retinal Processing</vt:lpstr>
      <vt:lpstr>Slide 78</vt:lpstr>
      <vt:lpstr>Thalamic Processing</vt:lpstr>
      <vt:lpstr>Cortical Processing</vt:lpstr>
      <vt:lpstr>Chemical Senses</vt:lpstr>
      <vt:lpstr>Sense of Smell</vt:lpstr>
      <vt:lpstr>Slide 83</vt:lpstr>
      <vt:lpstr>Slide 84</vt:lpstr>
      <vt:lpstr>Physiology of Smell</vt:lpstr>
      <vt:lpstr>Olfactory Pathway</vt:lpstr>
      <vt:lpstr>Slide 87</vt:lpstr>
      <vt:lpstr>Sense of Taste</vt:lpstr>
      <vt:lpstr>Slide 89</vt:lpstr>
      <vt:lpstr>Slide 90</vt:lpstr>
      <vt:lpstr>Structure of a Taste Bud</vt:lpstr>
      <vt:lpstr>Slide 92</vt:lpstr>
      <vt:lpstr>Taste Sensations</vt:lpstr>
      <vt:lpstr>Physiology of Taste</vt:lpstr>
      <vt:lpstr>Taste Transduction</vt:lpstr>
      <vt:lpstr>Gustatory Pathway</vt:lpstr>
      <vt:lpstr>Slide 97</vt:lpstr>
      <vt:lpstr>Influence of Other Sensations on Taste</vt:lpstr>
      <vt:lpstr>The Ear: Hearing and Balance</vt:lpstr>
      <vt:lpstr>The Ear: Hearing and Balance</vt:lpstr>
      <vt:lpstr>Slide 101</vt:lpstr>
      <vt:lpstr>External Ear</vt:lpstr>
      <vt:lpstr>External Ear</vt:lpstr>
      <vt:lpstr>Middle Ear </vt:lpstr>
      <vt:lpstr>Middle Ear </vt:lpstr>
      <vt:lpstr>Slide 106</vt:lpstr>
      <vt:lpstr>Ear Ossicles</vt:lpstr>
      <vt:lpstr>Slide 108</vt:lpstr>
      <vt:lpstr>Internal Ear</vt:lpstr>
      <vt:lpstr>Slide 110</vt:lpstr>
      <vt:lpstr> Vestibule</vt:lpstr>
      <vt:lpstr>Semicircular Canals</vt:lpstr>
      <vt:lpstr>Slide 113</vt:lpstr>
      <vt:lpstr>The Cochlea</vt:lpstr>
      <vt:lpstr>The Cochlea</vt:lpstr>
      <vt:lpstr>The Cochlea</vt:lpstr>
      <vt:lpstr>Slide 117</vt:lpstr>
      <vt:lpstr>Slide 118</vt:lpstr>
      <vt:lpstr>Slide 119</vt:lpstr>
      <vt:lpstr>Slide 120</vt:lpstr>
      <vt:lpstr>Properties of Sound</vt:lpstr>
      <vt:lpstr>Slide 122</vt:lpstr>
      <vt:lpstr>Properties of Sound Waves</vt:lpstr>
      <vt:lpstr>Properties of Sound</vt:lpstr>
      <vt:lpstr>Slide 125</vt:lpstr>
      <vt:lpstr>Transmission of Sound to the Internal Ear</vt:lpstr>
      <vt:lpstr>Transmission of Sound to the Internal Ear</vt:lpstr>
      <vt:lpstr>Slide 128</vt:lpstr>
      <vt:lpstr>Resonance of the Basilar Membrane</vt:lpstr>
      <vt:lpstr>Slide 130</vt:lpstr>
      <vt:lpstr>Excitation of Hair Cells in the Spiral Organ</vt:lpstr>
      <vt:lpstr>Slide 132</vt:lpstr>
      <vt:lpstr>Excitation of Hair Cells in the Spiral Organ</vt:lpstr>
      <vt:lpstr>Auditory Pathways to the Brain</vt:lpstr>
      <vt:lpstr>Slide 135</vt:lpstr>
      <vt:lpstr>Auditory Processing</vt:lpstr>
      <vt:lpstr>Homeostatic Imbalances of Hearing</vt:lpstr>
      <vt:lpstr>Homeostatic Imbalances of Hearing </vt:lpstr>
      <vt:lpstr>Equilibrium and Orientation</vt:lpstr>
      <vt:lpstr>Maculae</vt:lpstr>
      <vt:lpstr>Slide 141</vt:lpstr>
      <vt:lpstr>Maculae</vt:lpstr>
      <vt:lpstr>Activating Maculae Receptors</vt:lpstr>
      <vt:lpstr>Activating Maculae Receptors</vt:lpstr>
      <vt:lpstr>Slide 145</vt:lpstr>
      <vt:lpstr>Crista Ampullaris (Crista)</vt:lpstr>
      <vt:lpstr>Slide 147</vt:lpstr>
      <vt:lpstr>Activating Crista Ampullaris Receptors</vt:lpstr>
      <vt:lpstr>Activating Crista Ampullaris Receptors</vt:lpstr>
      <vt:lpstr>Slide 150</vt:lpstr>
      <vt:lpstr>Equilibrium Pathway to the Brain</vt:lpstr>
    </vt:vector>
  </TitlesOfParts>
  <Company>Skyline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Andrew Allen</dc:creator>
  <cp:lastModifiedBy>Andrew Allen</cp:lastModifiedBy>
  <cp:revision>4</cp:revision>
  <dcterms:created xsi:type="dcterms:W3CDTF">2014-12-16T20:17:49Z</dcterms:created>
  <dcterms:modified xsi:type="dcterms:W3CDTF">2014-12-16T20:37:06Z</dcterms:modified>
</cp:coreProperties>
</file>