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0.xml" ContentType="application/vnd.openxmlformats-officedocument.presentationml.slide+xml"/>
  <Override PartName="/ppt/slides/slide87.xml" ContentType="application/vnd.openxmlformats-officedocument.presentationml.slide+xml"/>
  <Override PartName="/ppt/slides/slide93.xml" ContentType="application/vnd.openxmlformats-officedocument.presentationml.slide+xml"/>
  <Override PartName="/ppt/slides/slide86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91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8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91.xml.rels" ContentType="application/vnd.openxmlformats-package.relationships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84.xml.rels" ContentType="application/vnd.openxmlformats-package.relationships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90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95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94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87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82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93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81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92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8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92.xml" ContentType="application/vnd.openxmlformats-officedocument.presentationml.slide+xml"/>
  <Override PartName="/ppt/slides/slide89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6.jpeg" ContentType="image/jpeg"/>
  <Override PartName="/ppt/media/image25.jpeg" ContentType="image/jpeg"/>
  <Override PartName="/ppt/media/image22.jpeg" ContentType="image/jpeg"/>
  <Override PartName="/ppt/media/image23.jpeg" ContentType="image/jpeg"/>
  <Override PartName="/ppt/media/image21.jpeg" ContentType="image/jpeg"/>
  <Override PartName="/ppt/media/image24.jpeg" ContentType="image/jpeg"/>
  <Override PartName="/ppt/media/image19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1.jpeg" ContentType="image/jpeg"/>
  <Override PartName="/ppt/media/image8.jpeg" ContentType="image/jpeg"/>
  <Override PartName="/ppt/media/image7.jpeg" ContentType="image/jpeg"/>
  <Override PartName="/ppt/media/image10.jpeg" ContentType="image/jpeg"/>
  <Override PartName="/ppt/media/image27.jpeg" ContentType="image/jpeg"/>
  <Override PartName="/ppt/media/image5.png" ContentType="image/png"/>
  <Override PartName="/ppt/media/image4.png" ContentType="image/png"/>
  <Override PartName="/ppt/media/image13.jpeg" ContentType="image/jpeg"/>
  <Override PartName="/ppt/media/image20.jpeg" ContentType="image/jpeg"/>
  <Override PartName="/ppt/media/image12.jpeg" ContentType="image/jpeg"/>
  <Override PartName="/ppt/media/image3.png" ContentType="image/png"/>
  <Override PartName="/ppt/media/image9.jpeg" ContentType="image/jpeg"/>
  <Override PartName="/ppt/media/image18.jpeg" ContentType="image/jpeg"/>
  <Override PartName="/ppt/media/image6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C47F47F-C162-4B2C-9F99-AEF3793D632E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5/1/15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2F6CE84-BADA-4BA3-96BF-34C8F9E84966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499360" y="1146960"/>
            <a:ext cx="3644280" cy="16351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16    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5499360" y="3600360"/>
            <a:ext cx="3644280" cy="2739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Endocrine System</a:t>
            </a:r>
            <a:endParaRPr/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90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Target Cell Specificity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Target cells must have specific receptors to which the hormone binds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ACTH receptors are only found on certain cells of the adrenal cortex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Thyroxin receptors are found on nearly all cells of the body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Target Cell Activation</a:t>
            </a:r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Target cell activation depends on three factors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levels of the hormone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Relative number of receptors on or in the target cell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Affinity of binding between receptor and hormone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Target Cell Activation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Hormones influence the number of their receptors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Up-regulation—target cells form more receptors in response to the hormone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Down-regulation—target cells lose receptors in response to the hormone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Hormones in the Blood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Hormones circulate in the blood either free or bound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Steroids and thyroid hormone are attached to plasma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All others circulate without carriers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The concentration of a circulating hormone reflects: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Rate of release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Speed of inactivation and removal from the body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Hormones in the Blood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Hormones are removed from the blood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Degrading enzymes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Kidneys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Liver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Half-life—the time required for a hormone’s blood level to decrease by half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Interaction of Hormones at Target Cells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Multiple hormones may interact in several ways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Permissiveness: one hormone cannot exert its effects without another hormone being present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Synergism: more than one hormone produces the same effects on a target cell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Antagonism: one or more hormones opposes the action of another hormone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Control of Hormone Release</a:t>
            </a:r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Blood levels of hormones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Are controlled by negative feedback systems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Vary only within a narrow desirable range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Hormones are synthesized and released in response to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Humoral stimuli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Neural stimuli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Hormonal stimuli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Humoral Stimuli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Changing blood levels of ions and nutrients directly stimulates secretion of hormones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Example: Ca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in the blood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Declining blood Ca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concentration stimulates the parathyroid glands to secrete PTH (parathyroid hormone)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PTH causes Ca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concentrations to rise and the stimulus is removed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16.4a</a:t>
            </a:r>
            <a:endParaRPr/>
          </a:p>
        </p:txBody>
      </p:sp>
      <p:pic>
        <p:nvPicPr>
          <p:cNvPr id="18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5076720" y="3643200"/>
            <a:ext cx="326520" cy="10634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82" name="Line 3"/>
          <p:cNvSpPr/>
          <p:nvPr/>
        </p:nvSpPr>
        <p:spPr>
          <a:xfrm flipH="1" flipV="1">
            <a:off x="5025960" y="4325760"/>
            <a:ext cx="377640" cy="2379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83" name="CustomShape 4"/>
          <p:cNvSpPr/>
          <p:nvPr/>
        </p:nvSpPr>
        <p:spPr>
          <a:xfrm>
            <a:off x="3568680" y="3081240"/>
            <a:ext cx="526680" cy="1072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84" name="Line 5"/>
          <p:cNvSpPr/>
          <p:nvPr/>
        </p:nvSpPr>
        <p:spPr>
          <a:xfrm>
            <a:off x="3568680" y="3230280"/>
            <a:ext cx="438120" cy="37476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85" name="CustomShape 6"/>
          <p:cNvSpPr/>
          <p:nvPr/>
        </p:nvSpPr>
        <p:spPr>
          <a:xfrm>
            <a:off x="4305240" y="1935000"/>
            <a:ext cx="259920" cy="961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86" name="Line 7"/>
          <p:cNvSpPr/>
          <p:nvPr/>
        </p:nvSpPr>
        <p:spPr>
          <a:xfrm>
            <a:off x="5149800" y="2877840"/>
            <a:ext cx="1440" cy="3114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187" name="CustomShape 8"/>
          <p:cNvSpPr/>
          <p:nvPr/>
        </p:nvSpPr>
        <p:spPr>
          <a:xfrm>
            <a:off x="3516480" y="531720"/>
            <a:ext cx="2031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(a) Humoral Stimulus</a:t>
            </a:r>
            <a:endParaRPr/>
          </a:p>
        </p:txBody>
      </p:sp>
      <p:sp>
        <p:nvSpPr>
          <p:cNvPr id="188" name="CustomShape 9"/>
          <p:cNvSpPr/>
          <p:nvPr/>
        </p:nvSpPr>
        <p:spPr>
          <a:xfrm>
            <a:off x="4590720" y="1808280"/>
            <a:ext cx="1241640" cy="43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Capillary (low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5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 in blood)</a:t>
            </a:r>
            <a:endParaRPr/>
          </a:p>
        </p:txBody>
      </p:sp>
      <p:sp>
        <p:nvSpPr>
          <p:cNvPr id="189" name="CustomShape 10"/>
          <p:cNvSpPr/>
          <p:nvPr/>
        </p:nvSpPr>
        <p:spPr>
          <a:xfrm>
            <a:off x="3234600" y="2637000"/>
            <a:ext cx="1060200" cy="43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Parathyroid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glands</a:t>
            </a:r>
            <a:endParaRPr/>
          </a:p>
        </p:txBody>
      </p:sp>
      <p:sp>
        <p:nvSpPr>
          <p:cNvPr id="190" name="CustomShape 11"/>
          <p:cNvSpPr/>
          <p:nvPr/>
        </p:nvSpPr>
        <p:spPr>
          <a:xfrm>
            <a:off x="4445280" y="2462040"/>
            <a:ext cx="1423080" cy="43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Thyroid gland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(posterior view)</a:t>
            </a:r>
            <a:endParaRPr/>
          </a:p>
        </p:txBody>
      </p:sp>
      <p:sp>
        <p:nvSpPr>
          <p:cNvPr id="191" name="CustomShape 12"/>
          <p:cNvSpPr/>
          <p:nvPr/>
        </p:nvSpPr>
        <p:spPr>
          <a:xfrm>
            <a:off x="4341600" y="4983120"/>
            <a:ext cx="3776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PTH</a:t>
            </a:r>
            <a:endParaRPr/>
          </a:p>
        </p:txBody>
      </p:sp>
      <p:sp>
        <p:nvSpPr>
          <p:cNvPr id="192" name="CustomShape 13"/>
          <p:cNvSpPr/>
          <p:nvPr/>
        </p:nvSpPr>
        <p:spPr>
          <a:xfrm>
            <a:off x="4866480" y="4678200"/>
            <a:ext cx="1060200" cy="43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Parathyroid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
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glands</a:t>
            </a:r>
            <a:endParaRPr/>
          </a:p>
        </p:txBody>
      </p:sp>
      <p:sp>
        <p:nvSpPr>
          <p:cNvPr id="193" name="CustomShape 14"/>
          <p:cNvSpPr/>
          <p:nvPr/>
        </p:nvSpPr>
        <p:spPr>
          <a:xfrm>
            <a:off x="3311640" y="884160"/>
            <a:ext cx="221760" cy="221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94" name="CustomShape 15"/>
          <p:cNvSpPr/>
          <p:nvPr/>
        </p:nvSpPr>
        <p:spPr>
          <a:xfrm>
            <a:off x="3317760" y="890640"/>
            <a:ext cx="22176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95" name="CustomShape 16"/>
          <p:cNvSpPr/>
          <p:nvPr/>
        </p:nvSpPr>
        <p:spPr>
          <a:xfrm>
            <a:off x="3373200" y="90792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96" name="CustomShape 17"/>
          <p:cNvSpPr/>
          <p:nvPr/>
        </p:nvSpPr>
        <p:spPr>
          <a:xfrm>
            <a:off x="3316680" y="900000"/>
            <a:ext cx="2482200" cy="63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Capillary blood contains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low concentration of Ca</a:t>
            </a:r>
            <a:r>
              <a:rPr b="1" lang="en-US" sz="15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,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which stimulates…</a:t>
            </a:r>
            <a:endParaRPr/>
          </a:p>
        </p:txBody>
      </p:sp>
      <p:sp>
        <p:nvSpPr>
          <p:cNvPr id="197" name="CustomShape 18"/>
          <p:cNvSpPr/>
          <p:nvPr/>
        </p:nvSpPr>
        <p:spPr>
          <a:xfrm>
            <a:off x="3311640" y="5694480"/>
            <a:ext cx="221760" cy="218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98" name="CustomShape 19"/>
          <p:cNvSpPr/>
          <p:nvPr/>
        </p:nvSpPr>
        <p:spPr>
          <a:xfrm>
            <a:off x="3317760" y="5700600"/>
            <a:ext cx="221760" cy="218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199" name="CustomShape 20"/>
          <p:cNvSpPr/>
          <p:nvPr/>
        </p:nvSpPr>
        <p:spPr>
          <a:xfrm>
            <a:off x="3373200" y="571824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200" name="CustomShape 21"/>
          <p:cNvSpPr/>
          <p:nvPr/>
        </p:nvSpPr>
        <p:spPr>
          <a:xfrm>
            <a:off x="3322800" y="5703840"/>
            <a:ext cx="2474640" cy="63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     …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secretion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parathyroid hormone (PTH)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by parathyroid glands*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Neural Stimuli</a:t>
            </a:r>
            <a:endParaRPr/>
          </a:p>
        </p:txBody>
      </p:sp>
      <p:sp>
        <p:nvSpPr>
          <p:cNvPr id="2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Nerve fibers stimulate hormone release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Sympathetic nervous system fibers stimulate the adrenal medulla to secrete catecholamines 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Endocrine System: Overview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Acts with the nervous system to coordinate and integrate the activity of body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Influences metabolic activities by means of hormones transported in the blood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Responses occur more slowly but tend to last longer than those of the nervous system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Endocrine glands: pituitary, thyroid, parathyroid, adrenal, and pineal glands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05824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16.4b</a:t>
            </a:r>
            <a:endParaRPr/>
          </a:p>
        </p:txBody>
      </p:sp>
      <p:pic>
        <p:nvPicPr>
          <p:cNvPr id="204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205" name="Line 2"/>
          <p:cNvSpPr/>
          <p:nvPr/>
        </p:nvSpPr>
        <p:spPr>
          <a:xfrm>
            <a:off x="4520880" y="2014200"/>
            <a:ext cx="1800" cy="16848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06" name="CustomShape 3"/>
          <p:cNvSpPr/>
          <p:nvPr/>
        </p:nvSpPr>
        <p:spPr>
          <a:xfrm>
            <a:off x="4194000" y="4307040"/>
            <a:ext cx="644040" cy="202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07" name="Line 4"/>
          <p:cNvSpPr/>
          <p:nvPr/>
        </p:nvSpPr>
        <p:spPr>
          <a:xfrm>
            <a:off x="3752640" y="5249520"/>
            <a:ext cx="2541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08" name="Line 5"/>
          <p:cNvSpPr/>
          <p:nvPr/>
        </p:nvSpPr>
        <p:spPr>
          <a:xfrm>
            <a:off x="3340080" y="3477960"/>
            <a:ext cx="11682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09" name="CustomShape 6"/>
          <p:cNvSpPr/>
          <p:nvPr/>
        </p:nvSpPr>
        <p:spPr>
          <a:xfrm>
            <a:off x="3588120" y="528480"/>
            <a:ext cx="184968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(b) Neural Stimulus</a:t>
            </a:r>
            <a:endParaRPr/>
          </a:p>
        </p:txBody>
      </p:sp>
      <p:sp>
        <p:nvSpPr>
          <p:cNvPr id="210" name="CustomShape 7"/>
          <p:cNvSpPr/>
          <p:nvPr/>
        </p:nvSpPr>
        <p:spPr>
          <a:xfrm>
            <a:off x="3789360" y="1805040"/>
            <a:ext cx="15998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CNS (spinal cord)</a:t>
            </a:r>
            <a:endParaRPr/>
          </a:p>
        </p:txBody>
      </p:sp>
      <p:sp>
        <p:nvSpPr>
          <p:cNvPr id="211" name="CustomShape 8"/>
          <p:cNvSpPr/>
          <p:nvPr/>
        </p:nvSpPr>
        <p:spPr>
          <a:xfrm>
            <a:off x="4848840" y="4195800"/>
            <a:ext cx="944640" cy="63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Medulla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adrenal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  <p:sp>
        <p:nvSpPr>
          <p:cNvPr id="212" name="CustomShape 9"/>
          <p:cNvSpPr/>
          <p:nvPr/>
        </p:nvSpPr>
        <p:spPr>
          <a:xfrm>
            <a:off x="4535640" y="3351240"/>
            <a:ext cx="1260000" cy="63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Preganglionic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sympathetic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fibers</a:t>
            </a:r>
            <a:endParaRPr/>
          </a:p>
        </p:txBody>
      </p:sp>
      <p:sp>
        <p:nvSpPr>
          <p:cNvPr id="213" name="CustomShape 10"/>
          <p:cNvSpPr/>
          <p:nvPr/>
        </p:nvSpPr>
        <p:spPr>
          <a:xfrm>
            <a:off x="4027320" y="5148360"/>
            <a:ext cx="86076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Capillary </a:t>
            </a:r>
            <a:endParaRPr/>
          </a:p>
        </p:txBody>
      </p:sp>
      <p:sp>
        <p:nvSpPr>
          <p:cNvPr id="214" name="CustomShape 11"/>
          <p:cNvSpPr/>
          <p:nvPr/>
        </p:nvSpPr>
        <p:spPr>
          <a:xfrm>
            <a:off x="3241800" y="880920"/>
            <a:ext cx="218880" cy="221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15" name="CustomShape 12"/>
          <p:cNvSpPr/>
          <p:nvPr/>
        </p:nvSpPr>
        <p:spPr>
          <a:xfrm>
            <a:off x="3247920" y="887400"/>
            <a:ext cx="21888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16" name="CustomShape 13"/>
          <p:cNvSpPr/>
          <p:nvPr/>
        </p:nvSpPr>
        <p:spPr>
          <a:xfrm>
            <a:off x="3300120" y="90504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217" name="CustomShape 14"/>
          <p:cNvSpPr/>
          <p:nvPr/>
        </p:nvSpPr>
        <p:spPr>
          <a:xfrm>
            <a:off x="3243960" y="882720"/>
            <a:ext cx="2695680" cy="63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Preganglionic sympathetic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fibers stimulate adrenal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medulla cells…</a:t>
            </a:r>
            <a:endParaRPr/>
          </a:p>
        </p:txBody>
      </p:sp>
      <p:sp>
        <p:nvSpPr>
          <p:cNvPr id="218" name="CustomShape 15"/>
          <p:cNvSpPr/>
          <p:nvPr/>
        </p:nvSpPr>
        <p:spPr>
          <a:xfrm>
            <a:off x="3247920" y="5713560"/>
            <a:ext cx="221760" cy="221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19" name="CustomShape 16"/>
          <p:cNvSpPr/>
          <p:nvPr/>
        </p:nvSpPr>
        <p:spPr>
          <a:xfrm>
            <a:off x="3254400" y="5719680"/>
            <a:ext cx="22176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20" name="CustomShape 17"/>
          <p:cNvSpPr/>
          <p:nvPr/>
        </p:nvSpPr>
        <p:spPr>
          <a:xfrm>
            <a:off x="3306600" y="572616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221" name="CustomShape 18"/>
          <p:cNvSpPr/>
          <p:nvPr/>
        </p:nvSpPr>
        <p:spPr>
          <a:xfrm>
            <a:off x="3249360" y="5711760"/>
            <a:ext cx="2361960" cy="63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     …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to secrete catechola-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mines (epinephrine and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norepinephrine)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Hormonal Stimuli</a:t>
            </a:r>
            <a:endParaRPr/>
          </a:p>
        </p:txBody>
      </p:sp>
      <p:sp>
        <p:nvSpPr>
          <p:cNvPr id="2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Hormones stimulate other endocrine organs to release their hormones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Hypothalamic hormones stimulate the release of most anterior pituitary hormones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Anterior pituitary hormones stimulate targets to secrete still more hormones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Hypothalamic-pituitary-target endocrine organ feedback loop: hormones from the final target organs inhibit the release of the anterior pituitary hormones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16.4c</a:t>
            </a:r>
            <a:endParaRPr/>
          </a:p>
        </p:txBody>
      </p:sp>
      <p:pic>
        <p:nvPicPr>
          <p:cNvPr id="225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2380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226" name="Line 2"/>
          <p:cNvSpPr/>
          <p:nvPr/>
        </p:nvSpPr>
        <p:spPr>
          <a:xfrm>
            <a:off x="4857480" y="4425840"/>
            <a:ext cx="1800" cy="253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27" name="Line 3"/>
          <p:cNvSpPr/>
          <p:nvPr/>
        </p:nvSpPr>
        <p:spPr>
          <a:xfrm>
            <a:off x="5064120" y="3101760"/>
            <a:ext cx="2570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28" name="CustomShape 4"/>
          <p:cNvSpPr/>
          <p:nvPr/>
        </p:nvSpPr>
        <p:spPr>
          <a:xfrm>
            <a:off x="3414600" y="555480"/>
            <a:ext cx="2130120" cy="228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(c) Hormonal Stimulus</a:t>
            </a:r>
            <a:endParaRPr/>
          </a:p>
        </p:txBody>
      </p:sp>
      <p:sp>
        <p:nvSpPr>
          <p:cNvPr id="229" name="CustomShape 5"/>
          <p:cNvSpPr/>
          <p:nvPr/>
        </p:nvSpPr>
        <p:spPr>
          <a:xfrm>
            <a:off x="4698720" y="1587600"/>
            <a:ext cx="131328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</p:txBody>
      </p:sp>
      <p:sp>
        <p:nvSpPr>
          <p:cNvPr id="230" name="CustomShape 6"/>
          <p:cNvSpPr/>
          <p:nvPr/>
        </p:nvSpPr>
        <p:spPr>
          <a:xfrm>
            <a:off x="3575160" y="4105440"/>
            <a:ext cx="56016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Thyroid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  <p:sp>
        <p:nvSpPr>
          <p:cNvPr id="231" name="CustomShape 7"/>
          <p:cNvSpPr/>
          <p:nvPr/>
        </p:nvSpPr>
        <p:spPr>
          <a:xfrm>
            <a:off x="4458600" y="4105440"/>
            <a:ext cx="56484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Adrenal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>
            <a:off x="5183280" y="4105440"/>
            <a:ext cx="531360" cy="346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Gonad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(Testis)</a:t>
            </a:r>
            <a:endParaRPr/>
          </a:p>
        </p:txBody>
      </p:sp>
      <p:sp>
        <p:nvSpPr>
          <p:cNvPr id="233" name="CustomShape 9"/>
          <p:cNvSpPr/>
          <p:nvPr/>
        </p:nvSpPr>
        <p:spPr>
          <a:xfrm>
            <a:off x="5335560" y="2971800"/>
            <a:ext cx="764640" cy="43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Pituitary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  <p:sp>
        <p:nvSpPr>
          <p:cNvPr id="234" name="CustomShape 10"/>
          <p:cNvSpPr/>
          <p:nvPr/>
        </p:nvSpPr>
        <p:spPr>
          <a:xfrm>
            <a:off x="3133800" y="907920"/>
            <a:ext cx="221760" cy="221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35" name="CustomShape 11"/>
          <p:cNvSpPr/>
          <p:nvPr/>
        </p:nvSpPr>
        <p:spPr>
          <a:xfrm>
            <a:off x="3139920" y="914400"/>
            <a:ext cx="22176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36" name="CustomShape 12"/>
          <p:cNvSpPr/>
          <p:nvPr/>
        </p:nvSpPr>
        <p:spPr>
          <a:xfrm>
            <a:off x="3195360" y="93204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237" name="CustomShape 13"/>
          <p:cNvSpPr/>
          <p:nvPr/>
        </p:nvSpPr>
        <p:spPr>
          <a:xfrm>
            <a:off x="3152160" y="912960"/>
            <a:ext cx="2779560" cy="43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The hypothalamus secretes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hormones that…</a:t>
            </a:r>
            <a:endParaRPr/>
          </a:p>
        </p:txBody>
      </p:sp>
      <p:sp>
        <p:nvSpPr>
          <p:cNvPr id="238" name="CustomShape 14"/>
          <p:cNvSpPr/>
          <p:nvPr/>
        </p:nvSpPr>
        <p:spPr>
          <a:xfrm>
            <a:off x="3137040" y="2320920"/>
            <a:ext cx="221760" cy="221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39" name="CustomShape 15"/>
          <p:cNvSpPr/>
          <p:nvPr/>
        </p:nvSpPr>
        <p:spPr>
          <a:xfrm>
            <a:off x="3143160" y="2327400"/>
            <a:ext cx="22176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0" name="CustomShape 16"/>
          <p:cNvSpPr/>
          <p:nvPr/>
        </p:nvSpPr>
        <p:spPr>
          <a:xfrm>
            <a:off x="3198600" y="234468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241" name="CustomShape 17"/>
          <p:cNvSpPr/>
          <p:nvPr/>
        </p:nvSpPr>
        <p:spPr>
          <a:xfrm>
            <a:off x="3156480" y="2319480"/>
            <a:ext cx="1314720" cy="1253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     …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stimulate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the anterior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pituitary gland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to secrete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hormones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that…</a:t>
            </a:r>
            <a:endParaRPr/>
          </a:p>
        </p:txBody>
      </p:sp>
      <p:sp>
        <p:nvSpPr>
          <p:cNvPr id="242" name="CustomShape 18"/>
          <p:cNvSpPr/>
          <p:nvPr/>
        </p:nvSpPr>
        <p:spPr>
          <a:xfrm>
            <a:off x="3146400" y="5896080"/>
            <a:ext cx="221760" cy="2217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43" name="CustomShape 19"/>
          <p:cNvSpPr/>
          <p:nvPr/>
        </p:nvSpPr>
        <p:spPr>
          <a:xfrm>
            <a:off x="3152880" y="5902200"/>
            <a:ext cx="221760" cy="221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44" name="CustomShape 20"/>
          <p:cNvSpPr/>
          <p:nvPr/>
        </p:nvSpPr>
        <p:spPr>
          <a:xfrm>
            <a:off x="3208320" y="591984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245" name="CustomShape 21"/>
          <p:cNvSpPr/>
          <p:nvPr/>
        </p:nvSpPr>
        <p:spPr>
          <a:xfrm>
            <a:off x="3159360" y="5894280"/>
            <a:ext cx="2791440" cy="433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     …</a:t>
            </a:r>
            <a:r>
              <a:rPr b="1" lang="en-US" sz="1500">
                <a:solidFill>
                  <a:srgbClr val="231f20"/>
                </a:solidFill>
                <a:latin typeface="Arial"/>
              </a:rPr>
              <a:t>stimulate other endocrine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glands to secrete hormones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Nervous System Modulation</a:t>
            </a:r>
            <a:endParaRPr/>
          </a:p>
        </p:txBody>
      </p:sp>
      <p:sp>
        <p:nvSpPr>
          <p:cNvPr id="2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nervous system modifies the stimulation of endocrine glands and their negative feedback mechanisms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Example: under severe stress, the hypothalamus and the sympathetic nervous system are activated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As a result, body glucose levels rise 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The Pituitary Gland and Hypothalamus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pituitary gland (hypophysis) has two major lobes</a:t>
            </a:r>
            <a:endParaRPr/>
          </a:p>
          <a:p>
            <a:pPr lvl="2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Posterior pituitary (lobe):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Pituicytes (glial-like supporting cells) and nerve fibers</a:t>
            </a:r>
            <a:endParaRPr/>
          </a:p>
          <a:p>
            <a:pPr lvl="2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Anterior pituitary (lobe) (adenohypophysis)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</a:rPr>
              <a:t>Glandular tissue 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Pituitary-Hypothalamic Relationships</a:t>
            </a:r>
            <a:endParaRPr/>
          </a:p>
        </p:txBody>
      </p:sp>
      <p:sp>
        <p:nvSpPr>
          <p:cNvPr id="2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Posterior lobe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 downgrowth of hypothalamic neural tissue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Neural connection to the hypothalamus (hypothalamic-hypophyseal tract)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Nuclei of the hypothalamus synthesize the neurohormones oxytocin and antidiuretic hormone (ADH)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Neurohormones are transported to the posterior pituitary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16.5a</a:t>
            </a:r>
            <a:endParaRPr/>
          </a:p>
        </p:txBody>
      </p:sp>
      <p:pic>
        <p:nvPicPr>
          <p:cNvPr id="253" name="Picture 11" descr=""/>
          <p:cNvPicPr/>
          <p:nvPr/>
        </p:nvPicPr>
        <p:blipFill>
          <a:blip r:embed="rId1"/>
          <a:srcRect l="0" t="0" r="42716" b="5595"/>
          <a:stretch>
            <a:fillRect/>
          </a:stretch>
        </p:blipFill>
        <p:spPr>
          <a:xfrm>
            <a:off x="415800" y="581040"/>
            <a:ext cx="4714560" cy="5540040"/>
          </a:xfrm>
          <a:prstGeom prst="rect">
            <a:avLst/>
          </a:prstGeom>
          <a:ln w="9360"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2035080" y="2897280"/>
            <a:ext cx="396360" cy="209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5" name="CustomShape 3"/>
          <p:cNvSpPr/>
          <p:nvPr/>
        </p:nvSpPr>
        <p:spPr>
          <a:xfrm>
            <a:off x="4168800" y="4146480"/>
            <a:ext cx="1080" cy="272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6" name="CustomShape 4"/>
          <p:cNvSpPr/>
          <p:nvPr/>
        </p:nvSpPr>
        <p:spPr>
          <a:xfrm>
            <a:off x="2104920" y="1481040"/>
            <a:ext cx="1310760" cy="5742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7" name="CustomShape 5"/>
          <p:cNvSpPr/>
          <p:nvPr/>
        </p:nvSpPr>
        <p:spPr>
          <a:xfrm>
            <a:off x="1654200" y="2182680"/>
            <a:ext cx="1488600" cy="3963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8" name="CustomShape 6"/>
          <p:cNvSpPr/>
          <p:nvPr/>
        </p:nvSpPr>
        <p:spPr>
          <a:xfrm>
            <a:off x="1914480" y="3389400"/>
            <a:ext cx="863280" cy="1537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59" name="CustomShape 7"/>
          <p:cNvSpPr/>
          <p:nvPr/>
        </p:nvSpPr>
        <p:spPr>
          <a:xfrm>
            <a:off x="1031760" y="4873680"/>
            <a:ext cx="2298240" cy="91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0" name="Line 8"/>
          <p:cNvSpPr/>
          <p:nvPr/>
        </p:nvSpPr>
        <p:spPr>
          <a:xfrm>
            <a:off x="2073240" y="3889080"/>
            <a:ext cx="9871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1" name="Line 9"/>
          <p:cNvSpPr/>
          <p:nvPr/>
        </p:nvSpPr>
        <p:spPr>
          <a:xfrm>
            <a:off x="1457280" y="5422680"/>
            <a:ext cx="15714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2" name="Line 10"/>
          <p:cNvSpPr/>
          <p:nvPr/>
        </p:nvSpPr>
        <p:spPr>
          <a:xfrm flipH="1" flipV="1">
            <a:off x="3041640" y="4873320"/>
            <a:ext cx="209520" cy="2923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263" name="CustomShape 11"/>
          <p:cNvSpPr/>
          <p:nvPr/>
        </p:nvSpPr>
        <p:spPr>
          <a:xfrm>
            <a:off x="3060720" y="3863880"/>
            <a:ext cx="228240" cy="56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4" name="CustomShape 12"/>
          <p:cNvSpPr/>
          <p:nvPr/>
        </p:nvSpPr>
        <p:spPr>
          <a:xfrm>
            <a:off x="2781360" y="3468600"/>
            <a:ext cx="752040" cy="1918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265" name="Line 13"/>
          <p:cNvSpPr/>
          <p:nvPr/>
        </p:nvSpPr>
        <p:spPr>
          <a:xfrm>
            <a:off x="5643360" y="5187600"/>
            <a:ext cx="1440" cy="9367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66" name="Line 14"/>
          <p:cNvSpPr/>
          <p:nvPr/>
        </p:nvSpPr>
        <p:spPr>
          <a:xfrm flipH="1">
            <a:off x="5529240" y="5717880"/>
            <a:ext cx="114120" cy="1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67" name="CustomShape 15"/>
          <p:cNvSpPr/>
          <p:nvPr/>
        </p:nvSpPr>
        <p:spPr>
          <a:xfrm>
            <a:off x="5500800" y="5692680"/>
            <a:ext cx="53640" cy="536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68" name="Line 16"/>
          <p:cNvSpPr/>
          <p:nvPr/>
        </p:nvSpPr>
        <p:spPr>
          <a:xfrm>
            <a:off x="5643360" y="1191960"/>
            <a:ext cx="1440" cy="955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69" name="Line 17"/>
          <p:cNvSpPr/>
          <p:nvPr/>
        </p:nvSpPr>
        <p:spPr>
          <a:xfrm flipH="1">
            <a:off x="4054320" y="1455480"/>
            <a:ext cx="1589040" cy="180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70" name="CustomShape 18"/>
          <p:cNvSpPr/>
          <p:nvPr/>
        </p:nvSpPr>
        <p:spPr>
          <a:xfrm>
            <a:off x="4025880" y="1430280"/>
            <a:ext cx="56880" cy="536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71" name="CustomShape 19"/>
          <p:cNvSpPr/>
          <p:nvPr/>
        </p:nvSpPr>
        <p:spPr>
          <a:xfrm>
            <a:off x="3498840" y="2055960"/>
            <a:ext cx="56880" cy="568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72" name="Line 20"/>
          <p:cNvSpPr/>
          <p:nvPr/>
        </p:nvSpPr>
        <p:spPr>
          <a:xfrm flipH="1">
            <a:off x="3527280" y="1455480"/>
            <a:ext cx="2116080" cy="62856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73" name="Line 21"/>
          <p:cNvSpPr/>
          <p:nvPr/>
        </p:nvSpPr>
        <p:spPr>
          <a:xfrm>
            <a:off x="5643360" y="2474640"/>
            <a:ext cx="1440" cy="119556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74" name="Line 22"/>
          <p:cNvSpPr/>
          <p:nvPr/>
        </p:nvSpPr>
        <p:spPr>
          <a:xfrm flipH="1">
            <a:off x="3270240" y="3065400"/>
            <a:ext cx="2373120" cy="70956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75" name="CustomShape 23"/>
          <p:cNvSpPr/>
          <p:nvPr/>
        </p:nvSpPr>
        <p:spPr>
          <a:xfrm>
            <a:off x="3244680" y="3746520"/>
            <a:ext cx="53640" cy="536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76" name="Line 24"/>
          <p:cNvSpPr/>
          <p:nvPr/>
        </p:nvSpPr>
        <p:spPr>
          <a:xfrm>
            <a:off x="5643360" y="4190760"/>
            <a:ext cx="1440" cy="69228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77" name="Line 25"/>
          <p:cNvSpPr/>
          <p:nvPr/>
        </p:nvSpPr>
        <p:spPr>
          <a:xfrm flipH="1">
            <a:off x="3797280" y="4698720"/>
            <a:ext cx="1846080" cy="479520"/>
          </a:xfrm>
          <a:prstGeom prst="line">
            <a:avLst/>
          </a:prstGeom>
          <a:ln w="12600">
            <a:solidFill>
              <a:srgbClr val="0092c8"/>
            </a:solidFill>
            <a:round/>
          </a:ln>
        </p:spPr>
      </p:sp>
      <p:sp>
        <p:nvSpPr>
          <p:cNvPr id="278" name="CustomShape 26"/>
          <p:cNvSpPr/>
          <p:nvPr/>
        </p:nvSpPr>
        <p:spPr>
          <a:xfrm>
            <a:off x="3768840" y="5146560"/>
            <a:ext cx="56880" cy="536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79" name="CustomShape 27"/>
          <p:cNvSpPr/>
          <p:nvPr/>
        </p:nvSpPr>
        <p:spPr>
          <a:xfrm>
            <a:off x="5780160" y="1198440"/>
            <a:ext cx="263160" cy="266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80" name="CustomShape 28"/>
          <p:cNvSpPr/>
          <p:nvPr/>
        </p:nvSpPr>
        <p:spPr>
          <a:xfrm>
            <a:off x="5780160" y="1198440"/>
            <a:ext cx="263160" cy="26640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281" name="CustomShape 29"/>
          <p:cNvSpPr/>
          <p:nvPr/>
        </p:nvSpPr>
        <p:spPr>
          <a:xfrm>
            <a:off x="5773680" y="2468520"/>
            <a:ext cx="266400" cy="266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82" name="CustomShape 30"/>
          <p:cNvSpPr/>
          <p:nvPr/>
        </p:nvSpPr>
        <p:spPr>
          <a:xfrm>
            <a:off x="5773680" y="2468520"/>
            <a:ext cx="266400" cy="26640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283" name="CustomShape 31"/>
          <p:cNvSpPr/>
          <p:nvPr/>
        </p:nvSpPr>
        <p:spPr>
          <a:xfrm>
            <a:off x="5757840" y="4168800"/>
            <a:ext cx="266400" cy="266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84" name="CustomShape 32"/>
          <p:cNvSpPr/>
          <p:nvPr/>
        </p:nvSpPr>
        <p:spPr>
          <a:xfrm>
            <a:off x="5757840" y="4168800"/>
            <a:ext cx="266400" cy="26640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285" name="CustomShape 33"/>
          <p:cNvSpPr/>
          <p:nvPr/>
        </p:nvSpPr>
        <p:spPr>
          <a:xfrm>
            <a:off x="5757840" y="5181480"/>
            <a:ext cx="263160" cy="263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86" name="CustomShape 34"/>
          <p:cNvSpPr/>
          <p:nvPr/>
        </p:nvSpPr>
        <p:spPr>
          <a:xfrm>
            <a:off x="5757840" y="5181480"/>
            <a:ext cx="263160" cy="26316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287" name="CustomShape 35"/>
          <p:cNvSpPr/>
          <p:nvPr/>
        </p:nvSpPr>
        <p:spPr>
          <a:xfrm>
            <a:off x="5851800" y="117792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288" name="CustomShape 36"/>
          <p:cNvSpPr/>
          <p:nvPr/>
        </p:nvSpPr>
        <p:spPr>
          <a:xfrm>
            <a:off x="5842080" y="244800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289" name="CustomShape 37"/>
          <p:cNvSpPr/>
          <p:nvPr/>
        </p:nvSpPr>
        <p:spPr>
          <a:xfrm>
            <a:off x="5826240" y="414648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290" name="CustomShape 38"/>
          <p:cNvSpPr/>
          <p:nvPr/>
        </p:nvSpPr>
        <p:spPr>
          <a:xfrm>
            <a:off x="5826240" y="5159520"/>
            <a:ext cx="13068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6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291" name="CustomShape 39"/>
          <p:cNvSpPr/>
          <p:nvPr/>
        </p:nvSpPr>
        <p:spPr>
          <a:xfrm>
            <a:off x="5780160" y="1189080"/>
            <a:ext cx="2235240" cy="1013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>
                <a:solidFill>
                  <a:srgbClr val="0092c8"/>
                </a:solidFill>
                <a:latin typeface="Arial"/>
              </a:rPr>
              <a:t>Hypothalamic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neurons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synthesize oxytocin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and ADH.</a:t>
            </a:r>
            <a:endParaRPr/>
          </a:p>
        </p:txBody>
      </p:sp>
      <p:sp>
        <p:nvSpPr>
          <p:cNvPr id="292" name="CustomShape 40"/>
          <p:cNvSpPr/>
          <p:nvPr/>
        </p:nvSpPr>
        <p:spPr>
          <a:xfrm>
            <a:off x="5772960" y="2459160"/>
            <a:ext cx="3011040" cy="1260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>
                <a:solidFill>
                  <a:srgbClr val="0092c8"/>
                </a:solidFill>
                <a:latin typeface="Arial"/>
              </a:rPr>
              <a:t>Oxytocin and ADH are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transported along the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hypothalamic-hypophyseal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tract to the posterior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pituitary.</a:t>
            </a:r>
            <a:endParaRPr/>
          </a:p>
        </p:txBody>
      </p:sp>
      <p:sp>
        <p:nvSpPr>
          <p:cNvPr id="293" name="CustomShape 41"/>
          <p:cNvSpPr/>
          <p:nvPr/>
        </p:nvSpPr>
        <p:spPr>
          <a:xfrm>
            <a:off x="5766840" y="4157640"/>
            <a:ext cx="271836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>
                <a:solidFill>
                  <a:srgbClr val="0092c8"/>
                </a:solidFill>
                <a:latin typeface="Arial"/>
              </a:rPr>
              <a:t>Oxytocin and ADH are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stored in axon terminals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in the posterior pituitary.</a:t>
            </a:r>
            <a:endParaRPr/>
          </a:p>
        </p:txBody>
      </p:sp>
      <p:sp>
        <p:nvSpPr>
          <p:cNvPr id="294" name="CustomShape 42"/>
          <p:cNvSpPr/>
          <p:nvPr/>
        </p:nvSpPr>
        <p:spPr>
          <a:xfrm>
            <a:off x="5763240" y="5170320"/>
            <a:ext cx="2782440" cy="1013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>
                <a:solidFill>
                  <a:srgbClr val="0092c8"/>
                </a:solidFill>
                <a:latin typeface="Arial"/>
              </a:rPr>
              <a:t>Oxytocin and ADH are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released into the blood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when hypothalamic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neurons fire.</a:t>
            </a:r>
            <a:endParaRPr/>
          </a:p>
        </p:txBody>
      </p:sp>
      <p:sp>
        <p:nvSpPr>
          <p:cNvPr id="295" name="CustomShape 43"/>
          <p:cNvSpPr/>
          <p:nvPr/>
        </p:nvSpPr>
        <p:spPr>
          <a:xfrm>
            <a:off x="417960" y="1920960"/>
            <a:ext cx="166212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Paraventricular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nucleus </a:t>
            </a:r>
            <a:endParaRPr/>
          </a:p>
        </p:txBody>
      </p:sp>
      <p:sp>
        <p:nvSpPr>
          <p:cNvPr id="296" name="CustomShape 44"/>
          <p:cNvSpPr/>
          <p:nvPr/>
        </p:nvSpPr>
        <p:spPr>
          <a:xfrm>
            <a:off x="417240" y="2444760"/>
            <a:ext cx="119448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Supraoptic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nucleus </a:t>
            </a:r>
            <a:endParaRPr/>
          </a:p>
        </p:txBody>
      </p:sp>
      <p:sp>
        <p:nvSpPr>
          <p:cNvPr id="297" name="CustomShape 45"/>
          <p:cNvSpPr/>
          <p:nvPr/>
        </p:nvSpPr>
        <p:spPr>
          <a:xfrm>
            <a:off x="417600" y="2978280"/>
            <a:ext cx="15616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Optic chiasma</a:t>
            </a:r>
            <a:endParaRPr/>
          </a:p>
        </p:txBody>
      </p:sp>
      <p:sp>
        <p:nvSpPr>
          <p:cNvPr id="298" name="CustomShape 46"/>
          <p:cNvSpPr/>
          <p:nvPr/>
        </p:nvSpPr>
        <p:spPr>
          <a:xfrm>
            <a:off x="3929040" y="2025720"/>
            <a:ext cx="1574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</p:txBody>
      </p:sp>
      <p:sp>
        <p:nvSpPr>
          <p:cNvPr id="299" name="CustomShape 47"/>
          <p:cNvSpPr/>
          <p:nvPr/>
        </p:nvSpPr>
        <p:spPr>
          <a:xfrm>
            <a:off x="3346560" y="3619440"/>
            <a:ext cx="209520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Inferior</a:t>
            </a:r>
            <a:endParaRPr/>
          </a:p>
          <a:p>
            <a:pPr algn="ctr"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hypophyseal artery</a:t>
            </a:r>
            <a:endParaRPr/>
          </a:p>
        </p:txBody>
      </p:sp>
      <p:sp>
        <p:nvSpPr>
          <p:cNvPr id="300" name="CustomShape 48"/>
          <p:cNvSpPr/>
          <p:nvPr/>
        </p:nvSpPr>
        <p:spPr>
          <a:xfrm>
            <a:off x="4474800" y="5565600"/>
            <a:ext cx="97812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Oxytocin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ADH</a:t>
            </a:r>
            <a:endParaRPr/>
          </a:p>
        </p:txBody>
      </p:sp>
      <p:sp>
        <p:nvSpPr>
          <p:cNvPr id="301" name="CustomShape 49"/>
          <p:cNvSpPr/>
          <p:nvPr/>
        </p:nvSpPr>
        <p:spPr>
          <a:xfrm>
            <a:off x="417240" y="3254400"/>
            <a:ext cx="195660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Infundibulum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(connecting stalk)</a:t>
            </a:r>
            <a:endParaRPr/>
          </a:p>
        </p:txBody>
      </p:sp>
      <p:sp>
        <p:nvSpPr>
          <p:cNvPr id="302" name="CustomShape 50"/>
          <p:cNvSpPr/>
          <p:nvPr/>
        </p:nvSpPr>
        <p:spPr>
          <a:xfrm>
            <a:off x="417600" y="3778200"/>
            <a:ext cx="157428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Hypothalamic-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hypophyseal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tract</a:t>
            </a:r>
            <a:endParaRPr/>
          </a:p>
        </p:txBody>
      </p:sp>
      <p:sp>
        <p:nvSpPr>
          <p:cNvPr id="303" name="CustomShape 51"/>
          <p:cNvSpPr/>
          <p:nvPr/>
        </p:nvSpPr>
        <p:spPr>
          <a:xfrm>
            <a:off x="417600" y="4727520"/>
            <a:ext cx="1015560" cy="520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Axon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terminals</a:t>
            </a:r>
            <a:endParaRPr/>
          </a:p>
        </p:txBody>
      </p:sp>
      <p:sp>
        <p:nvSpPr>
          <p:cNvPr id="304" name="CustomShape 52"/>
          <p:cNvSpPr/>
          <p:nvPr/>
        </p:nvSpPr>
        <p:spPr>
          <a:xfrm>
            <a:off x="417600" y="5276880"/>
            <a:ext cx="100296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Posterior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lobe of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pituitary</a:t>
            </a:r>
            <a:endParaRPr/>
          </a:p>
        </p:txBody>
      </p:sp>
      <p:sp>
        <p:nvSpPr>
          <p:cNvPr id="305" name="CustomShape 53"/>
          <p:cNvSpPr/>
          <p:nvPr/>
        </p:nvSpPr>
        <p:spPr>
          <a:xfrm>
            <a:off x="741960" y="6175440"/>
            <a:ext cx="7651440" cy="259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700">
                <a:solidFill>
                  <a:srgbClr val="231f20"/>
                </a:solidFill>
                <a:latin typeface="Arial Black"/>
              </a:rPr>
              <a:t>(a) Relationship between the posterior pituitary and the hypothalamus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Pituitary-Hypothalamic Relationships</a:t>
            </a:r>
            <a:endParaRPr/>
          </a:p>
        </p:txBody>
      </p:sp>
      <p:sp>
        <p:nvSpPr>
          <p:cNvPr id="3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Anterior Lobe: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Originates as an out-pocketing of the oral mucosa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Hypophyseal portal system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Primary capillary plexus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Hypophyseal portal veins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Secondary capillary plexus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Carries releasing and inhibiting hormones to the anterior pituitary to regulate hormone secretion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8058240" y="6581880"/>
            <a:ext cx="1081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16.5b</a:t>
            </a:r>
            <a:endParaRPr/>
          </a:p>
        </p:txBody>
      </p:sp>
      <p:pic>
        <p:nvPicPr>
          <p:cNvPr id="309" name="Picture 11" descr=""/>
          <p:cNvPicPr/>
          <p:nvPr/>
        </p:nvPicPr>
        <p:blipFill>
          <a:blip r:embed="rId1"/>
          <a:srcRect l="1986" t="0" r="31819" b="5129"/>
          <a:stretch>
            <a:fillRect/>
          </a:stretch>
        </p:blipFill>
        <p:spPr>
          <a:xfrm>
            <a:off x="595440" y="480960"/>
            <a:ext cx="5447880" cy="5573520"/>
          </a:xfrm>
          <a:prstGeom prst="rect">
            <a:avLst/>
          </a:prstGeom>
          <a:ln w="9360">
            <a:noFill/>
          </a:ln>
        </p:spPr>
      </p:pic>
      <p:sp>
        <p:nvSpPr>
          <p:cNvPr id="310" name="CustomShape 2"/>
          <p:cNvSpPr/>
          <p:nvPr/>
        </p:nvSpPr>
        <p:spPr>
          <a:xfrm>
            <a:off x="2803680" y="1671480"/>
            <a:ext cx="2366640" cy="10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11" name="CustomShape 3"/>
          <p:cNvSpPr/>
          <p:nvPr/>
        </p:nvSpPr>
        <p:spPr>
          <a:xfrm>
            <a:off x="1413000" y="2208240"/>
            <a:ext cx="1625400" cy="7459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12" name="CustomShape 4"/>
          <p:cNvSpPr/>
          <p:nvPr/>
        </p:nvSpPr>
        <p:spPr>
          <a:xfrm>
            <a:off x="2479680" y="3135240"/>
            <a:ext cx="1199880" cy="110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13" name="CustomShape 5"/>
          <p:cNvSpPr/>
          <p:nvPr/>
        </p:nvSpPr>
        <p:spPr>
          <a:xfrm>
            <a:off x="2057400" y="3699000"/>
            <a:ext cx="1120320" cy="4028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14" name="CustomShape 6"/>
          <p:cNvSpPr/>
          <p:nvPr/>
        </p:nvSpPr>
        <p:spPr>
          <a:xfrm>
            <a:off x="1816200" y="4210200"/>
            <a:ext cx="732960" cy="561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15" name="CustomShape 7"/>
          <p:cNvSpPr/>
          <p:nvPr/>
        </p:nvSpPr>
        <p:spPr>
          <a:xfrm>
            <a:off x="1898640" y="4867200"/>
            <a:ext cx="364680" cy="1076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316" name="Line 8"/>
          <p:cNvSpPr/>
          <p:nvPr/>
        </p:nvSpPr>
        <p:spPr>
          <a:xfrm flipH="1" flipV="1">
            <a:off x="2508120" y="3698640"/>
            <a:ext cx="1060560" cy="15552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17" name="Line 9"/>
          <p:cNvSpPr/>
          <p:nvPr/>
        </p:nvSpPr>
        <p:spPr>
          <a:xfrm flipH="1" flipV="1">
            <a:off x="4298760" y="1674720"/>
            <a:ext cx="595440" cy="1490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318" name="Line 10"/>
          <p:cNvSpPr/>
          <p:nvPr/>
        </p:nvSpPr>
        <p:spPr>
          <a:xfrm flipH="1">
            <a:off x="2247840" y="5200560"/>
            <a:ext cx="3798720" cy="59040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319" name="Line 11"/>
          <p:cNvSpPr/>
          <p:nvPr/>
        </p:nvSpPr>
        <p:spPr>
          <a:xfrm flipH="1">
            <a:off x="3511440" y="3533760"/>
            <a:ext cx="1878120" cy="57456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</p:sp>
      <p:sp>
        <p:nvSpPr>
          <p:cNvPr id="320" name="CustomShape 12"/>
          <p:cNvSpPr/>
          <p:nvPr/>
        </p:nvSpPr>
        <p:spPr>
          <a:xfrm>
            <a:off x="2216160" y="5759280"/>
            <a:ext cx="63000" cy="60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21" name="CustomShape 13"/>
          <p:cNvSpPr/>
          <p:nvPr/>
        </p:nvSpPr>
        <p:spPr>
          <a:xfrm>
            <a:off x="2216160" y="5759280"/>
            <a:ext cx="63000" cy="6012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322" name="CustomShape 14"/>
          <p:cNvSpPr/>
          <p:nvPr/>
        </p:nvSpPr>
        <p:spPr>
          <a:xfrm>
            <a:off x="3479760" y="4076640"/>
            <a:ext cx="63000" cy="63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23" name="CustomShape 15"/>
          <p:cNvSpPr/>
          <p:nvPr/>
        </p:nvSpPr>
        <p:spPr>
          <a:xfrm>
            <a:off x="3479760" y="4076640"/>
            <a:ext cx="63000" cy="63000"/>
          </a:xfrm>
          <a:prstGeom prst="rect">
            <a:avLst/>
          </a:prstGeom>
          <a:noFill/>
          <a:ln w="22320">
            <a:solidFill>
              <a:srgbClr val="ffffff"/>
            </a:solidFill>
            <a:round/>
          </a:ln>
        </p:spPr>
      </p:sp>
      <p:sp>
        <p:nvSpPr>
          <p:cNvPr id="324" name="Line 16"/>
          <p:cNvSpPr/>
          <p:nvPr/>
        </p:nvSpPr>
        <p:spPr>
          <a:xfrm>
            <a:off x="6046560" y="4838400"/>
            <a:ext cx="1800" cy="92412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325" name="Line 17"/>
          <p:cNvSpPr/>
          <p:nvPr/>
        </p:nvSpPr>
        <p:spPr>
          <a:xfrm flipH="1">
            <a:off x="2247840" y="5200560"/>
            <a:ext cx="3798720" cy="59040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326" name="CustomShape 18"/>
          <p:cNvSpPr/>
          <p:nvPr/>
        </p:nvSpPr>
        <p:spPr>
          <a:xfrm>
            <a:off x="2216160" y="5759280"/>
            <a:ext cx="63000" cy="6012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27" name="Line 19"/>
          <p:cNvSpPr/>
          <p:nvPr/>
        </p:nvSpPr>
        <p:spPr>
          <a:xfrm>
            <a:off x="6072120" y="817560"/>
            <a:ext cx="1440" cy="163800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328" name="Line 20"/>
          <p:cNvSpPr/>
          <p:nvPr/>
        </p:nvSpPr>
        <p:spPr>
          <a:xfrm flipH="1" flipV="1">
            <a:off x="5360760" y="1376280"/>
            <a:ext cx="711360" cy="4428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329" name="CustomShape 21"/>
          <p:cNvSpPr/>
          <p:nvPr/>
        </p:nvSpPr>
        <p:spPr>
          <a:xfrm>
            <a:off x="5357880" y="1347840"/>
            <a:ext cx="63000" cy="630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30" name="CustomShape 22"/>
          <p:cNvSpPr/>
          <p:nvPr/>
        </p:nvSpPr>
        <p:spPr>
          <a:xfrm>
            <a:off x="5545080" y="1547640"/>
            <a:ext cx="63000" cy="630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31" name="Line 23"/>
          <p:cNvSpPr/>
          <p:nvPr/>
        </p:nvSpPr>
        <p:spPr>
          <a:xfrm flipH="1">
            <a:off x="5557680" y="1420560"/>
            <a:ext cx="514440" cy="16200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332" name="Line 24"/>
          <p:cNvSpPr/>
          <p:nvPr/>
        </p:nvSpPr>
        <p:spPr>
          <a:xfrm>
            <a:off x="5389560" y="2877840"/>
            <a:ext cx="1440" cy="140832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333" name="Line 25"/>
          <p:cNvSpPr/>
          <p:nvPr/>
        </p:nvSpPr>
        <p:spPr>
          <a:xfrm flipH="1">
            <a:off x="3511440" y="3533760"/>
            <a:ext cx="1878120" cy="57456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334" name="CustomShape 26"/>
          <p:cNvSpPr/>
          <p:nvPr/>
        </p:nvSpPr>
        <p:spPr>
          <a:xfrm>
            <a:off x="3479760" y="4076640"/>
            <a:ext cx="63000" cy="630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35" name="CustomShape 27"/>
          <p:cNvSpPr/>
          <p:nvPr/>
        </p:nvSpPr>
        <p:spPr>
          <a:xfrm>
            <a:off x="6170760" y="808200"/>
            <a:ext cx="266400" cy="263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36" name="CustomShape 28"/>
          <p:cNvSpPr/>
          <p:nvPr/>
        </p:nvSpPr>
        <p:spPr>
          <a:xfrm>
            <a:off x="6170760" y="808200"/>
            <a:ext cx="266400" cy="26316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337" name="CustomShape 29"/>
          <p:cNvSpPr/>
          <p:nvPr/>
        </p:nvSpPr>
        <p:spPr>
          <a:xfrm>
            <a:off x="5491080" y="2865600"/>
            <a:ext cx="263160" cy="266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38" name="CustomShape 30"/>
          <p:cNvSpPr/>
          <p:nvPr/>
        </p:nvSpPr>
        <p:spPr>
          <a:xfrm>
            <a:off x="5491080" y="2865600"/>
            <a:ext cx="263160" cy="26640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339" name="CustomShape 31"/>
          <p:cNvSpPr/>
          <p:nvPr/>
        </p:nvSpPr>
        <p:spPr>
          <a:xfrm>
            <a:off x="6135840" y="4819680"/>
            <a:ext cx="263160" cy="2664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40" name="CustomShape 32"/>
          <p:cNvSpPr/>
          <p:nvPr/>
        </p:nvSpPr>
        <p:spPr>
          <a:xfrm>
            <a:off x="6135840" y="4819680"/>
            <a:ext cx="263160" cy="26640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341" name="CustomShape 33"/>
          <p:cNvSpPr/>
          <p:nvPr/>
        </p:nvSpPr>
        <p:spPr>
          <a:xfrm>
            <a:off x="6245280" y="833400"/>
            <a:ext cx="130680" cy="243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6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342" name="CustomShape 34"/>
          <p:cNvSpPr/>
          <p:nvPr/>
        </p:nvSpPr>
        <p:spPr>
          <a:xfrm>
            <a:off x="5559480" y="2890800"/>
            <a:ext cx="130680" cy="243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6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343" name="CustomShape 35"/>
          <p:cNvSpPr/>
          <p:nvPr/>
        </p:nvSpPr>
        <p:spPr>
          <a:xfrm>
            <a:off x="6201000" y="4843440"/>
            <a:ext cx="130680" cy="243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6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344" name="CustomShape 36"/>
          <p:cNvSpPr/>
          <p:nvPr/>
        </p:nvSpPr>
        <p:spPr>
          <a:xfrm>
            <a:off x="6177960" y="849240"/>
            <a:ext cx="2503440" cy="1589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>
                <a:solidFill>
                  <a:srgbClr val="0092c8"/>
                </a:solidFill>
                <a:latin typeface="Arial"/>
              </a:rPr>
              <a:t>When appropriately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stimulated,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hypothalamic neurons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secrete releasing and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inhibiting hormones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into the primary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capillary plexus.</a:t>
            </a:r>
            <a:endParaRPr/>
          </a:p>
        </p:txBody>
      </p:sp>
      <p:sp>
        <p:nvSpPr>
          <p:cNvPr id="345" name="CustomShape 37"/>
          <p:cNvSpPr/>
          <p:nvPr/>
        </p:nvSpPr>
        <p:spPr>
          <a:xfrm>
            <a:off x="5494680" y="2901960"/>
            <a:ext cx="3215160" cy="1370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>
                <a:solidFill>
                  <a:srgbClr val="0092c8"/>
                </a:solidFill>
                <a:latin typeface="Arial"/>
              </a:rPr>
              <a:t>Hypothalamic hormones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travel through the portal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veins to the anterior pituitary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where they stimulate or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inhibit release of hormones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from the anterior pituitary.</a:t>
            </a:r>
            <a:endParaRPr/>
          </a:p>
        </p:txBody>
      </p:sp>
      <p:sp>
        <p:nvSpPr>
          <p:cNvPr id="346" name="CustomShape 38"/>
          <p:cNvSpPr/>
          <p:nvPr/>
        </p:nvSpPr>
        <p:spPr>
          <a:xfrm>
            <a:off x="6140880" y="4867200"/>
            <a:ext cx="2576520" cy="931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>
                <a:solidFill>
                  <a:srgbClr val="0092c8"/>
                </a:solidFill>
                <a:latin typeface="Arial"/>
              </a:rPr>
              <a:t>Anterior pituitary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hormones are secreted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into the secondary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capillary plexus.</a:t>
            </a:r>
            <a:endParaRPr/>
          </a:p>
        </p:txBody>
      </p:sp>
      <p:sp>
        <p:nvSpPr>
          <p:cNvPr id="347" name="CustomShape 39"/>
          <p:cNvSpPr/>
          <p:nvPr/>
        </p:nvSpPr>
        <p:spPr>
          <a:xfrm>
            <a:off x="4192560" y="888840"/>
            <a:ext cx="15742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</p:txBody>
      </p:sp>
      <p:sp>
        <p:nvSpPr>
          <p:cNvPr id="348" name="CustomShape 40"/>
          <p:cNvSpPr/>
          <p:nvPr/>
        </p:nvSpPr>
        <p:spPr>
          <a:xfrm>
            <a:off x="429840" y="1549440"/>
            <a:ext cx="2337480" cy="49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Hypothalamic neuron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cell bodies</a:t>
            </a:r>
            <a:endParaRPr/>
          </a:p>
        </p:txBody>
      </p:sp>
      <p:sp>
        <p:nvSpPr>
          <p:cNvPr id="349" name="CustomShape 41"/>
          <p:cNvSpPr/>
          <p:nvPr/>
        </p:nvSpPr>
        <p:spPr>
          <a:xfrm>
            <a:off x="500400" y="2562120"/>
            <a:ext cx="1573920" cy="493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Hypophyseal</a:t>
            </a:r>
            <a:endParaRPr/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portal system</a:t>
            </a:r>
            <a:endParaRPr/>
          </a:p>
        </p:txBody>
      </p:sp>
      <p:sp>
        <p:nvSpPr>
          <p:cNvPr id="350" name="CustomShape 42"/>
          <p:cNvSpPr/>
          <p:nvPr/>
        </p:nvSpPr>
        <p:spPr>
          <a:xfrm>
            <a:off x="430200" y="2073240"/>
            <a:ext cx="2158560" cy="49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Superior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hypophyseal artery </a:t>
            </a:r>
            <a:endParaRPr/>
          </a:p>
        </p:txBody>
      </p:sp>
      <p:sp>
        <p:nvSpPr>
          <p:cNvPr id="351" name="CustomShape 43"/>
          <p:cNvSpPr/>
          <p:nvPr/>
        </p:nvSpPr>
        <p:spPr>
          <a:xfrm>
            <a:off x="742680" y="6159600"/>
            <a:ext cx="7543440" cy="25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lang="en-US" sz="1700">
                <a:solidFill>
                  <a:srgbClr val="231f20"/>
                </a:solidFill>
                <a:latin typeface="Arial Black"/>
              </a:rPr>
              <a:t>(b) Relationship between the anterior pituitary and the hypothalamus</a:t>
            </a:r>
            <a:endParaRPr/>
          </a:p>
        </p:txBody>
      </p:sp>
      <p:sp>
        <p:nvSpPr>
          <p:cNvPr id="352" name="CustomShape 44"/>
          <p:cNvSpPr/>
          <p:nvPr/>
        </p:nvSpPr>
        <p:spPr>
          <a:xfrm>
            <a:off x="432000" y="4851360"/>
            <a:ext cx="1418400" cy="49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Anterior lobe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pituitary</a:t>
            </a:r>
            <a:endParaRPr/>
          </a:p>
        </p:txBody>
      </p:sp>
      <p:sp>
        <p:nvSpPr>
          <p:cNvPr id="353" name="CustomShape 45"/>
          <p:cNvSpPr/>
          <p:nvPr/>
        </p:nvSpPr>
        <p:spPr>
          <a:xfrm>
            <a:off x="436320" y="5381640"/>
            <a:ext cx="1180800" cy="71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TSH, FSH,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LH, ACTH, 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GH, PRL</a:t>
            </a:r>
            <a:endParaRPr/>
          </a:p>
        </p:txBody>
      </p:sp>
      <p:sp>
        <p:nvSpPr>
          <p:cNvPr id="354" name="CustomShape 46"/>
          <p:cNvSpPr/>
          <p:nvPr/>
        </p:nvSpPr>
        <p:spPr>
          <a:xfrm>
            <a:off x="428760" y="3102120"/>
            <a:ext cx="1983960" cy="49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Primary capillary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plexus</a:t>
            </a:r>
            <a:endParaRPr/>
          </a:p>
        </p:txBody>
      </p:sp>
      <p:sp>
        <p:nvSpPr>
          <p:cNvPr id="355" name="CustomShape 47"/>
          <p:cNvSpPr/>
          <p:nvPr/>
        </p:nvSpPr>
        <p:spPr>
          <a:xfrm>
            <a:off x="420120" y="3594240"/>
            <a:ext cx="1566360" cy="493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Hypophyseal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portal veins</a:t>
            </a:r>
            <a:endParaRPr/>
          </a:p>
        </p:txBody>
      </p:sp>
      <p:sp>
        <p:nvSpPr>
          <p:cNvPr id="356" name="CustomShape 48"/>
          <p:cNvSpPr/>
          <p:nvPr/>
        </p:nvSpPr>
        <p:spPr>
          <a:xfrm>
            <a:off x="420480" y="4092480"/>
            <a:ext cx="1311840" cy="712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>
                <a:solidFill>
                  <a:srgbClr val="231f20"/>
                </a:solidFill>
                <a:latin typeface="Arial"/>
              </a:rPr>
              <a:t>Secondary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  </a:t>
            </a:r>
            <a:r>
              <a:rPr b="1" lang="en-US">
                <a:solidFill>
                  <a:srgbClr val="231f20"/>
                </a:solidFill>
                <a:latin typeface="Arial"/>
              </a:rPr>
              <a:t>plexus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Anterior Pituitary Hormones</a:t>
            </a:r>
            <a:endParaRPr/>
          </a:p>
        </p:txBody>
      </p:sp>
      <p:sp>
        <p:nvSpPr>
          <p:cNvPr id="3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Growth hormone (GH)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Thyroid-stimulating hormone (TSH) or thyrotropin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Adrenocorticotropic hormone (ACTH)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Follicle-stimulating hormone (FSH)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Luteinizing hormone (LH)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Prolactin (PRL)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Endocrine System: Overview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Some organs produce both hormones and exocrine products (e.g., pancreas and gonads)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hypothalamus has both neural and endocrine functions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Other tissues and organs that produce hormones include adipose cells, thymus, cells in the walls of the small intestine, stomach, kidneys, and heart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Anterior Pituitary Hormones</a:t>
            </a:r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 are proteins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All except GH activate cyclic AMP second-messenger systems at their targets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TSH, ACTH, FSH, and LH are all tropic hormones (regulate the secretory action of other endocrine glands)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Growth Hormone (GH)</a:t>
            </a:r>
            <a:endParaRPr/>
          </a:p>
        </p:txBody>
      </p:sp>
      <p:sp>
        <p:nvSpPr>
          <p:cNvPr id="3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Produced by somatotrophs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Stimulates most cells, but targets bone and skeletal muscle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Promotes protein synthesis and encourages use of fats for fuel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Most effects are mediated indirectly by insulin-like growth factors (IGFs)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Growth Hormone (GH)</a:t>
            </a:r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GH release is regulated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Growth hormone–releasing hormone (GHRH)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Growth hormone–inhibiting hormone (GHIH) (somatostatin)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Actions of Growth Hormone</a:t>
            </a:r>
            <a:endParaRPr/>
          </a:p>
        </p:txBody>
      </p:sp>
      <p:sp>
        <p:nvSpPr>
          <p:cNvPr id="3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Direct action of GH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Stimulates liver, skeletal muscle, bone, and cartilage to produce insulin-like growth factors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Mobilizes fats, elevates blood glucose by decreasing glucose uptake and encouraging glycogen breakdown (anti-insulin effect of GH)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 of Growth Hormone</a:t>
            </a:r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Hypersecretion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 children results in gigantism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 adults results in acromegaly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Hyposecretion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 children results in pituitary dwarfism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16.6</a:t>
            </a:r>
            <a:endParaRPr/>
          </a:p>
        </p:txBody>
      </p:sp>
      <p:pic>
        <p:nvPicPr>
          <p:cNvPr id="37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44600" y="469800"/>
            <a:ext cx="8254800" cy="5917680"/>
          </a:xfrm>
          <a:prstGeom prst="rect">
            <a:avLst/>
          </a:prstGeom>
          <a:ln w="9360">
            <a:noFill/>
          </a:ln>
        </p:spPr>
      </p:pic>
      <p:sp>
        <p:nvSpPr>
          <p:cNvPr id="371" name="Line 2"/>
          <p:cNvSpPr/>
          <p:nvPr/>
        </p:nvSpPr>
        <p:spPr>
          <a:xfrm>
            <a:off x="3727440" y="630000"/>
            <a:ext cx="1104840" cy="1800"/>
          </a:xfrm>
          <a:prstGeom prst="line">
            <a:avLst/>
          </a:prstGeom>
          <a:ln w="28440">
            <a:solidFill>
              <a:srgbClr val="ffffff"/>
            </a:solidFill>
            <a:round/>
          </a:ln>
        </p:spPr>
      </p:sp>
      <p:sp>
        <p:nvSpPr>
          <p:cNvPr id="372" name="Line 3"/>
          <p:cNvSpPr/>
          <p:nvPr/>
        </p:nvSpPr>
        <p:spPr>
          <a:xfrm>
            <a:off x="3717720" y="623880"/>
            <a:ext cx="110484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73" name="Line 4"/>
          <p:cNvSpPr/>
          <p:nvPr/>
        </p:nvSpPr>
        <p:spPr>
          <a:xfrm>
            <a:off x="3514680" y="1106280"/>
            <a:ext cx="38088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374" name="CustomShape 5"/>
          <p:cNvSpPr/>
          <p:nvPr/>
        </p:nvSpPr>
        <p:spPr>
          <a:xfrm>
            <a:off x="1346040" y="934920"/>
            <a:ext cx="63000" cy="29808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375" name="CustomShape 6"/>
          <p:cNvSpPr/>
          <p:nvPr/>
        </p:nvSpPr>
        <p:spPr>
          <a:xfrm>
            <a:off x="1940040" y="3386160"/>
            <a:ext cx="456840" cy="630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376" name="CustomShape 7"/>
          <p:cNvSpPr/>
          <p:nvPr/>
        </p:nvSpPr>
        <p:spPr>
          <a:xfrm>
            <a:off x="1940040" y="4173480"/>
            <a:ext cx="456840" cy="630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377" name="CustomShape 8"/>
          <p:cNvSpPr/>
          <p:nvPr/>
        </p:nvSpPr>
        <p:spPr>
          <a:xfrm>
            <a:off x="4813200" y="4129200"/>
            <a:ext cx="456840" cy="63000"/>
          </a:xfrm>
          <a:prstGeom prst="rect">
            <a:avLst/>
          </a:prstGeom>
          <a:solidFill>
            <a:srgbClr val="636467"/>
          </a:solidFill>
          <a:ln w="9360">
            <a:noFill/>
          </a:ln>
        </p:spPr>
      </p:sp>
      <p:sp>
        <p:nvSpPr>
          <p:cNvPr id="378" name="CustomShape 9"/>
          <p:cNvSpPr/>
          <p:nvPr/>
        </p:nvSpPr>
        <p:spPr>
          <a:xfrm>
            <a:off x="1273320" y="900000"/>
            <a:ext cx="107640" cy="43920"/>
          </a:xfrm>
          <a:prstGeom prst="rect">
            <a:avLst/>
          </a:prstGeom>
          <a:noFill/>
          <a:ln w="6480">
            <a:solidFill>
              <a:srgbClr val="636467"/>
            </a:solidFill>
            <a:round/>
          </a:ln>
        </p:spPr>
      </p:sp>
      <p:sp>
        <p:nvSpPr>
          <p:cNvPr id="379" name="CustomShape 10"/>
          <p:cNvSpPr/>
          <p:nvPr/>
        </p:nvSpPr>
        <p:spPr>
          <a:xfrm>
            <a:off x="2881440" y="1778040"/>
            <a:ext cx="127836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Growth hormone</a:t>
            </a:r>
            <a:endParaRPr/>
          </a:p>
        </p:txBody>
      </p:sp>
      <p:sp>
        <p:nvSpPr>
          <p:cNvPr id="380" name="CustomShape 11"/>
          <p:cNvSpPr/>
          <p:nvPr/>
        </p:nvSpPr>
        <p:spPr>
          <a:xfrm>
            <a:off x="550800" y="804960"/>
            <a:ext cx="705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Feedback</a:t>
            </a:r>
            <a:endParaRPr/>
          </a:p>
        </p:txBody>
      </p:sp>
      <p:sp>
        <p:nvSpPr>
          <p:cNvPr id="381" name="CustomShape 12"/>
          <p:cNvSpPr/>
          <p:nvPr/>
        </p:nvSpPr>
        <p:spPr>
          <a:xfrm>
            <a:off x="1753560" y="741240"/>
            <a:ext cx="160452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Inhibits GHRH release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Stimulates GHIH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release</a:t>
            </a:r>
            <a:endParaRPr/>
          </a:p>
        </p:txBody>
      </p:sp>
      <p:sp>
        <p:nvSpPr>
          <p:cNvPr id="382" name="CustomShape 13"/>
          <p:cNvSpPr/>
          <p:nvPr/>
        </p:nvSpPr>
        <p:spPr>
          <a:xfrm>
            <a:off x="1755000" y="1316160"/>
            <a:ext cx="15616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Inhibits GH synthesis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release</a:t>
            </a:r>
            <a:endParaRPr/>
          </a:p>
        </p:txBody>
      </p:sp>
      <p:sp>
        <p:nvSpPr>
          <p:cNvPr id="383" name="CustomShape 14"/>
          <p:cNvSpPr/>
          <p:nvPr/>
        </p:nvSpPr>
        <p:spPr>
          <a:xfrm>
            <a:off x="3921120" y="1011240"/>
            <a:ext cx="60156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Anterior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pituitary</a:t>
            </a:r>
            <a:endParaRPr/>
          </a:p>
        </p:txBody>
      </p:sp>
      <p:sp>
        <p:nvSpPr>
          <p:cNvPr id="384" name="CustomShape 15"/>
          <p:cNvSpPr/>
          <p:nvPr/>
        </p:nvSpPr>
        <p:spPr>
          <a:xfrm>
            <a:off x="1560600" y="2865600"/>
            <a:ext cx="95076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Liver 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other tissues</a:t>
            </a:r>
            <a:endParaRPr/>
          </a:p>
        </p:txBody>
      </p:sp>
      <p:sp>
        <p:nvSpPr>
          <p:cNvPr id="385" name="CustomShape 16"/>
          <p:cNvSpPr/>
          <p:nvPr/>
        </p:nvSpPr>
        <p:spPr>
          <a:xfrm>
            <a:off x="2113560" y="2151000"/>
            <a:ext cx="112896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Indirect actions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(growth-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promoting)</a:t>
            </a:r>
            <a:endParaRPr/>
          </a:p>
        </p:txBody>
      </p:sp>
      <p:sp>
        <p:nvSpPr>
          <p:cNvPr id="386" name="CustomShape 17"/>
          <p:cNvSpPr/>
          <p:nvPr/>
        </p:nvSpPr>
        <p:spPr>
          <a:xfrm>
            <a:off x="4973400" y="2141640"/>
            <a:ext cx="101016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Direct actions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(metabolic,</a:t>
            </a:r>
            <a:endParaRPr/>
          </a:p>
          <a:p>
            <a:pPr>
              <a:lnSpc>
                <a:spcPct val="100000"/>
              </a:lnSpc>
            </a:pPr>
            <a:r>
              <a:rPr b="1" i="1" lang="en-US" sz="1200">
                <a:solidFill>
                  <a:srgbClr val="231f20"/>
                </a:solidFill>
                <a:latin typeface="Arial"/>
              </a:rPr>
              <a:t>anti-insulin)</a:t>
            </a:r>
            <a:endParaRPr/>
          </a:p>
        </p:txBody>
      </p:sp>
      <p:sp>
        <p:nvSpPr>
          <p:cNvPr id="387" name="CustomShape 18"/>
          <p:cNvSpPr/>
          <p:nvPr/>
        </p:nvSpPr>
        <p:spPr>
          <a:xfrm>
            <a:off x="1376640" y="3639960"/>
            <a:ext cx="13500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Insulin-like growth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factors (IGFs)</a:t>
            </a:r>
            <a:endParaRPr/>
          </a:p>
        </p:txBody>
      </p:sp>
      <p:sp>
        <p:nvSpPr>
          <p:cNvPr id="388" name="CustomShape 19"/>
          <p:cNvSpPr/>
          <p:nvPr/>
        </p:nvSpPr>
        <p:spPr>
          <a:xfrm>
            <a:off x="2223360" y="4842000"/>
            <a:ext cx="9446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Extraskeletal</a:t>
            </a:r>
            <a:endParaRPr/>
          </a:p>
        </p:txBody>
      </p:sp>
      <p:sp>
        <p:nvSpPr>
          <p:cNvPr id="389" name="CustomShape 20"/>
          <p:cNvSpPr/>
          <p:nvPr/>
        </p:nvSpPr>
        <p:spPr>
          <a:xfrm>
            <a:off x="893160" y="4853160"/>
            <a:ext cx="5788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Skeletal</a:t>
            </a:r>
            <a:endParaRPr/>
          </a:p>
        </p:txBody>
      </p:sp>
      <p:sp>
        <p:nvSpPr>
          <p:cNvPr id="390" name="CustomShape 21"/>
          <p:cNvSpPr/>
          <p:nvPr/>
        </p:nvSpPr>
        <p:spPr>
          <a:xfrm>
            <a:off x="4038480" y="4853160"/>
            <a:ext cx="2282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</a:t>
            </a:r>
            <a:endParaRPr/>
          </a:p>
        </p:txBody>
      </p:sp>
      <p:sp>
        <p:nvSpPr>
          <p:cNvPr id="391" name="CustomShape 22"/>
          <p:cNvSpPr/>
          <p:nvPr/>
        </p:nvSpPr>
        <p:spPr>
          <a:xfrm>
            <a:off x="5162760" y="4765680"/>
            <a:ext cx="9918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Carbohydrate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metabolism</a:t>
            </a:r>
            <a:endParaRPr/>
          </a:p>
        </p:txBody>
      </p:sp>
      <p:sp>
        <p:nvSpPr>
          <p:cNvPr id="392" name="CustomShape 23"/>
          <p:cNvSpPr/>
          <p:nvPr/>
        </p:nvSpPr>
        <p:spPr>
          <a:xfrm>
            <a:off x="527400" y="5653080"/>
            <a:ext cx="138636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Increased cartilage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formation 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skeletal growth</a:t>
            </a:r>
            <a:endParaRPr/>
          </a:p>
        </p:txBody>
      </p:sp>
      <p:sp>
        <p:nvSpPr>
          <p:cNvPr id="393" name="CustomShape 24"/>
          <p:cNvSpPr/>
          <p:nvPr/>
        </p:nvSpPr>
        <p:spPr>
          <a:xfrm>
            <a:off x="2044440" y="5565600"/>
            <a:ext cx="1273680" cy="72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Increased protein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synthesis, 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cell growth 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proliferation</a:t>
            </a:r>
            <a:endParaRPr/>
          </a:p>
        </p:txBody>
      </p:sp>
      <p:sp>
        <p:nvSpPr>
          <p:cNvPr id="394" name="CustomShape 25"/>
          <p:cNvSpPr/>
          <p:nvPr/>
        </p:nvSpPr>
        <p:spPr>
          <a:xfrm>
            <a:off x="3649320" y="5653080"/>
            <a:ext cx="103428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Increased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fat breakdown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release</a:t>
            </a:r>
            <a:endParaRPr/>
          </a:p>
        </p:txBody>
      </p:sp>
      <p:sp>
        <p:nvSpPr>
          <p:cNvPr id="395" name="CustomShape 26"/>
          <p:cNvSpPr/>
          <p:nvPr/>
        </p:nvSpPr>
        <p:spPr>
          <a:xfrm>
            <a:off x="4962240" y="5653080"/>
            <a:ext cx="134856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Increased blood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 and other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anti-insulin effects</a:t>
            </a:r>
            <a:endParaRPr/>
          </a:p>
        </p:txBody>
      </p:sp>
      <p:sp>
        <p:nvSpPr>
          <p:cNvPr id="396" name="CustomShape 27"/>
          <p:cNvSpPr/>
          <p:nvPr/>
        </p:nvSpPr>
        <p:spPr>
          <a:xfrm>
            <a:off x="5288400" y="4065480"/>
            <a:ext cx="5086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Effects</a:t>
            </a:r>
            <a:endParaRPr/>
          </a:p>
        </p:txBody>
      </p:sp>
      <p:sp>
        <p:nvSpPr>
          <p:cNvPr id="397" name="CustomShape 28"/>
          <p:cNvSpPr/>
          <p:nvPr/>
        </p:nvSpPr>
        <p:spPr>
          <a:xfrm>
            <a:off x="2421360" y="4106880"/>
            <a:ext cx="5086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Effects</a:t>
            </a:r>
            <a:endParaRPr/>
          </a:p>
        </p:txBody>
      </p:sp>
      <p:sp>
        <p:nvSpPr>
          <p:cNvPr id="398" name="CustomShape 29"/>
          <p:cNvSpPr/>
          <p:nvPr/>
        </p:nvSpPr>
        <p:spPr>
          <a:xfrm>
            <a:off x="2421720" y="3322800"/>
            <a:ext cx="6109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Produce</a:t>
            </a:r>
            <a:endParaRPr/>
          </a:p>
        </p:txBody>
      </p:sp>
      <p:sp>
        <p:nvSpPr>
          <p:cNvPr id="399" name="CustomShape 30"/>
          <p:cNvSpPr/>
          <p:nvPr/>
        </p:nvSpPr>
        <p:spPr>
          <a:xfrm>
            <a:off x="4848120" y="528480"/>
            <a:ext cx="1601280" cy="912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secretes growth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hormone—releasing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hormone (GHRH),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somatostatin (GHIH)</a:t>
            </a:r>
            <a:endParaRPr/>
          </a:p>
        </p:txBody>
      </p:sp>
      <p:sp>
        <p:nvSpPr>
          <p:cNvPr id="400" name="CustomShape 31"/>
          <p:cNvSpPr/>
          <p:nvPr/>
        </p:nvSpPr>
        <p:spPr>
          <a:xfrm>
            <a:off x="7108560" y="5729400"/>
            <a:ext cx="98568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401" name="CustomShape 32"/>
          <p:cNvSpPr/>
          <p:nvPr/>
        </p:nvSpPr>
        <p:spPr>
          <a:xfrm>
            <a:off x="7112880" y="5951520"/>
            <a:ext cx="156492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402" name="CustomShape 33"/>
          <p:cNvSpPr/>
          <p:nvPr/>
        </p:nvSpPr>
        <p:spPr>
          <a:xfrm>
            <a:off x="7114320" y="6173640"/>
            <a:ext cx="42804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403" name="CustomShape 34"/>
          <p:cNvSpPr/>
          <p:nvPr/>
        </p:nvSpPr>
        <p:spPr>
          <a:xfrm>
            <a:off x="7110000" y="5288040"/>
            <a:ext cx="141984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Increases, stimulates</a:t>
            </a:r>
            <a:endParaRPr/>
          </a:p>
        </p:txBody>
      </p:sp>
      <p:sp>
        <p:nvSpPr>
          <p:cNvPr id="404" name="CustomShape 35"/>
          <p:cNvSpPr/>
          <p:nvPr/>
        </p:nvSpPr>
        <p:spPr>
          <a:xfrm>
            <a:off x="7112160" y="5506920"/>
            <a:ext cx="1161000" cy="167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"/>
              </a:rPr>
              <a:t>Reduces, inhibits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Thyroid-Stimulating Hormone (Thyrotropin)</a:t>
            </a:r>
            <a:endParaRPr/>
          </a:p>
        </p:txBody>
      </p:sp>
      <p:sp>
        <p:nvSpPr>
          <p:cNvPr id="4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Produced by thyrotrophs of the anterior pituitary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Stimulates the normal development and secretory activity of the thyroid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Thyroid-Stimulating Hormone (Thyrotropin)</a:t>
            </a:r>
            <a:endParaRPr/>
          </a:p>
        </p:txBody>
      </p:sp>
      <p:sp>
        <p:nvSpPr>
          <p:cNvPr id="4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Regulation of TSH release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Stimulated by thyrotropin-releasing hormone (TRH)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Inhibited by rising blood levels of thyroid hormones that act on the pituitary and hypothalamus 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16.7</a:t>
            </a:r>
            <a:endParaRPr/>
          </a:p>
        </p:txBody>
      </p:sp>
      <p:pic>
        <p:nvPicPr>
          <p:cNvPr id="41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22280"/>
            <a:ext cx="8229240" cy="6089400"/>
          </a:xfrm>
          <a:prstGeom prst="rect">
            <a:avLst/>
          </a:prstGeom>
          <a:ln w="9360">
            <a:noFill/>
          </a:ln>
        </p:spPr>
      </p:pic>
      <p:sp>
        <p:nvSpPr>
          <p:cNvPr id="411" name="CustomShape 2"/>
          <p:cNvSpPr/>
          <p:nvPr/>
        </p:nvSpPr>
        <p:spPr>
          <a:xfrm>
            <a:off x="2830680" y="662040"/>
            <a:ext cx="157536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</p:txBody>
      </p:sp>
      <p:sp>
        <p:nvSpPr>
          <p:cNvPr id="412" name="CustomShape 3"/>
          <p:cNvSpPr/>
          <p:nvPr/>
        </p:nvSpPr>
        <p:spPr>
          <a:xfrm>
            <a:off x="2694960" y="2370240"/>
            <a:ext cx="18496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Anterior pituitary</a:t>
            </a:r>
            <a:endParaRPr/>
          </a:p>
        </p:txBody>
      </p:sp>
      <p:sp>
        <p:nvSpPr>
          <p:cNvPr id="413" name="CustomShape 4"/>
          <p:cNvSpPr/>
          <p:nvPr/>
        </p:nvSpPr>
        <p:spPr>
          <a:xfrm>
            <a:off x="2860200" y="4081320"/>
            <a:ext cx="151596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Thyroid gland</a:t>
            </a:r>
            <a:endParaRPr/>
          </a:p>
        </p:txBody>
      </p:sp>
      <p:sp>
        <p:nvSpPr>
          <p:cNvPr id="414" name="CustomShape 5"/>
          <p:cNvSpPr/>
          <p:nvPr/>
        </p:nvSpPr>
        <p:spPr>
          <a:xfrm>
            <a:off x="4143960" y="4749840"/>
            <a:ext cx="11059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Thyroid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hormones</a:t>
            </a:r>
            <a:endParaRPr/>
          </a:p>
        </p:txBody>
      </p:sp>
      <p:sp>
        <p:nvSpPr>
          <p:cNvPr id="415" name="CustomShape 6"/>
          <p:cNvSpPr/>
          <p:nvPr/>
        </p:nvSpPr>
        <p:spPr>
          <a:xfrm>
            <a:off x="4035960" y="3187800"/>
            <a:ext cx="4582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TSH</a:t>
            </a:r>
            <a:endParaRPr/>
          </a:p>
        </p:txBody>
      </p:sp>
      <p:sp>
        <p:nvSpPr>
          <p:cNvPr id="416" name="CustomShape 7"/>
          <p:cNvSpPr/>
          <p:nvPr/>
        </p:nvSpPr>
        <p:spPr>
          <a:xfrm>
            <a:off x="4038840" y="1447920"/>
            <a:ext cx="4705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TRH</a:t>
            </a:r>
            <a:endParaRPr/>
          </a:p>
        </p:txBody>
      </p:sp>
      <p:sp>
        <p:nvSpPr>
          <p:cNvPr id="417" name="CustomShape 8"/>
          <p:cNvSpPr/>
          <p:nvPr/>
        </p:nvSpPr>
        <p:spPr>
          <a:xfrm>
            <a:off x="2991960" y="5808600"/>
            <a:ext cx="125244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Target cells</a:t>
            </a:r>
            <a:endParaRPr/>
          </a:p>
        </p:txBody>
      </p:sp>
      <p:sp>
        <p:nvSpPr>
          <p:cNvPr id="418" name="CustomShape 9"/>
          <p:cNvSpPr/>
          <p:nvPr/>
        </p:nvSpPr>
        <p:spPr>
          <a:xfrm>
            <a:off x="6592680" y="5589720"/>
            <a:ext cx="134856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</p:txBody>
      </p:sp>
      <p:sp>
        <p:nvSpPr>
          <p:cNvPr id="419" name="CustomShape 10"/>
          <p:cNvSpPr/>
          <p:nvPr/>
        </p:nvSpPr>
        <p:spPr>
          <a:xfrm>
            <a:off x="6593040" y="6043680"/>
            <a:ext cx="9504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Inhibits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Adrenocorticotropic Hormone (Corticotropin)</a:t>
            </a:r>
            <a:endParaRPr/>
          </a:p>
        </p:txBody>
      </p:sp>
      <p:sp>
        <p:nvSpPr>
          <p:cNvPr id="4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Secreted by corticotrophs of the anterior pituitary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Stimulates the adrenal cortex to release corticosteroids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</a:t>
            </a:r>
            <a:endParaRPr/>
          </a:p>
        </p:txBody>
      </p:sp>
      <p:pic>
        <p:nvPicPr>
          <p:cNvPr id="86" name="Picture 2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9800" y="520560"/>
            <a:ext cx="8229240" cy="6038640"/>
          </a:xfrm>
          <a:prstGeom prst="rect">
            <a:avLst/>
          </a:prstGeom>
          <a:ln w="936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3641760" y="836640"/>
            <a:ext cx="1819080" cy="3139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8" name="CustomShape 3"/>
          <p:cNvSpPr/>
          <p:nvPr/>
        </p:nvSpPr>
        <p:spPr>
          <a:xfrm>
            <a:off x="3879720" y="1131840"/>
            <a:ext cx="1418760" cy="630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89" name="CustomShape 4"/>
          <p:cNvSpPr/>
          <p:nvPr/>
        </p:nvSpPr>
        <p:spPr>
          <a:xfrm>
            <a:off x="3879720" y="1287360"/>
            <a:ext cx="1399680" cy="167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0" name="Line 5"/>
          <p:cNvSpPr/>
          <p:nvPr/>
        </p:nvSpPr>
        <p:spPr>
          <a:xfrm>
            <a:off x="4371840" y="2106360"/>
            <a:ext cx="77472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1" name="CustomShape 6"/>
          <p:cNvSpPr/>
          <p:nvPr/>
        </p:nvSpPr>
        <p:spPr>
          <a:xfrm>
            <a:off x="3193920" y="2678040"/>
            <a:ext cx="2196720" cy="269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2" name="CustomShape 7"/>
          <p:cNvSpPr/>
          <p:nvPr/>
        </p:nvSpPr>
        <p:spPr>
          <a:xfrm>
            <a:off x="3803760" y="1760400"/>
            <a:ext cx="1596600" cy="3394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3" name="CustomShape 8"/>
          <p:cNvSpPr/>
          <p:nvPr/>
        </p:nvSpPr>
        <p:spPr>
          <a:xfrm>
            <a:off x="3946680" y="3576600"/>
            <a:ext cx="1279080" cy="139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4" name="Line 9"/>
          <p:cNvSpPr/>
          <p:nvPr/>
        </p:nvSpPr>
        <p:spPr>
          <a:xfrm flipH="1" flipV="1">
            <a:off x="5181480" y="3576600"/>
            <a:ext cx="571320" cy="1047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5" name="Line 10"/>
          <p:cNvSpPr/>
          <p:nvPr/>
        </p:nvSpPr>
        <p:spPr>
          <a:xfrm>
            <a:off x="3330360" y="4116240"/>
            <a:ext cx="203832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6" name="Line 11"/>
          <p:cNvSpPr/>
          <p:nvPr/>
        </p:nvSpPr>
        <p:spPr>
          <a:xfrm flipH="1">
            <a:off x="3879720" y="5072040"/>
            <a:ext cx="201600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7" name="Line 12"/>
          <p:cNvSpPr/>
          <p:nvPr/>
        </p:nvSpPr>
        <p:spPr>
          <a:xfrm flipH="1">
            <a:off x="3686040" y="5618160"/>
            <a:ext cx="17301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98" name="CustomShape 13"/>
          <p:cNvSpPr/>
          <p:nvPr/>
        </p:nvSpPr>
        <p:spPr>
          <a:xfrm>
            <a:off x="5143680" y="2055960"/>
            <a:ext cx="136080" cy="107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99" name="CustomShape 14"/>
          <p:cNvSpPr/>
          <p:nvPr/>
        </p:nvSpPr>
        <p:spPr>
          <a:xfrm>
            <a:off x="2259000" y="700200"/>
            <a:ext cx="13485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Pineal gland</a:t>
            </a:r>
            <a:endParaRPr/>
          </a:p>
        </p:txBody>
      </p:sp>
      <p:sp>
        <p:nvSpPr>
          <p:cNvPr id="100" name="CustomShape 15"/>
          <p:cNvSpPr/>
          <p:nvPr/>
        </p:nvSpPr>
        <p:spPr>
          <a:xfrm>
            <a:off x="2260440" y="979560"/>
            <a:ext cx="15742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</p:txBody>
      </p:sp>
      <p:sp>
        <p:nvSpPr>
          <p:cNvPr id="101" name="CustomShape 16"/>
          <p:cNvSpPr/>
          <p:nvPr/>
        </p:nvSpPr>
        <p:spPr>
          <a:xfrm>
            <a:off x="2259720" y="1312920"/>
            <a:ext cx="15890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Pituitary gland</a:t>
            </a:r>
            <a:endParaRPr/>
          </a:p>
        </p:txBody>
      </p:sp>
      <p:sp>
        <p:nvSpPr>
          <p:cNvPr id="102" name="CustomShape 17"/>
          <p:cNvSpPr/>
          <p:nvPr/>
        </p:nvSpPr>
        <p:spPr>
          <a:xfrm>
            <a:off x="2260080" y="1955880"/>
            <a:ext cx="207072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Parathyroid glands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(on dorsal aspect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of thyroid gland)</a:t>
            </a:r>
            <a:endParaRPr/>
          </a:p>
        </p:txBody>
      </p:sp>
      <p:sp>
        <p:nvSpPr>
          <p:cNvPr id="103" name="CustomShape 18"/>
          <p:cNvSpPr/>
          <p:nvPr/>
        </p:nvSpPr>
        <p:spPr>
          <a:xfrm>
            <a:off x="2260440" y="2795760"/>
            <a:ext cx="8758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Thymus</a:t>
            </a:r>
            <a:endParaRPr/>
          </a:p>
        </p:txBody>
      </p:sp>
      <p:sp>
        <p:nvSpPr>
          <p:cNvPr id="104" name="CustomShape 19"/>
          <p:cNvSpPr/>
          <p:nvPr/>
        </p:nvSpPr>
        <p:spPr>
          <a:xfrm>
            <a:off x="2258640" y="1633680"/>
            <a:ext cx="151452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Thyroid gland</a:t>
            </a:r>
            <a:endParaRPr/>
          </a:p>
        </p:txBody>
      </p:sp>
      <p:sp>
        <p:nvSpPr>
          <p:cNvPr id="105" name="CustomShape 20"/>
          <p:cNvSpPr/>
          <p:nvPr/>
        </p:nvSpPr>
        <p:spPr>
          <a:xfrm>
            <a:off x="2262240" y="3433680"/>
            <a:ext cx="16470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Adrenal glands</a:t>
            </a:r>
            <a:endParaRPr/>
          </a:p>
        </p:txBody>
      </p:sp>
      <p:sp>
        <p:nvSpPr>
          <p:cNvPr id="106" name="CustomShape 21"/>
          <p:cNvSpPr/>
          <p:nvPr/>
        </p:nvSpPr>
        <p:spPr>
          <a:xfrm>
            <a:off x="2260800" y="3983040"/>
            <a:ext cx="101448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107" name="CustomShape 22"/>
          <p:cNvSpPr/>
          <p:nvPr/>
        </p:nvSpPr>
        <p:spPr>
          <a:xfrm>
            <a:off x="2260800" y="4923000"/>
            <a:ext cx="158616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Ovary (female)</a:t>
            </a:r>
            <a:endParaRPr/>
          </a:p>
        </p:txBody>
      </p:sp>
      <p:sp>
        <p:nvSpPr>
          <p:cNvPr id="108" name="CustomShape 23"/>
          <p:cNvSpPr/>
          <p:nvPr/>
        </p:nvSpPr>
        <p:spPr>
          <a:xfrm>
            <a:off x="2269440" y="5462640"/>
            <a:ext cx="1378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Testis (male)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Adrenocorticotropic Hormone (Corticotropin)</a:t>
            </a:r>
            <a:endParaRPr/>
          </a:p>
        </p:txBody>
      </p:sp>
      <p:sp>
        <p:nvSpPr>
          <p:cNvPr id="42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Regulation of ACTH release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Triggered by hypothalamic corticotropin-releasing hormone (CRH) in a daily rhythm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Internal and external factors such as fever, hypoglycemia, and stressors can alter the release of CRH</a:t>
            </a: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Gonadotropins</a:t>
            </a:r>
            <a:endParaRPr/>
          </a:p>
        </p:txBody>
      </p:sp>
      <p:sp>
        <p:nvSpPr>
          <p:cNvPr id="4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Follicle-stimulating hormone (FSH) and luteinizing hormone (LH)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Secreted by gonadotrophs of the anterior pituitary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FSH stimulates gamete (egg or sperm) production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LH promotes production of gonadal hormones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Absent from the blood in prepubertal boys and girls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Gonadotropins</a:t>
            </a:r>
            <a:endParaRPr/>
          </a:p>
        </p:txBody>
      </p:sp>
      <p:sp>
        <p:nvSpPr>
          <p:cNvPr id="4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Regulation of gonadotropin release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Triggered by the gonadotropin-releasing hormone (GnRH) during and after puberty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Suppressed by gonadal hormones (feedback)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Prolactin (PRL)</a:t>
            </a:r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457200" y="1417680"/>
            <a:ext cx="8229240" cy="4708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Secreted by lactotrophs of the anterior pituitary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Stimulates milk production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Regulation of PRL release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Primarily controlled by prolactin-inhibiting hormone (PIH) (dopamine)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Blood levels rise toward the end of pregnancy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Suckling stimulates PRH release and promotes continued milk production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The Posterior Pituitary </a:t>
            </a:r>
            <a:endParaRPr/>
          </a:p>
        </p:txBody>
      </p:sp>
      <p:sp>
        <p:nvSpPr>
          <p:cNvPr id="4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Contains axons of hypothalamic neurons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Stores antidiuretic hormone (ADH) and oxytocin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ADH and oxytocin are released in response to nerve impulses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Both use PIP-calcium second-messenger mechanism at their targets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Oxytocin</a:t>
            </a:r>
            <a:endParaRPr/>
          </a:p>
        </p:txBody>
      </p:sp>
      <p:sp>
        <p:nvSpPr>
          <p:cNvPr id="43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Stimulates uterine contractions during childbirth by mobilizing Ca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through a PIP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-Ca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second-messenger system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Also triggers milk ejection (“letdown” reflex) in women producing milk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Plays a role in sexual arousal and orgasm in males and females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Antidiuretic Hormone (ADH)</a:t>
            </a:r>
            <a:endParaRPr/>
          </a:p>
        </p:txBody>
      </p:sp>
      <p:sp>
        <p:nvSpPr>
          <p:cNvPr id="435" name="TextShape 2"/>
          <p:cNvSpPr txBox="1"/>
          <p:nvPr/>
        </p:nvSpPr>
        <p:spPr>
          <a:xfrm>
            <a:off x="457200" y="1417680"/>
            <a:ext cx="8229240" cy="5065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Hypothalamic osmoreceptors respond to changes in blood solute concentration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If solute concentration is high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Osmoreceptors depolarize and transmit impulses to hypothalamic neurons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ADH is synthesized &amp; released, inhibits urine formation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If solute concentration is low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ADH is not released, allowing water loss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Alcohol inhibits ADH release &amp;causes copious urine output</a:t>
            </a:r>
            <a:endParaRPr/>
          </a:p>
          <a:p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 of ADH</a:t>
            </a:r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ADH deficiency—diabetes insipidus; huge output of urine and intense thirst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ADH hypersecretion (after neurosurgery, trauma, or secreted by cancer cells)—syndrome of inappropriate ADH secretion (SIADH)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Thyroid Gland</a:t>
            </a:r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Consists of two lateral lobes connected by a median mass called the isthmus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Composed of follicles that produce the glycoprotein thyroglobulin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Colloid (thyroglobulin + iodine) fills the lumen of the follicles and is the precursor of thyroid hormone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Parafollicular cells produce the hormone calcitonin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16.8</a:t>
            </a:r>
            <a:endParaRPr/>
          </a:p>
        </p:txBody>
      </p:sp>
      <p:pic>
        <p:nvPicPr>
          <p:cNvPr id="441" name="Picture 10" descr=""/>
          <p:cNvPicPr/>
          <p:nvPr/>
        </p:nvPicPr>
        <p:blipFill>
          <a:blip r:embed="rId1"/>
          <a:srcRect l="0" t="0" r="0" b="5743"/>
          <a:stretch>
            <a:fillRect/>
          </a:stretch>
        </p:blipFill>
        <p:spPr>
          <a:xfrm>
            <a:off x="303120" y="652320"/>
            <a:ext cx="8535600" cy="55195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Chemical Messengers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Hormones: long-distance chemical signals that travel in the blood or lymph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main classes</a:t>
            </a:r>
            <a:endParaRPr/>
          </a:p>
          <a:p>
            <a:r>
              <a:rPr lang="en-US" sz="2800">
                <a:solidFill>
                  <a:srgbClr val="003d77"/>
                </a:solidFill>
                <a:latin typeface="Calibri"/>
                <a:ea typeface="ＭＳ Ｐゴシック"/>
              </a:rPr>
              <a:t>1.</a:t>
            </a:r>
            <a:r>
              <a:rPr lang="en-US" sz="2800">
                <a:solidFill>
                  <a:srgbClr val="003d77"/>
                </a:solidFill>
                <a:latin typeface="Calibri"/>
                <a:ea typeface="ＭＳ Ｐゴシック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Amino acid-based hormones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Amines, thyroxine, peptides, and proteins</a:t>
            </a:r>
            <a:endParaRPr/>
          </a:p>
          <a:p>
            <a:r>
              <a:rPr lang="en-US" sz="2800">
                <a:solidFill>
                  <a:srgbClr val="003d77"/>
                </a:solidFill>
                <a:latin typeface="Calibri"/>
                <a:ea typeface="ＭＳ Ｐゴシック"/>
              </a:rPr>
              <a:t>2.</a:t>
            </a:r>
            <a:r>
              <a:rPr lang="en-US" sz="2800">
                <a:solidFill>
                  <a:srgbClr val="003d77"/>
                </a:solidFill>
                <a:latin typeface="Calibri"/>
                <a:ea typeface="ＭＳ Ｐゴシック"/>
              </a:rPr>
              <a:t>	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Steroids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Synthesized from cholesterol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Gonadal and adrenocortical hormones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Thyroid Hormone (TH)</a:t>
            </a:r>
            <a:endParaRPr/>
          </a:p>
        </p:txBody>
      </p:sp>
      <p:sp>
        <p:nvSpPr>
          <p:cNvPr id="4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Actually two related compounds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4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(thyroxine); has 2 tyrosine molecules + 4 bound iodine atoms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</a:t>
            </a:r>
            <a:r>
              <a:rPr lang="en-US" sz="2800" baseline="-25000">
                <a:solidFill>
                  <a:srgbClr val="000000"/>
                </a:solidFill>
                <a:latin typeface="Calibri"/>
                <a:ea typeface="ＭＳ Ｐゴシック"/>
              </a:rPr>
              <a:t>3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(triiodothyronine); has 2 tyrosines + 3 bound iodine atoms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Thyroid Hormone</a:t>
            </a:r>
            <a:endParaRPr/>
          </a:p>
        </p:txBody>
      </p:sp>
      <p:sp>
        <p:nvSpPr>
          <p:cNvPr id="44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Major metabolic hormone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Increases metabolic rate and heat production (calorigenic effect)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Plays a role in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Maintenance of blood pressure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Regulation of tissue growth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Development of skeletal and nervous systems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Reproductive capabilities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Synthesis of Thyroid Hormone</a:t>
            </a:r>
            <a:endParaRPr/>
          </a:p>
        </p:txBody>
      </p:sp>
      <p:sp>
        <p:nvSpPr>
          <p:cNvPr id="4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Thyroglobulin is synthesized and discharged into the follicle lumen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Iodides (I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–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are actively taken into the cell, oxidized to iodine (I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), and released into the lumen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Iodine attaches to tyrosine, mediated by peroxidase enzymes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Synthesis of Thyroid Hormone</a:t>
            </a:r>
            <a:endParaRPr/>
          </a:p>
        </p:txBody>
      </p:sp>
      <p:sp>
        <p:nvSpPr>
          <p:cNvPr id="4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Iodinated tyrosines link together to form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4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Colloid is endocytosed and combined with a lysosome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4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are cleaved and diffuse into the bloodstream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16.9</a:t>
            </a:r>
            <a:endParaRPr/>
          </a:p>
        </p:txBody>
      </p:sp>
      <p:pic>
        <p:nvPicPr>
          <p:cNvPr id="451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8600"/>
            <a:ext cx="8230680" cy="5874840"/>
          </a:xfrm>
          <a:prstGeom prst="rect">
            <a:avLst/>
          </a:prstGeom>
          <a:ln w="9360">
            <a:noFill/>
          </a:ln>
        </p:spPr>
      </p:pic>
      <p:sp>
        <p:nvSpPr>
          <p:cNvPr id="452" name="Line 2"/>
          <p:cNvSpPr/>
          <p:nvPr/>
        </p:nvSpPr>
        <p:spPr>
          <a:xfrm flipV="1">
            <a:off x="7064280" y="2866680"/>
            <a:ext cx="1440" cy="14940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53" name="Line 3"/>
          <p:cNvSpPr/>
          <p:nvPr/>
        </p:nvSpPr>
        <p:spPr>
          <a:xfrm flipV="1">
            <a:off x="6256080" y="2784240"/>
            <a:ext cx="1800" cy="10152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54" name="Line 4"/>
          <p:cNvSpPr/>
          <p:nvPr/>
        </p:nvSpPr>
        <p:spPr>
          <a:xfrm flipV="1">
            <a:off x="7743600" y="2815920"/>
            <a:ext cx="1800" cy="2001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55" name="Line 5"/>
          <p:cNvSpPr/>
          <p:nvPr/>
        </p:nvSpPr>
        <p:spPr>
          <a:xfrm flipH="1">
            <a:off x="2217600" y="2866680"/>
            <a:ext cx="222120" cy="180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56" name="Line 6"/>
          <p:cNvSpPr/>
          <p:nvPr/>
        </p:nvSpPr>
        <p:spPr>
          <a:xfrm flipV="1">
            <a:off x="6267240" y="625320"/>
            <a:ext cx="308160" cy="1260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57" name="CustomShape 7"/>
          <p:cNvSpPr/>
          <p:nvPr/>
        </p:nvSpPr>
        <p:spPr>
          <a:xfrm>
            <a:off x="6191280" y="638280"/>
            <a:ext cx="282240" cy="1076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458" name="CustomShape 8"/>
          <p:cNvSpPr/>
          <p:nvPr/>
        </p:nvSpPr>
        <p:spPr>
          <a:xfrm>
            <a:off x="3878280" y="2454120"/>
            <a:ext cx="240840" cy="1519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459" name="CustomShape 9"/>
          <p:cNvSpPr/>
          <p:nvPr/>
        </p:nvSpPr>
        <p:spPr>
          <a:xfrm>
            <a:off x="6006960" y="1765440"/>
            <a:ext cx="266400" cy="39024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460" name="Line 10"/>
          <p:cNvSpPr/>
          <p:nvPr/>
        </p:nvSpPr>
        <p:spPr>
          <a:xfrm flipH="1">
            <a:off x="6149880" y="1765080"/>
            <a:ext cx="47520" cy="52380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61" name="Line 11"/>
          <p:cNvSpPr/>
          <p:nvPr/>
        </p:nvSpPr>
        <p:spPr>
          <a:xfrm>
            <a:off x="8022960" y="2869920"/>
            <a:ext cx="88920" cy="180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462" name="CustomShape 12"/>
          <p:cNvSpPr/>
          <p:nvPr/>
        </p:nvSpPr>
        <p:spPr>
          <a:xfrm>
            <a:off x="3979800" y="3960720"/>
            <a:ext cx="202680" cy="14580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463" name="CustomShape 13"/>
          <p:cNvSpPr/>
          <p:nvPr/>
        </p:nvSpPr>
        <p:spPr>
          <a:xfrm>
            <a:off x="644760" y="6183360"/>
            <a:ext cx="126432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To peripheral tissues</a:t>
            </a:r>
            <a:endParaRPr/>
          </a:p>
        </p:txBody>
      </p:sp>
      <p:sp>
        <p:nvSpPr>
          <p:cNvPr id="464" name="CustomShape 14"/>
          <p:cNvSpPr/>
          <p:nvPr/>
        </p:nvSpPr>
        <p:spPr>
          <a:xfrm>
            <a:off x="1758240" y="5440320"/>
            <a:ext cx="12132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465" name="CustomShape 15"/>
          <p:cNvSpPr/>
          <p:nvPr/>
        </p:nvSpPr>
        <p:spPr>
          <a:xfrm>
            <a:off x="2748960" y="5005440"/>
            <a:ext cx="12132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466" name="CustomShape 16"/>
          <p:cNvSpPr/>
          <p:nvPr/>
        </p:nvSpPr>
        <p:spPr>
          <a:xfrm>
            <a:off x="6200280" y="3957480"/>
            <a:ext cx="12132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467" name="CustomShape 17"/>
          <p:cNvSpPr/>
          <p:nvPr/>
        </p:nvSpPr>
        <p:spPr>
          <a:xfrm>
            <a:off x="2002680" y="5224320"/>
            <a:ext cx="12132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468" name="CustomShape 18"/>
          <p:cNvSpPr/>
          <p:nvPr/>
        </p:nvSpPr>
        <p:spPr>
          <a:xfrm>
            <a:off x="2529720" y="4570560"/>
            <a:ext cx="12132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469" name="CustomShape 19"/>
          <p:cNvSpPr/>
          <p:nvPr/>
        </p:nvSpPr>
        <p:spPr>
          <a:xfrm>
            <a:off x="3314880" y="4027320"/>
            <a:ext cx="6213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Lysosome</a:t>
            </a:r>
            <a:endParaRPr/>
          </a:p>
        </p:txBody>
      </p:sp>
      <p:sp>
        <p:nvSpPr>
          <p:cNvPr id="470" name="CustomShape 20"/>
          <p:cNvSpPr/>
          <p:nvPr/>
        </p:nvSpPr>
        <p:spPr>
          <a:xfrm>
            <a:off x="6306480" y="1684440"/>
            <a:ext cx="190764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Tyrosines (part of thyroglobulin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molecule)</a:t>
            </a:r>
            <a:endParaRPr/>
          </a:p>
        </p:txBody>
      </p:sp>
      <p:sp>
        <p:nvSpPr>
          <p:cNvPr id="471" name="CustomShape 21"/>
          <p:cNvSpPr/>
          <p:nvPr/>
        </p:nvSpPr>
        <p:spPr>
          <a:xfrm>
            <a:off x="5971680" y="3754440"/>
            <a:ext cx="12132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472" name="CustomShape 22"/>
          <p:cNvSpPr/>
          <p:nvPr/>
        </p:nvSpPr>
        <p:spPr>
          <a:xfrm>
            <a:off x="6980760" y="3033720"/>
            <a:ext cx="44784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DIT (T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2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473" name="CustomShape 23"/>
          <p:cNvSpPr/>
          <p:nvPr/>
        </p:nvSpPr>
        <p:spPr>
          <a:xfrm>
            <a:off x="6095880" y="2887560"/>
            <a:ext cx="3729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Iodine</a:t>
            </a:r>
            <a:endParaRPr/>
          </a:p>
        </p:txBody>
      </p:sp>
      <p:sp>
        <p:nvSpPr>
          <p:cNvPr id="474" name="CustomShape 24"/>
          <p:cNvSpPr/>
          <p:nvPr/>
        </p:nvSpPr>
        <p:spPr>
          <a:xfrm>
            <a:off x="7516080" y="3033720"/>
            <a:ext cx="464400" cy="172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MIT (T</a:t>
            </a:r>
            <a:r>
              <a:rPr b="1" lang="en-US" sz="1000" baseline="-25000">
                <a:solidFill>
                  <a:srgbClr val="000000"/>
                </a:solidFill>
                <a:latin typeface="Arial"/>
              </a:rPr>
              <a:t>1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475" name="CustomShape 25"/>
          <p:cNvSpPr/>
          <p:nvPr/>
        </p:nvSpPr>
        <p:spPr>
          <a:xfrm>
            <a:off x="8140680" y="2792520"/>
            <a:ext cx="4935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Thyro-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globulin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colloid</a:t>
            </a:r>
            <a:endParaRPr/>
          </a:p>
        </p:txBody>
      </p:sp>
      <p:sp>
        <p:nvSpPr>
          <p:cNvPr id="476" name="CustomShape 26"/>
          <p:cNvSpPr/>
          <p:nvPr/>
        </p:nvSpPr>
        <p:spPr>
          <a:xfrm>
            <a:off x="974880" y="3659040"/>
            <a:ext cx="5709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Iodide (I</a:t>
            </a:r>
            <a:r>
              <a:rPr b="1" lang="en-US" sz="1000" baseline="36000">
                <a:solidFill>
                  <a:srgbClr val="000000"/>
                </a:solidFill>
                <a:latin typeface="Arial"/>
              </a:rPr>
              <a:t>–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477" name="CustomShape 27"/>
          <p:cNvSpPr/>
          <p:nvPr/>
        </p:nvSpPr>
        <p:spPr>
          <a:xfrm>
            <a:off x="1787400" y="2789280"/>
            <a:ext cx="40284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Rough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ER</a:t>
            </a:r>
            <a:endParaRPr/>
          </a:p>
        </p:txBody>
      </p:sp>
      <p:sp>
        <p:nvSpPr>
          <p:cNvPr id="478" name="CustomShape 28"/>
          <p:cNvSpPr/>
          <p:nvPr/>
        </p:nvSpPr>
        <p:spPr>
          <a:xfrm>
            <a:off x="873000" y="1909800"/>
            <a:ext cx="5331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00000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479" name="CustomShape 29"/>
          <p:cNvSpPr/>
          <p:nvPr/>
        </p:nvSpPr>
        <p:spPr>
          <a:xfrm>
            <a:off x="6927840" y="893880"/>
            <a:ext cx="42984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000000"/>
                </a:solidFill>
                <a:latin typeface="Arial"/>
              </a:rPr>
              <a:t>Colloid</a:t>
            </a:r>
            <a:endParaRPr/>
          </a:p>
        </p:txBody>
      </p:sp>
      <p:sp>
        <p:nvSpPr>
          <p:cNvPr id="480" name="CustomShape 30"/>
          <p:cNvSpPr/>
          <p:nvPr/>
        </p:nvSpPr>
        <p:spPr>
          <a:xfrm>
            <a:off x="7759800" y="5186520"/>
            <a:ext cx="57744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000000"/>
                </a:solidFill>
                <a:latin typeface="Arial"/>
              </a:rPr>
              <a:t>Colloid in</a:t>
            </a:r>
            <a:r>
              <a:rPr b="1" i="1"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i="1" lang="en-US" sz="1000">
                <a:solidFill>
                  <a:srgbClr val="000000"/>
                </a:solidFill>
                <a:latin typeface="Arial"/>
              </a:rPr>
              <a:t>lumen of</a:t>
            </a:r>
            <a:r>
              <a:rPr b="1" i="1"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i="1" lang="en-US" sz="1000">
                <a:solidFill>
                  <a:srgbClr val="000000"/>
                </a:solidFill>
                <a:latin typeface="Arial"/>
              </a:rPr>
              <a:t>follicle</a:t>
            </a:r>
            <a:endParaRPr/>
          </a:p>
        </p:txBody>
      </p:sp>
      <p:sp>
        <p:nvSpPr>
          <p:cNvPr id="481" name="CustomShape 31"/>
          <p:cNvSpPr/>
          <p:nvPr/>
        </p:nvSpPr>
        <p:spPr>
          <a:xfrm>
            <a:off x="4929480" y="558720"/>
            <a:ext cx="12171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Thyroid follicle cells</a:t>
            </a:r>
            <a:endParaRPr/>
          </a:p>
        </p:txBody>
      </p:sp>
      <p:sp>
        <p:nvSpPr>
          <p:cNvPr id="482" name="CustomShape 32"/>
          <p:cNvSpPr/>
          <p:nvPr/>
        </p:nvSpPr>
        <p:spPr>
          <a:xfrm>
            <a:off x="6879600" y="3773520"/>
            <a:ext cx="1595160" cy="498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Iodinated tyrosines are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linked together to form T</a:t>
            </a:r>
            <a:r>
              <a:rPr b="1" lang="en-US" sz="1000" baseline="-25000">
                <a:solidFill>
                  <a:srgbClr val="0092c8"/>
                </a:solidFill>
                <a:latin typeface="Arial"/>
              </a:rPr>
              <a:t>3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and T</a:t>
            </a:r>
            <a:r>
              <a:rPr b="1" lang="en-US" sz="1000" baseline="-25000">
                <a:solidFill>
                  <a:srgbClr val="0092c8"/>
                </a:solidFill>
                <a:latin typeface="Arial"/>
              </a:rPr>
              <a:t>4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483" name="CustomShape 33"/>
          <p:cNvSpPr/>
          <p:nvPr/>
        </p:nvSpPr>
        <p:spPr>
          <a:xfrm>
            <a:off x="6120720" y="3062160"/>
            <a:ext cx="64728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Iodide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is oxidized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to iodine.</a:t>
            </a:r>
            <a:endParaRPr/>
          </a:p>
        </p:txBody>
      </p:sp>
      <p:sp>
        <p:nvSpPr>
          <p:cNvPr id="484" name="CustomShape 34"/>
          <p:cNvSpPr/>
          <p:nvPr/>
        </p:nvSpPr>
        <p:spPr>
          <a:xfrm>
            <a:off x="4869720" y="4770360"/>
            <a:ext cx="1676160" cy="456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Thyroglobulin colloid is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endocytosed and combined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with a lysosome.</a:t>
            </a:r>
            <a:endParaRPr/>
          </a:p>
        </p:txBody>
      </p:sp>
      <p:sp>
        <p:nvSpPr>
          <p:cNvPr id="485" name="CustomShape 35"/>
          <p:cNvSpPr/>
          <p:nvPr/>
        </p:nvSpPr>
        <p:spPr>
          <a:xfrm>
            <a:off x="3270240" y="5167440"/>
            <a:ext cx="1856880" cy="629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Lysosomal enzymes cleave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T</a:t>
            </a:r>
            <a:r>
              <a:rPr b="1" lang="en-US" sz="1000" baseline="-25000">
                <a:solidFill>
                  <a:srgbClr val="0092c8"/>
                </a:solidFill>
                <a:latin typeface="Arial"/>
              </a:rPr>
              <a:t>4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 and T</a:t>
            </a:r>
            <a:r>
              <a:rPr b="1" lang="en-US" sz="1000" baseline="-25000">
                <a:solidFill>
                  <a:srgbClr val="0092c8"/>
                </a:solidFill>
                <a:latin typeface="Arial"/>
              </a:rPr>
              <a:t>3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 from thyroglobulin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colloid and hormones diffuse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into bloodstream.</a:t>
            </a:r>
            <a:endParaRPr/>
          </a:p>
        </p:txBody>
      </p:sp>
      <p:sp>
        <p:nvSpPr>
          <p:cNvPr id="486" name="CustomShape 36"/>
          <p:cNvSpPr/>
          <p:nvPr/>
        </p:nvSpPr>
        <p:spPr>
          <a:xfrm>
            <a:off x="2107800" y="3649680"/>
            <a:ext cx="147024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Iodide (I</a:t>
            </a:r>
            <a:r>
              <a:rPr b="1" lang="en-US" sz="1000" baseline="36000">
                <a:solidFill>
                  <a:srgbClr val="0092c8"/>
                </a:solidFill>
                <a:latin typeface="Arial"/>
              </a:rPr>
              <a:t>–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) is trapped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(actively transported in).</a:t>
            </a:r>
            <a:endParaRPr/>
          </a:p>
        </p:txBody>
      </p:sp>
      <p:sp>
        <p:nvSpPr>
          <p:cNvPr id="487" name="CustomShape 37"/>
          <p:cNvSpPr/>
          <p:nvPr/>
        </p:nvSpPr>
        <p:spPr>
          <a:xfrm>
            <a:off x="2071080" y="1547640"/>
            <a:ext cx="221868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Thyroglobulin is synthesized and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discharged into the follicle lumen.</a:t>
            </a:r>
            <a:endParaRPr/>
          </a:p>
        </p:txBody>
      </p:sp>
      <p:sp>
        <p:nvSpPr>
          <p:cNvPr id="488" name="CustomShape 38"/>
          <p:cNvSpPr/>
          <p:nvPr/>
        </p:nvSpPr>
        <p:spPr>
          <a:xfrm>
            <a:off x="6463080" y="2090880"/>
            <a:ext cx="196236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Iodine is attached to tyrosine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92c8"/>
                </a:solidFill>
                <a:latin typeface="Arial"/>
              </a:rPr>
              <a:t>in colloid, forming DIT and MIT.</a:t>
            </a:r>
            <a:endParaRPr/>
          </a:p>
        </p:txBody>
      </p:sp>
      <p:sp>
        <p:nvSpPr>
          <p:cNvPr id="489" name="CustomShape 39"/>
          <p:cNvSpPr/>
          <p:nvPr/>
        </p:nvSpPr>
        <p:spPr>
          <a:xfrm>
            <a:off x="4146480" y="2389320"/>
            <a:ext cx="604800" cy="30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000000"/>
                </a:solidFill>
                <a:latin typeface="Arial"/>
              </a:rPr>
              <a:t>Golgi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000">
                <a:solidFill>
                  <a:srgbClr val="000000"/>
                </a:solidFill>
                <a:latin typeface="Arial"/>
              </a:rPr>
              <a:t>apparatus</a:t>
            </a:r>
            <a:endParaRPr/>
          </a:p>
        </p:txBody>
      </p:sp>
      <p:sp>
        <p:nvSpPr>
          <p:cNvPr id="490" name="CustomShape 40"/>
          <p:cNvSpPr/>
          <p:nvPr/>
        </p:nvSpPr>
        <p:spPr>
          <a:xfrm>
            <a:off x="7924680" y="2536920"/>
            <a:ext cx="95040" cy="69192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</p:sp>
      <p:sp>
        <p:nvSpPr>
          <p:cNvPr id="491" name="CustomShape 41"/>
          <p:cNvSpPr/>
          <p:nvPr/>
        </p:nvSpPr>
        <p:spPr>
          <a:xfrm>
            <a:off x="2073240" y="1538280"/>
            <a:ext cx="167760" cy="16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 Black"/>
                <a:ea typeface="ＭＳ Ｐゴシック"/>
              </a:rPr>
              <a:t>1</a:t>
            </a:r>
            <a:endParaRPr/>
          </a:p>
        </p:txBody>
      </p:sp>
      <p:sp>
        <p:nvSpPr>
          <p:cNvPr id="492" name="CustomShape 42"/>
          <p:cNvSpPr/>
          <p:nvPr/>
        </p:nvSpPr>
        <p:spPr>
          <a:xfrm>
            <a:off x="2108160" y="3637080"/>
            <a:ext cx="167760" cy="16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 Black"/>
                <a:ea typeface="ＭＳ Ｐゴシック"/>
              </a:rPr>
              <a:t>2</a:t>
            </a:r>
            <a:endParaRPr/>
          </a:p>
        </p:txBody>
      </p:sp>
      <p:sp>
        <p:nvSpPr>
          <p:cNvPr id="493" name="CustomShape 43"/>
          <p:cNvSpPr/>
          <p:nvPr/>
        </p:nvSpPr>
        <p:spPr>
          <a:xfrm>
            <a:off x="6121440" y="3048120"/>
            <a:ext cx="167760" cy="16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 Black"/>
                <a:ea typeface="ＭＳ Ｐゴシック"/>
              </a:rPr>
              <a:t>3</a:t>
            </a:r>
            <a:endParaRPr/>
          </a:p>
        </p:txBody>
      </p:sp>
      <p:sp>
        <p:nvSpPr>
          <p:cNvPr id="494" name="CustomShape 44"/>
          <p:cNvSpPr/>
          <p:nvPr/>
        </p:nvSpPr>
        <p:spPr>
          <a:xfrm>
            <a:off x="6464160" y="2079720"/>
            <a:ext cx="167760" cy="16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 Black"/>
                <a:ea typeface="ＭＳ Ｐゴシック"/>
              </a:rPr>
              <a:t>4</a:t>
            </a:r>
            <a:endParaRPr/>
          </a:p>
        </p:txBody>
      </p:sp>
      <p:sp>
        <p:nvSpPr>
          <p:cNvPr id="495" name="CustomShape 45"/>
          <p:cNvSpPr/>
          <p:nvPr/>
        </p:nvSpPr>
        <p:spPr>
          <a:xfrm>
            <a:off x="6880320" y="3759120"/>
            <a:ext cx="167760" cy="16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 Black"/>
                <a:ea typeface="ＭＳ Ｐゴシック"/>
              </a:rPr>
              <a:t>5</a:t>
            </a:r>
            <a:endParaRPr/>
          </a:p>
        </p:txBody>
      </p:sp>
      <p:sp>
        <p:nvSpPr>
          <p:cNvPr id="496" name="CustomShape 46"/>
          <p:cNvSpPr/>
          <p:nvPr/>
        </p:nvSpPr>
        <p:spPr>
          <a:xfrm>
            <a:off x="4870440" y="4757760"/>
            <a:ext cx="167760" cy="16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 Black"/>
                <a:ea typeface="ＭＳ Ｐゴシック"/>
              </a:rPr>
              <a:t>6</a:t>
            </a:r>
            <a:endParaRPr/>
          </a:p>
        </p:txBody>
      </p:sp>
      <p:sp>
        <p:nvSpPr>
          <p:cNvPr id="497" name="CustomShape 47"/>
          <p:cNvSpPr/>
          <p:nvPr/>
        </p:nvSpPr>
        <p:spPr>
          <a:xfrm>
            <a:off x="3270240" y="5154480"/>
            <a:ext cx="167760" cy="1677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0092c8"/>
                </a:solidFill>
                <a:latin typeface="Arial Black"/>
                <a:ea typeface="ＭＳ Ｐゴシック"/>
              </a:rPr>
              <a:t>7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Transport and Regulation of TH</a:t>
            </a:r>
            <a:endParaRPr/>
          </a:p>
        </p:txBody>
      </p:sp>
      <p:sp>
        <p:nvSpPr>
          <p:cNvPr id="4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4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and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are transported by thyroxine-binding globulins (TBGs)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Both bind to target receptors, but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3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is ten times more active than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4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Peripheral tissues convert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4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to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Transport and Regulation of TH</a:t>
            </a:r>
            <a:endParaRPr/>
          </a:p>
        </p:txBody>
      </p:sp>
      <p:sp>
        <p:nvSpPr>
          <p:cNvPr id="5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Negative feedback regulation of TH release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Rising TH levels provide negative feedback inhibition on release of TSH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Hypothalamic thyrotropin-releasing hormone (TRH) can overcome the negative feedback during pregnancy or exposure to cold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16.7</a:t>
            </a:r>
            <a:endParaRPr/>
          </a:p>
        </p:txBody>
      </p:sp>
      <p:pic>
        <p:nvPicPr>
          <p:cNvPr id="503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22280"/>
            <a:ext cx="8229240" cy="6089400"/>
          </a:xfrm>
          <a:prstGeom prst="rect">
            <a:avLst/>
          </a:prstGeom>
          <a:ln w="9360">
            <a:noFill/>
          </a:ln>
        </p:spPr>
      </p:pic>
      <p:sp>
        <p:nvSpPr>
          <p:cNvPr id="504" name="CustomShape 2"/>
          <p:cNvSpPr/>
          <p:nvPr/>
        </p:nvSpPr>
        <p:spPr>
          <a:xfrm>
            <a:off x="2830680" y="662040"/>
            <a:ext cx="157536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</p:txBody>
      </p:sp>
      <p:sp>
        <p:nvSpPr>
          <p:cNvPr id="505" name="CustomShape 3"/>
          <p:cNvSpPr/>
          <p:nvPr/>
        </p:nvSpPr>
        <p:spPr>
          <a:xfrm>
            <a:off x="2694960" y="2370240"/>
            <a:ext cx="18496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Anterior pituitary</a:t>
            </a:r>
            <a:endParaRPr/>
          </a:p>
        </p:txBody>
      </p:sp>
      <p:sp>
        <p:nvSpPr>
          <p:cNvPr id="506" name="CustomShape 4"/>
          <p:cNvSpPr/>
          <p:nvPr/>
        </p:nvSpPr>
        <p:spPr>
          <a:xfrm>
            <a:off x="2860200" y="4081320"/>
            <a:ext cx="151596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Thyroid gland</a:t>
            </a:r>
            <a:endParaRPr/>
          </a:p>
        </p:txBody>
      </p:sp>
      <p:sp>
        <p:nvSpPr>
          <p:cNvPr id="507" name="CustomShape 5"/>
          <p:cNvSpPr/>
          <p:nvPr/>
        </p:nvSpPr>
        <p:spPr>
          <a:xfrm>
            <a:off x="4143960" y="4749840"/>
            <a:ext cx="11059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Thyroid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hormones</a:t>
            </a:r>
            <a:endParaRPr/>
          </a:p>
        </p:txBody>
      </p:sp>
      <p:sp>
        <p:nvSpPr>
          <p:cNvPr id="508" name="CustomShape 6"/>
          <p:cNvSpPr/>
          <p:nvPr/>
        </p:nvSpPr>
        <p:spPr>
          <a:xfrm>
            <a:off x="4035960" y="3187800"/>
            <a:ext cx="45828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TSH</a:t>
            </a:r>
            <a:endParaRPr/>
          </a:p>
        </p:txBody>
      </p:sp>
      <p:sp>
        <p:nvSpPr>
          <p:cNvPr id="509" name="CustomShape 7"/>
          <p:cNvSpPr/>
          <p:nvPr/>
        </p:nvSpPr>
        <p:spPr>
          <a:xfrm>
            <a:off x="4038840" y="1447920"/>
            <a:ext cx="4705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TRH</a:t>
            </a:r>
            <a:endParaRPr/>
          </a:p>
        </p:txBody>
      </p:sp>
      <p:sp>
        <p:nvSpPr>
          <p:cNvPr id="510" name="CustomShape 8"/>
          <p:cNvSpPr/>
          <p:nvPr/>
        </p:nvSpPr>
        <p:spPr>
          <a:xfrm>
            <a:off x="2991960" y="5808600"/>
            <a:ext cx="125244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Target cells</a:t>
            </a:r>
            <a:endParaRPr/>
          </a:p>
        </p:txBody>
      </p:sp>
      <p:sp>
        <p:nvSpPr>
          <p:cNvPr id="511" name="CustomShape 9"/>
          <p:cNvSpPr/>
          <p:nvPr/>
        </p:nvSpPr>
        <p:spPr>
          <a:xfrm>
            <a:off x="6592680" y="5589720"/>
            <a:ext cx="134856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</p:txBody>
      </p:sp>
      <p:sp>
        <p:nvSpPr>
          <p:cNvPr id="512" name="CustomShape 10"/>
          <p:cNvSpPr/>
          <p:nvPr/>
        </p:nvSpPr>
        <p:spPr>
          <a:xfrm>
            <a:off x="6593040" y="6043680"/>
            <a:ext cx="950400" cy="320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Inhibits</a:t>
            </a: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16.10</a:t>
            </a:r>
            <a:endParaRPr/>
          </a:p>
        </p:txBody>
      </p:sp>
      <p:pic>
        <p:nvPicPr>
          <p:cNvPr id="514" name="Picture 21" descr=""/>
          <p:cNvPicPr/>
          <p:nvPr/>
        </p:nvPicPr>
        <p:blipFill>
          <a:blip r:embed="rId1"/>
          <a:srcRect l="0" t="0" r="0" b="4758"/>
          <a:stretch>
            <a:fillRect/>
          </a:stretch>
        </p:blipFill>
        <p:spPr>
          <a:xfrm>
            <a:off x="2076480" y="303120"/>
            <a:ext cx="4990680" cy="6097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Calcitonin</a:t>
            </a:r>
            <a:endParaRPr/>
          </a:p>
        </p:txBody>
      </p:sp>
      <p:sp>
        <p:nvSpPr>
          <p:cNvPr id="516" name="TextShape 2"/>
          <p:cNvSpPr txBox="1"/>
          <p:nvPr/>
        </p:nvSpPr>
        <p:spPr>
          <a:xfrm>
            <a:off x="457200" y="1417680"/>
            <a:ext cx="8229240" cy="5153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Produced by parafollicular (C)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Antagonist to parathyroid hormone (PTH)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Inhibits osteoclast activity and release of 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from bone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Stimulates 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uptake and incorporation into bone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Regulated by a humoral (Ca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concentration in the blood) negative feedback mechanism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No important role in humans; removal of thyroid (and its C cells) does not affect Ca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homeostasis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Mechanisms of Hormone Action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Hormone action on target cells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Alter plasma membrane permeability of membrane potential by opening or closing ion channels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Stimulate synthesis of proteins or regulatory molecules 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Activate or deactivate enzyme systems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Induce secretory activity</a:t>
            </a:r>
            <a:endParaRPr/>
          </a:p>
          <a:p>
            <a:pPr lvl="1">
              <a:lnSpc>
                <a:spcPct val="9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Stimulate mitosis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Parathyroid Glands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 to eight tiny glands embedded in the posterior aspect of the thyroid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Contain oxyphil cells (function unknown) and chief cells that secrete parathyroid hormone (PTH) or parathormone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PTH—most important hormone in Ca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homeostasis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16.11</a:t>
            </a:r>
            <a:endParaRPr/>
          </a:p>
        </p:txBody>
      </p:sp>
      <p:pic>
        <p:nvPicPr>
          <p:cNvPr id="52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2520" y="795240"/>
            <a:ext cx="8237160" cy="515736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2"/>
          <p:cNvSpPr/>
          <p:nvPr/>
        </p:nvSpPr>
        <p:spPr>
          <a:xfrm>
            <a:off x="6094440" y="4749840"/>
            <a:ext cx="1307880" cy="6537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2" name="CustomShape 3"/>
          <p:cNvSpPr/>
          <p:nvPr/>
        </p:nvSpPr>
        <p:spPr>
          <a:xfrm>
            <a:off x="2313000" y="2502000"/>
            <a:ext cx="1288800" cy="193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3" name="CustomShape 4"/>
          <p:cNvSpPr/>
          <p:nvPr/>
        </p:nvSpPr>
        <p:spPr>
          <a:xfrm>
            <a:off x="2259000" y="3562200"/>
            <a:ext cx="888480" cy="20268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4" name="CustomShape 5"/>
          <p:cNvSpPr/>
          <p:nvPr/>
        </p:nvSpPr>
        <p:spPr>
          <a:xfrm>
            <a:off x="2643120" y="4565520"/>
            <a:ext cx="1076040" cy="26964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5" name="CustomShape 6"/>
          <p:cNvSpPr/>
          <p:nvPr/>
        </p:nvSpPr>
        <p:spPr>
          <a:xfrm>
            <a:off x="2846520" y="4137120"/>
            <a:ext cx="1412640" cy="504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6" name="CustomShape 7"/>
          <p:cNvSpPr/>
          <p:nvPr/>
        </p:nvSpPr>
        <p:spPr>
          <a:xfrm>
            <a:off x="2271600" y="4981680"/>
            <a:ext cx="1612440" cy="25380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27" name="Line 8"/>
          <p:cNvSpPr/>
          <p:nvPr/>
        </p:nvSpPr>
        <p:spPr>
          <a:xfrm flipV="1">
            <a:off x="3055680" y="3578040"/>
            <a:ext cx="1282680" cy="6094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28" name="CustomShape 9"/>
          <p:cNvSpPr/>
          <p:nvPr/>
        </p:nvSpPr>
        <p:spPr>
          <a:xfrm>
            <a:off x="7050240" y="4432320"/>
            <a:ext cx="352080" cy="12672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29" name="Line 10"/>
          <p:cNvSpPr/>
          <p:nvPr/>
        </p:nvSpPr>
        <p:spPr>
          <a:xfrm flipH="1" flipV="1">
            <a:off x="6376680" y="4251240"/>
            <a:ext cx="930240" cy="18072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30" name="CustomShape 11"/>
          <p:cNvSpPr/>
          <p:nvPr/>
        </p:nvSpPr>
        <p:spPr>
          <a:xfrm>
            <a:off x="6532560" y="3044880"/>
            <a:ext cx="774360" cy="5965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31" name="Line 12"/>
          <p:cNvSpPr/>
          <p:nvPr/>
        </p:nvSpPr>
        <p:spPr>
          <a:xfrm>
            <a:off x="7306920" y="3044520"/>
            <a:ext cx="10800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532" name="CustomShape 13"/>
          <p:cNvSpPr/>
          <p:nvPr/>
        </p:nvSpPr>
        <p:spPr>
          <a:xfrm>
            <a:off x="5248440" y="5791320"/>
            <a:ext cx="32580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(b)</a:t>
            </a:r>
            <a:endParaRPr/>
          </a:p>
        </p:txBody>
      </p:sp>
      <p:sp>
        <p:nvSpPr>
          <p:cNvPr id="533" name="CustomShape 14"/>
          <p:cNvSpPr/>
          <p:nvPr/>
        </p:nvSpPr>
        <p:spPr>
          <a:xfrm>
            <a:off x="7431120" y="5280120"/>
            <a:ext cx="9648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Capillary</a:t>
            </a:r>
            <a:endParaRPr/>
          </a:p>
        </p:txBody>
      </p:sp>
      <p:sp>
        <p:nvSpPr>
          <p:cNvPr id="534" name="CustomShape 15"/>
          <p:cNvSpPr/>
          <p:nvPr/>
        </p:nvSpPr>
        <p:spPr>
          <a:xfrm>
            <a:off x="7431120" y="2933640"/>
            <a:ext cx="1257120" cy="1371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Chief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(secrete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parathyroid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hormone)</a:t>
            </a:r>
            <a:endParaRPr/>
          </a:p>
        </p:txBody>
      </p:sp>
      <p:sp>
        <p:nvSpPr>
          <p:cNvPr id="535" name="CustomShape 16"/>
          <p:cNvSpPr/>
          <p:nvPr/>
        </p:nvSpPr>
        <p:spPr>
          <a:xfrm>
            <a:off x="7430400" y="4299120"/>
            <a:ext cx="839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Oxyphil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cells</a:t>
            </a:r>
            <a:endParaRPr/>
          </a:p>
        </p:txBody>
      </p:sp>
      <p:sp>
        <p:nvSpPr>
          <p:cNvPr id="536" name="CustomShape 17"/>
          <p:cNvSpPr/>
          <p:nvPr/>
        </p:nvSpPr>
        <p:spPr>
          <a:xfrm>
            <a:off x="1353960" y="2540160"/>
            <a:ext cx="1066320" cy="823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Pharynx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(posterior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aspect)</a:t>
            </a:r>
            <a:endParaRPr/>
          </a:p>
        </p:txBody>
      </p:sp>
      <p:sp>
        <p:nvSpPr>
          <p:cNvPr id="537" name="CustomShape 18"/>
          <p:cNvSpPr/>
          <p:nvPr/>
        </p:nvSpPr>
        <p:spPr>
          <a:xfrm>
            <a:off x="1353240" y="3425760"/>
            <a:ext cx="83952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Thyroid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gland</a:t>
            </a:r>
            <a:endParaRPr/>
          </a:p>
        </p:txBody>
      </p:sp>
      <p:sp>
        <p:nvSpPr>
          <p:cNvPr id="538" name="CustomShape 19"/>
          <p:cNvSpPr/>
          <p:nvPr/>
        </p:nvSpPr>
        <p:spPr>
          <a:xfrm>
            <a:off x="1425960" y="4035600"/>
            <a:ext cx="1310040" cy="549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Parathyroid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glands</a:t>
            </a:r>
            <a:endParaRPr/>
          </a:p>
        </p:txBody>
      </p:sp>
      <p:sp>
        <p:nvSpPr>
          <p:cNvPr id="539" name="CustomShape 20"/>
          <p:cNvSpPr/>
          <p:nvPr/>
        </p:nvSpPr>
        <p:spPr>
          <a:xfrm>
            <a:off x="1360800" y="5092560"/>
            <a:ext cx="86220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Trachea</a:t>
            </a:r>
            <a:endParaRPr/>
          </a:p>
        </p:txBody>
      </p:sp>
      <p:sp>
        <p:nvSpPr>
          <p:cNvPr id="540" name="CustomShape 21"/>
          <p:cNvSpPr/>
          <p:nvPr/>
        </p:nvSpPr>
        <p:spPr>
          <a:xfrm>
            <a:off x="1353600" y="4702320"/>
            <a:ext cx="1232640" cy="274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Esophagus</a:t>
            </a:r>
            <a:endParaRPr/>
          </a:p>
        </p:txBody>
      </p:sp>
      <p:sp>
        <p:nvSpPr>
          <p:cNvPr id="541" name="CustomShape 22"/>
          <p:cNvSpPr/>
          <p:nvPr/>
        </p:nvSpPr>
        <p:spPr>
          <a:xfrm>
            <a:off x="1358280" y="5791320"/>
            <a:ext cx="321120" cy="27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Parathyroid Hormone</a:t>
            </a:r>
            <a:endParaRPr/>
          </a:p>
        </p:txBody>
      </p:sp>
      <p:sp>
        <p:nvSpPr>
          <p:cNvPr id="5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Stimulates osteoclasts to digest bone matrix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Enhances reabsorption of Ca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and secretion of phosphate by the kidneys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Promotes activation of vitamin D (by the kidneys); increases absorption of Ca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by intestinal mucosa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Negative feedback control: rising Ca</a:t>
            </a:r>
            <a:r>
              <a:rPr lang="en-US" sz="32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 in the blood inhibits PTH release </a:t>
            </a:r>
            <a:endParaRPr/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16.12</a:t>
            </a:r>
            <a:endParaRPr/>
          </a:p>
        </p:txBody>
      </p:sp>
      <p:pic>
        <p:nvPicPr>
          <p:cNvPr id="545" name="Picture 3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953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546" name="CustomShape 2"/>
          <p:cNvSpPr/>
          <p:nvPr/>
        </p:nvSpPr>
        <p:spPr>
          <a:xfrm>
            <a:off x="3689280" y="1643040"/>
            <a:ext cx="355320" cy="1710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547" name="CustomShape 3"/>
          <p:cNvSpPr/>
          <p:nvPr/>
        </p:nvSpPr>
        <p:spPr>
          <a:xfrm>
            <a:off x="5454720" y="2494080"/>
            <a:ext cx="82080" cy="630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548" name="Line 4"/>
          <p:cNvSpPr/>
          <p:nvPr/>
        </p:nvSpPr>
        <p:spPr>
          <a:xfrm flipH="1">
            <a:off x="4975200" y="5760720"/>
            <a:ext cx="3362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549" name="CustomShape 5"/>
          <p:cNvSpPr/>
          <p:nvPr/>
        </p:nvSpPr>
        <p:spPr>
          <a:xfrm>
            <a:off x="4051440" y="1792440"/>
            <a:ext cx="97920" cy="155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550" name="CustomShape 6"/>
          <p:cNvSpPr/>
          <p:nvPr/>
        </p:nvSpPr>
        <p:spPr>
          <a:xfrm>
            <a:off x="5432400" y="3865680"/>
            <a:ext cx="272520" cy="1234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551" name="Line 7"/>
          <p:cNvSpPr/>
          <p:nvPr/>
        </p:nvSpPr>
        <p:spPr>
          <a:xfrm flipH="1">
            <a:off x="5762520" y="6252840"/>
            <a:ext cx="3808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552" name="CustomShape 8"/>
          <p:cNvSpPr/>
          <p:nvPr/>
        </p:nvSpPr>
        <p:spPr>
          <a:xfrm>
            <a:off x="5629320" y="6066000"/>
            <a:ext cx="149040" cy="1900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553" name="CustomShape 9"/>
          <p:cNvSpPr/>
          <p:nvPr/>
        </p:nvSpPr>
        <p:spPr>
          <a:xfrm>
            <a:off x="5333760" y="5662440"/>
            <a:ext cx="6274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Intestine</a:t>
            </a:r>
            <a:endParaRPr/>
          </a:p>
        </p:txBody>
      </p:sp>
      <p:sp>
        <p:nvSpPr>
          <p:cNvPr id="554" name="CustomShape 10"/>
          <p:cNvSpPr/>
          <p:nvPr/>
        </p:nvSpPr>
        <p:spPr>
          <a:xfrm>
            <a:off x="5721120" y="3767040"/>
            <a:ext cx="5086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555" name="CustomShape 11"/>
          <p:cNvSpPr/>
          <p:nvPr/>
        </p:nvSpPr>
        <p:spPr>
          <a:xfrm>
            <a:off x="6158520" y="6157800"/>
            <a:ext cx="9324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Bloodstream</a:t>
            </a:r>
            <a:endParaRPr/>
          </a:p>
        </p:txBody>
      </p:sp>
      <p:sp>
        <p:nvSpPr>
          <p:cNvPr id="556" name="CustomShape 12"/>
          <p:cNvSpPr/>
          <p:nvPr/>
        </p:nvSpPr>
        <p:spPr>
          <a:xfrm>
            <a:off x="3141360" y="519120"/>
            <a:ext cx="302148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Hypocalcemia (low blood Ca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) stimulates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parathyroid glands to release PTH.</a:t>
            </a:r>
            <a:endParaRPr/>
          </a:p>
        </p:txBody>
      </p:sp>
      <p:sp>
        <p:nvSpPr>
          <p:cNvPr id="557" name="CustomShape 13"/>
          <p:cNvSpPr/>
          <p:nvPr/>
        </p:nvSpPr>
        <p:spPr>
          <a:xfrm>
            <a:off x="2646720" y="1560600"/>
            <a:ext cx="100080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Rising Ca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 inhibits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PTH release.</a:t>
            </a:r>
            <a:endParaRPr/>
          </a:p>
        </p:txBody>
      </p:sp>
      <p:sp>
        <p:nvSpPr>
          <p:cNvPr id="558" name="CustomShape 14"/>
          <p:cNvSpPr/>
          <p:nvPr/>
        </p:nvSpPr>
        <p:spPr>
          <a:xfrm>
            <a:off x="3759120" y="2982960"/>
            <a:ext cx="209160" cy="209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559" name="CustomShape 15"/>
          <p:cNvSpPr/>
          <p:nvPr/>
        </p:nvSpPr>
        <p:spPr>
          <a:xfrm>
            <a:off x="3765600" y="2989440"/>
            <a:ext cx="209160" cy="209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0" name="CustomShape 16"/>
          <p:cNvSpPr/>
          <p:nvPr/>
        </p:nvSpPr>
        <p:spPr>
          <a:xfrm>
            <a:off x="3817800" y="299736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561" name="CustomShape 17"/>
          <p:cNvSpPr/>
          <p:nvPr/>
        </p:nvSpPr>
        <p:spPr>
          <a:xfrm>
            <a:off x="3810960" y="3024360"/>
            <a:ext cx="1357560" cy="754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PTH activates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osteoclasts: Ca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2+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PO</a:t>
            </a:r>
            <a:r>
              <a:rPr b="1" lang="en-US" sz="1200" baseline="-25000">
                <a:solidFill>
                  <a:srgbClr val="231f20"/>
                </a:solidFill>
                <a:latin typeface="Arial"/>
              </a:rPr>
              <a:t>4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3S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released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into blood.</a:t>
            </a:r>
            <a:endParaRPr/>
          </a:p>
        </p:txBody>
      </p:sp>
      <p:sp>
        <p:nvSpPr>
          <p:cNvPr id="562" name="CustomShape 18"/>
          <p:cNvSpPr/>
          <p:nvPr/>
        </p:nvSpPr>
        <p:spPr>
          <a:xfrm>
            <a:off x="5000760" y="3195720"/>
            <a:ext cx="4248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i="1" lang="en-US" sz="1200">
                <a:solidFill>
                  <a:srgbClr val="231f2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563" name="CustomShape 19"/>
          <p:cNvSpPr/>
          <p:nvPr/>
        </p:nvSpPr>
        <p:spPr>
          <a:xfrm>
            <a:off x="3914640" y="3754440"/>
            <a:ext cx="209160" cy="209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564" name="CustomShape 20"/>
          <p:cNvSpPr/>
          <p:nvPr/>
        </p:nvSpPr>
        <p:spPr>
          <a:xfrm>
            <a:off x="3921120" y="3760920"/>
            <a:ext cx="209160" cy="209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5" name="CustomShape 21"/>
          <p:cNvSpPr/>
          <p:nvPr/>
        </p:nvSpPr>
        <p:spPr>
          <a:xfrm>
            <a:off x="3966840" y="377208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566" name="CustomShape 22"/>
          <p:cNvSpPr/>
          <p:nvPr/>
        </p:nvSpPr>
        <p:spPr>
          <a:xfrm>
            <a:off x="3974400" y="3794040"/>
            <a:ext cx="1272240" cy="72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PTH increases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2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reabsorption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 kidney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tubules.</a:t>
            </a:r>
            <a:endParaRPr/>
          </a:p>
        </p:txBody>
      </p:sp>
      <p:sp>
        <p:nvSpPr>
          <p:cNvPr id="567" name="CustomShape 23"/>
          <p:cNvSpPr/>
          <p:nvPr/>
        </p:nvSpPr>
        <p:spPr>
          <a:xfrm>
            <a:off x="3597120" y="4500720"/>
            <a:ext cx="205920" cy="209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568" name="CustomShape 24"/>
          <p:cNvSpPr/>
          <p:nvPr/>
        </p:nvSpPr>
        <p:spPr>
          <a:xfrm>
            <a:off x="3603600" y="4506840"/>
            <a:ext cx="205920" cy="20916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569" name="CustomShape 25"/>
          <p:cNvSpPr/>
          <p:nvPr/>
        </p:nvSpPr>
        <p:spPr>
          <a:xfrm>
            <a:off x="3652560" y="4514760"/>
            <a:ext cx="106200" cy="198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231f20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570" name="CustomShape 26"/>
          <p:cNvSpPr/>
          <p:nvPr/>
        </p:nvSpPr>
        <p:spPr>
          <a:xfrm>
            <a:off x="3634560" y="4538520"/>
            <a:ext cx="2352240" cy="72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PTH promotes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kidney’s activation of vitamin D,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which increases Ca</a:t>
            </a:r>
            <a:r>
              <a:rPr b="1" lang="en-US" sz="12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absorption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from food.</a:t>
            </a:r>
            <a:endParaRPr/>
          </a:p>
        </p:txBody>
      </p:sp>
      <p:sp>
        <p:nvSpPr>
          <p:cNvPr id="571" name="CustomShape 27"/>
          <p:cNvSpPr/>
          <p:nvPr/>
        </p:nvSpPr>
        <p:spPr>
          <a:xfrm>
            <a:off x="5556240" y="2395440"/>
            <a:ext cx="3805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Bone</a:t>
            </a:r>
            <a:endParaRPr/>
          </a:p>
        </p:txBody>
      </p:sp>
      <p:sp>
        <p:nvSpPr>
          <p:cNvPr id="572" name="CustomShape 28"/>
          <p:cNvSpPr/>
          <p:nvPr/>
        </p:nvSpPr>
        <p:spPr>
          <a:xfrm>
            <a:off x="2259000" y="6035760"/>
            <a:ext cx="5421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</a:t>
            </a:r>
            <a:r>
              <a:rPr b="1" lang="en-US" sz="1000" baseline="30000">
                <a:solidFill>
                  <a:srgbClr val="231f20"/>
                </a:solidFill>
                <a:latin typeface="Arial"/>
              </a:rPr>
              <a:t>2+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 ions</a:t>
            </a:r>
            <a:endParaRPr/>
          </a:p>
        </p:txBody>
      </p:sp>
      <p:sp>
        <p:nvSpPr>
          <p:cNvPr id="573" name="CustomShape 29"/>
          <p:cNvSpPr/>
          <p:nvPr/>
        </p:nvSpPr>
        <p:spPr>
          <a:xfrm>
            <a:off x="2247840" y="6232680"/>
            <a:ext cx="90324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PTH Molecules</a:t>
            </a:r>
            <a:endParaRPr/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 of PTH</a:t>
            </a:r>
            <a:endParaRPr/>
          </a:p>
        </p:txBody>
      </p:sp>
      <p:sp>
        <p:nvSpPr>
          <p:cNvPr id="5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Hyperparathyroidism due to tumor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Bones soften and deform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Elevated Ca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2+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depresses the nervous system and contributes to formation of kidney stones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Hypoparathyroidism following gland trauma or removal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Results in tetany, respiratory paralysis, and death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Adrenal (Suprarenal) Glands</a:t>
            </a:r>
            <a:endParaRPr/>
          </a:p>
        </p:txBody>
      </p:sp>
      <p:sp>
        <p:nvSpPr>
          <p:cNvPr id="57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Paired, pyramid-shaped organs atop the kidneys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Structurally and functionally, they are two glands in one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Adrenal medulla—nervous tissue; part of the sympathetic nervous system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Adrenal cortex—three layers of glandular tissue that synthesize and secrete corticosteroids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Adrenal Cortex</a:t>
            </a:r>
            <a:endParaRPr/>
          </a:p>
        </p:txBody>
      </p:sp>
      <p:sp>
        <p:nvSpPr>
          <p:cNvPr id="5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Three layers and the corticosteroids produced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Zona glomerulosa—mineralocorticoids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Zona fasciculata—glucocorticoids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Zona reticularis—sex hormones, or gonadocorticoids</a:t>
            </a: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7983000" y="6581880"/>
            <a:ext cx="11581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16.13a</a:t>
            </a:r>
            <a:endParaRPr/>
          </a:p>
        </p:txBody>
      </p:sp>
      <p:pic>
        <p:nvPicPr>
          <p:cNvPr id="581" name="Picture 4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349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582" name="CustomShape 2"/>
          <p:cNvSpPr/>
          <p:nvPr/>
        </p:nvSpPr>
        <p:spPr>
          <a:xfrm>
            <a:off x="6686640" y="723960"/>
            <a:ext cx="117000" cy="196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83" name="Line 3"/>
          <p:cNvSpPr/>
          <p:nvPr/>
        </p:nvSpPr>
        <p:spPr>
          <a:xfrm>
            <a:off x="6804000" y="819000"/>
            <a:ext cx="18720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84" name="Line 4"/>
          <p:cNvSpPr/>
          <p:nvPr/>
        </p:nvSpPr>
        <p:spPr>
          <a:xfrm>
            <a:off x="2095200" y="2790720"/>
            <a:ext cx="5493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85" name="Line 5"/>
          <p:cNvSpPr/>
          <p:nvPr/>
        </p:nvSpPr>
        <p:spPr>
          <a:xfrm>
            <a:off x="1990440" y="3012840"/>
            <a:ext cx="3398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86" name="Line 6"/>
          <p:cNvSpPr/>
          <p:nvPr/>
        </p:nvSpPr>
        <p:spPr>
          <a:xfrm>
            <a:off x="1914480" y="3809880"/>
            <a:ext cx="7268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87" name="CustomShape 7"/>
          <p:cNvSpPr/>
          <p:nvPr/>
        </p:nvSpPr>
        <p:spPr>
          <a:xfrm>
            <a:off x="6686640" y="955800"/>
            <a:ext cx="117000" cy="21888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88" name="Line 8"/>
          <p:cNvSpPr/>
          <p:nvPr/>
        </p:nvSpPr>
        <p:spPr>
          <a:xfrm>
            <a:off x="6804000" y="1069920"/>
            <a:ext cx="30456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89" name="CustomShape 9"/>
          <p:cNvSpPr/>
          <p:nvPr/>
        </p:nvSpPr>
        <p:spPr>
          <a:xfrm>
            <a:off x="3759120" y="920880"/>
            <a:ext cx="117000" cy="33872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90" name="CustomShape 10"/>
          <p:cNvSpPr/>
          <p:nvPr/>
        </p:nvSpPr>
        <p:spPr>
          <a:xfrm>
            <a:off x="3759120" y="4343400"/>
            <a:ext cx="117000" cy="1393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91" name="Line 11"/>
          <p:cNvSpPr/>
          <p:nvPr/>
        </p:nvSpPr>
        <p:spPr>
          <a:xfrm flipH="1">
            <a:off x="3657600" y="2612880"/>
            <a:ext cx="1015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92" name="Line 12"/>
          <p:cNvSpPr/>
          <p:nvPr/>
        </p:nvSpPr>
        <p:spPr>
          <a:xfrm flipH="1">
            <a:off x="3657600" y="5045040"/>
            <a:ext cx="1015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93" name="CustomShape 13"/>
          <p:cNvSpPr/>
          <p:nvPr/>
        </p:nvSpPr>
        <p:spPr>
          <a:xfrm>
            <a:off x="6686640" y="1212840"/>
            <a:ext cx="117000" cy="150444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94" name="Line 14"/>
          <p:cNvSpPr/>
          <p:nvPr/>
        </p:nvSpPr>
        <p:spPr>
          <a:xfrm>
            <a:off x="6804000" y="1965240"/>
            <a:ext cx="30132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95" name="CustomShape 15"/>
          <p:cNvSpPr/>
          <p:nvPr/>
        </p:nvSpPr>
        <p:spPr>
          <a:xfrm>
            <a:off x="6686640" y="2762280"/>
            <a:ext cx="117000" cy="144756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96" name="Line 16"/>
          <p:cNvSpPr/>
          <p:nvPr/>
        </p:nvSpPr>
        <p:spPr>
          <a:xfrm>
            <a:off x="6804000" y="3514680"/>
            <a:ext cx="298440" cy="144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97" name="CustomShape 17"/>
          <p:cNvSpPr/>
          <p:nvPr/>
        </p:nvSpPr>
        <p:spPr>
          <a:xfrm>
            <a:off x="6686640" y="4248000"/>
            <a:ext cx="117000" cy="14886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598" name="Line 18"/>
          <p:cNvSpPr/>
          <p:nvPr/>
        </p:nvSpPr>
        <p:spPr>
          <a:xfrm>
            <a:off x="6804000" y="5000400"/>
            <a:ext cx="21240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599" name="CustomShape 19"/>
          <p:cNvSpPr/>
          <p:nvPr/>
        </p:nvSpPr>
        <p:spPr>
          <a:xfrm>
            <a:off x="1249200" y="2901960"/>
            <a:ext cx="72828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Cortex</a:t>
            </a:r>
            <a:endParaRPr/>
          </a:p>
        </p:txBody>
      </p:sp>
      <p:sp>
        <p:nvSpPr>
          <p:cNvPr id="600" name="CustomShape 20"/>
          <p:cNvSpPr/>
          <p:nvPr/>
        </p:nvSpPr>
        <p:spPr>
          <a:xfrm>
            <a:off x="1280880" y="3699000"/>
            <a:ext cx="5940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601" name="CustomShape 21"/>
          <p:cNvSpPr/>
          <p:nvPr/>
        </p:nvSpPr>
        <p:spPr>
          <a:xfrm>
            <a:off x="1247400" y="2673360"/>
            <a:ext cx="82872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14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602" name="CustomShape 22"/>
          <p:cNvSpPr/>
          <p:nvPr/>
        </p:nvSpPr>
        <p:spPr>
          <a:xfrm>
            <a:off x="1346760" y="2254320"/>
            <a:ext cx="1236960" cy="213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Adrenal gland</a:t>
            </a:r>
            <a:endParaRPr/>
          </a:p>
        </p:txBody>
      </p:sp>
      <p:sp>
        <p:nvSpPr>
          <p:cNvPr id="603" name="CustomShape 23"/>
          <p:cNvSpPr/>
          <p:nvPr/>
        </p:nvSpPr>
        <p:spPr>
          <a:xfrm>
            <a:off x="7023960" y="711360"/>
            <a:ext cx="6930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Capsule</a:t>
            </a:r>
            <a:endParaRPr/>
          </a:p>
        </p:txBody>
      </p:sp>
      <p:sp>
        <p:nvSpPr>
          <p:cNvPr id="604" name="CustomShape 24"/>
          <p:cNvSpPr/>
          <p:nvPr/>
        </p:nvSpPr>
        <p:spPr>
          <a:xfrm>
            <a:off x="6833160" y="961920"/>
            <a:ext cx="105876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Zona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glomerulosa</a:t>
            </a:r>
            <a:endParaRPr/>
          </a:p>
        </p:txBody>
      </p:sp>
      <p:sp>
        <p:nvSpPr>
          <p:cNvPr id="605" name="CustomShape 25"/>
          <p:cNvSpPr/>
          <p:nvPr/>
        </p:nvSpPr>
        <p:spPr>
          <a:xfrm>
            <a:off x="6905160" y="1860480"/>
            <a:ext cx="92160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Zona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fasciculata</a:t>
            </a:r>
            <a:endParaRPr/>
          </a:p>
        </p:txBody>
      </p:sp>
      <p:sp>
        <p:nvSpPr>
          <p:cNvPr id="606" name="CustomShape 26"/>
          <p:cNvSpPr/>
          <p:nvPr/>
        </p:nvSpPr>
        <p:spPr>
          <a:xfrm>
            <a:off x="6921000" y="3409920"/>
            <a:ext cx="85464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Zona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reticularis</a:t>
            </a:r>
            <a:endParaRPr/>
          </a:p>
        </p:txBody>
      </p:sp>
      <p:sp>
        <p:nvSpPr>
          <p:cNvPr id="607" name="CustomShape 27"/>
          <p:cNvSpPr/>
          <p:nvPr/>
        </p:nvSpPr>
        <p:spPr>
          <a:xfrm>
            <a:off x="7013520" y="4898880"/>
            <a:ext cx="673200" cy="425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Adrenal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medulla</a:t>
            </a:r>
            <a:endParaRPr/>
          </a:p>
        </p:txBody>
      </p:sp>
      <p:sp>
        <p:nvSpPr>
          <p:cNvPr id="608" name="CustomShape 28"/>
          <p:cNvSpPr/>
          <p:nvPr/>
        </p:nvSpPr>
        <p:spPr>
          <a:xfrm>
            <a:off x="3659760" y="5800680"/>
            <a:ext cx="3075120" cy="63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(a) Drawing of the histology of the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adrenal cortex and a portion of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     </a:t>
            </a:r>
            <a:r>
              <a:rPr lang="en-US" sz="1400">
                <a:solidFill>
                  <a:srgbClr val="231f20"/>
                </a:solidFill>
                <a:latin typeface="Arial Black"/>
              </a:rPr>
              <a:t>the adrenal medulla</a:t>
            </a:r>
            <a:endParaRPr/>
          </a:p>
        </p:txBody>
      </p:sp>
      <p:sp>
        <p:nvSpPr>
          <p:cNvPr id="609" name="CustomShape 29"/>
          <p:cNvSpPr/>
          <p:nvPr/>
        </p:nvSpPr>
        <p:spPr>
          <a:xfrm rot="16200000">
            <a:off x="3191760" y="4925880"/>
            <a:ext cx="70020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Medulla</a:t>
            </a:r>
            <a:endParaRPr/>
          </a:p>
        </p:txBody>
      </p:sp>
      <p:sp>
        <p:nvSpPr>
          <p:cNvPr id="610" name="CustomShape 30"/>
          <p:cNvSpPr/>
          <p:nvPr/>
        </p:nvSpPr>
        <p:spPr>
          <a:xfrm rot="16200000">
            <a:off x="3237840" y="2526120"/>
            <a:ext cx="588960" cy="213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400">
                <a:solidFill>
                  <a:srgbClr val="231f20"/>
                </a:solidFill>
                <a:latin typeface="Arial Black"/>
              </a:rPr>
              <a:t>Cortex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Mineralocorticoids</a:t>
            </a:r>
            <a:endParaRPr/>
          </a:p>
        </p:txBody>
      </p:sp>
      <p:sp>
        <p:nvSpPr>
          <p:cNvPr id="6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Regulate electrolytes (primarily Na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&amp; K</a:t>
            </a:r>
            <a:r>
              <a:rPr lang="en-US" sz="32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) in ECF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Importance of 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: affects ECF volume, blood volume, blood pressure, levels of other ions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Importance of 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: sets RMP of cells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Aldosterone is the most potent mineralocorticoid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Stimulates 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reabsorption and water retention by the kidneys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Mechanisms of Aldosterone Secretion</a:t>
            </a:r>
            <a:endParaRPr/>
          </a:p>
        </p:txBody>
      </p:sp>
      <p:sp>
        <p:nvSpPr>
          <p:cNvPr id="6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Times"/>
              <a:buAutoNum type="arabicPeriod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Renin-angiotensin mechanism: decreased blood pressure stimulates kidneys to release renin, triggers formation of angiotensin II, a potent stimulator of aldosterone release </a:t>
            </a:r>
            <a:endParaRPr/>
          </a:p>
          <a:p>
            <a:pPr>
              <a:lnSpc>
                <a:spcPct val="90000"/>
              </a:lnSpc>
              <a:buFont typeface="Times"/>
              <a:buAutoNum type="arabicPeriod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Plasma concentration of K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: Increased K</a:t>
            </a:r>
            <a:r>
              <a:rPr lang="en-US" sz="2600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 directly influences the zona glomerulosa cells to release aldosterone</a:t>
            </a:r>
            <a:endParaRPr/>
          </a:p>
          <a:p>
            <a:pPr>
              <a:lnSpc>
                <a:spcPct val="90000"/>
              </a:lnSpc>
              <a:buFont typeface="Times"/>
              <a:buAutoNum type="arabicPeriod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ACTH: causes small increases of aldosterone during stress</a:t>
            </a:r>
            <a:endParaRPr/>
          </a:p>
          <a:p>
            <a:pPr>
              <a:lnSpc>
                <a:spcPct val="90000"/>
              </a:lnSpc>
              <a:buFont typeface="Times"/>
              <a:buAutoNum type="arabicPeriod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Atrial natriuretic peptide (ANP): blocks renin and aldosterone secretion, to decrease blood pressure</a:t>
            </a:r>
            <a:endParaRPr/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Mechanisms of Hormone Action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1417680"/>
            <a:ext cx="8229240" cy="4708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Two mechanisms, depending on their chemical nature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Water-soluble hormones (all amino acid–based hormones except thyroid hormone)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Cannot enter the target cells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Act on plasma membrane receptors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Coupled by G proteins to intracellular second messengers that mediate the target cell’s response</a:t>
            </a:r>
            <a:endParaRPr/>
          </a:p>
          <a:p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2.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Lipid-soluble hormones (steroid and thyroid hormones)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Act on intracellular receptors that directly activate genes</a:t>
            </a:r>
            <a:endParaRPr/>
          </a:p>
          <a:p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16.14</a:t>
            </a:r>
            <a:endParaRPr/>
          </a:p>
        </p:txBody>
      </p:sp>
      <p:pic>
        <p:nvPicPr>
          <p:cNvPr id="616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88880"/>
            <a:ext cx="8229240" cy="5879880"/>
          </a:xfrm>
          <a:prstGeom prst="rect">
            <a:avLst/>
          </a:prstGeom>
          <a:ln w="9360">
            <a:noFill/>
          </a:ln>
        </p:spPr>
      </p:pic>
      <p:sp>
        <p:nvSpPr>
          <p:cNvPr id="617" name="Line 2"/>
          <p:cNvSpPr/>
          <p:nvPr/>
        </p:nvSpPr>
        <p:spPr>
          <a:xfrm flipH="1">
            <a:off x="2657160" y="1684080"/>
            <a:ext cx="22248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18" name="CustomShape 3"/>
          <p:cNvSpPr/>
          <p:nvPr/>
        </p:nvSpPr>
        <p:spPr>
          <a:xfrm>
            <a:off x="5315040" y="1487520"/>
            <a:ext cx="190080" cy="1360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19" name="CustomShape 4"/>
          <p:cNvSpPr/>
          <p:nvPr/>
        </p:nvSpPr>
        <p:spPr>
          <a:xfrm>
            <a:off x="6566040" y="1550880"/>
            <a:ext cx="132840" cy="367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20" name="Line 5"/>
          <p:cNvSpPr/>
          <p:nvPr/>
        </p:nvSpPr>
        <p:spPr>
          <a:xfrm>
            <a:off x="5117760" y="1887480"/>
            <a:ext cx="38448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21" name="Line 6"/>
          <p:cNvSpPr/>
          <p:nvPr/>
        </p:nvSpPr>
        <p:spPr>
          <a:xfrm>
            <a:off x="5016240" y="2087280"/>
            <a:ext cx="47952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22" name="CustomShape 7"/>
          <p:cNvSpPr/>
          <p:nvPr/>
        </p:nvSpPr>
        <p:spPr>
          <a:xfrm>
            <a:off x="5210280" y="3897360"/>
            <a:ext cx="97920" cy="13608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23" name="Line 8"/>
          <p:cNvSpPr/>
          <p:nvPr/>
        </p:nvSpPr>
        <p:spPr>
          <a:xfrm>
            <a:off x="5308560" y="3963960"/>
            <a:ext cx="759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24" name="CustomShape 9"/>
          <p:cNvSpPr/>
          <p:nvPr/>
        </p:nvSpPr>
        <p:spPr>
          <a:xfrm>
            <a:off x="2797200" y="2554200"/>
            <a:ext cx="244080" cy="5040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625" name="CustomShape 10"/>
          <p:cNvSpPr/>
          <p:nvPr/>
        </p:nvSpPr>
        <p:spPr>
          <a:xfrm>
            <a:off x="3645000" y="2023920"/>
            <a:ext cx="450360" cy="5040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626" name="CustomShape 11"/>
          <p:cNvSpPr/>
          <p:nvPr/>
        </p:nvSpPr>
        <p:spPr>
          <a:xfrm>
            <a:off x="5769000" y="3421080"/>
            <a:ext cx="50400" cy="19008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627" name="CustomShape 12"/>
          <p:cNvSpPr/>
          <p:nvPr/>
        </p:nvSpPr>
        <p:spPr>
          <a:xfrm>
            <a:off x="5797440" y="3608280"/>
            <a:ext cx="123480" cy="50400"/>
          </a:xfrm>
          <a:prstGeom prst="rect">
            <a:avLst/>
          </a:prstGeom>
          <a:noFill/>
          <a:ln w="6480">
            <a:solidFill>
              <a:srgbClr val="939598"/>
            </a:solidFill>
            <a:round/>
          </a:ln>
        </p:spPr>
      </p:sp>
      <p:sp>
        <p:nvSpPr>
          <p:cNvPr id="628" name="CustomShape 13"/>
          <p:cNvSpPr/>
          <p:nvPr/>
        </p:nvSpPr>
        <p:spPr>
          <a:xfrm>
            <a:off x="2365200" y="966960"/>
            <a:ext cx="37800" cy="43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9" name="CustomShape 14"/>
          <p:cNvSpPr/>
          <p:nvPr/>
        </p:nvSpPr>
        <p:spPr>
          <a:xfrm>
            <a:off x="3638520" y="900000"/>
            <a:ext cx="41040" cy="43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30" name="CustomShape 15"/>
          <p:cNvSpPr/>
          <p:nvPr/>
        </p:nvSpPr>
        <p:spPr>
          <a:xfrm>
            <a:off x="3952800" y="5313240"/>
            <a:ext cx="37800" cy="47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31" name="CustomShape 16"/>
          <p:cNvSpPr/>
          <p:nvPr/>
        </p:nvSpPr>
        <p:spPr>
          <a:xfrm>
            <a:off x="4162320" y="5907240"/>
            <a:ext cx="37800" cy="43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32" name="CustomShape 17"/>
          <p:cNvSpPr/>
          <p:nvPr/>
        </p:nvSpPr>
        <p:spPr>
          <a:xfrm>
            <a:off x="5946840" y="900000"/>
            <a:ext cx="37800" cy="43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33" name="CustomShape 18"/>
          <p:cNvSpPr/>
          <p:nvPr/>
        </p:nvSpPr>
        <p:spPr>
          <a:xfrm>
            <a:off x="2802600" y="563400"/>
            <a:ext cx="117468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Primary regulators</a:t>
            </a:r>
            <a:endParaRPr/>
          </a:p>
        </p:txBody>
      </p:sp>
      <p:sp>
        <p:nvSpPr>
          <p:cNvPr id="634" name="CustomShape 19"/>
          <p:cNvSpPr/>
          <p:nvPr/>
        </p:nvSpPr>
        <p:spPr>
          <a:xfrm>
            <a:off x="5307840" y="563400"/>
            <a:ext cx="83772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Other factors</a:t>
            </a:r>
            <a:endParaRPr/>
          </a:p>
        </p:txBody>
      </p:sp>
      <p:sp>
        <p:nvSpPr>
          <p:cNvPr id="635" name="CustomShape 20"/>
          <p:cNvSpPr/>
          <p:nvPr/>
        </p:nvSpPr>
        <p:spPr>
          <a:xfrm>
            <a:off x="2435040" y="896760"/>
            <a:ext cx="67644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Blood volume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and/or blood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pressure</a:t>
            </a:r>
            <a:endParaRPr/>
          </a:p>
        </p:txBody>
      </p:sp>
      <p:sp>
        <p:nvSpPr>
          <p:cNvPr id="636" name="CustomShape 21"/>
          <p:cNvSpPr/>
          <p:nvPr/>
        </p:nvSpPr>
        <p:spPr>
          <a:xfrm>
            <a:off x="2610000" y="3112920"/>
            <a:ext cx="67284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Angiotensin II</a:t>
            </a:r>
            <a:endParaRPr/>
          </a:p>
        </p:txBody>
      </p:sp>
      <p:sp>
        <p:nvSpPr>
          <p:cNvPr id="637" name="CustomShape 22"/>
          <p:cNvSpPr/>
          <p:nvPr/>
        </p:nvSpPr>
        <p:spPr>
          <a:xfrm>
            <a:off x="6017760" y="900000"/>
            <a:ext cx="74808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Blood pressure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and/or blood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volume</a:t>
            </a:r>
            <a:endParaRPr/>
          </a:p>
        </p:txBody>
      </p:sp>
      <p:sp>
        <p:nvSpPr>
          <p:cNvPr id="638" name="CustomShape 23"/>
          <p:cNvSpPr/>
          <p:nvPr/>
        </p:nvSpPr>
        <p:spPr>
          <a:xfrm>
            <a:off x="3717000" y="900000"/>
            <a:ext cx="53568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K</a:t>
            </a:r>
            <a:r>
              <a:rPr b="1" lang="en-US" sz="8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8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800">
                <a:solidFill>
                  <a:srgbClr val="231f20"/>
                </a:solidFill>
                <a:latin typeface="Arial"/>
              </a:rPr>
              <a:t>in blood</a:t>
            </a:r>
            <a:endParaRPr/>
          </a:p>
        </p:txBody>
      </p:sp>
      <p:sp>
        <p:nvSpPr>
          <p:cNvPr id="639" name="CustomShape 24"/>
          <p:cNvSpPr/>
          <p:nvPr/>
        </p:nvSpPr>
        <p:spPr>
          <a:xfrm>
            <a:off x="3326040" y="1992240"/>
            <a:ext cx="54540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Direct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stimulating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effect</a:t>
            </a:r>
            <a:endParaRPr/>
          </a:p>
        </p:txBody>
      </p:sp>
      <p:sp>
        <p:nvSpPr>
          <p:cNvPr id="640" name="CustomShape 25"/>
          <p:cNvSpPr/>
          <p:nvPr/>
        </p:nvSpPr>
        <p:spPr>
          <a:xfrm>
            <a:off x="2787120" y="2265480"/>
            <a:ext cx="28296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Renin</a:t>
            </a:r>
            <a:endParaRPr/>
          </a:p>
        </p:txBody>
      </p:sp>
      <p:sp>
        <p:nvSpPr>
          <p:cNvPr id="641" name="CustomShape 26"/>
          <p:cNvSpPr/>
          <p:nvPr/>
        </p:nvSpPr>
        <p:spPr>
          <a:xfrm>
            <a:off x="2384280" y="2522520"/>
            <a:ext cx="458280" cy="487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Initiates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cascade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that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produces</a:t>
            </a:r>
            <a:endParaRPr/>
          </a:p>
        </p:txBody>
      </p:sp>
      <p:sp>
        <p:nvSpPr>
          <p:cNvPr id="642" name="CustomShape 27"/>
          <p:cNvSpPr/>
          <p:nvPr/>
        </p:nvSpPr>
        <p:spPr>
          <a:xfrm>
            <a:off x="2295360" y="1620720"/>
            <a:ext cx="33948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Kidney</a:t>
            </a:r>
            <a:endParaRPr/>
          </a:p>
        </p:txBody>
      </p:sp>
      <p:sp>
        <p:nvSpPr>
          <p:cNvPr id="643" name="CustomShape 28"/>
          <p:cNvSpPr/>
          <p:nvPr/>
        </p:nvSpPr>
        <p:spPr>
          <a:xfrm>
            <a:off x="5521320" y="1433520"/>
            <a:ext cx="4478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Hypo-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thalamus</a:t>
            </a:r>
            <a:endParaRPr/>
          </a:p>
        </p:txBody>
      </p:sp>
      <p:sp>
        <p:nvSpPr>
          <p:cNvPr id="644" name="CustomShape 29"/>
          <p:cNvSpPr/>
          <p:nvPr/>
        </p:nvSpPr>
        <p:spPr>
          <a:xfrm>
            <a:off x="6559560" y="1433520"/>
            <a:ext cx="25992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Heart</a:t>
            </a:r>
            <a:endParaRPr/>
          </a:p>
        </p:txBody>
      </p:sp>
      <p:sp>
        <p:nvSpPr>
          <p:cNvPr id="645" name="CustomShape 30"/>
          <p:cNvSpPr/>
          <p:nvPr/>
        </p:nvSpPr>
        <p:spPr>
          <a:xfrm>
            <a:off x="5521320" y="1846440"/>
            <a:ext cx="21924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CRH</a:t>
            </a:r>
            <a:endParaRPr/>
          </a:p>
        </p:txBody>
      </p:sp>
      <p:sp>
        <p:nvSpPr>
          <p:cNvPr id="646" name="CustomShape 31"/>
          <p:cNvSpPr/>
          <p:nvPr/>
        </p:nvSpPr>
        <p:spPr>
          <a:xfrm>
            <a:off x="5520960" y="2030400"/>
            <a:ext cx="40212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Anterior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pituitary</a:t>
            </a:r>
            <a:endParaRPr/>
          </a:p>
        </p:txBody>
      </p:sp>
      <p:sp>
        <p:nvSpPr>
          <p:cNvPr id="647" name="CustomShape 32"/>
          <p:cNvSpPr/>
          <p:nvPr/>
        </p:nvSpPr>
        <p:spPr>
          <a:xfrm>
            <a:off x="5372280" y="3894120"/>
            <a:ext cx="8805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Zona glomerulosa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of adrenal cortex</a:t>
            </a:r>
            <a:endParaRPr/>
          </a:p>
        </p:txBody>
      </p:sp>
      <p:sp>
        <p:nvSpPr>
          <p:cNvPr id="648" name="CustomShape 33"/>
          <p:cNvSpPr/>
          <p:nvPr/>
        </p:nvSpPr>
        <p:spPr>
          <a:xfrm>
            <a:off x="5028840" y="4202280"/>
            <a:ext cx="702360" cy="365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Enhanced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secretion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of aldosterone</a:t>
            </a:r>
            <a:endParaRPr/>
          </a:p>
        </p:txBody>
      </p:sp>
      <p:sp>
        <p:nvSpPr>
          <p:cNvPr id="649" name="CustomShape 34"/>
          <p:cNvSpPr/>
          <p:nvPr/>
        </p:nvSpPr>
        <p:spPr>
          <a:xfrm>
            <a:off x="4819680" y="4668840"/>
            <a:ext cx="7142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Targets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kidney tubules</a:t>
            </a:r>
            <a:endParaRPr/>
          </a:p>
        </p:txBody>
      </p:sp>
      <p:sp>
        <p:nvSpPr>
          <p:cNvPr id="650" name="CustomShape 35"/>
          <p:cNvSpPr/>
          <p:nvPr/>
        </p:nvSpPr>
        <p:spPr>
          <a:xfrm>
            <a:off x="3860280" y="5316480"/>
            <a:ext cx="142452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Absorption of Na</a:t>
            </a:r>
            <a:r>
              <a:rPr b="1" lang="en-US" sz="8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800">
                <a:solidFill>
                  <a:srgbClr val="231f20"/>
                </a:solidFill>
                <a:latin typeface="Arial"/>
              </a:rPr>
              <a:t> 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water; increased K</a:t>
            </a:r>
            <a:r>
              <a:rPr b="1" lang="en-US" sz="800" baseline="30000">
                <a:solidFill>
                  <a:srgbClr val="231f20"/>
                </a:solidFill>
                <a:latin typeface="Arial"/>
              </a:rPr>
              <a:t>+</a:t>
            </a:r>
            <a:r>
              <a:rPr b="1" lang="en-US" sz="800">
                <a:solidFill>
                  <a:srgbClr val="231f20"/>
                </a:solidFill>
                <a:latin typeface="Arial"/>
              </a:rPr>
              <a:t> excretion</a:t>
            </a:r>
            <a:endParaRPr/>
          </a:p>
        </p:txBody>
      </p:sp>
      <p:sp>
        <p:nvSpPr>
          <p:cNvPr id="651" name="CustomShape 36"/>
          <p:cNvSpPr/>
          <p:nvPr/>
        </p:nvSpPr>
        <p:spPr>
          <a:xfrm>
            <a:off x="4048560" y="5913360"/>
            <a:ext cx="107856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Blood volume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and/or blood pressure</a:t>
            </a:r>
            <a:endParaRPr/>
          </a:p>
        </p:txBody>
      </p:sp>
      <p:sp>
        <p:nvSpPr>
          <p:cNvPr id="652" name="CustomShape 37"/>
          <p:cNvSpPr/>
          <p:nvPr/>
        </p:nvSpPr>
        <p:spPr>
          <a:xfrm>
            <a:off x="5933160" y="3595680"/>
            <a:ext cx="4658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Inhibitory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effect</a:t>
            </a:r>
            <a:endParaRPr/>
          </a:p>
        </p:txBody>
      </p:sp>
      <p:sp>
        <p:nvSpPr>
          <p:cNvPr id="653" name="CustomShape 38"/>
          <p:cNvSpPr/>
          <p:nvPr/>
        </p:nvSpPr>
        <p:spPr>
          <a:xfrm>
            <a:off x="5019840" y="900000"/>
            <a:ext cx="31212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Stress</a:t>
            </a:r>
            <a:endParaRPr/>
          </a:p>
        </p:txBody>
      </p:sp>
      <p:sp>
        <p:nvSpPr>
          <p:cNvPr id="654" name="CustomShape 39"/>
          <p:cNvSpPr/>
          <p:nvPr/>
        </p:nvSpPr>
        <p:spPr>
          <a:xfrm>
            <a:off x="4954680" y="2935440"/>
            <a:ext cx="276840" cy="12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ACTH</a:t>
            </a:r>
            <a:endParaRPr/>
          </a:p>
        </p:txBody>
      </p:sp>
      <p:sp>
        <p:nvSpPr>
          <p:cNvPr id="655" name="CustomShape 40"/>
          <p:cNvSpPr/>
          <p:nvPr/>
        </p:nvSpPr>
        <p:spPr>
          <a:xfrm>
            <a:off x="5965200" y="2919240"/>
            <a:ext cx="784440" cy="243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Atrial natriuretic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800">
                <a:solidFill>
                  <a:srgbClr val="231f20"/>
                </a:solidFill>
                <a:latin typeface="Arial"/>
              </a:rPr>
              <a:t>peptide (ANP)</a:t>
            </a:r>
            <a:endParaRPr/>
          </a:p>
        </p:txBody>
      </p:sp>
      <p:sp>
        <p:nvSpPr>
          <p:cNvPr id="656" name="Line 41"/>
          <p:cNvSpPr/>
          <p:nvPr/>
        </p:nvSpPr>
        <p:spPr>
          <a:xfrm>
            <a:off x="2384280" y="909360"/>
            <a:ext cx="1440" cy="730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57" name="Line 42"/>
          <p:cNvSpPr/>
          <p:nvPr/>
        </p:nvSpPr>
        <p:spPr>
          <a:xfrm flipV="1">
            <a:off x="3663720" y="934920"/>
            <a:ext cx="1800" cy="730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58" name="Line 43"/>
          <p:cNvSpPr/>
          <p:nvPr/>
        </p:nvSpPr>
        <p:spPr>
          <a:xfrm flipV="1">
            <a:off x="3974760" y="5351400"/>
            <a:ext cx="1800" cy="698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59" name="Line 44"/>
          <p:cNvSpPr/>
          <p:nvPr/>
        </p:nvSpPr>
        <p:spPr>
          <a:xfrm flipV="1">
            <a:off x="4184640" y="5941800"/>
            <a:ext cx="1440" cy="730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60" name="Line 45"/>
          <p:cNvSpPr/>
          <p:nvPr/>
        </p:nvSpPr>
        <p:spPr>
          <a:xfrm flipV="1">
            <a:off x="5968800" y="934920"/>
            <a:ext cx="1440" cy="730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 of Aldosterone</a:t>
            </a:r>
            <a:endParaRPr/>
          </a:p>
        </p:txBody>
      </p:sp>
      <p:sp>
        <p:nvSpPr>
          <p:cNvPr id="6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Aldosteronism—hypersecretion due to adrenal tumors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Hypertension and edema due to excessive 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Excretion of K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leading to abnormal function of neurons and muscle 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Glucocorticoids (Cortisol)</a:t>
            </a:r>
            <a:endParaRPr/>
          </a:p>
        </p:txBody>
      </p:sp>
      <p:sp>
        <p:nvSpPr>
          <p:cNvPr id="6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Keep blood sugar levels relatively constant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Maintain blood pressure by increasing the action of vasoconstrictors</a:t>
            </a:r>
            <a:endParaRPr/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Glucocorticoids (Cortisol)</a:t>
            </a:r>
            <a:endParaRPr/>
          </a:p>
        </p:txBody>
      </p:sp>
      <p:sp>
        <p:nvSpPr>
          <p:cNvPr id="6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Cortisol is the most significant glucocorticoid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Released in response to ACTH, patterns of eating and activity, and stress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Prime metabolic effect is gluconeogenesis—formation of glucose from fats and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Promotes rises in blood glucose, fatty acids, and amino acids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 of Glucocorticoids</a:t>
            </a:r>
            <a:endParaRPr/>
          </a:p>
        </p:txBody>
      </p:sp>
      <p:sp>
        <p:nvSpPr>
          <p:cNvPr id="6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Hypersecretion—Cushing’s syndrome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Depresses cartilage and bone formation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Inhibits inflammation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Depresses the immune system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Promotes changes in cardiovascular, neural, and gastrointestinal function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Hyposecretion—Addison’s disease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Also involves deficits in mineralocorticoids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Decrease in glucose and Na</a:t>
            </a:r>
            <a:r>
              <a:rPr lang="en-US" sz="24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 levels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Weight loss, severe dehydration, and hypotension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16.15</a:t>
            </a:r>
            <a:endParaRPr/>
          </a:p>
        </p:txBody>
      </p:sp>
      <p:pic>
        <p:nvPicPr>
          <p:cNvPr id="670" name="Picture 11" descr=""/>
          <p:cNvPicPr/>
          <p:nvPr/>
        </p:nvPicPr>
        <p:blipFill>
          <a:blip r:embed="rId1"/>
          <a:srcRect l="0" t="0" r="0" b="4758"/>
          <a:stretch>
            <a:fillRect/>
          </a:stretch>
        </p:blipFill>
        <p:spPr>
          <a:xfrm>
            <a:off x="303120" y="379440"/>
            <a:ext cx="8535600" cy="6097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Gonadocorticoids (Sex Hormones)</a:t>
            </a:r>
            <a:endParaRPr/>
          </a:p>
        </p:txBody>
      </p:sp>
      <p:sp>
        <p:nvSpPr>
          <p:cNvPr id="67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Most are androgens (male sex hormones) that are converted to testosterone in tissue cells or estrogens in females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May contribute to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The onset of puberty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The appearance of secondary sex characteristics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Sex drive 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Adrenal Medulla</a:t>
            </a:r>
            <a:endParaRPr/>
          </a:p>
        </p:txBody>
      </p:sp>
      <p:sp>
        <p:nvSpPr>
          <p:cNvPr id="6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Chromaffin cells secrete epinephrine (80%) and norepinephrine (20%)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These hormones cause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glucose levels to rise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vessels to constrict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The heart to beat faster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Blood to be diverted to the brain, heart, and skeletal muscle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Adrenal Medulla</a:t>
            </a:r>
            <a:endParaRPr/>
          </a:p>
        </p:txBody>
      </p:sp>
      <p:sp>
        <p:nvSpPr>
          <p:cNvPr id="67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Epinephrine stimulates metabolic activities, bronchial dilation, and blood flow to skeletal muscles and the heart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Norepinephrine influences peripheral vasoconstriction and blood pressure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16.16</a:t>
            </a:r>
            <a:endParaRPr/>
          </a:p>
        </p:txBody>
      </p:sp>
      <p:pic>
        <p:nvPicPr>
          <p:cNvPr id="678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5404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679" name="Line 2"/>
          <p:cNvSpPr/>
          <p:nvPr/>
        </p:nvSpPr>
        <p:spPr>
          <a:xfrm>
            <a:off x="2019240" y="2482560"/>
            <a:ext cx="26676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80" name="Line 3"/>
          <p:cNvSpPr/>
          <p:nvPr/>
        </p:nvSpPr>
        <p:spPr>
          <a:xfrm>
            <a:off x="4911480" y="1990440"/>
            <a:ext cx="419040" cy="18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81" name="Line 4"/>
          <p:cNvSpPr/>
          <p:nvPr/>
        </p:nvSpPr>
        <p:spPr>
          <a:xfrm>
            <a:off x="4562280" y="3006720"/>
            <a:ext cx="97776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82" name="CustomShape 5"/>
          <p:cNvSpPr/>
          <p:nvPr/>
        </p:nvSpPr>
        <p:spPr>
          <a:xfrm>
            <a:off x="6273720" y="3324240"/>
            <a:ext cx="298080" cy="853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83" name="CustomShape 6"/>
          <p:cNvSpPr/>
          <p:nvPr/>
        </p:nvSpPr>
        <p:spPr>
          <a:xfrm>
            <a:off x="6762600" y="3629160"/>
            <a:ext cx="253800" cy="1616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84" name="CustomShape 7"/>
          <p:cNvSpPr/>
          <p:nvPr/>
        </p:nvSpPr>
        <p:spPr>
          <a:xfrm>
            <a:off x="2625840" y="3746520"/>
            <a:ext cx="542520" cy="1839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685" name="Line 8"/>
          <p:cNvSpPr/>
          <p:nvPr/>
        </p:nvSpPr>
        <p:spPr>
          <a:xfrm>
            <a:off x="5337000" y="3790800"/>
            <a:ext cx="1440" cy="15552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686" name="CustomShape 9"/>
          <p:cNvSpPr/>
          <p:nvPr/>
        </p:nvSpPr>
        <p:spPr>
          <a:xfrm>
            <a:off x="2215440" y="600120"/>
            <a:ext cx="110124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Short-term stress</a:t>
            </a:r>
            <a:endParaRPr/>
          </a:p>
        </p:txBody>
      </p:sp>
      <p:sp>
        <p:nvSpPr>
          <p:cNvPr id="687" name="CustomShape 10"/>
          <p:cNvSpPr/>
          <p:nvPr/>
        </p:nvSpPr>
        <p:spPr>
          <a:xfrm>
            <a:off x="5631840" y="600120"/>
            <a:ext cx="1407600" cy="152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More prolonged stress</a:t>
            </a:r>
            <a:endParaRPr/>
          </a:p>
        </p:txBody>
      </p:sp>
      <p:sp>
        <p:nvSpPr>
          <p:cNvPr id="688" name="CustomShape 11"/>
          <p:cNvSpPr/>
          <p:nvPr/>
        </p:nvSpPr>
        <p:spPr>
          <a:xfrm>
            <a:off x="5268960" y="853920"/>
            <a:ext cx="351720" cy="137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Stress</a:t>
            </a:r>
            <a:endParaRPr/>
          </a:p>
        </p:txBody>
      </p:sp>
      <p:sp>
        <p:nvSpPr>
          <p:cNvPr id="689" name="CustomShape 12"/>
          <p:cNvSpPr/>
          <p:nvPr/>
        </p:nvSpPr>
        <p:spPr>
          <a:xfrm>
            <a:off x="5341680" y="1282680"/>
            <a:ext cx="790560" cy="136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Hypothalamus</a:t>
            </a:r>
            <a:endParaRPr/>
          </a:p>
        </p:txBody>
      </p:sp>
      <p:sp>
        <p:nvSpPr>
          <p:cNvPr id="690" name="CustomShape 13"/>
          <p:cNvSpPr/>
          <p:nvPr/>
        </p:nvSpPr>
        <p:spPr>
          <a:xfrm>
            <a:off x="5347800" y="1920960"/>
            <a:ext cx="10648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CRH (corticotropin-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releasing hormone)</a:t>
            </a:r>
            <a:endParaRPr/>
          </a:p>
        </p:txBody>
      </p:sp>
      <p:sp>
        <p:nvSpPr>
          <p:cNvPr id="691" name="CustomShape 14"/>
          <p:cNvSpPr/>
          <p:nvPr/>
        </p:nvSpPr>
        <p:spPr>
          <a:xfrm>
            <a:off x="5560920" y="2943360"/>
            <a:ext cx="10512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Corticotroph 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of anterior pituitary</a:t>
            </a:r>
            <a:endParaRPr/>
          </a:p>
        </p:txBody>
      </p:sp>
      <p:sp>
        <p:nvSpPr>
          <p:cNvPr id="692" name="CustomShape 15"/>
          <p:cNvSpPr/>
          <p:nvPr/>
        </p:nvSpPr>
        <p:spPr>
          <a:xfrm>
            <a:off x="6599520" y="3251160"/>
            <a:ext cx="961200" cy="136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To target in blood</a:t>
            </a:r>
            <a:endParaRPr/>
          </a:p>
        </p:txBody>
      </p:sp>
      <p:sp>
        <p:nvSpPr>
          <p:cNvPr id="693" name="CustomShape 16"/>
          <p:cNvSpPr/>
          <p:nvPr/>
        </p:nvSpPr>
        <p:spPr>
          <a:xfrm>
            <a:off x="7040160" y="3559320"/>
            <a:ext cx="918720" cy="411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Adrenal cortex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(secretes steroid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hormones)</a:t>
            </a:r>
            <a:endParaRPr/>
          </a:p>
        </p:txBody>
      </p:sp>
      <p:sp>
        <p:nvSpPr>
          <p:cNvPr id="694" name="CustomShape 17"/>
          <p:cNvSpPr/>
          <p:nvPr/>
        </p:nvSpPr>
        <p:spPr>
          <a:xfrm>
            <a:off x="6878880" y="4556160"/>
            <a:ext cx="873000" cy="136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Glucocorticoids</a:t>
            </a:r>
            <a:endParaRPr/>
          </a:p>
        </p:txBody>
      </p:sp>
      <p:sp>
        <p:nvSpPr>
          <p:cNvPr id="695" name="CustomShape 18"/>
          <p:cNvSpPr/>
          <p:nvPr/>
        </p:nvSpPr>
        <p:spPr>
          <a:xfrm>
            <a:off x="5061600" y="4518000"/>
            <a:ext cx="1020600" cy="136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Mineralocorticoids</a:t>
            </a:r>
            <a:endParaRPr/>
          </a:p>
        </p:txBody>
      </p:sp>
      <p:sp>
        <p:nvSpPr>
          <p:cNvPr id="696" name="CustomShape 19"/>
          <p:cNvSpPr/>
          <p:nvPr/>
        </p:nvSpPr>
        <p:spPr>
          <a:xfrm>
            <a:off x="5188320" y="3968640"/>
            <a:ext cx="316440" cy="136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ACTH</a:t>
            </a:r>
            <a:endParaRPr/>
          </a:p>
        </p:txBody>
      </p:sp>
      <p:sp>
        <p:nvSpPr>
          <p:cNvPr id="697" name="CustomShape 20"/>
          <p:cNvSpPr/>
          <p:nvPr/>
        </p:nvSpPr>
        <p:spPr>
          <a:xfrm>
            <a:off x="3449160" y="4505400"/>
            <a:ext cx="924840" cy="411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Catecholamines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(epinephrine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norepinephrine)</a:t>
            </a:r>
            <a:endParaRPr/>
          </a:p>
        </p:txBody>
      </p:sp>
      <p:sp>
        <p:nvSpPr>
          <p:cNvPr id="698" name="CustomShape 21"/>
          <p:cNvSpPr/>
          <p:nvPr/>
        </p:nvSpPr>
        <p:spPr>
          <a:xfrm>
            <a:off x="2006280" y="4968720"/>
            <a:ext cx="1549440" cy="137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Short-term stress response</a:t>
            </a:r>
            <a:endParaRPr/>
          </a:p>
        </p:txBody>
      </p:sp>
      <p:sp>
        <p:nvSpPr>
          <p:cNvPr id="699" name="CustomShape 22"/>
          <p:cNvSpPr/>
          <p:nvPr/>
        </p:nvSpPr>
        <p:spPr>
          <a:xfrm>
            <a:off x="1329840" y="5165640"/>
            <a:ext cx="3011040" cy="10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1. Increased heart rate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2. Increased blood pressure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3. Liver converts glycogen to glucose and releases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glucose to 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4. Dilation of bronchioles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5. Changes in blood flow patterns leading to decreased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digestive system activity and reduced urine output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6. Increased metabolic rate</a:t>
            </a:r>
            <a:endParaRPr/>
          </a:p>
        </p:txBody>
      </p:sp>
      <p:sp>
        <p:nvSpPr>
          <p:cNvPr id="700" name="CustomShape 23"/>
          <p:cNvSpPr/>
          <p:nvPr/>
        </p:nvSpPr>
        <p:spPr>
          <a:xfrm>
            <a:off x="5590080" y="4968720"/>
            <a:ext cx="1518840" cy="137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900">
                <a:solidFill>
                  <a:srgbClr val="231f20"/>
                </a:solidFill>
                <a:latin typeface="Arial Black"/>
              </a:rPr>
              <a:t>Long-term stress response</a:t>
            </a:r>
            <a:endParaRPr/>
          </a:p>
        </p:txBody>
      </p:sp>
      <p:sp>
        <p:nvSpPr>
          <p:cNvPr id="701" name="CustomShape 24"/>
          <p:cNvSpPr/>
          <p:nvPr/>
        </p:nvSpPr>
        <p:spPr>
          <a:xfrm>
            <a:off x="4758480" y="5165640"/>
            <a:ext cx="1442880" cy="54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1. Retention of sodium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and water by kidneys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2. Increased blood volume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and blood pressure</a:t>
            </a:r>
            <a:endParaRPr/>
          </a:p>
        </p:txBody>
      </p:sp>
      <p:sp>
        <p:nvSpPr>
          <p:cNvPr id="702" name="CustomShape 25"/>
          <p:cNvSpPr/>
          <p:nvPr/>
        </p:nvSpPr>
        <p:spPr>
          <a:xfrm>
            <a:off x="6342840" y="5165640"/>
            <a:ext cx="1639440" cy="822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1. Proteins and fats converted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to glucose or broken down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for energy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2. Increased blood glucose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3. Suppression of immune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Arial"/>
              </a:rPr>
              <a:t>    </a:t>
            </a:r>
            <a:r>
              <a:rPr b="1" lang="en-US" sz="900">
                <a:solidFill>
                  <a:srgbClr val="231f20"/>
                </a:solidFill>
                <a:latin typeface="Arial"/>
              </a:rPr>
              <a:t>system</a:t>
            </a:r>
            <a:endParaRPr/>
          </a:p>
        </p:txBody>
      </p:sp>
      <p:sp>
        <p:nvSpPr>
          <p:cNvPr id="703" name="CustomShape 26"/>
          <p:cNvSpPr/>
          <p:nvPr/>
        </p:nvSpPr>
        <p:spPr>
          <a:xfrm>
            <a:off x="3190680" y="3676680"/>
            <a:ext cx="1174680" cy="411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Adrenal medulla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(secretes amino acid-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based hormones)</a:t>
            </a:r>
            <a:endParaRPr/>
          </a:p>
        </p:txBody>
      </p:sp>
      <p:sp>
        <p:nvSpPr>
          <p:cNvPr id="704" name="CustomShape 27"/>
          <p:cNvSpPr/>
          <p:nvPr/>
        </p:nvSpPr>
        <p:spPr>
          <a:xfrm>
            <a:off x="1138320" y="3187800"/>
            <a:ext cx="758520" cy="411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Preganglionic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sympathetic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fibers</a:t>
            </a:r>
            <a:endParaRPr/>
          </a:p>
        </p:txBody>
      </p:sp>
      <p:sp>
        <p:nvSpPr>
          <p:cNvPr id="705" name="CustomShape 28"/>
          <p:cNvSpPr/>
          <p:nvPr/>
        </p:nvSpPr>
        <p:spPr>
          <a:xfrm>
            <a:off x="1367280" y="2406600"/>
            <a:ext cx="624600" cy="136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Spinal cord</a:t>
            </a:r>
            <a:endParaRPr/>
          </a:p>
        </p:txBody>
      </p:sp>
      <p:sp>
        <p:nvSpPr>
          <p:cNvPr id="706" name="CustomShape 29"/>
          <p:cNvSpPr/>
          <p:nvPr/>
        </p:nvSpPr>
        <p:spPr>
          <a:xfrm>
            <a:off x="2925360" y="1279440"/>
            <a:ext cx="848520" cy="136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Nerve impulses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Intracellular Receptors and Direct Gene Activation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Steroid hormones and thyroid hormone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Diffuse into their target cells and bind with intracellular receptors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Receptor-hormone complex enters the nucleus 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Receptor-hormone complex binds to a specific region of DNA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This prompts DNA transcription to produce mRNA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The mRNA directs protein synthesis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Pineal Gland</a:t>
            </a:r>
            <a:endParaRPr/>
          </a:p>
        </p:txBody>
      </p:sp>
      <p:sp>
        <p:nvSpPr>
          <p:cNvPr id="7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Small gland hanging from the roof of the third ventricle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Pinealocytes secrete melatonin, derived from serotonin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Melatonin may affect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Timing of sexual maturation and puberty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Day/night cycles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Physiological processes that show rhythmic variations (body temperature, sleep, appetite)</a:t>
            </a:r>
            <a:endParaRPr/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Pancreas</a:t>
            </a:r>
            <a:endParaRPr/>
          </a:p>
        </p:txBody>
      </p:sp>
      <p:sp>
        <p:nvSpPr>
          <p:cNvPr id="7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Triangular gland behind the stomach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Has both exocrine and endocrine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Acinar cells (exocrine) produce an enzyme-rich juice for digestion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Pancreatic islets (islets of Langerhans) contain endocrine cells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Alpha (</a:t>
            </a:r>
            <a:r>
              <a:rPr lang="en-US" sz="2400">
                <a:solidFill>
                  <a:srgbClr val="000000"/>
                </a:solidFill>
                <a:latin typeface="Symbol"/>
                <a:ea typeface="ＭＳ Ｐゴシック"/>
              </a:rPr>
              <a:t>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) cells produce glucagon (a hyperglycemic hormone)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Beta (</a:t>
            </a:r>
            <a:r>
              <a:rPr lang="en-US" sz="2400">
                <a:solidFill>
                  <a:srgbClr val="000000"/>
                </a:solidFill>
                <a:latin typeface="Symbol"/>
                <a:ea typeface="ＭＳ Ｐゴシック"/>
              </a:rPr>
              <a:t></a:t>
            </a: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) cells produce insulin (a hypoglycemic hormone)</a:t>
            </a:r>
            <a:endParaRPr/>
          </a:p>
        </p:txBody>
      </p:sp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16.17</a:t>
            </a:r>
            <a:endParaRPr/>
          </a:p>
        </p:txBody>
      </p:sp>
      <p:pic>
        <p:nvPicPr>
          <p:cNvPr id="712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6196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713" name="CustomShape 2"/>
          <p:cNvSpPr/>
          <p:nvPr/>
        </p:nvSpPr>
        <p:spPr>
          <a:xfrm>
            <a:off x="428760" y="530280"/>
            <a:ext cx="8286480" cy="593064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14" name="Line 3"/>
          <p:cNvSpPr/>
          <p:nvPr/>
        </p:nvSpPr>
        <p:spPr>
          <a:xfrm flipH="1" flipV="1">
            <a:off x="5546520" y="5622840"/>
            <a:ext cx="952560" cy="108000"/>
          </a:xfrm>
          <a:prstGeom prst="line">
            <a:avLst/>
          </a:prstGeom>
          <a:ln w="60480">
            <a:solidFill>
              <a:srgbClr val="ffffff"/>
            </a:solidFill>
            <a:round/>
          </a:ln>
        </p:spPr>
      </p:sp>
      <p:sp>
        <p:nvSpPr>
          <p:cNvPr id="715" name="Line 4"/>
          <p:cNvSpPr/>
          <p:nvPr/>
        </p:nvSpPr>
        <p:spPr>
          <a:xfrm flipV="1">
            <a:off x="3450960" y="2901600"/>
            <a:ext cx="3057480" cy="2127600"/>
          </a:xfrm>
          <a:prstGeom prst="line">
            <a:avLst/>
          </a:prstGeom>
          <a:ln w="79200">
            <a:solidFill>
              <a:srgbClr val="ffffff"/>
            </a:solidFill>
            <a:round/>
          </a:ln>
        </p:spPr>
      </p:sp>
      <p:sp>
        <p:nvSpPr>
          <p:cNvPr id="716" name="Line 5"/>
          <p:cNvSpPr/>
          <p:nvPr/>
        </p:nvSpPr>
        <p:spPr>
          <a:xfrm flipV="1">
            <a:off x="3876480" y="1752480"/>
            <a:ext cx="2631960" cy="1326960"/>
          </a:xfrm>
          <a:prstGeom prst="line">
            <a:avLst/>
          </a:prstGeom>
          <a:ln w="76320">
            <a:solidFill>
              <a:srgbClr val="ffffff"/>
            </a:solidFill>
            <a:round/>
          </a:ln>
        </p:spPr>
      </p:sp>
      <p:sp>
        <p:nvSpPr>
          <p:cNvPr id="717" name="CustomShape 6"/>
          <p:cNvSpPr/>
          <p:nvPr/>
        </p:nvSpPr>
        <p:spPr>
          <a:xfrm>
            <a:off x="2549520" y="1752480"/>
            <a:ext cx="3958920" cy="659880"/>
          </a:xfrm>
          <a:prstGeom prst="rect">
            <a:avLst/>
          </a:prstGeom>
          <a:noFill/>
          <a:ln w="76320">
            <a:solidFill>
              <a:srgbClr val="ffffff"/>
            </a:solidFill>
            <a:round/>
          </a:ln>
        </p:spPr>
      </p:sp>
      <p:sp>
        <p:nvSpPr>
          <p:cNvPr id="718" name="CustomShape 7"/>
          <p:cNvSpPr/>
          <p:nvPr/>
        </p:nvSpPr>
        <p:spPr>
          <a:xfrm>
            <a:off x="2533680" y="1736640"/>
            <a:ext cx="3958920" cy="6598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719" name="Line 8"/>
          <p:cNvSpPr/>
          <p:nvPr/>
        </p:nvSpPr>
        <p:spPr>
          <a:xfrm>
            <a:off x="6492600" y="1736640"/>
            <a:ext cx="270000" cy="144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720" name="CustomShape 9"/>
          <p:cNvSpPr/>
          <p:nvPr/>
        </p:nvSpPr>
        <p:spPr>
          <a:xfrm>
            <a:off x="2892600" y="2901960"/>
            <a:ext cx="3615840" cy="2247480"/>
          </a:xfrm>
          <a:prstGeom prst="rect">
            <a:avLst/>
          </a:prstGeom>
          <a:noFill/>
          <a:ln w="57240">
            <a:solidFill>
              <a:srgbClr val="ffffff"/>
            </a:solidFill>
            <a:round/>
          </a:ln>
        </p:spPr>
      </p:sp>
      <p:sp>
        <p:nvSpPr>
          <p:cNvPr id="721" name="CustomShape 10"/>
          <p:cNvSpPr/>
          <p:nvPr/>
        </p:nvSpPr>
        <p:spPr>
          <a:xfrm>
            <a:off x="2876400" y="2886120"/>
            <a:ext cx="3615840" cy="22474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722" name="Line 11"/>
          <p:cNvSpPr/>
          <p:nvPr/>
        </p:nvSpPr>
        <p:spPr>
          <a:xfrm>
            <a:off x="6492600" y="2885760"/>
            <a:ext cx="270000" cy="18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723" name="CustomShape 12"/>
          <p:cNvSpPr/>
          <p:nvPr/>
        </p:nvSpPr>
        <p:spPr>
          <a:xfrm>
            <a:off x="4962600" y="4587840"/>
            <a:ext cx="1536480" cy="1653840"/>
          </a:xfrm>
          <a:prstGeom prst="rect">
            <a:avLst/>
          </a:prstGeom>
          <a:noFill/>
          <a:ln w="57240">
            <a:solidFill>
              <a:srgbClr val="ffffff"/>
            </a:solidFill>
            <a:round/>
          </a:ln>
        </p:spPr>
      </p:sp>
      <p:sp>
        <p:nvSpPr>
          <p:cNvPr id="724" name="CustomShape 13"/>
          <p:cNvSpPr/>
          <p:nvPr/>
        </p:nvSpPr>
        <p:spPr>
          <a:xfrm>
            <a:off x="4946760" y="4572000"/>
            <a:ext cx="1536480" cy="165384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725" name="Line 14"/>
          <p:cNvSpPr/>
          <p:nvPr/>
        </p:nvSpPr>
        <p:spPr>
          <a:xfrm>
            <a:off x="6483240" y="5715000"/>
            <a:ext cx="272880" cy="144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726" name="Line 15"/>
          <p:cNvSpPr/>
          <p:nvPr/>
        </p:nvSpPr>
        <p:spPr>
          <a:xfrm flipV="1">
            <a:off x="3860640" y="1736640"/>
            <a:ext cx="2631960" cy="1326960"/>
          </a:xfrm>
          <a:prstGeom prst="line">
            <a:avLst/>
          </a:prstGeom>
          <a:ln w="31680">
            <a:solidFill>
              <a:srgbClr val="231f20"/>
            </a:solidFill>
            <a:round/>
          </a:ln>
        </p:spPr>
      </p:sp>
      <p:sp>
        <p:nvSpPr>
          <p:cNvPr id="727" name="Line 16"/>
          <p:cNvSpPr/>
          <p:nvPr/>
        </p:nvSpPr>
        <p:spPr>
          <a:xfrm flipV="1">
            <a:off x="3435120" y="2885760"/>
            <a:ext cx="3057480" cy="2127240"/>
          </a:xfrm>
          <a:prstGeom prst="line">
            <a:avLst/>
          </a:prstGeom>
          <a:ln w="34920">
            <a:solidFill>
              <a:srgbClr val="231f20"/>
            </a:solidFill>
            <a:round/>
          </a:ln>
        </p:spPr>
      </p:sp>
      <p:sp>
        <p:nvSpPr>
          <p:cNvPr id="728" name="Line 17"/>
          <p:cNvSpPr/>
          <p:nvPr/>
        </p:nvSpPr>
        <p:spPr>
          <a:xfrm>
            <a:off x="5530680" y="5607000"/>
            <a:ext cx="952560" cy="1080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729" name="CustomShape 18"/>
          <p:cNvSpPr/>
          <p:nvPr/>
        </p:nvSpPr>
        <p:spPr>
          <a:xfrm>
            <a:off x="6834240" y="511200"/>
            <a:ext cx="1528200" cy="915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Pancreatic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islet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(of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Langerhans)</a:t>
            </a:r>
            <a:endParaRPr/>
          </a:p>
        </p:txBody>
      </p:sp>
      <p:sp>
        <p:nvSpPr>
          <p:cNvPr id="730" name="CustomShape 19"/>
          <p:cNvSpPr/>
          <p:nvPr/>
        </p:nvSpPr>
        <p:spPr>
          <a:xfrm>
            <a:off x="6924600" y="1590840"/>
            <a:ext cx="360" cy="274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31" name="CustomShape 20"/>
          <p:cNvSpPr/>
          <p:nvPr/>
        </p:nvSpPr>
        <p:spPr>
          <a:xfrm>
            <a:off x="6874920" y="1590840"/>
            <a:ext cx="1572480" cy="914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(Glucagon-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  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producing)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  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cells</a:t>
            </a:r>
            <a:endParaRPr/>
          </a:p>
        </p:txBody>
      </p:sp>
      <p:sp>
        <p:nvSpPr>
          <p:cNvPr id="732" name="CustomShape 21"/>
          <p:cNvSpPr/>
          <p:nvPr/>
        </p:nvSpPr>
        <p:spPr>
          <a:xfrm>
            <a:off x="6924600" y="2736720"/>
            <a:ext cx="360" cy="274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733" name="CustomShape 22"/>
          <p:cNvSpPr/>
          <p:nvPr/>
        </p:nvSpPr>
        <p:spPr>
          <a:xfrm>
            <a:off x="6856920" y="2736720"/>
            <a:ext cx="1538640" cy="914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(Insulin-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  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producing)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  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cells</a:t>
            </a:r>
            <a:endParaRPr/>
          </a:p>
        </p:txBody>
      </p:sp>
      <p:sp>
        <p:nvSpPr>
          <p:cNvPr id="734" name="CustomShape 23"/>
          <p:cNvSpPr/>
          <p:nvPr/>
        </p:nvSpPr>
        <p:spPr>
          <a:xfrm>
            <a:off x="6823080" y="5575320"/>
            <a:ext cx="1852920" cy="914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Pancreatic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acinar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cells (exocrine)</a:t>
            </a:r>
            <a:endParaRPr/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Glucagon</a:t>
            </a:r>
            <a:endParaRPr/>
          </a:p>
        </p:txBody>
      </p:sp>
      <p:sp>
        <p:nvSpPr>
          <p:cNvPr id="73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Major target is the liver, where it promotes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Glycogenolysis—breakdown of glycogen to glucose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Gluconeogenesis—synthesis of glucose from lactic acid and noncarbohydrates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Release of glucose to the blood </a:t>
            </a:r>
            <a:endParaRPr/>
          </a:p>
        </p:txBody>
      </p:sp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Insulin</a:t>
            </a:r>
            <a:endParaRPr/>
          </a:p>
        </p:txBody>
      </p:sp>
      <p:sp>
        <p:nvSpPr>
          <p:cNvPr id="7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Effects of insulin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Lowers blood glucose levels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Enhances membrane transport of glucose into fat and muscle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Participates in neuronal development and learning and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Inhibits glycogenolysis and gluconeogenesis</a:t>
            </a:r>
            <a:endParaRPr/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Insulin Action on Cells</a:t>
            </a:r>
            <a:endParaRPr/>
          </a:p>
        </p:txBody>
      </p:sp>
      <p:sp>
        <p:nvSpPr>
          <p:cNvPr id="7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Activates a tyrosine kinase enzyme receptor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Cascade leads to increased glucose uptake and enzymatic activities that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Catalyze the oxidation of glucose for ATP production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Polymerize glucose to form glycogen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Convert glucose to fat (particularly in adipose tissue)</a:t>
            </a: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8067600" y="6581880"/>
            <a:ext cx="107280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16.18</a:t>
            </a:r>
            <a:endParaRPr/>
          </a:p>
        </p:txBody>
      </p:sp>
      <p:pic>
        <p:nvPicPr>
          <p:cNvPr id="742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533520"/>
            <a:ext cx="8229240" cy="5866920"/>
          </a:xfrm>
          <a:prstGeom prst="rect">
            <a:avLst/>
          </a:prstGeom>
          <a:ln w="9360">
            <a:noFill/>
          </a:ln>
        </p:spPr>
      </p:pic>
      <p:sp>
        <p:nvSpPr>
          <p:cNvPr id="743" name="CustomShape 2"/>
          <p:cNvSpPr/>
          <p:nvPr/>
        </p:nvSpPr>
        <p:spPr>
          <a:xfrm>
            <a:off x="2879640" y="3430440"/>
            <a:ext cx="10116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44" name="CustomShape 3"/>
          <p:cNvSpPr/>
          <p:nvPr/>
        </p:nvSpPr>
        <p:spPr>
          <a:xfrm>
            <a:off x="2987640" y="3433680"/>
            <a:ext cx="11700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45" name="CustomShape 4"/>
          <p:cNvSpPr/>
          <p:nvPr/>
        </p:nvSpPr>
        <p:spPr>
          <a:xfrm>
            <a:off x="3114720" y="3436920"/>
            <a:ext cx="8856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46" name="CustomShape 5"/>
          <p:cNvSpPr/>
          <p:nvPr/>
        </p:nvSpPr>
        <p:spPr>
          <a:xfrm>
            <a:off x="3206880" y="3436920"/>
            <a:ext cx="11700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47" name="CustomShape 6"/>
          <p:cNvSpPr/>
          <p:nvPr/>
        </p:nvSpPr>
        <p:spPr>
          <a:xfrm>
            <a:off x="3336840" y="3440160"/>
            <a:ext cx="10440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48" name="CustomShape 7"/>
          <p:cNvSpPr/>
          <p:nvPr/>
        </p:nvSpPr>
        <p:spPr>
          <a:xfrm>
            <a:off x="3460680" y="3440160"/>
            <a:ext cx="104400" cy="114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49" name="CustomShape 8"/>
          <p:cNvSpPr/>
          <p:nvPr/>
        </p:nvSpPr>
        <p:spPr>
          <a:xfrm>
            <a:off x="3581280" y="3443400"/>
            <a:ext cx="9180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0" name="CustomShape 9"/>
          <p:cNvSpPr/>
          <p:nvPr/>
        </p:nvSpPr>
        <p:spPr>
          <a:xfrm>
            <a:off x="3689280" y="3475080"/>
            <a:ext cx="34560" cy="788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1" name="CustomShape 10"/>
          <p:cNvSpPr/>
          <p:nvPr/>
        </p:nvSpPr>
        <p:spPr>
          <a:xfrm>
            <a:off x="3807000" y="3446640"/>
            <a:ext cx="8856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2" name="CustomShape 11"/>
          <p:cNvSpPr/>
          <p:nvPr/>
        </p:nvSpPr>
        <p:spPr>
          <a:xfrm>
            <a:off x="3914640" y="3478320"/>
            <a:ext cx="7884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3" name="CustomShape 12"/>
          <p:cNvSpPr/>
          <p:nvPr/>
        </p:nvSpPr>
        <p:spPr>
          <a:xfrm>
            <a:off x="4010040" y="3481560"/>
            <a:ext cx="50400" cy="788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4" name="CustomShape 13"/>
          <p:cNvSpPr/>
          <p:nvPr/>
        </p:nvSpPr>
        <p:spPr>
          <a:xfrm>
            <a:off x="4067280" y="3481560"/>
            <a:ext cx="11700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5" name="CustomShape 14"/>
          <p:cNvSpPr/>
          <p:nvPr/>
        </p:nvSpPr>
        <p:spPr>
          <a:xfrm>
            <a:off x="4200480" y="3484440"/>
            <a:ext cx="727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6" name="CustomShape 15"/>
          <p:cNvSpPr/>
          <p:nvPr/>
        </p:nvSpPr>
        <p:spPr>
          <a:xfrm>
            <a:off x="4289400" y="3456000"/>
            <a:ext cx="21960" cy="107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7" name="CustomShape 16"/>
          <p:cNvSpPr/>
          <p:nvPr/>
        </p:nvSpPr>
        <p:spPr>
          <a:xfrm>
            <a:off x="4375080" y="3456000"/>
            <a:ext cx="75960" cy="114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8" name="CustomShape 17"/>
          <p:cNvSpPr/>
          <p:nvPr/>
        </p:nvSpPr>
        <p:spPr>
          <a:xfrm>
            <a:off x="4467240" y="3459240"/>
            <a:ext cx="21960" cy="107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59" name="CustomShape 18"/>
          <p:cNvSpPr/>
          <p:nvPr/>
        </p:nvSpPr>
        <p:spPr>
          <a:xfrm>
            <a:off x="4505400" y="3487680"/>
            <a:ext cx="8208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0" name="CustomShape 19"/>
          <p:cNvSpPr/>
          <p:nvPr/>
        </p:nvSpPr>
        <p:spPr>
          <a:xfrm>
            <a:off x="4600440" y="3490920"/>
            <a:ext cx="7884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1" name="CustomShape 20"/>
          <p:cNvSpPr/>
          <p:nvPr/>
        </p:nvSpPr>
        <p:spPr>
          <a:xfrm>
            <a:off x="4692600" y="3462480"/>
            <a:ext cx="7884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2" name="CustomShape 21"/>
          <p:cNvSpPr/>
          <p:nvPr/>
        </p:nvSpPr>
        <p:spPr>
          <a:xfrm>
            <a:off x="4829040" y="3494160"/>
            <a:ext cx="75960" cy="114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3" name="CustomShape 22"/>
          <p:cNvSpPr/>
          <p:nvPr/>
        </p:nvSpPr>
        <p:spPr>
          <a:xfrm>
            <a:off x="4924440" y="3465360"/>
            <a:ext cx="2196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4" name="CustomShape 23"/>
          <p:cNvSpPr/>
          <p:nvPr/>
        </p:nvSpPr>
        <p:spPr>
          <a:xfrm>
            <a:off x="4968720" y="3497400"/>
            <a:ext cx="6948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5" name="CustomShape 24"/>
          <p:cNvSpPr/>
          <p:nvPr/>
        </p:nvSpPr>
        <p:spPr>
          <a:xfrm>
            <a:off x="5057640" y="3497400"/>
            <a:ext cx="727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6" name="CustomShape 25"/>
          <p:cNvSpPr/>
          <p:nvPr/>
        </p:nvSpPr>
        <p:spPr>
          <a:xfrm>
            <a:off x="5140440" y="3500280"/>
            <a:ext cx="8208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7" name="CustomShape 26"/>
          <p:cNvSpPr/>
          <p:nvPr/>
        </p:nvSpPr>
        <p:spPr>
          <a:xfrm>
            <a:off x="5232240" y="3500280"/>
            <a:ext cx="727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8" name="CustomShape 27"/>
          <p:cNvSpPr/>
          <p:nvPr/>
        </p:nvSpPr>
        <p:spPr>
          <a:xfrm>
            <a:off x="5318280" y="3503520"/>
            <a:ext cx="727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69" name="CustomShape 28"/>
          <p:cNvSpPr/>
          <p:nvPr/>
        </p:nvSpPr>
        <p:spPr>
          <a:xfrm>
            <a:off x="5451480" y="3475080"/>
            <a:ext cx="2196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0" name="CustomShape 29"/>
          <p:cNvSpPr/>
          <p:nvPr/>
        </p:nvSpPr>
        <p:spPr>
          <a:xfrm>
            <a:off x="5486400" y="3506760"/>
            <a:ext cx="727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1" name="CustomShape 30"/>
          <p:cNvSpPr/>
          <p:nvPr/>
        </p:nvSpPr>
        <p:spPr>
          <a:xfrm>
            <a:off x="5568840" y="3506760"/>
            <a:ext cx="8208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2" name="CustomShape 31"/>
          <p:cNvSpPr/>
          <p:nvPr/>
        </p:nvSpPr>
        <p:spPr>
          <a:xfrm>
            <a:off x="5657760" y="3506760"/>
            <a:ext cx="727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3" name="CustomShape 32"/>
          <p:cNvSpPr/>
          <p:nvPr/>
        </p:nvSpPr>
        <p:spPr>
          <a:xfrm>
            <a:off x="5746680" y="3481560"/>
            <a:ext cx="21960" cy="107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4" name="CustomShape 33"/>
          <p:cNvSpPr/>
          <p:nvPr/>
        </p:nvSpPr>
        <p:spPr>
          <a:xfrm>
            <a:off x="5829480" y="3481560"/>
            <a:ext cx="37800" cy="142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5" name="CustomShape 34"/>
          <p:cNvSpPr/>
          <p:nvPr/>
        </p:nvSpPr>
        <p:spPr>
          <a:xfrm>
            <a:off x="5877000" y="3513240"/>
            <a:ext cx="727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6" name="CustomShape 35"/>
          <p:cNvSpPr/>
          <p:nvPr/>
        </p:nvSpPr>
        <p:spPr>
          <a:xfrm>
            <a:off x="5965920" y="3484440"/>
            <a:ext cx="7884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7" name="CustomShape 36"/>
          <p:cNvSpPr/>
          <p:nvPr/>
        </p:nvSpPr>
        <p:spPr>
          <a:xfrm>
            <a:off x="6054840" y="3516480"/>
            <a:ext cx="8208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8" name="CustomShape 37"/>
          <p:cNvSpPr/>
          <p:nvPr/>
        </p:nvSpPr>
        <p:spPr>
          <a:xfrm>
            <a:off x="6153120" y="3519360"/>
            <a:ext cx="72720" cy="788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79" name="CustomShape 38"/>
          <p:cNvSpPr/>
          <p:nvPr/>
        </p:nvSpPr>
        <p:spPr>
          <a:xfrm>
            <a:off x="6238800" y="3490920"/>
            <a:ext cx="4392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0" name="CustomShape 39"/>
          <p:cNvSpPr/>
          <p:nvPr/>
        </p:nvSpPr>
        <p:spPr>
          <a:xfrm>
            <a:off x="6334200" y="3490920"/>
            <a:ext cx="7272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1" name="CustomShape 40"/>
          <p:cNvSpPr/>
          <p:nvPr/>
        </p:nvSpPr>
        <p:spPr>
          <a:xfrm>
            <a:off x="6419880" y="3494160"/>
            <a:ext cx="6948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2" name="CustomShape 41"/>
          <p:cNvSpPr/>
          <p:nvPr/>
        </p:nvSpPr>
        <p:spPr>
          <a:xfrm>
            <a:off x="6550200" y="3522600"/>
            <a:ext cx="11700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3" name="CustomShape 42"/>
          <p:cNvSpPr/>
          <p:nvPr/>
        </p:nvSpPr>
        <p:spPr>
          <a:xfrm>
            <a:off x="6683400" y="3525840"/>
            <a:ext cx="75960" cy="114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4" name="CustomShape 43"/>
          <p:cNvSpPr/>
          <p:nvPr/>
        </p:nvSpPr>
        <p:spPr>
          <a:xfrm>
            <a:off x="6769080" y="3497400"/>
            <a:ext cx="4392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5" name="CustomShape 44"/>
          <p:cNvSpPr/>
          <p:nvPr/>
        </p:nvSpPr>
        <p:spPr>
          <a:xfrm>
            <a:off x="6823080" y="3500280"/>
            <a:ext cx="50400" cy="107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6" name="CustomShape 45"/>
          <p:cNvSpPr/>
          <p:nvPr/>
        </p:nvSpPr>
        <p:spPr>
          <a:xfrm>
            <a:off x="6902280" y="3500280"/>
            <a:ext cx="6948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7" name="CustomShape 46"/>
          <p:cNvSpPr/>
          <p:nvPr/>
        </p:nvSpPr>
        <p:spPr>
          <a:xfrm>
            <a:off x="6988320" y="3503520"/>
            <a:ext cx="69480" cy="110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8" name="CustomShape 47"/>
          <p:cNvSpPr/>
          <p:nvPr/>
        </p:nvSpPr>
        <p:spPr>
          <a:xfrm>
            <a:off x="7118280" y="3532320"/>
            <a:ext cx="114120" cy="82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89" name="CustomShape 48"/>
          <p:cNvSpPr/>
          <p:nvPr/>
        </p:nvSpPr>
        <p:spPr>
          <a:xfrm>
            <a:off x="7254720" y="3506760"/>
            <a:ext cx="21960" cy="1076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90" name="CustomShape 49"/>
          <p:cNvSpPr/>
          <p:nvPr/>
        </p:nvSpPr>
        <p:spPr>
          <a:xfrm>
            <a:off x="7289640" y="3506760"/>
            <a:ext cx="37800" cy="1425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791" name="CustomShape 50"/>
          <p:cNvSpPr/>
          <p:nvPr/>
        </p:nvSpPr>
        <p:spPr>
          <a:xfrm>
            <a:off x="5199480" y="2182680"/>
            <a:ext cx="3654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792" name="CustomShape 51"/>
          <p:cNvSpPr/>
          <p:nvPr/>
        </p:nvSpPr>
        <p:spPr>
          <a:xfrm>
            <a:off x="3723120" y="5249880"/>
            <a:ext cx="3654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Liver</a:t>
            </a:r>
            <a:endParaRPr/>
          </a:p>
        </p:txBody>
      </p:sp>
      <p:sp>
        <p:nvSpPr>
          <p:cNvPr id="793" name="CustomShape 52"/>
          <p:cNvSpPr/>
          <p:nvPr/>
        </p:nvSpPr>
        <p:spPr>
          <a:xfrm>
            <a:off x="4377240" y="1182600"/>
            <a:ext cx="86544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Tissue cells</a:t>
            </a:r>
            <a:endParaRPr/>
          </a:p>
        </p:txBody>
      </p:sp>
      <p:sp>
        <p:nvSpPr>
          <p:cNvPr id="794" name="CustomShape 53"/>
          <p:cNvSpPr/>
          <p:nvPr/>
        </p:nvSpPr>
        <p:spPr>
          <a:xfrm>
            <a:off x="3545280" y="525600"/>
            <a:ext cx="25326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Stimulates glucose uptake by cells</a:t>
            </a:r>
            <a:endParaRPr/>
          </a:p>
        </p:txBody>
      </p:sp>
      <p:sp>
        <p:nvSpPr>
          <p:cNvPr id="795" name="CustomShape 54"/>
          <p:cNvSpPr/>
          <p:nvPr/>
        </p:nvSpPr>
        <p:spPr>
          <a:xfrm>
            <a:off x="3415320" y="1477800"/>
            <a:ext cx="77220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formation</a:t>
            </a:r>
            <a:endParaRPr/>
          </a:p>
        </p:txBody>
      </p:sp>
      <p:sp>
        <p:nvSpPr>
          <p:cNvPr id="796" name="CustomShape 55"/>
          <p:cNvSpPr/>
          <p:nvPr/>
        </p:nvSpPr>
        <p:spPr>
          <a:xfrm>
            <a:off x="2438280" y="1843200"/>
            <a:ext cx="6807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797" name="CustomShape 56"/>
          <p:cNvSpPr/>
          <p:nvPr/>
        </p:nvSpPr>
        <p:spPr>
          <a:xfrm>
            <a:off x="5454720" y="5037120"/>
            <a:ext cx="68076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Pancreas</a:t>
            </a:r>
            <a:endParaRPr/>
          </a:p>
        </p:txBody>
      </p:sp>
      <p:sp>
        <p:nvSpPr>
          <p:cNvPr id="798" name="CustomShape 57"/>
          <p:cNvSpPr/>
          <p:nvPr/>
        </p:nvSpPr>
        <p:spPr>
          <a:xfrm>
            <a:off x="3189240" y="1193760"/>
            <a:ext cx="49320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Insulin</a:t>
            </a:r>
            <a:endParaRPr/>
          </a:p>
        </p:txBody>
      </p:sp>
      <p:sp>
        <p:nvSpPr>
          <p:cNvPr id="799" name="CustomShape 58"/>
          <p:cNvSpPr/>
          <p:nvPr/>
        </p:nvSpPr>
        <p:spPr>
          <a:xfrm>
            <a:off x="6156000" y="2055960"/>
            <a:ext cx="577080" cy="912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falls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normal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range.</a:t>
            </a:r>
            <a:endParaRPr/>
          </a:p>
        </p:txBody>
      </p:sp>
      <p:sp>
        <p:nvSpPr>
          <p:cNvPr id="800" name="CustomShape 59"/>
          <p:cNvSpPr/>
          <p:nvPr/>
        </p:nvSpPr>
        <p:spPr>
          <a:xfrm>
            <a:off x="3947760" y="5805360"/>
            <a:ext cx="80568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Stimulates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glycogen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breakdown</a:t>
            </a:r>
            <a:endParaRPr/>
          </a:p>
        </p:txBody>
      </p:sp>
      <p:sp>
        <p:nvSpPr>
          <p:cNvPr id="801" name="CustomShape 60"/>
          <p:cNvSpPr/>
          <p:nvPr/>
        </p:nvSpPr>
        <p:spPr>
          <a:xfrm>
            <a:off x="2395080" y="4297320"/>
            <a:ext cx="577080" cy="912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rises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normal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range.</a:t>
            </a:r>
            <a:endParaRPr/>
          </a:p>
        </p:txBody>
      </p:sp>
      <p:sp>
        <p:nvSpPr>
          <p:cNvPr id="802" name="CustomShape 61"/>
          <p:cNvSpPr/>
          <p:nvPr/>
        </p:nvSpPr>
        <p:spPr>
          <a:xfrm>
            <a:off x="4835520" y="6056280"/>
            <a:ext cx="704520" cy="182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Glucagon</a:t>
            </a:r>
            <a:endParaRPr/>
          </a:p>
        </p:txBody>
      </p:sp>
      <p:sp>
        <p:nvSpPr>
          <p:cNvPr id="803" name="CustomShape 62"/>
          <p:cNvSpPr/>
          <p:nvPr/>
        </p:nvSpPr>
        <p:spPr>
          <a:xfrm>
            <a:off x="6089760" y="4116240"/>
            <a:ext cx="50400" cy="56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804" name="Line 63"/>
          <p:cNvSpPr/>
          <p:nvPr/>
        </p:nvSpPr>
        <p:spPr>
          <a:xfrm>
            <a:off x="6121080" y="4046400"/>
            <a:ext cx="180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05" name="CustomShape 64"/>
          <p:cNvSpPr/>
          <p:nvPr/>
        </p:nvSpPr>
        <p:spPr>
          <a:xfrm>
            <a:off x="6110280" y="3833640"/>
            <a:ext cx="66096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Stimulus</a:t>
            </a:r>
            <a:endParaRPr/>
          </a:p>
        </p:txBody>
      </p:sp>
      <p:sp>
        <p:nvSpPr>
          <p:cNvPr id="806" name="CustomShape 65"/>
          <p:cNvSpPr/>
          <p:nvPr/>
        </p:nvSpPr>
        <p:spPr>
          <a:xfrm>
            <a:off x="6074640" y="4016520"/>
            <a:ext cx="9612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 level</a:t>
            </a:r>
            <a:endParaRPr/>
          </a:p>
        </p:txBody>
      </p:sp>
      <p:sp>
        <p:nvSpPr>
          <p:cNvPr id="807" name="Line 66"/>
          <p:cNvSpPr/>
          <p:nvPr/>
        </p:nvSpPr>
        <p:spPr>
          <a:xfrm flipV="1">
            <a:off x="1815840" y="3385800"/>
            <a:ext cx="1800" cy="9216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808" name="CustomShape 67"/>
          <p:cNvSpPr/>
          <p:nvPr/>
        </p:nvSpPr>
        <p:spPr>
          <a:xfrm>
            <a:off x="1784520" y="3338640"/>
            <a:ext cx="50400" cy="568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809" name="CustomShape 68"/>
          <p:cNvSpPr/>
          <p:nvPr/>
        </p:nvSpPr>
        <p:spPr>
          <a:xfrm>
            <a:off x="1801800" y="3119400"/>
            <a:ext cx="660960" cy="182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231f20"/>
                </a:solidFill>
                <a:latin typeface="Arial Black"/>
              </a:rPr>
              <a:t>Stimulus</a:t>
            </a:r>
            <a:endParaRPr/>
          </a:p>
        </p:txBody>
      </p:sp>
      <p:sp>
        <p:nvSpPr>
          <p:cNvPr id="810" name="CustomShape 69"/>
          <p:cNvSpPr/>
          <p:nvPr/>
        </p:nvSpPr>
        <p:spPr>
          <a:xfrm>
            <a:off x="1766160" y="3324240"/>
            <a:ext cx="96120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  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Blood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glucose level</a:t>
            </a:r>
            <a:endParaRPr/>
          </a:p>
        </p:txBody>
      </p:sp>
      <p:sp>
        <p:nvSpPr>
          <p:cNvPr id="811" name="CustomShape 70"/>
          <p:cNvSpPr/>
          <p:nvPr/>
        </p:nvSpPr>
        <p:spPr>
          <a:xfrm>
            <a:off x="3044880" y="2967120"/>
            <a:ext cx="69480" cy="1141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2" name="CustomShape 71"/>
          <p:cNvSpPr/>
          <p:nvPr/>
        </p:nvSpPr>
        <p:spPr>
          <a:xfrm>
            <a:off x="3095640" y="2989440"/>
            <a:ext cx="155160" cy="14904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3" name="CustomShape 72"/>
          <p:cNvSpPr/>
          <p:nvPr/>
        </p:nvSpPr>
        <p:spPr>
          <a:xfrm>
            <a:off x="3228840" y="3046320"/>
            <a:ext cx="123480" cy="1267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4" name="CustomShape 73"/>
          <p:cNvSpPr/>
          <p:nvPr/>
        </p:nvSpPr>
        <p:spPr>
          <a:xfrm>
            <a:off x="3330720" y="3103560"/>
            <a:ext cx="110880" cy="12996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5" name="CustomShape 74"/>
          <p:cNvSpPr/>
          <p:nvPr/>
        </p:nvSpPr>
        <p:spPr>
          <a:xfrm>
            <a:off x="3448080" y="3135240"/>
            <a:ext cx="91800" cy="13284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6" name="CustomShape 75"/>
          <p:cNvSpPr/>
          <p:nvPr/>
        </p:nvSpPr>
        <p:spPr>
          <a:xfrm>
            <a:off x="3533760" y="3186000"/>
            <a:ext cx="110880" cy="12996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7" name="CustomShape 76"/>
          <p:cNvSpPr/>
          <p:nvPr/>
        </p:nvSpPr>
        <p:spPr>
          <a:xfrm>
            <a:off x="3654360" y="3220920"/>
            <a:ext cx="136080" cy="1393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8" name="CustomShape 77"/>
          <p:cNvSpPr/>
          <p:nvPr/>
        </p:nvSpPr>
        <p:spPr>
          <a:xfrm>
            <a:off x="3781440" y="3281400"/>
            <a:ext cx="110880" cy="1141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19" name="CustomShape 78"/>
          <p:cNvSpPr/>
          <p:nvPr/>
        </p:nvSpPr>
        <p:spPr>
          <a:xfrm>
            <a:off x="3879720" y="3313080"/>
            <a:ext cx="123480" cy="13608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0" name="CustomShape 79"/>
          <p:cNvSpPr/>
          <p:nvPr/>
        </p:nvSpPr>
        <p:spPr>
          <a:xfrm>
            <a:off x="5025960" y="4100400"/>
            <a:ext cx="72720" cy="1141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1" name="CustomShape 80"/>
          <p:cNvSpPr/>
          <p:nvPr/>
        </p:nvSpPr>
        <p:spPr>
          <a:xfrm>
            <a:off x="5079960" y="4122720"/>
            <a:ext cx="155160" cy="14580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2" name="CustomShape 81"/>
          <p:cNvSpPr/>
          <p:nvPr/>
        </p:nvSpPr>
        <p:spPr>
          <a:xfrm>
            <a:off x="5213520" y="4176720"/>
            <a:ext cx="120240" cy="12996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3" name="CustomShape 82"/>
          <p:cNvSpPr/>
          <p:nvPr/>
        </p:nvSpPr>
        <p:spPr>
          <a:xfrm>
            <a:off x="5311800" y="4233960"/>
            <a:ext cx="114120" cy="12996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4" name="CustomShape 83"/>
          <p:cNvSpPr/>
          <p:nvPr/>
        </p:nvSpPr>
        <p:spPr>
          <a:xfrm>
            <a:off x="5432400" y="4265640"/>
            <a:ext cx="88560" cy="13608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5" name="CustomShape 84"/>
          <p:cNvSpPr/>
          <p:nvPr/>
        </p:nvSpPr>
        <p:spPr>
          <a:xfrm>
            <a:off x="5514840" y="4316400"/>
            <a:ext cx="114120" cy="12996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6" name="CustomShape 85"/>
          <p:cNvSpPr/>
          <p:nvPr/>
        </p:nvSpPr>
        <p:spPr>
          <a:xfrm>
            <a:off x="5635800" y="4351320"/>
            <a:ext cx="136080" cy="1393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7" name="CustomShape 86"/>
          <p:cNvSpPr/>
          <p:nvPr/>
        </p:nvSpPr>
        <p:spPr>
          <a:xfrm>
            <a:off x="5765760" y="4411800"/>
            <a:ext cx="107640" cy="11412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8" name="CustomShape 87"/>
          <p:cNvSpPr/>
          <p:nvPr/>
        </p:nvSpPr>
        <p:spPr>
          <a:xfrm>
            <a:off x="5861160" y="4443480"/>
            <a:ext cx="126720" cy="136080"/>
          </a:xfrm>
          <a:prstGeom prst="rect">
            <a:avLst/>
          </a:prstGeom>
          <a:solidFill>
            <a:srgbClr val="939598"/>
          </a:solidFill>
          <a:ln w="9360">
            <a:noFill/>
          </a:ln>
        </p:spPr>
      </p:sp>
      <p:sp>
        <p:nvSpPr>
          <p:cNvPr id="829" name="CustomShape 88"/>
          <p:cNvSpPr/>
          <p:nvPr/>
        </p:nvSpPr>
        <p:spPr>
          <a:xfrm>
            <a:off x="4876560" y="1871640"/>
            <a:ext cx="5770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830" name="CustomShape 89"/>
          <p:cNvSpPr/>
          <p:nvPr/>
        </p:nvSpPr>
        <p:spPr>
          <a:xfrm>
            <a:off x="4263480" y="1884240"/>
            <a:ext cx="4996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"/>
              </a:rPr>
              <a:t>Glucose</a:t>
            </a:r>
            <a:endParaRPr/>
          </a:p>
        </p:txBody>
      </p:sp>
      <p:sp>
        <p:nvSpPr>
          <p:cNvPr id="831" name="CustomShape 90"/>
          <p:cNvSpPr/>
          <p:nvPr/>
        </p:nvSpPr>
        <p:spPr>
          <a:xfrm>
            <a:off x="3336480" y="5535720"/>
            <a:ext cx="5770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"/>
              </a:rPr>
              <a:t>Glycogen</a:t>
            </a:r>
            <a:endParaRPr/>
          </a:p>
        </p:txBody>
      </p:sp>
      <p:sp>
        <p:nvSpPr>
          <p:cNvPr id="832" name="CustomShape 91"/>
          <p:cNvSpPr/>
          <p:nvPr/>
        </p:nvSpPr>
        <p:spPr>
          <a:xfrm>
            <a:off x="2716920" y="5570640"/>
            <a:ext cx="4996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"/>
              </a:rPr>
              <a:t>Glucose</a:t>
            </a:r>
            <a:endParaRPr/>
          </a:p>
        </p:txBody>
      </p:sp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Homeostatic Imbalances of Insulin</a:t>
            </a:r>
            <a:endParaRPr/>
          </a:p>
        </p:txBody>
      </p:sp>
      <p:sp>
        <p:nvSpPr>
          <p:cNvPr id="83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Diabetes mellitus (DM)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Due to hyposecretion or hypoactivity of insulin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Three cardinal signs of DM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Polyuria—huge urine output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Polydipsia—excessive thirst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Polyphagia—excessive hunger and food consumption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Hyperinsulinism: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Excessive insulin secretion; results in hypoglycemia, disorientation, unconsciousness</a:t>
            </a:r>
            <a:endParaRPr/>
          </a:p>
        </p:txBody>
      </p:sp>
    </p:spTree>
  </p:cSld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CustomShape 1"/>
          <p:cNvSpPr/>
          <p:nvPr/>
        </p:nvSpPr>
        <p:spPr>
          <a:xfrm>
            <a:off x="8225640" y="6581880"/>
            <a:ext cx="90972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Table 16.4</a:t>
            </a:r>
            <a:endParaRPr/>
          </a:p>
        </p:txBody>
      </p:sp>
      <p:pic>
        <p:nvPicPr>
          <p:cNvPr id="836" name="Picture 10" descr=""/>
          <p:cNvPicPr/>
          <p:nvPr/>
        </p:nvPicPr>
        <p:blipFill>
          <a:blip r:embed="rId1"/>
          <a:srcRect l="0" t="0" r="0" b="6090"/>
          <a:stretch>
            <a:fillRect/>
          </a:stretch>
        </p:blipFill>
        <p:spPr>
          <a:xfrm>
            <a:off x="303120" y="900000"/>
            <a:ext cx="8535600" cy="4890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Ovaries and Placenta</a:t>
            </a:r>
            <a:endParaRPr/>
          </a:p>
        </p:txBody>
      </p:sp>
      <p:sp>
        <p:nvSpPr>
          <p:cNvPr id="8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Gonads produce steroid sex hormones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Ovaries produce estrogens and progesterone responsible for: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Maturation of female reproductive organs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Appearance of female secondary sexual characteristics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Breast development and cyclic changes in the uterine mucosa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The placenta secretes estrogens, progesterone, and human chorionic gonadotropin (hCG)</a:t>
            </a:r>
            <a:endParaRPr/>
          </a:p>
        </p:txBody>
      </p:sp>
    </p:spTree>
  </p:cSld>
  <p:timing>
    <p:tnLst>
      <p:par>
        <p:cTn id="177" dur="indefinite" restart="never" nodeType="tmRoot">
          <p:childTnLst>
            <p:seq>
              <p:cTn id="1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151840" y="6581880"/>
            <a:ext cx="988560" cy="27288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16.3</a:t>
            </a:r>
            <a:endParaRPr/>
          </a:p>
        </p:txBody>
      </p:sp>
      <p:pic>
        <p:nvPicPr>
          <p:cNvPr id="118" name="Picture 5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88960"/>
            <a:ext cx="8230680" cy="5868720"/>
          </a:xfrm>
          <a:prstGeom prst="rect">
            <a:avLst/>
          </a:prstGeom>
          <a:ln w="9360">
            <a:noFill/>
          </a:ln>
        </p:spPr>
      </p:pic>
      <p:sp>
        <p:nvSpPr>
          <p:cNvPr id="119" name="Line 2"/>
          <p:cNvSpPr/>
          <p:nvPr/>
        </p:nvSpPr>
        <p:spPr>
          <a:xfrm flipV="1">
            <a:off x="5368680" y="5551200"/>
            <a:ext cx="1800" cy="45720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0" name="Line 3"/>
          <p:cNvSpPr/>
          <p:nvPr/>
        </p:nvSpPr>
        <p:spPr>
          <a:xfrm flipH="1">
            <a:off x="3528720" y="5776560"/>
            <a:ext cx="1839960" cy="180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1" name="Line 4"/>
          <p:cNvSpPr/>
          <p:nvPr/>
        </p:nvSpPr>
        <p:spPr>
          <a:xfrm flipV="1">
            <a:off x="5368680" y="3573360"/>
            <a:ext cx="1800" cy="7459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2" name="Line 5"/>
          <p:cNvSpPr/>
          <p:nvPr/>
        </p:nvSpPr>
        <p:spPr>
          <a:xfrm flipH="1" flipV="1">
            <a:off x="3081240" y="3633480"/>
            <a:ext cx="2287440" cy="3175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3" name="Line 6"/>
          <p:cNvSpPr/>
          <p:nvPr/>
        </p:nvSpPr>
        <p:spPr>
          <a:xfrm flipV="1">
            <a:off x="5368680" y="4484520"/>
            <a:ext cx="1800" cy="43488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4" name="Line 7"/>
          <p:cNvSpPr/>
          <p:nvPr/>
        </p:nvSpPr>
        <p:spPr>
          <a:xfrm flipH="1" flipV="1">
            <a:off x="3097080" y="4379760"/>
            <a:ext cx="2271600" cy="3175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5" name="Line 8"/>
          <p:cNvSpPr/>
          <p:nvPr/>
        </p:nvSpPr>
        <p:spPr>
          <a:xfrm flipV="1">
            <a:off x="5368680" y="1222200"/>
            <a:ext cx="1800" cy="74304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6" name="Line 9"/>
          <p:cNvSpPr/>
          <p:nvPr/>
        </p:nvSpPr>
        <p:spPr>
          <a:xfrm flipH="1">
            <a:off x="4195440" y="1670040"/>
            <a:ext cx="1173240" cy="144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7" name="Line 10"/>
          <p:cNvSpPr/>
          <p:nvPr/>
        </p:nvSpPr>
        <p:spPr>
          <a:xfrm flipV="1">
            <a:off x="5368680" y="2793960"/>
            <a:ext cx="1800" cy="40320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8" name="Line 11"/>
          <p:cNvSpPr/>
          <p:nvPr/>
        </p:nvSpPr>
        <p:spPr>
          <a:xfrm flipH="1" flipV="1">
            <a:off x="4236840" y="2676240"/>
            <a:ext cx="1131840" cy="3175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129" name="CustomShape 12"/>
          <p:cNvSpPr/>
          <p:nvPr/>
        </p:nvSpPr>
        <p:spPr>
          <a:xfrm>
            <a:off x="3992400" y="3979800"/>
            <a:ext cx="183960" cy="1616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30" name="CustomShape 13"/>
          <p:cNvSpPr/>
          <p:nvPr/>
        </p:nvSpPr>
        <p:spPr>
          <a:xfrm>
            <a:off x="3611520" y="5891040"/>
            <a:ext cx="247320" cy="17748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31" name="CustomShape 14"/>
          <p:cNvSpPr/>
          <p:nvPr/>
        </p:nvSpPr>
        <p:spPr>
          <a:xfrm>
            <a:off x="2979720" y="3181320"/>
            <a:ext cx="676080" cy="4107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32" name="Line 15"/>
          <p:cNvSpPr/>
          <p:nvPr/>
        </p:nvSpPr>
        <p:spPr>
          <a:xfrm flipH="1">
            <a:off x="3427200" y="3181320"/>
            <a:ext cx="114480" cy="658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3" name="Line 16"/>
          <p:cNvSpPr/>
          <p:nvPr/>
        </p:nvSpPr>
        <p:spPr>
          <a:xfrm flipH="1">
            <a:off x="4506840" y="2184120"/>
            <a:ext cx="15084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34" name="CustomShape 17"/>
          <p:cNvSpPr/>
          <p:nvPr/>
        </p:nvSpPr>
        <p:spPr>
          <a:xfrm>
            <a:off x="3303720" y="1825560"/>
            <a:ext cx="88560" cy="2217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35" name="CustomShape 18"/>
          <p:cNvSpPr/>
          <p:nvPr/>
        </p:nvSpPr>
        <p:spPr>
          <a:xfrm>
            <a:off x="3728880" y="714240"/>
            <a:ext cx="250560" cy="1267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136" name="CustomShape 19"/>
          <p:cNvSpPr/>
          <p:nvPr/>
        </p:nvSpPr>
        <p:spPr>
          <a:xfrm>
            <a:off x="3510000" y="575460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37" name="CustomShape 20"/>
          <p:cNvSpPr/>
          <p:nvPr/>
        </p:nvSpPr>
        <p:spPr>
          <a:xfrm>
            <a:off x="3075120" y="436104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38" name="CustomShape 21"/>
          <p:cNvSpPr/>
          <p:nvPr/>
        </p:nvSpPr>
        <p:spPr>
          <a:xfrm>
            <a:off x="4176720" y="1647720"/>
            <a:ext cx="3780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39" name="CustomShape 22"/>
          <p:cNvSpPr/>
          <p:nvPr/>
        </p:nvSpPr>
        <p:spPr>
          <a:xfrm>
            <a:off x="4214880" y="2657520"/>
            <a:ext cx="41040" cy="4104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40" name="CustomShape 23"/>
          <p:cNvSpPr/>
          <p:nvPr/>
        </p:nvSpPr>
        <p:spPr>
          <a:xfrm>
            <a:off x="3062160" y="3614760"/>
            <a:ext cx="41040" cy="378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41" name="Line 24"/>
          <p:cNvSpPr/>
          <p:nvPr/>
        </p:nvSpPr>
        <p:spPr>
          <a:xfrm flipH="1">
            <a:off x="4816440" y="1282680"/>
            <a:ext cx="2880" cy="2412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42" name="CustomShape 25"/>
          <p:cNvSpPr/>
          <p:nvPr/>
        </p:nvSpPr>
        <p:spPr>
          <a:xfrm>
            <a:off x="3639600" y="4611600"/>
            <a:ext cx="5421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mRNA</a:t>
            </a:r>
            <a:endParaRPr/>
          </a:p>
        </p:txBody>
      </p:sp>
      <p:sp>
        <p:nvSpPr>
          <p:cNvPr id="143" name="CustomShape 26"/>
          <p:cNvSpPr/>
          <p:nvPr/>
        </p:nvSpPr>
        <p:spPr>
          <a:xfrm>
            <a:off x="3876480" y="5979960"/>
            <a:ext cx="10206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New protein</a:t>
            </a:r>
            <a:endParaRPr/>
          </a:p>
        </p:txBody>
      </p:sp>
      <p:sp>
        <p:nvSpPr>
          <p:cNvPr id="144" name="CustomShape 27"/>
          <p:cNvSpPr/>
          <p:nvPr/>
        </p:nvSpPr>
        <p:spPr>
          <a:xfrm>
            <a:off x="4197960" y="4024440"/>
            <a:ext cx="3837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DNA</a:t>
            </a:r>
            <a:endParaRPr/>
          </a:p>
        </p:txBody>
      </p:sp>
      <p:sp>
        <p:nvSpPr>
          <p:cNvPr id="145" name="CustomShape 28"/>
          <p:cNvSpPr/>
          <p:nvPr/>
        </p:nvSpPr>
        <p:spPr>
          <a:xfrm>
            <a:off x="3674880" y="3106800"/>
            <a:ext cx="790560" cy="595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Hormone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response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elements</a:t>
            </a:r>
            <a:endParaRPr/>
          </a:p>
        </p:txBody>
      </p:sp>
      <p:sp>
        <p:nvSpPr>
          <p:cNvPr id="146" name="CustomShape 29"/>
          <p:cNvSpPr/>
          <p:nvPr/>
        </p:nvSpPr>
        <p:spPr>
          <a:xfrm>
            <a:off x="4677480" y="2097000"/>
            <a:ext cx="831600" cy="595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Receptor-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hormone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complex</a:t>
            </a:r>
            <a:endParaRPr/>
          </a:p>
        </p:txBody>
      </p:sp>
      <p:sp>
        <p:nvSpPr>
          <p:cNvPr id="147" name="CustomShape 30"/>
          <p:cNvSpPr/>
          <p:nvPr/>
        </p:nvSpPr>
        <p:spPr>
          <a:xfrm>
            <a:off x="3039480" y="2030400"/>
            <a:ext cx="77220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Receptor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protein</a:t>
            </a:r>
            <a:endParaRPr/>
          </a:p>
        </p:txBody>
      </p:sp>
      <p:sp>
        <p:nvSpPr>
          <p:cNvPr id="148" name="CustomShape 31"/>
          <p:cNvSpPr/>
          <p:nvPr/>
        </p:nvSpPr>
        <p:spPr>
          <a:xfrm>
            <a:off x="1886760" y="1757520"/>
            <a:ext cx="91116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000000"/>
                </a:solidFill>
                <a:latin typeface="Arial"/>
              </a:rPr>
              <a:t>Cytoplasm</a:t>
            </a:r>
            <a:endParaRPr/>
          </a:p>
        </p:txBody>
      </p:sp>
      <p:sp>
        <p:nvSpPr>
          <p:cNvPr id="149" name="CustomShape 32"/>
          <p:cNvSpPr/>
          <p:nvPr/>
        </p:nvSpPr>
        <p:spPr>
          <a:xfrm>
            <a:off x="1887120" y="3240000"/>
            <a:ext cx="6930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00000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150" name="CustomShape 33"/>
          <p:cNvSpPr/>
          <p:nvPr/>
        </p:nvSpPr>
        <p:spPr>
          <a:xfrm>
            <a:off x="1768680" y="1081080"/>
            <a:ext cx="1499400" cy="212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400">
                <a:solidFill>
                  <a:srgbClr val="000000"/>
                </a:solidFill>
                <a:latin typeface="Arial"/>
              </a:rPr>
              <a:t>Extracellular fluid</a:t>
            </a:r>
            <a:endParaRPr/>
          </a:p>
        </p:txBody>
      </p:sp>
      <p:sp>
        <p:nvSpPr>
          <p:cNvPr id="151" name="CustomShape 34"/>
          <p:cNvSpPr/>
          <p:nvPr/>
        </p:nvSpPr>
        <p:spPr>
          <a:xfrm>
            <a:off x="3088440" y="633240"/>
            <a:ext cx="7599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Steroid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hormone</a:t>
            </a:r>
            <a:endParaRPr/>
          </a:p>
        </p:txBody>
      </p:sp>
      <p:sp>
        <p:nvSpPr>
          <p:cNvPr id="152" name="CustomShape 35"/>
          <p:cNvSpPr/>
          <p:nvPr/>
        </p:nvSpPr>
        <p:spPr>
          <a:xfrm>
            <a:off x="5475960" y="1252440"/>
            <a:ext cx="2384640" cy="787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steroid hormone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diffuses through the plasma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membrane and binds an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intracellular receptor.</a:t>
            </a:r>
            <a:endParaRPr/>
          </a:p>
        </p:txBody>
      </p:sp>
      <p:sp>
        <p:nvSpPr>
          <p:cNvPr id="153" name="CustomShape 36"/>
          <p:cNvSpPr/>
          <p:nvPr/>
        </p:nvSpPr>
        <p:spPr>
          <a:xfrm>
            <a:off x="5484600" y="2840040"/>
            <a:ext cx="2117880" cy="595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receptor-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hormone complex enters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nucleus.</a:t>
            </a:r>
            <a:endParaRPr/>
          </a:p>
        </p:txBody>
      </p:sp>
      <p:sp>
        <p:nvSpPr>
          <p:cNvPr id="154" name="CustomShape 37"/>
          <p:cNvSpPr/>
          <p:nvPr/>
        </p:nvSpPr>
        <p:spPr>
          <a:xfrm>
            <a:off x="5477760" y="3605040"/>
            <a:ext cx="2206440" cy="787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receptor- hormone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complex binds a hormone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response element  (a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specific DNA sequence).</a:t>
            </a:r>
            <a:endParaRPr/>
          </a:p>
        </p:txBody>
      </p:sp>
      <p:sp>
        <p:nvSpPr>
          <p:cNvPr id="155" name="CustomShape 38"/>
          <p:cNvSpPr/>
          <p:nvPr/>
        </p:nvSpPr>
        <p:spPr>
          <a:xfrm>
            <a:off x="5477760" y="4545000"/>
            <a:ext cx="1639800" cy="595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Binding initiates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transcription of the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gene to mRNA.</a:t>
            </a:r>
            <a:endParaRPr/>
          </a:p>
        </p:txBody>
      </p:sp>
      <p:sp>
        <p:nvSpPr>
          <p:cNvPr id="156" name="CustomShape 39"/>
          <p:cNvSpPr/>
          <p:nvPr/>
        </p:nvSpPr>
        <p:spPr>
          <a:xfrm>
            <a:off x="5474520" y="5608800"/>
            <a:ext cx="17859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The mRNA directs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protein synthesis.</a:t>
            </a:r>
            <a:endParaRPr/>
          </a:p>
        </p:txBody>
      </p:sp>
      <p:sp>
        <p:nvSpPr>
          <p:cNvPr id="157" name="CustomShape 40"/>
          <p:cNvSpPr/>
          <p:nvPr/>
        </p:nvSpPr>
        <p:spPr>
          <a:xfrm>
            <a:off x="4366080" y="890640"/>
            <a:ext cx="900360" cy="404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9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Plasma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
</a:t>
            </a:r>
            <a:r>
              <a:rPr b="1" lang="en-US" sz="1400">
                <a:solidFill>
                  <a:srgbClr val="00000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158" name="CustomShape 41"/>
          <p:cNvSpPr/>
          <p:nvPr/>
        </p:nvSpPr>
        <p:spPr>
          <a:xfrm>
            <a:off x="5483160" y="1244520"/>
            <a:ext cx="196560" cy="1965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59" name="CustomShape 42"/>
          <p:cNvSpPr/>
          <p:nvPr/>
        </p:nvSpPr>
        <p:spPr>
          <a:xfrm>
            <a:off x="5483160" y="2828880"/>
            <a:ext cx="196560" cy="1965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60" name="CustomShape 43"/>
          <p:cNvSpPr/>
          <p:nvPr/>
        </p:nvSpPr>
        <p:spPr>
          <a:xfrm>
            <a:off x="5483160" y="3594240"/>
            <a:ext cx="196560" cy="1965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61" name="CustomShape 44"/>
          <p:cNvSpPr/>
          <p:nvPr/>
        </p:nvSpPr>
        <p:spPr>
          <a:xfrm>
            <a:off x="5483160" y="4530600"/>
            <a:ext cx="196560" cy="1965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62" name="CustomShape 45"/>
          <p:cNvSpPr/>
          <p:nvPr/>
        </p:nvSpPr>
        <p:spPr>
          <a:xfrm>
            <a:off x="5483160" y="5597640"/>
            <a:ext cx="196560" cy="1965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92c8"/>
                </a:solidFill>
                <a:latin typeface="Arial Black"/>
              </a:rPr>
              <a:t>5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Testes </a:t>
            </a:r>
            <a:endParaRPr/>
          </a:p>
        </p:txBody>
      </p:sp>
      <p:sp>
        <p:nvSpPr>
          <p:cNvPr id="8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Testes produce testosterone that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Initiates maturation of male reproductive organs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Causes appearance of male secondary sexual characteristics and sex drive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Is necessary for normal sperm production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Maintains reproductive organs in their functional state</a:t>
            </a:r>
            <a:endParaRPr/>
          </a:p>
        </p:txBody>
      </p:sp>
    </p:spTree>
  </p:cSld>
  <p:timing>
    <p:tnLst>
      <p:par>
        <p:cTn id="179" dur="indefinite" restart="never" nodeType="tmRoot">
          <p:childTnLst>
            <p:seq>
              <p:cTn id="1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Other Hormone-Producing Structures</a:t>
            </a:r>
            <a:endParaRPr/>
          </a:p>
        </p:txBody>
      </p:sp>
      <p:sp>
        <p:nvSpPr>
          <p:cNvPr id="84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Heart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Atrial natriuretic peptide (ANP) reduces blood pressure, blood volume, and blood Na</a:t>
            </a:r>
            <a:r>
              <a:rPr lang="en-US" sz="2800" baseline="30000">
                <a:solidFill>
                  <a:srgbClr val="000000"/>
                </a:solidFill>
                <a:latin typeface="Calibri"/>
                <a:ea typeface="ＭＳ Ｐゴシック"/>
              </a:rPr>
              <a:t>+</a:t>
            </a: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 concentration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Gastrointestinal tract enteroendocrine cells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Gastrin stimulates release of HCl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Secretin stimulates liver and pancreas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Cholecystokinin stimulates pancreas, gallbladder, and hepatopancreatic sphincter</a:t>
            </a:r>
            <a:endParaRPr/>
          </a:p>
        </p:txBody>
      </p:sp>
    </p:spTree>
  </p:cSld>
  <p:timing>
    <p:tnLst>
      <p:par>
        <p:cTn id="181" dur="indefinite" restart="never" nodeType="tmRoot">
          <p:childTnLst>
            <p:seq>
              <p:cTn id="1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Other Hormone-Producing Structures</a:t>
            </a:r>
            <a:endParaRPr/>
          </a:p>
        </p:txBody>
      </p:sp>
      <p:sp>
        <p:nvSpPr>
          <p:cNvPr id="84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Kidneys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Erythropoietin signals production of red blood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Renin initiates the renin-angiotensin mechanism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Skin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Cholecalciferol, the precursor of vitamin 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  <a:ea typeface="ＭＳ Ｐゴシック"/>
              </a:rPr>
              <a:t>Adipose tissue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</a:rPr>
              <a:t>Leptin is involved in appetite control, and stimulates increased energy expenditure</a:t>
            </a:r>
            <a:endParaRPr/>
          </a:p>
        </p:txBody>
      </p:sp>
    </p:spTree>
  </p:cSld>
  <p:timing>
    <p:tnLst>
      <p:par>
        <p:cTn id="183" dur="indefinite" restart="never" nodeType="tmRoot">
          <p:childTnLst>
            <p:seq>
              <p:cTn id="1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Other Hormone-Producing Structures</a:t>
            </a:r>
            <a:endParaRPr/>
          </a:p>
        </p:txBody>
      </p:sp>
      <p:sp>
        <p:nvSpPr>
          <p:cNvPr id="8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Skeleton (osteoblasts)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Osteocalcin prods pancreatic beta cells to divide and secrete more insulin, improving glucose handling and reducing body fat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ＭＳ Ｐゴシック"/>
              </a:rPr>
              <a:t>Thymus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ea typeface="ＭＳ Ｐゴシック"/>
              </a:rPr>
              <a:t>Thymulin, thymopoietins, and thymosins are involved in normal the development of the T lymphocytes in the immune response </a:t>
            </a:r>
            <a:endParaRPr/>
          </a:p>
        </p:txBody>
      </p:sp>
    </p:spTree>
  </p:cSld>
  <p:timing>
    <p:tnLst>
      <p:par>
        <p:cTn id="185" dur="indefinite" restart="never" nodeType="tmRoot">
          <p:childTnLst>
            <p:seq>
              <p:cTn id="1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Developmental Aspects</a:t>
            </a:r>
            <a:endParaRPr/>
          </a:p>
        </p:txBody>
      </p:sp>
      <p:sp>
        <p:nvSpPr>
          <p:cNvPr id="84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Ovaries undergo significant changes with age and become unresponsive to gonadotropins; problems associated with estrogen deficiency begin to occur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Testosterone also diminishes with age, but effect is not usually seen until very old age</a:t>
            </a:r>
            <a:endParaRPr/>
          </a:p>
        </p:txBody>
      </p:sp>
    </p:spTree>
  </p:cSld>
  <p:timing>
    <p:tnLst>
      <p:par>
        <p:cTn id="187" dur="indefinite" restart="never" nodeType="tmRoot">
          <p:childTnLst>
            <p:seq>
              <p:cTn id="1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Developmental Aspects</a:t>
            </a:r>
            <a:endParaRPr/>
          </a:p>
        </p:txBody>
      </p:sp>
      <p:sp>
        <p:nvSpPr>
          <p:cNvPr id="8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GH levels decline with age and this accounts for muscle atrophy with 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 declines with age, contributing to lower basal metabolic rates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PTH levels remain fairly constant with age, but lack of estrogen in older women makes them more vulnerable to bone-demineralizing effects of PTH</a:t>
            </a:r>
            <a:endParaRPr/>
          </a:p>
        </p:txBody>
      </p:sp>
    </p:spTree>
  </p:cSld>
  <p:timing>
    <p:tnLst>
      <p:par>
        <p:cTn id="189" dur="indefinite" restart="never" nodeType="tmRoot">
          <p:childTnLst>
            <p:seq>
              <p:cTn id="1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