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79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7.jpeg" ContentType="image/jpeg"/>
  <Override PartName="/ppt/media/image36.jpeg" ContentType="image/jpeg"/>
  <Override PartName="/ppt/media/image35.jpeg" ContentType="image/jpeg"/>
  <Override PartName="/ppt/media/image33.jpeg" ContentType="image/jpeg"/>
  <Override PartName="/ppt/media/image32.jpeg" ContentType="image/jpeg"/>
  <Override PartName="/ppt/media/image29.jpeg" ContentType="image/jpeg"/>
  <Override PartName="/ppt/media/image26.jpeg" ContentType="image/jpeg"/>
  <Override PartName="/ppt/media/image25.jpeg" ContentType="image/jpeg"/>
  <Override PartName="/ppt/media/image22.jpeg" ContentType="image/jpeg"/>
  <Override PartName="/ppt/media/image23.jpeg" ContentType="image/jpeg"/>
  <Override PartName="/ppt/media/image21.jpeg" ContentType="image/jpeg"/>
  <Override PartName="/ppt/media/image24.jpeg" ContentType="image/jpeg"/>
  <Override PartName="/ppt/media/image28.jpeg" ContentType="image/jpeg"/>
  <Override PartName="/ppt/media/image19.jpeg" ContentType="image/jpeg"/>
  <Override PartName="/ppt/media/image17.jpeg" ContentType="image/jpeg"/>
  <Override PartName="/ppt/media/image16.jpeg" ContentType="image/jpeg"/>
  <Override PartName="/ppt/media/image31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8.jpeg" ContentType="image/jpeg"/>
  <Override PartName="/ppt/media/image7.jpeg" ContentType="image/jpeg"/>
  <Override PartName="/ppt/media/image10.jpeg" ContentType="image/jpeg"/>
  <Override PartName="/ppt/media/image34.jpeg" ContentType="image/jpeg"/>
  <Override PartName="/ppt/media/image5.png" ContentType="image/png"/>
  <Override PartName="/ppt/media/image27.jpeg" ContentType="image/jpeg"/>
  <Override PartName="/ppt/media/image13.jpeg" ContentType="image/jpeg"/>
  <Override PartName="/ppt/media/image4.png" ContentType="image/png"/>
  <Override PartName="/ppt/media/image12.jpeg" ContentType="image/jpeg"/>
  <Override PartName="/ppt/media/image20.jpeg" ContentType="image/jpeg"/>
  <Override PartName="/ppt/media/image9.jpeg" ContentType="image/jpeg"/>
  <Override PartName="/ppt/media/image3.png" ContentType="image/png"/>
  <Override PartName="/ppt/media/image18.jpeg" ContentType="image/jpeg"/>
  <Override PartName="/ppt/media/image6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FC2EB75-B5F0-4F26-A96D-B3D4CBC0DBA8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71E2C3D-0022-498F-A12C-94ACE1F9D683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02420C9-298F-432A-8280-1BF120FCE8C6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18A87CE-4B40-49B1-92DE-1542699BC72E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C0738E2-D97A-4A8A-9241-5B8A23864745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1524415-1B35-4125-89AA-FE1B2584D2B8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C1AD7C7-03BC-41CB-AC1B-B4DB788C6E01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0467FD6-30CA-4F67-BF3F-642994BF7923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AC14CC6-D7CE-4ECF-8BA8-8623DD23081B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06EB23B-9C58-4033-B9D3-18875DECE4B9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0529D4E-711B-4354-9AC6-368F80184403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4B6CAC8-B1A1-4C46-90A4-525E2FD6600C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194F078-0620-4912-AB34-FF76CA010B65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0FB276C-DC7E-425F-A5EF-D4197E5FCE0D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EA45D71-B6A7-4921-ABCE-A47CB227FCD8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3715F6E-30E2-455A-AF9C-822FEA7A824B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D73985D-BBE6-48E6-82DA-D3B00B1FBD35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E8425B2-4D9A-4889-9338-C46E4BD5DDF2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3E8073B-76B2-4EE1-B387-6AF524F72B96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0701864-07CF-425C-B202-16C4CD698607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51B54B9-F4AA-4A6B-A0E3-7F0F0EE36ABE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FCA5B1D-0056-4B43-86A9-4A41A16B425E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51AAC9F-79D6-45F6-AD8A-CA8C0F8C8B15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E7FD282-B2AE-4268-A4E0-0E43032E06A7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3D8E078-E744-4CAB-A716-89EA2E70E9AE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168661F-DC53-4A89-A4B2-364A240C7CE0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B280874-4960-4ADC-B248-94086B3E1EA8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AD9EAA7-4932-48EE-BB58-E945168587C9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FB497ED-EC86-4084-B77B-AF338F88CB8E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878C09A-B77A-4DBA-8470-760D86E1A451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C745589-2F42-41EA-A1C4-7AF4733B69EF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E12BA7E-1CB8-492D-8EEA-526AD24CCA9C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633C31A-CBD7-4EC5-AD22-4E64561194F1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1CC4D02-9393-4F85-B9AC-FD914CDE6D92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98A6E2E-F924-4936-BCB5-D8625B9FE66A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AC31CA8-FDD5-4293-B96C-482948BAA672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D162D64-0D32-4BD5-802A-3B2AB8B08F90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1178D4D-39AB-4B99-8423-9C2DD4840A4D}" type="slidenum">
              <a:rPr lang="en-US" sz="1200">
                <a:latin typeface="Times New Roman"/>
              </a:rPr>
              <a:t>&lt;number&gt;</a:t>
            </a:fld>
            <a:endParaRPr/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C067FE7-4414-4267-80A8-511166784DF5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81803B-9DC3-408E-9762-2650BDFE3957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499360" y="1146960"/>
            <a:ext cx="3644280" cy="1635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18    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499360" y="3600360"/>
            <a:ext cx="3644280" cy="2739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The Cardiovascular System: The Heart</a:t>
            </a:r>
            <a:endParaRPr/>
          </a:p>
        </p:txBody>
      </p:sp>
      <p:pic>
        <p:nvPicPr>
          <p:cNvPr id="8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9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Chambers 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417680"/>
            <a:ext cx="8229240" cy="470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 chambers</a:t>
            </a:r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Two atria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Separated internally by the interatrial septum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Coronary sulcus (atrioventricular groove) encircles the junction of the atria and ventricles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Auricles increase atrial volume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Two ventricles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Separated by the interventricular septum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Anterior and posterior interventricular sulci mark the position of the septum externally</a:t>
            </a:r>
            <a:endParaRPr/>
          </a:p>
          <a:p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06148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18.4b</a:t>
            </a:r>
            <a:endParaRPr/>
          </a:p>
        </p:txBody>
      </p:sp>
      <p:pic>
        <p:nvPicPr>
          <p:cNvPr id="181" name="Picture 1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74760"/>
            <a:ext cx="8229240" cy="6108480"/>
          </a:xfrm>
          <a:prstGeom prst="rect">
            <a:avLst/>
          </a:prstGeom>
          <a:ln w="9360">
            <a:noFill/>
          </a:ln>
        </p:spPr>
      </p:pic>
      <p:sp>
        <p:nvSpPr>
          <p:cNvPr id="182" name="Line 2"/>
          <p:cNvSpPr/>
          <p:nvPr/>
        </p:nvSpPr>
        <p:spPr>
          <a:xfrm flipH="1">
            <a:off x="4660560" y="785520"/>
            <a:ext cx="181296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83" name="Line 3"/>
          <p:cNvSpPr/>
          <p:nvPr/>
        </p:nvSpPr>
        <p:spPr>
          <a:xfrm flipH="1">
            <a:off x="2508120" y="909360"/>
            <a:ext cx="167652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84" name="Line 4"/>
          <p:cNvSpPr/>
          <p:nvPr/>
        </p:nvSpPr>
        <p:spPr>
          <a:xfrm flipH="1">
            <a:off x="2269800" y="1461960"/>
            <a:ext cx="10540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85" name="CustomShape 5"/>
          <p:cNvSpPr/>
          <p:nvPr/>
        </p:nvSpPr>
        <p:spPr>
          <a:xfrm>
            <a:off x="2028960" y="1773360"/>
            <a:ext cx="666360" cy="1742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86" name="Line 6"/>
          <p:cNvSpPr/>
          <p:nvPr/>
        </p:nvSpPr>
        <p:spPr>
          <a:xfrm flipH="1">
            <a:off x="2031840" y="2280960"/>
            <a:ext cx="187956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87" name="CustomShape 7"/>
          <p:cNvSpPr/>
          <p:nvPr/>
        </p:nvSpPr>
        <p:spPr>
          <a:xfrm>
            <a:off x="2050920" y="2500200"/>
            <a:ext cx="2453760" cy="471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88" name="CustomShape 8"/>
          <p:cNvSpPr/>
          <p:nvPr/>
        </p:nvSpPr>
        <p:spPr>
          <a:xfrm>
            <a:off x="2041560" y="2903400"/>
            <a:ext cx="402840" cy="2314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89" name="Line 9"/>
          <p:cNvSpPr/>
          <p:nvPr/>
        </p:nvSpPr>
        <p:spPr>
          <a:xfrm flipH="1">
            <a:off x="1793520" y="3709800"/>
            <a:ext cx="10828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90" name="Line 10"/>
          <p:cNvSpPr/>
          <p:nvPr/>
        </p:nvSpPr>
        <p:spPr>
          <a:xfrm flipH="1">
            <a:off x="2460600" y="4017960"/>
            <a:ext cx="53640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91" name="Line 11"/>
          <p:cNvSpPr/>
          <p:nvPr/>
        </p:nvSpPr>
        <p:spPr>
          <a:xfrm flipH="1">
            <a:off x="2409480" y="4468680"/>
            <a:ext cx="149256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92" name="Line 12"/>
          <p:cNvSpPr/>
          <p:nvPr/>
        </p:nvSpPr>
        <p:spPr>
          <a:xfrm flipH="1">
            <a:off x="2057400" y="4782960"/>
            <a:ext cx="171756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93" name="CustomShape 13"/>
          <p:cNvSpPr/>
          <p:nvPr/>
        </p:nvSpPr>
        <p:spPr>
          <a:xfrm>
            <a:off x="2441520" y="4875120"/>
            <a:ext cx="834840" cy="2631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94" name="CustomShape 14"/>
          <p:cNvSpPr/>
          <p:nvPr/>
        </p:nvSpPr>
        <p:spPr>
          <a:xfrm>
            <a:off x="2184480" y="5167440"/>
            <a:ext cx="1437840" cy="3297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95" name="CustomShape 15"/>
          <p:cNvSpPr/>
          <p:nvPr/>
        </p:nvSpPr>
        <p:spPr>
          <a:xfrm>
            <a:off x="2133720" y="5526000"/>
            <a:ext cx="923400" cy="3265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96" name="CustomShape 16"/>
          <p:cNvSpPr/>
          <p:nvPr/>
        </p:nvSpPr>
        <p:spPr>
          <a:xfrm>
            <a:off x="4879800" y="884160"/>
            <a:ext cx="1593360" cy="2980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97" name="CustomShape 17"/>
          <p:cNvSpPr/>
          <p:nvPr/>
        </p:nvSpPr>
        <p:spPr>
          <a:xfrm>
            <a:off x="4746600" y="1185840"/>
            <a:ext cx="1726920" cy="2696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198" name="Line 18"/>
          <p:cNvSpPr/>
          <p:nvPr/>
        </p:nvSpPr>
        <p:spPr>
          <a:xfrm>
            <a:off x="4736880" y="1722240"/>
            <a:ext cx="173664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199" name="CustomShape 19"/>
          <p:cNvSpPr/>
          <p:nvPr/>
        </p:nvSpPr>
        <p:spPr>
          <a:xfrm>
            <a:off x="5340240" y="1865160"/>
            <a:ext cx="1133280" cy="1616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0" name="Line 20"/>
          <p:cNvSpPr/>
          <p:nvPr/>
        </p:nvSpPr>
        <p:spPr>
          <a:xfrm>
            <a:off x="5670360" y="2373120"/>
            <a:ext cx="80316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201" name="CustomShape 21"/>
          <p:cNvSpPr/>
          <p:nvPr/>
        </p:nvSpPr>
        <p:spPr>
          <a:xfrm>
            <a:off x="5337000" y="2639880"/>
            <a:ext cx="1136160" cy="3074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2" name="CustomShape 22"/>
          <p:cNvSpPr/>
          <p:nvPr/>
        </p:nvSpPr>
        <p:spPr>
          <a:xfrm>
            <a:off x="5943600" y="3268800"/>
            <a:ext cx="529920" cy="2408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3" name="CustomShape 23"/>
          <p:cNvSpPr/>
          <p:nvPr/>
        </p:nvSpPr>
        <p:spPr>
          <a:xfrm>
            <a:off x="5181480" y="3198960"/>
            <a:ext cx="1292040" cy="7585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4" name="Line 24"/>
          <p:cNvSpPr/>
          <p:nvPr/>
        </p:nvSpPr>
        <p:spPr>
          <a:xfrm>
            <a:off x="5959440" y="4535280"/>
            <a:ext cx="5140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205" name="CustomShape 25"/>
          <p:cNvSpPr/>
          <p:nvPr/>
        </p:nvSpPr>
        <p:spPr>
          <a:xfrm>
            <a:off x="5114880" y="4633920"/>
            <a:ext cx="1371240" cy="4633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6" name="CustomShape 26"/>
          <p:cNvSpPr/>
          <p:nvPr/>
        </p:nvSpPr>
        <p:spPr>
          <a:xfrm>
            <a:off x="5159520" y="4986360"/>
            <a:ext cx="1314000" cy="3679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207" name="Line 27"/>
          <p:cNvSpPr/>
          <p:nvPr/>
        </p:nvSpPr>
        <p:spPr>
          <a:xfrm>
            <a:off x="5841720" y="6148080"/>
            <a:ext cx="63180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208" name="Line 28"/>
          <p:cNvSpPr/>
          <p:nvPr/>
        </p:nvSpPr>
        <p:spPr>
          <a:xfrm flipH="1">
            <a:off x="2273040" y="2684160"/>
            <a:ext cx="222480" cy="2192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09" name="Line 29"/>
          <p:cNvSpPr/>
          <p:nvPr/>
        </p:nvSpPr>
        <p:spPr>
          <a:xfrm flipH="1">
            <a:off x="5895720" y="2373120"/>
            <a:ext cx="285840" cy="39672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10" name="Line 30"/>
          <p:cNvSpPr/>
          <p:nvPr/>
        </p:nvSpPr>
        <p:spPr>
          <a:xfrm flipH="1">
            <a:off x="2501640" y="903240"/>
            <a:ext cx="16765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1" name="Line 31"/>
          <p:cNvSpPr/>
          <p:nvPr/>
        </p:nvSpPr>
        <p:spPr>
          <a:xfrm flipH="1">
            <a:off x="2263680" y="1455480"/>
            <a:ext cx="10540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2" name="CustomShape 32"/>
          <p:cNvSpPr/>
          <p:nvPr/>
        </p:nvSpPr>
        <p:spPr>
          <a:xfrm>
            <a:off x="2022480" y="1766880"/>
            <a:ext cx="666360" cy="174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3" name="Line 33"/>
          <p:cNvSpPr/>
          <p:nvPr/>
        </p:nvSpPr>
        <p:spPr>
          <a:xfrm flipH="1">
            <a:off x="2025360" y="2274840"/>
            <a:ext cx="1879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4" name="CustomShape 34"/>
          <p:cNvSpPr/>
          <p:nvPr/>
        </p:nvSpPr>
        <p:spPr>
          <a:xfrm>
            <a:off x="2044800" y="2494080"/>
            <a:ext cx="2453760" cy="47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5" name="CustomShape 35"/>
          <p:cNvSpPr/>
          <p:nvPr/>
        </p:nvSpPr>
        <p:spPr>
          <a:xfrm>
            <a:off x="2016000" y="2897280"/>
            <a:ext cx="421920" cy="231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6" name="Line 36"/>
          <p:cNvSpPr/>
          <p:nvPr/>
        </p:nvSpPr>
        <p:spPr>
          <a:xfrm flipH="1">
            <a:off x="1787400" y="3703320"/>
            <a:ext cx="1082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7" name="Line 37"/>
          <p:cNvSpPr/>
          <p:nvPr/>
        </p:nvSpPr>
        <p:spPr>
          <a:xfrm flipH="1">
            <a:off x="2454120" y="4011480"/>
            <a:ext cx="5364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8" name="Line 38"/>
          <p:cNvSpPr/>
          <p:nvPr/>
        </p:nvSpPr>
        <p:spPr>
          <a:xfrm flipH="1">
            <a:off x="2403360" y="4462200"/>
            <a:ext cx="1492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9" name="Line 39"/>
          <p:cNvSpPr/>
          <p:nvPr/>
        </p:nvSpPr>
        <p:spPr>
          <a:xfrm flipH="1">
            <a:off x="2050920" y="4776480"/>
            <a:ext cx="17175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0" name="CustomShape 40"/>
          <p:cNvSpPr/>
          <p:nvPr/>
        </p:nvSpPr>
        <p:spPr>
          <a:xfrm>
            <a:off x="2435400" y="4869000"/>
            <a:ext cx="834840" cy="263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1" name="CustomShape 41"/>
          <p:cNvSpPr/>
          <p:nvPr/>
        </p:nvSpPr>
        <p:spPr>
          <a:xfrm>
            <a:off x="2178000" y="5160960"/>
            <a:ext cx="1437840" cy="329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2" name="CustomShape 42"/>
          <p:cNvSpPr/>
          <p:nvPr/>
        </p:nvSpPr>
        <p:spPr>
          <a:xfrm>
            <a:off x="2127240" y="5519880"/>
            <a:ext cx="923400" cy="326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3" name="Line 43"/>
          <p:cNvSpPr/>
          <p:nvPr/>
        </p:nvSpPr>
        <p:spPr>
          <a:xfrm>
            <a:off x="4657680" y="779400"/>
            <a:ext cx="18097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4" name="CustomShape 44"/>
          <p:cNvSpPr/>
          <p:nvPr/>
        </p:nvSpPr>
        <p:spPr>
          <a:xfrm>
            <a:off x="4873680" y="878040"/>
            <a:ext cx="1593360" cy="298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5" name="CustomShape 45"/>
          <p:cNvSpPr/>
          <p:nvPr/>
        </p:nvSpPr>
        <p:spPr>
          <a:xfrm>
            <a:off x="4740120" y="1179360"/>
            <a:ext cx="1726920" cy="269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6" name="Line 46"/>
          <p:cNvSpPr/>
          <p:nvPr/>
        </p:nvSpPr>
        <p:spPr>
          <a:xfrm>
            <a:off x="4730400" y="1715760"/>
            <a:ext cx="17370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7" name="CustomShape 47"/>
          <p:cNvSpPr/>
          <p:nvPr/>
        </p:nvSpPr>
        <p:spPr>
          <a:xfrm>
            <a:off x="5334120" y="1859040"/>
            <a:ext cx="1133280" cy="161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8" name="Line 48"/>
          <p:cNvSpPr/>
          <p:nvPr/>
        </p:nvSpPr>
        <p:spPr>
          <a:xfrm>
            <a:off x="5663880" y="2366640"/>
            <a:ext cx="803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9" name="CustomShape 49"/>
          <p:cNvSpPr/>
          <p:nvPr/>
        </p:nvSpPr>
        <p:spPr>
          <a:xfrm>
            <a:off x="5330880" y="2633760"/>
            <a:ext cx="1136160" cy="3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0" name="CustomShape 50"/>
          <p:cNvSpPr/>
          <p:nvPr/>
        </p:nvSpPr>
        <p:spPr>
          <a:xfrm>
            <a:off x="5937120" y="3262320"/>
            <a:ext cx="529920" cy="240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1" name="CustomShape 51"/>
          <p:cNvSpPr/>
          <p:nvPr/>
        </p:nvSpPr>
        <p:spPr>
          <a:xfrm>
            <a:off x="5175360" y="3192480"/>
            <a:ext cx="1292040" cy="758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2" name="Line 52"/>
          <p:cNvSpPr/>
          <p:nvPr/>
        </p:nvSpPr>
        <p:spPr>
          <a:xfrm>
            <a:off x="5952960" y="4528800"/>
            <a:ext cx="5144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33" name="CustomShape 53"/>
          <p:cNvSpPr/>
          <p:nvPr/>
        </p:nvSpPr>
        <p:spPr>
          <a:xfrm>
            <a:off x="5108400" y="4627440"/>
            <a:ext cx="1371240" cy="463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4" name="CustomShape 54"/>
          <p:cNvSpPr/>
          <p:nvPr/>
        </p:nvSpPr>
        <p:spPr>
          <a:xfrm>
            <a:off x="5153040" y="4979880"/>
            <a:ext cx="1314000" cy="367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5" name="Line 55"/>
          <p:cNvSpPr/>
          <p:nvPr/>
        </p:nvSpPr>
        <p:spPr>
          <a:xfrm>
            <a:off x="5835600" y="6141960"/>
            <a:ext cx="6318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36" name="Line 56"/>
          <p:cNvSpPr/>
          <p:nvPr/>
        </p:nvSpPr>
        <p:spPr>
          <a:xfrm flipH="1">
            <a:off x="2266920" y="2678040"/>
            <a:ext cx="222120" cy="218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37" name="Line 57"/>
          <p:cNvSpPr/>
          <p:nvPr/>
        </p:nvSpPr>
        <p:spPr>
          <a:xfrm flipH="1">
            <a:off x="5889600" y="2366640"/>
            <a:ext cx="285480" cy="3970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38" name="CustomShape 58"/>
          <p:cNvSpPr/>
          <p:nvPr/>
        </p:nvSpPr>
        <p:spPr>
          <a:xfrm>
            <a:off x="527760" y="6119640"/>
            <a:ext cx="15998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(b) Anterior view</a:t>
            </a:r>
            <a:endParaRPr/>
          </a:p>
        </p:txBody>
      </p:sp>
      <p:sp>
        <p:nvSpPr>
          <p:cNvPr id="239" name="CustomShape 59"/>
          <p:cNvSpPr/>
          <p:nvPr/>
        </p:nvSpPr>
        <p:spPr>
          <a:xfrm>
            <a:off x="458280" y="792000"/>
            <a:ext cx="205848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Brachiocephalic trunk </a:t>
            </a:r>
            <a:endParaRPr/>
          </a:p>
        </p:txBody>
      </p:sp>
      <p:sp>
        <p:nvSpPr>
          <p:cNvPr id="240" name="CustomShape 60"/>
          <p:cNvSpPr/>
          <p:nvPr/>
        </p:nvSpPr>
        <p:spPr>
          <a:xfrm>
            <a:off x="458280" y="1330200"/>
            <a:ext cx="17521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Superior vena cava</a:t>
            </a:r>
            <a:endParaRPr/>
          </a:p>
        </p:txBody>
      </p:sp>
      <p:sp>
        <p:nvSpPr>
          <p:cNvPr id="241" name="CustomShape 61"/>
          <p:cNvSpPr/>
          <p:nvPr/>
        </p:nvSpPr>
        <p:spPr>
          <a:xfrm>
            <a:off x="460080" y="1668600"/>
            <a:ext cx="151308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Right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242" name="CustomShape 62"/>
          <p:cNvSpPr/>
          <p:nvPr/>
        </p:nvSpPr>
        <p:spPr>
          <a:xfrm>
            <a:off x="461880" y="2147760"/>
            <a:ext cx="148860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Ascending aorta</a:t>
            </a:r>
            <a:endParaRPr/>
          </a:p>
        </p:txBody>
      </p:sp>
      <p:sp>
        <p:nvSpPr>
          <p:cNvPr id="243" name="CustomShape 63"/>
          <p:cNvSpPr/>
          <p:nvPr/>
        </p:nvSpPr>
        <p:spPr>
          <a:xfrm>
            <a:off x="459360" y="2386080"/>
            <a:ext cx="15145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Pulmonary trunk</a:t>
            </a:r>
            <a:endParaRPr/>
          </a:p>
        </p:txBody>
      </p:sp>
      <p:sp>
        <p:nvSpPr>
          <p:cNvPr id="244" name="CustomShape 64"/>
          <p:cNvSpPr/>
          <p:nvPr/>
        </p:nvSpPr>
        <p:spPr>
          <a:xfrm>
            <a:off x="460080" y="2792520"/>
            <a:ext cx="151308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Right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245" name="CustomShape 65"/>
          <p:cNvSpPr/>
          <p:nvPr/>
        </p:nvSpPr>
        <p:spPr>
          <a:xfrm>
            <a:off x="509040" y="3579840"/>
            <a:ext cx="119268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Right atrium</a:t>
            </a:r>
            <a:endParaRPr/>
          </a:p>
        </p:txBody>
      </p:sp>
      <p:sp>
        <p:nvSpPr>
          <p:cNvPr id="246" name="CustomShape 66"/>
          <p:cNvSpPr/>
          <p:nvPr/>
        </p:nvSpPr>
        <p:spPr>
          <a:xfrm>
            <a:off x="457200" y="3900600"/>
            <a:ext cx="194292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Right coronary artery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(in coronary sulcus)</a:t>
            </a:r>
            <a:endParaRPr/>
          </a:p>
        </p:txBody>
      </p:sp>
      <p:sp>
        <p:nvSpPr>
          <p:cNvPr id="247" name="CustomShape 67"/>
          <p:cNvSpPr/>
          <p:nvPr/>
        </p:nvSpPr>
        <p:spPr>
          <a:xfrm>
            <a:off x="460440" y="4351320"/>
            <a:ext cx="18950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Anterior cardiac vein</a:t>
            </a:r>
            <a:endParaRPr/>
          </a:p>
        </p:txBody>
      </p:sp>
      <p:sp>
        <p:nvSpPr>
          <p:cNvPr id="248" name="CustomShape 68"/>
          <p:cNvSpPr/>
          <p:nvPr/>
        </p:nvSpPr>
        <p:spPr>
          <a:xfrm>
            <a:off x="529920" y="4653000"/>
            <a:ext cx="13957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Right ventricle</a:t>
            </a:r>
            <a:endParaRPr/>
          </a:p>
        </p:txBody>
      </p:sp>
      <p:sp>
        <p:nvSpPr>
          <p:cNvPr id="249" name="CustomShape 69"/>
          <p:cNvSpPr/>
          <p:nvPr/>
        </p:nvSpPr>
        <p:spPr>
          <a:xfrm>
            <a:off x="457920" y="5021280"/>
            <a:ext cx="19213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Right marginal artery</a:t>
            </a:r>
            <a:endParaRPr/>
          </a:p>
        </p:txBody>
      </p:sp>
      <p:sp>
        <p:nvSpPr>
          <p:cNvPr id="250" name="CustomShape 70"/>
          <p:cNvSpPr/>
          <p:nvPr/>
        </p:nvSpPr>
        <p:spPr>
          <a:xfrm>
            <a:off x="457200" y="5380200"/>
            <a:ext cx="166860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Small cardiac vein</a:t>
            </a:r>
            <a:endParaRPr/>
          </a:p>
        </p:txBody>
      </p:sp>
      <p:sp>
        <p:nvSpPr>
          <p:cNvPr id="251" name="CustomShape 71"/>
          <p:cNvSpPr/>
          <p:nvPr/>
        </p:nvSpPr>
        <p:spPr>
          <a:xfrm>
            <a:off x="457200" y="5738760"/>
            <a:ext cx="162720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252" name="CustomShape 72"/>
          <p:cNvSpPr/>
          <p:nvPr/>
        </p:nvSpPr>
        <p:spPr>
          <a:xfrm>
            <a:off x="6498000" y="679320"/>
            <a:ext cx="188640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Left common carotid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253" name="CustomShape 73"/>
          <p:cNvSpPr/>
          <p:nvPr/>
        </p:nvSpPr>
        <p:spPr>
          <a:xfrm>
            <a:off x="6494400" y="1065240"/>
            <a:ext cx="19778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Left subclavian artery</a:t>
            </a:r>
            <a:endParaRPr/>
          </a:p>
        </p:txBody>
      </p:sp>
      <p:sp>
        <p:nvSpPr>
          <p:cNvPr id="254" name="CustomShape 74"/>
          <p:cNvSpPr/>
          <p:nvPr/>
        </p:nvSpPr>
        <p:spPr>
          <a:xfrm>
            <a:off x="6497640" y="1585800"/>
            <a:ext cx="217296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Ligamentum arteriosum</a:t>
            </a:r>
            <a:endParaRPr/>
          </a:p>
        </p:txBody>
      </p:sp>
      <p:sp>
        <p:nvSpPr>
          <p:cNvPr id="255" name="CustomShape 75"/>
          <p:cNvSpPr/>
          <p:nvPr/>
        </p:nvSpPr>
        <p:spPr>
          <a:xfrm>
            <a:off x="6496560" y="1887480"/>
            <a:ext cx="196416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Left pulmonary artery</a:t>
            </a:r>
            <a:endParaRPr/>
          </a:p>
        </p:txBody>
      </p:sp>
      <p:sp>
        <p:nvSpPr>
          <p:cNvPr id="256" name="CustomShape 76"/>
          <p:cNvSpPr/>
          <p:nvPr/>
        </p:nvSpPr>
        <p:spPr>
          <a:xfrm>
            <a:off x="6497280" y="2233440"/>
            <a:ext cx="191988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Left pulmonary veins</a:t>
            </a:r>
            <a:endParaRPr/>
          </a:p>
        </p:txBody>
      </p:sp>
      <p:sp>
        <p:nvSpPr>
          <p:cNvPr id="257" name="CustomShape 77"/>
          <p:cNvSpPr/>
          <p:nvPr/>
        </p:nvSpPr>
        <p:spPr>
          <a:xfrm>
            <a:off x="6495480" y="3370320"/>
            <a:ext cx="15739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Circumflex artery</a:t>
            </a:r>
            <a:endParaRPr/>
          </a:p>
        </p:txBody>
      </p:sp>
      <p:sp>
        <p:nvSpPr>
          <p:cNvPr id="258" name="CustomShape 78"/>
          <p:cNvSpPr/>
          <p:nvPr/>
        </p:nvSpPr>
        <p:spPr>
          <a:xfrm>
            <a:off x="6496560" y="3817800"/>
            <a:ext cx="18255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Left coronary artery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(in coronary sulcus)</a:t>
            </a:r>
            <a:endParaRPr/>
          </a:p>
        </p:txBody>
      </p:sp>
      <p:sp>
        <p:nvSpPr>
          <p:cNvPr id="259" name="CustomShape 79"/>
          <p:cNvSpPr/>
          <p:nvPr/>
        </p:nvSpPr>
        <p:spPr>
          <a:xfrm>
            <a:off x="6572160" y="4430880"/>
            <a:ext cx="12506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Left ventricle</a:t>
            </a:r>
            <a:endParaRPr/>
          </a:p>
        </p:txBody>
      </p:sp>
      <p:sp>
        <p:nvSpPr>
          <p:cNvPr id="260" name="CustomShape 80"/>
          <p:cNvSpPr/>
          <p:nvPr/>
        </p:nvSpPr>
        <p:spPr>
          <a:xfrm>
            <a:off x="6495840" y="4957920"/>
            <a:ext cx="16592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Great cardiac vein</a:t>
            </a:r>
            <a:endParaRPr/>
          </a:p>
        </p:txBody>
      </p:sp>
      <p:sp>
        <p:nvSpPr>
          <p:cNvPr id="261" name="CustomShape 81"/>
          <p:cNvSpPr/>
          <p:nvPr/>
        </p:nvSpPr>
        <p:spPr>
          <a:xfrm>
            <a:off x="6499080" y="5248440"/>
            <a:ext cx="2180880" cy="68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Anterior interventricular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artery (in anterior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interventricular sulcus)</a:t>
            </a:r>
            <a:endParaRPr/>
          </a:p>
        </p:txBody>
      </p:sp>
      <p:sp>
        <p:nvSpPr>
          <p:cNvPr id="262" name="CustomShape 82"/>
          <p:cNvSpPr/>
          <p:nvPr/>
        </p:nvSpPr>
        <p:spPr>
          <a:xfrm>
            <a:off x="6501600" y="6008760"/>
            <a:ext cx="45972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Apex</a:t>
            </a:r>
            <a:endParaRPr/>
          </a:p>
        </p:txBody>
      </p:sp>
      <p:sp>
        <p:nvSpPr>
          <p:cNvPr id="263" name="CustomShape 83"/>
          <p:cNvSpPr/>
          <p:nvPr/>
        </p:nvSpPr>
        <p:spPr>
          <a:xfrm>
            <a:off x="6500880" y="1338120"/>
            <a:ext cx="10022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Aortic arch</a:t>
            </a:r>
            <a:endParaRPr/>
          </a:p>
        </p:txBody>
      </p:sp>
      <p:sp>
        <p:nvSpPr>
          <p:cNvPr id="264" name="CustomShape 84"/>
          <p:cNvSpPr/>
          <p:nvPr/>
        </p:nvSpPr>
        <p:spPr>
          <a:xfrm>
            <a:off x="6544440" y="2808360"/>
            <a:ext cx="9993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Auricle of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left atrium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Atria: The Receiving Chambers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Walls are ridged by pectinate muscles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Vessels entering right atrium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Superior vena cava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Inferior vena cava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Coronary sinus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Vessels entering left atrium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Right and left pulmonary veins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Ventricles: The Discharging Chambers</a:t>
            </a:r>
            <a:endParaRPr/>
          </a:p>
        </p:txBody>
      </p:sp>
      <p:sp>
        <p:nvSpPr>
          <p:cNvPr id="2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Walls are ridged by trabeculae carneae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Papillary muscles project into the ventricular cavities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Vessel leaving the right ventricle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Pulmonary trunk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Vessel leaving the left ventricle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Aorta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8067600" y="658332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18.4e</a:t>
            </a:r>
            <a:endParaRPr/>
          </a:p>
        </p:txBody>
      </p:sp>
      <p:pic>
        <p:nvPicPr>
          <p:cNvPr id="270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74760"/>
            <a:ext cx="8229240" cy="6108480"/>
          </a:xfrm>
          <a:prstGeom prst="rect">
            <a:avLst/>
          </a:prstGeom>
          <a:ln w="9360">
            <a:noFill/>
          </a:ln>
        </p:spPr>
      </p:pic>
      <p:sp>
        <p:nvSpPr>
          <p:cNvPr id="271" name="Line 2"/>
          <p:cNvSpPr/>
          <p:nvPr/>
        </p:nvSpPr>
        <p:spPr>
          <a:xfrm>
            <a:off x="2589120" y="1336320"/>
            <a:ext cx="82224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72" name="Line 3"/>
          <p:cNvSpPr/>
          <p:nvPr/>
        </p:nvSpPr>
        <p:spPr>
          <a:xfrm>
            <a:off x="2322360" y="1688760"/>
            <a:ext cx="65088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73" name="Line 4"/>
          <p:cNvSpPr/>
          <p:nvPr/>
        </p:nvSpPr>
        <p:spPr>
          <a:xfrm>
            <a:off x="2312640" y="2143080"/>
            <a:ext cx="239400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74" name="CustomShape 5"/>
          <p:cNvSpPr/>
          <p:nvPr/>
        </p:nvSpPr>
        <p:spPr>
          <a:xfrm>
            <a:off x="2077920" y="2533680"/>
            <a:ext cx="1301400" cy="6030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75" name="CustomShape 6"/>
          <p:cNvSpPr/>
          <p:nvPr/>
        </p:nvSpPr>
        <p:spPr>
          <a:xfrm>
            <a:off x="2316240" y="2933640"/>
            <a:ext cx="364680" cy="1774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76" name="Line 7"/>
          <p:cNvSpPr/>
          <p:nvPr/>
        </p:nvSpPr>
        <p:spPr>
          <a:xfrm>
            <a:off x="1868400" y="3387600"/>
            <a:ext cx="192708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77" name="CustomShape 8"/>
          <p:cNvSpPr/>
          <p:nvPr/>
        </p:nvSpPr>
        <p:spPr>
          <a:xfrm>
            <a:off x="2490840" y="3701880"/>
            <a:ext cx="434520" cy="378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78" name="CustomShape 9"/>
          <p:cNvSpPr/>
          <p:nvPr/>
        </p:nvSpPr>
        <p:spPr>
          <a:xfrm>
            <a:off x="2179800" y="4064040"/>
            <a:ext cx="1453680" cy="4392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79" name="CustomShape 10"/>
          <p:cNvSpPr/>
          <p:nvPr/>
        </p:nvSpPr>
        <p:spPr>
          <a:xfrm>
            <a:off x="2354400" y="4384800"/>
            <a:ext cx="1180800" cy="1742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0" name="CustomShape 11"/>
          <p:cNvSpPr/>
          <p:nvPr/>
        </p:nvSpPr>
        <p:spPr>
          <a:xfrm>
            <a:off x="2573280" y="4667400"/>
            <a:ext cx="1422000" cy="1360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1" name="CustomShape 12"/>
          <p:cNvSpPr/>
          <p:nvPr/>
        </p:nvSpPr>
        <p:spPr>
          <a:xfrm>
            <a:off x="2633760" y="4984920"/>
            <a:ext cx="2047680" cy="3776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2" name="Line 13"/>
          <p:cNvSpPr/>
          <p:nvPr/>
        </p:nvSpPr>
        <p:spPr>
          <a:xfrm>
            <a:off x="2449440" y="5324400"/>
            <a:ext cx="75564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83" name="CustomShape 14"/>
          <p:cNvSpPr/>
          <p:nvPr/>
        </p:nvSpPr>
        <p:spPr>
          <a:xfrm>
            <a:off x="4878360" y="841320"/>
            <a:ext cx="1882440" cy="5108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4" name="CustomShape 15"/>
          <p:cNvSpPr/>
          <p:nvPr/>
        </p:nvSpPr>
        <p:spPr>
          <a:xfrm>
            <a:off x="5719680" y="1212840"/>
            <a:ext cx="1041120" cy="5616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5" name="CustomShape 16"/>
          <p:cNvSpPr/>
          <p:nvPr/>
        </p:nvSpPr>
        <p:spPr>
          <a:xfrm>
            <a:off x="5424480" y="1708200"/>
            <a:ext cx="1336320" cy="9680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6" name="CustomShape 17"/>
          <p:cNvSpPr/>
          <p:nvPr/>
        </p:nvSpPr>
        <p:spPr>
          <a:xfrm>
            <a:off x="6091200" y="1990800"/>
            <a:ext cx="669600" cy="2696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7" name="CustomShape 18"/>
          <p:cNvSpPr/>
          <p:nvPr/>
        </p:nvSpPr>
        <p:spPr>
          <a:xfrm>
            <a:off x="5605560" y="2717640"/>
            <a:ext cx="1155240" cy="6220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8" name="CustomShape 19"/>
          <p:cNvSpPr/>
          <p:nvPr/>
        </p:nvSpPr>
        <p:spPr>
          <a:xfrm>
            <a:off x="4938840" y="3384720"/>
            <a:ext cx="1923840" cy="568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89" name="CustomShape 20"/>
          <p:cNvSpPr/>
          <p:nvPr/>
        </p:nvSpPr>
        <p:spPr>
          <a:xfrm>
            <a:off x="4640400" y="3371760"/>
            <a:ext cx="2222280" cy="4662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90" name="CustomShape 21"/>
          <p:cNvSpPr/>
          <p:nvPr/>
        </p:nvSpPr>
        <p:spPr>
          <a:xfrm>
            <a:off x="6072120" y="4079880"/>
            <a:ext cx="802800" cy="2408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91" name="CustomShape 22"/>
          <p:cNvSpPr/>
          <p:nvPr/>
        </p:nvSpPr>
        <p:spPr>
          <a:xfrm>
            <a:off x="5624640" y="4356000"/>
            <a:ext cx="1250640" cy="2664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92" name="CustomShape 23"/>
          <p:cNvSpPr/>
          <p:nvPr/>
        </p:nvSpPr>
        <p:spPr>
          <a:xfrm>
            <a:off x="5173560" y="4600440"/>
            <a:ext cx="1698120" cy="25992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293" name="Line 24"/>
          <p:cNvSpPr/>
          <p:nvPr/>
        </p:nvSpPr>
        <p:spPr>
          <a:xfrm flipH="1">
            <a:off x="6690960" y="5124240"/>
            <a:ext cx="18432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94" name="Line 25"/>
          <p:cNvSpPr/>
          <p:nvPr/>
        </p:nvSpPr>
        <p:spPr>
          <a:xfrm flipH="1">
            <a:off x="6516360" y="5371920"/>
            <a:ext cx="35892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95" name="Line 26"/>
          <p:cNvSpPr/>
          <p:nvPr/>
        </p:nvSpPr>
        <p:spPr>
          <a:xfrm flipH="1" flipV="1">
            <a:off x="6056280" y="5410080"/>
            <a:ext cx="819000" cy="21888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96" name="Line 27"/>
          <p:cNvSpPr/>
          <p:nvPr/>
        </p:nvSpPr>
        <p:spPr>
          <a:xfrm flipH="1">
            <a:off x="6297480" y="1990440"/>
            <a:ext cx="244440" cy="7016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97" name="Line 28"/>
          <p:cNvSpPr/>
          <p:nvPr/>
        </p:nvSpPr>
        <p:spPr>
          <a:xfrm>
            <a:off x="2773080" y="4984560"/>
            <a:ext cx="2149560" cy="10152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98" name="Line 29"/>
          <p:cNvSpPr/>
          <p:nvPr/>
        </p:nvSpPr>
        <p:spPr>
          <a:xfrm flipV="1">
            <a:off x="2725560" y="4657680"/>
            <a:ext cx="1400040" cy="936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299" name="Line 30"/>
          <p:cNvSpPr/>
          <p:nvPr/>
        </p:nvSpPr>
        <p:spPr>
          <a:xfrm flipV="1">
            <a:off x="2576160" y="3635280"/>
            <a:ext cx="324000" cy="666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00" name="Line 31"/>
          <p:cNvSpPr/>
          <p:nvPr/>
        </p:nvSpPr>
        <p:spPr>
          <a:xfrm flipV="1">
            <a:off x="2576160" y="3444840"/>
            <a:ext cx="336600" cy="25704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301" name="Line 32"/>
          <p:cNvSpPr/>
          <p:nvPr/>
        </p:nvSpPr>
        <p:spPr>
          <a:xfrm flipV="1">
            <a:off x="2471400" y="2717640"/>
            <a:ext cx="260640" cy="21600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302" name="Line 33"/>
          <p:cNvSpPr/>
          <p:nvPr/>
        </p:nvSpPr>
        <p:spPr>
          <a:xfrm>
            <a:off x="2579400" y="1326960"/>
            <a:ext cx="8226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3" name="Line 34"/>
          <p:cNvSpPr/>
          <p:nvPr/>
        </p:nvSpPr>
        <p:spPr>
          <a:xfrm>
            <a:off x="2312640" y="1679400"/>
            <a:ext cx="6508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4" name="Line 35"/>
          <p:cNvSpPr/>
          <p:nvPr/>
        </p:nvSpPr>
        <p:spPr>
          <a:xfrm>
            <a:off x="2303280" y="2133360"/>
            <a:ext cx="23940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5" name="CustomShape 36"/>
          <p:cNvSpPr/>
          <p:nvPr/>
        </p:nvSpPr>
        <p:spPr>
          <a:xfrm>
            <a:off x="2068560" y="2523960"/>
            <a:ext cx="1301400" cy="603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6" name="CustomShape 37"/>
          <p:cNvSpPr/>
          <p:nvPr/>
        </p:nvSpPr>
        <p:spPr>
          <a:xfrm>
            <a:off x="2306520" y="2924280"/>
            <a:ext cx="364680" cy="177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7" name="Line 38"/>
          <p:cNvSpPr/>
          <p:nvPr/>
        </p:nvSpPr>
        <p:spPr>
          <a:xfrm>
            <a:off x="1858680" y="3377880"/>
            <a:ext cx="19274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8" name="CustomShape 39"/>
          <p:cNvSpPr/>
          <p:nvPr/>
        </p:nvSpPr>
        <p:spPr>
          <a:xfrm>
            <a:off x="2481120" y="3692520"/>
            <a:ext cx="434520" cy="37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9" name="CustomShape 40"/>
          <p:cNvSpPr/>
          <p:nvPr/>
        </p:nvSpPr>
        <p:spPr>
          <a:xfrm>
            <a:off x="2170080" y="4054320"/>
            <a:ext cx="1453680" cy="43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0" name="CustomShape 41"/>
          <p:cNvSpPr/>
          <p:nvPr/>
        </p:nvSpPr>
        <p:spPr>
          <a:xfrm>
            <a:off x="2344680" y="4375080"/>
            <a:ext cx="1180800" cy="174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1" name="CustomShape 42"/>
          <p:cNvSpPr/>
          <p:nvPr/>
        </p:nvSpPr>
        <p:spPr>
          <a:xfrm>
            <a:off x="2563920" y="4657680"/>
            <a:ext cx="1422000" cy="136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2" name="CustomShape 43"/>
          <p:cNvSpPr/>
          <p:nvPr/>
        </p:nvSpPr>
        <p:spPr>
          <a:xfrm>
            <a:off x="2624040" y="4975200"/>
            <a:ext cx="2047680" cy="377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3" name="Line 44"/>
          <p:cNvSpPr/>
          <p:nvPr/>
        </p:nvSpPr>
        <p:spPr>
          <a:xfrm>
            <a:off x="2439720" y="5314680"/>
            <a:ext cx="7556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14" name="CustomShape 45"/>
          <p:cNvSpPr/>
          <p:nvPr/>
        </p:nvSpPr>
        <p:spPr>
          <a:xfrm>
            <a:off x="4869000" y="831960"/>
            <a:ext cx="1882440" cy="510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5" name="CustomShape 46"/>
          <p:cNvSpPr/>
          <p:nvPr/>
        </p:nvSpPr>
        <p:spPr>
          <a:xfrm>
            <a:off x="5710320" y="1203480"/>
            <a:ext cx="1041120" cy="561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6" name="CustomShape 47"/>
          <p:cNvSpPr/>
          <p:nvPr/>
        </p:nvSpPr>
        <p:spPr>
          <a:xfrm>
            <a:off x="5415120" y="1698480"/>
            <a:ext cx="1336320" cy="968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7" name="CustomShape 48"/>
          <p:cNvSpPr/>
          <p:nvPr/>
        </p:nvSpPr>
        <p:spPr>
          <a:xfrm>
            <a:off x="6081840" y="1981080"/>
            <a:ext cx="669600" cy="269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8" name="CustomShape 49"/>
          <p:cNvSpPr/>
          <p:nvPr/>
        </p:nvSpPr>
        <p:spPr>
          <a:xfrm>
            <a:off x="5595840" y="2708280"/>
            <a:ext cx="1155240" cy="622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9" name="CustomShape 50"/>
          <p:cNvSpPr/>
          <p:nvPr/>
        </p:nvSpPr>
        <p:spPr>
          <a:xfrm>
            <a:off x="4929120" y="3375000"/>
            <a:ext cx="1923840" cy="56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20" name="CustomShape 51"/>
          <p:cNvSpPr/>
          <p:nvPr/>
        </p:nvSpPr>
        <p:spPr>
          <a:xfrm>
            <a:off x="4630680" y="3362400"/>
            <a:ext cx="2222280" cy="466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21" name="CustomShape 52"/>
          <p:cNvSpPr/>
          <p:nvPr/>
        </p:nvSpPr>
        <p:spPr>
          <a:xfrm>
            <a:off x="6062760" y="4070520"/>
            <a:ext cx="802800" cy="240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22" name="CustomShape 53"/>
          <p:cNvSpPr/>
          <p:nvPr/>
        </p:nvSpPr>
        <p:spPr>
          <a:xfrm>
            <a:off x="5614920" y="4346640"/>
            <a:ext cx="1250640" cy="266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23" name="CustomShape 54"/>
          <p:cNvSpPr/>
          <p:nvPr/>
        </p:nvSpPr>
        <p:spPr>
          <a:xfrm>
            <a:off x="5164200" y="4591080"/>
            <a:ext cx="1698120" cy="259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24" name="Line 55"/>
          <p:cNvSpPr/>
          <p:nvPr/>
        </p:nvSpPr>
        <p:spPr>
          <a:xfrm flipH="1">
            <a:off x="6681600" y="5114880"/>
            <a:ext cx="184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5" name="Line 56"/>
          <p:cNvSpPr/>
          <p:nvPr/>
        </p:nvSpPr>
        <p:spPr>
          <a:xfrm flipH="1">
            <a:off x="6507000" y="5362560"/>
            <a:ext cx="3589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6" name="Line 57"/>
          <p:cNvSpPr/>
          <p:nvPr/>
        </p:nvSpPr>
        <p:spPr>
          <a:xfrm flipH="1" flipV="1">
            <a:off x="6046560" y="5400360"/>
            <a:ext cx="819360" cy="2192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7" name="Line 58"/>
          <p:cNvSpPr/>
          <p:nvPr/>
        </p:nvSpPr>
        <p:spPr>
          <a:xfrm flipH="1">
            <a:off x="6287760" y="1981080"/>
            <a:ext cx="244800" cy="7016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28" name="Line 59"/>
          <p:cNvSpPr/>
          <p:nvPr/>
        </p:nvSpPr>
        <p:spPr>
          <a:xfrm>
            <a:off x="2763720" y="4975200"/>
            <a:ext cx="214956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9" name="Line 60"/>
          <p:cNvSpPr/>
          <p:nvPr/>
        </p:nvSpPr>
        <p:spPr>
          <a:xfrm flipV="1">
            <a:off x="2716200" y="4647960"/>
            <a:ext cx="1400040" cy="97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30" name="Line 61"/>
          <p:cNvSpPr/>
          <p:nvPr/>
        </p:nvSpPr>
        <p:spPr>
          <a:xfrm flipV="1">
            <a:off x="2566800" y="3625560"/>
            <a:ext cx="324000" cy="66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31" name="Line 62"/>
          <p:cNvSpPr/>
          <p:nvPr/>
        </p:nvSpPr>
        <p:spPr>
          <a:xfrm flipV="1">
            <a:off x="2566800" y="3435120"/>
            <a:ext cx="336600" cy="2574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32" name="Line 63"/>
          <p:cNvSpPr/>
          <p:nvPr/>
        </p:nvSpPr>
        <p:spPr>
          <a:xfrm flipV="1">
            <a:off x="2462040" y="2707920"/>
            <a:ext cx="260280" cy="216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33" name="CustomShape 64"/>
          <p:cNvSpPr/>
          <p:nvPr/>
        </p:nvSpPr>
        <p:spPr>
          <a:xfrm>
            <a:off x="6776640" y="685800"/>
            <a:ext cx="59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334" name="CustomShape 65"/>
          <p:cNvSpPr/>
          <p:nvPr/>
        </p:nvSpPr>
        <p:spPr>
          <a:xfrm>
            <a:off x="6773400" y="1087560"/>
            <a:ext cx="1651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335" name="CustomShape 66"/>
          <p:cNvSpPr/>
          <p:nvPr/>
        </p:nvSpPr>
        <p:spPr>
          <a:xfrm>
            <a:off x="6835680" y="1552680"/>
            <a:ext cx="1260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Left atrium</a:t>
            </a:r>
            <a:endParaRPr/>
          </a:p>
        </p:txBody>
      </p:sp>
      <p:sp>
        <p:nvSpPr>
          <p:cNvPr id="336" name="CustomShape 67"/>
          <p:cNvSpPr/>
          <p:nvPr/>
        </p:nvSpPr>
        <p:spPr>
          <a:xfrm>
            <a:off x="6773400" y="1832040"/>
            <a:ext cx="1651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337" name="CustomShape 68"/>
          <p:cNvSpPr/>
          <p:nvPr/>
        </p:nvSpPr>
        <p:spPr>
          <a:xfrm>
            <a:off x="6772680" y="2558880"/>
            <a:ext cx="17676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Mitral (bicuspid)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338" name="CustomShape 69"/>
          <p:cNvSpPr/>
          <p:nvPr/>
        </p:nvSpPr>
        <p:spPr>
          <a:xfrm>
            <a:off x="6878520" y="3289320"/>
            <a:ext cx="1288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339" name="CustomShape 70"/>
          <p:cNvSpPr/>
          <p:nvPr/>
        </p:nvSpPr>
        <p:spPr>
          <a:xfrm>
            <a:off x="6876000" y="3686040"/>
            <a:ext cx="1816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valve</a:t>
            </a:r>
            <a:endParaRPr/>
          </a:p>
        </p:txBody>
      </p:sp>
      <p:sp>
        <p:nvSpPr>
          <p:cNvPr id="340" name="CustomShape 71"/>
          <p:cNvSpPr/>
          <p:nvPr/>
        </p:nvSpPr>
        <p:spPr>
          <a:xfrm>
            <a:off x="6975000" y="3932280"/>
            <a:ext cx="1502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Left ventricle</a:t>
            </a:r>
            <a:endParaRPr/>
          </a:p>
        </p:txBody>
      </p:sp>
      <p:sp>
        <p:nvSpPr>
          <p:cNvPr id="341" name="CustomShape 72"/>
          <p:cNvSpPr/>
          <p:nvPr/>
        </p:nvSpPr>
        <p:spPr>
          <a:xfrm>
            <a:off x="6888600" y="4203720"/>
            <a:ext cx="18039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Papillary muscle</a:t>
            </a:r>
            <a:endParaRPr/>
          </a:p>
        </p:txBody>
      </p:sp>
      <p:sp>
        <p:nvSpPr>
          <p:cNvPr id="342" name="CustomShape 73"/>
          <p:cNvSpPr/>
          <p:nvPr/>
        </p:nvSpPr>
        <p:spPr>
          <a:xfrm>
            <a:off x="6888240" y="4494240"/>
            <a:ext cx="1663200" cy="506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Interventricular</a:t>
            </a:r>
            <a:endParaRPr/>
          </a:p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septum</a:t>
            </a:r>
            <a:endParaRPr/>
          </a:p>
        </p:txBody>
      </p:sp>
      <p:sp>
        <p:nvSpPr>
          <p:cNvPr id="343" name="CustomShape 74"/>
          <p:cNvSpPr/>
          <p:nvPr/>
        </p:nvSpPr>
        <p:spPr>
          <a:xfrm>
            <a:off x="6887880" y="4971960"/>
            <a:ext cx="12448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Epicardium</a:t>
            </a:r>
            <a:endParaRPr/>
          </a:p>
        </p:txBody>
      </p:sp>
      <p:sp>
        <p:nvSpPr>
          <p:cNvPr id="344" name="CustomShape 75"/>
          <p:cNvSpPr/>
          <p:nvPr/>
        </p:nvSpPr>
        <p:spPr>
          <a:xfrm>
            <a:off x="6888240" y="5222880"/>
            <a:ext cx="1345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345" name="CustomShape 76"/>
          <p:cNvSpPr/>
          <p:nvPr/>
        </p:nvSpPr>
        <p:spPr>
          <a:xfrm>
            <a:off x="6887880" y="5479920"/>
            <a:ext cx="1461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Endocardium</a:t>
            </a:r>
            <a:endParaRPr/>
          </a:p>
        </p:txBody>
      </p:sp>
      <p:sp>
        <p:nvSpPr>
          <p:cNvPr id="346" name="CustomShape 77"/>
          <p:cNvSpPr/>
          <p:nvPr/>
        </p:nvSpPr>
        <p:spPr>
          <a:xfrm>
            <a:off x="578160" y="6064200"/>
            <a:ext cx="20721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(e) Frontal section</a:t>
            </a:r>
            <a:endParaRPr/>
          </a:p>
        </p:txBody>
      </p:sp>
      <p:sp>
        <p:nvSpPr>
          <p:cNvPr id="347" name="CustomShape 78"/>
          <p:cNvSpPr/>
          <p:nvPr/>
        </p:nvSpPr>
        <p:spPr>
          <a:xfrm>
            <a:off x="453240" y="1174680"/>
            <a:ext cx="2095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 vena cava</a:t>
            </a:r>
            <a:endParaRPr/>
          </a:p>
        </p:txBody>
      </p:sp>
      <p:sp>
        <p:nvSpPr>
          <p:cNvPr id="348" name="CustomShape 79"/>
          <p:cNvSpPr/>
          <p:nvPr/>
        </p:nvSpPr>
        <p:spPr>
          <a:xfrm>
            <a:off x="451800" y="1562040"/>
            <a:ext cx="1817640" cy="506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pulmonary</a:t>
            </a:r>
            <a:endParaRPr/>
          </a:p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349" name="CustomShape 80"/>
          <p:cNvSpPr/>
          <p:nvPr/>
        </p:nvSpPr>
        <p:spPr>
          <a:xfrm>
            <a:off x="452520" y="2003400"/>
            <a:ext cx="1816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trunk</a:t>
            </a:r>
            <a:endParaRPr/>
          </a:p>
        </p:txBody>
      </p:sp>
      <p:sp>
        <p:nvSpPr>
          <p:cNvPr id="350" name="CustomShape 81"/>
          <p:cNvSpPr/>
          <p:nvPr/>
        </p:nvSpPr>
        <p:spPr>
          <a:xfrm>
            <a:off x="510840" y="2363760"/>
            <a:ext cx="14320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Right atrium</a:t>
            </a:r>
            <a:endParaRPr/>
          </a:p>
        </p:txBody>
      </p:sp>
      <p:sp>
        <p:nvSpPr>
          <p:cNvPr id="351" name="CustomShape 82"/>
          <p:cNvSpPr/>
          <p:nvPr/>
        </p:nvSpPr>
        <p:spPr>
          <a:xfrm>
            <a:off x="451800" y="2798640"/>
            <a:ext cx="1817640" cy="506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pulmonary</a:t>
            </a:r>
            <a:endParaRPr/>
          </a:p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352" name="CustomShape 83"/>
          <p:cNvSpPr/>
          <p:nvPr/>
        </p:nvSpPr>
        <p:spPr>
          <a:xfrm>
            <a:off x="452520" y="3232080"/>
            <a:ext cx="1371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Fossa ovalis</a:t>
            </a:r>
            <a:endParaRPr/>
          </a:p>
        </p:txBody>
      </p:sp>
      <p:sp>
        <p:nvSpPr>
          <p:cNvPr id="353" name="CustomShape 84"/>
          <p:cNvSpPr/>
          <p:nvPr/>
        </p:nvSpPr>
        <p:spPr>
          <a:xfrm>
            <a:off x="453600" y="3549600"/>
            <a:ext cx="19929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Pectinate muscles</a:t>
            </a:r>
            <a:endParaRPr/>
          </a:p>
        </p:txBody>
      </p:sp>
      <p:sp>
        <p:nvSpPr>
          <p:cNvPr id="354" name="CustomShape 85"/>
          <p:cNvSpPr/>
          <p:nvPr/>
        </p:nvSpPr>
        <p:spPr>
          <a:xfrm>
            <a:off x="458280" y="3905280"/>
            <a:ext cx="1651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Tricuspid valve</a:t>
            </a:r>
            <a:endParaRPr/>
          </a:p>
        </p:txBody>
      </p:sp>
      <p:sp>
        <p:nvSpPr>
          <p:cNvPr id="355" name="CustomShape 86"/>
          <p:cNvSpPr/>
          <p:nvPr/>
        </p:nvSpPr>
        <p:spPr>
          <a:xfrm>
            <a:off x="535680" y="4214880"/>
            <a:ext cx="16743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Right ventricle</a:t>
            </a:r>
            <a:endParaRPr/>
          </a:p>
        </p:txBody>
      </p:sp>
      <p:sp>
        <p:nvSpPr>
          <p:cNvPr id="356" name="CustomShape 87"/>
          <p:cNvSpPr/>
          <p:nvPr/>
        </p:nvSpPr>
        <p:spPr>
          <a:xfrm>
            <a:off x="452520" y="4502160"/>
            <a:ext cx="2057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Chordae tendineae</a:t>
            </a:r>
            <a:endParaRPr/>
          </a:p>
        </p:txBody>
      </p:sp>
      <p:sp>
        <p:nvSpPr>
          <p:cNvPr id="357" name="CustomShape 88"/>
          <p:cNvSpPr/>
          <p:nvPr/>
        </p:nvSpPr>
        <p:spPr>
          <a:xfrm>
            <a:off x="460800" y="4829040"/>
            <a:ext cx="21178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Trabeculae carneae</a:t>
            </a:r>
            <a:endParaRPr/>
          </a:p>
        </p:txBody>
      </p:sp>
      <p:sp>
        <p:nvSpPr>
          <p:cNvPr id="358" name="CustomShape 89"/>
          <p:cNvSpPr/>
          <p:nvPr/>
        </p:nvSpPr>
        <p:spPr>
          <a:xfrm>
            <a:off x="453240" y="5165640"/>
            <a:ext cx="1942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Pathway of Blood Through the Heart </a:t>
            </a:r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heart is two side-by-side pumps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Right side is the pump for the pulmonary circuit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Vessels that carry blood to and from the lungs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Left side is the pump for the systemic circuit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Vessels that carry the blood to and from all body tissues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815832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18.5</a:t>
            </a:r>
            <a:endParaRPr/>
          </a:p>
        </p:txBody>
      </p:sp>
      <p:pic>
        <p:nvPicPr>
          <p:cNvPr id="36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85640"/>
            <a:ext cx="8229240" cy="5886000"/>
          </a:xfrm>
          <a:prstGeom prst="rect">
            <a:avLst/>
          </a:prstGeom>
          <a:ln w="9360">
            <a:noFill/>
          </a:ln>
        </p:spPr>
      </p:pic>
      <p:sp>
        <p:nvSpPr>
          <p:cNvPr id="363" name="CustomShape 2"/>
          <p:cNvSpPr/>
          <p:nvPr/>
        </p:nvSpPr>
        <p:spPr>
          <a:xfrm>
            <a:off x="5172120" y="576360"/>
            <a:ext cx="663120" cy="323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364" name="Line 3"/>
          <p:cNvSpPr/>
          <p:nvPr/>
        </p:nvSpPr>
        <p:spPr>
          <a:xfrm flipH="1">
            <a:off x="5114880" y="576000"/>
            <a:ext cx="527040" cy="257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65" name="Line 4"/>
          <p:cNvSpPr/>
          <p:nvPr/>
        </p:nvSpPr>
        <p:spPr>
          <a:xfrm flipH="1">
            <a:off x="5149800" y="5481360"/>
            <a:ext cx="3492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66" name="Line 5"/>
          <p:cNvSpPr/>
          <p:nvPr/>
        </p:nvSpPr>
        <p:spPr>
          <a:xfrm flipH="1">
            <a:off x="5111640" y="5481360"/>
            <a:ext cx="311040" cy="206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67" name="Line 6"/>
          <p:cNvSpPr/>
          <p:nvPr/>
        </p:nvSpPr>
        <p:spPr>
          <a:xfrm>
            <a:off x="5533920" y="2160360"/>
            <a:ext cx="3427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68" name="CustomShape 7"/>
          <p:cNvSpPr/>
          <p:nvPr/>
        </p:nvSpPr>
        <p:spPr>
          <a:xfrm>
            <a:off x="3235320" y="2030400"/>
            <a:ext cx="218880" cy="259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369" name="Line 8"/>
          <p:cNvSpPr/>
          <p:nvPr/>
        </p:nvSpPr>
        <p:spPr>
          <a:xfrm>
            <a:off x="5432400" y="2487600"/>
            <a:ext cx="4442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0" name="Line 9"/>
          <p:cNvSpPr/>
          <p:nvPr/>
        </p:nvSpPr>
        <p:spPr>
          <a:xfrm>
            <a:off x="4736880" y="2963520"/>
            <a:ext cx="16099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1" name="Line 10"/>
          <p:cNvSpPr/>
          <p:nvPr/>
        </p:nvSpPr>
        <p:spPr>
          <a:xfrm>
            <a:off x="4803480" y="3462120"/>
            <a:ext cx="15494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2" name="CustomShape 11"/>
          <p:cNvSpPr/>
          <p:nvPr/>
        </p:nvSpPr>
        <p:spPr>
          <a:xfrm>
            <a:off x="2498760" y="3116160"/>
            <a:ext cx="1342800" cy="4312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373" name="CustomShape 12"/>
          <p:cNvSpPr/>
          <p:nvPr/>
        </p:nvSpPr>
        <p:spPr>
          <a:xfrm>
            <a:off x="2746440" y="3703680"/>
            <a:ext cx="1615680" cy="263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374" name="Line 13"/>
          <p:cNvSpPr/>
          <p:nvPr/>
        </p:nvSpPr>
        <p:spPr>
          <a:xfrm>
            <a:off x="2543040" y="2646360"/>
            <a:ext cx="11397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5" name="Line 14"/>
          <p:cNvSpPr/>
          <p:nvPr/>
        </p:nvSpPr>
        <p:spPr>
          <a:xfrm>
            <a:off x="3482640" y="2646360"/>
            <a:ext cx="146160" cy="4759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6" name="CustomShape 15"/>
          <p:cNvSpPr/>
          <p:nvPr/>
        </p:nvSpPr>
        <p:spPr>
          <a:xfrm>
            <a:off x="1421640" y="5319720"/>
            <a:ext cx="1691280" cy="585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Oxygen-rich,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>
                <a:solidFill>
                  <a:srgbClr val="231f20"/>
                </a:solidFill>
                <a:latin typeface="Arial"/>
              </a:rPr>
              <a:t>-poor blood</a:t>
            </a:r>
            <a:endParaRPr/>
          </a:p>
        </p:txBody>
      </p:sp>
      <p:sp>
        <p:nvSpPr>
          <p:cNvPr id="377" name="CustomShape 16"/>
          <p:cNvSpPr/>
          <p:nvPr/>
        </p:nvSpPr>
        <p:spPr>
          <a:xfrm>
            <a:off x="1422360" y="5877000"/>
            <a:ext cx="1601280" cy="585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Oxygen-poor,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>
                <a:solidFill>
                  <a:srgbClr val="231f20"/>
                </a:solidFill>
                <a:latin typeface="Arial"/>
              </a:rPr>
              <a:t>-rich blood</a:t>
            </a:r>
            <a:endParaRPr/>
          </a:p>
        </p:txBody>
      </p:sp>
      <p:sp>
        <p:nvSpPr>
          <p:cNvPr id="378" name="CustomShape 17"/>
          <p:cNvSpPr/>
          <p:nvPr/>
        </p:nvSpPr>
        <p:spPr>
          <a:xfrm>
            <a:off x="5860080" y="458640"/>
            <a:ext cx="1614960" cy="10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 beds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lungs where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 exchange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occurs</a:t>
            </a:r>
            <a:endParaRPr/>
          </a:p>
        </p:txBody>
      </p:sp>
      <p:sp>
        <p:nvSpPr>
          <p:cNvPr id="379" name="CustomShape 18"/>
          <p:cNvSpPr/>
          <p:nvPr/>
        </p:nvSpPr>
        <p:spPr>
          <a:xfrm>
            <a:off x="5522040" y="5364000"/>
            <a:ext cx="232380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 beds of all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body tissues where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 exchange occurs</a:t>
            </a:r>
            <a:endParaRPr/>
          </a:p>
        </p:txBody>
      </p:sp>
      <p:sp>
        <p:nvSpPr>
          <p:cNvPr id="380" name="CustomShape 19"/>
          <p:cNvSpPr/>
          <p:nvPr/>
        </p:nvSpPr>
        <p:spPr>
          <a:xfrm>
            <a:off x="5899320" y="2017800"/>
            <a:ext cx="1828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veins</a:t>
            </a:r>
            <a:endParaRPr/>
          </a:p>
        </p:txBody>
      </p:sp>
      <p:sp>
        <p:nvSpPr>
          <p:cNvPr id="381" name="CustomShape 20"/>
          <p:cNvSpPr/>
          <p:nvPr/>
        </p:nvSpPr>
        <p:spPr>
          <a:xfrm>
            <a:off x="1109160" y="2138400"/>
            <a:ext cx="2069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 arteries</a:t>
            </a:r>
            <a:endParaRPr/>
          </a:p>
        </p:txBody>
      </p:sp>
      <p:sp>
        <p:nvSpPr>
          <p:cNvPr id="382" name="CustomShape 21"/>
          <p:cNvSpPr/>
          <p:nvPr/>
        </p:nvSpPr>
        <p:spPr>
          <a:xfrm>
            <a:off x="3910680" y="1550880"/>
            <a:ext cx="12204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Pulmonary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Circuit</a:t>
            </a:r>
            <a:endParaRPr/>
          </a:p>
        </p:txBody>
      </p:sp>
      <p:sp>
        <p:nvSpPr>
          <p:cNvPr id="383" name="CustomShape 22"/>
          <p:cNvSpPr/>
          <p:nvPr/>
        </p:nvSpPr>
        <p:spPr>
          <a:xfrm>
            <a:off x="4095000" y="3994200"/>
            <a:ext cx="10418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Systemic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Circuit</a:t>
            </a:r>
            <a:endParaRPr/>
          </a:p>
        </p:txBody>
      </p:sp>
      <p:sp>
        <p:nvSpPr>
          <p:cNvPr id="384" name="CustomShape 23"/>
          <p:cNvSpPr/>
          <p:nvPr/>
        </p:nvSpPr>
        <p:spPr>
          <a:xfrm>
            <a:off x="5901840" y="2344680"/>
            <a:ext cx="21409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 and branches</a:t>
            </a:r>
            <a:endParaRPr/>
          </a:p>
        </p:txBody>
      </p:sp>
      <p:sp>
        <p:nvSpPr>
          <p:cNvPr id="385" name="CustomShape 24"/>
          <p:cNvSpPr/>
          <p:nvPr/>
        </p:nvSpPr>
        <p:spPr>
          <a:xfrm>
            <a:off x="6362640" y="2827440"/>
            <a:ext cx="1180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atrium</a:t>
            </a:r>
            <a:endParaRPr/>
          </a:p>
        </p:txBody>
      </p:sp>
      <p:sp>
        <p:nvSpPr>
          <p:cNvPr id="386" name="CustomShape 25"/>
          <p:cNvSpPr/>
          <p:nvPr/>
        </p:nvSpPr>
        <p:spPr>
          <a:xfrm>
            <a:off x="4407120" y="3687840"/>
            <a:ext cx="583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Heart</a:t>
            </a:r>
            <a:endParaRPr/>
          </a:p>
        </p:txBody>
      </p:sp>
      <p:sp>
        <p:nvSpPr>
          <p:cNvPr id="387" name="CustomShape 26"/>
          <p:cNvSpPr/>
          <p:nvPr/>
        </p:nvSpPr>
        <p:spPr>
          <a:xfrm>
            <a:off x="6362640" y="3319560"/>
            <a:ext cx="1422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ventricle</a:t>
            </a:r>
            <a:endParaRPr/>
          </a:p>
        </p:txBody>
      </p:sp>
      <p:sp>
        <p:nvSpPr>
          <p:cNvPr id="388" name="CustomShape 27"/>
          <p:cNvSpPr/>
          <p:nvPr/>
        </p:nvSpPr>
        <p:spPr>
          <a:xfrm>
            <a:off x="1110960" y="3395520"/>
            <a:ext cx="1346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atrium</a:t>
            </a:r>
            <a:endParaRPr/>
          </a:p>
        </p:txBody>
      </p:sp>
      <p:sp>
        <p:nvSpPr>
          <p:cNvPr id="389" name="CustomShape 28"/>
          <p:cNvSpPr/>
          <p:nvPr/>
        </p:nvSpPr>
        <p:spPr>
          <a:xfrm>
            <a:off x="1111320" y="3830760"/>
            <a:ext cx="1587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ventricle</a:t>
            </a:r>
            <a:endParaRPr/>
          </a:p>
        </p:txBody>
      </p:sp>
      <p:sp>
        <p:nvSpPr>
          <p:cNvPr id="390" name="CustomShape 29"/>
          <p:cNvSpPr/>
          <p:nvPr/>
        </p:nvSpPr>
        <p:spPr>
          <a:xfrm>
            <a:off x="1144800" y="2487600"/>
            <a:ext cx="1355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Venae cavae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Pathway of Blood Through the Heart</a:t>
            </a:r>
            <a:endParaRPr/>
          </a:p>
        </p:txBody>
      </p:sp>
      <p:sp>
        <p:nvSpPr>
          <p:cNvPr id="3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Right atrium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tricuspid valve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right ventricle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Right ventricle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pulmonary semilunar valve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pulmonary trunk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pulmonary arteries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 lungs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Pathway of Blood Through the Heart</a:t>
            </a:r>
            <a:endParaRPr/>
          </a:p>
        </p:txBody>
      </p:sp>
      <p:sp>
        <p:nvSpPr>
          <p:cNvPr id="3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Lungs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pulmonary veins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left atrium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Left atrium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bicuspid valve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left ventricle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Left ventricle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aortic semilunar valve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aorta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Aorta </a:t>
            </a:r>
            <a:r>
              <a:rPr lang="en-US" sz="3200">
                <a:solidFill>
                  <a:srgbClr val="000000"/>
                </a:solidFill>
                <a:latin typeface="Wingdings"/>
              </a:rPr>
              <a:t>→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systemic circulation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Pathway of Blood Through the Heart</a:t>
            </a:r>
            <a:endParaRPr/>
          </a:p>
        </p:txBody>
      </p:sp>
      <p:sp>
        <p:nvSpPr>
          <p:cNvPr id="3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Equal volumes of blood are pumped to the pulmonary and systemic circuits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Pulmonary circuit is a short, low-pressure circulation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Systemic circuit blood encounters much resistance in the long pathways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Anatomy of the ventricles reflects these differences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Anatomy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Approximately the size of a fist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Location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 the mediastinum between second rib and fifth intercostal space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On the superior surface of diaphragm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Two-thirds to the left of the midsternal line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Anterior to the vertebral column, posterior to the sternum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Enclosed in pericardium, a double-walled sac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815832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18.6</a:t>
            </a:r>
            <a:endParaRPr/>
          </a:p>
        </p:txBody>
      </p:sp>
      <p:pic>
        <p:nvPicPr>
          <p:cNvPr id="398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399" name="Line 2"/>
          <p:cNvSpPr/>
          <p:nvPr/>
        </p:nvSpPr>
        <p:spPr>
          <a:xfrm>
            <a:off x="1555560" y="4989240"/>
            <a:ext cx="179388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00" name="CustomShape 3"/>
          <p:cNvSpPr/>
          <p:nvPr/>
        </p:nvSpPr>
        <p:spPr>
          <a:xfrm>
            <a:off x="2933640" y="4799160"/>
            <a:ext cx="1463400" cy="923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01" name="Line 4"/>
          <p:cNvSpPr/>
          <p:nvPr/>
        </p:nvSpPr>
        <p:spPr>
          <a:xfrm>
            <a:off x="6035400" y="3992400"/>
            <a:ext cx="110808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02" name="CustomShape 5"/>
          <p:cNvSpPr/>
          <p:nvPr/>
        </p:nvSpPr>
        <p:spPr>
          <a:xfrm>
            <a:off x="852120" y="4819680"/>
            <a:ext cx="9399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403" name="CustomShape 6"/>
          <p:cNvSpPr/>
          <p:nvPr/>
        </p:nvSpPr>
        <p:spPr>
          <a:xfrm>
            <a:off x="7326000" y="3795840"/>
            <a:ext cx="9399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404" name="CustomShape 7"/>
          <p:cNvSpPr/>
          <p:nvPr/>
        </p:nvSpPr>
        <p:spPr>
          <a:xfrm>
            <a:off x="972720" y="5556240"/>
            <a:ext cx="16639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septum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Coronary Circulation</a:t>
            </a:r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functional blood supply to the heart muscle itself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Arterial supply varies considerably and contains many anastomoses (junctions) among branches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Collateral routes provide additional routes for blood delivery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Coronary Circulation</a:t>
            </a:r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Arteries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Right and left coronary (in atrioventricular groove), marginal, circumflex, and anterior &amp; posterior interventricular arteries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Veins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Small cardiac, anterior cardiac, and great cardiac veins, Coronary sinus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18.7a</a:t>
            </a:r>
            <a:endParaRPr/>
          </a:p>
        </p:txBody>
      </p:sp>
      <p:pic>
        <p:nvPicPr>
          <p:cNvPr id="41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411" name="CustomShape 2"/>
          <p:cNvSpPr/>
          <p:nvPr/>
        </p:nvSpPr>
        <p:spPr>
          <a:xfrm>
            <a:off x="1873080" y="3181320"/>
            <a:ext cx="1834920" cy="558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2" name="CustomShape 3"/>
          <p:cNvSpPr/>
          <p:nvPr/>
        </p:nvSpPr>
        <p:spPr>
          <a:xfrm>
            <a:off x="2692440" y="1790640"/>
            <a:ext cx="2006280" cy="15235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3" name="Line 4"/>
          <p:cNvSpPr/>
          <p:nvPr/>
        </p:nvSpPr>
        <p:spPr>
          <a:xfrm flipH="1">
            <a:off x="1803240" y="2876400"/>
            <a:ext cx="11239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14" name="Line 5"/>
          <p:cNvSpPr/>
          <p:nvPr/>
        </p:nvSpPr>
        <p:spPr>
          <a:xfrm flipH="1" flipV="1">
            <a:off x="5330520" y="2654280"/>
            <a:ext cx="657360" cy="74916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415" name="CustomShape 6"/>
          <p:cNvSpPr/>
          <p:nvPr/>
        </p:nvSpPr>
        <p:spPr>
          <a:xfrm>
            <a:off x="3232080" y="4216320"/>
            <a:ext cx="647280" cy="8157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16" name="CustomShape 7"/>
          <p:cNvSpPr/>
          <p:nvPr/>
        </p:nvSpPr>
        <p:spPr>
          <a:xfrm>
            <a:off x="5229360" y="4064040"/>
            <a:ext cx="688680" cy="7426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17" name="CustomShape 8"/>
          <p:cNvSpPr/>
          <p:nvPr/>
        </p:nvSpPr>
        <p:spPr>
          <a:xfrm>
            <a:off x="4603680" y="3613320"/>
            <a:ext cx="1080" cy="167616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18" name="CustomShape 9"/>
          <p:cNvSpPr/>
          <p:nvPr/>
        </p:nvSpPr>
        <p:spPr>
          <a:xfrm>
            <a:off x="5676840" y="4140360"/>
            <a:ext cx="596520" cy="10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19" name="CustomShape 10"/>
          <p:cNvSpPr/>
          <p:nvPr/>
        </p:nvSpPr>
        <p:spPr>
          <a:xfrm>
            <a:off x="4334040" y="615960"/>
            <a:ext cx="958320" cy="4726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0" name="CustomShape 11"/>
          <p:cNvSpPr/>
          <p:nvPr/>
        </p:nvSpPr>
        <p:spPr>
          <a:xfrm>
            <a:off x="2174760" y="1025640"/>
            <a:ext cx="1177560" cy="43452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1" name="CustomShape 12"/>
          <p:cNvSpPr/>
          <p:nvPr/>
        </p:nvSpPr>
        <p:spPr>
          <a:xfrm>
            <a:off x="4743360" y="2251080"/>
            <a:ext cx="1523520" cy="6012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2" name="CustomShape 13"/>
          <p:cNvSpPr/>
          <p:nvPr/>
        </p:nvSpPr>
        <p:spPr>
          <a:xfrm>
            <a:off x="4962600" y="1574640"/>
            <a:ext cx="1310760" cy="37764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3" name="CustomShape 14"/>
          <p:cNvSpPr/>
          <p:nvPr/>
        </p:nvSpPr>
        <p:spPr>
          <a:xfrm>
            <a:off x="4346640" y="939960"/>
            <a:ext cx="1342800" cy="93960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4" name="CustomShape 15"/>
          <p:cNvSpPr/>
          <p:nvPr/>
        </p:nvSpPr>
        <p:spPr>
          <a:xfrm>
            <a:off x="5349960" y="2984400"/>
            <a:ext cx="844200" cy="4186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5" name="CustomShape 16"/>
          <p:cNvSpPr/>
          <p:nvPr/>
        </p:nvSpPr>
        <p:spPr>
          <a:xfrm>
            <a:off x="2660760" y="3425760"/>
            <a:ext cx="1720440" cy="10504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426" name="CustomShape 17"/>
          <p:cNvSpPr/>
          <p:nvPr/>
        </p:nvSpPr>
        <p:spPr>
          <a:xfrm>
            <a:off x="1978200" y="4336920"/>
            <a:ext cx="99180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Right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427" name="CustomShape 18"/>
          <p:cNvSpPr/>
          <p:nvPr/>
        </p:nvSpPr>
        <p:spPr>
          <a:xfrm>
            <a:off x="1177920" y="3549600"/>
            <a:ext cx="106488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Right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coronary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28" name="CustomShape 19"/>
          <p:cNvSpPr/>
          <p:nvPr/>
        </p:nvSpPr>
        <p:spPr>
          <a:xfrm>
            <a:off x="1127520" y="2730600"/>
            <a:ext cx="73728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Right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atrium</a:t>
            </a:r>
            <a:endParaRPr/>
          </a:p>
        </p:txBody>
      </p:sp>
      <p:sp>
        <p:nvSpPr>
          <p:cNvPr id="429" name="CustomShape 20"/>
          <p:cNvSpPr/>
          <p:nvPr/>
        </p:nvSpPr>
        <p:spPr>
          <a:xfrm>
            <a:off x="2532600" y="4878360"/>
            <a:ext cx="106488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Right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marginal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30" name="CustomShape 21"/>
          <p:cNvSpPr/>
          <p:nvPr/>
        </p:nvSpPr>
        <p:spPr>
          <a:xfrm>
            <a:off x="3940920" y="5219640"/>
            <a:ext cx="186480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Posterior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interventricular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31" name="CustomShape 22"/>
          <p:cNvSpPr/>
          <p:nvPr/>
        </p:nvSpPr>
        <p:spPr>
          <a:xfrm>
            <a:off x="6055560" y="4664160"/>
            <a:ext cx="186480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Anterior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interventricular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32" name="CustomShape 23"/>
          <p:cNvSpPr/>
          <p:nvPr/>
        </p:nvSpPr>
        <p:spPr>
          <a:xfrm>
            <a:off x="6297120" y="3241800"/>
            <a:ext cx="128592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Circumflex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33" name="CustomShape 24"/>
          <p:cNvSpPr/>
          <p:nvPr/>
        </p:nvSpPr>
        <p:spPr>
          <a:xfrm>
            <a:off x="6353280" y="2151000"/>
            <a:ext cx="106488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Left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coronary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artery</a:t>
            </a:r>
            <a:endParaRPr/>
          </a:p>
        </p:txBody>
      </p:sp>
      <p:sp>
        <p:nvSpPr>
          <p:cNvPr id="434" name="CustomShape 25"/>
          <p:cNvSpPr/>
          <p:nvPr/>
        </p:nvSpPr>
        <p:spPr>
          <a:xfrm>
            <a:off x="5324760" y="466560"/>
            <a:ext cx="6289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435" name="CustomShape 26"/>
          <p:cNvSpPr/>
          <p:nvPr/>
        </p:nvSpPr>
        <p:spPr>
          <a:xfrm>
            <a:off x="1127160" y="1631880"/>
            <a:ext cx="1514160" cy="80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Anastomosis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(junction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vessels)</a:t>
            </a:r>
            <a:endParaRPr/>
          </a:p>
        </p:txBody>
      </p:sp>
      <p:sp>
        <p:nvSpPr>
          <p:cNvPr id="436" name="CustomShape 27"/>
          <p:cNvSpPr/>
          <p:nvPr/>
        </p:nvSpPr>
        <p:spPr>
          <a:xfrm>
            <a:off x="6302520" y="3981600"/>
            <a:ext cx="99180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Left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437" name="CustomShape 28"/>
          <p:cNvSpPr/>
          <p:nvPr/>
        </p:nvSpPr>
        <p:spPr>
          <a:xfrm>
            <a:off x="1127160" y="860400"/>
            <a:ext cx="115380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438" name="CustomShape 29"/>
          <p:cNvSpPr/>
          <p:nvPr/>
        </p:nvSpPr>
        <p:spPr>
          <a:xfrm>
            <a:off x="1295640" y="6064200"/>
            <a:ext cx="37789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(a) The major coronary arteries</a:t>
            </a:r>
            <a:endParaRPr/>
          </a:p>
        </p:txBody>
      </p:sp>
      <p:sp>
        <p:nvSpPr>
          <p:cNvPr id="439" name="CustomShape 30"/>
          <p:cNvSpPr/>
          <p:nvPr/>
        </p:nvSpPr>
        <p:spPr>
          <a:xfrm>
            <a:off x="6302520" y="1419120"/>
            <a:ext cx="12463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Left atrium</a:t>
            </a:r>
            <a:endParaRPr/>
          </a:p>
        </p:txBody>
      </p:sp>
      <p:sp>
        <p:nvSpPr>
          <p:cNvPr id="440" name="CustomShape 31"/>
          <p:cNvSpPr/>
          <p:nvPr/>
        </p:nvSpPr>
        <p:spPr>
          <a:xfrm>
            <a:off x="5715360" y="784080"/>
            <a:ext cx="124632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806292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18.7b</a:t>
            </a:r>
            <a:endParaRPr/>
          </a:p>
        </p:txBody>
      </p:sp>
      <p:pic>
        <p:nvPicPr>
          <p:cNvPr id="44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443" name="CustomShape 2"/>
          <p:cNvSpPr/>
          <p:nvPr/>
        </p:nvSpPr>
        <p:spPr>
          <a:xfrm>
            <a:off x="2371680" y="1592280"/>
            <a:ext cx="1028520" cy="108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44" name="CustomShape 3"/>
          <p:cNvSpPr/>
          <p:nvPr/>
        </p:nvSpPr>
        <p:spPr>
          <a:xfrm>
            <a:off x="2463840" y="3227400"/>
            <a:ext cx="1564920" cy="1548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45" name="Line 4"/>
          <p:cNvSpPr/>
          <p:nvPr/>
        </p:nvSpPr>
        <p:spPr>
          <a:xfrm flipH="1" flipV="1">
            <a:off x="2657160" y="3227040"/>
            <a:ext cx="1092240" cy="56520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446" name="Line 5"/>
          <p:cNvSpPr/>
          <p:nvPr/>
        </p:nvSpPr>
        <p:spPr>
          <a:xfrm>
            <a:off x="3746160" y="4417920"/>
            <a:ext cx="1800" cy="8856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47" name="CustomShape 6"/>
          <p:cNvSpPr/>
          <p:nvPr/>
        </p:nvSpPr>
        <p:spPr>
          <a:xfrm>
            <a:off x="4917960" y="4379760"/>
            <a:ext cx="164880" cy="14504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48" name="CustomShape 7"/>
          <p:cNvSpPr/>
          <p:nvPr/>
        </p:nvSpPr>
        <p:spPr>
          <a:xfrm>
            <a:off x="4692600" y="3363840"/>
            <a:ext cx="1765080" cy="8186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49" name="CustomShape 8"/>
          <p:cNvSpPr/>
          <p:nvPr/>
        </p:nvSpPr>
        <p:spPr>
          <a:xfrm>
            <a:off x="5184720" y="3094200"/>
            <a:ext cx="1272960" cy="31068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50" name="Line 9"/>
          <p:cNvSpPr/>
          <p:nvPr/>
        </p:nvSpPr>
        <p:spPr>
          <a:xfrm flipH="1" flipV="1">
            <a:off x="5711760" y="2900160"/>
            <a:ext cx="523800" cy="19368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451" name="CustomShape 10"/>
          <p:cNvSpPr/>
          <p:nvPr/>
        </p:nvSpPr>
        <p:spPr>
          <a:xfrm>
            <a:off x="1248120" y="1405080"/>
            <a:ext cx="1273680" cy="607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452" name="CustomShape 11"/>
          <p:cNvSpPr/>
          <p:nvPr/>
        </p:nvSpPr>
        <p:spPr>
          <a:xfrm>
            <a:off x="1299600" y="3041640"/>
            <a:ext cx="1080000" cy="895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Anterior</a:t>
            </a:r>
            <a:endParaRPr/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cardiac</a:t>
            </a:r>
            <a:endParaRPr/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vein</a:t>
            </a:r>
            <a:r>
              <a:rPr lang="en-US" sz="2100">
                <a:solidFill>
                  <a:srgbClr val="000000"/>
                </a:solidFill>
                <a:latin typeface="Arial Black"/>
              </a:rPr>
              <a:t>s</a:t>
            </a:r>
            <a:endParaRPr/>
          </a:p>
        </p:txBody>
      </p:sp>
      <p:sp>
        <p:nvSpPr>
          <p:cNvPr id="453" name="CustomShape 12"/>
          <p:cNvSpPr/>
          <p:nvPr/>
        </p:nvSpPr>
        <p:spPr>
          <a:xfrm>
            <a:off x="2249640" y="5280120"/>
            <a:ext cx="2445480" cy="319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Small cardiac vein</a:t>
            </a:r>
            <a:endParaRPr/>
          </a:p>
        </p:txBody>
      </p:sp>
      <p:sp>
        <p:nvSpPr>
          <p:cNvPr id="454" name="CustomShape 13"/>
          <p:cNvSpPr/>
          <p:nvPr/>
        </p:nvSpPr>
        <p:spPr>
          <a:xfrm>
            <a:off x="5246640" y="5675400"/>
            <a:ext cx="2587320" cy="319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Middle cardiac vein</a:t>
            </a:r>
            <a:endParaRPr/>
          </a:p>
        </p:txBody>
      </p:sp>
      <p:sp>
        <p:nvSpPr>
          <p:cNvPr id="455" name="CustomShape 14"/>
          <p:cNvSpPr/>
          <p:nvPr/>
        </p:nvSpPr>
        <p:spPr>
          <a:xfrm>
            <a:off x="6557400" y="2925720"/>
            <a:ext cx="967320" cy="895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Great</a:t>
            </a:r>
            <a:endParaRPr/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cardiac</a:t>
            </a:r>
            <a:endParaRPr/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vein</a:t>
            </a:r>
            <a:endParaRPr/>
          </a:p>
        </p:txBody>
      </p:sp>
      <p:sp>
        <p:nvSpPr>
          <p:cNvPr id="456" name="CustomShape 15"/>
          <p:cNvSpPr/>
          <p:nvPr/>
        </p:nvSpPr>
        <p:spPr>
          <a:xfrm>
            <a:off x="6543720" y="4017960"/>
            <a:ext cx="1217160" cy="607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Coronary</a:t>
            </a:r>
            <a:endParaRPr/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sinus</a:t>
            </a:r>
            <a:endParaRPr/>
          </a:p>
        </p:txBody>
      </p:sp>
      <p:sp>
        <p:nvSpPr>
          <p:cNvPr id="457" name="CustomShape 16"/>
          <p:cNvSpPr/>
          <p:nvPr/>
        </p:nvSpPr>
        <p:spPr>
          <a:xfrm>
            <a:off x="1411920" y="6027840"/>
            <a:ext cx="3657240" cy="319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(b) The major cardiac veins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806292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18.4d</a:t>
            </a:r>
            <a:endParaRPr/>
          </a:p>
        </p:txBody>
      </p:sp>
      <p:pic>
        <p:nvPicPr>
          <p:cNvPr id="459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73040"/>
            <a:ext cx="8229240" cy="5911560"/>
          </a:xfrm>
          <a:prstGeom prst="rect">
            <a:avLst/>
          </a:prstGeom>
          <a:ln w="9360">
            <a:noFill/>
          </a:ln>
        </p:spPr>
      </p:pic>
      <p:sp>
        <p:nvSpPr>
          <p:cNvPr id="460" name="Line 2"/>
          <p:cNvSpPr/>
          <p:nvPr/>
        </p:nvSpPr>
        <p:spPr>
          <a:xfrm flipH="1">
            <a:off x="1101600" y="1116000"/>
            <a:ext cx="278748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61" name="CustomShape 3"/>
          <p:cNvSpPr/>
          <p:nvPr/>
        </p:nvSpPr>
        <p:spPr>
          <a:xfrm>
            <a:off x="2184480" y="1417680"/>
            <a:ext cx="948960" cy="3045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2" name="CustomShape 4"/>
          <p:cNvSpPr/>
          <p:nvPr/>
        </p:nvSpPr>
        <p:spPr>
          <a:xfrm>
            <a:off x="2149560" y="2004840"/>
            <a:ext cx="1479240" cy="2091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3" name="CustomShape 5"/>
          <p:cNvSpPr/>
          <p:nvPr/>
        </p:nvSpPr>
        <p:spPr>
          <a:xfrm>
            <a:off x="1990800" y="2563920"/>
            <a:ext cx="812520" cy="11700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4" name="CustomShape 6"/>
          <p:cNvSpPr/>
          <p:nvPr/>
        </p:nvSpPr>
        <p:spPr>
          <a:xfrm>
            <a:off x="1905120" y="2868480"/>
            <a:ext cx="1460160" cy="30744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5" name="CustomShape 7"/>
          <p:cNvSpPr/>
          <p:nvPr/>
        </p:nvSpPr>
        <p:spPr>
          <a:xfrm>
            <a:off x="1968480" y="3116160"/>
            <a:ext cx="1180800" cy="3646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6" name="Line 8"/>
          <p:cNvSpPr/>
          <p:nvPr/>
        </p:nvSpPr>
        <p:spPr>
          <a:xfrm flipH="1">
            <a:off x="2041200" y="4100400"/>
            <a:ext cx="74304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67" name="Line 9"/>
          <p:cNvSpPr/>
          <p:nvPr/>
        </p:nvSpPr>
        <p:spPr>
          <a:xfrm flipH="1">
            <a:off x="2155680" y="4700520"/>
            <a:ext cx="89856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68" name="CustomShape 10"/>
          <p:cNvSpPr/>
          <p:nvPr/>
        </p:nvSpPr>
        <p:spPr>
          <a:xfrm>
            <a:off x="1047600" y="5313240"/>
            <a:ext cx="1612440" cy="8157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469" name="Line 11"/>
          <p:cNvSpPr/>
          <p:nvPr/>
        </p:nvSpPr>
        <p:spPr>
          <a:xfrm>
            <a:off x="4902120" y="1188720"/>
            <a:ext cx="125388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0" name="Line 12"/>
          <p:cNvSpPr/>
          <p:nvPr/>
        </p:nvSpPr>
        <p:spPr>
          <a:xfrm flipH="1">
            <a:off x="4330440" y="1579320"/>
            <a:ext cx="182556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1" name="Line 13"/>
          <p:cNvSpPr/>
          <p:nvPr/>
        </p:nvSpPr>
        <p:spPr>
          <a:xfrm>
            <a:off x="4695480" y="1957320"/>
            <a:ext cx="1460520" cy="144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2" name="Line 14"/>
          <p:cNvSpPr/>
          <p:nvPr/>
        </p:nvSpPr>
        <p:spPr>
          <a:xfrm>
            <a:off x="5644800" y="2652480"/>
            <a:ext cx="51120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3" name="Line 15"/>
          <p:cNvSpPr/>
          <p:nvPr/>
        </p:nvSpPr>
        <p:spPr>
          <a:xfrm flipH="1">
            <a:off x="5365440" y="3176280"/>
            <a:ext cx="79056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4" name="Line 16"/>
          <p:cNvSpPr/>
          <p:nvPr/>
        </p:nvSpPr>
        <p:spPr>
          <a:xfrm>
            <a:off x="5603760" y="3954240"/>
            <a:ext cx="546120" cy="18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75" name="Line 17"/>
          <p:cNvSpPr/>
          <p:nvPr/>
        </p:nvSpPr>
        <p:spPr>
          <a:xfrm flipH="1" flipV="1">
            <a:off x="4012920" y="3354120"/>
            <a:ext cx="2140200" cy="29232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476" name="CustomShape 18"/>
          <p:cNvSpPr/>
          <p:nvPr/>
        </p:nvSpPr>
        <p:spPr>
          <a:xfrm>
            <a:off x="4406760" y="4265640"/>
            <a:ext cx="1749240" cy="24408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477" name="CustomShape 19"/>
          <p:cNvSpPr/>
          <p:nvPr/>
        </p:nvSpPr>
        <p:spPr>
          <a:xfrm>
            <a:off x="4057560" y="4576680"/>
            <a:ext cx="2095200" cy="100944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478" name="CustomShape 20"/>
          <p:cNvSpPr/>
          <p:nvPr/>
        </p:nvSpPr>
        <p:spPr>
          <a:xfrm>
            <a:off x="4292640" y="5624640"/>
            <a:ext cx="1860120" cy="25380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479" name="Line 21"/>
          <p:cNvSpPr/>
          <p:nvPr/>
        </p:nvSpPr>
        <p:spPr>
          <a:xfrm>
            <a:off x="2422440" y="2004840"/>
            <a:ext cx="1400040" cy="60624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480" name="Line 22"/>
          <p:cNvSpPr/>
          <p:nvPr/>
        </p:nvSpPr>
        <p:spPr>
          <a:xfrm flipV="1">
            <a:off x="4749480" y="1960560"/>
            <a:ext cx="1016280" cy="43812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481" name="Line 23"/>
          <p:cNvSpPr/>
          <p:nvPr/>
        </p:nvSpPr>
        <p:spPr>
          <a:xfrm flipH="1">
            <a:off x="1091880" y="1106280"/>
            <a:ext cx="2787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2" name="CustomShape 24"/>
          <p:cNvSpPr/>
          <p:nvPr/>
        </p:nvSpPr>
        <p:spPr>
          <a:xfrm>
            <a:off x="2174760" y="1407960"/>
            <a:ext cx="948960" cy="304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3" name="CustomShape 25"/>
          <p:cNvSpPr/>
          <p:nvPr/>
        </p:nvSpPr>
        <p:spPr>
          <a:xfrm>
            <a:off x="2139840" y="1995480"/>
            <a:ext cx="1479240" cy="209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4" name="CustomShape 26"/>
          <p:cNvSpPr/>
          <p:nvPr/>
        </p:nvSpPr>
        <p:spPr>
          <a:xfrm>
            <a:off x="1981080" y="2554200"/>
            <a:ext cx="812520" cy="117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5" name="CustomShape 27"/>
          <p:cNvSpPr/>
          <p:nvPr/>
        </p:nvSpPr>
        <p:spPr>
          <a:xfrm>
            <a:off x="1895400" y="2859120"/>
            <a:ext cx="1460160" cy="3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6" name="CustomShape 28"/>
          <p:cNvSpPr/>
          <p:nvPr/>
        </p:nvSpPr>
        <p:spPr>
          <a:xfrm>
            <a:off x="1959120" y="3106800"/>
            <a:ext cx="1180800" cy="364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7" name="Line 29"/>
          <p:cNvSpPr/>
          <p:nvPr/>
        </p:nvSpPr>
        <p:spPr>
          <a:xfrm flipH="1">
            <a:off x="2031840" y="4090680"/>
            <a:ext cx="7430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8" name="Line 30"/>
          <p:cNvSpPr/>
          <p:nvPr/>
        </p:nvSpPr>
        <p:spPr>
          <a:xfrm flipH="1">
            <a:off x="2162160" y="4690800"/>
            <a:ext cx="8823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89" name="CustomShape 31"/>
          <p:cNvSpPr/>
          <p:nvPr/>
        </p:nvSpPr>
        <p:spPr>
          <a:xfrm>
            <a:off x="1038240" y="5303880"/>
            <a:ext cx="1612440" cy="815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90" name="Line 32"/>
          <p:cNvSpPr/>
          <p:nvPr/>
        </p:nvSpPr>
        <p:spPr>
          <a:xfrm>
            <a:off x="4892400" y="1179360"/>
            <a:ext cx="12542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1" name="Line 33"/>
          <p:cNvSpPr/>
          <p:nvPr/>
        </p:nvSpPr>
        <p:spPr>
          <a:xfrm flipH="1">
            <a:off x="4321080" y="1569960"/>
            <a:ext cx="1825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2" name="Line 34"/>
          <p:cNvSpPr/>
          <p:nvPr/>
        </p:nvSpPr>
        <p:spPr>
          <a:xfrm>
            <a:off x="4686120" y="1947600"/>
            <a:ext cx="1460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3" name="Line 35"/>
          <p:cNvSpPr/>
          <p:nvPr/>
        </p:nvSpPr>
        <p:spPr>
          <a:xfrm>
            <a:off x="5635440" y="2643120"/>
            <a:ext cx="5112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4" name="Line 36"/>
          <p:cNvSpPr/>
          <p:nvPr/>
        </p:nvSpPr>
        <p:spPr>
          <a:xfrm flipH="1">
            <a:off x="5356080" y="3166920"/>
            <a:ext cx="790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5" name="Line 37"/>
          <p:cNvSpPr/>
          <p:nvPr/>
        </p:nvSpPr>
        <p:spPr>
          <a:xfrm>
            <a:off x="5594040" y="3944880"/>
            <a:ext cx="546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6" name="Line 38"/>
          <p:cNvSpPr/>
          <p:nvPr/>
        </p:nvSpPr>
        <p:spPr>
          <a:xfrm flipH="1" flipV="1">
            <a:off x="4003560" y="3344760"/>
            <a:ext cx="2139840" cy="291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7" name="CustomShape 39"/>
          <p:cNvSpPr/>
          <p:nvPr/>
        </p:nvSpPr>
        <p:spPr>
          <a:xfrm>
            <a:off x="4397400" y="4255920"/>
            <a:ext cx="1749240" cy="244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98" name="CustomShape 40"/>
          <p:cNvSpPr/>
          <p:nvPr/>
        </p:nvSpPr>
        <p:spPr>
          <a:xfrm>
            <a:off x="4048200" y="4567320"/>
            <a:ext cx="2095200" cy="1009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99" name="CustomShape 41"/>
          <p:cNvSpPr/>
          <p:nvPr/>
        </p:nvSpPr>
        <p:spPr>
          <a:xfrm>
            <a:off x="4282920" y="5614920"/>
            <a:ext cx="1860120" cy="253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00" name="Line 42"/>
          <p:cNvSpPr/>
          <p:nvPr/>
        </p:nvSpPr>
        <p:spPr>
          <a:xfrm>
            <a:off x="2412720" y="1995480"/>
            <a:ext cx="1400400" cy="6062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01" name="Line 43"/>
          <p:cNvSpPr/>
          <p:nvPr/>
        </p:nvSpPr>
        <p:spPr>
          <a:xfrm flipV="1">
            <a:off x="4740120" y="1950840"/>
            <a:ext cx="1015920" cy="438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02" name="CustomShape 44"/>
          <p:cNvSpPr/>
          <p:nvPr/>
        </p:nvSpPr>
        <p:spPr>
          <a:xfrm>
            <a:off x="4076640" y="6059520"/>
            <a:ext cx="2927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(d) Posterior surface view</a:t>
            </a:r>
            <a:endParaRPr/>
          </a:p>
        </p:txBody>
      </p:sp>
      <p:sp>
        <p:nvSpPr>
          <p:cNvPr id="503" name="CustomShape 45"/>
          <p:cNvSpPr/>
          <p:nvPr/>
        </p:nvSpPr>
        <p:spPr>
          <a:xfrm>
            <a:off x="453600" y="960480"/>
            <a:ext cx="5907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504" name="CustomShape 46"/>
          <p:cNvSpPr/>
          <p:nvPr/>
        </p:nvSpPr>
        <p:spPr>
          <a:xfrm>
            <a:off x="450360" y="1293840"/>
            <a:ext cx="165168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pulmonary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05" name="CustomShape 47"/>
          <p:cNvSpPr/>
          <p:nvPr/>
        </p:nvSpPr>
        <p:spPr>
          <a:xfrm>
            <a:off x="450360" y="1884240"/>
            <a:ext cx="165168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pulmonary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506" name="CustomShape 48"/>
          <p:cNvSpPr/>
          <p:nvPr/>
        </p:nvSpPr>
        <p:spPr>
          <a:xfrm>
            <a:off x="452520" y="2441520"/>
            <a:ext cx="145656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Auricle of left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atrium</a:t>
            </a:r>
            <a:endParaRPr/>
          </a:p>
        </p:txBody>
      </p:sp>
      <p:sp>
        <p:nvSpPr>
          <p:cNvPr id="507" name="CustomShape 49"/>
          <p:cNvSpPr/>
          <p:nvPr/>
        </p:nvSpPr>
        <p:spPr>
          <a:xfrm>
            <a:off x="512640" y="2992320"/>
            <a:ext cx="12600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Left atrium</a:t>
            </a:r>
            <a:endParaRPr/>
          </a:p>
        </p:txBody>
      </p:sp>
      <p:sp>
        <p:nvSpPr>
          <p:cNvPr id="508" name="CustomShape 50"/>
          <p:cNvSpPr/>
          <p:nvPr/>
        </p:nvSpPr>
        <p:spPr>
          <a:xfrm>
            <a:off x="451800" y="3327480"/>
            <a:ext cx="145944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Great cardiac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509" name="CustomShape 51"/>
          <p:cNvSpPr/>
          <p:nvPr/>
        </p:nvSpPr>
        <p:spPr>
          <a:xfrm>
            <a:off x="450720" y="3963960"/>
            <a:ext cx="162576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Posterior vein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left ventricle</a:t>
            </a:r>
            <a:endParaRPr/>
          </a:p>
        </p:txBody>
      </p:sp>
      <p:sp>
        <p:nvSpPr>
          <p:cNvPr id="510" name="CustomShape 52"/>
          <p:cNvSpPr/>
          <p:nvPr/>
        </p:nvSpPr>
        <p:spPr>
          <a:xfrm>
            <a:off x="537480" y="4530600"/>
            <a:ext cx="1502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Left ventricle</a:t>
            </a:r>
            <a:endParaRPr/>
          </a:p>
        </p:txBody>
      </p:sp>
      <p:sp>
        <p:nvSpPr>
          <p:cNvPr id="511" name="CustomShape 53"/>
          <p:cNvSpPr/>
          <p:nvPr/>
        </p:nvSpPr>
        <p:spPr>
          <a:xfrm>
            <a:off x="453600" y="5153040"/>
            <a:ext cx="552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Apex</a:t>
            </a:r>
            <a:endParaRPr/>
          </a:p>
        </p:txBody>
      </p:sp>
      <p:sp>
        <p:nvSpPr>
          <p:cNvPr id="512" name="CustomShape 54"/>
          <p:cNvSpPr/>
          <p:nvPr/>
        </p:nvSpPr>
        <p:spPr>
          <a:xfrm>
            <a:off x="6166440" y="1050840"/>
            <a:ext cx="2095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 vena cava</a:t>
            </a:r>
            <a:endParaRPr/>
          </a:p>
        </p:txBody>
      </p:sp>
      <p:sp>
        <p:nvSpPr>
          <p:cNvPr id="513" name="CustomShape 55"/>
          <p:cNvSpPr/>
          <p:nvPr/>
        </p:nvSpPr>
        <p:spPr>
          <a:xfrm>
            <a:off x="6165720" y="1414440"/>
            <a:ext cx="2514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pulmonary artery</a:t>
            </a:r>
            <a:endParaRPr/>
          </a:p>
        </p:txBody>
      </p:sp>
      <p:sp>
        <p:nvSpPr>
          <p:cNvPr id="514" name="CustomShape 56"/>
          <p:cNvSpPr/>
          <p:nvPr/>
        </p:nvSpPr>
        <p:spPr>
          <a:xfrm>
            <a:off x="6164640" y="1792440"/>
            <a:ext cx="24656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pulmonary veins</a:t>
            </a:r>
            <a:endParaRPr/>
          </a:p>
        </p:txBody>
      </p:sp>
      <p:sp>
        <p:nvSpPr>
          <p:cNvPr id="515" name="CustomShape 57"/>
          <p:cNvSpPr/>
          <p:nvPr/>
        </p:nvSpPr>
        <p:spPr>
          <a:xfrm>
            <a:off x="6224040" y="2506680"/>
            <a:ext cx="14320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Right atrium</a:t>
            </a:r>
            <a:endParaRPr/>
          </a:p>
        </p:txBody>
      </p:sp>
      <p:sp>
        <p:nvSpPr>
          <p:cNvPr id="516" name="CustomShape 58"/>
          <p:cNvSpPr/>
          <p:nvPr/>
        </p:nvSpPr>
        <p:spPr>
          <a:xfrm>
            <a:off x="6166440" y="3005280"/>
            <a:ext cx="19425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517" name="CustomShape 59"/>
          <p:cNvSpPr/>
          <p:nvPr/>
        </p:nvSpPr>
        <p:spPr>
          <a:xfrm>
            <a:off x="6165720" y="3822840"/>
            <a:ext cx="23238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coronary artery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(in coronary sulcus)</a:t>
            </a:r>
            <a:endParaRPr/>
          </a:p>
        </p:txBody>
      </p:sp>
      <p:sp>
        <p:nvSpPr>
          <p:cNvPr id="518" name="CustomShape 60"/>
          <p:cNvSpPr/>
          <p:nvPr/>
        </p:nvSpPr>
        <p:spPr>
          <a:xfrm>
            <a:off x="6165720" y="3481560"/>
            <a:ext cx="1676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Coronary sinus</a:t>
            </a:r>
            <a:endParaRPr/>
          </a:p>
        </p:txBody>
      </p:sp>
      <p:sp>
        <p:nvSpPr>
          <p:cNvPr id="519" name="CustomShape 61"/>
          <p:cNvSpPr/>
          <p:nvPr/>
        </p:nvSpPr>
        <p:spPr>
          <a:xfrm>
            <a:off x="6166080" y="4387680"/>
            <a:ext cx="252792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Posterior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 (in posterior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interventricular sulcus)</a:t>
            </a:r>
            <a:endParaRPr/>
          </a:p>
        </p:txBody>
      </p:sp>
      <p:sp>
        <p:nvSpPr>
          <p:cNvPr id="520" name="CustomShape 62"/>
          <p:cNvSpPr/>
          <p:nvPr/>
        </p:nvSpPr>
        <p:spPr>
          <a:xfrm>
            <a:off x="6165360" y="5418000"/>
            <a:ext cx="2108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Middle cardiac vein</a:t>
            </a:r>
            <a:endParaRPr/>
          </a:p>
        </p:txBody>
      </p:sp>
      <p:sp>
        <p:nvSpPr>
          <p:cNvPr id="521" name="CustomShape 63"/>
          <p:cNvSpPr/>
          <p:nvPr/>
        </p:nvSpPr>
        <p:spPr>
          <a:xfrm>
            <a:off x="6248880" y="5729400"/>
            <a:ext cx="167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Right ventricle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</a:t>
            </a:r>
            <a:endParaRPr/>
          </a:p>
        </p:txBody>
      </p:sp>
      <p:sp>
        <p:nvSpPr>
          <p:cNvPr id="5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Angina pectoris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Thoracic pain caused by a fleeting deficiency in blood delivery to the myocardium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Cells are weakened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Myocardial infarction (heart attack)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Prolonged coronary blockage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Areas of cell death are repaired with noncontractile scar tissue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Valves</a:t>
            </a:r>
            <a:endParaRPr/>
          </a:p>
        </p:txBody>
      </p:sp>
      <p:sp>
        <p:nvSpPr>
          <p:cNvPr id="5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Ensure unidirectional blood flow through the heart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Atrioventricular (AV) valves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Prevent backflow into the atria when ventricles contract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Tricuspid valve (right)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Mitral valve (left)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Chordae tendineae anchor AV valve cusps to papillary muscles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Valves</a:t>
            </a:r>
            <a:endParaRPr/>
          </a:p>
        </p:txBody>
      </p:sp>
      <p:sp>
        <p:nvSpPr>
          <p:cNvPr id="5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Semilunar (SL) valves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Prevent backflow into the ventricles when ventricles relax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Aortic semilunar valve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Pulmonary semilunar valve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18.8a</a:t>
            </a:r>
            <a:endParaRPr/>
          </a:p>
        </p:txBody>
      </p:sp>
      <p:pic>
        <p:nvPicPr>
          <p:cNvPr id="529" name="Picture 55" descr=""/>
          <p:cNvPicPr/>
          <p:nvPr/>
        </p:nvPicPr>
        <p:blipFill>
          <a:blip r:embed="rId1"/>
          <a:srcRect l="0" t="0" r="0" b="4629"/>
          <a:stretch>
            <a:fillRect/>
          </a:stretch>
        </p:blipFill>
        <p:spPr>
          <a:xfrm>
            <a:off x="330120" y="403200"/>
            <a:ext cx="8483400" cy="6043320"/>
          </a:xfrm>
          <a:prstGeom prst="rect">
            <a:avLst/>
          </a:prstGeom>
          <a:ln w="9360">
            <a:noFill/>
          </a:ln>
        </p:spPr>
      </p:pic>
      <p:sp>
        <p:nvSpPr>
          <p:cNvPr id="530" name="CustomShape 2"/>
          <p:cNvSpPr/>
          <p:nvPr/>
        </p:nvSpPr>
        <p:spPr>
          <a:xfrm>
            <a:off x="1228680" y="2128680"/>
            <a:ext cx="5673240" cy="428400"/>
          </a:xfrm>
          <a:prstGeom prst="rect">
            <a:avLst/>
          </a:prstGeom>
          <a:noFill/>
          <a:ln w="41400">
            <a:solidFill>
              <a:srgbClr val="ffffff"/>
            </a:solidFill>
            <a:round/>
          </a:ln>
        </p:spPr>
      </p:sp>
      <p:sp>
        <p:nvSpPr>
          <p:cNvPr id="531" name="CustomShape 3"/>
          <p:cNvSpPr/>
          <p:nvPr/>
        </p:nvSpPr>
        <p:spPr>
          <a:xfrm>
            <a:off x="1724040" y="1141560"/>
            <a:ext cx="3393720" cy="812520"/>
          </a:xfrm>
          <a:prstGeom prst="rect">
            <a:avLst/>
          </a:prstGeom>
          <a:noFill/>
          <a:ln w="41400">
            <a:solidFill>
              <a:srgbClr val="ffffff"/>
            </a:solidFill>
            <a:round/>
          </a:ln>
        </p:spPr>
      </p:sp>
      <p:sp>
        <p:nvSpPr>
          <p:cNvPr id="532" name="CustomShape 4"/>
          <p:cNvSpPr/>
          <p:nvPr/>
        </p:nvSpPr>
        <p:spPr>
          <a:xfrm>
            <a:off x="1625760" y="4710240"/>
            <a:ext cx="720360" cy="812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3" name="CustomShape 5"/>
          <p:cNvSpPr/>
          <p:nvPr/>
        </p:nvSpPr>
        <p:spPr>
          <a:xfrm>
            <a:off x="1670040" y="5002200"/>
            <a:ext cx="676080" cy="663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4" name="CustomShape 6"/>
          <p:cNvSpPr/>
          <p:nvPr/>
        </p:nvSpPr>
        <p:spPr>
          <a:xfrm>
            <a:off x="2063880" y="5297400"/>
            <a:ext cx="275760" cy="145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35" name="Line 7"/>
          <p:cNvSpPr/>
          <p:nvPr/>
        </p:nvSpPr>
        <p:spPr>
          <a:xfrm flipH="1">
            <a:off x="1768320" y="5811480"/>
            <a:ext cx="5745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36" name="Line 8"/>
          <p:cNvSpPr/>
          <p:nvPr/>
        </p:nvSpPr>
        <p:spPr>
          <a:xfrm flipH="1">
            <a:off x="1508040" y="6091200"/>
            <a:ext cx="8380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37" name="CustomShape 9"/>
          <p:cNvSpPr/>
          <p:nvPr/>
        </p:nvSpPr>
        <p:spPr>
          <a:xfrm>
            <a:off x="2079720" y="684360"/>
            <a:ext cx="2311200" cy="396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8" name="CustomShape 10"/>
          <p:cNvSpPr/>
          <p:nvPr/>
        </p:nvSpPr>
        <p:spPr>
          <a:xfrm>
            <a:off x="1714680" y="1131840"/>
            <a:ext cx="3393720" cy="8125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9" name="CustomShape 11"/>
          <p:cNvSpPr/>
          <p:nvPr/>
        </p:nvSpPr>
        <p:spPr>
          <a:xfrm>
            <a:off x="1219320" y="2119320"/>
            <a:ext cx="5673240" cy="428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0" name="CustomShape 12"/>
          <p:cNvSpPr/>
          <p:nvPr/>
        </p:nvSpPr>
        <p:spPr>
          <a:xfrm>
            <a:off x="1305000" y="3141720"/>
            <a:ext cx="5229000" cy="6440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1" name="CustomShape 13"/>
          <p:cNvSpPr/>
          <p:nvPr/>
        </p:nvSpPr>
        <p:spPr>
          <a:xfrm>
            <a:off x="1940040" y="4024440"/>
            <a:ext cx="4978080" cy="7138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2" name="CustomShape 14"/>
          <p:cNvSpPr/>
          <p:nvPr/>
        </p:nvSpPr>
        <p:spPr>
          <a:xfrm>
            <a:off x="2368080" y="4557600"/>
            <a:ext cx="2119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 valve</a:t>
            </a:r>
            <a:endParaRPr/>
          </a:p>
        </p:txBody>
      </p:sp>
      <p:sp>
        <p:nvSpPr>
          <p:cNvPr id="543" name="CustomShape 15"/>
          <p:cNvSpPr/>
          <p:nvPr/>
        </p:nvSpPr>
        <p:spPr>
          <a:xfrm>
            <a:off x="2378160" y="4840200"/>
            <a:ext cx="15112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544" name="CustomShape 16"/>
          <p:cNvSpPr/>
          <p:nvPr/>
        </p:nvSpPr>
        <p:spPr>
          <a:xfrm>
            <a:off x="2371680" y="5141880"/>
            <a:ext cx="20444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Area of cutaway</a:t>
            </a:r>
            <a:endParaRPr/>
          </a:p>
        </p:txBody>
      </p:sp>
      <p:sp>
        <p:nvSpPr>
          <p:cNvPr id="545" name="CustomShape 17"/>
          <p:cNvSpPr/>
          <p:nvPr/>
        </p:nvSpPr>
        <p:spPr>
          <a:xfrm>
            <a:off x="2368440" y="5646600"/>
            <a:ext cx="14518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 valve</a:t>
            </a:r>
            <a:endParaRPr/>
          </a:p>
        </p:txBody>
      </p:sp>
      <p:sp>
        <p:nvSpPr>
          <p:cNvPr id="546" name="CustomShape 18"/>
          <p:cNvSpPr/>
          <p:nvPr/>
        </p:nvSpPr>
        <p:spPr>
          <a:xfrm>
            <a:off x="2385720" y="5935680"/>
            <a:ext cx="19260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 valve</a:t>
            </a:r>
            <a:endParaRPr/>
          </a:p>
        </p:txBody>
      </p:sp>
      <p:sp>
        <p:nvSpPr>
          <p:cNvPr id="547" name="CustomShape 19"/>
          <p:cNvSpPr/>
          <p:nvPr/>
        </p:nvSpPr>
        <p:spPr>
          <a:xfrm>
            <a:off x="457560" y="506520"/>
            <a:ext cx="1570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548" name="CustomShape 20"/>
          <p:cNvSpPr/>
          <p:nvPr/>
        </p:nvSpPr>
        <p:spPr>
          <a:xfrm>
            <a:off x="457200" y="976320"/>
            <a:ext cx="278532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(right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49" name="CustomShape 21"/>
          <p:cNvSpPr/>
          <p:nvPr/>
        </p:nvSpPr>
        <p:spPr>
          <a:xfrm>
            <a:off x="457920" y="1971720"/>
            <a:ext cx="259200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(left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50" name="CustomShape 22"/>
          <p:cNvSpPr/>
          <p:nvPr/>
        </p:nvSpPr>
        <p:spPr>
          <a:xfrm>
            <a:off x="456840" y="2967120"/>
            <a:ext cx="77076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51" name="CustomShape 23"/>
          <p:cNvSpPr/>
          <p:nvPr/>
        </p:nvSpPr>
        <p:spPr>
          <a:xfrm>
            <a:off x="469440" y="3875040"/>
            <a:ext cx="137880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52" name="CustomShape 24"/>
          <p:cNvSpPr/>
          <p:nvPr/>
        </p:nvSpPr>
        <p:spPr>
          <a:xfrm>
            <a:off x="5042520" y="5262480"/>
            <a:ext cx="3776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pic>
        <p:nvPicPr>
          <p:cNvPr id="553" name="Picture 8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0960" y="501480"/>
            <a:ext cx="8451360" cy="5917680"/>
          </a:xfrm>
          <a:prstGeom prst="rect">
            <a:avLst/>
          </a:prstGeom>
          <a:ln w="9360">
            <a:noFill/>
          </a:ln>
        </p:spPr>
      </p:pic>
      <p:sp>
        <p:nvSpPr>
          <p:cNvPr id="554" name="Line 25"/>
          <p:cNvSpPr/>
          <p:nvPr/>
        </p:nvSpPr>
        <p:spPr>
          <a:xfrm flipH="1">
            <a:off x="5681520" y="5027400"/>
            <a:ext cx="177840" cy="18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555" name="CustomShape 26"/>
          <p:cNvSpPr/>
          <p:nvPr/>
        </p:nvSpPr>
        <p:spPr>
          <a:xfrm>
            <a:off x="1506600" y="598320"/>
            <a:ext cx="720360" cy="7743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56" name="CustomShape 27"/>
          <p:cNvSpPr/>
          <p:nvPr/>
        </p:nvSpPr>
        <p:spPr>
          <a:xfrm>
            <a:off x="1550880" y="890640"/>
            <a:ext cx="676080" cy="6249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57" name="CustomShape 28"/>
          <p:cNvSpPr/>
          <p:nvPr/>
        </p:nvSpPr>
        <p:spPr>
          <a:xfrm>
            <a:off x="1944720" y="1185840"/>
            <a:ext cx="275760" cy="110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58" name="Line 29"/>
          <p:cNvSpPr/>
          <p:nvPr/>
        </p:nvSpPr>
        <p:spPr>
          <a:xfrm flipH="1">
            <a:off x="1649160" y="1661760"/>
            <a:ext cx="574920" cy="32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59" name="Line 30"/>
          <p:cNvSpPr/>
          <p:nvPr/>
        </p:nvSpPr>
        <p:spPr>
          <a:xfrm flipH="1">
            <a:off x="1388880" y="1944360"/>
            <a:ext cx="8380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60" name="CustomShape 31"/>
          <p:cNvSpPr/>
          <p:nvPr/>
        </p:nvSpPr>
        <p:spPr>
          <a:xfrm>
            <a:off x="3957480" y="2208240"/>
            <a:ext cx="1866600" cy="4791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61" name="CustomShape 32"/>
          <p:cNvSpPr/>
          <p:nvPr/>
        </p:nvSpPr>
        <p:spPr>
          <a:xfrm>
            <a:off x="2268360" y="2684520"/>
            <a:ext cx="3580920" cy="123480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62" name="Line 33"/>
          <p:cNvSpPr/>
          <p:nvPr/>
        </p:nvSpPr>
        <p:spPr>
          <a:xfrm>
            <a:off x="2782800" y="3725640"/>
            <a:ext cx="104760" cy="40644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563" name="Line 34"/>
          <p:cNvSpPr/>
          <p:nvPr/>
        </p:nvSpPr>
        <p:spPr>
          <a:xfrm flipH="1">
            <a:off x="2414520" y="3725640"/>
            <a:ext cx="368280" cy="64152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564" name="CustomShape 35"/>
          <p:cNvSpPr/>
          <p:nvPr/>
        </p:nvSpPr>
        <p:spPr>
          <a:xfrm>
            <a:off x="2259000" y="2674800"/>
            <a:ext cx="3580920" cy="1234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65" name="CustomShape 36"/>
          <p:cNvSpPr/>
          <p:nvPr/>
        </p:nvSpPr>
        <p:spPr>
          <a:xfrm>
            <a:off x="4903920" y="3354480"/>
            <a:ext cx="945720" cy="28872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66" name="Line 37"/>
          <p:cNvSpPr/>
          <p:nvPr/>
        </p:nvSpPr>
        <p:spPr>
          <a:xfrm flipH="1">
            <a:off x="4792320" y="3643200"/>
            <a:ext cx="927360" cy="32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567" name="CustomShape 38"/>
          <p:cNvSpPr/>
          <p:nvPr/>
        </p:nvSpPr>
        <p:spPr>
          <a:xfrm>
            <a:off x="4894200" y="3344760"/>
            <a:ext cx="945720" cy="288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68" name="Line 39"/>
          <p:cNvSpPr/>
          <p:nvPr/>
        </p:nvSpPr>
        <p:spPr>
          <a:xfrm flipH="1">
            <a:off x="4782960" y="3633480"/>
            <a:ext cx="927000" cy="32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69" name="CustomShape 40"/>
          <p:cNvSpPr/>
          <p:nvPr/>
        </p:nvSpPr>
        <p:spPr>
          <a:xfrm>
            <a:off x="3735360" y="4392720"/>
            <a:ext cx="2114280" cy="20592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70" name="Line 41"/>
          <p:cNvSpPr/>
          <p:nvPr/>
        </p:nvSpPr>
        <p:spPr>
          <a:xfrm flipH="1">
            <a:off x="4167000" y="4452840"/>
            <a:ext cx="108000" cy="1778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571" name="Line 42"/>
          <p:cNvSpPr/>
          <p:nvPr/>
        </p:nvSpPr>
        <p:spPr>
          <a:xfrm flipV="1">
            <a:off x="3776400" y="4433760"/>
            <a:ext cx="358920" cy="41256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572" name="CustomShape 43"/>
          <p:cNvSpPr/>
          <p:nvPr/>
        </p:nvSpPr>
        <p:spPr>
          <a:xfrm>
            <a:off x="3726000" y="4383000"/>
            <a:ext cx="2114280" cy="205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73" name="Line 44"/>
          <p:cNvSpPr/>
          <p:nvPr/>
        </p:nvSpPr>
        <p:spPr>
          <a:xfrm flipH="1">
            <a:off x="5671800" y="5018040"/>
            <a:ext cx="1778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74" name="Line 45"/>
          <p:cNvSpPr/>
          <p:nvPr/>
        </p:nvSpPr>
        <p:spPr>
          <a:xfrm flipH="1" flipV="1">
            <a:off x="4579920" y="5182920"/>
            <a:ext cx="653760" cy="1461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75" name="Line 46"/>
          <p:cNvSpPr/>
          <p:nvPr/>
        </p:nvSpPr>
        <p:spPr>
          <a:xfrm flipH="1">
            <a:off x="4373280" y="5332320"/>
            <a:ext cx="870120" cy="164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76" name="Line 47"/>
          <p:cNvSpPr/>
          <p:nvPr/>
        </p:nvSpPr>
        <p:spPr>
          <a:xfrm flipH="1">
            <a:off x="4157640" y="4443120"/>
            <a:ext cx="107640" cy="1778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77" name="Line 48"/>
          <p:cNvSpPr/>
          <p:nvPr/>
        </p:nvSpPr>
        <p:spPr>
          <a:xfrm flipV="1">
            <a:off x="3767040" y="4424040"/>
            <a:ext cx="358560" cy="41292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578" name="Line 49"/>
          <p:cNvSpPr/>
          <p:nvPr/>
        </p:nvSpPr>
        <p:spPr>
          <a:xfrm flipH="1">
            <a:off x="4767120" y="5018040"/>
            <a:ext cx="904680" cy="6602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79" name="Line 50"/>
          <p:cNvSpPr/>
          <p:nvPr/>
        </p:nvSpPr>
        <p:spPr>
          <a:xfrm>
            <a:off x="2773080" y="3716280"/>
            <a:ext cx="104760" cy="406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80" name="Line 51"/>
          <p:cNvSpPr/>
          <p:nvPr/>
        </p:nvSpPr>
        <p:spPr>
          <a:xfrm flipH="1">
            <a:off x="2404800" y="3716280"/>
            <a:ext cx="368280" cy="6411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81" name="CustomShape 52"/>
          <p:cNvSpPr/>
          <p:nvPr/>
        </p:nvSpPr>
        <p:spPr>
          <a:xfrm>
            <a:off x="1494000" y="3852720"/>
            <a:ext cx="2145960" cy="165060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82" name="CustomShape 53"/>
          <p:cNvSpPr/>
          <p:nvPr/>
        </p:nvSpPr>
        <p:spPr>
          <a:xfrm>
            <a:off x="1471680" y="3843360"/>
            <a:ext cx="2158560" cy="1650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83" name="CustomShape 54"/>
          <p:cNvSpPr/>
          <p:nvPr/>
        </p:nvSpPr>
        <p:spPr>
          <a:xfrm>
            <a:off x="2246040" y="461880"/>
            <a:ext cx="2119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 valve</a:t>
            </a:r>
            <a:endParaRPr/>
          </a:p>
        </p:txBody>
      </p:sp>
      <p:sp>
        <p:nvSpPr>
          <p:cNvPr id="584" name="CustomShape 55"/>
          <p:cNvSpPr/>
          <p:nvPr/>
        </p:nvSpPr>
        <p:spPr>
          <a:xfrm>
            <a:off x="2259000" y="741240"/>
            <a:ext cx="15112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585" name="CustomShape 56"/>
          <p:cNvSpPr/>
          <p:nvPr/>
        </p:nvSpPr>
        <p:spPr>
          <a:xfrm>
            <a:off x="2252520" y="1042920"/>
            <a:ext cx="20444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Area of cutaway</a:t>
            </a:r>
            <a:endParaRPr/>
          </a:p>
        </p:txBody>
      </p:sp>
      <p:sp>
        <p:nvSpPr>
          <p:cNvPr id="586" name="CustomShape 57"/>
          <p:cNvSpPr/>
          <p:nvPr/>
        </p:nvSpPr>
        <p:spPr>
          <a:xfrm>
            <a:off x="2249640" y="1476360"/>
            <a:ext cx="14518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 valve</a:t>
            </a:r>
            <a:endParaRPr/>
          </a:p>
        </p:txBody>
      </p:sp>
      <p:sp>
        <p:nvSpPr>
          <p:cNvPr id="587" name="CustomShape 58"/>
          <p:cNvSpPr/>
          <p:nvPr/>
        </p:nvSpPr>
        <p:spPr>
          <a:xfrm>
            <a:off x="2266560" y="1798560"/>
            <a:ext cx="19260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 valve</a:t>
            </a:r>
            <a:endParaRPr/>
          </a:p>
        </p:txBody>
      </p:sp>
      <p:sp>
        <p:nvSpPr>
          <p:cNvPr id="588" name="CustomShape 59"/>
          <p:cNvSpPr/>
          <p:nvPr/>
        </p:nvSpPr>
        <p:spPr>
          <a:xfrm>
            <a:off x="5862960" y="2046240"/>
            <a:ext cx="1570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589" name="CustomShape 60"/>
          <p:cNvSpPr/>
          <p:nvPr/>
        </p:nvSpPr>
        <p:spPr>
          <a:xfrm>
            <a:off x="5862600" y="2535120"/>
            <a:ext cx="278532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(right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90" name="CustomShape 61"/>
          <p:cNvSpPr/>
          <p:nvPr/>
        </p:nvSpPr>
        <p:spPr>
          <a:xfrm>
            <a:off x="440280" y="6037200"/>
            <a:ext cx="37152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591" name="CustomShape 62"/>
          <p:cNvSpPr/>
          <p:nvPr/>
        </p:nvSpPr>
        <p:spPr>
          <a:xfrm>
            <a:off x="5863320" y="3505320"/>
            <a:ext cx="259200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(left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92" name="CustomShape 63"/>
          <p:cNvSpPr/>
          <p:nvPr/>
        </p:nvSpPr>
        <p:spPr>
          <a:xfrm>
            <a:off x="5862600" y="4405320"/>
            <a:ext cx="15112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593" name="CustomShape 64"/>
          <p:cNvSpPr/>
          <p:nvPr/>
        </p:nvSpPr>
        <p:spPr>
          <a:xfrm>
            <a:off x="5881320" y="4849920"/>
            <a:ext cx="137880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594" name="CustomShape 65"/>
          <p:cNvSpPr/>
          <p:nvPr/>
        </p:nvSpPr>
        <p:spPr>
          <a:xfrm>
            <a:off x="430560" y="5319720"/>
            <a:ext cx="108144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Fibrous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skeleton</a:t>
            </a:r>
            <a:endParaRPr/>
          </a:p>
        </p:txBody>
      </p:sp>
      <p:sp>
        <p:nvSpPr>
          <p:cNvPr id="595" name="CustomShape 66"/>
          <p:cNvSpPr/>
          <p:nvPr/>
        </p:nvSpPr>
        <p:spPr>
          <a:xfrm>
            <a:off x="3309840" y="6059520"/>
            <a:ext cx="10364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2100">
                <a:solidFill>
                  <a:srgbClr val="231f20"/>
                </a:solidFill>
                <a:latin typeface="Arial"/>
              </a:rPr>
              <a:t>Anterior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18.1a</a:t>
            </a:r>
            <a:endParaRPr/>
          </a:p>
        </p:txBody>
      </p:sp>
      <p:pic>
        <p:nvPicPr>
          <p:cNvPr id="89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3040" y="1157400"/>
            <a:ext cx="8229240" cy="4686120"/>
          </a:xfrm>
          <a:prstGeom prst="rect">
            <a:avLst/>
          </a:prstGeom>
          <a:ln w="9360">
            <a:noFill/>
          </a:ln>
        </p:spPr>
      </p:pic>
      <p:sp>
        <p:nvSpPr>
          <p:cNvPr id="90" name="Line 2"/>
          <p:cNvSpPr/>
          <p:nvPr/>
        </p:nvSpPr>
        <p:spPr>
          <a:xfrm flipH="1">
            <a:off x="5311440" y="3816000"/>
            <a:ext cx="183528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91" name="Line 3"/>
          <p:cNvSpPr/>
          <p:nvPr/>
        </p:nvSpPr>
        <p:spPr>
          <a:xfrm>
            <a:off x="2390760" y="3727440"/>
            <a:ext cx="141912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92" name="Line 4"/>
          <p:cNvSpPr/>
          <p:nvPr/>
        </p:nvSpPr>
        <p:spPr>
          <a:xfrm>
            <a:off x="4857480" y="3213000"/>
            <a:ext cx="230508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93" name="Line 5"/>
          <p:cNvSpPr/>
          <p:nvPr/>
        </p:nvSpPr>
        <p:spPr>
          <a:xfrm>
            <a:off x="1720800" y="2549520"/>
            <a:ext cx="233352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94" name="Line 6"/>
          <p:cNvSpPr/>
          <p:nvPr/>
        </p:nvSpPr>
        <p:spPr>
          <a:xfrm>
            <a:off x="3047760" y="1898640"/>
            <a:ext cx="170820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95" name="CustomShape 7"/>
          <p:cNvSpPr/>
          <p:nvPr/>
        </p:nvSpPr>
        <p:spPr>
          <a:xfrm>
            <a:off x="7188840" y="3556080"/>
            <a:ext cx="1519200" cy="1766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Point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maximal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intensity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(PMI)</a:t>
            </a:r>
            <a:endParaRPr/>
          </a:p>
        </p:txBody>
      </p:sp>
      <p:sp>
        <p:nvSpPr>
          <p:cNvPr id="96" name="CustomShape 8"/>
          <p:cNvSpPr/>
          <p:nvPr/>
        </p:nvSpPr>
        <p:spPr>
          <a:xfrm>
            <a:off x="436320" y="3489480"/>
            <a:ext cx="1927440" cy="441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Diaphragm</a:t>
            </a:r>
            <a:endParaRPr/>
          </a:p>
        </p:txBody>
      </p:sp>
      <p:sp>
        <p:nvSpPr>
          <p:cNvPr id="97" name="CustomShape 9"/>
          <p:cNvSpPr/>
          <p:nvPr/>
        </p:nvSpPr>
        <p:spPr>
          <a:xfrm>
            <a:off x="447120" y="5140440"/>
            <a:ext cx="513000" cy="441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9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98" name="CustomShape 10"/>
          <p:cNvSpPr/>
          <p:nvPr/>
        </p:nvSpPr>
        <p:spPr>
          <a:xfrm>
            <a:off x="7212600" y="2949480"/>
            <a:ext cx="1496160" cy="441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Sternum</a:t>
            </a:r>
            <a:endParaRPr/>
          </a:p>
        </p:txBody>
      </p:sp>
      <p:sp>
        <p:nvSpPr>
          <p:cNvPr id="99" name="CustomShape 11"/>
          <p:cNvSpPr/>
          <p:nvPr/>
        </p:nvSpPr>
        <p:spPr>
          <a:xfrm>
            <a:off x="437040" y="2301840"/>
            <a:ext cx="1229400" cy="441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2nd rib</a:t>
            </a:r>
            <a:endParaRPr/>
          </a:p>
        </p:txBody>
      </p:sp>
      <p:sp>
        <p:nvSpPr>
          <p:cNvPr id="100" name="CustomShape 12"/>
          <p:cNvSpPr/>
          <p:nvPr/>
        </p:nvSpPr>
        <p:spPr>
          <a:xfrm>
            <a:off x="434880" y="1666800"/>
            <a:ext cx="2584440" cy="441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231f20"/>
                </a:solidFill>
                <a:latin typeface="Arial"/>
              </a:rPr>
              <a:t>Midsternal line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806292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18.8b</a:t>
            </a:r>
            <a:endParaRPr/>
          </a:p>
        </p:txBody>
      </p:sp>
      <p:pic>
        <p:nvPicPr>
          <p:cNvPr id="597" name="Picture 4" descr=""/>
          <p:cNvPicPr/>
          <p:nvPr/>
        </p:nvPicPr>
        <p:blipFill>
          <a:blip r:embed="rId1"/>
          <a:srcRect l="0" t="0" r="0" b="4629"/>
          <a:stretch>
            <a:fillRect/>
          </a:stretch>
        </p:blipFill>
        <p:spPr>
          <a:xfrm>
            <a:off x="330120" y="403200"/>
            <a:ext cx="8483400" cy="604332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2"/>
          <p:cNvSpPr/>
          <p:nvPr/>
        </p:nvSpPr>
        <p:spPr>
          <a:xfrm>
            <a:off x="1228680" y="2128680"/>
            <a:ext cx="5673240" cy="428400"/>
          </a:xfrm>
          <a:prstGeom prst="rect">
            <a:avLst/>
          </a:prstGeom>
          <a:noFill/>
          <a:ln w="41400">
            <a:solidFill>
              <a:srgbClr val="ffffff"/>
            </a:solidFill>
            <a:round/>
          </a:ln>
        </p:spPr>
      </p:sp>
      <p:sp>
        <p:nvSpPr>
          <p:cNvPr id="599" name="CustomShape 3"/>
          <p:cNvSpPr/>
          <p:nvPr/>
        </p:nvSpPr>
        <p:spPr>
          <a:xfrm>
            <a:off x="1724040" y="1141560"/>
            <a:ext cx="3393720" cy="812520"/>
          </a:xfrm>
          <a:prstGeom prst="rect">
            <a:avLst/>
          </a:prstGeom>
          <a:noFill/>
          <a:ln w="41400">
            <a:solidFill>
              <a:srgbClr val="ffffff"/>
            </a:solidFill>
            <a:round/>
          </a:ln>
        </p:spPr>
      </p:sp>
      <p:sp>
        <p:nvSpPr>
          <p:cNvPr id="600" name="CustomShape 4"/>
          <p:cNvSpPr/>
          <p:nvPr/>
        </p:nvSpPr>
        <p:spPr>
          <a:xfrm>
            <a:off x="1625760" y="4710240"/>
            <a:ext cx="720360" cy="812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01" name="CustomShape 5"/>
          <p:cNvSpPr/>
          <p:nvPr/>
        </p:nvSpPr>
        <p:spPr>
          <a:xfrm>
            <a:off x="1670040" y="5002200"/>
            <a:ext cx="676080" cy="663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02" name="CustomShape 6"/>
          <p:cNvSpPr/>
          <p:nvPr/>
        </p:nvSpPr>
        <p:spPr>
          <a:xfrm>
            <a:off x="2063880" y="5297400"/>
            <a:ext cx="275760" cy="145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03" name="Line 7"/>
          <p:cNvSpPr/>
          <p:nvPr/>
        </p:nvSpPr>
        <p:spPr>
          <a:xfrm flipH="1">
            <a:off x="1768320" y="5811480"/>
            <a:ext cx="5745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04" name="Line 8"/>
          <p:cNvSpPr/>
          <p:nvPr/>
        </p:nvSpPr>
        <p:spPr>
          <a:xfrm flipH="1">
            <a:off x="1508040" y="6091200"/>
            <a:ext cx="8380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05" name="CustomShape 9"/>
          <p:cNvSpPr/>
          <p:nvPr/>
        </p:nvSpPr>
        <p:spPr>
          <a:xfrm>
            <a:off x="2079720" y="684360"/>
            <a:ext cx="2311200" cy="396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6" name="CustomShape 10"/>
          <p:cNvSpPr/>
          <p:nvPr/>
        </p:nvSpPr>
        <p:spPr>
          <a:xfrm>
            <a:off x="1714680" y="1131840"/>
            <a:ext cx="3393720" cy="8125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7" name="CustomShape 11"/>
          <p:cNvSpPr/>
          <p:nvPr/>
        </p:nvSpPr>
        <p:spPr>
          <a:xfrm>
            <a:off x="1219320" y="2119320"/>
            <a:ext cx="5673240" cy="428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8" name="CustomShape 12"/>
          <p:cNvSpPr/>
          <p:nvPr/>
        </p:nvSpPr>
        <p:spPr>
          <a:xfrm>
            <a:off x="1305000" y="3141720"/>
            <a:ext cx="5229000" cy="6440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09" name="CustomShape 13"/>
          <p:cNvSpPr/>
          <p:nvPr/>
        </p:nvSpPr>
        <p:spPr>
          <a:xfrm>
            <a:off x="1940040" y="4024440"/>
            <a:ext cx="4978080" cy="7138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10" name="CustomShape 14"/>
          <p:cNvSpPr/>
          <p:nvPr/>
        </p:nvSpPr>
        <p:spPr>
          <a:xfrm>
            <a:off x="2368080" y="4557600"/>
            <a:ext cx="2119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 valve</a:t>
            </a:r>
            <a:endParaRPr/>
          </a:p>
        </p:txBody>
      </p:sp>
      <p:sp>
        <p:nvSpPr>
          <p:cNvPr id="611" name="CustomShape 15"/>
          <p:cNvSpPr/>
          <p:nvPr/>
        </p:nvSpPr>
        <p:spPr>
          <a:xfrm>
            <a:off x="2378160" y="4840200"/>
            <a:ext cx="15112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612" name="CustomShape 16"/>
          <p:cNvSpPr/>
          <p:nvPr/>
        </p:nvSpPr>
        <p:spPr>
          <a:xfrm>
            <a:off x="2371680" y="5141880"/>
            <a:ext cx="20444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Area of cutaway</a:t>
            </a:r>
            <a:endParaRPr/>
          </a:p>
        </p:txBody>
      </p:sp>
      <p:sp>
        <p:nvSpPr>
          <p:cNvPr id="613" name="CustomShape 17"/>
          <p:cNvSpPr/>
          <p:nvPr/>
        </p:nvSpPr>
        <p:spPr>
          <a:xfrm>
            <a:off x="2368440" y="5646600"/>
            <a:ext cx="14518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 valve</a:t>
            </a:r>
            <a:endParaRPr/>
          </a:p>
        </p:txBody>
      </p:sp>
      <p:sp>
        <p:nvSpPr>
          <p:cNvPr id="614" name="CustomShape 18"/>
          <p:cNvSpPr/>
          <p:nvPr/>
        </p:nvSpPr>
        <p:spPr>
          <a:xfrm>
            <a:off x="2385720" y="5935680"/>
            <a:ext cx="19260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 valve</a:t>
            </a:r>
            <a:endParaRPr/>
          </a:p>
        </p:txBody>
      </p:sp>
      <p:sp>
        <p:nvSpPr>
          <p:cNvPr id="615" name="CustomShape 19"/>
          <p:cNvSpPr/>
          <p:nvPr/>
        </p:nvSpPr>
        <p:spPr>
          <a:xfrm>
            <a:off x="457560" y="506520"/>
            <a:ext cx="1570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616" name="CustomShape 20"/>
          <p:cNvSpPr/>
          <p:nvPr/>
        </p:nvSpPr>
        <p:spPr>
          <a:xfrm>
            <a:off x="457200" y="976320"/>
            <a:ext cx="278532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Tricuspid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(right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17" name="CustomShape 21"/>
          <p:cNvSpPr/>
          <p:nvPr/>
        </p:nvSpPr>
        <p:spPr>
          <a:xfrm>
            <a:off x="457920" y="1971720"/>
            <a:ext cx="259200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Mitral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(left atrioventricular)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18" name="CustomShape 22"/>
          <p:cNvSpPr/>
          <p:nvPr/>
        </p:nvSpPr>
        <p:spPr>
          <a:xfrm>
            <a:off x="456840" y="2967120"/>
            <a:ext cx="77076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Aortic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19" name="CustomShape 23"/>
          <p:cNvSpPr/>
          <p:nvPr/>
        </p:nvSpPr>
        <p:spPr>
          <a:xfrm>
            <a:off x="469440" y="3875040"/>
            <a:ext cx="137880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20" name="CustomShape 24"/>
          <p:cNvSpPr/>
          <p:nvPr/>
        </p:nvSpPr>
        <p:spPr>
          <a:xfrm>
            <a:off x="5042520" y="5262480"/>
            <a:ext cx="37764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18.8c</a:t>
            </a:r>
            <a:endParaRPr/>
          </a:p>
        </p:txBody>
      </p:sp>
      <p:pic>
        <p:nvPicPr>
          <p:cNvPr id="62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623" name="CustomShape 2"/>
          <p:cNvSpPr/>
          <p:nvPr/>
        </p:nvSpPr>
        <p:spPr>
          <a:xfrm>
            <a:off x="3624120" y="4172040"/>
            <a:ext cx="723600" cy="153000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624" name="CustomShape 3"/>
          <p:cNvSpPr/>
          <p:nvPr/>
        </p:nvSpPr>
        <p:spPr>
          <a:xfrm>
            <a:off x="2417760" y="2146320"/>
            <a:ext cx="447480" cy="35618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625" name="Line 4"/>
          <p:cNvSpPr/>
          <p:nvPr/>
        </p:nvSpPr>
        <p:spPr>
          <a:xfrm flipH="1" flipV="1">
            <a:off x="2563560" y="2361960"/>
            <a:ext cx="301680" cy="334656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626" name="Line 5"/>
          <p:cNvSpPr/>
          <p:nvPr/>
        </p:nvSpPr>
        <p:spPr>
          <a:xfrm flipV="1">
            <a:off x="2865240" y="2606400"/>
            <a:ext cx="142920" cy="310212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627" name="CustomShape 6"/>
          <p:cNvSpPr/>
          <p:nvPr/>
        </p:nvSpPr>
        <p:spPr>
          <a:xfrm>
            <a:off x="6853320" y="853920"/>
            <a:ext cx="529920" cy="964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28" name="CustomShape 7"/>
          <p:cNvSpPr/>
          <p:nvPr/>
        </p:nvSpPr>
        <p:spPr>
          <a:xfrm>
            <a:off x="6897600" y="1428840"/>
            <a:ext cx="694800" cy="5360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29" name="CustomShape 8"/>
          <p:cNvSpPr/>
          <p:nvPr/>
        </p:nvSpPr>
        <p:spPr>
          <a:xfrm>
            <a:off x="7304040" y="1739880"/>
            <a:ext cx="282240" cy="291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0" name="CustomShape 9"/>
          <p:cNvSpPr/>
          <p:nvPr/>
        </p:nvSpPr>
        <p:spPr>
          <a:xfrm>
            <a:off x="6999120" y="2117880"/>
            <a:ext cx="590040" cy="456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1" name="CustomShape 10"/>
          <p:cNvSpPr/>
          <p:nvPr/>
        </p:nvSpPr>
        <p:spPr>
          <a:xfrm>
            <a:off x="6729480" y="2403360"/>
            <a:ext cx="653760" cy="780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2" name="CustomShape 11"/>
          <p:cNvSpPr/>
          <p:nvPr/>
        </p:nvSpPr>
        <p:spPr>
          <a:xfrm>
            <a:off x="2405160" y="2133720"/>
            <a:ext cx="447480" cy="3561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3" name="CustomShape 12"/>
          <p:cNvSpPr/>
          <p:nvPr/>
        </p:nvSpPr>
        <p:spPr>
          <a:xfrm>
            <a:off x="3611520" y="4159080"/>
            <a:ext cx="723600" cy="1530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34" name="Line 13"/>
          <p:cNvSpPr/>
          <p:nvPr/>
        </p:nvSpPr>
        <p:spPr>
          <a:xfrm flipH="1" flipV="1">
            <a:off x="2550960" y="2349360"/>
            <a:ext cx="301680" cy="33465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35" name="Line 14"/>
          <p:cNvSpPr/>
          <p:nvPr/>
        </p:nvSpPr>
        <p:spPr>
          <a:xfrm flipV="1">
            <a:off x="2852640" y="2593800"/>
            <a:ext cx="142920" cy="3102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36" name="CustomShape 15"/>
          <p:cNvSpPr/>
          <p:nvPr/>
        </p:nvSpPr>
        <p:spPr>
          <a:xfrm>
            <a:off x="7405920" y="711360"/>
            <a:ext cx="124632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37" name="CustomShape 16"/>
          <p:cNvSpPr/>
          <p:nvPr/>
        </p:nvSpPr>
        <p:spPr>
          <a:xfrm>
            <a:off x="7625160" y="1295280"/>
            <a:ext cx="69588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Aortic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38" name="CustomShape 17"/>
          <p:cNvSpPr/>
          <p:nvPr/>
        </p:nvSpPr>
        <p:spPr>
          <a:xfrm>
            <a:off x="7621560" y="1873080"/>
            <a:ext cx="9522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Area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cutaway</a:t>
            </a:r>
            <a:endParaRPr/>
          </a:p>
        </p:txBody>
      </p:sp>
      <p:sp>
        <p:nvSpPr>
          <p:cNvPr id="639" name="CustomShape 18"/>
          <p:cNvSpPr/>
          <p:nvPr/>
        </p:nvSpPr>
        <p:spPr>
          <a:xfrm>
            <a:off x="7617600" y="2448000"/>
            <a:ext cx="6444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Mitral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40" name="CustomShape 19"/>
          <p:cNvSpPr/>
          <p:nvPr/>
        </p:nvSpPr>
        <p:spPr>
          <a:xfrm>
            <a:off x="7425000" y="3029040"/>
            <a:ext cx="107244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Tricuspid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41" name="CustomShape 20"/>
          <p:cNvSpPr/>
          <p:nvPr/>
        </p:nvSpPr>
        <p:spPr>
          <a:xfrm>
            <a:off x="425520" y="5543640"/>
            <a:ext cx="354312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Chordae tendineae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attached to tricuspid valve flap</a:t>
            </a:r>
            <a:endParaRPr/>
          </a:p>
        </p:txBody>
      </p:sp>
      <p:sp>
        <p:nvSpPr>
          <p:cNvPr id="642" name="CustomShape 21"/>
          <p:cNvSpPr/>
          <p:nvPr/>
        </p:nvSpPr>
        <p:spPr>
          <a:xfrm>
            <a:off x="4370760" y="5543640"/>
            <a:ext cx="100548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643" name="CustomShape 22"/>
          <p:cNvSpPr/>
          <p:nvPr/>
        </p:nvSpPr>
        <p:spPr>
          <a:xfrm>
            <a:off x="452520" y="6054840"/>
            <a:ext cx="32256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(c)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806292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18.8d</a:t>
            </a:r>
            <a:endParaRPr/>
          </a:p>
        </p:txBody>
      </p:sp>
      <p:pic>
        <p:nvPicPr>
          <p:cNvPr id="64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3040" y="534960"/>
            <a:ext cx="8229240" cy="5962320"/>
          </a:xfrm>
          <a:prstGeom prst="rect">
            <a:avLst/>
          </a:prstGeom>
          <a:ln w="9360">
            <a:noFill/>
          </a:ln>
        </p:spPr>
      </p:pic>
      <p:sp>
        <p:nvSpPr>
          <p:cNvPr id="646" name="CustomShape 2"/>
          <p:cNvSpPr/>
          <p:nvPr/>
        </p:nvSpPr>
        <p:spPr>
          <a:xfrm>
            <a:off x="2809800" y="647640"/>
            <a:ext cx="1263240" cy="952200"/>
          </a:xfrm>
          <a:prstGeom prst="rect">
            <a:avLst/>
          </a:prstGeom>
          <a:noFill/>
          <a:ln w="41400">
            <a:solidFill>
              <a:srgbClr val="ffffff"/>
            </a:solidFill>
            <a:round/>
          </a:ln>
        </p:spPr>
      </p:sp>
      <p:sp>
        <p:nvSpPr>
          <p:cNvPr id="647" name="Line 3"/>
          <p:cNvSpPr/>
          <p:nvPr/>
        </p:nvSpPr>
        <p:spPr>
          <a:xfrm flipV="1">
            <a:off x="4422600" y="3085920"/>
            <a:ext cx="120600" cy="39996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</p:sp>
      <p:sp>
        <p:nvSpPr>
          <p:cNvPr id="648" name="CustomShape 4"/>
          <p:cNvSpPr/>
          <p:nvPr/>
        </p:nvSpPr>
        <p:spPr>
          <a:xfrm>
            <a:off x="4390920" y="1031760"/>
            <a:ext cx="1336320" cy="2374560"/>
          </a:xfrm>
          <a:prstGeom prst="rect">
            <a:avLst/>
          </a:prstGeom>
          <a:noFill/>
          <a:ln w="50760">
            <a:solidFill>
              <a:srgbClr val="ffffff"/>
            </a:solidFill>
            <a:round/>
          </a:ln>
        </p:spPr>
      </p:sp>
      <p:sp>
        <p:nvSpPr>
          <p:cNvPr id="649" name="Line 5"/>
          <p:cNvSpPr/>
          <p:nvPr/>
        </p:nvSpPr>
        <p:spPr>
          <a:xfrm flipV="1">
            <a:off x="4397040" y="676080"/>
            <a:ext cx="381240" cy="221616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650" name="CustomShape 6"/>
          <p:cNvSpPr/>
          <p:nvPr/>
        </p:nvSpPr>
        <p:spPr>
          <a:xfrm>
            <a:off x="4292640" y="2892600"/>
            <a:ext cx="2161800" cy="162540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651" name="CustomShape 7"/>
          <p:cNvSpPr/>
          <p:nvPr/>
        </p:nvSpPr>
        <p:spPr>
          <a:xfrm>
            <a:off x="3568680" y="3530520"/>
            <a:ext cx="183960" cy="215532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652" name="CustomShape 8"/>
          <p:cNvSpPr/>
          <p:nvPr/>
        </p:nvSpPr>
        <p:spPr>
          <a:xfrm>
            <a:off x="2352600" y="1406520"/>
            <a:ext cx="885600" cy="112356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653" name="CustomShape 9"/>
          <p:cNvSpPr/>
          <p:nvPr/>
        </p:nvSpPr>
        <p:spPr>
          <a:xfrm>
            <a:off x="1612800" y="3254400"/>
            <a:ext cx="1177560" cy="232056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654" name="Line 10"/>
          <p:cNvSpPr/>
          <p:nvPr/>
        </p:nvSpPr>
        <p:spPr>
          <a:xfrm>
            <a:off x="2609640" y="2898720"/>
            <a:ext cx="28440" cy="75888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655" name="Line 11"/>
          <p:cNvSpPr/>
          <p:nvPr/>
        </p:nvSpPr>
        <p:spPr>
          <a:xfrm flipH="1" flipV="1">
            <a:off x="1110960" y="2857320"/>
            <a:ext cx="1016280" cy="32688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</p:sp>
      <p:sp>
        <p:nvSpPr>
          <p:cNvPr id="656" name="CustomShape 12"/>
          <p:cNvSpPr/>
          <p:nvPr/>
        </p:nvSpPr>
        <p:spPr>
          <a:xfrm>
            <a:off x="6489720" y="4076640"/>
            <a:ext cx="720360" cy="1203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57" name="CustomShape 13"/>
          <p:cNvSpPr/>
          <p:nvPr/>
        </p:nvSpPr>
        <p:spPr>
          <a:xfrm>
            <a:off x="6534000" y="4686480"/>
            <a:ext cx="676080" cy="7362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58" name="CustomShape 14"/>
          <p:cNvSpPr/>
          <p:nvPr/>
        </p:nvSpPr>
        <p:spPr>
          <a:xfrm>
            <a:off x="6927840" y="4978440"/>
            <a:ext cx="272520" cy="225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659" name="Line 15"/>
          <p:cNvSpPr/>
          <p:nvPr/>
        </p:nvSpPr>
        <p:spPr>
          <a:xfrm flipH="1">
            <a:off x="6632280" y="5568840"/>
            <a:ext cx="5716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60" name="Line 16"/>
          <p:cNvSpPr/>
          <p:nvPr/>
        </p:nvSpPr>
        <p:spPr>
          <a:xfrm flipH="1">
            <a:off x="6372000" y="5848200"/>
            <a:ext cx="8380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661" name="CustomShape 17"/>
          <p:cNvSpPr/>
          <p:nvPr/>
        </p:nvSpPr>
        <p:spPr>
          <a:xfrm>
            <a:off x="2800440" y="641520"/>
            <a:ext cx="1263240" cy="9522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62" name="CustomShape 18"/>
          <p:cNvSpPr/>
          <p:nvPr/>
        </p:nvSpPr>
        <p:spPr>
          <a:xfrm>
            <a:off x="4381560" y="1022400"/>
            <a:ext cx="1336320" cy="2374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63" name="Line 19"/>
          <p:cNvSpPr/>
          <p:nvPr/>
        </p:nvSpPr>
        <p:spPr>
          <a:xfrm flipV="1">
            <a:off x="4413240" y="3079440"/>
            <a:ext cx="120600" cy="40032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664" name="Line 20"/>
          <p:cNvSpPr/>
          <p:nvPr/>
        </p:nvSpPr>
        <p:spPr>
          <a:xfrm flipV="1">
            <a:off x="4387680" y="669600"/>
            <a:ext cx="380880" cy="22161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65" name="CustomShape 21"/>
          <p:cNvSpPr/>
          <p:nvPr/>
        </p:nvSpPr>
        <p:spPr>
          <a:xfrm>
            <a:off x="4282920" y="2882880"/>
            <a:ext cx="2161800" cy="1625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66" name="CustomShape 22"/>
          <p:cNvSpPr/>
          <p:nvPr/>
        </p:nvSpPr>
        <p:spPr>
          <a:xfrm>
            <a:off x="3559320" y="3521160"/>
            <a:ext cx="183960" cy="21553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67" name="CustomShape 23"/>
          <p:cNvSpPr/>
          <p:nvPr/>
        </p:nvSpPr>
        <p:spPr>
          <a:xfrm>
            <a:off x="2343240" y="1400040"/>
            <a:ext cx="885600" cy="1123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68" name="Line 24"/>
          <p:cNvSpPr/>
          <p:nvPr/>
        </p:nvSpPr>
        <p:spPr>
          <a:xfrm>
            <a:off x="2600280" y="2892240"/>
            <a:ext cx="28440" cy="7621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69" name="CustomShape 25"/>
          <p:cNvSpPr/>
          <p:nvPr/>
        </p:nvSpPr>
        <p:spPr>
          <a:xfrm>
            <a:off x="1085760" y="2629080"/>
            <a:ext cx="1031400" cy="5522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70" name="CustomShape 26"/>
          <p:cNvSpPr/>
          <p:nvPr/>
        </p:nvSpPr>
        <p:spPr>
          <a:xfrm>
            <a:off x="1568520" y="3247920"/>
            <a:ext cx="1212480" cy="2320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671" name="Line 27"/>
          <p:cNvSpPr/>
          <p:nvPr/>
        </p:nvSpPr>
        <p:spPr>
          <a:xfrm>
            <a:off x="4762440" y="676080"/>
            <a:ext cx="9828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672" name="CustomShape 28"/>
          <p:cNvSpPr/>
          <p:nvPr/>
        </p:nvSpPr>
        <p:spPr>
          <a:xfrm>
            <a:off x="7229160" y="3959280"/>
            <a:ext cx="131328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73" name="CustomShape 29"/>
          <p:cNvSpPr/>
          <p:nvPr/>
        </p:nvSpPr>
        <p:spPr>
          <a:xfrm>
            <a:off x="7237440" y="4533840"/>
            <a:ext cx="14428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Aortic valve</a:t>
            </a:r>
            <a:endParaRPr/>
          </a:p>
        </p:txBody>
      </p:sp>
      <p:sp>
        <p:nvSpPr>
          <p:cNvPr id="674" name="CustomShape 30"/>
          <p:cNvSpPr/>
          <p:nvPr/>
        </p:nvSpPr>
        <p:spPr>
          <a:xfrm>
            <a:off x="7234200" y="4857840"/>
            <a:ext cx="100548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Area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cutaway</a:t>
            </a:r>
            <a:endParaRPr/>
          </a:p>
        </p:txBody>
      </p:sp>
      <p:sp>
        <p:nvSpPr>
          <p:cNvPr id="675" name="CustomShape 31"/>
          <p:cNvSpPr/>
          <p:nvPr/>
        </p:nvSpPr>
        <p:spPr>
          <a:xfrm>
            <a:off x="7227360" y="5403960"/>
            <a:ext cx="13881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Mitral valve</a:t>
            </a:r>
            <a:endParaRPr/>
          </a:p>
        </p:txBody>
      </p:sp>
      <p:sp>
        <p:nvSpPr>
          <p:cNvPr id="676" name="CustomShape 32"/>
          <p:cNvSpPr/>
          <p:nvPr/>
        </p:nvSpPr>
        <p:spPr>
          <a:xfrm>
            <a:off x="7245720" y="5745240"/>
            <a:ext cx="112896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Tricuspid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677" name="CustomShape 33"/>
          <p:cNvSpPr/>
          <p:nvPr/>
        </p:nvSpPr>
        <p:spPr>
          <a:xfrm>
            <a:off x="4884120" y="514440"/>
            <a:ext cx="13881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Mitral valve</a:t>
            </a:r>
            <a:endParaRPr/>
          </a:p>
        </p:txBody>
      </p:sp>
      <p:sp>
        <p:nvSpPr>
          <p:cNvPr id="678" name="CustomShape 34"/>
          <p:cNvSpPr/>
          <p:nvPr/>
        </p:nvSpPr>
        <p:spPr>
          <a:xfrm>
            <a:off x="5761080" y="876240"/>
            <a:ext cx="118836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Chordae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tendineae</a:t>
            </a:r>
            <a:endParaRPr/>
          </a:p>
        </p:txBody>
      </p:sp>
      <p:sp>
        <p:nvSpPr>
          <p:cNvPr id="679" name="CustomShape 35"/>
          <p:cNvSpPr/>
          <p:nvPr/>
        </p:nvSpPr>
        <p:spPr>
          <a:xfrm>
            <a:off x="3760560" y="5524560"/>
            <a:ext cx="185292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Interventricular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septum</a:t>
            </a:r>
            <a:endParaRPr/>
          </a:p>
        </p:txBody>
      </p:sp>
      <p:sp>
        <p:nvSpPr>
          <p:cNvPr id="680" name="CustomShape 36"/>
          <p:cNvSpPr/>
          <p:nvPr/>
        </p:nvSpPr>
        <p:spPr>
          <a:xfrm>
            <a:off x="6487920" y="2736720"/>
            <a:ext cx="181008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of left ventricle</a:t>
            </a:r>
            <a:endParaRPr/>
          </a:p>
        </p:txBody>
      </p:sp>
      <p:sp>
        <p:nvSpPr>
          <p:cNvPr id="681" name="CustomShape 37"/>
          <p:cNvSpPr/>
          <p:nvPr/>
        </p:nvSpPr>
        <p:spPr>
          <a:xfrm>
            <a:off x="462240" y="498600"/>
            <a:ext cx="228852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Opening of 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682" name="CustomShape 38"/>
          <p:cNvSpPr/>
          <p:nvPr/>
        </p:nvSpPr>
        <p:spPr>
          <a:xfrm>
            <a:off x="470160" y="1235160"/>
            <a:ext cx="183600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Tricuspid valve</a:t>
            </a:r>
            <a:endParaRPr/>
          </a:p>
        </p:txBody>
      </p:sp>
      <p:sp>
        <p:nvSpPr>
          <p:cNvPr id="683" name="CustomShape 39"/>
          <p:cNvSpPr/>
          <p:nvPr/>
        </p:nvSpPr>
        <p:spPr>
          <a:xfrm>
            <a:off x="460440" y="5403960"/>
            <a:ext cx="105876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muscles</a:t>
            </a:r>
            <a:endParaRPr/>
          </a:p>
        </p:txBody>
      </p:sp>
      <p:sp>
        <p:nvSpPr>
          <p:cNvPr id="684" name="CustomShape 40"/>
          <p:cNvSpPr/>
          <p:nvPr/>
        </p:nvSpPr>
        <p:spPr>
          <a:xfrm>
            <a:off x="460800" y="1752480"/>
            <a:ext cx="1500840" cy="914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of 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685" name="CustomShape 41"/>
          <p:cNvSpPr/>
          <p:nvPr/>
        </p:nvSpPr>
        <p:spPr>
          <a:xfrm>
            <a:off x="463320" y="6076800"/>
            <a:ext cx="36072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(d)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815328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18.9</a:t>
            </a:r>
            <a:endParaRPr/>
          </a:p>
        </p:txBody>
      </p:sp>
      <p:pic>
        <p:nvPicPr>
          <p:cNvPr id="687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82760"/>
            <a:ext cx="8229240" cy="5892480"/>
          </a:xfrm>
          <a:prstGeom prst="rect">
            <a:avLst/>
          </a:prstGeom>
          <a:ln w="9360">
            <a:noFill/>
          </a:ln>
        </p:spPr>
      </p:pic>
      <p:sp>
        <p:nvSpPr>
          <p:cNvPr id="688" name="Line 2"/>
          <p:cNvSpPr/>
          <p:nvPr/>
        </p:nvSpPr>
        <p:spPr>
          <a:xfrm flipV="1">
            <a:off x="2266920" y="5187600"/>
            <a:ext cx="1596960" cy="35568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689" name="CustomShape 3"/>
          <p:cNvSpPr/>
          <p:nvPr/>
        </p:nvSpPr>
        <p:spPr>
          <a:xfrm>
            <a:off x="3825720" y="5149800"/>
            <a:ext cx="53640" cy="50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90" name="CustomShape 4"/>
          <p:cNvSpPr/>
          <p:nvPr/>
        </p:nvSpPr>
        <p:spPr>
          <a:xfrm>
            <a:off x="3832200" y="5156280"/>
            <a:ext cx="53640" cy="50400"/>
          </a:xfrm>
          <a:prstGeom prst="rect">
            <a:avLst/>
          </a:prstGeom>
          <a:noFill/>
          <a:ln w="15840">
            <a:solidFill>
              <a:srgbClr val="ffffff"/>
            </a:solidFill>
            <a:round/>
          </a:ln>
        </p:spPr>
      </p:sp>
      <p:sp>
        <p:nvSpPr>
          <p:cNvPr id="691" name="CustomShape 5"/>
          <p:cNvSpPr/>
          <p:nvPr/>
        </p:nvSpPr>
        <p:spPr>
          <a:xfrm>
            <a:off x="3279600" y="5419800"/>
            <a:ext cx="50400" cy="53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92" name="CustomShape 6"/>
          <p:cNvSpPr/>
          <p:nvPr/>
        </p:nvSpPr>
        <p:spPr>
          <a:xfrm>
            <a:off x="3286080" y="5425920"/>
            <a:ext cx="50400" cy="53640"/>
          </a:xfrm>
          <a:prstGeom prst="rect">
            <a:avLst/>
          </a:prstGeom>
          <a:noFill/>
          <a:ln w="15840">
            <a:solidFill>
              <a:srgbClr val="ffffff"/>
            </a:solidFill>
            <a:round/>
          </a:ln>
        </p:spPr>
      </p:sp>
      <p:sp>
        <p:nvSpPr>
          <p:cNvPr id="693" name="Line 7"/>
          <p:cNvSpPr/>
          <p:nvPr/>
        </p:nvSpPr>
        <p:spPr>
          <a:xfrm>
            <a:off x="6521400" y="2286000"/>
            <a:ext cx="17784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94" name="Line 8"/>
          <p:cNvSpPr/>
          <p:nvPr/>
        </p:nvSpPr>
        <p:spPr>
          <a:xfrm flipH="1">
            <a:off x="6797520" y="828360"/>
            <a:ext cx="76212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95" name="Line 9"/>
          <p:cNvSpPr/>
          <p:nvPr/>
        </p:nvSpPr>
        <p:spPr>
          <a:xfrm flipH="1">
            <a:off x="7242120" y="1253880"/>
            <a:ext cx="31752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96" name="Line 10"/>
          <p:cNvSpPr/>
          <p:nvPr/>
        </p:nvSpPr>
        <p:spPr>
          <a:xfrm flipH="1">
            <a:off x="6756120" y="1609560"/>
            <a:ext cx="80352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97" name="Line 11"/>
          <p:cNvSpPr/>
          <p:nvPr/>
        </p:nvSpPr>
        <p:spPr>
          <a:xfrm flipH="1">
            <a:off x="6518160" y="2768400"/>
            <a:ext cx="10414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98" name="CustomShape 12"/>
          <p:cNvSpPr/>
          <p:nvPr/>
        </p:nvSpPr>
        <p:spPr>
          <a:xfrm>
            <a:off x="6575400" y="2286000"/>
            <a:ext cx="983880" cy="820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99" name="Line 13"/>
          <p:cNvSpPr/>
          <p:nvPr/>
        </p:nvSpPr>
        <p:spPr>
          <a:xfrm flipH="1">
            <a:off x="7181640" y="3857400"/>
            <a:ext cx="37800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00" name="Line 14"/>
          <p:cNvSpPr/>
          <p:nvPr/>
        </p:nvSpPr>
        <p:spPr>
          <a:xfrm flipH="1">
            <a:off x="7000560" y="4962240"/>
            <a:ext cx="55908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01" name="CustomShape 15"/>
          <p:cNvSpPr/>
          <p:nvPr/>
        </p:nvSpPr>
        <p:spPr>
          <a:xfrm>
            <a:off x="7058160" y="4156200"/>
            <a:ext cx="501120" cy="1900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2" name="Line 16"/>
          <p:cNvSpPr/>
          <p:nvPr/>
        </p:nvSpPr>
        <p:spPr>
          <a:xfrm>
            <a:off x="6321240" y="4155840"/>
            <a:ext cx="104760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03" name="Line 17"/>
          <p:cNvSpPr/>
          <p:nvPr/>
        </p:nvSpPr>
        <p:spPr>
          <a:xfrm flipH="1">
            <a:off x="6791040" y="822240"/>
            <a:ext cx="762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04" name="Line 18"/>
          <p:cNvSpPr/>
          <p:nvPr/>
        </p:nvSpPr>
        <p:spPr>
          <a:xfrm flipH="1">
            <a:off x="7235640" y="1247760"/>
            <a:ext cx="3175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05" name="Line 19"/>
          <p:cNvSpPr/>
          <p:nvPr/>
        </p:nvSpPr>
        <p:spPr>
          <a:xfrm flipH="1">
            <a:off x="6750000" y="1603080"/>
            <a:ext cx="8031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06" name="Line 20"/>
          <p:cNvSpPr/>
          <p:nvPr/>
        </p:nvSpPr>
        <p:spPr>
          <a:xfrm flipH="1">
            <a:off x="6511680" y="2761920"/>
            <a:ext cx="10414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07" name="CustomShape 21"/>
          <p:cNvSpPr/>
          <p:nvPr/>
        </p:nvSpPr>
        <p:spPr>
          <a:xfrm>
            <a:off x="6568920" y="2279520"/>
            <a:ext cx="983880" cy="82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08" name="Line 22"/>
          <p:cNvSpPr/>
          <p:nvPr/>
        </p:nvSpPr>
        <p:spPr>
          <a:xfrm flipH="1">
            <a:off x="7175160" y="3850920"/>
            <a:ext cx="3780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09" name="Line 23"/>
          <p:cNvSpPr/>
          <p:nvPr/>
        </p:nvSpPr>
        <p:spPr>
          <a:xfrm flipH="1">
            <a:off x="6994440" y="4956120"/>
            <a:ext cx="5587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10" name="CustomShape 24"/>
          <p:cNvSpPr/>
          <p:nvPr/>
        </p:nvSpPr>
        <p:spPr>
          <a:xfrm>
            <a:off x="7051680" y="4149720"/>
            <a:ext cx="501120" cy="19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11" name="Line 25"/>
          <p:cNvSpPr/>
          <p:nvPr/>
        </p:nvSpPr>
        <p:spPr>
          <a:xfrm>
            <a:off x="6314760" y="4149720"/>
            <a:ext cx="10479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12" name="Line 26"/>
          <p:cNvSpPr/>
          <p:nvPr/>
        </p:nvSpPr>
        <p:spPr>
          <a:xfrm>
            <a:off x="6514920" y="2279520"/>
            <a:ext cx="177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713" name="Line 27"/>
          <p:cNvSpPr/>
          <p:nvPr/>
        </p:nvSpPr>
        <p:spPr>
          <a:xfrm flipH="1" flipV="1">
            <a:off x="3956040" y="2501640"/>
            <a:ext cx="510840" cy="4161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14" name="CustomShape 28"/>
          <p:cNvSpPr/>
          <p:nvPr/>
        </p:nvSpPr>
        <p:spPr>
          <a:xfrm>
            <a:off x="2413080" y="606600"/>
            <a:ext cx="1080" cy="923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715" name="Line 29"/>
          <p:cNvSpPr/>
          <p:nvPr/>
        </p:nvSpPr>
        <p:spPr>
          <a:xfrm>
            <a:off x="2412720" y="1222200"/>
            <a:ext cx="1374840" cy="1396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16" name="Line 30"/>
          <p:cNvSpPr/>
          <p:nvPr/>
        </p:nvSpPr>
        <p:spPr>
          <a:xfrm>
            <a:off x="2412720" y="1222200"/>
            <a:ext cx="507960" cy="5493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717" name="CustomShape 31"/>
          <p:cNvSpPr/>
          <p:nvPr/>
        </p:nvSpPr>
        <p:spPr>
          <a:xfrm>
            <a:off x="2889360" y="1739880"/>
            <a:ext cx="47160" cy="471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18" name="CustomShape 32"/>
          <p:cNvSpPr/>
          <p:nvPr/>
        </p:nvSpPr>
        <p:spPr>
          <a:xfrm>
            <a:off x="3755880" y="1330200"/>
            <a:ext cx="47160" cy="50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19" name="Line 33"/>
          <p:cNvSpPr/>
          <p:nvPr/>
        </p:nvSpPr>
        <p:spPr>
          <a:xfrm flipV="1">
            <a:off x="2266920" y="5460840"/>
            <a:ext cx="1050840" cy="82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20" name="Line 34"/>
          <p:cNvSpPr/>
          <p:nvPr/>
        </p:nvSpPr>
        <p:spPr>
          <a:xfrm flipV="1">
            <a:off x="2260440" y="5454360"/>
            <a:ext cx="1050840" cy="82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21" name="CustomShape 35"/>
          <p:cNvSpPr/>
          <p:nvPr/>
        </p:nvSpPr>
        <p:spPr>
          <a:xfrm>
            <a:off x="3828960" y="5149800"/>
            <a:ext cx="47160" cy="50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22" name="CustomShape 36"/>
          <p:cNvSpPr/>
          <p:nvPr/>
        </p:nvSpPr>
        <p:spPr>
          <a:xfrm>
            <a:off x="3279600" y="5423040"/>
            <a:ext cx="50400" cy="471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723" name="CustomShape 37"/>
          <p:cNvSpPr/>
          <p:nvPr/>
        </p:nvSpPr>
        <p:spPr>
          <a:xfrm>
            <a:off x="2260440" y="5229360"/>
            <a:ext cx="1080" cy="7617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24" name="Line 38"/>
          <p:cNvSpPr/>
          <p:nvPr/>
        </p:nvSpPr>
        <p:spPr>
          <a:xfrm flipV="1">
            <a:off x="2260440" y="5181480"/>
            <a:ext cx="1596960" cy="3556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725" name="CustomShape 39"/>
          <p:cNvSpPr/>
          <p:nvPr/>
        </p:nvSpPr>
        <p:spPr>
          <a:xfrm>
            <a:off x="476280" y="565200"/>
            <a:ext cx="18072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26" name="CustomShape 40"/>
          <p:cNvSpPr/>
          <p:nvPr/>
        </p:nvSpPr>
        <p:spPr>
          <a:xfrm>
            <a:off x="482760" y="571680"/>
            <a:ext cx="18072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27" name="CustomShape 41"/>
          <p:cNvSpPr/>
          <p:nvPr/>
        </p:nvSpPr>
        <p:spPr>
          <a:xfrm>
            <a:off x="469800" y="4038480"/>
            <a:ext cx="17748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28" name="CustomShape 42"/>
          <p:cNvSpPr/>
          <p:nvPr/>
        </p:nvSpPr>
        <p:spPr>
          <a:xfrm>
            <a:off x="476280" y="4044960"/>
            <a:ext cx="17748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29" name="CustomShape 43"/>
          <p:cNvSpPr/>
          <p:nvPr/>
        </p:nvSpPr>
        <p:spPr>
          <a:xfrm>
            <a:off x="476280" y="1660680"/>
            <a:ext cx="18072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30" name="CustomShape 44"/>
          <p:cNvSpPr/>
          <p:nvPr/>
        </p:nvSpPr>
        <p:spPr>
          <a:xfrm>
            <a:off x="482760" y="1666800"/>
            <a:ext cx="18072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31" name="CustomShape 45"/>
          <p:cNvSpPr/>
          <p:nvPr/>
        </p:nvSpPr>
        <p:spPr>
          <a:xfrm>
            <a:off x="476280" y="4676760"/>
            <a:ext cx="18072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32" name="CustomShape 46"/>
          <p:cNvSpPr/>
          <p:nvPr/>
        </p:nvSpPr>
        <p:spPr>
          <a:xfrm>
            <a:off x="482760" y="4683240"/>
            <a:ext cx="18072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33" name="CustomShape 47"/>
          <p:cNvSpPr/>
          <p:nvPr/>
        </p:nvSpPr>
        <p:spPr>
          <a:xfrm>
            <a:off x="479520" y="2273400"/>
            <a:ext cx="18072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34" name="CustomShape 48"/>
          <p:cNvSpPr/>
          <p:nvPr/>
        </p:nvSpPr>
        <p:spPr>
          <a:xfrm>
            <a:off x="485640" y="2279520"/>
            <a:ext cx="18072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35" name="CustomShape 49"/>
          <p:cNvSpPr/>
          <p:nvPr/>
        </p:nvSpPr>
        <p:spPr>
          <a:xfrm>
            <a:off x="473040" y="5184720"/>
            <a:ext cx="180720" cy="180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36" name="CustomShape 50"/>
          <p:cNvSpPr/>
          <p:nvPr/>
        </p:nvSpPr>
        <p:spPr>
          <a:xfrm>
            <a:off x="479520" y="5191200"/>
            <a:ext cx="180720" cy="180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737" name="CustomShape 51"/>
          <p:cNvSpPr/>
          <p:nvPr/>
        </p:nvSpPr>
        <p:spPr>
          <a:xfrm>
            <a:off x="529560" y="56052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738" name="CustomShape 52"/>
          <p:cNvSpPr/>
          <p:nvPr/>
        </p:nvSpPr>
        <p:spPr>
          <a:xfrm>
            <a:off x="499320" y="579600"/>
            <a:ext cx="1897200" cy="100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Blood returning to the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heart fills atria, putting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pressure against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atrioventricular valves;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atrioventricular valves are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forced open.</a:t>
            </a:r>
            <a:endParaRPr/>
          </a:p>
        </p:txBody>
      </p:sp>
      <p:sp>
        <p:nvSpPr>
          <p:cNvPr id="739" name="CustomShape 53"/>
          <p:cNvSpPr/>
          <p:nvPr/>
        </p:nvSpPr>
        <p:spPr>
          <a:xfrm>
            <a:off x="515520" y="403236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740" name="CustomShape 54"/>
          <p:cNvSpPr/>
          <p:nvPr/>
        </p:nvSpPr>
        <p:spPr>
          <a:xfrm>
            <a:off x="497160" y="4033800"/>
            <a:ext cx="218340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Ventricles contract, forcing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blood against atrioventricular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valve cusps.</a:t>
            </a:r>
            <a:endParaRPr/>
          </a:p>
        </p:txBody>
      </p:sp>
      <p:sp>
        <p:nvSpPr>
          <p:cNvPr id="741" name="CustomShape 55"/>
          <p:cNvSpPr/>
          <p:nvPr/>
        </p:nvSpPr>
        <p:spPr>
          <a:xfrm>
            <a:off x="529560" y="165888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742" name="CustomShape 56"/>
          <p:cNvSpPr/>
          <p:nvPr/>
        </p:nvSpPr>
        <p:spPr>
          <a:xfrm>
            <a:off x="500760" y="1666800"/>
            <a:ext cx="197028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As ventricles fill,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atrioventricular valve flaps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hang limply into ventricles.</a:t>
            </a:r>
            <a:endParaRPr/>
          </a:p>
        </p:txBody>
      </p:sp>
      <p:sp>
        <p:nvSpPr>
          <p:cNvPr id="743" name="CustomShape 57"/>
          <p:cNvSpPr/>
          <p:nvPr/>
        </p:nvSpPr>
        <p:spPr>
          <a:xfrm>
            <a:off x="529560" y="466740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744" name="CustomShape 58"/>
          <p:cNvSpPr/>
          <p:nvPr/>
        </p:nvSpPr>
        <p:spPr>
          <a:xfrm>
            <a:off x="502200" y="4672080"/>
            <a:ext cx="185760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Atrioventricular valves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close.</a:t>
            </a:r>
            <a:endParaRPr/>
          </a:p>
        </p:txBody>
      </p:sp>
      <p:sp>
        <p:nvSpPr>
          <p:cNvPr id="745" name="CustomShape 59"/>
          <p:cNvSpPr/>
          <p:nvPr/>
        </p:nvSpPr>
        <p:spPr>
          <a:xfrm>
            <a:off x="532800" y="226368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746" name="CustomShape 60"/>
          <p:cNvSpPr/>
          <p:nvPr/>
        </p:nvSpPr>
        <p:spPr>
          <a:xfrm>
            <a:off x="506880" y="2279520"/>
            <a:ext cx="22993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Atria contract, forcing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additional blood into ventricles.</a:t>
            </a:r>
            <a:endParaRPr/>
          </a:p>
        </p:txBody>
      </p:sp>
      <p:sp>
        <p:nvSpPr>
          <p:cNvPr id="747" name="CustomShape 61"/>
          <p:cNvSpPr/>
          <p:nvPr/>
        </p:nvSpPr>
        <p:spPr>
          <a:xfrm>
            <a:off x="526680" y="5175360"/>
            <a:ext cx="910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1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748" name="CustomShape 62"/>
          <p:cNvSpPr/>
          <p:nvPr/>
        </p:nvSpPr>
        <p:spPr>
          <a:xfrm>
            <a:off x="498240" y="5180040"/>
            <a:ext cx="1704960" cy="838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Papillary muscles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contract and chordae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tendineae tighten,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preventing valve flaps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from everting into atria.</a:t>
            </a:r>
            <a:endParaRPr/>
          </a:p>
        </p:txBody>
      </p:sp>
      <p:sp>
        <p:nvSpPr>
          <p:cNvPr id="749" name="CustomShape 63"/>
          <p:cNvSpPr/>
          <p:nvPr/>
        </p:nvSpPr>
        <p:spPr>
          <a:xfrm>
            <a:off x="709200" y="3098880"/>
            <a:ext cx="51980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AV valves open; atrial pressure greater than ventricular pressure</a:t>
            </a:r>
            <a:endParaRPr/>
          </a:p>
        </p:txBody>
      </p:sp>
      <p:sp>
        <p:nvSpPr>
          <p:cNvPr id="750" name="CustomShape 64"/>
          <p:cNvSpPr/>
          <p:nvPr/>
        </p:nvSpPr>
        <p:spPr>
          <a:xfrm>
            <a:off x="720360" y="6172200"/>
            <a:ext cx="50486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AV valves closed; atrial pressure less than ventricular pressure</a:t>
            </a:r>
            <a:endParaRPr/>
          </a:p>
        </p:txBody>
      </p:sp>
      <p:sp>
        <p:nvSpPr>
          <p:cNvPr id="751" name="CustomShape 65"/>
          <p:cNvSpPr/>
          <p:nvPr/>
        </p:nvSpPr>
        <p:spPr>
          <a:xfrm>
            <a:off x="7568640" y="727200"/>
            <a:ext cx="84708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Direction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flow</a:t>
            </a:r>
            <a:endParaRPr/>
          </a:p>
        </p:txBody>
      </p:sp>
      <p:sp>
        <p:nvSpPr>
          <p:cNvPr id="752" name="CustomShape 66"/>
          <p:cNvSpPr/>
          <p:nvPr/>
        </p:nvSpPr>
        <p:spPr>
          <a:xfrm>
            <a:off x="7570800" y="1155600"/>
            <a:ext cx="4870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Atrium</a:t>
            </a:r>
            <a:endParaRPr/>
          </a:p>
        </p:txBody>
      </p:sp>
      <p:sp>
        <p:nvSpPr>
          <p:cNvPr id="753" name="CustomShape 67"/>
          <p:cNvSpPr/>
          <p:nvPr/>
        </p:nvSpPr>
        <p:spPr>
          <a:xfrm>
            <a:off x="4514400" y="2835360"/>
            <a:ext cx="6382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754" name="CustomShape 68"/>
          <p:cNvSpPr/>
          <p:nvPr/>
        </p:nvSpPr>
        <p:spPr>
          <a:xfrm>
            <a:off x="7567920" y="1508040"/>
            <a:ext cx="111204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Cusp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atrioventricular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valve (open)</a:t>
            </a:r>
            <a:endParaRPr/>
          </a:p>
        </p:txBody>
      </p:sp>
      <p:sp>
        <p:nvSpPr>
          <p:cNvPr id="755" name="CustomShape 69"/>
          <p:cNvSpPr/>
          <p:nvPr/>
        </p:nvSpPr>
        <p:spPr>
          <a:xfrm>
            <a:off x="7568640" y="2181240"/>
            <a:ext cx="71280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Chordae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tendineae</a:t>
            </a:r>
            <a:endParaRPr/>
          </a:p>
        </p:txBody>
      </p:sp>
      <p:sp>
        <p:nvSpPr>
          <p:cNvPr id="756" name="CustomShape 70"/>
          <p:cNvSpPr/>
          <p:nvPr/>
        </p:nvSpPr>
        <p:spPr>
          <a:xfrm>
            <a:off x="7567560" y="2666880"/>
            <a:ext cx="63828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Papillary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757" name="CustomShape 71"/>
          <p:cNvSpPr/>
          <p:nvPr/>
        </p:nvSpPr>
        <p:spPr>
          <a:xfrm>
            <a:off x="7570800" y="3753000"/>
            <a:ext cx="4870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Atrium</a:t>
            </a:r>
            <a:endParaRPr/>
          </a:p>
        </p:txBody>
      </p:sp>
      <p:sp>
        <p:nvSpPr>
          <p:cNvPr id="758" name="CustomShape 72"/>
          <p:cNvSpPr/>
          <p:nvPr/>
        </p:nvSpPr>
        <p:spPr>
          <a:xfrm>
            <a:off x="7568280" y="4857840"/>
            <a:ext cx="6289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in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ventricle</a:t>
            </a:r>
            <a:endParaRPr/>
          </a:p>
        </p:txBody>
      </p:sp>
      <p:sp>
        <p:nvSpPr>
          <p:cNvPr id="759" name="CustomShape 73"/>
          <p:cNvSpPr/>
          <p:nvPr/>
        </p:nvSpPr>
        <p:spPr>
          <a:xfrm>
            <a:off x="7567920" y="4051440"/>
            <a:ext cx="111204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Cusps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atrioventricular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valve (closed)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18.10</a:t>
            </a:r>
            <a:endParaRPr/>
          </a:p>
        </p:txBody>
      </p:sp>
      <p:pic>
        <p:nvPicPr>
          <p:cNvPr id="761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62" name="CustomShape 2"/>
          <p:cNvSpPr/>
          <p:nvPr/>
        </p:nvSpPr>
        <p:spPr>
          <a:xfrm>
            <a:off x="3324240" y="900000"/>
            <a:ext cx="1028520" cy="139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63" name="CustomShape 3"/>
          <p:cNvSpPr/>
          <p:nvPr/>
        </p:nvSpPr>
        <p:spPr>
          <a:xfrm>
            <a:off x="3765600" y="1176480"/>
            <a:ext cx="844200" cy="151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64" name="CustomShape 4"/>
          <p:cNvSpPr/>
          <p:nvPr/>
        </p:nvSpPr>
        <p:spPr>
          <a:xfrm>
            <a:off x="1918080" y="1515960"/>
            <a:ext cx="1724760" cy="1553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As ventricles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contract and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intraventricular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pressure rises,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blood is pushed up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against semilunar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valves, forcing them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open.</a:t>
            </a:r>
            <a:endParaRPr/>
          </a:p>
        </p:txBody>
      </p:sp>
      <p:sp>
        <p:nvSpPr>
          <p:cNvPr id="765" name="CustomShape 5"/>
          <p:cNvSpPr/>
          <p:nvPr/>
        </p:nvSpPr>
        <p:spPr>
          <a:xfrm>
            <a:off x="1914480" y="4116240"/>
            <a:ext cx="1744560" cy="1553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As ventricles relax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and intraventricular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pressure falls, blood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flows back from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arteries, filling the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cusps of semilunar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valves and forcing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them to close.</a:t>
            </a:r>
            <a:endParaRPr/>
          </a:p>
        </p:txBody>
      </p:sp>
      <p:sp>
        <p:nvSpPr>
          <p:cNvPr id="766" name="CustomShape 6"/>
          <p:cNvSpPr/>
          <p:nvPr/>
        </p:nvSpPr>
        <p:spPr>
          <a:xfrm>
            <a:off x="2003760" y="3097080"/>
            <a:ext cx="23436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 Semilunar valves open</a:t>
            </a:r>
            <a:endParaRPr/>
          </a:p>
        </p:txBody>
      </p:sp>
      <p:sp>
        <p:nvSpPr>
          <p:cNvPr id="767" name="CustomShape 7"/>
          <p:cNvSpPr/>
          <p:nvPr/>
        </p:nvSpPr>
        <p:spPr>
          <a:xfrm>
            <a:off x="2021760" y="6135840"/>
            <a:ext cx="24746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(b) Semilunar valves closed</a:t>
            </a:r>
            <a:endParaRPr/>
          </a:p>
        </p:txBody>
      </p:sp>
      <p:sp>
        <p:nvSpPr>
          <p:cNvPr id="768" name="CustomShape 8"/>
          <p:cNvSpPr/>
          <p:nvPr/>
        </p:nvSpPr>
        <p:spPr>
          <a:xfrm>
            <a:off x="2807640" y="785880"/>
            <a:ext cx="4611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769" name="CustomShape 9"/>
          <p:cNvSpPr/>
          <p:nvPr/>
        </p:nvSpPr>
        <p:spPr>
          <a:xfrm>
            <a:off x="2805840" y="1066680"/>
            <a:ext cx="9201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Microscopic Anatomy of Cardiac Muscle</a:t>
            </a:r>
            <a:endParaRPr/>
          </a:p>
        </p:txBody>
      </p:sp>
      <p:sp>
        <p:nvSpPr>
          <p:cNvPr id="7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Cardiac muscle cells are striated, short, fat, branched, and interconnected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Connective tissue matrix (endomysium) connects to the fibrous skeleton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tubules are wide but less numerous; SR is simpler than in skeletal muscle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Numerous large mitochondria (25–35% of cell volume)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7983360" y="6583320"/>
            <a:ext cx="11584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18.11a</a:t>
            </a:r>
            <a:endParaRPr/>
          </a:p>
        </p:txBody>
      </p:sp>
      <p:pic>
        <p:nvPicPr>
          <p:cNvPr id="773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74" name="Line 2"/>
          <p:cNvSpPr/>
          <p:nvPr/>
        </p:nvSpPr>
        <p:spPr>
          <a:xfrm>
            <a:off x="4098600" y="880920"/>
            <a:ext cx="355680" cy="58716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</p:sp>
      <p:sp>
        <p:nvSpPr>
          <p:cNvPr id="775" name="Line 3"/>
          <p:cNvSpPr/>
          <p:nvPr/>
        </p:nvSpPr>
        <p:spPr>
          <a:xfrm>
            <a:off x="2476440" y="763560"/>
            <a:ext cx="1440" cy="65376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776" name="Line 4"/>
          <p:cNvSpPr/>
          <p:nvPr/>
        </p:nvSpPr>
        <p:spPr>
          <a:xfrm flipV="1">
            <a:off x="4098600" y="772920"/>
            <a:ext cx="1800" cy="1080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777" name="Line 5"/>
          <p:cNvSpPr/>
          <p:nvPr/>
        </p:nvSpPr>
        <p:spPr>
          <a:xfrm>
            <a:off x="2463480" y="750600"/>
            <a:ext cx="1800" cy="654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78" name="CustomShape 6"/>
          <p:cNvSpPr/>
          <p:nvPr/>
        </p:nvSpPr>
        <p:spPr>
          <a:xfrm>
            <a:off x="5213520" y="763560"/>
            <a:ext cx="606240" cy="11077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79" name="CustomShape 7"/>
          <p:cNvSpPr/>
          <p:nvPr/>
        </p:nvSpPr>
        <p:spPr>
          <a:xfrm>
            <a:off x="5200560" y="750960"/>
            <a:ext cx="606240" cy="1107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80" name="Line 8"/>
          <p:cNvSpPr/>
          <p:nvPr/>
        </p:nvSpPr>
        <p:spPr>
          <a:xfrm flipV="1">
            <a:off x="5943600" y="3547800"/>
            <a:ext cx="1440" cy="13845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81" name="Line 9"/>
          <p:cNvSpPr/>
          <p:nvPr/>
        </p:nvSpPr>
        <p:spPr>
          <a:xfrm>
            <a:off x="5949720" y="3817800"/>
            <a:ext cx="231840" cy="352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782" name="Line 10"/>
          <p:cNvSpPr/>
          <p:nvPr/>
        </p:nvSpPr>
        <p:spPr>
          <a:xfrm>
            <a:off x="2901600" y="3970080"/>
            <a:ext cx="669960" cy="11048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783" name="Line 11"/>
          <p:cNvSpPr/>
          <p:nvPr/>
        </p:nvSpPr>
        <p:spPr>
          <a:xfrm flipV="1">
            <a:off x="2901600" y="3547800"/>
            <a:ext cx="1800" cy="1190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84" name="Line 12"/>
          <p:cNvSpPr/>
          <p:nvPr/>
        </p:nvSpPr>
        <p:spPr>
          <a:xfrm flipH="1">
            <a:off x="3133440" y="880920"/>
            <a:ext cx="965160" cy="37476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785" name="Line 13"/>
          <p:cNvSpPr/>
          <p:nvPr/>
        </p:nvSpPr>
        <p:spPr>
          <a:xfrm flipH="1">
            <a:off x="3120840" y="868320"/>
            <a:ext cx="965160" cy="374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786" name="Line 14"/>
          <p:cNvSpPr/>
          <p:nvPr/>
        </p:nvSpPr>
        <p:spPr>
          <a:xfrm flipV="1">
            <a:off x="4086000" y="760320"/>
            <a:ext cx="1800" cy="108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87" name="Line 15"/>
          <p:cNvSpPr/>
          <p:nvPr/>
        </p:nvSpPr>
        <p:spPr>
          <a:xfrm>
            <a:off x="4086000" y="868320"/>
            <a:ext cx="355680" cy="5871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788" name="CustomShape 16"/>
          <p:cNvSpPr/>
          <p:nvPr/>
        </p:nvSpPr>
        <p:spPr>
          <a:xfrm>
            <a:off x="1898640" y="484200"/>
            <a:ext cx="88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789" name="CustomShape 17"/>
          <p:cNvSpPr/>
          <p:nvPr/>
        </p:nvSpPr>
        <p:spPr>
          <a:xfrm>
            <a:off x="5284080" y="3294000"/>
            <a:ext cx="14839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Desmosomes</a:t>
            </a:r>
            <a:endParaRPr/>
          </a:p>
        </p:txBody>
      </p:sp>
      <p:sp>
        <p:nvSpPr>
          <p:cNvPr id="790" name="CustomShape 18"/>
          <p:cNvSpPr/>
          <p:nvPr/>
        </p:nvSpPr>
        <p:spPr>
          <a:xfrm>
            <a:off x="2249640" y="3294000"/>
            <a:ext cx="1526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Gap junctions</a:t>
            </a:r>
            <a:endParaRPr/>
          </a:p>
        </p:txBody>
      </p:sp>
      <p:sp>
        <p:nvSpPr>
          <p:cNvPr id="791" name="CustomShape 19"/>
          <p:cNvSpPr/>
          <p:nvPr/>
        </p:nvSpPr>
        <p:spPr>
          <a:xfrm>
            <a:off x="3039120" y="484200"/>
            <a:ext cx="1930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Intercalated discs</a:t>
            </a:r>
            <a:endParaRPr/>
          </a:p>
        </p:txBody>
      </p:sp>
      <p:sp>
        <p:nvSpPr>
          <p:cNvPr id="792" name="CustomShape 20"/>
          <p:cNvSpPr/>
          <p:nvPr/>
        </p:nvSpPr>
        <p:spPr>
          <a:xfrm>
            <a:off x="5214240" y="484200"/>
            <a:ext cx="2133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Cardiac muscle cell</a:t>
            </a:r>
            <a:endParaRPr/>
          </a:p>
        </p:txBody>
      </p:sp>
      <p:sp>
        <p:nvSpPr>
          <p:cNvPr id="793" name="CustomShape 21"/>
          <p:cNvSpPr/>
          <p:nvPr/>
        </p:nvSpPr>
        <p:spPr>
          <a:xfrm>
            <a:off x="1667880" y="6059520"/>
            <a:ext cx="321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Microscopic Anatomy of Cardiac Muscle</a:t>
            </a:r>
            <a:endParaRPr/>
          </a:p>
        </p:txBody>
      </p:sp>
      <p:sp>
        <p:nvSpPr>
          <p:cNvPr id="7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Intercalated discs: junctions between cells anchor cardiac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Desmosomes prevent cells from separating during contraction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Gap junctions allow ions to pass; electrically couple adjacent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Heart muscle behaves as a functional syncytium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ustomShape 1"/>
          <p:cNvSpPr/>
          <p:nvPr/>
        </p:nvSpPr>
        <p:spPr>
          <a:xfrm>
            <a:off x="7975440" y="6581880"/>
            <a:ext cx="11664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18.11b</a:t>
            </a:r>
            <a:endParaRPr/>
          </a:p>
        </p:txBody>
      </p:sp>
      <p:pic>
        <p:nvPicPr>
          <p:cNvPr id="797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3200" y="352440"/>
            <a:ext cx="8337240" cy="5866920"/>
          </a:xfrm>
          <a:prstGeom prst="rect">
            <a:avLst/>
          </a:prstGeom>
          <a:ln w="9360">
            <a:noFill/>
          </a:ln>
        </p:spPr>
      </p:pic>
      <p:sp>
        <p:nvSpPr>
          <p:cNvPr id="798" name="CustomShape 2"/>
          <p:cNvSpPr/>
          <p:nvPr/>
        </p:nvSpPr>
        <p:spPr>
          <a:xfrm>
            <a:off x="1359000" y="1185840"/>
            <a:ext cx="1161720" cy="95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799" name="CustomShape 3"/>
          <p:cNvSpPr/>
          <p:nvPr/>
        </p:nvSpPr>
        <p:spPr>
          <a:xfrm>
            <a:off x="1990800" y="4303800"/>
            <a:ext cx="1037880" cy="1047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00" name="CustomShape 4"/>
          <p:cNvSpPr/>
          <p:nvPr/>
        </p:nvSpPr>
        <p:spPr>
          <a:xfrm>
            <a:off x="6365880" y="5545080"/>
            <a:ext cx="1056960" cy="91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01" name="Line 5"/>
          <p:cNvSpPr/>
          <p:nvPr/>
        </p:nvSpPr>
        <p:spPr>
          <a:xfrm>
            <a:off x="6889680" y="5640120"/>
            <a:ext cx="1440" cy="238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02" name="Line 6"/>
          <p:cNvSpPr/>
          <p:nvPr/>
        </p:nvSpPr>
        <p:spPr>
          <a:xfrm>
            <a:off x="6121080" y="5640120"/>
            <a:ext cx="1800" cy="60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03" name="CustomShape 7"/>
          <p:cNvSpPr/>
          <p:nvPr/>
        </p:nvSpPr>
        <p:spPr>
          <a:xfrm>
            <a:off x="7454880" y="5545080"/>
            <a:ext cx="421920" cy="91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04" name="Line 8"/>
          <p:cNvSpPr/>
          <p:nvPr/>
        </p:nvSpPr>
        <p:spPr>
          <a:xfrm>
            <a:off x="7667280" y="5640120"/>
            <a:ext cx="1800" cy="60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05" name="CustomShape 9"/>
          <p:cNvSpPr/>
          <p:nvPr/>
        </p:nvSpPr>
        <p:spPr>
          <a:xfrm>
            <a:off x="5908680" y="5545080"/>
            <a:ext cx="425160" cy="91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06" name="CustomShape 10"/>
          <p:cNvSpPr/>
          <p:nvPr/>
        </p:nvSpPr>
        <p:spPr>
          <a:xfrm>
            <a:off x="6086520" y="3693960"/>
            <a:ext cx="317160" cy="1900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07" name="CustomShape 11"/>
          <p:cNvSpPr/>
          <p:nvPr/>
        </p:nvSpPr>
        <p:spPr>
          <a:xfrm>
            <a:off x="4800600" y="3382920"/>
            <a:ext cx="1625400" cy="7236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08" name="CustomShape 12"/>
          <p:cNvSpPr/>
          <p:nvPr/>
        </p:nvSpPr>
        <p:spPr>
          <a:xfrm>
            <a:off x="5324400" y="4100400"/>
            <a:ext cx="1085400" cy="215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09" name="CustomShape 13"/>
          <p:cNvSpPr/>
          <p:nvPr/>
        </p:nvSpPr>
        <p:spPr>
          <a:xfrm>
            <a:off x="6080040" y="3687840"/>
            <a:ext cx="336240" cy="19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10" name="CustomShape 14"/>
          <p:cNvSpPr/>
          <p:nvPr/>
        </p:nvSpPr>
        <p:spPr>
          <a:xfrm>
            <a:off x="2444760" y="5329080"/>
            <a:ext cx="279000" cy="393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11" name="Line 15"/>
          <p:cNvSpPr/>
          <p:nvPr/>
        </p:nvSpPr>
        <p:spPr>
          <a:xfrm>
            <a:off x="8096040" y="2039760"/>
            <a:ext cx="1440" cy="336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12" name="Line 16"/>
          <p:cNvSpPr/>
          <p:nvPr/>
        </p:nvSpPr>
        <p:spPr>
          <a:xfrm>
            <a:off x="7359480" y="1585800"/>
            <a:ext cx="1440" cy="647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13" name="CustomShape 17"/>
          <p:cNvSpPr/>
          <p:nvPr/>
        </p:nvSpPr>
        <p:spPr>
          <a:xfrm>
            <a:off x="1784520" y="1830240"/>
            <a:ext cx="56880" cy="545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14" name="CustomShape 18"/>
          <p:cNvSpPr/>
          <p:nvPr/>
        </p:nvSpPr>
        <p:spPr>
          <a:xfrm>
            <a:off x="4794120" y="3376440"/>
            <a:ext cx="1625400" cy="723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15" name="Line 19"/>
          <p:cNvSpPr/>
          <p:nvPr/>
        </p:nvSpPr>
        <p:spPr>
          <a:xfrm flipV="1">
            <a:off x="5549760" y="4221000"/>
            <a:ext cx="181080" cy="2286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816" name="Line 20"/>
          <p:cNvSpPr/>
          <p:nvPr/>
        </p:nvSpPr>
        <p:spPr>
          <a:xfrm flipV="1">
            <a:off x="5543280" y="4214520"/>
            <a:ext cx="181080" cy="2286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17" name="CustomShape 21"/>
          <p:cNvSpPr/>
          <p:nvPr/>
        </p:nvSpPr>
        <p:spPr>
          <a:xfrm>
            <a:off x="7597800" y="4462560"/>
            <a:ext cx="215640" cy="2757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18" name="CustomShape 22"/>
          <p:cNvSpPr/>
          <p:nvPr/>
        </p:nvSpPr>
        <p:spPr>
          <a:xfrm>
            <a:off x="5318280" y="4094280"/>
            <a:ext cx="1104480" cy="215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19" name="CustomShape 23"/>
          <p:cNvSpPr/>
          <p:nvPr/>
        </p:nvSpPr>
        <p:spPr>
          <a:xfrm>
            <a:off x="1054080" y="5214960"/>
            <a:ext cx="88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820" name="CustomShape 24"/>
          <p:cNvSpPr/>
          <p:nvPr/>
        </p:nvSpPr>
        <p:spPr>
          <a:xfrm>
            <a:off x="7788240" y="1792440"/>
            <a:ext cx="88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821" name="CustomShape 25"/>
          <p:cNvSpPr/>
          <p:nvPr/>
        </p:nvSpPr>
        <p:spPr>
          <a:xfrm>
            <a:off x="7323840" y="5659560"/>
            <a:ext cx="674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 band</a:t>
            </a:r>
            <a:endParaRPr/>
          </a:p>
        </p:txBody>
      </p:sp>
      <p:sp>
        <p:nvSpPr>
          <p:cNvPr id="822" name="CustomShape 26"/>
          <p:cNvSpPr/>
          <p:nvPr/>
        </p:nvSpPr>
        <p:spPr>
          <a:xfrm>
            <a:off x="6489720" y="5837400"/>
            <a:ext cx="761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 band</a:t>
            </a:r>
            <a:endParaRPr/>
          </a:p>
        </p:txBody>
      </p:sp>
      <p:sp>
        <p:nvSpPr>
          <p:cNvPr id="823" name="CustomShape 27"/>
          <p:cNvSpPr/>
          <p:nvPr/>
        </p:nvSpPr>
        <p:spPr>
          <a:xfrm>
            <a:off x="460440" y="1046160"/>
            <a:ext cx="12315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Cardiac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muscle cell</a:t>
            </a:r>
            <a:endParaRPr/>
          </a:p>
        </p:txBody>
      </p:sp>
      <p:sp>
        <p:nvSpPr>
          <p:cNvPr id="824" name="CustomShape 28"/>
          <p:cNvSpPr/>
          <p:nvPr/>
        </p:nvSpPr>
        <p:spPr>
          <a:xfrm>
            <a:off x="1054440" y="5572080"/>
            <a:ext cx="1357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Sarcolemma</a:t>
            </a:r>
            <a:endParaRPr/>
          </a:p>
        </p:txBody>
      </p:sp>
      <p:sp>
        <p:nvSpPr>
          <p:cNvPr id="825" name="CustomShape 29"/>
          <p:cNvSpPr/>
          <p:nvPr/>
        </p:nvSpPr>
        <p:spPr>
          <a:xfrm>
            <a:off x="7845120" y="4338720"/>
            <a:ext cx="6609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Z disc</a:t>
            </a:r>
            <a:endParaRPr/>
          </a:p>
        </p:txBody>
      </p:sp>
      <p:sp>
        <p:nvSpPr>
          <p:cNvPr id="826" name="CustomShape 30"/>
          <p:cNvSpPr/>
          <p:nvPr/>
        </p:nvSpPr>
        <p:spPr>
          <a:xfrm>
            <a:off x="6440400" y="3538440"/>
            <a:ext cx="15908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</p:txBody>
      </p:sp>
      <p:sp>
        <p:nvSpPr>
          <p:cNvPr id="827" name="CustomShape 31"/>
          <p:cNvSpPr/>
          <p:nvPr/>
        </p:nvSpPr>
        <p:spPr>
          <a:xfrm>
            <a:off x="6710040" y="1325520"/>
            <a:ext cx="15908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Mitochondrion</a:t>
            </a:r>
            <a:endParaRPr/>
          </a:p>
        </p:txBody>
      </p:sp>
      <p:sp>
        <p:nvSpPr>
          <p:cNvPr id="828" name="CustomShape 32"/>
          <p:cNvSpPr/>
          <p:nvPr/>
        </p:nvSpPr>
        <p:spPr>
          <a:xfrm>
            <a:off x="6437520" y="3236760"/>
            <a:ext cx="8913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 tubule</a:t>
            </a:r>
            <a:endParaRPr/>
          </a:p>
        </p:txBody>
      </p:sp>
      <p:sp>
        <p:nvSpPr>
          <p:cNvPr id="829" name="CustomShape 33"/>
          <p:cNvSpPr/>
          <p:nvPr/>
        </p:nvSpPr>
        <p:spPr>
          <a:xfrm>
            <a:off x="6445080" y="3959280"/>
            <a:ext cx="14853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Sarcoplasmic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reticulum</a:t>
            </a:r>
            <a:endParaRPr/>
          </a:p>
        </p:txBody>
      </p:sp>
      <p:sp>
        <p:nvSpPr>
          <p:cNvPr id="830" name="CustomShape 34"/>
          <p:cNvSpPr/>
          <p:nvPr/>
        </p:nvSpPr>
        <p:spPr>
          <a:xfrm>
            <a:off x="5771520" y="5659560"/>
            <a:ext cx="674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 band</a:t>
            </a:r>
            <a:endParaRPr/>
          </a:p>
        </p:txBody>
      </p:sp>
      <p:sp>
        <p:nvSpPr>
          <p:cNvPr id="831" name="CustomShape 35"/>
          <p:cNvSpPr/>
          <p:nvPr/>
        </p:nvSpPr>
        <p:spPr>
          <a:xfrm>
            <a:off x="460440" y="1697040"/>
            <a:ext cx="12823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Intercalated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disc</a:t>
            </a:r>
            <a:endParaRPr/>
          </a:p>
        </p:txBody>
      </p:sp>
      <p:sp>
        <p:nvSpPr>
          <p:cNvPr id="832" name="CustomShape 36"/>
          <p:cNvSpPr/>
          <p:nvPr/>
        </p:nvSpPr>
        <p:spPr>
          <a:xfrm>
            <a:off x="455760" y="5923080"/>
            <a:ext cx="325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Muscle Contraction</a:t>
            </a:r>
            <a:endParaRPr/>
          </a:p>
        </p:txBody>
      </p:sp>
      <p:sp>
        <p:nvSpPr>
          <p:cNvPr id="8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Depolarization of the heart is rhythmic and spontaneous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About 1% of cardiac cells have automaticity— (are self-excitable)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Gap junctions ensure the heart contracts as a unit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Long absolute refractory period (250 ms)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18.1c</a:t>
            </a:r>
            <a:endParaRPr/>
          </a:p>
        </p:txBody>
      </p:sp>
      <p:pic>
        <p:nvPicPr>
          <p:cNvPr id="10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863640"/>
            <a:ext cx="8229240" cy="5130360"/>
          </a:xfrm>
          <a:prstGeom prst="rect">
            <a:avLst/>
          </a:prstGeom>
          <a:ln w="9360">
            <a:noFill/>
          </a:ln>
        </p:spPr>
      </p:pic>
      <p:sp>
        <p:nvSpPr>
          <p:cNvPr id="103" name="Line 2"/>
          <p:cNvSpPr/>
          <p:nvPr/>
        </p:nvSpPr>
        <p:spPr>
          <a:xfrm>
            <a:off x="6384600" y="3081240"/>
            <a:ext cx="8892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4" name="Line 3"/>
          <p:cNvSpPr/>
          <p:nvPr/>
        </p:nvSpPr>
        <p:spPr>
          <a:xfrm flipH="1">
            <a:off x="4606920" y="2109600"/>
            <a:ext cx="31525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5" name="Line 4"/>
          <p:cNvSpPr/>
          <p:nvPr/>
        </p:nvSpPr>
        <p:spPr>
          <a:xfrm flipH="1">
            <a:off x="5403600" y="2449440"/>
            <a:ext cx="1876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6" name="Line 5"/>
          <p:cNvSpPr/>
          <p:nvPr/>
        </p:nvSpPr>
        <p:spPr>
          <a:xfrm flipH="1">
            <a:off x="5451120" y="3671640"/>
            <a:ext cx="1822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7" name="Line 6"/>
          <p:cNvSpPr/>
          <p:nvPr/>
        </p:nvSpPr>
        <p:spPr>
          <a:xfrm flipH="1">
            <a:off x="1742760" y="2995560"/>
            <a:ext cx="29084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8" name="Line 7"/>
          <p:cNvSpPr/>
          <p:nvPr/>
        </p:nvSpPr>
        <p:spPr>
          <a:xfrm flipH="1">
            <a:off x="1479240" y="2109600"/>
            <a:ext cx="24670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9" name="Line 8"/>
          <p:cNvSpPr/>
          <p:nvPr/>
        </p:nvSpPr>
        <p:spPr>
          <a:xfrm flipH="1">
            <a:off x="1746000" y="4748040"/>
            <a:ext cx="20192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0" name="Line 9"/>
          <p:cNvSpPr/>
          <p:nvPr/>
        </p:nvSpPr>
        <p:spPr>
          <a:xfrm flipH="1">
            <a:off x="5416200" y="4360680"/>
            <a:ext cx="18576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1" name="CustomShape 10"/>
          <p:cNvSpPr/>
          <p:nvPr/>
        </p:nvSpPr>
        <p:spPr>
          <a:xfrm>
            <a:off x="463680" y="5634000"/>
            <a:ext cx="32256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(c)</a:t>
            </a:r>
            <a:endParaRPr/>
          </a:p>
        </p:txBody>
      </p:sp>
      <p:sp>
        <p:nvSpPr>
          <p:cNvPr id="112" name="CustomShape 11"/>
          <p:cNvSpPr/>
          <p:nvPr/>
        </p:nvSpPr>
        <p:spPr>
          <a:xfrm>
            <a:off x="447840" y="1944720"/>
            <a:ext cx="11538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113" name="CustomShape 12"/>
          <p:cNvSpPr/>
          <p:nvPr/>
        </p:nvSpPr>
        <p:spPr>
          <a:xfrm>
            <a:off x="7298640" y="2906640"/>
            <a:ext cx="102060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Left lung</a:t>
            </a:r>
            <a:endParaRPr/>
          </a:p>
        </p:txBody>
      </p:sp>
      <p:sp>
        <p:nvSpPr>
          <p:cNvPr id="114" name="CustomShape 13"/>
          <p:cNvSpPr/>
          <p:nvPr/>
        </p:nvSpPr>
        <p:spPr>
          <a:xfrm>
            <a:off x="7785360" y="1932120"/>
            <a:ext cx="62892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115" name="CustomShape 14"/>
          <p:cNvSpPr/>
          <p:nvPr/>
        </p:nvSpPr>
        <p:spPr>
          <a:xfrm>
            <a:off x="7305480" y="2278080"/>
            <a:ext cx="131472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Parietal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pleura (cut)</a:t>
            </a:r>
            <a:endParaRPr/>
          </a:p>
        </p:txBody>
      </p:sp>
      <p:sp>
        <p:nvSpPr>
          <p:cNvPr id="116" name="CustomShape 15"/>
          <p:cNvSpPr/>
          <p:nvPr/>
        </p:nvSpPr>
        <p:spPr>
          <a:xfrm>
            <a:off x="7300440" y="3500280"/>
            <a:ext cx="1392480" cy="54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Pericardium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(cut)</a:t>
            </a:r>
            <a:endParaRPr/>
          </a:p>
        </p:txBody>
      </p:sp>
      <p:sp>
        <p:nvSpPr>
          <p:cNvPr id="117" name="CustomShape 16"/>
          <p:cNvSpPr/>
          <p:nvPr/>
        </p:nvSpPr>
        <p:spPr>
          <a:xfrm>
            <a:off x="448200" y="2833560"/>
            <a:ext cx="124632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  <p:sp>
        <p:nvSpPr>
          <p:cNvPr id="118" name="CustomShape 17"/>
          <p:cNvSpPr/>
          <p:nvPr/>
        </p:nvSpPr>
        <p:spPr>
          <a:xfrm>
            <a:off x="447840" y="4583160"/>
            <a:ext cx="126000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Diaphragm</a:t>
            </a:r>
            <a:endParaRPr/>
          </a:p>
        </p:txBody>
      </p:sp>
      <p:sp>
        <p:nvSpPr>
          <p:cNvPr id="119" name="CustomShape 18"/>
          <p:cNvSpPr/>
          <p:nvPr/>
        </p:nvSpPr>
        <p:spPr>
          <a:xfrm>
            <a:off x="7299360" y="4183200"/>
            <a:ext cx="88380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Apex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heart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Muscle Contraction</a:t>
            </a:r>
            <a:endParaRPr/>
          </a:p>
        </p:txBody>
      </p:sp>
      <p:sp>
        <p:nvSpPr>
          <p:cNvPr id="83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Depolarization opens voltage-gated fast Na</a:t>
            </a:r>
            <a:r>
              <a:rPr lang="en-US" sz="28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channels in the sarcolemma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Reversal of membrane potential from –90 mV to +30 mV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Depolarization wave in T tubules causes the SR to release Ca</a:t>
            </a:r>
            <a:r>
              <a:rPr lang="en-US" sz="2800" baseline="30000">
                <a:solidFill>
                  <a:srgbClr val="000000"/>
                </a:solidFill>
                <a:latin typeface="Calibri"/>
              </a:rPr>
              <a:t>2+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Depolarization wave also opens slow Ca</a:t>
            </a:r>
            <a:r>
              <a:rPr lang="en-US" sz="28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channels in the sarcolemma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</a:t>
            </a:r>
            <a:r>
              <a:rPr lang="en-US" sz="28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surge prolongs the depolarization phase (plateau)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18.12</a:t>
            </a:r>
            <a:endParaRPr/>
          </a:p>
        </p:txBody>
      </p:sp>
      <p:pic>
        <p:nvPicPr>
          <p:cNvPr id="83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839" name="Line 2"/>
          <p:cNvSpPr/>
          <p:nvPr/>
        </p:nvSpPr>
        <p:spPr>
          <a:xfrm flipH="1">
            <a:off x="4147920" y="2376360"/>
            <a:ext cx="4921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40" name="Line 3"/>
          <p:cNvSpPr/>
          <p:nvPr/>
        </p:nvSpPr>
        <p:spPr>
          <a:xfrm flipH="1">
            <a:off x="1823760" y="1122120"/>
            <a:ext cx="787320" cy="83196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841" name="CustomShape 4"/>
          <p:cNvSpPr/>
          <p:nvPr/>
        </p:nvSpPr>
        <p:spPr>
          <a:xfrm>
            <a:off x="2328840" y="1122480"/>
            <a:ext cx="2311200" cy="6411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842" name="CustomShape 5"/>
          <p:cNvSpPr/>
          <p:nvPr/>
        </p:nvSpPr>
        <p:spPr>
          <a:xfrm>
            <a:off x="2884320" y="1576440"/>
            <a:ext cx="1755360" cy="3902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843" name="CustomShape 6"/>
          <p:cNvSpPr/>
          <p:nvPr/>
        </p:nvSpPr>
        <p:spPr>
          <a:xfrm>
            <a:off x="6488280" y="99540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44" name="CustomShape 7"/>
          <p:cNvSpPr/>
          <p:nvPr/>
        </p:nvSpPr>
        <p:spPr>
          <a:xfrm>
            <a:off x="6494400" y="1001880"/>
            <a:ext cx="244080" cy="244080"/>
          </a:xfrm>
          <a:prstGeom prst="rect">
            <a:avLst/>
          </a:prstGeom>
          <a:noFill/>
          <a:ln w="22320">
            <a:solidFill>
              <a:srgbClr val="0092c8"/>
            </a:solidFill>
            <a:round/>
          </a:ln>
        </p:spPr>
      </p:sp>
      <p:sp>
        <p:nvSpPr>
          <p:cNvPr id="845" name="CustomShape 8"/>
          <p:cNvSpPr/>
          <p:nvPr/>
        </p:nvSpPr>
        <p:spPr>
          <a:xfrm>
            <a:off x="6475320" y="322740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46" name="CustomShape 9"/>
          <p:cNvSpPr/>
          <p:nvPr/>
        </p:nvSpPr>
        <p:spPr>
          <a:xfrm>
            <a:off x="6481800" y="3233880"/>
            <a:ext cx="244080" cy="244080"/>
          </a:xfrm>
          <a:prstGeom prst="rect">
            <a:avLst/>
          </a:prstGeom>
          <a:noFill/>
          <a:ln w="22320">
            <a:solidFill>
              <a:srgbClr val="0092c8"/>
            </a:solidFill>
            <a:round/>
          </a:ln>
        </p:spPr>
      </p:sp>
      <p:sp>
        <p:nvSpPr>
          <p:cNvPr id="847" name="CustomShape 10"/>
          <p:cNvSpPr/>
          <p:nvPr/>
        </p:nvSpPr>
        <p:spPr>
          <a:xfrm>
            <a:off x="6504120" y="467532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48" name="CustomShape 11"/>
          <p:cNvSpPr/>
          <p:nvPr/>
        </p:nvSpPr>
        <p:spPr>
          <a:xfrm>
            <a:off x="6510240" y="4681440"/>
            <a:ext cx="244080" cy="244080"/>
          </a:xfrm>
          <a:prstGeom prst="rect">
            <a:avLst/>
          </a:prstGeom>
          <a:noFill/>
          <a:ln w="22320">
            <a:solidFill>
              <a:srgbClr val="0092c8"/>
            </a:solidFill>
            <a:round/>
          </a:ln>
        </p:spPr>
      </p:sp>
      <p:sp>
        <p:nvSpPr>
          <p:cNvPr id="849" name="CustomShape 12"/>
          <p:cNvSpPr/>
          <p:nvPr/>
        </p:nvSpPr>
        <p:spPr>
          <a:xfrm>
            <a:off x="2837520" y="4246560"/>
            <a:ext cx="833400" cy="63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Absolute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refractory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period</a:t>
            </a:r>
            <a:endParaRPr/>
          </a:p>
        </p:txBody>
      </p:sp>
      <p:sp>
        <p:nvSpPr>
          <p:cNvPr id="850" name="CustomShape 13"/>
          <p:cNvSpPr/>
          <p:nvPr/>
        </p:nvSpPr>
        <p:spPr>
          <a:xfrm>
            <a:off x="4675680" y="2262240"/>
            <a:ext cx="1096920" cy="63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Tension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development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(contraction)</a:t>
            </a:r>
            <a:endParaRPr/>
          </a:p>
        </p:txBody>
      </p:sp>
      <p:sp>
        <p:nvSpPr>
          <p:cNvPr id="851" name="CustomShape 14"/>
          <p:cNvSpPr/>
          <p:nvPr/>
        </p:nvSpPr>
        <p:spPr>
          <a:xfrm>
            <a:off x="4676400" y="1468440"/>
            <a:ext cx="6336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Plateau</a:t>
            </a:r>
            <a:endParaRPr/>
          </a:p>
        </p:txBody>
      </p:sp>
      <p:sp>
        <p:nvSpPr>
          <p:cNvPr id="852" name="CustomShape 15"/>
          <p:cNvSpPr/>
          <p:nvPr/>
        </p:nvSpPr>
        <p:spPr>
          <a:xfrm>
            <a:off x="4675320" y="1004760"/>
            <a:ext cx="7419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potential</a:t>
            </a:r>
            <a:endParaRPr/>
          </a:p>
        </p:txBody>
      </p:sp>
      <p:sp>
        <p:nvSpPr>
          <p:cNvPr id="853" name="CustomShape 16"/>
          <p:cNvSpPr/>
          <p:nvPr/>
        </p:nvSpPr>
        <p:spPr>
          <a:xfrm>
            <a:off x="3045240" y="5780160"/>
            <a:ext cx="900360" cy="21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Time (ms)</a:t>
            </a:r>
            <a:endParaRPr/>
          </a:p>
        </p:txBody>
      </p:sp>
      <p:sp>
        <p:nvSpPr>
          <p:cNvPr id="854" name="CustomShape 17"/>
          <p:cNvSpPr/>
          <p:nvPr/>
        </p:nvSpPr>
        <p:spPr>
          <a:xfrm>
            <a:off x="6564600" y="98568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855" name="CustomShape 18"/>
          <p:cNvSpPr/>
          <p:nvPr/>
        </p:nvSpPr>
        <p:spPr>
          <a:xfrm>
            <a:off x="6548760" y="321804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856" name="CustomShape 19"/>
          <p:cNvSpPr/>
          <p:nvPr/>
        </p:nvSpPr>
        <p:spPr>
          <a:xfrm>
            <a:off x="6573960" y="466236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857" name="CustomShape 20"/>
          <p:cNvSpPr/>
          <p:nvPr/>
        </p:nvSpPr>
        <p:spPr>
          <a:xfrm>
            <a:off x="6508800" y="1014480"/>
            <a:ext cx="2207880" cy="213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Depolarization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due to Na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influx through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fast voltage-gated Na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channels. A positive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feedback cycle rapidly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opens many Na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channels, reversing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membrane potential.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 inactivation ends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this phase.</a:t>
            </a:r>
            <a:endParaRPr/>
          </a:p>
        </p:txBody>
      </p:sp>
      <p:sp>
        <p:nvSpPr>
          <p:cNvPr id="858" name="CustomShape 21"/>
          <p:cNvSpPr/>
          <p:nvPr/>
        </p:nvSpPr>
        <p:spPr>
          <a:xfrm>
            <a:off x="6492240" y="3243240"/>
            <a:ext cx="2211120" cy="127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Plateau phase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due to 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influx through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slow 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channels. This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keeps the cell depolarized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because few 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channels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are open.</a:t>
            </a:r>
            <a:endParaRPr/>
          </a:p>
        </p:txBody>
      </p:sp>
      <p:sp>
        <p:nvSpPr>
          <p:cNvPr id="859" name="CustomShape 22"/>
          <p:cNvSpPr/>
          <p:nvPr/>
        </p:nvSpPr>
        <p:spPr>
          <a:xfrm>
            <a:off x="6522480" y="4691160"/>
            <a:ext cx="2028240" cy="1705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Repolarization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due to 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channels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inactivating and 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channels opening. This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allows 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efflux, which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brings the membrane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potential back to its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resting voltage.</a:t>
            </a:r>
            <a:endParaRPr/>
          </a:p>
        </p:txBody>
      </p:sp>
      <p:sp>
        <p:nvSpPr>
          <p:cNvPr id="860" name="CustomShape 23"/>
          <p:cNvSpPr/>
          <p:nvPr/>
        </p:nvSpPr>
        <p:spPr>
          <a:xfrm>
            <a:off x="1519200" y="3220920"/>
            <a:ext cx="212400" cy="212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61" name="CustomShape 24"/>
          <p:cNvSpPr/>
          <p:nvPr/>
        </p:nvSpPr>
        <p:spPr>
          <a:xfrm>
            <a:off x="1522440" y="3224160"/>
            <a:ext cx="212400" cy="212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862" name="CustomShape 25"/>
          <p:cNvSpPr/>
          <p:nvPr/>
        </p:nvSpPr>
        <p:spPr>
          <a:xfrm>
            <a:off x="2637000" y="2017800"/>
            <a:ext cx="212400" cy="212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63" name="CustomShape 26"/>
          <p:cNvSpPr/>
          <p:nvPr/>
        </p:nvSpPr>
        <p:spPr>
          <a:xfrm>
            <a:off x="2635200" y="2016000"/>
            <a:ext cx="212400" cy="212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864" name="CustomShape 27"/>
          <p:cNvSpPr/>
          <p:nvPr/>
        </p:nvSpPr>
        <p:spPr>
          <a:xfrm>
            <a:off x="3906720" y="3208320"/>
            <a:ext cx="212400" cy="212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65" name="CustomShape 28"/>
          <p:cNvSpPr/>
          <p:nvPr/>
        </p:nvSpPr>
        <p:spPr>
          <a:xfrm>
            <a:off x="3905280" y="3206880"/>
            <a:ext cx="212400" cy="212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866" name="CustomShape 29"/>
          <p:cNvSpPr/>
          <p:nvPr/>
        </p:nvSpPr>
        <p:spPr>
          <a:xfrm>
            <a:off x="1573200" y="320508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867" name="CustomShape 30"/>
          <p:cNvSpPr/>
          <p:nvPr/>
        </p:nvSpPr>
        <p:spPr>
          <a:xfrm>
            <a:off x="2693880" y="199872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868" name="CustomShape 31"/>
          <p:cNvSpPr/>
          <p:nvPr/>
        </p:nvSpPr>
        <p:spPr>
          <a:xfrm>
            <a:off x="3960720" y="319248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869" name="CustomShape 32"/>
          <p:cNvSpPr/>
          <p:nvPr/>
        </p:nvSpPr>
        <p:spPr>
          <a:xfrm rot="16200000">
            <a:off x="5812200" y="3214440"/>
            <a:ext cx="8326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Tension (g)</a:t>
            </a:r>
            <a:endParaRPr/>
          </a:p>
        </p:txBody>
      </p:sp>
      <p:sp>
        <p:nvSpPr>
          <p:cNvPr id="870" name="CustomShape 33"/>
          <p:cNvSpPr/>
          <p:nvPr/>
        </p:nvSpPr>
        <p:spPr>
          <a:xfrm rot="16200000">
            <a:off x="-681480" y="3133080"/>
            <a:ext cx="23004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Membrane potential (mV)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Muscle Contraction</a:t>
            </a:r>
            <a:endParaRPr/>
          </a:p>
        </p:txBody>
      </p:sp>
      <p:sp>
        <p:nvSpPr>
          <p:cNvPr id="8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influx triggers opening of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-sensitive channels in the SR, which liberates bursts of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E-C coupling occurs as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binds to troponin and sliding of the filaments begins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Duration of the AP and the contractile phase is much greater in cardiac muscle than in skeletal muscle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Repolarization results from inactivation of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channels and opening of voltage-gated K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channels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Electrical Events</a:t>
            </a:r>
            <a:endParaRPr/>
          </a:p>
        </p:txBody>
      </p:sp>
      <p:sp>
        <p:nvSpPr>
          <p:cNvPr id="8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Intrinsic cardiac conduction system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 network of noncontractile (autorhythmic) cells that initiate and distribute impulses to coordinate the depolarization and contraction of the heart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Autorhythmic Cells</a:t>
            </a:r>
            <a:endParaRPr/>
          </a:p>
        </p:txBody>
      </p:sp>
      <p:sp>
        <p:nvSpPr>
          <p:cNvPr id="8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Have unstable resting potentials (pacemaker potentials or prepotentials) due to slow opening 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channels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 threshold,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channels open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Explosive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influx produces the rising phase of the action potential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Repolarization results from inactivation of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channels and opening of voltage-gated K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channels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18.13</a:t>
            </a:r>
            <a:endParaRPr/>
          </a:p>
        </p:txBody>
      </p:sp>
      <p:pic>
        <p:nvPicPr>
          <p:cNvPr id="878" name="Picture 47" descr=""/>
          <p:cNvPicPr/>
          <p:nvPr/>
        </p:nvPicPr>
        <p:blipFill>
          <a:blip r:embed="rId1"/>
          <a:srcRect l="0" t="6834" r="0" b="25428"/>
          <a:stretch>
            <a:fillRect/>
          </a:stretch>
        </p:blipFill>
        <p:spPr>
          <a:xfrm>
            <a:off x="431640" y="495360"/>
            <a:ext cx="8230680" cy="4277880"/>
          </a:xfrm>
          <a:prstGeom prst="rect">
            <a:avLst/>
          </a:prstGeom>
          <a:ln w="9360">
            <a:noFill/>
          </a:ln>
        </p:spPr>
      </p:pic>
      <p:sp>
        <p:nvSpPr>
          <p:cNvPr id="879" name="CustomShape 2"/>
          <p:cNvSpPr/>
          <p:nvPr/>
        </p:nvSpPr>
        <p:spPr>
          <a:xfrm>
            <a:off x="7332840" y="774720"/>
            <a:ext cx="174240" cy="1980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80" name="CustomShape 3"/>
          <p:cNvSpPr/>
          <p:nvPr/>
        </p:nvSpPr>
        <p:spPr>
          <a:xfrm>
            <a:off x="4589640" y="2743200"/>
            <a:ext cx="1104480" cy="9410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81" name="Line 4"/>
          <p:cNvSpPr/>
          <p:nvPr/>
        </p:nvSpPr>
        <p:spPr>
          <a:xfrm>
            <a:off x="5195880" y="3260520"/>
            <a:ext cx="82440" cy="104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82" name="Line 5"/>
          <p:cNvSpPr/>
          <p:nvPr/>
        </p:nvSpPr>
        <p:spPr>
          <a:xfrm>
            <a:off x="5300640" y="793440"/>
            <a:ext cx="447480" cy="622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83" name="CustomShape 6"/>
          <p:cNvSpPr/>
          <p:nvPr/>
        </p:nvSpPr>
        <p:spPr>
          <a:xfrm>
            <a:off x="5018040" y="793800"/>
            <a:ext cx="1174320" cy="818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84" name="CustomShape 7"/>
          <p:cNvSpPr/>
          <p:nvPr/>
        </p:nvSpPr>
        <p:spPr>
          <a:xfrm>
            <a:off x="460440" y="4979880"/>
            <a:ext cx="244080" cy="240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85" name="CustomShape 8"/>
          <p:cNvSpPr/>
          <p:nvPr/>
        </p:nvSpPr>
        <p:spPr>
          <a:xfrm>
            <a:off x="460440" y="4979880"/>
            <a:ext cx="244080" cy="24084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886" name="CustomShape 9"/>
          <p:cNvSpPr/>
          <p:nvPr/>
        </p:nvSpPr>
        <p:spPr>
          <a:xfrm>
            <a:off x="3197160" y="497376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87" name="CustomShape 10"/>
          <p:cNvSpPr/>
          <p:nvPr/>
        </p:nvSpPr>
        <p:spPr>
          <a:xfrm>
            <a:off x="3197160" y="4973760"/>
            <a:ext cx="244080" cy="24408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888" name="CustomShape 11"/>
          <p:cNvSpPr/>
          <p:nvPr/>
        </p:nvSpPr>
        <p:spPr>
          <a:xfrm>
            <a:off x="6081840" y="4970520"/>
            <a:ext cx="24084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89" name="CustomShape 12"/>
          <p:cNvSpPr/>
          <p:nvPr/>
        </p:nvSpPr>
        <p:spPr>
          <a:xfrm>
            <a:off x="6081840" y="4970520"/>
            <a:ext cx="240840" cy="24408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890" name="CustomShape 13"/>
          <p:cNvSpPr/>
          <p:nvPr/>
        </p:nvSpPr>
        <p:spPr>
          <a:xfrm>
            <a:off x="530280" y="495468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891" name="CustomShape 14"/>
          <p:cNvSpPr/>
          <p:nvPr/>
        </p:nvSpPr>
        <p:spPr>
          <a:xfrm>
            <a:off x="3264120" y="494820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892" name="CustomShape 15"/>
          <p:cNvSpPr/>
          <p:nvPr/>
        </p:nvSpPr>
        <p:spPr>
          <a:xfrm>
            <a:off x="6143760" y="494496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893" name="CustomShape 16"/>
          <p:cNvSpPr/>
          <p:nvPr/>
        </p:nvSpPr>
        <p:spPr>
          <a:xfrm>
            <a:off x="484920" y="4968720"/>
            <a:ext cx="2322000" cy="1492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Pacemaker potential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This slow depolarization 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due to both opening of Na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channels and closing of 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channels. Notice that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membrane potential 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never a flat line.</a:t>
            </a:r>
            <a:endParaRPr/>
          </a:p>
        </p:txBody>
      </p:sp>
      <p:sp>
        <p:nvSpPr>
          <p:cNvPr id="894" name="CustomShape 17"/>
          <p:cNvSpPr/>
          <p:nvPr/>
        </p:nvSpPr>
        <p:spPr>
          <a:xfrm>
            <a:off x="3211920" y="4962600"/>
            <a:ext cx="2494440" cy="127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Depolarization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action potential begins when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 pacemaker potential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reaches threshold.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Depolarization is due to 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influx through 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channels.</a:t>
            </a:r>
            <a:endParaRPr/>
          </a:p>
        </p:txBody>
      </p:sp>
      <p:sp>
        <p:nvSpPr>
          <p:cNvPr id="895" name="CustomShape 18"/>
          <p:cNvSpPr/>
          <p:nvPr/>
        </p:nvSpPr>
        <p:spPr>
          <a:xfrm>
            <a:off x="6099840" y="4959360"/>
            <a:ext cx="2625480" cy="127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Repolarization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is due 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Ca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2+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channels inactivating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channels opening. This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allows K</a:t>
            </a:r>
            <a:r>
              <a:rPr b="1" lang="en-US" sz="1400" baseline="30000">
                <a:solidFill>
                  <a:srgbClr val="0092c8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efflux, which brings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 membrane potential back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to its most negative voltage.</a:t>
            </a:r>
            <a:endParaRPr/>
          </a:p>
        </p:txBody>
      </p:sp>
      <p:sp>
        <p:nvSpPr>
          <p:cNvPr id="896" name="CustomShape 19"/>
          <p:cNvSpPr/>
          <p:nvPr/>
        </p:nvSpPr>
        <p:spPr>
          <a:xfrm>
            <a:off x="4309560" y="652320"/>
            <a:ext cx="90036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Action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potential</a:t>
            </a:r>
            <a:endParaRPr/>
          </a:p>
        </p:txBody>
      </p:sp>
      <p:sp>
        <p:nvSpPr>
          <p:cNvPr id="897" name="CustomShape 20"/>
          <p:cNvSpPr/>
          <p:nvPr/>
        </p:nvSpPr>
        <p:spPr>
          <a:xfrm>
            <a:off x="6233040" y="649440"/>
            <a:ext cx="104652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Threshold</a:t>
            </a:r>
            <a:endParaRPr/>
          </a:p>
        </p:txBody>
      </p:sp>
      <p:sp>
        <p:nvSpPr>
          <p:cNvPr id="898" name="CustomShape 21"/>
          <p:cNvSpPr/>
          <p:nvPr/>
        </p:nvSpPr>
        <p:spPr>
          <a:xfrm>
            <a:off x="5319720" y="3278160"/>
            <a:ext cx="1144080" cy="518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Pacemaker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231f20"/>
                </a:solidFill>
                <a:latin typeface="Arial"/>
              </a:rPr>
              <a:t>potential</a:t>
            </a:r>
            <a:endParaRPr/>
          </a:p>
        </p:txBody>
      </p:sp>
      <p:sp>
        <p:nvSpPr>
          <p:cNvPr id="899" name="CustomShape 22"/>
          <p:cNvSpPr/>
          <p:nvPr/>
        </p:nvSpPr>
        <p:spPr>
          <a:xfrm>
            <a:off x="2822400" y="313380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0" name="CustomShape 23"/>
          <p:cNvSpPr/>
          <p:nvPr/>
        </p:nvSpPr>
        <p:spPr>
          <a:xfrm>
            <a:off x="2822400" y="3133800"/>
            <a:ext cx="244080" cy="24408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901" name="CustomShape 24"/>
          <p:cNvSpPr/>
          <p:nvPr/>
        </p:nvSpPr>
        <p:spPr>
          <a:xfrm>
            <a:off x="7313760" y="3133800"/>
            <a:ext cx="244080" cy="244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2" name="CustomShape 25"/>
          <p:cNvSpPr/>
          <p:nvPr/>
        </p:nvSpPr>
        <p:spPr>
          <a:xfrm>
            <a:off x="7313760" y="3133800"/>
            <a:ext cx="244080" cy="24408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903" name="CustomShape 26"/>
          <p:cNvSpPr/>
          <p:nvPr/>
        </p:nvSpPr>
        <p:spPr>
          <a:xfrm>
            <a:off x="2955960" y="1727280"/>
            <a:ext cx="244080" cy="240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4" name="CustomShape 27"/>
          <p:cNvSpPr/>
          <p:nvPr/>
        </p:nvSpPr>
        <p:spPr>
          <a:xfrm>
            <a:off x="2955960" y="1727280"/>
            <a:ext cx="244080" cy="24084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905" name="CustomShape 28"/>
          <p:cNvSpPr/>
          <p:nvPr/>
        </p:nvSpPr>
        <p:spPr>
          <a:xfrm>
            <a:off x="5307120" y="1727280"/>
            <a:ext cx="240840" cy="240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6" name="CustomShape 29"/>
          <p:cNvSpPr/>
          <p:nvPr/>
        </p:nvSpPr>
        <p:spPr>
          <a:xfrm>
            <a:off x="5307120" y="1727280"/>
            <a:ext cx="240840" cy="24084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907" name="CustomShape 30"/>
          <p:cNvSpPr/>
          <p:nvPr/>
        </p:nvSpPr>
        <p:spPr>
          <a:xfrm>
            <a:off x="4127400" y="2216160"/>
            <a:ext cx="240840" cy="240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8" name="CustomShape 31"/>
          <p:cNvSpPr/>
          <p:nvPr/>
        </p:nvSpPr>
        <p:spPr>
          <a:xfrm>
            <a:off x="4127400" y="2216160"/>
            <a:ext cx="240840" cy="24084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909" name="CustomShape 32"/>
          <p:cNvSpPr/>
          <p:nvPr/>
        </p:nvSpPr>
        <p:spPr>
          <a:xfrm>
            <a:off x="2889360" y="311004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10" name="CustomShape 33"/>
          <p:cNvSpPr/>
          <p:nvPr/>
        </p:nvSpPr>
        <p:spPr>
          <a:xfrm>
            <a:off x="7378920" y="311004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11" name="CustomShape 34"/>
          <p:cNvSpPr/>
          <p:nvPr/>
        </p:nvSpPr>
        <p:spPr>
          <a:xfrm>
            <a:off x="3019680" y="170352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12" name="CustomShape 35"/>
          <p:cNvSpPr/>
          <p:nvPr/>
        </p:nvSpPr>
        <p:spPr>
          <a:xfrm>
            <a:off x="5369040" y="170352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13" name="CustomShape 36"/>
          <p:cNvSpPr/>
          <p:nvPr/>
        </p:nvSpPr>
        <p:spPr>
          <a:xfrm>
            <a:off x="4191120" y="2192400"/>
            <a:ext cx="123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Sequence of Excitation</a:t>
            </a:r>
            <a:endParaRPr/>
          </a:p>
        </p:txBody>
      </p:sp>
      <p:sp>
        <p:nvSpPr>
          <p:cNvPr id="9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Sinoatrial (SA) node (pacemaker)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Generates impulses about 75 times/minute (sinus rhythm)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Depolarizes faster than any other part of the myocardium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Sequence of Excitation</a:t>
            </a:r>
            <a:endParaRPr/>
          </a:p>
        </p:txBody>
      </p:sp>
      <p:sp>
        <p:nvSpPr>
          <p:cNvPr id="9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Atrioventricular (AV) node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Smaller diameter fibers; fewer gap junctions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Delays impulses approximately 0.1 second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Depolarizes 50 times per minute in absence of SA node input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Sequence of Excitation</a:t>
            </a:r>
            <a:endParaRPr/>
          </a:p>
        </p:txBody>
      </p:sp>
      <p:sp>
        <p:nvSpPr>
          <p:cNvPr id="9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Atrioventricular (AV) bundle (bundle of His)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Only electrical connection between the atria and ventricles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Sequence of Excitation</a:t>
            </a:r>
            <a:endParaRPr/>
          </a:p>
        </p:txBody>
      </p:sp>
      <p:sp>
        <p:nvSpPr>
          <p:cNvPr id="9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Right and left bundle branches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Two pathways in the interventricular septum that carry the impulses toward the apex of the heart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Pericardium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Superficial fibrous pericardium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Protects, anchors, and prevents overfilling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Deep two-layered serous pericardium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Parietal layer lines the internal surface of the fibrous pericardium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Visceral layer (epicardium) on external surface of the heart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Separated by fluid-filled pericardial cavity (decreases friction)</a:t>
            </a:r>
            <a:endParaRPr/>
          </a:p>
          <a:p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Physiology: Sequence of Excitation</a:t>
            </a:r>
            <a:endParaRPr/>
          </a:p>
        </p:txBody>
      </p:sp>
      <p:sp>
        <p:nvSpPr>
          <p:cNvPr id="9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Purkinje fibers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Complete the pathway into the apex and ventricular walls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AV bundle and Purkinje fibers depolarize only 30 times per minute in absence of AV node input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CustomShape 1"/>
          <p:cNvSpPr/>
          <p:nvPr/>
        </p:nvSpPr>
        <p:spPr>
          <a:xfrm>
            <a:off x="7983000" y="658188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18.14a</a:t>
            </a:r>
            <a:endParaRPr/>
          </a:p>
        </p:txBody>
      </p:sp>
      <p:pic>
        <p:nvPicPr>
          <p:cNvPr id="92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8360" y="369720"/>
            <a:ext cx="8229240" cy="6006600"/>
          </a:xfrm>
          <a:prstGeom prst="rect">
            <a:avLst/>
          </a:prstGeom>
          <a:ln w="9360">
            <a:noFill/>
          </a:ln>
        </p:spPr>
      </p:pic>
      <p:sp>
        <p:nvSpPr>
          <p:cNvPr id="926" name="CustomShape 2"/>
          <p:cNvSpPr/>
          <p:nvPr/>
        </p:nvSpPr>
        <p:spPr>
          <a:xfrm>
            <a:off x="4083120" y="3025800"/>
            <a:ext cx="41040" cy="4392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27" name="CustomShape 3"/>
          <p:cNvSpPr/>
          <p:nvPr/>
        </p:nvSpPr>
        <p:spPr>
          <a:xfrm>
            <a:off x="4079880" y="3025800"/>
            <a:ext cx="47160" cy="43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28" name="CustomShape 4"/>
          <p:cNvSpPr/>
          <p:nvPr/>
        </p:nvSpPr>
        <p:spPr>
          <a:xfrm>
            <a:off x="3736800" y="2435400"/>
            <a:ext cx="43920" cy="4392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29" name="CustomShape 5"/>
          <p:cNvSpPr/>
          <p:nvPr/>
        </p:nvSpPr>
        <p:spPr>
          <a:xfrm>
            <a:off x="3736800" y="2435400"/>
            <a:ext cx="43920" cy="43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0" name="Line 6"/>
          <p:cNvSpPr/>
          <p:nvPr/>
        </p:nvSpPr>
        <p:spPr>
          <a:xfrm flipH="1">
            <a:off x="3895560" y="4584600"/>
            <a:ext cx="622440" cy="3394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931" name="Line 7"/>
          <p:cNvSpPr/>
          <p:nvPr/>
        </p:nvSpPr>
        <p:spPr>
          <a:xfrm flipH="1">
            <a:off x="3882960" y="4787640"/>
            <a:ext cx="723960" cy="14616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932" name="Line 8"/>
          <p:cNvSpPr/>
          <p:nvPr/>
        </p:nvSpPr>
        <p:spPr>
          <a:xfrm flipH="1">
            <a:off x="4819320" y="3939840"/>
            <a:ext cx="524160" cy="986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933" name="CustomShape 9"/>
          <p:cNvSpPr/>
          <p:nvPr/>
        </p:nvSpPr>
        <p:spPr>
          <a:xfrm>
            <a:off x="2908440" y="1425600"/>
            <a:ext cx="850680" cy="10188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934" name="CustomShape 10"/>
          <p:cNvSpPr/>
          <p:nvPr/>
        </p:nvSpPr>
        <p:spPr>
          <a:xfrm>
            <a:off x="2530440" y="2765520"/>
            <a:ext cx="1561680" cy="2854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935" name="CustomShape 11"/>
          <p:cNvSpPr/>
          <p:nvPr/>
        </p:nvSpPr>
        <p:spPr>
          <a:xfrm>
            <a:off x="2962440" y="2085840"/>
            <a:ext cx="885600" cy="507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6" name="Line 12"/>
          <p:cNvSpPr/>
          <p:nvPr/>
        </p:nvSpPr>
        <p:spPr>
          <a:xfrm>
            <a:off x="3889080" y="752400"/>
            <a:ext cx="1800" cy="7905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7" name="CustomShape 13"/>
          <p:cNvSpPr/>
          <p:nvPr/>
        </p:nvSpPr>
        <p:spPr>
          <a:xfrm>
            <a:off x="3971880" y="870120"/>
            <a:ext cx="1060200" cy="1441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8" name="Line 14"/>
          <p:cNvSpPr/>
          <p:nvPr/>
        </p:nvSpPr>
        <p:spPr>
          <a:xfrm flipH="1">
            <a:off x="5997240" y="2489040"/>
            <a:ext cx="7304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9" name="Line 15"/>
          <p:cNvSpPr/>
          <p:nvPr/>
        </p:nvSpPr>
        <p:spPr>
          <a:xfrm flipH="1">
            <a:off x="6397560" y="3406680"/>
            <a:ext cx="5112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40" name="Line 16"/>
          <p:cNvSpPr/>
          <p:nvPr/>
        </p:nvSpPr>
        <p:spPr>
          <a:xfrm flipH="1">
            <a:off x="5476680" y="4543200"/>
            <a:ext cx="14572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41" name="Line 17"/>
          <p:cNvSpPr/>
          <p:nvPr/>
        </p:nvSpPr>
        <p:spPr>
          <a:xfrm flipV="1">
            <a:off x="2908080" y="1155600"/>
            <a:ext cx="1800" cy="6793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42" name="CustomShape 18"/>
          <p:cNvSpPr/>
          <p:nvPr/>
        </p:nvSpPr>
        <p:spPr>
          <a:xfrm>
            <a:off x="2905200" y="1422360"/>
            <a:ext cx="853560" cy="1031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43" name="Line 19"/>
          <p:cNvSpPr/>
          <p:nvPr/>
        </p:nvSpPr>
        <p:spPr>
          <a:xfrm flipV="1">
            <a:off x="2523960" y="2409480"/>
            <a:ext cx="1440" cy="685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44" name="CustomShape 20"/>
          <p:cNvSpPr/>
          <p:nvPr/>
        </p:nvSpPr>
        <p:spPr>
          <a:xfrm>
            <a:off x="2527200" y="2762280"/>
            <a:ext cx="1571400" cy="2916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45" name="CustomShape 21"/>
          <p:cNvSpPr/>
          <p:nvPr/>
        </p:nvSpPr>
        <p:spPr>
          <a:xfrm>
            <a:off x="5133960" y="342252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46" name="CustomShape 22"/>
          <p:cNvSpPr/>
          <p:nvPr/>
        </p:nvSpPr>
        <p:spPr>
          <a:xfrm>
            <a:off x="5130720" y="3419640"/>
            <a:ext cx="4716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47" name="CustomShape 23"/>
          <p:cNvSpPr/>
          <p:nvPr/>
        </p:nvSpPr>
        <p:spPr>
          <a:xfrm>
            <a:off x="3089160" y="3457440"/>
            <a:ext cx="2057040" cy="28224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</p:sp>
      <p:sp>
        <p:nvSpPr>
          <p:cNvPr id="948" name="Line 24"/>
          <p:cNvSpPr/>
          <p:nvPr/>
        </p:nvSpPr>
        <p:spPr>
          <a:xfrm flipV="1">
            <a:off x="3089160" y="3330360"/>
            <a:ext cx="1440" cy="7682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49" name="CustomShape 25"/>
          <p:cNvSpPr/>
          <p:nvPr/>
        </p:nvSpPr>
        <p:spPr>
          <a:xfrm>
            <a:off x="3086280" y="3454560"/>
            <a:ext cx="2066400" cy="28224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50" name="CustomShape 26"/>
          <p:cNvSpPr/>
          <p:nvPr/>
        </p:nvSpPr>
        <p:spPr>
          <a:xfrm>
            <a:off x="5143680" y="387036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51" name="CustomShape 27"/>
          <p:cNvSpPr/>
          <p:nvPr/>
        </p:nvSpPr>
        <p:spPr>
          <a:xfrm>
            <a:off x="5140440" y="3867120"/>
            <a:ext cx="4716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52" name="CustomShape 28"/>
          <p:cNvSpPr/>
          <p:nvPr/>
        </p:nvSpPr>
        <p:spPr>
          <a:xfrm>
            <a:off x="3171960" y="3911760"/>
            <a:ext cx="1983960" cy="69804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</p:sp>
      <p:sp>
        <p:nvSpPr>
          <p:cNvPr id="953" name="Line 29"/>
          <p:cNvSpPr/>
          <p:nvPr/>
        </p:nvSpPr>
        <p:spPr>
          <a:xfrm flipV="1">
            <a:off x="3171600" y="4251240"/>
            <a:ext cx="1800" cy="7142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54" name="CustomShape 30"/>
          <p:cNvSpPr/>
          <p:nvPr/>
        </p:nvSpPr>
        <p:spPr>
          <a:xfrm>
            <a:off x="3168720" y="3902040"/>
            <a:ext cx="1996560" cy="7045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55" name="CustomShape 31"/>
          <p:cNvSpPr/>
          <p:nvPr/>
        </p:nvSpPr>
        <p:spPr>
          <a:xfrm>
            <a:off x="5330880" y="3902040"/>
            <a:ext cx="4392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56" name="CustomShape 32"/>
          <p:cNvSpPr/>
          <p:nvPr/>
        </p:nvSpPr>
        <p:spPr>
          <a:xfrm>
            <a:off x="5330880" y="3898800"/>
            <a:ext cx="4392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57" name="Line 33"/>
          <p:cNvSpPr/>
          <p:nvPr/>
        </p:nvSpPr>
        <p:spPr>
          <a:xfrm flipH="1">
            <a:off x="4816440" y="3933720"/>
            <a:ext cx="536400" cy="1015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58" name="CustomShape 34"/>
          <p:cNvSpPr/>
          <p:nvPr/>
        </p:nvSpPr>
        <p:spPr>
          <a:xfrm>
            <a:off x="4178160" y="462600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59" name="CustomShape 35"/>
          <p:cNvSpPr/>
          <p:nvPr/>
        </p:nvSpPr>
        <p:spPr>
          <a:xfrm>
            <a:off x="4175280" y="4622760"/>
            <a:ext cx="4716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60" name="CustomShape 36"/>
          <p:cNvSpPr/>
          <p:nvPr/>
        </p:nvSpPr>
        <p:spPr>
          <a:xfrm>
            <a:off x="3165480" y="4673520"/>
            <a:ext cx="1031400" cy="77112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</p:sp>
      <p:sp>
        <p:nvSpPr>
          <p:cNvPr id="961" name="Line 37"/>
          <p:cNvSpPr/>
          <p:nvPr/>
        </p:nvSpPr>
        <p:spPr>
          <a:xfrm flipV="1">
            <a:off x="3162240" y="5175000"/>
            <a:ext cx="1440" cy="5176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62" name="CustomShape 38"/>
          <p:cNvSpPr/>
          <p:nvPr/>
        </p:nvSpPr>
        <p:spPr>
          <a:xfrm>
            <a:off x="3162240" y="4657680"/>
            <a:ext cx="1037880" cy="7837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63" name="CustomShape 39"/>
          <p:cNvSpPr/>
          <p:nvPr/>
        </p:nvSpPr>
        <p:spPr>
          <a:xfrm>
            <a:off x="4505400" y="454644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64" name="CustomShape 40"/>
          <p:cNvSpPr/>
          <p:nvPr/>
        </p:nvSpPr>
        <p:spPr>
          <a:xfrm>
            <a:off x="4502160" y="4543560"/>
            <a:ext cx="4716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65" name="Line 41"/>
          <p:cNvSpPr/>
          <p:nvPr/>
        </p:nvSpPr>
        <p:spPr>
          <a:xfrm flipH="1">
            <a:off x="3876480" y="4574880"/>
            <a:ext cx="647640" cy="35568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966" name="CustomShape 42"/>
          <p:cNvSpPr/>
          <p:nvPr/>
        </p:nvSpPr>
        <p:spPr>
          <a:xfrm>
            <a:off x="4594320" y="474984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967" name="CustomShape 43"/>
          <p:cNvSpPr/>
          <p:nvPr/>
        </p:nvSpPr>
        <p:spPr>
          <a:xfrm>
            <a:off x="4594320" y="4746600"/>
            <a:ext cx="43920" cy="47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68" name="Line 44"/>
          <p:cNvSpPr/>
          <p:nvPr/>
        </p:nvSpPr>
        <p:spPr>
          <a:xfrm flipH="1">
            <a:off x="3876480" y="4778280"/>
            <a:ext cx="739800" cy="1490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969" name="CustomShape 45"/>
          <p:cNvSpPr/>
          <p:nvPr/>
        </p:nvSpPr>
        <p:spPr>
          <a:xfrm>
            <a:off x="847800" y="1152360"/>
            <a:ext cx="205920" cy="205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0" name="CustomShape 46"/>
          <p:cNvSpPr/>
          <p:nvPr/>
        </p:nvSpPr>
        <p:spPr>
          <a:xfrm>
            <a:off x="853920" y="1158840"/>
            <a:ext cx="205920" cy="2059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71" name="CustomShape 47"/>
          <p:cNvSpPr/>
          <p:nvPr/>
        </p:nvSpPr>
        <p:spPr>
          <a:xfrm>
            <a:off x="847800" y="2413080"/>
            <a:ext cx="202680" cy="2026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2" name="CustomShape 48"/>
          <p:cNvSpPr/>
          <p:nvPr/>
        </p:nvSpPr>
        <p:spPr>
          <a:xfrm>
            <a:off x="853920" y="2419200"/>
            <a:ext cx="202680" cy="20268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73" name="CustomShape 49"/>
          <p:cNvSpPr/>
          <p:nvPr/>
        </p:nvSpPr>
        <p:spPr>
          <a:xfrm>
            <a:off x="844560" y="3321000"/>
            <a:ext cx="205920" cy="205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4" name="CustomShape 50"/>
          <p:cNvSpPr/>
          <p:nvPr/>
        </p:nvSpPr>
        <p:spPr>
          <a:xfrm>
            <a:off x="851040" y="3327480"/>
            <a:ext cx="205920" cy="2059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75" name="CustomShape 51"/>
          <p:cNvSpPr/>
          <p:nvPr/>
        </p:nvSpPr>
        <p:spPr>
          <a:xfrm>
            <a:off x="844560" y="4200480"/>
            <a:ext cx="202680" cy="205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6" name="CustomShape 52"/>
          <p:cNvSpPr/>
          <p:nvPr/>
        </p:nvSpPr>
        <p:spPr>
          <a:xfrm>
            <a:off x="851040" y="4206960"/>
            <a:ext cx="202680" cy="2059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77" name="CustomShape 53"/>
          <p:cNvSpPr/>
          <p:nvPr/>
        </p:nvSpPr>
        <p:spPr>
          <a:xfrm>
            <a:off x="844560" y="5127480"/>
            <a:ext cx="202680" cy="205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78" name="CustomShape 54"/>
          <p:cNvSpPr/>
          <p:nvPr/>
        </p:nvSpPr>
        <p:spPr>
          <a:xfrm>
            <a:off x="851040" y="5133960"/>
            <a:ext cx="202680" cy="2059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979" name="CustomShape 55"/>
          <p:cNvSpPr/>
          <p:nvPr/>
        </p:nvSpPr>
        <p:spPr>
          <a:xfrm>
            <a:off x="1143000" y="5835600"/>
            <a:ext cx="6851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Anatomy of the intrinsic conduction system showing the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>
                <a:solidFill>
                  <a:srgbClr val="231f20"/>
                </a:solidFill>
                <a:latin typeface="Arial Black"/>
              </a:rPr>
              <a:t>sequence of electrical excitation</a:t>
            </a:r>
            <a:endParaRPr/>
          </a:p>
        </p:txBody>
      </p:sp>
      <p:sp>
        <p:nvSpPr>
          <p:cNvPr id="980" name="CustomShape 56"/>
          <p:cNvSpPr/>
          <p:nvPr/>
        </p:nvSpPr>
        <p:spPr>
          <a:xfrm>
            <a:off x="815400" y="1936800"/>
            <a:ext cx="2084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Internodal pathway</a:t>
            </a:r>
            <a:endParaRPr/>
          </a:p>
        </p:txBody>
      </p:sp>
      <p:sp>
        <p:nvSpPr>
          <p:cNvPr id="981" name="CustomShape 57"/>
          <p:cNvSpPr/>
          <p:nvPr/>
        </p:nvSpPr>
        <p:spPr>
          <a:xfrm>
            <a:off x="3213000" y="473040"/>
            <a:ext cx="2095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 vena cava</a:t>
            </a:r>
            <a:endParaRPr/>
          </a:p>
        </p:txBody>
      </p:sp>
      <p:sp>
        <p:nvSpPr>
          <p:cNvPr id="982" name="CustomShape 58"/>
          <p:cNvSpPr/>
          <p:nvPr/>
        </p:nvSpPr>
        <p:spPr>
          <a:xfrm>
            <a:off x="5060520" y="739800"/>
            <a:ext cx="1346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atrium</a:t>
            </a:r>
            <a:endParaRPr/>
          </a:p>
        </p:txBody>
      </p:sp>
      <p:sp>
        <p:nvSpPr>
          <p:cNvPr id="983" name="CustomShape 59"/>
          <p:cNvSpPr/>
          <p:nvPr/>
        </p:nvSpPr>
        <p:spPr>
          <a:xfrm>
            <a:off x="6759720" y="2355840"/>
            <a:ext cx="1180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atrium</a:t>
            </a:r>
            <a:endParaRPr/>
          </a:p>
        </p:txBody>
      </p:sp>
      <p:sp>
        <p:nvSpPr>
          <p:cNvPr id="984" name="CustomShape 60"/>
          <p:cNvSpPr/>
          <p:nvPr/>
        </p:nvSpPr>
        <p:spPr>
          <a:xfrm>
            <a:off x="6936840" y="3276720"/>
            <a:ext cx="9658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Purkinje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fibers</a:t>
            </a:r>
            <a:endParaRPr/>
          </a:p>
        </p:txBody>
      </p:sp>
      <p:sp>
        <p:nvSpPr>
          <p:cNvPr id="985" name="CustomShape 61"/>
          <p:cNvSpPr/>
          <p:nvPr/>
        </p:nvSpPr>
        <p:spPr>
          <a:xfrm>
            <a:off x="6966000" y="4410000"/>
            <a:ext cx="116820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Inter-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septum</a:t>
            </a:r>
            <a:endParaRPr/>
          </a:p>
        </p:txBody>
      </p:sp>
      <p:sp>
        <p:nvSpPr>
          <p:cNvPr id="986" name="CustomShape 62"/>
          <p:cNvSpPr/>
          <p:nvPr/>
        </p:nvSpPr>
        <p:spPr>
          <a:xfrm>
            <a:off x="910800" y="1152360"/>
            <a:ext cx="98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87" name="CustomShape 63"/>
          <p:cNvSpPr/>
          <p:nvPr/>
        </p:nvSpPr>
        <p:spPr>
          <a:xfrm>
            <a:off x="927000" y="1146240"/>
            <a:ext cx="193824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</a:t>
            </a:r>
            <a:r>
              <a:rPr i="1" lang="en-US" sz="1400">
                <a:solidFill>
                  <a:srgbClr val="0092c8"/>
                </a:solidFill>
                <a:latin typeface="Arial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sinoatrial (SA)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node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(pacemaker)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generates impulses.</a:t>
            </a:r>
            <a:endParaRPr/>
          </a:p>
        </p:txBody>
      </p:sp>
      <p:sp>
        <p:nvSpPr>
          <p:cNvPr id="988" name="CustomShape 64"/>
          <p:cNvSpPr/>
          <p:nvPr/>
        </p:nvSpPr>
        <p:spPr>
          <a:xfrm>
            <a:off x="907560" y="2401920"/>
            <a:ext cx="98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89" name="CustomShape 65"/>
          <p:cNvSpPr/>
          <p:nvPr/>
        </p:nvSpPr>
        <p:spPr>
          <a:xfrm>
            <a:off x="863280" y="2406600"/>
            <a:ext cx="1605960" cy="85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impulses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pause (0.1 s) at the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atrioventricular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(AV) node.</a:t>
            </a:r>
            <a:endParaRPr/>
          </a:p>
        </p:txBody>
      </p:sp>
      <p:sp>
        <p:nvSpPr>
          <p:cNvPr id="990" name="CustomShape 66"/>
          <p:cNvSpPr/>
          <p:nvPr/>
        </p:nvSpPr>
        <p:spPr>
          <a:xfrm>
            <a:off x="933840" y="3303720"/>
            <a:ext cx="1996200" cy="85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</a:t>
            </a:r>
            <a:r>
              <a:rPr i="1" lang="en-US" sz="1400">
                <a:solidFill>
                  <a:srgbClr val="0092c8"/>
                </a:solidFill>
                <a:latin typeface="Arial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atrioventricular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(AV) bundle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connects the atria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to the ventricles.</a:t>
            </a:r>
            <a:endParaRPr/>
          </a:p>
        </p:txBody>
      </p:sp>
      <p:sp>
        <p:nvSpPr>
          <p:cNvPr id="991" name="CustomShape 67"/>
          <p:cNvSpPr/>
          <p:nvPr/>
        </p:nvSpPr>
        <p:spPr>
          <a:xfrm>
            <a:off x="904320" y="4200480"/>
            <a:ext cx="98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992" name="CustomShape 68"/>
          <p:cNvSpPr/>
          <p:nvPr/>
        </p:nvSpPr>
        <p:spPr>
          <a:xfrm>
            <a:off x="925920" y="4194000"/>
            <a:ext cx="2163960" cy="85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</a:t>
            </a:r>
            <a:r>
              <a:rPr i="1" lang="en-US" sz="1400">
                <a:solidFill>
                  <a:srgbClr val="0092c8"/>
                </a:solidFill>
                <a:latin typeface="Arial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bundle branches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conduct the impulses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through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interventricular septum.</a:t>
            </a:r>
            <a:endParaRPr/>
          </a:p>
        </p:txBody>
      </p:sp>
      <p:sp>
        <p:nvSpPr>
          <p:cNvPr id="993" name="CustomShape 69"/>
          <p:cNvSpPr/>
          <p:nvPr/>
        </p:nvSpPr>
        <p:spPr>
          <a:xfrm>
            <a:off x="904320" y="3321000"/>
            <a:ext cx="98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994" name="CustomShape 70"/>
          <p:cNvSpPr/>
          <p:nvPr/>
        </p:nvSpPr>
        <p:spPr>
          <a:xfrm>
            <a:off x="858600" y="5110200"/>
            <a:ext cx="215136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</a:t>
            </a:r>
            <a:r>
              <a:rPr i="1" lang="en-US" sz="1400">
                <a:solidFill>
                  <a:srgbClr val="0092c8"/>
                </a:solidFill>
                <a:latin typeface="Arial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Purkinje fibers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depolarize the contractile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cells of both ventricles.</a:t>
            </a:r>
            <a:endParaRPr/>
          </a:p>
        </p:txBody>
      </p:sp>
      <p:sp>
        <p:nvSpPr>
          <p:cNvPr id="995" name="CustomShape 71"/>
          <p:cNvSpPr/>
          <p:nvPr/>
        </p:nvSpPr>
        <p:spPr>
          <a:xfrm>
            <a:off x="904320" y="5127480"/>
            <a:ext cx="9864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</a:t>
            </a:r>
            <a:endParaRPr/>
          </a:p>
        </p:txBody>
      </p:sp>
      <p:sp>
        <p:nvSpPr>
          <p:cNvPr id="9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Defects in the intrinsic conduction system may result in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Arrhythmias: irregular heart rhythms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Uncoordinated atrial and ventricular contractions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Fibrillation: rapid, irregular contractions; useless for pumping blood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</a:t>
            </a:r>
            <a:endParaRPr/>
          </a:p>
        </p:txBody>
      </p:sp>
      <p:sp>
        <p:nvSpPr>
          <p:cNvPr id="9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Defective SA node may result 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Ectopic focus: abnormal pacemaker takes over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If AV node takes over, there will be a junctional rhythm (40–60 bpm)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Defective AV node may result 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Partial or total heart block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Few or no impulses from SA node reach the ventricles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Extrinsic Innervation of the Heart</a:t>
            </a:r>
            <a:endParaRPr/>
          </a:p>
        </p:txBody>
      </p:sp>
      <p:sp>
        <p:nvSpPr>
          <p:cNvPr id="10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Heartbeat is modified by the ANS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Cardiac centers are located in the medulla oblongata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Cardioacceleratory center innervates SA and AV nodes, heart muscle, and coronary arteries through sympathetic neurons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Cardioinhibitory center inhibits SA and AV nodes through parasympathetic fibers in the vagus nerves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18.15</a:t>
            </a:r>
            <a:endParaRPr/>
          </a:p>
        </p:txBody>
      </p:sp>
      <p:pic>
        <p:nvPicPr>
          <p:cNvPr id="100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85640"/>
            <a:ext cx="8229240" cy="5924160"/>
          </a:xfrm>
          <a:prstGeom prst="rect">
            <a:avLst/>
          </a:prstGeom>
          <a:ln w="9360">
            <a:noFill/>
          </a:ln>
        </p:spPr>
      </p:pic>
      <p:sp>
        <p:nvSpPr>
          <p:cNvPr id="1004" name="CustomShape 2"/>
          <p:cNvSpPr/>
          <p:nvPr/>
        </p:nvSpPr>
        <p:spPr>
          <a:xfrm>
            <a:off x="3174840" y="930240"/>
            <a:ext cx="450360" cy="253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05" name="CustomShape 3"/>
          <p:cNvSpPr/>
          <p:nvPr/>
        </p:nvSpPr>
        <p:spPr>
          <a:xfrm>
            <a:off x="4578480" y="911160"/>
            <a:ext cx="653760" cy="228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06" name="CustomShape 4"/>
          <p:cNvSpPr/>
          <p:nvPr/>
        </p:nvSpPr>
        <p:spPr>
          <a:xfrm>
            <a:off x="4543560" y="603360"/>
            <a:ext cx="475920" cy="336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07" name="CustomShape 5"/>
          <p:cNvSpPr/>
          <p:nvPr/>
        </p:nvSpPr>
        <p:spPr>
          <a:xfrm>
            <a:off x="2311560" y="1177920"/>
            <a:ext cx="2060280" cy="920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08" name="CustomShape 6"/>
          <p:cNvSpPr/>
          <p:nvPr/>
        </p:nvSpPr>
        <p:spPr>
          <a:xfrm>
            <a:off x="3651120" y="3225960"/>
            <a:ext cx="1821960" cy="63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09" name="CustomShape 7"/>
          <p:cNvSpPr/>
          <p:nvPr/>
        </p:nvSpPr>
        <p:spPr>
          <a:xfrm>
            <a:off x="3673440" y="2073240"/>
            <a:ext cx="1028520" cy="193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10" name="Line 8"/>
          <p:cNvSpPr/>
          <p:nvPr/>
        </p:nvSpPr>
        <p:spPr>
          <a:xfrm flipH="1">
            <a:off x="3219120" y="3755880"/>
            <a:ext cx="336600" cy="32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11" name="CustomShape 9"/>
          <p:cNvSpPr/>
          <p:nvPr/>
        </p:nvSpPr>
        <p:spPr>
          <a:xfrm>
            <a:off x="4699080" y="2936880"/>
            <a:ext cx="745920" cy="95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12" name="CustomShape 10"/>
          <p:cNvSpPr/>
          <p:nvPr/>
        </p:nvSpPr>
        <p:spPr>
          <a:xfrm>
            <a:off x="3476520" y="5238720"/>
            <a:ext cx="415440" cy="202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13" name="CustomShape 11"/>
          <p:cNvSpPr/>
          <p:nvPr/>
        </p:nvSpPr>
        <p:spPr>
          <a:xfrm>
            <a:off x="4838760" y="1533600"/>
            <a:ext cx="126720" cy="174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14" name="CustomShape 12"/>
          <p:cNvSpPr/>
          <p:nvPr/>
        </p:nvSpPr>
        <p:spPr>
          <a:xfrm>
            <a:off x="4356000" y="5127480"/>
            <a:ext cx="942480" cy="234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15" name="CustomShape 13"/>
          <p:cNvSpPr/>
          <p:nvPr/>
        </p:nvSpPr>
        <p:spPr>
          <a:xfrm>
            <a:off x="5466240" y="2806560"/>
            <a:ext cx="2237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Thoracic spinal cord</a:t>
            </a:r>
            <a:endParaRPr/>
          </a:p>
        </p:txBody>
      </p:sp>
      <p:sp>
        <p:nvSpPr>
          <p:cNvPr id="1016" name="CustomShape 14"/>
          <p:cNvSpPr/>
          <p:nvPr/>
        </p:nvSpPr>
        <p:spPr>
          <a:xfrm>
            <a:off x="803160" y="557280"/>
            <a:ext cx="2282400" cy="740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The </a:t>
            </a:r>
            <a:r>
              <a:rPr lang="en-US">
                <a:solidFill>
                  <a:srgbClr val="231f20"/>
                </a:solidFill>
                <a:latin typeface="Arial Black"/>
              </a:rPr>
              <a:t>vagus nerve </a:t>
            </a:r>
            <a:endParaRPr/>
          </a:p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(parasympathetic) </a:t>
            </a:r>
            <a:endParaRPr/>
          </a:p>
          <a:p>
            <a:pPr>
              <a:lnSpc>
                <a:spcPct val="8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decreases heart rate.</a:t>
            </a:r>
            <a:endParaRPr/>
          </a:p>
        </p:txBody>
      </p:sp>
      <p:sp>
        <p:nvSpPr>
          <p:cNvPr id="1017" name="CustomShape 15"/>
          <p:cNvSpPr/>
          <p:nvPr/>
        </p:nvSpPr>
        <p:spPr>
          <a:xfrm>
            <a:off x="5253840" y="790560"/>
            <a:ext cx="2515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Cardioinhibitory center</a:t>
            </a:r>
            <a:endParaRPr/>
          </a:p>
        </p:txBody>
      </p:sp>
      <p:sp>
        <p:nvSpPr>
          <p:cNvPr id="1018" name="CustomShape 16"/>
          <p:cNvSpPr/>
          <p:nvPr/>
        </p:nvSpPr>
        <p:spPr>
          <a:xfrm>
            <a:off x="1442160" y="1974960"/>
            <a:ext cx="134388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Cardio-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acceleratory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center</a:t>
            </a:r>
            <a:endParaRPr/>
          </a:p>
        </p:txBody>
      </p:sp>
      <p:sp>
        <p:nvSpPr>
          <p:cNvPr id="1019" name="CustomShape 17"/>
          <p:cNvSpPr/>
          <p:nvPr/>
        </p:nvSpPr>
        <p:spPr>
          <a:xfrm>
            <a:off x="3674160" y="3419640"/>
            <a:ext cx="2868120" cy="685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75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Sympathetic cardiac</a:t>
            </a:r>
            <a:endParaRPr/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nerves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increase heart rate</a:t>
            </a:r>
            <a:endParaRPr/>
          </a:p>
          <a:p>
            <a:pPr>
              <a:lnSpc>
                <a:spcPct val="75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and force of contraction.</a:t>
            </a:r>
            <a:endParaRPr/>
          </a:p>
        </p:txBody>
      </p:sp>
      <p:sp>
        <p:nvSpPr>
          <p:cNvPr id="1020" name="CustomShape 18"/>
          <p:cNvSpPr/>
          <p:nvPr/>
        </p:nvSpPr>
        <p:spPr>
          <a:xfrm>
            <a:off x="4995720" y="1596960"/>
            <a:ext cx="20098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Medulla oblongata</a:t>
            </a:r>
            <a:endParaRPr/>
          </a:p>
        </p:txBody>
      </p:sp>
      <p:sp>
        <p:nvSpPr>
          <p:cNvPr id="1021" name="CustomShape 19"/>
          <p:cNvSpPr/>
          <p:nvPr/>
        </p:nvSpPr>
        <p:spPr>
          <a:xfrm>
            <a:off x="4726080" y="2136600"/>
            <a:ext cx="3012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Sympathetic trunk ganglion</a:t>
            </a:r>
            <a:endParaRPr/>
          </a:p>
        </p:txBody>
      </p:sp>
      <p:sp>
        <p:nvSpPr>
          <p:cNvPr id="1022" name="CustomShape 20"/>
          <p:cNvSpPr/>
          <p:nvPr/>
        </p:nvSpPr>
        <p:spPr>
          <a:xfrm>
            <a:off x="5041080" y="482760"/>
            <a:ext cx="3354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Dorsal motor nucleus of vagus</a:t>
            </a:r>
            <a:endParaRPr/>
          </a:p>
        </p:txBody>
      </p:sp>
      <p:sp>
        <p:nvSpPr>
          <p:cNvPr id="1023" name="CustomShape 21"/>
          <p:cNvSpPr/>
          <p:nvPr/>
        </p:nvSpPr>
        <p:spPr>
          <a:xfrm>
            <a:off x="5495760" y="3108240"/>
            <a:ext cx="1993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Sympathetic trunk</a:t>
            </a:r>
            <a:endParaRPr/>
          </a:p>
        </p:txBody>
      </p:sp>
      <p:sp>
        <p:nvSpPr>
          <p:cNvPr id="1024" name="CustomShape 22"/>
          <p:cNvSpPr/>
          <p:nvPr/>
        </p:nvSpPr>
        <p:spPr>
          <a:xfrm>
            <a:off x="5347800" y="4981680"/>
            <a:ext cx="904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AV node</a:t>
            </a:r>
            <a:endParaRPr/>
          </a:p>
        </p:txBody>
      </p:sp>
      <p:sp>
        <p:nvSpPr>
          <p:cNvPr id="1025" name="CustomShape 23"/>
          <p:cNvSpPr/>
          <p:nvPr/>
        </p:nvSpPr>
        <p:spPr>
          <a:xfrm>
            <a:off x="2514240" y="5318280"/>
            <a:ext cx="914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SA node</a:t>
            </a:r>
            <a:endParaRPr/>
          </a:p>
        </p:txBody>
      </p:sp>
      <p:sp>
        <p:nvSpPr>
          <p:cNvPr id="1026" name="CustomShape 24"/>
          <p:cNvSpPr/>
          <p:nvPr/>
        </p:nvSpPr>
        <p:spPr>
          <a:xfrm>
            <a:off x="5820480" y="5559480"/>
            <a:ext cx="2512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Parasympathetic fibers</a:t>
            </a:r>
            <a:endParaRPr/>
          </a:p>
        </p:txBody>
      </p:sp>
      <p:sp>
        <p:nvSpPr>
          <p:cNvPr id="1027" name="CustomShape 25"/>
          <p:cNvSpPr/>
          <p:nvPr/>
        </p:nvSpPr>
        <p:spPr>
          <a:xfrm>
            <a:off x="5819760" y="5857920"/>
            <a:ext cx="2044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Sympathetic fibers</a:t>
            </a:r>
            <a:endParaRPr/>
          </a:p>
        </p:txBody>
      </p:sp>
      <p:sp>
        <p:nvSpPr>
          <p:cNvPr id="1028" name="CustomShape 26"/>
          <p:cNvSpPr/>
          <p:nvPr/>
        </p:nvSpPr>
        <p:spPr>
          <a:xfrm>
            <a:off x="5819760" y="6172200"/>
            <a:ext cx="13971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Interneurons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Electrocardiography</a:t>
            </a:r>
            <a:endParaRPr/>
          </a:p>
        </p:txBody>
      </p:sp>
      <p:sp>
        <p:nvSpPr>
          <p:cNvPr id="10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Electrocardiogram (ECG or EKG): a composite of all the action potentials generated by nodal and contractile cells at a given time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waves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 wave: depolarization of SA node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QRS complex: ventricular depolarization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 wave: ventricular repolarization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18.16</a:t>
            </a:r>
            <a:endParaRPr/>
          </a:p>
        </p:txBody>
      </p:sp>
      <p:pic>
        <p:nvPicPr>
          <p:cNvPr id="1032" name="Picture 2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30680" cy="5868720"/>
          </a:xfrm>
          <a:prstGeom prst="rect">
            <a:avLst/>
          </a:prstGeom>
          <a:ln w="9360">
            <a:noFill/>
          </a:ln>
        </p:spPr>
      </p:pic>
      <p:sp>
        <p:nvSpPr>
          <p:cNvPr id="1033" name="Line 2"/>
          <p:cNvSpPr/>
          <p:nvPr/>
        </p:nvSpPr>
        <p:spPr>
          <a:xfrm>
            <a:off x="1068120" y="3146400"/>
            <a:ext cx="6480" cy="11318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034" name="Line 3"/>
          <p:cNvSpPr/>
          <p:nvPr/>
        </p:nvSpPr>
        <p:spPr>
          <a:xfrm flipV="1">
            <a:off x="1033200" y="1692000"/>
            <a:ext cx="1800" cy="108288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035" name="CustomShape 4"/>
          <p:cNvSpPr/>
          <p:nvPr/>
        </p:nvSpPr>
        <p:spPr>
          <a:xfrm>
            <a:off x="5124600" y="1069920"/>
            <a:ext cx="745920" cy="256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036" name="CustomShape 5"/>
          <p:cNvSpPr/>
          <p:nvPr/>
        </p:nvSpPr>
        <p:spPr>
          <a:xfrm>
            <a:off x="779760" y="1220760"/>
            <a:ext cx="8697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Sinoatrial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node</a:t>
            </a:r>
            <a:endParaRPr/>
          </a:p>
        </p:txBody>
      </p:sp>
      <p:sp>
        <p:nvSpPr>
          <p:cNvPr id="1037" name="CustomShape 6"/>
          <p:cNvSpPr/>
          <p:nvPr/>
        </p:nvSpPr>
        <p:spPr>
          <a:xfrm>
            <a:off x="461160" y="4257720"/>
            <a:ext cx="14169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Atrioventricular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node</a:t>
            </a:r>
            <a:endParaRPr/>
          </a:p>
        </p:txBody>
      </p:sp>
      <p:sp>
        <p:nvSpPr>
          <p:cNvPr id="1038" name="CustomShape 7"/>
          <p:cNvSpPr/>
          <p:nvPr/>
        </p:nvSpPr>
        <p:spPr>
          <a:xfrm>
            <a:off x="3047040" y="2611440"/>
            <a:ext cx="15512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Atrial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depolarization</a:t>
            </a:r>
            <a:endParaRPr/>
          </a:p>
        </p:txBody>
      </p:sp>
      <p:sp>
        <p:nvSpPr>
          <p:cNvPr id="1039" name="CustomShape 8"/>
          <p:cNvSpPr/>
          <p:nvPr/>
        </p:nvSpPr>
        <p:spPr>
          <a:xfrm>
            <a:off x="5915160" y="969840"/>
            <a:ext cx="14857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QRS complex</a:t>
            </a:r>
            <a:endParaRPr/>
          </a:p>
        </p:txBody>
      </p:sp>
      <p:sp>
        <p:nvSpPr>
          <p:cNvPr id="1040" name="CustomShape 9"/>
          <p:cNvSpPr/>
          <p:nvPr/>
        </p:nvSpPr>
        <p:spPr>
          <a:xfrm>
            <a:off x="5717160" y="1922400"/>
            <a:ext cx="15512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depolarization</a:t>
            </a:r>
            <a:endParaRPr/>
          </a:p>
        </p:txBody>
      </p:sp>
      <p:sp>
        <p:nvSpPr>
          <p:cNvPr id="1041" name="CustomShape 10"/>
          <p:cNvSpPr/>
          <p:nvPr/>
        </p:nvSpPr>
        <p:spPr>
          <a:xfrm>
            <a:off x="6229080" y="2516040"/>
            <a:ext cx="14994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repolarization</a:t>
            </a:r>
            <a:endParaRPr/>
          </a:p>
        </p:txBody>
      </p:sp>
      <p:sp>
        <p:nvSpPr>
          <p:cNvPr id="1042" name="CustomShape 11"/>
          <p:cNvSpPr/>
          <p:nvPr/>
        </p:nvSpPr>
        <p:spPr>
          <a:xfrm>
            <a:off x="6372360" y="2516040"/>
            <a:ext cx="360" cy="274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043" name="CustomShape 12"/>
          <p:cNvSpPr/>
          <p:nvPr/>
        </p:nvSpPr>
        <p:spPr>
          <a:xfrm>
            <a:off x="3480120" y="4846680"/>
            <a:ext cx="6807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P-Q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Interval</a:t>
            </a:r>
            <a:endParaRPr/>
          </a:p>
        </p:txBody>
      </p:sp>
      <p:sp>
        <p:nvSpPr>
          <p:cNvPr id="1044" name="CustomShape 13"/>
          <p:cNvSpPr/>
          <p:nvPr/>
        </p:nvSpPr>
        <p:spPr>
          <a:xfrm>
            <a:off x="5607000" y="4761000"/>
            <a:ext cx="80460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S-T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Segment</a:t>
            </a:r>
            <a:endParaRPr/>
          </a:p>
        </p:txBody>
      </p:sp>
      <p:sp>
        <p:nvSpPr>
          <p:cNvPr id="1045" name="CustomShape 14"/>
          <p:cNvSpPr/>
          <p:nvPr/>
        </p:nvSpPr>
        <p:spPr>
          <a:xfrm>
            <a:off x="5715000" y="5345280"/>
            <a:ext cx="6807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Q-T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Interval</a:t>
            </a:r>
            <a:endParaRPr/>
          </a:p>
        </p:txBody>
      </p:sp>
      <p:sp>
        <p:nvSpPr>
          <p:cNvPr id="1046" name="CustomShape 15"/>
          <p:cNvSpPr/>
          <p:nvPr/>
        </p:nvSpPr>
        <p:spPr>
          <a:xfrm rot="16200000">
            <a:off x="5040000" y="906840"/>
            <a:ext cx="171000" cy="1018800"/>
          </a:xfrm>
          <a:prstGeom prst="rightBracket">
            <a:avLst>
              <a:gd name="adj" fmla="val 0"/>
            </a:avLst>
          </a:prstGeom>
          <a:noFill/>
          <a:ln w="19080">
            <a:solidFill>
              <a:srgbClr val="000000"/>
            </a:solidFill>
            <a:round/>
          </a:ln>
        </p:spPr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18.17</a:t>
            </a:r>
            <a:endParaRPr/>
          </a:p>
        </p:txBody>
      </p:sp>
      <p:pic>
        <p:nvPicPr>
          <p:cNvPr id="1048" name="Picture 5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88960"/>
            <a:ext cx="8230680" cy="5868720"/>
          </a:xfrm>
          <a:prstGeom prst="rect">
            <a:avLst/>
          </a:prstGeom>
          <a:ln w="9360">
            <a:noFill/>
          </a:ln>
        </p:spPr>
      </p:pic>
      <p:sp>
        <p:nvSpPr>
          <p:cNvPr id="1049" name="CustomShape 2"/>
          <p:cNvSpPr/>
          <p:nvPr/>
        </p:nvSpPr>
        <p:spPr>
          <a:xfrm>
            <a:off x="665280" y="706320"/>
            <a:ext cx="396360" cy="4154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1050" name="CustomShape 3"/>
          <p:cNvSpPr/>
          <p:nvPr/>
        </p:nvSpPr>
        <p:spPr>
          <a:xfrm>
            <a:off x="868320" y="2665440"/>
            <a:ext cx="729720" cy="5011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1051" name="CustomShape 4"/>
          <p:cNvSpPr/>
          <p:nvPr/>
        </p:nvSpPr>
        <p:spPr>
          <a:xfrm>
            <a:off x="2154960" y="1984320"/>
            <a:ext cx="239076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Atrial depolarization, initiated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by the SA node, causes the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P wave.</a:t>
            </a:r>
            <a:endParaRPr/>
          </a:p>
        </p:txBody>
      </p:sp>
      <p:sp>
        <p:nvSpPr>
          <p:cNvPr id="1052" name="CustomShape 5"/>
          <p:cNvSpPr/>
          <p:nvPr/>
        </p:nvSpPr>
        <p:spPr>
          <a:xfrm>
            <a:off x="2676240" y="126036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53" name="CustomShape 6"/>
          <p:cNvSpPr/>
          <p:nvPr/>
        </p:nvSpPr>
        <p:spPr>
          <a:xfrm>
            <a:off x="3095640" y="65412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54" name="CustomShape 7"/>
          <p:cNvSpPr/>
          <p:nvPr/>
        </p:nvSpPr>
        <p:spPr>
          <a:xfrm>
            <a:off x="3772080" y="122220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55" name="CustomShape 8"/>
          <p:cNvSpPr/>
          <p:nvPr/>
        </p:nvSpPr>
        <p:spPr>
          <a:xfrm>
            <a:off x="3029040" y="168588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56" name="CustomShape 9"/>
          <p:cNvSpPr/>
          <p:nvPr/>
        </p:nvSpPr>
        <p:spPr>
          <a:xfrm>
            <a:off x="3177720" y="179712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57" name="CustomShape 10"/>
          <p:cNvSpPr/>
          <p:nvPr/>
        </p:nvSpPr>
        <p:spPr>
          <a:xfrm>
            <a:off x="1096920" y="625320"/>
            <a:ext cx="6091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SA node</a:t>
            </a:r>
            <a:endParaRPr/>
          </a:p>
        </p:txBody>
      </p:sp>
      <p:sp>
        <p:nvSpPr>
          <p:cNvPr id="1058" name="CustomShape 11"/>
          <p:cNvSpPr/>
          <p:nvPr/>
        </p:nvSpPr>
        <p:spPr>
          <a:xfrm>
            <a:off x="1646280" y="2584440"/>
            <a:ext cx="6030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AV node</a:t>
            </a:r>
            <a:endParaRPr/>
          </a:p>
        </p:txBody>
      </p:sp>
      <p:sp>
        <p:nvSpPr>
          <p:cNvPr id="1059" name="CustomShape 12"/>
          <p:cNvSpPr/>
          <p:nvPr/>
        </p:nvSpPr>
        <p:spPr>
          <a:xfrm>
            <a:off x="2153160" y="3860640"/>
            <a:ext cx="207216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With atrial depolarization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complete, the impulse is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delayed at the AV node.</a:t>
            </a:r>
            <a:endParaRPr/>
          </a:p>
        </p:txBody>
      </p:sp>
      <p:sp>
        <p:nvSpPr>
          <p:cNvPr id="1060" name="CustomShape 13"/>
          <p:cNvSpPr/>
          <p:nvPr/>
        </p:nvSpPr>
        <p:spPr>
          <a:xfrm>
            <a:off x="2155680" y="5807160"/>
            <a:ext cx="2124000" cy="674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Ventricular depolarization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begins at apex, causing the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QRS complex. Atrial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repolarization occurs.</a:t>
            </a:r>
            <a:endParaRPr/>
          </a:p>
        </p:txBody>
      </p:sp>
      <p:sp>
        <p:nvSpPr>
          <p:cNvPr id="1061" name="CustomShape 14"/>
          <p:cNvSpPr/>
          <p:nvPr/>
        </p:nvSpPr>
        <p:spPr>
          <a:xfrm>
            <a:off x="2676240" y="313704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62" name="CustomShape 15"/>
          <p:cNvSpPr/>
          <p:nvPr/>
        </p:nvSpPr>
        <p:spPr>
          <a:xfrm>
            <a:off x="3095640" y="253368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63" name="CustomShape 16"/>
          <p:cNvSpPr/>
          <p:nvPr/>
        </p:nvSpPr>
        <p:spPr>
          <a:xfrm>
            <a:off x="3772080" y="310212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64" name="CustomShape 17"/>
          <p:cNvSpPr/>
          <p:nvPr/>
        </p:nvSpPr>
        <p:spPr>
          <a:xfrm>
            <a:off x="3029040" y="356544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65" name="CustomShape 18"/>
          <p:cNvSpPr/>
          <p:nvPr/>
        </p:nvSpPr>
        <p:spPr>
          <a:xfrm>
            <a:off x="3177720" y="367668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66" name="CustomShape 19"/>
          <p:cNvSpPr/>
          <p:nvPr/>
        </p:nvSpPr>
        <p:spPr>
          <a:xfrm>
            <a:off x="2676240" y="500688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67" name="CustomShape 20"/>
          <p:cNvSpPr/>
          <p:nvPr/>
        </p:nvSpPr>
        <p:spPr>
          <a:xfrm>
            <a:off x="3095640" y="440064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68" name="CustomShape 21"/>
          <p:cNvSpPr/>
          <p:nvPr/>
        </p:nvSpPr>
        <p:spPr>
          <a:xfrm>
            <a:off x="3772080" y="497196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69" name="CustomShape 22"/>
          <p:cNvSpPr/>
          <p:nvPr/>
        </p:nvSpPr>
        <p:spPr>
          <a:xfrm>
            <a:off x="3029040" y="543564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70" name="CustomShape 23"/>
          <p:cNvSpPr/>
          <p:nvPr/>
        </p:nvSpPr>
        <p:spPr>
          <a:xfrm>
            <a:off x="3177720" y="554688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71" name="CustomShape 24"/>
          <p:cNvSpPr/>
          <p:nvPr/>
        </p:nvSpPr>
        <p:spPr>
          <a:xfrm>
            <a:off x="6480000" y="2365200"/>
            <a:ext cx="212400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Ventricular depolarization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is complete.</a:t>
            </a:r>
            <a:endParaRPr/>
          </a:p>
        </p:txBody>
      </p:sp>
      <p:sp>
        <p:nvSpPr>
          <p:cNvPr id="1072" name="CustomShape 25"/>
          <p:cNvSpPr/>
          <p:nvPr/>
        </p:nvSpPr>
        <p:spPr>
          <a:xfrm>
            <a:off x="6479280" y="4054320"/>
            <a:ext cx="2090520" cy="51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Ventricular repolarization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begins at apex, causing the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T wave.</a:t>
            </a:r>
            <a:endParaRPr/>
          </a:p>
        </p:txBody>
      </p:sp>
      <p:sp>
        <p:nvSpPr>
          <p:cNvPr id="1073" name="CustomShape 26"/>
          <p:cNvSpPr/>
          <p:nvPr/>
        </p:nvSpPr>
        <p:spPr>
          <a:xfrm>
            <a:off x="6479280" y="5924520"/>
            <a:ext cx="20905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Ventricular repolarization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is complete.</a:t>
            </a:r>
            <a:endParaRPr/>
          </a:p>
        </p:txBody>
      </p:sp>
      <p:sp>
        <p:nvSpPr>
          <p:cNvPr id="1074" name="CustomShape 27"/>
          <p:cNvSpPr/>
          <p:nvPr/>
        </p:nvSpPr>
        <p:spPr>
          <a:xfrm>
            <a:off x="7000560" y="165420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75" name="CustomShape 28"/>
          <p:cNvSpPr/>
          <p:nvPr/>
        </p:nvSpPr>
        <p:spPr>
          <a:xfrm>
            <a:off x="7419960" y="104760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76" name="CustomShape 29"/>
          <p:cNvSpPr/>
          <p:nvPr/>
        </p:nvSpPr>
        <p:spPr>
          <a:xfrm>
            <a:off x="8096400" y="161928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77" name="CustomShape 30"/>
          <p:cNvSpPr/>
          <p:nvPr/>
        </p:nvSpPr>
        <p:spPr>
          <a:xfrm>
            <a:off x="7356600" y="208296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78" name="CustomShape 31"/>
          <p:cNvSpPr/>
          <p:nvPr/>
        </p:nvSpPr>
        <p:spPr>
          <a:xfrm>
            <a:off x="7502040" y="219384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79" name="CustomShape 32"/>
          <p:cNvSpPr/>
          <p:nvPr/>
        </p:nvSpPr>
        <p:spPr>
          <a:xfrm>
            <a:off x="7000560" y="336564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80" name="CustomShape 33"/>
          <p:cNvSpPr/>
          <p:nvPr/>
        </p:nvSpPr>
        <p:spPr>
          <a:xfrm>
            <a:off x="7419960" y="275904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81" name="CustomShape 34"/>
          <p:cNvSpPr/>
          <p:nvPr/>
        </p:nvSpPr>
        <p:spPr>
          <a:xfrm>
            <a:off x="8096400" y="332748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82" name="CustomShape 35"/>
          <p:cNvSpPr/>
          <p:nvPr/>
        </p:nvSpPr>
        <p:spPr>
          <a:xfrm>
            <a:off x="7356600" y="379080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83" name="CustomShape 36"/>
          <p:cNvSpPr/>
          <p:nvPr/>
        </p:nvSpPr>
        <p:spPr>
          <a:xfrm>
            <a:off x="7502040" y="390204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84" name="CustomShape 37"/>
          <p:cNvSpPr/>
          <p:nvPr/>
        </p:nvSpPr>
        <p:spPr>
          <a:xfrm>
            <a:off x="7000560" y="520056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085" name="CustomShape 38"/>
          <p:cNvSpPr/>
          <p:nvPr/>
        </p:nvSpPr>
        <p:spPr>
          <a:xfrm>
            <a:off x="7419960" y="4594320"/>
            <a:ext cx="109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sp>
        <p:nvSpPr>
          <p:cNvPr id="1086" name="CustomShape 39"/>
          <p:cNvSpPr/>
          <p:nvPr/>
        </p:nvSpPr>
        <p:spPr>
          <a:xfrm>
            <a:off x="8096400" y="5162400"/>
            <a:ext cx="93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087" name="CustomShape 40"/>
          <p:cNvSpPr/>
          <p:nvPr/>
        </p:nvSpPr>
        <p:spPr>
          <a:xfrm>
            <a:off x="7356600" y="5626080"/>
            <a:ext cx="118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Q</a:t>
            </a:r>
            <a:endParaRPr/>
          </a:p>
        </p:txBody>
      </p:sp>
      <p:sp>
        <p:nvSpPr>
          <p:cNvPr id="1088" name="CustomShape 41"/>
          <p:cNvSpPr/>
          <p:nvPr/>
        </p:nvSpPr>
        <p:spPr>
          <a:xfrm>
            <a:off x="7502040" y="5737320"/>
            <a:ext cx="101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</a:t>
            </a:r>
            <a:endParaRPr/>
          </a:p>
        </p:txBody>
      </p:sp>
      <p:sp>
        <p:nvSpPr>
          <p:cNvPr id="1089" name="CustomShape 42"/>
          <p:cNvSpPr/>
          <p:nvPr/>
        </p:nvSpPr>
        <p:spPr>
          <a:xfrm>
            <a:off x="6398640" y="598320"/>
            <a:ext cx="9658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Depolarization</a:t>
            </a:r>
            <a:endParaRPr/>
          </a:p>
        </p:txBody>
      </p:sp>
      <p:sp>
        <p:nvSpPr>
          <p:cNvPr id="1090" name="CustomShape 43"/>
          <p:cNvSpPr/>
          <p:nvPr/>
        </p:nvSpPr>
        <p:spPr>
          <a:xfrm>
            <a:off x="7697160" y="598320"/>
            <a:ext cx="9658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Repolarization</a:t>
            </a:r>
            <a:endParaRPr/>
          </a:p>
        </p:txBody>
      </p:sp>
      <p:sp>
        <p:nvSpPr>
          <p:cNvPr id="1091" name="CustomShape 44"/>
          <p:cNvSpPr/>
          <p:nvPr/>
        </p:nvSpPr>
        <p:spPr>
          <a:xfrm>
            <a:off x="2152800" y="196200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092" name="CustomShape 45"/>
          <p:cNvSpPr/>
          <p:nvPr/>
        </p:nvSpPr>
        <p:spPr>
          <a:xfrm>
            <a:off x="2152800" y="383868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93" name="CustomShape 46"/>
          <p:cNvSpPr/>
          <p:nvPr/>
        </p:nvSpPr>
        <p:spPr>
          <a:xfrm>
            <a:off x="2152800" y="578808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94" name="CustomShape 47"/>
          <p:cNvSpPr/>
          <p:nvPr/>
        </p:nvSpPr>
        <p:spPr>
          <a:xfrm>
            <a:off x="6477120" y="235116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095" name="CustomShape 48"/>
          <p:cNvSpPr/>
          <p:nvPr/>
        </p:nvSpPr>
        <p:spPr>
          <a:xfrm>
            <a:off x="6477120" y="404352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  <p:sp>
        <p:nvSpPr>
          <p:cNvPr id="1096" name="CustomShape 49"/>
          <p:cNvSpPr/>
          <p:nvPr/>
        </p:nvSpPr>
        <p:spPr>
          <a:xfrm>
            <a:off x="6477120" y="5910120"/>
            <a:ext cx="190080" cy="190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6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18.18</a:t>
            </a:r>
            <a:endParaRPr/>
          </a:p>
        </p:txBody>
      </p:sp>
      <p:pic>
        <p:nvPicPr>
          <p:cNvPr id="109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6684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1099" name="CustomShape 2"/>
          <p:cNvSpPr/>
          <p:nvPr/>
        </p:nvSpPr>
        <p:spPr>
          <a:xfrm>
            <a:off x="561960" y="2305080"/>
            <a:ext cx="286020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Normal sinus rhythm.</a:t>
            </a:r>
            <a:endParaRPr/>
          </a:p>
        </p:txBody>
      </p:sp>
      <p:sp>
        <p:nvSpPr>
          <p:cNvPr id="1100" name="CustomShape 3"/>
          <p:cNvSpPr/>
          <p:nvPr/>
        </p:nvSpPr>
        <p:spPr>
          <a:xfrm>
            <a:off x="470160" y="4754520"/>
            <a:ext cx="4103640" cy="1646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(c) Second-degree heart block.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Some P waves are not conducted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through the AV node; hence more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P than QRS waves are seen. In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this tracing, the ratio of P waves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to QRS waves is mostly 2:1.</a:t>
            </a:r>
            <a:endParaRPr/>
          </a:p>
        </p:txBody>
      </p:sp>
      <p:sp>
        <p:nvSpPr>
          <p:cNvPr id="1101" name="CustomShape 4"/>
          <p:cNvSpPr/>
          <p:nvPr/>
        </p:nvSpPr>
        <p:spPr>
          <a:xfrm>
            <a:off x="4636800" y="4721400"/>
            <a:ext cx="3975840" cy="10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(d) Ventricular fibrillation. </a:t>
            </a:r>
            <a:r>
              <a:rPr b="1" lang="en-US">
                <a:solidFill>
                  <a:srgbClr val="231f20"/>
                </a:solidFill>
                <a:latin typeface="Arial"/>
              </a:rPr>
              <a:t>These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chaotic, grossly irregular ECG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deflections are seen in acute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heart attack and electrical shock.</a:t>
            </a:r>
            <a:endParaRPr/>
          </a:p>
        </p:txBody>
      </p:sp>
      <p:sp>
        <p:nvSpPr>
          <p:cNvPr id="1102" name="CustomShape 5"/>
          <p:cNvSpPr/>
          <p:nvPr/>
        </p:nvSpPr>
        <p:spPr>
          <a:xfrm>
            <a:off x="4625640" y="2311560"/>
            <a:ext cx="4055040" cy="10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 Junctional rhythm. </a:t>
            </a:r>
            <a:r>
              <a:rPr b="1" lang="en-US">
                <a:solidFill>
                  <a:srgbClr val="231f20"/>
                </a:solidFill>
                <a:latin typeface="Arial"/>
              </a:rPr>
              <a:t>The SA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node is nonfunctional, P waves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are absent, and heart is paced by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the AV node at 40 - 60 beats/min.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15508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18.2</a:t>
            </a:r>
            <a:endParaRPr/>
          </a:p>
        </p:txBody>
      </p:sp>
      <p:pic>
        <p:nvPicPr>
          <p:cNvPr id="123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440" y="1803240"/>
            <a:ext cx="8311680" cy="331452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7850160" y="3173400"/>
            <a:ext cx="101160" cy="993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5" name="Line 3"/>
          <p:cNvSpPr/>
          <p:nvPr/>
        </p:nvSpPr>
        <p:spPr>
          <a:xfrm>
            <a:off x="7951680" y="3671640"/>
            <a:ext cx="101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6" name="CustomShape 4"/>
          <p:cNvSpPr/>
          <p:nvPr/>
        </p:nvSpPr>
        <p:spPr>
          <a:xfrm>
            <a:off x="6024600" y="2075040"/>
            <a:ext cx="371160" cy="574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7" name="CustomShape 5"/>
          <p:cNvSpPr/>
          <p:nvPr/>
        </p:nvSpPr>
        <p:spPr>
          <a:xfrm>
            <a:off x="6078600" y="2951280"/>
            <a:ext cx="317160" cy="253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8" name="CustomShape 6"/>
          <p:cNvSpPr/>
          <p:nvPr/>
        </p:nvSpPr>
        <p:spPr>
          <a:xfrm>
            <a:off x="6129360" y="3268800"/>
            <a:ext cx="266400" cy="294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9" name="CustomShape 7"/>
          <p:cNvSpPr/>
          <p:nvPr/>
        </p:nvSpPr>
        <p:spPr>
          <a:xfrm>
            <a:off x="5827680" y="4764240"/>
            <a:ext cx="568080" cy="19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0" name="CustomShape 8"/>
          <p:cNvSpPr/>
          <p:nvPr/>
        </p:nvSpPr>
        <p:spPr>
          <a:xfrm>
            <a:off x="5945040" y="4081320"/>
            <a:ext cx="4503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1" name="CustomShape 9"/>
          <p:cNvSpPr/>
          <p:nvPr/>
        </p:nvSpPr>
        <p:spPr>
          <a:xfrm>
            <a:off x="6119640" y="4294080"/>
            <a:ext cx="275760" cy="329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" name="CustomShape 10"/>
          <p:cNvSpPr/>
          <p:nvPr/>
        </p:nvSpPr>
        <p:spPr>
          <a:xfrm>
            <a:off x="6107040" y="2395440"/>
            <a:ext cx="288720" cy="599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" name="Line 11"/>
          <p:cNvSpPr/>
          <p:nvPr/>
        </p:nvSpPr>
        <p:spPr>
          <a:xfrm flipH="1">
            <a:off x="6005160" y="2074680"/>
            <a:ext cx="304920" cy="758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34" name="Line 12"/>
          <p:cNvSpPr/>
          <p:nvPr/>
        </p:nvSpPr>
        <p:spPr>
          <a:xfrm flipH="1">
            <a:off x="1471320" y="2919240"/>
            <a:ext cx="177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5" name="CustomShape 13"/>
          <p:cNvSpPr/>
          <p:nvPr/>
        </p:nvSpPr>
        <p:spPr>
          <a:xfrm>
            <a:off x="1554120" y="3195720"/>
            <a:ext cx="95040" cy="75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6" name="CustomShape 14"/>
          <p:cNvSpPr/>
          <p:nvPr/>
        </p:nvSpPr>
        <p:spPr>
          <a:xfrm>
            <a:off x="6417720" y="1941480"/>
            <a:ext cx="2211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Fibrous pericardium</a:t>
            </a:r>
            <a:endParaRPr/>
          </a:p>
        </p:txBody>
      </p:sp>
      <p:sp>
        <p:nvSpPr>
          <p:cNvPr id="137" name="CustomShape 15"/>
          <p:cNvSpPr/>
          <p:nvPr/>
        </p:nvSpPr>
        <p:spPr>
          <a:xfrm>
            <a:off x="6418800" y="2265480"/>
            <a:ext cx="21211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Parietal layer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serous pericardium</a:t>
            </a:r>
            <a:endParaRPr/>
          </a:p>
        </p:txBody>
      </p:sp>
      <p:sp>
        <p:nvSpPr>
          <p:cNvPr id="138" name="CustomShape 16"/>
          <p:cNvSpPr/>
          <p:nvPr/>
        </p:nvSpPr>
        <p:spPr>
          <a:xfrm>
            <a:off x="6419520" y="2817720"/>
            <a:ext cx="187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Pericardial cavity</a:t>
            </a:r>
            <a:endParaRPr/>
          </a:p>
        </p:txBody>
      </p:sp>
      <p:sp>
        <p:nvSpPr>
          <p:cNvPr id="139" name="CustomShape 17"/>
          <p:cNvSpPr/>
          <p:nvPr/>
        </p:nvSpPr>
        <p:spPr>
          <a:xfrm>
            <a:off x="6419880" y="3149640"/>
            <a:ext cx="1522080" cy="10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Epicardium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(visceral layer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serous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pericardium)</a:t>
            </a:r>
            <a:endParaRPr/>
          </a:p>
        </p:txBody>
      </p:sp>
      <p:sp>
        <p:nvSpPr>
          <p:cNvPr id="140" name="CustomShape 18"/>
          <p:cNvSpPr/>
          <p:nvPr/>
        </p:nvSpPr>
        <p:spPr>
          <a:xfrm>
            <a:off x="6418440" y="4176720"/>
            <a:ext cx="1345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141" name="CustomShape 19"/>
          <p:cNvSpPr/>
          <p:nvPr/>
        </p:nvSpPr>
        <p:spPr>
          <a:xfrm>
            <a:off x="6418080" y="4500720"/>
            <a:ext cx="1461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Endocardium</a:t>
            </a:r>
            <a:endParaRPr/>
          </a:p>
        </p:txBody>
      </p:sp>
      <p:sp>
        <p:nvSpPr>
          <p:cNvPr id="142" name="CustomShape 20"/>
          <p:cNvSpPr/>
          <p:nvPr/>
        </p:nvSpPr>
        <p:spPr>
          <a:xfrm>
            <a:off x="2871720" y="1890720"/>
            <a:ext cx="11808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  <p:sp>
        <p:nvSpPr>
          <p:cNvPr id="143" name="CustomShape 21"/>
          <p:cNvSpPr/>
          <p:nvPr/>
        </p:nvSpPr>
        <p:spPr>
          <a:xfrm>
            <a:off x="6419160" y="4821120"/>
            <a:ext cx="1598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Heart chamber</a:t>
            </a:r>
            <a:endParaRPr/>
          </a:p>
        </p:txBody>
      </p:sp>
      <p:sp>
        <p:nvSpPr>
          <p:cNvPr id="144" name="CustomShape 22"/>
          <p:cNvSpPr/>
          <p:nvPr/>
        </p:nvSpPr>
        <p:spPr>
          <a:xfrm>
            <a:off x="8069760" y="3513240"/>
            <a:ext cx="583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Heart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wall</a:t>
            </a:r>
            <a:endParaRPr/>
          </a:p>
        </p:txBody>
      </p:sp>
      <p:sp>
        <p:nvSpPr>
          <p:cNvPr id="145" name="CustomShape 23"/>
          <p:cNvSpPr/>
          <p:nvPr/>
        </p:nvSpPr>
        <p:spPr>
          <a:xfrm>
            <a:off x="1653480" y="2817720"/>
            <a:ext cx="10314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Pericardium</a:t>
            </a:r>
            <a:endParaRPr/>
          </a:p>
        </p:txBody>
      </p:sp>
      <p:sp>
        <p:nvSpPr>
          <p:cNvPr id="146" name="CustomShape 24"/>
          <p:cNvSpPr/>
          <p:nvPr/>
        </p:nvSpPr>
        <p:spPr>
          <a:xfrm>
            <a:off x="1653840" y="3087720"/>
            <a:ext cx="1051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Heart Sounds</a:t>
            </a:r>
            <a:endParaRPr/>
          </a:p>
        </p:txBody>
      </p:sp>
      <p:sp>
        <p:nvSpPr>
          <p:cNvPr id="1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sounds (lub-dup) associated with closing of heart valves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First sound occurs as AV valves close and signifies beginning of systole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Second sound occurs when SL valves close at the beginning of ventricular diastole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Heart murmurs: abnormal heart sounds most often indicative of valve problems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18.19</a:t>
            </a:r>
            <a:endParaRPr/>
          </a:p>
        </p:txBody>
      </p:sp>
      <p:pic>
        <p:nvPicPr>
          <p:cNvPr id="110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5872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1107" name="CustomShape 2"/>
          <p:cNvSpPr/>
          <p:nvPr/>
        </p:nvSpPr>
        <p:spPr>
          <a:xfrm>
            <a:off x="2682720" y="4346640"/>
            <a:ext cx="167760" cy="14126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08" name="CustomShape 3"/>
          <p:cNvSpPr/>
          <p:nvPr/>
        </p:nvSpPr>
        <p:spPr>
          <a:xfrm>
            <a:off x="2502000" y="673200"/>
            <a:ext cx="167760" cy="24350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09" name="CustomShape 4"/>
          <p:cNvSpPr/>
          <p:nvPr/>
        </p:nvSpPr>
        <p:spPr>
          <a:xfrm>
            <a:off x="3699000" y="1905120"/>
            <a:ext cx="1701360" cy="12315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10" name="CustomShape 5"/>
          <p:cNvSpPr/>
          <p:nvPr/>
        </p:nvSpPr>
        <p:spPr>
          <a:xfrm>
            <a:off x="3889440" y="3670200"/>
            <a:ext cx="1510920" cy="7999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11" name="CustomShape 6"/>
          <p:cNvSpPr/>
          <p:nvPr/>
        </p:nvSpPr>
        <p:spPr>
          <a:xfrm>
            <a:off x="3807000" y="4390920"/>
            <a:ext cx="14256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112" name="CustomShape 7"/>
          <p:cNvSpPr/>
          <p:nvPr/>
        </p:nvSpPr>
        <p:spPr>
          <a:xfrm>
            <a:off x="3619440" y="3054240"/>
            <a:ext cx="14256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113" name="CustomShape 8"/>
          <p:cNvSpPr/>
          <p:nvPr/>
        </p:nvSpPr>
        <p:spPr>
          <a:xfrm>
            <a:off x="2422440" y="3041640"/>
            <a:ext cx="14256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114" name="CustomShape 9"/>
          <p:cNvSpPr/>
          <p:nvPr/>
        </p:nvSpPr>
        <p:spPr>
          <a:xfrm>
            <a:off x="2600280" y="4264200"/>
            <a:ext cx="14256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115" name="CustomShape 10"/>
          <p:cNvSpPr/>
          <p:nvPr/>
        </p:nvSpPr>
        <p:spPr>
          <a:xfrm>
            <a:off x="3009240" y="5578560"/>
            <a:ext cx="4020120" cy="85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Tricuspid valve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sounds typically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heard in right sternal margin of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5th intercostal space</a:t>
            </a:r>
            <a:endParaRPr/>
          </a:p>
        </p:txBody>
      </p:sp>
      <p:sp>
        <p:nvSpPr>
          <p:cNvPr id="1116" name="CustomShape 11"/>
          <p:cNvSpPr/>
          <p:nvPr/>
        </p:nvSpPr>
        <p:spPr>
          <a:xfrm>
            <a:off x="2796120" y="492120"/>
            <a:ext cx="3314160" cy="85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Aortic valve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sounds heard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 2nd intercostal space at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right sternal margin</a:t>
            </a:r>
            <a:endParaRPr/>
          </a:p>
        </p:txBody>
      </p:sp>
      <p:sp>
        <p:nvSpPr>
          <p:cNvPr id="1117" name="CustomShape 12"/>
          <p:cNvSpPr/>
          <p:nvPr/>
        </p:nvSpPr>
        <p:spPr>
          <a:xfrm>
            <a:off x="5442120" y="1724040"/>
            <a:ext cx="2829600" cy="11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Pulmonary valve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sounds heard in 2nd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intercostal space at left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sternal margin</a:t>
            </a:r>
            <a:endParaRPr/>
          </a:p>
        </p:txBody>
      </p:sp>
      <p:sp>
        <p:nvSpPr>
          <p:cNvPr id="1118" name="CustomShape 13"/>
          <p:cNvSpPr/>
          <p:nvPr/>
        </p:nvSpPr>
        <p:spPr>
          <a:xfrm>
            <a:off x="5442480" y="3489480"/>
            <a:ext cx="2998800" cy="1402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Mitral valve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sounds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heard over heart apex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(in 5th intercostal space)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 line with middle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clavicle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Mechanical Events: The Cardiac Cycle</a:t>
            </a:r>
            <a:endParaRPr/>
          </a:p>
        </p:txBody>
      </p:sp>
      <p:sp>
        <p:nvSpPr>
          <p:cNvPr id="11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Cardiac cycle: all events associated with blood flow through the heart during one complete heartbeat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Systole—contraction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Diastole—relaxation 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the Cardiac Cycle</a:t>
            </a:r>
            <a:endParaRPr/>
          </a:p>
        </p:txBody>
      </p:sp>
      <p:sp>
        <p:nvSpPr>
          <p:cNvPr id="1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Ventricular filling—takes place in mid-to-late diastole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AV valves are open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80% of blood passively flows into ventricles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Atrial systole occurs, delivering the remaining 20%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End diastolic volume (EDV): volume of blood in each ventricle at the end of ventricular diastole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the Cardiac Cycle</a:t>
            </a:r>
            <a:endParaRPr/>
          </a:p>
        </p:txBody>
      </p:sp>
      <p:sp>
        <p:nvSpPr>
          <p:cNvPr id="1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Ventricular systole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Atria relax and ventricles begin to contract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Rising ventricular pressure results in closing of AV valves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Isovolumetric contraction phase (all valves are closed)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 ejection phase, ventricular pressure exceeds pressure in the large arteries, forcing the SL valves open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End systolic volume (ESV): volume of blood remaining in each ventricle 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Phases of the Cardiac Cycle</a:t>
            </a:r>
            <a:endParaRPr/>
          </a:p>
        </p:txBody>
      </p:sp>
      <p:sp>
        <p:nvSpPr>
          <p:cNvPr id="1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Isovolumetric relaxation occurs in early diastole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Ventricles relax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Backflow of blood in aorta and pulmonary trunk closes SL valves and causes dicrotic notch (brief rise in aortic pressure)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18.20</a:t>
            </a:r>
            <a:endParaRPr/>
          </a:p>
        </p:txBody>
      </p:sp>
      <p:pic>
        <p:nvPicPr>
          <p:cNvPr id="112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8120"/>
            <a:ext cx="8229240" cy="6197400"/>
          </a:xfrm>
          <a:prstGeom prst="rect">
            <a:avLst/>
          </a:prstGeom>
          <a:ln w="9360">
            <a:noFill/>
          </a:ln>
        </p:spPr>
      </p:pic>
      <p:sp>
        <p:nvSpPr>
          <p:cNvPr id="1129" name="Line 2"/>
          <p:cNvSpPr/>
          <p:nvPr/>
        </p:nvSpPr>
        <p:spPr>
          <a:xfrm flipH="1">
            <a:off x="5041800" y="3965400"/>
            <a:ext cx="1396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0" name="Line 3"/>
          <p:cNvSpPr/>
          <p:nvPr/>
        </p:nvSpPr>
        <p:spPr>
          <a:xfrm>
            <a:off x="2330280" y="5019480"/>
            <a:ext cx="6541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1" name="Line 4"/>
          <p:cNvSpPr/>
          <p:nvPr/>
        </p:nvSpPr>
        <p:spPr>
          <a:xfrm>
            <a:off x="2393640" y="5146560"/>
            <a:ext cx="314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2" name="Line 5"/>
          <p:cNvSpPr/>
          <p:nvPr/>
        </p:nvSpPr>
        <p:spPr>
          <a:xfrm>
            <a:off x="2422440" y="5273640"/>
            <a:ext cx="5364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3" name="Line 6"/>
          <p:cNvSpPr/>
          <p:nvPr/>
        </p:nvSpPr>
        <p:spPr>
          <a:xfrm>
            <a:off x="2479320" y="5400360"/>
            <a:ext cx="3240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4" name="CustomShape 7"/>
          <p:cNvSpPr/>
          <p:nvPr/>
        </p:nvSpPr>
        <p:spPr>
          <a:xfrm>
            <a:off x="2685960" y="6013440"/>
            <a:ext cx="1240920" cy="66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35" name="Line 8"/>
          <p:cNvSpPr/>
          <p:nvPr/>
        </p:nvSpPr>
        <p:spPr>
          <a:xfrm>
            <a:off x="3305160" y="6083280"/>
            <a:ext cx="1440" cy="666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6" name="CustomShape 9"/>
          <p:cNvSpPr/>
          <p:nvPr/>
        </p:nvSpPr>
        <p:spPr>
          <a:xfrm>
            <a:off x="4152960" y="6013440"/>
            <a:ext cx="1542600" cy="66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37" name="Line 10"/>
          <p:cNvSpPr/>
          <p:nvPr/>
        </p:nvSpPr>
        <p:spPr>
          <a:xfrm>
            <a:off x="4924080" y="6083280"/>
            <a:ext cx="1800" cy="666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38" name="CustomShape 11"/>
          <p:cNvSpPr/>
          <p:nvPr/>
        </p:nvSpPr>
        <p:spPr>
          <a:xfrm>
            <a:off x="5943600" y="6013440"/>
            <a:ext cx="669600" cy="66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39" name="Line 12"/>
          <p:cNvSpPr/>
          <p:nvPr/>
        </p:nvSpPr>
        <p:spPr>
          <a:xfrm>
            <a:off x="6276960" y="6083280"/>
            <a:ext cx="1440" cy="666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0" name="Line 13"/>
          <p:cNvSpPr/>
          <p:nvPr/>
        </p:nvSpPr>
        <p:spPr>
          <a:xfrm>
            <a:off x="4854240" y="1393560"/>
            <a:ext cx="1800" cy="2127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1" name="CustomShape 14"/>
          <p:cNvSpPr/>
          <p:nvPr/>
        </p:nvSpPr>
        <p:spPr>
          <a:xfrm>
            <a:off x="4311720" y="3111480"/>
            <a:ext cx="66240" cy="850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42" name="Line 15"/>
          <p:cNvSpPr/>
          <p:nvPr/>
        </p:nvSpPr>
        <p:spPr>
          <a:xfrm>
            <a:off x="4381200" y="3536640"/>
            <a:ext cx="669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3" name="Line 16"/>
          <p:cNvSpPr/>
          <p:nvPr/>
        </p:nvSpPr>
        <p:spPr>
          <a:xfrm flipH="1">
            <a:off x="4962240" y="2184120"/>
            <a:ext cx="2253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4" name="Line 17"/>
          <p:cNvSpPr/>
          <p:nvPr/>
        </p:nvSpPr>
        <p:spPr>
          <a:xfrm>
            <a:off x="4257360" y="2504880"/>
            <a:ext cx="1800" cy="3110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5" name="Line 18"/>
          <p:cNvSpPr/>
          <p:nvPr/>
        </p:nvSpPr>
        <p:spPr>
          <a:xfrm flipV="1">
            <a:off x="4035240" y="3130200"/>
            <a:ext cx="1440" cy="763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6" name="Line 19"/>
          <p:cNvSpPr/>
          <p:nvPr/>
        </p:nvSpPr>
        <p:spPr>
          <a:xfrm>
            <a:off x="5933880" y="1698480"/>
            <a:ext cx="1440" cy="2030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7" name="Line 20"/>
          <p:cNvSpPr/>
          <p:nvPr/>
        </p:nvSpPr>
        <p:spPr>
          <a:xfrm flipV="1">
            <a:off x="3701880" y="2504880"/>
            <a:ext cx="1440" cy="1461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48" name="CustomShape 21"/>
          <p:cNvSpPr/>
          <p:nvPr/>
        </p:nvSpPr>
        <p:spPr>
          <a:xfrm>
            <a:off x="3241800" y="5924520"/>
            <a:ext cx="120240" cy="120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49" name="CustomShape 22"/>
          <p:cNvSpPr/>
          <p:nvPr/>
        </p:nvSpPr>
        <p:spPr>
          <a:xfrm>
            <a:off x="3244680" y="5927760"/>
            <a:ext cx="120240" cy="1202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1150" name="CustomShape 23"/>
          <p:cNvSpPr/>
          <p:nvPr/>
        </p:nvSpPr>
        <p:spPr>
          <a:xfrm>
            <a:off x="3273840" y="5924520"/>
            <a:ext cx="576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151" name="CustomShape 24"/>
          <p:cNvSpPr/>
          <p:nvPr/>
        </p:nvSpPr>
        <p:spPr>
          <a:xfrm>
            <a:off x="4444920" y="5915160"/>
            <a:ext cx="139320" cy="139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52" name="CustomShape 25"/>
          <p:cNvSpPr/>
          <p:nvPr/>
        </p:nvSpPr>
        <p:spPr>
          <a:xfrm>
            <a:off x="4448160" y="5918040"/>
            <a:ext cx="139320" cy="139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53" name="CustomShape 26"/>
          <p:cNvSpPr/>
          <p:nvPr/>
        </p:nvSpPr>
        <p:spPr>
          <a:xfrm>
            <a:off x="4456800" y="5924520"/>
            <a:ext cx="11232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2a</a:t>
            </a:r>
            <a:endParaRPr/>
          </a:p>
        </p:txBody>
      </p:sp>
      <p:sp>
        <p:nvSpPr>
          <p:cNvPr id="1154" name="CustomShape 27"/>
          <p:cNvSpPr/>
          <p:nvPr/>
        </p:nvSpPr>
        <p:spPr>
          <a:xfrm>
            <a:off x="5267160" y="5915160"/>
            <a:ext cx="139320" cy="139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55" name="CustomShape 28"/>
          <p:cNvSpPr/>
          <p:nvPr/>
        </p:nvSpPr>
        <p:spPr>
          <a:xfrm>
            <a:off x="5270400" y="5918040"/>
            <a:ext cx="139320" cy="139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56" name="CustomShape 29"/>
          <p:cNvSpPr/>
          <p:nvPr/>
        </p:nvSpPr>
        <p:spPr>
          <a:xfrm>
            <a:off x="5278320" y="5924520"/>
            <a:ext cx="11376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2b</a:t>
            </a:r>
            <a:endParaRPr/>
          </a:p>
        </p:txBody>
      </p:sp>
      <p:sp>
        <p:nvSpPr>
          <p:cNvPr id="1157" name="CustomShape 30"/>
          <p:cNvSpPr/>
          <p:nvPr/>
        </p:nvSpPr>
        <p:spPr>
          <a:xfrm>
            <a:off x="6213600" y="5924520"/>
            <a:ext cx="120240" cy="120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58" name="CustomShape 31"/>
          <p:cNvSpPr/>
          <p:nvPr/>
        </p:nvSpPr>
        <p:spPr>
          <a:xfrm>
            <a:off x="6216480" y="5927760"/>
            <a:ext cx="120240" cy="1202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1159" name="CustomShape 32"/>
          <p:cNvSpPr/>
          <p:nvPr/>
        </p:nvSpPr>
        <p:spPr>
          <a:xfrm>
            <a:off x="6245640" y="5924520"/>
            <a:ext cx="576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160" name="CustomShape 33"/>
          <p:cNvSpPr/>
          <p:nvPr/>
        </p:nvSpPr>
        <p:spPr>
          <a:xfrm>
            <a:off x="2052720" y="4206960"/>
            <a:ext cx="99936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Atrioventricular valves</a:t>
            </a:r>
            <a:endParaRPr/>
          </a:p>
        </p:txBody>
      </p:sp>
      <p:sp>
        <p:nvSpPr>
          <p:cNvPr id="1161" name="CustomShape 34"/>
          <p:cNvSpPr/>
          <p:nvPr/>
        </p:nvSpPr>
        <p:spPr>
          <a:xfrm>
            <a:off x="1779840" y="4362480"/>
            <a:ext cx="126756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Aortic and pulmonary valves</a:t>
            </a:r>
            <a:endParaRPr/>
          </a:p>
        </p:txBody>
      </p:sp>
      <p:sp>
        <p:nvSpPr>
          <p:cNvPr id="1162" name="CustomShape 35"/>
          <p:cNvSpPr/>
          <p:nvPr/>
        </p:nvSpPr>
        <p:spPr>
          <a:xfrm>
            <a:off x="3404160" y="4210200"/>
            <a:ext cx="2250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Open</a:t>
            </a:r>
            <a:endParaRPr/>
          </a:p>
        </p:txBody>
      </p:sp>
      <p:sp>
        <p:nvSpPr>
          <p:cNvPr id="1163" name="CustomShape 36"/>
          <p:cNvSpPr/>
          <p:nvPr/>
        </p:nvSpPr>
        <p:spPr>
          <a:xfrm>
            <a:off x="5642640" y="4210200"/>
            <a:ext cx="2250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Open</a:t>
            </a:r>
            <a:endParaRPr/>
          </a:p>
        </p:txBody>
      </p:sp>
      <p:sp>
        <p:nvSpPr>
          <p:cNvPr id="1164" name="CustomShape 37"/>
          <p:cNvSpPr/>
          <p:nvPr/>
        </p:nvSpPr>
        <p:spPr>
          <a:xfrm>
            <a:off x="4324680" y="4210200"/>
            <a:ext cx="2937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Closed</a:t>
            </a:r>
            <a:endParaRPr/>
          </a:p>
        </p:txBody>
      </p:sp>
      <p:sp>
        <p:nvSpPr>
          <p:cNvPr id="1165" name="CustomShape 38"/>
          <p:cNvSpPr/>
          <p:nvPr/>
        </p:nvSpPr>
        <p:spPr>
          <a:xfrm>
            <a:off x="3368880" y="4371840"/>
            <a:ext cx="2937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Closed</a:t>
            </a:r>
            <a:endParaRPr/>
          </a:p>
        </p:txBody>
      </p:sp>
      <p:sp>
        <p:nvSpPr>
          <p:cNvPr id="1166" name="CustomShape 39"/>
          <p:cNvSpPr/>
          <p:nvPr/>
        </p:nvSpPr>
        <p:spPr>
          <a:xfrm>
            <a:off x="5607360" y="4371840"/>
            <a:ext cx="2937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Closed</a:t>
            </a:r>
            <a:endParaRPr/>
          </a:p>
        </p:txBody>
      </p:sp>
      <p:sp>
        <p:nvSpPr>
          <p:cNvPr id="1167" name="CustomShape 40"/>
          <p:cNvSpPr/>
          <p:nvPr/>
        </p:nvSpPr>
        <p:spPr>
          <a:xfrm>
            <a:off x="4359960" y="4371840"/>
            <a:ext cx="2250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Open</a:t>
            </a:r>
            <a:endParaRPr/>
          </a:p>
        </p:txBody>
      </p:sp>
      <p:sp>
        <p:nvSpPr>
          <p:cNvPr id="1168" name="CustomShape 41"/>
          <p:cNvSpPr/>
          <p:nvPr/>
        </p:nvSpPr>
        <p:spPr>
          <a:xfrm>
            <a:off x="2823120" y="4521240"/>
            <a:ext cx="2664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Phase</a:t>
            </a:r>
            <a:endParaRPr/>
          </a:p>
        </p:txBody>
      </p:sp>
      <p:sp>
        <p:nvSpPr>
          <p:cNvPr id="1169" name="CustomShape 42"/>
          <p:cNvSpPr/>
          <p:nvPr/>
        </p:nvSpPr>
        <p:spPr>
          <a:xfrm>
            <a:off x="5199480" y="3921120"/>
            <a:ext cx="1778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ESV</a:t>
            </a:r>
            <a:endParaRPr/>
          </a:p>
        </p:txBody>
      </p:sp>
      <p:sp>
        <p:nvSpPr>
          <p:cNvPr id="1170" name="CustomShape 43"/>
          <p:cNvSpPr/>
          <p:nvPr/>
        </p:nvSpPr>
        <p:spPr>
          <a:xfrm>
            <a:off x="1847520" y="4968720"/>
            <a:ext cx="4554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Left atrium</a:t>
            </a:r>
            <a:endParaRPr/>
          </a:p>
        </p:txBody>
      </p:sp>
      <p:sp>
        <p:nvSpPr>
          <p:cNvPr id="1171" name="CustomShape 44"/>
          <p:cNvSpPr/>
          <p:nvPr/>
        </p:nvSpPr>
        <p:spPr>
          <a:xfrm>
            <a:off x="1847520" y="5089680"/>
            <a:ext cx="51912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Right atrium</a:t>
            </a:r>
            <a:endParaRPr/>
          </a:p>
        </p:txBody>
      </p:sp>
      <p:sp>
        <p:nvSpPr>
          <p:cNvPr id="1172" name="CustomShape 45"/>
          <p:cNvSpPr/>
          <p:nvPr/>
        </p:nvSpPr>
        <p:spPr>
          <a:xfrm>
            <a:off x="1848600" y="5219640"/>
            <a:ext cx="5468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Left ventricle</a:t>
            </a:r>
            <a:endParaRPr/>
          </a:p>
        </p:txBody>
      </p:sp>
      <p:sp>
        <p:nvSpPr>
          <p:cNvPr id="1173" name="CustomShape 46"/>
          <p:cNvSpPr/>
          <p:nvPr/>
        </p:nvSpPr>
        <p:spPr>
          <a:xfrm>
            <a:off x="1848600" y="5349960"/>
            <a:ext cx="6105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Right ventricle</a:t>
            </a:r>
            <a:endParaRPr/>
          </a:p>
        </p:txBody>
      </p:sp>
      <p:sp>
        <p:nvSpPr>
          <p:cNvPr id="1174" name="CustomShape 47"/>
          <p:cNvSpPr/>
          <p:nvPr/>
        </p:nvSpPr>
        <p:spPr>
          <a:xfrm>
            <a:off x="2685960" y="5692680"/>
            <a:ext cx="4554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filling</a:t>
            </a:r>
            <a:endParaRPr/>
          </a:p>
        </p:txBody>
      </p:sp>
      <p:sp>
        <p:nvSpPr>
          <p:cNvPr id="1175" name="CustomShape 48"/>
          <p:cNvSpPr/>
          <p:nvPr/>
        </p:nvSpPr>
        <p:spPr>
          <a:xfrm>
            <a:off x="3389040" y="5692680"/>
            <a:ext cx="47808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Atrial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contraction</a:t>
            </a:r>
            <a:endParaRPr/>
          </a:p>
        </p:txBody>
      </p:sp>
      <p:sp>
        <p:nvSpPr>
          <p:cNvPr id="1176" name="CustomShape 49"/>
          <p:cNvSpPr/>
          <p:nvPr/>
        </p:nvSpPr>
        <p:spPr>
          <a:xfrm>
            <a:off x="2870640" y="6168960"/>
            <a:ext cx="862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Ventricular filling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(mid-to-late diastole)</a:t>
            </a:r>
            <a:endParaRPr/>
          </a:p>
        </p:txBody>
      </p:sp>
      <p:sp>
        <p:nvSpPr>
          <p:cNvPr id="1177" name="CustomShape 50"/>
          <p:cNvSpPr/>
          <p:nvPr/>
        </p:nvSpPr>
        <p:spPr>
          <a:xfrm>
            <a:off x="4506480" y="6168960"/>
            <a:ext cx="781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Ventricular systole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(atria in diastole)</a:t>
            </a:r>
            <a:endParaRPr/>
          </a:p>
        </p:txBody>
      </p:sp>
      <p:sp>
        <p:nvSpPr>
          <p:cNvPr id="1178" name="CustomShape 51"/>
          <p:cNvSpPr/>
          <p:nvPr/>
        </p:nvSpPr>
        <p:spPr>
          <a:xfrm>
            <a:off x="4134960" y="5705640"/>
            <a:ext cx="75564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Isovolumetric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contraction phase</a:t>
            </a:r>
            <a:endParaRPr/>
          </a:p>
        </p:txBody>
      </p:sp>
      <p:sp>
        <p:nvSpPr>
          <p:cNvPr id="1179" name="CustomShape 52"/>
          <p:cNvSpPr/>
          <p:nvPr/>
        </p:nvSpPr>
        <p:spPr>
          <a:xfrm>
            <a:off x="5026680" y="5692680"/>
            <a:ext cx="60912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ejection phase</a:t>
            </a:r>
            <a:endParaRPr/>
          </a:p>
        </p:txBody>
      </p:sp>
      <p:sp>
        <p:nvSpPr>
          <p:cNvPr id="1180" name="CustomShape 53"/>
          <p:cNvSpPr/>
          <p:nvPr/>
        </p:nvSpPr>
        <p:spPr>
          <a:xfrm>
            <a:off x="5991120" y="6168960"/>
            <a:ext cx="5727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Early diastole</a:t>
            </a:r>
            <a:endParaRPr/>
          </a:p>
        </p:txBody>
      </p:sp>
      <p:sp>
        <p:nvSpPr>
          <p:cNvPr id="1181" name="CustomShape 54"/>
          <p:cNvSpPr/>
          <p:nvPr/>
        </p:nvSpPr>
        <p:spPr>
          <a:xfrm>
            <a:off x="5935680" y="5692680"/>
            <a:ext cx="572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Isovolumetric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relaxation</a:t>
            </a:r>
            <a:endParaRPr/>
          </a:p>
        </p:txBody>
      </p:sp>
      <p:sp>
        <p:nvSpPr>
          <p:cNvPr id="1182" name="CustomShape 55"/>
          <p:cNvSpPr/>
          <p:nvPr/>
        </p:nvSpPr>
        <p:spPr>
          <a:xfrm>
            <a:off x="6775200" y="5692680"/>
            <a:ext cx="4554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filling</a:t>
            </a:r>
            <a:endParaRPr/>
          </a:p>
        </p:txBody>
      </p:sp>
      <p:sp>
        <p:nvSpPr>
          <p:cNvPr id="1183" name="CustomShape 56"/>
          <p:cNvSpPr/>
          <p:nvPr/>
        </p:nvSpPr>
        <p:spPr>
          <a:xfrm>
            <a:off x="5743800" y="4524480"/>
            <a:ext cx="576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184" name="CustomShape 57"/>
          <p:cNvSpPr/>
          <p:nvPr/>
        </p:nvSpPr>
        <p:spPr>
          <a:xfrm>
            <a:off x="3492720" y="4524480"/>
            <a:ext cx="576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185" name="CustomShape 58"/>
          <p:cNvSpPr/>
          <p:nvPr/>
        </p:nvSpPr>
        <p:spPr>
          <a:xfrm>
            <a:off x="3939120" y="4524480"/>
            <a:ext cx="11232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2a</a:t>
            </a:r>
            <a:endParaRPr/>
          </a:p>
        </p:txBody>
      </p:sp>
      <p:sp>
        <p:nvSpPr>
          <p:cNvPr id="1186" name="CustomShape 59"/>
          <p:cNvSpPr/>
          <p:nvPr/>
        </p:nvSpPr>
        <p:spPr>
          <a:xfrm>
            <a:off x="4402080" y="4524480"/>
            <a:ext cx="11376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2b</a:t>
            </a:r>
            <a:endParaRPr/>
          </a:p>
        </p:txBody>
      </p:sp>
      <p:sp>
        <p:nvSpPr>
          <p:cNvPr id="1187" name="CustomShape 60"/>
          <p:cNvSpPr/>
          <p:nvPr/>
        </p:nvSpPr>
        <p:spPr>
          <a:xfrm>
            <a:off x="4924800" y="4524480"/>
            <a:ext cx="5760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188" name="CustomShape 61"/>
          <p:cNvSpPr/>
          <p:nvPr/>
        </p:nvSpPr>
        <p:spPr>
          <a:xfrm>
            <a:off x="2246760" y="803160"/>
            <a:ext cx="81324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Electrocardiogram</a:t>
            </a:r>
            <a:endParaRPr/>
          </a:p>
        </p:txBody>
      </p:sp>
      <p:sp>
        <p:nvSpPr>
          <p:cNvPr id="1189" name="CustomShape 62"/>
          <p:cNvSpPr/>
          <p:nvPr/>
        </p:nvSpPr>
        <p:spPr>
          <a:xfrm>
            <a:off x="4609800" y="488880"/>
            <a:ext cx="40032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Left heart</a:t>
            </a:r>
            <a:endParaRPr/>
          </a:p>
        </p:txBody>
      </p:sp>
      <p:sp>
        <p:nvSpPr>
          <p:cNvPr id="1190" name="CustomShape 63"/>
          <p:cNvSpPr/>
          <p:nvPr/>
        </p:nvSpPr>
        <p:spPr>
          <a:xfrm>
            <a:off x="3574800" y="730080"/>
            <a:ext cx="590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191" name="CustomShape 64"/>
          <p:cNvSpPr/>
          <p:nvPr/>
        </p:nvSpPr>
        <p:spPr>
          <a:xfrm>
            <a:off x="3772440" y="911160"/>
            <a:ext cx="1274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1st</a:t>
            </a:r>
            <a:endParaRPr/>
          </a:p>
        </p:txBody>
      </p:sp>
      <p:sp>
        <p:nvSpPr>
          <p:cNvPr id="1192" name="CustomShape 65"/>
          <p:cNvSpPr/>
          <p:nvPr/>
        </p:nvSpPr>
        <p:spPr>
          <a:xfrm>
            <a:off x="4680000" y="911160"/>
            <a:ext cx="1566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2nd</a:t>
            </a:r>
            <a:endParaRPr/>
          </a:p>
        </p:txBody>
      </p:sp>
      <p:sp>
        <p:nvSpPr>
          <p:cNvPr id="1193" name="CustomShape 66"/>
          <p:cNvSpPr/>
          <p:nvPr/>
        </p:nvSpPr>
        <p:spPr>
          <a:xfrm>
            <a:off x="3803760" y="615960"/>
            <a:ext cx="19188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QRS</a:t>
            </a:r>
            <a:endParaRPr/>
          </a:p>
        </p:txBody>
      </p:sp>
      <p:sp>
        <p:nvSpPr>
          <p:cNvPr id="1194" name="CustomShape 67"/>
          <p:cNvSpPr/>
          <p:nvPr/>
        </p:nvSpPr>
        <p:spPr>
          <a:xfrm>
            <a:off x="6082920" y="730080"/>
            <a:ext cx="590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P</a:t>
            </a:r>
            <a:endParaRPr/>
          </a:p>
        </p:txBody>
      </p:sp>
      <p:sp>
        <p:nvSpPr>
          <p:cNvPr id="1195" name="CustomShape 68"/>
          <p:cNvSpPr/>
          <p:nvPr/>
        </p:nvSpPr>
        <p:spPr>
          <a:xfrm>
            <a:off x="2484000" y="968400"/>
            <a:ext cx="590760" cy="10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Heart sounds</a:t>
            </a:r>
            <a:endParaRPr/>
          </a:p>
        </p:txBody>
      </p:sp>
      <p:sp>
        <p:nvSpPr>
          <p:cNvPr id="1196" name="CustomShape 69"/>
          <p:cNvSpPr/>
          <p:nvPr/>
        </p:nvSpPr>
        <p:spPr>
          <a:xfrm>
            <a:off x="3366720" y="2400480"/>
            <a:ext cx="5511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Atrial systole</a:t>
            </a:r>
            <a:endParaRPr/>
          </a:p>
        </p:txBody>
      </p:sp>
      <p:sp>
        <p:nvSpPr>
          <p:cNvPr id="1197" name="CustomShape 70"/>
          <p:cNvSpPr/>
          <p:nvPr/>
        </p:nvSpPr>
        <p:spPr>
          <a:xfrm>
            <a:off x="4718520" y="1285920"/>
            <a:ext cx="59076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Dicrotic notch</a:t>
            </a:r>
            <a:endParaRPr/>
          </a:p>
        </p:txBody>
      </p:sp>
      <p:sp>
        <p:nvSpPr>
          <p:cNvPr id="1198" name="CustomShape 71"/>
          <p:cNvSpPr/>
          <p:nvPr/>
        </p:nvSpPr>
        <p:spPr>
          <a:xfrm>
            <a:off x="5211000" y="2139840"/>
            <a:ext cx="5468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Left ventricle</a:t>
            </a:r>
            <a:endParaRPr/>
          </a:p>
        </p:txBody>
      </p:sp>
      <p:sp>
        <p:nvSpPr>
          <p:cNvPr id="1199" name="CustomShape 72"/>
          <p:cNvSpPr/>
          <p:nvPr/>
        </p:nvSpPr>
        <p:spPr>
          <a:xfrm>
            <a:off x="4117680" y="2400480"/>
            <a:ext cx="45540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Left atrium</a:t>
            </a:r>
            <a:endParaRPr/>
          </a:p>
        </p:txBody>
      </p:sp>
      <p:sp>
        <p:nvSpPr>
          <p:cNvPr id="1200" name="CustomShape 73"/>
          <p:cNvSpPr/>
          <p:nvPr/>
        </p:nvSpPr>
        <p:spPr>
          <a:xfrm>
            <a:off x="3911040" y="3209760"/>
            <a:ext cx="18252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EDV</a:t>
            </a:r>
            <a:endParaRPr/>
          </a:p>
        </p:txBody>
      </p:sp>
      <p:sp>
        <p:nvSpPr>
          <p:cNvPr id="1201" name="CustomShape 74"/>
          <p:cNvSpPr/>
          <p:nvPr/>
        </p:nvSpPr>
        <p:spPr>
          <a:xfrm>
            <a:off x="4466520" y="3492360"/>
            <a:ext cx="1184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SV</a:t>
            </a:r>
            <a:endParaRPr/>
          </a:p>
        </p:txBody>
      </p:sp>
      <p:sp>
        <p:nvSpPr>
          <p:cNvPr id="1202" name="CustomShape 75"/>
          <p:cNvSpPr/>
          <p:nvPr/>
        </p:nvSpPr>
        <p:spPr>
          <a:xfrm>
            <a:off x="5830200" y="1908000"/>
            <a:ext cx="22968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1203" name="CustomShape 76"/>
          <p:cNvSpPr/>
          <p:nvPr/>
        </p:nvSpPr>
        <p:spPr>
          <a:xfrm>
            <a:off x="4781520" y="730080"/>
            <a:ext cx="53640" cy="10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1204" name="CustomShape 77"/>
          <p:cNvSpPr/>
          <p:nvPr/>
        </p:nvSpPr>
        <p:spPr>
          <a:xfrm rot="16200000">
            <a:off x="2595600" y="3386520"/>
            <a:ext cx="5371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Ventricular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volume (ml)</a:t>
            </a:r>
            <a:endParaRPr/>
          </a:p>
        </p:txBody>
      </p:sp>
      <p:sp>
        <p:nvSpPr>
          <p:cNvPr id="1205" name="CustomShape 78"/>
          <p:cNvSpPr/>
          <p:nvPr/>
        </p:nvSpPr>
        <p:spPr>
          <a:xfrm rot="16200000">
            <a:off x="2508840" y="2040120"/>
            <a:ext cx="797760" cy="106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Pressure (mm Hg)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Output (CO)</a:t>
            </a:r>
            <a:endParaRPr/>
          </a:p>
        </p:txBody>
      </p:sp>
      <p:sp>
        <p:nvSpPr>
          <p:cNvPr id="12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Volume of blood pumped by each ventricle in one minute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 = heart rate (HR) x stroke volume (SV)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HR = number of beats per minute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SV = volume of blood pumped out by a ventricle with each beat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Cardiac Output (CO)</a:t>
            </a:r>
            <a:endParaRPr/>
          </a:p>
        </p:txBody>
      </p:sp>
      <p:sp>
        <p:nvSpPr>
          <p:cNvPr id="12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At rest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 (ml/min) = HR (75 beats/min) </a:t>
            </a:r>
            <a:r>
              <a:rPr lang="en-US" sz="2400">
                <a:solidFill>
                  <a:srgbClr val="000000"/>
                </a:solidFill>
                <a:latin typeface="Symbol"/>
                <a:ea typeface="ＭＳ Ｐゴシック"/>
              </a:rPr>
              <a:t>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SV (70 ml/beat) 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                       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= 5.25 L/min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Maximal CO is 4–5 times resting CO in nonathletic people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Maximal CO may reach 35 L/min in trained athletes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Cardiac reserve: difference between resting and maximal CO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Stroke Volume</a:t>
            </a:r>
            <a:endParaRPr/>
          </a:p>
        </p:txBody>
      </p:sp>
      <p:sp>
        <p:nvSpPr>
          <p:cNvPr id="12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SV = EDV – ESV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main factors affect SV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Preload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Contractility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Afterload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Layers of the Heart Wall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460440" y="1668960"/>
            <a:ext cx="8302320" cy="4642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Epicardium—visceral layer of the serous pericardium</a:t>
            </a:r>
            <a:endParaRPr/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Myocardium—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Spiral bundles of cardiac muscle cells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3.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Endocardium is continuous with endothelial lining of blood vessels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Stroke Volume</a:t>
            </a:r>
            <a:endParaRPr/>
          </a:p>
        </p:txBody>
      </p:sp>
      <p:sp>
        <p:nvSpPr>
          <p:cNvPr id="12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Preload: degree of stretch of cardiac muscle cells before they contract (Frank-Starling law of the heart)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Cardiac muscle exhibits a length-tension relationship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At rest, cardiac muscle cells are shorter than optimal length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Slow heartbeat and exercise increase venous return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Increased venous return distends (stretches) the ventricles and increases contraction force</a:t>
            </a:r>
            <a:endParaRPr/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Stroke Volume</a:t>
            </a:r>
            <a:endParaRPr/>
          </a:p>
        </p:txBody>
      </p:sp>
      <p:sp>
        <p:nvSpPr>
          <p:cNvPr id="12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Contractility: contractile strength at a given muscle length, independent of muscle stretch and EDV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Positive inotropic agents increase contractility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Increased Ca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influx due to sympathetic stimulation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Hormones (thyroxine, glucagon, and epinephrine)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Negative inotropic agents decrease contractility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Acidosis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Increased extracellular K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Calcium channel blockers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18.21</a:t>
            </a:r>
            <a:endParaRPr/>
          </a:p>
        </p:txBody>
      </p:sp>
      <p:pic>
        <p:nvPicPr>
          <p:cNvPr id="121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870120"/>
            <a:ext cx="8229240" cy="5117760"/>
          </a:xfrm>
          <a:prstGeom prst="rect">
            <a:avLst/>
          </a:prstGeom>
          <a:ln w="9360">
            <a:noFill/>
          </a:ln>
        </p:spPr>
      </p:pic>
      <p:sp>
        <p:nvSpPr>
          <p:cNvPr id="1218" name="CustomShape 2"/>
          <p:cNvSpPr/>
          <p:nvPr/>
        </p:nvSpPr>
        <p:spPr>
          <a:xfrm>
            <a:off x="4849920" y="2460600"/>
            <a:ext cx="279000" cy="323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9" name="Line 3"/>
          <p:cNvSpPr/>
          <p:nvPr/>
        </p:nvSpPr>
        <p:spPr>
          <a:xfrm flipV="1">
            <a:off x="1027080" y="1171440"/>
            <a:ext cx="1440" cy="272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20" name="Line 4"/>
          <p:cNvSpPr/>
          <p:nvPr/>
        </p:nvSpPr>
        <p:spPr>
          <a:xfrm>
            <a:off x="4468680" y="1269720"/>
            <a:ext cx="1440" cy="196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21" name="CustomShape 5"/>
          <p:cNvSpPr/>
          <p:nvPr/>
        </p:nvSpPr>
        <p:spPr>
          <a:xfrm>
            <a:off x="6846840" y="4844880"/>
            <a:ext cx="580680" cy="247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22" name="CustomShape 6"/>
          <p:cNvSpPr/>
          <p:nvPr/>
        </p:nvSpPr>
        <p:spPr>
          <a:xfrm>
            <a:off x="7675560" y="1380960"/>
            <a:ext cx="329760" cy="205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23" name="CustomShape 7"/>
          <p:cNvSpPr/>
          <p:nvPr/>
        </p:nvSpPr>
        <p:spPr>
          <a:xfrm>
            <a:off x="1560600" y="1320840"/>
            <a:ext cx="285480" cy="336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24" name="CustomShape 8"/>
          <p:cNvSpPr/>
          <p:nvPr/>
        </p:nvSpPr>
        <p:spPr>
          <a:xfrm>
            <a:off x="4008600" y="1581120"/>
            <a:ext cx="69480" cy="771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25" name="CustomShape 9"/>
          <p:cNvSpPr/>
          <p:nvPr/>
        </p:nvSpPr>
        <p:spPr>
          <a:xfrm>
            <a:off x="7643880" y="5264280"/>
            <a:ext cx="409320" cy="266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26" name="CustomShape 10"/>
          <p:cNvSpPr/>
          <p:nvPr/>
        </p:nvSpPr>
        <p:spPr>
          <a:xfrm>
            <a:off x="2855880" y="5041800"/>
            <a:ext cx="875880" cy="234720"/>
          </a:xfrm>
          <a:prstGeom prst="rect">
            <a:avLst/>
          </a:prstGeom>
          <a:noFill/>
          <a:ln w="12600">
            <a:solidFill>
              <a:srgbClr val="482f69"/>
            </a:solidFill>
            <a:round/>
          </a:ln>
        </p:spPr>
      </p:sp>
      <p:sp>
        <p:nvSpPr>
          <p:cNvPr id="1227" name="Line 11"/>
          <p:cNvSpPr/>
          <p:nvPr/>
        </p:nvSpPr>
        <p:spPr>
          <a:xfrm flipV="1">
            <a:off x="661680" y="5521320"/>
            <a:ext cx="1800" cy="82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28" name="CustomShape 12"/>
          <p:cNvSpPr/>
          <p:nvPr/>
        </p:nvSpPr>
        <p:spPr>
          <a:xfrm>
            <a:off x="512280" y="990720"/>
            <a:ext cx="11275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Norepinephrine</a:t>
            </a:r>
            <a:endParaRPr/>
          </a:p>
        </p:txBody>
      </p:sp>
      <p:sp>
        <p:nvSpPr>
          <p:cNvPr id="1229" name="CustomShape 13"/>
          <p:cNvSpPr/>
          <p:nvPr/>
        </p:nvSpPr>
        <p:spPr>
          <a:xfrm>
            <a:off x="3967920" y="1073160"/>
            <a:ext cx="13226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Adenylate cyclase</a:t>
            </a:r>
            <a:endParaRPr/>
          </a:p>
        </p:txBody>
      </p:sp>
      <p:sp>
        <p:nvSpPr>
          <p:cNvPr id="1230" name="CustomShape 14"/>
          <p:cNvSpPr/>
          <p:nvPr/>
        </p:nvSpPr>
        <p:spPr>
          <a:xfrm>
            <a:off x="7453080" y="4756320"/>
            <a:ext cx="94284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3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uptake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pump</a:t>
            </a:r>
            <a:endParaRPr/>
          </a:p>
        </p:txBody>
      </p:sp>
      <p:sp>
        <p:nvSpPr>
          <p:cNvPr id="1231" name="CustomShape 15"/>
          <p:cNvSpPr/>
          <p:nvPr/>
        </p:nvSpPr>
        <p:spPr>
          <a:xfrm>
            <a:off x="8026560" y="1279440"/>
            <a:ext cx="62280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channel</a:t>
            </a:r>
            <a:endParaRPr/>
          </a:p>
        </p:txBody>
      </p:sp>
      <p:sp>
        <p:nvSpPr>
          <p:cNvPr id="1232" name="CustomShape 16"/>
          <p:cNvSpPr/>
          <p:nvPr/>
        </p:nvSpPr>
        <p:spPr>
          <a:xfrm>
            <a:off x="1881720" y="1206360"/>
            <a:ext cx="1071000" cy="41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000000"/>
                </a:solidFill>
                <a:latin typeface="Symbol"/>
              </a:rPr>
              <a:t>b</a:t>
            </a:r>
            <a:r>
              <a:rPr b="1" lang="en-US" sz="1300" baseline="-20000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-Adrenergic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receptor</a:t>
            </a:r>
            <a:endParaRPr/>
          </a:p>
        </p:txBody>
      </p:sp>
      <p:sp>
        <p:nvSpPr>
          <p:cNvPr id="1233" name="CustomShape 17"/>
          <p:cNvSpPr/>
          <p:nvPr/>
        </p:nvSpPr>
        <p:spPr>
          <a:xfrm>
            <a:off x="2911320" y="1473120"/>
            <a:ext cx="1069200" cy="21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G protein (G</a:t>
            </a:r>
            <a:r>
              <a:rPr b="1" lang="en-US" sz="1300" baseline="-20000">
                <a:solidFill>
                  <a:srgbClr val="231f20"/>
                </a:solidFill>
                <a:latin typeface="Arial"/>
              </a:rPr>
              <a:t>s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1234" name="CustomShape 18"/>
          <p:cNvSpPr/>
          <p:nvPr/>
        </p:nvSpPr>
        <p:spPr>
          <a:xfrm>
            <a:off x="7056720" y="4619520"/>
            <a:ext cx="3211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</p:txBody>
      </p:sp>
      <p:sp>
        <p:nvSpPr>
          <p:cNvPr id="1235" name="CustomShape 19"/>
          <p:cNvSpPr/>
          <p:nvPr/>
        </p:nvSpPr>
        <p:spPr>
          <a:xfrm>
            <a:off x="7528320" y="5549760"/>
            <a:ext cx="112572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Sarcoplasmic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reticulum (SR)</a:t>
            </a:r>
            <a:endParaRPr/>
          </a:p>
        </p:txBody>
      </p:sp>
      <p:sp>
        <p:nvSpPr>
          <p:cNvPr id="1236" name="CustomShape 20"/>
          <p:cNvSpPr/>
          <p:nvPr/>
        </p:nvSpPr>
        <p:spPr>
          <a:xfrm>
            <a:off x="5879160" y="3498840"/>
            <a:ext cx="667080" cy="538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protein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kinase A</a:t>
            </a:r>
            <a:endParaRPr/>
          </a:p>
        </p:txBody>
      </p:sp>
      <p:sp>
        <p:nvSpPr>
          <p:cNvPr id="1237" name="CustomShape 21"/>
          <p:cNvSpPr/>
          <p:nvPr/>
        </p:nvSpPr>
        <p:spPr>
          <a:xfrm>
            <a:off x="7302240" y="898560"/>
            <a:ext cx="12826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Extracellular fluid</a:t>
            </a:r>
            <a:endParaRPr/>
          </a:p>
        </p:txBody>
      </p:sp>
      <p:sp>
        <p:nvSpPr>
          <p:cNvPr id="1238" name="CustomShape 22"/>
          <p:cNvSpPr/>
          <p:nvPr/>
        </p:nvSpPr>
        <p:spPr>
          <a:xfrm>
            <a:off x="7744320" y="2428920"/>
            <a:ext cx="7797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Cytoplasm</a:t>
            </a:r>
            <a:endParaRPr/>
          </a:p>
        </p:txBody>
      </p:sp>
      <p:sp>
        <p:nvSpPr>
          <p:cNvPr id="1239" name="CustomShape 23"/>
          <p:cNvSpPr/>
          <p:nvPr/>
        </p:nvSpPr>
        <p:spPr>
          <a:xfrm>
            <a:off x="6375600" y="4060800"/>
            <a:ext cx="1875600" cy="55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Phosphorylates SR 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pumps, speeding 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removal and relaxation</a:t>
            </a:r>
            <a:endParaRPr/>
          </a:p>
        </p:txBody>
      </p:sp>
      <p:sp>
        <p:nvSpPr>
          <p:cNvPr id="1240" name="CustomShape 24"/>
          <p:cNvSpPr/>
          <p:nvPr/>
        </p:nvSpPr>
        <p:spPr>
          <a:xfrm>
            <a:off x="8202600" y="4067280"/>
            <a:ext cx="457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3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241" name="CustomShape 25"/>
          <p:cNvSpPr/>
          <p:nvPr/>
        </p:nvSpPr>
        <p:spPr>
          <a:xfrm>
            <a:off x="8050320" y="4232160"/>
            <a:ext cx="457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3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242" name="CustomShape 26"/>
          <p:cNvSpPr/>
          <p:nvPr/>
        </p:nvSpPr>
        <p:spPr>
          <a:xfrm>
            <a:off x="2854800" y="3975120"/>
            <a:ext cx="2725920" cy="55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Phosphorylates SR 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3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channels,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increasing intracellular Ca</a:t>
            </a:r>
            <a:r>
              <a:rPr b="1" lang="en-US" sz="1300" baseline="30000">
                <a:solidFill>
                  <a:srgbClr val="00000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</p:txBody>
      </p:sp>
      <p:sp>
        <p:nvSpPr>
          <p:cNvPr id="1243" name="CustomShape 27"/>
          <p:cNvSpPr/>
          <p:nvPr/>
        </p:nvSpPr>
        <p:spPr>
          <a:xfrm>
            <a:off x="5005440" y="4140360"/>
            <a:ext cx="457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3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244" name="CustomShape 28"/>
          <p:cNvSpPr/>
          <p:nvPr/>
        </p:nvSpPr>
        <p:spPr>
          <a:xfrm>
            <a:off x="7227000" y="3029040"/>
            <a:ext cx="1445760" cy="91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Phosphorylates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plasma membrane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 channels,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increasing extra-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cellular 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300">
                <a:solidFill>
                  <a:srgbClr val="231f20"/>
                </a:solidFill>
                <a:latin typeface="Arial"/>
              </a:rPr>
              <a:t> entry</a:t>
            </a:r>
            <a:endParaRPr/>
          </a:p>
        </p:txBody>
      </p:sp>
      <p:sp>
        <p:nvSpPr>
          <p:cNvPr id="1245" name="CustomShape 29"/>
          <p:cNvSpPr/>
          <p:nvPr/>
        </p:nvSpPr>
        <p:spPr>
          <a:xfrm>
            <a:off x="3683520" y="3460680"/>
            <a:ext cx="1128960" cy="360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Inactive protein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kinase A</a:t>
            </a:r>
            <a:endParaRPr/>
          </a:p>
        </p:txBody>
      </p:sp>
      <p:sp>
        <p:nvSpPr>
          <p:cNvPr id="1246" name="CustomShape 30"/>
          <p:cNvSpPr/>
          <p:nvPr/>
        </p:nvSpPr>
        <p:spPr>
          <a:xfrm>
            <a:off x="6917040" y="1095480"/>
            <a:ext cx="3211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</p:txBody>
      </p:sp>
      <p:sp>
        <p:nvSpPr>
          <p:cNvPr id="1247" name="CustomShape 31"/>
          <p:cNvSpPr/>
          <p:nvPr/>
        </p:nvSpPr>
        <p:spPr>
          <a:xfrm>
            <a:off x="3164040" y="4505400"/>
            <a:ext cx="32112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</p:txBody>
      </p:sp>
      <p:sp>
        <p:nvSpPr>
          <p:cNvPr id="1248" name="CustomShape 32"/>
          <p:cNvSpPr/>
          <p:nvPr/>
        </p:nvSpPr>
        <p:spPr>
          <a:xfrm>
            <a:off x="583920" y="4511520"/>
            <a:ext cx="1015920" cy="538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Enhanced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actin-myosin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interaction</a:t>
            </a:r>
            <a:endParaRPr/>
          </a:p>
        </p:txBody>
      </p:sp>
      <p:sp>
        <p:nvSpPr>
          <p:cNvPr id="1249" name="CustomShape 33"/>
          <p:cNvSpPr/>
          <p:nvPr/>
        </p:nvSpPr>
        <p:spPr>
          <a:xfrm>
            <a:off x="637560" y="5445000"/>
            <a:ext cx="129960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Cardiac muscle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force and velocity</a:t>
            </a:r>
            <a:endParaRPr/>
          </a:p>
        </p:txBody>
      </p:sp>
      <p:sp>
        <p:nvSpPr>
          <p:cNvPr id="1250" name="CustomShape 34"/>
          <p:cNvSpPr/>
          <p:nvPr/>
        </p:nvSpPr>
        <p:spPr>
          <a:xfrm>
            <a:off x="5161680" y="2362320"/>
            <a:ext cx="1229400" cy="380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ATP is converted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to cAMP</a:t>
            </a:r>
            <a:endParaRPr/>
          </a:p>
        </p:txBody>
      </p:sp>
      <p:sp>
        <p:nvSpPr>
          <p:cNvPr id="1251" name="CustomShape 35"/>
          <p:cNvSpPr/>
          <p:nvPr/>
        </p:nvSpPr>
        <p:spPr>
          <a:xfrm>
            <a:off x="2679840" y="4527720"/>
            <a:ext cx="40752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binds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to</a:t>
            </a:r>
            <a:endParaRPr/>
          </a:p>
        </p:txBody>
      </p:sp>
      <p:sp>
        <p:nvSpPr>
          <p:cNvPr id="1252" name="CustomShape 36"/>
          <p:cNvSpPr/>
          <p:nvPr/>
        </p:nvSpPr>
        <p:spPr>
          <a:xfrm>
            <a:off x="2222640" y="5159520"/>
            <a:ext cx="62280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SR Ca</a:t>
            </a:r>
            <a:r>
              <a:rPr b="1" lang="en-US" sz="13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>
                <a:solidFill>
                  <a:srgbClr val="231f20"/>
                </a:solidFill>
                <a:latin typeface="Arial"/>
              </a:rPr>
              <a:t>channel</a:t>
            </a:r>
            <a:endParaRPr/>
          </a:p>
        </p:txBody>
      </p:sp>
      <p:sp>
        <p:nvSpPr>
          <p:cNvPr id="1253" name="CustomShape 37"/>
          <p:cNvSpPr/>
          <p:nvPr/>
        </p:nvSpPr>
        <p:spPr>
          <a:xfrm>
            <a:off x="1198080" y="3197160"/>
            <a:ext cx="3304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GDP</a:t>
            </a:r>
            <a:endParaRPr/>
          </a:p>
        </p:txBody>
      </p:sp>
      <p:sp>
        <p:nvSpPr>
          <p:cNvPr id="1254" name="CustomShape 38"/>
          <p:cNvSpPr/>
          <p:nvPr/>
        </p:nvSpPr>
        <p:spPr>
          <a:xfrm>
            <a:off x="642960" y="5477040"/>
            <a:ext cx="43920" cy="53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55" name="CustomShape 39"/>
          <p:cNvSpPr/>
          <p:nvPr/>
        </p:nvSpPr>
        <p:spPr>
          <a:xfrm>
            <a:off x="1937520" y="4638600"/>
            <a:ext cx="6519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Troponin</a:t>
            </a:r>
            <a:endParaRPr/>
          </a:p>
        </p:txBody>
      </p:sp>
      <p:sp>
        <p:nvSpPr>
          <p:cNvPr id="1256" name="CustomShape 40"/>
          <p:cNvSpPr/>
          <p:nvPr/>
        </p:nvSpPr>
        <p:spPr>
          <a:xfrm>
            <a:off x="7056360" y="3041640"/>
            <a:ext cx="164880" cy="164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57" name="CustomShape 41"/>
          <p:cNvSpPr/>
          <p:nvPr/>
        </p:nvSpPr>
        <p:spPr>
          <a:xfrm>
            <a:off x="7059600" y="3044880"/>
            <a:ext cx="164880" cy="164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58" name="CustomShape 42"/>
          <p:cNvSpPr/>
          <p:nvPr/>
        </p:nvSpPr>
        <p:spPr>
          <a:xfrm>
            <a:off x="5068800" y="4286160"/>
            <a:ext cx="167760" cy="167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59" name="CustomShape 43"/>
          <p:cNvSpPr/>
          <p:nvPr/>
        </p:nvSpPr>
        <p:spPr>
          <a:xfrm>
            <a:off x="5072040" y="4289400"/>
            <a:ext cx="167760" cy="167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60" name="CustomShape 44"/>
          <p:cNvSpPr/>
          <p:nvPr/>
        </p:nvSpPr>
        <p:spPr>
          <a:xfrm>
            <a:off x="5897520" y="4286160"/>
            <a:ext cx="167760" cy="167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61" name="CustomShape 45"/>
          <p:cNvSpPr/>
          <p:nvPr/>
        </p:nvSpPr>
        <p:spPr>
          <a:xfrm>
            <a:off x="5900760" y="4289400"/>
            <a:ext cx="167760" cy="167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62" name="CustomShape 46"/>
          <p:cNvSpPr/>
          <p:nvPr/>
        </p:nvSpPr>
        <p:spPr>
          <a:xfrm>
            <a:off x="7101720" y="3021120"/>
            <a:ext cx="7884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a</a:t>
            </a:r>
            <a:endParaRPr/>
          </a:p>
        </p:txBody>
      </p:sp>
      <p:sp>
        <p:nvSpPr>
          <p:cNvPr id="1263" name="CustomShape 47"/>
          <p:cNvSpPr/>
          <p:nvPr/>
        </p:nvSpPr>
        <p:spPr>
          <a:xfrm>
            <a:off x="5114520" y="4280040"/>
            <a:ext cx="8172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b</a:t>
            </a:r>
            <a:endParaRPr/>
          </a:p>
        </p:txBody>
      </p:sp>
      <p:sp>
        <p:nvSpPr>
          <p:cNvPr id="1264" name="CustomShape 48"/>
          <p:cNvSpPr/>
          <p:nvPr/>
        </p:nvSpPr>
        <p:spPr>
          <a:xfrm>
            <a:off x="5945040" y="4270320"/>
            <a:ext cx="7128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c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Stroke Volume</a:t>
            </a:r>
            <a:endParaRPr/>
          </a:p>
        </p:txBody>
      </p:sp>
      <p:sp>
        <p:nvSpPr>
          <p:cNvPr id="1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Afterload: pressure that must be overcome for ventricles to eject blood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Hypertension increases afterload, resulting in increased ESV and reduced SV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Heart Rate</a:t>
            </a:r>
            <a:endParaRPr/>
          </a:p>
        </p:txBody>
      </p:sp>
      <p:sp>
        <p:nvSpPr>
          <p:cNvPr id="12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Positive chronotropic factors increase heart rate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Negative chronotropic factors decrease heart rate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Autonomic Nervous System Regulation</a:t>
            </a:r>
            <a:endParaRPr/>
          </a:p>
        </p:txBody>
      </p:sp>
      <p:sp>
        <p:nvSpPr>
          <p:cNvPr id="127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Sympathetic nervous system is activated by emotional or physical stressors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Norepinephrine causes the pacemaker to fire more rapidly (and at the same time increases contractility) 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Autonomic Nervous System Regulation</a:t>
            </a:r>
            <a:endParaRPr/>
          </a:p>
        </p:txBody>
      </p:sp>
      <p:sp>
        <p:nvSpPr>
          <p:cNvPr id="12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Parasympathetic nervous system opposes sympathetic effects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Acetylcholine hyperpolarizes pacemaker cells by opening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channels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The heart at rest exhibits vagal tone (parasympathetic) 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Autonomic Nervous System Regulation</a:t>
            </a:r>
            <a:endParaRPr/>
          </a:p>
        </p:txBody>
      </p:sp>
      <p:sp>
        <p:nvSpPr>
          <p:cNvPr id="12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Atrial (Bainbridge) reflex: a sympathetic reflex initiated by increased venous return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Stretch of the atrial walls stimulates the SA node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Also stimulates atrial stretch receptors activating sympathetic reflexes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18.22</a:t>
            </a:r>
            <a:endParaRPr/>
          </a:p>
        </p:txBody>
      </p:sp>
      <p:pic>
        <p:nvPicPr>
          <p:cNvPr id="127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4880" y="495360"/>
            <a:ext cx="8273520" cy="5866920"/>
          </a:xfrm>
          <a:prstGeom prst="rect">
            <a:avLst/>
          </a:prstGeom>
          <a:ln w="9360">
            <a:noFill/>
          </a:ln>
        </p:spPr>
      </p:pic>
      <p:sp>
        <p:nvSpPr>
          <p:cNvPr id="1277" name="Line 2"/>
          <p:cNvSpPr/>
          <p:nvPr/>
        </p:nvSpPr>
        <p:spPr>
          <a:xfrm flipV="1">
            <a:off x="5005080" y="5046480"/>
            <a:ext cx="1800" cy="98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78" name="CustomShape 3"/>
          <p:cNvSpPr/>
          <p:nvPr/>
        </p:nvSpPr>
        <p:spPr>
          <a:xfrm>
            <a:off x="4979880" y="499284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79" name="Line 4"/>
          <p:cNvSpPr/>
          <p:nvPr/>
        </p:nvSpPr>
        <p:spPr>
          <a:xfrm flipV="1">
            <a:off x="634680" y="1042920"/>
            <a:ext cx="1800" cy="98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80" name="CustomShape 5"/>
          <p:cNvSpPr/>
          <p:nvPr/>
        </p:nvSpPr>
        <p:spPr>
          <a:xfrm>
            <a:off x="609480" y="98892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1" name="Line 6"/>
          <p:cNvSpPr/>
          <p:nvPr/>
        </p:nvSpPr>
        <p:spPr>
          <a:xfrm>
            <a:off x="2670120" y="798480"/>
            <a:ext cx="144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82" name="CustomShape 7"/>
          <p:cNvSpPr/>
          <p:nvPr/>
        </p:nvSpPr>
        <p:spPr>
          <a:xfrm>
            <a:off x="2644920" y="87480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3" name="Line 8"/>
          <p:cNvSpPr/>
          <p:nvPr/>
        </p:nvSpPr>
        <p:spPr>
          <a:xfrm flipV="1">
            <a:off x="2319120" y="2423880"/>
            <a:ext cx="1800" cy="98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84" name="CustomShape 9"/>
          <p:cNvSpPr/>
          <p:nvPr/>
        </p:nvSpPr>
        <p:spPr>
          <a:xfrm>
            <a:off x="2293920" y="2370240"/>
            <a:ext cx="53640" cy="66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5" name="Line 10"/>
          <p:cNvSpPr/>
          <p:nvPr/>
        </p:nvSpPr>
        <p:spPr>
          <a:xfrm flipV="1">
            <a:off x="3974760" y="2522520"/>
            <a:ext cx="1800" cy="98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86" name="CustomShape 11"/>
          <p:cNvSpPr/>
          <p:nvPr/>
        </p:nvSpPr>
        <p:spPr>
          <a:xfrm>
            <a:off x="3944880" y="246852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7" name="Line 12"/>
          <p:cNvSpPr/>
          <p:nvPr/>
        </p:nvSpPr>
        <p:spPr>
          <a:xfrm flipV="1">
            <a:off x="5689440" y="2423880"/>
            <a:ext cx="1440" cy="98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88" name="CustomShape 13"/>
          <p:cNvSpPr/>
          <p:nvPr/>
        </p:nvSpPr>
        <p:spPr>
          <a:xfrm>
            <a:off x="5670720" y="2370240"/>
            <a:ext cx="53640" cy="66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9" name="Line 14"/>
          <p:cNvSpPr/>
          <p:nvPr/>
        </p:nvSpPr>
        <p:spPr>
          <a:xfrm>
            <a:off x="7107120" y="2388960"/>
            <a:ext cx="1440" cy="98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90" name="CustomShape 15"/>
          <p:cNvSpPr/>
          <p:nvPr/>
        </p:nvSpPr>
        <p:spPr>
          <a:xfrm>
            <a:off x="7081920" y="246528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1" name="Line 16"/>
          <p:cNvSpPr/>
          <p:nvPr/>
        </p:nvSpPr>
        <p:spPr>
          <a:xfrm flipV="1">
            <a:off x="2457360" y="3257280"/>
            <a:ext cx="1440" cy="101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92" name="CustomShape 17"/>
          <p:cNvSpPr/>
          <p:nvPr/>
        </p:nvSpPr>
        <p:spPr>
          <a:xfrm>
            <a:off x="2435400" y="320688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3" name="Line 18"/>
          <p:cNvSpPr/>
          <p:nvPr/>
        </p:nvSpPr>
        <p:spPr>
          <a:xfrm flipV="1">
            <a:off x="3240000" y="4458960"/>
            <a:ext cx="1440" cy="101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94" name="CustomShape 19"/>
          <p:cNvSpPr/>
          <p:nvPr/>
        </p:nvSpPr>
        <p:spPr>
          <a:xfrm>
            <a:off x="3214800" y="4405320"/>
            <a:ext cx="53640" cy="66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5" name="Line 20"/>
          <p:cNvSpPr/>
          <p:nvPr/>
        </p:nvSpPr>
        <p:spPr>
          <a:xfrm flipV="1">
            <a:off x="6829200" y="4454280"/>
            <a:ext cx="1800" cy="98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96" name="CustomShape 21"/>
          <p:cNvSpPr/>
          <p:nvPr/>
        </p:nvSpPr>
        <p:spPr>
          <a:xfrm>
            <a:off x="6807240" y="440064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7" name="Line 22"/>
          <p:cNvSpPr/>
          <p:nvPr/>
        </p:nvSpPr>
        <p:spPr>
          <a:xfrm>
            <a:off x="4324320" y="3328920"/>
            <a:ext cx="1440" cy="98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98" name="CustomShape 23"/>
          <p:cNvSpPr/>
          <p:nvPr/>
        </p:nvSpPr>
        <p:spPr>
          <a:xfrm>
            <a:off x="4302000" y="3405240"/>
            <a:ext cx="53640" cy="63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9" name="CustomShape 24"/>
          <p:cNvSpPr/>
          <p:nvPr/>
        </p:nvSpPr>
        <p:spPr>
          <a:xfrm>
            <a:off x="2383200" y="2344680"/>
            <a:ext cx="6321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Venous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return</a:t>
            </a:r>
            <a:endParaRPr/>
          </a:p>
        </p:txBody>
      </p:sp>
      <p:sp>
        <p:nvSpPr>
          <p:cNvPr id="1300" name="CustomShape 25"/>
          <p:cNvSpPr/>
          <p:nvPr/>
        </p:nvSpPr>
        <p:spPr>
          <a:xfrm>
            <a:off x="4012200" y="2436840"/>
            <a:ext cx="1042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Contractility</a:t>
            </a:r>
            <a:endParaRPr/>
          </a:p>
        </p:txBody>
      </p:sp>
      <p:sp>
        <p:nvSpPr>
          <p:cNvPr id="1301" name="CustomShape 26"/>
          <p:cNvSpPr/>
          <p:nvPr/>
        </p:nvSpPr>
        <p:spPr>
          <a:xfrm>
            <a:off x="5740920" y="2344680"/>
            <a:ext cx="10587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1302" name="CustomShape 27"/>
          <p:cNvSpPr/>
          <p:nvPr/>
        </p:nvSpPr>
        <p:spPr>
          <a:xfrm>
            <a:off x="7154280" y="2344680"/>
            <a:ext cx="14259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Parasympathetic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1303" name="CustomShape 28"/>
          <p:cNvSpPr/>
          <p:nvPr/>
        </p:nvSpPr>
        <p:spPr>
          <a:xfrm>
            <a:off x="2327760" y="3187800"/>
            <a:ext cx="7617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EDV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(preload)</a:t>
            </a:r>
            <a:endParaRPr/>
          </a:p>
        </p:txBody>
      </p:sp>
      <p:sp>
        <p:nvSpPr>
          <p:cNvPr id="1304" name="CustomShape 29"/>
          <p:cNvSpPr/>
          <p:nvPr/>
        </p:nvSpPr>
        <p:spPr>
          <a:xfrm>
            <a:off x="3283560" y="4379760"/>
            <a:ext cx="62280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Stroke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volume</a:t>
            </a:r>
            <a:endParaRPr/>
          </a:p>
        </p:txBody>
      </p:sp>
      <p:sp>
        <p:nvSpPr>
          <p:cNvPr id="1305" name="CustomShape 30"/>
          <p:cNvSpPr/>
          <p:nvPr/>
        </p:nvSpPr>
        <p:spPr>
          <a:xfrm>
            <a:off x="6885000" y="4368960"/>
            <a:ext cx="45684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Heart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rate</a:t>
            </a:r>
            <a:endParaRPr/>
          </a:p>
        </p:txBody>
      </p:sp>
      <p:sp>
        <p:nvSpPr>
          <p:cNvPr id="1306" name="CustomShape 31"/>
          <p:cNvSpPr/>
          <p:nvPr/>
        </p:nvSpPr>
        <p:spPr>
          <a:xfrm>
            <a:off x="5057280" y="4967280"/>
            <a:ext cx="65484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Cardiac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output</a:t>
            </a:r>
            <a:endParaRPr/>
          </a:p>
        </p:txBody>
      </p:sp>
      <p:sp>
        <p:nvSpPr>
          <p:cNvPr id="1307" name="CustomShape 32"/>
          <p:cNvSpPr/>
          <p:nvPr/>
        </p:nvSpPr>
        <p:spPr>
          <a:xfrm>
            <a:off x="4365720" y="3287880"/>
            <a:ext cx="356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ESV</a:t>
            </a:r>
            <a:endParaRPr/>
          </a:p>
        </p:txBody>
      </p:sp>
      <p:sp>
        <p:nvSpPr>
          <p:cNvPr id="1308" name="CustomShape 33"/>
          <p:cNvSpPr/>
          <p:nvPr/>
        </p:nvSpPr>
        <p:spPr>
          <a:xfrm>
            <a:off x="671760" y="750960"/>
            <a:ext cx="1685160" cy="787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Exercise (by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skeletal muscle and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respiratory pumps;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see Chapter 19)</a:t>
            </a:r>
            <a:endParaRPr/>
          </a:p>
        </p:txBody>
      </p:sp>
      <p:sp>
        <p:nvSpPr>
          <p:cNvPr id="1309" name="CustomShape 34"/>
          <p:cNvSpPr/>
          <p:nvPr/>
        </p:nvSpPr>
        <p:spPr>
          <a:xfrm>
            <a:off x="2625840" y="776160"/>
            <a:ext cx="1090800" cy="97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Heart rate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(allows more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time for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ventricular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filling)</a:t>
            </a:r>
            <a:endParaRPr/>
          </a:p>
        </p:txBody>
      </p:sp>
      <p:sp>
        <p:nvSpPr>
          <p:cNvPr id="1310" name="CustomShape 35"/>
          <p:cNvSpPr/>
          <p:nvPr/>
        </p:nvSpPr>
        <p:spPr>
          <a:xfrm>
            <a:off x="3998880" y="754200"/>
            <a:ext cx="1058760" cy="787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Bloodborne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epinephrine,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thyroxine,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excess Ca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</p:txBody>
      </p:sp>
      <p:sp>
        <p:nvSpPr>
          <p:cNvPr id="1311" name="CustomShape 36"/>
          <p:cNvSpPr/>
          <p:nvPr/>
        </p:nvSpPr>
        <p:spPr>
          <a:xfrm>
            <a:off x="6531120" y="760320"/>
            <a:ext cx="117000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Exercise,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fright, anxiety</a:t>
            </a:r>
            <a:endParaRPr/>
          </a:p>
        </p:txBody>
      </p:sp>
      <p:sp>
        <p:nvSpPr>
          <p:cNvPr id="1312" name="CustomShape 37"/>
          <p:cNvSpPr/>
          <p:nvPr/>
        </p:nvSpPr>
        <p:spPr>
          <a:xfrm>
            <a:off x="2521080" y="5641920"/>
            <a:ext cx="10695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1313" name="CustomShape 38"/>
          <p:cNvSpPr/>
          <p:nvPr/>
        </p:nvSpPr>
        <p:spPr>
          <a:xfrm>
            <a:off x="2520720" y="6176880"/>
            <a:ext cx="4658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1314" name="CustomShape 39"/>
          <p:cNvSpPr/>
          <p:nvPr/>
        </p:nvSpPr>
        <p:spPr>
          <a:xfrm>
            <a:off x="2518560" y="5913360"/>
            <a:ext cx="17082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Regulation of Heart Rate </a:t>
            </a:r>
            <a:endParaRPr/>
          </a:p>
        </p:txBody>
      </p:sp>
      <p:sp>
        <p:nvSpPr>
          <p:cNvPr id="13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Epinephrine from adrenal medulla enhances heart rate and contractility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Thyroxine increases heart rate and enhances the effects of norepinephrine and epinephrine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2.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Intra- and extracellular ion concentrations (e.g., Ca</a:t>
            </a:r>
            <a:r>
              <a:rPr lang="en-US" sz="32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and K</a:t>
            </a:r>
            <a:r>
              <a:rPr lang="en-US" sz="32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) must be maintained for normal heart function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15508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18.2</a:t>
            </a:r>
            <a:endParaRPr/>
          </a:p>
        </p:txBody>
      </p:sp>
      <p:pic>
        <p:nvPicPr>
          <p:cNvPr id="15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440" y="1803240"/>
            <a:ext cx="8311680" cy="331452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7850160" y="3173400"/>
            <a:ext cx="101160" cy="993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2" name="Line 3"/>
          <p:cNvSpPr/>
          <p:nvPr/>
        </p:nvSpPr>
        <p:spPr>
          <a:xfrm>
            <a:off x="7951680" y="3671640"/>
            <a:ext cx="101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53" name="CustomShape 4"/>
          <p:cNvSpPr/>
          <p:nvPr/>
        </p:nvSpPr>
        <p:spPr>
          <a:xfrm>
            <a:off x="6024600" y="2075040"/>
            <a:ext cx="371160" cy="574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4" name="CustomShape 5"/>
          <p:cNvSpPr/>
          <p:nvPr/>
        </p:nvSpPr>
        <p:spPr>
          <a:xfrm>
            <a:off x="6078600" y="2951280"/>
            <a:ext cx="317160" cy="253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5" name="CustomShape 6"/>
          <p:cNvSpPr/>
          <p:nvPr/>
        </p:nvSpPr>
        <p:spPr>
          <a:xfrm>
            <a:off x="6129360" y="3268800"/>
            <a:ext cx="266400" cy="294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6" name="CustomShape 7"/>
          <p:cNvSpPr/>
          <p:nvPr/>
        </p:nvSpPr>
        <p:spPr>
          <a:xfrm>
            <a:off x="5827680" y="4764240"/>
            <a:ext cx="568080" cy="19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7" name="CustomShape 8"/>
          <p:cNvSpPr/>
          <p:nvPr/>
        </p:nvSpPr>
        <p:spPr>
          <a:xfrm>
            <a:off x="5945040" y="4081320"/>
            <a:ext cx="4503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8" name="CustomShape 9"/>
          <p:cNvSpPr/>
          <p:nvPr/>
        </p:nvSpPr>
        <p:spPr>
          <a:xfrm>
            <a:off x="6119640" y="4294080"/>
            <a:ext cx="275760" cy="329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59" name="CustomShape 10"/>
          <p:cNvSpPr/>
          <p:nvPr/>
        </p:nvSpPr>
        <p:spPr>
          <a:xfrm>
            <a:off x="6107040" y="2395440"/>
            <a:ext cx="288720" cy="599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60" name="Line 11"/>
          <p:cNvSpPr/>
          <p:nvPr/>
        </p:nvSpPr>
        <p:spPr>
          <a:xfrm flipH="1">
            <a:off x="6005160" y="2074680"/>
            <a:ext cx="304920" cy="758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1" name="Line 12"/>
          <p:cNvSpPr/>
          <p:nvPr/>
        </p:nvSpPr>
        <p:spPr>
          <a:xfrm flipH="1">
            <a:off x="1471320" y="2919240"/>
            <a:ext cx="177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62" name="CustomShape 13"/>
          <p:cNvSpPr/>
          <p:nvPr/>
        </p:nvSpPr>
        <p:spPr>
          <a:xfrm>
            <a:off x="1554120" y="3195720"/>
            <a:ext cx="95040" cy="75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63" name="CustomShape 14"/>
          <p:cNvSpPr/>
          <p:nvPr/>
        </p:nvSpPr>
        <p:spPr>
          <a:xfrm>
            <a:off x="6417720" y="1941480"/>
            <a:ext cx="2211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Fibrous pericardium</a:t>
            </a:r>
            <a:endParaRPr/>
          </a:p>
        </p:txBody>
      </p:sp>
      <p:sp>
        <p:nvSpPr>
          <p:cNvPr id="164" name="CustomShape 15"/>
          <p:cNvSpPr/>
          <p:nvPr/>
        </p:nvSpPr>
        <p:spPr>
          <a:xfrm>
            <a:off x="6418800" y="2265480"/>
            <a:ext cx="21211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Parietal layer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serous pericardium</a:t>
            </a:r>
            <a:endParaRPr/>
          </a:p>
        </p:txBody>
      </p:sp>
      <p:sp>
        <p:nvSpPr>
          <p:cNvPr id="165" name="CustomShape 16"/>
          <p:cNvSpPr/>
          <p:nvPr/>
        </p:nvSpPr>
        <p:spPr>
          <a:xfrm>
            <a:off x="6419520" y="2817720"/>
            <a:ext cx="187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Pericardial cavity</a:t>
            </a:r>
            <a:endParaRPr/>
          </a:p>
        </p:txBody>
      </p:sp>
      <p:sp>
        <p:nvSpPr>
          <p:cNvPr id="166" name="CustomShape 17"/>
          <p:cNvSpPr/>
          <p:nvPr/>
        </p:nvSpPr>
        <p:spPr>
          <a:xfrm>
            <a:off x="6419880" y="3149640"/>
            <a:ext cx="1522080" cy="10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Epicardium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(visceral layer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serous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pericardium)</a:t>
            </a:r>
            <a:endParaRPr/>
          </a:p>
        </p:txBody>
      </p:sp>
      <p:sp>
        <p:nvSpPr>
          <p:cNvPr id="167" name="CustomShape 18"/>
          <p:cNvSpPr/>
          <p:nvPr/>
        </p:nvSpPr>
        <p:spPr>
          <a:xfrm>
            <a:off x="6418440" y="4176720"/>
            <a:ext cx="1345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  <p:sp>
        <p:nvSpPr>
          <p:cNvPr id="168" name="CustomShape 19"/>
          <p:cNvSpPr/>
          <p:nvPr/>
        </p:nvSpPr>
        <p:spPr>
          <a:xfrm>
            <a:off x="6418080" y="4500720"/>
            <a:ext cx="1461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Endocardium</a:t>
            </a:r>
            <a:endParaRPr/>
          </a:p>
        </p:txBody>
      </p:sp>
      <p:sp>
        <p:nvSpPr>
          <p:cNvPr id="169" name="CustomShape 20"/>
          <p:cNvSpPr/>
          <p:nvPr/>
        </p:nvSpPr>
        <p:spPr>
          <a:xfrm>
            <a:off x="2871720" y="1890720"/>
            <a:ext cx="11808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Pulmonary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  <p:sp>
        <p:nvSpPr>
          <p:cNvPr id="170" name="CustomShape 21"/>
          <p:cNvSpPr/>
          <p:nvPr/>
        </p:nvSpPr>
        <p:spPr>
          <a:xfrm>
            <a:off x="6419160" y="4821120"/>
            <a:ext cx="1598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Heart chamber</a:t>
            </a:r>
            <a:endParaRPr/>
          </a:p>
        </p:txBody>
      </p:sp>
      <p:sp>
        <p:nvSpPr>
          <p:cNvPr id="171" name="CustomShape 22"/>
          <p:cNvSpPr/>
          <p:nvPr/>
        </p:nvSpPr>
        <p:spPr>
          <a:xfrm>
            <a:off x="8069760" y="3513240"/>
            <a:ext cx="583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Heart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wall</a:t>
            </a:r>
            <a:endParaRPr/>
          </a:p>
        </p:txBody>
      </p:sp>
      <p:sp>
        <p:nvSpPr>
          <p:cNvPr id="172" name="CustomShape 23"/>
          <p:cNvSpPr/>
          <p:nvPr/>
        </p:nvSpPr>
        <p:spPr>
          <a:xfrm>
            <a:off x="1653480" y="2817720"/>
            <a:ext cx="10314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Pericardium</a:t>
            </a:r>
            <a:endParaRPr/>
          </a:p>
        </p:txBody>
      </p:sp>
      <p:sp>
        <p:nvSpPr>
          <p:cNvPr id="173" name="CustomShape 24"/>
          <p:cNvSpPr/>
          <p:nvPr/>
        </p:nvSpPr>
        <p:spPr>
          <a:xfrm>
            <a:off x="1653840" y="3087720"/>
            <a:ext cx="10512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Myocardium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Factors that Influence Heart Rate</a:t>
            </a:r>
            <a:endParaRPr/>
          </a:p>
        </p:txBody>
      </p:sp>
      <p:sp>
        <p:nvSpPr>
          <p:cNvPr id="13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Exercise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Body temperature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15508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18.3</a:t>
            </a:r>
            <a:endParaRPr/>
          </a:p>
        </p:txBody>
      </p:sp>
      <p:pic>
        <p:nvPicPr>
          <p:cNvPr id="175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78000"/>
            <a:ext cx="8229240" cy="6102000"/>
          </a:xfrm>
          <a:prstGeom prst="rect">
            <a:avLst/>
          </a:prstGeom>
          <a:ln w="9360">
            <a:noFill/>
          </a:ln>
        </p:spPr>
      </p:pic>
      <p:sp>
        <p:nvSpPr>
          <p:cNvPr id="176" name="Line 2"/>
          <p:cNvSpPr/>
          <p:nvPr/>
        </p:nvSpPr>
        <p:spPr>
          <a:xfrm>
            <a:off x="4781520" y="2950920"/>
            <a:ext cx="132372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77" name="CustomShape 3"/>
          <p:cNvSpPr/>
          <p:nvPr/>
        </p:nvSpPr>
        <p:spPr>
          <a:xfrm>
            <a:off x="6291360" y="2747880"/>
            <a:ext cx="87876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Cardiac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muscle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bundles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