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90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91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90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87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89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9.jpeg" ContentType="image/jpeg"/>
  <Override PartName="/ppt/media/image26.jpeg" ContentType="image/jpeg"/>
  <Override PartName="/ppt/media/image25.jpeg" ContentType="image/jpeg"/>
  <Override PartName="/ppt/media/image22.jpeg" ContentType="image/jpeg"/>
  <Override PartName="/ppt/media/image23.jpeg" ContentType="image/jpeg"/>
  <Override PartName="/ppt/media/image21.jpeg" ContentType="image/jpeg"/>
  <Override PartName="/ppt/media/image28.jpeg" ContentType="image/jpeg"/>
  <Override PartName="/ppt/media/image24.jpeg" ContentType="image/jpeg"/>
  <Override PartName="/ppt/media/image19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30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10.jpeg" ContentType="image/jpeg"/>
  <Override PartName="/ppt/media/image27.jpeg" ContentType="image/jpeg"/>
  <Override PartName="/ppt/media/image5.png" ContentType="image/png"/>
  <Override PartName="/ppt/media/image4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4AD10A6-279E-4381-B7D8-766425198EAC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D1BF9E-1512-4163-934C-D4A88C5C333F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499360" y="1146960"/>
            <a:ext cx="3644280" cy="1635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19    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499360" y="3600360"/>
            <a:ext cx="3644280" cy="2739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The Cardiovascular system: Blood Vessels</a:t>
            </a:r>
            <a:endParaRPr/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9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Fenestrated Capillaries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Some endothelial cells contain pores (fenestrations)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More permeable than continuous capillaries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 in absorption or filtrate formation (small intestines, endocrine glands, and kidneys)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19.3b</a:t>
            </a:r>
            <a:endParaRPr/>
          </a:p>
        </p:txBody>
      </p:sp>
      <p:pic>
        <p:nvPicPr>
          <p:cNvPr id="19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2040" y="396720"/>
            <a:ext cx="8311680" cy="6000480"/>
          </a:xfrm>
          <a:prstGeom prst="rect">
            <a:avLst/>
          </a:prstGeom>
          <a:ln w="9360">
            <a:noFill/>
          </a:ln>
        </p:spPr>
      </p:pic>
      <p:sp>
        <p:nvSpPr>
          <p:cNvPr id="191" name="Line 2"/>
          <p:cNvSpPr/>
          <p:nvPr/>
        </p:nvSpPr>
        <p:spPr>
          <a:xfrm>
            <a:off x="2327040" y="3927240"/>
            <a:ext cx="141300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92" name="CustomShape 3"/>
          <p:cNvSpPr/>
          <p:nvPr/>
        </p:nvSpPr>
        <p:spPr>
          <a:xfrm>
            <a:off x="3790800" y="4324320"/>
            <a:ext cx="291600" cy="2217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93" name="CustomShape 4"/>
          <p:cNvSpPr/>
          <p:nvPr/>
        </p:nvSpPr>
        <p:spPr>
          <a:xfrm>
            <a:off x="4295880" y="4210200"/>
            <a:ext cx="514080" cy="7297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94" name="CustomShape 5"/>
          <p:cNvSpPr/>
          <p:nvPr/>
        </p:nvSpPr>
        <p:spPr>
          <a:xfrm>
            <a:off x="5305320" y="3965400"/>
            <a:ext cx="1203120" cy="89820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95" name="CustomShape 6"/>
          <p:cNvSpPr/>
          <p:nvPr/>
        </p:nvSpPr>
        <p:spPr>
          <a:xfrm>
            <a:off x="5584680" y="3689280"/>
            <a:ext cx="923400" cy="2473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96" name="CustomShape 7"/>
          <p:cNvSpPr/>
          <p:nvPr/>
        </p:nvSpPr>
        <p:spPr>
          <a:xfrm>
            <a:off x="5911920" y="2882880"/>
            <a:ext cx="561600" cy="1677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97" name="Line 8"/>
          <p:cNvSpPr/>
          <p:nvPr/>
        </p:nvSpPr>
        <p:spPr>
          <a:xfrm flipH="1">
            <a:off x="5705280" y="2882880"/>
            <a:ext cx="663480" cy="58392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198" name="CustomShape 9"/>
          <p:cNvSpPr/>
          <p:nvPr/>
        </p:nvSpPr>
        <p:spPr>
          <a:xfrm>
            <a:off x="4940280" y="1971720"/>
            <a:ext cx="1549080" cy="76464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99" name="CustomShape 10"/>
          <p:cNvSpPr/>
          <p:nvPr/>
        </p:nvSpPr>
        <p:spPr>
          <a:xfrm>
            <a:off x="4905360" y="851040"/>
            <a:ext cx="1177560" cy="37440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200" name="Line 11"/>
          <p:cNvSpPr/>
          <p:nvPr/>
        </p:nvSpPr>
        <p:spPr>
          <a:xfrm flipH="1">
            <a:off x="4654440" y="850680"/>
            <a:ext cx="1146240" cy="48888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201" name="CustomShape 12"/>
          <p:cNvSpPr/>
          <p:nvPr/>
        </p:nvSpPr>
        <p:spPr>
          <a:xfrm>
            <a:off x="6758640" y="1774800"/>
            <a:ext cx="13878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Red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cell in lumen</a:t>
            </a:r>
            <a:endParaRPr/>
          </a:p>
        </p:txBody>
      </p:sp>
      <p:sp>
        <p:nvSpPr>
          <p:cNvPr id="202" name="CustomShape 13"/>
          <p:cNvSpPr/>
          <p:nvPr/>
        </p:nvSpPr>
        <p:spPr>
          <a:xfrm>
            <a:off x="6762240" y="3773520"/>
            <a:ext cx="12963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Intercellular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cleft</a:t>
            </a:r>
            <a:endParaRPr/>
          </a:p>
        </p:txBody>
      </p:sp>
      <p:sp>
        <p:nvSpPr>
          <p:cNvPr id="203" name="CustomShape 14"/>
          <p:cNvSpPr/>
          <p:nvPr/>
        </p:nvSpPr>
        <p:spPr>
          <a:xfrm>
            <a:off x="6764760" y="2682720"/>
            <a:ext cx="14990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Fenestrations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(pores)</a:t>
            </a:r>
            <a:endParaRPr/>
          </a:p>
        </p:txBody>
      </p:sp>
      <p:sp>
        <p:nvSpPr>
          <p:cNvPr id="204" name="CustomShape 15"/>
          <p:cNvSpPr/>
          <p:nvPr/>
        </p:nvSpPr>
        <p:spPr>
          <a:xfrm>
            <a:off x="6748920" y="4702320"/>
            <a:ext cx="1235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cell</a:t>
            </a:r>
            <a:endParaRPr/>
          </a:p>
        </p:txBody>
      </p:sp>
      <p:sp>
        <p:nvSpPr>
          <p:cNvPr id="205" name="CustomShape 16"/>
          <p:cNvSpPr/>
          <p:nvPr/>
        </p:nvSpPr>
        <p:spPr>
          <a:xfrm>
            <a:off x="824400" y="3767040"/>
            <a:ext cx="1235520" cy="521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206" name="CustomShape 17"/>
          <p:cNvSpPr/>
          <p:nvPr/>
        </p:nvSpPr>
        <p:spPr>
          <a:xfrm>
            <a:off x="1011240" y="4346640"/>
            <a:ext cx="23083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Basement membrane</a:t>
            </a:r>
            <a:endParaRPr/>
          </a:p>
        </p:txBody>
      </p:sp>
      <p:sp>
        <p:nvSpPr>
          <p:cNvPr id="207" name="CustomShape 18"/>
          <p:cNvSpPr/>
          <p:nvPr/>
        </p:nvSpPr>
        <p:spPr>
          <a:xfrm>
            <a:off x="2455200" y="4746600"/>
            <a:ext cx="15127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Tight junction</a:t>
            </a:r>
            <a:endParaRPr/>
          </a:p>
        </p:txBody>
      </p:sp>
      <p:sp>
        <p:nvSpPr>
          <p:cNvPr id="208" name="CustomShape 19"/>
          <p:cNvSpPr/>
          <p:nvPr/>
        </p:nvSpPr>
        <p:spPr>
          <a:xfrm>
            <a:off x="6324840" y="663480"/>
            <a:ext cx="12340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Pinocytotic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vesicles</a:t>
            </a:r>
            <a:endParaRPr/>
          </a:p>
        </p:txBody>
      </p:sp>
      <p:sp>
        <p:nvSpPr>
          <p:cNvPr id="209" name="CustomShape 20"/>
          <p:cNvSpPr/>
          <p:nvPr/>
        </p:nvSpPr>
        <p:spPr>
          <a:xfrm>
            <a:off x="1580040" y="5340240"/>
            <a:ext cx="562464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 Fenestrated capillary. </a:t>
            </a:r>
            <a:r>
              <a:rPr b="1" lang="en-US">
                <a:solidFill>
                  <a:srgbClr val="231f20"/>
                </a:solidFill>
                <a:latin typeface="Arial"/>
              </a:rPr>
              <a:t>Large fenestrations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(pores) increase permeability. Occurs in special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locations (e.g., kidney, small intestine).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Sinusoidal Capillaries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Fewer tight junctions, larger intercellular clefts, large lumens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Usually fenestrated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Allow large molecules and blood cells to pass between the blood and surrounding tissues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Found in the liver, bone marrow, spleen 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19.3c</a:t>
            </a:r>
            <a:endParaRPr/>
          </a:p>
        </p:txBody>
      </p:sp>
      <p:pic>
        <p:nvPicPr>
          <p:cNvPr id="21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0200" y="871560"/>
            <a:ext cx="8281800" cy="3955680"/>
          </a:xfrm>
          <a:prstGeom prst="rect">
            <a:avLst/>
          </a:prstGeom>
          <a:ln w="9360"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5813280" y="1168560"/>
            <a:ext cx="1002960" cy="5900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215" name="CustomShape 3"/>
          <p:cNvSpPr/>
          <p:nvPr/>
        </p:nvSpPr>
        <p:spPr>
          <a:xfrm>
            <a:off x="5111640" y="2060640"/>
            <a:ext cx="1717200" cy="6789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216" name="CustomShape 4"/>
          <p:cNvSpPr/>
          <p:nvPr/>
        </p:nvSpPr>
        <p:spPr>
          <a:xfrm>
            <a:off x="4724280" y="4384800"/>
            <a:ext cx="2104560" cy="1393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217" name="Line 5"/>
          <p:cNvSpPr/>
          <p:nvPr/>
        </p:nvSpPr>
        <p:spPr>
          <a:xfrm flipH="1">
            <a:off x="5965560" y="2774880"/>
            <a:ext cx="85716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218" name="CustomShape 6"/>
          <p:cNvSpPr/>
          <p:nvPr/>
        </p:nvSpPr>
        <p:spPr>
          <a:xfrm>
            <a:off x="2031840" y="4206960"/>
            <a:ext cx="1228320" cy="2091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219" name="CustomShape 7"/>
          <p:cNvSpPr/>
          <p:nvPr/>
        </p:nvSpPr>
        <p:spPr>
          <a:xfrm>
            <a:off x="2448000" y="3197160"/>
            <a:ext cx="837720" cy="8409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220" name="CustomShape 8"/>
          <p:cNvSpPr/>
          <p:nvPr/>
        </p:nvSpPr>
        <p:spPr>
          <a:xfrm>
            <a:off x="6858720" y="4191120"/>
            <a:ext cx="1541880" cy="10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Nucleus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cell </a:t>
            </a:r>
            <a:endParaRPr/>
          </a:p>
        </p:txBody>
      </p:sp>
      <p:sp>
        <p:nvSpPr>
          <p:cNvPr id="221" name="CustomShape 9"/>
          <p:cNvSpPr/>
          <p:nvPr/>
        </p:nvSpPr>
        <p:spPr>
          <a:xfrm>
            <a:off x="6862680" y="1892160"/>
            <a:ext cx="176904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Red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cell in lumen</a:t>
            </a:r>
            <a:endParaRPr/>
          </a:p>
        </p:txBody>
      </p:sp>
      <p:sp>
        <p:nvSpPr>
          <p:cNvPr id="222" name="CustomShape 10"/>
          <p:cNvSpPr/>
          <p:nvPr/>
        </p:nvSpPr>
        <p:spPr>
          <a:xfrm>
            <a:off x="6862320" y="974880"/>
            <a:ext cx="157392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cell</a:t>
            </a:r>
            <a:endParaRPr/>
          </a:p>
        </p:txBody>
      </p:sp>
      <p:sp>
        <p:nvSpPr>
          <p:cNvPr id="223" name="CustomShape 11"/>
          <p:cNvSpPr/>
          <p:nvPr/>
        </p:nvSpPr>
        <p:spPr>
          <a:xfrm>
            <a:off x="421920" y="3832200"/>
            <a:ext cx="1924560" cy="350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Tight junction</a:t>
            </a:r>
            <a:endParaRPr/>
          </a:p>
        </p:txBody>
      </p:sp>
      <p:sp>
        <p:nvSpPr>
          <p:cNvPr id="224" name="CustomShape 12"/>
          <p:cNvSpPr/>
          <p:nvPr/>
        </p:nvSpPr>
        <p:spPr>
          <a:xfrm>
            <a:off x="419760" y="4241880"/>
            <a:ext cx="1543320" cy="10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Incomplete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225" name="CustomShape 13"/>
          <p:cNvSpPr/>
          <p:nvPr/>
        </p:nvSpPr>
        <p:spPr>
          <a:xfrm>
            <a:off x="6864840" y="2630520"/>
            <a:ext cx="1657800" cy="10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Large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intercellular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cleft</a:t>
            </a:r>
            <a:endParaRPr/>
          </a:p>
        </p:txBody>
      </p:sp>
      <p:sp>
        <p:nvSpPr>
          <p:cNvPr id="226" name="CustomShape 14"/>
          <p:cNvSpPr/>
          <p:nvPr/>
        </p:nvSpPr>
        <p:spPr>
          <a:xfrm>
            <a:off x="491040" y="5286240"/>
            <a:ext cx="752184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300">
                <a:solidFill>
                  <a:srgbClr val="231f20"/>
                </a:solidFill>
                <a:latin typeface="Arial Black"/>
              </a:rPr>
              <a:t>(c) Sinusoidal capillary. </a:t>
            </a:r>
            <a:r>
              <a:rPr b="1" lang="en-US" sz="2300">
                <a:solidFill>
                  <a:srgbClr val="231f20"/>
                </a:solidFill>
                <a:latin typeface="Arial"/>
              </a:rPr>
              <a:t>Most permeable. Occurs 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 sz="2300">
                <a:solidFill>
                  <a:srgbClr val="231f20"/>
                </a:solidFill>
                <a:latin typeface="Arial"/>
              </a:rPr>
              <a:t>special locations (e.g., liver, bone marrow, spleen).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Capillary Beds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Interwoven networks of capillaries form the microcirculation between arterioles and venules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Consist of two types of vessels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Vascular shunt (metarteriole—thoroughfare channel):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Directly connects the terminal arteriole and a postcapillary venule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2.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True capillaries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10 to 100 exchange vessels per capillary bed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Branch off the metarteriole or terminal arteriole</a:t>
            </a:r>
            <a:endParaRPr/>
          </a:p>
          <a:p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Blood Flow Through Capillary Beds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Precapillary sphincters regulate blood flow into true capillaries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Regulated by local chemical conditions and vasomotor nerves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19.4</a:t>
            </a:r>
            <a:endParaRPr/>
          </a:p>
        </p:txBody>
      </p:sp>
      <p:pic>
        <p:nvPicPr>
          <p:cNvPr id="232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4365720" y="2473200"/>
            <a:ext cx="1374480" cy="3902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34" name="CustomShape 3"/>
          <p:cNvSpPr/>
          <p:nvPr/>
        </p:nvSpPr>
        <p:spPr>
          <a:xfrm>
            <a:off x="2755800" y="793800"/>
            <a:ext cx="88560" cy="130140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35" name="CustomShape 4"/>
          <p:cNvSpPr/>
          <p:nvPr/>
        </p:nvSpPr>
        <p:spPr>
          <a:xfrm>
            <a:off x="3083040" y="996840"/>
            <a:ext cx="326520" cy="8884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36" name="Line 5"/>
          <p:cNvSpPr/>
          <p:nvPr/>
        </p:nvSpPr>
        <p:spPr>
          <a:xfrm flipV="1">
            <a:off x="4647960" y="1002960"/>
            <a:ext cx="282600" cy="10224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237" name="Line 6"/>
          <p:cNvSpPr/>
          <p:nvPr/>
        </p:nvSpPr>
        <p:spPr>
          <a:xfrm flipH="1" flipV="1">
            <a:off x="3946320" y="2501640"/>
            <a:ext cx="466920" cy="36216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38" name="Line 7"/>
          <p:cNvSpPr/>
          <p:nvPr/>
        </p:nvSpPr>
        <p:spPr>
          <a:xfrm flipH="1" flipV="1">
            <a:off x="3781080" y="2736720"/>
            <a:ext cx="632160" cy="12708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39" name="CustomShape 8"/>
          <p:cNvSpPr/>
          <p:nvPr/>
        </p:nvSpPr>
        <p:spPr>
          <a:xfrm>
            <a:off x="4359240" y="2467080"/>
            <a:ext cx="1374480" cy="390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0" name="CustomShape 9"/>
          <p:cNvSpPr/>
          <p:nvPr/>
        </p:nvSpPr>
        <p:spPr>
          <a:xfrm>
            <a:off x="2749680" y="787320"/>
            <a:ext cx="88560" cy="1301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1" name="CustomShape 10"/>
          <p:cNvSpPr/>
          <p:nvPr/>
        </p:nvSpPr>
        <p:spPr>
          <a:xfrm>
            <a:off x="3076560" y="990720"/>
            <a:ext cx="326520" cy="888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2" name="CustomShape 11"/>
          <p:cNvSpPr/>
          <p:nvPr/>
        </p:nvSpPr>
        <p:spPr>
          <a:xfrm>
            <a:off x="4641840" y="996840"/>
            <a:ext cx="434520" cy="102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3" name="Line 12"/>
          <p:cNvSpPr/>
          <p:nvPr/>
        </p:nvSpPr>
        <p:spPr>
          <a:xfrm flipH="1" flipV="1">
            <a:off x="3939840" y="2495520"/>
            <a:ext cx="466920" cy="36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44" name="Line 13"/>
          <p:cNvSpPr/>
          <p:nvPr/>
        </p:nvSpPr>
        <p:spPr>
          <a:xfrm flipH="1" flipV="1">
            <a:off x="3774960" y="2730240"/>
            <a:ext cx="631800" cy="1270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45" name="CustomShape 14"/>
          <p:cNvSpPr/>
          <p:nvPr/>
        </p:nvSpPr>
        <p:spPr>
          <a:xfrm>
            <a:off x="3362400" y="822240"/>
            <a:ext cx="4190760" cy="95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6" name="Line 15"/>
          <p:cNvSpPr/>
          <p:nvPr/>
        </p:nvSpPr>
        <p:spPr>
          <a:xfrm flipV="1">
            <a:off x="5340240" y="72684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47" name="Line 16"/>
          <p:cNvSpPr/>
          <p:nvPr/>
        </p:nvSpPr>
        <p:spPr>
          <a:xfrm>
            <a:off x="2581200" y="787320"/>
            <a:ext cx="193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48" name="CustomShape 17"/>
          <p:cNvSpPr/>
          <p:nvPr/>
        </p:nvSpPr>
        <p:spPr>
          <a:xfrm>
            <a:off x="1348200" y="3279600"/>
            <a:ext cx="64216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Sphincters open</a:t>
            </a:r>
            <a:r>
              <a:rPr b="1" lang="en-US">
                <a:solidFill>
                  <a:srgbClr val="231f20"/>
                </a:solidFill>
                <a:latin typeface="Arial"/>
              </a:rPr>
              <a:t>—blood flows through true capillaries.</a:t>
            </a:r>
            <a:endParaRPr/>
          </a:p>
        </p:txBody>
      </p:sp>
      <p:sp>
        <p:nvSpPr>
          <p:cNvPr id="249" name="CustomShape 18"/>
          <p:cNvSpPr/>
          <p:nvPr/>
        </p:nvSpPr>
        <p:spPr>
          <a:xfrm>
            <a:off x="1373400" y="5819760"/>
            <a:ext cx="62190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 Sphincters closed</a:t>
            </a:r>
            <a:r>
              <a:rPr b="1" lang="en-US">
                <a:solidFill>
                  <a:srgbClr val="231f20"/>
                </a:solidFill>
                <a:latin typeface="Arial"/>
              </a:rPr>
              <a:t>—blood flows through metarteriole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thoroughfare channel and bypasses true capillaries.</a:t>
            </a:r>
            <a:endParaRPr/>
          </a:p>
        </p:txBody>
      </p:sp>
      <p:sp>
        <p:nvSpPr>
          <p:cNvPr id="250" name="CustomShape 19"/>
          <p:cNvSpPr/>
          <p:nvPr/>
        </p:nvSpPr>
        <p:spPr>
          <a:xfrm>
            <a:off x="1254240" y="669960"/>
            <a:ext cx="12949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Precapillary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sphincters</a:t>
            </a:r>
            <a:endParaRPr/>
          </a:p>
        </p:txBody>
      </p:sp>
      <p:sp>
        <p:nvSpPr>
          <p:cNvPr id="251" name="CustomShape 20"/>
          <p:cNvSpPr/>
          <p:nvPr/>
        </p:nvSpPr>
        <p:spPr>
          <a:xfrm>
            <a:off x="3422520" y="860400"/>
            <a:ext cx="12949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Metarteriole</a:t>
            </a:r>
            <a:endParaRPr/>
          </a:p>
        </p:txBody>
      </p:sp>
      <p:sp>
        <p:nvSpPr>
          <p:cNvPr id="252" name="CustomShape 21"/>
          <p:cNvSpPr/>
          <p:nvPr/>
        </p:nvSpPr>
        <p:spPr>
          <a:xfrm>
            <a:off x="4638600" y="479520"/>
            <a:ext cx="1625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Vascular shunt</a:t>
            </a:r>
            <a:endParaRPr/>
          </a:p>
        </p:txBody>
      </p:sp>
      <p:sp>
        <p:nvSpPr>
          <p:cNvPr id="253" name="CustomShape 22"/>
          <p:cNvSpPr/>
          <p:nvPr/>
        </p:nvSpPr>
        <p:spPr>
          <a:xfrm>
            <a:off x="1488240" y="2946240"/>
            <a:ext cx="19090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Terminal arteriole</a:t>
            </a:r>
            <a:endParaRPr/>
          </a:p>
        </p:txBody>
      </p:sp>
      <p:sp>
        <p:nvSpPr>
          <p:cNvPr id="254" name="CustomShape 23"/>
          <p:cNvSpPr/>
          <p:nvPr/>
        </p:nvSpPr>
        <p:spPr>
          <a:xfrm>
            <a:off x="4513320" y="2946240"/>
            <a:ext cx="2209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Postcapillary venule</a:t>
            </a:r>
            <a:endParaRPr/>
          </a:p>
        </p:txBody>
      </p:sp>
      <p:sp>
        <p:nvSpPr>
          <p:cNvPr id="255" name="CustomShape 24"/>
          <p:cNvSpPr/>
          <p:nvPr/>
        </p:nvSpPr>
        <p:spPr>
          <a:xfrm>
            <a:off x="1508760" y="5499000"/>
            <a:ext cx="19090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Terminal arteriole</a:t>
            </a:r>
            <a:endParaRPr/>
          </a:p>
        </p:txBody>
      </p:sp>
      <p:sp>
        <p:nvSpPr>
          <p:cNvPr id="256" name="CustomShape 25"/>
          <p:cNvSpPr/>
          <p:nvPr/>
        </p:nvSpPr>
        <p:spPr>
          <a:xfrm>
            <a:off x="4537080" y="5499000"/>
            <a:ext cx="2209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Postcapillary venule</a:t>
            </a:r>
            <a:endParaRPr/>
          </a:p>
        </p:txBody>
      </p:sp>
      <p:sp>
        <p:nvSpPr>
          <p:cNvPr id="257" name="CustomShape 26"/>
          <p:cNvSpPr/>
          <p:nvPr/>
        </p:nvSpPr>
        <p:spPr>
          <a:xfrm>
            <a:off x="5082120" y="851040"/>
            <a:ext cx="2415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Thoroughfare channel</a:t>
            </a:r>
            <a:endParaRPr/>
          </a:p>
        </p:txBody>
      </p:sp>
      <p:sp>
        <p:nvSpPr>
          <p:cNvPr id="258" name="CustomShape 27"/>
          <p:cNvSpPr/>
          <p:nvPr/>
        </p:nvSpPr>
        <p:spPr>
          <a:xfrm>
            <a:off x="5749560" y="2705040"/>
            <a:ext cx="16639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True capillaries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Venules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Formed when capillary beds unite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Very porous; allow fluids and WBCs into tissues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Postcapillary venules consist of endothelium and a few pericytes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Larger venules have one or two layers of smooth muscle cells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66120" y="228600"/>
            <a:ext cx="8229240" cy="86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Veins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457200" y="105228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Formed when venules converge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Have thinner walls, larger lumens compared with corresponding arteries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pressure is lower than in arteries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Thin tunica media and a thick tunica externa consisting of collagen fibers and elastic networks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Called capacitance vessels (blood reservoirs); contain up to 65% of the blood supply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19.1a</a:t>
            </a:r>
            <a:endParaRPr/>
          </a:p>
        </p:txBody>
      </p:sp>
      <p:pic>
        <p:nvPicPr>
          <p:cNvPr id="26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251000"/>
            <a:ext cx="8229240" cy="4355640"/>
          </a:xfrm>
          <a:prstGeom prst="rect">
            <a:avLst/>
          </a:prstGeom>
          <a:ln w="9360">
            <a:noFill/>
          </a:ln>
        </p:spPr>
      </p:pic>
      <p:sp>
        <p:nvSpPr>
          <p:cNvPr id="265" name="Line 2"/>
          <p:cNvSpPr/>
          <p:nvPr/>
        </p:nvSpPr>
        <p:spPr>
          <a:xfrm flipH="1">
            <a:off x="1177920" y="2933640"/>
            <a:ext cx="487656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66" name="Line 3"/>
          <p:cNvSpPr/>
          <p:nvPr/>
        </p:nvSpPr>
        <p:spPr>
          <a:xfrm>
            <a:off x="1406520" y="3879720"/>
            <a:ext cx="20761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67" name="CustomShape 4"/>
          <p:cNvSpPr/>
          <p:nvPr/>
        </p:nvSpPr>
        <p:spPr>
          <a:xfrm>
            <a:off x="586800" y="3692520"/>
            <a:ext cx="6656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562320" y="2752560"/>
            <a:ext cx="470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269" name="CustomShape 6"/>
          <p:cNvSpPr/>
          <p:nvPr/>
        </p:nvSpPr>
        <p:spPr>
          <a:xfrm>
            <a:off x="1790280" y="5210280"/>
            <a:ext cx="3211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Blood Vessels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Delivery system of dynamic structures that begins and ends at the heart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Arteries: carry blood away from the heart; oxygenated except for pulmonary circulation and umbilical vessels of a fetus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Capillaries: contact tissue cells and directly serve cellular needs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Veins: carry blood toward the heart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19.5</a:t>
            </a:r>
            <a:endParaRPr/>
          </a:p>
        </p:txBody>
      </p:sp>
      <p:pic>
        <p:nvPicPr>
          <p:cNvPr id="27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800280"/>
            <a:ext cx="8229240" cy="5257440"/>
          </a:xfrm>
          <a:prstGeom prst="rect">
            <a:avLst/>
          </a:prstGeom>
          <a:ln w="9360">
            <a:noFill/>
          </a:ln>
        </p:spPr>
      </p:pic>
      <p:sp>
        <p:nvSpPr>
          <p:cNvPr id="272" name="Line 2"/>
          <p:cNvSpPr/>
          <p:nvPr/>
        </p:nvSpPr>
        <p:spPr>
          <a:xfrm>
            <a:off x="3936960" y="1653840"/>
            <a:ext cx="1440" cy="118764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273" name="Line 3"/>
          <p:cNvSpPr/>
          <p:nvPr/>
        </p:nvSpPr>
        <p:spPr>
          <a:xfrm>
            <a:off x="5451120" y="2361960"/>
            <a:ext cx="1800" cy="89532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274" name="Line 4"/>
          <p:cNvSpPr/>
          <p:nvPr/>
        </p:nvSpPr>
        <p:spPr>
          <a:xfrm>
            <a:off x="2117520" y="2276280"/>
            <a:ext cx="1440" cy="78408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275" name="Line 5"/>
          <p:cNvSpPr/>
          <p:nvPr/>
        </p:nvSpPr>
        <p:spPr>
          <a:xfrm flipH="1">
            <a:off x="5724360" y="3762360"/>
            <a:ext cx="930240" cy="144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276" name="CustomShape 6"/>
          <p:cNvSpPr/>
          <p:nvPr/>
        </p:nvSpPr>
        <p:spPr>
          <a:xfrm>
            <a:off x="4934160" y="1994040"/>
            <a:ext cx="1247760" cy="350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Heart 8%</a:t>
            </a:r>
            <a:endParaRPr/>
          </a:p>
        </p:txBody>
      </p:sp>
      <p:sp>
        <p:nvSpPr>
          <p:cNvPr id="277" name="CustomShape 7"/>
          <p:cNvSpPr/>
          <p:nvPr/>
        </p:nvSpPr>
        <p:spPr>
          <a:xfrm>
            <a:off x="6708600" y="3587760"/>
            <a:ext cx="1977840" cy="350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Capillaries 5%</a:t>
            </a:r>
            <a:endParaRPr/>
          </a:p>
        </p:txBody>
      </p:sp>
      <p:sp>
        <p:nvSpPr>
          <p:cNvPr id="278" name="CustomShape 8"/>
          <p:cNvSpPr/>
          <p:nvPr/>
        </p:nvSpPr>
        <p:spPr>
          <a:xfrm>
            <a:off x="672120" y="1581120"/>
            <a:ext cx="257832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Systemic arteries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and arterioles 15%</a:t>
            </a:r>
            <a:endParaRPr/>
          </a:p>
        </p:txBody>
      </p:sp>
      <p:sp>
        <p:nvSpPr>
          <p:cNvPr id="279" name="CustomShape 9"/>
          <p:cNvSpPr/>
          <p:nvPr/>
        </p:nvSpPr>
        <p:spPr>
          <a:xfrm>
            <a:off x="3232800" y="949320"/>
            <a:ext cx="238608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Pulmonary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vessels 12%</a:t>
            </a:r>
            <a:endParaRPr/>
          </a:p>
        </p:txBody>
      </p:sp>
      <p:sp>
        <p:nvSpPr>
          <p:cNvPr id="280" name="CustomShape 10"/>
          <p:cNvSpPr/>
          <p:nvPr/>
        </p:nvSpPr>
        <p:spPr>
          <a:xfrm>
            <a:off x="2053080" y="4321080"/>
            <a:ext cx="2349720" cy="700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ffffff"/>
                </a:solidFill>
                <a:latin typeface="Arial"/>
              </a:rPr>
              <a:t>Systemic veins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ffffff"/>
                </a:solidFill>
                <a:latin typeface="Arial"/>
              </a:rPr>
              <a:t>and venules 60%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Veins</a:t>
            </a:r>
            <a:endParaRPr/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Adaptations that ensure return of blood to the heart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Large-diameter lumens offer little resistance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Valves prevent backflow of blood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Most abundant in veins of the limbs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Venous sinuses: flattened veins with extremely thin walls (e.g., coronary sinus of the heart and dural sinuses of the brain)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Vascular Anastomoses</a:t>
            </a:r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Interconnections of blood vessels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Arterial anastomoses provide alternate pathways (collateral channels) to a given body region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Common at joints, in abdominal organs, brain, and heart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Vascular shunts of capillaries are examples of arteriovenous anastomoses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Venous anastomoses are common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8640" y="262080"/>
            <a:ext cx="853236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Physiology of Circulation: Definition of Terms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flow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Volume of blood flowing through a vessel, an organ, or the entire circulation in a given period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Measured as ml/min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Equivalent to cardiac output (CO) for entire vascular system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Relatively constant when at rest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Varies widely through individual organs, based on needs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8640" y="262080"/>
            <a:ext cx="853236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Physiology of Circulation: Definition of Terms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pressure (BP)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Force per unit area exerted on the wall of a blood vessel by the blood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Expressed in mm Hg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Measured as systemic arterial BP in large arteries near the heart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 pressure gradient provides the driving force that keeps blood moving from higher to lower pressure areas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8640" y="262080"/>
            <a:ext cx="853236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Physiology of Circulation: Definition of Terms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Resistance (peripheral resistance)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Opposition to flow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Measure of the amount of friction blood encounters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Generally encountered in the peripheral systemic circulation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Three important sources of resistance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Blood viscosity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Total blood vessel length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Blood vessel diameter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Resistance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Factors that remain relatively constant: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viscosity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The “stickiness” of the blood due to formed elements and plasma proteins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vessel length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The longer the vessel, the greater the resistance encountered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Resistance 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Frequent changes alter peripheral resistance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Varies inversely to the fourth power of vessel radius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E.g., if the radius is doubled, the resistance is 1/16 as much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Resistance 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Small-diameter arterioles are the major determinants of peripheral resistance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Abrupt changes in diameter or fatty plaques from atherosclerosis dramatically increase resistance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Disrupt laminar flow and cause turbulence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Relationship Between Blood Flow, Blood Pressure, and Resistance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flow (F) is directly proportional to the blood (hydrostatic) pressure gradient (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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P)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If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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 increases, blood flow speeds up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Blood flow is inversely proportional to peripheral resistance (R)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If R increases, blood flow decreases: F =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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P/R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R is more important in influencing local blood flow because it is easily changed by altering blood vessel diameter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</a:t>
            </a:r>
            <a:endParaRPr/>
          </a:p>
        </p:txBody>
      </p:sp>
      <p:pic>
        <p:nvPicPr>
          <p:cNvPr id="8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0440" y="412920"/>
            <a:ext cx="8229240" cy="5955840"/>
          </a:xfrm>
          <a:prstGeom prst="rect">
            <a:avLst/>
          </a:prstGeom>
          <a:ln w="9360">
            <a:noFill/>
          </a:ln>
        </p:spPr>
      </p:pic>
      <p:sp>
        <p:nvSpPr>
          <p:cNvPr id="85" name="Line 2"/>
          <p:cNvSpPr/>
          <p:nvPr/>
        </p:nvSpPr>
        <p:spPr>
          <a:xfrm flipH="1">
            <a:off x="2070000" y="841320"/>
            <a:ext cx="765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6" name="Line 3"/>
          <p:cNvSpPr/>
          <p:nvPr/>
        </p:nvSpPr>
        <p:spPr>
          <a:xfrm>
            <a:off x="5733720" y="1311120"/>
            <a:ext cx="4413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" name="Line 4"/>
          <p:cNvSpPr/>
          <p:nvPr/>
        </p:nvSpPr>
        <p:spPr>
          <a:xfrm>
            <a:off x="5743440" y="2463480"/>
            <a:ext cx="4316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8" name="Line 5"/>
          <p:cNvSpPr/>
          <p:nvPr/>
        </p:nvSpPr>
        <p:spPr>
          <a:xfrm>
            <a:off x="5682960" y="4854240"/>
            <a:ext cx="4953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9" name="CustomShape 6"/>
          <p:cNvSpPr/>
          <p:nvPr/>
        </p:nvSpPr>
        <p:spPr>
          <a:xfrm>
            <a:off x="3206880" y="5734080"/>
            <a:ext cx="536040" cy="218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0" name="CustomShape 7"/>
          <p:cNvSpPr/>
          <p:nvPr/>
        </p:nvSpPr>
        <p:spPr>
          <a:xfrm>
            <a:off x="2219400" y="5105520"/>
            <a:ext cx="783720" cy="250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1" name="Line 8"/>
          <p:cNvSpPr/>
          <p:nvPr/>
        </p:nvSpPr>
        <p:spPr>
          <a:xfrm flipH="1">
            <a:off x="2060280" y="3308040"/>
            <a:ext cx="517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" name="CustomShape 9"/>
          <p:cNvSpPr/>
          <p:nvPr/>
        </p:nvSpPr>
        <p:spPr>
          <a:xfrm>
            <a:off x="3371760" y="1327320"/>
            <a:ext cx="631440" cy="183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" name="Line 10"/>
          <p:cNvSpPr/>
          <p:nvPr/>
        </p:nvSpPr>
        <p:spPr>
          <a:xfrm flipH="1">
            <a:off x="3530520" y="2295360"/>
            <a:ext cx="4730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4" name="Line 11"/>
          <p:cNvSpPr/>
          <p:nvPr/>
        </p:nvSpPr>
        <p:spPr>
          <a:xfrm>
            <a:off x="4302000" y="3848040"/>
            <a:ext cx="1440" cy="215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5" name="Line 12"/>
          <p:cNvSpPr/>
          <p:nvPr/>
        </p:nvSpPr>
        <p:spPr>
          <a:xfrm flipH="1">
            <a:off x="4032000" y="4346280"/>
            <a:ext cx="21528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6" name="CustomShape 13"/>
          <p:cNvSpPr/>
          <p:nvPr/>
        </p:nvSpPr>
        <p:spPr>
          <a:xfrm>
            <a:off x="4083120" y="4610160"/>
            <a:ext cx="653760" cy="37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7" name="CustomShape 14"/>
          <p:cNvSpPr/>
          <p:nvPr/>
        </p:nvSpPr>
        <p:spPr>
          <a:xfrm>
            <a:off x="3911760" y="5540400"/>
            <a:ext cx="367920" cy="91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" name="Line 15"/>
          <p:cNvSpPr/>
          <p:nvPr/>
        </p:nvSpPr>
        <p:spPr>
          <a:xfrm>
            <a:off x="4101840" y="5635440"/>
            <a:ext cx="1800" cy="244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" name="CustomShape 16"/>
          <p:cNvSpPr/>
          <p:nvPr/>
        </p:nvSpPr>
        <p:spPr>
          <a:xfrm>
            <a:off x="5264280" y="5064120"/>
            <a:ext cx="914040" cy="298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0" name="CustomShape 17"/>
          <p:cNvSpPr/>
          <p:nvPr/>
        </p:nvSpPr>
        <p:spPr>
          <a:xfrm>
            <a:off x="4451400" y="5737320"/>
            <a:ext cx="853560" cy="199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1" name="CustomShape 18"/>
          <p:cNvSpPr/>
          <p:nvPr/>
        </p:nvSpPr>
        <p:spPr>
          <a:xfrm>
            <a:off x="4940280" y="5162400"/>
            <a:ext cx="1238040" cy="488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2" name="Line 19"/>
          <p:cNvSpPr/>
          <p:nvPr/>
        </p:nvSpPr>
        <p:spPr>
          <a:xfrm flipH="1">
            <a:off x="4279680" y="4346280"/>
            <a:ext cx="162000" cy="1144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3" name="CustomShape 20"/>
          <p:cNvSpPr/>
          <p:nvPr/>
        </p:nvSpPr>
        <p:spPr>
          <a:xfrm>
            <a:off x="762120" y="711360"/>
            <a:ext cx="138348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Large veins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(capacitance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vessels)</a:t>
            </a:r>
            <a:endParaRPr/>
          </a:p>
        </p:txBody>
      </p:sp>
      <p:sp>
        <p:nvSpPr>
          <p:cNvPr id="104" name="CustomShape 21"/>
          <p:cNvSpPr/>
          <p:nvPr/>
        </p:nvSpPr>
        <p:spPr>
          <a:xfrm>
            <a:off x="4019400" y="1407960"/>
            <a:ext cx="106632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Large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</a:t>
            </a:r>
            <a:endParaRPr/>
          </a:p>
        </p:txBody>
      </p:sp>
      <p:sp>
        <p:nvSpPr>
          <p:cNvPr id="105" name="CustomShape 22"/>
          <p:cNvSpPr/>
          <p:nvPr/>
        </p:nvSpPr>
        <p:spPr>
          <a:xfrm>
            <a:off x="4117680" y="3352680"/>
            <a:ext cx="154332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Arteriovenous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anastomosis</a:t>
            </a:r>
            <a:endParaRPr/>
          </a:p>
        </p:txBody>
      </p:sp>
      <p:sp>
        <p:nvSpPr>
          <p:cNvPr id="106" name="CustomShape 23"/>
          <p:cNvSpPr/>
          <p:nvPr/>
        </p:nvSpPr>
        <p:spPr>
          <a:xfrm>
            <a:off x="6220080" y="4229280"/>
            <a:ext cx="113508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107" name="CustomShape 24"/>
          <p:cNvSpPr/>
          <p:nvPr/>
        </p:nvSpPr>
        <p:spPr>
          <a:xfrm>
            <a:off x="762120" y="5226120"/>
            <a:ext cx="14220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Postcapillary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venule</a:t>
            </a:r>
            <a:endParaRPr/>
          </a:p>
        </p:txBody>
      </p:sp>
      <p:sp>
        <p:nvSpPr>
          <p:cNvPr id="108" name="CustomShape 25"/>
          <p:cNvSpPr/>
          <p:nvPr/>
        </p:nvSpPr>
        <p:spPr>
          <a:xfrm>
            <a:off x="4755240" y="4473720"/>
            <a:ext cx="9673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Sinusoid</a:t>
            </a:r>
            <a:endParaRPr/>
          </a:p>
        </p:txBody>
      </p:sp>
      <p:sp>
        <p:nvSpPr>
          <p:cNvPr id="109" name="CustomShape 26"/>
          <p:cNvSpPr/>
          <p:nvPr/>
        </p:nvSpPr>
        <p:spPr>
          <a:xfrm>
            <a:off x="6207120" y="5524560"/>
            <a:ext cx="12949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Metarteriole</a:t>
            </a:r>
            <a:endParaRPr/>
          </a:p>
        </p:txBody>
      </p:sp>
      <p:sp>
        <p:nvSpPr>
          <p:cNvPr id="110" name="CustomShape 27"/>
          <p:cNvSpPr/>
          <p:nvPr/>
        </p:nvSpPr>
        <p:spPr>
          <a:xfrm>
            <a:off x="6222240" y="5235480"/>
            <a:ext cx="19000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Terminal arteriole</a:t>
            </a:r>
            <a:endParaRPr/>
          </a:p>
        </p:txBody>
      </p:sp>
      <p:sp>
        <p:nvSpPr>
          <p:cNvPr id="111" name="CustomShape 28"/>
          <p:cNvSpPr/>
          <p:nvPr/>
        </p:nvSpPr>
        <p:spPr>
          <a:xfrm>
            <a:off x="6215040" y="4746600"/>
            <a:ext cx="216828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Arterioles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(resistance vessels)</a:t>
            </a:r>
            <a:endParaRPr/>
          </a:p>
        </p:txBody>
      </p:sp>
      <p:sp>
        <p:nvSpPr>
          <p:cNvPr id="112" name="CustomShape 29"/>
          <p:cNvSpPr/>
          <p:nvPr/>
        </p:nvSpPr>
        <p:spPr>
          <a:xfrm>
            <a:off x="6194880" y="2340000"/>
            <a:ext cx="189072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Muscular arteries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(distributing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vessels)</a:t>
            </a:r>
            <a:endParaRPr/>
          </a:p>
        </p:txBody>
      </p:sp>
      <p:sp>
        <p:nvSpPr>
          <p:cNvPr id="113" name="CustomShape 30"/>
          <p:cNvSpPr/>
          <p:nvPr/>
        </p:nvSpPr>
        <p:spPr>
          <a:xfrm>
            <a:off x="6194880" y="1184400"/>
            <a:ext cx="162432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Elastic arteries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(conducting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vessels)</a:t>
            </a:r>
            <a:endParaRPr/>
          </a:p>
        </p:txBody>
      </p:sp>
      <p:sp>
        <p:nvSpPr>
          <p:cNvPr id="114" name="CustomShape 31"/>
          <p:cNvSpPr/>
          <p:nvPr/>
        </p:nvSpPr>
        <p:spPr>
          <a:xfrm>
            <a:off x="762120" y="3178080"/>
            <a:ext cx="138348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veins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(capacitance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vessels)</a:t>
            </a:r>
            <a:endParaRPr/>
          </a:p>
        </p:txBody>
      </p:sp>
      <p:sp>
        <p:nvSpPr>
          <p:cNvPr id="115" name="CustomShape 32"/>
          <p:cNvSpPr/>
          <p:nvPr/>
        </p:nvSpPr>
        <p:spPr>
          <a:xfrm>
            <a:off x="4023000" y="2193840"/>
            <a:ext cx="7416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node</a:t>
            </a:r>
            <a:endParaRPr/>
          </a:p>
        </p:txBody>
      </p:sp>
      <p:sp>
        <p:nvSpPr>
          <p:cNvPr id="116" name="CustomShape 33"/>
          <p:cNvSpPr/>
          <p:nvPr/>
        </p:nvSpPr>
        <p:spPr>
          <a:xfrm>
            <a:off x="3582000" y="5883120"/>
            <a:ext cx="20934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(exchange vessels)</a:t>
            </a:r>
            <a:endParaRPr/>
          </a:p>
        </p:txBody>
      </p:sp>
      <p:sp>
        <p:nvSpPr>
          <p:cNvPr id="117" name="CustomShape 34"/>
          <p:cNvSpPr/>
          <p:nvPr/>
        </p:nvSpPr>
        <p:spPr>
          <a:xfrm>
            <a:off x="5346720" y="5826240"/>
            <a:ext cx="2387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Precapillary sphincter</a:t>
            </a:r>
            <a:endParaRPr/>
          </a:p>
        </p:txBody>
      </p:sp>
      <p:sp>
        <p:nvSpPr>
          <p:cNvPr id="118" name="CustomShape 35"/>
          <p:cNvSpPr/>
          <p:nvPr/>
        </p:nvSpPr>
        <p:spPr>
          <a:xfrm>
            <a:off x="1669320" y="5819760"/>
            <a:ext cx="148716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Thoroughfare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channel</a:t>
            </a:r>
            <a:endParaRPr/>
          </a:p>
        </p:txBody>
      </p:sp>
      <p:sp>
        <p:nvSpPr>
          <p:cNvPr id="119" name="CustomShape 36"/>
          <p:cNvSpPr/>
          <p:nvPr/>
        </p:nvSpPr>
        <p:spPr>
          <a:xfrm>
            <a:off x="4189320" y="2766960"/>
            <a:ext cx="114264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system</a:t>
            </a:r>
            <a:endParaRPr/>
          </a:p>
        </p:txBody>
      </p:sp>
      <p:sp>
        <p:nvSpPr>
          <p:cNvPr id="120" name="CustomShape 37"/>
          <p:cNvSpPr/>
          <p:nvPr/>
        </p:nvSpPr>
        <p:spPr>
          <a:xfrm>
            <a:off x="1736640" y="492120"/>
            <a:ext cx="16668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Venous system</a:t>
            </a:r>
            <a:endParaRPr/>
          </a:p>
        </p:txBody>
      </p:sp>
      <p:sp>
        <p:nvSpPr>
          <p:cNvPr id="121" name="CustomShape 38"/>
          <p:cNvSpPr/>
          <p:nvPr/>
        </p:nvSpPr>
        <p:spPr>
          <a:xfrm>
            <a:off x="4934880" y="490680"/>
            <a:ext cx="1648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Arterial system</a:t>
            </a:r>
            <a:endParaRPr/>
          </a:p>
        </p:txBody>
      </p:sp>
      <p:sp>
        <p:nvSpPr>
          <p:cNvPr id="122" name="CustomShape 39"/>
          <p:cNvSpPr/>
          <p:nvPr/>
        </p:nvSpPr>
        <p:spPr>
          <a:xfrm>
            <a:off x="3807360" y="755640"/>
            <a:ext cx="583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Heart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Systemic Blood Pressure</a:t>
            </a:r>
            <a:endParaRPr/>
          </a:p>
        </p:txBody>
      </p:sp>
      <p:sp>
        <p:nvSpPr>
          <p:cNvPr id="3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The pumping action of the heart generates blood flow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Pressure results when flow is opposed by resistance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Systemic pressure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Is highest in the aorta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Declines throughout the pathway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Is 0 mm Hg in the right atrium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The steepest drop occurs in arterioles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19.6</a:t>
            </a:r>
            <a:endParaRPr/>
          </a:p>
        </p:txBody>
      </p:sp>
      <p:pic>
        <p:nvPicPr>
          <p:cNvPr id="302" name="Picture 17" descr=""/>
          <p:cNvPicPr/>
          <p:nvPr/>
        </p:nvPicPr>
        <p:blipFill>
          <a:blip r:embed="rId1"/>
          <a:srcRect l="0" t="7040" r="0" b="818"/>
          <a:stretch>
            <a:fillRect/>
          </a:stretch>
        </p:blipFill>
        <p:spPr>
          <a:xfrm>
            <a:off x="453960" y="560520"/>
            <a:ext cx="8602200" cy="5874840"/>
          </a:xfrm>
          <a:prstGeom prst="rect">
            <a:avLst/>
          </a:prstGeom>
          <a:ln w="9360"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2830680" y="2550960"/>
            <a:ext cx="425160" cy="105840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304" name="CustomShape 3"/>
          <p:cNvSpPr/>
          <p:nvPr/>
        </p:nvSpPr>
        <p:spPr>
          <a:xfrm>
            <a:off x="3424320" y="2144880"/>
            <a:ext cx="1560240" cy="3074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305" name="Line 4"/>
          <p:cNvSpPr/>
          <p:nvPr/>
        </p:nvSpPr>
        <p:spPr>
          <a:xfrm>
            <a:off x="3220920" y="1569960"/>
            <a:ext cx="176364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306" name="CustomShape 5"/>
          <p:cNvSpPr/>
          <p:nvPr/>
        </p:nvSpPr>
        <p:spPr>
          <a:xfrm>
            <a:off x="5039280" y="1434960"/>
            <a:ext cx="212112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Systolic pressure</a:t>
            </a:r>
            <a:endParaRPr/>
          </a:p>
        </p:txBody>
      </p:sp>
      <p:sp>
        <p:nvSpPr>
          <p:cNvPr id="307" name="CustomShape 6"/>
          <p:cNvSpPr/>
          <p:nvPr/>
        </p:nvSpPr>
        <p:spPr>
          <a:xfrm>
            <a:off x="5038200" y="1990800"/>
            <a:ext cx="179964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Mean pressure</a:t>
            </a:r>
            <a:endParaRPr/>
          </a:p>
        </p:txBody>
      </p:sp>
      <p:sp>
        <p:nvSpPr>
          <p:cNvPr id="308" name="CustomShape 7"/>
          <p:cNvSpPr/>
          <p:nvPr/>
        </p:nvSpPr>
        <p:spPr>
          <a:xfrm>
            <a:off x="1773000" y="3457440"/>
            <a:ext cx="113040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Diastolic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pressure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Arterial Blood Pressure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Reflects two factors of the arteries close to the heart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Elasticity (compliance or distensibility)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Volume of blood forced into them at any time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Arterial Blood Pressure</a:t>
            </a:r>
            <a:endParaRPr/>
          </a:p>
        </p:txBody>
      </p:sp>
      <p:sp>
        <p:nvSpPr>
          <p:cNvPr id="3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Systolic pressure: pressure exerted during ventricular contraction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Diastolic pressure: lowest level of arterial pressure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Pulse pressure = difference between systolic and diastolic pressure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Arterial Blood Pressure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Mean arterial pressure (MAP): pressure that propels the blood to the tissues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MAP = diastolic pressure + 1/3 pulse pressure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Pulse pressure and MAP both decline with increasing distance from the heart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Capillary Blood Pressure</a:t>
            </a: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Ranges from 15 to 35 mm Hg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Low capillary pressure is desirable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High BP would rupture fragile, thin-walled capillaries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Most are very permeable, so low pressure forces filtrate into interstitial spaces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Venous Blood Pressure</a:t>
            </a:r>
            <a:endParaRPr/>
          </a:p>
        </p:txBody>
      </p:sp>
      <p:sp>
        <p:nvSpPr>
          <p:cNvPr id="3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Changes little during the cardiac cycle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Small pressure gradient, about 15 mm Hg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Low pressure due to cumulative effects of peripheral resistance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Factors Aiding Venous Return</a:t>
            </a:r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Respiratory “pump”: pressure changes created during breathing move blood toward the heart by squeezing abdominal veins as thoracic veins expand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Muscular “pump”: contraction of skeletal muscles “milk” blood toward the heart and valves prevent backflow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Vasoconstriction of veins under sympathetic control 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19.7</a:t>
            </a:r>
            <a:endParaRPr/>
          </a:p>
        </p:txBody>
      </p:sp>
      <p:pic>
        <p:nvPicPr>
          <p:cNvPr id="32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76280"/>
            <a:ext cx="8229240" cy="5905080"/>
          </a:xfrm>
          <a:prstGeom prst="rect">
            <a:avLst/>
          </a:prstGeom>
          <a:ln w="9360">
            <a:noFill/>
          </a:ln>
        </p:spPr>
      </p:pic>
      <p:sp>
        <p:nvSpPr>
          <p:cNvPr id="323" name="Line 2"/>
          <p:cNvSpPr/>
          <p:nvPr/>
        </p:nvSpPr>
        <p:spPr>
          <a:xfrm>
            <a:off x="3784320" y="2118960"/>
            <a:ext cx="68580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324" name="Line 3"/>
          <p:cNvSpPr/>
          <p:nvPr/>
        </p:nvSpPr>
        <p:spPr>
          <a:xfrm>
            <a:off x="3422520" y="3528720"/>
            <a:ext cx="104760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325" name="Line 4"/>
          <p:cNvSpPr/>
          <p:nvPr/>
        </p:nvSpPr>
        <p:spPr>
          <a:xfrm>
            <a:off x="3422520" y="4684680"/>
            <a:ext cx="104760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326" name="Line 5"/>
          <p:cNvSpPr/>
          <p:nvPr/>
        </p:nvSpPr>
        <p:spPr>
          <a:xfrm>
            <a:off x="3495600" y="1296720"/>
            <a:ext cx="97452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327" name="Line 6"/>
          <p:cNvSpPr/>
          <p:nvPr/>
        </p:nvSpPr>
        <p:spPr>
          <a:xfrm>
            <a:off x="3774960" y="2109600"/>
            <a:ext cx="682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8" name="Line 7"/>
          <p:cNvSpPr/>
          <p:nvPr/>
        </p:nvSpPr>
        <p:spPr>
          <a:xfrm>
            <a:off x="3412800" y="3519360"/>
            <a:ext cx="10447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9" name="Line 8"/>
          <p:cNvSpPr/>
          <p:nvPr/>
        </p:nvSpPr>
        <p:spPr>
          <a:xfrm>
            <a:off x="3412800" y="4671720"/>
            <a:ext cx="10447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30" name="Line 9"/>
          <p:cNvSpPr/>
          <p:nvPr/>
        </p:nvSpPr>
        <p:spPr>
          <a:xfrm>
            <a:off x="3485880" y="1287360"/>
            <a:ext cx="971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31" name="CustomShape 10"/>
          <p:cNvSpPr/>
          <p:nvPr/>
        </p:nvSpPr>
        <p:spPr>
          <a:xfrm>
            <a:off x="4721400" y="1062000"/>
            <a:ext cx="13467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Valve (open)</a:t>
            </a:r>
            <a:endParaRPr/>
          </a:p>
        </p:txBody>
      </p:sp>
      <p:sp>
        <p:nvSpPr>
          <p:cNvPr id="332" name="CustomShape 11"/>
          <p:cNvSpPr/>
          <p:nvPr/>
        </p:nvSpPr>
        <p:spPr>
          <a:xfrm>
            <a:off x="4690800" y="1881360"/>
            <a:ext cx="120672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Contracted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skeletal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333" name="CustomShape 12"/>
          <p:cNvSpPr/>
          <p:nvPr/>
        </p:nvSpPr>
        <p:spPr>
          <a:xfrm>
            <a:off x="4752360" y="3290760"/>
            <a:ext cx="1523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Valve (closed)</a:t>
            </a:r>
            <a:endParaRPr/>
          </a:p>
        </p:txBody>
      </p:sp>
      <p:sp>
        <p:nvSpPr>
          <p:cNvPr id="334" name="CustomShape 13"/>
          <p:cNvSpPr/>
          <p:nvPr/>
        </p:nvSpPr>
        <p:spPr>
          <a:xfrm>
            <a:off x="4575600" y="4443480"/>
            <a:ext cx="470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335" name="CustomShape 14"/>
          <p:cNvSpPr/>
          <p:nvPr/>
        </p:nvSpPr>
        <p:spPr>
          <a:xfrm>
            <a:off x="4131000" y="5452920"/>
            <a:ext cx="12722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Direction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blood flow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Maintaining Blood Pressure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Requires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Cooperation of the heart, blood vessels, and kidneys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Supervision by the brain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Structure of Blood Vessel Walls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Arteries and veins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Tunica intima, tunica media, and tunica externa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Lumen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Central blood-containing space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Capillaries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Endothelium with sparse basal lamina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Maintaining Blood Pressure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main factors influencing blood pressure: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Cardiac output (CO)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Peripheral resistance (PR)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volume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Maintaining Blood Pressure</a:t>
            </a:r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Flow = 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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P/PR and CO = 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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P/PR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pressure = CO x PR (and CO depends on blood volume)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pressure varies directly with CO, PR, and blood volume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Changes in one variable are quickly compensated for by changes in the other variables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Output (CO)</a:t>
            </a:r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Determined by venous return and neural and hormonal controls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Resting heart rate is maintained by the cardioinhibitory center via the parasympathetic vagus nerves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Stroke volume is controlled by venous return (EDV)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Output (CO)</a:t>
            </a:r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During stress, the cardioacceleratory center increases heart rate and stroke volume via sympathetic stimulation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ESV decreases and MAP increases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19.8</a:t>
            </a:r>
            <a:endParaRPr/>
          </a:p>
        </p:txBody>
      </p:sp>
      <p:pic>
        <p:nvPicPr>
          <p:cNvPr id="34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9680" y="787320"/>
            <a:ext cx="8324640" cy="5283000"/>
          </a:xfrm>
          <a:prstGeom prst="rect">
            <a:avLst/>
          </a:prstGeom>
          <a:ln w="9360">
            <a:noFill/>
          </a:ln>
        </p:spPr>
      </p:pic>
      <p:sp>
        <p:nvSpPr>
          <p:cNvPr id="348" name="CustomShape 2"/>
          <p:cNvSpPr/>
          <p:nvPr/>
        </p:nvSpPr>
        <p:spPr>
          <a:xfrm>
            <a:off x="3692520" y="5705640"/>
            <a:ext cx="6948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49" name="CustomShape 3"/>
          <p:cNvSpPr/>
          <p:nvPr/>
        </p:nvSpPr>
        <p:spPr>
          <a:xfrm>
            <a:off x="533520" y="177948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0" name="CustomShape 4"/>
          <p:cNvSpPr/>
          <p:nvPr/>
        </p:nvSpPr>
        <p:spPr>
          <a:xfrm>
            <a:off x="4111560" y="181296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1" name="CustomShape 5"/>
          <p:cNvSpPr/>
          <p:nvPr/>
        </p:nvSpPr>
        <p:spPr>
          <a:xfrm>
            <a:off x="6924600" y="190188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2" name="CustomShape 6"/>
          <p:cNvSpPr/>
          <p:nvPr/>
        </p:nvSpPr>
        <p:spPr>
          <a:xfrm>
            <a:off x="4095720" y="2575080"/>
            <a:ext cx="72720" cy="88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3" name="CustomShape 7"/>
          <p:cNvSpPr/>
          <p:nvPr/>
        </p:nvSpPr>
        <p:spPr>
          <a:xfrm>
            <a:off x="533520" y="227484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4" name="CustomShape 8"/>
          <p:cNvSpPr/>
          <p:nvPr/>
        </p:nvSpPr>
        <p:spPr>
          <a:xfrm>
            <a:off x="533520" y="2766960"/>
            <a:ext cx="72720" cy="88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5" name="CustomShape 9"/>
          <p:cNvSpPr/>
          <p:nvPr/>
        </p:nvSpPr>
        <p:spPr>
          <a:xfrm>
            <a:off x="4861080" y="1130400"/>
            <a:ext cx="72720" cy="88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6" name="CustomShape 10"/>
          <p:cNvSpPr/>
          <p:nvPr/>
        </p:nvSpPr>
        <p:spPr>
          <a:xfrm>
            <a:off x="853920" y="341460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7" name="CustomShape 11"/>
          <p:cNvSpPr/>
          <p:nvPr/>
        </p:nvSpPr>
        <p:spPr>
          <a:xfrm>
            <a:off x="2476440" y="3417840"/>
            <a:ext cx="72720" cy="88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8" name="CustomShape 12"/>
          <p:cNvSpPr/>
          <p:nvPr/>
        </p:nvSpPr>
        <p:spPr>
          <a:xfrm>
            <a:off x="3833640" y="422604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59" name="CustomShape 13"/>
          <p:cNvSpPr/>
          <p:nvPr/>
        </p:nvSpPr>
        <p:spPr>
          <a:xfrm>
            <a:off x="1271520" y="4098960"/>
            <a:ext cx="7272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60" name="CustomShape 14"/>
          <p:cNvSpPr/>
          <p:nvPr/>
        </p:nvSpPr>
        <p:spPr>
          <a:xfrm>
            <a:off x="1851120" y="4759200"/>
            <a:ext cx="72720" cy="88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61" name="CustomShape 15"/>
          <p:cNvSpPr/>
          <p:nvPr/>
        </p:nvSpPr>
        <p:spPr>
          <a:xfrm>
            <a:off x="6073920" y="4748040"/>
            <a:ext cx="69480" cy="85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62" name="CustomShape 16"/>
          <p:cNvSpPr/>
          <p:nvPr/>
        </p:nvSpPr>
        <p:spPr>
          <a:xfrm>
            <a:off x="963720" y="3409920"/>
            <a:ext cx="11973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Venous return</a:t>
            </a:r>
            <a:endParaRPr/>
          </a:p>
        </p:txBody>
      </p:sp>
      <p:sp>
        <p:nvSpPr>
          <p:cNvPr id="363" name="CustomShape 17"/>
          <p:cNvSpPr/>
          <p:nvPr/>
        </p:nvSpPr>
        <p:spPr>
          <a:xfrm>
            <a:off x="1201320" y="1015920"/>
            <a:ext cx="7340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Exercise</a:t>
            </a:r>
            <a:endParaRPr/>
          </a:p>
        </p:txBody>
      </p:sp>
      <p:sp>
        <p:nvSpPr>
          <p:cNvPr id="364" name="CustomShape 18"/>
          <p:cNvSpPr/>
          <p:nvPr/>
        </p:nvSpPr>
        <p:spPr>
          <a:xfrm>
            <a:off x="2606040" y="3409920"/>
            <a:ext cx="25995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Contractility of cardiac muscle</a:t>
            </a:r>
            <a:endParaRPr/>
          </a:p>
        </p:txBody>
      </p:sp>
      <p:sp>
        <p:nvSpPr>
          <p:cNvPr id="365" name="CustomShape 19"/>
          <p:cNvSpPr/>
          <p:nvPr/>
        </p:nvSpPr>
        <p:spPr>
          <a:xfrm>
            <a:off x="4232520" y="1812960"/>
            <a:ext cx="1724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Sympathetic activity</a:t>
            </a:r>
            <a:endParaRPr/>
          </a:p>
        </p:txBody>
      </p:sp>
      <p:sp>
        <p:nvSpPr>
          <p:cNvPr id="366" name="CustomShape 20"/>
          <p:cNvSpPr/>
          <p:nvPr/>
        </p:nvSpPr>
        <p:spPr>
          <a:xfrm>
            <a:off x="7014240" y="1787400"/>
            <a:ext cx="14763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Parasympathetic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367" name="CustomShape 21"/>
          <p:cNvSpPr/>
          <p:nvPr/>
        </p:nvSpPr>
        <p:spPr>
          <a:xfrm>
            <a:off x="4217760" y="2584440"/>
            <a:ext cx="177048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Epinephrine in blood</a:t>
            </a:r>
            <a:endParaRPr/>
          </a:p>
        </p:txBody>
      </p:sp>
      <p:sp>
        <p:nvSpPr>
          <p:cNvPr id="368" name="CustomShape 22"/>
          <p:cNvSpPr/>
          <p:nvPr/>
        </p:nvSpPr>
        <p:spPr>
          <a:xfrm>
            <a:off x="1395360" y="4111560"/>
            <a:ext cx="3668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EDV</a:t>
            </a:r>
            <a:endParaRPr/>
          </a:p>
        </p:txBody>
      </p:sp>
      <p:sp>
        <p:nvSpPr>
          <p:cNvPr id="369" name="CustomShape 23"/>
          <p:cNvSpPr/>
          <p:nvPr/>
        </p:nvSpPr>
        <p:spPr>
          <a:xfrm>
            <a:off x="3944880" y="4111560"/>
            <a:ext cx="356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ESV</a:t>
            </a:r>
            <a:endParaRPr/>
          </a:p>
        </p:txBody>
      </p:sp>
      <p:sp>
        <p:nvSpPr>
          <p:cNvPr id="370" name="CustomShape 24"/>
          <p:cNvSpPr/>
          <p:nvPr/>
        </p:nvSpPr>
        <p:spPr>
          <a:xfrm>
            <a:off x="2022480" y="4762440"/>
            <a:ext cx="1717200" cy="21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Stroke volume (SV)</a:t>
            </a:r>
            <a:endParaRPr/>
          </a:p>
        </p:txBody>
      </p:sp>
      <p:sp>
        <p:nvSpPr>
          <p:cNvPr id="371" name="CustomShape 25"/>
          <p:cNvSpPr/>
          <p:nvPr/>
        </p:nvSpPr>
        <p:spPr>
          <a:xfrm>
            <a:off x="6260040" y="4764240"/>
            <a:ext cx="1371240" cy="21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Heart rate (HR)</a:t>
            </a:r>
            <a:endParaRPr/>
          </a:p>
        </p:txBody>
      </p:sp>
      <p:sp>
        <p:nvSpPr>
          <p:cNvPr id="372" name="CustomShape 26"/>
          <p:cNvSpPr/>
          <p:nvPr/>
        </p:nvSpPr>
        <p:spPr>
          <a:xfrm>
            <a:off x="3916440" y="5715000"/>
            <a:ext cx="2683440" cy="21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Cardiac output (CO = SV x HR</a:t>
            </a:r>
            <a:endParaRPr/>
          </a:p>
        </p:txBody>
      </p:sp>
      <p:sp>
        <p:nvSpPr>
          <p:cNvPr id="373" name="CustomShape 27"/>
          <p:cNvSpPr/>
          <p:nvPr/>
        </p:nvSpPr>
        <p:spPr>
          <a:xfrm>
            <a:off x="594360" y="1795320"/>
            <a:ext cx="253728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Activity of respiratory pump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(ventral body cavity pressure)</a:t>
            </a:r>
            <a:endParaRPr/>
          </a:p>
        </p:txBody>
      </p:sp>
      <p:sp>
        <p:nvSpPr>
          <p:cNvPr id="374" name="CustomShape 28"/>
          <p:cNvSpPr/>
          <p:nvPr/>
        </p:nvSpPr>
        <p:spPr>
          <a:xfrm>
            <a:off x="697320" y="2289240"/>
            <a:ext cx="223380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Activity of muscular pump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(skeletal muscles)</a:t>
            </a:r>
            <a:endParaRPr/>
          </a:p>
        </p:txBody>
      </p:sp>
      <p:sp>
        <p:nvSpPr>
          <p:cNvPr id="375" name="CustomShape 29"/>
          <p:cNvSpPr/>
          <p:nvPr/>
        </p:nvSpPr>
        <p:spPr>
          <a:xfrm>
            <a:off x="643680" y="2771640"/>
            <a:ext cx="25430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Sympathetic venoconstriction</a:t>
            </a:r>
            <a:endParaRPr/>
          </a:p>
        </p:txBody>
      </p:sp>
      <p:sp>
        <p:nvSpPr>
          <p:cNvPr id="376" name="CustomShape 30"/>
          <p:cNvSpPr/>
          <p:nvPr/>
        </p:nvSpPr>
        <p:spPr>
          <a:xfrm>
            <a:off x="4968000" y="1038240"/>
            <a:ext cx="33494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BP activates cardiac centers in medulla</a:t>
            </a:r>
            <a:endParaRPr/>
          </a:p>
        </p:txBody>
      </p:sp>
      <p:sp>
        <p:nvSpPr>
          <p:cNvPr id="377" name="CustomShape 31"/>
          <p:cNvSpPr/>
          <p:nvPr/>
        </p:nvSpPr>
        <p:spPr>
          <a:xfrm>
            <a:off x="698400" y="5275440"/>
            <a:ext cx="10695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378" name="CustomShape 32"/>
          <p:cNvSpPr/>
          <p:nvPr/>
        </p:nvSpPr>
        <p:spPr>
          <a:xfrm>
            <a:off x="698040" y="5742000"/>
            <a:ext cx="4658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379" name="CustomShape 33"/>
          <p:cNvSpPr/>
          <p:nvPr/>
        </p:nvSpPr>
        <p:spPr>
          <a:xfrm>
            <a:off x="695880" y="5506920"/>
            <a:ext cx="17082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380" name="Line 34"/>
          <p:cNvSpPr/>
          <p:nvPr/>
        </p:nvSpPr>
        <p:spPr>
          <a:xfrm flipV="1">
            <a:off x="3736800" y="5778360"/>
            <a:ext cx="1440" cy="133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1" name="Line 35"/>
          <p:cNvSpPr/>
          <p:nvPr/>
        </p:nvSpPr>
        <p:spPr>
          <a:xfrm flipV="1">
            <a:off x="577800" y="1852560"/>
            <a:ext cx="1440" cy="133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2" name="Line 36"/>
          <p:cNvSpPr/>
          <p:nvPr/>
        </p:nvSpPr>
        <p:spPr>
          <a:xfrm flipV="1">
            <a:off x="4159080" y="1885680"/>
            <a:ext cx="1440" cy="1335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3" name="Line 37"/>
          <p:cNvSpPr/>
          <p:nvPr/>
        </p:nvSpPr>
        <p:spPr>
          <a:xfrm>
            <a:off x="6972120" y="1800000"/>
            <a:ext cx="1440" cy="136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4" name="Line 38"/>
          <p:cNvSpPr/>
          <p:nvPr/>
        </p:nvSpPr>
        <p:spPr>
          <a:xfrm flipV="1">
            <a:off x="4140000" y="2647800"/>
            <a:ext cx="1440" cy="136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5" name="Line 39"/>
          <p:cNvSpPr/>
          <p:nvPr/>
        </p:nvSpPr>
        <p:spPr>
          <a:xfrm flipV="1">
            <a:off x="577800" y="2347560"/>
            <a:ext cx="1440" cy="136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6" name="Line 40"/>
          <p:cNvSpPr/>
          <p:nvPr/>
        </p:nvSpPr>
        <p:spPr>
          <a:xfrm flipV="1">
            <a:off x="577800" y="2839680"/>
            <a:ext cx="1440" cy="136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7" name="Line 41"/>
          <p:cNvSpPr/>
          <p:nvPr/>
        </p:nvSpPr>
        <p:spPr>
          <a:xfrm>
            <a:off x="4908240" y="1028520"/>
            <a:ext cx="1800" cy="136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8" name="Line 42"/>
          <p:cNvSpPr/>
          <p:nvPr/>
        </p:nvSpPr>
        <p:spPr>
          <a:xfrm flipV="1">
            <a:off x="901440" y="3487680"/>
            <a:ext cx="1800" cy="133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9" name="Line 43"/>
          <p:cNvSpPr/>
          <p:nvPr/>
        </p:nvSpPr>
        <p:spPr>
          <a:xfrm flipV="1">
            <a:off x="2520720" y="3490560"/>
            <a:ext cx="1800" cy="136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90" name="Line 44"/>
          <p:cNvSpPr/>
          <p:nvPr/>
        </p:nvSpPr>
        <p:spPr>
          <a:xfrm>
            <a:off x="3877920" y="4124160"/>
            <a:ext cx="1800" cy="133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91" name="Line 45"/>
          <p:cNvSpPr/>
          <p:nvPr/>
        </p:nvSpPr>
        <p:spPr>
          <a:xfrm flipV="1">
            <a:off x="1315800" y="4171680"/>
            <a:ext cx="1800" cy="1335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92" name="Line 46"/>
          <p:cNvSpPr/>
          <p:nvPr/>
        </p:nvSpPr>
        <p:spPr>
          <a:xfrm flipV="1">
            <a:off x="1895400" y="4832280"/>
            <a:ext cx="1440" cy="136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93" name="Line 47"/>
          <p:cNvSpPr/>
          <p:nvPr/>
        </p:nvSpPr>
        <p:spPr>
          <a:xfrm flipV="1">
            <a:off x="6118200" y="4821120"/>
            <a:ext cx="1440" cy="133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Control of Blood Pressure</a:t>
            </a:r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Short-term neural and hormonal controls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Counteract fluctuations in blood pressure by altering peripheral resistance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Long-term renal regulation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Counteracts fluctuations in blood pressure by altering blood volume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Neural Controls</a:t>
            </a:r>
            <a:endParaRPr/>
          </a:p>
        </p:txBody>
      </p:sp>
      <p:sp>
        <p:nvSpPr>
          <p:cNvPr id="3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Neural controls of peripheral resistance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Maintain MAP by altering blood vessel diameter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Alter blood distribution in response to specific demands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Neural Controls</a:t>
            </a:r>
            <a:endParaRPr/>
          </a:p>
        </p:txBody>
      </p:sp>
      <p:sp>
        <p:nvSpPr>
          <p:cNvPr id="3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Neural controls operate via reflex arcs that involve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Baroreceptors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Vasomotor centers and vasomotor fibers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Vascular smooth muscle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Chemoreceptor-Initiated Reflexes </a:t>
            </a:r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Chemoreceptors are located in the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Carotid sinus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Aortic arch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Large arteries of the neck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Chemoreceptor-Initiated Reflexes </a:t>
            </a:r>
            <a:endParaRPr/>
          </a:p>
        </p:txBody>
      </p:sp>
      <p:sp>
        <p:nvSpPr>
          <p:cNvPr id="4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Chemoreceptors respond to rise in CO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, drop in pH or O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Increase blood pressure via the vasomotor center and the cardioacceleratory center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Are more important in the regulation of respiratory rate (Chapter 22)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19.1b</a:t>
            </a:r>
            <a:endParaRPr/>
          </a:p>
        </p:txBody>
      </p:sp>
      <p:pic>
        <p:nvPicPr>
          <p:cNvPr id="12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8120" y="495360"/>
            <a:ext cx="8267400" cy="5866920"/>
          </a:xfrm>
          <a:prstGeom prst="rect">
            <a:avLst/>
          </a:prstGeom>
          <a:ln w="9360"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1704960" y="1003320"/>
            <a:ext cx="1593360" cy="355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8" name="CustomShape 3"/>
          <p:cNvSpPr/>
          <p:nvPr/>
        </p:nvSpPr>
        <p:spPr>
          <a:xfrm>
            <a:off x="1752480" y="1251000"/>
            <a:ext cx="1545840" cy="285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9" name="CustomShape 4"/>
          <p:cNvSpPr/>
          <p:nvPr/>
        </p:nvSpPr>
        <p:spPr>
          <a:xfrm>
            <a:off x="1828800" y="1565280"/>
            <a:ext cx="1476000" cy="288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0" name="CustomShape 5"/>
          <p:cNvSpPr/>
          <p:nvPr/>
        </p:nvSpPr>
        <p:spPr>
          <a:xfrm>
            <a:off x="2079720" y="1898640"/>
            <a:ext cx="1225080" cy="279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1" name="CustomShape 6"/>
          <p:cNvSpPr/>
          <p:nvPr/>
        </p:nvSpPr>
        <p:spPr>
          <a:xfrm>
            <a:off x="2127240" y="2692440"/>
            <a:ext cx="1180800" cy="82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" name="CustomShape 7"/>
          <p:cNvSpPr/>
          <p:nvPr/>
        </p:nvSpPr>
        <p:spPr>
          <a:xfrm>
            <a:off x="2355840" y="3016080"/>
            <a:ext cx="948960" cy="110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" name="Line 8"/>
          <p:cNvSpPr/>
          <p:nvPr/>
        </p:nvSpPr>
        <p:spPr>
          <a:xfrm flipV="1">
            <a:off x="1311120" y="4572000"/>
            <a:ext cx="1440" cy="1965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4" name="Line 9"/>
          <p:cNvSpPr/>
          <p:nvPr/>
        </p:nvSpPr>
        <p:spPr>
          <a:xfrm flipV="1">
            <a:off x="7165800" y="4441680"/>
            <a:ext cx="1440" cy="260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5" name="Line 10"/>
          <p:cNvSpPr/>
          <p:nvPr/>
        </p:nvSpPr>
        <p:spPr>
          <a:xfrm flipH="1">
            <a:off x="7483320" y="1035000"/>
            <a:ext cx="345960" cy="13777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6" name="CustomShape 11"/>
          <p:cNvSpPr/>
          <p:nvPr/>
        </p:nvSpPr>
        <p:spPr>
          <a:xfrm>
            <a:off x="4857840" y="984240"/>
            <a:ext cx="1885680" cy="84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7" name="CustomShape 12"/>
          <p:cNvSpPr/>
          <p:nvPr/>
        </p:nvSpPr>
        <p:spPr>
          <a:xfrm>
            <a:off x="5715000" y="1238400"/>
            <a:ext cx="945720" cy="815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8" name="CustomShape 13"/>
          <p:cNvSpPr/>
          <p:nvPr/>
        </p:nvSpPr>
        <p:spPr>
          <a:xfrm>
            <a:off x="5086440" y="1898640"/>
            <a:ext cx="1488600" cy="622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9" name="CustomShape 14"/>
          <p:cNvSpPr/>
          <p:nvPr/>
        </p:nvSpPr>
        <p:spPr>
          <a:xfrm>
            <a:off x="5276880" y="3032280"/>
            <a:ext cx="1155240" cy="95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0" name="Line 15"/>
          <p:cNvSpPr/>
          <p:nvPr/>
        </p:nvSpPr>
        <p:spPr>
          <a:xfrm flipH="1">
            <a:off x="5543280" y="5609880"/>
            <a:ext cx="628920" cy="1778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1" name="CustomShape 16"/>
          <p:cNvSpPr/>
          <p:nvPr/>
        </p:nvSpPr>
        <p:spPr>
          <a:xfrm>
            <a:off x="4603680" y="4317840"/>
            <a:ext cx="685440" cy="644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2" name="Line 17"/>
          <p:cNvSpPr/>
          <p:nvPr/>
        </p:nvSpPr>
        <p:spPr>
          <a:xfrm flipH="1">
            <a:off x="5841720" y="5397480"/>
            <a:ext cx="482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3" name="Line 18"/>
          <p:cNvSpPr/>
          <p:nvPr/>
        </p:nvSpPr>
        <p:spPr>
          <a:xfrm flipH="1">
            <a:off x="5898960" y="5609880"/>
            <a:ext cx="4287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4" name="Line 19"/>
          <p:cNvSpPr/>
          <p:nvPr/>
        </p:nvSpPr>
        <p:spPr>
          <a:xfrm flipH="1" flipV="1">
            <a:off x="4587840" y="4749480"/>
            <a:ext cx="555480" cy="212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45" name="CustomShape 20"/>
          <p:cNvSpPr/>
          <p:nvPr/>
        </p:nvSpPr>
        <p:spPr>
          <a:xfrm>
            <a:off x="7223040" y="1035000"/>
            <a:ext cx="837720" cy="12474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46" name="CustomShape 21"/>
          <p:cNvSpPr/>
          <p:nvPr/>
        </p:nvSpPr>
        <p:spPr>
          <a:xfrm>
            <a:off x="3327120" y="1774800"/>
            <a:ext cx="2223000" cy="76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Tunica media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(smooth muscle and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elastic fibers)</a:t>
            </a:r>
            <a:endParaRPr/>
          </a:p>
        </p:txBody>
      </p:sp>
      <p:sp>
        <p:nvSpPr>
          <p:cNvPr id="147" name="CustomShape 22"/>
          <p:cNvSpPr/>
          <p:nvPr/>
        </p:nvSpPr>
        <p:spPr>
          <a:xfrm>
            <a:off x="3389760" y="2914560"/>
            <a:ext cx="17672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Tunica externa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(collagen fibers)</a:t>
            </a:r>
            <a:endParaRPr/>
          </a:p>
        </p:txBody>
      </p:sp>
      <p:sp>
        <p:nvSpPr>
          <p:cNvPr id="148" name="CustomShape 23"/>
          <p:cNvSpPr/>
          <p:nvPr/>
        </p:nvSpPr>
        <p:spPr>
          <a:xfrm>
            <a:off x="930600" y="4756320"/>
            <a:ext cx="7509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149" name="CustomShape 24"/>
          <p:cNvSpPr/>
          <p:nvPr/>
        </p:nvSpPr>
        <p:spPr>
          <a:xfrm>
            <a:off x="6835320" y="4680000"/>
            <a:ext cx="749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Vein</a:t>
            </a:r>
            <a:endParaRPr/>
          </a:p>
        </p:txBody>
      </p:sp>
      <p:sp>
        <p:nvSpPr>
          <p:cNvPr id="150" name="CustomShape 25"/>
          <p:cNvSpPr/>
          <p:nvPr/>
        </p:nvSpPr>
        <p:spPr>
          <a:xfrm>
            <a:off x="3327120" y="1438200"/>
            <a:ext cx="23878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Internal elastic lamina</a:t>
            </a:r>
            <a:endParaRPr/>
          </a:p>
        </p:txBody>
      </p:sp>
      <p:sp>
        <p:nvSpPr>
          <p:cNvPr id="151" name="CustomShape 26"/>
          <p:cNvSpPr/>
          <p:nvPr/>
        </p:nvSpPr>
        <p:spPr>
          <a:xfrm>
            <a:off x="3327480" y="2565360"/>
            <a:ext cx="2463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External elastic lamina</a:t>
            </a:r>
            <a:endParaRPr/>
          </a:p>
        </p:txBody>
      </p:sp>
      <p:sp>
        <p:nvSpPr>
          <p:cNvPr id="152" name="CustomShape 27"/>
          <p:cNvSpPr/>
          <p:nvPr/>
        </p:nvSpPr>
        <p:spPr>
          <a:xfrm>
            <a:off x="8102880" y="873000"/>
            <a:ext cx="583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153" name="CustomShape 28"/>
          <p:cNvSpPr/>
          <p:nvPr/>
        </p:nvSpPr>
        <p:spPr>
          <a:xfrm>
            <a:off x="468360" y="6070680"/>
            <a:ext cx="32580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54" name="CustomShape 29"/>
          <p:cNvSpPr/>
          <p:nvPr/>
        </p:nvSpPr>
        <p:spPr>
          <a:xfrm>
            <a:off x="6342120" y="5495760"/>
            <a:ext cx="1805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Endothelial cells</a:t>
            </a:r>
            <a:endParaRPr/>
          </a:p>
        </p:txBody>
      </p:sp>
      <p:sp>
        <p:nvSpPr>
          <p:cNvPr id="155" name="CustomShape 30"/>
          <p:cNvSpPr/>
          <p:nvPr/>
        </p:nvSpPr>
        <p:spPr>
          <a:xfrm>
            <a:off x="6345000" y="5251320"/>
            <a:ext cx="2308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Basement membrane</a:t>
            </a:r>
            <a:endParaRPr/>
          </a:p>
        </p:txBody>
      </p:sp>
      <p:sp>
        <p:nvSpPr>
          <p:cNvPr id="156" name="CustomShape 31"/>
          <p:cNvSpPr/>
          <p:nvPr/>
        </p:nvSpPr>
        <p:spPr>
          <a:xfrm>
            <a:off x="5311800" y="4822920"/>
            <a:ext cx="9648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network</a:t>
            </a:r>
            <a:endParaRPr/>
          </a:p>
        </p:txBody>
      </p:sp>
      <p:sp>
        <p:nvSpPr>
          <p:cNvPr id="157" name="CustomShape 32"/>
          <p:cNvSpPr/>
          <p:nvPr/>
        </p:nvSpPr>
        <p:spPr>
          <a:xfrm>
            <a:off x="4029480" y="6067440"/>
            <a:ext cx="10083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Capillary</a:t>
            </a:r>
            <a:endParaRPr/>
          </a:p>
        </p:txBody>
      </p:sp>
      <p:sp>
        <p:nvSpPr>
          <p:cNvPr id="158" name="CustomShape 33"/>
          <p:cNvSpPr/>
          <p:nvPr/>
        </p:nvSpPr>
        <p:spPr>
          <a:xfrm>
            <a:off x="3422880" y="590400"/>
            <a:ext cx="1523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Tunica intima</a:t>
            </a:r>
            <a:endParaRPr/>
          </a:p>
        </p:txBody>
      </p:sp>
      <p:sp>
        <p:nvSpPr>
          <p:cNvPr id="159" name="CustomShape 34"/>
          <p:cNvSpPr/>
          <p:nvPr/>
        </p:nvSpPr>
        <p:spPr>
          <a:xfrm>
            <a:off x="3323520" y="876240"/>
            <a:ext cx="15310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Endothelium</a:t>
            </a:r>
            <a:endParaRPr/>
          </a:p>
        </p:txBody>
      </p:sp>
      <p:sp>
        <p:nvSpPr>
          <p:cNvPr id="160" name="CustomShape 35"/>
          <p:cNvSpPr/>
          <p:nvPr/>
        </p:nvSpPr>
        <p:spPr>
          <a:xfrm>
            <a:off x="3323880" y="1117440"/>
            <a:ext cx="2381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Subendothelial layer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Influence of Higher Brain Centers</a:t>
            </a:r>
            <a:endParaRPr/>
          </a:p>
        </p:txBody>
      </p:sp>
      <p:sp>
        <p:nvSpPr>
          <p:cNvPr id="4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Reflexes that regulate BP are integrated in the medulla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Higher brain centers (cortex and hypothalamus) can modify BP via relays to medullary centers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Hormonal Controls</a:t>
            </a:r>
            <a:endParaRPr/>
          </a:p>
        </p:txBody>
      </p:sp>
      <p:sp>
        <p:nvSpPr>
          <p:cNvPr id="4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Adrenal medulla hormones norepinephrine (NE) and epinephrine cause generalized vasoconstriction and increase cardiac output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Angiotensin II, generated by kidney release of renin, causes vasoconstriction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Short-Term Mechanisms: Hormonal Controls</a:t>
            </a:r>
            <a:endParaRPr/>
          </a:p>
        </p:txBody>
      </p:sp>
      <p:sp>
        <p:nvSpPr>
          <p:cNvPr id="4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Atrial natriuretic peptide causes blood volume and blood pressure to decline, causes generalized vasodilation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Antidiuretic hormone (ADH)(vasopressin) causes intense vasoconstriction in cases of extremely low BP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Long-Term Mechanisms: Renal Regulation</a:t>
            </a:r>
            <a:endParaRPr/>
          </a:p>
        </p:txBody>
      </p:sp>
      <p:sp>
        <p:nvSpPr>
          <p:cNvPr id="4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Baroreceptors quickly adapt to chronic high or low BP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Long-term mechanisms step in to control BP by altering blood volume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Kidneys act directly and indirectly to regulate arterial blood pressure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Direct renal mechanism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Indirect renal (renin-angiotensin) mechanism 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Direct Renal Mechanism</a:t>
            </a:r>
            <a:endParaRPr/>
          </a:p>
        </p:txBody>
      </p:sp>
      <p:sp>
        <p:nvSpPr>
          <p:cNvPr id="4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Alters blood volume independently of hormones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Increased BP or blood volume causes the kidneys to eliminate more urine, thus reducing BP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Decreased BP or blood volume causes the kidneys to conserve water, and BP rises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Indirect Mechanism</a:t>
            </a:r>
            <a:endParaRPr/>
          </a:p>
        </p:txBody>
      </p:sp>
      <p:sp>
        <p:nvSpPr>
          <p:cNvPr id="4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renin-angiotensin mechanism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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Arterial blood pressure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release of renin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Renin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production of angiotensin II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II is a potent vasoconstrictor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II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aldosterone secretion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Aldosterone </a:t>
            </a:r>
            <a:r>
              <a:rPr lang="en-US" sz="24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renal reabsorption of 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and </a:t>
            </a:r>
            <a:r>
              <a:rPr lang="en-US" sz="2400">
                <a:solidFill>
                  <a:srgbClr val="000000"/>
                </a:solidFill>
                <a:latin typeface="Symbol"/>
                <a:ea typeface="ＭＳ Ｐゴシック"/>
              </a:rPr>
              <a:t>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urine formation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II stimulates ADH release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19.10</a:t>
            </a:r>
            <a:endParaRPr/>
          </a:p>
        </p:txBody>
      </p:sp>
      <p:pic>
        <p:nvPicPr>
          <p:cNvPr id="41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47840"/>
            <a:ext cx="8229240" cy="5962320"/>
          </a:xfrm>
          <a:prstGeom prst="rect">
            <a:avLst/>
          </a:prstGeom>
          <a:ln w="9360">
            <a:noFill/>
          </a:ln>
        </p:spPr>
      </p:pic>
      <p:sp>
        <p:nvSpPr>
          <p:cNvPr id="418" name="CustomShape 2"/>
          <p:cNvSpPr/>
          <p:nvPr/>
        </p:nvSpPr>
        <p:spPr>
          <a:xfrm>
            <a:off x="5045040" y="3122640"/>
            <a:ext cx="396360" cy="5364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419" name="CustomShape 3"/>
          <p:cNvSpPr/>
          <p:nvPr/>
        </p:nvSpPr>
        <p:spPr>
          <a:xfrm>
            <a:off x="3554280" y="64296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20" name="CustomShape 4"/>
          <p:cNvSpPr/>
          <p:nvPr/>
        </p:nvSpPr>
        <p:spPr>
          <a:xfrm>
            <a:off x="3717000" y="547560"/>
            <a:ext cx="116712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Arterial pressure</a:t>
            </a:r>
            <a:endParaRPr/>
          </a:p>
        </p:txBody>
      </p:sp>
      <p:sp>
        <p:nvSpPr>
          <p:cNvPr id="421" name="CustomShape 5"/>
          <p:cNvSpPr/>
          <p:nvPr/>
        </p:nvSpPr>
        <p:spPr>
          <a:xfrm>
            <a:off x="4672800" y="1220760"/>
            <a:ext cx="9568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Baroreceptors</a:t>
            </a:r>
            <a:endParaRPr/>
          </a:p>
        </p:txBody>
      </p:sp>
      <p:sp>
        <p:nvSpPr>
          <p:cNvPr id="422" name="CustomShape 6"/>
          <p:cNvSpPr/>
          <p:nvPr/>
        </p:nvSpPr>
        <p:spPr>
          <a:xfrm>
            <a:off x="5196960" y="826920"/>
            <a:ext cx="154188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Indirect renal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mechanism (hormonal)</a:t>
            </a:r>
            <a:endParaRPr/>
          </a:p>
        </p:txBody>
      </p:sp>
      <p:sp>
        <p:nvSpPr>
          <p:cNvPr id="423" name="CustomShape 7"/>
          <p:cNvSpPr/>
          <p:nvPr/>
        </p:nvSpPr>
        <p:spPr>
          <a:xfrm>
            <a:off x="3433320" y="846000"/>
            <a:ext cx="77220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Direct renal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mechanism</a:t>
            </a:r>
            <a:endParaRPr/>
          </a:p>
        </p:txBody>
      </p:sp>
      <p:sp>
        <p:nvSpPr>
          <p:cNvPr id="424" name="Line 8"/>
          <p:cNvSpPr/>
          <p:nvPr/>
        </p:nvSpPr>
        <p:spPr>
          <a:xfrm>
            <a:off x="3585960" y="569880"/>
            <a:ext cx="144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5" name="CustomShape 9"/>
          <p:cNvSpPr/>
          <p:nvPr/>
        </p:nvSpPr>
        <p:spPr>
          <a:xfrm>
            <a:off x="4318560" y="1668600"/>
            <a:ext cx="162288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Sympathetic stimulation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promotes renin release</a:t>
            </a:r>
            <a:endParaRPr/>
          </a:p>
        </p:txBody>
      </p:sp>
      <p:sp>
        <p:nvSpPr>
          <p:cNvPr id="426" name="CustomShape 10"/>
          <p:cNvSpPr/>
          <p:nvPr/>
        </p:nvSpPr>
        <p:spPr>
          <a:xfrm>
            <a:off x="3949560" y="2282760"/>
            <a:ext cx="46620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427" name="CustomShape 11"/>
          <p:cNvSpPr/>
          <p:nvPr/>
        </p:nvSpPr>
        <p:spPr>
          <a:xfrm>
            <a:off x="4665600" y="2754360"/>
            <a:ext cx="91116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Renin release</a:t>
            </a:r>
            <a:endParaRPr/>
          </a:p>
        </p:txBody>
      </p:sp>
      <p:sp>
        <p:nvSpPr>
          <p:cNvPr id="428" name="CustomShape 12"/>
          <p:cNvSpPr/>
          <p:nvPr/>
        </p:nvSpPr>
        <p:spPr>
          <a:xfrm>
            <a:off x="5456520" y="3052800"/>
            <a:ext cx="161676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catalyzes cascade,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231f20"/>
                </a:solidFill>
                <a:latin typeface="Arial"/>
              </a:rPr>
              <a:t>resulting in formation of</a:t>
            </a:r>
            <a:endParaRPr/>
          </a:p>
        </p:txBody>
      </p:sp>
      <p:sp>
        <p:nvSpPr>
          <p:cNvPr id="429" name="Line 13"/>
          <p:cNvSpPr/>
          <p:nvPr/>
        </p:nvSpPr>
        <p:spPr>
          <a:xfrm>
            <a:off x="5022720" y="549900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30" name="CustomShape 14"/>
          <p:cNvSpPr/>
          <p:nvPr/>
        </p:nvSpPr>
        <p:spPr>
          <a:xfrm>
            <a:off x="4991040" y="5568840"/>
            <a:ext cx="4716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31" name="CustomShape 15"/>
          <p:cNvSpPr/>
          <p:nvPr/>
        </p:nvSpPr>
        <p:spPr>
          <a:xfrm>
            <a:off x="3422520" y="53640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32" name="Line 16"/>
          <p:cNvSpPr/>
          <p:nvPr/>
        </p:nvSpPr>
        <p:spPr>
          <a:xfrm flipV="1">
            <a:off x="4227480" y="6180120"/>
            <a:ext cx="1440" cy="9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33" name="CustomShape 17"/>
          <p:cNvSpPr/>
          <p:nvPr/>
        </p:nvSpPr>
        <p:spPr>
          <a:xfrm>
            <a:off x="4195800" y="612936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34" name="Line 18"/>
          <p:cNvSpPr/>
          <p:nvPr/>
        </p:nvSpPr>
        <p:spPr>
          <a:xfrm flipV="1">
            <a:off x="4292280" y="4694040"/>
            <a:ext cx="1800" cy="795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35" name="CustomShape 19"/>
          <p:cNvSpPr/>
          <p:nvPr/>
        </p:nvSpPr>
        <p:spPr>
          <a:xfrm>
            <a:off x="4260960" y="46432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36" name="Line 20"/>
          <p:cNvSpPr/>
          <p:nvPr/>
        </p:nvSpPr>
        <p:spPr>
          <a:xfrm flipV="1">
            <a:off x="5368680" y="4694040"/>
            <a:ext cx="1800" cy="730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37" name="CustomShape 21"/>
          <p:cNvSpPr/>
          <p:nvPr/>
        </p:nvSpPr>
        <p:spPr>
          <a:xfrm>
            <a:off x="5337000" y="46432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38" name="CustomShape 22"/>
          <p:cNvSpPr/>
          <p:nvPr/>
        </p:nvSpPr>
        <p:spPr>
          <a:xfrm>
            <a:off x="4177800" y="3913200"/>
            <a:ext cx="821160" cy="502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ADH release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by posterior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pituitary</a:t>
            </a:r>
            <a:endParaRPr/>
          </a:p>
        </p:txBody>
      </p:sp>
      <p:sp>
        <p:nvSpPr>
          <p:cNvPr id="439" name="CustomShape 23"/>
          <p:cNvSpPr/>
          <p:nvPr/>
        </p:nvSpPr>
        <p:spPr>
          <a:xfrm>
            <a:off x="5149440" y="3902040"/>
            <a:ext cx="958320" cy="502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Aldosterone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secretion by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adrenal cortex</a:t>
            </a:r>
            <a:endParaRPr/>
          </a:p>
        </p:txBody>
      </p:sp>
      <p:sp>
        <p:nvSpPr>
          <p:cNvPr id="440" name="CustomShape 24"/>
          <p:cNvSpPr/>
          <p:nvPr/>
        </p:nvSpPr>
        <p:spPr>
          <a:xfrm>
            <a:off x="4116960" y="4640400"/>
            <a:ext cx="856080" cy="502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Water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reabsorption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by kidneys</a:t>
            </a:r>
            <a:endParaRPr/>
          </a:p>
        </p:txBody>
      </p:sp>
      <p:sp>
        <p:nvSpPr>
          <p:cNvPr id="441" name="CustomShape 25"/>
          <p:cNvSpPr/>
          <p:nvPr/>
        </p:nvSpPr>
        <p:spPr>
          <a:xfrm>
            <a:off x="3441960" y="5357880"/>
            <a:ext cx="10054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Blood volume</a:t>
            </a:r>
            <a:endParaRPr/>
          </a:p>
        </p:txBody>
      </p:sp>
      <p:sp>
        <p:nvSpPr>
          <p:cNvPr id="442" name="CustomShape 26"/>
          <p:cNvSpPr/>
          <p:nvPr/>
        </p:nvSpPr>
        <p:spPr>
          <a:xfrm>
            <a:off x="3243240" y="3922560"/>
            <a:ext cx="68076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Filtration</a:t>
            </a:r>
            <a:endParaRPr/>
          </a:p>
        </p:txBody>
      </p:sp>
      <p:sp>
        <p:nvSpPr>
          <p:cNvPr id="443" name="CustomShape 27"/>
          <p:cNvSpPr/>
          <p:nvPr/>
        </p:nvSpPr>
        <p:spPr>
          <a:xfrm>
            <a:off x="4340880" y="6121440"/>
            <a:ext cx="116712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Arterial pressure</a:t>
            </a:r>
            <a:endParaRPr/>
          </a:p>
        </p:txBody>
      </p:sp>
      <p:sp>
        <p:nvSpPr>
          <p:cNvPr id="444" name="CustomShape 28"/>
          <p:cNvSpPr/>
          <p:nvPr/>
        </p:nvSpPr>
        <p:spPr>
          <a:xfrm>
            <a:off x="4654080" y="3419640"/>
            <a:ext cx="92304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Angiotensin II</a:t>
            </a:r>
            <a:endParaRPr/>
          </a:p>
        </p:txBody>
      </p:sp>
      <p:sp>
        <p:nvSpPr>
          <p:cNvPr id="445" name="CustomShape 29"/>
          <p:cNvSpPr/>
          <p:nvPr/>
        </p:nvSpPr>
        <p:spPr>
          <a:xfrm>
            <a:off x="4894920" y="5313240"/>
            <a:ext cx="193680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Vasoconstriction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(   diameter of blood vessels)</a:t>
            </a:r>
            <a:endParaRPr/>
          </a:p>
        </p:txBody>
      </p:sp>
      <p:sp>
        <p:nvSpPr>
          <p:cNvPr id="446" name="CustomShape 30"/>
          <p:cNvSpPr/>
          <p:nvPr/>
        </p:nvSpPr>
        <p:spPr>
          <a:xfrm>
            <a:off x="5244120" y="4629240"/>
            <a:ext cx="856080" cy="502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Sodium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reabsorption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by kidneys</a:t>
            </a:r>
            <a:endParaRPr/>
          </a:p>
        </p:txBody>
      </p:sp>
      <p:sp>
        <p:nvSpPr>
          <p:cNvPr id="447" name="CustomShape 31"/>
          <p:cNvSpPr/>
          <p:nvPr/>
        </p:nvSpPr>
        <p:spPr>
          <a:xfrm>
            <a:off x="2238120" y="5810400"/>
            <a:ext cx="8866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448" name="CustomShape 32"/>
          <p:cNvSpPr/>
          <p:nvPr/>
        </p:nvSpPr>
        <p:spPr>
          <a:xfrm>
            <a:off x="2237760" y="6000840"/>
            <a:ext cx="14122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449" name="CustomShape 33"/>
          <p:cNvSpPr/>
          <p:nvPr/>
        </p:nvSpPr>
        <p:spPr>
          <a:xfrm>
            <a:off x="2238480" y="6194520"/>
            <a:ext cx="38700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450" name="Line 34"/>
          <p:cNvSpPr/>
          <p:nvPr/>
        </p:nvSpPr>
        <p:spPr>
          <a:xfrm flipV="1">
            <a:off x="3454200" y="541476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51" name="Line 35"/>
          <p:cNvSpPr/>
          <p:nvPr/>
        </p:nvSpPr>
        <p:spPr>
          <a:xfrm>
            <a:off x="3260520" y="393840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52" name="CustomShape 36"/>
          <p:cNvSpPr/>
          <p:nvPr/>
        </p:nvSpPr>
        <p:spPr>
          <a:xfrm>
            <a:off x="3228840" y="40086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19.11</a:t>
            </a:r>
            <a:endParaRPr/>
          </a:p>
        </p:txBody>
      </p:sp>
      <p:pic>
        <p:nvPicPr>
          <p:cNvPr id="45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2920" y="514440"/>
            <a:ext cx="8318160" cy="59623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2"/>
          <p:cNvSpPr/>
          <p:nvPr/>
        </p:nvSpPr>
        <p:spPr>
          <a:xfrm>
            <a:off x="479520" y="5778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56" name="Line 3"/>
          <p:cNvSpPr/>
          <p:nvPr/>
        </p:nvSpPr>
        <p:spPr>
          <a:xfrm flipV="1">
            <a:off x="510840" y="628560"/>
            <a:ext cx="180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57" name="CustomShape 4"/>
          <p:cNvSpPr/>
          <p:nvPr/>
        </p:nvSpPr>
        <p:spPr>
          <a:xfrm>
            <a:off x="528120" y="577800"/>
            <a:ext cx="798120" cy="838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Activity of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muscular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pump and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respiratory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pump</a:t>
            </a:r>
            <a:endParaRPr/>
          </a:p>
        </p:txBody>
      </p:sp>
      <p:sp>
        <p:nvSpPr>
          <p:cNvPr id="458" name="CustomShape 5"/>
          <p:cNvSpPr/>
          <p:nvPr/>
        </p:nvSpPr>
        <p:spPr>
          <a:xfrm>
            <a:off x="1506600" y="6904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59" name="Line 6"/>
          <p:cNvSpPr/>
          <p:nvPr/>
        </p:nvSpPr>
        <p:spPr>
          <a:xfrm>
            <a:off x="1538280" y="620640"/>
            <a:ext cx="144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60" name="CustomShape 7"/>
          <p:cNvSpPr/>
          <p:nvPr/>
        </p:nvSpPr>
        <p:spPr>
          <a:xfrm>
            <a:off x="1575000" y="579600"/>
            <a:ext cx="5788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of ANP</a:t>
            </a:r>
            <a:endParaRPr/>
          </a:p>
        </p:txBody>
      </p:sp>
      <p:sp>
        <p:nvSpPr>
          <p:cNvPr id="461" name="CustomShape 8"/>
          <p:cNvSpPr/>
          <p:nvPr/>
        </p:nvSpPr>
        <p:spPr>
          <a:xfrm>
            <a:off x="2638440" y="546120"/>
            <a:ext cx="109512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Fluid loss from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hemorrhage,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excessive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sweating</a:t>
            </a:r>
            <a:endParaRPr/>
          </a:p>
        </p:txBody>
      </p:sp>
      <p:sp>
        <p:nvSpPr>
          <p:cNvPr id="462" name="CustomShape 9"/>
          <p:cNvSpPr/>
          <p:nvPr/>
        </p:nvSpPr>
        <p:spPr>
          <a:xfrm>
            <a:off x="3858840" y="546120"/>
            <a:ext cx="125100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Crisis stressors: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exercise, trauma,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body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temperature</a:t>
            </a:r>
            <a:endParaRPr/>
          </a:p>
        </p:txBody>
      </p:sp>
      <p:sp>
        <p:nvSpPr>
          <p:cNvPr id="463" name="CustomShape 10"/>
          <p:cNvSpPr/>
          <p:nvPr/>
        </p:nvSpPr>
        <p:spPr>
          <a:xfrm>
            <a:off x="4241880" y="93024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64" name="Line 11"/>
          <p:cNvSpPr/>
          <p:nvPr/>
        </p:nvSpPr>
        <p:spPr>
          <a:xfrm flipV="1">
            <a:off x="4262400" y="981000"/>
            <a:ext cx="144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65" name="CustomShape 12"/>
          <p:cNvSpPr/>
          <p:nvPr/>
        </p:nvSpPr>
        <p:spPr>
          <a:xfrm>
            <a:off x="5270400" y="157464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66" name="Line 13"/>
          <p:cNvSpPr/>
          <p:nvPr/>
        </p:nvSpPr>
        <p:spPr>
          <a:xfrm>
            <a:off x="5302080" y="150156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67" name="CustomShape 14"/>
          <p:cNvSpPr/>
          <p:nvPr/>
        </p:nvSpPr>
        <p:spPr>
          <a:xfrm>
            <a:off x="5240160" y="557280"/>
            <a:ext cx="1036440" cy="1095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Bloodborne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chemicals: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epinephrine,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NE, ADH,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angiotensin II;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ANP release</a:t>
            </a:r>
            <a:endParaRPr/>
          </a:p>
        </p:txBody>
      </p:sp>
      <p:sp>
        <p:nvSpPr>
          <p:cNvPr id="468" name="CustomShape 15"/>
          <p:cNvSpPr/>
          <p:nvPr/>
        </p:nvSpPr>
        <p:spPr>
          <a:xfrm>
            <a:off x="7675560" y="6652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69" name="Line 16"/>
          <p:cNvSpPr/>
          <p:nvPr/>
        </p:nvSpPr>
        <p:spPr>
          <a:xfrm flipV="1">
            <a:off x="7707240" y="71244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0" name="CustomShape 17"/>
          <p:cNvSpPr/>
          <p:nvPr/>
        </p:nvSpPr>
        <p:spPr>
          <a:xfrm>
            <a:off x="7757280" y="646200"/>
            <a:ext cx="712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Body size</a:t>
            </a:r>
            <a:endParaRPr/>
          </a:p>
        </p:txBody>
      </p:sp>
      <p:sp>
        <p:nvSpPr>
          <p:cNvPr id="471" name="CustomShape 18"/>
          <p:cNvSpPr/>
          <p:nvPr/>
        </p:nvSpPr>
        <p:spPr>
          <a:xfrm>
            <a:off x="1247760" y="168444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72" name="Line 19"/>
          <p:cNvSpPr/>
          <p:nvPr/>
        </p:nvSpPr>
        <p:spPr>
          <a:xfrm flipV="1">
            <a:off x="1279440" y="173484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3" name="CustomShape 20"/>
          <p:cNvSpPr/>
          <p:nvPr/>
        </p:nvSpPr>
        <p:spPr>
          <a:xfrm>
            <a:off x="2548080" y="19890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74" name="Line 21"/>
          <p:cNvSpPr/>
          <p:nvPr/>
        </p:nvSpPr>
        <p:spPr>
          <a:xfrm>
            <a:off x="2579400" y="1919160"/>
            <a:ext cx="180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5" name="CustomShape 22"/>
          <p:cNvSpPr/>
          <p:nvPr/>
        </p:nvSpPr>
        <p:spPr>
          <a:xfrm>
            <a:off x="2604960" y="18208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76" name="Line 23"/>
          <p:cNvSpPr/>
          <p:nvPr/>
        </p:nvSpPr>
        <p:spPr>
          <a:xfrm>
            <a:off x="2636640" y="1747800"/>
            <a:ext cx="144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7" name="CustomShape 24"/>
          <p:cNvSpPr/>
          <p:nvPr/>
        </p:nvSpPr>
        <p:spPr>
          <a:xfrm>
            <a:off x="3970440" y="18432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78" name="Line 25"/>
          <p:cNvSpPr/>
          <p:nvPr/>
        </p:nvSpPr>
        <p:spPr>
          <a:xfrm>
            <a:off x="4001760" y="1769760"/>
            <a:ext cx="180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9" name="CustomShape 26"/>
          <p:cNvSpPr/>
          <p:nvPr/>
        </p:nvSpPr>
        <p:spPr>
          <a:xfrm>
            <a:off x="4821120" y="18432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80" name="Line 27"/>
          <p:cNvSpPr/>
          <p:nvPr/>
        </p:nvSpPr>
        <p:spPr>
          <a:xfrm>
            <a:off x="4852800" y="176976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1" name="CustomShape 28"/>
          <p:cNvSpPr/>
          <p:nvPr/>
        </p:nvSpPr>
        <p:spPr>
          <a:xfrm>
            <a:off x="4375080" y="194796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82" name="Line 29"/>
          <p:cNvSpPr/>
          <p:nvPr/>
        </p:nvSpPr>
        <p:spPr>
          <a:xfrm flipV="1">
            <a:off x="4406760" y="199836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3" name="CustomShape 30"/>
          <p:cNvSpPr/>
          <p:nvPr/>
        </p:nvSpPr>
        <p:spPr>
          <a:xfrm>
            <a:off x="1233000" y="1655640"/>
            <a:ext cx="114732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Conservation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of 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water by kidney</a:t>
            </a:r>
            <a:endParaRPr/>
          </a:p>
        </p:txBody>
      </p:sp>
      <p:sp>
        <p:nvSpPr>
          <p:cNvPr id="484" name="CustomShape 31"/>
          <p:cNvSpPr/>
          <p:nvPr/>
        </p:nvSpPr>
        <p:spPr>
          <a:xfrm>
            <a:off x="2633760" y="1722600"/>
            <a:ext cx="11199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volume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pressure</a:t>
            </a:r>
            <a:endParaRPr/>
          </a:p>
        </p:txBody>
      </p:sp>
      <p:sp>
        <p:nvSpPr>
          <p:cNvPr id="485" name="CustomShape 32"/>
          <p:cNvSpPr/>
          <p:nvPr/>
        </p:nvSpPr>
        <p:spPr>
          <a:xfrm>
            <a:off x="4048920" y="1741320"/>
            <a:ext cx="1058760" cy="41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pH,   O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86" name="CustomShape 33"/>
          <p:cNvSpPr/>
          <p:nvPr/>
        </p:nvSpPr>
        <p:spPr>
          <a:xfrm>
            <a:off x="6404040" y="579600"/>
            <a:ext cx="11440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Dehydration,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high hematocrit</a:t>
            </a:r>
            <a:endParaRPr/>
          </a:p>
        </p:txBody>
      </p:sp>
      <p:sp>
        <p:nvSpPr>
          <p:cNvPr id="487" name="CustomShape 34"/>
          <p:cNvSpPr/>
          <p:nvPr/>
        </p:nvSpPr>
        <p:spPr>
          <a:xfrm>
            <a:off x="1530360" y="26128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88" name="Line 35"/>
          <p:cNvSpPr/>
          <p:nvPr/>
        </p:nvSpPr>
        <p:spPr>
          <a:xfrm flipV="1">
            <a:off x="1562040" y="266364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9" name="CustomShape 36"/>
          <p:cNvSpPr/>
          <p:nvPr/>
        </p:nvSpPr>
        <p:spPr>
          <a:xfrm>
            <a:off x="1544040" y="2590920"/>
            <a:ext cx="5346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volume</a:t>
            </a:r>
            <a:endParaRPr/>
          </a:p>
        </p:txBody>
      </p:sp>
      <p:sp>
        <p:nvSpPr>
          <p:cNvPr id="490" name="CustomShape 37"/>
          <p:cNvSpPr/>
          <p:nvPr/>
        </p:nvSpPr>
        <p:spPr>
          <a:xfrm>
            <a:off x="2654640" y="2600280"/>
            <a:ext cx="10436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Baroreceptors</a:t>
            </a:r>
            <a:endParaRPr/>
          </a:p>
        </p:txBody>
      </p:sp>
      <p:sp>
        <p:nvSpPr>
          <p:cNvPr id="491" name="CustomShape 38"/>
          <p:cNvSpPr/>
          <p:nvPr/>
        </p:nvSpPr>
        <p:spPr>
          <a:xfrm>
            <a:off x="3985200" y="2600280"/>
            <a:ext cx="12128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Chemoreceptors</a:t>
            </a:r>
            <a:endParaRPr/>
          </a:p>
        </p:txBody>
      </p:sp>
      <p:sp>
        <p:nvSpPr>
          <p:cNvPr id="492" name="CustomShape 39"/>
          <p:cNvSpPr/>
          <p:nvPr/>
        </p:nvSpPr>
        <p:spPr>
          <a:xfrm>
            <a:off x="1487520" y="3324240"/>
            <a:ext cx="5040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93" name="Line 40"/>
          <p:cNvSpPr/>
          <p:nvPr/>
        </p:nvSpPr>
        <p:spPr>
          <a:xfrm flipV="1">
            <a:off x="1519200" y="3375000"/>
            <a:ext cx="1440" cy="9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4" name="CustomShape 41"/>
          <p:cNvSpPr/>
          <p:nvPr/>
        </p:nvSpPr>
        <p:spPr>
          <a:xfrm>
            <a:off x="1565280" y="3298680"/>
            <a:ext cx="5436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Venous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return</a:t>
            </a:r>
            <a:endParaRPr/>
          </a:p>
        </p:txBody>
      </p:sp>
      <p:sp>
        <p:nvSpPr>
          <p:cNvPr id="495" name="CustomShape 42"/>
          <p:cNvSpPr/>
          <p:nvPr/>
        </p:nvSpPr>
        <p:spPr>
          <a:xfrm>
            <a:off x="2588760" y="3321000"/>
            <a:ext cx="26344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Activation of vasomotor and cardiac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acceleration centers in brain stem</a:t>
            </a:r>
            <a:endParaRPr/>
          </a:p>
        </p:txBody>
      </p:sp>
      <p:sp>
        <p:nvSpPr>
          <p:cNvPr id="496" name="CustomShape 43"/>
          <p:cNvSpPr/>
          <p:nvPr/>
        </p:nvSpPr>
        <p:spPr>
          <a:xfrm>
            <a:off x="2897280" y="44830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97" name="Line 44"/>
          <p:cNvSpPr/>
          <p:nvPr/>
        </p:nvSpPr>
        <p:spPr>
          <a:xfrm flipV="1">
            <a:off x="2928600" y="4533840"/>
            <a:ext cx="1800" cy="9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8" name="CustomShape 45"/>
          <p:cNvSpPr/>
          <p:nvPr/>
        </p:nvSpPr>
        <p:spPr>
          <a:xfrm>
            <a:off x="1636560" y="447660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99" name="Line 46"/>
          <p:cNvSpPr/>
          <p:nvPr/>
        </p:nvSpPr>
        <p:spPr>
          <a:xfrm flipV="1">
            <a:off x="1668240" y="4527360"/>
            <a:ext cx="180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00" name="CustomShape 47"/>
          <p:cNvSpPr/>
          <p:nvPr/>
        </p:nvSpPr>
        <p:spPr>
          <a:xfrm>
            <a:off x="2978280" y="4457880"/>
            <a:ext cx="3898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Heart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rate</a:t>
            </a:r>
            <a:endParaRPr/>
          </a:p>
        </p:txBody>
      </p:sp>
      <p:sp>
        <p:nvSpPr>
          <p:cNvPr id="501" name="CustomShape 48"/>
          <p:cNvSpPr/>
          <p:nvPr/>
        </p:nvSpPr>
        <p:spPr>
          <a:xfrm>
            <a:off x="1675800" y="4451400"/>
            <a:ext cx="5346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Stroke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volume</a:t>
            </a:r>
            <a:endParaRPr/>
          </a:p>
        </p:txBody>
      </p:sp>
      <p:sp>
        <p:nvSpPr>
          <p:cNvPr id="502" name="CustomShape 49"/>
          <p:cNvSpPr/>
          <p:nvPr/>
        </p:nvSpPr>
        <p:spPr>
          <a:xfrm>
            <a:off x="5102280" y="448776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03" name="Line 50"/>
          <p:cNvSpPr/>
          <p:nvPr/>
        </p:nvSpPr>
        <p:spPr>
          <a:xfrm>
            <a:off x="5133960" y="441468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04" name="CustomShape 51"/>
          <p:cNvSpPr/>
          <p:nvPr/>
        </p:nvSpPr>
        <p:spPr>
          <a:xfrm>
            <a:off x="5098680" y="4389480"/>
            <a:ext cx="10116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Diameter of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vessels</a:t>
            </a:r>
            <a:endParaRPr/>
          </a:p>
        </p:txBody>
      </p:sp>
      <p:sp>
        <p:nvSpPr>
          <p:cNvPr id="505" name="CustomShape 52"/>
          <p:cNvSpPr/>
          <p:nvPr/>
        </p:nvSpPr>
        <p:spPr>
          <a:xfrm>
            <a:off x="1873080" y="53182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06" name="Line 53"/>
          <p:cNvSpPr/>
          <p:nvPr/>
        </p:nvSpPr>
        <p:spPr>
          <a:xfrm flipV="1">
            <a:off x="1904760" y="5368680"/>
            <a:ext cx="180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07" name="CustomShape 54"/>
          <p:cNvSpPr/>
          <p:nvPr/>
        </p:nvSpPr>
        <p:spPr>
          <a:xfrm>
            <a:off x="2010960" y="5319720"/>
            <a:ext cx="112428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Cardiac output</a:t>
            </a:r>
            <a:endParaRPr/>
          </a:p>
        </p:txBody>
      </p:sp>
      <p:sp>
        <p:nvSpPr>
          <p:cNvPr id="508" name="CustomShape 55"/>
          <p:cNvSpPr/>
          <p:nvPr/>
        </p:nvSpPr>
        <p:spPr>
          <a:xfrm>
            <a:off x="688680" y="5665680"/>
            <a:ext cx="9856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509" name="CustomShape 56"/>
          <p:cNvSpPr/>
          <p:nvPr/>
        </p:nvSpPr>
        <p:spPr>
          <a:xfrm>
            <a:off x="694440" y="6126120"/>
            <a:ext cx="42804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510" name="CustomShape 57"/>
          <p:cNvSpPr/>
          <p:nvPr/>
        </p:nvSpPr>
        <p:spPr>
          <a:xfrm>
            <a:off x="693000" y="5907240"/>
            <a:ext cx="156492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511" name="CustomShape 58"/>
          <p:cNvSpPr/>
          <p:nvPr/>
        </p:nvSpPr>
        <p:spPr>
          <a:xfrm>
            <a:off x="2936880" y="6170760"/>
            <a:ext cx="4716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2" name="Line 59"/>
          <p:cNvSpPr/>
          <p:nvPr/>
        </p:nvSpPr>
        <p:spPr>
          <a:xfrm flipV="1">
            <a:off x="2965320" y="6221160"/>
            <a:ext cx="144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13" name="CustomShape 60"/>
          <p:cNvSpPr/>
          <p:nvPr/>
        </p:nvSpPr>
        <p:spPr>
          <a:xfrm>
            <a:off x="3167640" y="6159600"/>
            <a:ext cx="291348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Mean systemic arterial blood pressure</a:t>
            </a:r>
            <a:endParaRPr/>
          </a:p>
        </p:txBody>
      </p:sp>
      <p:sp>
        <p:nvSpPr>
          <p:cNvPr id="514" name="CustomShape 61"/>
          <p:cNvSpPr/>
          <p:nvPr/>
        </p:nvSpPr>
        <p:spPr>
          <a:xfrm>
            <a:off x="6410160" y="4414680"/>
            <a:ext cx="5040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5" name="Line 62"/>
          <p:cNvSpPr/>
          <p:nvPr/>
        </p:nvSpPr>
        <p:spPr>
          <a:xfrm flipV="1">
            <a:off x="6441840" y="4465440"/>
            <a:ext cx="180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16" name="CustomShape 63"/>
          <p:cNvSpPr/>
          <p:nvPr/>
        </p:nvSpPr>
        <p:spPr>
          <a:xfrm>
            <a:off x="6389280" y="4389480"/>
            <a:ext cx="6548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viscosity</a:t>
            </a:r>
            <a:endParaRPr/>
          </a:p>
        </p:txBody>
      </p:sp>
      <p:sp>
        <p:nvSpPr>
          <p:cNvPr id="517" name="CustomShape 64"/>
          <p:cNvSpPr/>
          <p:nvPr/>
        </p:nvSpPr>
        <p:spPr>
          <a:xfrm>
            <a:off x="5757840" y="5330880"/>
            <a:ext cx="50400" cy="60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8" name="Line 65"/>
          <p:cNvSpPr/>
          <p:nvPr/>
        </p:nvSpPr>
        <p:spPr>
          <a:xfrm flipV="1">
            <a:off x="5789520" y="538128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19" name="CustomShape 66"/>
          <p:cNvSpPr/>
          <p:nvPr/>
        </p:nvSpPr>
        <p:spPr>
          <a:xfrm>
            <a:off x="5949000" y="5319720"/>
            <a:ext cx="15998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Peripheral resistance</a:t>
            </a:r>
            <a:endParaRPr/>
          </a:p>
        </p:txBody>
      </p:sp>
      <p:sp>
        <p:nvSpPr>
          <p:cNvPr id="520" name="CustomShape 67"/>
          <p:cNvSpPr/>
          <p:nvPr/>
        </p:nvSpPr>
        <p:spPr>
          <a:xfrm>
            <a:off x="7291440" y="4414680"/>
            <a:ext cx="5040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1" name="Line 68"/>
          <p:cNvSpPr/>
          <p:nvPr/>
        </p:nvSpPr>
        <p:spPr>
          <a:xfrm flipV="1">
            <a:off x="7323120" y="446544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22" name="CustomShape 69"/>
          <p:cNvSpPr/>
          <p:nvPr/>
        </p:nvSpPr>
        <p:spPr>
          <a:xfrm>
            <a:off x="7372440" y="4389480"/>
            <a:ext cx="9428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vessel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length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Monitoring Circulatory Efficiency</a:t>
            </a:r>
            <a:endParaRPr/>
          </a:p>
        </p:txBody>
      </p:sp>
      <p:sp>
        <p:nvSpPr>
          <p:cNvPr id="5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Vital signs: pulse and blood pressure, along with respiratory rate and body temperature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Pulse: pressure wave caused by the expansion and recoil of arteries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Radial pulse (taken at the wrist) routinely used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19.12</a:t>
            </a:r>
            <a:endParaRPr/>
          </a:p>
        </p:txBody>
      </p:sp>
      <p:pic>
        <p:nvPicPr>
          <p:cNvPr id="52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3040" y="490680"/>
            <a:ext cx="8229240" cy="5924160"/>
          </a:xfrm>
          <a:prstGeom prst="rect">
            <a:avLst/>
          </a:prstGeom>
          <a:ln w="9360">
            <a:noFill/>
          </a:ln>
        </p:spPr>
      </p:pic>
      <p:sp>
        <p:nvSpPr>
          <p:cNvPr id="527" name="CustomShape 2"/>
          <p:cNvSpPr/>
          <p:nvPr/>
        </p:nvSpPr>
        <p:spPr>
          <a:xfrm>
            <a:off x="4299120" y="1442880"/>
            <a:ext cx="1402920" cy="542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28" name="Line 3"/>
          <p:cNvSpPr/>
          <p:nvPr/>
        </p:nvSpPr>
        <p:spPr>
          <a:xfrm flipH="1">
            <a:off x="3850920" y="3468600"/>
            <a:ext cx="9590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29" name="CustomShape 4"/>
          <p:cNvSpPr/>
          <p:nvPr/>
        </p:nvSpPr>
        <p:spPr>
          <a:xfrm>
            <a:off x="4070520" y="3529080"/>
            <a:ext cx="1422000" cy="507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0" name="Line 5"/>
          <p:cNvSpPr/>
          <p:nvPr/>
        </p:nvSpPr>
        <p:spPr>
          <a:xfrm flipH="1" flipV="1">
            <a:off x="4130640" y="4560840"/>
            <a:ext cx="1098360" cy="2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31" name="CustomShape 6"/>
          <p:cNvSpPr/>
          <p:nvPr/>
        </p:nvSpPr>
        <p:spPr>
          <a:xfrm>
            <a:off x="4070520" y="5332320"/>
            <a:ext cx="1095120" cy="5043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2" name="CustomShape 7"/>
          <p:cNvSpPr/>
          <p:nvPr/>
        </p:nvSpPr>
        <p:spPr>
          <a:xfrm>
            <a:off x="4044960" y="6018120"/>
            <a:ext cx="1850760" cy="1011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3" name="Line 8"/>
          <p:cNvSpPr/>
          <p:nvPr/>
        </p:nvSpPr>
        <p:spPr>
          <a:xfrm flipH="1">
            <a:off x="4086000" y="2734920"/>
            <a:ext cx="8668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34" name="Line 9"/>
          <p:cNvSpPr/>
          <p:nvPr/>
        </p:nvSpPr>
        <p:spPr>
          <a:xfrm flipH="1">
            <a:off x="4667040" y="830160"/>
            <a:ext cx="9302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35" name="CustomShape 10"/>
          <p:cNvSpPr/>
          <p:nvPr/>
        </p:nvSpPr>
        <p:spPr>
          <a:xfrm>
            <a:off x="3816360" y="1208160"/>
            <a:ext cx="1895040" cy="323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6" name="CustomShape 11"/>
          <p:cNvSpPr/>
          <p:nvPr/>
        </p:nvSpPr>
        <p:spPr>
          <a:xfrm>
            <a:off x="2435400" y="1843200"/>
            <a:ext cx="1816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Common carotid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37" name="CustomShape 12"/>
          <p:cNvSpPr/>
          <p:nvPr/>
        </p:nvSpPr>
        <p:spPr>
          <a:xfrm>
            <a:off x="2436120" y="2583000"/>
            <a:ext cx="1598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Brachial artery</a:t>
            </a:r>
            <a:endParaRPr/>
          </a:p>
        </p:txBody>
      </p:sp>
      <p:sp>
        <p:nvSpPr>
          <p:cNvPr id="538" name="CustomShape 13"/>
          <p:cNvSpPr/>
          <p:nvPr/>
        </p:nvSpPr>
        <p:spPr>
          <a:xfrm>
            <a:off x="2435400" y="3325680"/>
            <a:ext cx="1383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Radial artery</a:t>
            </a:r>
            <a:endParaRPr/>
          </a:p>
        </p:txBody>
      </p:sp>
      <p:sp>
        <p:nvSpPr>
          <p:cNvPr id="539" name="CustomShape 14"/>
          <p:cNvSpPr/>
          <p:nvPr/>
        </p:nvSpPr>
        <p:spPr>
          <a:xfrm>
            <a:off x="2435760" y="3881520"/>
            <a:ext cx="15861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Femoral artery</a:t>
            </a:r>
            <a:endParaRPr/>
          </a:p>
        </p:txBody>
      </p:sp>
      <p:sp>
        <p:nvSpPr>
          <p:cNvPr id="540" name="CustomShape 15"/>
          <p:cNvSpPr/>
          <p:nvPr/>
        </p:nvSpPr>
        <p:spPr>
          <a:xfrm>
            <a:off x="2435400" y="4427640"/>
            <a:ext cx="1650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Popliteal artery</a:t>
            </a:r>
            <a:endParaRPr/>
          </a:p>
        </p:txBody>
      </p:sp>
      <p:sp>
        <p:nvSpPr>
          <p:cNvPr id="541" name="CustomShape 16"/>
          <p:cNvSpPr/>
          <p:nvPr/>
        </p:nvSpPr>
        <p:spPr>
          <a:xfrm>
            <a:off x="2434680" y="5180040"/>
            <a:ext cx="16012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Posterior tibial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42" name="CustomShape 17"/>
          <p:cNvSpPr/>
          <p:nvPr/>
        </p:nvSpPr>
        <p:spPr>
          <a:xfrm>
            <a:off x="2435400" y="5869080"/>
            <a:ext cx="1561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Dorsalis pedis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43" name="CustomShape 18"/>
          <p:cNvSpPr/>
          <p:nvPr/>
        </p:nvSpPr>
        <p:spPr>
          <a:xfrm>
            <a:off x="2435400" y="696960"/>
            <a:ext cx="21970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Superficial temporal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44" name="CustomShape 19"/>
          <p:cNvSpPr/>
          <p:nvPr/>
        </p:nvSpPr>
        <p:spPr>
          <a:xfrm>
            <a:off x="2435400" y="1398600"/>
            <a:ext cx="1345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Facial artery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Capillaries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Microscopic blood vessels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Walls of thin tunica intima, one cell thick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Size allows only a single RBC to pass at a time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 all tissues except for cartilage, epithelia, cornea and lens of eye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Functions: exchange of gases, nutrients, wastes, hormones, etc.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Measuring Blood Pressure</a:t>
            </a:r>
            <a:endParaRPr/>
          </a:p>
        </p:txBody>
      </p:sp>
      <p:sp>
        <p:nvSpPr>
          <p:cNvPr id="5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Systemic arterial BP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Measured indirectly by the auscultatory method using a sphygmomanometer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Pressure is increased in the cuff until it exceeds systolic pressure in the brachial artery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Measuring Blood Pressure</a:t>
            </a:r>
            <a:endParaRPr/>
          </a:p>
        </p:txBody>
      </p:sp>
      <p:sp>
        <p:nvSpPr>
          <p:cNvPr id="5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Pressure is released slowly and the examiner listens for sounds of Korotkoff with a stethoscope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Sounds first occur as blood starts to spurt through the artery (systolic pressure, normally 110–140 mm Hg)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Sounds disappear when the artery is no longer constricted and blood is flowing freely (diastolic pressure, normally 70–80 mm Hg)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Variations in Blood Pressure</a:t>
            </a:r>
            <a:endParaRPr/>
          </a:p>
        </p:txBody>
      </p:sp>
      <p:sp>
        <p:nvSpPr>
          <p:cNvPr id="5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pressure cycles over a 24-hour period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BP peaks in the morning due to levels of hormones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Age, sex, weight, race, mood, and posture may vary BP 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Alterations in Blood Pressure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5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Hypotension: low blood pressure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Systolic pressure below 100 mm Hg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Often associated with long life and lack of cardiovascular illness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Imbalance: Hypotension</a:t>
            </a:r>
            <a:endParaRPr/>
          </a:p>
        </p:txBody>
      </p:sp>
      <p:sp>
        <p:nvSpPr>
          <p:cNvPr id="5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Orthostatic hypotension: temporary low BP and dizziness when suddenly rising from a sitting or reclining position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Chronic hypotension: hint of poor nutrition and warning sign for Addison’s disease or hypothyroidism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Acute hypotension: important sign of circulatory shock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Alterations in Blood Pressure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5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Hypertension: high blood pressure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Sustained elevated arterial pressure of 140/90 or higher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May be transient adaptations during fever, physical exertion, and emotional upset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Often persistent in obese people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Imbalance: Hypertension</a:t>
            </a:r>
            <a:endParaRPr/>
          </a:p>
        </p:txBody>
      </p:sp>
      <p:sp>
        <p:nvSpPr>
          <p:cNvPr id="5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Prolonged hypertension is a major cause of heart failure, vascular disease, renal failure, and stroke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Primary or essential hypertension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90% of hypertensive conditions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Due to several risk factors including heredity, diet, obesity, age, stress, diabetes mellitus, and smoking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Imbalance: Hypertension</a:t>
            </a:r>
            <a:endParaRPr/>
          </a:p>
        </p:txBody>
      </p:sp>
      <p:sp>
        <p:nvSpPr>
          <p:cNvPr id="5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Secondary hypertension is less common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Due to identifiable disorders, including kidney disease, arteriosclerosis, and endocrine disorders such as hyperthyroidism and Cushing’s syndrome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Blood Flow Through Body Tissues</a:t>
            </a:r>
            <a:endParaRPr/>
          </a:p>
        </p:txBody>
      </p:sp>
      <p:sp>
        <p:nvSpPr>
          <p:cNvPr id="5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flow (tissue perfusion) is involved 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Delivery of O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and nutrients to, and removal of wastes from, tissue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Gas exchange (lungs)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Absorption of nutrients (digestive tract)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Urine formation (kidneys)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Rate of flow is precisely the right amount to provide for proper function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19.13</a:t>
            </a:r>
            <a:endParaRPr/>
          </a:p>
        </p:txBody>
      </p:sp>
      <p:pic>
        <p:nvPicPr>
          <p:cNvPr id="56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88880"/>
            <a:ext cx="8229240" cy="5879880"/>
          </a:xfrm>
          <a:prstGeom prst="rect">
            <a:avLst/>
          </a:prstGeom>
          <a:ln w="9360"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2138400" y="1644480"/>
            <a:ext cx="4568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Brain</a:t>
            </a:r>
            <a:endParaRPr/>
          </a:p>
        </p:txBody>
      </p:sp>
      <p:sp>
        <p:nvSpPr>
          <p:cNvPr id="566" name="CustomShape 3"/>
          <p:cNvSpPr/>
          <p:nvPr/>
        </p:nvSpPr>
        <p:spPr>
          <a:xfrm>
            <a:off x="2138400" y="1949400"/>
            <a:ext cx="4568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Heart</a:t>
            </a:r>
            <a:endParaRPr/>
          </a:p>
        </p:txBody>
      </p:sp>
      <p:sp>
        <p:nvSpPr>
          <p:cNvPr id="567" name="CustomShape 4"/>
          <p:cNvSpPr/>
          <p:nvPr/>
        </p:nvSpPr>
        <p:spPr>
          <a:xfrm>
            <a:off x="2138040" y="2390760"/>
            <a:ext cx="71280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Skeletal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muscles</a:t>
            </a:r>
            <a:endParaRPr/>
          </a:p>
        </p:txBody>
      </p:sp>
      <p:sp>
        <p:nvSpPr>
          <p:cNvPr id="568" name="CustomShape 5"/>
          <p:cNvSpPr/>
          <p:nvPr/>
        </p:nvSpPr>
        <p:spPr>
          <a:xfrm>
            <a:off x="2139120" y="2940120"/>
            <a:ext cx="376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Skin</a:t>
            </a:r>
            <a:endParaRPr/>
          </a:p>
        </p:txBody>
      </p:sp>
      <p:sp>
        <p:nvSpPr>
          <p:cNvPr id="569" name="CustomShape 6"/>
          <p:cNvSpPr/>
          <p:nvPr/>
        </p:nvSpPr>
        <p:spPr>
          <a:xfrm>
            <a:off x="2138040" y="3438360"/>
            <a:ext cx="5940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570" name="CustomShape 7"/>
          <p:cNvSpPr/>
          <p:nvPr/>
        </p:nvSpPr>
        <p:spPr>
          <a:xfrm>
            <a:off x="2140920" y="4178160"/>
            <a:ext cx="8150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Abdomen</a:t>
            </a:r>
            <a:endParaRPr/>
          </a:p>
        </p:txBody>
      </p:sp>
      <p:sp>
        <p:nvSpPr>
          <p:cNvPr id="571" name="CustomShape 8"/>
          <p:cNvSpPr/>
          <p:nvPr/>
        </p:nvSpPr>
        <p:spPr>
          <a:xfrm>
            <a:off x="2138760" y="4772160"/>
            <a:ext cx="475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Other</a:t>
            </a:r>
            <a:endParaRPr/>
          </a:p>
        </p:txBody>
      </p:sp>
      <p:sp>
        <p:nvSpPr>
          <p:cNvPr id="572" name="CustomShape 9"/>
          <p:cNvSpPr/>
          <p:nvPr/>
        </p:nvSpPr>
        <p:spPr>
          <a:xfrm>
            <a:off x="3995280" y="5985000"/>
            <a:ext cx="286488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Total blood flow during strenuous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exercise 17,500 ml/min</a:t>
            </a:r>
            <a:endParaRPr/>
          </a:p>
        </p:txBody>
      </p:sp>
      <p:sp>
        <p:nvSpPr>
          <p:cNvPr id="573" name="CustomShape 10"/>
          <p:cNvSpPr/>
          <p:nvPr/>
        </p:nvSpPr>
        <p:spPr>
          <a:xfrm>
            <a:off x="2809800" y="5114880"/>
            <a:ext cx="1022400" cy="63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Total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flow at rest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5800 ml/min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Capillaries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structural types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Continuous capillaries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Fenestrated capillaries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Sinusoidal capillaries (sinusoids)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Velocity of Blood Flow</a:t>
            </a:r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Changes as it travels through the systemic circulation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 inversely related to the total cross-sectional area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 fastest in the aorta, slowest in the capillaries, increases again in veins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Slow capillary flow allows adequate time for exchange between blood and tissues</a:t>
            </a:r>
            <a:endParaRPr/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19.14</a:t>
            </a:r>
            <a:endParaRPr/>
          </a:p>
        </p:txBody>
      </p:sp>
      <p:pic>
        <p:nvPicPr>
          <p:cNvPr id="57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7168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578" name="CustomShape 2"/>
          <p:cNvSpPr/>
          <p:nvPr/>
        </p:nvSpPr>
        <p:spPr>
          <a:xfrm>
            <a:off x="1361880" y="947880"/>
            <a:ext cx="1741680" cy="91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Relative cross-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sectional area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different vessels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of the vascular bed</a:t>
            </a:r>
            <a:endParaRPr/>
          </a:p>
        </p:txBody>
      </p:sp>
      <p:sp>
        <p:nvSpPr>
          <p:cNvPr id="579" name="CustomShape 3"/>
          <p:cNvSpPr/>
          <p:nvPr/>
        </p:nvSpPr>
        <p:spPr>
          <a:xfrm>
            <a:off x="1431360" y="2516040"/>
            <a:ext cx="1128960" cy="91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Total area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(cm</a:t>
            </a:r>
            <a:r>
              <a:rPr lang="en-US" sz="1500" baseline="30000">
                <a:solidFill>
                  <a:srgbClr val="231f20"/>
                </a:solidFill>
                <a:latin typeface="Arial Black"/>
              </a:rPr>
              <a:t>2</a:t>
            </a:r>
            <a:r>
              <a:rPr lang="en-US" sz="1500">
                <a:solidFill>
                  <a:srgbClr val="231f20"/>
                </a:solidFill>
                <a:latin typeface="Arial Black"/>
              </a:rPr>
              <a:t>) of the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vascular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bed</a:t>
            </a:r>
            <a:endParaRPr/>
          </a:p>
        </p:txBody>
      </p:sp>
      <p:sp>
        <p:nvSpPr>
          <p:cNvPr id="580" name="CustomShape 4"/>
          <p:cNvSpPr/>
          <p:nvPr/>
        </p:nvSpPr>
        <p:spPr>
          <a:xfrm>
            <a:off x="1450800" y="4284720"/>
            <a:ext cx="993240" cy="68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Velocity of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blood flow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(cm/s)</a:t>
            </a:r>
            <a:endParaRPr/>
          </a:p>
        </p:txBody>
      </p:sp>
      <p:sp>
        <p:nvSpPr>
          <p:cNvPr id="581" name="CustomShape 5"/>
          <p:cNvSpPr/>
          <p:nvPr/>
        </p:nvSpPr>
        <p:spPr>
          <a:xfrm rot="18000000">
            <a:off x="3470040" y="5613480"/>
            <a:ext cx="49176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582" name="CustomShape 6"/>
          <p:cNvSpPr/>
          <p:nvPr/>
        </p:nvSpPr>
        <p:spPr>
          <a:xfrm rot="18000000">
            <a:off x="4007880" y="5714280"/>
            <a:ext cx="71748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Arteries</a:t>
            </a:r>
            <a:endParaRPr/>
          </a:p>
        </p:txBody>
      </p:sp>
      <p:sp>
        <p:nvSpPr>
          <p:cNvPr id="583" name="CustomShape 7"/>
          <p:cNvSpPr/>
          <p:nvPr/>
        </p:nvSpPr>
        <p:spPr>
          <a:xfrm rot="18000000">
            <a:off x="4524840" y="5785560"/>
            <a:ext cx="88668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Arterioles</a:t>
            </a:r>
            <a:endParaRPr/>
          </a:p>
        </p:txBody>
      </p:sp>
      <p:sp>
        <p:nvSpPr>
          <p:cNvPr id="584" name="CustomShape 8"/>
          <p:cNvSpPr/>
          <p:nvPr/>
        </p:nvSpPr>
        <p:spPr>
          <a:xfrm rot="18000000">
            <a:off x="4837320" y="5820120"/>
            <a:ext cx="9673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585" name="CustomShape 9"/>
          <p:cNvSpPr/>
          <p:nvPr/>
        </p:nvSpPr>
        <p:spPr>
          <a:xfrm rot="18000000">
            <a:off x="5318640" y="5690160"/>
            <a:ext cx="7214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Venules</a:t>
            </a:r>
            <a:endParaRPr/>
          </a:p>
        </p:txBody>
      </p:sp>
      <p:sp>
        <p:nvSpPr>
          <p:cNvPr id="586" name="CustomShape 10"/>
          <p:cNvSpPr/>
          <p:nvPr/>
        </p:nvSpPr>
        <p:spPr>
          <a:xfrm rot="18000000">
            <a:off x="6169320" y="5621760"/>
            <a:ext cx="4993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587" name="CustomShape 11"/>
          <p:cNvSpPr/>
          <p:nvPr/>
        </p:nvSpPr>
        <p:spPr>
          <a:xfrm rot="18000000">
            <a:off x="6491160" y="5891400"/>
            <a:ext cx="11390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Venae cavae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Autoregulation</a:t>
            </a:r>
            <a:endParaRPr/>
          </a:p>
        </p:txBody>
      </p:sp>
      <p:sp>
        <p:nvSpPr>
          <p:cNvPr id="5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Automatic adjustment of blood flow to each tissue in proportion to its requirements at any given point in time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 controlled intrinsically by modifying the diameter of local arterioles feeding the capillaries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 independent of MAP, which is controlled as needed to maintain constant pressure 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Temperature Regulation</a:t>
            </a:r>
            <a:endParaRPr/>
          </a:p>
        </p:txBody>
      </p:sp>
      <p:sp>
        <p:nvSpPr>
          <p:cNvPr id="5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 temperature rises (e.g., heat exposure, fever, vigorous exercise)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Hypothalamic signals reduce vasomotor stimulation of the skin vessels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Heat radiates from the skin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Temperature Regulation</a:t>
            </a:r>
            <a:endParaRPr/>
          </a:p>
        </p:txBody>
      </p:sp>
      <p:sp>
        <p:nvSpPr>
          <p:cNvPr id="5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Sweat also causes vasodilation via bradykinin in perspiration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Bradykinin stimulates the release of NO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As temperature decreases, blood is shunted to deeper, more vital organs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Blood Flow Through Capillaries</a:t>
            </a:r>
            <a:endParaRPr/>
          </a:p>
        </p:txBody>
      </p:sp>
      <p:sp>
        <p:nvSpPr>
          <p:cNvPr id="5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Vasomotion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Slow and intermittent flow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Reflects the on/off opening and closing of precapillary sphincters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Capillary Exchange of Respiratory Gases and Nutrients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Diffusion of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and nutrients from the blood to tissues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and metabolic wastes from tissues to the blood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Lipid-soluble molecules diffuse directly through endothelial membranes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Water-soluble solutes pass through clefts and fenestrations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Larger molecules, such as proteins, are actively transported in pinocytotic vesicles or caveolae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7524720" y="6581880"/>
            <a:ext cx="16156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19.16 (1 of 2)</a:t>
            </a:r>
            <a:endParaRPr/>
          </a:p>
        </p:txBody>
      </p:sp>
      <p:pic>
        <p:nvPicPr>
          <p:cNvPr id="599" name="Picture 2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523880"/>
            <a:ext cx="8229240" cy="3809520"/>
          </a:xfrm>
          <a:prstGeom prst="rect">
            <a:avLst/>
          </a:prstGeom>
          <a:ln w="9360">
            <a:noFill/>
          </a:ln>
        </p:spPr>
      </p:pic>
      <p:sp>
        <p:nvSpPr>
          <p:cNvPr id="600" name="CustomShape 2"/>
          <p:cNvSpPr/>
          <p:nvPr/>
        </p:nvSpPr>
        <p:spPr>
          <a:xfrm>
            <a:off x="5477040" y="1946160"/>
            <a:ext cx="618840" cy="279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1" name="Line 3"/>
          <p:cNvSpPr/>
          <p:nvPr/>
        </p:nvSpPr>
        <p:spPr>
          <a:xfrm flipH="1">
            <a:off x="5152680" y="1946160"/>
            <a:ext cx="711360" cy="34272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602" name="CustomShape 4"/>
          <p:cNvSpPr/>
          <p:nvPr/>
        </p:nvSpPr>
        <p:spPr>
          <a:xfrm>
            <a:off x="5365800" y="2460600"/>
            <a:ext cx="1323720" cy="4377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603" name="Line 5"/>
          <p:cNvSpPr/>
          <p:nvPr/>
        </p:nvSpPr>
        <p:spPr>
          <a:xfrm flipH="1">
            <a:off x="6267240" y="3133440"/>
            <a:ext cx="42228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04" name="CustomShape 6"/>
          <p:cNvSpPr/>
          <p:nvPr/>
        </p:nvSpPr>
        <p:spPr>
          <a:xfrm>
            <a:off x="5838840" y="4048200"/>
            <a:ext cx="879120" cy="2440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5" name="CustomShape 7"/>
          <p:cNvSpPr/>
          <p:nvPr/>
        </p:nvSpPr>
        <p:spPr>
          <a:xfrm>
            <a:off x="5505480" y="4552920"/>
            <a:ext cx="367920" cy="5331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6" name="CustomShape 8"/>
          <p:cNvSpPr/>
          <p:nvPr/>
        </p:nvSpPr>
        <p:spPr>
          <a:xfrm>
            <a:off x="3587760" y="4289400"/>
            <a:ext cx="736200" cy="727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7" name="CustomShape 9"/>
          <p:cNvSpPr/>
          <p:nvPr/>
        </p:nvSpPr>
        <p:spPr>
          <a:xfrm>
            <a:off x="3257640" y="4454640"/>
            <a:ext cx="847440" cy="3236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8" name="CustomShape 10"/>
          <p:cNvSpPr/>
          <p:nvPr/>
        </p:nvSpPr>
        <p:spPr>
          <a:xfrm>
            <a:off x="4686480" y="4626000"/>
            <a:ext cx="475920" cy="5680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9" name="CustomShape 11"/>
          <p:cNvSpPr/>
          <p:nvPr/>
        </p:nvSpPr>
        <p:spPr>
          <a:xfrm>
            <a:off x="6708240" y="2317680"/>
            <a:ext cx="161820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Red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cell in lumen</a:t>
            </a:r>
            <a:endParaRPr/>
          </a:p>
        </p:txBody>
      </p:sp>
      <p:sp>
        <p:nvSpPr>
          <p:cNvPr id="610" name="CustomShape 12"/>
          <p:cNvSpPr/>
          <p:nvPr/>
        </p:nvSpPr>
        <p:spPr>
          <a:xfrm>
            <a:off x="6708600" y="2990880"/>
            <a:ext cx="195876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Endothelial cell</a:t>
            </a:r>
            <a:endParaRPr/>
          </a:p>
        </p:txBody>
      </p:sp>
      <p:sp>
        <p:nvSpPr>
          <p:cNvPr id="611" name="CustomShape 13"/>
          <p:cNvSpPr/>
          <p:nvPr/>
        </p:nvSpPr>
        <p:spPr>
          <a:xfrm>
            <a:off x="5235480" y="5022720"/>
            <a:ext cx="213336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Intercellular cleft</a:t>
            </a:r>
            <a:endParaRPr/>
          </a:p>
        </p:txBody>
      </p:sp>
      <p:sp>
        <p:nvSpPr>
          <p:cNvPr id="612" name="CustomShape 14"/>
          <p:cNvSpPr/>
          <p:nvPr/>
        </p:nvSpPr>
        <p:spPr>
          <a:xfrm>
            <a:off x="6746760" y="3917880"/>
            <a:ext cx="159984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Fenestration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(pore)</a:t>
            </a:r>
            <a:endParaRPr/>
          </a:p>
        </p:txBody>
      </p:sp>
      <p:sp>
        <p:nvSpPr>
          <p:cNvPr id="613" name="CustomShape 15"/>
          <p:cNvSpPr/>
          <p:nvPr/>
        </p:nvSpPr>
        <p:spPr>
          <a:xfrm>
            <a:off x="476280" y="4203720"/>
            <a:ext cx="30412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Endothelial cell nucleus</a:t>
            </a:r>
            <a:endParaRPr/>
          </a:p>
        </p:txBody>
      </p:sp>
      <p:sp>
        <p:nvSpPr>
          <p:cNvPr id="614" name="CustomShape 16"/>
          <p:cNvSpPr/>
          <p:nvPr/>
        </p:nvSpPr>
        <p:spPr>
          <a:xfrm>
            <a:off x="2855880" y="5025960"/>
            <a:ext cx="17582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Tight junction</a:t>
            </a:r>
            <a:endParaRPr/>
          </a:p>
        </p:txBody>
      </p:sp>
      <p:sp>
        <p:nvSpPr>
          <p:cNvPr id="615" name="CustomShape 17"/>
          <p:cNvSpPr/>
          <p:nvPr/>
        </p:nvSpPr>
        <p:spPr>
          <a:xfrm>
            <a:off x="474480" y="4600440"/>
            <a:ext cx="2695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Basement membrane</a:t>
            </a:r>
            <a:endParaRPr/>
          </a:p>
        </p:txBody>
      </p:sp>
      <p:sp>
        <p:nvSpPr>
          <p:cNvPr id="616" name="CustomShape 18"/>
          <p:cNvSpPr/>
          <p:nvPr/>
        </p:nvSpPr>
        <p:spPr>
          <a:xfrm>
            <a:off x="6118200" y="1803240"/>
            <a:ext cx="254772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Pinocytotic vesicles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7524720" y="6581880"/>
            <a:ext cx="16156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19.16 (2 of 2)</a:t>
            </a:r>
            <a:endParaRPr/>
          </a:p>
        </p:txBody>
      </p:sp>
      <p:pic>
        <p:nvPicPr>
          <p:cNvPr id="618" name="Picture 2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03280"/>
            <a:ext cx="8229240" cy="5886000"/>
          </a:xfrm>
          <a:prstGeom prst="rect">
            <a:avLst/>
          </a:prstGeom>
          <a:ln w="9360">
            <a:noFill/>
          </a:ln>
        </p:spPr>
      </p:pic>
      <p:sp>
        <p:nvSpPr>
          <p:cNvPr id="619" name="CustomShape 2"/>
          <p:cNvSpPr/>
          <p:nvPr/>
        </p:nvSpPr>
        <p:spPr>
          <a:xfrm>
            <a:off x="5924520" y="806400"/>
            <a:ext cx="974520" cy="2376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0" name="CustomShape 3"/>
          <p:cNvSpPr/>
          <p:nvPr/>
        </p:nvSpPr>
        <p:spPr>
          <a:xfrm>
            <a:off x="5883120" y="1238400"/>
            <a:ext cx="371160" cy="720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1" name="Line 4"/>
          <p:cNvSpPr/>
          <p:nvPr/>
        </p:nvSpPr>
        <p:spPr>
          <a:xfrm>
            <a:off x="5514840" y="1234800"/>
            <a:ext cx="39672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22" name="CustomShape 5"/>
          <p:cNvSpPr/>
          <p:nvPr/>
        </p:nvSpPr>
        <p:spPr>
          <a:xfrm>
            <a:off x="4838760" y="1841400"/>
            <a:ext cx="231480" cy="3934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3" name="CustomShape 6"/>
          <p:cNvSpPr/>
          <p:nvPr/>
        </p:nvSpPr>
        <p:spPr>
          <a:xfrm>
            <a:off x="4740120" y="2244600"/>
            <a:ext cx="647280" cy="6822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4" name="CustomShape 7"/>
          <p:cNvSpPr/>
          <p:nvPr/>
        </p:nvSpPr>
        <p:spPr>
          <a:xfrm>
            <a:off x="2181240" y="2298600"/>
            <a:ext cx="97920" cy="13903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5" name="Line 8"/>
          <p:cNvSpPr/>
          <p:nvPr/>
        </p:nvSpPr>
        <p:spPr>
          <a:xfrm>
            <a:off x="5410080" y="822240"/>
            <a:ext cx="51444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26" name="CustomShape 9"/>
          <p:cNvSpPr/>
          <p:nvPr/>
        </p:nvSpPr>
        <p:spPr>
          <a:xfrm>
            <a:off x="4419720" y="3946680"/>
            <a:ext cx="180720" cy="3488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27" name="Line 10"/>
          <p:cNvSpPr/>
          <p:nvPr/>
        </p:nvSpPr>
        <p:spPr>
          <a:xfrm>
            <a:off x="5686200" y="3952800"/>
            <a:ext cx="125748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28" name="Line 11"/>
          <p:cNvSpPr/>
          <p:nvPr/>
        </p:nvSpPr>
        <p:spPr>
          <a:xfrm flipH="1" flipV="1">
            <a:off x="5254560" y="2990520"/>
            <a:ext cx="1085760" cy="96228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629" name="Line 12"/>
          <p:cNvSpPr/>
          <p:nvPr/>
        </p:nvSpPr>
        <p:spPr>
          <a:xfrm>
            <a:off x="6238800" y="2558880"/>
            <a:ext cx="131436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30" name="Line 13"/>
          <p:cNvSpPr/>
          <p:nvPr/>
        </p:nvSpPr>
        <p:spPr>
          <a:xfrm flipH="1" flipV="1">
            <a:off x="6384600" y="2044440"/>
            <a:ext cx="600120" cy="514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631" name="Line 14"/>
          <p:cNvSpPr/>
          <p:nvPr/>
        </p:nvSpPr>
        <p:spPr>
          <a:xfrm flipH="1" flipV="1">
            <a:off x="6965640" y="1536480"/>
            <a:ext cx="19080" cy="1022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32" name="CustomShape 15"/>
          <p:cNvSpPr/>
          <p:nvPr/>
        </p:nvSpPr>
        <p:spPr>
          <a:xfrm>
            <a:off x="4164480" y="4248000"/>
            <a:ext cx="1285920" cy="578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633" name="CustomShape 16"/>
          <p:cNvSpPr/>
          <p:nvPr/>
        </p:nvSpPr>
        <p:spPr>
          <a:xfrm>
            <a:off x="3422880" y="1682640"/>
            <a:ext cx="1458000" cy="85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fenestration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(pore)</a:t>
            </a:r>
            <a:endParaRPr/>
          </a:p>
        </p:txBody>
      </p:sp>
      <p:sp>
        <p:nvSpPr>
          <p:cNvPr id="634" name="CustomShape 17"/>
          <p:cNvSpPr/>
          <p:nvPr/>
        </p:nvSpPr>
        <p:spPr>
          <a:xfrm>
            <a:off x="1610280" y="1863720"/>
            <a:ext cx="1441440" cy="578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Intercellular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cleft</a:t>
            </a:r>
            <a:endParaRPr/>
          </a:p>
        </p:txBody>
      </p:sp>
      <p:sp>
        <p:nvSpPr>
          <p:cNvPr id="635" name="CustomShape 18"/>
          <p:cNvSpPr/>
          <p:nvPr/>
        </p:nvSpPr>
        <p:spPr>
          <a:xfrm>
            <a:off x="4091040" y="1085760"/>
            <a:ext cx="1371240" cy="578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Pinocytotic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vesicles</a:t>
            </a:r>
            <a:endParaRPr/>
          </a:p>
        </p:txBody>
      </p:sp>
      <p:sp>
        <p:nvSpPr>
          <p:cNvPr id="636" name="CustomShape 19"/>
          <p:cNvSpPr/>
          <p:nvPr/>
        </p:nvSpPr>
        <p:spPr>
          <a:xfrm>
            <a:off x="4234320" y="660240"/>
            <a:ext cx="11181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Caveolae</a:t>
            </a:r>
            <a:endParaRPr/>
          </a:p>
        </p:txBody>
      </p:sp>
      <p:sp>
        <p:nvSpPr>
          <p:cNvPr id="637" name="CustomShape 20"/>
          <p:cNvSpPr/>
          <p:nvPr/>
        </p:nvSpPr>
        <p:spPr>
          <a:xfrm>
            <a:off x="5931000" y="2577960"/>
            <a:ext cx="259920" cy="259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38" name="CustomShape 21"/>
          <p:cNvSpPr/>
          <p:nvPr/>
        </p:nvSpPr>
        <p:spPr>
          <a:xfrm>
            <a:off x="5937120" y="2584440"/>
            <a:ext cx="259920" cy="259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9" name="CustomShape 22"/>
          <p:cNvSpPr/>
          <p:nvPr/>
        </p:nvSpPr>
        <p:spPr>
          <a:xfrm>
            <a:off x="5692680" y="4025880"/>
            <a:ext cx="259920" cy="259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40" name="CustomShape 23"/>
          <p:cNvSpPr/>
          <p:nvPr/>
        </p:nvSpPr>
        <p:spPr>
          <a:xfrm>
            <a:off x="5699160" y="4032360"/>
            <a:ext cx="259920" cy="259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41" name="CustomShape 24"/>
          <p:cNvSpPr/>
          <p:nvPr/>
        </p:nvSpPr>
        <p:spPr>
          <a:xfrm>
            <a:off x="3257640" y="4898880"/>
            <a:ext cx="259920" cy="259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42" name="CustomShape 25"/>
          <p:cNvSpPr/>
          <p:nvPr/>
        </p:nvSpPr>
        <p:spPr>
          <a:xfrm>
            <a:off x="3263760" y="4905360"/>
            <a:ext cx="259920" cy="259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43" name="CustomShape 26"/>
          <p:cNvSpPr/>
          <p:nvPr/>
        </p:nvSpPr>
        <p:spPr>
          <a:xfrm>
            <a:off x="1622520" y="5133960"/>
            <a:ext cx="259920" cy="259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44" name="CustomShape 27"/>
          <p:cNvSpPr/>
          <p:nvPr/>
        </p:nvSpPr>
        <p:spPr>
          <a:xfrm>
            <a:off x="1628640" y="5164200"/>
            <a:ext cx="259920" cy="259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45" name="CustomShape 28"/>
          <p:cNvSpPr/>
          <p:nvPr/>
        </p:nvSpPr>
        <p:spPr>
          <a:xfrm>
            <a:off x="5989680" y="256860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646" name="CustomShape 29"/>
          <p:cNvSpPr/>
          <p:nvPr/>
        </p:nvSpPr>
        <p:spPr>
          <a:xfrm>
            <a:off x="5953320" y="2589120"/>
            <a:ext cx="164988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Transport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via vesicles or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caveolae (large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substances)</a:t>
            </a:r>
            <a:endParaRPr/>
          </a:p>
        </p:txBody>
      </p:sp>
      <p:sp>
        <p:nvSpPr>
          <p:cNvPr id="647" name="CustomShape 30"/>
          <p:cNvSpPr/>
          <p:nvPr/>
        </p:nvSpPr>
        <p:spPr>
          <a:xfrm>
            <a:off x="5762880" y="401940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648" name="CustomShape 31"/>
          <p:cNvSpPr/>
          <p:nvPr/>
        </p:nvSpPr>
        <p:spPr>
          <a:xfrm>
            <a:off x="5703480" y="4048200"/>
            <a:ext cx="1613520" cy="1260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Movement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through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fenestrations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(water-soluble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substances)</a:t>
            </a:r>
            <a:endParaRPr/>
          </a:p>
        </p:txBody>
      </p:sp>
      <p:sp>
        <p:nvSpPr>
          <p:cNvPr id="649" name="CustomShape 32"/>
          <p:cNvSpPr/>
          <p:nvPr/>
        </p:nvSpPr>
        <p:spPr>
          <a:xfrm>
            <a:off x="3327480" y="488628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650" name="CustomShape 33"/>
          <p:cNvSpPr/>
          <p:nvPr/>
        </p:nvSpPr>
        <p:spPr>
          <a:xfrm>
            <a:off x="3256200" y="4910040"/>
            <a:ext cx="228852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Movement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through intercellular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clefts (water-soluble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substances)</a:t>
            </a:r>
            <a:endParaRPr/>
          </a:p>
        </p:txBody>
      </p:sp>
      <p:sp>
        <p:nvSpPr>
          <p:cNvPr id="651" name="CustomShape 34"/>
          <p:cNvSpPr/>
          <p:nvPr/>
        </p:nvSpPr>
        <p:spPr>
          <a:xfrm>
            <a:off x="1687680" y="514836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652" name="CustomShape 35"/>
          <p:cNvSpPr/>
          <p:nvPr/>
        </p:nvSpPr>
        <p:spPr>
          <a:xfrm>
            <a:off x="1620360" y="5168880"/>
            <a:ext cx="1490040" cy="1260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Diffusion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through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membrane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(lipid-soluble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substances)</a:t>
            </a:r>
            <a:endParaRPr/>
          </a:p>
        </p:txBody>
      </p:sp>
      <p:sp>
        <p:nvSpPr>
          <p:cNvPr id="653" name="CustomShape 36"/>
          <p:cNvSpPr/>
          <p:nvPr/>
        </p:nvSpPr>
        <p:spPr>
          <a:xfrm>
            <a:off x="1611000" y="606600"/>
            <a:ext cx="749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Lumen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Fluid Movements: Bulk Flow</a:t>
            </a:r>
            <a:endParaRPr/>
          </a:p>
        </p:txBody>
      </p:sp>
      <p:sp>
        <p:nvSpPr>
          <p:cNvPr id="6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Extremely important in determining relative fluid volumes in the blood and interstitial space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Direction and amount of fluid flow depends on two opposing forces: hydrostatic and colloid osmotic pressures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Continuous Capillaries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Abundant in the skin and muscles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Tight junctions connect endothelial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Intercellular clefts allow the passage of fluids and small solutes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Continuous capillaries of the brain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Tight junctions are complete, forming the blood-brain barrier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Hydrostatic Pressures</a:t>
            </a:r>
            <a:endParaRPr/>
          </a:p>
        </p:txBody>
      </p:sp>
      <p:sp>
        <p:nvSpPr>
          <p:cNvPr id="6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Capillary hydrostatic pressure (HP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(capillary blood pressure)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Tends to force fluids through the capillary walls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Is greater at the arterial end (35 mm Hg) of a bed than at the venule end (17 mm Hg)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Interstitial fluid hydrostatic pressure (HP</a:t>
            </a:r>
            <a:r>
              <a:rPr lang="en-US" sz="3200" baseline="-25000">
                <a:solidFill>
                  <a:srgbClr val="000000"/>
                </a:solidFill>
                <a:latin typeface="Calibri"/>
                <a:ea typeface="ＭＳ Ｐゴシック"/>
              </a:rPr>
              <a:t>if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Usually assumed to be zero because of lymphatic vessels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Colloid Osmotic Pressures</a:t>
            </a:r>
            <a:endParaRPr/>
          </a:p>
        </p:txBody>
      </p:sp>
      <p:sp>
        <p:nvSpPr>
          <p:cNvPr id="6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Capillary colloid osmotic pressure (oncotic pressure) (OP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Created by nondiffusible plasma proteins, which draw water toward themselves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~26 mm Hg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Interstitial fluid osmotic pressure (OP</a:t>
            </a:r>
            <a:r>
              <a:rPr lang="en-US" sz="3200" baseline="-25000">
                <a:solidFill>
                  <a:srgbClr val="000000"/>
                </a:solidFill>
                <a:latin typeface="Calibri"/>
                <a:ea typeface="ＭＳ Ｐゴシック"/>
              </a:rPr>
              <a:t>if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Low (~1 mm Hg) due to low protein content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Net Filtration Pressure (NFP)</a:t>
            </a:r>
            <a:endParaRPr/>
          </a:p>
        </p:txBody>
      </p:sp>
      <p:sp>
        <p:nvSpPr>
          <p:cNvPr id="6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NFP—comprises all the forces acting on a capillary bed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NFP = (HP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—HP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if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)—(OP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—OP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if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 the arterial end of a bed, hydrostatic forces dominate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 the venous end, osmotic forces dominate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Excess fluid is returned to the blood via the lymphatic system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19.17</a:t>
            </a:r>
            <a:endParaRPr/>
          </a:p>
        </p:txBody>
      </p:sp>
      <p:pic>
        <p:nvPicPr>
          <p:cNvPr id="663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6440" y="1111320"/>
            <a:ext cx="8330760" cy="4635000"/>
          </a:xfrm>
          <a:prstGeom prst="rect">
            <a:avLst/>
          </a:prstGeom>
          <a:ln w="9360">
            <a:noFill/>
          </a:ln>
        </p:spPr>
      </p:pic>
      <p:sp>
        <p:nvSpPr>
          <p:cNvPr id="664" name="CustomShape 2"/>
          <p:cNvSpPr/>
          <p:nvPr/>
        </p:nvSpPr>
        <p:spPr>
          <a:xfrm>
            <a:off x="6022440" y="1486080"/>
            <a:ext cx="2651400" cy="1962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5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HP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=</a:t>
            </a:r>
            <a:r>
              <a:rPr lang="en-US" sz="1200"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hydrostatic pressure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Due to fluid pressing against a wall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“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Pushes”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In capillary (HP</a:t>
            </a:r>
            <a:r>
              <a:rPr lang="en-US" sz="1200" baseline="-25000">
                <a:solidFill>
                  <a:srgbClr val="231f20"/>
                </a:solidFill>
                <a:latin typeface="Arial Black"/>
              </a:rPr>
              <a:t>c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)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Pushes fluid out of capillary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35 mm Hg at arterial end and 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17 mm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Hg at venous end of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capillary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in this example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In interstitial fluid (HP</a:t>
            </a:r>
            <a:r>
              <a:rPr lang="en-US" sz="1200" baseline="-25000">
                <a:solidFill>
                  <a:srgbClr val="231f20"/>
                </a:solidFill>
                <a:latin typeface="Arial Black"/>
              </a:rPr>
              <a:t>if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)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Pushes fluid into capillary</a:t>
            </a:r>
            <a:endParaRPr/>
          </a:p>
          <a:p>
            <a:pPr>
              <a:lnSpc>
                <a:spcPct val="95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0 mm Hg in this example</a:t>
            </a:r>
            <a:endParaRPr/>
          </a:p>
        </p:txBody>
      </p:sp>
      <p:sp>
        <p:nvSpPr>
          <p:cNvPr id="665" name="CustomShape 3"/>
          <p:cNvSpPr/>
          <p:nvPr/>
        </p:nvSpPr>
        <p:spPr>
          <a:xfrm>
            <a:off x="6032880" y="2752560"/>
            <a:ext cx="4276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200">
                <a:solidFill>
                  <a:srgbClr val="231f20"/>
                </a:solidFill>
                <a:latin typeface="Arial"/>
              </a:rPr>
              <a:t>          </a:t>
            </a:r>
            <a:endParaRPr/>
          </a:p>
        </p:txBody>
      </p:sp>
      <p:sp>
        <p:nvSpPr>
          <p:cNvPr id="666" name="CustomShape 4"/>
          <p:cNvSpPr/>
          <p:nvPr/>
        </p:nvSpPr>
        <p:spPr>
          <a:xfrm>
            <a:off x="6458040" y="2752560"/>
            <a:ext cx="424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2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667" name="CustomShape 5"/>
          <p:cNvSpPr/>
          <p:nvPr/>
        </p:nvSpPr>
        <p:spPr>
          <a:xfrm>
            <a:off x="6022800" y="3784680"/>
            <a:ext cx="2471400" cy="1704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OP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=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osmotic pressure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Due to presence of nondiffusible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solutes (e.g., plasma proteins)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“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Sucks”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In capillary (OP</a:t>
            </a:r>
            <a:r>
              <a:rPr lang="en-US" sz="1200" baseline="-25000">
                <a:solidFill>
                  <a:srgbClr val="231f20"/>
                </a:solidFill>
                <a:latin typeface="Arial Black"/>
              </a:rPr>
              <a:t>c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)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Pulls fluid into capillary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26 mm Hg in this example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In interstitial fluid (OP</a:t>
            </a:r>
            <a:r>
              <a:rPr lang="en-US" sz="1200" baseline="-25000">
                <a:solidFill>
                  <a:srgbClr val="231f20"/>
                </a:solidFill>
                <a:latin typeface="Arial Black"/>
              </a:rPr>
              <a:t>if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)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Pulls fluid out of capillary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     •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1 mm Hg in this example</a:t>
            </a:r>
            <a:endParaRPr/>
          </a:p>
        </p:txBody>
      </p:sp>
      <p:sp>
        <p:nvSpPr>
          <p:cNvPr id="668" name="CustomShape 6"/>
          <p:cNvSpPr/>
          <p:nvPr/>
        </p:nvSpPr>
        <p:spPr>
          <a:xfrm>
            <a:off x="981360" y="2076480"/>
            <a:ext cx="624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669" name="CustomShape 7"/>
          <p:cNvSpPr/>
          <p:nvPr/>
        </p:nvSpPr>
        <p:spPr>
          <a:xfrm>
            <a:off x="2976840" y="2851200"/>
            <a:ext cx="6458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ffffff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670" name="CustomShape 8"/>
          <p:cNvSpPr/>
          <p:nvPr/>
        </p:nvSpPr>
        <p:spPr>
          <a:xfrm>
            <a:off x="2790720" y="2311560"/>
            <a:ext cx="10951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Interstitial fluid</a:t>
            </a:r>
            <a:endParaRPr/>
          </a:p>
        </p:txBody>
      </p:sp>
      <p:sp>
        <p:nvSpPr>
          <p:cNvPr id="671" name="CustomShape 9"/>
          <p:cNvSpPr/>
          <p:nvPr/>
        </p:nvSpPr>
        <p:spPr>
          <a:xfrm>
            <a:off x="1496160" y="3044880"/>
            <a:ext cx="128088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 Black"/>
              </a:rPr>
              <a:t>Net HP—Net OP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 Black"/>
              </a:rPr>
              <a:t>(35—0)</a:t>
            </a:r>
            <a:r>
              <a:rPr lang="en-US" sz="1200">
                <a:solidFill>
                  <a:srgbClr val="000000"/>
                </a:solidFill>
                <a:latin typeface="Arial Black"/>
              </a:rPr>
              <a:t>—</a:t>
            </a:r>
            <a:r>
              <a:rPr lang="en-US" sz="1200">
                <a:solidFill>
                  <a:srgbClr val="ffffff"/>
                </a:solidFill>
                <a:latin typeface="Arial Black"/>
              </a:rPr>
              <a:t>(26—1)</a:t>
            </a:r>
            <a:endParaRPr/>
          </a:p>
        </p:txBody>
      </p:sp>
      <p:sp>
        <p:nvSpPr>
          <p:cNvPr id="672" name="CustomShape 10"/>
          <p:cNvSpPr/>
          <p:nvPr/>
        </p:nvSpPr>
        <p:spPr>
          <a:xfrm>
            <a:off x="3839400" y="3035160"/>
            <a:ext cx="128088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 Black"/>
              </a:rPr>
              <a:t>Net HP—Net OP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 Black"/>
              </a:rPr>
              <a:t>(17—0)</a:t>
            </a:r>
            <a:r>
              <a:rPr lang="en-US" sz="1200">
                <a:solidFill>
                  <a:srgbClr val="000000"/>
                </a:solidFill>
                <a:latin typeface="Arial Black"/>
              </a:rPr>
              <a:t>—</a:t>
            </a:r>
            <a:r>
              <a:rPr lang="en-US" sz="1200">
                <a:solidFill>
                  <a:srgbClr val="ffffff"/>
                </a:solidFill>
                <a:latin typeface="Arial Black"/>
              </a:rPr>
              <a:t>(26—1)</a:t>
            </a:r>
            <a:endParaRPr/>
          </a:p>
        </p:txBody>
      </p:sp>
      <p:sp>
        <p:nvSpPr>
          <p:cNvPr id="673" name="CustomShape 11"/>
          <p:cNvSpPr/>
          <p:nvPr/>
        </p:nvSpPr>
        <p:spPr>
          <a:xfrm>
            <a:off x="4921200" y="2076480"/>
            <a:ext cx="4932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Venule</a:t>
            </a:r>
            <a:endParaRPr/>
          </a:p>
        </p:txBody>
      </p:sp>
      <p:sp>
        <p:nvSpPr>
          <p:cNvPr id="674" name="CustomShape 12"/>
          <p:cNvSpPr/>
          <p:nvPr/>
        </p:nvSpPr>
        <p:spPr>
          <a:xfrm>
            <a:off x="1287360" y="5226120"/>
            <a:ext cx="2252160" cy="34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NFP (net filtration pressure)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is 10 mm Hg; fluid moves out</a:t>
            </a:r>
            <a:endParaRPr/>
          </a:p>
        </p:txBody>
      </p:sp>
      <p:sp>
        <p:nvSpPr>
          <p:cNvPr id="675" name="CustomShape 13"/>
          <p:cNvSpPr/>
          <p:nvPr/>
        </p:nvSpPr>
        <p:spPr>
          <a:xfrm>
            <a:off x="3866760" y="5226120"/>
            <a:ext cx="1395720" cy="34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NFP is ~8 mm Hg;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fluid moves in</a:t>
            </a:r>
            <a:endParaRPr/>
          </a:p>
        </p:txBody>
      </p:sp>
      <p:sp>
        <p:nvSpPr>
          <p:cNvPr id="676" name="CustomShape 14"/>
          <p:cNvSpPr/>
          <p:nvPr/>
        </p:nvSpPr>
        <p:spPr>
          <a:xfrm>
            <a:off x="1646640" y="3825720"/>
            <a:ext cx="249480" cy="669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Net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35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mm</a:t>
            </a:r>
            <a:endParaRPr/>
          </a:p>
        </p:txBody>
      </p:sp>
      <p:sp>
        <p:nvSpPr>
          <p:cNvPr id="677" name="CustomShape 15"/>
          <p:cNvSpPr/>
          <p:nvPr/>
        </p:nvSpPr>
        <p:spPr>
          <a:xfrm>
            <a:off x="2405520" y="3825720"/>
            <a:ext cx="249480" cy="669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Net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OP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25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mm</a:t>
            </a:r>
            <a:endParaRPr/>
          </a:p>
        </p:txBody>
      </p:sp>
      <p:sp>
        <p:nvSpPr>
          <p:cNvPr id="678" name="CustomShape 16"/>
          <p:cNvSpPr/>
          <p:nvPr/>
        </p:nvSpPr>
        <p:spPr>
          <a:xfrm>
            <a:off x="4053240" y="4051440"/>
            <a:ext cx="249480" cy="669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Net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17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mm</a:t>
            </a:r>
            <a:endParaRPr/>
          </a:p>
        </p:txBody>
      </p:sp>
      <p:sp>
        <p:nvSpPr>
          <p:cNvPr id="679" name="CustomShape 17"/>
          <p:cNvSpPr/>
          <p:nvPr/>
        </p:nvSpPr>
        <p:spPr>
          <a:xfrm>
            <a:off x="4640760" y="4049640"/>
            <a:ext cx="249480" cy="669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Net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OP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25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mm</a:t>
            </a:r>
            <a:endParaRPr/>
          </a:p>
        </p:txBody>
      </p:sp>
      <p:sp>
        <p:nvSpPr>
          <p:cNvPr id="680" name="CustomShape 18"/>
          <p:cNvSpPr/>
          <p:nvPr/>
        </p:nvSpPr>
        <p:spPr>
          <a:xfrm>
            <a:off x="4603680" y="4645080"/>
            <a:ext cx="360" cy="212400"/>
          </a:xfrm>
          <a:prstGeom prst="rect">
            <a:avLst/>
          </a:prstGeom>
          <a:noFill/>
          <a:ln w="9360">
            <a:noFill/>
          </a:ln>
        </p:spPr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Circulatory Pathways</a:t>
            </a:r>
            <a:endParaRPr/>
          </a:p>
        </p:txBody>
      </p:sp>
      <p:sp>
        <p:nvSpPr>
          <p:cNvPr id="6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main circulations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Pulmonary circulation: short loop that runs from the heart to the lungs and back to the heart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Systemic circulation: long loop to all parts of the body and back to the heart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7983000" y="658188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19.19a</a:t>
            </a:r>
            <a:endParaRPr/>
          </a:p>
        </p:txBody>
      </p:sp>
      <p:pic>
        <p:nvPicPr>
          <p:cNvPr id="68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4288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685" name="Line 2"/>
          <p:cNvSpPr/>
          <p:nvPr/>
        </p:nvSpPr>
        <p:spPr>
          <a:xfrm>
            <a:off x="3589200" y="1091880"/>
            <a:ext cx="1440" cy="24156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86" name="CustomShape 3"/>
          <p:cNvSpPr/>
          <p:nvPr/>
        </p:nvSpPr>
        <p:spPr>
          <a:xfrm>
            <a:off x="1941480" y="933480"/>
            <a:ext cx="399600" cy="1123560"/>
          </a:xfrm>
          <a:prstGeom prst="rect">
            <a:avLst/>
          </a:prstGeom>
          <a:noFill/>
          <a:ln w="44280">
            <a:solidFill>
              <a:srgbClr val="ffffff"/>
            </a:solidFill>
            <a:round/>
          </a:ln>
        </p:spPr>
      </p:sp>
      <p:sp>
        <p:nvSpPr>
          <p:cNvPr id="687" name="Line 4"/>
          <p:cNvSpPr/>
          <p:nvPr/>
        </p:nvSpPr>
        <p:spPr>
          <a:xfrm>
            <a:off x="7148160" y="1035000"/>
            <a:ext cx="1800" cy="102240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88" name="Line 5"/>
          <p:cNvSpPr/>
          <p:nvPr/>
        </p:nvSpPr>
        <p:spPr>
          <a:xfrm>
            <a:off x="5119560" y="1091880"/>
            <a:ext cx="1440" cy="24156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89" name="Line 6"/>
          <p:cNvSpPr/>
          <p:nvPr/>
        </p:nvSpPr>
        <p:spPr>
          <a:xfrm>
            <a:off x="3576600" y="1041120"/>
            <a:ext cx="1440" cy="279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0" name="CustomShape 7"/>
          <p:cNvSpPr/>
          <p:nvPr/>
        </p:nvSpPr>
        <p:spPr>
          <a:xfrm>
            <a:off x="1928880" y="920880"/>
            <a:ext cx="399600" cy="1123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91" name="Line 8"/>
          <p:cNvSpPr/>
          <p:nvPr/>
        </p:nvSpPr>
        <p:spPr>
          <a:xfrm>
            <a:off x="7135560" y="1022040"/>
            <a:ext cx="1800" cy="1022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2" name="Line 9"/>
          <p:cNvSpPr/>
          <p:nvPr/>
        </p:nvSpPr>
        <p:spPr>
          <a:xfrm>
            <a:off x="5106960" y="1041120"/>
            <a:ext cx="1440" cy="279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3" name="Line 10"/>
          <p:cNvSpPr/>
          <p:nvPr/>
        </p:nvSpPr>
        <p:spPr>
          <a:xfrm>
            <a:off x="6097320" y="3784320"/>
            <a:ext cx="168480" cy="180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94" name="Line 11"/>
          <p:cNvSpPr/>
          <p:nvPr/>
        </p:nvSpPr>
        <p:spPr>
          <a:xfrm>
            <a:off x="6084720" y="3771720"/>
            <a:ext cx="1681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5" name="Line 12"/>
          <p:cNvSpPr/>
          <p:nvPr/>
        </p:nvSpPr>
        <p:spPr>
          <a:xfrm>
            <a:off x="3830400" y="2250720"/>
            <a:ext cx="336600" cy="180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96" name="Line 13"/>
          <p:cNvSpPr/>
          <p:nvPr/>
        </p:nvSpPr>
        <p:spPr>
          <a:xfrm>
            <a:off x="3817800" y="2238120"/>
            <a:ext cx="33660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7" name="Line 14"/>
          <p:cNvSpPr/>
          <p:nvPr/>
        </p:nvSpPr>
        <p:spPr>
          <a:xfrm flipV="1">
            <a:off x="6700680" y="4987800"/>
            <a:ext cx="1440" cy="32076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698" name="Line 15"/>
          <p:cNvSpPr/>
          <p:nvPr/>
        </p:nvSpPr>
        <p:spPr>
          <a:xfrm flipV="1">
            <a:off x="6688080" y="4975200"/>
            <a:ext cx="1440" cy="320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99" name="CustomShape 16"/>
          <p:cNvSpPr/>
          <p:nvPr/>
        </p:nvSpPr>
        <p:spPr>
          <a:xfrm>
            <a:off x="6271200" y="3654360"/>
            <a:ext cx="105732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R. pulmon-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ary veins</a:t>
            </a:r>
            <a:endParaRPr/>
          </a:p>
        </p:txBody>
      </p:sp>
      <p:sp>
        <p:nvSpPr>
          <p:cNvPr id="700" name="CustomShape 17"/>
          <p:cNvSpPr/>
          <p:nvPr/>
        </p:nvSpPr>
        <p:spPr>
          <a:xfrm>
            <a:off x="2608200" y="2101680"/>
            <a:ext cx="11808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  <p:sp>
        <p:nvSpPr>
          <p:cNvPr id="701" name="CustomShape 18"/>
          <p:cNvSpPr/>
          <p:nvPr/>
        </p:nvSpPr>
        <p:spPr>
          <a:xfrm>
            <a:off x="442800" y="523800"/>
            <a:ext cx="23619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capillaries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the R. lung</a:t>
            </a:r>
            <a:endParaRPr/>
          </a:p>
        </p:txBody>
      </p:sp>
      <p:sp>
        <p:nvSpPr>
          <p:cNvPr id="702" name="CustomShape 19"/>
          <p:cNvSpPr/>
          <p:nvPr/>
        </p:nvSpPr>
        <p:spPr>
          <a:xfrm>
            <a:off x="6348240" y="523800"/>
            <a:ext cx="23619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capillaries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the L. lung</a:t>
            </a:r>
            <a:endParaRPr/>
          </a:p>
        </p:txBody>
      </p:sp>
      <p:sp>
        <p:nvSpPr>
          <p:cNvPr id="703" name="CustomShape 20"/>
          <p:cNvSpPr/>
          <p:nvPr/>
        </p:nvSpPr>
        <p:spPr>
          <a:xfrm>
            <a:off x="3099960" y="530280"/>
            <a:ext cx="14612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R.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704" name="CustomShape 21"/>
          <p:cNvSpPr/>
          <p:nvPr/>
        </p:nvSpPr>
        <p:spPr>
          <a:xfrm>
            <a:off x="4737600" y="530280"/>
            <a:ext cx="14367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L.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705" name="CustomShape 22"/>
          <p:cNvSpPr/>
          <p:nvPr/>
        </p:nvSpPr>
        <p:spPr>
          <a:xfrm>
            <a:off x="5462280" y="1971720"/>
            <a:ext cx="115632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To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systemic 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circulation</a:t>
            </a:r>
            <a:endParaRPr/>
          </a:p>
        </p:txBody>
      </p:sp>
      <p:sp>
        <p:nvSpPr>
          <p:cNvPr id="706" name="CustomShape 23"/>
          <p:cNvSpPr/>
          <p:nvPr/>
        </p:nvSpPr>
        <p:spPr>
          <a:xfrm>
            <a:off x="6293520" y="5276880"/>
            <a:ext cx="14367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L.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707" name="CustomShape 24"/>
          <p:cNvSpPr/>
          <p:nvPr/>
        </p:nvSpPr>
        <p:spPr>
          <a:xfrm>
            <a:off x="575280" y="6114960"/>
            <a:ext cx="28022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Schematic flowchart.</a:t>
            </a:r>
            <a:endParaRPr/>
          </a:p>
        </p:txBody>
      </p:sp>
      <p:sp>
        <p:nvSpPr>
          <p:cNvPr id="708" name="CustomShape 25"/>
          <p:cNvSpPr/>
          <p:nvPr/>
        </p:nvSpPr>
        <p:spPr>
          <a:xfrm>
            <a:off x="1882440" y="4302000"/>
            <a:ext cx="115632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From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systemic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circulation</a:t>
            </a:r>
            <a:endParaRPr/>
          </a:p>
        </p:txBody>
      </p:sp>
      <p:sp>
        <p:nvSpPr>
          <p:cNvPr id="709" name="CustomShape 26"/>
          <p:cNvSpPr/>
          <p:nvPr/>
        </p:nvSpPr>
        <p:spPr>
          <a:xfrm>
            <a:off x="3544920" y="4610160"/>
            <a:ext cx="329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RA</a:t>
            </a:r>
            <a:endParaRPr/>
          </a:p>
        </p:txBody>
      </p:sp>
      <p:sp>
        <p:nvSpPr>
          <p:cNvPr id="710" name="CustomShape 27"/>
          <p:cNvSpPr/>
          <p:nvPr/>
        </p:nvSpPr>
        <p:spPr>
          <a:xfrm>
            <a:off x="4132440" y="5705640"/>
            <a:ext cx="3171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RV</a:t>
            </a:r>
            <a:endParaRPr/>
          </a:p>
        </p:txBody>
      </p:sp>
      <p:sp>
        <p:nvSpPr>
          <p:cNvPr id="711" name="CustomShape 28"/>
          <p:cNvSpPr/>
          <p:nvPr/>
        </p:nvSpPr>
        <p:spPr>
          <a:xfrm>
            <a:off x="4712760" y="5705640"/>
            <a:ext cx="2800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LV</a:t>
            </a:r>
            <a:endParaRPr/>
          </a:p>
        </p:txBody>
      </p:sp>
      <p:sp>
        <p:nvSpPr>
          <p:cNvPr id="712" name="CustomShape 29"/>
          <p:cNvSpPr/>
          <p:nvPr/>
        </p:nvSpPr>
        <p:spPr>
          <a:xfrm>
            <a:off x="5351400" y="4610160"/>
            <a:ext cx="304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ffffff"/>
                </a:solidFill>
                <a:latin typeface="Arial"/>
              </a:rPr>
              <a:t>LA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19.20</a:t>
            </a:r>
            <a:endParaRPr/>
          </a:p>
        </p:txBody>
      </p:sp>
      <p:pic>
        <p:nvPicPr>
          <p:cNvPr id="71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5260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15" name="Line 2"/>
          <p:cNvSpPr/>
          <p:nvPr/>
        </p:nvSpPr>
        <p:spPr>
          <a:xfrm flipH="1">
            <a:off x="3714480" y="1338120"/>
            <a:ext cx="139680" cy="14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16" name="Line 3"/>
          <p:cNvSpPr/>
          <p:nvPr/>
        </p:nvSpPr>
        <p:spPr>
          <a:xfrm flipH="1">
            <a:off x="3946320" y="3544560"/>
            <a:ext cx="98280" cy="18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17" name="Line 4"/>
          <p:cNvSpPr/>
          <p:nvPr/>
        </p:nvSpPr>
        <p:spPr>
          <a:xfrm flipH="1">
            <a:off x="3571560" y="4363920"/>
            <a:ext cx="123840" cy="14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18" name="Line 5"/>
          <p:cNvSpPr/>
          <p:nvPr/>
        </p:nvSpPr>
        <p:spPr>
          <a:xfrm flipH="1">
            <a:off x="3571560" y="5592600"/>
            <a:ext cx="123840" cy="14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19" name="Line 6"/>
          <p:cNvSpPr/>
          <p:nvPr/>
        </p:nvSpPr>
        <p:spPr>
          <a:xfrm flipH="1">
            <a:off x="5206680" y="3544560"/>
            <a:ext cx="139680" cy="18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0" name="Line 7"/>
          <p:cNvSpPr/>
          <p:nvPr/>
        </p:nvSpPr>
        <p:spPr>
          <a:xfrm flipH="1">
            <a:off x="5209920" y="5002200"/>
            <a:ext cx="130320" cy="14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1" name="Line 8"/>
          <p:cNvSpPr/>
          <p:nvPr/>
        </p:nvSpPr>
        <p:spPr>
          <a:xfrm flipV="1">
            <a:off x="5047920" y="3985920"/>
            <a:ext cx="1800" cy="2066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2" name="Line 9"/>
          <p:cNvSpPr/>
          <p:nvPr/>
        </p:nvSpPr>
        <p:spPr>
          <a:xfrm flipV="1">
            <a:off x="4155840" y="3985920"/>
            <a:ext cx="1800" cy="2066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3" name="Line 10"/>
          <p:cNvSpPr/>
          <p:nvPr/>
        </p:nvSpPr>
        <p:spPr>
          <a:xfrm flipH="1">
            <a:off x="5035320" y="830160"/>
            <a:ext cx="225360" cy="144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4" name="Line 11"/>
          <p:cNvSpPr/>
          <p:nvPr/>
        </p:nvSpPr>
        <p:spPr>
          <a:xfrm flipH="1">
            <a:off x="5175000" y="1471320"/>
            <a:ext cx="406440" cy="18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5" name="Line 12"/>
          <p:cNvSpPr/>
          <p:nvPr/>
        </p:nvSpPr>
        <p:spPr>
          <a:xfrm flipH="1">
            <a:off x="4733640" y="2055600"/>
            <a:ext cx="177840" cy="18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</p:sp>
      <p:sp>
        <p:nvSpPr>
          <p:cNvPr id="726" name="Line 13"/>
          <p:cNvSpPr/>
          <p:nvPr/>
        </p:nvSpPr>
        <p:spPr>
          <a:xfrm flipH="1">
            <a:off x="3708360" y="1331640"/>
            <a:ext cx="13968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27" name="Line 14"/>
          <p:cNvSpPr/>
          <p:nvPr/>
        </p:nvSpPr>
        <p:spPr>
          <a:xfrm flipH="1">
            <a:off x="3939840" y="3538440"/>
            <a:ext cx="9864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28" name="Line 15"/>
          <p:cNvSpPr/>
          <p:nvPr/>
        </p:nvSpPr>
        <p:spPr>
          <a:xfrm flipH="1">
            <a:off x="3565440" y="4357440"/>
            <a:ext cx="12384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29" name="Line 16"/>
          <p:cNvSpPr/>
          <p:nvPr/>
        </p:nvSpPr>
        <p:spPr>
          <a:xfrm flipH="1">
            <a:off x="3565440" y="5586120"/>
            <a:ext cx="12384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0" name="Line 17"/>
          <p:cNvSpPr/>
          <p:nvPr/>
        </p:nvSpPr>
        <p:spPr>
          <a:xfrm flipH="1">
            <a:off x="5200560" y="3538440"/>
            <a:ext cx="13968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1" name="Line 18"/>
          <p:cNvSpPr/>
          <p:nvPr/>
        </p:nvSpPr>
        <p:spPr>
          <a:xfrm flipH="1">
            <a:off x="5203800" y="4995720"/>
            <a:ext cx="12996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2" name="Line 19"/>
          <p:cNvSpPr/>
          <p:nvPr/>
        </p:nvSpPr>
        <p:spPr>
          <a:xfrm flipV="1">
            <a:off x="5041800" y="3979800"/>
            <a:ext cx="1440" cy="20628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3" name="Line 20"/>
          <p:cNvSpPr/>
          <p:nvPr/>
        </p:nvSpPr>
        <p:spPr>
          <a:xfrm flipV="1">
            <a:off x="4149720" y="3979800"/>
            <a:ext cx="1440" cy="20628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4" name="Line 21"/>
          <p:cNvSpPr/>
          <p:nvPr/>
        </p:nvSpPr>
        <p:spPr>
          <a:xfrm flipH="1">
            <a:off x="5029200" y="823680"/>
            <a:ext cx="22536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5" name="Line 22"/>
          <p:cNvSpPr/>
          <p:nvPr/>
        </p:nvSpPr>
        <p:spPr>
          <a:xfrm flipH="1">
            <a:off x="5168880" y="1465200"/>
            <a:ext cx="40608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6" name="Line 23"/>
          <p:cNvSpPr/>
          <p:nvPr/>
        </p:nvSpPr>
        <p:spPr>
          <a:xfrm flipH="1">
            <a:off x="4727520" y="2049120"/>
            <a:ext cx="17784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7" name="CustomShape 24"/>
          <p:cNvSpPr/>
          <p:nvPr/>
        </p:nvSpPr>
        <p:spPr>
          <a:xfrm>
            <a:off x="4054320" y="3497400"/>
            <a:ext cx="27108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Azygos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system</a:t>
            </a:r>
            <a:endParaRPr/>
          </a:p>
        </p:txBody>
      </p:sp>
      <p:sp>
        <p:nvSpPr>
          <p:cNvPr id="738" name="CustomShape 25"/>
          <p:cNvSpPr/>
          <p:nvPr/>
        </p:nvSpPr>
        <p:spPr>
          <a:xfrm>
            <a:off x="4051080" y="3795840"/>
            <a:ext cx="31824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Venous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drainage</a:t>
            </a:r>
            <a:endParaRPr/>
          </a:p>
        </p:txBody>
      </p:sp>
      <p:sp>
        <p:nvSpPr>
          <p:cNvPr id="739" name="CustomShape 26"/>
          <p:cNvSpPr/>
          <p:nvPr/>
        </p:nvSpPr>
        <p:spPr>
          <a:xfrm>
            <a:off x="4887000" y="3795840"/>
            <a:ext cx="26640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Arterial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</p:txBody>
      </p:sp>
      <p:sp>
        <p:nvSpPr>
          <p:cNvPr id="740" name="CustomShape 27"/>
          <p:cNvSpPr/>
          <p:nvPr/>
        </p:nvSpPr>
        <p:spPr>
          <a:xfrm>
            <a:off x="4853520" y="3497400"/>
            <a:ext cx="31968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Thoracic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741" name="CustomShape 28"/>
          <p:cNvSpPr/>
          <p:nvPr/>
        </p:nvSpPr>
        <p:spPr>
          <a:xfrm>
            <a:off x="3260880" y="4319640"/>
            <a:ext cx="2617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vena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cava</a:t>
            </a:r>
            <a:endParaRPr/>
          </a:p>
        </p:txBody>
      </p:sp>
      <p:sp>
        <p:nvSpPr>
          <p:cNvPr id="742" name="CustomShape 29"/>
          <p:cNvSpPr/>
          <p:nvPr/>
        </p:nvSpPr>
        <p:spPr>
          <a:xfrm>
            <a:off x="4768560" y="4957920"/>
            <a:ext cx="39276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Abdominal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743" name="CustomShape 30"/>
          <p:cNvSpPr/>
          <p:nvPr/>
        </p:nvSpPr>
        <p:spPr>
          <a:xfrm>
            <a:off x="3263760" y="5548320"/>
            <a:ext cx="2617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vena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cava</a:t>
            </a:r>
            <a:endParaRPr/>
          </a:p>
        </p:txBody>
      </p:sp>
      <p:sp>
        <p:nvSpPr>
          <p:cNvPr id="744" name="CustomShape 31"/>
          <p:cNvSpPr/>
          <p:nvPr/>
        </p:nvSpPr>
        <p:spPr>
          <a:xfrm>
            <a:off x="3867120" y="1293840"/>
            <a:ext cx="36648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000000"/>
                </a:solidFill>
                <a:latin typeface="Arial"/>
              </a:rPr>
              <a:t>vena </a:t>
            </a:r>
            <a:r>
              <a:rPr b="1" lang="en-US" sz="600">
                <a:solidFill>
                  <a:srgbClr val="231f20"/>
                </a:solidFill>
                <a:latin typeface="Arial"/>
              </a:rPr>
              <a:t>cava</a:t>
            </a:r>
            <a:endParaRPr/>
          </a:p>
        </p:txBody>
      </p:sp>
      <p:sp>
        <p:nvSpPr>
          <p:cNvPr id="745" name="CustomShape 32"/>
          <p:cNvSpPr/>
          <p:nvPr/>
        </p:nvSpPr>
        <p:spPr>
          <a:xfrm>
            <a:off x="5273640" y="785880"/>
            <a:ext cx="5526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Common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carotid ar</a:t>
            </a:r>
            <a:r>
              <a:rPr b="1" lang="en-US" sz="600">
                <a:solidFill>
                  <a:srgbClr val="000000"/>
                </a:solidFill>
                <a:latin typeface="Arial"/>
              </a:rPr>
              <a:t>teries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to head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subclavian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000000"/>
                </a:solidFill>
                <a:latin typeface="Arial"/>
              </a:rPr>
              <a:t>arteries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upper limbs</a:t>
            </a:r>
            <a:endParaRPr/>
          </a:p>
        </p:txBody>
      </p:sp>
      <p:sp>
        <p:nvSpPr>
          <p:cNvPr id="746" name="CustomShape 33"/>
          <p:cNvSpPr/>
          <p:nvPr/>
        </p:nvSpPr>
        <p:spPr>
          <a:xfrm>
            <a:off x="5591160" y="1427040"/>
            <a:ext cx="240840" cy="18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Aortic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arch</a:t>
            </a:r>
            <a:endParaRPr/>
          </a:p>
        </p:txBody>
      </p:sp>
      <p:sp>
        <p:nvSpPr>
          <p:cNvPr id="747" name="CustomShape 34"/>
          <p:cNvSpPr/>
          <p:nvPr/>
        </p:nvSpPr>
        <p:spPr>
          <a:xfrm>
            <a:off x="4924800" y="2011320"/>
            <a:ext cx="199080" cy="9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6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748" name="CustomShape 35"/>
          <p:cNvSpPr/>
          <p:nvPr/>
        </p:nvSpPr>
        <p:spPr>
          <a:xfrm>
            <a:off x="4156200" y="2894040"/>
            <a:ext cx="110880" cy="9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600">
                <a:solidFill>
                  <a:srgbClr val="ffffff"/>
                </a:solidFill>
                <a:latin typeface="Arial"/>
              </a:rPr>
              <a:t>RA</a:t>
            </a:r>
            <a:endParaRPr/>
          </a:p>
        </p:txBody>
      </p:sp>
      <p:sp>
        <p:nvSpPr>
          <p:cNvPr id="749" name="CustomShape 36"/>
          <p:cNvSpPr/>
          <p:nvPr/>
        </p:nvSpPr>
        <p:spPr>
          <a:xfrm>
            <a:off x="4397400" y="3335400"/>
            <a:ext cx="105840" cy="9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600">
                <a:solidFill>
                  <a:srgbClr val="ffffff"/>
                </a:solidFill>
                <a:latin typeface="Arial"/>
              </a:rPr>
              <a:t>RV</a:t>
            </a:r>
            <a:endParaRPr/>
          </a:p>
        </p:txBody>
      </p:sp>
      <p:sp>
        <p:nvSpPr>
          <p:cNvPr id="750" name="CustomShape 37"/>
          <p:cNvSpPr/>
          <p:nvPr/>
        </p:nvSpPr>
        <p:spPr>
          <a:xfrm>
            <a:off x="4620600" y="3335400"/>
            <a:ext cx="93960" cy="9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600">
                <a:solidFill>
                  <a:srgbClr val="ffffff"/>
                </a:solidFill>
                <a:latin typeface="Arial"/>
              </a:rPr>
              <a:t>LV</a:t>
            </a:r>
            <a:endParaRPr/>
          </a:p>
        </p:txBody>
      </p:sp>
      <p:sp>
        <p:nvSpPr>
          <p:cNvPr id="751" name="CustomShape 38"/>
          <p:cNvSpPr/>
          <p:nvPr/>
        </p:nvSpPr>
        <p:spPr>
          <a:xfrm>
            <a:off x="4873320" y="2894040"/>
            <a:ext cx="101880" cy="9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600">
                <a:solidFill>
                  <a:srgbClr val="ffffff"/>
                </a:solidFill>
                <a:latin typeface="Arial"/>
              </a:rPr>
              <a:t>LA</a:t>
            </a:r>
            <a:endParaRPr/>
          </a:p>
        </p:txBody>
      </p:sp>
      <p:sp>
        <p:nvSpPr>
          <p:cNvPr id="752" name="CustomShape 39"/>
          <p:cNvSpPr/>
          <p:nvPr/>
        </p:nvSpPr>
        <p:spPr>
          <a:xfrm>
            <a:off x="4052520" y="861840"/>
            <a:ext cx="708120" cy="319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Capillary beds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head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upper limbs</a:t>
            </a:r>
            <a:endParaRPr/>
          </a:p>
        </p:txBody>
      </p:sp>
      <p:sp>
        <p:nvSpPr>
          <p:cNvPr id="753" name="CustomShape 40"/>
          <p:cNvSpPr/>
          <p:nvPr/>
        </p:nvSpPr>
        <p:spPr>
          <a:xfrm>
            <a:off x="4169880" y="4392720"/>
            <a:ext cx="938520" cy="319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Capillary beds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mediastinal structures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and thorax walls</a:t>
            </a:r>
            <a:endParaRPr/>
          </a:p>
        </p:txBody>
      </p:sp>
      <p:sp>
        <p:nvSpPr>
          <p:cNvPr id="754" name="CustomShape 41"/>
          <p:cNvSpPr/>
          <p:nvPr/>
        </p:nvSpPr>
        <p:spPr>
          <a:xfrm>
            <a:off x="4290480" y="4789440"/>
            <a:ext cx="4611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Diaphragm</a:t>
            </a:r>
            <a:endParaRPr/>
          </a:p>
        </p:txBody>
      </p:sp>
      <p:sp>
        <p:nvSpPr>
          <p:cNvPr id="755" name="CustomShape 42"/>
          <p:cNvSpPr/>
          <p:nvPr/>
        </p:nvSpPr>
        <p:spPr>
          <a:xfrm>
            <a:off x="4171680" y="5425920"/>
            <a:ext cx="73728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Capillary beds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digestive viscera,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spleen, pancreas,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kidneys</a:t>
            </a:r>
            <a:endParaRPr/>
          </a:p>
        </p:txBody>
      </p:sp>
      <p:sp>
        <p:nvSpPr>
          <p:cNvPr id="756" name="CustomShape 43"/>
          <p:cNvSpPr/>
          <p:nvPr/>
        </p:nvSpPr>
        <p:spPr>
          <a:xfrm>
            <a:off x="4034520" y="6230880"/>
            <a:ext cx="1067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Capillary beds of gonads,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pelvis, and lower limbs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" name="Table 1"/>
          <p:cNvGraphicFramePr/>
          <p:nvPr/>
        </p:nvGraphicFramePr>
        <p:xfrm>
          <a:off x="380880" y="1219320"/>
          <a:ext cx="8365680" cy="4587120"/>
        </p:xfrm>
        <a:graphic>
          <a:graphicData uri="http://schemas.openxmlformats.org/drawingml/2006/table">
            <a:tbl>
              <a:tblPr/>
              <a:tblGrid>
                <a:gridCol w="2133360"/>
                <a:gridCol w="3443040"/>
                <a:gridCol w="2789280"/>
              </a:tblGrid>
              <a:tr h="43200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Arteries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Veins</a:t>
                      </a:r>
                      <a:endParaRPr/>
                    </a:p>
                  </a:txBody>
                  <a:tcPr/>
                </a:tc>
              </a:tr>
              <a:tr h="1323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Delivery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Blood pumped into single systemic artery—the aorta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Blood returns via superior and interior venae cavae and the coronary sinus</a:t>
                      </a:r>
                      <a:endParaRPr/>
                    </a:p>
                  </a:txBody>
                  <a:tcPr/>
                </a:tc>
              </a:tr>
              <a:tr h="802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Location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Deep, and protected by tissues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Both deep and superficial</a:t>
                      </a:r>
                      <a:endParaRPr/>
                    </a:p>
                  </a:txBody>
                  <a:tcPr/>
                </a:tc>
              </a:tr>
              <a:tr h="707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Pathways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Fairly distinct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Numerous interconnections</a:t>
                      </a:r>
                      <a:endParaRPr/>
                    </a:p>
                  </a:txBody>
                  <a:tcPr/>
                </a:tc>
              </a:tr>
              <a:tr h="1323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Supply/drainage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Predictable supply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</a:rPr>
                        <a:t>Usually similar to arteries, except dural sinuses and hepatic portal circulation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Differences Between Arteries and Veins</a:t>
            </a:r>
            <a:endParaRPr/>
          </a:p>
        </p:txBody>
      </p:sp>
      <p:sp>
        <p:nvSpPr>
          <p:cNvPr id="759" name="TextShape 3"/>
          <p:cNvSpPr txBox="1"/>
          <p:nvPr/>
        </p:nvSpPr>
        <p:spPr>
          <a:xfrm>
            <a:off x="457200" y="1952640"/>
            <a:ext cx="8229240" cy="4511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"/>
          <p:cNvSpPr/>
          <p:nvPr/>
        </p:nvSpPr>
        <p:spPr>
          <a:xfrm>
            <a:off x="7986240" y="658332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19.27c</a:t>
            </a:r>
            <a:endParaRPr/>
          </a:p>
        </p:txBody>
      </p:sp>
      <p:pic>
        <p:nvPicPr>
          <p:cNvPr id="761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62" name="CustomShape 2"/>
          <p:cNvSpPr/>
          <p:nvPr/>
        </p:nvSpPr>
        <p:spPr>
          <a:xfrm>
            <a:off x="3892680" y="609480"/>
            <a:ext cx="1307880" cy="1275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3" name="CustomShape 3"/>
          <p:cNvSpPr/>
          <p:nvPr/>
        </p:nvSpPr>
        <p:spPr>
          <a:xfrm>
            <a:off x="3333600" y="1263600"/>
            <a:ext cx="1679040" cy="999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4" name="CustomShape 4"/>
          <p:cNvSpPr/>
          <p:nvPr/>
        </p:nvSpPr>
        <p:spPr>
          <a:xfrm>
            <a:off x="3720960" y="1666800"/>
            <a:ext cx="1568160" cy="856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5" name="CustomShape 5"/>
          <p:cNvSpPr/>
          <p:nvPr/>
        </p:nvSpPr>
        <p:spPr>
          <a:xfrm>
            <a:off x="3606840" y="3022560"/>
            <a:ext cx="996480" cy="72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6" name="CustomShape 6"/>
          <p:cNvSpPr/>
          <p:nvPr/>
        </p:nvSpPr>
        <p:spPr>
          <a:xfrm>
            <a:off x="3209760" y="2330280"/>
            <a:ext cx="2288880" cy="917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7" name="CustomShape 7"/>
          <p:cNvSpPr/>
          <p:nvPr/>
        </p:nvSpPr>
        <p:spPr>
          <a:xfrm>
            <a:off x="3282840" y="3403440"/>
            <a:ext cx="1006200" cy="950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8" name="CustomShape 8"/>
          <p:cNvSpPr/>
          <p:nvPr/>
        </p:nvSpPr>
        <p:spPr>
          <a:xfrm>
            <a:off x="3629160" y="3629160"/>
            <a:ext cx="1149120" cy="1107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9" name="CustomShape 9"/>
          <p:cNvSpPr/>
          <p:nvPr/>
        </p:nvSpPr>
        <p:spPr>
          <a:xfrm>
            <a:off x="3257640" y="3714840"/>
            <a:ext cx="1269720" cy="345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0" name="CustomShape 10"/>
          <p:cNvSpPr/>
          <p:nvPr/>
        </p:nvSpPr>
        <p:spPr>
          <a:xfrm>
            <a:off x="3873600" y="4079880"/>
            <a:ext cx="1047240" cy="1053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1" name="CustomShape 11"/>
          <p:cNvSpPr/>
          <p:nvPr/>
        </p:nvSpPr>
        <p:spPr>
          <a:xfrm>
            <a:off x="3533760" y="4308480"/>
            <a:ext cx="1453680" cy="12124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2" name="Line 12"/>
          <p:cNvSpPr/>
          <p:nvPr/>
        </p:nvSpPr>
        <p:spPr>
          <a:xfrm flipV="1">
            <a:off x="3625560" y="3438360"/>
            <a:ext cx="1047960" cy="622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73" name="CustomShape 13"/>
          <p:cNvSpPr/>
          <p:nvPr/>
        </p:nvSpPr>
        <p:spPr>
          <a:xfrm>
            <a:off x="2080800" y="6058080"/>
            <a:ext cx="4442040" cy="289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(c) Dural venous sinuses of the brain</a:t>
            </a:r>
            <a:endParaRPr/>
          </a:p>
        </p:txBody>
      </p:sp>
      <p:sp>
        <p:nvSpPr>
          <p:cNvPr id="774" name="CustomShape 14"/>
          <p:cNvSpPr/>
          <p:nvPr/>
        </p:nvSpPr>
        <p:spPr>
          <a:xfrm>
            <a:off x="1892520" y="3254400"/>
            <a:ext cx="131616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Confluence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of sinuses</a:t>
            </a:r>
            <a:endParaRPr/>
          </a:p>
        </p:txBody>
      </p:sp>
      <p:sp>
        <p:nvSpPr>
          <p:cNvPr id="775" name="CustomShape 15"/>
          <p:cNvSpPr/>
          <p:nvPr/>
        </p:nvSpPr>
        <p:spPr>
          <a:xfrm>
            <a:off x="1892880" y="479520"/>
            <a:ext cx="19044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Superior sagittal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sinus</a:t>
            </a:r>
            <a:endParaRPr/>
          </a:p>
        </p:txBody>
      </p:sp>
      <p:sp>
        <p:nvSpPr>
          <p:cNvPr id="776" name="CustomShape 16"/>
          <p:cNvSpPr/>
          <p:nvPr/>
        </p:nvSpPr>
        <p:spPr>
          <a:xfrm>
            <a:off x="1893240" y="1127160"/>
            <a:ext cx="13543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Falx cerebri</a:t>
            </a:r>
            <a:endParaRPr/>
          </a:p>
        </p:txBody>
      </p:sp>
      <p:sp>
        <p:nvSpPr>
          <p:cNvPr id="777" name="CustomShape 17"/>
          <p:cNvSpPr/>
          <p:nvPr/>
        </p:nvSpPr>
        <p:spPr>
          <a:xfrm>
            <a:off x="1892880" y="1530360"/>
            <a:ext cx="174456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Inferior sagittal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sinus</a:t>
            </a:r>
            <a:endParaRPr/>
          </a:p>
        </p:txBody>
      </p:sp>
      <p:sp>
        <p:nvSpPr>
          <p:cNvPr id="778" name="CustomShape 18"/>
          <p:cNvSpPr/>
          <p:nvPr/>
        </p:nvSpPr>
        <p:spPr>
          <a:xfrm>
            <a:off x="1892520" y="2870280"/>
            <a:ext cx="161028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Straight sinus</a:t>
            </a:r>
            <a:endParaRPr/>
          </a:p>
        </p:txBody>
      </p:sp>
      <p:sp>
        <p:nvSpPr>
          <p:cNvPr id="779" name="CustomShape 19"/>
          <p:cNvSpPr/>
          <p:nvPr/>
        </p:nvSpPr>
        <p:spPr>
          <a:xfrm>
            <a:off x="1893600" y="2193840"/>
            <a:ext cx="124776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Cavernous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sinus</a:t>
            </a:r>
            <a:endParaRPr/>
          </a:p>
        </p:txBody>
      </p:sp>
      <p:sp>
        <p:nvSpPr>
          <p:cNvPr id="780" name="CustomShape 20"/>
          <p:cNvSpPr/>
          <p:nvPr/>
        </p:nvSpPr>
        <p:spPr>
          <a:xfrm>
            <a:off x="1901880" y="3917880"/>
            <a:ext cx="127224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Transverse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sinuses</a:t>
            </a:r>
            <a:endParaRPr/>
          </a:p>
        </p:txBody>
      </p:sp>
      <p:sp>
        <p:nvSpPr>
          <p:cNvPr id="781" name="CustomShape 21"/>
          <p:cNvSpPr/>
          <p:nvPr/>
        </p:nvSpPr>
        <p:spPr>
          <a:xfrm>
            <a:off x="1892160" y="4581360"/>
            <a:ext cx="164916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Sigmoid sinus</a:t>
            </a:r>
            <a:endParaRPr/>
          </a:p>
        </p:txBody>
      </p:sp>
      <p:sp>
        <p:nvSpPr>
          <p:cNvPr id="782" name="CustomShape 22"/>
          <p:cNvSpPr/>
          <p:nvPr/>
        </p:nvSpPr>
        <p:spPr>
          <a:xfrm>
            <a:off x="1893600" y="4978440"/>
            <a:ext cx="18907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Jugular foramen</a:t>
            </a:r>
            <a:endParaRPr/>
          </a:p>
        </p:txBody>
      </p:sp>
      <p:sp>
        <p:nvSpPr>
          <p:cNvPr id="783" name="CustomShape 23"/>
          <p:cNvSpPr/>
          <p:nvPr/>
        </p:nvSpPr>
        <p:spPr>
          <a:xfrm>
            <a:off x="1892160" y="5372280"/>
            <a:ext cx="15570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Right internal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jugular vein</a:t>
            </a:r>
            <a:endParaRPr/>
          </a:p>
        </p:txBody>
      </p:sp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7986240" y="658332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19.29a</a:t>
            </a:r>
            <a:endParaRPr/>
          </a:p>
        </p:txBody>
      </p:sp>
      <p:pic>
        <p:nvPicPr>
          <p:cNvPr id="785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619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86" name="Line 2"/>
          <p:cNvSpPr/>
          <p:nvPr/>
        </p:nvSpPr>
        <p:spPr>
          <a:xfrm flipV="1">
            <a:off x="5489280" y="2455560"/>
            <a:ext cx="1800" cy="438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87" name="Line 3"/>
          <p:cNvSpPr/>
          <p:nvPr/>
        </p:nvSpPr>
        <p:spPr>
          <a:xfrm flipV="1">
            <a:off x="6057720" y="2608200"/>
            <a:ext cx="1440" cy="1616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88" name="Line 4"/>
          <p:cNvSpPr/>
          <p:nvPr/>
        </p:nvSpPr>
        <p:spPr>
          <a:xfrm flipH="1">
            <a:off x="5889600" y="2976480"/>
            <a:ext cx="206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89" name="Line 5"/>
          <p:cNvSpPr/>
          <p:nvPr/>
        </p:nvSpPr>
        <p:spPr>
          <a:xfrm flipH="1">
            <a:off x="5425920" y="5052960"/>
            <a:ext cx="260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0" name="CustomShape 6"/>
          <p:cNvSpPr/>
          <p:nvPr/>
        </p:nvSpPr>
        <p:spPr>
          <a:xfrm>
            <a:off x="5464080" y="6008760"/>
            <a:ext cx="221760" cy="120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791" name="Line 7"/>
          <p:cNvSpPr/>
          <p:nvPr/>
        </p:nvSpPr>
        <p:spPr>
          <a:xfrm>
            <a:off x="4289400" y="5865480"/>
            <a:ext cx="8888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2" name="Line 8"/>
          <p:cNvSpPr/>
          <p:nvPr/>
        </p:nvSpPr>
        <p:spPr>
          <a:xfrm flipV="1">
            <a:off x="4546440" y="3309840"/>
            <a:ext cx="1440" cy="136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3" name="CustomShape 9"/>
          <p:cNvSpPr/>
          <p:nvPr/>
        </p:nvSpPr>
        <p:spPr>
          <a:xfrm>
            <a:off x="4321080" y="3087720"/>
            <a:ext cx="748800" cy="151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794" name="Line 10"/>
          <p:cNvSpPr/>
          <p:nvPr/>
        </p:nvSpPr>
        <p:spPr>
          <a:xfrm flipV="1">
            <a:off x="4546440" y="3068280"/>
            <a:ext cx="1440" cy="1717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5" name="Line 11"/>
          <p:cNvSpPr/>
          <p:nvPr/>
        </p:nvSpPr>
        <p:spPr>
          <a:xfrm>
            <a:off x="4263840" y="2950920"/>
            <a:ext cx="9777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6" name="Line 12"/>
          <p:cNvSpPr/>
          <p:nvPr/>
        </p:nvSpPr>
        <p:spPr>
          <a:xfrm flipV="1">
            <a:off x="4546440" y="2779560"/>
            <a:ext cx="1440" cy="171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7" name="Line 13"/>
          <p:cNvSpPr/>
          <p:nvPr/>
        </p:nvSpPr>
        <p:spPr>
          <a:xfrm flipV="1">
            <a:off x="4378320" y="5805360"/>
            <a:ext cx="330120" cy="60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798" name="CustomShape 14"/>
          <p:cNvSpPr/>
          <p:nvPr/>
        </p:nvSpPr>
        <p:spPr>
          <a:xfrm>
            <a:off x="3352680" y="1338120"/>
            <a:ext cx="132840" cy="1495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799" name="Line 15"/>
          <p:cNvSpPr/>
          <p:nvPr/>
        </p:nvSpPr>
        <p:spPr>
          <a:xfrm flipH="1">
            <a:off x="4530600" y="6348240"/>
            <a:ext cx="11556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0" name="Line 16"/>
          <p:cNvSpPr/>
          <p:nvPr/>
        </p:nvSpPr>
        <p:spPr>
          <a:xfrm flipH="1" flipV="1">
            <a:off x="5229000" y="6303960"/>
            <a:ext cx="184320" cy="442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1" name="Line 17"/>
          <p:cNvSpPr/>
          <p:nvPr/>
        </p:nvSpPr>
        <p:spPr>
          <a:xfrm>
            <a:off x="4016160" y="4983120"/>
            <a:ext cx="3110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2" name="CustomShape 18"/>
          <p:cNvSpPr/>
          <p:nvPr/>
        </p:nvSpPr>
        <p:spPr>
          <a:xfrm>
            <a:off x="4102200" y="3859200"/>
            <a:ext cx="75960" cy="453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3" name="Line 19"/>
          <p:cNvSpPr/>
          <p:nvPr/>
        </p:nvSpPr>
        <p:spPr>
          <a:xfrm flipH="1">
            <a:off x="4022640" y="4103640"/>
            <a:ext cx="792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4" name="CustomShape 20"/>
          <p:cNvSpPr/>
          <p:nvPr/>
        </p:nvSpPr>
        <p:spPr>
          <a:xfrm>
            <a:off x="4460760" y="3224160"/>
            <a:ext cx="691920" cy="221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5" name="CustomShape 21"/>
          <p:cNvSpPr/>
          <p:nvPr/>
        </p:nvSpPr>
        <p:spPr>
          <a:xfrm>
            <a:off x="5000760" y="2081160"/>
            <a:ext cx="437760" cy="155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6" name="CustomShape 22"/>
          <p:cNvSpPr/>
          <p:nvPr/>
        </p:nvSpPr>
        <p:spPr>
          <a:xfrm>
            <a:off x="4422600" y="1144440"/>
            <a:ext cx="209160" cy="96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07" name="Line 23"/>
          <p:cNvSpPr/>
          <p:nvPr/>
        </p:nvSpPr>
        <p:spPr>
          <a:xfrm flipH="1">
            <a:off x="3298680" y="2077920"/>
            <a:ext cx="540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8" name="Line 24"/>
          <p:cNvSpPr/>
          <p:nvPr/>
        </p:nvSpPr>
        <p:spPr>
          <a:xfrm flipH="1">
            <a:off x="4898880" y="684000"/>
            <a:ext cx="4953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09" name="Line 25"/>
          <p:cNvSpPr/>
          <p:nvPr/>
        </p:nvSpPr>
        <p:spPr>
          <a:xfrm flipH="1">
            <a:off x="4619520" y="969840"/>
            <a:ext cx="7747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10" name="CustomShape 26"/>
          <p:cNvSpPr/>
          <p:nvPr/>
        </p:nvSpPr>
        <p:spPr>
          <a:xfrm>
            <a:off x="4606920" y="1144440"/>
            <a:ext cx="786960" cy="269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11" name="Line 27"/>
          <p:cNvSpPr/>
          <p:nvPr/>
        </p:nvSpPr>
        <p:spPr>
          <a:xfrm>
            <a:off x="5070240" y="1144440"/>
            <a:ext cx="1800" cy="2700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12" name="Line 28"/>
          <p:cNvSpPr/>
          <p:nvPr/>
        </p:nvSpPr>
        <p:spPr>
          <a:xfrm flipH="1" flipV="1">
            <a:off x="5152680" y="938160"/>
            <a:ext cx="120960" cy="316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813" name="CustomShape 29"/>
          <p:cNvSpPr/>
          <p:nvPr/>
        </p:nvSpPr>
        <p:spPr>
          <a:xfrm>
            <a:off x="5419080" y="608040"/>
            <a:ext cx="60300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814" name="CustomShape 30"/>
          <p:cNvSpPr/>
          <p:nvPr/>
        </p:nvSpPr>
        <p:spPr>
          <a:xfrm>
            <a:off x="5419800" y="906480"/>
            <a:ext cx="12859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Inferior phrenic veins</a:t>
            </a:r>
            <a:endParaRPr/>
          </a:p>
        </p:txBody>
      </p:sp>
      <p:sp>
        <p:nvSpPr>
          <p:cNvPr id="815" name="CustomShape 31"/>
          <p:cNvSpPr/>
          <p:nvPr/>
        </p:nvSpPr>
        <p:spPr>
          <a:xfrm>
            <a:off x="5419440" y="1081080"/>
            <a:ext cx="8150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Hepatic veins</a:t>
            </a:r>
            <a:endParaRPr/>
          </a:p>
        </p:txBody>
      </p:sp>
      <p:sp>
        <p:nvSpPr>
          <p:cNvPr id="816" name="CustomShape 32"/>
          <p:cNvSpPr/>
          <p:nvPr/>
        </p:nvSpPr>
        <p:spPr>
          <a:xfrm>
            <a:off x="5464080" y="2017800"/>
            <a:ext cx="11318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Hepatic portal vein</a:t>
            </a:r>
            <a:endParaRPr/>
          </a:p>
        </p:txBody>
      </p:sp>
      <p:sp>
        <p:nvSpPr>
          <p:cNvPr id="817" name="CustomShape 33"/>
          <p:cNvSpPr/>
          <p:nvPr/>
        </p:nvSpPr>
        <p:spPr>
          <a:xfrm>
            <a:off x="5413320" y="2319480"/>
            <a:ext cx="15098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Superior mesenteric vein</a:t>
            </a:r>
            <a:endParaRPr/>
          </a:p>
        </p:txBody>
      </p:sp>
      <p:sp>
        <p:nvSpPr>
          <p:cNvPr id="818" name="CustomShape 34"/>
          <p:cNvSpPr/>
          <p:nvPr/>
        </p:nvSpPr>
        <p:spPr>
          <a:xfrm>
            <a:off x="5870160" y="2471760"/>
            <a:ext cx="7372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Splenic vein</a:t>
            </a:r>
            <a:endParaRPr/>
          </a:p>
        </p:txBody>
      </p:sp>
      <p:sp>
        <p:nvSpPr>
          <p:cNvPr id="819" name="CustomShape 35"/>
          <p:cNvSpPr/>
          <p:nvPr/>
        </p:nvSpPr>
        <p:spPr>
          <a:xfrm>
            <a:off x="6127560" y="2898720"/>
            <a:ext cx="66708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mesenteric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20" name="CustomShape 36"/>
          <p:cNvSpPr/>
          <p:nvPr/>
        </p:nvSpPr>
        <p:spPr>
          <a:xfrm>
            <a:off x="5708160" y="4986360"/>
            <a:ext cx="77400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L. ascending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lumbar vein</a:t>
            </a:r>
            <a:endParaRPr/>
          </a:p>
        </p:txBody>
      </p:sp>
      <p:sp>
        <p:nvSpPr>
          <p:cNvPr id="821" name="CustomShape 37"/>
          <p:cNvSpPr/>
          <p:nvPr/>
        </p:nvSpPr>
        <p:spPr>
          <a:xfrm>
            <a:off x="3206520" y="4903920"/>
            <a:ext cx="7876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R. ascending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lumbar vein</a:t>
            </a:r>
            <a:endParaRPr/>
          </a:p>
        </p:txBody>
      </p:sp>
      <p:sp>
        <p:nvSpPr>
          <p:cNvPr id="822" name="CustomShape 38"/>
          <p:cNvSpPr/>
          <p:nvPr/>
        </p:nvSpPr>
        <p:spPr>
          <a:xfrm>
            <a:off x="3580200" y="3367080"/>
            <a:ext cx="8654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Gonadal veins</a:t>
            </a:r>
            <a:endParaRPr/>
          </a:p>
        </p:txBody>
      </p:sp>
      <p:sp>
        <p:nvSpPr>
          <p:cNvPr id="823" name="CustomShape 39"/>
          <p:cNvSpPr/>
          <p:nvPr/>
        </p:nvSpPr>
        <p:spPr>
          <a:xfrm>
            <a:off x="3580920" y="3160800"/>
            <a:ext cx="7023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Renal veins</a:t>
            </a:r>
            <a:endParaRPr/>
          </a:p>
        </p:txBody>
      </p:sp>
      <p:sp>
        <p:nvSpPr>
          <p:cNvPr id="824" name="CustomShape 40"/>
          <p:cNvSpPr/>
          <p:nvPr/>
        </p:nvSpPr>
        <p:spPr>
          <a:xfrm>
            <a:off x="3581280" y="2881440"/>
            <a:ext cx="6598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Suprarenal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825" name="CustomShape 41"/>
          <p:cNvSpPr/>
          <p:nvPr/>
        </p:nvSpPr>
        <p:spPr>
          <a:xfrm>
            <a:off x="3174480" y="4027320"/>
            <a:ext cx="82260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Lumbar veins</a:t>
            </a:r>
            <a:endParaRPr/>
          </a:p>
        </p:txBody>
      </p:sp>
      <p:sp>
        <p:nvSpPr>
          <p:cNvPr id="826" name="CustomShape 42"/>
          <p:cNvSpPr/>
          <p:nvPr/>
        </p:nvSpPr>
        <p:spPr>
          <a:xfrm>
            <a:off x="2813040" y="2001960"/>
            <a:ext cx="45684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Hepatic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portal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system</a:t>
            </a:r>
            <a:endParaRPr/>
          </a:p>
        </p:txBody>
      </p:sp>
      <p:sp>
        <p:nvSpPr>
          <p:cNvPr id="827" name="CustomShape 43"/>
          <p:cNvSpPr/>
          <p:nvPr/>
        </p:nvSpPr>
        <p:spPr>
          <a:xfrm>
            <a:off x="3714480" y="1058760"/>
            <a:ext cx="6670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Cystic vein</a:t>
            </a:r>
            <a:endParaRPr/>
          </a:p>
        </p:txBody>
      </p:sp>
      <p:sp>
        <p:nvSpPr>
          <p:cNvPr id="828" name="CustomShape 44"/>
          <p:cNvSpPr/>
          <p:nvPr/>
        </p:nvSpPr>
        <p:spPr>
          <a:xfrm>
            <a:off x="5707800" y="5938920"/>
            <a:ext cx="10663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External iliac vein</a:t>
            </a:r>
            <a:endParaRPr/>
          </a:p>
        </p:txBody>
      </p:sp>
      <p:sp>
        <p:nvSpPr>
          <p:cNvPr id="829" name="CustomShape 45"/>
          <p:cNvSpPr/>
          <p:nvPr/>
        </p:nvSpPr>
        <p:spPr>
          <a:xfrm>
            <a:off x="5707440" y="6281640"/>
            <a:ext cx="10954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Internal iliac veins</a:t>
            </a:r>
            <a:endParaRPr/>
          </a:p>
        </p:txBody>
      </p:sp>
      <p:sp>
        <p:nvSpPr>
          <p:cNvPr id="830" name="CustomShape 46"/>
          <p:cNvSpPr/>
          <p:nvPr/>
        </p:nvSpPr>
        <p:spPr>
          <a:xfrm>
            <a:off x="3072600" y="5786280"/>
            <a:ext cx="11883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Common iliac veins</a:t>
            </a:r>
            <a:endParaRPr/>
          </a:p>
        </p:txBody>
      </p:sp>
      <p:sp>
        <p:nvSpPr>
          <p:cNvPr id="831" name="CustomShape 47"/>
          <p:cNvSpPr/>
          <p:nvPr/>
        </p:nvSpPr>
        <p:spPr>
          <a:xfrm>
            <a:off x="2300040" y="6265800"/>
            <a:ext cx="155268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(a) Schematic flowchart.</a:t>
            </a:r>
            <a:endParaRPr/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19.3a</a:t>
            </a:r>
            <a:endParaRPr/>
          </a:p>
        </p:txBody>
      </p:sp>
      <p:pic>
        <p:nvPicPr>
          <p:cNvPr id="16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2920" y="593640"/>
            <a:ext cx="8318160" cy="5898960"/>
          </a:xfrm>
          <a:prstGeom prst="rect">
            <a:avLst/>
          </a:prstGeom>
          <a:ln w="9360">
            <a:noFill/>
          </a:ln>
        </p:spPr>
      </p:pic>
      <p:sp>
        <p:nvSpPr>
          <p:cNvPr id="169" name="Line 2"/>
          <p:cNvSpPr/>
          <p:nvPr/>
        </p:nvSpPr>
        <p:spPr>
          <a:xfrm flipH="1">
            <a:off x="6227640" y="4570200"/>
            <a:ext cx="38412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170" name="CustomShape 3"/>
          <p:cNvSpPr/>
          <p:nvPr/>
        </p:nvSpPr>
        <p:spPr>
          <a:xfrm>
            <a:off x="5132520" y="4170240"/>
            <a:ext cx="1095120" cy="39960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71" name="CustomShape 4"/>
          <p:cNvSpPr/>
          <p:nvPr/>
        </p:nvSpPr>
        <p:spPr>
          <a:xfrm>
            <a:off x="5192640" y="795240"/>
            <a:ext cx="1485720" cy="2314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72" name="CustomShape 5"/>
          <p:cNvSpPr/>
          <p:nvPr/>
        </p:nvSpPr>
        <p:spPr>
          <a:xfrm>
            <a:off x="5033880" y="1325520"/>
            <a:ext cx="1644120" cy="77760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73" name="Line 6"/>
          <p:cNvSpPr/>
          <p:nvPr/>
        </p:nvSpPr>
        <p:spPr>
          <a:xfrm flipH="1">
            <a:off x="6100560" y="2211120"/>
            <a:ext cx="57780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174" name="Line 7"/>
          <p:cNvSpPr/>
          <p:nvPr/>
        </p:nvSpPr>
        <p:spPr>
          <a:xfrm flipH="1">
            <a:off x="6129000" y="2966760"/>
            <a:ext cx="54936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175" name="Line 8"/>
          <p:cNvSpPr/>
          <p:nvPr/>
        </p:nvSpPr>
        <p:spPr>
          <a:xfrm>
            <a:off x="2084040" y="3827160"/>
            <a:ext cx="103536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176" name="CustomShape 9"/>
          <p:cNvSpPr/>
          <p:nvPr/>
        </p:nvSpPr>
        <p:spPr>
          <a:xfrm>
            <a:off x="3218040" y="4167360"/>
            <a:ext cx="479160" cy="3045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77" name="CustomShape 10"/>
          <p:cNvSpPr/>
          <p:nvPr/>
        </p:nvSpPr>
        <p:spPr>
          <a:xfrm>
            <a:off x="4049640" y="4259160"/>
            <a:ext cx="444240" cy="59652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178" name="CustomShape 11"/>
          <p:cNvSpPr/>
          <p:nvPr/>
        </p:nvSpPr>
        <p:spPr>
          <a:xfrm>
            <a:off x="6717240" y="1133640"/>
            <a:ext cx="192420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Red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cell in lumen</a:t>
            </a:r>
            <a:endParaRPr/>
          </a:p>
        </p:txBody>
      </p:sp>
      <p:sp>
        <p:nvSpPr>
          <p:cNvPr id="179" name="CustomShape 12"/>
          <p:cNvSpPr/>
          <p:nvPr/>
        </p:nvSpPr>
        <p:spPr>
          <a:xfrm>
            <a:off x="6716880" y="2041560"/>
            <a:ext cx="180108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Intercellular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cleft</a:t>
            </a:r>
            <a:endParaRPr/>
          </a:p>
        </p:txBody>
      </p:sp>
      <p:sp>
        <p:nvSpPr>
          <p:cNvPr id="180" name="CustomShape 13"/>
          <p:cNvSpPr/>
          <p:nvPr/>
        </p:nvSpPr>
        <p:spPr>
          <a:xfrm>
            <a:off x="6716880" y="2816280"/>
            <a:ext cx="171108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cell</a:t>
            </a:r>
            <a:endParaRPr/>
          </a:p>
        </p:txBody>
      </p:sp>
      <p:sp>
        <p:nvSpPr>
          <p:cNvPr id="181" name="CustomShape 14"/>
          <p:cNvSpPr/>
          <p:nvPr/>
        </p:nvSpPr>
        <p:spPr>
          <a:xfrm>
            <a:off x="2208240" y="4713120"/>
            <a:ext cx="171108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Endothelial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182" name="CustomShape 15"/>
          <p:cNvSpPr/>
          <p:nvPr/>
        </p:nvSpPr>
        <p:spPr>
          <a:xfrm>
            <a:off x="1015920" y="4284720"/>
            <a:ext cx="2090520" cy="380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Tight junction</a:t>
            </a:r>
            <a:endParaRPr/>
          </a:p>
        </p:txBody>
      </p:sp>
      <p:sp>
        <p:nvSpPr>
          <p:cNvPr id="183" name="CustomShape 16"/>
          <p:cNvSpPr/>
          <p:nvPr/>
        </p:nvSpPr>
        <p:spPr>
          <a:xfrm>
            <a:off x="6653160" y="4363920"/>
            <a:ext cx="171108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Pinocytotic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vesicles</a:t>
            </a:r>
            <a:endParaRPr/>
          </a:p>
        </p:txBody>
      </p:sp>
      <p:sp>
        <p:nvSpPr>
          <p:cNvPr id="184" name="CustomShape 17"/>
          <p:cNvSpPr/>
          <p:nvPr/>
        </p:nvSpPr>
        <p:spPr>
          <a:xfrm>
            <a:off x="6716520" y="585720"/>
            <a:ext cx="1235520" cy="380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Pericyte</a:t>
            </a:r>
            <a:endParaRPr/>
          </a:p>
        </p:txBody>
      </p:sp>
      <p:sp>
        <p:nvSpPr>
          <p:cNvPr id="185" name="CustomShape 18"/>
          <p:cNvSpPr/>
          <p:nvPr/>
        </p:nvSpPr>
        <p:spPr>
          <a:xfrm>
            <a:off x="455760" y="3611520"/>
            <a:ext cx="1604520" cy="76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186" name="CustomShape 19"/>
          <p:cNvSpPr/>
          <p:nvPr/>
        </p:nvSpPr>
        <p:spPr>
          <a:xfrm>
            <a:off x="664200" y="5529240"/>
            <a:ext cx="7269120" cy="762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500">
                <a:solidFill>
                  <a:srgbClr val="231f20"/>
                </a:solidFill>
                <a:latin typeface="Arial Black"/>
              </a:rPr>
              <a:t>(a) Continuous capillary. </a:t>
            </a:r>
            <a:r>
              <a:rPr b="1" lang="en-US" sz="2500">
                <a:solidFill>
                  <a:srgbClr val="231f20"/>
                </a:solidFill>
                <a:latin typeface="Arial"/>
              </a:rPr>
              <a:t>Least permeable,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500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 sz="2500">
                <a:solidFill>
                  <a:srgbClr val="231f20"/>
                </a:solidFill>
                <a:latin typeface="Arial"/>
              </a:rPr>
              <a:t>most common (e.g., skin, muscle).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1"/>
          <p:cNvSpPr/>
          <p:nvPr/>
        </p:nvSpPr>
        <p:spPr>
          <a:xfrm>
            <a:off x="7977240" y="6583320"/>
            <a:ext cx="11664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19.29b</a:t>
            </a:r>
            <a:endParaRPr/>
          </a:p>
        </p:txBody>
      </p:sp>
      <p:pic>
        <p:nvPicPr>
          <p:cNvPr id="833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003320"/>
            <a:ext cx="8229240" cy="4851000"/>
          </a:xfrm>
          <a:prstGeom prst="rect">
            <a:avLst/>
          </a:prstGeom>
          <a:ln w="9360">
            <a:noFill/>
          </a:ln>
        </p:spPr>
      </p:pic>
      <p:sp>
        <p:nvSpPr>
          <p:cNvPr id="834" name="Line 2"/>
          <p:cNvSpPr/>
          <p:nvPr/>
        </p:nvSpPr>
        <p:spPr>
          <a:xfrm>
            <a:off x="1890360" y="1881000"/>
            <a:ext cx="2632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35" name="Line 3"/>
          <p:cNvSpPr/>
          <p:nvPr/>
        </p:nvSpPr>
        <p:spPr>
          <a:xfrm>
            <a:off x="2319120" y="2255760"/>
            <a:ext cx="20480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36" name="Line 4"/>
          <p:cNvSpPr/>
          <p:nvPr/>
        </p:nvSpPr>
        <p:spPr>
          <a:xfrm flipH="1">
            <a:off x="2211120" y="2573280"/>
            <a:ext cx="17845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37" name="Line 5"/>
          <p:cNvSpPr/>
          <p:nvPr/>
        </p:nvSpPr>
        <p:spPr>
          <a:xfrm flipH="1">
            <a:off x="1931760" y="3655800"/>
            <a:ext cx="20034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38" name="Line 6"/>
          <p:cNvSpPr/>
          <p:nvPr/>
        </p:nvSpPr>
        <p:spPr>
          <a:xfrm>
            <a:off x="1836720" y="4960800"/>
            <a:ext cx="20602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39" name="Line 7"/>
          <p:cNvSpPr/>
          <p:nvPr/>
        </p:nvSpPr>
        <p:spPr>
          <a:xfrm>
            <a:off x="4646520" y="1652400"/>
            <a:ext cx="2238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40" name="CustomShape 8"/>
          <p:cNvSpPr/>
          <p:nvPr/>
        </p:nvSpPr>
        <p:spPr>
          <a:xfrm>
            <a:off x="5056200" y="2335320"/>
            <a:ext cx="1828440" cy="104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1" name="CustomShape 9"/>
          <p:cNvSpPr/>
          <p:nvPr/>
        </p:nvSpPr>
        <p:spPr>
          <a:xfrm>
            <a:off x="4586400" y="2919240"/>
            <a:ext cx="2298240" cy="9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2" name="CustomShape 10"/>
          <p:cNvSpPr/>
          <p:nvPr/>
        </p:nvSpPr>
        <p:spPr>
          <a:xfrm>
            <a:off x="4726080" y="3274920"/>
            <a:ext cx="2158560" cy="19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3" name="CustomShape 11"/>
          <p:cNvSpPr/>
          <p:nvPr/>
        </p:nvSpPr>
        <p:spPr>
          <a:xfrm>
            <a:off x="5189400" y="3665520"/>
            <a:ext cx="1695240" cy="177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4" name="CustomShape 12"/>
          <p:cNvSpPr/>
          <p:nvPr/>
        </p:nvSpPr>
        <p:spPr>
          <a:xfrm>
            <a:off x="5138640" y="3998880"/>
            <a:ext cx="1746000" cy="158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5" name="CustomShape 13"/>
          <p:cNvSpPr/>
          <p:nvPr/>
        </p:nvSpPr>
        <p:spPr>
          <a:xfrm>
            <a:off x="4773600" y="4475160"/>
            <a:ext cx="2111040" cy="75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46" name="Line 14"/>
          <p:cNvSpPr/>
          <p:nvPr/>
        </p:nvSpPr>
        <p:spPr>
          <a:xfrm flipH="1">
            <a:off x="4932360" y="4976640"/>
            <a:ext cx="19522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47" name="Line 15"/>
          <p:cNvSpPr/>
          <p:nvPr/>
        </p:nvSpPr>
        <p:spPr>
          <a:xfrm flipH="1">
            <a:off x="3649320" y="1769760"/>
            <a:ext cx="543240" cy="1112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48" name="Line 16"/>
          <p:cNvSpPr/>
          <p:nvPr/>
        </p:nvSpPr>
        <p:spPr>
          <a:xfrm flipV="1">
            <a:off x="4097160" y="2928600"/>
            <a:ext cx="2263680" cy="698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49" name="Line 17"/>
          <p:cNvSpPr/>
          <p:nvPr/>
        </p:nvSpPr>
        <p:spPr>
          <a:xfrm flipV="1">
            <a:off x="5195880" y="3843000"/>
            <a:ext cx="209520" cy="540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50" name="CustomShape 18"/>
          <p:cNvSpPr/>
          <p:nvPr/>
        </p:nvSpPr>
        <p:spPr>
          <a:xfrm>
            <a:off x="510120" y="5338800"/>
            <a:ext cx="6507000" cy="51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700">
                <a:solidFill>
                  <a:srgbClr val="231f20"/>
                </a:solidFill>
                <a:latin typeface="Arial Black"/>
              </a:rPr>
              <a:t>(b) Tributaries of the inferior vena cava. </a:t>
            </a:r>
            <a:r>
              <a:rPr b="1" lang="en-US" sz="1700">
                <a:solidFill>
                  <a:srgbClr val="231f20"/>
                </a:solidFill>
                <a:latin typeface="Arial"/>
              </a:rPr>
              <a:t>Venous drainage 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       </a:t>
            </a:r>
            <a:r>
              <a:rPr b="1" lang="en-US" sz="1700">
                <a:solidFill>
                  <a:srgbClr val="231f20"/>
                </a:solidFill>
                <a:latin typeface="Arial"/>
              </a:rPr>
              <a:t>of abdominal organs not drained by the hepatic portal vein.</a:t>
            </a:r>
            <a:endParaRPr/>
          </a:p>
        </p:txBody>
      </p:sp>
      <p:sp>
        <p:nvSpPr>
          <p:cNvPr id="851" name="CustomShape 19"/>
          <p:cNvSpPr/>
          <p:nvPr/>
        </p:nvSpPr>
        <p:spPr>
          <a:xfrm>
            <a:off x="458640" y="1741320"/>
            <a:ext cx="139500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Hepatic veins</a:t>
            </a:r>
            <a:endParaRPr/>
          </a:p>
        </p:txBody>
      </p:sp>
      <p:sp>
        <p:nvSpPr>
          <p:cNvPr id="852" name="CustomShape 20"/>
          <p:cNvSpPr/>
          <p:nvPr/>
        </p:nvSpPr>
        <p:spPr>
          <a:xfrm>
            <a:off x="6923160" y="1519200"/>
            <a:ext cx="158544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Inferior phrenic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53" name="CustomShape 21"/>
          <p:cNvSpPr/>
          <p:nvPr/>
        </p:nvSpPr>
        <p:spPr>
          <a:xfrm>
            <a:off x="6923160" y="2201760"/>
            <a:ext cx="156168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Left suprarenal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54" name="CustomShape 22"/>
          <p:cNvSpPr/>
          <p:nvPr/>
        </p:nvSpPr>
        <p:spPr>
          <a:xfrm>
            <a:off x="6922440" y="3141720"/>
            <a:ext cx="152676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Left ascending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lumbar vein</a:t>
            </a:r>
            <a:endParaRPr/>
          </a:p>
        </p:txBody>
      </p:sp>
      <p:sp>
        <p:nvSpPr>
          <p:cNvPr id="855" name="CustomShape 23"/>
          <p:cNvSpPr/>
          <p:nvPr/>
        </p:nvSpPr>
        <p:spPr>
          <a:xfrm>
            <a:off x="6923160" y="3710160"/>
            <a:ext cx="140616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Lumbar veins</a:t>
            </a:r>
            <a:endParaRPr/>
          </a:p>
        </p:txBody>
      </p:sp>
      <p:sp>
        <p:nvSpPr>
          <p:cNvPr id="856" name="CustomShape 24"/>
          <p:cNvSpPr/>
          <p:nvPr/>
        </p:nvSpPr>
        <p:spPr>
          <a:xfrm>
            <a:off x="6923160" y="4021200"/>
            <a:ext cx="177804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Left gonadal vein</a:t>
            </a:r>
            <a:endParaRPr/>
          </a:p>
        </p:txBody>
      </p:sp>
      <p:sp>
        <p:nvSpPr>
          <p:cNvPr id="857" name="CustomShape 25"/>
          <p:cNvSpPr/>
          <p:nvPr/>
        </p:nvSpPr>
        <p:spPr>
          <a:xfrm>
            <a:off x="6923160" y="4354560"/>
            <a:ext cx="141732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Common iliac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58" name="CustomShape 26"/>
          <p:cNvSpPr/>
          <p:nvPr/>
        </p:nvSpPr>
        <p:spPr>
          <a:xfrm>
            <a:off x="6925680" y="4849920"/>
            <a:ext cx="175212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Internal iliac vein</a:t>
            </a:r>
            <a:endParaRPr/>
          </a:p>
        </p:txBody>
      </p:sp>
      <p:sp>
        <p:nvSpPr>
          <p:cNvPr id="859" name="CustomShape 27"/>
          <p:cNvSpPr/>
          <p:nvPr/>
        </p:nvSpPr>
        <p:spPr>
          <a:xfrm>
            <a:off x="6923160" y="2795760"/>
            <a:ext cx="120312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Renal veins</a:t>
            </a:r>
            <a:endParaRPr/>
          </a:p>
        </p:txBody>
      </p:sp>
      <p:sp>
        <p:nvSpPr>
          <p:cNvPr id="860" name="CustomShape 28"/>
          <p:cNvSpPr/>
          <p:nvPr/>
        </p:nvSpPr>
        <p:spPr>
          <a:xfrm>
            <a:off x="459720" y="2116080"/>
            <a:ext cx="183888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861" name="CustomShape 29"/>
          <p:cNvSpPr/>
          <p:nvPr/>
        </p:nvSpPr>
        <p:spPr>
          <a:xfrm>
            <a:off x="457920" y="2467080"/>
            <a:ext cx="171864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Right suprarenal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62" name="CustomShape 30"/>
          <p:cNvSpPr/>
          <p:nvPr/>
        </p:nvSpPr>
        <p:spPr>
          <a:xfrm>
            <a:off x="457200" y="3513240"/>
            <a:ext cx="144288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Right gonadal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63" name="CustomShape 31"/>
          <p:cNvSpPr/>
          <p:nvPr/>
        </p:nvSpPr>
        <p:spPr>
          <a:xfrm>
            <a:off x="460080" y="4818240"/>
            <a:ext cx="133308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External iliac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1"/>
          <p:cNvSpPr/>
          <p:nvPr/>
        </p:nvSpPr>
        <p:spPr>
          <a:xfrm>
            <a:off x="7986240" y="658332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19.29c</a:t>
            </a:r>
            <a:endParaRPr/>
          </a:p>
        </p:txBody>
      </p:sp>
      <p:pic>
        <p:nvPicPr>
          <p:cNvPr id="865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4880" y="406440"/>
            <a:ext cx="8229240" cy="6006600"/>
          </a:xfrm>
          <a:prstGeom prst="rect">
            <a:avLst/>
          </a:prstGeom>
          <a:ln w="9360">
            <a:noFill/>
          </a:ln>
        </p:spPr>
      </p:pic>
      <p:sp>
        <p:nvSpPr>
          <p:cNvPr id="866" name="CustomShape 2"/>
          <p:cNvSpPr/>
          <p:nvPr/>
        </p:nvSpPr>
        <p:spPr>
          <a:xfrm>
            <a:off x="1933560" y="1079640"/>
            <a:ext cx="2028600" cy="799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7" name="Line 3"/>
          <p:cNvSpPr/>
          <p:nvPr/>
        </p:nvSpPr>
        <p:spPr>
          <a:xfrm>
            <a:off x="5905440" y="1990440"/>
            <a:ext cx="5205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68" name="CustomShape 4"/>
          <p:cNvSpPr/>
          <p:nvPr/>
        </p:nvSpPr>
        <p:spPr>
          <a:xfrm>
            <a:off x="4575240" y="1657440"/>
            <a:ext cx="1850760" cy="450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9" name="Line 5"/>
          <p:cNvSpPr/>
          <p:nvPr/>
        </p:nvSpPr>
        <p:spPr>
          <a:xfrm>
            <a:off x="4051080" y="2381040"/>
            <a:ext cx="23749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0" name="Line 6"/>
          <p:cNvSpPr/>
          <p:nvPr/>
        </p:nvSpPr>
        <p:spPr>
          <a:xfrm>
            <a:off x="4838400" y="2670120"/>
            <a:ext cx="15876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1" name="Line 7"/>
          <p:cNvSpPr/>
          <p:nvPr/>
        </p:nvSpPr>
        <p:spPr>
          <a:xfrm>
            <a:off x="4921200" y="3127320"/>
            <a:ext cx="15048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2" name="CustomShape 8"/>
          <p:cNvSpPr/>
          <p:nvPr/>
        </p:nvSpPr>
        <p:spPr>
          <a:xfrm>
            <a:off x="4581360" y="3511440"/>
            <a:ext cx="184428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3" name="CustomShape 9"/>
          <p:cNvSpPr/>
          <p:nvPr/>
        </p:nvSpPr>
        <p:spPr>
          <a:xfrm>
            <a:off x="3800520" y="4187880"/>
            <a:ext cx="2625480" cy="202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4" name="Line 10"/>
          <p:cNvSpPr/>
          <p:nvPr/>
        </p:nvSpPr>
        <p:spPr>
          <a:xfrm>
            <a:off x="5746680" y="5067000"/>
            <a:ext cx="6793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5" name="CustomShape 11"/>
          <p:cNvSpPr/>
          <p:nvPr/>
        </p:nvSpPr>
        <p:spPr>
          <a:xfrm>
            <a:off x="1987560" y="2521080"/>
            <a:ext cx="1945800" cy="780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6" name="Line 12"/>
          <p:cNvSpPr/>
          <p:nvPr/>
        </p:nvSpPr>
        <p:spPr>
          <a:xfrm>
            <a:off x="2079360" y="4832280"/>
            <a:ext cx="17812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7" name="Line 13"/>
          <p:cNvSpPr/>
          <p:nvPr/>
        </p:nvSpPr>
        <p:spPr>
          <a:xfrm flipV="1">
            <a:off x="3327120" y="1028520"/>
            <a:ext cx="412920" cy="307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8" name="Line 14"/>
          <p:cNvSpPr/>
          <p:nvPr/>
        </p:nvSpPr>
        <p:spPr>
          <a:xfrm flipH="1">
            <a:off x="4755960" y="1657080"/>
            <a:ext cx="1200240" cy="6256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9" name="Line 15"/>
          <p:cNvSpPr/>
          <p:nvPr/>
        </p:nvSpPr>
        <p:spPr>
          <a:xfrm>
            <a:off x="4051080" y="755640"/>
            <a:ext cx="23749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80" name="CustomShape 16"/>
          <p:cNvSpPr/>
          <p:nvPr/>
        </p:nvSpPr>
        <p:spPr>
          <a:xfrm>
            <a:off x="1012680" y="1860480"/>
            <a:ext cx="1485720" cy="825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1" name="Line 17"/>
          <p:cNvSpPr/>
          <p:nvPr/>
        </p:nvSpPr>
        <p:spPr>
          <a:xfrm flipH="1">
            <a:off x="1295280" y="5597280"/>
            <a:ext cx="28033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82" name="CustomShape 18"/>
          <p:cNvSpPr/>
          <p:nvPr/>
        </p:nvSpPr>
        <p:spPr>
          <a:xfrm>
            <a:off x="636480" y="6108840"/>
            <a:ext cx="388260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(c) The hepatic portal circulation. </a:t>
            </a:r>
            <a:endParaRPr/>
          </a:p>
        </p:txBody>
      </p:sp>
      <p:sp>
        <p:nvSpPr>
          <p:cNvPr id="883" name="CustomShape 19"/>
          <p:cNvSpPr/>
          <p:nvPr/>
        </p:nvSpPr>
        <p:spPr>
          <a:xfrm>
            <a:off x="415800" y="1736640"/>
            <a:ext cx="1472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veins</a:t>
            </a:r>
            <a:endParaRPr/>
          </a:p>
        </p:txBody>
      </p:sp>
      <p:sp>
        <p:nvSpPr>
          <p:cNvPr id="884" name="CustomShape 20"/>
          <p:cNvSpPr/>
          <p:nvPr/>
        </p:nvSpPr>
        <p:spPr>
          <a:xfrm>
            <a:off x="415800" y="2540160"/>
            <a:ext cx="545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885" name="CustomShape 21"/>
          <p:cNvSpPr/>
          <p:nvPr/>
        </p:nvSpPr>
        <p:spPr>
          <a:xfrm>
            <a:off x="6454440" y="1876320"/>
            <a:ext cx="749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Spleen</a:t>
            </a:r>
            <a:endParaRPr/>
          </a:p>
        </p:txBody>
      </p:sp>
      <p:sp>
        <p:nvSpPr>
          <p:cNvPr id="886" name="CustomShape 22"/>
          <p:cNvSpPr/>
          <p:nvPr/>
        </p:nvSpPr>
        <p:spPr>
          <a:xfrm>
            <a:off x="6454800" y="1546200"/>
            <a:ext cx="1434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Gastric veins</a:t>
            </a:r>
            <a:endParaRPr/>
          </a:p>
        </p:txBody>
      </p:sp>
      <p:sp>
        <p:nvSpPr>
          <p:cNvPr id="887" name="CustomShape 23"/>
          <p:cNvSpPr/>
          <p:nvPr/>
        </p:nvSpPr>
        <p:spPr>
          <a:xfrm>
            <a:off x="6454800" y="2266920"/>
            <a:ext cx="1942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888" name="CustomShape 24"/>
          <p:cNvSpPr/>
          <p:nvPr/>
        </p:nvSpPr>
        <p:spPr>
          <a:xfrm>
            <a:off x="6453720" y="625320"/>
            <a:ext cx="207216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(not part of hepatic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portal system)</a:t>
            </a:r>
            <a:endParaRPr/>
          </a:p>
        </p:txBody>
      </p:sp>
      <p:sp>
        <p:nvSpPr>
          <p:cNvPr id="889" name="CustomShape 25"/>
          <p:cNvSpPr/>
          <p:nvPr/>
        </p:nvSpPr>
        <p:spPr>
          <a:xfrm>
            <a:off x="6454080" y="2556000"/>
            <a:ext cx="1334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Splenic vein</a:t>
            </a:r>
            <a:endParaRPr/>
          </a:p>
        </p:txBody>
      </p:sp>
      <p:sp>
        <p:nvSpPr>
          <p:cNvPr id="890" name="CustomShape 26"/>
          <p:cNvSpPr/>
          <p:nvPr/>
        </p:nvSpPr>
        <p:spPr>
          <a:xfrm>
            <a:off x="6453360" y="3016080"/>
            <a:ext cx="22125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gastroepiploic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91" name="CustomShape 27"/>
          <p:cNvSpPr/>
          <p:nvPr/>
        </p:nvSpPr>
        <p:spPr>
          <a:xfrm>
            <a:off x="6455160" y="3619440"/>
            <a:ext cx="1726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mesenteric vein</a:t>
            </a:r>
            <a:endParaRPr/>
          </a:p>
        </p:txBody>
      </p:sp>
      <p:sp>
        <p:nvSpPr>
          <p:cNvPr id="892" name="CustomShape 28"/>
          <p:cNvSpPr/>
          <p:nvPr/>
        </p:nvSpPr>
        <p:spPr>
          <a:xfrm>
            <a:off x="6455160" y="4276800"/>
            <a:ext cx="1726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mesenteric vein</a:t>
            </a:r>
            <a:endParaRPr/>
          </a:p>
        </p:txBody>
      </p:sp>
      <p:sp>
        <p:nvSpPr>
          <p:cNvPr id="893" name="CustomShape 29"/>
          <p:cNvSpPr/>
          <p:nvPr/>
        </p:nvSpPr>
        <p:spPr>
          <a:xfrm>
            <a:off x="6454800" y="4937040"/>
            <a:ext cx="1625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Large intestine</a:t>
            </a:r>
            <a:endParaRPr/>
          </a:p>
        </p:txBody>
      </p:sp>
      <p:sp>
        <p:nvSpPr>
          <p:cNvPr id="894" name="CustomShape 30"/>
          <p:cNvSpPr/>
          <p:nvPr/>
        </p:nvSpPr>
        <p:spPr>
          <a:xfrm>
            <a:off x="415800" y="3171960"/>
            <a:ext cx="15876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portal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895" name="CustomShape 31"/>
          <p:cNvSpPr/>
          <p:nvPr/>
        </p:nvSpPr>
        <p:spPr>
          <a:xfrm>
            <a:off x="425160" y="4686480"/>
            <a:ext cx="1613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intestine</a:t>
            </a:r>
            <a:endParaRPr/>
          </a:p>
        </p:txBody>
      </p:sp>
      <p:sp>
        <p:nvSpPr>
          <p:cNvPr id="896" name="CustomShape 32"/>
          <p:cNvSpPr/>
          <p:nvPr/>
        </p:nvSpPr>
        <p:spPr>
          <a:xfrm>
            <a:off x="415800" y="5445000"/>
            <a:ext cx="8377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Rectum</a:t>
            </a:r>
            <a:endParaRPr/>
          </a:p>
        </p:txBody>
      </p:sp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