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46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4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9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1.jpeg" ContentType="image/jpeg"/>
  <Override PartName="/ppt/media/image8.jpeg" ContentType="image/jpeg"/>
  <Override PartName="/ppt/media/image7.jpeg" ContentType="image/jpeg"/>
  <Override PartName="/ppt/media/image10.jpeg" ContentType="image/jpeg"/>
  <Override PartName="/ppt/media/image5.png" ContentType="image/png"/>
  <Override PartName="/ppt/media/image4.png" ContentType="image/png"/>
  <Override PartName="/ppt/media/image13.jpeg" ContentType="image/jpeg"/>
  <Override PartName="/ppt/media/image20.jpeg" ContentType="image/jpeg"/>
  <Override PartName="/ppt/media/image12.jpeg" ContentType="image/jpeg"/>
  <Override PartName="/ppt/media/image3.png" ContentType="image/png"/>
  <Override PartName="/ppt/media/image9.jpeg" ContentType="image/jpeg"/>
  <Override PartName="/ppt/media/image18.jpeg" ContentType="image/jpeg"/>
  <Override PartName="/ppt/media/image6.jpeg" ContentType="image/jpeg"/>
  <Override PartName="/ppt/media/image2.png" ContentType="image/png"/>
  <Override PartName="/ppt/media/image14.jpeg" ContentType="image/jpe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2/23/15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643EE17-207E-4142-8AA6-179EB27204FE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2/23/15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E1E22EE-9816-43DE-BE3A-3C73E258C4CD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499360" y="1146960"/>
            <a:ext cx="3644280" cy="1635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en-US" sz="5400" u="sng">
                <a:solidFill>
                  <a:srgbClr val="000000"/>
                </a:solidFill>
                <a:latin typeface="Calibri"/>
              </a:rPr>
              <a:t>Chapter 20    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5499360" y="3600360"/>
            <a:ext cx="3644280" cy="2739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Calibri"/>
              </a:rPr>
              <a:t>The Lymphatic System</a:t>
            </a:r>
            <a:endParaRPr/>
          </a:p>
        </p:txBody>
      </p:sp>
      <p:pic>
        <p:nvPicPr>
          <p:cNvPr id="80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990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Lymphatic Ducts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Lymph is delivered into one of two large ducts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Right lymphatic duct drains the right upper arm and the right side of the head and thorax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Thoracic duct arises from the cisterna chyli and drains the rest of the body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Each empties lymph into venous circulation at the junction of the internal jugular and subclavian veins on its own side of the body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20.2a</a:t>
            </a:r>
            <a:endParaRPr/>
          </a:p>
        </p:txBody>
      </p:sp>
      <p:pic>
        <p:nvPicPr>
          <p:cNvPr id="16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2120"/>
            <a:ext cx="8229240" cy="587340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4743360" y="1515960"/>
            <a:ext cx="1199880" cy="536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66" name="Line 3"/>
          <p:cNvSpPr/>
          <p:nvPr/>
        </p:nvSpPr>
        <p:spPr>
          <a:xfrm flipH="1">
            <a:off x="4721040" y="1569960"/>
            <a:ext cx="549360" cy="1238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67" name="Line 4"/>
          <p:cNvSpPr/>
          <p:nvPr/>
        </p:nvSpPr>
        <p:spPr>
          <a:xfrm flipH="1">
            <a:off x="4736880" y="1569960"/>
            <a:ext cx="533520" cy="2793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168" name="Line 5"/>
          <p:cNvSpPr/>
          <p:nvPr/>
        </p:nvSpPr>
        <p:spPr>
          <a:xfrm flipH="1">
            <a:off x="4746600" y="1569960"/>
            <a:ext cx="523800" cy="3744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169" name="CustomShape 6"/>
          <p:cNvSpPr/>
          <p:nvPr/>
        </p:nvSpPr>
        <p:spPr>
          <a:xfrm>
            <a:off x="5508720" y="2598840"/>
            <a:ext cx="434520" cy="2124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170" name="CustomShape 7"/>
          <p:cNvSpPr/>
          <p:nvPr/>
        </p:nvSpPr>
        <p:spPr>
          <a:xfrm>
            <a:off x="4232160" y="3913200"/>
            <a:ext cx="272520" cy="918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171" name="Line 8"/>
          <p:cNvSpPr/>
          <p:nvPr/>
        </p:nvSpPr>
        <p:spPr>
          <a:xfrm flipH="1" flipV="1">
            <a:off x="5505120" y="2757240"/>
            <a:ext cx="292320" cy="540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72" name="Line 9"/>
          <p:cNvSpPr/>
          <p:nvPr/>
        </p:nvSpPr>
        <p:spPr>
          <a:xfrm flipH="1" flipV="1">
            <a:off x="5397480" y="2649240"/>
            <a:ext cx="399960" cy="1620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173" name="Line 10"/>
          <p:cNvSpPr/>
          <p:nvPr/>
        </p:nvSpPr>
        <p:spPr>
          <a:xfrm flipH="1">
            <a:off x="5406840" y="2811240"/>
            <a:ext cx="390600" cy="986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174" name="CustomShape 11"/>
          <p:cNvSpPr/>
          <p:nvPr/>
        </p:nvSpPr>
        <p:spPr>
          <a:xfrm>
            <a:off x="5076720" y="4484520"/>
            <a:ext cx="863280" cy="4633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175" name="Line 12"/>
          <p:cNvSpPr/>
          <p:nvPr/>
        </p:nvSpPr>
        <p:spPr>
          <a:xfrm flipH="1">
            <a:off x="5016240" y="4484520"/>
            <a:ext cx="825480" cy="64116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176" name="CustomShape 13"/>
          <p:cNvSpPr/>
          <p:nvPr/>
        </p:nvSpPr>
        <p:spPr>
          <a:xfrm>
            <a:off x="2670120" y="1792440"/>
            <a:ext cx="1545840" cy="3776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77" name="CustomShape 14"/>
          <p:cNvSpPr/>
          <p:nvPr/>
        </p:nvSpPr>
        <p:spPr>
          <a:xfrm>
            <a:off x="3019320" y="1217520"/>
            <a:ext cx="1231560" cy="8348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78" name="CustomShape 15"/>
          <p:cNvSpPr/>
          <p:nvPr/>
        </p:nvSpPr>
        <p:spPr>
          <a:xfrm>
            <a:off x="3048120" y="2163600"/>
            <a:ext cx="1682280" cy="3488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79" name="Line 16"/>
          <p:cNvSpPr/>
          <p:nvPr/>
        </p:nvSpPr>
        <p:spPr>
          <a:xfrm flipH="1">
            <a:off x="2365200" y="3246120"/>
            <a:ext cx="211464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80" name="CustomShape 17"/>
          <p:cNvSpPr/>
          <p:nvPr/>
        </p:nvSpPr>
        <p:spPr>
          <a:xfrm>
            <a:off x="2365200" y="3713040"/>
            <a:ext cx="1980720" cy="218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81" name="Line 18"/>
          <p:cNvSpPr/>
          <p:nvPr/>
        </p:nvSpPr>
        <p:spPr>
          <a:xfrm flipH="1">
            <a:off x="1990440" y="4630680"/>
            <a:ext cx="11336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82" name="Line 19"/>
          <p:cNvSpPr/>
          <p:nvPr/>
        </p:nvSpPr>
        <p:spPr>
          <a:xfrm flipH="1" flipV="1">
            <a:off x="2984400" y="4630680"/>
            <a:ext cx="923760" cy="60012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183" name="CustomShape 20"/>
          <p:cNvSpPr/>
          <p:nvPr/>
        </p:nvSpPr>
        <p:spPr>
          <a:xfrm>
            <a:off x="5969160" y="1424160"/>
            <a:ext cx="1625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Cervical nodes</a:t>
            </a:r>
            <a:endParaRPr/>
          </a:p>
        </p:txBody>
      </p:sp>
      <p:sp>
        <p:nvSpPr>
          <p:cNvPr id="184" name="CustomShape 21"/>
          <p:cNvSpPr/>
          <p:nvPr/>
        </p:nvSpPr>
        <p:spPr>
          <a:xfrm>
            <a:off x="801360" y="1639800"/>
            <a:ext cx="26193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Entrance of right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lymphatic duct into vein</a:t>
            </a:r>
            <a:endParaRPr/>
          </a:p>
        </p:txBody>
      </p:sp>
      <p:sp>
        <p:nvSpPr>
          <p:cNvPr id="185" name="CustomShape 22"/>
          <p:cNvSpPr/>
          <p:nvPr/>
        </p:nvSpPr>
        <p:spPr>
          <a:xfrm>
            <a:off x="804960" y="1068480"/>
            <a:ext cx="2174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Internal jugular vein</a:t>
            </a:r>
            <a:endParaRPr/>
          </a:p>
        </p:txBody>
      </p:sp>
      <p:sp>
        <p:nvSpPr>
          <p:cNvPr id="186" name="CustomShape 23"/>
          <p:cNvSpPr/>
          <p:nvPr/>
        </p:nvSpPr>
        <p:spPr>
          <a:xfrm>
            <a:off x="806400" y="2373480"/>
            <a:ext cx="22093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Entrance of thoracic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duct into vein</a:t>
            </a:r>
            <a:endParaRPr/>
          </a:p>
        </p:txBody>
      </p:sp>
      <p:sp>
        <p:nvSpPr>
          <p:cNvPr id="187" name="CustomShape 24"/>
          <p:cNvSpPr/>
          <p:nvPr/>
        </p:nvSpPr>
        <p:spPr>
          <a:xfrm>
            <a:off x="806040" y="3090960"/>
            <a:ext cx="1499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Thoracic duct</a:t>
            </a:r>
            <a:endParaRPr/>
          </a:p>
        </p:txBody>
      </p:sp>
      <p:sp>
        <p:nvSpPr>
          <p:cNvPr id="188" name="CustomShape 25"/>
          <p:cNvSpPr/>
          <p:nvPr/>
        </p:nvSpPr>
        <p:spPr>
          <a:xfrm>
            <a:off x="806400" y="3805200"/>
            <a:ext cx="14983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Cisterna chyli</a:t>
            </a:r>
            <a:endParaRPr/>
          </a:p>
        </p:txBody>
      </p:sp>
      <p:sp>
        <p:nvSpPr>
          <p:cNvPr id="189" name="CustomShape 26"/>
          <p:cNvSpPr/>
          <p:nvPr/>
        </p:nvSpPr>
        <p:spPr>
          <a:xfrm>
            <a:off x="806400" y="4481640"/>
            <a:ext cx="19555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collecting vessels</a:t>
            </a:r>
            <a:endParaRPr/>
          </a:p>
        </p:txBody>
      </p:sp>
      <p:sp>
        <p:nvSpPr>
          <p:cNvPr id="190" name="CustomShape 27"/>
          <p:cNvSpPr/>
          <p:nvPr/>
        </p:nvSpPr>
        <p:spPr>
          <a:xfrm>
            <a:off x="5974200" y="2652840"/>
            <a:ext cx="15570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Axillary nodes</a:t>
            </a:r>
            <a:endParaRPr/>
          </a:p>
        </p:txBody>
      </p:sp>
      <p:sp>
        <p:nvSpPr>
          <p:cNvPr id="191" name="CustomShape 28"/>
          <p:cNvSpPr/>
          <p:nvPr/>
        </p:nvSpPr>
        <p:spPr>
          <a:xfrm>
            <a:off x="3609720" y="3855960"/>
            <a:ext cx="590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192" name="CustomShape 29"/>
          <p:cNvSpPr/>
          <p:nvPr/>
        </p:nvSpPr>
        <p:spPr>
          <a:xfrm>
            <a:off x="5960520" y="4325760"/>
            <a:ext cx="1616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Inguinal nodes</a:t>
            </a:r>
            <a:endParaRPr/>
          </a:p>
        </p:txBody>
      </p:sp>
      <p:sp>
        <p:nvSpPr>
          <p:cNvPr id="193" name="CustomShape 30"/>
          <p:cNvSpPr/>
          <p:nvPr/>
        </p:nvSpPr>
        <p:spPr>
          <a:xfrm>
            <a:off x="5897160" y="833400"/>
            <a:ext cx="155268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Regional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lymph nodes:</a:t>
            </a:r>
            <a:endParaRPr/>
          </a:p>
        </p:txBody>
      </p:sp>
      <p:sp>
        <p:nvSpPr>
          <p:cNvPr id="194" name="CustomShape 31"/>
          <p:cNvSpPr/>
          <p:nvPr/>
        </p:nvSpPr>
        <p:spPr>
          <a:xfrm>
            <a:off x="1094760" y="5824440"/>
            <a:ext cx="62557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 General distribution of lymphatic collecting vessels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 Black"/>
              </a:rPr>
              <a:t>      </a:t>
            </a:r>
            <a:r>
              <a:rPr lang="en-US">
                <a:solidFill>
                  <a:srgbClr val="231f20"/>
                </a:solidFill>
                <a:latin typeface="Arial Black"/>
              </a:rPr>
              <a:t>and regional lymph nodes.</a:t>
            </a:r>
            <a:endParaRPr/>
          </a:p>
        </p:txBody>
      </p:sp>
      <p:sp>
        <p:nvSpPr>
          <p:cNvPr id="195" name="CustomShape 32"/>
          <p:cNvSpPr/>
          <p:nvPr/>
        </p:nvSpPr>
        <p:spPr>
          <a:xfrm>
            <a:off x="6658200" y="4859280"/>
            <a:ext cx="168516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Drained by the right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lymphatic duct</a:t>
            </a:r>
            <a:endParaRPr/>
          </a:p>
        </p:txBody>
      </p:sp>
      <p:sp>
        <p:nvSpPr>
          <p:cNvPr id="196" name="CustomShape 33"/>
          <p:cNvSpPr/>
          <p:nvPr/>
        </p:nvSpPr>
        <p:spPr>
          <a:xfrm>
            <a:off x="6660000" y="5307120"/>
            <a:ext cx="123876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Drained by the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thoracic duct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8058240" y="6581880"/>
            <a:ext cx="1081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20.2b</a:t>
            </a:r>
            <a:endParaRPr/>
          </a:p>
        </p:txBody>
      </p:sp>
      <p:pic>
        <p:nvPicPr>
          <p:cNvPr id="198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199" name="Line 2"/>
          <p:cNvSpPr/>
          <p:nvPr/>
        </p:nvSpPr>
        <p:spPr>
          <a:xfrm>
            <a:off x="4155840" y="874440"/>
            <a:ext cx="486000" cy="1620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200" name="CustomShape 3"/>
          <p:cNvSpPr/>
          <p:nvPr/>
        </p:nvSpPr>
        <p:spPr>
          <a:xfrm>
            <a:off x="3076560" y="1182600"/>
            <a:ext cx="120240" cy="1202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01" name="CustomShape 4"/>
          <p:cNvSpPr/>
          <p:nvPr/>
        </p:nvSpPr>
        <p:spPr>
          <a:xfrm>
            <a:off x="2387520" y="1709640"/>
            <a:ext cx="1171080" cy="950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02" name="CustomShape 5"/>
          <p:cNvSpPr/>
          <p:nvPr/>
        </p:nvSpPr>
        <p:spPr>
          <a:xfrm>
            <a:off x="2717640" y="582480"/>
            <a:ext cx="701280" cy="5266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03" name="CustomShape 6"/>
          <p:cNvSpPr/>
          <p:nvPr/>
        </p:nvSpPr>
        <p:spPr>
          <a:xfrm>
            <a:off x="2927520" y="884160"/>
            <a:ext cx="571320" cy="5997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04" name="CustomShape 7"/>
          <p:cNvSpPr/>
          <p:nvPr/>
        </p:nvSpPr>
        <p:spPr>
          <a:xfrm>
            <a:off x="3041640" y="1684440"/>
            <a:ext cx="1120320" cy="6282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05" name="CustomShape 8"/>
          <p:cNvSpPr/>
          <p:nvPr/>
        </p:nvSpPr>
        <p:spPr>
          <a:xfrm>
            <a:off x="2987640" y="1484280"/>
            <a:ext cx="199800" cy="126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06" name="CustomShape 9"/>
          <p:cNvSpPr/>
          <p:nvPr/>
        </p:nvSpPr>
        <p:spPr>
          <a:xfrm>
            <a:off x="2771640" y="2360520"/>
            <a:ext cx="1037880" cy="2376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07" name="CustomShape 10"/>
          <p:cNvSpPr/>
          <p:nvPr/>
        </p:nvSpPr>
        <p:spPr>
          <a:xfrm>
            <a:off x="2089080" y="3036960"/>
            <a:ext cx="1860120" cy="1044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08" name="CustomShape 11"/>
          <p:cNvSpPr/>
          <p:nvPr/>
        </p:nvSpPr>
        <p:spPr>
          <a:xfrm>
            <a:off x="2733840" y="4691160"/>
            <a:ext cx="1206000" cy="7236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09" name="CustomShape 12"/>
          <p:cNvSpPr/>
          <p:nvPr/>
        </p:nvSpPr>
        <p:spPr>
          <a:xfrm>
            <a:off x="2247840" y="4218120"/>
            <a:ext cx="1736280" cy="9046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10" name="CustomShape 13"/>
          <p:cNvSpPr/>
          <p:nvPr/>
        </p:nvSpPr>
        <p:spPr>
          <a:xfrm>
            <a:off x="4111560" y="5024520"/>
            <a:ext cx="1247400" cy="3711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11" name="CustomShape 14"/>
          <p:cNvSpPr/>
          <p:nvPr/>
        </p:nvSpPr>
        <p:spPr>
          <a:xfrm>
            <a:off x="4013280" y="5630760"/>
            <a:ext cx="1333080" cy="2156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12" name="CustomShape 15"/>
          <p:cNvSpPr/>
          <p:nvPr/>
        </p:nvSpPr>
        <p:spPr>
          <a:xfrm>
            <a:off x="3790800" y="5329080"/>
            <a:ext cx="1558440" cy="342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13" name="CustomShape 16"/>
          <p:cNvSpPr/>
          <p:nvPr/>
        </p:nvSpPr>
        <p:spPr>
          <a:xfrm>
            <a:off x="4676760" y="1554120"/>
            <a:ext cx="682200" cy="7808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14" name="Line 17"/>
          <p:cNvSpPr/>
          <p:nvPr/>
        </p:nvSpPr>
        <p:spPr>
          <a:xfrm flipV="1">
            <a:off x="3190680" y="1655640"/>
            <a:ext cx="558720" cy="6570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15" name="CustomShape 18"/>
          <p:cNvSpPr/>
          <p:nvPr/>
        </p:nvSpPr>
        <p:spPr>
          <a:xfrm>
            <a:off x="4264200" y="824040"/>
            <a:ext cx="1095120" cy="5616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16" name="CustomShape 19"/>
          <p:cNvSpPr/>
          <p:nvPr/>
        </p:nvSpPr>
        <p:spPr>
          <a:xfrm>
            <a:off x="4181400" y="1106640"/>
            <a:ext cx="1177560" cy="393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17" name="Line 20"/>
          <p:cNvSpPr/>
          <p:nvPr/>
        </p:nvSpPr>
        <p:spPr>
          <a:xfrm>
            <a:off x="4098600" y="3697200"/>
            <a:ext cx="126072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218" name="CustomShape 21"/>
          <p:cNvSpPr/>
          <p:nvPr/>
        </p:nvSpPr>
        <p:spPr>
          <a:xfrm>
            <a:off x="4257720" y="3992400"/>
            <a:ext cx="1101240" cy="1076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19" name="CustomShape 22"/>
          <p:cNvSpPr/>
          <p:nvPr/>
        </p:nvSpPr>
        <p:spPr>
          <a:xfrm>
            <a:off x="4718160" y="1731960"/>
            <a:ext cx="641160" cy="11458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20" name="CustomShape 23"/>
          <p:cNvSpPr/>
          <p:nvPr/>
        </p:nvSpPr>
        <p:spPr>
          <a:xfrm>
            <a:off x="5127480" y="1332000"/>
            <a:ext cx="231480" cy="788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21" name="CustomShape 24"/>
          <p:cNvSpPr/>
          <p:nvPr/>
        </p:nvSpPr>
        <p:spPr>
          <a:xfrm>
            <a:off x="4889520" y="1227240"/>
            <a:ext cx="460080" cy="4950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22" name="CustomShape 25"/>
          <p:cNvSpPr/>
          <p:nvPr/>
        </p:nvSpPr>
        <p:spPr>
          <a:xfrm>
            <a:off x="5057640" y="1741320"/>
            <a:ext cx="301320" cy="2916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23" name="CustomShape 26"/>
          <p:cNvSpPr/>
          <p:nvPr/>
        </p:nvSpPr>
        <p:spPr>
          <a:xfrm>
            <a:off x="4768920" y="3382920"/>
            <a:ext cx="596520" cy="378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224" name="Line 27"/>
          <p:cNvSpPr/>
          <p:nvPr/>
        </p:nvSpPr>
        <p:spPr>
          <a:xfrm flipH="1" flipV="1">
            <a:off x="4749480" y="3078000"/>
            <a:ext cx="505080" cy="3049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25" name="CustomShape 28"/>
          <p:cNvSpPr/>
          <p:nvPr/>
        </p:nvSpPr>
        <p:spPr>
          <a:xfrm>
            <a:off x="3597120" y="738360"/>
            <a:ext cx="558360" cy="2916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26" name="CustomShape 29"/>
          <p:cNvSpPr/>
          <p:nvPr/>
        </p:nvSpPr>
        <p:spPr>
          <a:xfrm>
            <a:off x="5378760" y="1601640"/>
            <a:ext cx="166536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Left jugular trunk</a:t>
            </a:r>
            <a:endParaRPr/>
          </a:p>
        </p:txBody>
      </p:sp>
      <p:sp>
        <p:nvSpPr>
          <p:cNvPr id="227" name="CustomShape 30"/>
          <p:cNvSpPr/>
          <p:nvPr/>
        </p:nvSpPr>
        <p:spPr>
          <a:xfrm>
            <a:off x="3369240" y="474840"/>
            <a:ext cx="20386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Internal jugular veins</a:t>
            </a:r>
            <a:endParaRPr/>
          </a:p>
        </p:txBody>
      </p:sp>
      <p:sp>
        <p:nvSpPr>
          <p:cNvPr id="228" name="CustomShape 31"/>
          <p:cNvSpPr/>
          <p:nvPr/>
        </p:nvSpPr>
        <p:spPr>
          <a:xfrm>
            <a:off x="5385240" y="1297080"/>
            <a:ext cx="203724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Left subclavian trunk</a:t>
            </a:r>
            <a:endParaRPr/>
          </a:p>
        </p:txBody>
      </p:sp>
      <p:sp>
        <p:nvSpPr>
          <p:cNvPr id="229" name="CustomShape 32"/>
          <p:cNvSpPr/>
          <p:nvPr/>
        </p:nvSpPr>
        <p:spPr>
          <a:xfrm>
            <a:off x="5384880" y="1916280"/>
            <a:ext cx="193644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Left subclavian vein</a:t>
            </a:r>
            <a:endParaRPr/>
          </a:p>
        </p:txBody>
      </p:sp>
      <p:sp>
        <p:nvSpPr>
          <p:cNvPr id="230" name="CustomShape 33"/>
          <p:cNvSpPr/>
          <p:nvPr/>
        </p:nvSpPr>
        <p:spPr>
          <a:xfrm>
            <a:off x="5388120" y="709560"/>
            <a:ext cx="10918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Esophagus</a:t>
            </a:r>
            <a:endParaRPr/>
          </a:p>
        </p:txBody>
      </p:sp>
      <p:sp>
        <p:nvSpPr>
          <p:cNvPr id="231" name="CustomShape 34"/>
          <p:cNvSpPr/>
          <p:nvPr/>
        </p:nvSpPr>
        <p:spPr>
          <a:xfrm>
            <a:off x="5393880" y="1011240"/>
            <a:ext cx="7660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Trachea</a:t>
            </a:r>
            <a:endParaRPr/>
          </a:p>
        </p:txBody>
      </p:sp>
      <p:sp>
        <p:nvSpPr>
          <p:cNvPr id="232" name="CustomShape 35"/>
          <p:cNvSpPr/>
          <p:nvPr/>
        </p:nvSpPr>
        <p:spPr>
          <a:xfrm>
            <a:off x="5391720" y="4903920"/>
            <a:ext cx="166536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Left lumbar trunk</a:t>
            </a:r>
            <a:endParaRPr/>
          </a:p>
        </p:txBody>
      </p:sp>
      <p:sp>
        <p:nvSpPr>
          <p:cNvPr id="233" name="CustomShape 36"/>
          <p:cNvSpPr/>
          <p:nvPr/>
        </p:nvSpPr>
        <p:spPr>
          <a:xfrm>
            <a:off x="5385960" y="2770200"/>
            <a:ext cx="2351160" cy="48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Left bronchomediastinal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trunk</a:t>
            </a:r>
            <a:endParaRPr/>
          </a:p>
        </p:txBody>
      </p:sp>
      <p:sp>
        <p:nvSpPr>
          <p:cNvPr id="234" name="CustomShape 37"/>
          <p:cNvSpPr/>
          <p:nvPr/>
        </p:nvSpPr>
        <p:spPr>
          <a:xfrm>
            <a:off x="5377680" y="2220840"/>
            <a:ext cx="1959480" cy="48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Entrance of thoracic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duct into vein</a:t>
            </a:r>
            <a:endParaRPr/>
          </a:p>
        </p:txBody>
      </p:sp>
      <p:sp>
        <p:nvSpPr>
          <p:cNvPr id="235" name="CustomShape 38"/>
          <p:cNvSpPr/>
          <p:nvPr/>
        </p:nvSpPr>
        <p:spPr>
          <a:xfrm>
            <a:off x="5389560" y="3573360"/>
            <a:ext cx="132840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Thoracic duct</a:t>
            </a:r>
            <a:endParaRPr/>
          </a:p>
        </p:txBody>
      </p:sp>
      <p:sp>
        <p:nvSpPr>
          <p:cNvPr id="236" name="CustomShape 39"/>
          <p:cNvSpPr/>
          <p:nvPr/>
        </p:nvSpPr>
        <p:spPr>
          <a:xfrm>
            <a:off x="5388840" y="3875040"/>
            <a:ext cx="164556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Hemiazygos vein</a:t>
            </a:r>
            <a:endParaRPr/>
          </a:p>
        </p:txBody>
      </p:sp>
      <p:sp>
        <p:nvSpPr>
          <p:cNvPr id="237" name="CustomShape 40"/>
          <p:cNvSpPr/>
          <p:nvPr/>
        </p:nvSpPr>
        <p:spPr>
          <a:xfrm>
            <a:off x="5391360" y="5513400"/>
            <a:ext cx="14518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Intestinal trunk</a:t>
            </a:r>
            <a:endParaRPr/>
          </a:p>
        </p:txBody>
      </p:sp>
      <p:sp>
        <p:nvSpPr>
          <p:cNvPr id="238" name="CustomShape 41"/>
          <p:cNvSpPr/>
          <p:nvPr/>
        </p:nvSpPr>
        <p:spPr>
          <a:xfrm>
            <a:off x="5389920" y="5211720"/>
            <a:ext cx="172476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Inferior vena cava</a:t>
            </a:r>
            <a:endParaRPr/>
          </a:p>
        </p:txBody>
      </p:sp>
      <p:sp>
        <p:nvSpPr>
          <p:cNvPr id="239" name="CustomShape 42"/>
          <p:cNvSpPr/>
          <p:nvPr/>
        </p:nvSpPr>
        <p:spPr>
          <a:xfrm>
            <a:off x="876600" y="471600"/>
            <a:ext cx="181152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Right jugular trunk</a:t>
            </a:r>
            <a:endParaRPr/>
          </a:p>
        </p:txBody>
      </p:sp>
      <p:sp>
        <p:nvSpPr>
          <p:cNvPr id="240" name="CustomShape 43"/>
          <p:cNvSpPr/>
          <p:nvPr/>
        </p:nvSpPr>
        <p:spPr>
          <a:xfrm>
            <a:off x="877320" y="776160"/>
            <a:ext cx="200196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Right lymphatic duct</a:t>
            </a:r>
            <a:endParaRPr/>
          </a:p>
        </p:txBody>
      </p:sp>
      <p:sp>
        <p:nvSpPr>
          <p:cNvPr id="241" name="CustomShape 44"/>
          <p:cNvSpPr/>
          <p:nvPr/>
        </p:nvSpPr>
        <p:spPr>
          <a:xfrm>
            <a:off x="876240" y="1068480"/>
            <a:ext cx="218340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Right subclavian trunk</a:t>
            </a:r>
            <a:endParaRPr/>
          </a:p>
        </p:txBody>
      </p:sp>
      <p:sp>
        <p:nvSpPr>
          <p:cNvPr id="242" name="CustomShape 45"/>
          <p:cNvSpPr/>
          <p:nvPr/>
        </p:nvSpPr>
        <p:spPr>
          <a:xfrm>
            <a:off x="875880" y="1363680"/>
            <a:ext cx="208296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Right subclavian vein</a:t>
            </a:r>
            <a:endParaRPr/>
          </a:p>
        </p:txBody>
      </p:sp>
      <p:sp>
        <p:nvSpPr>
          <p:cNvPr id="243" name="CustomShape 46"/>
          <p:cNvSpPr/>
          <p:nvPr/>
        </p:nvSpPr>
        <p:spPr>
          <a:xfrm>
            <a:off x="876240" y="1690560"/>
            <a:ext cx="1677600" cy="48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Right broncho-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mediastinal trunk</a:t>
            </a:r>
            <a:endParaRPr/>
          </a:p>
        </p:txBody>
      </p:sp>
      <p:sp>
        <p:nvSpPr>
          <p:cNvPr id="244" name="CustomShape 47"/>
          <p:cNvSpPr/>
          <p:nvPr/>
        </p:nvSpPr>
        <p:spPr>
          <a:xfrm>
            <a:off x="874800" y="2182680"/>
            <a:ext cx="214092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Brachiocephalic veins</a:t>
            </a:r>
            <a:endParaRPr/>
          </a:p>
        </p:txBody>
      </p:sp>
      <p:sp>
        <p:nvSpPr>
          <p:cNvPr id="245" name="CustomShape 48"/>
          <p:cNvSpPr/>
          <p:nvPr/>
        </p:nvSpPr>
        <p:spPr>
          <a:xfrm>
            <a:off x="873720" y="2484360"/>
            <a:ext cx="18604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Superior vena cava</a:t>
            </a:r>
            <a:endParaRPr/>
          </a:p>
        </p:txBody>
      </p:sp>
      <p:sp>
        <p:nvSpPr>
          <p:cNvPr id="246" name="CustomShape 49"/>
          <p:cNvSpPr/>
          <p:nvPr/>
        </p:nvSpPr>
        <p:spPr>
          <a:xfrm>
            <a:off x="876240" y="2932200"/>
            <a:ext cx="117756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Azygos vein</a:t>
            </a:r>
            <a:endParaRPr/>
          </a:p>
        </p:txBody>
      </p:sp>
      <p:sp>
        <p:nvSpPr>
          <p:cNvPr id="247" name="CustomShape 50"/>
          <p:cNvSpPr/>
          <p:nvPr/>
        </p:nvSpPr>
        <p:spPr>
          <a:xfrm>
            <a:off x="874440" y="4113360"/>
            <a:ext cx="132984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Cisterna chyli</a:t>
            </a:r>
            <a:endParaRPr/>
          </a:p>
        </p:txBody>
      </p:sp>
      <p:sp>
        <p:nvSpPr>
          <p:cNvPr id="248" name="CustomShape 51"/>
          <p:cNvSpPr/>
          <p:nvPr/>
        </p:nvSpPr>
        <p:spPr>
          <a:xfrm>
            <a:off x="876600" y="4567320"/>
            <a:ext cx="181152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Right lumbar trunk</a:t>
            </a:r>
            <a:endParaRPr/>
          </a:p>
        </p:txBody>
      </p:sp>
      <p:sp>
        <p:nvSpPr>
          <p:cNvPr id="249" name="CustomShape 52"/>
          <p:cNvSpPr/>
          <p:nvPr/>
        </p:nvSpPr>
        <p:spPr>
          <a:xfrm>
            <a:off x="1020600" y="5888160"/>
            <a:ext cx="7089480" cy="48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(b) Major lymphatic trunks and ducts in relation to veins and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 Black"/>
              </a:rPr>
              <a:t>     </a:t>
            </a:r>
            <a:r>
              <a:rPr lang="en-US" sz="1600">
                <a:solidFill>
                  <a:srgbClr val="231f20"/>
                </a:solidFill>
                <a:latin typeface="Arial Black"/>
              </a:rPr>
              <a:t>surrounding structures.</a:t>
            </a:r>
            <a:r>
              <a:rPr lang="en-US" sz="16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600">
                <a:solidFill>
                  <a:srgbClr val="231f20"/>
                </a:solidFill>
                <a:latin typeface="Arial"/>
              </a:rPr>
              <a:t>Anterior view of thoracic and abdominal wall.</a:t>
            </a:r>
            <a:endParaRPr/>
          </a:p>
        </p:txBody>
      </p:sp>
      <p:sp>
        <p:nvSpPr>
          <p:cNvPr id="250" name="CustomShape 53"/>
          <p:cNvSpPr/>
          <p:nvPr/>
        </p:nvSpPr>
        <p:spPr>
          <a:xfrm>
            <a:off x="5388120" y="3271680"/>
            <a:ext cx="43920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Ribs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 Transport</a:t>
            </a:r>
            <a:endParaRPr/>
          </a:p>
        </p:txBody>
      </p:sp>
      <p:sp>
        <p:nvSpPr>
          <p:cNvPr id="25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Lymph is propelled by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Pulsations of nearby arteries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Contractions of smooth muscle in the walls of the lymphatics 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Lymphoid Cells</a:t>
            </a:r>
            <a:endParaRPr/>
          </a:p>
        </p:txBody>
      </p:sp>
      <p:sp>
        <p:nvSpPr>
          <p:cNvPr id="25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Lymphocytes the main warriors of the immune system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main varieties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 cells (T lymphocytes)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 cells (B lymphocytes)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Lymphocytes</a:t>
            </a:r>
            <a:endParaRPr/>
          </a:p>
        </p:txBody>
      </p:sp>
      <p:sp>
        <p:nvSpPr>
          <p:cNvPr id="25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 cells and B cells protect against antigens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Anything the body perceives as foreign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Bacteria and their toxins; viruses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Mismatched RBCs or cancer cells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Lymphocytes</a:t>
            </a:r>
            <a:endParaRPr/>
          </a:p>
        </p:txBody>
      </p:sp>
      <p:sp>
        <p:nvSpPr>
          <p:cNvPr id="25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 cells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Manage the immune response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Attack and destroy foreign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B cells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Produce plasma cells, which secrete antibodies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Become Memory B cells, which confer long-term immunity.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Other Lymphoid Cells</a:t>
            </a:r>
            <a:endParaRPr/>
          </a:p>
        </p:txBody>
      </p:sp>
      <p:sp>
        <p:nvSpPr>
          <p:cNvPr id="2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Macrophages phagocytize foreign substances and help activate T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Dendritic cells capture antigens and deliver them to lymph nodes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Reticular cells produce stroma that supports other cells in lymphoid organs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20.3</a:t>
            </a:r>
            <a:endParaRPr/>
          </a:p>
        </p:txBody>
      </p:sp>
      <p:pic>
        <p:nvPicPr>
          <p:cNvPr id="262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263" name="Line 2"/>
          <p:cNvSpPr/>
          <p:nvPr/>
        </p:nvSpPr>
        <p:spPr>
          <a:xfrm flipH="1">
            <a:off x="2114280" y="1414440"/>
            <a:ext cx="33116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4" name="Line 3"/>
          <p:cNvSpPr/>
          <p:nvPr/>
        </p:nvSpPr>
        <p:spPr>
          <a:xfrm flipH="1">
            <a:off x="2127240" y="1427040"/>
            <a:ext cx="3311280" cy="14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265" name="Line 4"/>
          <p:cNvSpPr/>
          <p:nvPr/>
        </p:nvSpPr>
        <p:spPr>
          <a:xfrm flipH="1">
            <a:off x="2117520" y="1417320"/>
            <a:ext cx="3311640" cy="18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266" name="Line 5"/>
          <p:cNvSpPr/>
          <p:nvPr/>
        </p:nvSpPr>
        <p:spPr>
          <a:xfrm flipH="1">
            <a:off x="3958920" y="4017960"/>
            <a:ext cx="14670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7" name="Line 6"/>
          <p:cNvSpPr/>
          <p:nvPr/>
        </p:nvSpPr>
        <p:spPr>
          <a:xfrm flipH="1">
            <a:off x="3971880" y="4030560"/>
            <a:ext cx="1466640" cy="14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268" name="Line 7"/>
          <p:cNvSpPr/>
          <p:nvPr/>
        </p:nvSpPr>
        <p:spPr>
          <a:xfrm flipH="1">
            <a:off x="3962160" y="4020840"/>
            <a:ext cx="1467000" cy="18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269" name="Line 8"/>
          <p:cNvSpPr/>
          <p:nvPr/>
        </p:nvSpPr>
        <p:spPr>
          <a:xfrm flipH="1">
            <a:off x="4032000" y="4592520"/>
            <a:ext cx="13939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70" name="Line 9"/>
          <p:cNvSpPr/>
          <p:nvPr/>
        </p:nvSpPr>
        <p:spPr>
          <a:xfrm flipH="1">
            <a:off x="4044600" y="4605120"/>
            <a:ext cx="1393920" cy="180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271" name="Line 10"/>
          <p:cNvSpPr/>
          <p:nvPr/>
        </p:nvSpPr>
        <p:spPr>
          <a:xfrm flipH="1">
            <a:off x="4035240" y="4595760"/>
            <a:ext cx="139392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272" name="Line 11"/>
          <p:cNvSpPr/>
          <p:nvPr/>
        </p:nvSpPr>
        <p:spPr>
          <a:xfrm flipH="1">
            <a:off x="2873160" y="3163680"/>
            <a:ext cx="25527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73" name="Line 12"/>
          <p:cNvSpPr/>
          <p:nvPr/>
        </p:nvSpPr>
        <p:spPr>
          <a:xfrm flipH="1">
            <a:off x="2885760" y="3176280"/>
            <a:ext cx="2552760" cy="180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274" name="Line 13"/>
          <p:cNvSpPr/>
          <p:nvPr/>
        </p:nvSpPr>
        <p:spPr>
          <a:xfrm flipH="1">
            <a:off x="2590560" y="3176280"/>
            <a:ext cx="2749680" cy="816120"/>
          </a:xfrm>
          <a:prstGeom prst="line">
            <a:avLst/>
          </a:prstGeom>
          <a:ln w="44280">
            <a:solidFill>
              <a:srgbClr val="ffffff"/>
            </a:solidFill>
            <a:round/>
          </a:ln>
        </p:spPr>
      </p:sp>
      <p:sp>
        <p:nvSpPr>
          <p:cNvPr id="275" name="Line 14"/>
          <p:cNvSpPr/>
          <p:nvPr/>
        </p:nvSpPr>
        <p:spPr>
          <a:xfrm flipH="1">
            <a:off x="2876400" y="3166920"/>
            <a:ext cx="255276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276" name="Line 15"/>
          <p:cNvSpPr/>
          <p:nvPr/>
        </p:nvSpPr>
        <p:spPr>
          <a:xfrm flipH="1">
            <a:off x="2581200" y="3166920"/>
            <a:ext cx="2749320" cy="81576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277" name="Line 16"/>
          <p:cNvSpPr/>
          <p:nvPr/>
        </p:nvSpPr>
        <p:spPr>
          <a:xfrm flipH="1">
            <a:off x="2149200" y="2233440"/>
            <a:ext cx="32767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78" name="Line 17"/>
          <p:cNvSpPr/>
          <p:nvPr/>
        </p:nvSpPr>
        <p:spPr>
          <a:xfrm flipH="1">
            <a:off x="2162160" y="2246040"/>
            <a:ext cx="3276360" cy="180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279" name="Line 18"/>
          <p:cNvSpPr/>
          <p:nvPr/>
        </p:nvSpPr>
        <p:spPr>
          <a:xfrm flipH="1" flipV="1">
            <a:off x="4613040" y="1626840"/>
            <a:ext cx="727200" cy="61920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</p:sp>
      <p:sp>
        <p:nvSpPr>
          <p:cNvPr id="280" name="Line 19"/>
          <p:cNvSpPr/>
          <p:nvPr/>
        </p:nvSpPr>
        <p:spPr>
          <a:xfrm flipH="1">
            <a:off x="2152440" y="2236680"/>
            <a:ext cx="327672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281" name="Line 20"/>
          <p:cNvSpPr/>
          <p:nvPr/>
        </p:nvSpPr>
        <p:spPr>
          <a:xfrm flipH="1" flipV="1">
            <a:off x="4603680" y="1617480"/>
            <a:ext cx="726840" cy="61920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282" name="CustomShape 21"/>
          <p:cNvSpPr/>
          <p:nvPr/>
        </p:nvSpPr>
        <p:spPr>
          <a:xfrm>
            <a:off x="5469840" y="1233360"/>
            <a:ext cx="2093400" cy="426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31f20"/>
                </a:solidFill>
                <a:latin typeface="Arial"/>
              </a:rPr>
              <a:t>Macrophage</a:t>
            </a:r>
            <a:endParaRPr/>
          </a:p>
        </p:txBody>
      </p:sp>
      <p:sp>
        <p:nvSpPr>
          <p:cNvPr id="283" name="CustomShape 22"/>
          <p:cNvSpPr/>
          <p:nvPr/>
        </p:nvSpPr>
        <p:spPr>
          <a:xfrm>
            <a:off x="5468400" y="3833640"/>
            <a:ext cx="2687760" cy="426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31f20"/>
                </a:solidFill>
                <a:latin typeface="Arial"/>
              </a:rPr>
              <a:t>Medullary sinus</a:t>
            </a:r>
            <a:endParaRPr/>
          </a:p>
        </p:txBody>
      </p:sp>
      <p:sp>
        <p:nvSpPr>
          <p:cNvPr id="284" name="CustomShape 23"/>
          <p:cNvSpPr/>
          <p:nvPr/>
        </p:nvSpPr>
        <p:spPr>
          <a:xfrm>
            <a:off x="5467320" y="4408560"/>
            <a:ext cx="2393640" cy="426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31f20"/>
                </a:solidFill>
                <a:latin typeface="Arial"/>
              </a:rPr>
              <a:t>Reticular fiber</a:t>
            </a:r>
            <a:endParaRPr/>
          </a:p>
        </p:txBody>
      </p:sp>
      <p:sp>
        <p:nvSpPr>
          <p:cNvPr id="285" name="CustomShape 24"/>
          <p:cNvSpPr/>
          <p:nvPr/>
        </p:nvSpPr>
        <p:spPr>
          <a:xfrm>
            <a:off x="5476680" y="2979720"/>
            <a:ext cx="2278080" cy="426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31f20"/>
                </a:solidFill>
                <a:latin typeface="Arial"/>
              </a:rPr>
              <a:t>Lymphocytes</a:t>
            </a:r>
            <a:endParaRPr/>
          </a:p>
        </p:txBody>
      </p:sp>
      <p:sp>
        <p:nvSpPr>
          <p:cNvPr id="286" name="CustomShape 25"/>
          <p:cNvSpPr/>
          <p:nvPr/>
        </p:nvSpPr>
        <p:spPr>
          <a:xfrm>
            <a:off x="5467680" y="2036880"/>
            <a:ext cx="2946960" cy="85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31f20"/>
                </a:solidFill>
                <a:latin typeface="Arial"/>
              </a:rPr>
              <a:t>Reticular cells 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231f20"/>
                </a:solidFill>
                <a:latin typeface="Arial"/>
              </a:rPr>
              <a:t>reticular fibers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Lymphoid Tissue</a:t>
            </a:r>
            <a:endParaRPr/>
          </a:p>
        </p:txBody>
      </p:sp>
      <p:sp>
        <p:nvSpPr>
          <p:cNvPr id="2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Houses and provides a proliferation site for lymphocytes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Furnishes a surveillance vantage point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main types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Diffuse lymphatic tissue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Lymphatic follicles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Lymphatic System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Consists of three parts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 network of lymphatic vessels (lymphatics)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Lymph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Lymph nodes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Lymphoid Tissue</a:t>
            </a:r>
            <a:endParaRPr/>
          </a:p>
        </p:txBody>
      </p:sp>
      <p:sp>
        <p:nvSpPr>
          <p:cNvPr id="29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Diffuse lymphatic tissue comprises scattered reticular tissue elements in every body organ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Larger collections in the lamina propria of mucous membranes and lymphoid organs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Lymphoid Tissue</a:t>
            </a:r>
            <a:endParaRPr/>
          </a:p>
        </p:txBody>
      </p:sp>
      <p:sp>
        <p:nvSpPr>
          <p:cNvPr id="2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Lymphatic follicles (nodules) are solid, spherical bodies of tightly packed reticular elements and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Germinal center composed of dendritic and B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May form part of larger lymphoid organs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 Nodes</a:t>
            </a:r>
            <a:endParaRPr/>
          </a:p>
        </p:txBody>
      </p:sp>
      <p:sp>
        <p:nvSpPr>
          <p:cNvPr id="2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Principal lymphoid organs of the body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Embedded in connective tissue, in clusters along lymphatic vessels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Near the body surface in inguinal, axillary, and cervical regions of the body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20.2a</a:t>
            </a:r>
            <a:endParaRPr/>
          </a:p>
        </p:txBody>
      </p:sp>
      <p:pic>
        <p:nvPicPr>
          <p:cNvPr id="296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2120"/>
            <a:ext cx="8229240" cy="5873400"/>
          </a:xfrm>
          <a:prstGeom prst="rect">
            <a:avLst/>
          </a:prstGeom>
          <a:ln w="9360">
            <a:noFill/>
          </a:ln>
        </p:spPr>
      </p:pic>
      <p:sp>
        <p:nvSpPr>
          <p:cNvPr id="297" name="CustomShape 2"/>
          <p:cNvSpPr/>
          <p:nvPr/>
        </p:nvSpPr>
        <p:spPr>
          <a:xfrm>
            <a:off x="4743360" y="1515960"/>
            <a:ext cx="1199880" cy="536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298" name="Line 3"/>
          <p:cNvSpPr/>
          <p:nvPr/>
        </p:nvSpPr>
        <p:spPr>
          <a:xfrm flipH="1">
            <a:off x="4721040" y="1569960"/>
            <a:ext cx="549360" cy="1238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299" name="Line 4"/>
          <p:cNvSpPr/>
          <p:nvPr/>
        </p:nvSpPr>
        <p:spPr>
          <a:xfrm flipH="1">
            <a:off x="4736880" y="1569960"/>
            <a:ext cx="533520" cy="2793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00" name="Line 5"/>
          <p:cNvSpPr/>
          <p:nvPr/>
        </p:nvSpPr>
        <p:spPr>
          <a:xfrm flipH="1">
            <a:off x="4746600" y="1569960"/>
            <a:ext cx="523800" cy="3744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01" name="CustomShape 6"/>
          <p:cNvSpPr/>
          <p:nvPr/>
        </p:nvSpPr>
        <p:spPr>
          <a:xfrm>
            <a:off x="5508720" y="2598840"/>
            <a:ext cx="434520" cy="2124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302" name="CustomShape 7"/>
          <p:cNvSpPr/>
          <p:nvPr/>
        </p:nvSpPr>
        <p:spPr>
          <a:xfrm>
            <a:off x="4232160" y="3913200"/>
            <a:ext cx="272520" cy="918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303" name="Line 8"/>
          <p:cNvSpPr/>
          <p:nvPr/>
        </p:nvSpPr>
        <p:spPr>
          <a:xfrm flipH="1" flipV="1">
            <a:off x="5505120" y="2757240"/>
            <a:ext cx="292320" cy="540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04" name="Line 9"/>
          <p:cNvSpPr/>
          <p:nvPr/>
        </p:nvSpPr>
        <p:spPr>
          <a:xfrm flipH="1" flipV="1">
            <a:off x="5397480" y="2649240"/>
            <a:ext cx="399960" cy="1620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05" name="Line 10"/>
          <p:cNvSpPr/>
          <p:nvPr/>
        </p:nvSpPr>
        <p:spPr>
          <a:xfrm flipH="1">
            <a:off x="5406840" y="2811240"/>
            <a:ext cx="390600" cy="986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06" name="CustomShape 11"/>
          <p:cNvSpPr/>
          <p:nvPr/>
        </p:nvSpPr>
        <p:spPr>
          <a:xfrm>
            <a:off x="5076720" y="4484520"/>
            <a:ext cx="863280" cy="4633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307" name="Line 12"/>
          <p:cNvSpPr/>
          <p:nvPr/>
        </p:nvSpPr>
        <p:spPr>
          <a:xfrm flipH="1">
            <a:off x="5016240" y="4484520"/>
            <a:ext cx="825480" cy="64116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308" name="CustomShape 13"/>
          <p:cNvSpPr/>
          <p:nvPr/>
        </p:nvSpPr>
        <p:spPr>
          <a:xfrm>
            <a:off x="2670120" y="1792440"/>
            <a:ext cx="1545840" cy="3776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309" name="CustomShape 14"/>
          <p:cNvSpPr/>
          <p:nvPr/>
        </p:nvSpPr>
        <p:spPr>
          <a:xfrm>
            <a:off x="3019320" y="1217520"/>
            <a:ext cx="1231560" cy="8348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310" name="CustomShape 15"/>
          <p:cNvSpPr/>
          <p:nvPr/>
        </p:nvSpPr>
        <p:spPr>
          <a:xfrm>
            <a:off x="3048120" y="2163600"/>
            <a:ext cx="1682280" cy="3488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311" name="Line 16"/>
          <p:cNvSpPr/>
          <p:nvPr/>
        </p:nvSpPr>
        <p:spPr>
          <a:xfrm flipH="1">
            <a:off x="2365200" y="3246120"/>
            <a:ext cx="211464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12" name="CustomShape 17"/>
          <p:cNvSpPr/>
          <p:nvPr/>
        </p:nvSpPr>
        <p:spPr>
          <a:xfrm>
            <a:off x="2365200" y="3713040"/>
            <a:ext cx="1980720" cy="218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313" name="Line 18"/>
          <p:cNvSpPr/>
          <p:nvPr/>
        </p:nvSpPr>
        <p:spPr>
          <a:xfrm flipH="1">
            <a:off x="1990440" y="4630680"/>
            <a:ext cx="11336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14" name="Line 19"/>
          <p:cNvSpPr/>
          <p:nvPr/>
        </p:nvSpPr>
        <p:spPr>
          <a:xfrm flipH="1" flipV="1">
            <a:off x="2984400" y="4630680"/>
            <a:ext cx="923760" cy="60012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15" name="CustomShape 20"/>
          <p:cNvSpPr/>
          <p:nvPr/>
        </p:nvSpPr>
        <p:spPr>
          <a:xfrm>
            <a:off x="5969160" y="1424160"/>
            <a:ext cx="1625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Cervical nodes</a:t>
            </a:r>
            <a:endParaRPr/>
          </a:p>
        </p:txBody>
      </p:sp>
      <p:sp>
        <p:nvSpPr>
          <p:cNvPr id="316" name="CustomShape 21"/>
          <p:cNvSpPr/>
          <p:nvPr/>
        </p:nvSpPr>
        <p:spPr>
          <a:xfrm>
            <a:off x="801360" y="1639800"/>
            <a:ext cx="261936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Entrance of right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lymphatic duct into vein</a:t>
            </a:r>
            <a:endParaRPr/>
          </a:p>
        </p:txBody>
      </p:sp>
      <p:sp>
        <p:nvSpPr>
          <p:cNvPr id="317" name="CustomShape 22"/>
          <p:cNvSpPr/>
          <p:nvPr/>
        </p:nvSpPr>
        <p:spPr>
          <a:xfrm>
            <a:off x="804960" y="1068480"/>
            <a:ext cx="2174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Internal jugular vein</a:t>
            </a:r>
            <a:endParaRPr/>
          </a:p>
        </p:txBody>
      </p:sp>
      <p:sp>
        <p:nvSpPr>
          <p:cNvPr id="318" name="CustomShape 23"/>
          <p:cNvSpPr/>
          <p:nvPr/>
        </p:nvSpPr>
        <p:spPr>
          <a:xfrm>
            <a:off x="806400" y="2373480"/>
            <a:ext cx="22093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Entrance of thoracic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duct into vein</a:t>
            </a:r>
            <a:endParaRPr/>
          </a:p>
        </p:txBody>
      </p:sp>
      <p:sp>
        <p:nvSpPr>
          <p:cNvPr id="319" name="CustomShape 24"/>
          <p:cNvSpPr/>
          <p:nvPr/>
        </p:nvSpPr>
        <p:spPr>
          <a:xfrm>
            <a:off x="806040" y="3090960"/>
            <a:ext cx="1499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Thoracic duct</a:t>
            </a:r>
            <a:endParaRPr/>
          </a:p>
        </p:txBody>
      </p:sp>
      <p:sp>
        <p:nvSpPr>
          <p:cNvPr id="320" name="CustomShape 25"/>
          <p:cNvSpPr/>
          <p:nvPr/>
        </p:nvSpPr>
        <p:spPr>
          <a:xfrm>
            <a:off x="806400" y="3805200"/>
            <a:ext cx="14983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Cisterna chyli</a:t>
            </a:r>
            <a:endParaRPr/>
          </a:p>
        </p:txBody>
      </p:sp>
      <p:sp>
        <p:nvSpPr>
          <p:cNvPr id="321" name="CustomShape 26"/>
          <p:cNvSpPr/>
          <p:nvPr/>
        </p:nvSpPr>
        <p:spPr>
          <a:xfrm>
            <a:off x="806400" y="4481640"/>
            <a:ext cx="19555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collecting vessels</a:t>
            </a:r>
            <a:endParaRPr/>
          </a:p>
        </p:txBody>
      </p:sp>
      <p:sp>
        <p:nvSpPr>
          <p:cNvPr id="322" name="CustomShape 27"/>
          <p:cNvSpPr/>
          <p:nvPr/>
        </p:nvSpPr>
        <p:spPr>
          <a:xfrm>
            <a:off x="5974200" y="2652840"/>
            <a:ext cx="15570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Axillary nodes</a:t>
            </a:r>
            <a:endParaRPr/>
          </a:p>
        </p:txBody>
      </p:sp>
      <p:sp>
        <p:nvSpPr>
          <p:cNvPr id="323" name="CustomShape 28"/>
          <p:cNvSpPr/>
          <p:nvPr/>
        </p:nvSpPr>
        <p:spPr>
          <a:xfrm>
            <a:off x="3609720" y="3855960"/>
            <a:ext cx="590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324" name="CustomShape 29"/>
          <p:cNvSpPr/>
          <p:nvPr/>
        </p:nvSpPr>
        <p:spPr>
          <a:xfrm>
            <a:off x="5960520" y="4325760"/>
            <a:ext cx="16167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Inguinal nodes</a:t>
            </a:r>
            <a:endParaRPr/>
          </a:p>
        </p:txBody>
      </p:sp>
      <p:sp>
        <p:nvSpPr>
          <p:cNvPr id="325" name="CustomShape 30"/>
          <p:cNvSpPr/>
          <p:nvPr/>
        </p:nvSpPr>
        <p:spPr>
          <a:xfrm>
            <a:off x="5897160" y="833400"/>
            <a:ext cx="155268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Regional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lymph nodes:</a:t>
            </a:r>
            <a:endParaRPr/>
          </a:p>
        </p:txBody>
      </p:sp>
      <p:sp>
        <p:nvSpPr>
          <p:cNvPr id="326" name="CustomShape 31"/>
          <p:cNvSpPr/>
          <p:nvPr/>
        </p:nvSpPr>
        <p:spPr>
          <a:xfrm>
            <a:off x="1094760" y="5824440"/>
            <a:ext cx="62557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 General distribution of lymphatic collecting vessels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 Black"/>
              </a:rPr>
              <a:t>      </a:t>
            </a:r>
            <a:r>
              <a:rPr lang="en-US">
                <a:solidFill>
                  <a:srgbClr val="231f20"/>
                </a:solidFill>
                <a:latin typeface="Arial Black"/>
              </a:rPr>
              <a:t>and regional lymph nodes.</a:t>
            </a:r>
            <a:endParaRPr/>
          </a:p>
        </p:txBody>
      </p:sp>
      <p:sp>
        <p:nvSpPr>
          <p:cNvPr id="327" name="CustomShape 32"/>
          <p:cNvSpPr/>
          <p:nvPr/>
        </p:nvSpPr>
        <p:spPr>
          <a:xfrm>
            <a:off x="6658200" y="4859280"/>
            <a:ext cx="168516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Drained by the right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lymphatic duct</a:t>
            </a:r>
            <a:endParaRPr/>
          </a:p>
        </p:txBody>
      </p:sp>
      <p:sp>
        <p:nvSpPr>
          <p:cNvPr id="328" name="CustomShape 33"/>
          <p:cNvSpPr/>
          <p:nvPr/>
        </p:nvSpPr>
        <p:spPr>
          <a:xfrm>
            <a:off x="6660000" y="5307120"/>
            <a:ext cx="123876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Drained by the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thoracic duct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 Nodes</a:t>
            </a:r>
            <a:endParaRPr/>
          </a:p>
        </p:txBody>
      </p:sp>
      <p:sp>
        <p:nvSpPr>
          <p:cNvPr id="3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Functions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Filter lymph—macrophages destroy microorganisms and debris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Immune system—lymphocytes are activated and mount an attack against antigens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Structure of a Lymph Node</a:t>
            </a:r>
            <a:endParaRPr/>
          </a:p>
        </p:txBody>
      </p:sp>
      <p:sp>
        <p:nvSpPr>
          <p:cNvPr id="33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Bean shaped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External fibrous capsule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Trabeculae extend inward and divide the node into compartments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histologically distinct regions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Cortex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Medulla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Structure of a Lymph Node</a:t>
            </a:r>
            <a:endParaRPr/>
          </a:p>
        </p:txBody>
      </p:sp>
      <p:sp>
        <p:nvSpPr>
          <p:cNvPr id="33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Cortex contains follicles with germinal centers, heavy with dividing B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Dendritic cells nearly encapsulate the follicles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Deep cortex houses T cells in transit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 cells circulate continuously among the blood, lymph nodes, and lymphatic stream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20.4a</a:t>
            </a:r>
            <a:endParaRPr/>
          </a:p>
        </p:txBody>
      </p:sp>
      <p:pic>
        <p:nvPicPr>
          <p:cNvPr id="336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337" name="Line 2"/>
          <p:cNvSpPr/>
          <p:nvPr/>
        </p:nvSpPr>
        <p:spPr>
          <a:xfrm>
            <a:off x="4200480" y="4929120"/>
            <a:ext cx="1440" cy="6350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38" name="CustomShape 3"/>
          <p:cNvSpPr/>
          <p:nvPr/>
        </p:nvSpPr>
        <p:spPr>
          <a:xfrm>
            <a:off x="4343400" y="880920"/>
            <a:ext cx="844200" cy="929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39" name="CustomShape 4"/>
          <p:cNvSpPr/>
          <p:nvPr/>
        </p:nvSpPr>
        <p:spPr>
          <a:xfrm>
            <a:off x="4314960" y="1189080"/>
            <a:ext cx="869760" cy="806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40" name="CustomShape 5"/>
          <p:cNvSpPr/>
          <p:nvPr/>
        </p:nvSpPr>
        <p:spPr>
          <a:xfrm>
            <a:off x="5479920" y="3421080"/>
            <a:ext cx="631440" cy="364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41" name="CustomShape 6"/>
          <p:cNvSpPr/>
          <p:nvPr/>
        </p:nvSpPr>
        <p:spPr>
          <a:xfrm>
            <a:off x="4572000" y="3525840"/>
            <a:ext cx="1542600" cy="955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42" name="CustomShape 7"/>
          <p:cNvSpPr/>
          <p:nvPr/>
        </p:nvSpPr>
        <p:spPr>
          <a:xfrm>
            <a:off x="4425840" y="3780000"/>
            <a:ext cx="1695240" cy="1012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43" name="CustomShape 8"/>
          <p:cNvSpPr/>
          <p:nvPr/>
        </p:nvSpPr>
        <p:spPr>
          <a:xfrm>
            <a:off x="3057480" y="1020600"/>
            <a:ext cx="694800" cy="129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44" name="Line 9"/>
          <p:cNvSpPr/>
          <p:nvPr/>
        </p:nvSpPr>
        <p:spPr>
          <a:xfrm flipH="1">
            <a:off x="3098520" y="1150920"/>
            <a:ext cx="108000" cy="6346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45" name="Line 10"/>
          <p:cNvSpPr/>
          <p:nvPr/>
        </p:nvSpPr>
        <p:spPr>
          <a:xfrm flipH="1" flipV="1">
            <a:off x="5057640" y="4360680"/>
            <a:ext cx="225360" cy="10605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46" name="Line 11"/>
          <p:cNvSpPr/>
          <p:nvPr/>
        </p:nvSpPr>
        <p:spPr>
          <a:xfrm flipH="1" flipV="1">
            <a:off x="4200480" y="4716360"/>
            <a:ext cx="1076040" cy="7016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47" name="CustomShape 12"/>
          <p:cNvSpPr/>
          <p:nvPr/>
        </p:nvSpPr>
        <p:spPr>
          <a:xfrm>
            <a:off x="5229360" y="2424240"/>
            <a:ext cx="174240" cy="1584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348" name="Line 13"/>
          <p:cNvSpPr/>
          <p:nvPr/>
        </p:nvSpPr>
        <p:spPr>
          <a:xfrm flipV="1">
            <a:off x="5349600" y="1538280"/>
            <a:ext cx="393840" cy="9270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49" name="Line 14"/>
          <p:cNvSpPr/>
          <p:nvPr/>
        </p:nvSpPr>
        <p:spPr>
          <a:xfrm>
            <a:off x="5952960" y="2427120"/>
            <a:ext cx="165240" cy="244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50" name="Line 15"/>
          <p:cNvSpPr/>
          <p:nvPr/>
        </p:nvSpPr>
        <p:spPr>
          <a:xfrm flipV="1">
            <a:off x="5949720" y="2328840"/>
            <a:ext cx="3240" cy="974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51" name="Line 16"/>
          <p:cNvSpPr/>
          <p:nvPr/>
        </p:nvSpPr>
        <p:spPr>
          <a:xfrm>
            <a:off x="5283000" y="5414760"/>
            <a:ext cx="1652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52" name="CustomShape 17"/>
          <p:cNvSpPr/>
          <p:nvPr/>
        </p:nvSpPr>
        <p:spPr>
          <a:xfrm>
            <a:off x="980640" y="868320"/>
            <a:ext cx="20005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Afferent lymphatic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vessels</a:t>
            </a:r>
            <a:endParaRPr/>
          </a:p>
        </p:txBody>
      </p:sp>
      <p:sp>
        <p:nvSpPr>
          <p:cNvPr id="353" name="CustomShape 18"/>
          <p:cNvSpPr/>
          <p:nvPr/>
        </p:nvSpPr>
        <p:spPr>
          <a:xfrm>
            <a:off x="5683320" y="1798560"/>
            <a:ext cx="199368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Efferent lymphatic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vessels</a:t>
            </a:r>
            <a:endParaRPr/>
          </a:p>
        </p:txBody>
      </p:sp>
      <p:sp>
        <p:nvSpPr>
          <p:cNvPr id="354" name="CustomShape 19"/>
          <p:cNvSpPr/>
          <p:nvPr/>
        </p:nvSpPr>
        <p:spPr>
          <a:xfrm>
            <a:off x="3772080" y="5535720"/>
            <a:ext cx="888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Capsule</a:t>
            </a:r>
            <a:endParaRPr/>
          </a:p>
        </p:txBody>
      </p:sp>
      <p:sp>
        <p:nvSpPr>
          <p:cNvPr id="355" name="CustomShape 20"/>
          <p:cNvSpPr/>
          <p:nvPr/>
        </p:nvSpPr>
        <p:spPr>
          <a:xfrm>
            <a:off x="5480280" y="5253120"/>
            <a:ext cx="11926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Trabeculae</a:t>
            </a:r>
            <a:endParaRPr/>
          </a:p>
        </p:txBody>
      </p:sp>
      <p:sp>
        <p:nvSpPr>
          <p:cNvPr id="356" name="CustomShape 21"/>
          <p:cNvSpPr/>
          <p:nvPr/>
        </p:nvSpPr>
        <p:spPr>
          <a:xfrm>
            <a:off x="6130800" y="3624120"/>
            <a:ext cx="6350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Hilum</a:t>
            </a:r>
            <a:endParaRPr/>
          </a:p>
        </p:txBody>
      </p:sp>
      <p:sp>
        <p:nvSpPr>
          <p:cNvPr id="357" name="CustomShape 22"/>
          <p:cNvSpPr/>
          <p:nvPr/>
        </p:nvSpPr>
        <p:spPr>
          <a:xfrm>
            <a:off x="5244120" y="433440"/>
            <a:ext cx="75708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Cortex</a:t>
            </a:r>
            <a:endParaRPr/>
          </a:p>
        </p:txBody>
      </p:sp>
      <p:sp>
        <p:nvSpPr>
          <p:cNvPr id="358" name="CustomShape 23"/>
          <p:cNvSpPr/>
          <p:nvPr/>
        </p:nvSpPr>
        <p:spPr>
          <a:xfrm>
            <a:off x="5220000" y="744480"/>
            <a:ext cx="20844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 </a:t>
            </a:r>
            <a:r>
              <a:rPr b="1" lang="en-US">
                <a:solidFill>
                  <a:srgbClr val="231f20"/>
                </a:solidFill>
                <a:latin typeface="Arial"/>
              </a:rPr>
              <a:t>Lymphoid follicle</a:t>
            </a:r>
            <a:endParaRPr/>
          </a:p>
        </p:txBody>
      </p:sp>
      <p:sp>
        <p:nvSpPr>
          <p:cNvPr id="359" name="CustomShape 24"/>
          <p:cNvSpPr/>
          <p:nvPr/>
        </p:nvSpPr>
        <p:spPr>
          <a:xfrm>
            <a:off x="5218920" y="1023840"/>
            <a:ext cx="19472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 </a:t>
            </a:r>
            <a:r>
              <a:rPr b="1" lang="en-US">
                <a:solidFill>
                  <a:srgbClr val="231f20"/>
                </a:solidFill>
                <a:latin typeface="Arial"/>
              </a:rPr>
              <a:t>Germinal center</a:t>
            </a:r>
            <a:endParaRPr/>
          </a:p>
        </p:txBody>
      </p:sp>
      <p:sp>
        <p:nvSpPr>
          <p:cNvPr id="360" name="CustomShape 25"/>
          <p:cNvSpPr/>
          <p:nvPr/>
        </p:nvSpPr>
        <p:spPr>
          <a:xfrm>
            <a:off x="5218200" y="1297080"/>
            <a:ext cx="22413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 </a:t>
            </a:r>
            <a:r>
              <a:rPr b="1" lang="en-US">
                <a:solidFill>
                  <a:srgbClr val="231f20"/>
                </a:solidFill>
                <a:latin typeface="Arial"/>
              </a:rPr>
              <a:t>Subcapsular sinus</a:t>
            </a:r>
            <a:endParaRPr/>
          </a:p>
        </p:txBody>
      </p:sp>
      <p:sp>
        <p:nvSpPr>
          <p:cNvPr id="361" name="CustomShape 26"/>
          <p:cNvSpPr/>
          <p:nvPr/>
        </p:nvSpPr>
        <p:spPr>
          <a:xfrm>
            <a:off x="6174000" y="4014720"/>
            <a:ext cx="97344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Medulla:</a:t>
            </a:r>
            <a:endParaRPr/>
          </a:p>
        </p:txBody>
      </p:sp>
      <p:sp>
        <p:nvSpPr>
          <p:cNvPr id="362" name="CustomShape 27"/>
          <p:cNvSpPr/>
          <p:nvPr/>
        </p:nvSpPr>
        <p:spPr>
          <a:xfrm>
            <a:off x="6161400" y="4344840"/>
            <a:ext cx="18345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 </a:t>
            </a:r>
            <a:r>
              <a:rPr b="1" lang="en-US">
                <a:solidFill>
                  <a:srgbClr val="231f20"/>
                </a:solidFill>
                <a:latin typeface="Arial"/>
              </a:rPr>
              <a:t>Medullary cord</a:t>
            </a:r>
            <a:endParaRPr/>
          </a:p>
        </p:txBody>
      </p:sp>
      <p:sp>
        <p:nvSpPr>
          <p:cNvPr id="363" name="CustomShape 28"/>
          <p:cNvSpPr/>
          <p:nvPr/>
        </p:nvSpPr>
        <p:spPr>
          <a:xfrm>
            <a:off x="6161040" y="4653000"/>
            <a:ext cx="19368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 </a:t>
            </a:r>
            <a:r>
              <a:rPr b="1" lang="en-US">
                <a:solidFill>
                  <a:srgbClr val="231f20"/>
                </a:solidFill>
                <a:latin typeface="Arial"/>
              </a:rPr>
              <a:t>Medullary sinus</a:t>
            </a:r>
            <a:endParaRPr/>
          </a:p>
        </p:txBody>
      </p:sp>
      <p:sp>
        <p:nvSpPr>
          <p:cNvPr id="364" name="CustomShape 29"/>
          <p:cNvSpPr/>
          <p:nvPr/>
        </p:nvSpPr>
        <p:spPr>
          <a:xfrm>
            <a:off x="1245600" y="5824440"/>
            <a:ext cx="649944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 Longitudinal view of the internal structure of a lymph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 Black"/>
              </a:rPr>
              <a:t>     </a:t>
            </a:r>
            <a:r>
              <a:rPr lang="en-US">
                <a:solidFill>
                  <a:srgbClr val="231f20"/>
                </a:solidFill>
                <a:latin typeface="Arial Black"/>
              </a:rPr>
              <a:t>node and associated lymphatics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Structure of a Lymph Node</a:t>
            </a:r>
            <a:endParaRPr/>
          </a:p>
        </p:txBody>
      </p:sp>
      <p:sp>
        <p:nvSpPr>
          <p:cNvPr id="3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Medullary cords extend inward from the cortex and contain B cells, T cells, and plasma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Lymph sinuses contain macrophages 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8058240" y="6581880"/>
            <a:ext cx="1081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20.4b</a:t>
            </a:r>
            <a:endParaRPr/>
          </a:p>
        </p:txBody>
      </p:sp>
      <p:pic>
        <p:nvPicPr>
          <p:cNvPr id="368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369" name="Line 2"/>
          <p:cNvSpPr/>
          <p:nvPr/>
        </p:nvSpPr>
        <p:spPr>
          <a:xfrm flipH="1">
            <a:off x="2657160" y="1620720"/>
            <a:ext cx="4753080" cy="144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370" name="Line 3"/>
          <p:cNvSpPr/>
          <p:nvPr/>
        </p:nvSpPr>
        <p:spPr>
          <a:xfrm flipH="1">
            <a:off x="2828880" y="1960560"/>
            <a:ext cx="3219480" cy="144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371" name="Line 4"/>
          <p:cNvSpPr/>
          <p:nvPr/>
        </p:nvSpPr>
        <p:spPr>
          <a:xfrm flipH="1">
            <a:off x="3904920" y="2678040"/>
            <a:ext cx="949320" cy="144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372" name="Line 5"/>
          <p:cNvSpPr/>
          <p:nvPr/>
        </p:nvSpPr>
        <p:spPr>
          <a:xfrm flipH="1">
            <a:off x="2635200" y="3754080"/>
            <a:ext cx="1574640" cy="180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373" name="Line 6"/>
          <p:cNvSpPr/>
          <p:nvPr/>
        </p:nvSpPr>
        <p:spPr>
          <a:xfrm flipH="1" flipV="1">
            <a:off x="3590640" y="5018040"/>
            <a:ext cx="3781440" cy="612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374" name="Line 7"/>
          <p:cNvSpPr/>
          <p:nvPr/>
        </p:nvSpPr>
        <p:spPr>
          <a:xfrm flipH="1">
            <a:off x="3844800" y="5662440"/>
            <a:ext cx="3406680" cy="144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375" name="Line 8"/>
          <p:cNvSpPr/>
          <p:nvPr/>
        </p:nvSpPr>
        <p:spPr>
          <a:xfrm flipH="1" flipV="1">
            <a:off x="6368760" y="5020920"/>
            <a:ext cx="577800" cy="203400"/>
          </a:xfrm>
          <a:prstGeom prst="line">
            <a:avLst/>
          </a:prstGeom>
          <a:ln w="44280">
            <a:solidFill>
              <a:srgbClr val="ffffff"/>
            </a:solidFill>
            <a:round/>
          </a:ln>
        </p:spPr>
      </p:sp>
      <p:sp>
        <p:nvSpPr>
          <p:cNvPr id="376" name="Line 9"/>
          <p:cNvSpPr/>
          <p:nvPr/>
        </p:nvSpPr>
        <p:spPr>
          <a:xfrm flipH="1" flipV="1">
            <a:off x="6702120" y="5662440"/>
            <a:ext cx="241560" cy="19044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377" name="Line 10"/>
          <p:cNvSpPr/>
          <p:nvPr/>
        </p:nvSpPr>
        <p:spPr>
          <a:xfrm flipH="1" flipV="1">
            <a:off x="6518160" y="1620720"/>
            <a:ext cx="127080" cy="247680"/>
          </a:xfrm>
          <a:prstGeom prst="line">
            <a:avLst/>
          </a:prstGeom>
          <a:ln w="44280">
            <a:solidFill>
              <a:srgbClr val="ffffff"/>
            </a:solidFill>
            <a:round/>
          </a:ln>
        </p:spPr>
      </p:sp>
      <p:sp>
        <p:nvSpPr>
          <p:cNvPr id="378" name="Line 11"/>
          <p:cNvSpPr/>
          <p:nvPr/>
        </p:nvSpPr>
        <p:spPr>
          <a:xfrm flipH="1">
            <a:off x="2651040" y="1611000"/>
            <a:ext cx="474984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79" name="Line 12"/>
          <p:cNvSpPr/>
          <p:nvPr/>
        </p:nvSpPr>
        <p:spPr>
          <a:xfrm flipH="1">
            <a:off x="2822400" y="1950840"/>
            <a:ext cx="321948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80" name="Line 13"/>
          <p:cNvSpPr/>
          <p:nvPr/>
        </p:nvSpPr>
        <p:spPr>
          <a:xfrm flipH="1">
            <a:off x="3895560" y="2668320"/>
            <a:ext cx="94932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81" name="Line 14"/>
          <p:cNvSpPr/>
          <p:nvPr/>
        </p:nvSpPr>
        <p:spPr>
          <a:xfrm flipH="1">
            <a:off x="2625480" y="3744720"/>
            <a:ext cx="15750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82" name="Line 15"/>
          <p:cNvSpPr/>
          <p:nvPr/>
        </p:nvSpPr>
        <p:spPr>
          <a:xfrm flipH="1" flipV="1">
            <a:off x="3584520" y="5008320"/>
            <a:ext cx="3778200" cy="64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83" name="Line 16"/>
          <p:cNvSpPr/>
          <p:nvPr/>
        </p:nvSpPr>
        <p:spPr>
          <a:xfrm flipH="1">
            <a:off x="3835080" y="5653080"/>
            <a:ext cx="34070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84" name="Line 17"/>
          <p:cNvSpPr/>
          <p:nvPr/>
        </p:nvSpPr>
        <p:spPr>
          <a:xfrm flipH="1" flipV="1">
            <a:off x="6362640" y="5011560"/>
            <a:ext cx="577800" cy="2001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85" name="Line 18"/>
          <p:cNvSpPr/>
          <p:nvPr/>
        </p:nvSpPr>
        <p:spPr>
          <a:xfrm flipH="1" flipV="1">
            <a:off x="6692760" y="5653080"/>
            <a:ext cx="241200" cy="190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386" name="Line 19"/>
          <p:cNvSpPr/>
          <p:nvPr/>
        </p:nvSpPr>
        <p:spPr>
          <a:xfrm flipH="1" flipV="1">
            <a:off x="6508440" y="1611000"/>
            <a:ext cx="130320" cy="24768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87" name="CustomShape 20"/>
          <p:cNvSpPr/>
          <p:nvPr/>
        </p:nvSpPr>
        <p:spPr>
          <a:xfrm>
            <a:off x="1592640" y="1459080"/>
            <a:ext cx="101628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Follicles</a:t>
            </a:r>
            <a:endParaRPr/>
          </a:p>
        </p:txBody>
      </p:sp>
      <p:sp>
        <p:nvSpPr>
          <p:cNvPr id="388" name="CustomShape 21"/>
          <p:cNvSpPr/>
          <p:nvPr/>
        </p:nvSpPr>
        <p:spPr>
          <a:xfrm>
            <a:off x="1600200" y="1805040"/>
            <a:ext cx="118692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Trabecula</a:t>
            </a:r>
            <a:endParaRPr/>
          </a:p>
        </p:txBody>
      </p:sp>
      <p:sp>
        <p:nvSpPr>
          <p:cNvPr id="389" name="CustomShape 22"/>
          <p:cNvSpPr/>
          <p:nvPr/>
        </p:nvSpPr>
        <p:spPr>
          <a:xfrm>
            <a:off x="1592640" y="2506680"/>
            <a:ext cx="226116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Subcapsular sinus</a:t>
            </a:r>
            <a:endParaRPr/>
          </a:p>
        </p:txBody>
      </p:sp>
      <p:sp>
        <p:nvSpPr>
          <p:cNvPr id="390" name="CustomShape 23"/>
          <p:cNvSpPr/>
          <p:nvPr/>
        </p:nvSpPr>
        <p:spPr>
          <a:xfrm>
            <a:off x="1593000" y="3586320"/>
            <a:ext cx="99036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Capsule</a:t>
            </a:r>
            <a:endParaRPr/>
          </a:p>
        </p:txBody>
      </p:sp>
      <p:sp>
        <p:nvSpPr>
          <p:cNvPr id="391" name="CustomShape 24"/>
          <p:cNvSpPr/>
          <p:nvPr/>
        </p:nvSpPr>
        <p:spPr>
          <a:xfrm>
            <a:off x="1590120" y="4849920"/>
            <a:ext cx="195336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Medullary cords</a:t>
            </a:r>
            <a:endParaRPr/>
          </a:p>
        </p:txBody>
      </p:sp>
      <p:sp>
        <p:nvSpPr>
          <p:cNvPr id="392" name="CustomShape 25"/>
          <p:cNvSpPr/>
          <p:nvPr/>
        </p:nvSpPr>
        <p:spPr>
          <a:xfrm>
            <a:off x="1589760" y="5500800"/>
            <a:ext cx="220788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Medullary sinuses</a:t>
            </a:r>
            <a:endParaRPr/>
          </a:p>
        </p:txBody>
      </p:sp>
      <p:sp>
        <p:nvSpPr>
          <p:cNvPr id="393" name="CustomShape 26"/>
          <p:cNvSpPr/>
          <p:nvPr/>
        </p:nvSpPr>
        <p:spPr>
          <a:xfrm>
            <a:off x="1325880" y="6033960"/>
            <a:ext cx="6458400" cy="305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(b) Photomicrograph of part of a lymph node (72x)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Lymphatic System: Functions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Returns interstitial fluid and leaked plasma proteins back to the blood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Once interstitial fluid enters lymphatics, it is called lymph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Together with lymphoid organs and tissues, provide the structural basis of the immune system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Circulation in the Lymph Nodes</a:t>
            </a:r>
            <a:endParaRPr/>
          </a:p>
        </p:txBody>
      </p:sp>
      <p:sp>
        <p:nvSpPr>
          <p:cNvPr id="3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Lymph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Enters via afferent lymphatic vessels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Travels through large subcapsular sinus and smaller sinuses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Exits the node at the hilus via efferent vessels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Fewer efferent vessels, causing flow of lymph to stagnate, allowing lymphocytes and macrophages time to carry out functions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20.4</a:t>
            </a:r>
            <a:endParaRPr/>
          </a:p>
        </p:txBody>
      </p:sp>
      <p:pic>
        <p:nvPicPr>
          <p:cNvPr id="397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22280" y="495360"/>
            <a:ext cx="8299080" cy="5866920"/>
          </a:xfrm>
          <a:prstGeom prst="rect">
            <a:avLst/>
          </a:prstGeom>
          <a:ln w="9360">
            <a:noFill/>
          </a:ln>
        </p:spPr>
      </p:pic>
      <p:sp>
        <p:nvSpPr>
          <p:cNvPr id="398" name="Line 2"/>
          <p:cNvSpPr/>
          <p:nvPr/>
        </p:nvSpPr>
        <p:spPr>
          <a:xfrm>
            <a:off x="2431800" y="5030640"/>
            <a:ext cx="1800" cy="7081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99" name="CustomShape 3"/>
          <p:cNvSpPr/>
          <p:nvPr/>
        </p:nvSpPr>
        <p:spPr>
          <a:xfrm>
            <a:off x="2575080" y="1065240"/>
            <a:ext cx="831600" cy="891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0" name="CustomShape 4"/>
          <p:cNvSpPr/>
          <p:nvPr/>
        </p:nvSpPr>
        <p:spPr>
          <a:xfrm>
            <a:off x="2546280" y="1303200"/>
            <a:ext cx="856800" cy="834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1" name="CustomShape 5"/>
          <p:cNvSpPr/>
          <p:nvPr/>
        </p:nvSpPr>
        <p:spPr>
          <a:xfrm>
            <a:off x="3695760" y="3544920"/>
            <a:ext cx="367920" cy="3585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2" name="CustomShape 6"/>
          <p:cNvSpPr/>
          <p:nvPr/>
        </p:nvSpPr>
        <p:spPr>
          <a:xfrm>
            <a:off x="2797200" y="3646440"/>
            <a:ext cx="1275840" cy="694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3" name="CustomShape 7"/>
          <p:cNvSpPr/>
          <p:nvPr/>
        </p:nvSpPr>
        <p:spPr>
          <a:xfrm>
            <a:off x="2654280" y="3897360"/>
            <a:ext cx="1434600" cy="752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4" name="CustomShape 8"/>
          <p:cNvSpPr/>
          <p:nvPr/>
        </p:nvSpPr>
        <p:spPr>
          <a:xfrm>
            <a:off x="1305000" y="1176480"/>
            <a:ext cx="685440" cy="129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05" name="Line 9"/>
          <p:cNvSpPr/>
          <p:nvPr/>
        </p:nvSpPr>
        <p:spPr>
          <a:xfrm flipH="1">
            <a:off x="1349280" y="1306440"/>
            <a:ext cx="104760" cy="6253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06" name="Line 10"/>
          <p:cNvSpPr/>
          <p:nvPr/>
        </p:nvSpPr>
        <p:spPr>
          <a:xfrm flipH="1" flipV="1">
            <a:off x="3276360" y="4471920"/>
            <a:ext cx="225360" cy="10443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07" name="Line 11"/>
          <p:cNvSpPr/>
          <p:nvPr/>
        </p:nvSpPr>
        <p:spPr>
          <a:xfrm flipH="1" flipV="1">
            <a:off x="2435040" y="4817880"/>
            <a:ext cx="1060560" cy="6922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08" name="CustomShape 12"/>
          <p:cNvSpPr/>
          <p:nvPr/>
        </p:nvSpPr>
        <p:spPr>
          <a:xfrm>
            <a:off x="3444840" y="2560680"/>
            <a:ext cx="174240" cy="1584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409" name="Line 13"/>
          <p:cNvSpPr/>
          <p:nvPr/>
        </p:nvSpPr>
        <p:spPr>
          <a:xfrm flipV="1">
            <a:off x="3565440" y="1589040"/>
            <a:ext cx="387360" cy="1009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10" name="Line 14"/>
          <p:cNvSpPr/>
          <p:nvPr/>
        </p:nvSpPr>
        <p:spPr>
          <a:xfrm>
            <a:off x="4159080" y="2563560"/>
            <a:ext cx="165240" cy="2412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11" name="Line 15"/>
          <p:cNvSpPr/>
          <p:nvPr/>
        </p:nvSpPr>
        <p:spPr>
          <a:xfrm flipV="1">
            <a:off x="4159080" y="2468520"/>
            <a:ext cx="1440" cy="9586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12" name="Line 16"/>
          <p:cNvSpPr/>
          <p:nvPr/>
        </p:nvSpPr>
        <p:spPr>
          <a:xfrm>
            <a:off x="3501720" y="5510160"/>
            <a:ext cx="1620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13" name="Line 17"/>
          <p:cNvSpPr/>
          <p:nvPr/>
        </p:nvSpPr>
        <p:spPr>
          <a:xfrm flipH="1">
            <a:off x="5429160" y="2172960"/>
            <a:ext cx="314964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414" name="Line 18"/>
          <p:cNvSpPr/>
          <p:nvPr/>
        </p:nvSpPr>
        <p:spPr>
          <a:xfrm flipH="1">
            <a:off x="5537160" y="2452680"/>
            <a:ext cx="193356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415" name="Line 19"/>
          <p:cNvSpPr/>
          <p:nvPr/>
        </p:nvSpPr>
        <p:spPr>
          <a:xfrm flipH="1">
            <a:off x="5721120" y="3036600"/>
            <a:ext cx="77472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416" name="Line 20"/>
          <p:cNvSpPr/>
          <p:nvPr/>
        </p:nvSpPr>
        <p:spPr>
          <a:xfrm flipH="1">
            <a:off x="5597280" y="3912840"/>
            <a:ext cx="37476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417" name="Line 21"/>
          <p:cNvSpPr/>
          <p:nvPr/>
        </p:nvSpPr>
        <p:spPr>
          <a:xfrm flipH="1" flipV="1">
            <a:off x="5702040" y="4944960"/>
            <a:ext cx="2847960" cy="612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418" name="Line 22"/>
          <p:cNvSpPr/>
          <p:nvPr/>
        </p:nvSpPr>
        <p:spPr>
          <a:xfrm flipH="1">
            <a:off x="5702040" y="5468760"/>
            <a:ext cx="274968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419" name="Line 23"/>
          <p:cNvSpPr/>
          <p:nvPr/>
        </p:nvSpPr>
        <p:spPr>
          <a:xfrm flipH="1" flipV="1">
            <a:off x="7731000" y="4948200"/>
            <a:ext cx="473040" cy="16164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420" name="Line 24"/>
          <p:cNvSpPr/>
          <p:nvPr/>
        </p:nvSpPr>
        <p:spPr>
          <a:xfrm flipH="1" flipV="1">
            <a:off x="8003880" y="5468760"/>
            <a:ext cx="196920" cy="15552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421" name="Line 25"/>
          <p:cNvSpPr/>
          <p:nvPr/>
        </p:nvSpPr>
        <p:spPr>
          <a:xfrm flipH="1" flipV="1">
            <a:off x="7851600" y="2172960"/>
            <a:ext cx="104760" cy="20340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422" name="Line 26"/>
          <p:cNvSpPr/>
          <p:nvPr/>
        </p:nvSpPr>
        <p:spPr>
          <a:xfrm flipH="1">
            <a:off x="5422680" y="2166840"/>
            <a:ext cx="31528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23" name="Line 27"/>
          <p:cNvSpPr/>
          <p:nvPr/>
        </p:nvSpPr>
        <p:spPr>
          <a:xfrm flipH="1">
            <a:off x="5530680" y="2442960"/>
            <a:ext cx="19335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24" name="Line 28"/>
          <p:cNvSpPr/>
          <p:nvPr/>
        </p:nvSpPr>
        <p:spPr>
          <a:xfrm flipH="1">
            <a:off x="5715000" y="3030480"/>
            <a:ext cx="7776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25" name="Line 29"/>
          <p:cNvSpPr/>
          <p:nvPr/>
        </p:nvSpPr>
        <p:spPr>
          <a:xfrm flipH="1">
            <a:off x="5591160" y="3906720"/>
            <a:ext cx="3744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26" name="Line 30"/>
          <p:cNvSpPr/>
          <p:nvPr/>
        </p:nvSpPr>
        <p:spPr>
          <a:xfrm flipH="1" flipV="1">
            <a:off x="5695920" y="4935240"/>
            <a:ext cx="2847960" cy="64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27" name="Line 31"/>
          <p:cNvSpPr/>
          <p:nvPr/>
        </p:nvSpPr>
        <p:spPr>
          <a:xfrm flipH="1">
            <a:off x="5695920" y="5462280"/>
            <a:ext cx="27493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28" name="Line 32"/>
          <p:cNvSpPr/>
          <p:nvPr/>
        </p:nvSpPr>
        <p:spPr>
          <a:xfrm flipH="1" flipV="1">
            <a:off x="7727760" y="4941720"/>
            <a:ext cx="469800" cy="1620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29" name="Line 33"/>
          <p:cNvSpPr/>
          <p:nvPr/>
        </p:nvSpPr>
        <p:spPr>
          <a:xfrm flipH="1" flipV="1">
            <a:off x="7997760" y="5462280"/>
            <a:ext cx="196560" cy="1558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30" name="Line 34"/>
          <p:cNvSpPr/>
          <p:nvPr/>
        </p:nvSpPr>
        <p:spPr>
          <a:xfrm flipH="1" flipV="1">
            <a:off x="7848360" y="2166840"/>
            <a:ext cx="101520" cy="2030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31" name="CustomShape 35"/>
          <p:cNvSpPr/>
          <p:nvPr/>
        </p:nvSpPr>
        <p:spPr>
          <a:xfrm>
            <a:off x="688320" y="725400"/>
            <a:ext cx="71280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Afferent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vessels</a:t>
            </a:r>
            <a:endParaRPr/>
          </a:p>
        </p:txBody>
      </p:sp>
      <p:sp>
        <p:nvSpPr>
          <p:cNvPr id="432" name="CustomShape 36"/>
          <p:cNvSpPr/>
          <p:nvPr/>
        </p:nvSpPr>
        <p:spPr>
          <a:xfrm>
            <a:off x="3942720" y="1957320"/>
            <a:ext cx="71280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Efferent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vessels</a:t>
            </a:r>
            <a:endParaRPr/>
          </a:p>
        </p:txBody>
      </p:sp>
      <p:sp>
        <p:nvSpPr>
          <p:cNvPr id="433" name="CustomShape 37"/>
          <p:cNvSpPr/>
          <p:nvPr/>
        </p:nvSpPr>
        <p:spPr>
          <a:xfrm>
            <a:off x="2170800" y="5722920"/>
            <a:ext cx="5940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Capsule</a:t>
            </a:r>
            <a:endParaRPr/>
          </a:p>
        </p:txBody>
      </p:sp>
      <p:sp>
        <p:nvSpPr>
          <p:cNvPr id="434" name="CustomShape 38"/>
          <p:cNvSpPr/>
          <p:nvPr/>
        </p:nvSpPr>
        <p:spPr>
          <a:xfrm>
            <a:off x="3690720" y="5411880"/>
            <a:ext cx="7995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Trabeculae</a:t>
            </a:r>
            <a:endParaRPr/>
          </a:p>
        </p:txBody>
      </p:sp>
      <p:sp>
        <p:nvSpPr>
          <p:cNvPr id="435" name="CustomShape 39"/>
          <p:cNvSpPr/>
          <p:nvPr/>
        </p:nvSpPr>
        <p:spPr>
          <a:xfrm>
            <a:off x="4083120" y="3808440"/>
            <a:ext cx="4233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Hilum</a:t>
            </a:r>
            <a:endParaRPr/>
          </a:p>
        </p:txBody>
      </p:sp>
      <p:sp>
        <p:nvSpPr>
          <p:cNvPr id="436" name="CustomShape 40"/>
          <p:cNvSpPr/>
          <p:nvPr/>
        </p:nvSpPr>
        <p:spPr>
          <a:xfrm>
            <a:off x="3447720" y="754200"/>
            <a:ext cx="50400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Cortex</a:t>
            </a:r>
            <a:endParaRPr/>
          </a:p>
        </p:txBody>
      </p:sp>
      <p:sp>
        <p:nvSpPr>
          <p:cNvPr id="437" name="CustomShape 41"/>
          <p:cNvSpPr/>
          <p:nvPr/>
        </p:nvSpPr>
        <p:spPr>
          <a:xfrm>
            <a:off x="3441960" y="969840"/>
            <a:ext cx="13896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Lymphoid follicle</a:t>
            </a:r>
            <a:endParaRPr/>
          </a:p>
        </p:txBody>
      </p:sp>
      <p:sp>
        <p:nvSpPr>
          <p:cNvPr id="438" name="CustomShape 42"/>
          <p:cNvSpPr/>
          <p:nvPr/>
        </p:nvSpPr>
        <p:spPr>
          <a:xfrm>
            <a:off x="3436200" y="1204920"/>
            <a:ext cx="13028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Germinal center</a:t>
            </a:r>
            <a:endParaRPr/>
          </a:p>
        </p:txBody>
      </p:sp>
      <p:sp>
        <p:nvSpPr>
          <p:cNvPr id="439" name="CustomShape 43"/>
          <p:cNvSpPr/>
          <p:nvPr/>
        </p:nvSpPr>
        <p:spPr>
          <a:xfrm>
            <a:off x="3436920" y="1414440"/>
            <a:ext cx="14979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Subcapsular sinus</a:t>
            </a:r>
            <a:endParaRPr/>
          </a:p>
        </p:txBody>
      </p:sp>
      <p:sp>
        <p:nvSpPr>
          <p:cNvPr id="440" name="CustomShape 44"/>
          <p:cNvSpPr/>
          <p:nvPr/>
        </p:nvSpPr>
        <p:spPr>
          <a:xfrm>
            <a:off x="4110120" y="4033800"/>
            <a:ext cx="64872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Medulla:</a:t>
            </a:r>
            <a:endParaRPr/>
          </a:p>
        </p:txBody>
      </p:sp>
      <p:sp>
        <p:nvSpPr>
          <p:cNvPr id="441" name="CustomShape 45"/>
          <p:cNvSpPr/>
          <p:nvPr/>
        </p:nvSpPr>
        <p:spPr>
          <a:xfrm>
            <a:off x="4111200" y="4268880"/>
            <a:ext cx="85176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Medullary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cord</a:t>
            </a:r>
            <a:endParaRPr/>
          </a:p>
        </p:txBody>
      </p:sp>
      <p:sp>
        <p:nvSpPr>
          <p:cNvPr id="442" name="CustomShape 46"/>
          <p:cNvSpPr/>
          <p:nvPr/>
        </p:nvSpPr>
        <p:spPr>
          <a:xfrm>
            <a:off x="4111200" y="4573440"/>
            <a:ext cx="85176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Medullary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sinus</a:t>
            </a:r>
            <a:endParaRPr/>
          </a:p>
        </p:txBody>
      </p:sp>
      <p:sp>
        <p:nvSpPr>
          <p:cNvPr id="443" name="CustomShape 47"/>
          <p:cNvSpPr/>
          <p:nvPr/>
        </p:nvSpPr>
        <p:spPr>
          <a:xfrm>
            <a:off x="4777560" y="2068560"/>
            <a:ext cx="6123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Follicles</a:t>
            </a:r>
            <a:endParaRPr/>
          </a:p>
        </p:txBody>
      </p:sp>
      <p:sp>
        <p:nvSpPr>
          <p:cNvPr id="444" name="CustomShape 48"/>
          <p:cNvSpPr/>
          <p:nvPr/>
        </p:nvSpPr>
        <p:spPr>
          <a:xfrm>
            <a:off x="4780440" y="2351160"/>
            <a:ext cx="7142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Trabecula</a:t>
            </a:r>
            <a:endParaRPr/>
          </a:p>
        </p:txBody>
      </p:sp>
      <p:sp>
        <p:nvSpPr>
          <p:cNvPr id="445" name="CustomShape 49"/>
          <p:cNvSpPr/>
          <p:nvPr/>
        </p:nvSpPr>
        <p:spPr>
          <a:xfrm>
            <a:off x="4776840" y="2922480"/>
            <a:ext cx="91692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Subcapsular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sinus</a:t>
            </a:r>
            <a:endParaRPr/>
          </a:p>
        </p:txBody>
      </p:sp>
      <p:sp>
        <p:nvSpPr>
          <p:cNvPr id="446" name="CustomShape 50"/>
          <p:cNvSpPr/>
          <p:nvPr/>
        </p:nvSpPr>
        <p:spPr>
          <a:xfrm>
            <a:off x="4955040" y="3801960"/>
            <a:ext cx="5940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Capsule</a:t>
            </a:r>
            <a:endParaRPr/>
          </a:p>
        </p:txBody>
      </p:sp>
      <p:sp>
        <p:nvSpPr>
          <p:cNvPr id="447" name="CustomShape 51"/>
          <p:cNvSpPr/>
          <p:nvPr/>
        </p:nvSpPr>
        <p:spPr>
          <a:xfrm>
            <a:off x="4955400" y="4834080"/>
            <a:ext cx="7128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Medullary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cords</a:t>
            </a:r>
            <a:endParaRPr/>
          </a:p>
        </p:txBody>
      </p:sp>
      <p:sp>
        <p:nvSpPr>
          <p:cNvPr id="448" name="CustomShape 52"/>
          <p:cNvSpPr/>
          <p:nvPr/>
        </p:nvSpPr>
        <p:spPr>
          <a:xfrm>
            <a:off x="4955400" y="5364000"/>
            <a:ext cx="7128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Medullary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sinuses</a:t>
            </a:r>
            <a:endParaRPr/>
          </a:p>
        </p:txBody>
      </p:sp>
      <p:sp>
        <p:nvSpPr>
          <p:cNvPr id="449" name="CustomShape 53"/>
          <p:cNvSpPr/>
          <p:nvPr/>
        </p:nvSpPr>
        <p:spPr>
          <a:xfrm>
            <a:off x="5873400" y="5808600"/>
            <a:ext cx="2457720" cy="365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(b) Photomicrograph of part of a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 Black"/>
              </a:rPr>
              <a:t>    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lymph node (72</a:t>
            </a:r>
            <a:r>
              <a:rPr lang="en-US" sz="1200">
                <a:solidFill>
                  <a:srgbClr val="000000"/>
                </a:solidFill>
                <a:latin typeface="Arial Black"/>
              </a:rPr>
              <a:t>x)</a:t>
            </a:r>
            <a:endParaRPr/>
          </a:p>
        </p:txBody>
      </p:sp>
      <p:sp>
        <p:nvSpPr>
          <p:cNvPr id="450" name="CustomShape 54"/>
          <p:cNvSpPr/>
          <p:nvPr/>
        </p:nvSpPr>
        <p:spPr>
          <a:xfrm>
            <a:off x="628920" y="5996160"/>
            <a:ext cx="3557880" cy="365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(a) Longitudinal view of the internal structure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 Black"/>
              </a:rPr>
              <a:t>    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of a lymph node and associated lymphatics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Spleen</a:t>
            </a:r>
            <a:endParaRPr/>
          </a:p>
        </p:txBody>
      </p:sp>
      <p:sp>
        <p:nvSpPr>
          <p:cNvPr id="45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Largest lymphoid organ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Served by splenic artery and vein, which enter and exit at the hilus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Functions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Site of lymphocyte proliferation and immune surveillance and response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Cleanses the blood of aged cells and platelets and debris</a:t>
            </a:r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20.6c</a:t>
            </a:r>
            <a:endParaRPr/>
          </a:p>
        </p:txBody>
      </p:sp>
      <p:pic>
        <p:nvPicPr>
          <p:cNvPr id="454" name="Picture 4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455" name="Line 2"/>
          <p:cNvSpPr/>
          <p:nvPr/>
        </p:nvSpPr>
        <p:spPr>
          <a:xfrm>
            <a:off x="1989000" y="1274760"/>
            <a:ext cx="155556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456" name="Line 3"/>
          <p:cNvSpPr/>
          <p:nvPr/>
        </p:nvSpPr>
        <p:spPr>
          <a:xfrm>
            <a:off x="1385640" y="1947600"/>
            <a:ext cx="2632320" cy="18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457" name="Line 4"/>
          <p:cNvSpPr/>
          <p:nvPr/>
        </p:nvSpPr>
        <p:spPr>
          <a:xfrm>
            <a:off x="1535040" y="2601720"/>
            <a:ext cx="100944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458" name="Line 5"/>
          <p:cNvSpPr/>
          <p:nvPr/>
        </p:nvSpPr>
        <p:spPr>
          <a:xfrm>
            <a:off x="1509480" y="4446360"/>
            <a:ext cx="996840" cy="18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459" name="Line 6"/>
          <p:cNvSpPr/>
          <p:nvPr/>
        </p:nvSpPr>
        <p:spPr>
          <a:xfrm>
            <a:off x="1747800" y="5294160"/>
            <a:ext cx="149220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460" name="CustomShape 7"/>
          <p:cNvSpPr/>
          <p:nvPr/>
        </p:nvSpPr>
        <p:spPr>
          <a:xfrm>
            <a:off x="992160" y="3551400"/>
            <a:ext cx="3079440" cy="55836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461" name="CustomShape 8"/>
          <p:cNvSpPr/>
          <p:nvPr/>
        </p:nvSpPr>
        <p:spPr>
          <a:xfrm>
            <a:off x="1663920" y="5640480"/>
            <a:ext cx="57510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(c) Photograph of the spleen in its normal position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 Black"/>
              </a:rPr>
              <a:t>     </a:t>
            </a:r>
            <a:r>
              <a:rPr lang="en-US">
                <a:solidFill>
                  <a:srgbClr val="231f20"/>
                </a:solidFill>
                <a:latin typeface="Arial Black"/>
              </a:rPr>
              <a:t>in the abdominal cavity, anterior view.</a:t>
            </a:r>
            <a:endParaRPr/>
          </a:p>
        </p:txBody>
      </p:sp>
      <p:sp>
        <p:nvSpPr>
          <p:cNvPr id="462" name="CustomShape 9"/>
          <p:cNvSpPr/>
          <p:nvPr/>
        </p:nvSpPr>
        <p:spPr>
          <a:xfrm>
            <a:off x="555840" y="1081080"/>
            <a:ext cx="119448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Diaphragm</a:t>
            </a:r>
            <a:endParaRPr/>
          </a:p>
        </p:txBody>
      </p:sp>
      <p:sp>
        <p:nvSpPr>
          <p:cNvPr id="463" name="CustomShape 10"/>
          <p:cNvSpPr/>
          <p:nvPr/>
        </p:nvSpPr>
        <p:spPr>
          <a:xfrm>
            <a:off x="480600" y="1757520"/>
            <a:ext cx="75096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Spleen</a:t>
            </a:r>
            <a:endParaRPr/>
          </a:p>
        </p:txBody>
      </p:sp>
      <p:sp>
        <p:nvSpPr>
          <p:cNvPr id="464" name="CustomShape 11"/>
          <p:cNvSpPr/>
          <p:nvPr/>
        </p:nvSpPr>
        <p:spPr>
          <a:xfrm>
            <a:off x="501840" y="2401920"/>
            <a:ext cx="84528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Adrenal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</a:t>
            </a:r>
            <a:endParaRPr/>
          </a:p>
        </p:txBody>
      </p:sp>
      <p:sp>
        <p:nvSpPr>
          <p:cNvPr id="465" name="CustomShape 12"/>
          <p:cNvSpPr/>
          <p:nvPr/>
        </p:nvSpPr>
        <p:spPr>
          <a:xfrm>
            <a:off x="490680" y="4265640"/>
            <a:ext cx="81504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Splenic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466" name="CustomShape 13"/>
          <p:cNvSpPr/>
          <p:nvPr/>
        </p:nvSpPr>
        <p:spPr>
          <a:xfrm>
            <a:off x="528120" y="5084640"/>
            <a:ext cx="101448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Pancreas</a:t>
            </a:r>
            <a:endParaRPr/>
          </a:p>
        </p:txBody>
      </p:sp>
      <p:sp>
        <p:nvSpPr>
          <p:cNvPr id="467" name="CustomShape 14"/>
          <p:cNvSpPr/>
          <p:nvPr/>
        </p:nvSpPr>
        <p:spPr>
          <a:xfrm>
            <a:off x="477000" y="3379680"/>
            <a:ext cx="72504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Left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kidney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Spleen </a:t>
            </a:r>
            <a:endParaRPr/>
          </a:p>
        </p:txBody>
      </p:sp>
      <p:sp>
        <p:nvSpPr>
          <p:cNvPr id="46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Stores breakdown products of RBCs (e.g., iron) for later reuse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Stores blood platelets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Site of fetal erythrocyte production (normally ceases after birth)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Has a fibrous capsule and trabeculae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Contains lymphocytes, macrophages, and huge numbers of erythrocytes</a:t>
            </a: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Structure of the Spleen</a:t>
            </a:r>
            <a:endParaRPr/>
          </a:p>
        </p:txBody>
      </p:sp>
      <p:sp>
        <p:nvSpPr>
          <p:cNvPr id="47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distinct areas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White pulp around central arteries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Mostly lymphocytes on reticular fibers and involved in immune functions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Red pulp in venous sinuses and splenic cords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Rich in macrophages for disposal of worn-out RBCs and bloodborne pathogens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7931160" y="6581880"/>
            <a:ext cx="120924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20.6a,b</a:t>
            </a:r>
            <a:endParaRPr/>
          </a:p>
        </p:txBody>
      </p:sp>
      <p:pic>
        <p:nvPicPr>
          <p:cNvPr id="473" name="Picture 5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644480"/>
            <a:ext cx="8229240" cy="3568320"/>
          </a:xfrm>
          <a:prstGeom prst="rect">
            <a:avLst/>
          </a:prstGeom>
          <a:ln w="9360">
            <a:noFill/>
          </a:ln>
        </p:spPr>
      </p:pic>
      <p:sp>
        <p:nvSpPr>
          <p:cNvPr id="474" name="Line 2"/>
          <p:cNvSpPr/>
          <p:nvPr/>
        </p:nvSpPr>
        <p:spPr>
          <a:xfrm flipH="1">
            <a:off x="5570280" y="2101680"/>
            <a:ext cx="1514520" cy="3427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75" name="Line 3"/>
          <p:cNvSpPr/>
          <p:nvPr/>
        </p:nvSpPr>
        <p:spPr>
          <a:xfrm flipH="1">
            <a:off x="5995800" y="2654280"/>
            <a:ext cx="10890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76" name="CustomShape 4"/>
          <p:cNvSpPr/>
          <p:nvPr/>
        </p:nvSpPr>
        <p:spPr>
          <a:xfrm>
            <a:off x="5475240" y="3778200"/>
            <a:ext cx="1609200" cy="78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77" name="CustomShape 5"/>
          <p:cNvSpPr/>
          <p:nvPr/>
        </p:nvSpPr>
        <p:spPr>
          <a:xfrm>
            <a:off x="5869080" y="3562200"/>
            <a:ext cx="1215720" cy="155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78" name="CustomShape 6"/>
          <p:cNvSpPr/>
          <p:nvPr/>
        </p:nvSpPr>
        <p:spPr>
          <a:xfrm>
            <a:off x="5072040" y="4146480"/>
            <a:ext cx="2015640" cy="28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79" name="CustomShape 7"/>
          <p:cNvSpPr/>
          <p:nvPr/>
        </p:nvSpPr>
        <p:spPr>
          <a:xfrm>
            <a:off x="4948200" y="2365200"/>
            <a:ext cx="2139480" cy="4950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0" name="CustomShape 8"/>
          <p:cNvSpPr/>
          <p:nvPr/>
        </p:nvSpPr>
        <p:spPr>
          <a:xfrm>
            <a:off x="5475240" y="1835280"/>
            <a:ext cx="1612440" cy="390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1" name="CustomShape 9"/>
          <p:cNvSpPr/>
          <p:nvPr/>
        </p:nvSpPr>
        <p:spPr>
          <a:xfrm>
            <a:off x="4179960" y="4473720"/>
            <a:ext cx="2908080" cy="269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2" name="CustomShape 10"/>
          <p:cNvSpPr/>
          <p:nvPr/>
        </p:nvSpPr>
        <p:spPr>
          <a:xfrm>
            <a:off x="4367160" y="4746600"/>
            <a:ext cx="2720520" cy="53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3" name="CustomShape 11"/>
          <p:cNvSpPr/>
          <p:nvPr/>
        </p:nvSpPr>
        <p:spPr>
          <a:xfrm>
            <a:off x="5580000" y="2965320"/>
            <a:ext cx="1498320" cy="167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4" name="CustomShape 12"/>
          <p:cNvSpPr/>
          <p:nvPr/>
        </p:nvSpPr>
        <p:spPr>
          <a:xfrm>
            <a:off x="1233360" y="3162240"/>
            <a:ext cx="514080" cy="2505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5" name="CustomShape 13"/>
          <p:cNvSpPr/>
          <p:nvPr/>
        </p:nvSpPr>
        <p:spPr>
          <a:xfrm>
            <a:off x="1236600" y="3622680"/>
            <a:ext cx="507600" cy="252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6" name="CustomShape 14"/>
          <p:cNvSpPr/>
          <p:nvPr/>
        </p:nvSpPr>
        <p:spPr>
          <a:xfrm>
            <a:off x="1754280" y="2981160"/>
            <a:ext cx="1060200" cy="964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87" name="Line 15"/>
          <p:cNvSpPr/>
          <p:nvPr/>
        </p:nvSpPr>
        <p:spPr>
          <a:xfrm flipV="1">
            <a:off x="1941480" y="3375000"/>
            <a:ext cx="1044360" cy="5745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88" name="Line 16"/>
          <p:cNvSpPr/>
          <p:nvPr/>
        </p:nvSpPr>
        <p:spPr>
          <a:xfrm flipH="1">
            <a:off x="1941480" y="2670120"/>
            <a:ext cx="622080" cy="12729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489" name="CustomShape 17"/>
          <p:cNvSpPr/>
          <p:nvPr/>
        </p:nvSpPr>
        <p:spPr>
          <a:xfrm>
            <a:off x="7114680" y="2854440"/>
            <a:ext cx="1357560" cy="48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Arterioles and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capillaries</a:t>
            </a:r>
            <a:endParaRPr/>
          </a:p>
        </p:txBody>
      </p:sp>
      <p:sp>
        <p:nvSpPr>
          <p:cNvPr id="490" name="CustomShape 18"/>
          <p:cNvSpPr/>
          <p:nvPr/>
        </p:nvSpPr>
        <p:spPr>
          <a:xfrm>
            <a:off x="7110360" y="1720800"/>
            <a:ext cx="78876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Capsule</a:t>
            </a:r>
            <a:endParaRPr/>
          </a:p>
        </p:txBody>
      </p:sp>
      <p:sp>
        <p:nvSpPr>
          <p:cNvPr id="491" name="CustomShape 19"/>
          <p:cNvSpPr/>
          <p:nvPr/>
        </p:nvSpPr>
        <p:spPr>
          <a:xfrm>
            <a:off x="7116480" y="1978200"/>
            <a:ext cx="9460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Trabecula</a:t>
            </a:r>
            <a:endParaRPr/>
          </a:p>
        </p:txBody>
      </p:sp>
      <p:sp>
        <p:nvSpPr>
          <p:cNvPr id="492" name="CustomShape 20"/>
          <p:cNvSpPr/>
          <p:nvPr/>
        </p:nvSpPr>
        <p:spPr>
          <a:xfrm>
            <a:off x="7116840" y="2546280"/>
            <a:ext cx="15310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Venous sinuses</a:t>
            </a:r>
            <a:endParaRPr/>
          </a:p>
        </p:txBody>
      </p:sp>
      <p:sp>
        <p:nvSpPr>
          <p:cNvPr id="493" name="CustomShape 21"/>
          <p:cNvSpPr/>
          <p:nvPr/>
        </p:nvSpPr>
        <p:spPr>
          <a:xfrm>
            <a:off x="7110720" y="3460680"/>
            <a:ext cx="8668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Red pulp</a:t>
            </a:r>
            <a:endParaRPr/>
          </a:p>
        </p:txBody>
      </p:sp>
      <p:sp>
        <p:nvSpPr>
          <p:cNvPr id="494" name="CustomShape 22"/>
          <p:cNvSpPr/>
          <p:nvPr/>
        </p:nvSpPr>
        <p:spPr>
          <a:xfrm>
            <a:off x="7111080" y="2263680"/>
            <a:ext cx="132984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Splenic cords</a:t>
            </a:r>
            <a:endParaRPr/>
          </a:p>
        </p:txBody>
      </p:sp>
      <p:sp>
        <p:nvSpPr>
          <p:cNvPr id="495" name="CustomShape 23"/>
          <p:cNvSpPr/>
          <p:nvPr/>
        </p:nvSpPr>
        <p:spPr>
          <a:xfrm>
            <a:off x="7112160" y="3740040"/>
            <a:ext cx="103572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White pulp</a:t>
            </a:r>
            <a:endParaRPr/>
          </a:p>
        </p:txBody>
      </p:sp>
      <p:sp>
        <p:nvSpPr>
          <p:cNvPr id="496" name="CustomShape 24"/>
          <p:cNvSpPr/>
          <p:nvPr/>
        </p:nvSpPr>
        <p:spPr>
          <a:xfrm>
            <a:off x="7111440" y="4041720"/>
            <a:ext cx="131940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Central artery</a:t>
            </a:r>
            <a:endParaRPr/>
          </a:p>
        </p:txBody>
      </p:sp>
      <p:sp>
        <p:nvSpPr>
          <p:cNvPr id="497" name="CustomShape 25"/>
          <p:cNvSpPr/>
          <p:nvPr/>
        </p:nvSpPr>
        <p:spPr>
          <a:xfrm>
            <a:off x="7111440" y="4368960"/>
            <a:ext cx="13420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Splenic artery</a:t>
            </a:r>
            <a:endParaRPr/>
          </a:p>
        </p:txBody>
      </p:sp>
      <p:sp>
        <p:nvSpPr>
          <p:cNvPr id="498" name="CustomShape 26"/>
          <p:cNvSpPr/>
          <p:nvPr/>
        </p:nvSpPr>
        <p:spPr>
          <a:xfrm>
            <a:off x="7111080" y="4641840"/>
            <a:ext cx="11836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Splenic vein</a:t>
            </a:r>
            <a:endParaRPr/>
          </a:p>
        </p:txBody>
      </p:sp>
      <p:sp>
        <p:nvSpPr>
          <p:cNvPr id="499" name="CustomShape 27"/>
          <p:cNvSpPr/>
          <p:nvPr/>
        </p:nvSpPr>
        <p:spPr>
          <a:xfrm>
            <a:off x="3598560" y="4940280"/>
            <a:ext cx="319860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(b) Diagram of spleen histology</a:t>
            </a:r>
            <a:endParaRPr/>
          </a:p>
        </p:txBody>
      </p:sp>
      <p:sp>
        <p:nvSpPr>
          <p:cNvPr id="500" name="CustomShape 28"/>
          <p:cNvSpPr/>
          <p:nvPr/>
        </p:nvSpPr>
        <p:spPr>
          <a:xfrm>
            <a:off x="449280" y="3038400"/>
            <a:ext cx="721800" cy="48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Splenic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501" name="CustomShape 29"/>
          <p:cNvSpPr/>
          <p:nvPr/>
        </p:nvSpPr>
        <p:spPr>
          <a:xfrm>
            <a:off x="449280" y="3524400"/>
            <a:ext cx="721800" cy="48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Splenic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502" name="CustomShape 30"/>
          <p:cNvSpPr/>
          <p:nvPr/>
        </p:nvSpPr>
        <p:spPr>
          <a:xfrm>
            <a:off x="1123200" y="3803760"/>
            <a:ext cx="56340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Hilum</a:t>
            </a:r>
            <a:endParaRPr/>
          </a:p>
        </p:txBody>
      </p:sp>
      <p:sp>
        <p:nvSpPr>
          <p:cNvPr id="503" name="CustomShape 31"/>
          <p:cNvSpPr/>
          <p:nvPr/>
        </p:nvSpPr>
        <p:spPr>
          <a:xfrm>
            <a:off x="557640" y="4172040"/>
            <a:ext cx="2453040" cy="48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(a) Diagram of the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 Black"/>
              </a:rPr>
              <a:t>     </a:t>
            </a:r>
            <a:r>
              <a:rPr lang="en-US" sz="1600">
                <a:solidFill>
                  <a:srgbClr val="231f20"/>
                </a:solidFill>
                <a:latin typeface="Arial Black"/>
              </a:rPr>
              <a:t>spleen, anterior view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Thymus</a:t>
            </a:r>
            <a:endParaRPr/>
          </a:p>
        </p:txBody>
      </p:sp>
      <p:sp>
        <p:nvSpPr>
          <p:cNvPr id="50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Size with age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 infants, it is found in the inferior neck and extends into the mediastinum, where it partially overlies the heart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Increases in size and is most active during childhood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Stops growing during adolescence and then gradually atrophies</a:t>
            </a:r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Thymus</a:t>
            </a:r>
            <a:endParaRPr/>
          </a:p>
        </p:txBody>
      </p:sp>
      <p:sp>
        <p:nvSpPr>
          <p:cNvPr id="5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Thymic lobes contain an outer cortex and inner medulla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Cortex contains densely packed lymphocytes and scattered macrophages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Medulla contains fewer lymphocytes and thymic (Hassall’s) corpuscles involved in regulatory T cell development</a:t>
            </a: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20.7</a:t>
            </a:r>
            <a:endParaRPr/>
          </a:p>
        </p:txBody>
      </p:sp>
      <p:pic>
        <p:nvPicPr>
          <p:cNvPr id="509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69800"/>
            <a:ext cx="8229240" cy="5917680"/>
          </a:xfrm>
          <a:prstGeom prst="rect">
            <a:avLst/>
          </a:prstGeom>
          <a:ln w="9360">
            <a:noFill/>
          </a:ln>
        </p:spPr>
      </p:pic>
      <p:sp>
        <p:nvSpPr>
          <p:cNvPr id="510" name="Line 2"/>
          <p:cNvSpPr/>
          <p:nvPr/>
        </p:nvSpPr>
        <p:spPr>
          <a:xfrm flipH="1">
            <a:off x="3288960" y="5173560"/>
            <a:ext cx="2086200" cy="606240"/>
          </a:xfrm>
          <a:prstGeom prst="line">
            <a:avLst/>
          </a:prstGeom>
          <a:ln w="41400">
            <a:solidFill>
              <a:srgbClr val="ffffff"/>
            </a:solidFill>
            <a:round/>
          </a:ln>
        </p:spPr>
      </p:sp>
      <p:sp>
        <p:nvSpPr>
          <p:cNvPr id="511" name="Line 3"/>
          <p:cNvSpPr/>
          <p:nvPr/>
        </p:nvSpPr>
        <p:spPr>
          <a:xfrm flipH="1">
            <a:off x="3216240" y="4630680"/>
            <a:ext cx="2301840" cy="144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512" name="CustomShape 4"/>
          <p:cNvSpPr/>
          <p:nvPr/>
        </p:nvSpPr>
        <p:spPr>
          <a:xfrm>
            <a:off x="2914560" y="3659040"/>
            <a:ext cx="2603160" cy="30456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513" name="Line 5"/>
          <p:cNvSpPr/>
          <p:nvPr/>
        </p:nvSpPr>
        <p:spPr>
          <a:xfrm flipH="1">
            <a:off x="4178160" y="5173560"/>
            <a:ext cx="1339920" cy="144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514" name="Line 6"/>
          <p:cNvSpPr/>
          <p:nvPr/>
        </p:nvSpPr>
        <p:spPr>
          <a:xfrm flipH="1">
            <a:off x="3219120" y="4620960"/>
            <a:ext cx="228924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15" name="CustomShape 7"/>
          <p:cNvSpPr/>
          <p:nvPr/>
        </p:nvSpPr>
        <p:spPr>
          <a:xfrm>
            <a:off x="2914560" y="3649680"/>
            <a:ext cx="2593440" cy="3045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16" name="Line 8"/>
          <p:cNvSpPr/>
          <p:nvPr/>
        </p:nvSpPr>
        <p:spPr>
          <a:xfrm flipH="1">
            <a:off x="3288960" y="5163840"/>
            <a:ext cx="2073600" cy="6033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517" name="Line 9"/>
          <p:cNvSpPr/>
          <p:nvPr/>
        </p:nvSpPr>
        <p:spPr>
          <a:xfrm flipH="1">
            <a:off x="4178160" y="5163840"/>
            <a:ext cx="133020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18" name="CustomShape 10"/>
          <p:cNvSpPr/>
          <p:nvPr/>
        </p:nvSpPr>
        <p:spPr>
          <a:xfrm>
            <a:off x="5548680" y="4986360"/>
            <a:ext cx="1048320" cy="396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Cortex</a:t>
            </a:r>
            <a:endParaRPr/>
          </a:p>
        </p:txBody>
      </p:sp>
      <p:sp>
        <p:nvSpPr>
          <p:cNvPr id="519" name="CustomShape 11"/>
          <p:cNvSpPr/>
          <p:nvPr/>
        </p:nvSpPr>
        <p:spPr>
          <a:xfrm>
            <a:off x="5547240" y="4437000"/>
            <a:ext cx="1235520" cy="396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520" name="CustomShape 12"/>
          <p:cNvSpPr/>
          <p:nvPr/>
        </p:nvSpPr>
        <p:spPr>
          <a:xfrm>
            <a:off x="5554440" y="3449520"/>
            <a:ext cx="2893680" cy="792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Thymic (Hassall’s)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600">
                <a:solidFill>
                  <a:srgbClr val="231f20"/>
                </a:solidFill>
                <a:latin typeface="Arial"/>
              </a:rPr>
              <a:t>corpuscle</a:t>
            </a:r>
            <a:endParaRPr/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20.1</a:t>
            </a:r>
            <a:endParaRPr/>
          </a:p>
        </p:txBody>
      </p:sp>
      <p:pic>
        <p:nvPicPr>
          <p:cNvPr id="86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55680" y="152280"/>
            <a:ext cx="6632280" cy="3034800"/>
          </a:xfrm>
          <a:prstGeom prst="rect">
            <a:avLst/>
          </a:prstGeom>
          <a:ln w="9360"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2502000" y="566640"/>
            <a:ext cx="506160" cy="374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8" name="CustomShape 3"/>
          <p:cNvSpPr/>
          <p:nvPr/>
        </p:nvSpPr>
        <p:spPr>
          <a:xfrm>
            <a:off x="2579760" y="735120"/>
            <a:ext cx="428400" cy="382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9" name="CustomShape 4"/>
          <p:cNvSpPr/>
          <p:nvPr/>
        </p:nvSpPr>
        <p:spPr>
          <a:xfrm>
            <a:off x="2573280" y="1100160"/>
            <a:ext cx="431280" cy="191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0" name="Line 5"/>
          <p:cNvSpPr/>
          <p:nvPr/>
        </p:nvSpPr>
        <p:spPr>
          <a:xfrm>
            <a:off x="2977920" y="2280960"/>
            <a:ext cx="34776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1" name="CustomShape 6"/>
          <p:cNvSpPr/>
          <p:nvPr/>
        </p:nvSpPr>
        <p:spPr>
          <a:xfrm>
            <a:off x="1903320" y="2214720"/>
            <a:ext cx="864720" cy="245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2" name="Line 7"/>
          <p:cNvSpPr/>
          <p:nvPr/>
        </p:nvSpPr>
        <p:spPr>
          <a:xfrm>
            <a:off x="2011320" y="2214360"/>
            <a:ext cx="777600" cy="39852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93" name="CustomShape 8"/>
          <p:cNvSpPr/>
          <p:nvPr/>
        </p:nvSpPr>
        <p:spPr>
          <a:xfrm>
            <a:off x="2735280" y="1434960"/>
            <a:ext cx="269640" cy="29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94" name="Line 9"/>
          <p:cNvSpPr/>
          <p:nvPr/>
        </p:nvSpPr>
        <p:spPr>
          <a:xfrm flipV="1">
            <a:off x="2760480" y="1465200"/>
            <a:ext cx="139680" cy="4809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5" name="Line 10"/>
          <p:cNvSpPr/>
          <p:nvPr/>
        </p:nvSpPr>
        <p:spPr>
          <a:xfrm flipH="1" flipV="1">
            <a:off x="2900160" y="1465200"/>
            <a:ext cx="212760" cy="5349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96" name="CustomShape 11"/>
          <p:cNvSpPr/>
          <p:nvPr/>
        </p:nvSpPr>
        <p:spPr>
          <a:xfrm>
            <a:off x="2959200" y="1851120"/>
            <a:ext cx="283680" cy="2836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97" name="CustomShape 12"/>
          <p:cNvSpPr/>
          <p:nvPr/>
        </p:nvSpPr>
        <p:spPr>
          <a:xfrm>
            <a:off x="2670120" y="1930320"/>
            <a:ext cx="99720" cy="99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98" name="Line 13"/>
          <p:cNvSpPr/>
          <p:nvPr/>
        </p:nvSpPr>
        <p:spPr>
          <a:xfrm>
            <a:off x="5101920" y="2419200"/>
            <a:ext cx="1800" cy="1429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9" name="CustomShape 14"/>
          <p:cNvSpPr/>
          <p:nvPr/>
        </p:nvSpPr>
        <p:spPr>
          <a:xfrm>
            <a:off x="6086520" y="1916280"/>
            <a:ext cx="137880" cy="504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0" name="Line 15"/>
          <p:cNvSpPr/>
          <p:nvPr/>
        </p:nvSpPr>
        <p:spPr>
          <a:xfrm flipV="1">
            <a:off x="6198840" y="1954080"/>
            <a:ext cx="246240" cy="4665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01" name="CustomShape 16"/>
          <p:cNvSpPr/>
          <p:nvPr/>
        </p:nvSpPr>
        <p:spPr>
          <a:xfrm>
            <a:off x="6662880" y="2189160"/>
            <a:ext cx="171000" cy="1710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02" name="Line 17"/>
          <p:cNvSpPr/>
          <p:nvPr/>
        </p:nvSpPr>
        <p:spPr>
          <a:xfrm flipH="1" flipV="1">
            <a:off x="6794280" y="1920600"/>
            <a:ext cx="39600" cy="3366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03" name="Line 18"/>
          <p:cNvSpPr/>
          <p:nvPr/>
        </p:nvSpPr>
        <p:spPr>
          <a:xfrm flipH="1" flipV="1">
            <a:off x="7011720" y="1892160"/>
            <a:ext cx="163440" cy="3650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04" name="CustomShape 19"/>
          <p:cNvSpPr/>
          <p:nvPr/>
        </p:nvSpPr>
        <p:spPr>
          <a:xfrm>
            <a:off x="7175520" y="1908000"/>
            <a:ext cx="43920" cy="4489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05" name="CustomShape 20"/>
          <p:cNvSpPr/>
          <p:nvPr/>
        </p:nvSpPr>
        <p:spPr>
          <a:xfrm>
            <a:off x="2988000" y="542880"/>
            <a:ext cx="779760" cy="310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Lymphatic</a:t>
            </a:r>
            <a:endParaRPr/>
          </a:p>
          <a:p>
            <a:pPr>
              <a:lnSpc>
                <a:spcPct val="7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system:</a:t>
            </a:r>
            <a:endParaRPr/>
          </a:p>
        </p:txBody>
      </p:sp>
      <p:sp>
        <p:nvSpPr>
          <p:cNvPr id="106" name="CustomShape 21"/>
          <p:cNvSpPr/>
          <p:nvPr/>
        </p:nvSpPr>
        <p:spPr>
          <a:xfrm>
            <a:off x="3027240" y="847800"/>
            <a:ext cx="8589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Lymph duct</a:t>
            </a:r>
            <a:endParaRPr/>
          </a:p>
        </p:txBody>
      </p:sp>
      <p:sp>
        <p:nvSpPr>
          <p:cNvPr id="107" name="CustomShape 22"/>
          <p:cNvSpPr/>
          <p:nvPr/>
        </p:nvSpPr>
        <p:spPr>
          <a:xfrm>
            <a:off x="3026880" y="1027080"/>
            <a:ext cx="9183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Lymph trunk</a:t>
            </a:r>
            <a:endParaRPr/>
          </a:p>
        </p:txBody>
      </p:sp>
      <p:sp>
        <p:nvSpPr>
          <p:cNvPr id="108" name="CustomShape 23"/>
          <p:cNvSpPr/>
          <p:nvPr/>
        </p:nvSpPr>
        <p:spPr>
          <a:xfrm>
            <a:off x="3027240" y="1203480"/>
            <a:ext cx="9018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Lymph node</a:t>
            </a:r>
            <a:endParaRPr/>
          </a:p>
        </p:txBody>
      </p:sp>
      <p:sp>
        <p:nvSpPr>
          <p:cNvPr id="109" name="CustomShape 24"/>
          <p:cNvSpPr/>
          <p:nvPr/>
        </p:nvSpPr>
        <p:spPr>
          <a:xfrm>
            <a:off x="3346200" y="2193840"/>
            <a:ext cx="75852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capillary</a:t>
            </a:r>
            <a:endParaRPr/>
          </a:p>
        </p:txBody>
      </p:sp>
      <p:sp>
        <p:nvSpPr>
          <p:cNvPr id="110" name="CustomShape 25"/>
          <p:cNvSpPr/>
          <p:nvPr/>
        </p:nvSpPr>
        <p:spPr>
          <a:xfrm>
            <a:off x="1465920" y="2135160"/>
            <a:ext cx="749520" cy="336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5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  <a:p>
            <a:pPr>
              <a:lnSpc>
                <a:spcPct val="85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capillaries</a:t>
            </a:r>
            <a:endParaRPr/>
          </a:p>
        </p:txBody>
      </p:sp>
      <p:sp>
        <p:nvSpPr>
          <p:cNvPr id="111" name="CustomShape 26"/>
          <p:cNvSpPr/>
          <p:nvPr/>
        </p:nvSpPr>
        <p:spPr>
          <a:xfrm>
            <a:off x="3021120" y="1393920"/>
            <a:ext cx="1395720" cy="492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collecting vessels, </a:t>
            </a:r>
            <a:endParaRPr/>
          </a:p>
          <a:p>
            <a:pPr>
              <a:lnSpc>
                <a:spcPct val="8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with valves</a:t>
            </a:r>
            <a:endParaRPr/>
          </a:p>
        </p:txBody>
      </p:sp>
      <p:sp>
        <p:nvSpPr>
          <p:cNvPr id="112" name="CustomShape 27"/>
          <p:cNvSpPr/>
          <p:nvPr/>
        </p:nvSpPr>
        <p:spPr>
          <a:xfrm>
            <a:off x="2687400" y="304920"/>
            <a:ext cx="42480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Heart</a:t>
            </a:r>
            <a:endParaRPr/>
          </a:p>
        </p:txBody>
      </p:sp>
      <p:sp>
        <p:nvSpPr>
          <p:cNvPr id="113" name="CustomShape 28"/>
          <p:cNvSpPr/>
          <p:nvPr/>
        </p:nvSpPr>
        <p:spPr>
          <a:xfrm>
            <a:off x="3252960" y="174600"/>
            <a:ext cx="116100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Arterial system</a:t>
            </a:r>
            <a:endParaRPr/>
          </a:p>
        </p:txBody>
      </p:sp>
      <p:sp>
        <p:nvSpPr>
          <p:cNvPr id="114" name="CustomShape 29"/>
          <p:cNvSpPr/>
          <p:nvPr/>
        </p:nvSpPr>
        <p:spPr>
          <a:xfrm>
            <a:off x="1478880" y="173160"/>
            <a:ext cx="115020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Venous system</a:t>
            </a:r>
            <a:endParaRPr/>
          </a:p>
        </p:txBody>
      </p:sp>
      <p:sp>
        <p:nvSpPr>
          <p:cNvPr id="115" name="CustomShape 30"/>
          <p:cNvSpPr/>
          <p:nvPr/>
        </p:nvSpPr>
        <p:spPr>
          <a:xfrm>
            <a:off x="4667400" y="1808280"/>
            <a:ext cx="4824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Tissue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fluid</a:t>
            </a:r>
            <a:endParaRPr/>
          </a:p>
        </p:txBody>
      </p:sp>
      <p:sp>
        <p:nvSpPr>
          <p:cNvPr id="116" name="CustomShape 31"/>
          <p:cNvSpPr/>
          <p:nvPr/>
        </p:nvSpPr>
        <p:spPr>
          <a:xfrm>
            <a:off x="4754160" y="2257560"/>
            <a:ext cx="7797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Tissue cell</a:t>
            </a:r>
            <a:endParaRPr/>
          </a:p>
        </p:txBody>
      </p:sp>
      <p:sp>
        <p:nvSpPr>
          <p:cNvPr id="117" name="CustomShape 32"/>
          <p:cNvSpPr/>
          <p:nvPr/>
        </p:nvSpPr>
        <p:spPr>
          <a:xfrm>
            <a:off x="5655240" y="2340000"/>
            <a:ext cx="74952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capillaries</a:t>
            </a:r>
            <a:endParaRPr/>
          </a:p>
        </p:txBody>
      </p:sp>
      <p:sp>
        <p:nvSpPr>
          <p:cNvPr id="118" name="CustomShape 33"/>
          <p:cNvSpPr/>
          <p:nvPr/>
        </p:nvSpPr>
        <p:spPr>
          <a:xfrm>
            <a:off x="6748200" y="2344680"/>
            <a:ext cx="75852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Lymphatic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capillaries</a:t>
            </a:r>
            <a:endParaRPr/>
          </a:p>
        </p:txBody>
      </p:sp>
      <p:sp>
        <p:nvSpPr>
          <p:cNvPr id="119" name="CustomShape 34"/>
          <p:cNvSpPr/>
          <p:nvPr/>
        </p:nvSpPr>
        <p:spPr>
          <a:xfrm>
            <a:off x="4722480" y="2727360"/>
            <a:ext cx="2878200" cy="51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(a) Structural relationship between a</a:t>
            </a:r>
            <a:endParaRPr/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 Black"/>
              </a:rPr>
              <a:t>    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capillary bed of the blood vascular</a:t>
            </a:r>
            <a:endParaRPr/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 Black"/>
              </a:rPr>
              <a:t>    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system and lymphatic capillaries.</a:t>
            </a:r>
            <a:endParaRPr/>
          </a:p>
        </p:txBody>
      </p:sp>
      <p:pic>
        <p:nvPicPr>
          <p:cNvPr id="120" name="Picture 4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12920" y="3363840"/>
            <a:ext cx="4552560" cy="3284280"/>
          </a:xfrm>
          <a:prstGeom prst="rect">
            <a:avLst/>
          </a:prstGeom>
          <a:ln w="9360">
            <a:noFill/>
          </a:ln>
        </p:spPr>
      </p:pic>
      <p:sp>
        <p:nvSpPr>
          <p:cNvPr id="121" name="CustomShape 35"/>
          <p:cNvSpPr/>
          <p:nvPr/>
        </p:nvSpPr>
        <p:spPr>
          <a:xfrm>
            <a:off x="3648240" y="3836880"/>
            <a:ext cx="829800" cy="13464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22" name="Line 36"/>
          <p:cNvSpPr/>
          <p:nvPr/>
        </p:nvSpPr>
        <p:spPr>
          <a:xfrm flipH="1" flipV="1">
            <a:off x="3836880" y="3836880"/>
            <a:ext cx="601560" cy="363600"/>
          </a:xfrm>
          <a:prstGeom prst="line">
            <a:avLst/>
          </a:prstGeom>
          <a:ln w="28440">
            <a:solidFill>
              <a:srgbClr val="231f20"/>
            </a:solidFill>
            <a:round/>
          </a:ln>
        </p:spPr>
      </p:sp>
      <p:sp>
        <p:nvSpPr>
          <p:cNvPr id="123" name="CustomShape 37"/>
          <p:cNvSpPr/>
          <p:nvPr/>
        </p:nvSpPr>
        <p:spPr>
          <a:xfrm>
            <a:off x="3379680" y="4513320"/>
            <a:ext cx="1053720" cy="1080"/>
          </a:xfrm>
          <a:prstGeom prst="rect">
            <a:avLst/>
          </a:prstGeom>
          <a:noFill/>
          <a:ln w="28440">
            <a:solidFill>
              <a:srgbClr val="231f20"/>
            </a:solidFill>
            <a:round/>
          </a:ln>
        </p:spPr>
      </p:sp>
      <p:sp>
        <p:nvSpPr>
          <p:cNvPr id="124" name="CustomShape 38"/>
          <p:cNvSpPr/>
          <p:nvPr/>
        </p:nvSpPr>
        <p:spPr>
          <a:xfrm>
            <a:off x="3529080" y="4873680"/>
            <a:ext cx="680760" cy="183960"/>
          </a:xfrm>
          <a:prstGeom prst="rect">
            <a:avLst/>
          </a:prstGeom>
          <a:noFill/>
          <a:ln w="28440">
            <a:solidFill>
              <a:srgbClr val="231f20"/>
            </a:solidFill>
            <a:round/>
          </a:ln>
        </p:spPr>
      </p:sp>
      <p:sp>
        <p:nvSpPr>
          <p:cNvPr id="125" name="CustomShape 39"/>
          <p:cNvSpPr/>
          <p:nvPr/>
        </p:nvSpPr>
        <p:spPr>
          <a:xfrm>
            <a:off x="3564000" y="5638680"/>
            <a:ext cx="1176120" cy="360"/>
          </a:xfrm>
          <a:prstGeom prst="rect">
            <a:avLst/>
          </a:prstGeom>
          <a:noFill/>
          <a:ln w="28440">
            <a:solidFill>
              <a:srgbClr val="231f20"/>
            </a:solidFill>
            <a:round/>
          </a:ln>
        </p:spPr>
      </p:sp>
      <p:sp>
        <p:nvSpPr>
          <p:cNvPr id="126" name="CustomShape 40"/>
          <p:cNvSpPr/>
          <p:nvPr/>
        </p:nvSpPr>
        <p:spPr>
          <a:xfrm>
            <a:off x="4194000" y="4705200"/>
            <a:ext cx="239400" cy="237600"/>
          </a:xfrm>
          <a:prstGeom prst="rect">
            <a:avLst/>
          </a:prstGeom>
          <a:noFill/>
          <a:ln w="28440">
            <a:solidFill>
              <a:srgbClr val="231f20"/>
            </a:solidFill>
            <a:round/>
          </a:ln>
        </p:spPr>
      </p:sp>
      <p:sp>
        <p:nvSpPr>
          <p:cNvPr id="127" name="CustomShape 41"/>
          <p:cNvSpPr/>
          <p:nvPr/>
        </p:nvSpPr>
        <p:spPr>
          <a:xfrm>
            <a:off x="2207880" y="3738600"/>
            <a:ext cx="14688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Filaments anchored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to connective tissue</a:t>
            </a:r>
            <a:endParaRPr/>
          </a:p>
        </p:txBody>
      </p:sp>
      <p:sp>
        <p:nvSpPr>
          <p:cNvPr id="128" name="CustomShape 42"/>
          <p:cNvSpPr/>
          <p:nvPr/>
        </p:nvSpPr>
        <p:spPr>
          <a:xfrm>
            <a:off x="2209680" y="5532480"/>
            <a:ext cx="13586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Fibroblast in loose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connective tissue</a:t>
            </a:r>
            <a:endParaRPr/>
          </a:p>
        </p:txBody>
      </p:sp>
      <p:sp>
        <p:nvSpPr>
          <p:cNvPr id="129" name="CustomShape 43"/>
          <p:cNvSpPr/>
          <p:nvPr/>
        </p:nvSpPr>
        <p:spPr>
          <a:xfrm>
            <a:off x="2209320" y="4421160"/>
            <a:ext cx="11214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Endothelial cell</a:t>
            </a:r>
            <a:endParaRPr/>
          </a:p>
        </p:txBody>
      </p:sp>
      <p:sp>
        <p:nvSpPr>
          <p:cNvPr id="130" name="CustomShape 44"/>
          <p:cNvSpPr/>
          <p:nvPr/>
        </p:nvSpPr>
        <p:spPr>
          <a:xfrm>
            <a:off x="2206800" y="4950000"/>
            <a:ext cx="13104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Flaplike minivalve</a:t>
            </a:r>
            <a:endParaRPr/>
          </a:p>
        </p:txBody>
      </p:sp>
      <p:sp>
        <p:nvSpPr>
          <p:cNvPr id="131" name="CustomShape 45"/>
          <p:cNvSpPr/>
          <p:nvPr/>
        </p:nvSpPr>
        <p:spPr>
          <a:xfrm>
            <a:off x="2425680" y="6134040"/>
            <a:ext cx="4266720" cy="547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(b) Lymphatic capillaries are blind-ended tubes in which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    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adjacent endothelial cells overlap each other,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     </a:t>
            </a:r>
            <a:r>
              <a:rPr lang="en-US" sz="1200">
                <a:solidFill>
                  <a:srgbClr val="231f20"/>
                </a:solidFill>
                <a:latin typeface="Arial Black"/>
              </a:rPr>
              <a:t>forming flaplike minivalves.</a:t>
            </a:r>
            <a:endParaRPr/>
          </a:p>
        </p:txBody>
      </p:sp>
      <p:sp>
        <p:nvSpPr>
          <p:cNvPr id="132" name="CustomShape 46"/>
          <p:cNvSpPr/>
          <p:nvPr/>
        </p:nvSpPr>
        <p:spPr>
          <a:xfrm>
            <a:off x="2225160" y="6294600"/>
            <a:ext cx="24480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     </a:t>
            </a:r>
            <a:endParaRPr/>
          </a:p>
        </p:txBody>
      </p:sp>
      <p:sp>
        <p:nvSpPr>
          <p:cNvPr id="133" name="CustomShape 47"/>
          <p:cNvSpPr/>
          <p:nvPr/>
        </p:nvSpPr>
        <p:spPr>
          <a:xfrm>
            <a:off x="2468880" y="6294600"/>
            <a:ext cx="4968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 </a:t>
            </a:r>
            <a:endParaRPr/>
          </a:p>
        </p:txBody>
      </p:sp>
      <p:sp>
        <p:nvSpPr>
          <p:cNvPr id="134" name="CustomShape 48"/>
          <p:cNvSpPr/>
          <p:nvPr/>
        </p:nvSpPr>
        <p:spPr>
          <a:xfrm>
            <a:off x="2225160" y="6459480"/>
            <a:ext cx="24480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     </a:t>
            </a:r>
            <a:endParaRPr/>
          </a:p>
        </p:txBody>
      </p:sp>
      <p:sp>
        <p:nvSpPr>
          <p:cNvPr id="135" name="CustomShape 49"/>
          <p:cNvSpPr/>
          <p:nvPr/>
        </p:nvSpPr>
        <p:spPr>
          <a:xfrm>
            <a:off x="2468880" y="6458040"/>
            <a:ext cx="4968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Thymus</a:t>
            </a:r>
            <a:endParaRPr/>
          </a:p>
        </p:txBody>
      </p:sp>
      <p:sp>
        <p:nvSpPr>
          <p:cNvPr id="5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Differs from other lymphoid organs in important ways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It functions strictly in T lymphocyte maturation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It does not directly fight antigens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The stroma of the thymus consists of star-shaped epithelial cells (not reticular fibers)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These thymocytes provide the environment in which T lymphocytes become immunocompetent</a:t>
            </a:r>
            <a:endParaRPr/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Tonsils</a:t>
            </a:r>
            <a:endParaRPr/>
          </a:p>
        </p:txBody>
      </p:sp>
      <p:sp>
        <p:nvSpPr>
          <p:cNvPr id="5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Simplest lymphoid organs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Form a ring of lymphatic tissue around the pharynx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Palatine tonsils—at posterior end of the oral cavity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Lingual tonsils—grouped at the base of the tongue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Pharyngeal tonsil—in posterior wall of the nasopharynx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Tubal tonsils—surrounding the openings of the auditory tubes into the pharynx</a:t>
            </a:r>
            <a:endParaRPr/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Tonsils</a:t>
            </a:r>
            <a:endParaRPr/>
          </a:p>
        </p:txBody>
      </p:sp>
      <p:sp>
        <p:nvSpPr>
          <p:cNvPr id="5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Contain follicles with germinal centers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Are not fully encapsulated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Epithelial tissue overlying tonsil masses invaginates, forming tonsillar crypts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Crypts trap and destroy bacteria and particulate matter </a:t>
            </a:r>
            <a:endParaRPr/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20.8</a:t>
            </a:r>
            <a:endParaRPr/>
          </a:p>
        </p:txBody>
      </p:sp>
      <p:pic>
        <p:nvPicPr>
          <p:cNvPr id="528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63680"/>
            <a:ext cx="8229240" cy="5930640"/>
          </a:xfrm>
          <a:prstGeom prst="rect">
            <a:avLst/>
          </a:prstGeom>
          <a:ln w="9360">
            <a:noFill/>
          </a:ln>
        </p:spPr>
      </p:pic>
      <p:sp>
        <p:nvSpPr>
          <p:cNvPr id="529" name="CustomShape 2"/>
          <p:cNvSpPr/>
          <p:nvPr/>
        </p:nvSpPr>
        <p:spPr>
          <a:xfrm>
            <a:off x="2340000" y="995400"/>
            <a:ext cx="1130040" cy="7884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530" name="CustomShape 3"/>
          <p:cNvSpPr/>
          <p:nvPr/>
        </p:nvSpPr>
        <p:spPr>
          <a:xfrm>
            <a:off x="4102200" y="5452920"/>
            <a:ext cx="1383840" cy="61884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531" name="Line 4"/>
          <p:cNvSpPr/>
          <p:nvPr/>
        </p:nvSpPr>
        <p:spPr>
          <a:xfrm flipV="1">
            <a:off x="4298760" y="5452920"/>
            <a:ext cx="987480" cy="31752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532" name="CustomShape 5"/>
          <p:cNvSpPr/>
          <p:nvPr/>
        </p:nvSpPr>
        <p:spPr>
          <a:xfrm>
            <a:off x="2028960" y="2709720"/>
            <a:ext cx="107640" cy="363168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533" name="Line 6"/>
          <p:cNvSpPr/>
          <p:nvPr/>
        </p:nvSpPr>
        <p:spPr>
          <a:xfrm flipH="1">
            <a:off x="1695240" y="3328920"/>
            <a:ext cx="33012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534" name="CustomShape 7"/>
          <p:cNvSpPr/>
          <p:nvPr/>
        </p:nvSpPr>
        <p:spPr>
          <a:xfrm>
            <a:off x="3860640" y="4948200"/>
            <a:ext cx="1644120" cy="42192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535" name="CustomShape 8"/>
          <p:cNvSpPr/>
          <p:nvPr/>
        </p:nvSpPr>
        <p:spPr>
          <a:xfrm>
            <a:off x="2333520" y="988920"/>
            <a:ext cx="1130040" cy="78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36" name="CustomShape 9"/>
          <p:cNvSpPr/>
          <p:nvPr/>
        </p:nvSpPr>
        <p:spPr>
          <a:xfrm>
            <a:off x="2317680" y="1424160"/>
            <a:ext cx="1152000" cy="108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537" name="CustomShape 10"/>
          <p:cNvSpPr/>
          <p:nvPr/>
        </p:nvSpPr>
        <p:spPr>
          <a:xfrm>
            <a:off x="2311560" y="1417680"/>
            <a:ext cx="1152000" cy="1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38" name="CustomShape 11"/>
          <p:cNvSpPr/>
          <p:nvPr/>
        </p:nvSpPr>
        <p:spPr>
          <a:xfrm>
            <a:off x="2359080" y="1643040"/>
            <a:ext cx="1110960" cy="174240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</a:ln>
        </p:spPr>
      </p:sp>
      <p:sp>
        <p:nvSpPr>
          <p:cNvPr id="539" name="CustomShape 12"/>
          <p:cNvSpPr/>
          <p:nvPr/>
        </p:nvSpPr>
        <p:spPr>
          <a:xfrm>
            <a:off x="2352600" y="1636560"/>
            <a:ext cx="1110960" cy="174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40" name="CustomShape 13"/>
          <p:cNvSpPr/>
          <p:nvPr/>
        </p:nvSpPr>
        <p:spPr>
          <a:xfrm>
            <a:off x="4095720" y="5446800"/>
            <a:ext cx="1383840" cy="618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41" name="CustomShape 14"/>
          <p:cNvSpPr/>
          <p:nvPr/>
        </p:nvSpPr>
        <p:spPr>
          <a:xfrm>
            <a:off x="2022480" y="2703600"/>
            <a:ext cx="107640" cy="3631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42" name="Line 15"/>
          <p:cNvSpPr/>
          <p:nvPr/>
        </p:nvSpPr>
        <p:spPr>
          <a:xfrm flipH="1">
            <a:off x="1688760" y="3322440"/>
            <a:ext cx="3304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43" name="Line 16"/>
          <p:cNvSpPr/>
          <p:nvPr/>
        </p:nvSpPr>
        <p:spPr>
          <a:xfrm flipV="1">
            <a:off x="4292280" y="5446440"/>
            <a:ext cx="987480" cy="31752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44" name="CustomShape 17"/>
          <p:cNvSpPr/>
          <p:nvPr/>
        </p:nvSpPr>
        <p:spPr>
          <a:xfrm>
            <a:off x="3854520" y="4941720"/>
            <a:ext cx="1644120" cy="4219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45" name="CustomShape 18"/>
          <p:cNvSpPr/>
          <p:nvPr/>
        </p:nvSpPr>
        <p:spPr>
          <a:xfrm>
            <a:off x="880560" y="3164040"/>
            <a:ext cx="65808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Tonsil</a:t>
            </a:r>
            <a:endParaRPr/>
          </a:p>
        </p:txBody>
      </p:sp>
      <p:sp>
        <p:nvSpPr>
          <p:cNvPr id="546" name="CustomShape 19"/>
          <p:cNvSpPr/>
          <p:nvPr/>
        </p:nvSpPr>
        <p:spPr>
          <a:xfrm>
            <a:off x="5794560" y="4761000"/>
            <a:ext cx="155844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Tonsillar crypt</a:t>
            </a:r>
            <a:endParaRPr/>
          </a:p>
        </p:txBody>
      </p:sp>
      <p:sp>
        <p:nvSpPr>
          <p:cNvPr id="547" name="CustomShape 20"/>
          <p:cNvSpPr/>
          <p:nvPr/>
        </p:nvSpPr>
        <p:spPr>
          <a:xfrm>
            <a:off x="5881680" y="5288040"/>
            <a:ext cx="220320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Germinal centers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 lymphoid follicles</a:t>
            </a:r>
            <a:endParaRPr/>
          </a:p>
        </p:txBody>
      </p:sp>
      <p:sp>
        <p:nvSpPr>
          <p:cNvPr id="548" name="CustomShape 21"/>
          <p:cNvSpPr/>
          <p:nvPr/>
        </p:nvSpPr>
        <p:spPr>
          <a:xfrm>
            <a:off x="3801240" y="804960"/>
            <a:ext cx="190764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Pharyngeal tonsil</a:t>
            </a:r>
            <a:endParaRPr/>
          </a:p>
        </p:txBody>
      </p:sp>
      <p:sp>
        <p:nvSpPr>
          <p:cNvPr id="549" name="CustomShape 22"/>
          <p:cNvSpPr/>
          <p:nvPr/>
        </p:nvSpPr>
        <p:spPr>
          <a:xfrm>
            <a:off x="3741480" y="1236600"/>
            <a:ext cx="155268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Palatine tonsil</a:t>
            </a:r>
            <a:endParaRPr/>
          </a:p>
        </p:txBody>
      </p:sp>
      <p:sp>
        <p:nvSpPr>
          <p:cNvPr id="550" name="CustomShape 23"/>
          <p:cNvSpPr/>
          <p:nvPr/>
        </p:nvSpPr>
        <p:spPr>
          <a:xfrm>
            <a:off x="3728520" y="1633680"/>
            <a:ext cx="149148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Lingual tonsil</a:t>
            </a:r>
            <a:endParaRPr/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Aggregates of Lymphoid Follicles</a:t>
            </a:r>
            <a:endParaRPr/>
          </a:p>
        </p:txBody>
      </p:sp>
      <p:sp>
        <p:nvSpPr>
          <p:cNvPr id="55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Peyer’s patches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Clusters of lymphoid follicles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 the wall of the distal portion of the small intestine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Similar structures are also found in the appendix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Peyer’s patches and the appendix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Destroy bacteria, preventing them from breaching the intestinal wall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Generate “memory” lymphocytes </a:t>
            </a:r>
            <a:endParaRPr/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20.9</a:t>
            </a:r>
            <a:endParaRPr/>
          </a:p>
        </p:txBody>
      </p:sp>
      <p:pic>
        <p:nvPicPr>
          <p:cNvPr id="55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2120"/>
            <a:ext cx="8229240" cy="5873400"/>
          </a:xfrm>
          <a:prstGeom prst="rect">
            <a:avLst/>
          </a:prstGeom>
          <a:ln w="9360">
            <a:noFill/>
          </a:ln>
        </p:spPr>
      </p:pic>
      <p:sp>
        <p:nvSpPr>
          <p:cNvPr id="555" name="CustomShape 2"/>
          <p:cNvSpPr/>
          <p:nvPr/>
        </p:nvSpPr>
        <p:spPr>
          <a:xfrm>
            <a:off x="3159000" y="3846600"/>
            <a:ext cx="1869840" cy="10634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56" name="CustomShape 3"/>
          <p:cNvSpPr/>
          <p:nvPr/>
        </p:nvSpPr>
        <p:spPr>
          <a:xfrm>
            <a:off x="3867120" y="3316320"/>
            <a:ext cx="1685520" cy="5299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557" name="Line 4"/>
          <p:cNvSpPr/>
          <p:nvPr/>
        </p:nvSpPr>
        <p:spPr>
          <a:xfrm flipV="1">
            <a:off x="4197240" y="5097240"/>
            <a:ext cx="1355760" cy="648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558" name="CustomShape 5"/>
          <p:cNvSpPr/>
          <p:nvPr/>
        </p:nvSpPr>
        <p:spPr>
          <a:xfrm>
            <a:off x="5913000" y="4888080"/>
            <a:ext cx="19717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Smooth muscle in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the intestinal wall</a:t>
            </a:r>
            <a:endParaRPr/>
          </a:p>
        </p:txBody>
      </p:sp>
      <p:sp>
        <p:nvSpPr>
          <p:cNvPr id="559" name="CustomShape 6"/>
          <p:cNvSpPr/>
          <p:nvPr/>
        </p:nvSpPr>
        <p:spPr>
          <a:xfrm>
            <a:off x="5920200" y="3683160"/>
            <a:ext cx="2027880" cy="82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Lymphoid nodules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(follicles) of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Peyer’s patch</a:t>
            </a:r>
            <a:endParaRPr/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MALT</a:t>
            </a:r>
            <a:endParaRPr/>
          </a:p>
        </p:txBody>
      </p:sp>
      <p:sp>
        <p:nvSpPr>
          <p:cNvPr id="56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Mucosa-associated lymphatic tissue, including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Peyer’s patches, tonsils, and the appendix (digestive tract)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Lymphoid nodules in the walls of the bronchi (respiratory tract)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Protects the digestive and respiratory systems from foreign matter </a:t>
            </a:r>
            <a:endParaRPr/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Lymphatic Vessels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One-way system, lymph flows toward the heart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Lymph vessels (lymphatics) include: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Lymphatic capillaries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Lymphatic collecting vessels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Lymphatic trunks and ducts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Lymphatic Capillaries</a:t>
            </a:r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Similar to blood capillaries, except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Very permeable (take up cell debris, pathogens, and cancer cells)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Endothelial cells overlap to form one-way minivalves, and are anchored by collagen filaments, preventing collapse of capillaries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Lymphatic Capillaries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Absent from bones, teeth, bone marrow and the CNS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Lacteals: specialized lymph capillaries present in intestinal mucosa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Absorb digested fat and deliver fatty lymph (chyle) to the blood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058240" y="6581880"/>
            <a:ext cx="1081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20.1b</a:t>
            </a:r>
            <a:endParaRPr/>
          </a:p>
        </p:txBody>
      </p:sp>
      <p:pic>
        <p:nvPicPr>
          <p:cNvPr id="143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26960"/>
            <a:ext cx="8229240" cy="5936760"/>
          </a:xfrm>
          <a:prstGeom prst="rect">
            <a:avLst/>
          </a:prstGeom>
          <a:ln w="9360"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3052800" y="1282680"/>
            <a:ext cx="1498320" cy="24408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145" name="Line 3"/>
          <p:cNvSpPr/>
          <p:nvPr/>
        </p:nvSpPr>
        <p:spPr>
          <a:xfrm flipH="1" flipV="1">
            <a:off x="3392280" y="1282680"/>
            <a:ext cx="1089000" cy="657000"/>
          </a:xfrm>
          <a:prstGeom prst="line">
            <a:avLst/>
          </a:prstGeom>
          <a:ln w="28440">
            <a:solidFill>
              <a:srgbClr val="231f20"/>
            </a:solidFill>
            <a:round/>
          </a:ln>
        </p:spPr>
      </p:sp>
      <p:sp>
        <p:nvSpPr>
          <p:cNvPr id="146" name="CustomShape 4"/>
          <p:cNvSpPr/>
          <p:nvPr/>
        </p:nvSpPr>
        <p:spPr>
          <a:xfrm>
            <a:off x="2567160" y="2505240"/>
            <a:ext cx="1904760" cy="1080"/>
          </a:xfrm>
          <a:prstGeom prst="rect">
            <a:avLst/>
          </a:prstGeom>
          <a:noFill/>
          <a:ln w="28440">
            <a:solidFill>
              <a:srgbClr val="231f20"/>
            </a:solidFill>
            <a:round/>
          </a:ln>
        </p:spPr>
      </p:sp>
      <p:sp>
        <p:nvSpPr>
          <p:cNvPr id="147" name="CustomShape 5"/>
          <p:cNvSpPr/>
          <p:nvPr/>
        </p:nvSpPr>
        <p:spPr>
          <a:xfrm>
            <a:off x="2836800" y="3156120"/>
            <a:ext cx="1231560" cy="333000"/>
          </a:xfrm>
          <a:prstGeom prst="rect">
            <a:avLst/>
          </a:prstGeom>
          <a:noFill/>
          <a:ln w="28440">
            <a:solidFill>
              <a:srgbClr val="231f20"/>
            </a:solidFill>
            <a:round/>
          </a:ln>
        </p:spPr>
      </p:sp>
      <p:sp>
        <p:nvSpPr>
          <p:cNvPr id="148" name="CustomShape 6"/>
          <p:cNvSpPr/>
          <p:nvPr/>
        </p:nvSpPr>
        <p:spPr>
          <a:xfrm>
            <a:off x="2900520" y="4537080"/>
            <a:ext cx="2123640" cy="1080"/>
          </a:xfrm>
          <a:prstGeom prst="rect">
            <a:avLst/>
          </a:prstGeom>
          <a:noFill/>
          <a:ln w="28440">
            <a:solidFill>
              <a:srgbClr val="231f20"/>
            </a:solidFill>
            <a:round/>
          </a:ln>
        </p:spPr>
      </p:sp>
      <p:sp>
        <p:nvSpPr>
          <p:cNvPr id="149" name="CustomShape 7"/>
          <p:cNvSpPr/>
          <p:nvPr/>
        </p:nvSpPr>
        <p:spPr>
          <a:xfrm>
            <a:off x="4040280" y="2851200"/>
            <a:ext cx="431280" cy="431280"/>
          </a:xfrm>
          <a:prstGeom prst="rect">
            <a:avLst/>
          </a:prstGeom>
          <a:noFill/>
          <a:ln w="28440">
            <a:solidFill>
              <a:srgbClr val="231f20"/>
            </a:solidFill>
            <a:round/>
          </a:ln>
        </p:spPr>
      </p:sp>
      <p:sp>
        <p:nvSpPr>
          <p:cNvPr id="150" name="CustomShape 8"/>
          <p:cNvSpPr/>
          <p:nvPr/>
        </p:nvSpPr>
        <p:spPr>
          <a:xfrm>
            <a:off x="452880" y="1104840"/>
            <a:ext cx="2562840" cy="640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Filaments anchored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to connective tissue</a:t>
            </a:r>
            <a:endParaRPr/>
          </a:p>
        </p:txBody>
      </p:sp>
      <p:sp>
        <p:nvSpPr>
          <p:cNvPr id="151" name="CustomShape 9"/>
          <p:cNvSpPr/>
          <p:nvPr/>
        </p:nvSpPr>
        <p:spPr>
          <a:xfrm>
            <a:off x="452880" y="4346640"/>
            <a:ext cx="2373840" cy="640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Fibroblast in loose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connective tissue</a:t>
            </a:r>
            <a:endParaRPr/>
          </a:p>
        </p:txBody>
      </p:sp>
      <p:sp>
        <p:nvSpPr>
          <p:cNvPr id="152" name="CustomShape 10"/>
          <p:cNvSpPr/>
          <p:nvPr/>
        </p:nvSpPr>
        <p:spPr>
          <a:xfrm>
            <a:off x="452520" y="2333520"/>
            <a:ext cx="195876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Endothelial cell</a:t>
            </a:r>
            <a:endParaRPr/>
          </a:p>
        </p:txBody>
      </p:sp>
      <p:sp>
        <p:nvSpPr>
          <p:cNvPr id="153" name="CustomShape 11"/>
          <p:cNvSpPr/>
          <p:nvPr/>
        </p:nvSpPr>
        <p:spPr>
          <a:xfrm>
            <a:off x="451800" y="3295800"/>
            <a:ext cx="228420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Flaplike minivalve</a:t>
            </a:r>
            <a:endParaRPr/>
          </a:p>
        </p:txBody>
      </p:sp>
      <p:sp>
        <p:nvSpPr>
          <p:cNvPr id="154" name="CustomShape 12"/>
          <p:cNvSpPr/>
          <p:nvPr/>
        </p:nvSpPr>
        <p:spPr>
          <a:xfrm>
            <a:off x="819720" y="5429160"/>
            <a:ext cx="7485480" cy="96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(b) Lymphatic capillaries are blind-ended tubes in which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     </a:t>
            </a:r>
            <a:r>
              <a:rPr lang="en-US" sz="2100">
                <a:solidFill>
                  <a:srgbClr val="231f20"/>
                </a:solidFill>
                <a:latin typeface="Arial Black"/>
              </a:rPr>
              <a:t>adjacent endothelial cells overlap each other, </a:t>
            </a:r>
            <a:endParaRPr/>
          </a:p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     </a:t>
            </a:r>
            <a:r>
              <a:rPr lang="en-US" sz="2100">
                <a:solidFill>
                  <a:srgbClr val="231f20"/>
                </a:solidFill>
                <a:latin typeface="Arial Black"/>
              </a:rPr>
              <a:t>forming flaplike minivalves.</a:t>
            </a:r>
            <a:endParaRPr/>
          </a:p>
        </p:txBody>
      </p:sp>
      <p:sp>
        <p:nvSpPr>
          <p:cNvPr id="155" name="CustomShape 13"/>
          <p:cNvSpPr/>
          <p:nvPr/>
        </p:nvSpPr>
        <p:spPr>
          <a:xfrm>
            <a:off x="479880" y="5724360"/>
            <a:ext cx="4276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     </a:t>
            </a:r>
            <a:endParaRPr/>
          </a:p>
        </p:txBody>
      </p:sp>
      <p:sp>
        <p:nvSpPr>
          <p:cNvPr id="156" name="CustomShape 14"/>
          <p:cNvSpPr/>
          <p:nvPr/>
        </p:nvSpPr>
        <p:spPr>
          <a:xfrm>
            <a:off x="916920" y="5724360"/>
            <a:ext cx="8640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 </a:t>
            </a:r>
            <a:endParaRPr/>
          </a:p>
        </p:txBody>
      </p:sp>
      <p:sp>
        <p:nvSpPr>
          <p:cNvPr id="157" name="CustomShape 15"/>
          <p:cNvSpPr/>
          <p:nvPr/>
        </p:nvSpPr>
        <p:spPr>
          <a:xfrm>
            <a:off x="479880" y="6019920"/>
            <a:ext cx="42768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     </a:t>
            </a:r>
            <a:endParaRPr/>
          </a:p>
        </p:txBody>
      </p:sp>
      <p:sp>
        <p:nvSpPr>
          <p:cNvPr id="158" name="CustomShape 16"/>
          <p:cNvSpPr/>
          <p:nvPr/>
        </p:nvSpPr>
        <p:spPr>
          <a:xfrm>
            <a:off x="916920" y="6019920"/>
            <a:ext cx="8640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 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Lymphatic Collecting Vessels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Similar to veins, except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Have thinner walls, with more internal valves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Anastomose more frequently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Collecting vessels in the skin travel with superficial veins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Deep vessels travel with arteries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Nutrients are supplied from branching vasa vasorum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