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86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3.xml" ContentType="application/vnd.openxmlformats-officedocument.presentationml.slide+xml"/>
  <Override PartName="/ppt/slides/slide82.xml" ContentType="application/vnd.openxmlformats-officedocument.presentationml.slide+xml"/>
  <Override PartName="/ppt/slides/slide81.xml" ContentType="application/vnd.openxmlformats-officedocument.presentationml.slide+xml"/>
  <Override PartName="/ppt/slides/slide79.xml" ContentType="application/vnd.openxmlformats-officedocument.presentationml.slide+xml"/>
  <Override PartName="/ppt/slides/slide77.xml" ContentType="application/vnd.openxmlformats-officedocument.presentationml.slide+xml"/>
  <Override PartName="/ppt/slides/slide76.xml" ContentType="application/vnd.openxmlformats-officedocument.presentationml.slide+xml"/>
  <Override PartName="/ppt/slides/slide75.xml" ContentType="application/vnd.openxmlformats-officedocument.presentationml.slide+xml"/>
  <Override PartName="/ppt/slides/slide74.xml" ContentType="application/vnd.openxmlformats-officedocument.presentationml.slide+xml"/>
  <Override PartName="/ppt/slides/slide70.xml" ContentType="application/vnd.openxmlformats-officedocument.presentationml.slide+xml"/>
  <Override PartName="/ppt/slides/slide69.xml" ContentType="application/vnd.openxmlformats-officedocument.presentationml.slide+xml"/>
  <Override PartName="/ppt/slides/slide68.xml" ContentType="application/vnd.openxmlformats-officedocument.presentationml.slide+xml"/>
  <Override PartName="/ppt/slides/slide66.xml" ContentType="application/vnd.openxmlformats-officedocument.presentationml.slide+xml"/>
  <Override PartName="/ppt/slides/slide63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0.xml" ContentType="application/vnd.openxmlformats-officedocument.presentationml.slide+xml"/>
  <Override PartName="/ppt/slides/slide58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51.xml" ContentType="application/vnd.openxmlformats-officedocument.presentationml.slide+xml"/>
  <Override PartName="/ppt/slides/slide72.xml" ContentType="application/vnd.openxmlformats-officedocument.presentationml.slide+xml"/>
  <Override PartName="/ppt/slides/slide44.xml" ContentType="application/vnd.openxmlformats-officedocument.presentationml.slide+xml"/>
  <Override PartName="/ppt/slides/slide6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71.xml" ContentType="application/vnd.openxmlformats-officedocument.presentationml.slide+xml"/>
  <Override PartName="/ppt/slides/slide33.xml" ContentType="application/vnd.openxmlformats-officedocument.presentationml.slide+xml"/>
  <Override PartName="/ppt/slides/slide61.xml" ContentType="application/vnd.openxmlformats-officedocument.presentationml.slide+xml"/>
  <Override PartName="/ppt/slides/_rels/slide86.xml.rels" ContentType="application/vnd.openxmlformats-package.relationships+xml"/>
  <Override PartName="/ppt/slides/_rels/slide85.xml.rels" ContentType="application/vnd.openxmlformats-package.relationships+xml"/>
  <Override PartName="/ppt/slides/_rels/slide83.xml.rels" ContentType="application/vnd.openxmlformats-package.relationships+xml"/>
  <Override PartName="/ppt/slides/_rels/slide79.xml.rels" ContentType="application/vnd.openxmlformats-package.relationships+xml"/>
  <Override PartName="/ppt/slides/_rels/slide84.xml.rels" ContentType="application/vnd.openxmlformats-package.relationships+xml"/>
  <Override PartName="/ppt/slides/_rels/slide76.xml.rels" ContentType="application/vnd.openxmlformats-package.relationships+xml"/>
  <Override PartName="/ppt/slides/_rels/slide65.xml.rels" ContentType="application/vnd.openxmlformats-package.relationships+xml"/>
  <Override PartName="/ppt/slides/_rels/slide62.xml.rels" ContentType="application/vnd.openxmlformats-package.relationships+xml"/>
  <Override PartName="/ppt/slides/_rels/slide60.xml.rels" ContentType="application/vnd.openxmlformats-package.relationships+xml"/>
  <Override PartName="/ppt/slides/_rels/slide59.xml.rels" ContentType="application/vnd.openxmlformats-package.relationships+xml"/>
  <Override PartName="/ppt/slides/_rels/slide72.xml.rels" ContentType="application/vnd.openxmlformats-package.relationships+xml"/>
  <Override PartName="/ppt/slides/_rels/slide57.xml.rels" ContentType="application/vnd.openxmlformats-package.relationships+xml"/>
  <Override PartName="/ppt/slides/_rels/slide56.xml.rels" ContentType="application/vnd.openxmlformats-package.relationships+xml"/>
  <Override PartName="/ppt/slides/_rels/slide54.xml.rels" ContentType="application/vnd.openxmlformats-package.relationships+xml"/>
  <Override PartName="/ppt/slides/_rels/slide80.xml.rels" ContentType="application/vnd.openxmlformats-package.relationships+xml"/>
  <Override PartName="/ppt/slides/_rels/slide78.xml.rels" ContentType="application/vnd.openxmlformats-package.relationships+xml"/>
  <Override PartName="/ppt/slides/_rels/slide53.xml.rels" ContentType="application/vnd.openxmlformats-package.relationships+xml"/>
  <Override PartName="/ppt/slides/_rels/slide64.xml.rels" ContentType="application/vnd.openxmlformats-package.relationships+xml"/>
  <Override PartName="/ppt/slides/_rels/slide69.xml.rels" ContentType="application/vnd.openxmlformats-package.relationships+xml"/>
  <Override PartName="/ppt/slides/_rels/slide52.xml.rels" ContentType="application/vnd.openxmlformats-package.relationships+xml"/>
  <Override PartName="/ppt/slides/_rels/slide49.xml.rels" ContentType="application/vnd.openxmlformats-package.relationships+xml"/>
  <Override PartName="/ppt/slides/_rels/slide47.xml.rels" ContentType="application/vnd.openxmlformats-package.relationships+xml"/>
  <Override PartName="/ppt/slides/_rels/slide44.xml.rels" ContentType="application/vnd.openxmlformats-package.relationships+xml"/>
  <Override PartName="/ppt/slides/_rels/slide42.xml.rels" ContentType="application/vnd.openxmlformats-package.relationships+xml"/>
  <Override PartName="/ppt/slides/_rels/slide41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70.xml.rels" ContentType="application/vnd.openxmlformats-package.relationships+xml"/>
  <Override PartName="/ppt/slides/_rels/slide36.xml.rels" ContentType="application/vnd.openxmlformats-package.relationships+xml"/>
  <Override PartName="/ppt/slides/_rels/slide50.xml.rels" ContentType="application/vnd.openxmlformats-package.relationships+xml"/>
  <Override PartName="/ppt/slides/_rels/slide38.xml.rels" ContentType="application/vnd.openxmlformats-package.relationships+xml"/>
  <Override PartName="/ppt/slides/_rels/slide75.xml.rels" ContentType="application/vnd.openxmlformats-package.relationships+xml"/>
  <Override PartName="/ppt/slides/_rels/slide35.xml.rels" ContentType="application/vnd.openxmlformats-package.relationships+xml"/>
  <Override PartName="/ppt/slides/_rels/slide68.xml.rels" ContentType="application/vnd.openxmlformats-package.relationships+xml"/>
  <Override PartName="/ppt/slides/_rels/slide32.xml.rels" ContentType="application/vnd.openxmlformats-package.relationships+xml"/>
  <Override PartName="/ppt/slides/_rels/slide51.xml.rels" ContentType="application/vnd.openxmlformats-package.relationships+xml"/>
  <Override PartName="/ppt/slides/_rels/slide29.xml.rels" ContentType="application/vnd.openxmlformats-package.relationships+xml"/>
  <Override PartName="/ppt/slides/_rels/slide31.xml.rels" ContentType="application/vnd.openxmlformats-package.relationships+xml"/>
  <Override PartName="/ppt/slides/_rels/slide61.xml.rels" ContentType="application/vnd.openxmlformats-package.relationships+xml"/>
  <Override PartName="/ppt/slides/_rels/slide24.xml.rels" ContentType="application/vnd.openxmlformats-package.relationships+xml"/>
  <Override PartName="/ppt/slides/_rels/slide28.xml.rels" ContentType="application/vnd.openxmlformats-package.relationships+xml"/>
  <Override PartName="/ppt/slides/_rels/slide23.xml.rels" ContentType="application/vnd.openxmlformats-package.relationships+xml"/>
  <Override PartName="/ppt/slides/_rels/slide26.xml.rels" ContentType="application/vnd.openxmlformats-package.relationships+xml"/>
  <Override PartName="/ppt/slides/_rels/slide48.xml.rels" ContentType="application/vnd.openxmlformats-package.relationships+xml"/>
  <Override PartName="/ppt/slides/_rels/slide21.xml.rels" ContentType="application/vnd.openxmlformats-package.relationships+xml"/>
  <Override PartName="/ppt/slides/_rels/slide46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4.xml.rels" ContentType="application/vnd.openxmlformats-package.relationships+xml"/>
  <Override PartName="/ppt/slides/_rels/slide63.xml.rels" ContentType="application/vnd.openxmlformats-package.relationships+xml"/>
  <Override PartName="/ppt/slides/_rels/slide25.xml.rels" ContentType="application/vnd.openxmlformats-package.relationships+xml"/>
  <Override PartName="/ppt/slides/_rels/slide13.xml.rels" ContentType="application/vnd.openxmlformats-package.relationships+xml"/>
  <Override PartName="/ppt/slides/_rels/slide82.xml.rels" ContentType="application/vnd.openxmlformats-package.relationships+xml"/>
  <Override PartName="/ppt/slides/_rels/slide74.xml.rels" ContentType="application/vnd.openxmlformats-package.relationships+xml"/>
  <Override PartName="/ppt/slides/_rels/slide73.xml.rels" ContentType="application/vnd.openxmlformats-package.relationships+xml"/>
  <Override PartName="/ppt/slides/_rels/slide27.xml.rels" ContentType="application/vnd.openxmlformats-package.relationships+xml"/>
  <Override PartName="/ppt/slides/_rels/slide12.xml.rels" ContentType="application/vnd.openxmlformats-package.relationships+xml"/>
  <Override PartName="/ppt/slides/_rels/slide67.xml.rels" ContentType="application/vnd.openxmlformats-package.relationships+xml"/>
  <Override PartName="/ppt/slides/_rels/slide66.xml.rels" ContentType="application/vnd.openxmlformats-package.relationships+xml"/>
  <Override PartName="/ppt/slides/_rels/slide20.xml.rels" ContentType="application/vnd.openxmlformats-package.relationships+xml"/>
  <Override PartName="/ppt/slides/_rels/slide15.xml.rels" ContentType="application/vnd.openxmlformats-package.relationships+xml"/>
  <Override PartName="/ppt/slides/_rels/slide30.xml.rels" ContentType="application/vnd.openxmlformats-package.relationships+xml"/>
  <Override PartName="/ppt/slides/_rels/slide77.xml.rels" ContentType="application/vnd.openxmlformats-package.relationships+xml"/>
  <Override PartName="/ppt/slides/_rels/slide45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6.xml.rels" ContentType="application/vnd.openxmlformats-package.relationships+xml"/>
  <Override PartName="/ppt/slides/_rels/slide22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58.xml.rels" ContentType="application/vnd.openxmlformats-package.relationships+xml"/>
  <Override PartName="/ppt/slides/_rels/slide71.xml.rels" ContentType="application/vnd.openxmlformats-package.relationships+xml"/>
  <Override PartName="/ppt/slides/_rels/slide5.xml.rels" ContentType="application/vnd.openxmlformats-package.relationships+xml"/>
  <Override PartName="/ppt/slides/_rels/slide37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81.xml.rels" ContentType="application/vnd.openxmlformats-package.relationships+xml"/>
  <Override PartName="/ppt/slides/_rels/slide43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33.xml.rels" ContentType="application/vnd.openxmlformats-package.relationships+xml"/>
  <Override PartName="/ppt/slides/_rels/slide55.xml.rels" ContentType="application/vnd.openxmlformats-package.relationships+xml"/>
  <Override PartName="/ppt/slides/_rels/slide2.xml.rels" ContentType="application/vnd.openxmlformats-package.relationships+xml"/>
  <Override PartName="/ppt/slides/_rels/slide34.xml.rels" ContentType="application/vnd.openxmlformats-package.relationships+xml"/>
  <Override PartName="/ppt/slides/_rels/slide1.xml.rels" ContentType="application/vnd.openxmlformats-package.relationships+xml"/>
  <Override PartName="/ppt/slides/slide32.xml" ContentType="application/vnd.openxmlformats-officedocument.presentationml.slide+xml"/>
  <Override PartName="/ppt/slides/slide59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80.xml" ContentType="application/vnd.openxmlformats-officedocument.presentationml.slide+xml"/>
  <Override PartName="/ppt/slides/slide30.xml" ContentType="application/vnd.openxmlformats-officedocument.presentationml.slide+xml"/>
  <Override PartName="/ppt/slides/slide21.xml" ContentType="application/vnd.openxmlformats-officedocument.presentationml.slide+xml"/>
  <Override PartName="/ppt/slides/slide45.xml" ContentType="application/vnd.openxmlformats-officedocument.presentationml.slide+xml"/>
  <Override PartName="/ppt/slides/slide20.xml" ContentType="application/vnd.openxmlformats-officedocument.presentationml.slide+xml"/>
  <Override PartName="/ppt/slides/slide57.xml" ContentType="application/vnd.openxmlformats-officedocument.presentationml.slide+xml"/>
  <Override PartName="/ppt/slides/slide4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52.xml" ContentType="application/vnd.openxmlformats-officedocument.presentationml.slide+xml"/>
  <Override PartName="/ppt/slides/slide23.xml" ContentType="application/vnd.openxmlformats-officedocument.presentationml.slide+xml"/>
  <Override PartName="/ppt/slides/slide26.xml" ContentType="application/vnd.openxmlformats-officedocument.presentationml.slide+xml"/>
  <Override PartName="/ppt/slides/slide67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62.xml" ContentType="application/vnd.openxmlformats-officedocument.presentationml.slide+xml"/>
  <Override PartName="/ppt/slides/slide11.xml" ContentType="application/vnd.openxmlformats-officedocument.presentationml.slide+xml"/>
  <Override PartName="/ppt/slides/slide53.xml" ContentType="application/vnd.openxmlformats-officedocument.presentationml.slide+xml"/>
  <Override PartName="/ppt/slides/slide28.xml" ContentType="application/vnd.openxmlformats-officedocument.presentationml.slide+xml"/>
  <Override PartName="/ppt/slides/slide10.xml" ContentType="application/vnd.openxmlformats-officedocument.presentationml.slide+xml"/>
  <Override PartName="/ppt/slides/slide65.xml" ContentType="application/vnd.openxmlformats-officedocument.presentationml.slide+xml"/>
  <Override PartName="/ppt/slides/slide60.xml" ContentType="application/vnd.openxmlformats-officedocument.presentationml.slide+xml"/>
  <Override PartName="/ppt/slides/slide22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3.xml" ContentType="application/vnd.openxmlformats-officedocument.presentationml.slide+xml"/>
  <Override PartName="/ppt/slides/slide34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78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22.jpeg" ContentType="image/jpeg"/>
  <Override PartName="/ppt/media/image21.jpeg" ContentType="image/jpeg"/>
  <Override PartName="/ppt/media/image19.jpeg" ContentType="image/jpeg"/>
  <Override PartName="/ppt/media/image18.jpeg" ContentType="image/jpeg"/>
  <Override PartName="/ppt/media/image17.jpeg" ContentType="image/jpeg"/>
  <Override PartName="/ppt/media/image16.jpeg" ContentType="image/jpeg"/>
  <Override PartName="/ppt/media/image15.jpeg" ContentType="image/jpeg"/>
  <Override PartName="/ppt/media/image11.jpeg" ContentType="image/jpeg"/>
  <Override PartName="/ppt/media/image8.jpeg" ContentType="image/jpeg"/>
  <Override PartName="/ppt/media/image6.png" ContentType="image/png"/>
  <Override PartName="/ppt/media/image10.jpeg" ContentType="image/jpeg"/>
  <Override PartName="/ppt/media/image5.png" ContentType="image/png"/>
  <Override PartName="/ppt/media/image4.png" ContentType="image/png"/>
  <Override PartName="/ppt/media/image7.png" ContentType="image/png"/>
  <Override PartName="/ppt/media/image13.jpeg" ContentType="image/jpeg"/>
  <Override PartName="/ppt/media/image20.jpeg" ContentType="image/jpeg"/>
  <Override PartName="/ppt/media/image12.jpeg" ContentType="image/jpeg"/>
  <Override PartName="/ppt/media/image3.png" ContentType="image/png"/>
  <Override PartName="/ppt/media/image9.jpeg" ContentType="image/jpeg"/>
  <Override PartName="/ppt/media/image2.png" ContentType="image/png"/>
  <Override PartName="/ppt/media/image14.jpeg" ContentType="image/jpeg"/>
  <Override PartName="/ppt/media/image1.png" ContentType="image/png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63" Type="http://schemas.openxmlformats.org/officeDocument/2006/relationships/slide" Target="slides/slide59.xml"/><Relationship Id="rId64" Type="http://schemas.openxmlformats.org/officeDocument/2006/relationships/slide" Target="slides/slide60.xml"/><Relationship Id="rId65" Type="http://schemas.openxmlformats.org/officeDocument/2006/relationships/slide" Target="slides/slide61.xml"/><Relationship Id="rId66" Type="http://schemas.openxmlformats.org/officeDocument/2006/relationships/slide" Target="slides/slide62.xml"/><Relationship Id="rId67" Type="http://schemas.openxmlformats.org/officeDocument/2006/relationships/slide" Target="slides/slide63.xml"/><Relationship Id="rId68" Type="http://schemas.openxmlformats.org/officeDocument/2006/relationships/slide" Target="slides/slide64.xml"/><Relationship Id="rId69" Type="http://schemas.openxmlformats.org/officeDocument/2006/relationships/slide" Target="slides/slide65.xml"/><Relationship Id="rId70" Type="http://schemas.openxmlformats.org/officeDocument/2006/relationships/slide" Target="slides/slide66.xml"/><Relationship Id="rId71" Type="http://schemas.openxmlformats.org/officeDocument/2006/relationships/slide" Target="slides/slide67.xml"/><Relationship Id="rId72" Type="http://schemas.openxmlformats.org/officeDocument/2006/relationships/slide" Target="slides/slide68.xml"/><Relationship Id="rId73" Type="http://schemas.openxmlformats.org/officeDocument/2006/relationships/slide" Target="slides/slide69.xml"/><Relationship Id="rId74" Type="http://schemas.openxmlformats.org/officeDocument/2006/relationships/slide" Target="slides/slide70.xml"/><Relationship Id="rId75" Type="http://schemas.openxmlformats.org/officeDocument/2006/relationships/slide" Target="slides/slide71.xml"/><Relationship Id="rId76" Type="http://schemas.openxmlformats.org/officeDocument/2006/relationships/slide" Target="slides/slide72.xml"/><Relationship Id="rId77" Type="http://schemas.openxmlformats.org/officeDocument/2006/relationships/slide" Target="slides/slide73.xml"/><Relationship Id="rId78" Type="http://schemas.openxmlformats.org/officeDocument/2006/relationships/slide" Target="slides/slide74.xml"/><Relationship Id="rId79" Type="http://schemas.openxmlformats.org/officeDocument/2006/relationships/slide" Target="slides/slide75.xml"/><Relationship Id="rId80" Type="http://schemas.openxmlformats.org/officeDocument/2006/relationships/slide" Target="slides/slide76.xml"/><Relationship Id="rId81" Type="http://schemas.openxmlformats.org/officeDocument/2006/relationships/slide" Target="slides/slide77.xml"/><Relationship Id="rId82" Type="http://schemas.openxmlformats.org/officeDocument/2006/relationships/slide" Target="slides/slide78.xml"/><Relationship Id="rId83" Type="http://schemas.openxmlformats.org/officeDocument/2006/relationships/slide" Target="slides/slide79.xml"/><Relationship Id="rId84" Type="http://schemas.openxmlformats.org/officeDocument/2006/relationships/slide" Target="slides/slide80.xml"/><Relationship Id="rId85" Type="http://schemas.openxmlformats.org/officeDocument/2006/relationships/slide" Target="slides/slide81.xml"/><Relationship Id="rId86" Type="http://schemas.openxmlformats.org/officeDocument/2006/relationships/slide" Target="slides/slide82.xml"/><Relationship Id="rId87" Type="http://schemas.openxmlformats.org/officeDocument/2006/relationships/slide" Target="slides/slide83.xml"/><Relationship Id="rId88" Type="http://schemas.openxmlformats.org/officeDocument/2006/relationships/slide" Target="slides/slide84.xml"/><Relationship Id="rId89" Type="http://schemas.openxmlformats.org/officeDocument/2006/relationships/slide" Target="slides/slide85.xml"/><Relationship Id="rId90" Type="http://schemas.openxmlformats.org/officeDocument/2006/relationships/slide" Target="slides/slide8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4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0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06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5499000" y="3600360"/>
            <a:ext cx="3643920" cy="2738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latin typeface="Arial"/>
              </a:rPr>
              <a:t>The Immune System: Innate &amp; Adaptive Body Defenses</a:t>
            </a:r>
            <a:endParaRPr/>
          </a:p>
        </p:txBody>
      </p:sp>
      <p:pic>
        <p:nvPicPr>
          <p:cNvPr id="109" name="Pictur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97920" cy="6856920"/>
          </a:xfrm>
          <a:prstGeom prst="rect">
            <a:avLst/>
          </a:prstGeom>
          <a:ln w="9360">
            <a:noFill/>
          </a:ln>
        </p:spPr>
      </p:pic>
      <p:sp>
        <p:nvSpPr>
          <p:cNvPr id="110" name="CustomShape 2"/>
          <p:cNvSpPr/>
          <p:nvPr/>
        </p:nvSpPr>
        <p:spPr>
          <a:xfrm>
            <a:off x="685800" y="2130480"/>
            <a:ext cx="7771320" cy="1468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16</a:t>
            </a:r>
            <a:endParaRPr/>
          </a:p>
        </p:txBody>
      </p:sp>
      <p:sp>
        <p:nvSpPr>
          <p:cNvPr id="111" name="CustomShape 3"/>
          <p:cNvSpPr/>
          <p:nvPr/>
        </p:nvSpPr>
        <p:spPr>
          <a:xfrm>
            <a:off x="5499000" y="1343880"/>
            <a:ext cx="3643920" cy="173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n-US" sz="5400" u="sng">
                <a:solidFill>
                  <a:srgbClr val="000000"/>
                </a:solidFill>
                <a:latin typeface="Calibri"/>
              </a:rPr>
              <a:t>Chapter 21 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Phagocytes: Macrophages</a:t>
            </a:r>
            <a:endParaRPr/>
          </a:p>
        </p:txBody>
      </p:sp>
      <p:sp>
        <p:nvSpPr>
          <p:cNvPr id="135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Macrophages develop from monocytes to become the chief phagocytic cells</a:t>
            </a:r>
            <a:endParaRPr/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Free macrophages wander through tissue spaces</a:t>
            </a:r>
            <a:endParaRPr/>
          </a:p>
          <a:p>
            <a:pPr lvl="3">
              <a:lnSpc>
                <a:spcPct val="90000"/>
              </a:lnSpc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E.g., alveolar macrophages</a:t>
            </a:r>
            <a:endParaRPr/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Fixed macrophages are permanent residents of some organs</a:t>
            </a:r>
            <a:endParaRPr/>
          </a:p>
          <a:p>
            <a:pPr lvl="3">
              <a:lnSpc>
                <a:spcPct val="90000"/>
              </a:lnSpc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E.g., Kupffer cells (liver) and microglia (brain)</a:t>
            </a:r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Phagocytes: Neutrophils</a:t>
            </a:r>
            <a:endParaRPr/>
          </a:p>
        </p:txBody>
      </p:sp>
      <p:sp>
        <p:nvSpPr>
          <p:cNvPr id="137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Neutrophils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Become phagocytic on encountering infectious material in tissues</a:t>
            </a:r>
            <a:endParaRPr/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Mechanism of Phagocytosis</a:t>
            </a:r>
            <a:endParaRPr/>
          </a:p>
        </p:txBody>
      </p:sp>
      <p:sp>
        <p:nvSpPr>
          <p:cNvPr id="139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Step 1: Adherence of phagocyte to pathogen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Facilitated by opsonization—coating of pathogen by complement proteins or antibodies</a:t>
            </a:r>
            <a:endParaRPr/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8067600" y="6581880"/>
            <a:ext cx="1072080" cy="27216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21.2a</a:t>
            </a:r>
            <a:endParaRPr/>
          </a:p>
        </p:txBody>
      </p:sp>
      <p:pic>
        <p:nvPicPr>
          <p:cNvPr id="141" name="Picture 11" descr=""/>
          <p:cNvPicPr/>
          <p:nvPr/>
        </p:nvPicPr>
        <p:blipFill>
          <a:blip r:embed="rId1"/>
          <a:srcRect l="0" t="0" r="53680" b="26413"/>
          <a:stretch>
            <a:fillRect/>
          </a:stretch>
        </p:blipFill>
        <p:spPr>
          <a:xfrm>
            <a:off x="1787400" y="307800"/>
            <a:ext cx="5631480" cy="4875840"/>
          </a:xfrm>
          <a:prstGeom prst="rect">
            <a:avLst/>
          </a:prstGeom>
          <a:ln w="9360">
            <a:noFill/>
          </a:ln>
        </p:spPr>
      </p:pic>
      <p:sp>
        <p:nvSpPr>
          <p:cNvPr id="142" name="CustomShape 2"/>
          <p:cNvSpPr/>
          <p:nvPr/>
        </p:nvSpPr>
        <p:spPr>
          <a:xfrm>
            <a:off x="1991520" y="5261040"/>
            <a:ext cx="5425920" cy="1096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r>
              <a:rPr lang="en-US">
                <a:solidFill>
                  <a:srgbClr val="231f20"/>
                </a:solidFill>
                <a:latin typeface="Arial Black"/>
              </a:rPr>
              <a:t>(a) A macrophage (purple) uses its cytoplasmic</a:t>
            </a:r>
            <a:endParaRPr/>
          </a:p>
          <a:p>
            <a:r>
              <a:rPr lang="en-US">
                <a:solidFill>
                  <a:srgbClr val="231f20"/>
                </a:solidFill>
                <a:latin typeface="Arial Black"/>
              </a:rPr>
              <a:t>extensions to pull spherical bacteria (green) 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toward it. </a:t>
            </a:r>
            <a:r>
              <a:rPr b="1" lang="en-US">
                <a:solidFill>
                  <a:srgbClr val="231f20"/>
                </a:solidFill>
                <a:latin typeface="Arial"/>
              </a:rPr>
              <a:t>Scanning electron micrograph (1750x).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43" name="CustomShape 3"/>
          <p:cNvSpPr/>
          <p:nvPr/>
        </p:nvSpPr>
        <p:spPr>
          <a:xfrm>
            <a:off x="1889280" y="568440"/>
            <a:ext cx="1726200" cy="273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Innate defenses</a:t>
            </a:r>
            <a:endParaRPr/>
          </a:p>
        </p:txBody>
      </p:sp>
      <p:sp>
        <p:nvSpPr>
          <p:cNvPr id="144" name="CustomShape 4"/>
          <p:cNvSpPr/>
          <p:nvPr/>
        </p:nvSpPr>
        <p:spPr>
          <a:xfrm>
            <a:off x="4199040" y="568440"/>
            <a:ext cx="1878480" cy="273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Internal defenses</a:t>
            </a:r>
            <a:endParaRPr/>
          </a:p>
        </p:txBody>
      </p:sp>
      <p:sp>
        <p:nvSpPr>
          <p:cNvPr id="145" name="Line 5"/>
          <p:cNvSpPr/>
          <p:nvPr/>
        </p:nvSpPr>
        <p:spPr>
          <a:xfrm>
            <a:off x="3690720" y="715680"/>
            <a:ext cx="285840" cy="180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146" name="CustomShape 6"/>
          <p:cNvSpPr/>
          <p:nvPr/>
        </p:nvSpPr>
        <p:spPr>
          <a:xfrm>
            <a:off x="3943440" y="658800"/>
            <a:ext cx="164160" cy="1069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8058240" y="6581880"/>
            <a:ext cx="1081080" cy="27216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21.2b</a:t>
            </a:r>
            <a:endParaRPr/>
          </a:p>
        </p:txBody>
      </p:sp>
      <p:pic>
        <p:nvPicPr>
          <p:cNvPr id="148" name="Picture 1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5760" y="493560"/>
            <a:ext cx="8229960" cy="5868000"/>
          </a:xfrm>
          <a:prstGeom prst="rect">
            <a:avLst/>
          </a:prstGeom>
          <a:ln w="9360">
            <a:noFill/>
          </a:ln>
        </p:spPr>
      </p:pic>
      <p:sp>
        <p:nvSpPr>
          <p:cNvPr id="149" name="Line 2"/>
          <p:cNvSpPr/>
          <p:nvPr/>
        </p:nvSpPr>
        <p:spPr>
          <a:xfrm>
            <a:off x="2668320" y="2535120"/>
            <a:ext cx="1800" cy="13968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150" name="Line 3"/>
          <p:cNvSpPr/>
          <p:nvPr/>
        </p:nvSpPr>
        <p:spPr>
          <a:xfrm flipH="1">
            <a:off x="2678040" y="3641400"/>
            <a:ext cx="676080" cy="1800"/>
          </a:xfrm>
          <a:prstGeom prst="line">
            <a:avLst/>
          </a:prstGeom>
          <a:ln w="15840">
            <a:solidFill>
              <a:srgbClr val="231f20"/>
            </a:solidFill>
            <a:round/>
          </a:ln>
        </p:spPr>
      </p:sp>
      <p:sp>
        <p:nvSpPr>
          <p:cNvPr id="151" name="Line 4"/>
          <p:cNvSpPr/>
          <p:nvPr/>
        </p:nvSpPr>
        <p:spPr>
          <a:xfrm flipV="1">
            <a:off x="5283000" y="500040"/>
            <a:ext cx="1440" cy="628560"/>
          </a:xfrm>
          <a:prstGeom prst="line">
            <a:avLst/>
          </a:prstGeom>
          <a:ln w="15840">
            <a:solidFill>
              <a:srgbClr val="0092c8"/>
            </a:solidFill>
            <a:round/>
          </a:ln>
        </p:spPr>
      </p:sp>
      <p:sp>
        <p:nvSpPr>
          <p:cNvPr id="152" name="Line 5"/>
          <p:cNvSpPr/>
          <p:nvPr/>
        </p:nvSpPr>
        <p:spPr>
          <a:xfrm flipH="1">
            <a:off x="4059000" y="725400"/>
            <a:ext cx="1198800" cy="7596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</p:sp>
      <p:sp>
        <p:nvSpPr>
          <p:cNvPr id="153" name="Line 6"/>
          <p:cNvSpPr/>
          <p:nvPr/>
        </p:nvSpPr>
        <p:spPr>
          <a:xfrm flipH="1">
            <a:off x="2665080" y="1566720"/>
            <a:ext cx="2633760" cy="144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</p:sp>
      <p:sp>
        <p:nvSpPr>
          <p:cNvPr id="154" name="Line 7"/>
          <p:cNvSpPr/>
          <p:nvPr/>
        </p:nvSpPr>
        <p:spPr>
          <a:xfrm flipH="1">
            <a:off x="3929040" y="2973240"/>
            <a:ext cx="1369800" cy="37152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</p:sp>
      <p:sp>
        <p:nvSpPr>
          <p:cNvPr id="155" name="Line 8"/>
          <p:cNvSpPr/>
          <p:nvPr/>
        </p:nvSpPr>
        <p:spPr>
          <a:xfrm flipH="1">
            <a:off x="3535200" y="5613120"/>
            <a:ext cx="1763640" cy="180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</p:sp>
      <p:sp>
        <p:nvSpPr>
          <p:cNvPr id="156" name="Line 9"/>
          <p:cNvSpPr/>
          <p:nvPr/>
        </p:nvSpPr>
        <p:spPr>
          <a:xfrm flipH="1">
            <a:off x="4357440" y="4238280"/>
            <a:ext cx="941400" cy="219240"/>
          </a:xfrm>
          <a:prstGeom prst="line">
            <a:avLst/>
          </a:prstGeom>
          <a:ln w="25560">
            <a:solidFill>
              <a:srgbClr val="ffffff"/>
            </a:solidFill>
            <a:round/>
          </a:ln>
        </p:spPr>
      </p:sp>
      <p:sp>
        <p:nvSpPr>
          <p:cNvPr id="157" name="Line 10"/>
          <p:cNvSpPr/>
          <p:nvPr/>
        </p:nvSpPr>
        <p:spPr>
          <a:xfrm flipH="1">
            <a:off x="4059000" y="725400"/>
            <a:ext cx="1224000" cy="75960"/>
          </a:xfrm>
          <a:prstGeom prst="line">
            <a:avLst/>
          </a:prstGeom>
          <a:ln w="15840">
            <a:solidFill>
              <a:srgbClr val="0092c8"/>
            </a:solidFill>
            <a:round/>
          </a:ln>
        </p:spPr>
      </p:sp>
      <p:sp>
        <p:nvSpPr>
          <p:cNvPr id="158" name="CustomShape 11"/>
          <p:cNvSpPr/>
          <p:nvPr/>
        </p:nvSpPr>
        <p:spPr>
          <a:xfrm>
            <a:off x="4027320" y="770040"/>
            <a:ext cx="59400" cy="59400"/>
          </a:xfrm>
          <a:prstGeom prst="rect">
            <a:avLst/>
          </a:prstGeom>
          <a:solidFill>
            <a:srgbClr val="0092c8"/>
          </a:solidFill>
          <a:ln w="9360">
            <a:noFill/>
          </a:ln>
        </p:spPr>
      </p:sp>
      <p:sp>
        <p:nvSpPr>
          <p:cNvPr id="159" name="Line 12"/>
          <p:cNvSpPr/>
          <p:nvPr/>
        </p:nvSpPr>
        <p:spPr>
          <a:xfrm flipV="1">
            <a:off x="5283000" y="1363320"/>
            <a:ext cx="1440" cy="1051200"/>
          </a:xfrm>
          <a:prstGeom prst="line">
            <a:avLst/>
          </a:prstGeom>
          <a:ln w="15840">
            <a:solidFill>
              <a:srgbClr val="0092c8"/>
            </a:solidFill>
            <a:round/>
          </a:ln>
        </p:spPr>
      </p:sp>
      <p:sp>
        <p:nvSpPr>
          <p:cNvPr id="160" name="Line 13"/>
          <p:cNvSpPr/>
          <p:nvPr/>
        </p:nvSpPr>
        <p:spPr>
          <a:xfrm flipH="1">
            <a:off x="2665080" y="1566720"/>
            <a:ext cx="2617920" cy="1440"/>
          </a:xfrm>
          <a:prstGeom prst="line">
            <a:avLst/>
          </a:prstGeom>
          <a:ln w="15840">
            <a:solidFill>
              <a:srgbClr val="0092c8"/>
            </a:solidFill>
            <a:round/>
          </a:ln>
        </p:spPr>
      </p:sp>
      <p:sp>
        <p:nvSpPr>
          <p:cNvPr id="161" name="CustomShape 14"/>
          <p:cNvSpPr/>
          <p:nvPr/>
        </p:nvSpPr>
        <p:spPr>
          <a:xfrm>
            <a:off x="2633760" y="1538280"/>
            <a:ext cx="62280" cy="59400"/>
          </a:xfrm>
          <a:prstGeom prst="rect">
            <a:avLst/>
          </a:prstGeom>
          <a:solidFill>
            <a:srgbClr val="0092c8"/>
          </a:solidFill>
          <a:ln w="9360">
            <a:noFill/>
          </a:ln>
        </p:spPr>
      </p:sp>
      <p:sp>
        <p:nvSpPr>
          <p:cNvPr id="162" name="Line 15"/>
          <p:cNvSpPr/>
          <p:nvPr/>
        </p:nvSpPr>
        <p:spPr>
          <a:xfrm flipV="1">
            <a:off x="5283000" y="2681280"/>
            <a:ext cx="1440" cy="826920"/>
          </a:xfrm>
          <a:prstGeom prst="line">
            <a:avLst/>
          </a:prstGeom>
          <a:ln w="15840">
            <a:solidFill>
              <a:srgbClr val="0092c8"/>
            </a:solidFill>
            <a:round/>
          </a:ln>
        </p:spPr>
      </p:sp>
      <p:sp>
        <p:nvSpPr>
          <p:cNvPr id="163" name="Line 16"/>
          <p:cNvSpPr/>
          <p:nvPr/>
        </p:nvSpPr>
        <p:spPr>
          <a:xfrm flipH="1">
            <a:off x="3909960" y="2979720"/>
            <a:ext cx="1373040" cy="371160"/>
          </a:xfrm>
          <a:prstGeom prst="line">
            <a:avLst/>
          </a:prstGeom>
          <a:ln w="15840">
            <a:solidFill>
              <a:srgbClr val="0092c8"/>
            </a:solidFill>
            <a:round/>
          </a:ln>
        </p:spPr>
      </p:sp>
      <p:sp>
        <p:nvSpPr>
          <p:cNvPr id="164" name="CustomShape 17"/>
          <p:cNvSpPr/>
          <p:nvPr/>
        </p:nvSpPr>
        <p:spPr>
          <a:xfrm>
            <a:off x="3897360" y="3313080"/>
            <a:ext cx="59400" cy="62280"/>
          </a:xfrm>
          <a:prstGeom prst="rect">
            <a:avLst/>
          </a:prstGeom>
          <a:solidFill>
            <a:srgbClr val="0092c8"/>
          </a:solidFill>
          <a:ln w="9360">
            <a:noFill/>
          </a:ln>
        </p:spPr>
      </p:sp>
      <p:sp>
        <p:nvSpPr>
          <p:cNvPr id="165" name="Line 18"/>
          <p:cNvSpPr/>
          <p:nvPr/>
        </p:nvSpPr>
        <p:spPr>
          <a:xfrm flipV="1">
            <a:off x="5283000" y="5238720"/>
            <a:ext cx="1440" cy="834840"/>
          </a:xfrm>
          <a:prstGeom prst="line">
            <a:avLst/>
          </a:prstGeom>
          <a:ln w="15840">
            <a:solidFill>
              <a:srgbClr val="0092c8"/>
            </a:solidFill>
            <a:round/>
          </a:ln>
        </p:spPr>
      </p:sp>
      <p:sp>
        <p:nvSpPr>
          <p:cNvPr id="166" name="Line 19"/>
          <p:cNvSpPr/>
          <p:nvPr/>
        </p:nvSpPr>
        <p:spPr>
          <a:xfrm flipH="1">
            <a:off x="3535200" y="5613120"/>
            <a:ext cx="1747800" cy="1800"/>
          </a:xfrm>
          <a:prstGeom prst="line">
            <a:avLst/>
          </a:prstGeom>
          <a:ln w="15840">
            <a:solidFill>
              <a:srgbClr val="0092c8"/>
            </a:solidFill>
            <a:round/>
          </a:ln>
        </p:spPr>
      </p:sp>
      <p:sp>
        <p:nvSpPr>
          <p:cNvPr id="167" name="CustomShape 20"/>
          <p:cNvSpPr/>
          <p:nvPr/>
        </p:nvSpPr>
        <p:spPr>
          <a:xfrm>
            <a:off x="3503520" y="5581800"/>
            <a:ext cx="59400" cy="59400"/>
          </a:xfrm>
          <a:prstGeom prst="rect">
            <a:avLst/>
          </a:prstGeom>
          <a:solidFill>
            <a:srgbClr val="0092c8"/>
          </a:solidFill>
          <a:ln w="9360">
            <a:noFill/>
          </a:ln>
        </p:spPr>
      </p:sp>
      <p:sp>
        <p:nvSpPr>
          <p:cNvPr id="168" name="Line 21"/>
          <p:cNvSpPr/>
          <p:nvPr/>
        </p:nvSpPr>
        <p:spPr>
          <a:xfrm flipV="1">
            <a:off x="5283000" y="3946320"/>
            <a:ext cx="1440" cy="878040"/>
          </a:xfrm>
          <a:prstGeom prst="line">
            <a:avLst/>
          </a:prstGeom>
          <a:ln w="15840">
            <a:solidFill>
              <a:srgbClr val="0092c8"/>
            </a:solidFill>
            <a:round/>
          </a:ln>
        </p:spPr>
      </p:sp>
      <p:sp>
        <p:nvSpPr>
          <p:cNvPr id="169" name="Line 22"/>
          <p:cNvSpPr/>
          <p:nvPr/>
        </p:nvSpPr>
        <p:spPr>
          <a:xfrm flipH="1">
            <a:off x="4357440" y="4241520"/>
            <a:ext cx="925560" cy="216000"/>
          </a:xfrm>
          <a:prstGeom prst="line">
            <a:avLst/>
          </a:prstGeom>
          <a:ln w="15840">
            <a:solidFill>
              <a:srgbClr val="0092c8"/>
            </a:solidFill>
            <a:round/>
          </a:ln>
        </p:spPr>
      </p:sp>
      <p:sp>
        <p:nvSpPr>
          <p:cNvPr id="170" name="CustomShape 23"/>
          <p:cNvSpPr/>
          <p:nvPr/>
        </p:nvSpPr>
        <p:spPr>
          <a:xfrm>
            <a:off x="4329000" y="4429080"/>
            <a:ext cx="59400" cy="59400"/>
          </a:xfrm>
          <a:prstGeom prst="rect">
            <a:avLst/>
          </a:prstGeom>
          <a:solidFill>
            <a:srgbClr val="0092c8"/>
          </a:solidFill>
          <a:ln w="9360">
            <a:noFill/>
          </a:ln>
        </p:spPr>
      </p:sp>
      <p:sp>
        <p:nvSpPr>
          <p:cNvPr id="171" name="CustomShape 24"/>
          <p:cNvSpPr/>
          <p:nvPr/>
        </p:nvSpPr>
        <p:spPr>
          <a:xfrm>
            <a:off x="3583080" y="1827360"/>
            <a:ext cx="363960" cy="271800"/>
          </a:xfrm>
          <a:prstGeom prst="rect">
            <a:avLst/>
          </a:prstGeom>
          <a:noFill/>
          <a:ln w="15840">
            <a:solidFill>
              <a:srgbClr val="231f20"/>
            </a:solidFill>
            <a:round/>
          </a:ln>
        </p:spPr>
      </p:sp>
      <p:sp>
        <p:nvSpPr>
          <p:cNvPr id="172" name="CustomShape 25"/>
          <p:cNvSpPr/>
          <p:nvPr/>
        </p:nvSpPr>
        <p:spPr>
          <a:xfrm>
            <a:off x="2165040" y="2314440"/>
            <a:ext cx="936000" cy="227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Lysosome</a:t>
            </a:r>
            <a:endParaRPr/>
          </a:p>
        </p:txBody>
      </p:sp>
      <p:sp>
        <p:nvSpPr>
          <p:cNvPr id="173" name="CustomShape 26"/>
          <p:cNvSpPr/>
          <p:nvPr/>
        </p:nvSpPr>
        <p:spPr>
          <a:xfrm>
            <a:off x="3981600" y="1714680"/>
            <a:ext cx="1078560" cy="684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Phagosome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(phagocytic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vesicle)</a:t>
            </a:r>
            <a:endParaRPr/>
          </a:p>
        </p:txBody>
      </p:sp>
      <p:sp>
        <p:nvSpPr>
          <p:cNvPr id="174" name="CustomShape 27"/>
          <p:cNvSpPr/>
          <p:nvPr/>
        </p:nvSpPr>
        <p:spPr>
          <a:xfrm>
            <a:off x="2218320" y="3540240"/>
            <a:ext cx="901080" cy="684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Acid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hydrolase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enzymes</a:t>
            </a:r>
            <a:endParaRPr/>
          </a:p>
        </p:txBody>
      </p:sp>
      <p:sp>
        <p:nvSpPr>
          <p:cNvPr id="175" name="CustomShape 28"/>
          <p:cNvSpPr/>
          <p:nvPr/>
        </p:nvSpPr>
        <p:spPr>
          <a:xfrm>
            <a:off x="1907640" y="6111720"/>
            <a:ext cx="2595600" cy="227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500">
                <a:solidFill>
                  <a:srgbClr val="231f20"/>
                </a:solidFill>
                <a:latin typeface="Arial Black"/>
              </a:rPr>
              <a:t>(b) Events of phagocytosis.</a:t>
            </a:r>
            <a:endParaRPr/>
          </a:p>
        </p:txBody>
      </p:sp>
      <p:sp>
        <p:nvSpPr>
          <p:cNvPr id="176" name="CustomShape 29"/>
          <p:cNvSpPr/>
          <p:nvPr/>
        </p:nvSpPr>
        <p:spPr>
          <a:xfrm>
            <a:off x="5410080" y="515880"/>
            <a:ext cx="243360" cy="2433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177" name="CustomShape 30"/>
          <p:cNvSpPr/>
          <p:nvPr/>
        </p:nvSpPr>
        <p:spPr>
          <a:xfrm>
            <a:off x="5410080" y="515880"/>
            <a:ext cx="243360" cy="243360"/>
          </a:xfrm>
          <a:prstGeom prst="rect">
            <a:avLst/>
          </a:prstGeom>
          <a:noFill/>
          <a:ln w="15840">
            <a:solidFill>
              <a:srgbClr val="0092c8"/>
            </a:solidFill>
            <a:round/>
          </a:ln>
        </p:spPr>
      </p:sp>
      <p:sp>
        <p:nvSpPr>
          <p:cNvPr id="178" name="CustomShape 31"/>
          <p:cNvSpPr/>
          <p:nvPr/>
        </p:nvSpPr>
        <p:spPr>
          <a:xfrm>
            <a:off x="5463720" y="506520"/>
            <a:ext cx="132840" cy="227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0092c8"/>
                </a:solidFill>
                <a:latin typeface="Arial Black"/>
              </a:rPr>
              <a:t>1</a:t>
            </a:r>
            <a:endParaRPr/>
          </a:p>
        </p:txBody>
      </p:sp>
      <p:sp>
        <p:nvSpPr>
          <p:cNvPr id="179" name="CustomShape 32"/>
          <p:cNvSpPr/>
          <p:nvPr/>
        </p:nvSpPr>
        <p:spPr>
          <a:xfrm>
            <a:off x="5399640" y="536400"/>
            <a:ext cx="1885680" cy="684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0092c8"/>
                </a:solidFill>
                <a:latin typeface="Arial"/>
              </a:rPr>
              <a:t>      </a:t>
            </a:r>
            <a:r>
              <a:rPr b="1" lang="en-US" sz="1500">
                <a:solidFill>
                  <a:srgbClr val="0092c8"/>
                </a:solidFill>
                <a:latin typeface="Arial"/>
              </a:rPr>
              <a:t>Phagocyte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0092c8"/>
                </a:solidFill>
                <a:latin typeface="Arial"/>
              </a:rPr>
              <a:t>adheres to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0092c8"/>
                </a:solidFill>
                <a:latin typeface="Arial"/>
              </a:rPr>
              <a:t>pathogens or debris.</a:t>
            </a:r>
            <a:endParaRPr/>
          </a:p>
        </p:txBody>
      </p:sp>
      <p:sp>
        <p:nvSpPr>
          <p:cNvPr id="180" name="CustomShape 33"/>
          <p:cNvSpPr/>
          <p:nvPr/>
        </p:nvSpPr>
        <p:spPr>
          <a:xfrm>
            <a:off x="5410080" y="1363680"/>
            <a:ext cx="243360" cy="2433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181" name="CustomShape 34"/>
          <p:cNvSpPr/>
          <p:nvPr/>
        </p:nvSpPr>
        <p:spPr>
          <a:xfrm>
            <a:off x="5410080" y="1363680"/>
            <a:ext cx="243360" cy="243360"/>
          </a:xfrm>
          <a:prstGeom prst="rect">
            <a:avLst/>
          </a:prstGeom>
          <a:noFill/>
          <a:ln w="15840">
            <a:solidFill>
              <a:srgbClr val="0092c8"/>
            </a:solidFill>
            <a:round/>
          </a:ln>
        </p:spPr>
      </p:sp>
      <p:sp>
        <p:nvSpPr>
          <p:cNvPr id="182" name="CustomShape 35"/>
          <p:cNvSpPr/>
          <p:nvPr/>
        </p:nvSpPr>
        <p:spPr>
          <a:xfrm>
            <a:off x="5463720" y="1353960"/>
            <a:ext cx="132840" cy="227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0092c8"/>
                </a:solidFill>
                <a:latin typeface="Arial Black"/>
              </a:rPr>
              <a:t>2</a:t>
            </a:r>
            <a:endParaRPr/>
          </a:p>
        </p:txBody>
      </p:sp>
      <p:sp>
        <p:nvSpPr>
          <p:cNvPr id="183" name="CustomShape 36"/>
          <p:cNvSpPr/>
          <p:nvPr/>
        </p:nvSpPr>
        <p:spPr>
          <a:xfrm>
            <a:off x="5396400" y="1384200"/>
            <a:ext cx="1952640" cy="1140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0092c8"/>
                </a:solidFill>
                <a:latin typeface="Arial"/>
              </a:rPr>
              <a:t>      </a:t>
            </a:r>
            <a:r>
              <a:rPr b="1" lang="en-US" sz="1500">
                <a:solidFill>
                  <a:srgbClr val="0092c8"/>
                </a:solidFill>
                <a:latin typeface="Arial"/>
              </a:rPr>
              <a:t>Phagocyte forms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0092c8"/>
                </a:solidFill>
                <a:latin typeface="Arial"/>
              </a:rPr>
              <a:t>pseudopods that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0092c8"/>
                </a:solidFill>
                <a:latin typeface="Arial"/>
              </a:rPr>
              <a:t>eventually engulf the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0092c8"/>
                </a:solidFill>
                <a:latin typeface="Arial"/>
              </a:rPr>
              <a:t>particles forming a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0092c8"/>
                </a:solidFill>
                <a:latin typeface="Arial"/>
              </a:rPr>
              <a:t>phagosome.</a:t>
            </a:r>
            <a:endParaRPr/>
          </a:p>
        </p:txBody>
      </p:sp>
      <p:sp>
        <p:nvSpPr>
          <p:cNvPr id="184" name="CustomShape 37"/>
          <p:cNvSpPr/>
          <p:nvPr/>
        </p:nvSpPr>
        <p:spPr>
          <a:xfrm>
            <a:off x="5410080" y="2668680"/>
            <a:ext cx="243360" cy="2433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185" name="CustomShape 38"/>
          <p:cNvSpPr/>
          <p:nvPr/>
        </p:nvSpPr>
        <p:spPr>
          <a:xfrm>
            <a:off x="5410080" y="2668680"/>
            <a:ext cx="243360" cy="243360"/>
          </a:xfrm>
          <a:prstGeom prst="rect">
            <a:avLst/>
          </a:prstGeom>
          <a:noFill/>
          <a:ln w="15840">
            <a:solidFill>
              <a:srgbClr val="0092c8"/>
            </a:solidFill>
            <a:round/>
          </a:ln>
        </p:spPr>
      </p:sp>
      <p:sp>
        <p:nvSpPr>
          <p:cNvPr id="186" name="CustomShape 39"/>
          <p:cNvSpPr/>
          <p:nvPr/>
        </p:nvSpPr>
        <p:spPr>
          <a:xfrm>
            <a:off x="5463720" y="2662200"/>
            <a:ext cx="132840" cy="227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0092c8"/>
                </a:solidFill>
                <a:latin typeface="Arial Black"/>
              </a:rPr>
              <a:t>3</a:t>
            </a:r>
            <a:endParaRPr/>
          </a:p>
        </p:txBody>
      </p:sp>
      <p:sp>
        <p:nvSpPr>
          <p:cNvPr id="187" name="CustomShape 40"/>
          <p:cNvSpPr/>
          <p:nvPr/>
        </p:nvSpPr>
        <p:spPr>
          <a:xfrm>
            <a:off x="5397120" y="2689200"/>
            <a:ext cx="1833840" cy="912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0092c8"/>
                </a:solidFill>
                <a:latin typeface="Arial"/>
              </a:rPr>
              <a:t>      </a:t>
            </a:r>
            <a:r>
              <a:rPr b="1" lang="en-US" sz="1500">
                <a:solidFill>
                  <a:srgbClr val="0092c8"/>
                </a:solidFill>
                <a:latin typeface="Arial"/>
              </a:rPr>
              <a:t>Lysosome fuses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0092c8"/>
                </a:solidFill>
                <a:latin typeface="Arial"/>
              </a:rPr>
              <a:t>with the phagocytic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0092c8"/>
                </a:solidFill>
                <a:latin typeface="Arial"/>
              </a:rPr>
              <a:t>vesicle, forming a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0092c8"/>
                </a:solidFill>
                <a:latin typeface="Arial"/>
              </a:rPr>
              <a:t>phagolysosome.</a:t>
            </a:r>
            <a:endParaRPr/>
          </a:p>
        </p:txBody>
      </p:sp>
      <p:sp>
        <p:nvSpPr>
          <p:cNvPr id="188" name="CustomShape 41"/>
          <p:cNvSpPr/>
          <p:nvPr/>
        </p:nvSpPr>
        <p:spPr>
          <a:xfrm>
            <a:off x="5410080" y="3921120"/>
            <a:ext cx="243360" cy="2466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189" name="CustomShape 42"/>
          <p:cNvSpPr/>
          <p:nvPr/>
        </p:nvSpPr>
        <p:spPr>
          <a:xfrm>
            <a:off x="5410080" y="3921120"/>
            <a:ext cx="243360" cy="246600"/>
          </a:xfrm>
          <a:prstGeom prst="rect">
            <a:avLst/>
          </a:prstGeom>
          <a:noFill/>
          <a:ln w="15840">
            <a:solidFill>
              <a:srgbClr val="0092c8"/>
            </a:solidFill>
            <a:round/>
          </a:ln>
        </p:spPr>
      </p:sp>
      <p:sp>
        <p:nvSpPr>
          <p:cNvPr id="190" name="CustomShape 43"/>
          <p:cNvSpPr/>
          <p:nvPr/>
        </p:nvSpPr>
        <p:spPr>
          <a:xfrm>
            <a:off x="5463720" y="3913200"/>
            <a:ext cx="132840" cy="227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0092c8"/>
                </a:solidFill>
                <a:latin typeface="Arial Black"/>
              </a:rPr>
              <a:t>4</a:t>
            </a:r>
            <a:endParaRPr/>
          </a:p>
        </p:txBody>
      </p:sp>
      <p:sp>
        <p:nvSpPr>
          <p:cNvPr id="191" name="CustomShape 44"/>
          <p:cNvSpPr/>
          <p:nvPr/>
        </p:nvSpPr>
        <p:spPr>
          <a:xfrm>
            <a:off x="5389560" y="3940200"/>
            <a:ext cx="1815480" cy="912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0092c8"/>
                </a:solidFill>
                <a:latin typeface="Arial"/>
              </a:rPr>
              <a:t>      </a:t>
            </a:r>
            <a:r>
              <a:rPr b="1" lang="en-US" sz="1500">
                <a:solidFill>
                  <a:srgbClr val="0092c8"/>
                </a:solidFill>
                <a:latin typeface="Arial"/>
              </a:rPr>
              <a:t>Lysosomal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0092c8"/>
                </a:solidFill>
                <a:latin typeface="Arial"/>
              </a:rPr>
              <a:t>enzymes digest the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0092c8"/>
                </a:solidFill>
                <a:latin typeface="Arial"/>
              </a:rPr>
              <a:t>particles, leaving a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0092c8"/>
                </a:solidFill>
                <a:latin typeface="Arial"/>
              </a:rPr>
              <a:t>residual body.</a:t>
            </a:r>
            <a:endParaRPr/>
          </a:p>
        </p:txBody>
      </p:sp>
      <p:sp>
        <p:nvSpPr>
          <p:cNvPr id="192" name="CustomShape 45"/>
          <p:cNvSpPr/>
          <p:nvPr/>
        </p:nvSpPr>
        <p:spPr>
          <a:xfrm>
            <a:off x="5410080" y="5235480"/>
            <a:ext cx="243360" cy="2433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193" name="CustomShape 46"/>
          <p:cNvSpPr/>
          <p:nvPr/>
        </p:nvSpPr>
        <p:spPr>
          <a:xfrm>
            <a:off x="5410080" y="5235480"/>
            <a:ext cx="243360" cy="243360"/>
          </a:xfrm>
          <a:prstGeom prst="rect">
            <a:avLst/>
          </a:prstGeom>
          <a:noFill/>
          <a:ln w="15840">
            <a:solidFill>
              <a:srgbClr val="0092c8"/>
            </a:solidFill>
            <a:round/>
          </a:ln>
        </p:spPr>
      </p:sp>
      <p:sp>
        <p:nvSpPr>
          <p:cNvPr id="194" name="CustomShape 47"/>
          <p:cNvSpPr/>
          <p:nvPr/>
        </p:nvSpPr>
        <p:spPr>
          <a:xfrm>
            <a:off x="5463720" y="5227560"/>
            <a:ext cx="132840" cy="227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0092c8"/>
                </a:solidFill>
                <a:latin typeface="Arial Black"/>
              </a:rPr>
              <a:t>5</a:t>
            </a:r>
            <a:endParaRPr/>
          </a:p>
        </p:txBody>
      </p:sp>
      <p:sp>
        <p:nvSpPr>
          <p:cNvPr id="195" name="CustomShape 48"/>
          <p:cNvSpPr/>
          <p:nvPr/>
        </p:nvSpPr>
        <p:spPr>
          <a:xfrm>
            <a:off x="5406480" y="5254560"/>
            <a:ext cx="1900800" cy="912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0092c8"/>
                </a:solidFill>
                <a:latin typeface="Arial"/>
              </a:rPr>
              <a:t>      </a:t>
            </a:r>
            <a:r>
              <a:rPr b="1" lang="en-US" sz="1500">
                <a:solidFill>
                  <a:srgbClr val="0092c8"/>
                </a:solidFill>
                <a:latin typeface="Arial"/>
              </a:rPr>
              <a:t>Exocytosis of the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0092c8"/>
                </a:solidFill>
                <a:latin typeface="Arial"/>
              </a:rPr>
              <a:t>vesicle removes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0092c8"/>
                </a:solidFill>
                <a:latin typeface="Arial"/>
              </a:rPr>
              <a:t>indigestible and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500">
                <a:solidFill>
                  <a:srgbClr val="0092c8"/>
                </a:solidFill>
                <a:latin typeface="Arial"/>
              </a:rPr>
              <a:t>residual material. </a:t>
            </a:r>
            <a:endParaRPr/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n-US" sz="4400">
                <a:latin typeface="Arial"/>
              </a:rPr>
              <a:t>Opsonization</a:t>
            </a:r>
            <a:endParaRPr/>
          </a:p>
        </p:txBody>
      </p:sp>
      <p:sp>
        <p:nvSpPr>
          <p:cNvPr id="197" name="CustomShape 2"/>
          <p:cNvSpPr/>
          <p:nvPr/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Arial"/>
              </a:rPr>
              <a:t>The coating of foreign cells with “sticky” particles.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Arial"/>
              </a:rPr>
              <a:t>These particles can be antibodies or complement proteins.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en-US" sz="3200">
                <a:latin typeface="Arial"/>
              </a:rPr>
              <a:t>Opsonized bodies are easier to phagocytize, and/or trigger phagocytosis.</a:t>
            </a:r>
            <a:endParaRPr/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Mechanism of Phagocytosis </a:t>
            </a:r>
            <a:endParaRPr/>
          </a:p>
        </p:txBody>
      </p:sp>
      <p:sp>
        <p:nvSpPr>
          <p:cNvPr id="199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Destruction of pathogens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Acidification and digestion by lysosomal enzymes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Respiratory burst</a:t>
            </a:r>
            <a:endParaRPr/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Release of cell-killing free radicals</a:t>
            </a:r>
            <a:endParaRPr/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Activation of additional enzymes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Oxidizing chemicals (e.g. H2O2) 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Defensins (in neutrophils)</a:t>
            </a:r>
            <a:endParaRPr/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Natural Killer (NK) Cells</a:t>
            </a:r>
            <a:endParaRPr/>
          </a:p>
        </p:txBody>
      </p:sp>
      <p:sp>
        <p:nvSpPr>
          <p:cNvPr id="201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Large granular lymphocytes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Target cells that lack “self” cell-surface receptors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Induce apoptosis in cancer cells and virus-infected cells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Secrete potent chemicals that enhance the inflammatory response</a:t>
            </a:r>
            <a:endParaRPr/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Inflammatory Response</a:t>
            </a:r>
            <a:endParaRPr/>
          </a:p>
        </p:txBody>
      </p:sp>
      <p:sp>
        <p:nvSpPr>
          <p:cNvPr id="203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Triggered whenever body tissues are injured or infected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Prevents the spread of damaging agents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Disposes of cell debris and pathogens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Sets the stage for repair </a:t>
            </a:r>
            <a:endParaRPr/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Inflammatory Response</a:t>
            </a:r>
            <a:endParaRPr/>
          </a:p>
        </p:txBody>
      </p:sp>
      <p:sp>
        <p:nvSpPr>
          <p:cNvPr id="205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Cardinal signs of acute inflammation: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Redness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Heat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Swelling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Pain</a:t>
            </a:r>
            <a:endParaRPr/>
          </a:p>
          <a:p>
            <a:pPr>
              <a:lnSpc>
                <a:spcPct val="100000"/>
              </a:lnSpc>
            </a:pPr>
            <a:r>
              <a:rPr lang="en-US" sz="2800">
                <a:solidFill>
                  <a:srgbClr val="000000"/>
                </a:solidFill>
                <a:latin typeface="Calibri"/>
              </a:rPr>
              <a:t>(And sometimes </a:t>
            </a:r>
            <a:r>
              <a:rPr lang="en-US" sz="2800">
                <a:solidFill>
                  <a:srgbClr val="053d76"/>
                </a:solidFill>
                <a:latin typeface="Calibri"/>
              </a:rPr>
              <a:t>5.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 Impairment of function)</a:t>
            </a:r>
            <a:endParaRPr/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Immunity</a:t>
            </a:r>
            <a:endParaRPr/>
          </a:p>
        </p:txBody>
      </p:sp>
      <p:sp>
        <p:nvSpPr>
          <p:cNvPr id="113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Resistance to disease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Immune system has two intrinsic systems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Innate (nonspecific) defense system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Adaptive (specific) defense system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Inflammatory Response</a:t>
            </a:r>
            <a:endParaRPr/>
          </a:p>
        </p:txBody>
      </p:sp>
      <p:sp>
        <p:nvSpPr>
          <p:cNvPr id="207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Macrophages and epithelial cells of boundary tissues bear Toll-like receptors (TLRs)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TLRs recognize specific classes of infecting microbes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Activated TLRs trigger the release of cytokines that promote inflammation</a:t>
            </a:r>
            <a:endParaRPr/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Inflammatory Response</a:t>
            </a:r>
            <a:endParaRPr/>
          </a:p>
        </p:txBody>
      </p:sp>
      <p:sp>
        <p:nvSpPr>
          <p:cNvPr id="209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Inflammatory mediators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Histamine (from mast cells)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Blood proteins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Kinins, prostaglandins (PGs), leukotrienes, and complement 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Released by injured tissue, phagocytes, lymphocytes, basophils, and mast cells</a:t>
            </a:r>
            <a:endParaRPr/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Vasodilation and Increased Vascular Permeability</a:t>
            </a:r>
            <a:endParaRPr/>
          </a:p>
        </p:txBody>
      </p:sp>
      <p:sp>
        <p:nvSpPr>
          <p:cNvPr id="211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Inflammatory chemicals cause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Dilation of arterioles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Increased permeability of local capillaries and edema (leakage of exudate)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Exudate contains proteins, clotting factors, and antibodies</a:t>
            </a:r>
            <a:endParaRPr/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Inflammatory Response: Edema</a:t>
            </a:r>
            <a:endParaRPr/>
          </a:p>
        </p:txBody>
      </p:sp>
      <p:sp>
        <p:nvSpPr>
          <p:cNvPr id="213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Functions of the surge of exudate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Moves foreign material into lymphatic vessels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Delivers clotting proteins to form a scaffold for repair and to isolate the area</a:t>
            </a:r>
            <a:endParaRPr/>
          </a:p>
        </p:txBody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8151840" y="6581880"/>
            <a:ext cx="987840" cy="27216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21.3</a:t>
            </a:r>
            <a:endParaRPr/>
          </a:p>
        </p:txBody>
      </p:sp>
      <p:pic>
        <p:nvPicPr>
          <p:cNvPr id="215" name="Picture 1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39560" y="509760"/>
            <a:ext cx="8262000" cy="5912280"/>
          </a:xfrm>
          <a:prstGeom prst="rect">
            <a:avLst/>
          </a:prstGeom>
          <a:ln w="9360">
            <a:noFill/>
          </a:ln>
        </p:spPr>
      </p:pic>
      <p:sp>
        <p:nvSpPr>
          <p:cNvPr id="216" name="CustomShape 2"/>
          <p:cNvSpPr/>
          <p:nvPr/>
        </p:nvSpPr>
        <p:spPr>
          <a:xfrm>
            <a:off x="1671480" y="587520"/>
            <a:ext cx="91080" cy="622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217" name="CustomShape 3"/>
          <p:cNvSpPr/>
          <p:nvPr/>
        </p:nvSpPr>
        <p:spPr>
          <a:xfrm>
            <a:off x="5752440" y="576360"/>
            <a:ext cx="795960" cy="151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000">
                <a:solidFill>
                  <a:srgbClr val="231f20"/>
                </a:solidFill>
                <a:latin typeface="Arial Black"/>
              </a:rPr>
              <a:t>Tissue injury</a:t>
            </a:r>
            <a:endParaRPr/>
          </a:p>
        </p:txBody>
      </p:sp>
      <p:sp>
        <p:nvSpPr>
          <p:cNvPr id="218" name="CustomShape 4"/>
          <p:cNvSpPr/>
          <p:nvPr/>
        </p:nvSpPr>
        <p:spPr>
          <a:xfrm>
            <a:off x="3532680" y="1211400"/>
            <a:ext cx="1847520" cy="456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Release of chemical mediators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(histamine, complement,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kinins, prostaglandins, etc.)</a:t>
            </a:r>
            <a:endParaRPr/>
          </a:p>
        </p:txBody>
      </p:sp>
      <p:sp>
        <p:nvSpPr>
          <p:cNvPr id="219" name="CustomShape 5"/>
          <p:cNvSpPr/>
          <p:nvPr/>
        </p:nvSpPr>
        <p:spPr>
          <a:xfrm>
            <a:off x="2163600" y="2373480"/>
            <a:ext cx="745560" cy="303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Vasodilation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of arterioles</a:t>
            </a:r>
            <a:endParaRPr/>
          </a:p>
        </p:txBody>
      </p:sp>
      <p:sp>
        <p:nvSpPr>
          <p:cNvPr id="220" name="CustomShape 6"/>
          <p:cNvSpPr/>
          <p:nvPr/>
        </p:nvSpPr>
        <p:spPr>
          <a:xfrm>
            <a:off x="3729960" y="2373480"/>
            <a:ext cx="1135800" cy="303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Increased capillary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permeability</a:t>
            </a:r>
            <a:endParaRPr/>
          </a:p>
        </p:txBody>
      </p:sp>
      <p:sp>
        <p:nvSpPr>
          <p:cNvPr id="221" name="CustomShape 7"/>
          <p:cNvSpPr/>
          <p:nvPr/>
        </p:nvSpPr>
        <p:spPr>
          <a:xfrm>
            <a:off x="2023560" y="3097080"/>
            <a:ext cx="1012320" cy="456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Local hyperemia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(increased blood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flow to area)</a:t>
            </a:r>
            <a:endParaRPr/>
          </a:p>
        </p:txBody>
      </p:sp>
      <p:sp>
        <p:nvSpPr>
          <p:cNvPr id="222" name="CustomShape 8"/>
          <p:cNvSpPr/>
          <p:nvPr/>
        </p:nvSpPr>
        <p:spPr>
          <a:xfrm>
            <a:off x="1552320" y="5205240"/>
            <a:ext cx="1347840" cy="456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Locally increased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temperature increases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metabolic rate of cells</a:t>
            </a:r>
            <a:endParaRPr/>
          </a:p>
        </p:txBody>
      </p:sp>
      <p:sp>
        <p:nvSpPr>
          <p:cNvPr id="223" name="CustomShape 9"/>
          <p:cNvSpPr/>
          <p:nvPr/>
        </p:nvSpPr>
        <p:spPr>
          <a:xfrm>
            <a:off x="3665880" y="3967200"/>
            <a:ext cx="1279080" cy="303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Leaked protein-rich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fluid in tissue spaces</a:t>
            </a:r>
            <a:endParaRPr/>
          </a:p>
        </p:txBody>
      </p:sp>
      <p:sp>
        <p:nvSpPr>
          <p:cNvPr id="224" name="CustomShape 10"/>
          <p:cNvSpPr/>
          <p:nvPr/>
        </p:nvSpPr>
        <p:spPr>
          <a:xfrm>
            <a:off x="5180040" y="3957480"/>
            <a:ext cx="1456200" cy="7610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Leaked clotting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proteins form interstitial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clots that wall off area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to prevent injury to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surrounding tissue</a:t>
            </a:r>
            <a:endParaRPr/>
          </a:p>
        </p:txBody>
      </p:sp>
      <p:sp>
        <p:nvSpPr>
          <p:cNvPr id="225" name="CustomShape 11"/>
          <p:cNvSpPr/>
          <p:nvPr/>
        </p:nvSpPr>
        <p:spPr>
          <a:xfrm>
            <a:off x="5259240" y="5199120"/>
            <a:ext cx="1265760" cy="456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Temporary fibrin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patch forms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scaffolding for repair</a:t>
            </a:r>
            <a:endParaRPr/>
          </a:p>
        </p:txBody>
      </p:sp>
      <p:sp>
        <p:nvSpPr>
          <p:cNvPr id="226" name="CustomShape 12"/>
          <p:cNvSpPr/>
          <p:nvPr/>
        </p:nvSpPr>
        <p:spPr>
          <a:xfrm>
            <a:off x="4883760" y="6138720"/>
            <a:ext cx="482040" cy="151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000">
                <a:solidFill>
                  <a:srgbClr val="231f20"/>
                </a:solidFill>
                <a:latin typeface="Arial Black"/>
              </a:rPr>
              <a:t>Healing</a:t>
            </a:r>
            <a:endParaRPr/>
          </a:p>
        </p:txBody>
      </p:sp>
      <p:sp>
        <p:nvSpPr>
          <p:cNvPr id="227" name="CustomShape 13"/>
          <p:cNvSpPr/>
          <p:nvPr/>
        </p:nvSpPr>
        <p:spPr>
          <a:xfrm>
            <a:off x="3736800" y="3097080"/>
            <a:ext cx="1183320" cy="456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Capillaries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leak fluid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(exudate formation)</a:t>
            </a:r>
            <a:endParaRPr/>
          </a:p>
        </p:txBody>
      </p:sp>
      <p:sp>
        <p:nvSpPr>
          <p:cNvPr id="228" name="CustomShape 14"/>
          <p:cNvSpPr/>
          <p:nvPr/>
        </p:nvSpPr>
        <p:spPr>
          <a:xfrm>
            <a:off x="5218560" y="2373480"/>
            <a:ext cx="1164600" cy="608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Attract neutrophils,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monocytes, and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lymphocytes to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area (chemotaxis)</a:t>
            </a:r>
            <a:endParaRPr/>
          </a:p>
        </p:txBody>
      </p:sp>
      <p:sp>
        <p:nvSpPr>
          <p:cNvPr id="229" name="CustomShape 15"/>
          <p:cNvSpPr/>
          <p:nvPr/>
        </p:nvSpPr>
        <p:spPr>
          <a:xfrm>
            <a:off x="7000200" y="1211400"/>
            <a:ext cx="1475640" cy="303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Release of leukocytosis-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inducing factor</a:t>
            </a:r>
            <a:endParaRPr/>
          </a:p>
        </p:txBody>
      </p:sp>
      <p:sp>
        <p:nvSpPr>
          <p:cNvPr id="230" name="CustomShape 16"/>
          <p:cNvSpPr/>
          <p:nvPr/>
        </p:nvSpPr>
        <p:spPr>
          <a:xfrm>
            <a:off x="6869880" y="1857240"/>
            <a:ext cx="1716480" cy="456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Leukocytosis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(increased numbers of white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blood cells in bloodstream)</a:t>
            </a:r>
            <a:endParaRPr/>
          </a:p>
        </p:txBody>
      </p:sp>
      <p:sp>
        <p:nvSpPr>
          <p:cNvPr id="231" name="CustomShape 17"/>
          <p:cNvSpPr/>
          <p:nvPr/>
        </p:nvSpPr>
        <p:spPr>
          <a:xfrm>
            <a:off x="7089480" y="2595600"/>
            <a:ext cx="1343160" cy="303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Leukocytes migrate to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injured area</a:t>
            </a:r>
            <a:endParaRPr/>
          </a:p>
        </p:txBody>
      </p:sp>
      <p:sp>
        <p:nvSpPr>
          <p:cNvPr id="232" name="CustomShape 18"/>
          <p:cNvSpPr/>
          <p:nvPr/>
        </p:nvSpPr>
        <p:spPr>
          <a:xfrm>
            <a:off x="7163640" y="3182760"/>
            <a:ext cx="1181520" cy="456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Margination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(leukocytes cling to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capillary walls)</a:t>
            </a:r>
            <a:endParaRPr/>
          </a:p>
        </p:txBody>
      </p:sp>
      <p:sp>
        <p:nvSpPr>
          <p:cNvPr id="233" name="CustomShape 19"/>
          <p:cNvSpPr/>
          <p:nvPr/>
        </p:nvSpPr>
        <p:spPr>
          <a:xfrm>
            <a:off x="6970320" y="3876840"/>
            <a:ext cx="1533600" cy="456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Diapedesis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(leukocytes pass through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capillary walls)</a:t>
            </a:r>
            <a:endParaRPr/>
          </a:p>
        </p:txBody>
      </p:sp>
      <p:sp>
        <p:nvSpPr>
          <p:cNvPr id="234" name="CustomShape 20"/>
          <p:cNvSpPr/>
          <p:nvPr/>
        </p:nvSpPr>
        <p:spPr>
          <a:xfrm>
            <a:off x="6894360" y="4554360"/>
            <a:ext cx="1702800" cy="608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Phagocytosis of pathogens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and dead tissue cells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(by neutrophils, short-term;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by macrophages, long-term)</a:t>
            </a:r>
            <a:endParaRPr/>
          </a:p>
        </p:txBody>
      </p:sp>
      <p:sp>
        <p:nvSpPr>
          <p:cNvPr id="235" name="CustomShape 21"/>
          <p:cNvSpPr/>
          <p:nvPr/>
        </p:nvSpPr>
        <p:spPr>
          <a:xfrm>
            <a:off x="7088040" y="5462640"/>
            <a:ext cx="1323360" cy="151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Area cleared of debris</a:t>
            </a:r>
            <a:endParaRPr/>
          </a:p>
        </p:txBody>
      </p:sp>
      <p:sp>
        <p:nvSpPr>
          <p:cNvPr id="236" name="CustomShape 22"/>
          <p:cNvSpPr/>
          <p:nvPr/>
        </p:nvSpPr>
        <p:spPr>
          <a:xfrm>
            <a:off x="7842240" y="5208480"/>
            <a:ext cx="835560" cy="151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Pus may form</a:t>
            </a:r>
            <a:endParaRPr/>
          </a:p>
        </p:txBody>
      </p:sp>
      <p:sp>
        <p:nvSpPr>
          <p:cNvPr id="237" name="CustomShape 23"/>
          <p:cNvSpPr/>
          <p:nvPr/>
        </p:nvSpPr>
        <p:spPr>
          <a:xfrm>
            <a:off x="638640" y="3859200"/>
            <a:ext cx="1198440" cy="136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Signs of inflammation</a:t>
            </a:r>
            <a:endParaRPr/>
          </a:p>
        </p:txBody>
      </p:sp>
      <p:sp>
        <p:nvSpPr>
          <p:cNvPr id="238" name="CustomShape 24"/>
          <p:cNvSpPr/>
          <p:nvPr/>
        </p:nvSpPr>
        <p:spPr>
          <a:xfrm>
            <a:off x="632880" y="3478320"/>
            <a:ext cx="803520" cy="136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Initial stimulus</a:t>
            </a:r>
            <a:endParaRPr/>
          </a:p>
        </p:txBody>
      </p:sp>
      <p:sp>
        <p:nvSpPr>
          <p:cNvPr id="239" name="CustomShape 25"/>
          <p:cNvSpPr/>
          <p:nvPr/>
        </p:nvSpPr>
        <p:spPr>
          <a:xfrm>
            <a:off x="631800" y="3668760"/>
            <a:ext cx="1281960" cy="136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Physiological response</a:t>
            </a:r>
            <a:endParaRPr/>
          </a:p>
        </p:txBody>
      </p:sp>
      <p:sp>
        <p:nvSpPr>
          <p:cNvPr id="240" name="CustomShape 26"/>
          <p:cNvSpPr/>
          <p:nvPr/>
        </p:nvSpPr>
        <p:spPr>
          <a:xfrm>
            <a:off x="640800" y="4049640"/>
            <a:ext cx="349560" cy="136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900">
                <a:solidFill>
                  <a:srgbClr val="231f20"/>
                </a:solidFill>
                <a:latin typeface="Arial"/>
              </a:rPr>
              <a:t>Result</a:t>
            </a:r>
            <a:endParaRPr/>
          </a:p>
        </p:txBody>
      </p:sp>
      <p:sp>
        <p:nvSpPr>
          <p:cNvPr id="241" name="CustomShape 27"/>
          <p:cNvSpPr/>
          <p:nvPr/>
        </p:nvSpPr>
        <p:spPr>
          <a:xfrm>
            <a:off x="529560" y="531720"/>
            <a:ext cx="956160" cy="151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Innate defenses</a:t>
            </a:r>
            <a:endParaRPr/>
          </a:p>
        </p:txBody>
      </p:sp>
      <p:sp>
        <p:nvSpPr>
          <p:cNvPr id="242" name="CustomShape 28"/>
          <p:cNvSpPr/>
          <p:nvPr/>
        </p:nvSpPr>
        <p:spPr>
          <a:xfrm>
            <a:off x="1812600" y="531720"/>
            <a:ext cx="1039680" cy="151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Internal defenses</a:t>
            </a:r>
            <a:endParaRPr/>
          </a:p>
        </p:txBody>
      </p:sp>
      <p:sp>
        <p:nvSpPr>
          <p:cNvPr id="243" name="CustomShape 29"/>
          <p:cNvSpPr/>
          <p:nvPr/>
        </p:nvSpPr>
        <p:spPr>
          <a:xfrm>
            <a:off x="3669480" y="5205240"/>
            <a:ext cx="1215000" cy="456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lang="en-US" sz="1000">
                <a:solidFill>
                  <a:srgbClr val="da4732"/>
                </a:solidFill>
                <a:latin typeface="Arial Black"/>
              </a:rPr>
              <a:t>Possible temporary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000">
                <a:solidFill>
                  <a:srgbClr val="da4732"/>
                </a:solidFill>
                <a:latin typeface="Arial Black"/>
              </a:rPr>
              <a:t>limitation of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000">
                <a:solidFill>
                  <a:srgbClr val="da4732"/>
                </a:solidFill>
                <a:latin typeface="Arial Black"/>
              </a:rPr>
              <a:t>joint movement</a:t>
            </a:r>
            <a:endParaRPr/>
          </a:p>
        </p:txBody>
      </p:sp>
      <p:sp>
        <p:nvSpPr>
          <p:cNvPr id="244" name="CustomShape 30"/>
          <p:cNvSpPr/>
          <p:nvPr/>
        </p:nvSpPr>
        <p:spPr>
          <a:xfrm>
            <a:off x="2041200" y="4672080"/>
            <a:ext cx="337320" cy="151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ffffff"/>
                </a:solidFill>
                <a:latin typeface="Arial Black"/>
              </a:rPr>
              <a:t>Heat</a:t>
            </a:r>
            <a:endParaRPr/>
          </a:p>
        </p:txBody>
      </p:sp>
      <p:sp>
        <p:nvSpPr>
          <p:cNvPr id="245" name="CustomShape 31"/>
          <p:cNvSpPr/>
          <p:nvPr/>
        </p:nvSpPr>
        <p:spPr>
          <a:xfrm>
            <a:off x="2553840" y="4672080"/>
            <a:ext cx="597600" cy="151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ffffff"/>
                </a:solidFill>
                <a:latin typeface="Arial Black"/>
              </a:rPr>
              <a:t>Redness</a:t>
            </a:r>
            <a:endParaRPr/>
          </a:p>
        </p:txBody>
      </p:sp>
      <p:sp>
        <p:nvSpPr>
          <p:cNvPr id="246" name="CustomShape 32"/>
          <p:cNvSpPr/>
          <p:nvPr/>
        </p:nvSpPr>
        <p:spPr>
          <a:xfrm>
            <a:off x="3804480" y="4675320"/>
            <a:ext cx="306720" cy="151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ffffff"/>
                </a:solidFill>
                <a:latin typeface="Arial Black"/>
              </a:rPr>
              <a:t>Pain</a:t>
            </a:r>
            <a:endParaRPr/>
          </a:p>
        </p:txBody>
      </p:sp>
      <p:sp>
        <p:nvSpPr>
          <p:cNvPr id="247" name="CustomShape 33"/>
          <p:cNvSpPr/>
          <p:nvPr/>
        </p:nvSpPr>
        <p:spPr>
          <a:xfrm>
            <a:off x="4379760" y="4675320"/>
            <a:ext cx="602280" cy="151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ffffff"/>
                </a:solidFill>
                <a:latin typeface="Arial Black"/>
              </a:rPr>
              <a:t>Swelling</a:t>
            </a:r>
            <a:endParaRPr/>
          </a:p>
        </p:txBody>
      </p:sp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Phagocyte Mobilization</a:t>
            </a:r>
            <a:endParaRPr/>
          </a:p>
        </p:txBody>
      </p:sp>
      <p:sp>
        <p:nvSpPr>
          <p:cNvPr id="249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Neutrophils, then phagocytes flood to inflamed sites</a:t>
            </a:r>
            <a:endParaRPr/>
          </a:p>
        </p:txBody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Phagocyte Mobilization</a:t>
            </a:r>
            <a:endParaRPr/>
          </a:p>
        </p:txBody>
      </p:sp>
      <p:sp>
        <p:nvSpPr>
          <p:cNvPr id="251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Steps for phagocyte mobilization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Leukocytosis: release of neutrophils from bone marrow in response to leukocytosis-inducing factors from injured cells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Margination: neutrophils cling to the walls of capillaries in the inflamed area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Diapedesis of neutrophils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Chemotaxis: inflammatory chemicals (chemotactic agents) promote positive chemotaxis of neutrophils </a:t>
            </a:r>
            <a:endParaRPr/>
          </a:p>
        </p:txBody>
      </p:sp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8151840" y="6581880"/>
            <a:ext cx="987840" cy="27216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21.4</a:t>
            </a:r>
            <a:endParaRPr/>
          </a:p>
        </p:txBody>
      </p:sp>
      <p:pic>
        <p:nvPicPr>
          <p:cNvPr id="253" name="Picture 10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2520" y="588960"/>
            <a:ext cx="8236440" cy="5868000"/>
          </a:xfrm>
          <a:prstGeom prst="rect">
            <a:avLst/>
          </a:prstGeom>
          <a:ln w="9360">
            <a:noFill/>
          </a:ln>
        </p:spPr>
      </p:pic>
      <p:sp>
        <p:nvSpPr>
          <p:cNvPr id="254" name="CustomShape 2"/>
          <p:cNvSpPr/>
          <p:nvPr/>
        </p:nvSpPr>
        <p:spPr>
          <a:xfrm>
            <a:off x="2136600" y="5172120"/>
            <a:ext cx="59400" cy="59400"/>
          </a:xfrm>
          <a:prstGeom prst="rect">
            <a:avLst/>
          </a:prstGeom>
          <a:solidFill>
            <a:srgbClr val="0092c8"/>
          </a:solidFill>
          <a:ln w="9360">
            <a:noFill/>
          </a:ln>
        </p:spPr>
      </p:sp>
      <p:sp>
        <p:nvSpPr>
          <p:cNvPr id="255" name="CustomShape 3"/>
          <p:cNvSpPr/>
          <p:nvPr/>
        </p:nvSpPr>
        <p:spPr>
          <a:xfrm>
            <a:off x="4432320" y="5140440"/>
            <a:ext cx="59400" cy="59400"/>
          </a:xfrm>
          <a:prstGeom prst="rect">
            <a:avLst/>
          </a:prstGeom>
          <a:solidFill>
            <a:srgbClr val="0092c8"/>
          </a:solidFill>
          <a:ln w="9360">
            <a:noFill/>
          </a:ln>
        </p:spPr>
      </p:sp>
      <p:sp>
        <p:nvSpPr>
          <p:cNvPr id="256" name="CustomShape 4"/>
          <p:cNvSpPr/>
          <p:nvPr/>
        </p:nvSpPr>
        <p:spPr>
          <a:xfrm>
            <a:off x="5208480" y="4950000"/>
            <a:ext cx="59400" cy="59400"/>
          </a:xfrm>
          <a:prstGeom prst="rect">
            <a:avLst/>
          </a:prstGeom>
          <a:solidFill>
            <a:srgbClr val="0092c8"/>
          </a:solidFill>
          <a:ln w="9360">
            <a:noFill/>
          </a:ln>
        </p:spPr>
      </p:sp>
      <p:sp>
        <p:nvSpPr>
          <p:cNvPr id="257" name="CustomShape 5"/>
          <p:cNvSpPr/>
          <p:nvPr/>
        </p:nvSpPr>
        <p:spPr>
          <a:xfrm>
            <a:off x="4292640" y="3452760"/>
            <a:ext cx="59400" cy="59400"/>
          </a:xfrm>
          <a:prstGeom prst="rect">
            <a:avLst/>
          </a:prstGeom>
          <a:solidFill>
            <a:srgbClr val="0092c8"/>
          </a:solidFill>
          <a:ln w="9360">
            <a:noFill/>
          </a:ln>
        </p:spPr>
      </p:sp>
      <p:sp>
        <p:nvSpPr>
          <p:cNvPr id="258" name="CustomShape 6"/>
          <p:cNvSpPr/>
          <p:nvPr/>
        </p:nvSpPr>
        <p:spPr>
          <a:xfrm>
            <a:off x="3486240" y="3189240"/>
            <a:ext cx="59400" cy="59400"/>
          </a:xfrm>
          <a:prstGeom prst="rect">
            <a:avLst/>
          </a:prstGeom>
          <a:solidFill>
            <a:srgbClr val="0092c8"/>
          </a:solidFill>
          <a:ln w="9360">
            <a:noFill/>
          </a:ln>
        </p:spPr>
      </p:sp>
      <p:sp>
        <p:nvSpPr>
          <p:cNvPr id="259" name="CustomShape 7"/>
          <p:cNvSpPr/>
          <p:nvPr/>
        </p:nvSpPr>
        <p:spPr>
          <a:xfrm>
            <a:off x="5846760" y="4470480"/>
            <a:ext cx="1053000" cy="306720"/>
          </a:xfrm>
          <a:prstGeom prst="rect">
            <a:avLst/>
          </a:prstGeom>
          <a:noFill/>
          <a:ln w="15840">
            <a:solidFill>
              <a:srgbClr val="000000"/>
            </a:solidFill>
            <a:round/>
          </a:ln>
        </p:spPr>
      </p:sp>
      <p:sp>
        <p:nvSpPr>
          <p:cNvPr id="260" name="CustomShape 8"/>
          <p:cNvSpPr/>
          <p:nvPr/>
        </p:nvSpPr>
        <p:spPr>
          <a:xfrm>
            <a:off x="5862600" y="4971960"/>
            <a:ext cx="1037160" cy="87840"/>
          </a:xfrm>
          <a:prstGeom prst="rect">
            <a:avLst/>
          </a:prstGeom>
          <a:noFill/>
          <a:ln w="15840">
            <a:solidFill>
              <a:srgbClr val="000000"/>
            </a:solidFill>
            <a:round/>
          </a:ln>
        </p:spPr>
      </p:sp>
      <p:sp>
        <p:nvSpPr>
          <p:cNvPr id="261" name="Line 9"/>
          <p:cNvSpPr/>
          <p:nvPr/>
        </p:nvSpPr>
        <p:spPr>
          <a:xfrm flipV="1">
            <a:off x="6735600" y="2995560"/>
            <a:ext cx="1440" cy="931680"/>
          </a:xfrm>
          <a:prstGeom prst="line">
            <a:avLst/>
          </a:prstGeom>
          <a:ln w="15840">
            <a:solidFill>
              <a:srgbClr val="0092c8"/>
            </a:solidFill>
            <a:round/>
          </a:ln>
        </p:spPr>
      </p:sp>
      <p:sp>
        <p:nvSpPr>
          <p:cNvPr id="262" name="Line 10"/>
          <p:cNvSpPr/>
          <p:nvPr/>
        </p:nvSpPr>
        <p:spPr>
          <a:xfrm>
            <a:off x="431640" y="5657760"/>
            <a:ext cx="2581200" cy="1440"/>
          </a:xfrm>
          <a:prstGeom prst="line">
            <a:avLst/>
          </a:prstGeom>
          <a:ln w="15840">
            <a:solidFill>
              <a:srgbClr val="0092c8"/>
            </a:solidFill>
            <a:round/>
          </a:ln>
        </p:spPr>
      </p:sp>
      <p:sp>
        <p:nvSpPr>
          <p:cNvPr id="263" name="Line 11"/>
          <p:cNvSpPr/>
          <p:nvPr/>
        </p:nvSpPr>
        <p:spPr>
          <a:xfrm flipV="1">
            <a:off x="2025360" y="5203800"/>
            <a:ext cx="142920" cy="453960"/>
          </a:xfrm>
          <a:prstGeom prst="line">
            <a:avLst/>
          </a:prstGeom>
          <a:ln w="15840">
            <a:solidFill>
              <a:srgbClr val="0092c8"/>
            </a:solidFill>
            <a:round/>
          </a:ln>
        </p:spPr>
      </p:sp>
      <p:sp>
        <p:nvSpPr>
          <p:cNvPr id="264" name="Line 12"/>
          <p:cNvSpPr/>
          <p:nvPr/>
        </p:nvSpPr>
        <p:spPr>
          <a:xfrm>
            <a:off x="3441600" y="5657760"/>
            <a:ext cx="1884240" cy="1440"/>
          </a:xfrm>
          <a:prstGeom prst="line">
            <a:avLst/>
          </a:prstGeom>
          <a:ln w="15840">
            <a:solidFill>
              <a:srgbClr val="0092c8"/>
            </a:solidFill>
            <a:round/>
          </a:ln>
        </p:spPr>
      </p:sp>
      <p:sp>
        <p:nvSpPr>
          <p:cNvPr id="265" name="Line 13"/>
          <p:cNvSpPr/>
          <p:nvPr/>
        </p:nvSpPr>
        <p:spPr>
          <a:xfrm flipV="1">
            <a:off x="3809880" y="5171760"/>
            <a:ext cx="654120" cy="486000"/>
          </a:xfrm>
          <a:prstGeom prst="line">
            <a:avLst/>
          </a:prstGeom>
          <a:ln w="15840">
            <a:solidFill>
              <a:srgbClr val="0092c8"/>
            </a:solidFill>
            <a:round/>
          </a:ln>
        </p:spPr>
      </p:sp>
      <p:sp>
        <p:nvSpPr>
          <p:cNvPr id="266" name="Line 14"/>
          <p:cNvSpPr/>
          <p:nvPr/>
        </p:nvSpPr>
        <p:spPr>
          <a:xfrm>
            <a:off x="5738760" y="5657760"/>
            <a:ext cx="2904840" cy="1440"/>
          </a:xfrm>
          <a:prstGeom prst="line">
            <a:avLst/>
          </a:prstGeom>
          <a:ln w="15840">
            <a:solidFill>
              <a:srgbClr val="0092c8"/>
            </a:solidFill>
            <a:round/>
          </a:ln>
        </p:spPr>
      </p:sp>
      <p:sp>
        <p:nvSpPr>
          <p:cNvPr id="267" name="Line 15"/>
          <p:cNvSpPr/>
          <p:nvPr/>
        </p:nvSpPr>
        <p:spPr>
          <a:xfrm flipH="1" flipV="1">
            <a:off x="5236920" y="4978080"/>
            <a:ext cx="1235160" cy="679680"/>
          </a:xfrm>
          <a:prstGeom prst="line">
            <a:avLst/>
          </a:prstGeom>
          <a:ln w="15840">
            <a:solidFill>
              <a:srgbClr val="0092c8"/>
            </a:solidFill>
            <a:round/>
          </a:ln>
        </p:spPr>
      </p:sp>
      <p:sp>
        <p:nvSpPr>
          <p:cNvPr id="268" name="Line 16"/>
          <p:cNvSpPr/>
          <p:nvPr/>
        </p:nvSpPr>
        <p:spPr>
          <a:xfrm flipH="1" flipV="1">
            <a:off x="3517560" y="3220920"/>
            <a:ext cx="3218040" cy="136440"/>
          </a:xfrm>
          <a:prstGeom prst="line">
            <a:avLst/>
          </a:prstGeom>
          <a:ln w="15840">
            <a:solidFill>
              <a:srgbClr val="0092c8"/>
            </a:solidFill>
            <a:round/>
          </a:ln>
        </p:spPr>
      </p:sp>
      <p:sp>
        <p:nvSpPr>
          <p:cNvPr id="269" name="CustomShape 17"/>
          <p:cNvSpPr/>
          <p:nvPr/>
        </p:nvSpPr>
        <p:spPr>
          <a:xfrm>
            <a:off x="3298680" y="2770200"/>
            <a:ext cx="236880" cy="97200"/>
          </a:xfrm>
          <a:prstGeom prst="rect">
            <a:avLst/>
          </a:prstGeom>
          <a:noFill/>
          <a:ln w="15840">
            <a:solidFill>
              <a:srgbClr val="000000"/>
            </a:solidFill>
            <a:round/>
          </a:ln>
        </p:spPr>
      </p:sp>
      <p:sp>
        <p:nvSpPr>
          <p:cNvPr id="270" name="Line 18"/>
          <p:cNvSpPr/>
          <p:nvPr/>
        </p:nvSpPr>
        <p:spPr>
          <a:xfrm flipH="1">
            <a:off x="4324320" y="3360600"/>
            <a:ext cx="2411280" cy="123840"/>
          </a:xfrm>
          <a:prstGeom prst="line">
            <a:avLst/>
          </a:prstGeom>
          <a:ln w="15840">
            <a:solidFill>
              <a:srgbClr val="0092c8"/>
            </a:solidFill>
            <a:round/>
          </a:ln>
        </p:spPr>
      </p:sp>
      <p:sp>
        <p:nvSpPr>
          <p:cNvPr id="271" name="CustomShape 19"/>
          <p:cNvSpPr/>
          <p:nvPr/>
        </p:nvSpPr>
        <p:spPr>
          <a:xfrm>
            <a:off x="522360" y="641520"/>
            <a:ext cx="989280" cy="519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r>
              <a:rPr b="1" lang="en-US">
                <a:solidFill>
                  <a:srgbClr val="000000"/>
                </a:solidFill>
                <a:latin typeface="Arial"/>
              </a:rPr>
              <a:t>Innate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000000"/>
                </a:solidFill>
                <a:latin typeface="Arial"/>
              </a:rPr>
              <a:t>defenses</a:t>
            </a:r>
            <a:endParaRPr/>
          </a:p>
        </p:txBody>
      </p:sp>
      <p:sp>
        <p:nvSpPr>
          <p:cNvPr id="272" name="CustomShape 20"/>
          <p:cNvSpPr/>
          <p:nvPr/>
        </p:nvSpPr>
        <p:spPr>
          <a:xfrm>
            <a:off x="2065320" y="641520"/>
            <a:ext cx="989280" cy="519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r>
              <a:rPr b="1" lang="en-US">
                <a:solidFill>
                  <a:srgbClr val="000000"/>
                </a:solidFill>
                <a:latin typeface="Arial"/>
              </a:rPr>
              <a:t>Internal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000000"/>
                </a:solidFill>
                <a:latin typeface="Arial"/>
              </a:rPr>
              <a:t>defenses</a:t>
            </a:r>
            <a:endParaRPr/>
          </a:p>
        </p:txBody>
      </p:sp>
      <p:sp>
        <p:nvSpPr>
          <p:cNvPr id="273" name="CustomShape 21"/>
          <p:cNvSpPr/>
          <p:nvPr/>
        </p:nvSpPr>
        <p:spPr>
          <a:xfrm>
            <a:off x="431640" y="5719680"/>
            <a:ext cx="2580480" cy="767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r>
              <a:rPr lang="en-US">
                <a:solidFill>
                  <a:srgbClr val="0092c8"/>
                </a:solidFill>
                <a:latin typeface="Arial Black"/>
              </a:rPr>
              <a:t>    </a:t>
            </a:r>
            <a:r>
              <a:rPr lang="en-US">
                <a:solidFill>
                  <a:srgbClr val="0092c8"/>
                </a:solidFill>
                <a:latin typeface="Arial Black"/>
              </a:rPr>
              <a:t>Leukocytosis.</a:t>
            </a:r>
            <a:endParaRPr/>
          </a:p>
          <a:p>
            <a:r>
              <a:rPr b="1" lang="en-US">
                <a:solidFill>
                  <a:srgbClr val="0092c8"/>
                </a:solidFill>
                <a:latin typeface="Arial"/>
              </a:rPr>
              <a:t>Neutrophils enter blood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from bone marrow.</a:t>
            </a:r>
            <a:endParaRPr/>
          </a:p>
        </p:txBody>
      </p:sp>
      <p:sp>
        <p:nvSpPr>
          <p:cNvPr id="274" name="CustomShape 22"/>
          <p:cNvSpPr/>
          <p:nvPr/>
        </p:nvSpPr>
        <p:spPr>
          <a:xfrm>
            <a:off x="3480120" y="5722920"/>
            <a:ext cx="1868760" cy="767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r>
              <a:rPr lang="en-US">
                <a:solidFill>
                  <a:srgbClr val="0092c8"/>
                </a:solidFill>
                <a:latin typeface="Arial Black"/>
              </a:rPr>
              <a:t>    </a:t>
            </a:r>
            <a:r>
              <a:rPr lang="en-US">
                <a:solidFill>
                  <a:srgbClr val="0092c8"/>
                </a:solidFill>
                <a:latin typeface="Arial Black"/>
              </a:rPr>
              <a:t>Margination.</a:t>
            </a:r>
            <a:endParaRPr/>
          </a:p>
          <a:p>
            <a:r>
              <a:rPr b="1" lang="en-US">
                <a:solidFill>
                  <a:srgbClr val="0092c8"/>
                </a:solidFill>
                <a:latin typeface="Arial"/>
              </a:rPr>
              <a:t>Neutrophils cling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to capillary wall.</a:t>
            </a:r>
            <a:endParaRPr/>
          </a:p>
        </p:txBody>
      </p:sp>
      <p:sp>
        <p:nvSpPr>
          <p:cNvPr id="275" name="CustomShape 23"/>
          <p:cNvSpPr/>
          <p:nvPr/>
        </p:nvSpPr>
        <p:spPr>
          <a:xfrm>
            <a:off x="5810760" y="5732640"/>
            <a:ext cx="2845800" cy="767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r>
              <a:rPr lang="en-US">
                <a:solidFill>
                  <a:srgbClr val="0092c8"/>
                </a:solidFill>
                <a:latin typeface="Arial Black"/>
              </a:rPr>
              <a:t>    </a:t>
            </a:r>
            <a:r>
              <a:rPr lang="en-US">
                <a:solidFill>
                  <a:srgbClr val="0092c8"/>
                </a:solidFill>
                <a:latin typeface="Arial Black"/>
              </a:rPr>
              <a:t>Diapedesis.</a:t>
            </a:r>
            <a:endParaRPr/>
          </a:p>
          <a:p>
            <a:r>
              <a:rPr b="1" lang="en-US">
                <a:solidFill>
                  <a:srgbClr val="0092c8"/>
                </a:solidFill>
                <a:latin typeface="Arial"/>
              </a:rPr>
              <a:t>Neutrophils flatten and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squeeze out of capillaries.</a:t>
            </a:r>
            <a:endParaRPr/>
          </a:p>
        </p:txBody>
      </p:sp>
      <p:sp>
        <p:nvSpPr>
          <p:cNvPr id="276" name="CustomShape 24"/>
          <p:cNvSpPr/>
          <p:nvPr/>
        </p:nvSpPr>
        <p:spPr>
          <a:xfrm>
            <a:off x="6883560" y="3005280"/>
            <a:ext cx="1722600" cy="1013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r>
              <a:rPr lang="en-US">
                <a:solidFill>
                  <a:srgbClr val="0092c8"/>
                </a:solidFill>
                <a:latin typeface="Arial Black"/>
              </a:rPr>
              <a:t>    </a:t>
            </a:r>
            <a:r>
              <a:rPr lang="en-US">
                <a:solidFill>
                  <a:srgbClr val="0092c8"/>
                </a:solidFill>
                <a:latin typeface="Arial Black"/>
              </a:rPr>
              <a:t>Chemotaxis.</a:t>
            </a:r>
            <a:endParaRPr/>
          </a:p>
          <a:p>
            <a:r>
              <a:rPr b="1" lang="en-US">
                <a:solidFill>
                  <a:srgbClr val="0092c8"/>
                </a:solidFill>
                <a:latin typeface="Arial"/>
              </a:rPr>
              <a:t>Neutrophils</a:t>
            </a:r>
            <a:endParaRPr/>
          </a:p>
          <a:p>
            <a:r>
              <a:rPr b="1" lang="en-US">
                <a:solidFill>
                  <a:srgbClr val="0092c8"/>
                </a:solidFill>
                <a:latin typeface="Arial"/>
              </a:rPr>
              <a:t>follow chemical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0092c8"/>
                </a:solidFill>
                <a:latin typeface="Arial"/>
              </a:rPr>
              <a:t>trail.</a:t>
            </a:r>
            <a:endParaRPr/>
          </a:p>
        </p:txBody>
      </p:sp>
      <p:sp>
        <p:nvSpPr>
          <p:cNvPr id="277" name="CustomShape 25"/>
          <p:cNvSpPr/>
          <p:nvPr/>
        </p:nvSpPr>
        <p:spPr>
          <a:xfrm>
            <a:off x="6900480" y="4083120"/>
            <a:ext cx="153648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 Black"/>
              </a:rPr>
              <a:t>Capillary wall</a:t>
            </a:r>
            <a:endParaRPr/>
          </a:p>
        </p:txBody>
      </p:sp>
      <p:sp>
        <p:nvSpPr>
          <p:cNvPr id="278" name="CustomShape 26"/>
          <p:cNvSpPr/>
          <p:nvPr/>
        </p:nvSpPr>
        <p:spPr>
          <a:xfrm>
            <a:off x="6818400" y="4146480"/>
            <a:ext cx="360" cy="27360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279" name="CustomShape 27"/>
          <p:cNvSpPr/>
          <p:nvPr/>
        </p:nvSpPr>
        <p:spPr>
          <a:xfrm>
            <a:off x="6939000" y="4368960"/>
            <a:ext cx="1154160" cy="519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r>
              <a:rPr b="1" lang="en-US">
                <a:solidFill>
                  <a:srgbClr val="000000"/>
                </a:solidFill>
                <a:latin typeface="Arial"/>
              </a:rPr>
              <a:t>Basement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000000"/>
                </a:solidFill>
                <a:latin typeface="Arial"/>
              </a:rPr>
              <a:t>membrane</a:t>
            </a:r>
            <a:endParaRPr/>
          </a:p>
        </p:txBody>
      </p:sp>
      <p:sp>
        <p:nvSpPr>
          <p:cNvPr id="280" name="CustomShape 28"/>
          <p:cNvSpPr/>
          <p:nvPr/>
        </p:nvSpPr>
        <p:spPr>
          <a:xfrm>
            <a:off x="6818400" y="4387680"/>
            <a:ext cx="360" cy="27360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281" name="CustomShape 29"/>
          <p:cNvSpPr/>
          <p:nvPr/>
        </p:nvSpPr>
        <p:spPr>
          <a:xfrm>
            <a:off x="6818400" y="4629240"/>
            <a:ext cx="360" cy="27360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282" name="CustomShape 30"/>
          <p:cNvSpPr/>
          <p:nvPr/>
        </p:nvSpPr>
        <p:spPr>
          <a:xfrm>
            <a:off x="6937920" y="4843440"/>
            <a:ext cx="1385640" cy="273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Arial"/>
              </a:rPr>
              <a:t>Endothelium</a:t>
            </a:r>
            <a:endParaRPr/>
          </a:p>
        </p:txBody>
      </p:sp>
      <p:sp>
        <p:nvSpPr>
          <p:cNvPr id="283" name="CustomShape 31"/>
          <p:cNvSpPr/>
          <p:nvPr/>
        </p:nvSpPr>
        <p:spPr>
          <a:xfrm>
            <a:off x="1814760" y="2651040"/>
            <a:ext cx="2042640" cy="1752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r>
              <a:rPr b="1" lang="en-US">
                <a:solidFill>
                  <a:srgbClr val="000000"/>
                </a:solidFill>
                <a:latin typeface="Arial"/>
              </a:rPr>
              <a:t>Inflammatory</a:t>
            </a:r>
            <a:endParaRPr/>
          </a:p>
          <a:p>
            <a:r>
              <a:rPr b="1" lang="en-US">
                <a:solidFill>
                  <a:srgbClr val="000000"/>
                </a:solidFill>
                <a:latin typeface="Arial"/>
              </a:rPr>
              <a:t>chemicals</a:t>
            </a:r>
            <a:endParaRPr/>
          </a:p>
          <a:p>
            <a:r>
              <a:rPr b="1" lang="en-US">
                <a:solidFill>
                  <a:srgbClr val="000000"/>
                </a:solidFill>
                <a:latin typeface="Arial"/>
              </a:rPr>
              <a:t>diffusing</a:t>
            </a:r>
            <a:endParaRPr/>
          </a:p>
          <a:p>
            <a:r>
              <a:rPr b="1" lang="en-US">
                <a:solidFill>
                  <a:srgbClr val="000000"/>
                </a:solidFill>
                <a:latin typeface="Arial"/>
              </a:rPr>
              <a:t>from the</a:t>
            </a:r>
            <a:endParaRPr/>
          </a:p>
          <a:p>
            <a:r>
              <a:rPr b="1" lang="en-US">
                <a:solidFill>
                  <a:srgbClr val="000000"/>
                </a:solidFill>
                <a:latin typeface="Arial"/>
              </a:rPr>
              <a:t>inflamed site</a:t>
            </a:r>
            <a:endParaRPr/>
          </a:p>
          <a:p>
            <a:r>
              <a:rPr b="1" lang="en-US">
                <a:solidFill>
                  <a:srgbClr val="000000"/>
                </a:solidFill>
                <a:latin typeface="Arial"/>
              </a:rPr>
              <a:t>act as chemotactic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000000"/>
                </a:solidFill>
                <a:latin typeface="Arial"/>
              </a:rPr>
              <a:t>agents.</a:t>
            </a:r>
            <a:endParaRPr/>
          </a:p>
        </p:txBody>
      </p:sp>
      <p:sp>
        <p:nvSpPr>
          <p:cNvPr id="284" name="CustomShape 32"/>
          <p:cNvSpPr/>
          <p:nvPr/>
        </p:nvSpPr>
        <p:spPr>
          <a:xfrm>
            <a:off x="433440" y="5718240"/>
            <a:ext cx="221040" cy="221040"/>
          </a:xfrm>
          <a:prstGeom prst="ellipse">
            <a:avLst/>
          </a:prstGeom>
          <a:solidFill>
            <a:srgbClr val="ffffff"/>
          </a:solidFill>
          <a:ln w="12600">
            <a:solidFill>
              <a:srgbClr val="0092c8"/>
            </a:solidFill>
            <a:round/>
          </a:ln>
        </p:spPr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1300">
                <a:solidFill>
                  <a:srgbClr val="0092c8"/>
                </a:solidFill>
                <a:latin typeface="Arial Black"/>
              </a:rPr>
              <a:t>1</a:t>
            </a:r>
            <a:endParaRPr/>
          </a:p>
        </p:txBody>
      </p:sp>
      <p:sp>
        <p:nvSpPr>
          <p:cNvPr id="285" name="CustomShape 33"/>
          <p:cNvSpPr/>
          <p:nvPr/>
        </p:nvSpPr>
        <p:spPr>
          <a:xfrm>
            <a:off x="3481560" y="5718240"/>
            <a:ext cx="221040" cy="221040"/>
          </a:xfrm>
          <a:prstGeom prst="ellipse">
            <a:avLst/>
          </a:prstGeom>
          <a:solidFill>
            <a:srgbClr val="ffffff"/>
          </a:solidFill>
          <a:ln w="12600">
            <a:solidFill>
              <a:srgbClr val="0092c8"/>
            </a:solidFill>
            <a:round/>
          </a:ln>
        </p:spPr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1300">
                <a:solidFill>
                  <a:srgbClr val="0092c8"/>
                </a:solidFill>
                <a:latin typeface="Arial Black"/>
              </a:rPr>
              <a:t>2</a:t>
            </a:r>
            <a:endParaRPr/>
          </a:p>
        </p:txBody>
      </p:sp>
      <p:sp>
        <p:nvSpPr>
          <p:cNvPr id="286" name="CustomShape 34"/>
          <p:cNvSpPr/>
          <p:nvPr/>
        </p:nvSpPr>
        <p:spPr>
          <a:xfrm>
            <a:off x="5811840" y="5718240"/>
            <a:ext cx="221040" cy="221040"/>
          </a:xfrm>
          <a:prstGeom prst="ellipse">
            <a:avLst/>
          </a:prstGeom>
          <a:solidFill>
            <a:srgbClr val="ffffff"/>
          </a:solidFill>
          <a:ln w="12600">
            <a:solidFill>
              <a:srgbClr val="0092c8"/>
            </a:solidFill>
            <a:round/>
          </a:ln>
        </p:spPr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1300">
                <a:solidFill>
                  <a:srgbClr val="0092c8"/>
                </a:solidFill>
                <a:latin typeface="Arial Black"/>
              </a:rPr>
              <a:t>3</a:t>
            </a:r>
            <a:endParaRPr/>
          </a:p>
        </p:txBody>
      </p:sp>
      <p:sp>
        <p:nvSpPr>
          <p:cNvPr id="287" name="CustomShape 35"/>
          <p:cNvSpPr/>
          <p:nvPr/>
        </p:nvSpPr>
        <p:spPr>
          <a:xfrm>
            <a:off x="6821640" y="3000240"/>
            <a:ext cx="221040" cy="221040"/>
          </a:xfrm>
          <a:prstGeom prst="ellipse">
            <a:avLst/>
          </a:prstGeom>
          <a:solidFill>
            <a:srgbClr val="ffffff"/>
          </a:solidFill>
          <a:ln w="12600">
            <a:solidFill>
              <a:srgbClr val="0092c8"/>
            </a:solidFill>
            <a:round/>
          </a:ln>
        </p:spPr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1300">
                <a:solidFill>
                  <a:srgbClr val="0092c8"/>
                </a:solidFill>
                <a:latin typeface="Arial Black"/>
              </a:rPr>
              <a:t>4</a:t>
            </a:r>
            <a:endParaRPr/>
          </a:p>
        </p:txBody>
      </p:sp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Antimicrobial Proteins</a:t>
            </a:r>
            <a:endParaRPr/>
          </a:p>
        </p:txBody>
      </p:sp>
      <p:sp>
        <p:nvSpPr>
          <p:cNvPr id="289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Interferons (IFNs) and complement proteins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Attack microorganisms directly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Hinder microorganisms’ ability to reproduce</a:t>
            </a:r>
            <a:endParaRPr/>
          </a:p>
        </p:txBody>
      </p:sp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Interferons</a:t>
            </a:r>
            <a:endParaRPr/>
          </a:p>
        </p:txBody>
      </p:sp>
      <p:sp>
        <p:nvSpPr>
          <p:cNvPr id="291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Viral-infected cells are activated to secrete Interferons (IFNs)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IFNs enter neighboring cells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Neighboring cells produce antiviral proteins that block viral reproduction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Produced by a variety of WBCs </a:t>
            </a:r>
            <a:endParaRPr/>
          </a:p>
        </p:txBody>
      </p:sp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Immunity </a:t>
            </a:r>
            <a:endParaRPr/>
          </a:p>
        </p:txBody>
      </p:sp>
      <p:sp>
        <p:nvSpPr>
          <p:cNvPr id="115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90000"/>
              </a:lnSpc>
              <a:buFont typeface="Times"/>
              <a:buAutoNum type="arabicPeriod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Innate defense system has two lines of defense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First line of defense is external body membranes (skin and mucosae)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Second line of defense is antimicrobial proteins, phagocytes, and other cells </a:t>
            </a:r>
            <a:endParaRPr/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Inhibit spread of invaders </a:t>
            </a:r>
            <a:endParaRPr/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Inflammation is its most important mechanism 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CustomShape 1"/>
          <p:cNvSpPr/>
          <p:nvPr/>
        </p:nvSpPr>
        <p:spPr>
          <a:xfrm>
            <a:off x="8151840" y="6581880"/>
            <a:ext cx="987840" cy="27216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21.5</a:t>
            </a:r>
            <a:endParaRPr/>
          </a:p>
        </p:txBody>
      </p:sp>
      <p:pic>
        <p:nvPicPr>
          <p:cNvPr id="293" name="Picture 5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5760" y="588960"/>
            <a:ext cx="8229960" cy="5868000"/>
          </a:xfrm>
          <a:prstGeom prst="rect">
            <a:avLst/>
          </a:prstGeom>
          <a:ln w="9360">
            <a:noFill/>
          </a:ln>
        </p:spPr>
      </p:pic>
      <p:sp>
        <p:nvSpPr>
          <p:cNvPr id="294" name="Line 2"/>
          <p:cNvSpPr/>
          <p:nvPr/>
        </p:nvSpPr>
        <p:spPr>
          <a:xfrm>
            <a:off x="3674880" y="3276360"/>
            <a:ext cx="165240" cy="18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295" name="Line 3"/>
          <p:cNvSpPr/>
          <p:nvPr/>
        </p:nvSpPr>
        <p:spPr>
          <a:xfrm>
            <a:off x="3674880" y="3605040"/>
            <a:ext cx="165240" cy="144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296" name="Line 4"/>
          <p:cNvSpPr/>
          <p:nvPr/>
        </p:nvSpPr>
        <p:spPr>
          <a:xfrm>
            <a:off x="3439800" y="3909960"/>
            <a:ext cx="400320" cy="144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297" name="CustomShape 5"/>
          <p:cNvSpPr/>
          <p:nvPr/>
        </p:nvSpPr>
        <p:spPr>
          <a:xfrm>
            <a:off x="2662200" y="961920"/>
            <a:ext cx="605520" cy="322920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</a:ln>
        </p:spPr>
      </p:sp>
      <p:sp>
        <p:nvSpPr>
          <p:cNvPr id="298" name="CustomShape 6"/>
          <p:cNvSpPr/>
          <p:nvPr/>
        </p:nvSpPr>
        <p:spPr>
          <a:xfrm>
            <a:off x="1652760" y="828720"/>
            <a:ext cx="1602360" cy="192600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</a:ln>
        </p:spPr>
      </p:sp>
      <p:sp>
        <p:nvSpPr>
          <p:cNvPr id="299" name="CustomShape 7"/>
          <p:cNvSpPr/>
          <p:nvPr/>
        </p:nvSpPr>
        <p:spPr>
          <a:xfrm>
            <a:off x="4398840" y="1143000"/>
            <a:ext cx="352800" cy="262440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</a:ln>
        </p:spPr>
      </p:sp>
      <p:sp>
        <p:nvSpPr>
          <p:cNvPr id="300" name="Line 8"/>
          <p:cNvSpPr/>
          <p:nvPr/>
        </p:nvSpPr>
        <p:spPr>
          <a:xfrm flipV="1">
            <a:off x="4522680" y="1143000"/>
            <a:ext cx="112680" cy="53316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01" name="Line 9"/>
          <p:cNvSpPr/>
          <p:nvPr/>
        </p:nvSpPr>
        <p:spPr>
          <a:xfrm>
            <a:off x="4313160" y="5306760"/>
            <a:ext cx="206280" cy="18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02" name="Line 10"/>
          <p:cNvSpPr/>
          <p:nvPr/>
        </p:nvSpPr>
        <p:spPr>
          <a:xfrm>
            <a:off x="2338200" y="2946240"/>
            <a:ext cx="927000" cy="225360"/>
          </a:xfrm>
          <a:prstGeom prst="line">
            <a:avLst/>
          </a:prstGeom>
          <a:ln w="9360">
            <a:solidFill>
              <a:srgbClr val="0092c8"/>
            </a:solidFill>
            <a:round/>
          </a:ln>
        </p:spPr>
      </p:sp>
      <p:sp>
        <p:nvSpPr>
          <p:cNvPr id="303" name="CustomShape 11"/>
          <p:cNvSpPr/>
          <p:nvPr/>
        </p:nvSpPr>
        <p:spPr>
          <a:xfrm>
            <a:off x="3243240" y="3149640"/>
            <a:ext cx="43200" cy="43200"/>
          </a:xfrm>
          <a:prstGeom prst="rect">
            <a:avLst/>
          </a:prstGeom>
          <a:solidFill>
            <a:srgbClr val="0092c8"/>
          </a:solidFill>
          <a:ln w="9360">
            <a:noFill/>
          </a:ln>
        </p:spPr>
      </p:sp>
      <p:sp>
        <p:nvSpPr>
          <p:cNvPr id="304" name="CustomShape 12"/>
          <p:cNvSpPr/>
          <p:nvPr/>
        </p:nvSpPr>
        <p:spPr>
          <a:xfrm>
            <a:off x="1165680" y="912960"/>
            <a:ext cx="442440" cy="2120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0000"/>
                </a:solidFill>
                <a:latin typeface="Arial"/>
              </a:rPr>
              <a:t>Virus</a:t>
            </a:r>
            <a:endParaRPr/>
          </a:p>
        </p:txBody>
      </p:sp>
      <p:sp>
        <p:nvSpPr>
          <p:cNvPr id="305" name="CustomShape 13"/>
          <p:cNvSpPr/>
          <p:nvPr/>
        </p:nvSpPr>
        <p:spPr>
          <a:xfrm>
            <a:off x="4790520" y="1049400"/>
            <a:ext cx="1041480" cy="2120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0000"/>
                </a:solidFill>
                <a:latin typeface="Arial"/>
              </a:rPr>
              <a:t>New viruses</a:t>
            </a:r>
            <a:endParaRPr/>
          </a:p>
        </p:txBody>
      </p:sp>
      <p:sp>
        <p:nvSpPr>
          <p:cNvPr id="306" name="CustomShape 14"/>
          <p:cNvSpPr/>
          <p:nvPr/>
        </p:nvSpPr>
        <p:spPr>
          <a:xfrm>
            <a:off x="1161720" y="1189080"/>
            <a:ext cx="1454400" cy="2120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0000"/>
                </a:solidFill>
                <a:latin typeface="Arial"/>
              </a:rPr>
              <a:t>Viral nucleic acid</a:t>
            </a:r>
            <a:endParaRPr/>
          </a:p>
        </p:txBody>
      </p:sp>
      <p:sp>
        <p:nvSpPr>
          <p:cNvPr id="307" name="CustomShape 15"/>
          <p:cNvSpPr/>
          <p:nvPr/>
        </p:nvSpPr>
        <p:spPr>
          <a:xfrm>
            <a:off x="3864600" y="3179880"/>
            <a:ext cx="383040" cy="2120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0000"/>
                </a:solidFill>
                <a:latin typeface="Arial"/>
              </a:rPr>
              <a:t>DNA</a:t>
            </a:r>
            <a:endParaRPr/>
          </a:p>
        </p:txBody>
      </p:sp>
      <p:sp>
        <p:nvSpPr>
          <p:cNvPr id="308" name="CustomShape 16"/>
          <p:cNvSpPr/>
          <p:nvPr/>
        </p:nvSpPr>
        <p:spPr>
          <a:xfrm>
            <a:off x="3864960" y="3789360"/>
            <a:ext cx="541440" cy="2120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0000"/>
                </a:solidFill>
                <a:latin typeface="Arial"/>
              </a:rPr>
              <a:t>mRNA</a:t>
            </a:r>
            <a:endParaRPr/>
          </a:p>
        </p:txBody>
      </p:sp>
      <p:sp>
        <p:nvSpPr>
          <p:cNvPr id="309" name="CustomShape 17"/>
          <p:cNvSpPr/>
          <p:nvPr/>
        </p:nvSpPr>
        <p:spPr>
          <a:xfrm>
            <a:off x="3861720" y="3506760"/>
            <a:ext cx="692280" cy="2120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0000"/>
                </a:solidFill>
                <a:latin typeface="Arial"/>
              </a:rPr>
              <a:t>Nucleus</a:t>
            </a:r>
            <a:endParaRPr/>
          </a:p>
        </p:txBody>
      </p:sp>
      <p:sp>
        <p:nvSpPr>
          <p:cNvPr id="310" name="CustomShape 18"/>
          <p:cNvSpPr/>
          <p:nvPr/>
        </p:nvSpPr>
        <p:spPr>
          <a:xfrm>
            <a:off x="4541040" y="5211720"/>
            <a:ext cx="830880" cy="2120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0000"/>
                </a:solidFill>
                <a:latin typeface="Arial"/>
              </a:rPr>
              <a:t>Interferon</a:t>
            </a:r>
            <a:endParaRPr/>
          </a:p>
        </p:txBody>
      </p:sp>
      <p:sp>
        <p:nvSpPr>
          <p:cNvPr id="311" name="CustomShape 19"/>
          <p:cNvSpPr/>
          <p:nvPr/>
        </p:nvSpPr>
        <p:spPr>
          <a:xfrm>
            <a:off x="3389760" y="973080"/>
            <a:ext cx="933120" cy="403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r>
              <a:rPr b="1" lang="en-US" sz="1400">
                <a:solidFill>
                  <a:srgbClr val="0092c8"/>
                </a:solidFill>
                <a:latin typeface="Arial"/>
              </a:rPr>
              <a:t>     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Virus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enters cell.</a:t>
            </a:r>
            <a:endParaRPr/>
          </a:p>
        </p:txBody>
      </p:sp>
      <p:sp>
        <p:nvSpPr>
          <p:cNvPr id="312" name="CustomShape 20"/>
          <p:cNvSpPr/>
          <p:nvPr/>
        </p:nvSpPr>
        <p:spPr>
          <a:xfrm>
            <a:off x="1160280" y="2852640"/>
            <a:ext cx="1434600" cy="403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r>
              <a:rPr b="1" lang="en-US" sz="1400">
                <a:solidFill>
                  <a:srgbClr val="0092c8"/>
                </a:solidFill>
                <a:latin typeface="Arial"/>
              </a:rPr>
              <a:t>     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Interferon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genes switch on.</a:t>
            </a:r>
            <a:endParaRPr/>
          </a:p>
        </p:txBody>
      </p:sp>
      <p:sp>
        <p:nvSpPr>
          <p:cNvPr id="313" name="CustomShape 21"/>
          <p:cNvSpPr/>
          <p:nvPr/>
        </p:nvSpPr>
        <p:spPr>
          <a:xfrm>
            <a:off x="1158480" y="4633920"/>
            <a:ext cx="1430280" cy="595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r>
              <a:rPr b="1" lang="en-US" sz="1400">
                <a:solidFill>
                  <a:srgbClr val="0092c8"/>
                </a:solidFill>
                <a:latin typeface="Arial"/>
              </a:rPr>
              <a:t>     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Cell produces</a:t>
            </a:r>
            <a:endParaRPr/>
          </a:p>
          <a:p>
            <a:r>
              <a:rPr b="1" lang="en-US" sz="1400">
                <a:solidFill>
                  <a:srgbClr val="0092c8"/>
                </a:solidFill>
                <a:latin typeface="Arial"/>
              </a:rPr>
              <a:t>interferon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molecules.</a:t>
            </a:r>
            <a:endParaRPr/>
          </a:p>
        </p:txBody>
      </p:sp>
      <p:sp>
        <p:nvSpPr>
          <p:cNvPr id="314" name="CustomShape 22"/>
          <p:cNvSpPr/>
          <p:nvPr/>
        </p:nvSpPr>
        <p:spPr>
          <a:xfrm>
            <a:off x="6546960" y="4491000"/>
            <a:ext cx="1487880" cy="978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r>
              <a:rPr b="1" lang="en-US" sz="1400">
                <a:solidFill>
                  <a:srgbClr val="0092c8"/>
                </a:solidFill>
                <a:latin typeface="Arial"/>
              </a:rPr>
              <a:t>     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Interferon</a:t>
            </a:r>
            <a:endParaRPr/>
          </a:p>
          <a:p>
            <a:r>
              <a:rPr b="1" lang="en-US" sz="1400">
                <a:solidFill>
                  <a:srgbClr val="0092c8"/>
                </a:solidFill>
                <a:latin typeface="Arial"/>
              </a:rPr>
              <a:t>binding</a:t>
            </a:r>
            <a:endParaRPr/>
          </a:p>
          <a:p>
            <a:r>
              <a:rPr b="1" lang="en-US" sz="1400">
                <a:solidFill>
                  <a:srgbClr val="0092c8"/>
                </a:solidFill>
                <a:latin typeface="Arial"/>
              </a:rPr>
              <a:t>stimulates cell to</a:t>
            </a:r>
            <a:endParaRPr/>
          </a:p>
          <a:p>
            <a:r>
              <a:rPr b="1" lang="en-US" sz="1400">
                <a:solidFill>
                  <a:srgbClr val="0092c8"/>
                </a:solidFill>
                <a:latin typeface="Arial"/>
              </a:rPr>
              <a:t>turn on genes for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antiviral proteins.</a:t>
            </a:r>
            <a:endParaRPr/>
          </a:p>
        </p:txBody>
      </p:sp>
      <p:sp>
        <p:nvSpPr>
          <p:cNvPr id="315" name="CustomShape 23"/>
          <p:cNvSpPr/>
          <p:nvPr/>
        </p:nvSpPr>
        <p:spPr>
          <a:xfrm>
            <a:off x="6549120" y="1347840"/>
            <a:ext cx="1216440" cy="786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r>
              <a:rPr b="1" lang="en-US" sz="1400">
                <a:solidFill>
                  <a:srgbClr val="0092c8"/>
                </a:solidFill>
                <a:latin typeface="Arial"/>
              </a:rPr>
              <a:t>     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Antiviral</a:t>
            </a:r>
            <a:endParaRPr/>
          </a:p>
          <a:p>
            <a:r>
              <a:rPr b="1" lang="en-US" sz="1400">
                <a:solidFill>
                  <a:srgbClr val="0092c8"/>
                </a:solidFill>
                <a:latin typeface="Arial"/>
              </a:rPr>
              <a:t>proteins block</a:t>
            </a:r>
            <a:endParaRPr/>
          </a:p>
          <a:p>
            <a:r>
              <a:rPr b="1" lang="en-US" sz="1400">
                <a:solidFill>
                  <a:srgbClr val="0092c8"/>
                </a:solidFill>
                <a:latin typeface="Arial"/>
              </a:rPr>
              <a:t>viral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reproduction.</a:t>
            </a:r>
            <a:endParaRPr/>
          </a:p>
        </p:txBody>
      </p:sp>
      <p:sp>
        <p:nvSpPr>
          <p:cNvPr id="316" name="CustomShape 24"/>
          <p:cNvSpPr/>
          <p:nvPr/>
        </p:nvSpPr>
        <p:spPr>
          <a:xfrm>
            <a:off x="2790360" y="5632560"/>
            <a:ext cx="1600200" cy="7873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r>
              <a:rPr lang="en-US" sz="1400">
                <a:solidFill>
                  <a:srgbClr val="000000"/>
                </a:solidFill>
                <a:latin typeface="Arial Black"/>
              </a:rPr>
              <a:t>Host cell 1</a:t>
            </a:r>
            <a:endParaRPr/>
          </a:p>
          <a:p>
            <a:r>
              <a:rPr b="1" lang="en-US" sz="1400">
                <a:solidFill>
                  <a:srgbClr val="000000"/>
                </a:solidFill>
                <a:latin typeface="Arial"/>
              </a:rPr>
              <a:t>Infected by virus;</a:t>
            </a:r>
            <a:endParaRPr/>
          </a:p>
          <a:p>
            <a:r>
              <a:rPr b="1" lang="en-US" sz="1400">
                <a:solidFill>
                  <a:srgbClr val="000000"/>
                </a:solidFill>
                <a:latin typeface="Arial"/>
              </a:rPr>
              <a:t>makes interferon;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000000"/>
                </a:solidFill>
                <a:latin typeface="Arial"/>
              </a:rPr>
              <a:t>is killed by virus</a:t>
            </a:r>
            <a:endParaRPr/>
          </a:p>
        </p:txBody>
      </p:sp>
      <p:sp>
        <p:nvSpPr>
          <p:cNvPr id="317" name="Line 25"/>
          <p:cNvSpPr/>
          <p:nvPr/>
        </p:nvSpPr>
        <p:spPr>
          <a:xfrm>
            <a:off x="4898880" y="742680"/>
            <a:ext cx="231840" cy="1800"/>
          </a:xfrm>
          <a:prstGeom prst="line">
            <a:avLst/>
          </a:prstGeom>
          <a:ln w="15840">
            <a:solidFill>
              <a:srgbClr val="000000"/>
            </a:solidFill>
            <a:round/>
          </a:ln>
        </p:spPr>
      </p:sp>
      <p:sp>
        <p:nvSpPr>
          <p:cNvPr id="318" name="CustomShape 26"/>
          <p:cNvSpPr/>
          <p:nvPr/>
        </p:nvSpPr>
        <p:spPr>
          <a:xfrm>
            <a:off x="5083200" y="708120"/>
            <a:ext cx="100440" cy="65520"/>
          </a:xfrm>
          <a:prstGeom prst="rect">
            <a:avLst/>
          </a:prstGeom>
          <a:solidFill>
            <a:srgbClr val="000000"/>
          </a:solidFill>
          <a:ln w="9360">
            <a:noFill/>
          </a:ln>
        </p:spPr>
      </p:sp>
      <p:sp>
        <p:nvSpPr>
          <p:cNvPr id="319" name="CustomShape 27"/>
          <p:cNvSpPr/>
          <p:nvPr/>
        </p:nvSpPr>
        <p:spPr>
          <a:xfrm>
            <a:off x="3485160" y="627120"/>
            <a:ext cx="1344600" cy="2120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0000"/>
                </a:solidFill>
                <a:latin typeface="Arial"/>
              </a:rPr>
              <a:t>Innate defenses</a:t>
            </a:r>
            <a:endParaRPr/>
          </a:p>
        </p:txBody>
      </p:sp>
      <p:sp>
        <p:nvSpPr>
          <p:cNvPr id="320" name="CustomShape 28"/>
          <p:cNvSpPr/>
          <p:nvPr/>
        </p:nvSpPr>
        <p:spPr>
          <a:xfrm>
            <a:off x="5262120" y="627120"/>
            <a:ext cx="1464840" cy="2120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0000"/>
                </a:solidFill>
                <a:latin typeface="Arial"/>
              </a:rPr>
              <a:t>Internal defenses</a:t>
            </a:r>
            <a:endParaRPr/>
          </a:p>
        </p:txBody>
      </p:sp>
      <p:sp>
        <p:nvSpPr>
          <p:cNvPr id="321" name="CustomShape 29"/>
          <p:cNvSpPr/>
          <p:nvPr/>
        </p:nvSpPr>
        <p:spPr>
          <a:xfrm>
            <a:off x="4479840" y="5473800"/>
            <a:ext cx="1990440" cy="978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r>
              <a:rPr lang="en-US" sz="1400">
                <a:solidFill>
                  <a:srgbClr val="000000"/>
                </a:solidFill>
                <a:latin typeface="Arial Black"/>
              </a:rPr>
              <a:t>Host cell 2</a:t>
            </a:r>
            <a:endParaRPr/>
          </a:p>
          <a:p>
            <a:r>
              <a:rPr b="1" lang="en-US" sz="1400">
                <a:solidFill>
                  <a:srgbClr val="000000"/>
                </a:solidFill>
                <a:latin typeface="Arial"/>
              </a:rPr>
              <a:t>Binds interferon </a:t>
            </a:r>
            <a:endParaRPr/>
          </a:p>
          <a:p>
            <a:r>
              <a:rPr b="1" lang="en-US" sz="1400">
                <a:solidFill>
                  <a:srgbClr val="000000"/>
                </a:solidFill>
                <a:latin typeface="Arial"/>
              </a:rPr>
              <a:t>from cell 1; interferon </a:t>
            </a:r>
            <a:endParaRPr/>
          </a:p>
          <a:p>
            <a:r>
              <a:rPr b="1" lang="en-US" sz="1400">
                <a:solidFill>
                  <a:srgbClr val="000000"/>
                </a:solidFill>
                <a:latin typeface="Arial"/>
              </a:rPr>
              <a:t>induces synthesis of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400">
                <a:solidFill>
                  <a:srgbClr val="000000"/>
                </a:solidFill>
                <a:latin typeface="Arial"/>
              </a:rPr>
              <a:t>protective proteins</a:t>
            </a:r>
            <a:endParaRPr/>
          </a:p>
        </p:txBody>
      </p:sp>
      <p:sp>
        <p:nvSpPr>
          <p:cNvPr id="322" name="CustomShape 30"/>
          <p:cNvSpPr/>
          <p:nvPr/>
        </p:nvSpPr>
        <p:spPr>
          <a:xfrm>
            <a:off x="3394080" y="957240"/>
            <a:ext cx="201960" cy="201960"/>
          </a:xfrm>
          <a:prstGeom prst="ellipse">
            <a:avLst/>
          </a:prstGeom>
          <a:solidFill>
            <a:srgbClr val="ffffff"/>
          </a:solidFill>
          <a:ln w="12600">
            <a:solidFill>
              <a:srgbClr val="0092c8"/>
            </a:solidFill>
            <a:round/>
          </a:ln>
        </p:spPr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1200">
                <a:solidFill>
                  <a:srgbClr val="0092c8"/>
                </a:solidFill>
                <a:latin typeface="Arial Black"/>
              </a:rPr>
              <a:t>1</a:t>
            </a:r>
            <a:endParaRPr/>
          </a:p>
        </p:txBody>
      </p:sp>
      <p:sp>
        <p:nvSpPr>
          <p:cNvPr id="323" name="CustomShape 31"/>
          <p:cNvSpPr/>
          <p:nvPr/>
        </p:nvSpPr>
        <p:spPr>
          <a:xfrm>
            <a:off x="1165320" y="2833560"/>
            <a:ext cx="201960" cy="201960"/>
          </a:xfrm>
          <a:prstGeom prst="ellipse">
            <a:avLst/>
          </a:prstGeom>
          <a:solidFill>
            <a:srgbClr val="ffffff"/>
          </a:solidFill>
          <a:ln w="12600">
            <a:solidFill>
              <a:srgbClr val="0092c8"/>
            </a:solidFill>
            <a:round/>
          </a:ln>
        </p:spPr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1200">
                <a:solidFill>
                  <a:srgbClr val="0092c8"/>
                </a:solidFill>
                <a:latin typeface="Arial Black"/>
              </a:rPr>
              <a:t>2</a:t>
            </a:r>
            <a:endParaRPr/>
          </a:p>
        </p:txBody>
      </p:sp>
      <p:sp>
        <p:nvSpPr>
          <p:cNvPr id="324" name="CustomShape 32"/>
          <p:cNvSpPr/>
          <p:nvPr/>
        </p:nvSpPr>
        <p:spPr>
          <a:xfrm>
            <a:off x="1165320" y="4614840"/>
            <a:ext cx="201960" cy="201960"/>
          </a:xfrm>
          <a:prstGeom prst="ellipse">
            <a:avLst/>
          </a:prstGeom>
          <a:solidFill>
            <a:srgbClr val="ffffff"/>
          </a:solidFill>
          <a:ln w="12600">
            <a:solidFill>
              <a:srgbClr val="0092c8"/>
            </a:solidFill>
            <a:round/>
          </a:ln>
        </p:spPr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1200">
                <a:solidFill>
                  <a:srgbClr val="0092c8"/>
                </a:solidFill>
                <a:latin typeface="Arial Black"/>
              </a:rPr>
              <a:t>3</a:t>
            </a:r>
            <a:endParaRPr/>
          </a:p>
        </p:txBody>
      </p:sp>
      <p:sp>
        <p:nvSpPr>
          <p:cNvPr id="325" name="CustomShape 33"/>
          <p:cNvSpPr/>
          <p:nvPr/>
        </p:nvSpPr>
        <p:spPr>
          <a:xfrm>
            <a:off x="6553080" y="4475160"/>
            <a:ext cx="201960" cy="201960"/>
          </a:xfrm>
          <a:prstGeom prst="ellipse">
            <a:avLst/>
          </a:prstGeom>
          <a:solidFill>
            <a:srgbClr val="ffffff"/>
          </a:solidFill>
          <a:ln w="12600">
            <a:solidFill>
              <a:srgbClr val="0092c8"/>
            </a:solidFill>
            <a:round/>
          </a:ln>
        </p:spPr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1200">
                <a:solidFill>
                  <a:srgbClr val="0092c8"/>
                </a:solidFill>
                <a:latin typeface="Arial Black"/>
              </a:rPr>
              <a:t>4</a:t>
            </a:r>
            <a:endParaRPr/>
          </a:p>
        </p:txBody>
      </p:sp>
      <p:sp>
        <p:nvSpPr>
          <p:cNvPr id="326" name="CustomShape 34"/>
          <p:cNvSpPr/>
          <p:nvPr/>
        </p:nvSpPr>
        <p:spPr>
          <a:xfrm>
            <a:off x="6553080" y="1330200"/>
            <a:ext cx="201960" cy="201960"/>
          </a:xfrm>
          <a:prstGeom prst="ellipse">
            <a:avLst/>
          </a:prstGeom>
          <a:solidFill>
            <a:srgbClr val="ffffff"/>
          </a:solidFill>
          <a:ln w="12600">
            <a:solidFill>
              <a:srgbClr val="0092c8"/>
            </a:solidFill>
            <a:round/>
          </a:ln>
        </p:spPr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1200">
                <a:solidFill>
                  <a:srgbClr val="0092c8"/>
                </a:solidFill>
                <a:latin typeface="Arial Black"/>
              </a:rPr>
              <a:t>5</a:t>
            </a:r>
            <a:endParaRPr/>
          </a:p>
        </p:txBody>
      </p:sp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Interferons</a:t>
            </a:r>
            <a:endParaRPr/>
          </a:p>
        </p:txBody>
      </p:sp>
      <p:sp>
        <p:nvSpPr>
          <p:cNvPr id="328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Functions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Anti-viral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Reduce inflammation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Activate macrophages and mobilize NK cells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Genetically engineered IFNs for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Antiviral agents against hepatitis and genital warts virus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Multiple sclerosis treatment</a:t>
            </a:r>
            <a:endParaRPr/>
          </a:p>
        </p:txBody>
      </p:sp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Complement</a:t>
            </a:r>
            <a:endParaRPr/>
          </a:p>
        </p:txBody>
      </p:sp>
      <p:sp>
        <p:nvSpPr>
          <p:cNvPr id="330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~20  blood proteins that circulate in an inactive form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Include C1–C9, factors B, D, and P, and regulatory proteins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Major mechanism for destroying foreign substances </a:t>
            </a:r>
            <a:endParaRPr/>
          </a:p>
        </p:txBody>
      </p:sp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Complement</a:t>
            </a:r>
            <a:endParaRPr/>
          </a:p>
        </p:txBody>
      </p:sp>
      <p:sp>
        <p:nvSpPr>
          <p:cNvPr id="332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Amplifies all aspects of the inflammatory response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Kills bacteria and certain other cell types by cell lysis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Enhances both nonspecific and specific defenses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Can be used to opsonize bacteria</a:t>
            </a:r>
            <a:endParaRPr/>
          </a:p>
        </p:txBody>
      </p:sp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CustomShape 1"/>
          <p:cNvSpPr/>
          <p:nvPr/>
        </p:nvSpPr>
        <p:spPr>
          <a:xfrm>
            <a:off x="457200" y="320760"/>
            <a:ext cx="8228520" cy="593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Fever</a:t>
            </a:r>
            <a:endParaRPr/>
          </a:p>
        </p:txBody>
      </p:sp>
      <p:sp>
        <p:nvSpPr>
          <p:cNvPr id="334" name="CustomShape 2"/>
          <p:cNvSpPr/>
          <p:nvPr/>
        </p:nvSpPr>
        <p:spPr>
          <a:xfrm>
            <a:off x="457200" y="100584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030">
                <a:solidFill>
                  <a:srgbClr val="000000"/>
                </a:solidFill>
                <a:latin typeface="Calibri"/>
              </a:rPr>
              <a:t>Systemic response to invading microorganisms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030">
                <a:solidFill>
                  <a:srgbClr val="000000"/>
                </a:solidFill>
                <a:latin typeface="Calibri"/>
              </a:rPr>
              <a:t>Leukocytes and macrophages exposed to foreign substances secrete pyrogens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030">
                <a:solidFill>
                  <a:srgbClr val="000000"/>
                </a:solidFill>
                <a:latin typeface="Calibri"/>
              </a:rPr>
              <a:t>Pyrogens reset the body’s thermostat upward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030">
                <a:solidFill>
                  <a:srgbClr val="000000"/>
                </a:solidFill>
                <a:latin typeface="Calibri"/>
              </a:rPr>
              <a:t>High fevers are dangerous = heat denatures enzymes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030">
                <a:solidFill>
                  <a:srgbClr val="000000"/>
                </a:solidFill>
                <a:latin typeface="Calibri"/>
              </a:rPr>
              <a:t>Benefits of moderate fever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Causes the liver and spleen to sequester iron and zinc (needed by microorganisms)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Increases metabolic rate, which speeds up repair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Adaptive Defenses</a:t>
            </a:r>
            <a:endParaRPr/>
          </a:p>
        </p:txBody>
      </p:sp>
      <p:sp>
        <p:nvSpPr>
          <p:cNvPr id="336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The adaptive immune (specific defense) system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Protects against infectious agents and abnormal body cells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Amplifies the inflammatory response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Activates complement</a:t>
            </a:r>
            <a:endParaRPr/>
          </a:p>
        </p:txBody>
      </p:sp>
    </p:spTree>
  </p:cSld>
  <p:timing>
    <p:tnLst>
      <p:par>
        <p:cTn id="69" dur="indefinite" restart="never" nodeType="tmRoot">
          <p:childTnLst>
            <p:seq>
              <p:cTn id="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Adaptive Defenses</a:t>
            </a:r>
            <a:endParaRPr/>
          </a:p>
        </p:txBody>
      </p:sp>
      <p:sp>
        <p:nvSpPr>
          <p:cNvPr id="338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Adaptive immune response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Is specific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Is systemic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Has memory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Two separate overlapping arms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Humoral (antibody-mediated) immunity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Cellular (cell-mediated) immunity </a:t>
            </a:r>
            <a:endParaRPr/>
          </a:p>
        </p:txBody>
      </p:sp>
    </p:spTree>
  </p:cSld>
  <p:timing>
    <p:tnLst>
      <p:par>
        <p:cTn id="71" dur="indefinite" restart="never" nodeType="tmRoot">
          <p:childTnLst>
            <p:seq>
              <p:cTn id="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Antigens</a:t>
            </a:r>
            <a:endParaRPr/>
          </a:p>
        </p:txBody>
      </p:sp>
      <p:sp>
        <p:nvSpPr>
          <p:cNvPr id="340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Substances that can mobilize the adaptive defenses and provoke an immune response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Most are large, complex molecules not normally found in the body (nonself)</a:t>
            </a:r>
            <a:endParaRPr/>
          </a:p>
        </p:txBody>
      </p:sp>
    </p:spTree>
  </p:cSld>
  <p:timing>
    <p:tnLst>
      <p:par>
        <p:cTn id="73" dur="indefinite" restart="never" nodeType="tmRoot">
          <p:childTnLst>
            <p:seq>
              <p:cTn id="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CustomShape 1"/>
          <p:cNvSpPr/>
          <p:nvPr/>
        </p:nvSpPr>
        <p:spPr>
          <a:xfrm>
            <a:off x="8151840" y="6581880"/>
            <a:ext cx="987840" cy="27216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21.7</a:t>
            </a:r>
            <a:endParaRPr/>
          </a:p>
        </p:txBody>
      </p:sp>
      <p:pic>
        <p:nvPicPr>
          <p:cNvPr id="342" name="Picture 1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0720" y="1433520"/>
            <a:ext cx="8242920" cy="3993120"/>
          </a:xfrm>
          <a:prstGeom prst="rect">
            <a:avLst/>
          </a:prstGeom>
          <a:ln w="9360">
            <a:noFill/>
          </a:ln>
        </p:spPr>
      </p:pic>
      <p:sp>
        <p:nvSpPr>
          <p:cNvPr id="343" name="Line 2"/>
          <p:cNvSpPr/>
          <p:nvPr/>
        </p:nvSpPr>
        <p:spPr>
          <a:xfrm>
            <a:off x="1850760" y="2609640"/>
            <a:ext cx="304920" cy="1440"/>
          </a:xfrm>
          <a:prstGeom prst="line">
            <a:avLst/>
          </a:prstGeom>
          <a:ln w="57240">
            <a:solidFill>
              <a:srgbClr val="ffffff"/>
            </a:solidFill>
            <a:round/>
          </a:ln>
        </p:spPr>
      </p:sp>
      <p:sp>
        <p:nvSpPr>
          <p:cNvPr id="344" name="Line 3"/>
          <p:cNvSpPr/>
          <p:nvPr/>
        </p:nvSpPr>
        <p:spPr>
          <a:xfrm flipH="1">
            <a:off x="691920" y="4863960"/>
            <a:ext cx="412920" cy="1440"/>
          </a:xfrm>
          <a:prstGeom prst="line">
            <a:avLst/>
          </a:prstGeom>
          <a:ln w="57240">
            <a:solidFill>
              <a:srgbClr val="ffffff"/>
            </a:solidFill>
            <a:round/>
          </a:ln>
        </p:spPr>
      </p:sp>
      <p:sp>
        <p:nvSpPr>
          <p:cNvPr id="345" name="Line 4"/>
          <p:cNvSpPr/>
          <p:nvPr/>
        </p:nvSpPr>
        <p:spPr>
          <a:xfrm flipH="1">
            <a:off x="4605120" y="5159160"/>
            <a:ext cx="415800" cy="1800"/>
          </a:xfrm>
          <a:prstGeom prst="line">
            <a:avLst/>
          </a:prstGeom>
          <a:ln w="57240">
            <a:solidFill>
              <a:srgbClr val="ffffff"/>
            </a:solidFill>
            <a:round/>
          </a:ln>
        </p:spPr>
      </p:sp>
      <p:sp>
        <p:nvSpPr>
          <p:cNvPr id="346" name="CustomShape 5"/>
          <p:cNvSpPr/>
          <p:nvPr/>
        </p:nvSpPr>
        <p:spPr>
          <a:xfrm>
            <a:off x="2428920" y="1906560"/>
            <a:ext cx="684720" cy="721080"/>
          </a:xfrm>
          <a:prstGeom prst="rect">
            <a:avLst/>
          </a:prstGeom>
          <a:noFill/>
          <a:ln w="57240">
            <a:solidFill>
              <a:srgbClr val="ffffff"/>
            </a:solidFill>
            <a:round/>
          </a:ln>
        </p:spPr>
      </p:sp>
      <p:sp>
        <p:nvSpPr>
          <p:cNvPr id="347" name="Line 6"/>
          <p:cNvSpPr/>
          <p:nvPr/>
        </p:nvSpPr>
        <p:spPr>
          <a:xfrm>
            <a:off x="3114360" y="1906560"/>
            <a:ext cx="244440" cy="1440"/>
          </a:xfrm>
          <a:prstGeom prst="line">
            <a:avLst/>
          </a:prstGeom>
          <a:ln w="57240">
            <a:solidFill>
              <a:srgbClr val="ffffff"/>
            </a:solidFill>
            <a:round/>
          </a:ln>
        </p:spPr>
      </p:sp>
      <p:sp>
        <p:nvSpPr>
          <p:cNvPr id="348" name="Line 7"/>
          <p:cNvSpPr/>
          <p:nvPr/>
        </p:nvSpPr>
        <p:spPr>
          <a:xfrm>
            <a:off x="1850760" y="2609640"/>
            <a:ext cx="304920" cy="1440"/>
          </a:xfrm>
          <a:prstGeom prst="line">
            <a:avLst/>
          </a:prstGeom>
          <a:ln w="25560">
            <a:solidFill>
              <a:srgbClr val="231f20"/>
            </a:solidFill>
            <a:round/>
          </a:ln>
        </p:spPr>
      </p:sp>
      <p:sp>
        <p:nvSpPr>
          <p:cNvPr id="349" name="Line 8"/>
          <p:cNvSpPr/>
          <p:nvPr/>
        </p:nvSpPr>
        <p:spPr>
          <a:xfrm flipH="1">
            <a:off x="691920" y="4863960"/>
            <a:ext cx="412920" cy="1440"/>
          </a:xfrm>
          <a:prstGeom prst="line">
            <a:avLst/>
          </a:prstGeom>
          <a:ln w="25560">
            <a:solidFill>
              <a:srgbClr val="231f20"/>
            </a:solidFill>
            <a:round/>
          </a:ln>
        </p:spPr>
      </p:sp>
      <p:sp>
        <p:nvSpPr>
          <p:cNvPr id="350" name="Line 9"/>
          <p:cNvSpPr/>
          <p:nvPr/>
        </p:nvSpPr>
        <p:spPr>
          <a:xfrm flipH="1">
            <a:off x="4605120" y="5159160"/>
            <a:ext cx="415800" cy="1800"/>
          </a:xfrm>
          <a:prstGeom prst="line">
            <a:avLst/>
          </a:prstGeom>
          <a:ln w="25560">
            <a:solidFill>
              <a:srgbClr val="231f20"/>
            </a:solidFill>
            <a:round/>
          </a:ln>
        </p:spPr>
      </p:sp>
      <p:sp>
        <p:nvSpPr>
          <p:cNvPr id="351" name="CustomShape 10"/>
          <p:cNvSpPr/>
          <p:nvPr/>
        </p:nvSpPr>
        <p:spPr>
          <a:xfrm>
            <a:off x="2428920" y="1906560"/>
            <a:ext cx="684720" cy="721080"/>
          </a:xfrm>
          <a:prstGeom prst="rect">
            <a:avLst/>
          </a:prstGeom>
          <a:noFill/>
          <a:ln w="25560">
            <a:solidFill>
              <a:srgbClr val="231f20"/>
            </a:solidFill>
            <a:round/>
          </a:ln>
        </p:spPr>
      </p:sp>
      <p:sp>
        <p:nvSpPr>
          <p:cNvPr id="352" name="Line 11"/>
          <p:cNvSpPr/>
          <p:nvPr/>
        </p:nvSpPr>
        <p:spPr>
          <a:xfrm>
            <a:off x="3114360" y="1906560"/>
            <a:ext cx="244440" cy="1440"/>
          </a:xfrm>
          <a:prstGeom prst="line">
            <a:avLst/>
          </a:prstGeom>
          <a:ln w="25560">
            <a:solidFill>
              <a:srgbClr val="231f20"/>
            </a:solidFill>
            <a:round/>
          </a:ln>
        </p:spPr>
      </p:sp>
      <p:sp>
        <p:nvSpPr>
          <p:cNvPr id="353" name="CustomShape 12"/>
          <p:cNvSpPr/>
          <p:nvPr/>
        </p:nvSpPr>
        <p:spPr>
          <a:xfrm>
            <a:off x="5766840" y="1898640"/>
            <a:ext cx="2827440" cy="303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Antigenic determinants</a:t>
            </a:r>
            <a:endParaRPr/>
          </a:p>
        </p:txBody>
      </p:sp>
      <p:sp>
        <p:nvSpPr>
          <p:cNvPr id="354" name="CustomShape 13"/>
          <p:cNvSpPr/>
          <p:nvPr/>
        </p:nvSpPr>
        <p:spPr>
          <a:xfrm>
            <a:off x="3403800" y="1765440"/>
            <a:ext cx="1032120" cy="913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Antigen-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binding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sites</a:t>
            </a:r>
            <a:endParaRPr/>
          </a:p>
        </p:txBody>
      </p:sp>
      <p:sp>
        <p:nvSpPr>
          <p:cNvPr id="355" name="CustomShape 14"/>
          <p:cNvSpPr/>
          <p:nvPr/>
        </p:nvSpPr>
        <p:spPr>
          <a:xfrm>
            <a:off x="478440" y="2473200"/>
            <a:ext cx="1347480" cy="303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Antibody A</a:t>
            </a:r>
            <a:endParaRPr/>
          </a:p>
        </p:txBody>
      </p:sp>
      <p:sp>
        <p:nvSpPr>
          <p:cNvPr id="356" name="CustomShape 15"/>
          <p:cNvSpPr/>
          <p:nvPr/>
        </p:nvSpPr>
        <p:spPr>
          <a:xfrm>
            <a:off x="1140480" y="4749840"/>
            <a:ext cx="1356840" cy="303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Antibody B</a:t>
            </a:r>
            <a:endParaRPr/>
          </a:p>
        </p:txBody>
      </p:sp>
      <p:sp>
        <p:nvSpPr>
          <p:cNvPr id="357" name="CustomShape 16"/>
          <p:cNvSpPr/>
          <p:nvPr/>
        </p:nvSpPr>
        <p:spPr>
          <a:xfrm>
            <a:off x="3216960" y="5019840"/>
            <a:ext cx="1356840" cy="303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Antibody C</a:t>
            </a:r>
            <a:endParaRPr/>
          </a:p>
        </p:txBody>
      </p:sp>
      <p:sp>
        <p:nvSpPr>
          <p:cNvPr id="358" name="CustomShape 17"/>
          <p:cNvSpPr/>
          <p:nvPr/>
        </p:nvSpPr>
        <p:spPr>
          <a:xfrm>
            <a:off x="2515320" y="3575160"/>
            <a:ext cx="946800" cy="303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ffffff"/>
                </a:solidFill>
                <a:latin typeface="Arial"/>
              </a:rPr>
              <a:t>Antigen</a:t>
            </a:r>
            <a:endParaRPr/>
          </a:p>
        </p:txBody>
      </p:sp>
    </p:spTree>
  </p:cSld>
  <p:timing>
    <p:tnLst>
      <p:par>
        <p:cTn id="75" dur="indefinite" restart="never" nodeType="tmRoot">
          <p:childTnLst>
            <p:seq>
              <p:cTn id="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Self-Antigens: MHC Proteins</a:t>
            </a:r>
            <a:endParaRPr/>
          </a:p>
        </p:txBody>
      </p:sp>
      <p:sp>
        <p:nvSpPr>
          <p:cNvPr id="360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Protein molecules (self-antigens) on the surface of cells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Antigenic to others in transfusions or grafts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Example: MHC proteins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Coded for by genes of the </a:t>
            </a:r>
            <a:r>
              <a:rPr i="1" lang="en-US" sz="2800">
                <a:solidFill>
                  <a:srgbClr val="000000"/>
                </a:solidFill>
                <a:latin typeface="Calibri"/>
              </a:rPr>
              <a:t>major histocompatibility complex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(MHC) and are unique to an individual</a:t>
            </a:r>
            <a:endParaRPr/>
          </a:p>
        </p:txBody>
      </p:sp>
    </p:spTree>
  </p:cSld>
  <p:timing>
    <p:tnLst>
      <p:par>
        <p:cTn id="77" dur="indefinite" restart="never" nodeType="tmRoot">
          <p:childTnLst>
            <p:seq>
              <p:cTn id="7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Immunity</a:t>
            </a:r>
            <a:endParaRPr/>
          </a:p>
        </p:txBody>
      </p:sp>
      <p:sp>
        <p:nvSpPr>
          <p:cNvPr id="117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Times"/>
              <a:buAutoNum type="arabicPeriod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Adaptive defense system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Third line of defense attacks particular foreign substances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Takes longer to react than the innate system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Innate and adaptive defenses are deeply intertwined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MHC Proteins</a:t>
            </a:r>
            <a:endParaRPr/>
          </a:p>
        </p:txBody>
      </p:sp>
      <p:sp>
        <p:nvSpPr>
          <p:cNvPr id="362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Classes of MHC proteins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Class I MHC proteins, found on virtually all body cells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Class II MHC proteins, found on certain cells in the immune response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MHC proteins display peptides (usually self-antigens)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In infected cells, MHC proteins display fragments of foreign antigens, which help mobilize</a:t>
            </a:r>
            <a:endParaRPr/>
          </a:p>
        </p:txBody>
      </p:sp>
    </p:spTree>
  </p:cSld>
  <p:timing>
    <p:tnLst>
      <p:par>
        <p:cTn id="79" dur="indefinite" restart="never" nodeType="tmRoot">
          <p:childTnLst>
            <p:seq>
              <p:cTn id="8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Cells of the Adaptive Immune System</a:t>
            </a:r>
            <a:endParaRPr/>
          </a:p>
        </p:txBody>
      </p:sp>
      <p:sp>
        <p:nvSpPr>
          <p:cNvPr id="364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Two types of lymphocytes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B lymphocytes (B cells)—humoral immunity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T lymphocytes (T cells)—cell-mediated immunity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Antigen-presenting cells (APCs)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Any cell type that can present antigens to a T-lymphocyte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Do not respond to specific antigens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Play essential auxiliary roles in immunity</a:t>
            </a:r>
            <a:endParaRPr/>
          </a:p>
        </p:txBody>
      </p:sp>
    </p:spTree>
  </p:cSld>
  <p:timing>
    <p:tnLst>
      <p:par>
        <p:cTn id="81" dur="indefinite" restart="never" nodeType="tmRoot">
          <p:childTnLst>
            <p:seq>
              <p:cTn id="8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Lymphocytes</a:t>
            </a:r>
            <a:endParaRPr/>
          </a:p>
        </p:txBody>
      </p:sp>
      <p:sp>
        <p:nvSpPr>
          <p:cNvPr id="366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Originate in red bone marrow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B cells mature in the red bone marrow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T cells mature in the thymus</a:t>
            </a:r>
            <a:endParaRPr/>
          </a:p>
        </p:txBody>
      </p:sp>
    </p:spTree>
  </p:cSld>
  <p:timing>
    <p:tnLst>
      <p:par>
        <p:cTn id="83" dur="indefinite" restart="never" nodeType="tmRoot">
          <p:childTnLst>
            <p:seq>
              <p:cTn id="8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Lymphocytes</a:t>
            </a:r>
            <a:endParaRPr/>
          </a:p>
        </p:txBody>
      </p:sp>
      <p:sp>
        <p:nvSpPr>
          <p:cNvPr id="368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When mature, they have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Immunocompetence; they are able to recognize and bind to a specific antigen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Self-tolerance – unresponsive to self antigens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Naive (unexposed) B and T cells are exported to lymph nodes, spleen, and other lymphoid organs</a:t>
            </a:r>
            <a:endParaRPr/>
          </a:p>
        </p:txBody>
      </p:sp>
    </p:spTree>
  </p:cSld>
  <p:timing>
    <p:tnLst>
      <p:par>
        <p:cTn id="85" dur="indefinite" restart="never" nodeType="tmRoot">
          <p:childTnLst>
            <p:seq>
              <p:cTn id="8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CustomShape 1"/>
          <p:cNvSpPr/>
          <p:nvPr/>
        </p:nvSpPr>
        <p:spPr>
          <a:xfrm>
            <a:off x="8151840" y="6581880"/>
            <a:ext cx="987840" cy="27216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21.8</a:t>
            </a:r>
            <a:endParaRPr/>
          </a:p>
        </p:txBody>
      </p:sp>
      <p:pic>
        <p:nvPicPr>
          <p:cNvPr id="370" name="Picture 5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5760" y="550800"/>
            <a:ext cx="8229960" cy="5864760"/>
          </a:xfrm>
          <a:prstGeom prst="rect">
            <a:avLst/>
          </a:prstGeom>
          <a:ln w="9360">
            <a:noFill/>
          </a:ln>
        </p:spPr>
      </p:pic>
      <p:sp>
        <p:nvSpPr>
          <p:cNvPr id="371" name="CustomShape 2"/>
          <p:cNvSpPr/>
          <p:nvPr/>
        </p:nvSpPr>
        <p:spPr>
          <a:xfrm>
            <a:off x="3424320" y="5288040"/>
            <a:ext cx="37080" cy="37080"/>
          </a:xfrm>
          <a:prstGeom prst="rect">
            <a:avLst/>
          </a:prstGeom>
          <a:solidFill>
            <a:srgbClr val="0092c8"/>
          </a:solidFill>
          <a:ln w="9360">
            <a:noFill/>
          </a:ln>
        </p:spPr>
      </p:sp>
      <p:sp>
        <p:nvSpPr>
          <p:cNvPr id="372" name="CustomShape 3"/>
          <p:cNvSpPr/>
          <p:nvPr/>
        </p:nvSpPr>
        <p:spPr>
          <a:xfrm>
            <a:off x="1893960" y="5564160"/>
            <a:ext cx="37080" cy="37080"/>
          </a:xfrm>
          <a:prstGeom prst="rect">
            <a:avLst/>
          </a:prstGeom>
          <a:solidFill>
            <a:srgbClr val="0092c8"/>
          </a:solidFill>
          <a:ln w="9360">
            <a:noFill/>
          </a:ln>
        </p:spPr>
      </p:sp>
      <p:sp>
        <p:nvSpPr>
          <p:cNvPr id="373" name="CustomShape 4"/>
          <p:cNvSpPr/>
          <p:nvPr/>
        </p:nvSpPr>
        <p:spPr>
          <a:xfrm>
            <a:off x="3398760" y="3919680"/>
            <a:ext cx="37080" cy="37080"/>
          </a:xfrm>
          <a:prstGeom prst="rect">
            <a:avLst/>
          </a:prstGeom>
          <a:solidFill>
            <a:srgbClr val="0092c8"/>
          </a:solidFill>
          <a:ln w="9360">
            <a:noFill/>
          </a:ln>
        </p:spPr>
      </p:sp>
      <p:sp>
        <p:nvSpPr>
          <p:cNvPr id="374" name="CustomShape 5"/>
          <p:cNvSpPr/>
          <p:nvPr/>
        </p:nvSpPr>
        <p:spPr>
          <a:xfrm>
            <a:off x="1798560" y="3719520"/>
            <a:ext cx="37080" cy="37080"/>
          </a:xfrm>
          <a:prstGeom prst="rect">
            <a:avLst/>
          </a:prstGeom>
          <a:solidFill>
            <a:srgbClr val="0092c8"/>
          </a:solidFill>
          <a:ln w="9360">
            <a:noFill/>
          </a:ln>
        </p:spPr>
      </p:sp>
      <p:sp>
        <p:nvSpPr>
          <p:cNvPr id="375" name="CustomShape 6"/>
          <p:cNvSpPr/>
          <p:nvPr/>
        </p:nvSpPr>
        <p:spPr>
          <a:xfrm>
            <a:off x="3475080" y="2330280"/>
            <a:ext cx="37080" cy="37080"/>
          </a:xfrm>
          <a:prstGeom prst="rect">
            <a:avLst/>
          </a:prstGeom>
          <a:solidFill>
            <a:srgbClr val="0092c8"/>
          </a:solidFill>
          <a:ln w="9360">
            <a:noFill/>
          </a:ln>
        </p:spPr>
      </p:sp>
      <p:sp>
        <p:nvSpPr>
          <p:cNvPr id="376" name="CustomShape 7"/>
          <p:cNvSpPr/>
          <p:nvPr/>
        </p:nvSpPr>
        <p:spPr>
          <a:xfrm>
            <a:off x="1709640" y="2543040"/>
            <a:ext cx="37080" cy="37080"/>
          </a:xfrm>
          <a:prstGeom prst="rect">
            <a:avLst/>
          </a:prstGeom>
          <a:solidFill>
            <a:srgbClr val="0092c8"/>
          </a:solidFill>
          <a:ln w="9360">
            <a:noFill/>
          </a:ln>
        </p:spPr>
      </p:sp>
      <p:sp>
        <p:nvSpPr>
          <p:cNvPr id="377" name="CustomShape 8"/>
          <p:cNvSpPr/>
          <p:nvPr/>
        </p:nvSpPr>
        <p:spPr>
          <a:xfrm>
            <a:off x="1712880" y="1146240"/>
            <a:ext cx="1167480" cy="55440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378" name="Line 9"/>
          <p:cNvSpPr/>
          <p:nvPr/>
        </p:nvSpPr>
        <p:spPr>
          <a:xfrm>
            <a:off x="1893600" y="1145880"/>
            <a:ext cx="542880" cy="55260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379" name="Line 10"/>
          <p:cNvSpPr/>
          <p:nvPr/>
        </p:nvSpPr>
        <p:spPr>
          <a:xfrm flipV="1">
            <a:off x="4373280" y="3846240"/>
            <a:ext cx="1800" cy="962280"/>
          </a:xfrm>
          <a:prstGeom prst="line">
            <a:avLst/>
          </a:prstGeom>
          <a:ln w="9360">
            <a:solidFill>
              <a:srgbClr val="0092c8"/>
            </a:solidFill>
            <a:round/>
          </a:ln>
        </p:spPr>
      </p:sp>
      <p:sp>
        <p:nvSpPr>
          <p:cNvPr id="380" name="Line 11"/>
          <p:cNvSpPr/>
          <p:nvPr/>
        </p:nvSpPr>
        <p:spPr>
          <a:xfrm flipH="1">
            <a:off x="3417840" y="3938400"/>
            <a:ext cx="955440" cy="1440"/>
          </a:xfrm>
          <a:prstGeom prst="line">
            <a:avLst/>
          </a:prstGeom>
          <a:ln w="9360">
            <a:solidFill>
              <a:srgbClr val="0092c8"/>
            </a:solidFill>
            <a:round/>
          </a:ln>
        </p:spPr>
      </p:sp>
      <p:sp>
        <p:nvSpPr>
          <p:cNvPr id="381" name="Line 12"/>
          <p:cNvSpPr/>
          <p:nvPr/>
        </p:nvSpPr>
        <p:spPr>
          <a:xfrm flipH="1" flipV="1">
            <a:off x="1817640" y="3738240"/>
            <a:ext cx="2555640" cy="200160"/>
          </a:xfrm>
          <a:prstGeom prst="line">
            <a:avLst/>
          </a:prstGeom>
          <a:ln w="9360">
            <a:solidFill>
              <a:srgbClr val="0092c8"/>
            </a:solidFill>
            <a:round/>
          </a:ln>
        </p:spPr>
      </p:sp>
      <p:sp>
        <p:nvSpPr>
          <p:cNvPr id="382" name="Line 13"/>
          <p:cNvSpPr/>
          <p:nvPr/>
        </p:nvSpPr>
        <p:spPr>
          <a:xfrm flipV="1">
            <a:off x="4373280" y="5151240"/>
            <a:ext cx="1800" cy="993960"/>
          </a:xfrm>
          <a:prstGeom prst="line">
            <a:avLst/>
          </a:prstGeom>
          <a:ln w="9360">
            <a:solidFill>
              <a:srgbClr val="0092c8"/>
            </a:solidFill>
            <a:round/>
          </a:ln>
        </p:spPr>
      </p:sp>
      <p:sp>
        <p:nvSpPr>
          <p:cNvPr id="383" name="Line 14"/>
          <p:cNvSpPr/>
          <p:nvPr/>
        </p:nvSpPr>
        <p:spPr>
          <a:xfrm flipH="1">
            <a:off x="3443040" y="5306760"/>
            <a:ext cx="930240" cy="1800"/>
          </a:xfrm>
          <a:prstGeom prst="line">
            <a:avLst/>
          </a:prstGeom>
          <a:ln w="9360">
            <a:solidFill>
              <a:srgbClr val="0092c8"/>
            </a:solidFill>
            <a:round/>
          </a:ln>
        </p:spPr>
      </p:sp>
      <p:sp>
        <p:nvSpPr>
          <p:cNvPr id="384" name="Line 15"/>
          <p:cNvSpPr/>
          <p:nvPr/>
        </p:nvSpPr>
        <p:spPr>
          <a:xfrm flipH="1">
            <a:off x="1912680" y="5306760"/>
            <a:ext cx="2460600" cy="276120"/>
          </a:xfrm>
          <a:prstGeom prst="line">
            <a:avLst/>
          </a:prstGeom>
          <a:ln w="9360">
            <a:solidFill>
              <a:srgbClr val="0092c8"/>
            </a:solidFill>
            <a:round/>
          </a:ln>
        </p:spPr>
      </p:sp>
      <p:sp>
        <p:nvSpPr>
          <p:cNvPr id="385" name="Line 16"/>
          <p:cNvSpPr/>
          <p:nvPr/>
        </p:nvSpPr>
        <p:spPr>
          <a:xfrm flipV="1">
            <a:off x="4373280" y="1901520"/>
            <a:ext cx="1800" cy="749520"/>
          </a:xfrm>
          <a:prstGeom prst="line">
            <a:avLst/>
          </a:prstGeom>
          <a:ln w="9360">
            <a:solidFill>
              <a:srgbClr val="0092c8"/>
            </a:solidFill>
            <a:round/>
          </a:ln>
        </p:spPr>
      </p:sp>
      <p:sp>
        <p:nvSpPr>
          <p:cNvPr id="386" name="Line 17"/>
          <p:cNvSpPr/>
          <p:nvPr/>
        </p:nvSpPr>
        <p:spPr>
          <a:xfrm flipH="1" flipV="1">
            <a:off x="3493800" y="2349360"/>
            <a:ext cx="879480" cy="63360"/>
          </a:xfrm>
          <a:prstGeom prst="line">
            <a:avLst/>
          </a:prstGeom>
          <a:ln w="9360">
            <a:solidFill>
              <a:srgbClr val="0092c8"/>
            </a:solidFill>
            <a:round/>
          </a:ln>
        </p:spPr>
      </p:sp>
      <p:sp>
        <p:nvSpPr>
          <p:cNvPr id="387" name="Line 18"/>
          <p:cNvSpPr/>
          <p:nvPr/>
        </p:nvSpPr>
        <p:spPr>
          <a:xfrm flipH="1">
            <a:off x="1728720" y="2412720"/>
            <a:ext cx="2644560" cy="149400"/>
          </a:xfrm>
          <a:prstGeom prst="line">
            <a:avLst/>
          </a:prstGeom>
          <a:ln w="9360">
            <a:solidFill>
              <a:srgbClr val="0092c8"/>
            </a:solidFill>
            <a:round/>
          </a:ln>
        </p:spPr>
      </p:sp>
      <p:sp>
        <p:nvSpPr>
          <p:cNvPr id="388" name="CustomShape 19"/>
          <p:cNvSpPr/>
          <p:nvPr/>
        </p:nvSpPr>
        <p:spPr>
          <a:xfrm>
            <a:off x="4465800" y="1889280"/>
            <a:ext cx="216360" cy="2181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389" name="CustomShape 20"/>
          <p:cNvSpPr/>
          <p:nvPr/>
        </p:nvSpPr>
        <p:spPr>
          <a:xfrm>
            <a:off x="4465800" y="1889280"/>
            <a:ext cx="216360" cy="218160"/>
          </a:xfrm>
          <a:prstGeom prst="rect">
            <a:avLst/>
          </a:prstGeom>
          <a:noFill/>
          <a:ln w="12600">
            <a:solidFill>
              <a:srgbClr val="0092c8"/>
            </a:solidFill>
            <a:round/>
          </a:ln>
        </p:spPr>
      </p:sp>
      <p:sp>
        <p:nvSpPr>
          <p:cNvPr id="390" name="CustomShape 21"/>
          <p:cNvSpPr/>
          <p:nvPr/>
        </p:nvSpPr>
        <p:spPr>
          <a:xfrm>
            <a:off x="4465800" y="3833640"/>
            <a:ext cx="216360" cy="2181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391" name="CustomShape 22"/>
          <p:cNvSpPr/>
          <p:nvPr/>
        </p:nvSpPr>
        <p:spPr>
          <a:xfrm>
            <a:off x="4465800" y="3833640"/>
            <a:ext cx="216360" cy="218160"/>
          </a:xfrm>
          <a:prstGeom prst="rect">
            <a:avLst/>
          </a:prstGeom>
          <a:noFill/>
          <a:ln w="12600">
            <a:solidFill>
              <a:srgbClr val="0092c8"/>
            </a:solidFill>
            <a:round/>
          </a:ln>
        </p:spPr>
      </p:sp>
      <p:sp>
        <p:nvSpPr>
          <p:cNvPr id="392" name="CustomShape 23"/>
          <p:cNvSpPr/>
          <p:nvPr/>
        </p:nvSpPr>
        <p:spPr>
          <a:xfrm>
            <a:off x="4465800" y="5170320"/>
            <a:ext cx="216360" cy="2149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393" name="CustomShape 24"/>
          <p:cNvSpPr/>
          <p:nvPr/>
        </p:nvSpPr>
        <p:spPr>
          <a:xfrm>
            <a:off x="4465800" y="5170320"/>
            <a:ext cx="216360" cy="214920"/>
          </a:xfrm>
          <a:prstGeom prst="rect">
            <a:avLst/>
          </a:prstGeom>
          <a:noFill/>
          <a:ln w="12600">
            <a:solidFill>
              <a:srgbClr val="0092c8"/>
            </a:solidFill>
            <a:round/>
          </a:ln>
        </p:spPr>
      </p:sp>
      <p:sp>
        <p:nvSpPr>
          <p:cNvPr id="394" name="CustomShape 25"/>
          <p:cNvSpPr/>
          <p:nvPr/>
        </p:nvSpPr>
        <p:spPr>
          <a:xfrm>
            <a:off x="4525920" y="1874880"/>
            <a:ext cx="105480" cy="197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300">
                <a:solidFill>
                  <a:srgbClr val="0092c8"/>
                </a:solidFill>
                <a:latin typeface="Arial Black"/>
              </a:rPr>
              <a:t>1</a:t>
            </a:r>
            <a:endParaRPr/>
          </a:p>
        </p:txBody>
      </p:sp>
      <p:sp>
        <p:nvSpPr>
          <p:cNvPr id="395" name="CustomShape 26"/>
          <p:cNvSpPr/>
          <p:nvPr/>
        </p:nvSpPr>
        <p:spPr>
          <a:xfrm>
            <a:off x="4525920" y="3817800"/>
            <a:ext cx="105480" cy="197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300">
                <a:solidFill>
                  <a:srgbClr val="0092c8"/>
                </a:solidFill>
                <a:latin typeface="Arial Black"/>
              </a:rPr>
              <a:t>2</a:t>
            </a:r>
            <a:endParaRPr/>
          </a:p>
        </p:txBody>
      </p:sp>
      <p:sp>
        <p:nvSpPr>
          <p:cNvPr id="396" name="CustomShape 27"/>
          <p:cNvSpPr/>
          <p:nvPr/>
        </p:nvSpPr>
        <p:spPr>
          <a:xfrm>
            <a:off x="4525920" y="5151600"/>
            <a:ext cx="105480" cy="1976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300">
                <a:solidFill>
                  <a:srgbClr val="0092c8"/>
                </a:solidFill>
                <a:latin typeface="Arial Black"/>
              </a:rPr>
              <a:t>3</a:t>
            </a:r>
            <a:endParaRPr/>
          </a:p>
        </p:txBody>
      </p:sp>
      <p:sp>
        <p:nvSpPr>
          <p:cNvPr id="397" name="CustomShape 28"/>
          <p:cNvSpPr/>
          <p:nvPr/>
        </p:nvSpPr>
        <p:spPr>
          <a:xfrm>
            <a:off x="4957560" y="515880"/>
            <a:ext cx="2691720" cy="151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000">
                <a:solidFill>
                  <a:srgbClr val="231f20"/>
                </a:solidFill>
                <a:latin typeface="Arial Black"/>
              </a:rPr>
              <a:t>Red bone marrow: </a:t>
            </a:r>
            <a:r>
              <a:rPr b="1" lang="en-US" sz="1000">
                <a:solidFill>
                  <a:srgbClr val="231f20"/>
                </a:solidFill>
                <a:latin typeface="Arial"/>
              </a:rPr>
              <a:t>site of lymphocyte origin</a:t>
            </a:r>
            <a:endParaRPr/>
          </a:p>
        </p:txBody>
      </p:sp>
      <p:sp>
        <p:nvSpPr>
          <p:cNvPr id="398" name="CustomShape 29"/>
          <p:cNvSpPr/>
          <p:nvPr/>
        </p:nvSpPr>
        <p:spPr>
          <a:xfrm>
            <a:off x="4907160" y="1258920"/>
            <a:ext cx="2682720" cy="456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000">
                <a:solidFill>
                  <a:srgbClr val="231f20"/>
                </a:solidFill>
                <a:latin typeface="Arial Black"/>
              </a:rPr>
              <a:t>Secondary lymphoid organs: </a:t>
            </a:r>
            <a:r>
              <a:rPr b="1" lang="en-US" sz="1000">
                <a:solidFill>
                  <a:srgbClr val="231f20"/>
                </a:solidFill>
                <a:latin typeface="Arial"/>
              </a:rPr>
              <a:t>site of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antigen encounter, and activation to become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effector and memory B or T cells</a:t>
            </a:r>
            <a:endParaRPr/>
          </a:p>
        </p:txBody>
      </p:sp>
      <p:sp>
        <p:nvSpPr>
          <p:cNvPr id="399" name="CustomShape 30"/>
          <p:cNvSpPr/>
          <p:nvPr/>
        </p:nvSpPr>
        <p:spPr>
          <a:xfrm>
            <a:off x="4904640" y="808200"/>
            <a:ext cx="2667600" cy="456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000">
                <a:solidFill>
                  <a:srgbClr val="231f20"/>
                </a:solidFill>
                <a:latin typeface="Arial Black"/>
              </a:rPr>
              <a:t>Primary lymphoid organs: </a:t>
            </a:r>
            <a:r>
              <a:rPr b="1" lang="en-US" sz="1000">
                <a:solidFill>
                  <a:srgbClr val="231f20"/>
                </a:solidFill>
                <a:latin typeface="Arial"/>
              </a:rPr>
              <a:t>site of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development of immunocompetence as B or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T cells</a:t>
            </a:r>
            <a:endParaRPr/>
          </a:p>
        </p:txBody>
      </p:sp>
      <p:sp>
        <p:nvSpPr>
          <p:cNvPr id="400" name="CustomShape 31"/>
          <p:cNvSpPr/>
          <p:nvPr/>
        </p:nvSpPr>
        <p:spPr>
          <a:xfrm>
            <a:off x="4441680" y="1906560"/>
            <a:ext cx="3860640" cy="851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      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Lymphocytes destined to become T cells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migrate (in blood) to the thymus and develop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immunocompetence there. B cells develop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immunocompetence in red bone marrow.</a:t>
            </a:r>
            <a:endParaRPr/>
          </a:p>
        </p:txBody>
      </p:sp>
      <p:sp>
        <p:nvSpPr>
          <p:cNvPr id="401" name="CustomShape 32"/>
          <p:cNvSpPr/>
          <p:nvPr/>
        </p:nvSpPr>
        <p:spPr>
          <a:xfrm>
            <a:off x="4442400" y="3849840"/>
            <a:ext cx="3595680" cy="1064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      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Immunocompetent but still naive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lymphocytes leave the thymus and bone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marrow. They “seed” the lymph nodes,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spleen, and other lymphoid tissues where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they encounter their antigen.</a:t>
            </a:r>
            <a:endParaRPr/>
          </a:p>
        </p:txBody>
      </p:sp>
      <p:sp>
        <p:nvSpPr>
          <p:cNvPr id="402" name="CustomShape 33"/>
          <p:cNvSpPr/>
          <p:nvPr/>
        </p:nvSpPr>
        <p:spPr>
          <a:xfrm>
            <a:off x="4445640" y="5183280"/>
            <a:ext cx="3481200" cy="1064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      </a:t>
            </a:r>
            <a:r>
              <a:rPr b="1" lang="en-US" sz="1400">
                <a:solidFill>
                  <a:srgbClr val="0092c8"/>
                </a:solidFill>
                <a:latin typeface="Arial"/>
              </a:rPr>
              <a:t>Antigen-activated immunocompetent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lymphocytes (effector cells and memory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cells) circulate continuously in the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bloodstream and lymph and throughout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0092c8"/>
                </a:solidFill>
                <a:latin typeface="Arial"/>
              </a:rPr>
              <a:t>the lymphoid organs of the body.</a:t>
            </a:r>
            <a:endParaRPr/>
          </a:p>
        </p:txBody>
      </p:sp>
      <p:sp>
        <p:nvSpPr>
          <p:cNvPr id="403" name="CustomShape 34"/>
          <p:cNvSpPr/>
          <p:nvPr/>
        </p:nvSpPr>
        <p:spPr>
          <a:xfrm>
            <a:off x="2282760" y="1082520"/>
            <a:ext cx="794520" cy="3038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i="1" lang="en-US" sz="1000">
                <a:solidFill>
                  <a:srgbClr val="231f20"/>
                </a:solidFill>
                <a:latin typeface="Arial"/>
              </a:rPr>
              <a:t>Red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en-US" sz="1000">
                <a:solidFill>
                  <a:srgbClr val="231f20"/>
                </a:solidFill>
                <a:latin typeface="Arial"/>
              </a:rPr>
              <a:t>bone marrow</a:t>
            </a:r>
            <a:endParaRPr/>
          </a:p>
        </p:txBody>
      </p:sp>
      <p:sp>
        <p:nvSpPr>
          <p:cNvPr id="404" name="CustomShape 35"/>
          <p:cNvSpPr/>
          <p:nvPr/>
        </p:nvSpPr>
        <p:spPr>
          <a:xfrm>
            <a:off x="3549600" y="2992320"/>
            <a:ext cx="808560" cy="151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000">
                <a:solidFill>
                  <a:srgbClr val="231f20"/>
                </a:solidFill>
                <a:latin typeface="Arial"/>
              </a:rPr>
              <a:t>Bone marrow</a:t>
            </a:r>
            <a:endParaRPr/>
          </a:p>
        </p:txBody>
      </p:sp>
      <p:sp>
        <p:nvSpPr>
          <p:cNvPr id="405" name="CustomShape 36"/>
          <p:cNvSpPr/>
          <p:nvPr/>
        </p:nvSpPr>
        <p:spPr>
          <a:xfrm>
            <a:off x="1359000" y="2798640"/>
            <a:ext cx="484920" cy="151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i="1" lang="en-US" sz="1000">
                <a:solidFill>
                  <a:srgbClr val="231f20"/>
                </a:solidFill>
                <a:latin typeface="Arial"/>
              </a:rPr>
              <a:t>Thymus</a:t>
            </a:r>
            <a:endParaRPr/>
          </a:p>
        </p:txBody>
      </p:sp>
      <p:sp>
        <p:nvSpPr>
          <p:cNvPr id="406" name="CustomShape 37"/>
          <p:cNvSpPr/>
          <p:nvPr/>
        </p:nvSpPr>
        <p:spPr>
          <a:xfrm>
            <a:off x="2203200" y="4043520"/>
            <a:ext cx="1047600" cy="456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b="1" i="1" lang="en-US" sz="1000">
                <a:solidFill>
                  <a:srgbClr val="231f20"/>
                </a:solidFill>
                <a:latin typeface="Arial"/>
              </a:rPr>
              <a:t>Lymph nodes,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en-US" sz="1000">
                <a:solidFill>
                  <a:srgbClr val="231f20"/>
                </a:solidFill>
                <a:latin typeface="Arial"/>
              </a:rPr>
              <a:t>spleen, and other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en-US" sz="1000">
                <a:solidFill>
                  <a:srgbClr val="231f20"/>
                </a:solidFill>
                <a:latin typeface="Arial"/>
              </a:rPr>
              <a:t>lymphoid tissues</a:t>
            </a:r>
            <a:endParaRPr/>
          </a:p>
        </p:txBody>
      </p:sp>
      <p:sp>
        <p:nvSpPr>
          <p:cNvPr id="407" name="CustomShape 38"/>
          <p:cNvSpPr/>
          <p:nvPr/>
        </p:nvSpPr>
        <p:spPr>
          <a:xfrm>
            <a:off x="873360" y="1033560"/>
            <a:ext cx="1087200" cy="425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Immature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400">
                <a:solidFill>
                  <a:srgbClr val="231f20"/>
                </a:solidFill>
                <a:latin typeface="Arial"/>
              </a:rPr>
              <a:t>lymphocytes</a:t>
            </a:r>
            <a:endParaRPr/>
          </a:p>
        </p:txBody>
      </p:sp>
      <p:sp>
        <p:nvSpPr>
          <p:cNvPr id="408" name="CustomShape 39"/>
          <p:cNvSpPr/>
          <p:nvPr/>
        </p:nvSpPr>
        <p:spPr>
          <a:xfrm>
            <a:off x="924480" y="614520"/>
            <a:ext cx="1114560" cy="151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Adaptive defenses</a:t>
            </a:r>
            <a:endParaRPr/>
          </a:p>
        </p:txBody>
      </p:sp>
      <p:sp>
        <p:nvSpPr>
          <p:cNvPr id="409" name="CustomShape 40"/>
          <p:cNvSpPr/>
          <p:nvPr/>
        </p:nvSpPr>
        <p:spPr>
          <a:xfrm>
            <a:off x="2317680" y="547560"/>
            <a:ext cx="1111680" cy="151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Humoral immunity</a:t>
            </a:r>
            <a:endParaRPr/>
          </a:p>
        </p:txBody>
      </p:sp>
      <p:sp>
        <p:nvSpPr>
          <p:cNvPr id="410" name="CustomShape 41"/>
          <p:cNvSpPr/>
          <p:nvPr/>
        </p:nvSpPr>
        <p:spPr>
          <a:xfrm>
            <a:off x="2317680" y="703440"/>
            <a:ext cx="1061280" cy="151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000">
                <a:solidFill>
                  <a:srgbClr val="231f20"/>
                </a:solidFill>
                <a:latin typeface="Arial"/>
              </a:rPr>
              <a:t>Cellular immunity</a:t>
            </a:r>
            <a:endParaRPr/>
          </a:p>
        </p:txBody>
      </p:sp>
    </p:spTree>
  </p:cSld>
  <p:timing>
    <p:tnLst>
      <p:par>
        <p:cTn id="87" dur="indefinite" restart="never" nodeType="tmRoot">
          <p:childTnLst>
            <p:seq>
              <p:cTn id="8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T Cells</a:t>
            </a:r>
            <a:endParaRPr/>
          </a:p>
        </p:txBody>
      </p:sp>
      <p:sp>
        <p:nvSpPr>
          <p:cNvPr id="412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 cells mature in the thymus under negative and positive selection pressures, in two sequential rounds.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Positive selection</a:t>
            </a:r>
            <a:endParaRPr/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Selects T cells capable of binding (at all) to self-MHC proteins (MHC restriction)</a:t>
            </a:r>
            <a:endParaRPr/>
          </a:p>
          <a:p>
            <a:pPr lvl="1">
              <a:lnSpc>
                <a:spcPct val="9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Negative selection</a:t>
            </a:r>
            <a:endParaRPr/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Prompts apoptosis of T cells that bind too tightly to self-antigens displayed by self-MHC</a:t>
            </a:r>
            <a:endParaRPr/>
          </a:p>
          <a:p>
            <a:pPr lvl="2">
              <a:lnSpc>
                <a:spcPct val="9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Ensures self-tolerance</a:t>
            </a:r>
            <a:endParaRPr/>
          </a:p>
        </p:txBody>
      </p:sp>
    </p:spTree>
  </p:cSld>
  <p:timing>
    <p:tnLst>
      <p:par>
        <p:cTn id="89" dur="indefinite" restart="never" nodeType="tmRoot">
          <p:childTnLst>
            <p:seq>
              <p:cTn id="9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CustomShape 1"/>
          <p:cNvSpPr/>
          <p:nvPr/>
        </p:nvSpPr>
        <p:spPr>
          <a:xfrm>
            <a:off x="8151840" y="6581880"/>
            <a:ext cx="987840" cy="27216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21.9</a:t>
            </a:r>
            <a:endParaRPr/>
          </a:p>
        </p:txBody>
      </p:sp>
      <p:pic>
        <p:nvPicPr>
          <p:cNvPr id="414" name="Picture 1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5760" y="550800"/>
            <a:ext cx="8229960" cy="5868000"/>
          </a:xfrm>
          <a:prstGeom prst="rect">
            <a:avLst/>
          </a:prstGeom>
          <a:ln w="9360">
            <a:noFill/>
          </a:ln>
        </p:spPr>
      </p:pic>
      <p:sp>
        <p:nvSpPr>
          <p:cNvPr id="415" name="CustomShape 2"/>
          <p:cNvSpPr/>
          <p:nvPr/>
        </p:nvSpPr>
        <p:spPr>
          <a:xfrm>
            <a:off x="2633760" y="2282760"/>
            <a:ext cx="271800" cy="37044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416" name="CustomShape 3"/>
          <p:cNvSpPr/>
          <p:nvPr/>
        </p:nvSpPr>
        <p:spPr>
          <a:xfrm>
            <a:off x="3195720" y="2282760"/>
            <a:ext cx="348120" cy="37692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417" name="Line 4"/>
          <p:cNvSpPr/>
          <p:nvPr/>
        </p:nvSpPr>
        <p:spPr>
          <a:xfrm flipV="1">
            <a:off x="3020760" y="2082600"/>
            <a:ext cx="1800" cy="63828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418" name="Line 5"/>
          <p:cNvSpPr/>
          <p:nvPr/>
        </p:nvSpPr>
        <p:spPr>
          <a:xfrm>
            <a:off x="3646440" y="658800"/>
            <a:ext cx="104760" cy="144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419" name="CustomShape 6"/>
          <p:cNvSpPr/>
          <p:nvPr/>
        </p:nvSpPr>
        <p:spPr>
          <a:xfrm>
            <a:off x="3728880" y="627120"/>
            <a:ext cx="100440" cy="655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420" name="CustomShape 7"/>
          <p:cNvSpPr/>
          <p:nvPr/>
        </p:nvSpPr>
        <p:spPr>
          <a:xfrm>
            <a:off x="2250720" y="566640"/>
            <a:ext cx="1344600" cy="181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Adaptive defenses</a:t>
            </a:r>
            <a:endParaRPr/>
          </a:p>
        </p:txBody>
      </p:sp>
      <p:sp>
        <p:nvSpPr>
          <p:cNvPr id="421" name="CustomShape 8"/>
          <p:cNvSpPr/>
          <p:nvPr/>
        </p:nvSpPr>
        <p:spPr>
          <a:xfrm>
            <a:off x="2313000" y="773280"/>
            <a:ext cx="4122720" cy="36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 Black"/>
              </a:rPr>
              <a:t>Positive selection: 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 T cells </a:t>
            </a:r>
            <a:r>
              <a:rPr b="1" i="1" lang="en-US" sz="1200">
                <a:solidFill>
                  <a:srgbClr val="231f20"/>
                </a:solidFill>
                <a:latin typeface="Arial"/>
              </a:rPr>
              <a:t>must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 recognize self major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histocompatibility proteins (self-MHC).</a:t>
            </a:r>
            <a:endParaRPr/>
          </a:p>
        </p:txBody>
      </p:sp>
      <p:sp>
        <p:nvSpPr>
          <p:cNvPr id="422" name="CustomShape 9"/>
          <p:cNvSpPr/>
          <p:nvPr/>
        </p:nvSpPr>
        <p:spPr>
          <a:xfrm>
            <a:off x="2217600" y="1135080"/>
            <a:ext cx="789840" cy="546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Antigen-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presenting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thymic cell</a:t>
            </a:r>
            <a:endParaRPr/>
          </a:p>
        </p:txBody>
      </p:sp>
      <p:sp>
        <p:nvSpPr>
          <p:cNvPr id="423" name="CustomShape 10"/>
          <p:cNvSpPr/>
          <p:nvPr/>
        </p:nvSpPr>
        <p:spPr>
          <a:xfrm>
            <a:off x="4304160" y="1893960"/>
            <a:ext cx="2188800" cy="547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Failure to recognize self-MHC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results in </a:t>
            </a:r>
            <a:r>
              <a:rPr b="1" lang="en-US" sz="1200">
                <a:solidFill>
                  <a:srgbClr val="231f20"/>
                </a:solidFill>
                <a:latin typeface="Arial Black"/>
              </a:rPr>
              <a:t>apoptosis 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(death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by cell suicide).</a:t>
            </a:r>
            <a:endParaRPr/>
          </a:p>
        </p:txBody>
      </p:sp>
      <p:sp>
        <p:nvSpPr>
          <p:cNvPr id="424" name="CustomShape 11"/>
          <p:cNvSpPr/>
          <p:nvPr/>
        </p:nvSpPr>
        <p:spPr>
          <a:xfrm>
            <a:off x="4370040" y="2935440"/>
            <a:ext cx="2499840" cy="9122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Recognizing self-MHC results in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 Black"/>
              </a:rPr>
              <a:t>MHC restriction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—survivors are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restricted to recognizing antigen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on self-MHC. Survivors proceed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to negative selection.</a:t>
            </a:r>
            <a:endParaRPr/>
          </a:p>
        </p:txBody>
      </p:sp>
      <p:sp>
        <p:nvSpPr>
          <p:cNvPr id="425" name="CustomShape 12"/>
          <p:cNvSpPr/>
          <p:nvPr/>
        </p:nvSpPr>
        <p:spPr>
          <a:xfrm>
            <a:off x="4291920" y="4468680"/>
            <a:ext cx="2391480" cy="729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Recognizing self-antigen results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in </a:t>
            </a:r>
            <a:r>
              <a:rPr b="1" lang="en-US" sz="1200">
                <a:solidFill>
                  <a:srgbClr val="231f20"/>
                </a:solidFill>
                <a:latin typeface="Arial Black"/>
              </a:rPr>
              <a:t>apoptosis</a:t>
            </a:r>
            <a:r>
              <a:rPr b="1" lang="en-US" sz="1200">
                <a:solidFill>
                  <a:srgbClr val="231f20"/>
                </a:solidFill>
                <a:latin typeface="Arial"/>
              </a:rPr>
              <a:t>. This eliminates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self-reactive T cells that could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cause autoimmune diseases.</a:t>
            </a:r>
            <a:endParaRPr/>
          </a:p>
        </p:txBody>
      </p:sp>
      <p:sp>
        <p:nvSpPr>
          <p:cNvPr id="426" name="CustomShape 13"/>
          <p:cNvSpPr/>
          <p:nvPr/>
        </p:nvSpPr>
        <p:spPr>
          <a:xfrm>
            <a:off x="4290480" y="5595840"/>
            <a:ext cx="2478600" cy="546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Failure to recognize (bind tightly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to) self-antigen results in survival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and continued maturation.</a:t>
            </a:r>
            <a:endParaRPr/>
          </a:p>
        </p:txBody>
      </p:sp>
      <p:sp>
        <p:nvSpPr>
          <p:cNvPr id="427" name="CustomShape 14"/>
          <p:cNvSpPr/>
          <p:nvPr/>
        </p:nvSpPr>
        <p:spPr>
          <a:xfrm>
            <a:off x="2263680" y="2570040"/>
            <a:ext cx="344880" cy="181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MHC</a:t>
            </a:r>
            <a:endParaRPr/>
          </a:p>
        </p:txBody>
      </p:sp>
      <p:sp>
        <p:nvSpPr>
          <p:cNvPr id="428" name="CustomShape 15"/>
          <p:cNvSpPr/>
          <p:nvPr/>
        </p:nvSpPr>
        <p:spPr>
          <a:xfrm>
            <a:off x="2644920" y="2722680"/>
            <a:ext cx="872280" cy="181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Self-antigen</a:t>
            </a:r>
            <a:endParaRPr/>
          </a:p>
        </p:txBody>
      </p:sp>
      <p:sp>
        <p:nvSpPr>
          <p:cNvPr id="429" name="CustomShape 16"/>
          <p:cNvSpPr/>
          <p:nvPr/>
        </p:nvSpPr>
        <p:spPr>
          <a:xfrm>
            <a:off x="3566880" y="2570040"/>
            <a:ext cx="1044360" cy="181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T cell receptor</a:t>
            </a:r>
            <a:endParaRPr/>
          </a:p>
        </p:txBody>
      </p:sp>
      <p:sp>
        <p:nvSpPr>
          <p:cNvPr id="430" name="CustomShape 17"/>
          <p:cNvSpPr/>
          <p:nvPr/>
        </p:nvSpPr>
        <p:spPr>
          <a:xfrm>
            <a:off x="3431880" y="1204920"/>
            <a:ext cx="821880" cy="36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Developing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T cell</a:t>
            </a:r>
            <a:endParaRPr/>
          </a:p>
        </p:txBody>
      </p:sp>
      <p:sp>
        <p:nvSpPr>
          <p:cNvPr id="431" name="CustomShape 18"/>
          <p:cNvSpPr/>
          <p:nvPr/>
        </p:nvSpPr>
        <p:spPr>
          <a:xfrm>
            <a:off x="3875760" y="566640"/>
            <a:ext cx="1280520" cy="181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Cellular immunity</a:t>
            </a:r>
            <a:endParaRPr/>
          </a:p>
        </p:txBody>
      </p:sp>
      <p:sp>
        <p:nvSpPr>
          <p:cNvPr id="432" name="CustomShape 19"/>
          <p:cNvSpPr/>
          <p:nvPr/>
        </p:nvSpPr>
        <p:spPr>
          <a:xfrm>
            <a:off x="2334600" y="3986280"/>
            <a:ext cx="4365360" cy="1670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100">
                <a:solidFill>
                  <a:srgbClr val="231f20"/>
                </a:solidFill>
                <a:latin typeface="Arial Black"/>
              </a:rPr>
              <a:t>Negative selection: T cells </a:t>
            </a:r>
            <a:r>
              <a:rPr b="1" i="1" lang="en-US" sz="1100">
                <a:solidFill>
                  <a:srgbClr val="231f20"/>
                </a:solidFill>
                <a:latin typeface="Arial"/>
              </a:rPr>
              <a:t>must not</a:t>
            </a:r>
            <a:r>
              <a:rPr b="1" lang="en-US" sz="1100">
                <a:solidFill>
                  <a:srgbClr val="000000"/>
                </a:solidFill>
                <a:latin typeface="Arial"/>
              </a:rPr>
              <a:t> </a:t>
            </a:r>
            <a:r>
              <a:rPr b="1" lang="en-US" sz="1100">
                <a:solidFill>
                  <a:srgbClr val="231f20"/>
                </a:solidFill>
                <a:latin typeface="Arial"/>
              </a:rPr>
              <a:t>recognize self-antigens.</a:t>
            </a:r>
            <a:endParaRPr/>
          </a:p>
        </p:txBody>
      </p:sp>
    </p:spTree>
  </p:cSld>
  <p:timing>
    <p:tnLst>
      <p:par>
        <p:cTn id="91" dur="indefinite" restart="never" nodeType="tmRoot">
          <p:childTnLst>
            <p:seq>
              <p:cTn id="9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B Cells</a:t>
            </a:r>
            <a:endParaRPr/>
          </a:p>
        </p:txBody>
      </p:sp>
      <p:sp>
        <p:nvSpPr>
          <p:cNvPr id="434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B cells mature in red bone marrow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Self-reactive B cells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Are eliminated by apoptosis (clonal deletion) or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Undergo receptor editing </a:t>
            </a:r>
            <a:endParaRPr/>
          </a:p>
        </p:txBody>
      </p:sp>
    </p:spTree>
  </p:cSld>
  <p:timing>
    <p:tnLst>
      <p:par>
        <p:cTn id="93" dur="indefinite" restart="never" nodeType="tmRoot">
          <p:childTnLst>
            <p:seq>
              <p:cTn id="9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Antigen Receptor Diversity</a:t>
            </a:r>
            <a:endParaRPr/>
          </a:p>
        </p:txBody>
      </p:sp>
      <p:sp>
        <p:nvSpPr>
          <p:cNvPr id="436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Lymphocytes make up to a billion different types of antigen receptors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Coded for by ~25,000 genes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Gene segments are shuffled by somatic recombination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Genes determine which foreign substances the immune system will recognize and resist</a:t>
            </a:r>
            <a:endParaRPr/>
          </a:p>
        </p:txBody>
      </p:sp>
    </p:spTree>
  </p:cSld>
  <p:timing>
    <p:tnLst>
      <p:par>
        <p:cTn id="95" dur="indefinite" restart="never" nodeType="tmRoot">
          <p:childTnLst>
            <p:seq>
              <p:cTn id="9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Antigen-Presenting Cells (APCs)</a:t>
            </a:r>
            <a:endParaRPr/>
          </a:p>
        </p:txBody>
      </p:sp>
      <p:sp>
        <p:nvSpPr>
          <p:cNvPr id="438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Engulf antigens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Present fragments of antigens to be recognized by T cells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Major types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Dendritic cells in connective tissues and epidermis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Macrophages in connective tissues and lymphoid organs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B cells</a:t>
            </a:r>
            <a:endParaRPr/>
          </a:p>
        </p:txBody>
      </p:sp>
    </p:spTree>
  </p:cSld>
  <p:timing>
    <p:tnLst>
      <p:par>
        <p:cTn id="97" dur="indefinite" restart="never" nodeType="tmRoot">
          <p:childTnLst>
            <p:seq>
              <p:cTn id="9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8151840" y="6581880"/>
            <a:ext cx="987840" cy="27216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21.1</a:t>
            </a:r>
            <a:endParaRPr/>
          </a:p>
        </p:txBody>
      </p:sp>
      <p:pic>
        <p:nvPicPr>
          <p:cNvPr id="119" name="Picture 1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463680"/>
            <a:ext cx="8228520" cy="6024960"/>
          </a:xfrm>
          <a:prstGeom prst="rect">
            <a:avLst/>
          </a:prstGeom>
          <a:ln w="9360">
            <a:noFill/>
          </a:ln>
        </p:spPr>
      </p:pic>
      <p:sp>
        <p:nvSpPr>
          <p:cNvPr id="120" name="CustomShape 2"/>
          <p:cNvSpPr/>
          <p:nvPr/>
        </p:nvSpPr>
        <p:spPr>
          <a:xfrm>
            <a:off x="1666800" y="1789200"/>
            <a:ext cx="1149480" cy="609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2000">
                <a:solidFill>
                  <a:srgbClr val="231f20"/>
                </a:solidFill>
                <a:latin typeface="Arial Black"/>
              </a:rPr>
              <a:t>Innate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231f20"/>
                </a:solidFill>
                <a:latin typeface="Arial Black"/>
              </a:rPr>
              <a:t>defenses</a:t>
            </a:r>
            <a:endParaRPr/>
          </a:p>
        </p:txBody>
      </p:sp>
      <p:sp>
        <p:nvSpPr>
          <p:cNvPr id="121" name="CustomShape 3"/>
          <p:cNvSpPr/>
          <p:nvPr/>
        </p:nvSpPr>
        <p:spPr>
          <a:xfrm>
            <a:off x="4626000" y="682560"/>
            <a:ext cx="2620080" cy="9144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2000">
                <a:solidFill>
                  <a:srgbClr val="231f20"/>
                </a:solidFill>
                <a:latin typeface="Arial Black"/>
              </a:rPr>
              <a:t>Surface barriers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 sz="2000">
                <a:solidFill>
                  <a:srgbClr val="231f20"/>
                </a:solidFill>
                <a:latin typeface="Arial"/>
              </a:rPr>
              <a:t>Skin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 sz="2000">
                <a:solidFill>
                  <a:srgbClr val="231f20"/>
                </a:solidFill>
                <a:latin typeface="Arial"/>
              </a:rPr>
              <a:t>Mucous membranes</a:t>
            </a:r>
            <a:endParaRPr/>
          </a:p>
        </p:txBody>
      </p:sp>
      <p:sp>
        <p:nvSpPr>
          <p:cNvPr id="122" name="CustomShape 4"/>
          <p:cNvSpPr/>
          <p:nvPr/>
        </p:nvSpPr>
        <p:spPr>
          <a:xfrm>
            <a:off x="4626360" y="1962000"/>
            <a:ext cx="2856240" cy="1676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2000">
                <a:solidFill>
                  <a:srgbClr val="231f20"/>
                </a:solidFill>
                <a:latin typeface="Arial Black"/>
              </a:rPr>
              <a:t>Internal defenses</a:t>
            </a:r>
            <a:endParaRPr/>
          </a:p>
          <a:p>
            <a:pPr>
              <a:lnSpc>
                <a:spcPct val="9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 sz="2000">
                <a:solidFill>
                  <a:srgbClr val="231f20"/>
                </a:solidFill>
                <a:latin typeface="Arial"/>
              </a:rPr>
              <a:t>Phagocytes</a:t>
            </a:r>
            <a:endParaRPr/>
          </a:p>
          <a:p>
            <a:pPr>
              <a:lnSpc>
                <a:spcPct val="9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 sz="2000">
                <a:solidFill>
                  <a:srgbClr val="231f20"/>
                </a:solidFill>
                <a:latin typeface="Arial"/>
              </a:rPr>
              <a:t>NK cells</a:t>
            </a:r>
            <a:endParaRPr/>
          </a:p>
          <a:p>
            <a:pPr>
              <a:lnSpc>
                <a:spcPct val="9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 sz="2000">
                <a:solidFill>
                  <a:srgbClr val="231f20"/>
                </a:solidFill>
                <a:latin typeface="Arial"/>
              </a:rPr>
              <a:t>Inflammation</a:t>
            </a:r>
            <a:endParaRPr/>
          </a:p>
          <a:p>
            <a:pPr>
              <a:lnSpc>
                <a:spcPct val="9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 sz="2000">
                <a:solidFill>
                  <a:srgbClr val="231f20"/>
                </a:solidFill>
                <a:latin typeface="Arial"/>
              </a:rPr>
              <a:t>Antimicrobial proteins</a:t>
            </a:r>
            <a:endParaRPr/>
          </a:p>
          <a:p>
            <a:pPr>
              <a:lnSpc>
                <a:spcPct val="90000"/>
              </a:lnSpc>
            </a:pPr>
            <a:r>
              <a:rPr b="1" lang="en-US" sz="2000">
                <a:solidFill>
                  <a:srgbClr val="000000"/>
                </a:solidFill>
                <a:latin typeface="Arial"/>
              </a:rPr>
              <a:t>• </a:t>
            </a:r>
            <a:r>
              <a:rPr b="1" lang="en-US" sz="2000">
                <a:solidFill>
                  <a:srgbClr val="231f20"/>
                </a:solidFill>
                <a:latin typeface="Arial"/>
              </a:rPr>
              <a:t>Fever</a:t>
            </a:r>
            <a:endParaRPr/>
          </a:p>
        </p:txBody>
      </p:sp>
      <p:sp>
        <p:nvSpPr>
          <p:cNvPr id="123" name="CustomShape 5"/>
          <p:cNvSpPr/>
          <p:nvPr/>
        </p:nvSpPr>
        <p:spPr>
          <a:xfrm>
            <a:off x="4705920" y="4211640"/>
            <a:ext cx="2379240" cy="609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2000">
                <a:solidFill>
                  <a:srgbClr val="231f20"/>
                </a:solidFill>
                <a:latin typeface="Arial Black"/>
              </a:rPr>
              <a:t>Humoral immunity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 sz="2000">
                <a:solidFill>
                  <a:srgbClr val="231f20"/>
                </a:solidFill>
                <a:latin typeface="Arial"/>
              </a:rPr>
              <a:t>B cells</a:t>
            </a:r>
            <a:endParaRPr/>
          </a:p>
        </p:txBody>
      </p:sp>
      <p:sp>
        <p:nvSpPr>
          <p:cNvPr id="124" name="CustomShape 6"/>
          <p:cNvSpPr/>
          <p:nvPr/>
        </p:nvSpPr>
        <p:spPr>
          <a:xfrm>
            <a:off x="4716000" y="5624640"/>
            <a:ext cx="2259000" cy="609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2000">
                <a:solidFill>
                  <a:srgbClr val="231f20"/>
                </a:solidFill>
                <a:latin typeface="Arial Black"/>
              </a:rPr>
              <a:t>Cellular immunity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31f20"/>
                </a:solidFill>
                <a:latin typeface="Arial"/>
              </a:rPr>
              <a:t>• </a:t>
            </a:r>
            <a:r>
              <a:rPr b="1" lang="en-US" sz="2000">
                <a:solidFill>
                  <a:srgbClr val="231f20"/>
                </a:solidFill>
                <a:latin typeface="Arial"/>
              </a:rPr>
              <a:t>T cells</a:t>
            </a:r>
            <a:endParaRPr/>
          </a:p>
        </p:txBody>
      </p:sp>
      <p:sp>
        <p:nvSpPr>
          <p:cNvPr id="125" name="CustomShape 7"/>
          <p:cNvSpPr/>
          <p:nvPr/>
        </p:nvSpPr>
        <p:spPr>
          <a:xfrm>
            <a:off x="1650960" y="4903920"/>
            <a:ext cx="1149480" cy="609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2000">
                <a:solidFill>
                  <a:srgbClr val="231f20"/>
                </a:solidFill>
                <a:latin typeface="Arial Black"/>
              </a:rPr>
              <a:t>Adaptive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231f20"/>
                </a:solidFill>
                <a:latin typeface="Arial Black"/>
              </a:rPr>
              <a:t>defenses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CustomShape 1"/>
          <p:cNvSpPr/>
          <p:nvPr/>
        </p:nvSpPr>
        <p:spPr>
          <a:xfrm>
            <a:off x="8067600" y="6581880"/>
            <a:ext cx="1072080" cy="27216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21.10</a:t>
            </a:r>
            <a:endParaRPr/>
          </a:p>
        </p:txBody>
      </p:sp>
      <p:pic>
        <p:nvPicPr>
          <p:cNvPr id="440" name="Picture 10" descr=""/>
          <p:cNvPicPr/>
          <p:nvPr/>
        </p:nvPicPr>
        <p:blipFill>
          <a:blip r:embed="rId1"/>
          <a:srcRect l="0" t="0" r="0" b="4746"/>
          <a:stretch>
            <a:fillRect/>
          </a:stretch>
        </p:blipFill>
        <p:spPr>
          <a:xfrm>
            <a:off x="1484280" y="227160"/>
            <a:ext cx="6172560" cy="60966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99" dur="indefinite" restart="never" nodeType="tmRoot">
          <p:childTnLst>
            <p:seq>
              <p:cTn id="10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Macrophages and Dendritic Cells</a:t>
            </a:r>
            <a:endParaRPr/>
          </a:p>
        </p:txBody>
      </p:sp>
      <p:sp>
        <p:nvSpPr>
          <p:cNvPr id="442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Activated T cells release chemicals that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Prod macrophages to become insatiable phagocytes and to secrete bactericidal chemicals</a:t>
            </a:r>
            <a:endParaRPr/>
          </a:p>
        </p:txBody>
      </p:sp>
    </p:spTree>
  </p:cSld>
  <p:timing>
    <p:tnLst>
      <p:par>
        <p:cTn id="101" dur="indefinite" restart="never" nodeType="tmRoot">
          <p:childTnLst>
            <p:seq>
              <p:cTn id="10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Adaptive Immunity: Summary</a:t>
            </a:r>
            <a:endParaRPr/>
          </a:p>
        </p:txBody>
      </p:sp>
      <p:sp>
        <p:nvSpPr>
          <p:cNvPr id="444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Uses lymphocytes, APCs, and specific molecules to identify and destroy nonself substances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Depends upon the ability of its cells to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Recognize antigens by binding to them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Communicate with one another so that the whole system mounts a specific response </a:t>
            </a:r>
            <a:endParaRPr/>
          </a:p>
        </p:txBody>
      </p:sp>
    </p:spTree>
  </p:cSld>
  <p:timing>
    <p:tnLst>
      <p:par>
        <p:cTn id="103" dur="indefinite" restart="never" nodeType="tmRoot">
          <p:childTnLst>
            <p:seq>
              <p:cTn id="10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Humoral Immunity Response</a:t>
            </a:r>
            <a:endParaRPr/>
          </a:p>
        </p:txBody>
      </p:sp>
      <p:sp>
        <p:nvSpPr>
          <p:cNvPr id="446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Antigen challenge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First encounter between an antigen and a naive immunocompetent lymphocyte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Usually occurs in the spleen or a lymph node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If the lymphocyte is a B cell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The antigen provokes a humoral immune response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Antibodies are produced </a:t>
            </a:r>
            <a:endParaRPr/>
          </a:p>
        </p:txBody>
      </p:sp>
    </p:spTree>
  </p:cSld>
  <p:timing>
    <p:tnLst>
      <p:par>
        <p:cTn id="105" dur="indefinite" restart="never" nodeType="tmRoot">
          <p:childTnLst>
            <p:seq>
              <p:cTn id="10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Clonal Selection</a:t>
            </a:r>
            <a:endParaRPr/>
          </a:p>
        </p:txBody>
      </p:sp>
      <p:sp>
        <p:nvSpPr>
          <p:cNvPr id="448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Times"/>
              <a:buAutoNum type="arabicPeriod"/>
            </a:pPr>
            <a:r>
              <a:rPr lang="en-US" sz="3000">
                <a:solidFill>
                  <a:srgbClr val="000000"/>
                </a:solidFill>
                <a:latin typeface="Calibri"/>
              </a:rPr>
              <a:t>B cell is activated when antigens bind to its surface receptors and cross-link them</a:t>
            </a:r>
            <a:endParaRPr/>
          </a:p>
          <a:p>
            <a:pPr>
              <a:lnSpc>
                <a:spcPct val="100000"/>
              </a:lnSpc>
              <a:buFont typeface="Times"/>
              <a:buAutoNum type="arabicPeriod"/>
            </a:pPr>
            <a:r>
              <a:rPr lang="en-US" sz="3000">
                <a:solidFill>
                  <a:srgbClr val="000000"/>
                </a:solidFill>
                <a:latin typeface="Calibri"/>
              </a:rPr>
              <a:t>Receptor-mediated endocytosis of cross-linked antigen-receptor complexes occurs</a:t>
            </a:r>
            <a:endParaRPr/>
          </a:p>
          <a:p>
            <a:pPr>
              <a:lnSpc>
                <a:spcPct val="100000"/>
              </a:lnSpc>
              <a:buFont typeface="Times"/>
              <a:buAutoNum type="arabicPeriod"/>
            </a:pPr>
            <a:r>
              <a:rPr lang="en-US" sz="3000">
                <a:solidFill>
                  <a:srgbClr val="000000"/>
                </a:solidFill>
                <a:latin typeface="Calibri"/>
              </a:rPr>
              <a:t>Stimulated B cell grows to form a clone of identical cells bearing the same antigen-specific receptors</a:t>
            </a:r>
            <a:endParaRPr/>
          </a:p>
          <a:p>
            <a:pPr>
              <a:lnSpc>
                <a:spcPct val="100000"/>
              </a:lnSpc>
              <a:buFont typeface="Times"/>
              <a:buAutoNum type="arabicPeriod"/>
            </a:pPr>
            <a:r>
              <a:rPr lang="en-US" sz="3000">
                <a:solidFill>
                  <a:srgbClr val="000000"/>
                </a:solidFill>
                <a:latin typeface="Calibri"/>
              </a:rPr>
              <a:t>(T cells are usually required to help B cells achieve full activation)</a:t>
            </a:r>
            <a:endParaRPr/>
          </a:p>
        </p:txBody>
      </p:sp>
    </p:spTree>
  </p:cSld>
  <p:timing>
    <p:tnLst>
      <p:par>
        <p:cTn id="107" dur="indefinite" restart="never" nodeType="tmRoot">
          <p:childTnLst>
            <p:seq>
              <p:cTn id="10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Fate of the Clones</a:t>
            </a:r>
            <a:endParaRPr/>
          </a:p>
        </p:txBody>
      </p:sp>
      <p:sp>
        <p:nvSpPr>
          <p:cNvPr id="450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Most clone cells become plasma cells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secrete specific antibodies at the rate of 2000 molecules per second for four to five days</a:t>
            </a:r>
            <a:endParaRPr/>
          </a:p>
        </p:txBody>
      </p:sp>
    </p:spTree>
  </p:cSld>
  <p:timing>
    <p:tnLst>
      <p:par>
        <p:cTn id="109" dur="indefinite" restart="never" nodeType="tmRoot">
          <p:childTnLst>
            <p:seq>
              <p:cTn id="1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Fate of the Clones</a:t>
            </a:r>
            <a:endParaRPr/>
          </a:p>
        </p:txBody>
      </p:sp>
      <p:sp>
        <p:nvSpPr>
          <p:cNvPr id="452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Secreted antibodies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Circulate in blood or lymph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Bind to free antigens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Mark the antigens for destruction</a:t>
            </a:r>
            <a:endParaRPr/>
          </a:p>
        </p:txBody>
      </p:sp>
    </p:spTree>
  </p:cSld>
  <p:timing>
    <p:tnLst>
      <p:par>
        <p:cTn id="111" dur="indefinite" restart="never" nodeType="tmRoot">
          <p:childTnLst>
            <p:seq>
              <p:cTn id="1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Fate of the Clones</a:t>
            </a:r>
            <a:endParaRPr/>
          </a:p>
        </p:txBody>
      </p:sp>
      <p:sp>
        <p:nvSpPr>
          <p:cNvPr id="454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Clone cells that do not become plasma cells become memory cells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Provide immunological memory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Mount an immediate response to future exposures of the same antigen</a:t>
            </a:r>
            <a:endParaRPr/>
          </a:p>
        </p:txBody>
      </p:sp>
    </p:spTree>
  </p:cSld>
  <p:timing>
    <p:tnLst>
      <p:par>
        <p:cTn id="113" dur="indefinite" restart="never" nodeType="tmRoot">
          <p:childTnLst>
            <p:seq>
              <p:cTn id="1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CustomShape 1"/>
          <p:cNvSpPr/>
          <p:nvPr/>
        </p:nvSpPr>
        <p:spPr>
          <a:xfrm>
            <a:off x="7524720" y="6581880"/>
            <a:ext cx="1614960" cy="27216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21.11 (1 of 2)</a:t>
            </a:r>
            <a:endParaRPr/>
          </a:p>
        </p:txBody>
      </p:sp>
      <p:pic>
        <p:nvPicPr>
          <p:cNvPr id="456" name="Picture 1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2520" y="1042920"/>
            <a:ext cx="8236440" cy="4773960"/>
          </a:xfrm>
          <a:prstGeom prst="rect">
            <a:avLst/>
          </a:prstGeom>
          <a:ln w="9360">
            <a:noFill/>
          </a:ln>
        </p:spPr>
      </p:pic>
      <p:sp>
        <p:nvSpPr>
          <p:cNvPr id="457" name="CustomShape 2"/>
          <p:cNvSpPr/>
          <p:nvPr/>
        </p:nvSpPr>
        <p:spPr>
          <a:xfrm>
            <a:off x="5391000" y="1998720"/>
            <a:ext cx="865800" cy="94320"/>
          </a:xfrm>
          <a:prstGeom prst="rect">
            <a:avLst/>
          </a:prstGeom>
          <a:noFill/>
          <a:ln w="12600">
            <a:solidFill>
              <a:srgbClr val="231f20"/>
            </a:solidFill>
            <a:round/>
          </a:ln>
        </p:spPr>
      </p:sp>
      <p:sp>
        <p:nvSpPr>
          <p:cNvPr id="458" name="Line 3"/>
          <p:cNvSpPr/>
          <p:nvPr/>
        </p:nvSpPr>
        <p:spPr>
          <a:xfrm flipH="1">
            <a:off x="5419440" y="1719000"/>
            <a:ext cx="838440" cy="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459" name="CustomShape 4"/>
          <p:cNvSpPr/>
          <p:nvPr/>
        </p:nvSpPr>
        <p:spPr>
          <a:xfrm>
            <a:off x="1779120" y="1600200"/>
            <a:ext cx="2269440" cy="767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 Black"/>
              </a:rPr>
              <a:t>Primary response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(initial encounter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with antigen)</a:t>
            </a:r>
            <a:endParaRPr/>
          </a:p>
        </p:txBody>
      </p:sp>
      <p:sp>
        <p:nvSpPr>
          <p:cNvPr id="460" name="CustomShape 5"/>
          <p:cNvSpPr/>
          <p:nvPr/>
        </p:nvSpPr>
        <p:spPr>
          <a:xfrm>
            <a:off x="6296400" y="1879560"/>
            <a:ext cx="2342880" cy="1657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700">
                <a:solidFill>
                  <a:srgbClr val="000000"/>
                </a:solidFill>
                <a:latin typeface="Arial"/>
              </a:rPr>
              <a:t>Antigen binding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700">
                <a:solidFill>
                  <a:srgbClr val="000000"/>
                </a:solidFill>
                <a:latin typeface="Arial"/>
              </a:rPr>
              <a:t>to a receptor on a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700">
                <a:solidFill>
                  <a:srgbClr val="000000"/>
                </a:solidFill>
                <a:latin typeface="Arial"/>
              </a:rPr>
              <a:t>specific B lymphocyte 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700">
                <a:solidFill>
                  <a:srgbClr val="000000"/>
                </a:solidFill>
                <a:latin typeface="Arial"/>
              </a:rPr>
              <a:t>(B lymphocytes with 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700">
                <a:solidFill>
                  <a:srgbClr val="000000"/>
                </a:solidFill>
                <a:latin typeface="Arial"/>
              </a:rPr>
              <a:t>non-complementary 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700">
                <a:solidFill>
                  <a:srgbClr val="000000"/>
                </a:solidFill>
                <a:latin typeface="Arial"/>
              </a:rPr>
              <a:t>receptors remain 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700">
                <a:solidFill>
                  <a:srgbClr val="000000"/>
                </a:solidFill>
                <a:latin typeface="Arial"/>
              </a:rPr>
              <a:t>inactive)</a:t>
            </a:r>
            <a:endParaRPr/>
          </a:p>
        </p:txBody>
      </p:sp>
      <p:sp>
        <p:nvSpPr>
          <p:cNvPr id="461" name="CustomShape 6"/>
          <p:cNvSpPr/>
          <p:nvPr/>
        </p:nvSpPr>
        <p:spPr>
          <a:xfrm>
            <a:off x="4397040" y="2793960"/>
            <a:ext cx="1440720" cy="486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Proliferation to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231f20"/>
                </a:solidFill>
                <a:latin typeface="Arial"/>
              </a:rPr>
              <a:t>form a clone</a:t>
            </a:r>
            <a:endParaRPr/>
          </a:p>
        </p:txBody>
      </p:sp>
      <p:sp>
        <p:nvSpPr>
          <p:cNvPr id="462" name="CustomShape 7"/>
          <p:cNvSpPr/>
          <p:nvPr/>
        </p:nvSpPr>
        <p:spPr>
          <a:xfrm>
            <a:off x="1679400" y="3105000"/>
            <a:ext cx="1821600" cy="273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Activated B cells</a:t>
            </a:r>
            <a:endParaRPr/>
          </a:p>
        </p:txBody>
      </p:sp>
      <p:sp>
        <p:nvSpPr>
          <p:cNvPr id="463" name="CustomShape 8"/>
          <p:cNvSpPr/>
          <p:nvPr/>
        </p:nvSpPr>
        <p:spPr>
          <a:xfrm>
            <a:off x="1679400" y="4498920"/>
            <a:ext cx="1789560" cy="492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Plasma cells</a:t>
            </a:r>
            <a:endParaRPr/>
          </a:p>
          <a:p>
            <a:pPr>
              <a:lnSpc>
                <a:spcPct val="8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(effector B cells)</a:t>
            </a:r>
            <a:endParaRPr/>
          </a:p>
        </p:txBody>
      </p:sp>
      <p:sp>
        <p:nvSpPr>
          <p:cNvPr id="464" name="CustomShape 9"/>
          <p:cNvSpPr/>
          <p:nvPr/>
        </p:nvSpPr>
        <p:spPr>
          <a:xfrm>
            <a:off x="1670040" y="5038560"/>
            <a:ext cx="1116360" cy="7671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Secreted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antibody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molecules</a:t>
            </a:r>
            <a:endParaRPr/>
          </a:p>
        </p:txBody>
      </p:sp>
      <p:sp>
        <p:nvSpPr>
          <p:cNvPr id="465" name="CustomShape 10"/>
          <p:cNvSpPr/>
          <p:nvPr/>
        </p:nvSpPr>
        <p:spPr>
          <a:xfrm>
            <a:off x="6692400" y="4556160"/>
            <a:ext cx="1891800" cy="1013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Memory B cell—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primed to 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respond to same </a:t>
            </a:r>
            <a:endParaRPr/>
          </a:p>
          <a:p>
            <a:pPr>
              <a:lnSpc>
                <a:spcPct val="9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antigen</a:t>
            </a:r>
            <a:endParaRPr/>
          </a:p>
        </p:txBody>
      </p:sp>
      <p:sp>
        <p:nvSpPr>
          <p:cNvPr id="466" name="Line 11"/>
          <p:cNvSpPr/>
          <p:nvPr/>
        </p:nvSpPr>
        <p:spPr>
          <a:xfrm>
            <a:off x="2646360" y="1223640"/>
            <a:ext cx="155520" cy="1800"/>
          </a:xfrm>
          <a:prstGeom prst="line">
            <a:avLst/>
          </a:prstGeom>
          <a:ln w="22320">
            <a:solidFill>
              <a:srgbClr val="231f20"/>
            </a:solidFill>
            <a:round/>
          </a:ln>
        </p:spPr>
      </p:sp>
      <p:sp>
        <p:nvSpPr>
          <p:cNvPr id="467" name="CustomShape 12"/>
          <p:cNvSpPr/>
          <p:nvPr/>
        </p:nvSpPr>
        <p:spPr>
          <a:xfrm>
            <a:off x="2770200" y="1173240"/>
            <a:ext cx="148320" cy="10044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468" name="CustomShape 13"/>
          <p:cNvSpPr/>
          <p:nvPr/>
        </p:nvSpPr>
        <p:spPr>
          <a:xfrm>
            <a:off x="564840" y="1085760"/>
            <a:ext cx="2012040" cy="273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Adaptive defenses</a:t>
            </a:r>
            <a:endParaRPr/>
          </a:p>
        </p:txBody>
      </p:sp>
      <p:sp>
        <p:nvSpPr>
          <p:cNvPr id="469" name="CustomShape 14"/>
          <p:cNvSpPr/>
          <p:nvPr/>
        </p:nvSpPr>
        <p:spPr>
          <a:xfrm>
            <a:off x="2981160" y="1085760"/>
            <a:ext cx="2005920" cy="273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Humoral immunity</a:t>
            </a:r>
            <a:endParaRPr/>
          </a:p>
        </p:txBody>
      </p:sp>
      <p:sp>
        <p:nvSpPr>
          <p:cNvPr id="470" name="CustomShape 15"/>
          <p:cNvSpPr/>
          <p:nvPr/>
        </p:nvSpPr>
        <p:spPr>
          <a:xfrm>
            <a:off x="6294600" y="1574640"/>
            <a:ext cx="846360" cy="2736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Antigen</a:t>
            </a:r>
            <a:endParaRPr/>
          </a:p>
        </p:txBody>
      </p:sp>
    </p:spTree>
  </p:cSld>
  <p:timing>
    <p:tnLst>
      <p:par>
        <p:cTn id="115" dur="indefinite" restart="never" nodeType="tmRoot">
          <p:childTnLst>
            <p:seq>
              <p:cTn id="1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Immunological Memory</a:t>
            </a:r>
            <a:endParaRPr/>
          </a:p>
        </p:txBody>
      </p:sp>
      <p:sp>
        <p:nvSpPr>
          <p:cNvPr id="472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Primary immune response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Occurs on the first exposure to a specific antigen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Lag period: three to six days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Peak levels of plasma antibody are reached in 10 days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Antibody levels then decline </a:t>
            </a:r>
            <a:endParaRPr/>
          </a:p>
        </p:txBody>
      </p:sp>
    </p:spTree>
  </p:cSld>
  <p:timing>
    <p:tnLst>
      <p:par>
        <p:cTn id="117" dur="indefinite" restart="never" nodeType="tmRoot">
          <p:childTnLst>
            <p:seq>
              <p:cTn id="1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Innate Defenses</a:t>
            </a:r>
            <a:endParaRPr/>
          </a:p>
        </p:txBody>
      </p:sp>
      <p:sp>
        <p:nvSpPr>
          <p:cNvPr id="127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Surface barriers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Skin, mucous membranes, and their secretions 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Physical barrier to most microorganisms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Keratin is resistant to weak acids and bases, bacterial enzymes, and toxins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Mucosae provide similar mechanical barriers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Immunological Memory</a:t>
            </a:r>
            <a:endParaRPr/>
          </a:p>
        </p:txBody>
      </p:sp>
      <p:sp>
        <p:nvSpPr>
          <p:cNvPr id="474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Secondary immune response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Occurs on re-exposure to the same antigen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Sensitized memory cells respond within hours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Antibody levels peak in two to three days at much higher levels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Antibodies bind with greater affinity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Antibody level can remain high for weeks to months </a:t>
            </a:r>
            <a:endParaRPr/>
          </a:p>
        </p:txBody>
      </p:sp>
    </p:spTree>
  </p:cSld>
  <p:timing>
    <p:tnLst>
      <p:par>
        <p:cTn id="119" dur="indefinite" restart="never" nodeType="tmRoot">
          <p:childTnLst>
            <p:seq>
              <p:cTn id="1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8067600" y="6581880"/>
            <a:ext cx="1072080" cy="27216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21.11</a:t>
            </a:r>
            <a:endParaRPr/>
          </a:p>
        </p:txBody>
      </p:sp>
      <p:pic>
        <p:nvPicPr>
          <p:cNvPr id="476" name="Picture 1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5760" y="541440"/>
            <a:ext cx="8229960" cy="5868000"/>
          </a:xfrm>
          <a:prstGeom prst="rect">
            <a:avLst/>
          </a:prstGeom>
          <a:ln w="9360">
            <a:noFill/>
          </a:ln>
        </p:spPr>
      </p:pic>
      <p:sp>
        <p:nvSpPr>
          <p:cNvPr id="477" name="CustomShape 2"/>
          <p:cNvSpPr/>
          <p:nvPr/>
        </p:nvSpPr>
        <p:spPr>
          <a:xfrm>
            <a:off x="5181480" y="1168560"/>
            <a:ext cx="780120" cy="6876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478" name="CustomShape 3"/>
          <p:cNvSpPr/>
          <p:nvPr/>
        </p:nvSpPr>
        <p:spPr>
          <a:xfrm>
            <a:off x="6229440" y="5865840"/>
            <a:ext cx="1103760" cy="110160"/>
          </a:xfrm>
          <a:prstGeom prst="rect">
            <a:avLst/>
          </a:prstGeom>
          <a:noFill/>
          <a:ln w="9360">
            <a:solidFill>
              <a:srgbClr val="231f20"/>
            </a:solidFill>
            <a:round/>
          </a:ln>
        </p:spPr>
      </p:sp>
      <p:sp>
        <p:nvSpPr>
          <p:cNvPr id="479" name="Line 4"/>
          <p:cNvSpPr/>
          <p:nvPr/>
        </p:nvSpPr>
        <p:spPr>
          <a:xfrm flipH="1">
            <a:off x="5206680" y="958680"/>
            <a:ext cx="755640" cy="144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480" name="Line 5"/>
          <p:cNvSpPr/>
          <p:nvPr/>
        </p:nvSpPr>
        <p:spPr>
          <a:xfrm>
            <a:off x="6787800" y="5976720"/>
            <a:ext cx="1800" cy="73080"/>
          </a:xfrm>
          <a:prstGeom prst="line">
            <a:avLst/>
          </a:prstGeom>
          <a:ln w="9360">
            <a:solidFill>
              <a:srgbClr val="231f20"/>
            </a:solidFill>
            <a:round/>
          </a:ln>
        </p:spPr>
      </p:sp>
      <p:sp>
        <p:nvSpPr>
          <p:cNvPr id="481" name="CustomShape 6"/>
          <p:cNvSpPr/>
          <p:nvPr/>
        </p:nvSpPr>
        <p:spPr>
          <a:xfrm>
            <a:off x="2600640" y="909720"/>
            <a:ext cx="1513800" cy="5472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 Black"/>
              </a:rPr>
              <a:t>Primary response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(initial encounter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with antigen)</a:t>
            </a:r>
            <a:endParaRPr/>
          </a:p>
        </p:txBody>
      </p:sp>
      <p:sp>
        <p:nvSpPr>
          <p:cNvPr id="482" name="CustomShape 7"/>
          <p:cNvSpPr/>
          <p:nvPr/>
        </p:nvSpPr>
        <p:spPr>
          <a:xfrm>
            <a:off x="5985000" y="1096920"/>
            <a:ext cx="1612800" cy="12769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Antigen binding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to a receptor on a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specific B lymphocyte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(B lymphocytes with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non-complementary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receptors remain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inactive)</a:t>
            </a:r>
            <a:endParaRPr/>
          </a:p>
        </p:txBody>
      </p:sp>
      <p:sp>
        <p:nvSpPr>
          <p:cNvPr id="483" name="CustomShape 8"/>
          <p:cNvSpPr/>
          <p:nvPr/>
        </p:nvSpPr>
        <p:spPr>
          <a:xfrm>
            <a:off x="4441680" y="1760400"/>
            <a:ext cx="1084680" cy="36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Proliferation to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form a clone</a:t>
            </a:r>
            <a:endParaRPr/>
          </a:p>
        </p:txBody>
      </p:sp>
      <p:sp>
        <p:nvSpPr>
          <p:cNvPr id="484" name="CustomShape 9"/>
          <p:cNvSpPr/>
          <p:nvPr/>
        </p:nvSpPr>
        <p:spPr>
          <a:xfrm>
            <a:off x="2529720" y="2011320"/>
            <a:ext cx="1218240" cy="181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Activated B cells</a:t>
            </a:r>
            <a:endParaRPr/>
          </a:p>
        </p:txBody>
      </p:sp>
      <p:sp>
        <p:nvSpPr>
          <p:cNvPr id="485" name="CustomShape 10"/>
          <p:cNvSpPr/>
          <p:nvPr/>
        </p:nvSpPr>
        <p:spPr>
          <a:xfrm>
            <a:off x="2531880" y="3046320"/>
            <a:ext cx="1195200" cy="36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Plasma cells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(effector B cells)</a:t>
            </a:r>
            <a:endParaRPr/>
          </a:p>
        </p:txBody>
      </p:sp>
      <p:sp>
        <p:nvSpPr>
          <p:cNvPr id="486" name="CustomShape 11"/>
          <p:cNvSpPr/>
          <p:nvPr/>
        </p:nvSpPr>
        <p:spPr>
          <a:xfrm>
            <a:off x="2525400" y="3506760"/>
            <a:ext cx="747360" cy="546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Secreted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antibody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molecules</a:t>
            </a:r>
            <a:endParaRPr/>
          </a:p>
        </p:txBody>
      </p:sp>
      <p:sp>
        <p:nvSpPr>
          <p:cNvPr id="487" name="CustomShape 12"/>
          <p:cNvSpPr/>
          <p:nvPr/>
        </p:nvSpPr>
        <p:spPr>
          <a:xfrm>
            <a:off x="6229440" y="3090960"/>
            <a:ext cx="1338840" cy="546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Memory B cell—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primed to respond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to same antigen</a:t>
            </a:r>
            <a:endParaRPr/>
          </a:p>
        </p:txBody>
      </p:sp>
      <p:sp>
        <p:nvSpPr>
          <p:cNvPr id="488" name="CustomShape 13"/>
          <p:cNvSpPr/>
          <p:nvPr/>
        </p:nvSpPr>
        <p:spPr>
          <a:xfrm>
            <a:off x="4526280" y="4510080"/>
            <a:ext cx="1055160" cy="546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Clone of cells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identical to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ancestral cells</a:t>
            </a:r>
            <a:endParaRPr/>
          </a:p>
        </p:txBody>
      </p:sp>
      <p:sp>
        <p:nvSpPr>
          <p:cNvPr id="489" name="CustomShape 14"/>
          <p:cNvSpPr/>
          <p:nvPr/>
        </p:nvSpPr>
        <p:spPr>
          <a:xfrm>
            <a:off x="6453360" y="4189320"/>
            <a:ext cx="1137240" cy="911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Subsequent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challenge by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same antigen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results in more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rapid response</a:t>
            </a:r>
            <a:endParaRPr/>
          </a:p>
        </p:txBody>
      </p:sp>
      <p:sp>
        <p:nvSpPr>
          <p:cNvPr id="490" name="CustomShape 15"/>
          <p:cNvSpPr/>
          <p:nvPr/>
        </p:nvSpPr>
        <p:spPr>
          <a:xfrm>
            <a:off x="2610720" y="4414680"/>
            <a:ext cx="1743840" cy="364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 Black"/>
              </a:rPr>
              <a:t>Secondary response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(can be years later)</a:t>
            </a:r>
            <a:r>
              <a:rPr b="1" lang="en-US" sz="1200">
                <a:solidFill>
                  <a:srgbClr val="231f20"/>
                </a:solidFill>
                <a:latin typeface="Arial Black"/>
              </a:rPr>
              <a:t> </a:t>
            </a:r>
            <a:endParaRPr/>
          </a:p>
        </p:txBody>
      </p:sp>
      <p:sp>
        <p:nvSpPr>
          <p:cNvPr id="491" name="CustomShape 16"/>
          <p:cNvSpPr/>
          <p:nvPr/>
        </p:nvSpPr>
        <p:spPr>
          <a:xfrm>
            <a:off x="6539040" y="6043680"/>
            <a:ext cx="584280" cy="36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Memory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B cells</a:t>
            </a:r>
            <a:endParaRPr/>
          </a:p>
        </p:txBody>
      </p:sp>
      <p:sp>
        <p:nvSpPr>
          <p:cNvPr id="492" name="CustomShape 17"/>
          <p:cNvSpPr/>
          <p:nvPr/>
        </p:nvSpPr>
        <p:spPr>
          <a:xfrm>
            <a:off x="1569600" y="5300640"/>
            <a:ext cx="535320" cy="36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Plasma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cells</a:t>
            </a:r>
            <a:endParaRPr/>
          </a:p>
        </p:txBody>
      </p:sp>
      <p:sp>
        <p:nvSpPr>
          <p:cNvPr id="493" name="CustomShape 18"/>
          <p:cNvSpPr/>
          <p:nvPr/>
        </p:nvSpPr>
        <p:spPr>
          <a:xfrm>
            <a:off x="1569960" y="5878440"/>
            <a:ext cx="747360" cy="546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Secreted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antibody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molecules</a:t>
            </a:r>
            <a:endParaRPr/>
          </a:p>
        </p:txBody>
      </p:sp>
      <p:sp>
        <p:nvSpPr>
          <p:cNvPr id="494" name="Line 19"/>
          <p:cNvSpPr/>
          <p:nvPr/>
        </p:nvSpPr>
        <p:spPr>
          <a:xfrm>
            <a:off x="3036600" y="637920"/>
            <a:ext cx="104760" cy="1800"/>
          </a:xfrm>
          <a:prstGeom prst="line">
            <a:avLst/>
          </a:prstGeom>
          <a:ln w="12600">
            <a:solidFill>
              <a:srgbClr val="231f20"/>
            </a:solidFill>
            <a:round/>
          </a:ln>
        </p:spPr>
      </p:sp>
      <p:sp>
        <p:nvSpPr>
          <p:cNvPr id="495" name="CustomShape 20"/>
          <p:cNvSpPr/>
          <p:nvPr/>
        </p:nvSpPr>
        <p:spPr>
          <a:xfrm>
            <a:off x="3119400" y="615960"/>
            <a:ext cx="97200" cy="655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496" name="CustomShape 21"/>
          <p:cNvSpPr/>
          <p:nvPr/>
        </p:nvSpPr>
        <p:spPr>
          <a:xfrm>
            <a:off x="1647360" y="560520"/>
            <a:ext cx="1344600" cy="181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Adaptive defenses</a:t>
            </a:r>
            <a:endParaRPr/>
          </a:p>
        </p:txBody>
      </p:sp>
      <p:sp>
        <p:nvSpPr>
          <p:cNvPr id="497" name="CustomShape 22"/>
          <p:cNvSpPr/>
          <p:nvPr/>
        </p:nvSpPr>
        <p:spPr>
          <a:xfrm>
            <a:off x="3260160" y="560520"/>
            <a:ext cx="1338480" cy="181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Humoral immunity</a:t>
            </a:r>
            <a:endParaRPr/>
          </a:p>
        </p:txBody>
      </p:sp>
      <p:sp>
        <p:nvSpPr>
          <p:cNvPr id="498" name="CustomShape 23"/>
          <p:cNvSpPr/>
          <p:nvPr/>
        </p:nvSpPr>
        <p:spPr>
          <a:xfrm>
            <a:off x="5990040" y="871560"/>
            <a:ext cx="562680" cy="18144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231f20"/>
                </a:solidFill>
                <a:latin typeface="Arial"/>
              </a:rPr>
              <a:t>Antigen</a:t>
            </a:r>
            <a:endParaRPr/>
          </a:p>
        </p:txBody>
      </p:sp>
    </p:spTree>
  </p:cSld>
  <p:timing>
    <p:tnLst>
      <p:par>
        <p:cTn id="121" dur="indefinite" restart="never" nodeType="tmRoot">
          <p:childTnLst>
            <p:seq>
              <p:cTn id="1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CustomShape 1"/>
          <p:cNvSpPr/>
          <p:nvPr/>
        </p:nvSpPr>
        <p:spPr>
          <a:xfrm>
            <a:off x="8067600" y="6581880"/>
            <a:ext cx="1072080" cy="27216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21.12</a:t>
            </a:r>
            <a:endParaRPr/>
          </a:p>
        </p:txBody>
      </p:sp>
      <p:pic>
        <p:nvPicPr>
          <p:cNvPr id="500" name="Picture 1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5760" y="577800"/>
            <a:ext cx="8229960" cy="5868000"/>
          </a:xfrm>
          <a:prstGeom prst="rect">
            <a:avLst/>
          </a:prstGeom>
          <a:ln w="9360">
            <a:noFill/>
          </a:ln>
        </p:spPr>
      </p:pic>
      <p:sp>
        <p:nvSpPr>
          <p:cNvPr id="501" name="CustomShape 2"/>
          <p:cNvSpPr/>
          <p:nvPr/>
        </p:nvSpPr>
        <p:spPr>
          <a:xfrm>
            <a:off x="3398760" y="4227480"/>
            <a:ext cx="68760" cy="68760"/>
          </a:xfrm>
          <a:prstGeom prst="rect">
            <a:avLst/>
          </a:prstGeom>
          <a:solidFill>
            <a:srgbClr val="0092c8"/>
          </a:solidFill>
          <a:ln w="9360">
            <a:noFill/>
          </a:ln>
        </p:spPr>
      </p:sp>
      <p:sp>
        <p:nvSpPr>
          <p:cNvPr id="502" name="CustomShape 3"/>
          <p:cNvSpPr/>
          <p:nvPr/>
        </p:nvSpPr>
        <p:spPr>
          <a:xfrm>
            <a:off x="5727600" y="4186080"/>
            <a:ext cx="65520" cy="68760"/>
          </a:xfrm>
          <a:prstGeom prst="rect">
            <a:avLst/>
          </a:prstGeom>
          <a:solidFill>
            <a:srgbClr val="0092c8"/>
          </a:solidFill>
          <a:ln w="9360">
            <a:noFill/>
          </a:ln>
        </p:spPr>
      </p:sp>
      <p:sp>
        <p:nvSpPr>
          <p:cNvPr id="503" name="CustomShape 4"/>
          <p:cNvSpPr/>
          <p:nvPr/>
        </p:nvSpPr>
        <p:spPr>
          <a:xfrm>
            <a:off x="6022800" y="2355840"/>
            <a:ext cx="68760" cy="68760"/>
          </a:xfrm>
          <a:prstGeom prst="rect">
            <a:avLst/>
          </a:prstGeom>
          <a:solidFill>
            <a:srgbClr val="0092c8"/>
          </a:solidFill>
          <a:ln w="9360">
            <a:noFill/>
          </a:ln>
        </p:spPr>
      </p:sp>
      <p:sp>
        <p:nvSpPr>
          <p:cNvPr id="504" name="Line 5"/>
          <p:cNvSpPr/>
          <p:nvPr/>
        </p:nvSpPr>
        <p:spPr>
          <a:xfrm>
            <a:off x="1493640" y="1523880"/>
            <a:ext cx="1908360" cy="1440"/>
          </a:xfrm>
          <a:prstGeom prst="line">
            <a:avLst/>
          </a:prstGeom>
          <a:ln w="15840">
            <a:solidFill>
              <a:srgbClr val="0092c8"/>
            </a:solidFill>
            <a:round/>
          </a:ln>
        </p:spPr>
      </p:sp>
      <p:sp>
        <p:nvSpPr>
          <p:cNvPr id="505" name="Line 6"/>
          <p:cNvSpPr/>
          <p:nvPr/>
        </p:nvSpPr>
        <p:spPr>
          <a:xfrm>
            <a:off x="2427120" y="1523880"/>
            <a:ext cx="1006560" cy="2738520"/>
          </a:xfrm>
          <a:prstGeom prst="line">
            <a:avLst/>
          </a:prstGeom>
          <a:ln w="15840">
            <a:solidFill>
              <a:srgbClr val="0092c8"/>
            </a:solidFill>
            <a:round/>
          </a:ln>
        </p:spPr>
      </p:sp>
      <p:sp>
        <p:nvSpPr>
          <p:cNvPr id="506" name="Line 7"/>
          <p:cNvSpPr/>
          <p:nvPr/>
        </p:nvSpPr>
        <p:spPr>
          <a:xfrm>
            <a:off x="4195440" y="1523880"/>
            <a:ext cx="3256200" cy="1440"/>
          </a:xfrm>
          <a:prstGeom prst="line">
            <a:avLst/>
          </a:prstGeom>
          <a:ln w="15840">
            <a:solidFill>
              <a:srgbClr val="0092c8"/>
            </a:solidFill>
            <a:round/>
          </a:ln>
        </p:spPr>
      </p:sp>
      <p:sp>
        <p:nvSpPr>
          <p:cNvPr id="507" name="Line 8"/>
          <p:cNvSpPr/>
          <p:nvPr/>
        </p:nvSpPr>
        <p:spPr>
          <a:xfrm flipH="1">
            <a:off x="5762520" y="1523880"/>
            <a:ext cx="41040" cy="2697120"/>
          </a:xfrm>
          <a:prstGeom prst="line">
            <a:avLst/>
          </a:prstGeom>
          <a:ln w="15840">
            <a:solidFill>
              <a:srgbClr val="0092c8"/>
            </a:solidFill>
            <a:round/>
          </a:ln>
        </p:spPr>
      </p:sp>
      <p:sp>
        <p:nvSpPr>
          <p:cNvPr id="508" name="Line 9"/>
          <p:cNvSpPr/>
          <p:nvPr/>
        </p:nvSpPr>
        <p:spPr>
          <a:xfrm>
            <a:off x="5803560" y="1523880"/>
            <a:ext cx="254160" cy="866880"/>
          </a:xfrm>
          <a:prstGeom prst="line">
            <a:avLst/>
          </a:prstGeom>
          <a:ln w="15840">
            <a:solidFill>
              <a:srgbClr val="0092c8"/>
            </a:solidFill>
            <a:round/>
          </a:ln>
        </p:spPr>
      </p:sp>
      <p:sp>
        <p:nvSpPr>
          <p:cNvPr id="509" name="CustomShape 10"/>
          <p:cNvSpPr/>
          <p:nvPr/>
        </p:nvSpPr>
        <p:spPr>
          <a:xfrm>
            <a:off x="1503360" y="5459400"/>
            <a:ext cx="135360" cy="1483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10" name="CustomShape 11"/>
          <p:cNvSpPr/>
          <p:nvPr/>
        </p:nvSpPr>
        <p:spPr>
          <a:xfrm>
            <a:off x="1538280" y="5345280"/>
            <a:ext cx="100440" cy="1036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11" name="CustomShape 12"/>
          <p:cNvSpPr/>
          <p:nvPr/>
        </p:nvSpPr>
        <p:spPr>
          <a:xfrm>
            <a:off x="1503360" y="5253120"/>
            <a:ext cx="135360" cy="720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12" name="CustomShape 13"/>
          <p:cNvSpPr/>
          <p:nvPr/>
        </p:nvSpPr>
        <p:spPr>
          <a:xfrm>
            <a:off x="1503360" y="5199120"/>
            <a:ext cx="135360" cy="3384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13" name="CustomShape 14"/>
          <p:cNvSpPr/>
          <p:nvPr/>
        </p:nvSpPr>
        <p:spPr>
          <a:xfrm>
            <a:off x="1503360" y="5065560"/>
            <a:ext cx="135360" cy="1069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14" name="CustomShape 15"/>
          <p:cNvSpPr/>
          <p:nvPr/>
        </p:nvSpPr>
        <p:spPr>
          <a:xfrm>
            <a:off x="1538280" y="4938840"/>
            <a:ext cx="100440" cy="11016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15" name="CustomShape 16"/>
          <p:cNvSpPr/>
          <p:nvPr/>
        </p:nvSpPr>
        <p:spPr>
          <a:xfrm>
            <a:off x="1503360" y="4815000"/>
            <a:ext cx="135360" cy="1069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16" name="CustomShape 17"/>
          <p:cNvSpPr/>
          <p:nvPr/>
        </p:nvSpPr>
        <p:spPr>
          <a:xfrm>
            <a:off x="1541520" y="4687920"/>
            <a:ext cx="135360" cy="1134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17" name="CustomShape 18"/>
          <p:cNvSpPr/>
          <p:nvPr/>
        </p:nvSpPr>
        <p:spPr>
          <a:xfrm>
            <a:off x="1503360" y="4545000"/>
            <a:ext cx="135360" cy="720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18" name="CustomShape 19"/>
          <p:cNvSpPr/>
          <p:nvPr/>
        </p:nvSpPr>
        <p:spPr>
          <a:xfrm>
            <a:off x="1503360" y="4487760"/>
            <a:ext cx="135360" cy="370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19" name="CustomShape 20"/>
          <p:cNvSpPr/>
          <p:nvPr/>
        </p:nvSpPr>
        <p:spPr>
          <a:xfrm>
            <a:off x="1503360" y="4395960"/>
            <a:ext cx="135360" cy="7524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20" name="CustomShape 21"/>
          <p:cNvSpPr/>
          <p:nvPr/>
        </p:nvSpPr>
        <p:spPr>
          <a:xfrm>
            <a:off x="1538280" y="4268880"/>
            <a:ext cx="100440" cy="1134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21" name="CustomShape 22"/>
          <p:cNvSpPr/>
          <p:nvPr/>
        </p:nvSpPr>
        <p:spPr>
          <a:xfrm>
            <a:off x="1538280" y="4173480"/>
            <a:ext cx="100440" cy="781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22" name="CustomShape 23"/>
          <p:cNvSpPr/>
          <p:nvPr/>
        </p:nvSpPr>
        <p:spPr>
          <a:xfrm>
            <a:off x="1500120" y="4049640"/>
            <a:ext cx="176760" cy="5616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23" name="CustomShape 24"/>
          <p:cNvSpPr/>
          <p:nvPr/>
        </p:nvSpPr>
        <p:spPr>
          <a:xfrm>
            <a:off x="1538280" y="3922560"/>
            <a:ext cx="100440" cy="11016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24" name="CustomShape 25"/>
          <p:cNvSpPr/>
          <p:nvPr/>
        </p:nvSpPr>
        <p:spPr>
          <a:xfrm>
            <a:off x="1538280" y="3798720"/>
            <a:ext cx="100440" cy="1036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25" name="CustomShape 26"/>
          <p:cNvSpPr/>
          <p:nvPr/>
        </p:nvSpPr>
        <p:spPr>
          <a:xfrm>
            <a:off x="1503360" y="3710160"/>
            <a:ext cx="135360" cy="720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26" name="CustomShape 27"/>
          <p:cNvSpPr/>
          <p:nvPr/>
        </p:nvSpPr>
        <p:spPr>
          <a:xfrm>
            <a:off x="1503360" y="3652920"/>
            <a:ext cx="135360" cy="370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27" name="CustomShape 28"/>
          <p:cNvSpPr/>
          <p:nvPr/>
        </p:nvSpPr>
        <p:spPr>
          <a:xfrm>
            <a:off x="1503360" y="3519360"/>
            <a:ext cx="135360" cy="1069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28" name="CustomShape 29"/>
          <p:cNvSpPr/>
          <p:nvPr/>
        </p:nvSpPr>
        <p:spPr>
          <a:xfrm>
            <a:off x="1538280" y="3390840"/>
            <a:ext cx="100440" cy="1134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29" name="CustomShape 30"/>
          <p:cNvSpPr/>
          <p:nvPr/>
        </p:nvSpPr>
        <p:spPr>
          <a:xfrm>
            <a:off x="1503360" y="3270240"/>
            <a:ext cx="135360" cy="1069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30" name="CustomShape 31"/>
          <p:cNvSpPr/>
          <p:nvPr/>
        </p:nvSpPr>
        <p:spPr>
          <a:xfrm>
            <a:off x="1541520" y="3139920"/>
            <a:ext cx="135360" cy="1162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31" name="CustomShape 32"/>
          <p:cNvSpPr/>
          <p:nvPr/>
        </p:nvSpPr>
        <p:spPr>
          <a:xfrm>
            <a:off x="1538280" y="2955960"/>
            <a:ext cx="100440" cy="1134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32" name="CustomShape 33"/>
          <p:cNvSpPr/>
          <p:nvPr/>
        </p:nvSpPr>
        <p:spPr>
          <a:xfrm>
            <a:off x="1538280" y="2828880"/>
            <a:ext cx="100440" cy="1134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33" name="CustomShape 34"/>
          <p:cNvSpPr/>
          <p:nvPr/>
        </p:nvSpPr>
        <p:spPr>
          <a:xfrm>
            <a:off x="1538280" y="2708280"/>
            <a:ext cx="100440" cy="1036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34" name="CustomShape 35"/>
          <p:cNvSpPr/>
          <p:nvPr/>
        </p:nvSpPr>
        <p:spPr>
          <a:xfrm>
            <a:off x="1538280" y="2575080"/>
            <a:ext cx="100440" cy="1134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35" name="CustomShape 36"/>
          <p:cNvSpPr/>
          <p:nvPr/>
        </p:nvSpPr>
        <p:spPr>
          <a:xfrm>
            <a:off x="1538280" y="2448000"/>
            <a:ext cx="100440" cy="1134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36" name="CustomShape 37"/>
          <p:cNvSpPr/>
          <p:nvPr/>
        </p:nvSpPr>
        <p:spPr>
          <a:xfrm>
            <a:off x="1538280" y="2327400"/>
            <a:ext cx="100440" cy="10044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37" name="CustomShape 38"/>
          <p:cNvSpPr/>
          <p:nvPr/>
        </p:nvSpPr>
        <p:spPr>
          <a:xfrm>
            <a:off x="1503360" y="2235240"/>
            <a:ext cx="135360" cy="720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38" name="CustomShape 39"/>
          <p:cNvSpPr/>
          <p:nvPr/>
        </p:nvSpPr>
        <p:spPr>
          <a:xfrm>
            <a:off x="1538280" y="2139840"/>
            <a:ext cx="100440" cy="781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39" name="CustomShape 40"/>
          <p:cNvSpPr/>
          <p:nvPr/>
        </p:nvSpPr>
        <p:spPr>
          <a:xfrm>
            <a:off x="1538280" y="2025720"/>
            <a:ext cx="100440" cy="1134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40" name="CustomShape 41"/>
          <p:cNvSpPr/>
          <p:nvPr/>
        </p:nvSpPr>
        <p:spPr>
          <a:xfrm>
            <a:off x="1503360" y="1940040"/>
            <a:ext cx="135360" cy="720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41" name="CustomShape 42"/>
          <p:cNvSpPr/>
          <p:nvPr/>
        </p:nvSpPr>
        <p:spPr>
          <a:xfrm>
            <a:off x="1503360" y="1882800"/>
            <a:ext cx="135360" cy="370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42" name="CustomShape 43"/>
          <p:cNvSpPr/>
          <p:nvPr/>
        </p:nvSpPr>
        <p:spPr>
          <a:xfrm>
            <a:off x="1538280" y="1749600"/>
            <a:ext cx="100440" cy="1134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43" name="CustomShape 44"/>
          <p:cNvSpPr/>
          <p:nvPr/>
        </p:nvSpPr>
        <p:spPr>
          <a:xfrm>
            <a:off x="1538280" y="1628640"/>
            <a:ext cx="100440" cy="1036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44" name="CustomShape 45"/>
          <p:cNvSpPr/>
          <p:nvPr/>
        </p:nvSpPr>
        <p:spPr>
          <a:xfrm>
            <a:off x="1500120" y="1552680"/>
            <a:ext cx="176760" cy="5616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45" name="CustomShape 46"/>
          <p:cNvSpPr/>
          <p:nvPr/>
        </p:nvSpPr>
        <p:spPr>
          <a:xfrm>
            <a:off x="1712880" y="4808520"/>
            <a:ext cx="135360" cy="370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46" name="CustomShape 47"/>
          <p:cNvSpPr/>
          <p:nvPr/>
        </p:nvSpPr>
        <p:spPr>
          <a:xfrm>
            <a:off x="1747800" y="4678200"/>
            <a:ext cx="100440" cy="1036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47" name="CustomShape 48"/>
          <p:cNvSpPr/>
          <p:nvPr/>
        </p:nvSpPr>
        <p:spPr>
          <a:xfrm>
            <a:off x="1747800" y="4494240"/>
            <a:ext cx="100440" cy="1036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48" name="CustomShape 49"/>
          <p:cNvSpPr/>
          <p:nvPr/>
        </p:nvSpPr>
        <p:spPr>
          <a:xfrm>
            <a:off x="1747800" y="4367160"/>
            <a:ext cx="100440" cy="1134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49" name="CustomShape 50"/>
          <p:cNvSpPr/>
          <p:nvPr/>
        </p:nvSpPr>
        <p:spPr>
          <a:xfrm>
            <a:off x="1747800" y="4272120"/>
            <a:ext cx="100440" cy="7524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50" name="CustomShape 51"/>
          <p:cNvSpPr/>
          <p:nvPr/>
        </p:nvSpPr>
        <p:spPr>
          <a:xfrm>
            <a:off x="1747800" y="4160880"/>
            <a:ext cx="100440" cy="1036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51" name="CustomShape 52"/>
          <p:cNvSpPr/>
          <p:nvPr/>
        </p:nvSpPr>
        <p:spPr>
          <a:xfrm>
            <a:off x="1747800" y="3970440"/>
            <a:ext cx="100440" cy="16704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52" name="CustomShape 53"/>
          <p:cNvSpPr/>
          <p:nvPr/>
        </p:nvSpPr>
        <p:spPr>
          <a:xfrm>
            <a:off x="1709640" y="3830760"/>
            <a:ext cx="176760" cy="529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53" name="CustomShape 54"/>
          <p:cNvSpPr/>
          <p:nvPr/>
        </p:nvSpPr>
        <p:spPr>
          <a:xfrm>
            <a:off x="1747800" y="3700440"/>
            <a:ext cx="100440" cy="1134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54" name="CustomShape 55"/>
          <p:cNvSpPr/>
          <p:nvPr/>
        </p:nvSpPr>
        <p:spPr>
          <a:xfrm>
            <a:off x="1747800" y="3605040"/>
            <a:ext cx="100440" cy="7524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55" name="CustomShape 56"/>
          <p:cNvSpPr/>
          <p:nvPr/>
        </p:nvSpPr>
        <p:spPr>
          <a:xfrm>
            <a:off x="1712880" y="3489480"/>
            <a:ext cx="135360" cy="10836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56" name="CustomShape 57"/>
          <p:cNvSpPr/>
          <p:nvPr/>
        </p:nvSpPr>
        <p:spPr>
          <a:xfrm>
            <a:off x="1712880" y="3432240"/>
            <a:ext cx="135360" cy="3384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57" name="CustomShape 58"/>
          <p:cNvSpPr/>
          <p:nvPr/>
        </p:nvSpPr>
        <p:spPr>
          <a:xfrm>
            <a:off x="1712880" y="3340080"/>
            <a:ext cx="135360" cy="720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58" name="CustomShape 59"/>
          <p:cNvSpPr/>
          <p:nvPr/>
        </p:nvSpPr>
        <p:spPr>
          <a:xfrm>
            <a:off x="1747800" y="3244680"/>
            <a:ext cx="100440" cy="7524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59" name="CustomShape 60"/>
          <p:cNvSpPr/>
          <p:nvPr/>
        </p:nvSpPr>
        <p:spPr>
          <a:xfrm>
            <a:off x="1747800" y="3127320"/>
            <a:ext cx="100440" cy="1134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60" name="CustomShape 61"/>
          <p:cNvSpPr/>
          <p:nvPr/>
        </p:nvSpPr>
        <p:spPr>
          <a:xfrm>
            <a:off x="1747800" y="3032280"/>
            <a:ext cx="100440" cy="781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61" name="CustomShape 62"/>
          <p:cNvSpPr/>
          <p:nvPr/>
        </p:nvSpPr>
        <p:spPr>
          <a:xfrm>
            <a:off x="1747800" y="2921040"/>
            <a:ext cx="138600" cy="1134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62" name="CustomShape 63"/>
          <p:cNvSpPr/>
          <p:nvPr/>
        </p:nvSpPr>
        <p:spPr>
          <a:xfrm>
            <a:off x="1747800" y="2743200"/>
            <a:ext cx="100440" cy="10044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63" name="CustomShape 64"/>
          <p:cNvSpPr/>
          <p:nvPr/>
        </p:nvSpPr>
        <p:spPr>
          <a:xfrm>
            <a:off x="1747800" y="2612880"/>
            <a:ext cx="100440" cy="1036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64" name="CustomShape 65"/>
          <p:cNvSpPr/>
          <p:nvPr/>
        </p:nvSpPr>
        <p:spPr>
          <a:xfrm>
            <a:off x="1712880" y="2552760"/>
            <a:ext cx="135360" cy="370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65" name="CustomShape 66"/>
          <p:cNvSpPr/>
          <p:nvPr/>
        </p:nvSpPr>
        <p:spPr>
          <a:xfrm>
            <a:off x="1712880" y="2460600"/>
            <a:ext cx="135360" cy="720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66" name="CustomShape 67"/>
          <p:cNvSpPr/>
          <p:nvPr/>
        </p:nvSpPr>
        <p:spPr>
          <a:xfrm>
            <a:off x="1747800" y="2346480"/>
            <a:ext cx="100440" cy="1036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67" name="CustomShape 68"/>
          <p:cNvSpPr/>
          <p:nvPr/>
        </p:nvSpPr>
        <p:spPr>
          <a:xfrm>
            <a:off x="1709640" y="2276640"/>
            <a:ext cx="176760" cy="529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568" name="CustomShape 69"/>
          <p:cNvSpPr/>
          <p:nvPr/>
        </p:nvSpPr>
        <p:spPr>
          <a:xfrm>
            <a:off x="4327920" y="6199200"/>
            <a:ext cx="1126440" cy="2278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1500">
                <a:solidFill>
                  <a:srgbClr val="231f20"/>
                </a:solidFill>
                <a:latin typeface="Arial Black"/>
              </a:rPr>
              <a:t>Time (days)</a:t>
            </a:r>
            <a:endParaRPr/>
          </a:p>
        </p:txBody>
      </p:sp>
      <p:sp>
        <p:nvSpPr>
          <p:cNvPr id="569" name="CustomShape 70"/>
          <p:cNvSpPr/>
          <p:nvPr/>
        </p:nvSpPr>
        <p:spPr>
          <a:xfrm>
            <a:off x="3272760" y="4367160"/>
            <a:ext cx="613080" cy="637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500">
                <a:solidFill>
                  <a:srgbClr val="0076a3"/>
                </a:solidFill>
                <a:latin typeface="Arial"/>
              </a:rPr>
              <a:t>Anti-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500">
                <a:solidFill>
                  <a:srgbClr val="0076a3"/>
                </a:solidFill>
                <a:latin typeface="Arial"/>
              </a:rPr>
              <a:t>bodies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500">
                <a:solidFill>
                  <a:srgbClr val="0076a3"/>
                </a:solidFill>
                <a:latin typeface="Arial"/>
              </a:rPr>
              <a:t>to A</a:t>
            </a:r>
            <a:endParaRPr/>
          </a:p>
        </p:txBody>
      </p:sp>
      <p:sp>
        <p:nvSpPr>
          <p:cNvPr id="570" name="CustomShape 71"/>
          <p:cNvSpPr/>
          <p:nvPr/>
        </p:nvSpPr>
        <p:spPr>
          <a:xfrm>
            <a:off x="2071440" y="5656320"/>
            <a:ext cx="1315800" cy="432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First exposure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to antigen A</a:t>
            </a:r>
            <a:endParaRPr/>
          </a:p>
        </p:txBody>
      </p:sp>
      <p:sp>
        <p:nvSpPr>
          <p:cNvPr id="571" name="CustomShape 72"/>
          <p:cNvSpPr/>
          <p:nvPr/>
        </p:nvSpPr>
        <p:spPr>
          <a:xfrm>
            <a:off x="3792240" y="5653080"/>
            <a:ext cx="2792160" cy="4323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Second exposure to antigen A;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500">
                <a:solidFill>
                  <a:srgbClr val="231f20"/>
                </a:solidFill>
                <a:latin typeface="Arial"/>
              </a:rPr>
              <a:t>first exposure to antigen B</a:t>
            </a:r>
            <a:endParaRPr/>
          </a:p>
        </p:txBody>
      </p:sp>
      <p:sp>
        <p:nvSpPr>
          <p:cNvPr id="572" name="CustomShape 73"/>
          <p:cNvSpPr/>
          <p:nvPr/>
        </p:nvSpPr>
        <p:spPr>
          <a:xfrm>
            <a:off x="5581080" y="4309920"/>
            <a:ext cx="613080" cy="6375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b="1" lang="en-US" sz="1500">
                <a:solidFill>
                  <a:srgbClr val="a3238e"/>
                </a:solidFill>
                <a:latin typeface="Arial"/>
              </a:rPr>
              <a:t>Anti-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500">
                <a:solidFill>
                  <a:srgbClr val="a3238e"/>
                </a:solidFill>
                <a:latin typeface="Arial"/>
              </a:rPr>
              <a:t>bodies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500">
                <a:solidFill>
                  <a:srgbClr val="a3238e"/>
                </a:solidFill>
                <a:latin typeface="Arial"/>
              </a:rPr>
              <a:t>to B</a:t>
            </a:r>
            <a:endParaRPr/>
          </a:p>
        </p:txBody>
      </p:sp>
      <p:sp>
        <p:nvSpPr>
          <p:cNvPr id="573" name="CustomShape 74"/>
          <p:cNvSpPr/>
          <p:nvPr/>
        </p:nvSpPr>
        <p:spPr>
          <a:xfrm>
            <a:off x="1499040" y="735120"/>
            <a:ext cx="2012040" cy="6382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1500">
                <a:solidFill>
                  <a:srgbClr val="0092c8"/>
                </a:solidFill>
                <a:latin typeface="Arial Black"/>
              </a:rPr>
              <a:t>Primary immune</a:t>
            </a:r>
            <a:endParaRPr/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rgbClr val="0092c8"/>
                </a:solidFill>
                <a:latin typeface="Arial Black"/>
              </a:rPr>
              <a:t>response</a:t>
            </a:r>
            <a:r>
              <a:rPr b="1" lang="en-US" sz="1500">
                <a:solidFill>
                  <a:srgbClr val="0092c8"/>
                </a:solidFill>
                <a:latin typeface="Arial"/>
              </a:rPr>
              <a:t> to antigen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500">
                <a:solidFill>
                  <a:srgbClr val="0092c8"/>
                </a:solidFill>
                <a:latin typeface="Arial"/>
              </a:rPr>
              <a:t>A occurs after a delay.</a:t>
            </a:r>
            <a:endParaRPr/>
          </a:p>
        </p:txBody>
      </p:sp>
      <p:sp>
        <p:nvSpPr>
          <p:cNvPr id="574" name="CustomShape 75"/>
          <p:cNvSpPr/>
          <p:nvPr/>
        </p:nvSpPr>
        <p:spPr>
          <a:xfrm>
            <a:off x="4219920" y="525600"/>
            <a:ext cx="3473640" cy="8434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90000"/>
              </a:lnSpc>
            </a:pPr>
            <a:r>
              <a:rPr lang="en-US" sz="1500">
                <a:solidFill>
                  <a:srgbClr val="0092c8"/>
                </a:solidFill>
                <a:latin typeface="Arial Black"/>
              </a:rPr>
              <a:t>Secondary immune response </a:t>
            </a:r>
            <a:r>
              <a:rPr b="1" lang="en-US" sz="1500">
                <a:solidFill>
                  <a:srgbClr val="0092c8"/>
                </a:solidFill>
                <a:latin typeface="Arial"/>
              </a:rPr>
              <a:t> to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500">
                <a:solidFill>
                  <a:srgbClr val="0092c8"/>
                </a:solidFill>
                <a:latin typeface="Arial"/>
              </a:rPr>
              <a:t>antigen A is faster and larger; </a:t>
            </a:r>
            <a:r>
              <a:rPr lang="en-US" sz="1500">
                <a:solidFill>
                  <a:srgbClr val="0092c8"/>
                </a:solidFill>
                <a:latin typeface="Arial Black"/>
              </a:rPr>
              <a:t>primary</a:t>
            </a:r>
            <a:endParaRPr/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rgbClr val="0092c8"/>
                </a:solidFill>
                <a:latin typeface="Arial Black"/>
              </a:rPr>
              <a:t>immune response </a:t>
            </a:r>
            <a:r>
              <a:rPr b="1" lang="en-US" sz="1500">
                <a:solidFill>
                  <a:srgbClr val="0092c8"/>
                </a:solidFill>
                <a:latin typeface="Arial"/>
              </a:rPr>
              <a:t>to antigen B is</a:t>
            </a:r>
            <a:endParaRPr/>
          </a:p>
          <a:p>
            <a:pPr>
              <a:lnSpc>
                <a:spcPct val="90000"/>
              </a:lnSpc>
            </a:pPr>
            <a:r>
              <a:rPr b="1" lang="en-US" sz="1500">
                <a:solidFill>
                  <a:srgbClr val="0092c8"/>
                </a:solidFill>
                <a:latin typeface="Arial"/>
              </a:rPr>
              <a:t>similar to that for antigen A.</a:t>
            </a:r>
            <a:endParaRPr/>
          </a:p>
        </p:txBody>
      </p:sp>
    </p:spTree>
  </p:cSld>
  <p:timing>
    <p:tnLst>
      <p:par>
        <p:cTn id="123" dur="indefinite" restart="never" nodeType="tmRoot">
          <p:childTnLst>
            <p:seq>
              <p:cTn id="1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Active Humoral Immunity</a:t>
            </a:r>
            <a:endParaRPr/>
          </a:p>
        </p:txBody>
      </p:sp>
      <p:sp>
        <p:nvSpPr>
          <p:cNvPr id="576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Occurs when B cells encounter antigens and produce specific antibodies against them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Two types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Naturally acquired—response to a bacterial or viral infection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Artificially acquired—response to a vaccine of dead or attenuated pathogens</a:t>
            </a:r>
            <a:endParaRPr/>
          </a:p>
        </p:txBody>
      </p:sp>
    </p:spTree>
  </p:cSld>
  <p:timing>
    <p:tnLst>
      <p:par>
        <p:cTn id="125" dur="indefinite" restart="never" nodeType="tmRoot">
          <p:childTnLst>
            <p:seq>
              <p:cTn id="1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Active Humoral Immunity</a:t>
            </a:r>
            <a:endParaRPr/>
          </a:p>
        </p:txBody>
      </p:sp>
      <p:sp>
        <p:nvSpPr>
          <p:cNvPr id="578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Vaccines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Spare us the symptoms of the primary response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Provide antigenic determinants that are immunogenic and reactive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Target only one type of helper T cell, so fail to fully establish cellular immunological memory</a:t>
            </a:r>
            <a:endParaRPr/>
          </a:p>
        </p:txBody>
      </p:sp>
    </p:spTree>
  </p:cSld>
  <p:timing>
    <p:tnLst>
      <p:par>
        <p:cTn id="127" dur="indefinite" restart="never" nodeType="tmRoot">
          <p:childTnLst>
            <p:seq>
              <p:cTn id="1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Passive Humoral Immunity</a:t>
            </a:r>
            <a:endParaRPr/>
          </a:p>
        </p:txBody>
      </p:sp>
      <p:sp>
        <p:nvSpPr>
          <p:cNvPr id="580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When antibodies are introduced directly to the body from outside.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B cells are not challenged by antigens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Immunological memory does not occur</a:t>
            </a:r>
            <a:endParaRPr/>
          </a:p>
        </p:txBody>
      </p:sp>
    </p:spTree>
  </p:cSld>
  <p:timing>
    <p:tnLst>
      <p:par>
        <p:cTn id="129" dur="indefinite" restart="never" nodeType="tmRoot">
          <p:childTnLst>
            <p:seq>
              <p:cTn id="1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Passive Humoral Immunity</a:t>
            </a:r>
            <a:endParaRPr/>
          </a:p>
        </p:txBody>
      </p:sp>
      <p:sp>
        <p:nvSpPr>
          <p:cNvPr id="582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Two types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Naturally acquired—antibodies delivered to a fetus via the placenta or to infant through milk</a:t>
            </a:r>
            <a:endParaRPr/>
          </a:p>
          <a:p>
            <a:pPr lvl="1">
              <a:lnSpc>
                <a:spcPct val="100000"/>
              </a:lnSpc>
              <a:buFont typeface="Times"/>
              <a:buAutoNum type="arabicPeriod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Artificially acquired—injection of serum, such as gamma globulin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Protection is immediate but ends when antibodies naturally degrade in the body</a:t>
            </a:r>
            <a:endParaRPr/>
          </a:p>
        </p:txBody>
      </p:sp>
    </p:spTree>
  </p:cSld>
  <p:timing>
    <p:tnLst>
      <p:par>
        <p:cTn id="131" dur="indefinite" restart="never" nodeType="tmRoot">
          <p:childTnLst>
            <p:seq>
              <p:cTn id="1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CustomShape 1"/>
          <p:cNvSpPr/>
          <p:nvPr/>
        </p:nvSpPr>
        <p:spPr>
          <a:xfrm>
            <a:off x="8067600" y="6581880"/>
            <a:ext cx="1072080" cy="27216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21.13</a:t>
            </a:r>
            <a:endParaRPr/>
          </a:p>
        </p:txBody>
      </p:sp>
      <p:pic>
        <p:nvPicPr>
          <p:cNvPr id="584" name="Picture 1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5760" y="392040"/>
            <a:ext cx="8229960" cy="6071040"/>
          </a:xfrm>
          <a:prstGeom prst="rect">
            <a:avLst/>
          </a:prstGeom>
          <a:ln w="9360">
            <a:noFill/>
          </a:ln>
        </p:spPr>
      </p:pic>
      <p:sp>
        <p:nvSpPr>
          <p:cNvPr id="585" name="CustomShape 2"/>
          <p:cNvSpPr/>
          <p:nvPr/>
        </p:nvSpPr>
        <p:spPr>
          <a:xfrm>
            <a:off x="6258960" y="2284560"/>
            <a:ext cx="888840" cy="289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900">
                <a:solidFill>
                  <a:srgbClr val="231f20"/>
                </a:solidFill>
                <a:latin typeface="Arial Black"/>
              </a:rPr>
              <a:t>Passive</a:t>
            </a:r>
            <a:endParaRPr/>
          </a:p>
        </p:txBody>
      </p:sp>
      <p:sp>
        <p:nvSpPr>
          <p:cNvPr id="586" name="CustomShape 3"/>
          <p:cNvSpPr/>
          <p:nvPr/>
        </p:nvSpPr>
        <p:spPr>
          <a:xfrm>
            <a:off x="2346120" y="2278080"/>
            <a:ext cx="745560" cy="2890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900">
                <a:solidFill>
                  <a:srgbClr val="231f20"/>
                </a:solidFill>
                <a:latin typeface="Arial Black"/>
              </a:rPr>
              <a:t>Active</a:t>
            </a:r>
            <a:endParaRPr/>
          </a:p>
        </p:txBody>
      </p:sp>
      <p:sp>
        <p:nvSpPr>
          <p:cNvPr id="587" name="CustomShape 4"/>
          <p:cNvSpPr/>
          <p:nvPr/>
        </p:nvSpPr>
        <p:spPr>
          <a:xfrm>
            <a:off x="3995280" y="606600"/>
            <a:ext cx="1146240" cy="5785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 algn="ctr">
              <a:lnSpc>
                <a:spcPct val="100000"/>
              </a:lnSpc>
            </a:pPr>
            <a:r>
              <a:rPr lang="en-US" sz="1900">
                <a:solidFill>
                  <a:srgbClr val="231f20"/>
                </a:solidFill>
                <a:latin typeface="Arial Black"/>
              </a:rPr>
              <a:t>Humoral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900">
                <a:solidFill>
                  <a:srgbClr val="231f20"/>
                </a:solidFill>
                <a:latin typeface="Arial Black"/>
              </a:rPr>
              <a:t>immunity</a:t>
            </a:r>
            <a:endParaRPr/>
          </a:p>
        </p:txBody>
      </p:sp>
      <p:sp>
        <p:nvSpPr>
          <p:cNvPr id="588" name="CustomShape 5"/>
          <p:cNvSpPr/>
          <p:nvPr/>
        </p:nvSpPr>
        <p:spPr>
          <a:xfrm>
            <a:off x="6959160" y="3675240"/>
            <a:ext cx="1201320" cy="577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900">
                <a:solidFill>
                  <a:srgbClr val="231f20"/>
                </a:solidFill>
                <a:latin typeface="Arial Black"/>
              </a:rPr>
              <a:t>Artificially</a:t>
            </a:r>
            <a:endParaRPr/>
          </a:p>
          <a:p>
            <a:pPr>
              <a:lnSpc>
                <a:spcPct val="100000"/>
              </a:lnSpc>
            </a:pPr>
            <a:r>
              <a:rPr lang="en-US" sz="1900">
                <a:solidFill>
                  <a:srgbClr val="231f20"/>
                </a:solidFill>
                <a:latin typeface="Arial Black"/>
              </a:rPr>
              <a:t>acquired</a:t>
            </a:r>
            <a:endParaRPr/>
          </a:p>
        </p:txBody>
      </p:sp>
      <p:sp>
        <p:nvSpPr>
          <p:cNvPr id="589" name="CustomShape 6"/>
          <p:cNvSpPr/>
          <p:nvPr/>
        </p:nvSpPr>
        <p:spPr>
          <a:xfrm>
            <a:off x="6904800" y="4335480"/>
            <a:ext cx="1288080" cy="14461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Injection of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immune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serum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(gamma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globulin)</a:t>
            </a:r>
            <a:endParaRPr/>
          </a:p>
        </p:txBody>
      </p:sp>
      <p:sp>
        <p:nvSpPr>
          <p:cNvPr id="590" name="CustomShape 7"/>
          <p:cNvSpPr/>
          <p:nvPr/>
        </p:nvSpPr>
        <p:spPr>
          <a:xfrm>
            <a:off x="5015520" y="3652920"/>
            <a:ext cx="1099080" cy="577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900">
                <a:solidFill>
                  <a:srgbClr val="231f20"/>
                </a:solidFill>
                <a:latin typeface="Arial Black"/>
              </a:rPr>
              <a:t>Naturally</a:t>
            </a:r>
            <a:endParaRPr/>
          </a:p>
          <a:p>
            <a:pPr>
              <a:lnSpc>
                <a:spcPct val="100000"/>
              </a:lnSpc>
            </a:pPr>
            <a:r>
              <a:rPr lang="en-US" sz="1900">
                <a:solidFill>
                  <a:srgbClr val="231f20"/>
                </a:solidFill>
                <a:latin typeface="Arial Black"/>
              </a:rPr>
              <a:t>acquired</a:t>
            </a:r>
            <a:endParaRPr/>
          </a:p>
        </p:txBody>
      </p:sp>
      <p:sp>
        <p:nvSpPr>
          <p:cNvPr id="591" name="CustomShape 8"/>
          <p:cNvSpPr/>
          <p:nvPr/>
        </p:nvSpPr>
        <p:spPr>
          <a:xfrm>
            <a:off x="4892040" y="4309920"/>
            <a:ext cx="1327680" cy="20250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Antibodies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pass from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mother to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fetus via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placenta;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or to infant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in her milk</a:t>
            </a:r>
            <a:endParaRPr/>
          </a:p>
        </p:txBody>
      </p:sp>
      <p:sp>
        <p:nvSpPr>
          <p:cNvPr id="592" name="CustomShape 9"/>
          <p:cNvSpPr/>
          <p:nvPr/>
        </p:nvSpPr>
        <p:spPr>
          <a:xfrm>
            <a:off x="2971440" y="3675240"/>
            <a:ext cx="1201320" cy="577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900">
                <a:solidFill>
                  <a:srgbClr val="231f20"/>
                </a:solidFill>
                <a:latin typeface="Arial Black"/>
              </a:rPr>
              <a:t>Artificially</a:t>
            </a:r>
            <a:endParaRPr/>
          </a:p>
          <a:p>
            <a:pPr>
              <a:lnSpc>
                <a:spcPct val="100000"/>
              </a:lnSpc>
            </a:pPr>
            <a:r>
              <a:rPr lang="en-US" sz="1900">
                <a:solidFill>
                  <a:srgbClr val="231f20"/>
                </a:solidFill>
                <a:latin typeface="Arial Black"/>
              </a:rPr>
              <a:t>acquired</a:t>
            </a:r>
            <a:endParaRPr/>
          </a:p>
        </p:txBody>
      </p:sp>
      <p:sp>
        <p:nvSpPr>
          <p:cNvPr id="593" name="CustomShape 10"/>
          <p:cNvSpPr/>
          <p:nvPr/>
        </p:nvSpPr>
        <p:spPr>
          <a:xfrm>
            <a:off x="2917080" y="4335480"/>
            <a:ext cx="1288080" cy="1156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Vaccine;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dead or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attenuated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pathogens</a:t>
            </a:r>
            <a:endParaRPr/>
          </a:p>
        </p:txBody>
      </p:sp>
      <p:sp>
        <p:nvSpPr>
          <p:cNvPr id="594" name="CustomShape 11"/>
          <p:cNvSpPr/>
          <p:nvPr/>
        </p:nvSpPr>
        <p:spPr>
          <a:xfrm>
            <a:off x="1027800" y="3652920"/>
            <a:ext cx="1099080" cy="57780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 sz="1900">
                <a:solidFill>
                  <a:srgbClr val="231f20"/>
                </a:solidFill>
                <a:latin typeface="Arial Black"/>
              </a:rPr>
              <a:t>Naturally</a:t>
            </a:r>
            <a:endParaRPr/>
          </a:p>
          <a:p>
            <a:pPr>
              <a:lnSpc>
                <a:spcPct val="100000"/>
              </a:lnSpc>
            </a:pPr>
            <a:r>
              <a:rPr lang="en-US" sz="1900">
                <a:solidFill>
                  <a:srgbClr val="231f20"/>
                </a:solidFill>
                <a:latin typeface="Arial Black"/>
              </a:rPr>
              <a:t>acquired</a:t>
            </a:r>
            <a:endParaRPr/>
          </a:p>
        </p:txBody>
      </p:sp>
      <p:sp>
        <p:nvSpPr>
          <p:cNvPr id="595" name="CustomShape 12"/>
          <p:cNvSpPr/>
          <p:nvPr/>
        </p:nvSpPr>
        <p:spPr>
          <a:xfrm>
            <a:off x="903960" y="4309920"/>
            <a:ext cx="1087200" cy="11566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Infection;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contact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with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1900">
                <a:solidFill>
                  <a:srgbClr val="231f20"/>
                </a:solidFill>
                <a:latin typeface="Arial"/>
              </a:rPr>
              <a:t>pathogen</a:t>
            </a:r>
            <a:endParaRPr/>
          </a:p>
        </p:txBody>
      </p:sp>
    </p:spTree>
  </p:cSld>
  <p:timing>
    <p:tnLst>
      <p:par>
        <p:cTn id="133" dur="indefinite" restart="never" nodeType="tmRoot">
          <p:childTnLst>
            <p:seq>
              <p:cTn id="1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Antibodies</a:t>
            </a:r>
            <a:endParaRPr/>
          </a:p>
        </p:txBody>
      </p:sp>
      <p:sp>
        <p:nvSpPr>
          <p:cNvPr id="597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Immunoglobulins—gamma globulin portion of blood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Proteins secreted by plasma cells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Capable of binding specifically with antigen detected by B cells</a:t>
            </a:r>
            <a:endParaRPr/>
          </a:p>
        </p:txBody>
      </p:sp>
    </p:spTree>
  </p:cSld>
  <p:timing>
    <p:tnLst>
      <p:par>
        <p:cTn id="135" dur="indefinite" restart="never" nodeType="tmRoot">
          <p:childTnLst>
            <p:seq>
              <p:cTn id="1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Basic Antibody Structure</a:t>
            </a:r>
            <a:endParaRPr/>
          </a:p>
        </p:txBody>
      </p:sp>
      <p:sp>
        <p:nvSpPr>
          <p:cNvPr id="599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T-or Y-shaped monomer of four looping linked polypeptide chains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Two identical heavy (H) chains and two identical light (L) chains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Variable (V) regions of each arm combine to form two identical antigen-binding sites </a:t>
            </a:r>
            <a:endParaRPr/>
          </a:p>
        </p:txBody>
      </p:sp>
    </p:spTree>
  </p:cSld>
  <p:timing>
    <p:tnLst>
      <p:par>
        <p:cTn id="137" dur="indefinite" restart="never" nodeType="tmRoot">
          <p:childTnLst>
            <p:seq>
              <p:cTn id="1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Surface Barriers</a:t>
            </a:r>
            <a:endParaRPr/>
          </a:p>
        </p:txBody>
      </p:sp>
      <p:sp>
        <p:nvSpPr>
          <p:cNvPr id="129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Protective chemicals inhibit or destroy microorganisms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Skin acidity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Lipids in sebum and dermcidin in sweat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HCl and protein-digesting enzymes of stomach mucosae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Lysozyme of saliva and lacrimal fluid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Mucus with defensins 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Basic Antibody Structure</a:t>
            </a:r>
            <a:endParaRPr/>
          </a:p>
        </p:txBody>
      </p:sp>
      <p:sp>
        <p:nvSpPr>
          <p:cNvPr id="601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Constant (C) region or stem determines: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The antibody class (IgM, IgA, IgD, IgG, or IgE)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The cells &amp; chemicals that the antibody can bind to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How the antibody class functions in antigen elimination </a:t>
            </a:r>
            <a:endParaRPr/>
          </a:p>
        </p:txBody>
      </p:sp>
    </p:spTree>
  </p:cSld>
  <p:timing>
    <p:tnLst>
      <p:par>
        <p:cTn id="139" dur="indefinite" restart="never" nodeType="tmRoot">
          <p:childTnLst>
            <p:seq>
              <p:cTn id="1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CustomShape 1"/>
          <p:cNvSpPr/>
          <p:nvPr/>
        </p:nvSpPr>
        <p:spPr>
          <a:xfrm>
            <a:off x="7983000" y="6581880"/>
            <a:ext cx="1157400" cy="272160"/>
          </a:xfrm>
          <a:prstGeom prst="rect">
            <a:avLst/>
          </a:prstGeom>
          <a:noFill/>
          <a:ln w="9360">
            <a:noFill/>
          </a:ln>
        </p:spPr>
        <p:txBody>
          <a:bodyPr wrap="none" lIns="90000" rIns="90000" tIns="45000" bIns="45000"/>
          <a:p>
            <a:pPr algn="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Arial"/>
              </a:rPr>
              <a:t>Figure 21.14a</a:t>
            </a:r>
            <a:endParaRPr/>
          </a:p>
        </p:txBody>
      </p:sp>
      <p:pic>
        <p:nvPicPr>
          <p:cNvPr id="603" name="Picture 1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5760" y="493560"/>
            <a:ext cx="8229960" cy="5868000"/>
          </a:xfrm>
          <a:prstGeom prst="rect">
            <a:avLst/>
          </a:prstGeom>
          <a:ln w="9360">
            <a:noFill/>
          </a:ln>
        </p:spPr>
      </p:pic>
      <p:sp>
        <p:nvSpPr>
          <p:cNvPr id="604" name="CustomShape 2"/>
          <p:cNvSpPr/>
          <p:nvPr/>
        </p:nvSpPr>
        <p:spPr>
          <a:xfrm>
            <a:off x="6467400" y="3527280"/>
            <a:ext cx="176760" cy="1926000"/>
          </a:xfrm>
          <a:prstGeom prst="rect">
            <a:avLst/>
          </a:prstGeom>
          <a:noFill/>
          <a:ln w="22320">
            <a:solidFill>
              <a:srgbClr val="231f20"/>
            </a:solidFill>
            <a:round/>
          </a:ln>
        </p:spPr>
      </p:sp>
      <p:sp>
        <p:nvSpPr>
          <p:cNvPr id="605" name="CustomShape 3"/>
          <p:cNvSpPr/>
          <p:nvPr/>
        </p:nvSpPr>
        <p:spPr>
          <a:xfrm>
            <a:off x="2608200" y="671400"/>
            <a:ext cx="1148400" cy="1145160"/>
          </a:xfrm>
          <a:prstGeom prst="rect">
            <a:avLst/>
          </a:prstGeom>
          <a:noFill/>
          <a:ln w="22320">
            <a:solidFill>
              <a:srgbClr val="231f20"/>
            </a:solidFill>
            <a:round/>
          </a:ln>
        </p:spPr>
      </p:sp>
      <p:sp>
        <p:nvSpPr>
          <p:cNvPr id="606" name="Line 4"/>
          <p:cNvSpPr/>
          <p:nvPr/>
        </p:nvSpPr>
        <p:spPr>
          <a:xfrm>
            <a:off x="6651360" y="4492440"/>
            <a:ext cx="460440" cy="1440"/>
          </a:xfrm>
          <a:prstGeom prst="line">
            <a:avLst/>
          </a:prstGeom>
          <a:ln w="22320">
            <a:solidFill>
              <a:srgbClr val="231f20"/>
            </a:solidFill>
            <a:round/>
          </a:ln>
        </p:spPr>
      </p:sp>
      <p:sp>
        <p:nvSpPr>
          <p:cNvPr id="607" name="Line 5"/>
          <p:cNvSpPr/>
          <p:nvPr/>
        </p:nvSpPr>
        <p:spPr>
          <a:xfrm flipH="1" flipV="1">
            <a:off x="3001680" y="1046160"/>
            <a:ext cx="123840" cy="123480"/>
          </a:xfrm>
          <a:prstGeom prst="line">
            <a:avLst/>
          </a:prstGeom>
          <a:ln w="22320">
            <a:solidFill>
              <a:srgbClr val="231f20"/>
            </a:solidFill>
            <a:round/>
          </a:ln>
        </p:spPr>
      </p:sp>
      <p:sp>
        <p:nvSpPr>
          <p:cNvPr id="608" name="CustomShape 6"/>
          <p:cNvSpPr/>
          <p:nvPr/>
        </p:nvSpPr>
        <p:spPr>
          <a:xfrm>
            <a:off x="5959440" y="2938320"/>
            <a:ext cx="173520" cy="471960"/>
          </a:xfrm>
          <a:prstGeom prst="rect">
            <a:avLst/>
          </a:prstGeom>
          <a:noFill/>
          <a:ln w="22320">
            <a:solidFill>
              <a:srgbClr val="231f20"/>
            </a:solidFill>
            <a:round/>
          </a:ln>
        </p:spPr>
      </p:sp>
      <p:sp>
        <p:nvSpPr>
          <p:cNvPr id="609" name="CustomShape 7"/>
          <p:cNvSpPr/>
          <p:nvPr/>
        </p:nvSpPr>
        <p:spPr>
          <a:xfrm>
            <a:off x="6140520" y="3173400"/>
            <a:ext cx="983160" cy="441720"/>
          </a:xfrm>
          <a:prstGeom prst="rect">
            <a:avLst/>
          </a:prstGeom>
          <a:noFill/>
          <a:ln w="22320">
            <a:solidFill>
              <a:srgbClr val="231f20"/>
            </a:solidFill>
            <a:round/>
          </a:ln>
        </p:spPr>
      </p:sp>
      <p:sp>
        <p:nvSpPr>
          <p:cNvPr id="610" name="CustomShape 8"/>
          <p:cNvSpPr/>
          <p:nvPr/>
        </p:nvSpPr>
        <p:spPr>
          <a:xfrm>
            <a:off x="893160" y="844560"/>
            <a:ext cx="1751400" cy="5482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Antigen-binding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site</a:t>
            </a:r>
            <a:endParaRPr/>
          </a:p>
        </p:txBody>
      </p:sp>
      <p:sp>
        <p:nvSpPr>
          <p:cNvPr id="611" name="CustomShape 9"/>
          <p:cNvSpPr/>
          <p:nvPr/>
        </p:nvSpPr>
        <p:spPr>
          <a:xfrm>
            <a:off x="4186080" y="519120"/>
            <a:ext cx="275040" cy="27504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612" name="CustomShape 10"/>
          <p:cNvSpPr/>
          <p:nvPr/>
        </p:nvSpPr>
        <p:spPr>
          <a:xfrm>
            <a:off x="4357800" y="735120"/>
            <a:ext cx="160920" cy="1609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613" name="CustomShape 11"/>
          <p:cNvSpPr/>
          <p:nvPr/>
        </p:nvSpPr>
        <p:spPr>
          <a:xfrm>
            <a:off x="4468680" y="852480"/>
            <a:ext cx="178200" cy="18936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614" name="CustomShape 12"/>
          <p:cNvSpPr/>
          <p:nvPr/>
        </p:nvSpPr>
        <p:spPr>
          <a:xfrm>
            <a:off x="4613400" y="941400"/>
            <a:ext cx="180000" cy="18324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615" name="CustomShape 13"/>
          <p:cNvSpPr/>
          <p:nvPr/>
        </p:nvSpPr>
        <p:spPr>
          <a:xfrm>
            <a:off x="4654440" y="1062000"/>
            <a:ext cx="259200" cy="20196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616" name="CustomShape 14"/>
          <p:cNvSpPr/>
          <p:nvPr/>
        </p:nvSpPr>
        <p:spPr>
          <a:xfrm>
            <a:off x="4902120" y="1274760"/>
            <a:ext cx="164160" cy="16416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617" name="CustomShape 15"/>
          <p:cNvSpPr/>
          <p:nvPr/>
        </p:nvSpPr>
        <p:spPr>
          <a:xfrm>
            <a:off x="5000760" y="1332000"/>
            <a:ext cx="195840" cy="25596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618" name="CustomShape 16"/>
          <p:cNvSpPr/>
          <p:nvPr/>
        </p:nvSpPr>
        <p:spPr>
          <a:xfrm>
            <a:off x="5143680" y="1522440"/>
            <a:ext cx="173520" cy="1926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619" name="CustomShape 17"/>
          <p:cNvSpPr/>
          <p:nvPr/>
        </p:nvSpPr>
        <p:spPr>
          <a:xfrm>
            <a:off x="5251320" y="1582560"/>
            <a:ext cx="183240" cy="18324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620" name="CustomShape 18"/>
          <p:cNvSpPr/>
          <p:nvPr/>
        </p:nvSpPr>
        <p:spPr>
          <a:xfrm>
            <a:off x="5311800" y="1687680"/>
            <a:ext cx="195840" cy="2116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621" name="CustomShape 19"/>
          <p:cNvSpPr/>
          <p:nvPr/>
        </p:nvSpPr>
        <p:spPr>
          <a:xfrm>
            <a:off x="2617920" y="2373480"/>
            <a:ext cx="183240" cy="25920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622" name="CustomShape 20"/>
          <p:cNvSpPr/>
          <p:nvPr/>
        </p:nvSpPr>
        <p:spPr>
          <a:xfrm>
            <a:off x="2747880" y="2503440"/>
            <a:ext cx="183240" cy="18324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623" name="CustomShape 21"/>
          <p:cNvSpPr/>
          <p:nvPr/>
        </p:nvSpPr>
        <p:spPr>
          <a:xfrm>
            <a:off x="2782800" y="2624040"/>
            <a:ext cx="240120" cy="21492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624" name="CustomShape 22"/>
          <p:cNvSpPr/>
          <p:nvPr/>
        </p:nvSpPr>
        <p:spPr>
          <a:xfrm>
            <a:off x="2941560" y="2693880"/>
            <a:ext cx="192600" cy="25596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625" name="CustomShape 23"/>
          <p:cNvSpPr/>
          <p:nvPr/>
        </p:nvSpPr>
        <p:spPr>
          <a:xfrm>
            <a:off x="3087720" y="2846520"/>
            <a:ext cx="167040" cy="18324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626" name="CustomShape 24"/>
          <p:cNvSpPr/>
          <p:nvPr/>
        </p:nvSpPr>
        <p:spPr>
          <a:xfrm>
            <a:off x="3224160" y="3021120"/>
            <a:ext cx="164160" cy="16416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627" name="CustomShape 25"/>
          <p:cNvSpPr/>
          <p:nvPr/>
        </p:nvSpPr>
        <p:spPr>
          <a:xfrm>
            <a:off x="3322800" y="3078000"/>
            <a:ext cx="195840" cy="2530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628" name="CustomShape 26"/>
          <p:cNvSpPr/>
          <p:nvPr/>
        </p:nvSpPr>
        <p:spPr>
          <a:xfrm>
            <a:off x="3465360" y="3268800"/>
            <a:ext cx="173520" cy="19116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629" name="CustomShape 27"/>
          <p:cNvSpPr/>
          <p:nvPr/>
        </p:nvSpPr>
        <p:spPr>
          <a:xfrm>
            <a:off x="3576600" y="3328920"/>
            <a:ext cx="183240" cy="1846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630" name="CustomShape 28"/>
          <p:cNvSpPr/>
          <p:nvPr/>
        </p:nvSpPr>
        <p:spPr>
          <a:xfrm>
            <a:off x="3637080" y="3432240"/>
            <a:ext cx="192600" cy="211680"/>
          </a:xfrm>
          <a:prstGeom prst="rect">
            <a:avLst/>
          </a:prstGeom>
          <a:solidFill>
            <a:srgbClr val="231f20"/>
          </a:solidFill>
          <a:ln w="9360">
            <a:noFill/>
          </a:ln>
        </p:spPr>
      </p:sp>
      <p:sp>
        <p:nvSpPr>
          <p:cNvPr id="631" name="CustomShape 29"/>
          <p:cNvSpPr/>
          <p:nvPr/>
        </p:nvSpPr>
        <p:spPr>
          <a:xfrm>
            <a:off x="7287480" y="4299120"/>
            <a:ext cx="763920" cy="5482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Stem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region </a:t>
            </a:r>
            <a:endParaRPr/>
          </a:p>
        </p:txBody>
      </p:sp>
      <p:sp>
        <p:nvSpPr>
          <p:cNvPr id="632" name="CustomShape 30"/>
          <p:cNvSpPr/>
          <p:nvPr/>
        </p:nvSpPr>
        <p:spPr>
          <a:xfrm>
            <a:off x="7293600" y="3435480"/>
            <a:ext cx="763920" cy="54828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Hinge</a:t>
            </a:r>
            <a:endParaRPr/>
          </a:p>
          <a:p>
            <a:pPr>
              <a:lnSpc>
                <a:spcPct val="100000"/>
              </a:lnSpc>
            </a:pPr>
            <a:r>
              <a:rPr b="1" lang="en-US">
                <a:solidFill>
                  <a:srgbClr val="231f20"/>
                </a:solidFill>
                <a:latin typeface="Arial"/>
              </a:rPr>
              <a:t>region </a:t>
            </a:r>
            <a:endParaRPr/>
          </a:p>
        </p:txBody>
      </p:sp>
      <p:sp>
        <p:nvSpPr>
          <p:cNvPr id="633" name="CustomShape 31"/>
          <p:cNvSpPr/>
          <p:nvPr/>
        </p:nvSpPr>
        <p:spPr>
          <a:xfrm>
            <a:off x="1311480" y="5327640"/>
            <a:ext cx="1999800" cy="9597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Light chain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constant region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Disulfide bond</a:t>
            </a:r>
            <a:endParaRPr/>
          </a:p>
        </p:txBody>
      </p:sp>
      <p:sp>
        <p:nvSpPr>
          <p:cNvPr id="634" name="CustomShape 32"/>
          <p:cNvSpPr/>
          <p:nvPr/>
        </p:nvSpPr>
        <p:spPr>
          <a:xfrm>
            <a:off x="1308240" y="4654440"/>
            <a:ext cx="1896480" cy="639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Light chain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variable region</a:t>
            </a:r>
            <a:endParaRPr/>
          </a:p>
        </p:txBody>
      </p:sp>
      <p:sp>
        <p:nvSpPr>
          <p:cNvPr id="635" name="CustomShape 33"/>
          <p:cNvSpPr/>
          <p:nvPr/>
        </p:nvSpPr>
        <p:spPr>
          <a:xfrm>
            <a:off x="1311480" y="3978360"/>
            <a:ext cx="1999800" cy="639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Heavy chain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constant region</a:t>
            </a:r>
            <a:endParaRPr/>
          </a:p>
        </p:txBody>
      </p:sp>
      <p:sp>
        <p:nvSpPr>
          <p:cNvPr id="636" name="CustomShape 34"/>
          <p:cNvSpPr/>
          <p:nvPr/>
        </p:nvSpPr>
        <p:spPr>
          <a:xfrm>
            <a:off x="1311120" y="3289320"/>
            <a:ext cx="1896480" cy="63972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Heavy chain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100">
                <a:solidFill>
                  <a:srgbClr val="231f20"/>
                </a:solidFill>
                <a:latin typeface="Arial"/>
              </a:rPr>
              <a:t>variable region</a:t>
            </a:r>
            <a:endParaRPr/>
          </a:p>
        </p:txBody>
      </p:sp>
      <p:sp>
        <p:nvSpPr>
          <p:cNvPr id="637" name="CustomShape 35"/>
          <p:cNvSpPr/>
          <p:nvPr/>
        </p:nvSpPr>
        <p:spPr>
          <a:xfrm>
            <a:off x="3955320" y="5972040"/>
            <a:ext cx="320400" cy="273960"/>
          </a:xfrm>
          <a:prstGeom prst="rect">
            <a:avLst/>
          </a:prstGeom>
          <a:noFill/>
          <a:ln w="9360">
            <a:noFill/>
          </a:ln>
        </p:spPr>
        <p:txBody>
          <a:bodyPr wrap="none" lIns="0" rIns="0" tIns="0" bIns="0"/>
          <a:p>
            <a:pPr>
              <a:lnSpc>
                <a:spcPct val="100000"/>
              </a:lnSpc>
            </a:pPr>
            <a:r>
              <a:rPr lang="en-US">
                <a:solidFill>
                  <a:srgbClr val="231f20"/>
                </a:solidFill>
                <a:latin typeface="Arial Black"/>
              </a:rPr>
              <a:t>(a)</a:t>
            </a:r>
            <a:endParaRPr/>
          </a:p>
        </p:txBody>
      </p:sp>
    </p:spTree>
  </p:cSld>
  <p:timing>
    <p:tnLst>
      <p:par>
        <p:cTn id="141" dur="indefinite" restart="never" nodeType="tmRoot">
          <p:childTnLst>
            <p:seq>
              <p:cTn id="1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Generating Antibody Diversity</a:t>
            </a:r>
            <a:endParaRPr/>
          </a:p>
        </p:txBody>
      </p:sp>
      <p:sp>
        <p:nvSpPr>
          <p:cNvPr id="639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Billions of antibodies result from somatic recombination of gene segments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Hypervariable regions of some genes increase antibody variation through somatic mutations</a:t>
            </a:r>
            <a:endParaRPr/>
          </a:p>
        </p:txBody>
      </p:sp>
    </p:spTree>
  </p:cSld>
  <p:timing>
    <p:tnLst>
      <p:par>
        <p:cTn id="143" dur="indefinite" restart="never" nodeType="tmRoot">
          <p:childTnLst>
            <p:seq>
              <p:cTn id="1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Antibody Targets</a:t>
            </a:r>
            <a:endParaRPr/>
          </a:p>
        </p:txBody>
      </p:sp>
      <p:sp>
        <p:nvSpPr>
          <p:cNvPr id="641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Antibodies inactivate and tag antigens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Form antigen-antibody (immune) complexes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Defensive mechanisms used by antibodies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Neutralization and agglutination (the two most important)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Precipitation and complement fixation</a:t>
            </a:r>
            <a:endParaRPr/>
          </a:p>
        </p:txBody>
      </p:sp>
    </p:spTree>
  </p:cSld>
  <p:timing>
    <p:tnLst>
      <p:par>
        <p:cTn id="145" dur="indefinite" restart="never" nodeType="tmRoot">
          <p:childTnLst>
            <p:seq>
              <p:cTn id="1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Neutralization</a:t>
            </a:r>
            <a:endParaRPr/>
          </a:p>
        </p:txBody>
      </p:sp>
      <p:sp>
        <p:nvSpPr>
          <p:cNvPr id="643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Simplest mechanism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Antibodies block specific sites on viruses or bacterial exotoxins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Prevent these antigens from binding to receptors on tissue cells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Antigen-antibody complexes undergo phagocytosis</a:t>
            </a:r>
            <a:endParaRPr/>
          </a:p>
        </p:txBody>
      </p:sp>
    </p:spTree>
  </p:cSld>
  <p:timing>
    <p:tnLst>
      <p:par>
        <p:cTn id="147" dur="indefinite" restart="never" nodeType="tmRoot">
          <p:childTnLst>
            <p:seq>
              <p:cTn id="1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Agglutination</a:t>
            </a:r>
            <a:endParaRPr/>
          </a:p>
        </p:txBody>
      </p:sp>
      <p:sp>
        <p:nvSpPr>
          <p:cNvPr id="645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Antibodies bind the same determinant on more than one cell-bound antigen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Cross-linked antigen-antibody complexes agglutinate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Example: clumping of mismatched blood cells</a:t>
            </a:r>
            <a:endParaRPr/>
          </a:p>
        </p:txBody>
      </p:sp>
    </p:spTree>
  </p:cSld>
  <p:timing>
    <p:tnLst>
      <p:par>
        <p:cTn id="149" dur="indefinite" restart="never" nodeType="tmRoot">
          <p:childTnLst>
            <p:seq>
              <p:cTn id="1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Precipitation</a:t>
            </a:r>
            <a:endParaRPr/>
          </a:p>
        </p:txBody>
      </p:sp>
      <p:sp>
        <p:nvSpPr>
          <p:cNvPr id="647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Soluble molecules are cross-linked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Complexes precipitate and are subject to phagocytosis </a:t>
            </a:r>
            <a:endParaRPr/>
          </a:p>
        </p:txBody>
      </p:sp>
    </p:spTree>
  </p:cSld>
  <p:timing>
    <p:tnLst>
      <p:par>
        <p:cTn id="151" dur="indefinite" restart="never" nodeType="tmRoot">
          <p:childTnLst>
            <p:seq>
              <p:cTn id="1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Monoclonal Antibodies</a:t>
            </a:r>
            <a:endParaRPr/>
          </a:p>
        </p:txBody>
      </p:sp>
      <p:sp>
        <p:nvSpPr>
          <p:cNvPr id="649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Commercially prepared pure antibody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Used in research, clinical testing, and cancer treatment</a:t>
            </a:r>
            <a:endParaRPr/>
          </a:p>
        </p:txBody>
      </p:sp>
    </p:spTree>
  </p:cSld>
  <p:timing>
    <p:tnLst>
      <p:par>
        <p:cTn id="153" dur="indefinite" restart="never" nodeType="tmRoot">
          <p:childTnLst>
            <p:seq>
              <p:cTn id="1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Comparison of Humoral and Cell-Mediated Response</a:t>
            </a:r>
            <a:endParaRPr/>
          </a:p>
        </p:txBody>
      </p:sp>
      <p:sp>
        <p:nvSpPr>
          <p:cNvPr id="651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Antibodies of the humoral response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The simplest ammunition of the immune response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Targets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Bacteria and molecules in extracellular environments (body secretions, tissue fluid, blood, and lymph)</a:t>
            </a:r>
            <a:endParaRPr/>
          </a:p>
        </p:txBody>
      </p:sp>
    </p:spTree>
  </p:cSld>
  <p:timing>
    <p:tnLst>
      <p:par>
        <p:cTn id="155" dur="indefinite" restart="never" nodeType="tmRoot">
          <p:childTnLst>
            <p:seq>
              <p:cTn id="1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Comparison of Humoral and Cell-Mediated Response</a:t>
            </a:r>
            <a:endParaRPr/>
          </a:p>
        </p:txBody>
      </p:sp>
      <p:sp>
        <p:nvSpPr>
          <p:cNvPr id="653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T cells of the cell-mediated response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Recognize and respond only to processed fragments of antigen displayed on the surface of body cells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Targets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Body cells infected by viruses or bacteria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Abnormal or cancerous cells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Cells of infused or transplanted foreign tissue</a:t>
            </a:r>
            <a:endParaRPr/>
          </a:p>
        </p:txBody>
      </p:sp>
    </p:spTree>
  </p:cSld>
  <p:timing>
    <p:tnLst>
      <p:par>
        <p:cTn id="157" dur="indefinite" restart="never" nodeType="tmRoot">
          <p:childTnLst>
            <p:seq>
              <p:cTn id="1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Surface Barriers</a:t>
            </a:r>
            <a:endParaRPr/>
          </a:p>
        </p:txBody>
      </p:sp>
      <p:sp>
        <p:nvSpPr>
          <p:cNvPr id="131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Respiratory system modifications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Mucus-coated hairs in the nose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Cilia of upper respiratory tract sweep dust- and bacteria-laden mucus from lower respiratory passages</a:t>
            </a: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Antigen Recognition </a:t>
            </a:r>
            <a:endParaRPr/>
          </a:p>
        </p:txBody>
      </p:sp>
      <p:sp>
        <p:nvSpPr>
          <p:cNvPr id="655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Immunocompetent T cells are activated when their surface receptors bind to a recognized antigen (nonself)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 cells must simultaneously recognize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Nonself (the antigen)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Self (an MHC protein of a body cell)</a:t>
            </a:r>
            <a:endParaRPr/>
          </a:p>
        </p:txBody>
      </p:sp>
    </p:spTree>
  </p:cSld>
  <p:timing>
    <p:tnLst>
      <p:par>
        <p:cTn id="159" dur="indefinite" restart="never" nodeType="tmRoot">
          <p:childTnLst>
            <p:seq>
              <p:cTn id="1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Cytokines</a:t>
            </a:r>
            <a:endParaRPr/>
          </a:p>
        </p:txBody>
      </p:sp>
      <p:sp>
        <p:nvSpPr>
          <p:cNvPr id="657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Mediate cell development, differentiation, and responses in the immune system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Include interleukins and interferons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Interleukin 1 (IL-1) released by macrophages. Stimulates bound T cells to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Release interleukin 2 (IL-2)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Synthesize more IL-2 receptors</a:t>
            </a:r>
            <a:endParaRPr/>
          </a:p>
        </p:txBody>
      </p:sp>
    </p:spTree>
  </p:cSld>
  <p:timing>
    <p:tnLst>
      <p:par>
        <p:cTn id="161" dur="indefinite" restart="never" nodeType="tmRoot">
          <p:childTnLst>
            <p:seq>
              <p:cTn id="1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Roles of Helper T(T</a:t>
            </a:r>
            <a:r>
              <a:rPr lang="en-US" sz="4400" baseline="-25000">
                <a:solidFill>
                  <a:srgbClr val="000000"/>
                </a:solidFill>
                <a:latin typeface="Calibri"/>
              </a:rPr>
              <a:t>H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) Cells </a:t>
            </a:r>
            <a:endParaRPr/>
          </a:p>
        </p:txBody>
      </p:sp>
      <p:sp>
        <p:nvSpPr>
          <p:cNvPr id="659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Play a central role in the adaptive immune response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Once primed by APC presentation of antigen, they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Help activate T and B cells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Induce T and B cell proliferation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Activate macrophages and recruit other immune cells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Calibri"/>
              </a:rPr>
              <a:t>Without T</a:t>
            </a:r>
            <a:r>
              <a:rPr lang="en-US" sz="2600" baseline="-25000">
                <a:solidFill>
                  <a:srgbClr val="000000"/>
                </a:solidFill>
                <a:latin typeface="Calibri"/>
              </a:rPr>
              <a:t>H</a:t>
            </a:r>
            <a:r>
              <a:rPr lang="en-US" sz="2600">
                <a:solidFill>
                  <a:srgbClr val="000000"/>
                </a:solidFill>
                <a:latin typeface="Calibri"/>
              </a:rPr>
              <a:t>, there is no immune response</a:t>
            </a:r>
            <a:endParaRPr/>
          </a:p>
        </p:txBody>
      </p:sp>
    </p:spTree>
  </p:cSld>
  <p:timing>
    <p:tnLst>
      <p:par>
        <p:cTn id="163" dur="indefinite" restart="never" nodeType="tmRoot">
          <p:childTnLst>
            <p:seq>
              <p:cTn id="1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Roles of Cytotoxic T(T</a:t>
            </a:r>
            <a:r>
              <a:rPr lang="en-US" sz="4400" baseline="-25000">
                <a:solidFill>
                  <a:srgbClr val="000000"/>
                </a:solidFill>
                <a:latin typeface="Calibri"/>
              </a:rPr>
              <a:t>C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) Cells </a:t>
            </a:r>
            <a:endParaRPr/>
          </a:p>
        </p:txBody>
      </p:sp>
      <p:sp>
        <p:nvSpPr>
          <p:cNvPr id="661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Directly attack and kill other cells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Activated T</a:t>
            </a:r>
            <a:r>
              <a:rPr lang="en-US" sz="3200" baseline="-25000">
                <a:solidFill>
                  <a:srgbClr val="000000"/>
                </a:solidFill>
                <a:latin typeface="Calibri"/>
              </a:rPr>
              <a:t>C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 cells circulate in blood and lymph and lymphoid organs in search of body cells displaying antigen they recognize</a:t>
            </a:r>
            <a:endParaRPr/>
          </a:p>
        </p:txBody>
      </p:sp>
    </p:spTree>
  </p:cSld>
  <p:timing>
    <p:tnLst>
      <p:par>
        <p:cTn id="165" dur="indefinite" restart="never" nodeType="tmRoot">
          <p:childTnLst>
            <p:seq>
              <p:cTn id="1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Roles of Cytotoxic T(T</a:t>
            </a:r>
            <a:r>
              <a:rPr lang="en-US" sz="4400" baseline="-25000">
                <a:solidFill>
                  <a:srgbClr val="000000"/>
                </a:solidFill>
                <a:latin typeface="Calibri"/>
              </a:rPr>
              <a:t>C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) Cells </a:t>
            </a:r>
            <a:endParaRPr/>
          </a:p>
        </p:txBody>
      </p:sp>
      <p:sp>
        <p:nvSpPr>
          <p:cNvPr id="663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Targets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Virus-infected cells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Cells with intracellular bacteria or parasites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Cancer cells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Foreign cells (transfusions or transplants)</a:t>
            </a:r>
            <a:endParaRPr/>
          </a:p>
        </p:txBody>
      </p:sp>
    </p:spTree>
  </p:cSld>
  <p:timing>
    <p:tnLst>
      <p:par>
        <p:cTn id="167" dur="indefinite" restart="never" nodeType="tmRoot">
          <p:childTnLst>
            <p:seq>
              <p:cTn id="1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Natural Killer Cells</a:t>
            </a:r>
            <a:endParaRPr/>
          </a:p>
        </p:txBody>
      </p:sp>
      <p:sp>
        <p:nvSpPr>
          <p:cNvPr id="665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Recognize other signs of abnormality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Lack of class I MHC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Antibody coating a target cell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Different surface marker on stressed cells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Use the same key mechanisms as Tc cells for killing their target cells</a:t>
            </a:r>
            <a:endParaRPr/>
          </a:p>
        </p:txBody>
      </p:sp>
    </p:spTree>
  </p:cSld>
  <p:timing>
    <p:tnLst>
      <p:par>
        <p:cTn id="169" dur="indefinite" restart="never" nodeType="tmRoot">
          <p:childTnLst>
            <p:seq>
              <p:cTn id="1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Regulatory T (T</a:t>
            </a:r>
            <a:r>
              <a:rPr lang="en-US" sz="4400" baseline="-25000">
                <a:solidFill>
                  <a:srgbClr val="000000"/>
                </a:solidFill>
                <a:latin typeface="Calibri"/>
              </a:rPr>
              <a:t>Reg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) Cells</a:t>
            </a:r>
            <a:endParaRPr/>
          </a:p>
        </p:txBody>
      </p:sp>
      <p:sp>
        <p:nvSpPr>
          <p:cNvPr id="667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Dampen the immune response by direct contact or by inhibitory cytokines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Important in preventing autoimmune reactions</a:t>
            </a:r>
            <a:endParaRPr/>
          </a:p>
        </p:txBody>
      </p:sp>
    </p:spTree>
  </p:cSld>
  <p:timing>
    <p:tnLst>
      <p:par>
        <p:cTn id="171" dur="indefinite" restart="never" nodeType="tmRoot">
          <p:childTnLst>
            <p:seq>
              <p:cTn id="1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Internal Defenses: Cells and Chemicals</a:t>
            </a:r>
            <a:endParaRPr/>
          </a:p>
        </p:txBody>
      </p:sp>
      <p:sp>
        <p:nvSpPr>
          <p:cNvPr id="133" name="CustomShape 2"/>
          <p:cNvSpPr/>
          <p:nvPr/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Necessary if microorganisms invade deeper tissues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Phagocytes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Natural killer (NK) cells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Inflammatory response (macrophages, mast cells, WBCs, and inflammatory chemicals) 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Antimicrobial proteins (interferons and complement proteins)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Fever</a:t>
            </a: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