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2064" y="-2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2C1661-A7BF-574D-8104-8F0BA3C86FFA}" type="datetimeFigureOut">
              <a:rPr lang="en-US" smtClean="0"/>
              <a:t>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244118-B15B-B242-A3E1-8AE02B4EFF45}" type="slidenum">
              <a:rPr lang="en-US" smtClean="0"/>
              <a:t>‹#›</a:t>
            </a:fld>
            <a:endParaRPr lang="en-US"/>
          </a:p>
        </p:txBody>
      </p:sp>
    </p:spTree>
    <p:extLst>
      <p:ext uri="{BB962C8B-B14F-4D97-AF65-F5344CB8AC3E}">
        <p14:creationId xmlns:p14="http://schemas.microsoft.com/office/powerpoint/2010/main" val="20370922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this? What do we call this in writing? We indent</a:t>
            </a:r>
            <a:r>
              <a:rPr lang="en-US" baseline="0" dirty="0" smtClean="0"/>
              <a:t> the first word of every </a:t>
            </a:r>
            <a:r>
              <a:rPr lang="en-US" baseline="0" dirty="0" err="1" smtClean="0"/>
              <a:t>paragrapha</a:t>
            </a:r>
            <a:r>
              <a:rPr lang="en-US" baseline="0" dirty="0" smtClean="0"/>
              <a:t> bout 1 inch. Notice the right-hand margin. The last line leaves it blank. The first sentence of this paragraph is the topic sentence. It states in a general way the main idea of the paragraph. The rest of the paragraph, the body, </a:t>
            </a:r>
            <a:r>
              <a:rPr lang="en-US" baseline="0" dirty="0" err="1" smtClean="0"/>
              <a:t>fuly</a:t>
            </a:r>
            <a:r>
              <a:rPr lang="en-US" baseline="0" dirty="0" smtClean="0"/>
              <a:t> explains this statement with details. The final sentence provides a brief conclusion. Notice how it adds on to the topic sentence. </a:t>
            </a:r>
            <a:endParaRPr lang="en-US" dirty="0"/>
          </a:p>
        </p:txBody>
      </p:sp>
      <p:sp>
        <p:nvSpPr>
          <p:cNvPr id="4" name="Slide Number Placeholder 3"/>
          <p:cNvSpPr>
            <a:spLocks noGrp="1"/>
          </p:cNvSpPr>
          <p:nvPr>
            <p:ph type="sldNum" sz="quarter" idx="10"/>
          </p:nvPr>
        </p:nvSpPr>
        <p:spPr/>
        <p:txBody>
          <a:bodyPr/>
          <a:lstStyle/>
          <a:p>
            <a:fld id="{A7244118-B15B-B242-A3E1-8AE02B4EFF45}" type="slidenum">
              <a:rPr lang="en-US" smtClean="0"/>
              <a:t>2</a:t>
            </a:fld>
            <a:endParaRPr lang="en-US"/>
          </a:p>
        </p:txBody>
      </p:sp>
    </p:spTree>
    <p:extLst>
      <p:ext uri="{BB962C8B-B14F-4D97-AF65-F5344CB8AC3E}">
        <p14:creationId xmlns:p14="http://schemas.microsoft.com/office/powerpoint/2010/main" val="1237695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20,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20,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20,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20,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20,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20,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20,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20,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20,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Grassroots: </a:t>
            </a:r>
            <a:br>
              <a:rPr lang="en-US" dirty="0" smtClean="0"/>
            </a:br>
            <a:r>
              <a:rPr lang="en-US" dirty="0" smtClean="0"/>
              <a:t>The Writer’s Workbook</a:t>
            </a:r>
            <a:endParaRPr lang="en-US" dirty="0"/>
          </a:p>
        </p:txBody>
      </p:sp>
      <p:sp>
        <p:nvSpPr>
          <p:cNvPr id="3" name="Subtitle 2"/>
          <p:cNvSpPr>
            <a:spLocks noGrp="1"/>
          </p:cNvSpPr>
          <p:nvPr>
            <p:ph type="subTitle" idx="1"/>
          </p:nvPr>
        </p:nvSpPr>
        <p:spPr/>
        <p:txBody>
          <a:bodyPr/>
          <a:lstStyle/>
          <a:p>
            <a:r>
              <a:rPr lang="en-US" dirty="0" smtClean="0"/>
              <a:t>Chapter 3: Developing Effective Paragraphs</a:t>
            </a:r>
            <a:endParaRPr lang="en-US" dirty="0"/>
          </a:p>
        </p:txBody>
      </p:sp>
    </p:spTree>
    <p:extLst>
      <p:ext uri="{BB962C8B-B14F-4D97-AF65-F5344CB8AC3E}">
        <p14:creationId xmlns:p14="http://schemas.microsoft.com/office/powerpoint/2010/main" val="5689536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0" y="1316613"/>
            <a:ext cx="7134417" cy="4476480"/>
          </a:xfrm>
        </p:spPr>
        <p:txBody>
          <a:bodyPr>
            <a:noAutofit/>
          </a:bodyPr>
          <a:lstStyle/>
          <a:p>
            <a:pPr marL="68580" indent="0">
              <a:buNone/>
            </a:pPr>
            <a:r>
              <a:rPr lang="en-US" sz="3200" i="1" dirty="0" smtClean="0"/>
              <a:t>On a piece of paper, write:</a:t>
            </a:r>
          </a:p>
          <a:p>
            <a:pPr marL="365760" lvl="1" indent="0">
              <a:buNone/>
            </a:pPr>
            <a:r>
              <a:rPr lang="en-US" sz="3200" dirty="0" smtClean="0"/>
              <a:t>2.  __ Malian singer </a:t>
            </a:r>
            <a:r>
              <a:rPr lang="en-US" sz="3200" dirty="0" err="1" smtClean="0"/>
              <a:t>Habib</a:t>
            </a:r>
            <a:r>
              <a:rPr lang="en-US" sz="3200" dirty="0" smtClean="0"/>
              <a:t> </a:t>
            </a:r>
            <a:r>
              <a:rPr lang="en-US" sz="3200" dirty="0" err="1" smtClean="0"/>
              <a:t>Koit</a:t>
            </a:r>
            <a:r>
              <a:rPr lang="en-US" sz="3200" dirty="0" err="1" smtClean="0"/>
              <a:t>é</a:t>
            </a:r>
            <a:endParaRPr lang="en-US" sz="3200" dirty="0" smtClean="0"/>
          </a:p>
          <a:p>
            <a:pPr marL="68580" indent="0">
              <a:buNone/>
            </a:pPr>
            <a:r>
              <a:rPr lang="en-US" sz="3200" dirty="0"/>
              <a:t>	</a:t>
            </a:r>
            <a:r>
              <a:rPr lang="en-US" sz="3200" dirty="0" smtClean="0"/>
              <a:t>__ music</a:t>
            </a:r>
          </a:p>
          <a:p>
            <a:pPr marL="68580" indent="0">
              <a:buNone/>
            </a:pPr>
            <a:r>
              <a:rPr lang="en-US" sz="3200" dirty="0"/>
              <a:t>	</a:t>
            </a:r>
            <a:r>
              <a:rPr lang="en-US" sz="3200" dirty="0" smtClean="0"/>
              <a:t>__ African music</a:t>
            </a:r>
          </a:p>
          <a:p>
            <a:pPr marL="68580" indent="0">
              <a:buNone/>
            </a:pPr>
            <a:r>
              <a:rPr lang="en-US" sz="3200" dirty="0"/>
              <a:t>	</a:t>
            </a:r>
            <a:r>
              <a:rPr lang="en-US" sz="3200" dirty="0" smtClean="0"/>
              <a:t>__ music of Mali, West Africa</a:t>
            </a:r>
          </a:p>
          <a:p>
            <a:pPr marL="68580" indent="0">
              <a:buNone/>
            </a:pPr>
            <a:r>
              <a:rPr lang="en-US" sz="3200" dirty="0"/>
              <a:t>	</a:t>
            </a:r>
            <a:r>
              <a:rPr lang="en-US" sz="3200" dirty="0" smtClean="0"/>
              <a:t>__ sound</a:t>
            </a:r>
          </a:p>
        </p:txBody>
      </p:sp>
    </p:spTree>
    <p:extLst>
      <p:ext uri="{BB962C8B-B14F-4D97-AF65-F5344CB8AC3E}">
        <p14:creationId xmlns:p14="http://schemas.microsoft.com/office/powerpoint/2010/main" val="674609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84951388"/>
              </p:ext>
            </p:extLst>
          </p:nvPr>
        </p:nvGraphicFramePr>
        <p:xfrm>
          <a:off x="1042988" y="846138"/>
          <a:ext cx="7134226" cy="5364480"/>
        </p:xfrm>
        <a:graphic>
          <a:graphicData uri="http://schemas.openxmlformats.org/drawingml/2006/table">
            <a:tbl>
              <a:tblPr firstRow="1" bandRow="1">
                <a:tableStyleId>{5C22544A-7EE6-4342-B048-85BDC9FD1C3A}</a:tableStyleId>
              </a:tblPr>
              <a:tblGrid>
                <a:gridCol w="3567113"/>
                <a:gridCol w="3567113"/>
              </a:tblGrid>
              <a:tr h="2218901">
                <a:tc>
                  <a:txBody>
                    <a:bodyPr/>
                    <a:lstStyle/>
                    <a:p>
                      <a:pPr marL="365760" lvl="1" indent="0">
                        <a:buNone/>
                      </a:pPr>
                      <a:r>
                        <a:rPr lang="en-US" sz="2000" dirty="0" smtClean="0"/>
                        <a:t>3.    __ rose</a:t>
                      </a:r>
                    </a:p>
                    <a:p>
                      <a:pPr marL="68580" indent="0">
                        <a:buNone/>
                      </a:pPr>
                      <a:r>
                        <a:rPr lang="en-US" sz="2000" dirty="0" smtClean="0"/>
                        <a:t>	__ flowering plants</a:t>
                      </a:r>
                    </a:p>
                    <a:p>
                      <a:pPr marL="68580" indent="0">
                        <a:buNone/>
                      </a:pPr>
                      <a:r>
                        <a:rPr lang="en-US" sz="2000" dirty="0" smtClean="0"/>
                        <a:t>	__ living things</a:t>
                      </a:r>
                    </a:p>
                    <a:p>
                      <a:pPr marL="68580" indent="0">
                        <a:buNone/>
                      </a:pPr>
                      <a:r>
                        <a:rPr lang="en-US" sz="2000" dirty="0" smtClean="0"/>
                        <a:t>	__ plants</a:t>
                      </a:r>
                    </a:p>
                    <a:p>
                      <a:pPr marL="68580" indent="0">
                        <a:buNone/>
                      </a:pPr>
                      <a:r>
                        <a:rPr lang="en-US" sz="2000" dirty="0" smtClean="0"/>
                        <a:t>	__ the Betty </a:t>
                      </a:r>
                      <a:r>
                        <a:rPr lang="en-US" sz="2000" dirty="0" err="1" smtClean="0"/>
                        <a:t>Boop</a:t>
                      </a:r>
                      <a:r>
                        <a:rPr lang="en-US" sz="2000" dirty="0" smtClean="0"/>
                        <a:t>         </a:t>
                      </a:r>
                    </a:p>
                    <a:p>
                      <a:pPr marL="68580" indent="0">
                        <a:buNone/>
                      </a:pPr>
                      <a:r>
                        <a:rPr lang="en-US" sz="2000" dirty="0" smtClean="0"/>
                        <a:t>                 rose</a:t>
                      </a:r>
                    </a:p>
                    <a:p>
                      <a:pPr marL="68580" indent="0">
                        <a:buNone/>
                      </a:pPr>
                      <a:endParaRPr lang="en-US" sz="2000" dirty="0" smtClean="0"/>
                    </a:p>
                  </a:txBody>
                  <a:tcPr/>
                </a:tc>
                <a:tc>
                  <a:txBody>
                    <a:bodyPr/>
                    <a:lstStyle/>
                    <a:p>
                      <a:pPr marL="365760" lvl="1" indent="0">
                        <a:buNone/>
                      </a:pPr>
                      <a:r>
                        <a:rPr lang="en-US" sz="2000" dirty="0" smtClean="0"/>
                        <a:t>5.     __ athletes</a:t>
                      </a:r>
                    </a:p>
                    <a:p>
                      <a:pPr marL="68580" indent="0">
                        <a:buNone/>
                      </a:pPr>
                      <a:r>
                        <a:rPr lang="en-US" sz="2000" dirty="0" smtClean="0"/>
                        <a:t>	__ Curry’s skill</a:t>
                      </a:r>
                    </a:p>
                    <a:p>
                      <a:pPr marL="68580" indent="0">
                        <a:buNone/>
                      </a:pPr>
                      <a:r>
                        <a:rPr lang="en-US" sz="2000" dirty="0" smtClean="0"/>
                        <a:t>	__ basketball players</a:t>
                      </a:r>
                    </a:p>
                    <a:p>
                      <a:pPr marL="68580" indent="0">
                        <a:buNone/>
                      </a:pPr>
                      <a:r>
                        <a:rPr lang="en-US" sz="2000" dirty="0" smtClean="0"/>
                        <a:t>	__ guards</a:t>
                      </a:r>
                    </a:p>
                    <a:p>
                      <a:pPr marL="68580" indent="0">
                        <a:buNone/>
                      </a:pPr>
                      <a:r>
                        <a:rPr lang="en-US" sz="2000" dirty="0" smtClean="0"/>
                        <a:t>	__ Golden State </a:t>
                      </a:r>
                    </a:p>
                    <a:p>
                      <a:pPr marL="68580" indent="0">
                        <a:buNone/>
                      </a:pPr>
                      <a:r>
                        <a:rPr lang="en-US" sz="2000" dirty="0" smtClean="0"/>
                        <a:t>                Warriors guard</a:t>
                      </a:r>
                      <a:r>
                        <a:rPr lang="en-US" sz="2000" baseline="0" dirty="0" smtClean="0"/>
                        <a:t> </a:t>
                      </a:r>
                    </a:p>
                    <a:p>
                      <a:pPr marL="68580" indent="0">
                        <a:buNone/>
                      </a:pPr>
                      <a:r>
                        <a:rPr lang="en-US" sz="2000" baseline="0" dirty="0" smtClean="0"/>
                        <a:t>                Stephen Curry</a:t>
                      </a:r>
                      <a:endParaRPr lang="en-US" sz="2000" dirty="0" smtClean="0"/>
                    </a:p>
                    <a:p>
                      <a:endParaRPr lang="en-US" sz="2000" dirty="0"/>
                    </a:p>
                  </a:txBody>
                  <a:tcPr/>
                </a:tc>
              </a:tr>
              <a:tr h="2521478">
                <a:tc>
                  <a:txBody>
                    <a:bodyPr/>
                    <a:lstStyle/>
                    <a:p>
                      <a:pPr marL="822960" lvl="1" indent="-457200">
                        <a:buAutoNum type="arabicPeriod" startAt="4"/>
                      </a:pPr>
                      <a:r>
                        <a:rPr lang="en-US" sz="2000" dirty="0" smtClean="0"/>
                        <a:t>__ Chronicle</a:t>
                      </a:r>
                      <a:r>
                        <a:rPr lang="en-US" sz="2000" baseline="0" dirty="0" smtClean="0"/>
                        <a:t> sports </a:t>
                      </a:r>
                    </a:p>
                    <a:p>
                      <a:pPr marL="365760" lvl="1" indent="0">
                        <a:buNone/>
                      </a:pPr>
                      <a:r>
                        <a:rPr lang="en-US" sz="2000" baseline="0" dirty="0" smtClean="0"/>
                        <a:t>           writer Jim Jackson</a:t>
                      </a:r>
                      <a:endParaRPr lang="en-US" sz="2000" dirty="0" smtClean="0"/>
                    </a:p>
                    <a:p>
                      <a:pPr marL="68580" indent="0">
                        <a:buNone/>
                      </a:pPr>
                      <a:r>
                        <a:rPr lang="en-US" sz="2000" dirty="0" smtClean="0"/>
                        <a:t>	__ California</a:t>
                      </a:r>
                    </a:p>
                    <a:p>
                      <a:pPr marL="68580" indent="0">
                        <a:buNone/>
                      </a:pPr>
                      <a:r>
                        <a:rPr lang="en-US" sz="2000" dirty="0" smtClean="0"/>
                        <a:t>	__ North America</a:t>
                      </a:r>
                    </a:p>
                    <a:p>
                      <a:pPr marL="68580" indent="0">
                        <a:buNone/>
                      </a:pPr>
                      <a:r>
                        <a:rPr lang="en-US" sz="2000" dirty="0" smtClean="0"/>
                        <a:t>	__ San Francisco </a:t>
                      </a:r>
                    </a:p>
                    <a:p>
                      <a:pPr marL="68580" indent="0">
                        <a:buNone/>
                      </a:pPr>
                      <a:r>
                        <a:rPr lang="en-US" sz="2000" dirty="0" smtClean="0"/>
                        <a:t>                 Chronicle</a:t>
                      </a:r>
                      <a:r>
                        <a:rPr lang="en-US" sz="2000" baseline="0" dirty="0" smtClean="0"/>
                        <a:t> office </a:t>
                      </a:r>
                    </a:p>
                    <a:p>
                      <a:pPr marL="68580" indent="0">
                        <a:buNone/>
                      </a:pPr>
                      <a:r>
                        <a:rPr lang="en-US" sz="2000" baseline="0" dirty="0" smtClean="0"/>
                        <a:t>                 building</a:t>
                      </a:r>
                      <a:endParaRPr lang="en-US" sz="2000" dirty="0" smtClean="0"/>
                    </a:p>
                    <a:p>
                      <a:pPr marL="68580" indent="0">
                        <a:buNone/>
                      </a:pPr>
                      <a:r>
                        <a:rPr lang="en-US" sz="2000" dirty="0" smtClean="0"/>
                        <a:t>	__ Earth</a:t>
                      </a:r>
                    </a:p>
                    <a:p>
                      <a:endParaRPr lang="en-US" sz="2000" dirty="0"/>
                    </a:p>
                  </a:txBody>
                  <a:tcPr/>
                </a:tc>
                <a:tc>
                  <a:txBody>
                    <a:bodyPr/>
                    <a:lstStyle/>
                    <a:p>
                      <a:pPr marL="365760" lvl="1" indent="0">
                        <a:buNone/>
                      </a:pPr>
                      <a:r>
                        <a:rPr lang="en-US" sz="2000" dirty="0" smtClean="0"/>
                        <a:t>6.     __ actresses</a:t>
                      </a:r>
                    </a:p>
                    <a:p>
                      <a:pPr marL="68580" indent="0">
                        <a:buNone/>
                      </a:pPr>
                      <a:r>
                        <a:rPr lang="en-US" sz="2000" dirty="0" smtClean="0"/>
                        <a:t>	__ movie stars</a:t>
                      </a:r>
                    </a:p>
                    <a:p>
                      <a:pPr marL="68580" indent="0">
                        <a:buNone/>
                      </a:pPr>
                      <a:r>
                        <a:rPr lang="en-US" sz="2000" dirty="0" smtClean="0"/>
                        <a:t>	__ Halle Berry</a:t>
                      </a:r>
                    </a:p>
                    <a:p>
                      <a:pPr marL="68580" indent="0">
                        <a:buNone/>
                      </a:pPr>
                      <a:r>
                        <a:rPr lang="en-US" sz="2000" dirty="0" smtClean="0"/>
                        <a:t>	__ successful black </a:t>
                      </a:r>
                    </a:p>
                    <a:p>
                      <a:pPr marL="68580" indent="0">
                        <a:buNone/>
                      </a:pPr>
                      <a:r>
                        <a:rPr lang="en-US" sz="2000" dirty="0" smtClean="0"/>
                        <a:t>                 actresses</a:t>
                      </a:r>
                    </a:p>
                    <a:p>
                      <a:pPr marL="68580" indent="0">
                        <a:buNone/>
                      </a:pPr>
                      <a:r>
                        <a:rPr lang="en-US" sz="2000" dirty="0" smtClean="0"/>
                        <a:t>	__ human beings</a:t>
                      </a:r>
                    </a:p>
                    <a:p>
                      <a:endParaRPr lang="en-US" sz="2000" dirty="0"/>
                    </a:p>
                  </a:txBody>
                  <a:tcPr/>
                </a:tc>
              </a:tr>
            </a:tbl>
          </a:graphicData>
        </a:graphic>
      </p:graphicFrame>
    </p:spTree>
    <p:extLst>
      <p:ext uri="{BB962C8B-B14F-4D97-AF65-F5344CB8AC3E}">
        <p14:creationId xmlns:p14="http://schemas.microsoft.com/office/powerpoint/2010/main" val="24021828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Topic Sentence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next step is to write your topic sentence, which clearly states, in sentence form, your narrowed topic and a point about that topic.</a:t>
            </a:r>
          </a:p>
          <a:p>
            <a:r>
              <a:rPr lang="en-US" dirty="0" smtClean="0"/>
              <a:t>A topic sentence can be very simple (</a:t>
            </a:r>
            <a:r>
              <a:rPr lang="en-US" i="1" dirty="0" smtClean="0"/>
              <a:t>My relatives in Nicaragua look just like my parents</a:t>
            </a:r>
            <a:r>
              <a:rPr lang="en-US" dirty="0" smtClean="0"/>
              <a:t>)…</a:t>
            </a:r>
          </a:p>
          <a:p>
            <a:r>
              <a:rPr lang="en-US" dirty="0" smtClean="0"/>
              <a:t>OR, better yet, it can state your attitude or point of view about the topic (</a:t>
            </a:r>
            <a:r>
              <a:rPr lang="en-US" i="1" dirty="0" smtClean="0"/>
              <a:t>I was very moved by the similarities of my Nicaraguan relatives with my parents</a:t>
            </a:r>
            <a:r>
              <a:rPr lang="en-US" dirty="0" smtClean="0"/>
              <a:t>).</a:t>
            </a:r>
            <a:endParaRPr lang="en-US" i="1" dirty="0"/>
          </a:p>
          <a:p>
            <a:r>
              <a:rPr lang="en-US" dirty="0" smtClean="0"/>
              <a:t>Think of the topic sentence as having two parts: a </a:t>
            </a:r>
            <a:r>
              <a:rPr lang="en-US" b="1" dirty="0" smtClean="0"/>
              <a:t>topic</a:t>
            </a:r>
            <a:r>
              <a:rPr lang="en-US" dirty="0" smtClean="0"/>
              <a:t> and a </a:t>
            </a:r>
            <a:r>
              <a:rPr lang="en-US" b="1" dirty="0" smtClean="0"/>
              <a:t>controlling idea</a:t>
            </a:r>
            <a:r>
              <a:rPr lang="en-US" dirty="0" smtClean="0"/>
              <a:t>.</a:t>
            </a:r>
          </a:p>
          <a:p>
            <a:r>
              <a:rPr lang="en-US" dirty="0" smtClean="0"/>
              <a:t>Topic: the similarities of my Nicaraguan relatives.</a:t>
            </a:r>
          </a:p>
          <a:p>
            <a:r>
              <a:rPr lang="en-US" dirty="0" smtClean="0"/>
              <a:t>Controlling Idea: I was very moved by it.</a:t>
            </a:r>
          </a:p>
        </p:txBody>
      </p:sp>
    </p:spTree>
    <p:extLst>
      <p:ext uri="{BB962C8B-B14F-4D97-AF65-F5344CB8AC3E}">
        <p14:creationId xmlns:p14="http://schemas.microsoft.com/office/powerpoint/2010/main" val="61110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Topic Sentences</a:t>
            </a:r>
            <a:endParaRPr lang="en-US" dirty="0"/>
          </a:p>
        </p:txBody>
      </p:sp>
      <p:sp>
        <p:nvSpPr>
          <p:cNvPr id="3" name="Content Placeholder 2"/>
          <p:cNvSpPr>
            <a:spLocks noGrp="1"/>
          </p:cNvSpPr>
          <p:nvPr>
            <p:ph idx="1"/>
          </p:nvPr>
        </p:nvSpPr>
        <p:spPr/>
        <p:txBody>
          <a:bodyPr/>
          <a:lstStyle/>
          <a:p>
            <a:pPr marL="525780" indent="-457200">
              <a:buAutoNum type="arabicParenR"/>
            </a:pPr>
            <a:r>
              <a:rPr lang="en-US" dirty="0" smtClean="0"/>
              <a:t>Attending college has revolutionized my career plans.</a:t>
            </a:r>
          </a:p>
          <a:p>
            <a:pPr marL="525780" indent="-457200">
              <a:buAutoNum type="arabicParenR"/>
            </a:pPr>
            <a:r>
              <a:rPr lang="en-US" dirty="0" smtClean="0"/>
              <a:t>Attending college has put me in debt.</a:t>
            </a:r>
          </a:p>
          <a:p>
            <a:pPr marL="525780" indent="-457200">
              <a:buAutoNum type="arabicParenR"/>
            </a:pPr>
            <a:r>
              <a:rPr lang="en-US" dirty="0" smtClean="0"/>
              <a:t>Attending college is exhausting but rewarding.</a:t>
            </a:r>
          </a:p>
          <a:p>
            <a:pPr marL="68580" indent="0">
              <a:buNone/>
            </a:pPr>
            <a:r>
              <a:rPr lang="en-US" i="1" dirty="0" smtClean="0"/>
              <a:t>These topic sentences all explore the same topic—attending college—but </a:t>
            </a:r>
            <a:r>
              <a:rPr lang="en-US" b="1" i="1" dirty="0" smtClean="0"/>
              <a:t>each controlling idea is different!</a:t>
            </a:r>
          </a:p>
        </p:txBody>
      </p:sp>
    </p:spTree>
    <p:extLst>
      <p:ext uri="{BB962C8B-B14F-4D97-AF65-F5344CB8AC3E}">
        <p14:creationId xmlns:p14="http://schemas.microsoft.com/office/powerpoint/2010/main" val="40528782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739797"/>
            <a:ext cx="7024744" cy="1143000"/>
          </a:xfrm>
        </p:spPr>
        <p:txBody>
          <a:bodyPr>
            <a:normAutofit fontScale="90000"/>
          </a:bodyPr>
          <a:lstStyle/>
          <a:p>
            <a:r>
              <a:rPr lang="en-US" dirty="0" smtClean="0"/>
              <a:t>Write the Controlling Idea below each sentence.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1381059"/>
              </p:ext>
            </p:extLst>
          </p:nvPr>
        </p:nvGraphicFramePr>
        <p:xfrm>
          <a:off x="1042988" y="2170662"/>
          <a:ext cx="6777037" cy="3912638"/>
        </p:xfrm>
        <a:graphic>
          <a:graphicData uri="http://schemas.openxmlformats.org/drawingml/2006/table">
            <a:tbl>
              <a:tblPr firstRow="1" bandRow="1">
                <a:tableStyleId>{5C22544A-7EE6-4342-B048-85BDC9FD1C3A}</a:tableStyleId>
              </a:tblPr>
              <a:tblGrid>
                <a:gridCol w="6777037"/>
              </a:tblGrid>
              <a:tr h="4139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Computer games improved my study skills.</a:t>
                      </a:r>
                    </a:p>
                  </a:txBody>
                  <a:tcPr/>
                </a:tc>
              </a:tr>
              <a:tr h="413946">
                <a:tc>
                  <a:txBody>
                    <a:bodyPr/>
                    <a:lstStyle/>
                    <a:p>
                      <a:r>
                        <a:rPr lang="en-US" dirty="0" smtClean="0"/>
                        <a:t>7.</a:t>
                      </a:r>
                      <a:r>
                        <a:rPr lang="en-US" baseline="0" dirty="0" smtClean="0"/>
                        <a:t> </a:t>
                      </a:r>
                      <a:endParaRPr lang="en-US" dirty="0"/>
                    </a:p>
                  </a:txBody>
                  <a:tcPr/>
                </a:tc>
              </a:tr>
              <a:tr h="413946">
                <a:tc>
                  <a:txBody>
                    <a:bodyPr/>
                    <a:lstStyle/>
                    <a:p>
                      <a:r>
                        <a:rPr lang="en-US" dirty="0" smtClean="0"/>
                        <a:t>White-water rafting increased my self-confidence</a:t>
                      </a:r>
                      <a:endParaRPr lang="en-US" dirty="0"/>
                    </a:p>
                  </a:txBody>
                  <a:tcPr/>
                </a:tc>
              </a:tr>
              <a:tr h="413946">
                <a:tc>
                  <a:txBody>
                    <a:bodyPr/>
                    <a:lstStyle/>
                    <a:p>
                      <a:r>
                        <a:rPr lang="en-US" dirty="0" smtClean="0"/>
                        <a:t>8. </a:t>
                      </a:r>
                      <a:endParaRPr lang="en-US" dirty="0"/>
                    </a:p>
                  </a:txBody>
                  <a:tcPr/>
                </a:tc>
              </a:tr>
              <a:tr h="714481">
                <a:tc>
                  <a:txBody>
                    <a:bodyPr/>
                    <a:lstStyle/>
                    <a:p>
                      <a:r>
                        <a:rPr lang="en-US" dirty="0" smtClean="0"/>
                        <a:t>Immigrants frequently are stereotyped by native-born Americans.</a:t>
                      </a:r>
                      <a:endParaRPr lang="en-US" dirty="0"/>
                    </a:p>
                  </a:txBody>
                  <a:tcPr/>
                </a:tc>
              </a:tr>
              <a:tr h="413946">
                <a:tc>
                  <a:txBody>
                    <a:bodyPr/>
                    <a:lstStyle/>
                    <a:p>
                      <a:r>
                        <a:rPr lang="en-US" dirty="0" smtClean="0"/>
                        <a:t>9.</a:t>
                      </a:r>
                      <a:endParaRPr lang="en-US" dirty="0"/>
                    </a:p>
                  </a:txBody>
                  <a:tcPr/>
                </a:tc>
              </a:tr>
              <a:tr h="714481">
                <a:tc>
                  <a:txBody>
                    <a:bodyPr/>
                    <a:lstStyle/>
                    <a:p>
                      <a:r>
                        <a:rPr lang="en-US" dirty="0" smtClean="0"/>
                        <a:t>A course in</a:t>
                      </a:r>
                      <a:r>
                        <a:rPr lang="en-US" baseline="0" dirty="0" smtClean="0"/>
                        <a:t> financial planning should be required of all college freshmen.</a:t>
                      </a:r>
                      <a:endParaRPr lang="en-US" dirty="0"/>
                    </a:p>
                  </a:txBody>
                  <a:tcPr/>
                </a:tc>
              </a:tr>
              <a:tr h="413946">
                <a:tc>
                  <a:txBody>
                    <a:bodyPr/>
                    <a:lstStyle/>
                    <a:p>
                      <a:r>
                        <a:rPr lang="en-US" dirty="0" smtClean="0"/>
                        <a:t>10.</a:t>
                      </a:r>
                      <a:endParaRPr lang="en-US" dirty="0"/>
                    </a:p>
                  </a:txBody>
                  <a:tcPr/>
                </a:tc>
              </a:tr>
            </a:tbl>
          </a:graphicData>
        </a:graphic>
      </p:graphicFrame>
    </p:spTree>
    <p:extLst>
      <p:ext uri="{BB962C8B-B14F-4D97-AF65-F5344CB8AC3E}">
        <p14:creationId xmlns:p14="http://schemas.microsoft.com/office/powerpoint/2010/main" val="21096617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topic sentence should be limited and complete.</a:t>
            </a:r>
            <a:endParaRPr lang="en-US" dirty="0"/>
          </a:p>
        </p:txBody>
      </p:sp>
      <p:sp>
        <p:nvSpPr>
          <p:cNvPr id="3" name="Content Placeholder 2"/>
          <p:cNvSpPr>
            <a:spLocks noGrp="1"/>
          </p:cNvSpPr>
          <p:nvPr>
            <p:ph idx="1"/>
          </p:nvPr>
        </p:nvSpPr>
        <p:spPr/>
        <p:txBody>
          <a:bodyPr>
            <a:noAutofit/>
          </a:bodyPr>
          <a:lstStyle/>
          <a:p>
            <a:r>
              <a:rPr lang="en-US" sz="3200" dirty="0" smtClean="0"/>
              <a:t>It should make a point that is neither too broad nor too narrow to be supported in a paragraph.</a:t>
            </a:r>
          </a:p>
          <a:p>
            <a:r>
              <a:rPr lang="en-US" sz="3200" dirty="0" smtClean="0"/>
              <a:t>The more specific the topic sentence, the better the paragraph.</a:t>
            </a:r>
          </a:p>
        </p:txBody>
      </p:sp>
    </p:spTree>
    <p:extLst>
      <p:ext uri="{BB962C8B-B14F-4D97-AF65-F5344CB8AC3E}">
        <p14:creationId xmlns:p14="http://schemas.microsoft.com/office/powerpoint/2010/main" val="28972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topic sentence will produce the best paragraph?</a:t>
            </a:r>
            <a:endParaRPr lang="en-US" dirty="0"/>
          </a:p>
        </p:txBody>
      </p:sp>
      <p:sp>
        <p:nvSpPr>
          <p:cNvPr id="3" name="Content Placeholder 2"/>
          <p:cNvSpPr>
            <a:spLocks noGrp="1"/>
          </p:cNvSpPr>
          <p:nvPr>
            <p:ph idx="1"/>
          </p:nvPr>
        </p:nvSpPr>
        <p:spPr/>
        <p:txBody>
          <a:bodyPr/>
          <a:lstStyle/>
          <a:p>
            <a:pPr marL="525780" indent="-457200">
              <a:buAutoNum type="arabicParenR"/>
            </a:pPr>
            <a:r>
              <a:rPr lang="en-US" dirty="0" smtClean="0"/>
              <a:t>My recent trip to Colorado was really bad.</a:t>
            </a:r>
          </a:p>
          <a:p>
            <a:pPr marL="525780" indent="-457200">
              <a:buAutoNum type="arabicParenR"/>
            </a:pPr>
            <a:r>
              <a:rPr lang="en-US" dirty="0" smtClean="0"/>
              <a:t>My recent trip to Colorado was disappointing because the weather ruined my camping plans.</a:t>
            </a:r>
            <a:endParaRPr lang="en-US" dirty="0"/>
          </a:p>
        </p:txBody>
      </p:sp>
    </p:spTree>
    <p:extLst>
      <p:ext uri="{BB962C8B-B14F-4D97-AF65-F5344CB8AC3E}">
        <p14:creationId xmlns:p14="http://schemas.microsoft.com/office/powerpoint/2010/main" val="11578087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topic sentence will produce a better paragraph?</a:t>
            </a:r>
            <a:endParaRPr lang="en-US" dirty="0"/>
          </a:p>
        </p:txBody>
      </p:sp>
      <p:sp>
        <p:nvSpPr>
          <p:cNvPr id="3" name="Content Placeholder 2"/>
          <p:cNvSpPr>
            <a:spLocks noGrp="1"/>
          </p:cNvSpPr>
          <p:nvPr>
            <p:ph idx="1"/>
          </p:nvPr>
        </p:nvSpPr>
        <p:spPr/>
        <p:txBody>
          <a:bodyPr/>
          <a:lstStyle/>
          <a:p>
            <a:pPr marL="525780" indent="-457200">
              <a:buAutoNum type="arabicParenR"/>
            </a:pPr>
            <a:r>
              <a:rPr lang="en-US" dirty="0" smtClean="0"/>
              <a:t>The Each-One-Reach-One tutoring program encourages academic excellence at Chester Elementary School.</a:t>
            </a:r>
          </a:p>
          <a:p>
            <a:pPr marL="525780" indent="-457200">
              <a:buAutoNum type="arabicParenR"/>
            </a:pPr>
            <a:r>
              <a:rPr lang="en-US" dirty="0" smtClean="0"/>
              <a:t>Tutoring programs can be found all over the country.</a:t>
            </a:r>
            <a:endParaRPr lang="en-US" dirty="0"/>
          </a:p>
        </p:txBody>
      </p:sp>
    </p:spTree>
    <p:extLst>
      <p:ext uri="{BB962C8B-B14F-4D97-AF65-F5344CB8AC3E}">
        <p14:creationId xmlns:p14="http://schemas.microsoft.com/office/powerpoint/2010/main" val="3497283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Topic Sentence Must Be Complete!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must contain a subject and a verb and express a complete thought.</a:t>
            </a:r>
          </a:p>
          <a:p>
            <a:r>
              <a:rPr lang="en-US" dirty="0" smtClean="0"/>
              <a:t>Do not confuse a topic with a topic sentence (COMMON MISTAKE!).</a:t>
            </a:r>
          </a:p>
          <a:p>
            <a:r>
              <a:rPr lang="en-US" dirty="0" smtClean="0"/>
              <a:t>Topic: The heroism of Captain “Sully” </a:t>
            </a:r>
            <a:r>
              <a:rPr lang="en-US" dirty="0" err="1" smtClean="0"/>
              <a:t>Sullenberger</a:t>
            </a:r>
            <a:r>
              <a:rPr lang="en-US" dirty="0" smtClean="0"/>
              <a:t>.</a:t>
            </a:r>
          </a:p>
          <a:p>
            <a:r>
              <a:rPr lang="en-US" dirty="0" smtClean="0"/>
              <a:t>Topic Sentence: Because Captain “Sully” </a:t>
            </a:r>
            <a:r>
              <a:rPr lang="en-US" dirty="0" err="1" smtClean="0"/>
              <a:t>Sullenberger</a:t>
            </a:r>
            <a:r>
              <a:rPr lang="en-US" dirty="0" smtClean="0"/>
              <a:t> landed a packed airplane on the Hudson River and saved 155 lives, he is a true hero.</a:t>
            </a:r>
            <a:endParaRPr lang="en-US" dirty="0"/>
          </a:p>
        </p:txBody>
      </p:sp>
    </p:spTree>
    <p:extLst>
      <p:ext uri="{BB962C8B-B14F-4D97-AF65-F5344CB8AC3E}">
        <p14:creationId xmlns:p14="http://schemas.microsoft.com/office/powerpoint/2010/main" val="190798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Top Secret Hints</a:t>
            </a:r>
            <a:endParaRPr lang="en-US" dirty="0"/>
          </a:p>
        </p:txBody>
      </p:sp>
      <p:sp>
        <p:nvSpPr>
          <p:cNvPr id="3" name="Content Placeholder 2"/>
          <p:cNvSpPr>
            <a:spLocks noGrp="1"/>
          </p:cNvSpPr>
          <p:nvPr>
            <p:ph idx="1"/>
          </p:nvPr>
        </p:nvSpPr>
        <p:spPr/>
        <p:txBody>
          <a:bodyPr/>
          <a:lstStyle/>
          <a:p>
            <a:r>
              <a:rPr lang="en-US" dirty="0" smtClean="0"/>
              <a:t>Don’t begin a topic sentence with “This paragraph will be about…”</a:t>
            </a:r>
          </a:p>
          <a:p>
            <a:r>
              <a:rPr lang="en-US" dirty="0" smtClean="0"/>
              <a:t>Or, “I am going to write about…”</a:t>
            </a:r>
          </a:p>
          <a:p>
            <a:r>
              <a:rPr lang="en-US" dirty="0" smtClean="0"/>
              <a:t>These extra words contribute nothing.</a:t>
            </a:r>
          </a:p>
          <a:p>
            <a:r>
              <a:rPr lang="en-US" dirty="0" smtClean="0"/>
              <a:t>Instead, make your point directly.</a:t>
            </a:r>
          </a:p>
          <a:p>
            <a:r>
              <a:rPr lang="en-US" dirty="0" smtClean="0"/>
              <a:t>Make every word in the topic sentence count. </a:t>
            </a:r>
            <a:endParaRPr lang="en-US" dirty="0"/>
          </a:p>
        </p:txBody>
      </p:sp>
    </p:spTree>
    <p:extLst>
      <p:ext uri="{BB962C8B-B14F-4D97-AF65-F5344CB8AC3E}">
        <p14:creationId xmlns:p14="http://schemas.microsoft.com/office/powerpoint/2010/main" val="121735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9726" y="1099758"/>
            <a:ext cx="6127665" cy="4732871"/>
          </a:xfrm>
        </p:spPr>
        <p:txBody>
          <a:bodyPr>
            <a:normAutofit fontScale="92500" lnSpcReduction="20000"/>
          </a:bodyPr>
          <a:lstStyle/>
          <a:p>
            <a:pPr marL="68580" indent="0">
              <a:buNone/>
            </a:pPr>
            <a:r>
              <a:rPr lang="en-US" dirty="0"/>
              <a:t>	</a:t>
            </a:r>
            <a:r>
              <a:rPr lang="en-US" dirty="0" smtClean="0"/>
              <a:t>When I was growing up, my older brother Joe was the greatest person in my world. If anyone teased me about my braces or buckteeth, he fiercely defended me. When one boy insisted on calling me “Fang,” Joe threatened to knock his teeth out. It worked—no more teasing. My brother always chose me to play on his baseball teams though I was a terrible hitter. Even after he got his driver’s license, he didn’t abandon me. Instead, every Sunday, the two of us went for a drive. We might stop for cheeseburgers, go to a computer showroom, drive past some girl’s house, or just laugh and talk. It was one of childhood’s mysteries that such a wonderful brother loved me.</a:t>
            </a:r>
            <a:endParaRPr lang="en-US" dirty="0"/>
          </a:p>
        </p:txBody>
      </p:sp>
      <p:sp>
        <p:nvSpPr>
          <p:cNvPr id="4" name="Title 1"/>
          <p:cNvSpPr>
            <a:spLocks noGrp="1"/>
          </p:cNvSpPr>
          <p:nvPr>
            <p:ph type="title"/>
          </p:nvPr>
        </p:nvSpPr>
        <p:spPr>
          <a:xfrm>
            <a:off x="882715" y="5687954"/>
            <a:ext cx="7573977" cy="726512"/>
          </a:xfrm>
        </p:spPr>
        <p:txBody>
          <a:bodyPr>
            <a:normAutofit/>
          </a:bodyPr>
          <a:lstStyle/>
          <a:p>
            <a:r>
              <a:rPr lang="en-US" dirty="0" smtClean="0"/>
              <a:t>What </a:t>
            </a:r>
            <a:r>
              <a:rPr lang="en-US" dirty="0" smtClean="0"/>
              <a:t>do you notice?</a:t>
            </a:r>
            <a:endParaRPr lang="en-US" dirty="0"/>
          </a:p>
        </p:txBody>
      </p:sp>
    </p:spTree>
    <p:extLst>
      <p:ext uri="{BB962C8B-B14F-4D97-AF65-F5344CB8AC3E}">
        <p14:creationId xmlns:p14="http://schemas.microsoft.com/office/powerpoint/2010/main" val="1216914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761997"/>
            <a:ext cx="7024744" cy="765197"/>
          </a:xfrm>
        </p:spPr>
        <p:txBody>
          <a:bodyPr/>
          <a:lstStyle/>
          <a:p>
            <a:r>
              <a:rPr lang="en-US" dirty="0" smtClean="0"/>
              <a:t>Rewrite These Sentences: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2867572"/>
              </p:ext>
            </p:extLst>
          </p:nvPr>
        </p:nvGraphicFramePr>
        <p:xfrm>
          <a:off x="1042988" y="1676400"/>
          <a:ext cx="6777037" cy="4356100"/>
        </p:xfrm>
        <a:graphic>
          <a:graphicData uri="http://schemas.openxmlformats.org/drawingml/2006/table">
            <a:tbl>
              <a:tblPr firstRow="1" bandRow="1">
                <a:tableStyleId>{5C22544A-7EE6-4342-B048-85BDC9FD1C3A}</a:tableStyleId>
              </a:tblPr>
              <a:tblGrid>
                <a:gridCol w="6777037"/>
              </a:tblGrid>
              <a:tr h="435610">
                <a:tc>
                  <a:txBody>
                    <a:bodyPr/>
                    <a:lstStyle/>
                    <a:p>
                      <a:r>
                        <a:rPr lang="en-US" dirty="0" smtClean="0"/>
                        <a:t>11. I am going</a:t>
                      </a:r>
                      <a:r>
                        <a:rPr lang="en-US" baseline="0" dirty="0" smtClean="0"/>
                        <a:t> to write about cell phones.</a:t>
                      </a:r>
                      <a:endParaRPr lang="en-US" dirty="0"/>
                    </a:p>
                  </a:txBody>
                  <a:tcPr/>
                </a:tc>
              </a:tr>
              <a:tr h="435610">
                <a:tc>
                  <a:txBody>
                    <a:bodyPr/>
                    <a:lstStyle/>
                    <a:p>
                      <a:r>
                        <a:rPr lang="en-US" dirty="0" smtClean="0"/>
                        <a:t>Rewrite: </a:t>
                      </a:r>
                      <a:endParaRPr lang="en-US" dirty="0"/>
                    </a:p>
                  </a:txBody>
                  <a:tcPr/>
                </a:tc>
              </a:tr>
              <a:tr h="435610">
                <a:tc>
                  <a:txBody>
                    <a:bodyPr/>
                    <a:lstStyle/>
                    <a:p>
                      <a:r>
                        <a:rPr lang="en-US" dirty="0" smtClean="0"/>
                        <a:t>12. A subject I</a:t>
                      </a:r>
                      <a:r>
                        <a:rPr lang="en-US" baseline="0" dirty="0" smtClean="0"/>
                        <a:t> want to write about is money.</a:t>
                      </a:r>
                      <a:endParaRPr lang="en-US" dirty="0"/>
                    </a:p>
                  </a:txBody>
                  <a:tcPr/>
                </a:tc>
              </a:tr>
              <a:tr h="435610">
                <a:tc>
                  <a:txBody>
                    <a:bodyPr/>
                    <a:lstStyle/>
                    <a:p>
                      <a:endParaRPr lang="en-US" dirty="0"/>
                    </a:p>
                  </a:txBody>
                  <a:tcPr/>
                </a:tc>
              </a:tr>
              <a:tr h="435610">
                <a:tc>
                  <a:txBody>
                    <a:bodyPr/>
                    <a:lstStyle/>
                    <a:p>
                      <a:r>
                        <a:rPr lang="en-US" dirty="0" smtClean="0"/>
                        <a:t>13. This paragraph will discuss food.</a:t>
                      </a:r>
                      <a:endParaRPr lang="en-US" dirty="0"/>
                    </a:p>
                  </a:txBody>
                  <a:tcPr/>
                </a:tc>
              </a:tr>
              <a:tr h="435610">
                <a:tc>
                  <a:txBody>
                    <a:bodyPr/>
                    <a:lstStyle/>
                    <a:p>
                      <a:endParaRPr lang="en-US" dirty="0"/>
                    </a:p>
                  </a:txBody>
                  <a:tcPr/>
                </a:tc>
              </a:tr>
              <a:tr h="435610">
                <a:tc>
                  <a:txBody>
                    <a:bodyPr/>
                    <a:lstStyle/>
                    <a:p>
                      <a:r>
                        <a:rPr lang="en-US" dirty="0" smtClean="0"/>
                        <a:t>14. Some</a:t>
                      </a:r>
                      <a:r>
                        <a:rPr lang="en-US" baseline="0" dirty="0" smtClean="0"/>
                        <a:t> things about college have been great.</a:t>
                      </a:r>
                      <a:endParaRPr lang="en-US" dirty="0"/>
                    </a:p>
                  </a:txBody>
                  <a:tcPr/>
                </a:tc>
              </a:tr>
              <a:tr h="435610">
                <a:tc>
                  <a:txBody>
                    <a:bodyPr/>
                    <a:lstStyle/>
                    <a:p>
                      <a:endParaRPr lang="en-US" dirty="0"/>
                    </a:p>
                  </a:txBody>
                  <a:tcPr/>
                </a:tc>
              </a:tr>
              <a:tr h="435610">
                <a:tc>
                  <a:txBody>
                    <a:bodyPr/>
                    <a:lstStyle/>
                    <a:p>
                      <a:r>
                        <a:rPr lang="en-US" dirty="0" smtClean="0"/>
                        <a:t>15. Living in an</a:t>
                      </a:r>
                      <a:r>
                        <a:rPr lang="en-US" baseline="0" dirty="0" smtClean="0"/>
                        <a:t> apartment.</a:t>
                      </a:r>
                      <a:endParaRPr lang="en-US" dirty="0"/>
                    </a:p>
                  </a:txBody>
                  <a:tcPr/>
                </a:tc>
              </a:tr>
              <a:tr h="435610">
                <a:tc>
                  <a:txBody>
                    <a:bodyPr/>
                    <a:lstStyle/>
                    <a:p>
                      <a:endParaRPr lang="en-US" dirty="0"/>
                    </a:p>
                  </a:txBody>
                  <a:tcPr/>
                </a:tc>
              </a:tr>
            </a:tbl>
          </a:graphicData>
        </a:graphic>
      </p:graphicFrame>
    </p:spTree>
    <p:extLst>
      <p:ext uri="{BB962C8B-B14F-4D97-AF65-F5344CB8AC3E}">
        <p14:creationId xmlns:p14="http://schemas.microsoft.com/office/powerpoint/2010/main" val="444637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Narrow the topic and write a topic sentence.</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r>
              <a:rPr lang="en-US" i="1" dirty="0" smtClean="0"/>
              <a:t>Choose from this list of topics or YOUR OWN TOPIC. Narrow the topic and write a topic sentence limited enough to produce a good paragraph. Make sure your topic sentence is a complete sentence.</a:t>
            </a:r>
          </a:p>
          <a:p>
            <a:pPr marL="68580" indent="0">
              <a:buNone/>
            </a:pPr>
            <a:endParaRPr lang="en-US" i="1" dirty="0" smtClean="0"/>
          </a:p>
          <a:p>
            <a:pPr marL="68580" indent="0">
              <a:buNone/>
            </a:pPr>
            <a:r>
              <a:rPr lang="en-US" b="1" dirty="0" smtClean="0"/>
              <a:t>16. Narrowed topic: _________________________</a:t>
            </a:r>
          </a:p>
          <a:p>
            <a:pPr marL="68580" indent="0">
              <a:buNone/>
            </a:pPr>
            <a:endParaRPr lang="en-US" dirty="0"/>
          </a:p>
          <a:p>
            <a:pPr marL="68580" indent="0">
              <a:buNone/>
            </a:pPr>
            <a:r>
              <a:rPr lang="en-US" b="1" dirty="0" smtClean="0"/>
              <a:t>17. Topic sentence</a:t>
            </a:r>
            <a:r>
              <a:rPr lang="en-US" dirty="0" smtClean="0"/>
              <a:t>: _________________________</a:t>
            </a:r>
          </a:p>
          <a:p>
            <a:pPr marL="68580" indent="0">
              <a:buNone/>
            </a:pPr>
            <a:endParaRPr lang="en-US" dirty="0"/>
          </a:p>
          <a:p>
            <a:pPr marL="68580" indent="0">
              <a:buNone/>
            </a:pPr>
            <a:r>
              <a:rPr lang="en-US" b="1" dirty="0" smtClean="0"/>
              <a:t>18. Now write the complete paragraph!</a:t>
            </a:r>
            <a:endParaRPr lang="en-US" b="1" dirty="0"/>
          </a:p>
        </p:txBody>
      </p:sp>
    </p:spTree>
    <p:extLst>
      <p:ext uri="{BB962C8B-B14F-4D97-AF65-F5344CB8AC3E}">
        <p14:creationId xmlns:p14="http://schemas.microsoft.com/office/powerpoint/2010/main" val="2513896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42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333640"/>
            <a:ext cx="7024744" cy="1143000"/>
          </a:xfrm>
        </p:spPr>
        <p:txBody>
          <a:bodyPr>
            <a:normAutofit fontScale="90000"/>
          </a:bodyPr>
          <a:lstStyle/>
          <a:p>
            <a:r>
              <a:rPr lang="en-US" dirty="0" smtClean="0"/>
              <a:t>Which </a:t>
            </a:r>
            <a:r>
              <a:rPr lang="en-US" dirty="0" smtClean="0"/>
              <a:t>of the followin</a:t>
            </a:r>
            <a:r>
              <a:rPr lang="en-US" dirty="0" smtClean="0"/>
              <a:t>g </a:t>
            </a:r>
            <a:r>
              <a:rPr lang="en-US" dirty="0" smtClean="0"/>
              <a:t>sentences </a:t>
            </a:r>
            <a:r>
              <a:rPr lang="en-US" dirty="0" smtClean="0"/>
              <a:t>would make the best topic sentence?</a:t>
            </a:r>
            <a:endParaRPr lang="en-US" dirty="0"/>
          </a:p>
        </p:txBody>
      </p:sp>
      <p:sp>
        <p:nvSpPr>
          <p:cNvPr id="3" name="Content Placeholder 2"/>
          <p:cNvSpPr>
            <a:spLocks noGrp="1"/>
          </p:cNvSpPr>
          <p:nvPr>
            <p:ph idx="1"/>
          </p:nvPr>
        </p:nvSpPr>
        <p:spPr>
          <a:xfrm>
            <a:off x="1043492" y="2629628"/>
            <a:ext cx="6777317" cy="3508977"/>
          </a:xfrm>
        </p:spPr>
        <p:txBody>
          <a:bodyPr/>
          <a:lstStyle/>
          <a:p>
            <a:r>
              <a:rPr lang="en-US" dirty="0" smtClean="0"/>
              <a:t>Speed-walking three times a week is part of my routine.</a:t>
            </a:r>
          </a:p>
          <a:p>
            <a:r>
              <a:rPr lang="en-US" dirty="0" smtClean="0"/>
              <a:t>Staying healthy and fit is important to me.</a:t>
            </a:r>
          </a:p>
          <a:p>
            <a:r>
              <a:rPr lang="en-US" dirty="0" smtClean="0"/>
              <a:t>Every night, I get at least seven hours of sleep.</a:t>
            </a:r>
          </a:p>
          <a:p>
            <a:r>
              <a:rPr lang="en-US" dirty="0" smtClean="0"/>
              <a:t>I eat as many fresh fruits and vegetables as possible. </a:t>
            </a:r>
            <a:endParaRPr lang="en-US" dirty="0"/>
          </a:p>
        </p:txBody>
      </p:sp>
    </p:spTree>
    <p:extLst>
      <p:ext uri="{BB962C8B-B14F-4D97-AF65-F5344CB8AC3E}">
        <p14:creationId xmlns:p14="http://schemas.microsoft.com/office/powerpoint/2010/main" val="785399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2168538"/>
            <a:ext cx="6777317" cy="3825918"/>
          </a:xfrm>
        </p:spPr>
        <p:txBody>
          <a:bodyPr>
            <a:normAutofit fontScale="55000" lnSpcReduction="20000"/>
          </a:bodyPr>
          <a:lstStyle/>
          <a:p>
            <a:pPr marL="68580" indent="0">
              <a:buNone/>
            </a:pPr>
            <a:r>
              <a:rPr lang="en-US" sz="6400" dirty="0" smtClean="0"/>
              <a:t>	</a:t>
            </a:r>
            <a:r>
              <a:rPr lang="en-US" sz="6400" dirty="0"/>
              <a:t>Staying healthy and fit is important to </a:t>
            </a:r>
            <a:r>
              <a:rPr lang="en-US" sz="6400" dirty="0" smtClean="0"/>
              <a:t>me. Every </a:t>
            </a:r>
            <a:r>
              <a:rPr lang="en-US" sz="6400" dirty="0"/>
              <a:t>night, I get at least seven hours of </a:t>
            </a:r>
            <a:r>
              <a:rPr lang="en-US" sz="6400" dirty="0" smtClean="0"/>
              <a:t>sleep. </a:t>
            </a:r>
            <a:r>
              <a:rPr lang="en-US" sz="6400" dirty="0"/>
              <a:t>Speed-walking three times a week is part of my routine. </a:t>
            </a:r>
            <a:r>
              <a:rPr lang="en-US" sz="6400" dirty="0" smtClean="0"/>
              <a:t>I </a:t>
            </a:r>
            <a:r>
              <a:rPr lang="en-US" sz="6400" b="1" dirty="0" smtClean="0"/>
              <a:t>also </a:t>
            </a:r>
            <a:r>
              <a:rPr lang="en-US" sz="6400" dirty="0" smtClean="0"/>
              <a:t>eat </a:t>
            </a:r>
            <a:r>
              <a:rPr lang="en-US" sz="6400" dirty="0"/>
              <a:t>as many fresh fruits and vegetables as possible. </a:t>
            </a:r>
          </a:p>
          <a:p>
            <a:pPr marL="68580" indent="0">
              <a:buNone/>
            </a:pPr>
            <a:endParaRPr lang="en-US" dirty="0"/>
          </a:p>
        </p:txBody>
      </p:sp>
      <p:sp>
        <p:nvSpPr>
          <p:cNvPr id="4" name="Title 1"/>
          <p:cNvSpPr>
            <a:spLocks noGrp="1"/>
          </p:cNvSpPr>
          <p:nvPr>
            <p:ph type="title"/>
          </p:nvPr>
        </p:nvSpPr>
        <p:spPr>
          <a:xfrm>
            <a:off x="1043492" y="822559"/>
            <a:ext cx="7024744" cy="1143000"/>
          </a:xfrm>
        </p:spPr>
        <p:txBody>
          <a:bodyPr>
            <a:normAutofit fontScale="90000"/>
          </a:bodyPr>
          <a:lstStyle/>
          <a:p>
            <a:r>
              <a:rPr lang="en-US" dirty="0" smtClean="0"/>
              <a:t>So the paragraph might look like this.</a:t>
            </a:r>
            <a:endParaRPr lang="en-US" dirty="0"/>
          </a:p>
        </p:txBody>
      </p:sp>
    </p:spTree>
    <p:extLst>
      <p:ext uri="{BB962C8B-B14F-4D97-AF65-F5344CB8AC3E}">
        <p14:creationId xmlns:p14="http://schemas.microsoft.com/office/powerpoint/2010/main" val="31398403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77103"/>
            <a:ext cx="7024744" cy="1143000"/>
          </a:xfrm>
        </p:spPr>
        <p:txBody>
          <a:bodyPr>
            <a:normAutofit fontScale="90000"/>
          </a:bodyPr>
          <a:lstStyle/>
          <a:p>
            <a:r>
              <a:rPr lang="en-US" dirty="0" smtClean="0"/>
              <a:t>Find the topic </a:t>
            </a:r>
            <a:r>
              <a:rPr lang="en-US" dirty="0" smtClean="0"/>
              <a:t>sentence here.</a:t>
            </a:r>
            <a:endParaRPr lang="en-US" dirty="0"/>
          </a:p>
        </p:txBody>
      </p:sp>
      <p:sp>
        <p:nvSpPr>
          <p:cNvPr id="3" name="Content Placeholder 2"/>
          <p:cNvSpPr>
            <a:spLocks noGrp="1"/>
          </p:cNvSpPr>
          <p:nvPr>
            <p:ph idx="1"/>
          </p:nvPr>
        </p:nvSpPr>
        <p:spPr>
          <a:xfrm>
            <a:off x="1043492" y="1796788"/>
            <a:ext cx="6777317" cy="4035841"/>
          </a:xfrm>
        </p:spPr>
        <p:txBody>
          <a:bodyPr>
            <a:normAutofit fontScale="85000" lnSpcReduction="10000"/>
          </a:bodyPr>
          <a:lstStyle/>
          <a:p>
            <a:r>
              <a:rPr lang="en-US" dirty="0" smtClean="0"/>
              <a:t>Some colleges are experimenting with using iPods to deliver instructional material, complete with musical clips, news, and even video.</a:t>
            </a:r>
          </a:p>
          <a:p>
            <a:r>
              <a:rPr lang="en-US" dirty="0" smtClean="0"/>
              <a:t>Runners, hikers, and bicyclists sometimes use their iPods as personal trainers that plan a route and then provide maps, distances, and time goals.</a:t>
            </a:r>
          </a:p>
          <a:p>
            <a:r>
              <a:rPr lang="en-US" dirty="0" smtClean="0"/>
              <a:t>Although most people still think of the iPod as a digital musical players, others are using these gadgets in creative and innovative ways.</a:t>
            </a:r>
          </a:p>
          <a:p>
            <a:r>
              <a:rPr lang="en-US" dirty="0" smtClean="0"/>
              <a:t>Video iPod owners can search for their soul mates using </a:t>
            </a:r>
            <a:r>
              <a:rPr lang="en-US" dirty="0" err="1" smtClean="0"/>
              <a:t>PodDater</a:t>
            </a:r>
            <a:r>
              <a:rPr lang="en-US" dirty="0" smtClean="0"/>
              <a:t> software to download short video clips and profiles of available singles.</a:t>
            </a:r>
            <a:endParaRPr lang="en-US" dirty="0"/>
          </a:p>
        </p:txBody>
      </p:sp>
    </p:spTree>
    <p:extLst>
      <p:ext uri="{BB962C8B-B14F-4D97-AF65-F5344CB8AC3E}">
        <p14:creationId xmlns:p14="http://schemas.microsoft.com/office/powerpoint/2010/main" val="42520342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42435"/>
            <a:ext cx="7024744" cy="714646"/>
          </a:xfrm>
        </p:spPr>
        <p:txBody>
          <a:bodyPr>
            <a:normAutofit/>
          </a:bodyPr>
          <a:lstStyle/>
          <a:p>
            <a:r>
              <a:rPr lang="en-US" dirty="0" smtClean="0"/>
              <a:t>Find the Topic Sentence.</a:t>
            </a:r>
            <a:endParaRPr lang="en-US" dirty="0"/>
          </a:p>
        </p:txBody>
      </p:sp>
      <p:sp>
        <p:nvSpPr>
          <p:cNvPr id="3" name="Content Placeholder 2"/>
          <p:cNvSpPr>
            <a:spLocks noGrp="1"/>
          </p:cNvSpPr>
          <p:nvPr>
            <p:ph idx="1"/>
          </p:nvPr>
        </p:nvSpPr>
        <p:spPr>
          <a:xfrm>
            <a:off x="898331" y="1626403"/>
            <a:ext cx="7169905" cy="4507459"/>
          </a:xfrm>
        </p:spPr>
        <p:txBody>
          <a:bodyPr>
            <a:normAutofit fontScale="85000" lnSpcReduction="10000"/>
          </a:bodyPr>
          <a:lstStyle/>
          <a:p>
            <a:r>
              <a:rPr lang="en-US" dirty="0" smtClean="0"/>
              <a:t>Each prisoner in the program receives a puppy, which he feeds, cares for, and trains to be a service dog for a combat veteran.</a:t>
            </a:r>
          </a:p>
          <a:p>
            <a:r>
              <a:rPr lang="en-US" dirty="0" smtClean="0"/>
              <a:t>The convicted felons often feel, many for the first time, a sense of responsibility, compassion for other creatures, and the power of unconditional love. </a:t>
            </a:r>
          </a:p>
          <a:p>
            <a:r>
              <a:rPr lang="en-US" dirty="0" smtClean="0"/>
              <a:t>The successful Puppies Behind Bars program improves the lives of both inmates and disabled war veterans.</a:t>
            </a:r>
          </a:p>
          <a:p>
            <a:r>
              <a:rPr lang="en-US" dirty="0" smtClean="0"/>
              <a:t>When a dog “graduates,” each trainer presents his dog to a vet who returned from Iraq or Afghanistan with brain or bodily injuries.</a:t>
            </a:r>
          </a:p>
          <a:p>
            <a:r>
              <a:rPr lang="en-US" dirty="0" smtClean="0"/>
              <a:t>The disabled </a:t>
            </a:r>
            <a:r>
              <a:rPr lang="en-US" dirty="0" err="1" smtClean="0"/>
              <a:t>soliders</a:t>
            </a:r>
            <a:r>
              <a:rPr lang="en-US" dirty="0" smtClean="0"/>
              <a:t> say that the dogs not only open doors, turn on lights, and dial 911 on special phones but greatly ease their anxiety and depression.</a:t>
            </a:r>
            <a:endParaRPr lang="en-US" dirty="0"/>
          </a:p>
        </p:txBody>
      </p:sp>
    </p:spTree>
    <p:extLst>
      <p:ext uri="{BB962C8B-B14F-4D97-AF65-F5344CB8AC3E}">
        <p14:creationId xmlns:p14="http://schemas.microsoft.com/office/powerpoint/2010/main" val="19783681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61613"/>
            <a:ext cx="7024744" cy="1143000"/>
          </a:xfrm>
        </p:spPr>
        <p:txBody>
          <a:bodyPr/>
          <a:lstStyle/>
          <a:p>
            <a:r>
              <a:rPr lang="en-US" dirty="0" smtClean="0"/>
              <a:t>What about here?</a:t>
            </a:r>
            <a:endParaRPr lang="en-US" dirty="0"/>
          </a:p>
        </p:txBody>
      </p:sp>
      <p:sp>
        <p:nvSpPr>
          <p:cNvPr id="3" name="Content Placeholder 2"/>
          <p:cNvSpPr>
            <a:spLocks noGrp="1"/>
          </p:cNvSpPr>
          <p:nvPr>
            <p:ph idx="1"/>
          </p:nvPr>
        </p:nvSpPr>
        <p:spPr>
          <a:xfrm>
            <a:off x="1043490" y="1688361"/>
            <a:ext cx="6777317" cy="4430013"/>
          </a:xfrm>
        </p:spPr>
        <p:txBody>
          <a:bodyPr>
            <a:normAutofit fontScale="92500" lnSpcReduction="10000"/>
          </a:bodyPr>
          <a:lstStyle/>
          <a:p>
            <a:r>
              <a:rPr lang="en-US" dirty="0" smtClean="0"/>
              <a:t>Physical courage allows soldiers or athletes to endure bodily pain or danger.</a:t>
            </a:r>
          </a:p>
          <a:p>
            <a:r>
              <a:rPr lang="en-US" dirty="0" smtClean="0"/>
              <a:t>Those with social courage dare to expose their deep feelings in order to build close relationships.</a:t>
            </a:r>
          </a:p>
          <a:p>
            <a:r>
              <a:rPr lang="en-US" dirty="0" smtClean="0"/>
              <a:t>Those rare people who stand up for their beliefs despite public pressure possess moral courage.</a:t>
            </a:r>
          </a:p>
          <a:p>
            <a:r>
              <a:rPr lang="en-US" dirty="0" smtClean="0"/>
              <a:t>Inventors and artists show creative courage when they break out of old ways of seeing and doing things.</a:t>
            </a:r>
          </a:p>
          <a:p>
            <a:r>
              <a:rPr lang="en-US" dirty="0" smtClean="0"/>
              <a:t>Psychologist Rollo May claimed that there are four different types of courage.</a:t>
            </a:r>
            <a:endParaRPr lang="en-US" dirty="0"/>
          </a:p>
        </p:txBody>
      </p:sp>
    </p:spTree>
    <p:extLst>
      <p:ext uri="{BB962C8B-B14F-4D97-AF65-F5344CB8AC3E}">
        <p14:creationId xmlns:p14="http://schemas.microsoft.com/office/powerpoint/2010/main" val="1302112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58987"/>
            <a:ext cx="7024744" cy="838563"/>
          </a:xfrm>
        </p:spPr>
        <p:txBody>
          <a:bodyPr/>
          <a:lstStyle/>
          <a:p>
            <a:r>
              <a:rPr lang="en-US" dirty="0" smtClean="0"/>
              <a:t>Narrowing the Topic</a:t>
            </a:r>
            <a:endParaRPr lang="en-US" dirty="0"/>
          </a:p>
        </p:txBody>
      </p:sp>
      <p:sp>
        <p:nvSpPr>
          <p:cNvPr id="3" name="Content Placeholder 2"/>
          <p:cNvSpPr>
            <a:spLocks noGrp="1"/>
          </p:cNvSpPr>
          <p:nvPr>
            <p:ph idx="1"/>
          </p:nvPr>
        </p:nvSpPr>
        <p:spPr>
          <a:xfrm>
            <a:off x="1043494" y="1750539"/>
            <a:ext cx="6777317" cy="4243918"/>
          </a:xfrm>
        </p:spPr>
        <p:txBody>
          <a:bodyPr>
            <a:normAutofit fontScale="92500" lnSpcReduction="10000"/>
          </a:bodyPr>
          <a:lstStyle/>
          <a:p>
            <a:r>
              <a:rPr lang="en-US" dirty="0" smtClean="0"/>
              <a:t>Often your first step is to narrow the topic.</a:t>
            </a:r>
          </a:p>
          <a:p>
            <a:r>
              <a:rPr lang="en-US" dirty="0" smtClean="0"/>
              <a:t>If you are asked to write about a person you know, don’t make that person the topic.</a:t>
            </a:r>
          </a:p>
          <a:p>
            <a:r>
              <a:rPr lang="en-US" dirty="0" smtClean="0"/>
              <a:t>Brainstorm qualities of that person or funny moments/stories. </a:t>
            </a:r>
          </a:p>
          <a:p>
            <a:r>
              <a:rPr lang="en-US" dirty="0" smtClean="0"/>
              <a:t>Zoom in and pick one aspect of that person: their sense of humor or the way they are with their family or their courage.</a:t>
            </a:r>
          </a:p>
          <a:p>
            <a:r>
              <a:rPr lang="en-US" dirty="0" smtClean="0"/>
              <a:t>Suddenly, you are no longer writing about a broad topic, like “Joaquin,” but a narrow topic, like, “Joaquin’s sense of humor” or “My trip to Baja with Joaquin.</a:t>
            </a:r>
          </a:p>
          <a:p>
            <a:endParaRPr lang="en-US" dirty="0"/>
          </a:p>
        </p:txBody>
      </p:sp>
    </p:spTree>
    <p:extLst>
      <p:ext uri="{BB962C8B-B14F-4D97-AF65-F5344CB8AC3E}">
        <p14:creationId xmlns:p14="http://schemas.microsoft.com/office/powerpoint/2010/main" val="18838436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40425"/>
            <a:ext cx="7024744" cy="1143000"/>
          </a:xfrm>
        </p:spPr>
        <p:txBody>
          <a:bodyPr>
            <a:normAutofit fontScale="90000"/>
          </a:bodyPr>
          <a:lstStyle/>
          <a:p>
            <a:r>
              <a:rPr lang="en-US" dirty="0" smtClean="0"/>
              <a:t>Understand </a:t>
            </a:r>
            <a:br>
              <a:rPr lang="en-US" dirty="0" smtClean="0"/>
            </a:br>
            <a:r>
              <a:rPr lang="en-US" dirty="0" smtClean="0"/>
              <a:t>General and Specific</a:t>
            </a:r>
            <a:endParaRPr lang="en-US" dirty="0"/>
          </a:p>
        </p:txBody>
      </p:sp>
      <p:sp>
        <p:nvSpPr>
          <p:cNvPr id="3" name="Content Placeholder 2"/>
          <p:cNvSpPr>
            <a:spLocks noGrp="1"/>
          </p:cNvSpPr>
          <p:nvPr>
            <p:ph idx="1"/>
          </p:nvPr>
        </p:nvSpPr>
        <p:spPr>
          <a:xfrm>
            <a:off x="1043492" y="2091090"/>
            <a:ext cx="6777317" cy="3741539"/>
          </a:xfrm>
        </p:spPr>
        <p:txBody>
          <a:bodyPr/>
          <a:lstStyle/>
          <a:p>
            <a:pPr marL="68580" indent="0">
              <a:buNone/>
            </a:pPr>
            <a:r>
              <a:rPr lang="en-US" i="1" dirty="0" smtClean="0"/>
              <a:t>On a piece of paper, write:</a:t>
            </a:r>
          </a:p>
          <a:p>
            <a:pPr marL="822960" lvl="1" indent="-457200">
              <a:buAutoNum type="arabicPeriod"/>
            </a:pPr>
            <a:r>
              <a:rPr lang="en-US" dirty="0" smtClean="0"/>
              <a:t> __ chairs</a:t>
            </a:r>
          </a:p>
          <a:p>
            <a:pPr marL="68580" indent="0">
              <a:buNone/>
            </a:pPr>
            <a:r>
              <a:rPr lang="en-US" dirty="0"/>
              <a:t>	</a:t>
            </a:r>
            <a:r>
              <a:rPr lang="en-US" dirty="0" smtClean="0"/>
              <a:t>__ furniture</a:t>
            </a:r>
          </a:p>
          <a:p>
            <a:pPr marL="68580" indent="0">
              <a:buNone/>
            </a:pPr>
            <a:r>
              <a:rPr lang="en-US" dirty="0"/>
              <a:t>	</a:t>
            </a:r>
            <a:r>
              <a:rPr lang="en-US" dirty="0" smtClean="0"/>
              <a:t>__ Grandma’s oak rocking chair</a:t>
            </a:r>
          </a:p>
          <a:p>
            <a:pPr marL="68580" indent="0">
              <a:buNone/>
            </a:pPr>
            <a:r>
              <a:rPr lang="en-US" dirty="0"/>
              <a:t>	</a:t>
            </a:r>
            <a:r>
              <a:rPr lang="en-US" dirty="0" smtClean="0"/>
              <a:t>__ household contents</a:t>
            </a:r>
          </a:p>
          <a:p>
            <a:pPr marL="68580" indent="0">
              <a:buNone/>
            </a:pPr>
            <a:r>
              <a:rPr lang="en-US" i="1" dirty="0" smtClean="0"/>
              <a:t>Number the items with 1 being the most specific and limited, 2 being the second most specific, and the highest number being the most general.</a:t>
            </a:r>
            <a:endParaRPr lang="en-US" i="1" dirty="0"/>
          </a:p>
        </p:txBody>
      </p:sp>
    </p:spTree>
    <p:extLst>
      <p:ext uri="{BB962C8B-B14F-4D97-AF65-F5344CB8AC3E}">
        <p14:creationId xmlns:p14="http://schemas.microsoft.com/office/powerpoint/2010/main" val="14772749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170</TotalTime>
  <Words>1230</Words>
  <Application>Microsoft Macintosh PowerPoint</Application>
  <PresentationFormat>On-screen Show (4:3)</PresentationFormat>
  <Paragraphs>132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Grassroots:  The Writer’s Workbook</vt:lpstr>
      <vt:lpstr>What do you notice?</vt:lpstr>
      <vt:lpstr>Which of the following sentences would make the best topic sentence?</vt:lpstr>
      <vt:lpstr>So the paragraph might look like this.</vt:lpstr>
      <vt:lpstr>Find the topic sentence here.</vt:lpstr>
      <vt:lpstr>Find the Topic Sentence.</vt:lpstr>
      <vt:lpstr>What about here?</vt:lpstr>
      <vt:lpstr>Narrowing the Topic</vt:lpstr>
      <vt:lpstr>Understand  General and Specific</vt:lpstr>
      <vt:lpstr>PowerPoint Presentation</vt:lpstr>
      <vt:lpstr>PowerPoint Presentation</vt:lpstr>
      <vt:lpstr>Writing the Topic Sentence</vt:lpstr>
      <vt:lpstr>Good Topic Sentences</vt:lpstr>
      <vt:lpstr>Write the Controlling Idea below each sentence.</vt:lpstr>
      <vt:lpstr>Your topic sentence should be limited and complete.</vt:lpstr>
      <vt:lpstr>Which topic sentence will produce the best paragraph?</vt:lpstr>
      <vt:lpstr>Which topic sentence will produce a better paragraph?</vt:lpstr>
      <vt:lpstr>A Topic Sentence Must Be Complete!</vt:lpstr>
      <vt:lpstr>More Top Secret Hints</vt:lpstr>
      <vt:lpstr>Rewrite These Sentences:</vt:lpstr>
      <vt:lpstr>Narrow the topic and write a topic sentence.</vt:lpstr>
      <vt:lpstr>PowerPoint Presentation</vt:lpstr>
    </vt:vector>
  </TitlesOfParts>
  <Company>5 Cent Productions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 Nichols</dc:creator>
  <cp:lastModifiedBy>Evan Nichols</cp:lastModifiedBy>
  <cp:revision>30</cp:revision>
  <dcterms:created xsi:type="dcterms:W3CDTF">2014-04-11T00:02:43Z</dcterms:created>
  <dcterms:modified xsi:type="dcterms:W3CDTF">2014-04-21T00:24:57Z</dcterms:modified>
</cp:coreProperties>
</file>