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Lst>
  <p:notesMasterIdLst>
    <p:notesMasterId r:id="rId23"/>
  </p:notesMasterIdLst>
  <p:handoutMasterIdLst>
    <p:handoutMasterId r:id="rId24"/>
  </p:handoutMasterIdLst>
  <p:sldIdLst>
    <p:sldId id="263" r:id="rId6"/>
    <p:sldId id="278" r:id="rId7"/>
    <p:sldId id="276" r:id="rId8"/>
    <p:sldId id="289" r:id="rId9"/>
    <p:sldId id="277" r:id="rId10"/>
    <p:sldId id="271" r:id="rId11"/>
    <p:sldId id="301" r:id="rId12"/>
    <p:sldId id="293" r:id="rId13"/>
    <p:sldId id="294" r:id="rId14"/>
    <p:sldId id="258" r:id="rId15"/>
    <p:sldId id="283" r:id="rId16"/>
    <p:sldId id="282" r:id="rId17"/>
    <p:sldId id="296" r:id="rId18"/>
    <p:sldId id="295" r:id="rId19"/>
    <p:sldId id="299" r:id="rId20"/>
    <p:sldId id="297" r:id="rId21"/>
    <p:sldId id="27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34">
          <p15:clr>
            <a:srgbClr val="A4A3A4"/>
          </p15:clr>
        </p15:guide>
        <p15:guide id="2" orient="horz" pos="3980">
          <p15:clr>
            <a:srgbClr val="A4A3A4"/>
          </p15:clr>
        </p15:guide>
        <p15:guide id="3" orient="horz" pos="932">
          <p15:clr>
            <a:srgbClr val="A4A3A4"/>
          </p15:clr>
        </p15:guide>
        <p15:guide id="4" orient="horz" pos="1911">
          <p15:clr>
            <a:srgbClr val="A4A3A4"/>
          </p15:clr>
        </p15:guide>
        <p15:guide id="5" orient="horz" pos="3759">
          <p15:clr>
            <a:srgbClr val="A4A3A4"/>
          </p15:clr>
        </p15:guide>
        <p15:guide id="6" pos="5348">
          <p15:clr>
            <a:srgbClr val="A4A3A4"/>
          </p15:clr>
        </p15:guide>
        <p15:guide id="7" pos="281">
          <p15:clr>
            <a:srgbClr val="A4A3A4"/>
          </p15:clr>
        </p15:guide>
        <p15:guide id="8" pos="2674">
          <p15:clr>
            <a:srgbClr val="A4A3A4"/>
          </p15:clr>
        </p15:guide>
        <p15:guide id="9" pos="290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3F01"/>
    <a:srgbClr val="1D8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27" autoAdjust="0"/>
    <p:restoredTop sz="74184" autoAdjust="0"/>
  </p:normalViewPr>
  <p:slideViewPr>
    <p:cSldViewPr snapToGrid="0" snapToObjects="1">
      <p:cViewPr varScale="1">
        <p:scale>
          <a:sx n="85" d="100"/>
          <a:sy n="85" d="100"/>
        </p:scale>
        <p:origin x="1984" y="168"/>
      </p:cViewPr>
      <p:guideLst>
        <p:guide orient="horz" pos="3334"/>
        <p:guide orient="horz" pos="3980"/>
        <p:guide orient="horz" pos="932"/>
        <p:guide orient="horz" pos="1911"/>
        <p:guide orient="horz" pos="3759"/>
        <p:guide pos="5348"/>
        <p:guide pos="281"/>
        <p:guide pos="2674"/>
        <p:guide pos="2905"/>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86C34B-9947-D347-8A75-C4A0E300C464}" type="datetimeFigureOut">
              <a:rPr lang="en-US" smtClean="0"/>
              <a:t>4/17/19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406AAF2-960E-A84C-809F-BC63325B470B}" type="slidenum">
              <a:rPr lang="en-US" smtClean="0"/>
              <a:t>‹#›</a:t>
            </a:fld>
            <a:endParaRPr lang="en-US"/>
          </a:p>
        </p:txBody>
      </p:sp>
    </p:spTree>
    <p:extLst>
      <p:ext uri="{BB962C8B-B14F-4D97-AF65-F5344CB8AC3E}">
        <p14:creationId xmlns:p14="http://schemas.microsoft.com/office/powerpoint/2010/main" val="3576104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2A3C57-2A63-EA41-985B-BB3A2B4E7E4C}" type="datetimeFigureOut">
              <a:rPr lang="en-US" smtClean="0"/>
              <a:t>4/17/19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50DE50-33AD-ED4B-A3DC-304522497C8B}" type="slidenum">
              <a:rPr lang="en-US" smtClean="0"/>
              <a:t>‹#›</a:t>
            </a:fld>
            <a:endParaRPr lang="en-US"/>
          </a:p>
        </p:txBody>
      </p:sp>
    </p:spTree>
    <p:extLst>
      <p:ext uri="{BB962C8B-B14F-4D97-AF65-F5344CB8AC3E}">
        <p14:creationId xmlns:p14="http://schemas.microsoft.com/office/powerpoint/2010/main" val="27673951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50DE50-33AD-ED4B-A3DC-304522497C8B}" type="slidenum">
              <a:rPr lang="en-US" smtClean="0"/>
              <a:t>3</a:t>
            </a:fld>
            <a:endParaRPr lang="en-US"/>
          </a:p>
        </p:txBody>
      </p:sp>
    </p:spTree>
    <p:extLst>
      <p:ext uri="{BB962C8B-B14F-4D97-AF65-F5344CB8AC3E}">
        <p14:creationId xmlns:p14="http://schemas.microsoft.com/office/powerpoint/2010/main" val="1222035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50DE50-33AD-ED4B-A3DC-304522497C8B}" type="slidenum">
              <a:rPr lang="en-US" smtClean="0"/>
              <a:t>14</a:t>
            </a:fld>
            <a:endParaRPr lang="en-US"/>
          </a:p>
        </p:txBody>
      </p:sp>
    </p:spTree>
    <p:extLst>
      <p:ext uri="{BB962C8B-B14F-4D97-AF65-F5344CB8AC3E}">
        <p14:creationId xmlns:p14="http://schemas.microsoft.com/office/powerpoint/2010/main" val="3162407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50DE50-33AD-ED4B-A3DC-304522497C8B}" type="slidenum">
              <a:rPr lang="en-US" smtClean="0"/>
              <a:t>4</a:t>
            </a:fld>
            <a:endParaRPr lang="en-US"/>
          </a:p>
        </p:txBody>
      </p:sp>
    </p:spTree>
    <p:extLst>
      <p:ext uri="{BB962C8B-B14F-4D97-AF65-F5344CB8AC3E}">
        <p14:creationId xmlns:p14="http://schemas.microsoft.com/office/powerpoint/2010/main" val="375915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Circa 1950</a:t>
            </a:r>
          </a:p>
        </p:txBody>
      </p:sp>
      <p:sp>
        <p:nvSpPr>
          <p:cNvPr id="4" name="Slide Number Placeholder 3"/>
          <p:cNvSpPr>
            <a:spLocks noGrp="1"/>
          </p:cNvSpPr>
          <p:nvPr>
            <p:ph type="sldNum" sz="quarter" idx="10"/>
          </p:nvPr>
        </p:nvSpPr>
        <p:spPr/>
        <p:txBody>
          <a:bodyPr/>
          <a:lstStyle/>
          <a:p>
            <a:fld id="{5C50DE50-33AD-ED4B-A3DC-304522497C8B}" type="slidenum">
              <a:rPr lang="en-US" smtClean="0"/>
              <a:t>5</a:t>
            </a:fld>
            <a:endParaRPr lang="en-US"/>
          </a:p>
        </p:txBody>
      </p:sp>
    </p:spTree>
    <p:extLst>
      <p:ext uri="{BB962C8B-B14F-4D97-AF65-F5344CB8AC3E}">
        <p14:creationId xmlns:p14="http://schemas.microsoft.com/office/powerpoint/2010/main" val="375915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disoriented</a:t>
            </a:r>
          </a:p>
        </p:txBody>
      </p:sp>
      <p:sp>
        <p:nvSpPr>
          <p:cNvPr id="4" name="Slide Number Placeholder 3"/>
          <p:cNvSpPr>
            <a:spLocks noGrp="1"/>
          </p:cNvSpPr>
          <p:nvPr>
            <p:ph type="sldNum" sz="quarter" idx="10"/>
          </p:nvPr>
        </p:nvSpPr>
        <p:spPr/>
        <p:txBody>
          <a:bodyPr/>
          <a:lstStyle/>
          <a:p>
            <a:fld id="{5C50DE50-33AD-ED4B-A3DC-304522497C8B}" type="slidenum">
              <a:rPr lang="en-US" smtClean="0"/>
              <a:t>6</a:t>
            </a:fld>
            <a:endParaRPr lang="en-US"/>
          </a:p>
        </p:txBody>
      </p:sp>
    </p:spTree>
    <p:extLst>
      <p:ext uri="{BB962C8B-B14F-4D97-AF65-F5344CB8AC3E}">
        <p14:creationId xmlns:p14="http://schemas.microsoft.com/office/powerpoint/2010/main" val="1691783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dozens of community meetings over 10 years. </a:t>
            </a:r>
          </a:p>
          <a:p>
            <a:r>
              <a:rPr lang="en-US" baseline="0" dirty="0"/>
              <a:t>Community design charrettes involving hundreds of local residents in multiple languages.</a:t>
            </a:r>
          </a:p>
          <a:p>
            <a:r>
              <a:rPr lang="en-US" baseline="0" dirty="0"/>
              <a:t>Written surveys from more than 1,000 respondents.</a:t>
            </a:r>
          </a:p>
          <a:p>
            <a:endParaRPr lang="en-US" baseline="0" dirty="0"/>
          </a:p>
          <a:p>
            <a:r>
              <a:rPr lang="en-US" baseline="0" dirty="0"/>
              <a:t>Worked with Dr. Elnora Webb and Marco Menendez from Laney</a:t>
            </a:r>
            <a:endParaRPr lang="en-US" dirty="0"/>
          </a:p>
        </p:txBody>
      </p:sp>
      <p:sp>
        <p:nvSpPr>
          <p:cNvPr id="4" name="Slide Number Placeholder 3"/>
          <p:cNvSpPr>
            <a:spLocks noGrp="1"/>
          </p:cNvSpPr>
          <p:nvPr>
            <p:ph type="sldNum" sz="quarter" idx="10"/>
          </p:nvPr>
        </p:nvSpPr>
        <p:spPr/>
        <p:txBody>
          <a:bodyPr/>
          <a:lstStyle/>
          <a:p>
            <a:fld id="{5C50DE50-33AD-ED4B-A3DC-304522497C8B}" type="slidenum">
              <a:rPr lang="en-US" smtClean="0"/>
              <a:t>7</a:t>
            </a:fld>
            <a:endParaRPr lang="en-US"/>
          </a:p>
        </p:txBody>
      </p:sp>
    </p:spTree>
    <p:extLst>
      <p:ext uri="{BB962C8B-B14F-4D97-AF65-F5344CB8AC3E}">
        <p14:creationId xmlns:p14="http://schemas.microsoft.com/office/powerpoint/2010/main" val="331936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50DE50-33AD-ED4B-A3DC-304522497C8B}" type="slidenum">
              <a:rPr lang="en-US" smtClean="0"/>
              <a:t>8</a:t>
            </a:fld>
            <a:endParaRPr lang="en-US"/>
          </a:p>
        </p:txBody>
      </p:sp>
    </p:spTree>
    <p:extLst>
      <p:ext uri="{BB962C8B-B14F-4D97-AF65-F5344CB8AC3E}">
        <p14:creationId xmlns:p14="http://schemas.microsoft.com/office/powerpoint/2010/main" val="3091947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helped draft this letter to BART,</a:t>
            </a:r>
            <a:r>
              <a:rPr lang="en-US" baseline="0" dirty="0"/>
              <a:t> primarily with input from Chinatown Coalition.</a:t>
            </a:r>
            <a:endParaRPr lang="en-US" dirty="0"/>
          </a:p>
        </p:txBody>
      </p:sp>
      <p:sp>
        <p:nvSpPr>
          <p:cNvPr id="4" name="Slide Number Placeholder 3"/>
          <p:cNvSpPr>
            <a:spLocks noGrp="1"/>
          </p:cNvSpPr>
          <p:nvPr>
            <p:ph type="sldNum" sz="quarter" idx="10"/>
          </p:nvPr>
        </p:nvSpPr>
        <p:spPr/>
        <p:txBody>
          <a:bodyPr/>
          <a:lstStyle/>
          <a:p>
            <a:fld id="{5C50DE50-33AD-ED4B-A3DC-304522497C8B}" type="slidenum">
              <a:rPr lang="en-US" smtClean="0"/>
              <a:t>9</a:t>
            </a:fld>
            <a:endParaRPr lang="en-US"/>
          </a:p>
        </p:txBody>
      </p:sp>
    </p:spTree>
    <p:extLst>
      <p:ext uri="{BB962C8B-B14F-4D97-AF65-F5344CB8AC3E}">
        <p14:creationId xmlns:p14="http://schemas.microsoft.com/office/powerpoint/2010/main" val="213951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I’ve been asked by a couple of people why we chose to partner with </a:t>
            </a:r>
            <a:r>
              <a:rPr lang="en-US" sz="1200" kern="1200" dirty="0" err="1">
                <a:solidFill>
                  <a:schemeClr val="tx1"/>
                </a:solidFill>
                <a:effectLst/>
                <a:latin typeface="+mn-lt"/>
                <a:ea typeface="+mn-ea"/>
                <a:cs typeface="+mn-cs"/>
              </a:rPr>
              <a:t>Strada</a:t>
            </a:r>
            <a:r>
              <a:rPr lang="en-US" sz="1200" kern="1200" dirty="0">
                <a:solidFill>
                  <a:schemeClr val="tx1"/>
                </a:solidFill>
                <a:effectLst/>
                <a:latin typeface="+mn-lt"/>
                <a:ea typeface="+mn-ea"/>
                <a:cs typeface="+mn-cs"/>
              </a:rPr>
              <a:t>.  Here’s why</a:t>
            </a:r>
            <a:r>
              <a:rPr lang="en-US" sz="1200" kern="1200" baseline="0" dirty="0">
                <a:solidFill>
                  <a:schemeClr val="tx1"/>
                </a:solidFill>
                <a:effectLst/>
                <a:latin typeface="+mn-lt"/>
                <a:ea typeface="+mn-ea"/>
                <a:cs typeface="+mn-cs"/>
              </a:rPr>
              <a:t> we chose </a:t>
            </a:r>
            <a:r>
              <a:rPr lang="en-US" sz="1200" kern="1200" baseline="0" dirty="0" err="1">
                <a:solidFill>
                  <a:schemeClr val="tx1"/>
                </a:solidFill>
                <a:effectLst/>
                <a:latin typeface="+mn-lt"/>
                <a:ea typeface="+mn-ea"/>
                <a:cs typeface="+mn-cs"/>
              </a:rPr>
              <a:t>Strada</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We interviewed a number market rate developers before choosing </a:t>
            </a:r>
            <a:r>
              <a:rPr lang="en-US" sz="1200" kern="1200" dirty="0" err="1">
                <a:solidFill>
                  <a:schemeClr val="tx1"/>
                </a:solidFill>
                <a:effectLst/>
                <a:latin typeface="+mn-lt"/>
                <a:ea typeface="+mn-ea"/>
                <a:cs typeface="+mn-cs"/>
              </a:rPr>
              <a:t>Strada</a:t>
            </a:r>
            <a:r>
              <a:rPr lang="en-US" sz="1200" kern="1200" dirty="0">
                <a:solidFill>
                  <a:schemeClr val="tx1"/>
                </a:solidFill>
                <a:effectLst/>
                <a:latin typeface="+mn-lt"/>
                <a:ea typeface="+mn-ea"/>
                <a:cs typeface="+mn-cs"/>
              </a:rPr>
              <a:t>, and felt they were the best fit.</a:t>
            </a:r>
          </a:p>
          <a:p>
            <a:pPr lvl="0"/>
            <a:r>
              <a:rPr lang="en-US" sz="1200" kern="1200" dirty="0">
                <a:solidFill>
                  <a:schemeClr val="tx1"/>
                </a:solidFill>
                <a:effectLst/>
                <a:latin typeface="+mn-lt"/>
                <a:ea typeface="+mn-ea"/>
                <a:cs typeface="+mn-cs"/>
              </a:rPr>
              <a:t>- We’re very excited by the philosophical alignment between </a:t>
            </a:r>
            <a:r>
              <a:rPr lang="en-US" sz="1200" kern="1200" dirty="0" err="1">
                <a:solidFill>
                  <a:schemeClr val="tx1"/>
                </a:solidFill>
                <a:effectLst/>
                <a:latin typeface="+mn-lt"/>
                <a:ea typeface="+mn-ea"/>
                <a:cs typeface="+mn-cs"/>
              </a:rPr>
              <a:t>Strada</a:t>
            </a:r>
            <a:r>
              <a:rPr lang="en-US" sz="1200" kern="1200" dirty="0">
                <a:solidFill>
                  <a:schemeClr val="tx1"/>
                </a:solidFill>
                <a:effectLst/>
                <a:latin typeface="+mn-lt"/>
                <a:ea typeface="+mn-ea"/>
                <a:cs typeface="+mn-cs"/>
              </a:rPr>
              <a:t> and EBALDC and our similar approach to development, even though we’re developing for different segments of the market.</a:t>
            </a:r>
          </a:p>
          <a:p>
            <a:pPr lvl="0"/>
            <a:r>
              <a:rPr lang="en-US" sz="1200" kern="1200" dirty="0" err="1">
                <a:solidFill>
                  <a:schemeClr val="tx1"/>
                </a:solidFill>
                <a:effectLst/>
                <a:latin typeface="+mn-lt"/>
                <a:ea typeface="+mn-ea"/>
                <a:cs typeface="+mn-cs"/>
              </a:rPr>
              <a:t>Strada</a:t>
            </a:r>
            <a:r>
              <a:rPr lang="en-US" sz="1200" kern="1200" dirty="0">
                <a:solidFill>
                  <a:schemeClr val="tx1"/>
                </a:solidFill>
                <a:effectLst/>
                <a:latin typeface="+mn-lt"/>
                <a:ea typeface="+mn-ea"/>
                <a:cs typeface="+mn-cs"/>
              </a:rPr>
              <a:t> and EBALDC both understood that the way to create value at this site that can be broadly shared with the Oakland community is to invest in the public realm, and improve the areas outside of the buildings themselves.  This “outside in” approach fits EBALDC’s belief that while we need to build affordable housing, we need to do it in the context of creating healthier and more holistic neighborhoods</a:t>
            </a:r>
          </a:p>
          <a:p>
            <a:pPr lvl="0"/>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Strada</a:t>
            </a:r>
            <a:r>
              <a:rPr lang="en-US" sz="1200" kern="1200" dirty="0">
                <a:solidFill>
                  <a:schemeClr val="tx1"/>
                </a:solidFill>
                <a:effectLst/>
                <a:latin typeface="+mn-lt"/>
                <a:ea typeface="+mn-ea"/>
                <a:cs typeface="+mn-cs"/>
              </a:rPr>
              <a:t> was a partner in creating a development program that would offer BART a high level of density, while adhering to the existing zoning limits, and providing a robust community benefits package that met or exceeded the Chinatown Coalition’s request to BART.</a:t>
            </a:r>
          </a:p>
          <a:p>
            <a:pPr marL="171450" lvl="0" indent="-171450">
              <a:buFontTx/>
              <a:buChar char="-"/>
            </a:pPr>
            <a:r>
              <a:rPr lang="en-US" sz="1200" kern="1200" dirty="0" err="1">
                <a:solidFill>
                  <a:schemeClr val="tx1"/>
                </a:solidFill>
                <a:effectLst/>
                <a:latin typeface="+mn-lt"/>
                <a:ea typeface="+mn-ea"/>
                <a:cs typeface="+mn-cs"/>
              </a:rPr>
              <a:t>Strada</a:t>
            </a:r>
            <a:r>
              <a:rPr lang="en-US" sz="1200" kern="1200" dirty="0">
                <a:solidFill>
                  <a:schemeClr val="tx1"/>
                </a:solidFill>
                <a:effectLst/>
                <a:latin typeface="+mn-lt"/>
                <a:ea typeface="+mn-ea"/>
                <a:cs typeface="+mn-cs"/>
              </a:rPr>
              <a:t> sees the existing neighborhood as valuable, and not something that the new development has to replace.  Rather the purpose of our new development is to stabilize and reveal the character of the place, and to connect new riders to the areas surrounding the BART station (core commercial Chinatown, Jack London Square, Laney, Eastlake, OMCA, OUSD, Alameda County offices, and Lake Merritt)</a:t>
            </a:r>
          </a:p>
          <a:p>
            <a:pPr marL="171450" lvl="0" indent="-171450">
              <a:buFontTx/>
              <a:buChar char="-"/>
            </a:pPr>
            <a:endParaRPr lang="en-US" sz="1200" kern="1200" dirty="0">
              <a:solidFill>
                <a:schemeClr val="tx1"/>
              </a:solidFill>
              <a:effectLst/>
              <a:latin typeface="+mn-lt"/>
              <a:ea typeface="+mn-ea"/>
              <a:cs typeface="+mn-cs"/>
            </a:endParaRPr>
          </a:p>
          <a:p>
            <a:pPr marL="0" lvl="0" indent="0">
              <a:buFontTx/>
              <a:buNone/>
            </a:pPr>
            <a:r>
              <a:rPr lang="en-US" sz="1200" kern="1200" dirty="0">
                <a:solidFill>
                  <a:schemeClr val="tx1"/>
                </a:solidFill>
                <a:effectLst/>
                <a:latin typeface="+mn-lt"/>
                <a:ea typeface="+mn-ea"/>
                <a:cs typeface="+mn-cs"/>
              </a:rPr>
              <a:t>ALSO EXCITED TO PARTNER WITH BART, staff have been really open to partnering with us on what we know will be a long marriage</a:t>
            </a:r>
            <a:r>
              <a:rPr lang="en-US" sz="1200" kern="1200" baseline="0" dirty="0">
                <a:solidFill>
                  <a:schemeClr val="tx1"/>
                </a:solidFill>
                <a:effectLst/>
                <a:latin typeface="+mn-lt"/>
                <a:ea typeface="+mn-ea"/>
                <a:cs typeface="+mn-cs"/>
              </a:rPr>
              <a:t> that will require buying into our team’s vision of </a:t>
            </a:r>
            <a:r>
              <a:rPr lang="en-US" sz="1200" kern="1200" baseline="0" dirty="0" err="1">
                <a:solidFill>
                  <a:schemeClr val="tx1"/>
                </a:solidFill>
                <a:effectLst/>
                <a:latin typeface="+mn-lt"/>
                <a:ea typeface="+mn-ea"/>
                <a:cs typeface="+mn-cs"/>
              </a:rPr>
              <a:t>placemaking</a:t>
            </a:r>
            <a:r>
              <a:rPr lang="en-US" sz="1200" kern="1200" baseline="0" dirty="0">
                <a:solidFill>
                  <a:schemeClr val="tx1"/>
                </a:solidFill>
                <a:effectLst/>
                <a:latin typeface="+mn-lt"/>
                <a:ea typeface="+mn-ea"/>
                <a:cs typeface="+mn-cs"/>
              </a:rPr>
              <a:t> and partnership to go after non-traditional sources of financing that will support our programmatic goals.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C50DE50-33AD-ED4B-A3DC-304522497C8B}" type="slidenum">
              <a:rPr lang="en-US" smtClean="0"/>
              <a:t>10</a:t>
            </a:fld>
            <a:endParaRPr lang="en-US"/>
          </a:p>
        </p:txBody>
      </p:sp>
    </p:spTree>
    <p:extLst>
      <p:ext uri="{BB962C8B-B14F-4D97-AF65-F5344CB8AC3E}">
        <p14:creationId xmlns:p14="http://schemas.microsoft.com/office/powerpoint/2010/main" val="106592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the concepts we’ve proposed to BART. We generally think this proposal is feasible but the exact square footages and number of units are being refined. This isn’t 100% fully baked/final yet.</a:t>
            </a:r>
            <a:endParaRPr lang="en-US" dirty="0"/>
          </a:p>
        </p:txBody>
      </p:sp>
      <p:sp>
        <p:nvSpPr>
          <p:cNvPr id="4" name="Slide Number Placeholder 3"/>
          <p:cNvSpPr>
            <a:spLocks noGrp="1"/>
          </p:cNvSpPr>
          <p:nvPr>
            <p:ph type="sldNum" sz="quarter" idx="10"/>
          </p:nvPr>
        </p:nvSpPr>
        <p:spPr/>
        <p:txBody>
          <a:bodyPr/>
          <a:lstStyle/>
          <a:p>
            <a:fld id="{5C50DE50-33AD-ED4B-A3DC-304522497C8B}" type="slidenum">
              <a:rPr lang="en-US" smtClean="0"/>
              <a:t>12</a:t>
            </a:fld>
            <a:endParaRPr lang="en-US"/>
          </a:p>
        </p:txBody>
      </p:sp>
    </p:spTree>
    <p:extLst>
      <p:ext uri="{BB962C8B-B14F-4D97-AF65-F5344CB8AC3E}">
        <p14:creationId xmlns:p14="http://schemas.microsoft.com/office/powerpoint/2010/main" val="2389711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EBALDC_PP_bkgd1a.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userDrawn="1"/>
        </p:nvSpPr>
        <p:spPr>
          <a:xfrm>
            <a:off x="4473576" y="1259951"/>
            <a:ext cx="4210050" cy="4456002"/>
          </a:xfrm>
          <a:prstGeom prst="rect">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4747902" y="1512878"/>
            <a:ext cx="3661408" cy="1737238"/>
          </a:xfrm>
          <a:prstGeom prst="rect">
            <a:avLst/>
          </a:prstGeom>
        </p:spPr>
        <p:txBody>
          <a:bodyPr vert="horz"/>
          <a:lstStyle>
            <a:lvl1pPr marL="0" indent="0" algn="r">
              <a:lnSpc>
                <a:spcPct val="90000"/>
              </a:lnSpc>
              <a:buNone/>
              <a:defRPr sz="3200" b="0" i="0" baseline="0">
                <a:solidFill>
                  <a:schemeClr val="bg1"/>
                </a:solidFill>
                <a:latin typeface="Klinic Slab Medium"/>
                <a:cs typeface="Klinic Slab Medium"/>
              </a:defRPr>
            </a:lvl1pPr>
          </a:lstStyle>
          <a:p>
            <a:pPr lvl="0"/>
            <a:r>
              <a:rPr lang="en-US" dirty="0"/>
              <a:t>Type Title of Presentation </a:t>
            </a:r>
            <a:br>
              <a:rPr lang="en-US" dirty="0"/>
            </a:br>
            <a:r>
              <a:rPr lang="en-US" dirty="0"/>
              <a:t>Right Here</a:t>
            </a:r>
          </a:p>
        </p:txBody>
      </p:sp>
      <p:sp>
        <p:nvSpPr>
          <p:cNvPr id="10" name="Text Placeholder 5"/>
          <p:cNvSpPr>
            <a:spLocks noGrp="1"/>
          </p:cNvSpPr>
          <p:nvPr>
            <p:ph type="body" sz="quarter" idx="11" hasCustomPrompt="1"/>
          </p:nvPr>
        </p:nvSpPr>
        <p:spPr>
          <a:xfrm>
            <a:off x="4747902" y="3355956"/>
            <a:ext cx="3661408" cy="639448"/>
          </a:xfrm>
          <a:prstGeom prst="rect">
            <a:avLst/>
          </a:prstGeom>
        </p:spPr>
        <p:txBody>
          <a:bodyPr vert="horz"/>
          <a:lstStyle>
            <a:lvl1pPr marL="0" indent="0" algn="r">
              <a:lnSpc>
                <a:spcPct val="90000"/>
              </a:lnSpc>
              <a:buNone/>
              <a:defRPr sz="2000" b="0" i="0" baseline="0">
                <a:solidFill>
                  <a:schemeClr val="bg1"/>
                </a:solidFill>
                <a:latin typeface="+mn-lt"/>
                <a:cs typeface="Klinic Slab Medium"/>
              </a:defRPr>
            </a:lvl1pPr>
          </a:lstStyle>
          <a:p>
            <a:pPr lvl="0"/>
            <a:r>
              <a:rPr lang="en-US" dirty="0"/>
              <a:t>Type Subtitle Here</a:t>
            </a:r>
          </a:p>
        </p:txBody>
      </p:sp>
      <p:sp>
        <p:nvSpPr>
          <p:cNvPr id="8" name="Text Placeholder 7"/>
          <p:cNvSpPr>
            <a:spLocks noGrp="1"/>
          </p:cNvSpPr>
          <p:nvPr>
            <p:ph type="body" sz="quarter" idx="12" hasCustomPrompt="1"/>
          </p:nvPr>
        </p:nvSpPr>
        <p:spPr>
          <a:xfrm>
            <a:off x="4622800" y="5847938"/>
            <a:ext cx="3786509" cy="330381"/>
          </a:xfrm>
          <a:prstGeom prst="rect">
            <a:avLst/>
          </a:prstGeom>
        </p:spPr>
        <p:txBody>
          <a:bodyPr vert="horz"/>
          <a:lstStyle>
            <a:lvl1pPr marL="0" indent="0" algn="r">
              <a:buFontTx/>
              <a:buNone/>
              <a:defRPr sz="1800" b="0" i="0" baseline="0">
                <a:solidFill>
                  <a:schemeClr val="accent6"/>
                </a:solidFill>
                <a:latin typeface="Calibri Light"/>
                <a:cs typeface="Calibri Light"/>
              </a:defRPr>
            </a:lvl1pPr>
            <a:lvl3pPr marL="914400" indent="0">
              <a:buNone/>
              <a:defRPr/>
            </a:lvl3pPr>
          </a:lstStyle>
          <a:p>
            <a:pPr lvl="0"/>
            <a:r>
              <a:rPr lang="en-US" dirty="0"/>
              <a:t>Name of Presenter</a:t>
            </a:r>
          </a:p>
        </p:txBody>
      </p:sp>
      <p:sp>
        <p:nvSpPr>
          <p:cNvPr id="14" name="Text Placeholder 7"/>
          <p:cNvSpPr>
            <a:spLocks noGrp="1"/>
          </p:cNvSpPr>
          <p:nvPr>
            <p:ph type="body" sz="quarter" idx="13" hasCustomPrompt="1"/>
          </p:nvPr>
        </p:nvSpPr>
        <p:spPr>
          <a:xfrm>
            <a:off x="4622800" y="6112741"/>
            <a:ext cx="3786509" cy="237563"/>
          </a:xfrm>
          <a:prstGeom prst="rect">
            <a:avLst/>
          </a:prstGeom>
        </p:spPr>
        <p:txBody>
          <a:bodyPr vert="horz"/>
          <a:lstStyle>
            <a:lvl1pPr marL="0" indent="0" algn="r">
              <a:buFontTx/>
              <a:buNone/>
              <a:defRPr sz="1200" b="0" i="0" baseline="0">
                <a:solidFill>
                  <a:schemeClr val="accent6"/>
                </a:solidFill>
                <a:latin typeface="Calibri Light"/>
                <a:cs typeface="Calibri Light"/>
              </a:defRPr>
            </a:lvl1pPr>
            <a:lvl3pPr marL="914400" indent="0">
              <a:buNone/>
              <a:defRPr/>
            </a:lvl3pPr>
          </a:lstStyle>
          <a:p>
            <a:pPr lvl="0"/>
            <a:r>
              <a:rPr lang="en-US" dirty="0"/>
              <a:t>Date of Presentation</a:t>
            </a:r>
          </a:p>
        </p:txBody>
      </p:sp>
    </p:spTree>
    <p:extLst>
      <p:ext uri="{BB962C8B-B14F-4D97-AF65-F5344CB8AC3E}">
        <p14:creationId xmlns:p14="http://schemas.microsoft.com/office/powerpoint/2010/main" val="1320299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2" name="Picture 1" descr="EBALDC_PP_bkgd2a.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userDrawn="1"/>
        </p:nvSpPr>
        <p:spPr>
          <a:xfrm>
            <a:off x="4131686" y="1270112"/>
            <a:ext cx="5039051" cy="3124906"/>
          </a:xfrm>
          <a:prstGeom prst="rect">
            <a:avLst/>
          </a:prstGeom>
          <a:solidFill>
            <a:schemeClr val="accent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4622800" y="1512878"/>
            <a:ext cx="3955235" cy="1106623"/>
          </a:xfrm>
          <a:prstGeom prst="rect">
            <a:avLst/>
          </a:prstGeom>
        </p:spPr>
        <p:txBody>
          <a:bodyPr vert="horz"/>
          <a:lstStyle>
            <a:lvl1pPr marL="0" indent="0" algn="r">
              <a:lnSpc>
                <a:spcPct val="90000"/>
              </a:lnSpc>
              <a:buNone/>
              <a:defRPr sz="3200" b="0" i="0" baseline="0">
                <a:solidFill>
                  <a:schemeClr val="bg1"/>
                </a:solidFill>
                <a:latin typeface="Klinic Slab Medium"/>
                <a:cs typeface="Klinic Slab Medium"/>
              </a:defRPr>
            </a:lvl1pPr>
          </a:lstStyle>
          <a:p>
            <a:pPr lvl="0"/>
            <a:r>
              <a:rPr lang="en-US" dirty="0"/>
              <a:t>Section Divider </a:t>
            </a:r>
            <a:br>
              <a:rPr lang="en-US" dirty="0"/>
            </a:br>
            <a:r>
              <a:rPr lang="en-US" dirty="0"/>
              <a:t>Title Here</a:t>
            </a:r>
          </a:p>
        </p:txBody>
      </p:sp>
      <p:sp>
        <p:nvSpPr>
          <p:cNvPr id="7" name="Text Placeholder 5"/>
          <p:cNvSpPr>
            <a:spLocks noGrp="1"/>
          </p:cNvSpPr>
          <p:nvPr>
            <p:ph type="body" sz="quarter" idx="11" hasCustomPrompt="1"/>
          </p:nvPr>
        </p:nvSpPr>
        <p:spPr>
          <a:xfrm>
            <a:off x="4622800" y="2727219"/>
            <a:ext cx="3955235" cy="522898"/>
          </a:xfrm>
          <a:prstGeom prst="rect">
            <a:avLst/>
          </a:prstGeom>
        </p:spPr>
        <p:txBody>
          <a:bodyPr vert="horz"/>
          <a:lstStyle>
            <a:lvl1pPr marL="0" indent="0" algn="r">
              <a:lnSpc>
                <a:spcPct val="90000"/>
              </a:lnSpc>
              <a:buNone/>
              <a:defRPr sz="2000" b="0" i="0" baseline="0">
                <a:solidFill>
                  <a:schemeClr val="bg1"/>
                </a:solidFill>
                <a:latin typeface="+mn-lt"/>
                <a:cs typeface="Klinic Slab Medium"/>
              </a:defRPr>
            </a:lvl1pPr>
          </a:lstStyle>
          <a:p>
            <a:pPr lvl="0"/>
            <a:r>
              <a:rPr lang="en-US" dirty="0"/>
              <a:t>Type Subtitle Here</a:t>
            </a:r>
          </a:p>
        </p:txBody>
      </p:sp>
    </p:spTree>
    <p:extLst>
      <p:ext uri="{BB962C8B-B14F-4D97-AF65-F5344CB8AC3E}">
        <p14:creationId xmlns:p14="http://schemas.microsoft.com/office/powerpoint/2010/main" val="1535232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ypical Slide 1">
    <p:spTree>
      <p:nvGrpSpPr>
        <p:cNvPr id="1" name=""/>
        <p:cNvGrpSpPr/>
        <p:nvPr/>
      </p:nvGrpSpPr>
      <p:grpSpPr>
        <a:xfrm>
          <a:off x="0" y="0"/>
          <a:ext cx="0" cy="0"/>
          <a:chOff x="0" y="0"/>
          <a:chExt cx="0" cy="0"/>
        </a:xfrm>
      </p:grpSpPr>
      <p:cxnSp>
        <p:nvCxnSpPr>
          <p:cNvPr id="6" name="Straight Connector 5"/>
          <p:cNvCxnSpPr/>
          <p:nvPr userDrawn="1"/>
        </p:nvCxnSpPr>
        <p:spPr>
          <a:xfrm>
            <a:off x="457200" y="912813"/>
            <a:ext cx="8226425" cy="0"/>
          </a:xfrm>
          <a:prstGeom prst="line">
            <a:avLst/>
          </a:prstGeom>
          <a:ln w="38100" cmpd="sng">
            <a:solidFill>
              <a:schemeClr val="accent2"/>
            </a:solidFill>
          </a:ln>
        </p:spPr>
        <p:style>
          <a:lnRef idx="1">
            <a:schemeClr val="accent2"/>
          </a:lnRef>
          <a:fillRef idx="0">
            <a:schemeClr val="accent2"/>
          </a:fillRef>
          <a:effectRef idx="0">
            <a:schemeClr val="accent2"/>
          </a:effectRef>
          <a:fontRef idx="minor">
            <a:schemeClr val="tx1"/>
          </a:fontRef>
        </p:style>
      </p:cxnSp>
      <p:sp>
        <p:nvSpPr>
          <p:cNvPr id="7" name="Title 1"/>
          <p:cNvSpPr>
            <a:spLocks noGrp="1"/>
          </p:cNvSpPr>
          <p:nvPr>
            <p:ph type="title" hasCustomPrompt="1"/>
          </p:nvPr>
        </p:nvSpPr>
        <p:spPr>
          <a:xfrm>
            <a:off x="380226" y="232913"/>
            <a:ext cx="8309746" cy="582560"/>
          </a:xfrm>
          <a:prstGeom prst="rect">
            <a:avLst/>
          </a:prstGeom>
        </p:spPr>
        <p:txBody>
          <a:bodyPr vert="horz"/>
          <a:lstStyle>
            <a:lvl1pPr algn="l">
              <a:defRPr sz="3200" b="0" i="0">
                <a:solidFill>
                  <a:schemeClr val="accent2"/>
                </a:solidFill>
                <a:latin typeface="Klinic Slab Medium"/>
                <a:cs typeface="Klinic Slab Medium"/>
              </a:defRPr>
            </a:lvl1pPr>
          </a:lstStyle>
          <a:p>
            <a:r>
              <a:rPr lang="en-US" dirty="0"/>
              <a:t>Placeholder Title</a:t>
            </a:r>
          </a:p>
        </p:txBody>
      </p:sp>
      <p:sp>
        <p:nvSpPr>
          <p:cNvPr id="23" name="Text Placeholder 22"/>
          <p:cNvSpPr>
            <a:spLocks noGrp="1"/>
          </p:cNvSpPr>
          <p:nvPr>
            <p:ph type="body" sz="quarter" idx="12" hasCustomPrompt="1"/>
          </p:nvPr>
        </p:nvSpPr>
        <p:spPr>
          <a:xfrm>
            <a:off x="380226" y="1321426"/>
            <a:ext cx="8287524" cy="435965"/>
          </a:xfrm>
          <a:prstGeom prst="rect">
            <a:avLst/>
          </a:prstGeom>
        </p:spPr>
        <p:txBody>
          <a:bodyPr vert="horz"/>
          <a:lstStyle>
            <a:lvl1pPr marL="0" indent="0">
              <a:buFontTx/>
              <a:buNone/>
              <a:defRPr sz="2400" b="0" i="0">
                <a:solidFill>
                  <a:schemeClr val="accent2"/>
                </a:solidFill>
                <a:latin typeface="Klinic Slab Medium"/>
                <a:cs typeface="Klinic Slab Medium"/>
              </a:defRPr>
            </a:lvl1pPr>
            <a:lvl2pPr marL="457200" indent="0">
              <a:buNone/>
              <a:defRPr/>
            </a:lvl2pPr>
          </a:lstStyle>
          <a:p>
            <a:pPr lvl="0"/>
            <a:r>
              <a:rPr lang="en-US" dirty="0"/>
              <a:t>Placeholder Subhead</a:t>
            </a:r>
          </a:p>
        </p:txBody>
      </p:sp>
      <p:sp>
        <p:nvSpPr>
          <p:cNvPr id="26" name="Text Placeholder 25"/>
          <p:cNvSpPr>
            <a:spLocks noGrp="1"/>
          </p:cNvSpPr>
          <p:nvPr>
            <p:ph type="body" sz="quarter" idx="13" hasCustomPrompt="1"/>
          </p:nvPr>
        </p:nvSpPr>
        <p:spPr>
          <a:xfrm>
            <a:off x="380226" y="1733619"/>
            <a:ext cx="8293871" cy="860056"/>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1600" b="0" i="0">
                <a:solidFill>
                  <a:schemeClr val="accent6"/>
                </a:solidFill>
                <a:latin typeface="+mn-lt"/>
                <a:cs typeface="Klinic Slab Medium"/>
              </a:defRPr>
            </a:lvl1pPr>
            <a:lvl2pPr marL="457200" indent="0">
              <a:buFontTx/>
              <a:buNone/>
              <a:defRPr/>
            </a:lvl2pPr>
            <a:lvl3pPr marL="914400" indent="0">
              <a:buFontTx/>
              <a:buNone/>
              <a:defRPr/>
            </a:lvl3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a:t>Placeholder body copy. </a:t>
            </a:r>
            <a:r>
              <a:rPr lang="en-US" sz="1600" dirty="0" err="1">
                <a:solidFill>
                  <a:schemeClr val="accent6"/>
                </a:solidFill>
              </a:rPr>
              <a:t>Lorem</a:t>
            </a:r>
            <a:r>
              <a:rPr lang="en-US" sz="1600" dirty="0">
                <a:solidFill>
                  <a:schemeClr val="accent6"/>
                </a:solidFill>
              </a:rPr>
              <a:t> </a:t>
            </a:r>
            <a:r>
              <a:rPr lang="en-US" sz="1600" dirty="0" err="1">
                <a:solidFill>
                  <a:schemeClr val="accent6"/>
                </a:solidFill>
              </a:rPr>
              <a:t>ipsum</a:t>
            </a:r>
            <a:r>
              <a:rPr lang="en-US" sz="1600" dirty="0">
                <a:solidFill>
                  <a:schemeClr val="accent6"/>
                </a:solidFill>
              </a:rPr>
              <a:t> dolor sit </a:t>
            </a:r>
            <a:r>
              <a:rPr lang="en-US" sz="1600" dirty="0" err="1">
                <a:solidFill>
                  <a:schemeClr val="accent6"/>
                </a:solidFill>
              </a:rPr>
              <a:t>amet</a:t>
            </a:r>
            <a:r>
              <a:rPr lang="en-US" sz="1600" dirty="0">
                <a:solidFill>
                  <a:schemeClr val="accent6"/>
                </a:solidFill>
              </a:rPr>
              <a:t>, </a:t>
            </a:r>
            <a:r>
              <a:rPr lang="en-US" sz="1600" dirty="0" err="1">
                <a:solidFill>
                  <a:schemeClr val="accent6"/>
                </a:solidFill>
              </a:rPr>
              <a:t>omnium</a:t>
            </a:r>
            <a:r>
              <a:rPr lang="en-US" sz="1600" dirty="0">
                <a:solidFill>
                  <a:schemeClr val="accent6"/>
                </a:solidFill>
              </a:rPr>
              <a:t> </a:t>
            </a:r>
            <a:r>
              <a:rPr lang="en-US" sz="1600" dirty="0" err="1">
                <a:solidFill>
                  <a:schemeClr val="accent6"/>
                </a:solidFill>
              </a:rPr>
              <a:t>nostrud</a:t>
            </a:r>
            <a:r>
              <a:rPr lang="en-US" sz="1600" dirty="0">
                <a:solidFill>
                  <a:schemeClr val="accent6"/>
                </a:solidFill>
              </a:rPr>
              <a:t> no per. </a:t>
            </a:r>
            <a:r>
              <a:rPr lang="en-US" sz="1600" dirty="0" err="1">
                <a:solidFill>
                  <a:schemeClr val="accent6"/>
                </a:solidFill>
              </a:rPr>
              <a:t>Ut</a:t>
            </a:r>
            <a:r>
              <a:rPr lang="en-US" sz="1600" dirty="0">
                <a:solidFill>
                  <a:schemeClr val="accent6"/>
                </a:solidFill>
              </a:rPr>
              <a:t> </a:t>
            </a:r>
            <a:r>
              <a:rPr lang="en-US" sz="1600" dirty="0" err="1">
                <a:solidFill>
                  <a:schemeClr val="accent6"/>
                </a:solidFill>
              </a:rPr>
              <a:t>esse</a:t>
            </a:r>
            <a:r>
              <a:rPr lang="en-US" sz="1600" dirty="0">
                <a:solidFill>
                  <a:schemeClr val="accent6"/>
                </a:solidFill>
              </a:rPr>
              <a:t> </a:t>
            </a:r>
            <a:r>
              <a:rPr lang="en-US" sz="1600" dirty="0" err="1">
                <a:solidFill>
                  <a:schemeClr val="accent6"/>
                </a:solidFill>
              </a:rPr>
              <a:t>noluisse</a:t>
            </a:r>
            <a:r>
              <a:rPr lang="en-US" sz="1600" dirty="0">
                <a:solidFill>
                  <a:schemeClr val="accent6"/>
                </a:solidFill>
              </a:rPr>
              <a:t> </a:t>
            </a:r>
            <a:r>
              <a:rPr lang="en-US" sz="1600" dirty="0" err="1">
                <a:solidFill>
                  <a:schemeClr val="accent6"/>
                </a:solidFill>
              </a:rPr>
              <a:t>praesent</a:t>
            </a:r>
            <a:r>
              <a:rPr lang="en-US" sz="1600" dirty="0">
                <a:solidFill>
                  <a:schemeClr val="accent6"/>
                </a:solidFill>
              </a:rPr>
              <a:t> </a:t>
            </a:r>
            <a:r>
              <a:rPr lang="en-US" sz="1600" dirty="0" err="1">
                <a:solidFill>
                  <a:schemeClr val="accent6"/>
                </a:solidFill>
              </a:rPr>
              <a:t>sed</a:t>
            </a:r>
            <a:r>
              <a:rPr lang="en-US" sz="1600" dirty="0">
                <a:solidFill>
                  <a:schemeClr val="accent6"/>
                </a:solidFill>
              </a:rPr>
              <a:t>, </a:t>
            </a:r>
            <a:r>
              <a:rPr lang="en-US" sz="1600" dirty="0" err="1">
                <a:solidFill>
                  <a:schemeClr val="accent6"/>
                </a:solidFill>
              </a:rPr>
              <a:t>te</a:t>
            </a:r>
            <a:r>
              <a:rPr lang="en-US" sz="1600" dirty="0">
                <a:solidFill>
                  <a:schemeClr val="accent6"/>
                </a:solidFill>
              </a:rPr>
              <a:t> </a:t>
            </a:r>
            <a:r>
              <a:rPr lang="en-US" sz="1600" dirty="0" err="1">
                <a:solidFill>
                  <a:schemeClr val="accent6"/>
                </a:solidFill>
              </a:rPr>
              <a:t>novum</a:t>
            </a:r>
            <a:r>
              <a:rPr lang="en-US" sz="1600" dirty="0">
                <a:solidFill>
                  <a:schemeClr val="accent6"/>
                </a:solidFill>
              </a:rPr>
              <a:t> </a:t>
            </a:r>
            <a:r>
              <a:rPr lang="en-US" sz="1600" dirty="0" err="1">
                <a:solidFill>
                  <a:schemeClr val="accent6"/>
                </a:solidFill>
              </a:rPr>
              <a:t>inciderint</a:t>
            </a:r>
            <a:r>
              <a:rPr lang="en-US" sz="1600" dirty="0">
                <a:solidFill>
                  <a:schemeClr val="accent6"/>
                </a:solidFill>
              </a:rPr>
              <a:t> </a:t>
            </a:r>
            <a:r>
              <a:rPr lang="en-US" sz="1600" dirty="0" err="1">
                <a:solidFill>
                  <a:schemeClr val="accent6"/>
                </a:solidFill>
              </a:rPr>
              <a:t>consequuntur</a:t>
            </a:r>
            <a:r>
              <a:rPr lang="en-US" sz="1600" dirty="0">
                <a:solidFill>
                  <a:schemeClr val="accent6"/>
                </a:solidFill>
              </a:rPr>
              <a:t> sea. </a:t>
            </a:r>
          </a:p>
          <a:p>
            <a:pPr lvl="0"/>
            <a:endParaRPr lang="en-US" dirty="0"/>
          </a:p>
        </p:txBody>
      </p:sp>
      <p:sp>
        <p:nvSpPr>
          <p:cNvPr id="11" name="Text Placeholder 10"/>
          <p:cNvSpPr>
            <a:spLocks noGrp="1"/>
          </p:cNvSpPr>
          <p:nvPr>
            <p:ph type="body" sz="quarter" idx="15" hasCustomPrompt="1"/>
          </p:nvPr>
        </p:nvSpPr>
        <p:spPr>
          <a:xfrm>
            <a:off x="380226" y="2560573"/>
            <a:ext cx="8377486" cy="2479983"/>
          </a:xfrm>
          <a:prstGeom prst="rect">
            <a:avLst/>
          </a:prstGeom>
        </p:spPr>
        <p:txBody>
          <a:bodyPr vert="horz" numCol="2" spcCol="91440"/>
          <a:lstStyle>
            <a:lvl1pPr marL="0" marR="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sz="1600">
                <a:solidFill>
                  <a:schemeClr val="accent6"/>
                </a:solidFill>
              </a:defRPr>
            </a:lvl1pPr>
          </a:lstStyle>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endParaRPr lang="en-US" dirty="0"/>
          </a:p>
        </p:txBody>
      </p:sp>
      <p:sp>
        <p:nvSpPr>
          <p:cNvPr id="9" name="Footer Placeholder 2"/>
          <p:cNvSpPr>
            <a:spLocks noGrp="1"/>
          </p:cNvSpPr>
          <p:nvPr>
            <p:ph type="ftr" sz="quarter" idx="3"/>
          </p:nvPr>
        </p:nvSpPr>
        <p:spPr>
          <a:xfrm>
            <a:off x="5469027" y="5955711"/>
            <a:ext cx="2895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Placeholder Presentation Title</a:t>
            </a:r>
          </a:p>
        </p:txBody>
      </p:sp>
      <p:sp>
        <p:nvSpPr>
          <p:cNvPr id="10" name="Slide Number Placeholder 3"/>
          <p:cNvSpPr>
            <a:spLocks noGrp="1"/>
          </p:cNvSpPr>
          <p:nvPr>
            <p:ph type="sldNum" sz="quarter" idx="4"/>
          </p:nvPr>
        </p:nvSpPr>
        <p:spPr>
          <a:xfrm>
            <a:off x="8364627" y="5955711"/>
            <a:ext cx="386318" cy="365125"/>
          </a:xfrm>
          <a:prstGeom prst="rect">
            <a:avLst/>
          </a:prstGeom>
        </p:spPr>
        <p:txBody>
          <a:bodyPr vert="horz" lIns="91440" tIns="45720" rIns="91440" bIns="45720" rtlCol="0" anchor="ctr"/>
          <a:lstStyle>
            <a:lvl1pPr algn="r">
              <a:defRPr sz="1200">
                <a:solidFill>
                  <a:schemeClr val="accent1"/>
                </a:solidFill>
              </a:defRPr>
            </a:lvl1pPr>
          </a:lstStyle>
          <a:p>
            <a:fld id="{1240ED9D-375D-624F-96AC-7479D3D8CA74}" type="slidenum">
              <a:rPr lang="en-US" smtClean="0"/>
              <a:pPr/>
              <a:t>‹#›</a:t>
            </a:fld>
            <a:endParaRPr lang="en-US" dirty="0"/>
          </a:p>
        </p:txBody>
      </p:sp>
    </p:spTree>
    <p:extLst>
      <p:ext uri="{BB962C8B-B14F-4D97-AF65-F5344CB8AC3E}">
        <p14:creationId xmlns:p14="http://schemas.microsoft.com/office/powerpoint/2010/main" val="3620600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pical Slide 2">
    <p:spTree>
      <p:nvGrpSpPr>
        <p:cNvPr id="1" name=""/>
        <p:cNvGrpSpPr/>
        <p:nvPr/>
      </p:nvGrpSpPr>
      <p:grpSpPr>
        <a:xfrm>
          <a:off x="0" y="0"/>
          <a:ext cx="0" cy="0"/>
          <a:chOff x="0" y="0"/>
          <a:chExt cx="0" cy="0"/>
        </a:xfrm>
      </p:grpSpPr>
      <p:cxnSp>
        <p:nvCxnSpPr>
          <p:cNvPr id="6" name="Straight Connector 5"/>
          <p:cNvCxnSpPr/>
          <p:nvPr userDrawn="1"/>
        </p:nvCxnSpPr>
        <p:spPr>
          <a:xfrm>
            <a:off x="457200" y="912813"/>
            <a:ext cx="8226425" cy="0"/>
          </a:xfrm>
          <a:prstGeom prst="line">
            <a:avLst/>
          </a:prstGeom>
          <a:ln w="38100" cmpd="sng">
            <a:solidFill>
              <a:schemeClr val="accent2"/>
            </a:solidFill>
          </a:ln>
        </p:spPr>
        <p:style>
          <a:lnRef idx="1">
            <a:schemeClr val="accent2"/>
          </a:lnRef>
          <a:fillRef idx="0">
            <a:schemeClr val="accent2"/>
          </a:fillRef>
          <a:effectRef idx="0">
            <a:schemeClr val="accent2"/>
          </a:effectRef>
          <a:fontRef idx="minor">
            <a:schemeClr val="tx1"/>
          </a:fontRef>
        </p:style>
      </p:cxnSp>
      <p:sp>
        <p:nvSpPr>
          <p:cNvPr id="7" name="Title 1"/>
          <p:cNvSpPr>
            <a:spLocks noGrp="1"/>
          </p:cNvSpPr>
          <p:nvPr>
            <p:ph type="title" hasCustomPrompt="1"/>
          </p:nvPr>
        </p:nvSpPr>
        <p:spPr>
          <a:xfrm>
            <a:off x="380226" y="232913"/>
            <a:ext cx="8309746" cy="582560"/>
          </a:xfrm>
          <a:prstGeom prst="rect">
            <a:avLst/>
          </a:prstGeom>
        </p:spPr>
        <p:txBody>
          <a:bodyPr vert="horz"/>
          <a:lstStyle>
            <a:lvl1pPr algn="l">
              <a:defRPr sz="3200" b="0" i="0">
                <a:solidFill>
                  <a:schemeClr val="accent2"/>
                </a:solidFill>
                <a:latin typeface="Klinic Slab Medium"/>
                <a:cs typeface="Klinic Slab Medium"/>
              </a:defRPr>
            </a:lvl1pPr>
          </a:lstStyle>
          <a:p>
            <a:r>
              <a:rPr lang="en-US" dirty="0"/>
              <a:t>Placeholder Title</a:t>
            </a:r>
          </a:p>
        </p:txBody>
      </p:sp>
      <p:sp>
        <p:nvSpPr>
          <p:cNvPr id="23" name="Text Placeholder 22"/>
          <p:cNvSpPr>
            <a:spLocks noGrp="1"/>
          </p:cNvSpPr>
          <p:nvPr>
            <p:ph type="body" sz="quarter" idx="12" hasCustomPrompt="1"/>
          </p:nvPr>
        </p:nvSpPr>
        <p:spPr>
          <a:xfrm>
            <a:off x="4532997" y="1321426"/>
            <a:ext cx="4242575" cy="538588"/>
          </a:xfrm>
          <a:prstGeom prst="rect">
            <a:avLst/>
          </a:prstGeom>
        </p:spPr>
        <p:txBody>
          <a:bodyPr vert="horz"/>
          <a:lstStyle>
            <a:lvl1pPr marL="0" indent="0">
              <a:buFontTx/>
              <a:buNone/>
              <a:defRPr sz="2400" b="0" i="0">
                <a:solidFill>
                  <a:schemeClr val="accent2"/>
                </a:solidFill>
                <a:latin typeface="Klinic Slab Medium"/>
                <a:cs typeface="Klinic Slab Medium"/>
              </a:defRPr>
            </a:lvl1pPr>
            <a:lvl2pPr marL="457200" indent="0">
              <a:buNone/>
              <a:defRPr/>
            </a:lvl2pPr>
          </a:lstStyle>
          <a:p>
            <a:pPr lvl="0"/>
            <a:r>
              <a:rPr lang="en-US" dirty="0"/>
              <a:t>Placeholder Subhead</a:t>
            </a:r>
          </a:p>
        </p:txBody>
      </p:sp>
      <p:sp>
        <p:nvSpPr>
          <p:cNvPr id="26" name="Text Placeholder 25"/>
          <p:cNvSpPr>
            <a:spLocks noGrp="1"/>
          </p:cNvSpPr>
          <p:nvPr>
            <p:ph type="body" sz="quarter" idx="13" hasCustomPrompt="1"/>
          </p:nvPr>
        </p:nvSpPr>
        <p:spPr>
          <a:xfrm>
            <a:off x="4532998" y="1745061"/>
            <a:ext cx="4242574" cy="84983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1600" b="0" i="0">
                <a:solidFill>
                  <a:schemeClr val="accent6"/>
                </a:solidFill>
                <a:latin typeface="+mn-lt"/>
                <a:cs typeface="Klinic Slab Medium"/>
              </a:defRPr>
            </a:lvl1pPr>
            <a:lvl2pPr marL="457200" indent="0">
              <a:buFontTx/>
              <a:buNone/>
              <a:defRPr/>
            </a:lvl2pPr>
            <a:lvl3pPr marL="914400" indent="0">
              <a:buFontTx/>
              <a:buNone/>
              <a:defRPr/>
            </a:lvl3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a:t>Placeholder body copy. </a:t>
            </a:r>
            <a:r>
              <a:rPr lang="en-US" sz="1600" dirty="0" err="1">
                <a:solidFill>
                  <a:schemeClr val="accent6"/>
                </a:solidFill>
              </a:rPr>
              <a:t>Lorem</a:t>
            </a:r>
            <a:r>
              <a:rPr lang="en-US" sz="1600" dirty="0">
                <a:solidFill>
                  <a:schemeClr val="accent6"/>
                </a:solidFill>
              </a:rPr>
              <a:t> </a:t>
            </a:r>
            <a:r>
              <a:rPr lang="en-US" sz="1600" dirty="0" err="1">
                <a:solidFill>
                  <a:schemeClr val="accent6"/>
                </a:solidFill>
              </a:rPr>
              <a:t>ipsum</a:t>
            </a:r>
            <a:r>
              <a:rPr lang="en-US" sz="1600" dirty="0">
                <a:solidFill>
                  <a:schemeClr val="accent6"/>
                </a:solidFill>
              </a:rPr>
              <a:t> dolor sit </a:t>
            </a:r>
            <a:r>
              <a:rPr lang="en-US" sz="1600" dirty="0" err="1">
                <a:solidFill>
                  <a:schemeClr val="accent6"/>
                </a:solidFill>
              </a:rPr>
              <a:t>amet</a:t>
            </a:r>
            <a:r>
              <a:rPr lang="en-US" sz="1600" dirty="0">
                <a:solidFill>
                  <a:schemeClr val="accent6"/>
                </a:solidFill>
              </a:rPr>
              <a:t>, </a:t>
            </a:r>
            <a:r>
              <a:rPr lang="en-US" sz="1600" dirty="0" err="1">
                <a:solidFill>
                  <a:schemeClr val="accent6"/>
                </a:solidFill>
              </a:rPr>
              <a:t>omnium</a:t>
            </a:r>
            <a:r>
              <a:rPr lang="en-US" sz="1600" dirty="0">
                <a:solidFill>
                  <a:schemeClr val="accent6"/>
                </a:solidFill>
              </a:rPr>
              <a:t> </a:t>
            </a:r>
            <a:r>
              <a:rPr lang="en-US" sz="1600" dirty="0" err="1">
                <a:solidFill>
                  <a:schemeClr val="accent6"/>
                </a:solidFill>
              </a:rPr>
              <a:t>nostrud</a:t>
            </a:r>
            <a:r>
              <a:rPr lang="en-US" sz="1600" dirty="0">
                <a:solidFill>
                  <a:schemeClr val="accent6"/>
                </a:solidFill>
              </a:rPr>
              <a:t> no per. </a:t>
            </a:r>
            <a:r>
              <a:rPr lang="en-US" sz="1600" dirty="0" err="1">
                <a:solidFill>
                  <a:schemeClr val="accent6"/>
                </a:solidFill>
              </a:rPr>
              <a:t>Ut</a:t>
            </a:r>
            <a:r>
              <a:rPr lang="en-US" sz="1600" dirty="0">
                <a:solidFill>
                  <a:schemeClr val="accent6"/>
                </a:solidFill>
              </a:rPr>
              <a:t> </a:t>
            </a:r>
            <a:r>
              <a:rPr lang="en-US" sz="1600" dirty="0" err="1">
                <a:solidFill>
                  <a:schemeClr val="accent6"/>
                </a:solidFill>
              </a:rPr>
              <a:t>esse</a:t>
            </a:r>
            <a:r>
              <a:rPr lang="en-US" sz="1600" dirty="0">
                <a:solidFill>
                  <a:schemeClr val="accent6"/>
                </a:solidFill>
              </a:rPr>
              <a:t> </a:t>
            </a:r>
            <a:r>
              <a:rPr lang="en-US" sz="1600" dirty="0" err="1">
                <a:solidFill>
                  <a:schemeClr val="accent6"/>
                </a:solidFill>
              </a:rPr>
              <a:t>noluisse</a:t>
            </a:r>
            <a:r>
              <a:rPr lang="en-US" sz="1600" dirty="0">
                <a:solidFill>
                  <a:schemeClr val="accent6"/>
                </a:solidFill>
              </a:rPr>
              <a:t> </a:t>
            </a:r>
            <a:r>
              <a:rPr lang="en-US" sz="1600" dirty="0" err="1">
                <a:solidFill>
                  <a:schemeClr val="accent6"/>
                </a:solidFill>
              </a:rPr>
              <a:t>praesent</a:t>
            </a:r>
            <a:r>
              <a:rPr lang="en-US" sz="1600" dirty="0">
                <a:solidFill>
                  <a:schemeClr val="accent6"/>
                </a:solidFill>
              </a:rPr>
              <a:t> </a:t>
            </a:r>
            <a:r>
              <a:rPr lang="en-US" sz="1600" dirty="0" err="1">
                <a:solidFill>
                  <a:schemeClr val="accent6"/>
                </a:solidFill>
              </a:rPr>
              <a:t>sed</a:t>
            </a:r>
            <a:r>
              <a:rPr lang="en-US" sz="1600" dirty="0">
                <a:solidFill>
                  <a:schemeClr val="accent6"/>
                </a:solidFill>
              </a:rPr>
              <a:t>, </a:t>
            </a:r>
            <a:r>
              <a:rPr lang="en-US" sz="1600" dirty="0" err="1">
                <a:solidFill>
                  <a:schemeClr val="accent6"/>
                </a:solidFill>
              </a:rPr>
              <a:t>te</a:t>
            </a:r>
            <a:r>
              <a:rPr lang="en-US" sz="1600" dirty="0">
                <a:solidFill>
                  <a:schemeClr val="accent6"/>
                </a:solidFill>
              </a:rPr>
              <a:t> </a:t>
            </a:r>
            <a:r>
              <a:rPr lang="en-US" sz="1600" dirty="0" err="1">
                <a:solidFill>
                  <a:schemeClr val="accent6"/>
                </a:solidFill>
              </a:rPr>
              <a:t>novum</a:t>
            </a:r>
            <a:r>
              <a:rPr lang="en-US" sz="1600" dirty="0">
                <a:solidFill>
                  <a:schemeClr val="accent6"/>
                </a:solidFill>
              </a:rPr>
              <a:t> </a:t>
            </a:r>
            <a:r>
              <a:rPr lang="en-US" sz="1600" dirty="0" err="1">
                <a:solidFill>
                  <a:schemeClr val="accent6"/>
                </a:solidFill>
              </a:rPr>
              <a:t>inciderint</a:t>
            </a:r>
            <a:r>
              <a:rPr lang="en-US" sz="1600" dirty="0">
                <a:solidFill>
                  <a:schemeClr val="accent6"/>
                </a:solidFill>
              </a:rPr>
              <a:t> sea. </a:t>
            </a:r>
          </a:p>
          <a:p>
            <a:pPr lvl="0"/>
            <a:endParaRPr lang="en-US" dirty="0"/>
          </a:p>
        </p:txBody>
      </p:sp>
      <p:sp>
        <p:nvSpPr>
          <p:cNvPr id="11" name="Text Placeholder 10"/>
          <p:cNvSpPr>
            <a:spLocks noGrp="1"/>
          </p:cNvSpPr>
          <p:nvPr>
            <p:ph type="body" sz="quarter" idx="15" hasCustomPrompt="1"/>
          </p:nvPr>
        </p:nvSpPr>
        <p:spPr>
          <a:xfrm>
            <a:off x="4532997" y="2881265"/>
            <a:ext cx="4242574" cy="2479983"/>
          </a:xfrm>
          <a:prstGeom prst="rect">
            <a:avLst/>
          </a:prstGeom>
        </p:spPr>
        <p:txBody>
          <a:bodyPr vert="horz" numCol="1" spcCol="91440"/>
          <a:lstStyle>
            <a:lvl1pPr marL="0" marR="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sz="1600">
                <a:solidFill>
                  <a:schemeClr val="accent6"/>
                </a:solidFill>
              </a:defRPr>
            </a:lvl1pPr>
          </a:lstStyle>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a:p>
            <a:pPr marL="0" marR="0" lvl="0" indent="-228600" algn="l" defTabSz="457200" rtl="0" eaLnBrk="1" fontAlgn="auto" latinLnBrk="0" hangingPunct="1">
              <a:lnSpc>
                <a:spcPct val="150000"/>
              </a:lnSpc>
              <a:spcBef>
                <a:spcPts val="0"/>
              </a:spcBef>
              <a:spcAft>
                <a:spcPts val="0"/>
              </a:spcAft>
              <a:buClr>
                <a:schemeClr val="accent2"/>
              </a:buClr>
              <a:buSzTx/>
              <a:buFont typeface="Wingdings" charset="2"/>
              <a:buChar char="§"/>
              <a:tabLst/>
              <a:defRPr/>
            </a:pPr>
            <a:r>
              <a:rPr lang="en-US" dirty="0"/>
              <a:t>Placeholder bullets, placeholder bullets</a:t>
            </a:r>
          </a:p>
        </p:txBody>
      </p:sp>
      <p:sp>
        <p:nvSpPr>
          <p:cNvPr id="10" name="Footer Placeholder 2"/>
          <p:cNvSpPr>
            <a:spLocks noGrp="1"/>
          </p:cNvSpPr>
          <p:nvPr>
            <p:ph type="ftr" sz="quarter" idx="3"/>
          </p:nvPr>
        </p:nvSpPr>
        <p:spPr>
          <a:xfrm>
            <a:off x="5469027" y="5955711"/>
            <a:ext cx="2895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Placeholder Presentation Title</a:t>
            </a:r>
          </a:p>
        </p:txBody>
      </p:sp>
      <p:sp>
        <p:nvSpPr>
          <p:cNvPr id="12" name="Slide Number Placeholder 3"/>
          <p:cNvSpPr>
            <a:spLocks noGrp="1"/>
          </p:cNvSpPr>
          <p:nvPr>
            <p:ph type="sldNum" sz="quarter" idx="4"/>
          </p:nvPr>
        </p:nvSpPr>
        <p:spPr>
          <a:xfrm>
            <a:off x="8364627" y="5955711"/>
            <a:ext cx="386318" cy="365125"/>
          </a:xfrm>
          <a:prstGeom prst="rect">
            <a:avLst/>
          </a:prstGeom>
        </p:spPr>
        <p:txBody>
          <a:bodyPr vert="horz" lIns="91440" tIns="45720" rIns="91440" bIns="45720" rtlCol="0" anchor="ctr"/>
          <a:lstStyle>
            <a:lvl1pPr algn="r">
              <a:defRPr sz="1200">
                <a:solidFill>
                  <a:schemeClr val="accent1"/>
                </a:solidFill>
              </a:defRPr>
            </a:lvl1pPr>
          </a:lstStyle>
          <a:p>
            <a:fld id="{1240ED9D-375D-624F-96AC-7479D3D8CA74}" type="slidenum">
              <a:rPr lang="en-US" smtClean="0"/>
              <a:pPr/>
              <a:t>‹#›</a:t>
            </a:fld>
            <a:endParaRPr lang="en-US" dirty="0"/>
          </a:p>
        </p:txBody>
      </p:sp>
      <p:sp>
        <p:nvSpPr>
          <p:cNvPr id="5" name="Picture Placeholder 4"/>
          <p:cNvSpPr>
            <a:spLocks noGrp="1"/>
          </p:cNvSpPr>
          <p:nvPr>
            <p:ph type="pic" sz="quarter" idx="16"/>
          </p:nvPr>
        </p:nvSpPr>
        <p:spPr>
          <a:xfrm>
            <a:off x="457199" y="1479549"/>
            <a:ext cx="3787775" cy="3813175"/>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40320628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EBALDC logo3_outline_rgb.ai"/>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369" y="5474370"/>
            <a:ext cx="3936702" cy="1574681"/>
          </a:xfrm>
          <a:prstGeom prst="rect">
            <a:avLst/>
          </a:prstGeom>
        </p:spPr>
      </p:pic>
    </p:spTree>
    <p:extLst>
      <p:ext uri="{BB962C8B-B14F-4D97-AF65-F5344CB8AC3E}">
        <p14:creationId xmlns:p14="http://schemas.microsoft.com/office/powerpoint/2010/main" val="3019375097"/>
      </p:ext>
    </p:extLst>
  </p:cSld>
  <p:clrMap bg1="lt1" tx1="dk1" bg2="lt2" tx2="dk2" accent1="accent1" accent2="accent2" accent3="accent3" accent4="accent4" accent5="accent5" accent6="accent6" hlink="hlink" folHlink="folHlink"/>
  <p:sldLayoutIdLst>
    <p:sldLayoutId id="2147483649" r:id="rId1"/>
    <p:sldLayoutId id="2147483651" r:id="rId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EBALDC logo4_outline_rgb.ai"/>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4000" y="5667814"/>
            <a:ext cx="3570556" cy="1190186"/>
          </a:xfrm>
          <a:prstGeom prst="rect">
            <a:avLst/>
          </a:prstGeom>
        </p:spPr>
      </p:pic>
      <p:cxnSp>
        <p:nvCxnSpPr>
          <p:cNvPr id="7" name="Straight Connector 6"/>
          <p:cNvCxnSpPr/>
          <p:nvPr/>
        </p:nvCxnSpPr>
        <p:spPr>
          <a:xfrm>
            <a:off x="458788" y="5721845"/>
            <a:ext cx="8224837" cy="0"/>
          </a:xfrm>
          <a:prstGeom prst="line">
            <a:avLst/>
          </a:prstGeom>
          <a:ln w="6350" cmpd="sng">
            <a:solidFill>
              <a:srgbClr val="9A9A9A"/>
            </a:solidFill>
          </a:ln>
        </p:spPr>
        <p:style>
          <a:lnRef idx="1">
            <a:schemeClr val="accent4"/>
          </a:lnRef>
          <a:fillRef idx="0">
            <a:schemeClr val="accent4"/>
          </a:fillRef>
          <a:effectRef idx="0">
            <a:schemeClr val="accent4"/>
          </a:effectRef>
          <a:fontRef idx="minor">
            <a:schemeClr val="tx1"/>
          </a:fontRef>
        </p:style>
      </p:cxnSp>
      <p:sp>
        <p:nvSpPr>
          <p:cNvPr id="3" name="Footer Placeholder 2"/>
          <p:cNvSpPr>
            <a:spLocks noGrp="1"/>
          </p:cNvSpPr>
          <p:nvPr>
            <p:ph type="ftr" sz="quarter" idx="3"/>
          </p:nvPr>
        </p:nvSpPr>
        <p:spPr>
          <a:xfrm>
            <a:off x="5469027" y="5955711"/>
            <a:ext cx="2895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Placeholder Presentation Title</a:t>
            </a:r>
          </a:p>
        </p:txBody>
      </p:sp>
      <p:sp>
        <p:nvSpPr>
          <p:cNvPr id="4" name="Slide Number Placeholder 3"/>
          <p:cNvSpPr>
            <a:spLocks noGrp="1"/>
          </p:cNvSpPr>
          <p:nvPr>
            <p:ph type="sldNum" sz="quarter" idx="4"/>
          </p:nvPr>
        </p:nvSpPr>
        <p:spPr>
          <a:xfrm>
            <a:off x="8364627" y="5955711"/>
            <a:ext cx="386318" cy="365125"/>
          </a:xfrm>
          <a:prstGeom prst="rect">
            <a:avLst/>
          </a:prstGeom>
        </p:spPr>
        <p:txBody>
          <a:bodyPr vert="horz" lIns="91440" tIns="45720" rIns="91440" bIns="45720" rtlCol="0" anchor="ctr"/>
          <a:lstStyle>
            <a:lvl1pPr algn="r">
              <a:defRPr sz="1200">
                <a:solidFill>
                  <a:schemeClr val="accent1"/>
                </a:solidFill>
              </a:defRPr>
            </a:lvl1pPr>
          </a:lstStyle>
          <a:p>
            <a:fld id="{1240ED9D-375D-624F-96AC-7479D3D8CA74}" type="slidenum">
              <a:rPr lang="en-US" smtClean="0"/>
              <a:pPr/>
              <a:t>‹#›</a:t>
            </a:fld>
            <a:endParaRPr lang="en-US" dirty="0"/>
          </a:p>
        </p:txBody>
      </p:sp>
    </p:spTree>
    <p:extLst>
      <p:ext uri="{BB962C8B-B14F-4D97-AF65-F5344CB8AC3E}">
        <p14:creationId xmlns:p14="http://schemas.microsoft.com/office/powerpoint/2010/main" val="3659524730"/>
      </p:ext>
    </p:extLst>
  </p:cSld>
  <p:clrMap bg1="lt1" tx1="dk1" bg2="lt2" tx2="dk2" accent1="accent1" accent2="accent2" accent3="accent3" accent4="accent4" accent5="accent5" accent6="accent6" hlink="hlink" folHlink="folHlink"/>
  <p:sldLayoutIdLst>
    <p:sldLayoutId id="2147483655" r:id="rId1"/>
    <p:sldLayoutId id="2147483656" r:id="rId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mailto:ChinatownBart@ebaldc.org"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Lake Merritt </a:t>
            </a:r>
          </a:p>
          <a:p>
            <a:pPr lvl="0"/>
            <a:r>
              <a:rPr lang="en-US" dirty="0"/>
              <a:t>BART Station Redevelopment</a:t>
            </a:r>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p:txBody>
          <a:bodyPr/>
          <a:lstStyle/>
          <a:p>
            <a:r>
              <a:rPr lang="en-US" dirty="0"/>
              <a:t>Ener Chiu</a:t>
            </a:r>
          </a:p>
        </p:txBody>
      </p:sp>
      <p:sp>
        <p:nvSpPr>
          <p:cNvPr id="5" name="Text Placeholder 4"/>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241521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partner with </a:t>
            </a:r>
            <a:r>
              <a:rPr lang="en-US" dirty="0" err="1"/>
              <a:t>Strada</a:t>
            </a:r>
            <a:r>
              <a:rPr lang="en-US" dirty="0"/>
              <a:t>?</a:t>
            </a:r>
          </a:p>
        </p:txBody>
      </p:sp>
      <p:sp>
        <p:nvSpPr>
          <p:cNvPr id="5" name="Text Placeholder 4"/>
          <p:cNvSpPr>
            <a:spLocks noGrp="1"/>
          </p:cNvSpPr>
          <p:nvPr>
            <p:ph type="body" sz="quarter" idx="15"/>
          </p:nvPr>
        </p:nvSpPr>
        <p:spPr>
          <a:xfrm>
            <a:off x="380226" y="1251553"/>
            <a:ext cx="8377486" cy="3928301"/>
          </a:xfrm>
        </p:spPr>
        <p:txBody>
          <a:bodyPr numCol="1"/>
          <a:lstStyle/>
          <a:p>
            <a:r>
              <a:rPr lang="en-US" sz="2800" dirty="0"/>
              <a:t>Alignment around community identity</a:t>
            </a:r>
          </a:p>
          <a:p>
            <a:r>
              <a:rPr lang="en-US" sz="2800" dirty="0"/>
              <a:t>Public investment in active streets, not private amenities, drives value.  Outside in.</a:t>
            </a:r>
          </a:p>
          <a:p>
            <a:r>
              <a:rPr lang="en-US" sz="2800" dirty="0"/>
              <a:t>BART signaled desire for a large commercial program</a:t>
            </a:r>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10</a:t>
            </a:fld>
            <a:endParaRPr lang="en-US" dirty="0"/>
          </a:p>
        </p:txBody>
      </p:sp>
    </p:spTree>
    <p:extLst>
      <p:ext uri="{BB962C8B-B14F-4D97-AF65-F5344CB8AC3E}">
        <p14:creationId xmlns:p14="http://schemas.microsoft.com/office/powerpoint/2010/main" val="157671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EBALDC/</a:t>
            </a:r>
            <a:r>
              <a:rPr lang="en-US" dirty="0" err="1"/>
              <a:t>Strada</a:t>
            </a:r>
            <a:r>
              <a:rPr lang="en-US" dirty="0"/>
              <a:t> Proposal: Conceptual</a:t>
            </a:r>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11</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06" y="815473"/>
            <a:ext cx="8555282" cy="505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370376" y="2357255"/>
            <a:ext cx="1912388" cy="1268448"/>
          </a:xfrm>
          <a:prstGeom prst="rect">
            <a:avLst/>
          </a:prstGeom>
          <a:noFill/>
          <a:ln w="25400">
            <a:solidFill>
              <a:srgbClr val="CB3F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874089" y="4159549"/>
            <a:ext cx="1910024" cy="1326851"/>
          </a:xfrm>
          <a:prstGeom prst="rect">
            <a:avLst/>
          </a:prstGeom>
          <a:noFill/>
          <a:ln w="25400">
            <a:solidFill>
              <a:srgbClr val="CB3F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621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EBALDC/</a:t>
            </a:r>
            <a:r>
              <a:rPr lang="en-US" dirty="0" err="1"/>
              <a:t>Strada</a:t>
            </a:r>
            <a:r>
              <a:rPr lang="en-US" dirty="0"/>
              <a:t> Proposal: Conceptual</a:t>
            </a:r>
          </a:p>
        </p:txBody>
      </p:sp>
      <p:sp>
        <p:nvSpPr>
          <p:cNvPr id="5" name="Text Placeholder 4"/>
          <p:cNvSpPr>
            <a:spLocks noGrp="1"/>
          </p:cNvSpPr>
          <p:nvPr>
            <p:ph type="body" sz="quarter" idx="15"/>
          </p:nvPr>
        </p:nvSpPr>
        <p:spPr>
          <a:xfrm>
            <a:off x="380226" y="1134533"/>
            <a:ext cx="4250140" cy="2017229"/>
          </a:xfrm>
        </p:spPr>
        <p:txBody>
          <a:bodyPr numCol="1"/>
          <a:lstStyle/>
          <a:p>
            <a:r>
              <a:rPr lang="en-US" sz="2400" u="sng" dirty="0">
                <a:solidFill>
                  <a:schemeClr val="bg1">
                    <a:lumMod val="50000"/>
                  </a:schemeClr>
                </a:solidFill>
              </a:rPr>
              <a:t>Building A: Mixed-Use Mixed-Income Building (</a:t>
            </a:r>
            <a:r>
              <a:rPr lang="en-US" sz="2400" u="sng" dirty="0" err="1">
                <a:solidFill>
                  <a:schemeClr val="bg1">
                    <a:lumMod val="50000"/>
                  </a:schemeClr>
                </a:solidFill>
              </a:rPr>
              <a:t>Strada</a:t>
            </a:r>
            <a:r>
              <a:rPr lang="en-US" sz="2400" u="sng" dirty="0">
                <a:solidFill>
                  <a:schemeClr val="bg1">
                    <a:lumMod val="50000"/>
                  </a:schemeClr>
                </a:solidFill>
              </a:rPr>
              <a:t>)</a:t>
            </a:r>
          </a:p>
          <a:p>
            <a:pPr marL="457200" lvl="1" indent="0">
              <a:buNone/>
            </a:pPr>
            <a:r>
              <a:rPr lang="en-US" sz="2400" dirty="0">
                <a:solidFill>
                  <a:schemeClr val="bg1">
                    <a:lumMod val="50000"/>
                  </a:schemeClr>
                </a:solidFill>
              </a:rPr>
              <a:t>~ 326 units with 10% BMR, 27K SF of BMR office</a:t>
            </a:r>
          </a:p>
          <a:p>
            <a:endParaRPr lang="en-US" sz="2400" dirty="0"/>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12</a:t>
            </a:fld>
            <a:endParaRPr lang="en-US" dirty="0"/>
          </a:p>
        </p:txBody>
      </p:sp>
      <p:sp>
        <p:nvSpPr>
          <p:cNvPr id="8" name="Text Placeholder 4"/>
          <p:cNvSpPr>
            <a:spLocks noGrp="1"/>
          </p:cNvSpPr>
          <p:nvPr>
            <p:ph type="body" sz="quarter" idx="15"/>
          </p:nvPr>
        </p:nvSpPr>
        <p:spPr>
          <a:xfrm>
            <a:off x="4782766" y="1134532"/>
            <a:ext cx="4250140" cy="2017229"/>
          </a:xfrm>
        </p:spPr>
        <p:txBody>
          <a:bodyPr numCol="1"/>
          <a:lstStyle/>
          <a:p>
            <a:r>
              <a:rPr lang="en-US" sz="2400" u="sng" dirty="0">
                <a:solidFill>
                  <a:schemeClr val="bg1">
                    <a:lumMod val="50000"/>
                  </a:schemeClr>
                </a:solidFill>
              </a:rPr>
              <a:t>Building B: Affordable Senior Housing (EBALDC)</a:t>
            </a:r>
          </a:p>
          <a:p>
            <a:pPr marL="457200" lvl="1" indent="0">
              <a:buNone/>
            </a:pPr>
            <a:r>
              <a:rPr lang="en-US" sz="2400" dirty="0">
                <a:solidFill>
                  <a:schemeClr val="bg1">
                    <a:lumMod val="50000"/>
                  </a:schemeClr>
                </a:solidFill>
              </a:rPr>
              <a:t>~ 95 units, includes small format BMR retail space</a:t>
            </a:r>
            <a:endParaRPr lang="en-US" sz="2800" dirty="0"/>
          </a:p>
        </p:txBody>
      </p:sp>
      <p:sp>
        <p:nvSpPr>
          <p:cNvPr id="9" name="Text Placeholder 4"/>
          <p:cNvSpPr>
            <a:spLocks noGrp="1"/>
          </p:cNvSpPr>
          <p:nvPr>
            <p:ph type="body" sz="quarter" idx="15"/>
          </p:nvPr>
        </p:nvSpPr>
        <p:spPr>
          <a:xfrm>
            <a:off x="380226" y="3545120"/>
            <a:ext cx="4250140" cy="2017229"/>
          </a:xfrm>
        </p:spPr>
        <p:txBody>
          <a:bodyPr numCol="1"/>
          <a:lstStyle/>
          <a:p>
            <a:r>
              <a:rPr lang="en-US" sz="2400" u="sng" dirty="0">
                <a:solidFill>
                  <a:schemeClr val="bg1">
                    <a:lumMod val="50000"/>
                  </a:schemeClr>
                </a:solidFill>
              </a:rPr>
              <a:t>Building C: Office High Rise Building (</a:t>
            </a:r>
            <a:r>
              <a:rPr lang="en-US" sz="2400" u="sng" dirty="0" err="1">
                <a:solidFill>
                  <a:schemeClr val="bg1">
                    <a:lumMod val="50000"/>
                  </a:schemeClr>
                </a:solidFill>
              </a:rPr>
              <a:t>Strada</a:t>
            </a:r>
            <a:r>
              <a:rPr lang="en-US" sz="2400" u="sng" dirty="0">
                <a:solidFill>
                  <a:schemeClr val="bg1">
                    <a:lumMod val="50000"/>
                  </a:schemeClr>
                </a:solidFill>
              </a:rPr>
              <a:t>)</a:t>
            </a:r>
          </a:p>
          <a:p>
            <a:pPr marL="457200" lvl="1" indent="0">
              <a:buNone/>
            </a:pPr>
            <a:r>
              <a:rPr lang="en-US" sz="2400" dirty="0">
                <a:solidFill>
                  <a:schemeClr val="bg1">
                    <a:lumMod val="50000"/>
                  </a:schemeClr>
                </a:solidFill>
              </a:rPr>
              <a:t>~ 500,000 SF, includes 60K BMR office space</a:t>
            </a:r>
          </a:p>
          <a:p>
            <a:endParaRPr lang="en-US" sz="2800" dirty="0"/>
          </a:p>
        </p:txBody>
      </p:sp>
      <p:sp>
        <p:nvSpPr>
          <p:cNvPr id="10" name="Text Placeholder 4"/>
          <p:cNvSpPr>
            <a:spLocks noGrp="1"/>
          </p:cNvSpPr>
          <p:nvPr>
            <p:ph type="body" sz="quarter" idx="15"/>
          </p:nvPr>
        </p:nvSpPr>
        <p:spPr>
          <a:xfrm>
            <a:off x="4782766" y="3545121"/>
            <a:ext cx="4250140" cy="2017229"/>
          </a:xfrm>
        </p:spPr>
        <p:txBody>
          <a:bodyPr numCol="1"/>
          <a:lstStyle/>
          <a:p>
            <a:r>
              <a:rPr lang="en-US" sz="2400" u="sng" dirty="0">
                <a:solidFill>
                  <a:schemeClr val="bg1">
                    <a:lumMod val="50000"/>
                  </a:schemeClr>
                </a:solidFill>
              </a:rPr>
              <a:t>Building D: Affordable Family Housing (EBALDC)</a:t>
            </a:r>
          </a:p>
          <a:p>
            <a:pPr marL="457200" lvl="1" indent="0">
              <a:buNone/>
            </a:pPr>
            <a:r>
              <a:rPr lang="en-US" sz="2400" dirty="0">
                <a:solidFill>
                  <a:schemeClr val="bg1">
                    <a:lumMod val="50000"/>
                  </a:schemeClr>
                </a:solidFill>
              </a:rPr>
              <a:t>~ 98 units, includes child care center</a:t>
            </a:r>
            <a:endParaRPr lang="en-US" sz="2800" dirty="0"/>
          </a:p>
        </p:txBody>
      </p:sp>
    </p:spTree>
    <p:extLst>
      <p:ext uri="{BB962C8B-B14F-4D97-AF65-F5344CB8AC3E}">
        <p14:creationId xmlns:p14="http://schemas.microsoft.com/office/powerpoint/2010/main" val="228453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EBALDC/</a:t>
            </a:r>
            <a:r>
              <a:rPr lang="en-US" dirty="0" err="1"/>
              <a:t>Strada</a:t>
            </a:r>
            <a:r>
              <a:rPr lang="en-US" dirty="0"/>
              <a:t> Proposal: Conceptual</a:t>
            </a:r>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13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749" y="986471"/>
            <a:ext cx="7404699" cy="4655704"/>
          </a:xfrm>
          <a:prstGeom prst="rect">
            <a:avLst/>
          </a:prstGeom>
        </p:spPr>
      </p:pic>
      <p:sp>
        <p:nvSpPr>
          <p:cNvPr id="10" name="Rounded Rectangle 9"/>
          <p:cNvSpPr/>
          <p:nvPr/>
        </p:nvSpPr>
        <p:spPr>
          <a:xfrm>
            <a:off x="3216613" y="2185481"/>
            <a:ext cx="583660" cy="389107"/>
          </a:xfrm>
          <a:prstGeom prst="roundRect">
            <a:avLst/>
          </a:prstGeom>
          <a:solidFill>
            <a:srgbClr val="FFC000">
              <a:alpha val="65000"/>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a:t>
            </a:r>
          </a:p>
        </p:txBody>
      </p:sp>
      <p:sp>
        <p:nvSpPr>
          <p:cNvPr id="11" name="Rounded Rectangle 10"/>
          <p:cNvSpPr/>
          <p:nvPr/>
        </p:nvSpPr>
        <p:spPr>
          <a:xfrm>
            <a:off x="2211421" y="1112196"/>
            <a:ext cx="583660" cy="389107"/>
          </a:xfrm>
          <a:prstGeom prst="roundRect">
            <a:avLst/>
          </a:prstGeom>
          <a:solidFill>
            <a:srgbClr val="FFC000">
              <a:alpha val="65000"/>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a:t>
            </a:r>
          </a:p>
        </p:txBody>
      </p:sp>
      <p:sp>
        <p:nvSpPr>
          <p:cNvPr id="12" name="Rounded Rectangle 11"/>
          <p:cNvSpPr/>
          <p:nvPr/>
        </p:nvSpPr>
        <p:spPr>
          <a:xfrm>
            <a:off x="5295090" y="1129009"/>
            <a:ext cx="583660" cy="389107"/>
          </a:xfrm>
          <a:prstGeom prst="roundRect">
            <a:avLst/>
          </a:prstGeom>
          <a:solidFill>
            <a:srgbClr val="FFC000">
              <a:alpha val="65000"/>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a:t>
            </a:r>
          </a:p>
        </p:txBody>
      </p:sp>
      <p:sp>
        <p:nvSpPr>
          <p:cNvPr id="13" name="Rounded Rectangle 12"/>
          <p:cNvSpPr/>
          <p:nvPr/>
        </p:nvSpPr>
        <p:spPr>
          <a:xfrm>
            <a:off x="6248400" y="2723746"/>
            <a:ext cx="583660" cy="389107"/>
          </a:xfrm>
          <a:prstGeom prst="roundRect">
            <a:avLst/>
          </a:prstGeom>
          <a:solidFill>
            <a:srgbClr val="FFC000">
              <a:alpha val="65000"/>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a:t>
            </a:r>
          </a:p>
        </p:txBody>
      </p:sp>
    </p:spTree>
    <p:extLst>
      <p:ext uri="{BB962C8B-B14F-4D97-AF65-F5344CB8AC3E}">
        <p14:creationId xmlns:p14="http://schemas.microsoft.com/office/powerpoint/2010/main" val="4060849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Benefits Targets</a:t>
            </a:r>
          </a:p>
        </p:txBody>
      </p:sp>
      <p:sp>
        <p:nvSpPr>
          <p:cNvPr id="5" name="Text Placeholder 4"/>
          <p:cNvSpPr>
            <a:spLocks noGrp="1"/>
          </p:cNvSpPr>
          <p:nvPr>
            <p:ph type="body" sz="quarter" idx="15"/>
          </p:nvPr>
        </p:nvSpPr>
        <p:spPr>
          <a:xfrm>
            <a:off x="380226" y="1134533"/>
            <a:ext cx="8377486" cy="4551159"/>
          </a:xfrm>
        </p:spPr>
        <p:txBody>
          <a:bodyPr numCol="1"/>
          <a:lstStyle/>
          <a:p>
            <a:r>
              <a:rPr lang="en-US" sz="2800" dirty="0">
                <a:solidFill>
                  <a:schemeClr val="bg1">
                    <a:lumMod val="50000"/>
                  </a:schemeClr>
                </a:solidFill>
              </a:rPr>
              <a:t>44% Affordable Housing (approximately 200 units)</a:t>
            </a:r>
            <a:endParaRPr lang="en-US" sz="2800" dirty="0"/>
          </a:p>
          <a:p>
            <a:r>
              <a:rPr lang="en-US" sz="2800" dirty="0">
                <a:solidFill>
                  <a:schemeClr val="bg1">
                    <a:lumMod val="50000"/>
                  </a:schemeClr>
                </a:solidFill>
              </a:rPr>
              <a:t>20% Below Market Rate Commercial Space</a:t>
            </a:r>
          </a:p>
          <a:p>
            <a:r>
              <a:rPr lang="en-US" sz="2800" dirty="0">
                <a:solidFill>
                  <a:schemeClr val="bg1">
                    <a:lumMod val="50000"/>
                  </a:schemeClr>
                </a:solidFill>
              </a:rPr>
              <a:t>High quality, public open space, connects to Madison</a:t>
            </a:r>
          </a:p>
          <a:p>
            <a:r>
              <a:rPr lang="en-US" sz="2800" dirty="0">
                <a:solidFill>
                  <a:schemeClr val="bg1">
                    <a:lumMod val="50000"/>
                  </a:schemeClr>
                </a:solidFill>
              </a:rPr>
              <a:t>Chinatown identity throughout redevelopment</a:t>
            </a:r>
          </a:p>
          <a:p>
            <a:r>
              <a:rPr lang="en-US" sz="2800" dirty="0">
                <a:solidFill>
                  <a:schemeClr val="bg1">
                    <a:lumMod val="50000"/>
                  </a:schemeClr>
                </a:solidFill>
              </a:rPr>
              <a:t>Opportunities for local business and workforce development</a:t>
            </a:r>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14</a:t>
            </a:fld>
            <a:endParaRPr lang="en-US" dirty="0"/>
          </a:p>
        </p:txBody>
      </p:sp>
    </p:spTree>
    <p:extLst>
      <p:ext uri="{BB962C8B-B14F-4D97-AF65-F5344CB8AC3E}">
        <p14:creationId xmlns:p14="http://schemas.microsoft.com/office/powerpoint/2010/main" val="420087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Space</a:t>
            </a:r>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15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353" y="986471"/>
            <a:ext cx="6291491" cy="4655703"/>
          </a:xfrm>
          <a:prstGeom prst="rect">
            <a:avLst/>
          </a:prstGeom>
        </p:spPr>
      </p:pic>
    </p:spTree>
    <p:extLst>
      <p:ext uri="{BB962C8B-B14F-4D97-AF65-F5344CB8AC3E}">
        <p14:creationId xmlns:p14="http://schemas.microsoft.com/office/powerpoint/2010/main" val="294540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 Lake Merritt: Next Steps</a:t>
            </a:r>
          </a:p>
        </p:txBody>
      </p:sp>
      <p:sp>
        <p:nvSpPr>
          <p:cNvPr id="5" name="Text Placeholder 4"/>
          <p:cNvSpPr>
            <a:spLocks noGrp="1"/>
          </p:cNvSpPr>
          <p:nvPr>
            <p:ph type="body" sz="quarter" idx="15"/>
          </p:nvPr>
        </p:nvSpPr>
        <p:spPr>
          <a:xfrm>
            <a:off x="380226" y="1134533"/>
            <a:ext cx="8377486" cy="4551159"/>
          </a:xfrm>
        </p:spPr>
        <p:txBody>
          <a:bodyPr numCol="1"/>
          <a:lstStyle/>
          <a:p>
            <a:r>
              <a:rPr lang="en-US" sz="2000" b="1" dirty="0">
                <a:solidFill>
                  <a:schemeClr val="bg1">
                    <a:lumMod val="50000"/>
                  </a:schemeClr>
                </a:solidFill>
              </a:rPr>
              <a:t>Jan 2019 – executing ENA with BART</a:t>
            </a:r>
          </a:p>
          <a:p>
            <a:r>
              <a:rPr lang="en-US" sz="2000" b="1" dirty="0">
                <a:solidFill>
                  <a:schemeClr val="bg1">
                    <a:lumMod val="50000"/>
                  </a:schemeClr>
                </a:solidFill>
              </a:rPr>
              <a:t>2019 Q1 &amp; Q2 – begin meetings with community stakeholder groups on programming and massing</a:t>
            </a:r>
          </a:p>
          <a:p>
            <a:r>
              <a:rPr lang="en-US" sz="2000" b="1" dirty="0">
                <a:solidFill>
                  <a:schemeClr val="bg1">
                    <a:lumMod val="50000"/>
                  </a:schemeClr>
                </a:solidFill>
              </a:rPr>
              <a:t>2020  – entitlements and securing financing</a:t>
            </a:r>
          </a:p>
          <a:p>
            <a:r>
              <a:rPr lang="en-US" sz="2000" b="1" dirty="0">
                <a:solidFill>
                  <a:schemeClr val="bg1">
                    <a:lumMod val="50000"/>
                  </a:schemeClr>
                </a:solidFill>
              </a:rPr>
              <a:t>2021 – start construction on Site 1</a:t>
            </a:r>
          </a:p>
          <a:p>
            <a:r>
              <a:rPr lang="en-US" sz="2000" b="1" dirty="0">
                <a:solidFill>
                  <a:schemeClr val="bg1">
                    <a:lumMod val="50000"/>
                  </a:schemeClr>
                </a:solidFill>
              </a:rPr>
              <a:t>2023 – construction completion for Site 1</a:t>
            </a:r>
          </a:p>
          <a:p>
            <a:r>
              <a:rPr lang="en-US" sz="2000" b="1" dirty="0">
                <a:solidFill>
                  <a:schemeClr val="bg1">
                    <a:lumMod val="50000"/>
                  </a:schemeClr>
                </a:solidFill>
              </a:rPr>
              <a:t>2026 – start construction on Site 2</a:t>
            </a:r>
          </a:p>
          <a:p>
            <a:r>
              <a:rPr lang="en-US" sz="2000" b="1" dirty="0">
                <a:solidFill>
                  <a:schemeClr val="bg1">
                    <a:lumMod val="50000"/>
                  </a:schemeClr>
                </a:solidFill>
              </a:rPr>
              <a:t>2028 – construction completion for Site 2</a:t>
            </a:r>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16</a:t>
            </a:fld>
            <a:endParaRPr lang="en-US" dirty="0"/>
          </a:p>
        </p:txBody>
      </p:sp>
    </p:spTree>
    <p:extLst>
      <p:ext uri="{BB962C8B-B14F-4D97-AF65-F5344CB8AC3E}">
        <p14:creationId xmlns:p14="http://schemas.microsoft.com/office/powerpoint/2010/main" val="347116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17</a:t>
            </a:fld>
            <a:endParaRPr lang="en-US" dirty="0"/>
          </a:p>
        </p:txBody>
      </p:sp>
      <p:pic>
        <p:nvPicPr>
          <p:cNvPr id="16" name="Picture Placeholder 15"/>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11908" b="4163"/>
          <a:stretch/>
        </p:blipFill>
        <p:spPr>
          <a:xfrm>
            <a:off x="486696" y="1017638"/>
            <a:ext cx="8232775" cy="4704735"/>
          </a:xfrm>
        </p:spPr>
      </p:pic>
      <p:sp>
        <p:nvSpPr>
          <p:cNvPr id="3" name="TextBox 2"/>
          <p:cNvSpPr txBox="1"/>
          <p:nvPr/>
        </p:nvSpPr>
        <p:spPr>
          <a:xfrm>
            <a:off x="1164355" y="1449421"/>
            <a:ext cx="6877455" cy="646331"/>
          </a:xfrm>
          <a:prstGeom prst="rect">
            <a:avLst/>
          </a:prstGeom>
          <a:solidFill>
            <a:schemeClr val="bg1">
              <a:alpha val="85000"/>
            </a:schemeClr>
          </a:solidFill>
        </p:spPr>
        <p:txBody>
          <a:bodyPr wrap="square" rtlCol="0">
            <a:spAutoFit/>
          </a:bodyPr>
          <a:lstStyle/>
          <a:p>
            <a:pPr algn="ctr"/>
            <a:r>
              <a:rPr lang="en-US" dirty="0"/>
              <a:t>Ener Chiu</a:t>
            </a:r>
          </a:p>
          <a:p>
            <a:pPr algn="ctr"/>
            <a:r>
              <a:rPr lang="en-US" u="sng">
                <a:hlinkClick r:id="rId3"/>
              </a:rPr>
              <a:t>ChinatownBart@ebaldc.org</a:t>
            </a:r>
            <a:endParaRPr lang="en-US" dirty="0"/>
          </a:p>
        </p:txBody>
      </p:sp>
    </p:spTree>
    <p:extLst>
      <p:ext uri="{BB962C8B-B14F-4D97-AF65-F5344CB8AC3E}">
        <p14:creationId xmlns:p14="http://schemas.microsoft.com/office/powerpoint/2010/main" val="46215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Madison (Dragon) Park, 1950s</a:t>
            </a:r>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436" y="1040020"/>
            <a:ext cx="6186757" cy="4611809"/>
          </a:xfrm>
          <a:prstGeom prst="rect">
            <a:avLst/>
          </a:prstGeom>
        </p:spPr>
      </p:pic>
    </p:spTree>
    <p:extLst>
      <p:ext uri="{BB962C8B-B14F-4D97-AF65-F5344CB8AC3E}">
        <p14:creationId xmlns:p14="http://schemas.microsoft.com/office/powerpoint/2010/main" val="3730993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Episcopal Church of our Savior</a:t>
            </a:r>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3</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171" y="1018250"/>
            <a:ext cx="6969156" cy="4620550"/>
          </a:xfrm>
          <a:prstGeom prst="rect">
            <a:avLst/>
          </a:prstGeom>
        </p:spPr>
      </p:pic>
    </p:spTree>
    <p:extLst>
      <p:ext uri="{BB962C8B-B14F-4D97-AF65-F5344CB8AC3E}">
        <p14:creationId xmlns:p14="http://schemas.microsoft.com/office/powerpoint/2010/main" val="3045286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Ming </a:t>
            </a:r>
            <a:r>
              <a:rPr lang="en-US" dirty="0" err="1"/>
              <a:t>Quong</a:t>
            </a:r>
            <a:r>
              <a:rPr lang="en-US" dirty="0"/>
              <a:t> Orphanage for Girls</a:t>
            </a:r>
          </a:p>
        </p:txBody>
      </p:sp>
      <p:sp>
        <p:nvSpPr>
          <p:cNvPr id="6" name="Footer Placeholder 5"/>
          <p:cNvSpPr>
            <a:spLocks noGrp="1"/>
          </p:cNvSpPr>
          <p:nvPr>
            <p:ph type="ftr" sz="quarter" idx="3"/>
          </p:nvPr>
        </p:nvSpPr>
        <p:spPr/>
        <p:txBody>
          <a:bodyPr/>
          <a:lstStyle/>
          <a:p>
            <a:r>
              <a:rPr lang="en-US" dirty="0"/>
              <a:t>Affordable Housing 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4</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829" y="1040020"/>
            <a:ext cx="6955972" cy="4611809"/>
          </a:xfrm>
          <a:prstGeom prst="rect">
            <a:avLst/>
          </a:prstGeom>
        </p:spPr>
      </p:pic>
    </p:spTree>
    <p:extLst>
      <p:ext uri="{BB962C8B-B14F-4D97-AF65-F5344CB8AC3E}">
        <p14:creationId xmlns:p14="http://schemas.microsoft.com/office/powerpoint/2010/main" val="1129086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Neighborhood for Families</a:t>
            </a:r>
          </a:p>
        </p:txBody>
      </p:sp>
      <p:sp>
        <p:nvSpPr>
          <p:cNvPr id="6" name="Footer Placeholder 5"/>
          <p:cNvSpPr>
            <a:spLocks noGrp="1"/>
          </p:cNvSpPr>
          <p:nvPr>
            <p:ph type="ftr" sz="quarter" idx="3"/>
          </p:nvPr>
        </p:nvSpPr>
        <p:spPr/>
        <p:txBody>
          <a:bodyPr/>
          <a:lstStyle/>
          <a:p>
            <a:r>
              <a:rPr lang="en-US" dirty="0"/>
              <a:t>Affordable Housing 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009" y="1047133"/>
            <a:ext cx="5597997" cy="4596999"/>
          </a:xfrm>
          <a:prstGeom prst="rect">
            <a:avLst/>
          </a:prstGeom>
        </p:spPr>
      </p:pic>
    </p:spTree>
    <p:extLst>
      <p:ext uri="{BB962C8B-B14F-4D97-AF65-F5344CB8AC3E}">
        <p14:creationId xmlns:p14="http://schemas.microsoft.com/office/powerpoint/2010/main" val="42661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Merritt BART Station Area Today</a:t>
            </a:r>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6</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57" y="1030713"/>
            <a:ext cx="8763923" cy="4597202"/>
          </a:xfrm>
          <a:prstGeom prst="rect">
            <a:avLst/>
          </a:prstGeom>
        </p:spPr>
      </p:pic>
    </p:spTree>
    <p:extLst>
      <p:ext uri="{BB962C8B-B14F-4D97-AF65-F5344CB8AC3E}">
        <p14:creationId xmlns:p14="http://schemas.microsoft.com/office/powerpoint/2010/main" val="2710349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EBALDC/Chinatown Coalition Advocacy</a:t>
            </a:r>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7</a:t>
            </a:fld>
            <a:endParaRPr lang="en-US" dirty="0"/>
          </a:p>
        </p:txBody>
      </p:sp>
      <p:pic>
        <p:nvPicPr>
          <p:cNvPr id="4" name="Picture 3"/>
          <p:cNvPicPr>
            <a:picLocks noChangeAspect="1"/>
          </p:cNvPicPr>
          <p:nvPr/>
        </p:nvPicPr>
        <p:blipFill>
          <a:blip r:embed="rId3"/>
          <a:stretch>
            <a:fillRect/>
          </a:stretch>
        </p:blipFill>
        <p:spPr>
          <a:xfrm>
            <a:off x="1013468" y="1031132"/>
            <a:ext cx="7043262" cy="4559338"/>
          </a:xfrm>
          <a:prstGeom prst="rect">
            <a:avLst/>
          </a:prstGeom>
        </p:spPr>
      </p:pic>
    </p:spTree>
    <p:extLst>
      <p:ext uri="{BB962C8B-B14F-4D97-AF65-F5344CB8AC3E}">
        <p14:creationId xmlns:p14="http://schemas.microsoft.com/office/powerpoint/2010/main" val="3064159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 Lake Merritt RFQ/RFP</a:t>
            </a:r>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8</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57" y="1030713"/>
            <a:ext cx="8763923" cy="4597202"/>
          </a:xfrm>
          <a:prstGeom prst="rect">
            <a:avLst/>
          </a:prstGeom>
        </p:spPr>
      </p:pic>
      <p:sp>
        <p:nvSpPr>
          <p:cNvPr id="3" name="Rectangle 2"/>
          <p:cNvSpPr/>
          <p:nvPr/>
        </p:nvSpPr>
        <p:spPr>
          <a:xfrm>
            <a:off x="5254389" y="2347415"/>
            <a:ext cx="1924333" cy="133748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8505" y="3959107"/>
            <a:ext cx="20478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107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EBALDC/Chinatown Coalition Advocacy</a:t>
            </a:r>
          </a:p>
        </p:txBody>
      </p:sp>
      <p:sp>
        <p:nvSpPr>
          <p:cNvPr id="5" name="Text Placeholder 4"/>
          <p:cNvSpPr>
            <a:spLocks noGrp="1"/>
          </p:cNvSpPr>
          <p:nvPr>
            <p:ph type="body" sz="quarter" idx="15"/>
          </p:nvPr>
        </p:nvSpPr>
        <p:spPr>
          <a:xfrm>
            <a:off x="380226" y="1134533"/>
            <a:ext cx="8377486" cy="4551159"/>
          </a:xfrm>
        </p:spPr>
        <p:txBody>
          <a:bodyPr numCol="1"/>
          <a:lstStyle/>
          <a:p>
            <a:r>
              <a:rPr lang="en-US" sz="2800" dirty="0">
                <a:solidFill>
                  <a:schemeClr val="bg1">
                    <a:lumMod val="50000"/>
                  </a:schemeClr>
                </a:solidFill>
              </a:rPr>
              <a:t>EBALDC involved in planning for area since 2008 </a:t>
            </a:r>
          </a:p>
          <a:p>
            <a:r>
              <a:rPr lang="en-US" sz="2800" dirty="0">
                <a:solidFill>
                  <a:schemeClr val="bg1">
                    <a:lumMod val="50000"/>
                  </a:schemeClr>
                </a:solidFill>
              </a:rPr>
              <a:t>Oakland Chinatown criteria for new development</a:t>
            </a:r>
          </a:p>
          <a:p>
            <a:pPr lvl="1"/>
            <a:r>
              <a:rPr lang="en-US" sz="2400" dirty="0">
                <a:solidFill>
                  <a:schemeClr val="bg1">
                    <a:lumMod val="50000"/>
                  </a:schemeClr>
                </a:solidFill>
              </a:rPr>
              <a:t>A program that complements rather than competes with the core commercial area of Chinatown</a:t>
            </a:r>
          </a:p>
          <a:p>
            <a:pPr lvl="1"/>
            <a:r>
              <a:rPr lang="en-US" sz="2400" dirty="0">
                <a:solidFill>
                  <a:schemeClr val="bg1">
                    <a:lumMod val="50000"/>
                  </a:schemeClr>
                </a:solidFill>
              </a:rPr>
              <a:t>A program that reduces gentrification stress rather than increases it, by producing high quality jobs accessible to local residents (especially English limited)</a:t>
            </a:r>
          </a:p>
          <a:p>
            <a:pPr lvl="1"/>
            <a:r>
              <a:rPr lang="en-US" sz="2400" dirty="0">
                <a:solidFill>
                  <a:schemeClr val="bg1">
                    <a:lumMod val="50000"/>
                  </a:schemeClr>
                </a:solidFill>
              </a:rPr>
              <a:t>A program that increases community control over the site</a:t>
            </a:r>
          </a:p>
          <a:p>
            <a:pPr indent="0">
              <a:buNone/>
            </a:pPr>
            <a:endParaRPr lang="en-US" sz="2800" dirty="0"/>
          </a:p>
        </p:txBody>
      </p:sp>
      <p:sp>
        <p:nvSpPr>
          <p:cNvPr id="6" name="Footer Placeholder 5"/>
          <p:cNvSpPr>
            <a:spLocks noGrp="1"/>
          </p:cNvSpPr>
          <p:nvPr>
            <p:ph type="ftr" sz="quarter" idx="3"/>
          </p:nvPr>
        </p:nvSpPr>
        <p:spPr/>
        <p:txBody>
          <a:bodyPr/>
          <a:lstStyle/>
          <a:p>
            <a:r>
              <a:rPr lang="en-US" dirty="0"/>
              <a:t>Lake Merritt BART Station Redevelopment</a:t>
            </a:r>
          </a:p>
        </p:txBody>
      </p:sp>
      <p:sp>
        <p:nvSpPr>
          <p:cNvPr id="7" name="Slide Number Placeholder 6"/>
          <p:cNvSpPr>
            <a:spLocks noGrp="1"/>
          </p:cNvSpPr>
          <p:nvPr>
            <p:ph type="sldNum" sz="quarter" idx="4"/>
          </p:nvPr>
        </p:nvSpPr>
        <p:spPr/>
        <p:txBody>
          <a:bodyPr/>
          <a:lstStyle/>
          <a:p>
            <a:fld id="{1240ED9D-375D-624F-96AC-7479D3D8CA74}" type="slidenum">
              <a:rPr lang="en-US" smtClean="0"/>
              <a:pPr/>
              <a:t>9</a:t>
            </a:fld>
            <a:endParaRPr lang="en-US" dirty="0"/>
          </a:p>
        </p:txBody>
      </p:sp>
    </p:spTree>
    <p:extLst>
      <p:ext uri="{BB962C8B-B14F-4D97-AF65-F5344CB8AC3E}">
        <p14:creationId xmlns:p14="http://schemas.microsoft.com/office/powerpoint/2010/main" val="311163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BALDC_PP_template_revised">
  <a:themeElements>
    <a:clrScheme name="EBALDC rgb colors">
      <a:dk1>
        <a:sysClr val="windowText" lastClr="000000"/>
      </a:dk1>
      <a:lt1>
        <a:sysClr val="window" lastClr="FFFFFF"/>
      </a:lt1>
      <a:dk2>
        <a:srgbClr val="000000"/>
      </a:dk2>
      <a:lt2>
        <a:srgbClr val="E2F2F0"/>
      </a:lt2>
      <a:accent1>
        <a:srgbClr val="F05831"/>
      </a:accent1>
      <a:accent2>
        <a:srgbClr val="008F85"/>
      </a:accent2>
      <a:accent3>
        <a:srgbClr val="23B2A2"/>
      </a:accent3>
      <a:accent4>
        <a:srgbClr val="887E6D"/>
      </a:accent4>
      <a:accent5>
        <a:srgbClr val="3F3F3F"/>
      </a:accent5>
      <a:accent6>
        <a:srgbClr val="9A9A9A"/>
      </a:accent6>
      <a:hlink>
        <a:srgbClr val="0000FF"/>
      </a:hlink>
      <a:folHlink>
        <a:srgbClr val="199F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Typical Slide Master">
  <a:themeElements>
    <a:clrScheme name="EBALDC rgb colors">
      <a:dk1>
        <a:sysClr val="windowText" lastClr="000000"/>
      </a:dk1>
      <a:lt1>
        <a:sysClr val="window" lastClr="FFFFFF"/>
      </a:lt1>
      <a:dk2>
        <a:srgbClr val="000000"/>
      </a:dk2>
      <a:lt2>
        <a:srgbClr val="E2F2F0"/>
      </a:lt2>
      <a:accent1>
        <a:srgbClr val="F05831"/>
      </a:accent1>
      <a:accent2>
        <a:srgbClr val="008F85"/>
      </a:accent2>
      <a:accent3>
        <a:srgbClr val="23B2A2"/>
      </a:accent3>
      <a:accent4>
        <a:srgbClr val="887E6D"/>
      </a:accent4>
      <a:accent5>
        <a:srgbClr val="3F3F3F"/>
      </a:accent5>
      <a:accent6>
        <a:srgbClr val="9A9A9A"/>
      </a:accent6>
      <a:hlink>
        <a:srgbClr val="0000FF"/>
      </a:hlink>
      <a:folHlink>
        <a:srgbClr val="199F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792DD0A6DD1743B226D0E3B45A0EE9" ma:contentTypeVersion="" ma:contentTypeDescription="Create a new document." ma:contentTypeScope="" ma:versionID="c11be2279ff6d55eb732d8a6ff4fbca9">
  <xsd:schema xmlns:xsd="http://www.w3.org/2001/XMLSchema" xmlns:xs="http://www.w3.org/2001/XMLSchema" xmlns:p="http://schemas.microsoft.com/office/2006/metadata/properties" xmlns:ns2="88608c08-d00e-48df-a845-09e12c0677aa" xmlns:ns3="6f0edc4b-a8af-4211-b5cc-37e4735c00b4" targetNamespace="http://schemas.microsoft.com/office/2006/metadata/properties" ma:root="true" ma:fieldsID="5a7a2dbe653fc52970fd6f4365e0fc11" ns2:_="" ns3:_="">
    <xsd:import namespace="88608c08-d00e-48df-a845-09e12c0677aa"/>
    <xsd:import namespace="6f0edc4b-a8af-4211-b5cc-37e4735c00b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608c08-d00e-48df-a845-09e12c0677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0edc4b-a8af-4211-b5cc-37e4735c00b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7E7638-BF2E-4313-9359-19E082592FCC}">
  <ds:schemaRefs>
    <ds:schemaRef ds:uri="http://purl.org/dc/terms/"/>
    <ds:schemaRef ds:uri="http://schemas.openxmlformats.org/package/2006/metadata/core-properties"/>
    <ds:schemaRef ds:uri="88608c08-d00e-48df-a845-09e12c0677aa"/>
    <ds:schemaRef ds:uri="http://schemas.microsoft.com/office/2006/documentManagement/types"/>
    <ds:schemaRef ds:uri="http://schemas.microsoft.com/office/infopath/2007/PartnerControls"/>
    <ds:schemaRef ds:uri="http://purl.org/dc/elements/1.1/"/>
    <ds:schemaRef ds:uri="http://schemas.microsoft.com/office/2006/metadata/properties"/>
    <ds:schemaRef ds:uri="6f0edc4b-a8af-4211-b5cc-37e4735c00b4"/>
    <ds:schemaRef ds:uri="http://www.w3.org/XML/1998/namespace"/>
    <ds:schemaRef ds:uri="http://purl.org/dc/dcmitype/"/>
  </ds:schemaRefs>
</ds:datastoreItem>
</file>

<file path=customXml/itemProps2.xml><?xml version="1.0" encoding="utf-8"?>
<ds:datastoreItem xmlns:ds="http://schemas.openxmlformats.org/officeDocument/2006/customXml" ds:itemID="{FC4E28B6-4935-4AE2-8B24-F2C73D639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608c08-d00e-48df-a845-09e12c0677aa"/>
    <ds:schemaRef ds:uri="6f0edc4b-a8af-4211-b5cc-37e4735c00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D28A13-505C-46C7-8156-0E7AE1284C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EBALDC_PP_template_revised</Template>
  <TotalTime>2521</TotalTime>
  <Words>573</Words>
  <Application>Microsoft Macintosh PowerPoint</Application>
  <PresentationFormat>On-screen Show (4:3)</PresentationFormat>
  <Paragraphs>113</Paragraphs>
  <Slides>17</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Klinic Slab Medium</vt:lpstr>
      <vt:lpstr>Wingdings</vt:lpstr>
      <vt:lpstr>EBALDC_PP_template_revised</vt:lpstr>
      <vt:lpstr>3_Typical Slide Master</vt:lpstr>
      <vt:lpstr>PowerPoint Presentation</vt:lpstr>
      <vt:lpstr>Madison (Dragon) Park, 1950s</vt:lpstr>
      <vt:lpstr>Episcopal Church of our Savior</vt:lpstr>
      <vt:lpstr>Ming Quong Orphanage for Girls</vt:lpstr>
      <vt:lpstr>A Neighborhood for Families</vt:lpstr>
      <vt:lpstr>Lake Merritt BART Station Area Today</vt:lpstr>
      <vt:lpstr>EBALDC/Chinatown Coalition Advocacy</vt:lpstr>
      <vt:lpstr>BART Lake Merritt RFQ/RFP</vt:lpstr>
      <vt:lpstr>EBALDC/Chinatown Coalition Advocacy</vt:lpstr>
      <vt:lpstr>Why partner with Strada?</vt:lpstr>
      <vt:lpstr>EBALDC/Strada Proposal: Conceptual</vt:lpstr>
      <vt:lpstr>EBALDC/Strada Proposal: Conceptual</vt:lpstr>
      <vt:lpstr>EBALDC/Strada Proposal: Conceptual</vt:lpstr>
      <vt:lpstr>Community Benefits Targets</vt:lpstr>
      <vt:lpstr>Public Space</vt:lpstr>
      <vt:lpstr>BART Lake Merritt: Next Steps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Sabrina Chin</dc:creator>
  <cp:lastModifiedBy>Stephen Corlett</cp:lastModifiedBy>
  <cp:revision>59</cp:revision>
  <dcterms:created xsi:type="dcterms:W3CDTF">2015-09-16T18:48:54Z</dcterms:created>
  <dcterms:modified xsi:type="dcterms:W3CDTF">2019-04-17T18:55:12Z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0x01010032792DD0A6DD1743B226D0E3B45A0EE9</vt:lpwstr>
  </property>
</Properties>
</file>