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22"/>
  </p:notesMasterIdLst>
  <p:sldIdLst>
    <p:sldId id="296" r:id="rId5"/>
    <p:sldId id="288" r:id="rId6"/>
    <p:sldId id="339" r:id="rId7"/>
    <p:sldId id="330" r:id="rId8"/>
    <p:sldId id="338" r:id="rId9"/>
    <p:sldId id="333" r:id="rId10"/>
    <p:sldId id="332" r:id="rId11"/>
    <p:sldId id="334" r:id="rId12"/>
    <p:sldId id="335" r:id="rId13"/>
    <p:sldId id="336" r:id="rId14"/>
    <p:sldId id="327" r:id="rId15"/>
    <p:sldId id="324" r:id="rId16"/>
    <p:sldId id="325" r:id="rId17"/>
    <p:sldId id="337" r:id="rId18"/>
    <p:sldId id="340" r:id="rId19"/>
    <p:sldId id="290" r:id="rId20"/>
    <p:sldId id="266" r:id="rId21"/>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3" userDrawn="1">
          <p15:clr>
            <a:srgbClr val="A4A3A4"/>
          </p15:clr>
        </p15:guide>
        <p15:guide id="2" pos="217" userDrawn="1">
          <p15:clr>
            <a:srgbClr val="A4A3A4"/>
          </p15:clr>
        </p15:guide>
        <p15:guide id="3" pos="2774" userDrawn="1">
          <p15:clr>
            <a:srgbClr val="A4A3A4"/>
          </p15:clr>
        </p15:guide>
        <p15:guide id="4" pos="2986" userDrawn="1">
          <p15:clr>
            <a:srgbClr val="A4A3A4"/>
          </p15:clr>
        </p15:guide>
        <p15:guide id="5" pos="5538" userDrawn="1">
          <p15:clr>
            <a:srgbClr val="A4A3A4"/>
          </p15:clr>
        </p15:guide>
        <p15:guide id="6" orient="horz" pos="930" userDrawn="1">
          <p15:clr>
            <a:srgbClr val="A4A3A4"/>
          </p15:clr>
        </p15:guide>
        <p15:guide id="7" orient="horz" pos="504" userDrawn="1">
          <p15:clr>
            <a:srgbClr val="A4A3A4"/>
          </p15:clr>
        </p15:guide>
        <p15:guide id="8" orient="horz" pos="144" userDrawn="1">
          <p15:clr>
            <a:srgbClr val="A4A3A4"/>
          </p15:clr>
        </p15:guide>
        <p15:guide id="9"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C8C8C8"/>
    <a:srgbClr val="5A5A5A"/>
    <a:srgbClr val="4D4D4C"/>
    <a:srgbClr val="A4C8E1"/>
    <a:srgbClr val="41B6E6"/>
    <a:srgbClr val="007DBA"/>
    <a:srgbClr val="002554"/>
    <a:srgbClr val="3C1053"/>
    <a:srgbClr val="651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057" autoAdjust="0"/>
  </p:normalViewPr>
  <p:slideViewPr>
    <p:cSldViewPr snapToGrid="0">
      <p:cViewPr varScale="1">
        <p:scale>
          <a:sx n="63" d="100"/>
          <a:sy n="63" d="100"/>
        </p:scale>
        <p:origin x="1464" y="66"/>
      </p:cViewPr>
      <p:guideLst>
        <p:guide orient="horz" pos="3703"/>
        <p:guide pos="217"/>
        <p:guide pos="2774"/>
        <p:guide pos="2986"/>
        <p:guide pos="5538"/>
        <p:guide orient="horz" pos="930"/>
        <p:guide orient="horz" pos="504"/>
        <p:guide orient="horz" pos="144"/>
        <p:guide pos="508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100" dirty="0" smtClean="0"/>
              <a:t>Laney College</a:t>
            </a:r>
          </a:p>
          <a:p>
            <a:pPr>
              <a:defRPr sz="1200"/>
            </a:pPr>
            <a:r>
              <a:rPr lang="en-US" sz="1100" dirty="0" smtClean="0"/>
              <a:t>Ethnicity and Race</a:t>
            </a:r>
            <a:endParaRPr lang="en-US" sz="1100" dirty="0"/>
          </a:p>
        </c:rich>
      </c:tx>
      <c:layout/>
      <c:overlay val="0"/>
    </c:title>
    <c:autoTitleDeleted val="0"/>
    <c:plotArea>
      <c:layout/>
      <c:pieChart>
        <c:varyColors val="1"/>
        <c:ser>
          <c:idx val="0"/>
          <c:order val="0"/>
          <c:tx>
            <c:strRef>
              <c:f>Sheet1!$B$1</c:f>
              <c:strCache>
                <c:ptCount val="1"/>
                <c:pt idx="0">
                  <c:v>Race</c:v>
                </c:pt>
              </c:strCache>
            </c:strRef>
          </c:tx>
          <c:dPt>
            <c:idx val="0"/>
            <c:bubble3D val="0"/>
            <c:extLst>
              <c:ext xmlns:c16="http://schemas.microsoft.com/office/drawing/2014/chart" uri="{C3380CC4-5D6E-409C-BE32-E72D297353CC}">
                <c16:uniqueId val="{00000000-643E-47CC-A17A-EDB45A913758}"/>
              </c:ext>
            </c:extLst>
          </c:dPt>
          <c:dPt>
            <c:idx val="1"/>
            <c:bubble3D val="0"/>
            <c:extLst>
              <c:ext xmlns:c16="http://schemas.microsoft.com/office/drawing/2014/chart" uri="{C3380CC4-5D6E-409C-BE32-E72D297353CC}">
                <c16:uniqueId val="{00000001-643E-47CC-A17A-EDB45A913758}"/>
              </c:ext>
            </c:extLst>
          </c:dPt>
          <c:dPt>
            <c:idx val="2"/>
            <c:bubble3D val="0"/>
            <c:extLst>
              <c:ext xmlns:c16="http://schemas.microsoft.com/office/drawing/2014/chart" uri="{C3380CC4-5D6E-409C-BE32-E72D297353CC}">
                <c16:uniqueId val="{00000002-643E-47CC-A17A-EDB45A913758}"/>
              </c:ext>
            </c:extLst>
          </c:dPt>
          <c:dPt>
            <c:idx val="3"/>
            <c:bubble3D val="0"/>
            <c:extLst>
              <c:ext xmlns:c16="http://schemas.microsoft.com/office/drawing/2014/chart" uri="{C3380CC4-5D6E-409C-BE32-E72D297353CC}">
                <c16:uniqueId val="{00000003-643E-47CC-A17A-EDB45A913758}"/>
              </c:ext>
            </c:extLst>
          </c:dPt>
          <c:dPt>
            <c:idx val="4"/>
            <c:bubble3D val="0"/>
            <c:extLst>
              <c:ext xmlns:c16="http://schemas.microsoft.com/office/drawing/2014/chart" uri="{C3380CC4-5D6E-409C-BE32-E72D297353CC}">
                <c16:uniqueId val="{00000004-643E-47CC-A17A-EDB45A913758}"/>
              </c:ext>
            </c:extLst>
          </c:dPt>
          <c:dPt>
            <c:idx val="5"/>
            <c:bubble3D val="0"/>
            <c:extLst>
              <c:ext xmlns:c16="http://schemas.microsoft.com/office/drawing/2014/chart" uri="{C3380CC4-5D6E-409C-BE32-E72D297353CC}">
                <c16:uniqueId val="{00000005-643E-47CC-A17A-EDB45A913758}"/>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Asian</c:v>
                </c:pt>
                <c:pt idx="1">
                  <c:v>Black</c:v>
                </c:pt>
                <c:pt idx="2">
                  <c:v>Latino</c:v>
                </c:pt>
                <c:pt idx="3">
                  <c:v>White</c:v>
                </c:pt>
                <c:pt idx="4">
                  <c:v>Other</c:v>
                </c:pt>
                <c:pt idx="5">
                  <c:v>2 or more races</c:v>
                </c:pt>
              </c:strCache>
            </c:strRef>
          </c:cat>
          <c:val>
            <c:numRef>
              <c:f>Sheet1!$B$2:$B$7</c:f>
              <c:numCache>
                <c:formatCode>General</c:formatCode>
                <c:ptCount val="6"/>
                <c:pt idx="0">
                  <c:v>30.7</c:v>
                </c:pt>
                <c:pt idx="1">
                  <c:v>20.399999999999999</c:v>
                </c:pt>
                <c:pt idx="2">
                  <c:v>22.5</c:v>
                </c:pt>
                <c:pt idx="3">
                  <c:v>15.4</c:v>
                </c:pt>
                <c:pt idx="4">
                  <c:v>6</c:v>
                </c:pt>
                <c:pt idx="5">
                  <c:v>5</c:v>
                </c:pt>
              </c:numCache>
            </c:numRef>
          </c:val>
          <c:extLst>
            <c:ext xmlns:c16="http://schemas.microsoft.com/office/drawing/2014/chart" uri="{C3380CC4-5D6E-409C-BE32-E72D297353CC}">
              <c16:uniqueId val="{00000006-643E-47CC-A17A-EDB45A913758}"/>
            </c:ext>
          </c:extLst>
        </c:ser>
        <c:dLbls>
          <c:showLegendKey val="0"/>
          <c:showVal val="0"/>
          <c:showCatName val="0"/>
          <c:showSerName val="0"/>
          <c:showPercent val="0"/>
          <c:showBubbleSize val="0"/>
          <c:showLeaderLines val="1"/>
        </c:dLbls>
        <c:firstSliceAng val="0"/>
      </c:pieChart>
      <c:spPr>
        <a:noFill/>
        <a:ln w="16850">
          <a:noFill/>
        </a:ln>
      </c:spPr>
    </c:plotArea>
    <c:legend>
      <c:legendPos val="r"/>
      <c:layout/>
      <c:overlay val="0"/>
      <c:txPr>
        <a:bodyPr/>
        <a:lstStyle/>
        <a:p>
          <a:pPr>
            <a:defRPr sz="1000"/>
          </a:pPr>
          <a:endParaRPr lang="en-US"/>
        </a:p>
      </c:txPr>
    </c:legend>
    <c:plotVisOnly val="1"/>
    <c:dispBlanksAs val="gap"/>
    <c:showDLblsOverMax val="0"/>
  </c:chart>
  <c:txPr>
    <a:bodyPr/>
    <a:lstStyle/>
    <a:p>
      <a:pPr>
        <a:defRPr sz="1193"/>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smtClean="0"/>
              <a:t>City of Oakland</a:t>
            </a:r>
          </a:p>
          <a:p>
            <a:pPr>
              <a:defRPr/>
            </a:pPr>
            <a:r>
              <a:rPr lang="en-US" sz="1100" dirty="0" smtClean="0"/>
              <a:t>Ethnicity</a:t>
            </a:r>
            <a:r>
              <a:rPr lang="en-US" sz="1100" baseline="0" dirty="0" smtClean="0"/>
              <a:t> and </a:t>
            </a:r>
            <a:r>
              <a:rPr lang="en-US" sz="1100" dirty="0" smtClean="0"/>
              <a:t>Race</a:t>
            </a:r>
            <a:endParaRPr lang="en-US" sz="1100" dirty="0"/>
          </a:p>
        </c:rich>
      </c:tx>
      <c:layout>
        <c:manualLayout>
          <c:xMode val="edge"/>
          <c:yMode val="edge"/>
          <c:x val="0.27299207854360225"/>
          <c:y val="6.6343283582089546E-2"/>
        </c:manualLayout>
      </c:layout>
      <c:overlay val="0"/>
    </c:title>
    <c:autoTitleDeleted val="0"/>
    <c:plotArea>
      <c:layout/>
      <c:pieChart>
        <c:varyColors val="1"/>
        <c:ser>
          <c:idx val="0"/>
          <c:order val="0"/>
          <c:tx>
            <c:strRef>
              <c:f>Sheet1!$B$1</c:f>
              <c:strCache>
                <c:ptCount val="1"/>
                <c:pt idx="0">
                  <c:v>Race</c:v>
                </c:pt>
              </c:strCache>
            </c:strRef>
          </c:tx>
          <c:dPt>
            <c:idx val="0"/>
            <c:bubble3D val="0"/>
            <c:extLst>
              <c:ext xmlns:c16="http://schemas.microsoft.com/office/drawing/2014/chart" uri="{C3380CC4-5D6E-409C-BE32-E72D297353CC}">
                <c16:uniqueId val="{00000000-CF94-4005-BE04-871268D231C8}"/>
              </c:ext>
            </c:extLst>
          </c:dPt>
          <c:dPt>
            <c:idx val="1"/>
            <c:bubble3D val="0"/>
            <c:extLst>
              <c:ext xmlns:c16="http://schemas.microsoft.com/office/drawing/2014/chart" uri="{C3380CC4-5D6E-409C-BE32-E72D297353CC}">
                <c16:uniqueId val="{00000001-CF94-4005-BE04-871268D231C8}"/>
              </c:ext>
            </c:extLst>
          </c:dPt>
          <c:dPt>
            <c:idx val="2"/>
            <c:bubble3D val="0"/>
            <c:extLst>
              <c:ext xmlns:c16="http://schemas.microsoft.com/office/drawing/2014/chart" uri="{C3380CC4-5D6E-409C-BE32-E72D297353CC}">
                <c16:uniqueId val="{00000002-CF94-4005-BE04-871268D231C8}"/>
              </c:ext>
            </c:extLst>
          </c:dPt>
          <c:dPt>
            <c:idx val="3"/>
            <c:bubble3D val="0"/>
            <c:extLst>
              <c:ext xmlns:c16="http://schemas.microsoft.com/office/drawing/2014/chart" uri="{C3380CC4-5D6E-409C-BE32-E72D297353CC}">
                <c16:uniqueId val="{00000003-CF94-4005-BE04-871268D231C8}"/>
              </c:ext>
            </c:extLst>
          </c:dPt>
          <c:dPt>
            <c:idx val="4"/>
            <c:bubble3D val="0"/>
            <c:extLst>
              <c:ext xmlns:c16="http://schemas.microsoft.com/office/drawing/2014/chart" uri="{C3380CC4-5D6E-409C-BE32-E72D297353CC}">
                <c16:uniqueId val="{00000004-CF94-4005-BE04-871268D231C8}"/>
              </c:ext>
            </c:extLst>
          </c:dPt>
          <c:dPt>
            <c:idx val="5"/>
            <c:bubble3D val="0"/>
            <c:extLst>
              <c:ext xmlns:c16="http://schemas.microsoft.com/office/drawing/2014/chart" uri="{C3380CC4-5D6E-409C-BE32-E72D297353CC}">
                <c16:uniqueId val="{00000005-CF94-4005-BE04-871268D231C8}"/>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Asian</c:v>
                </c:pt>
                <c:pt idx="1">
                  <c:v>Black</c:v>
                </c:pt>
                <c:pt idx="2">
                  <c:v>Latino</c:v>
                </c:pt>
                <c:pt idx="3">
                  <c:v>White</c:v>
                </c:pt>
                <c:pt idx="4">
                  <c:v>Other</c:v>
                </c:pt>
                <c:pt idx="5">
                  <c:v>2 or more races</c:v>
                </c:pt>
              </c:strCache>
            </c:strRef>
          </c:cat>
          <c:val>
            <c:numRef>
              <c:f>Sheet1!$B$2:$B$7</c:f>
              <c:numCache>
                <c:formatCode>General</c:formatCode>
                <c:ptCount val="6"/>
                <c:pt idx="0">
                  <c:v>16.8</c:v>
                </c:pt>
                <c:pt idx="1">
                  <c:v>28</c:v>
                </c:pt>
                <c:pt idx="2">
                  <c:v>25.3</c:v>
                </c:pt>
                <c:pt idx="3">
                  <c:v>34.5</c:v>
                </c:pt>
                <c:pt idx="4">
                  <c:v>13.7</c:v>
                </c:pt>
                <c:pt idx="5">
                  <c:v>5.6</c:v>
                </c:pt>
              </c:numCache>
            </c:numRef>
          </c:val>
          <c:extLst>
            <c:ext xmlns:c16="http://schemas.microsoft.com/office/drawing/2014/chart" uri="{C3380CC4-5D6E-409C-BE32-E72D297353CC}">
              <c16:uniqueId val="{00000006-CF94-4005-BE04-871268D231C8}"/>
            </c:ext>
          </c:extLst>
        </c:ser>
        <c:dLbls>
          <c:showLegendKey val="0"/>
          <c:showVal val="0"/>
          <c:showCatName val="0"/>
          <c:showSerName val="0"/>
          <c:showPercent val="0"/>
          <c:showBubbleSize val="0"/>
          <c:showLeaderLines val="1"/>
        </c:dLbls>
        <c:firstSliceAng val="0"/>
      </c:pieChart>
      <c:spPr>
        <a:noFill/>
        <a:ln w="14055">
          <a:noFill/>
        </a:ln>
      </c:spPr>
    </c:plotArea>
    <c:legend>
      <c:legendPos val="r"/>
      <c:layout/>
      <c:overlay val="0"/>
    </c:legend>
    <c:plotVisOnly val="1"/>
    <c:dispBlanksAs val="gap"/>
    <c:showDLblsOverMax val="0"/>
  </c:chart>
  <c:txPr>
    <a:bodyPr/>
    <a:lstStyle/>
    <a:p>
      <a:pPr>
        <a:defRPr sz="995"/>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BE20FA-A291-46A4-B908-FAE3173FED4A}" type="datetimeFigureOut">
              <a:rPr lang="en-US" smtClean="0"/>
              <a:t>3/15/2019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03D711-70B1-4A11-A442-20D127E0F06D}" type="slidenum">
              <a:rPr lang="en-US" smtClean="0"/>
              <a:t>‹#›</a:t>
            </a:fld>
            <a:endParaRPr lang="en-US" dirty="0"/>
          </a:p>
        </p:txBody>
      </p:sp>
    </p:spTree>
    <p:extLst>
      <p:ext uri="{BB962C8B-B14F-4D97-AF65-F5344CB8AC3E}">
        <p14:creationId xmlns:p14="http://schemas.microsoft.com/office/powerpoint/2010/main" val="314455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3D711-70B1-4A11-A442-20D127E0F06D}" type="slidenum">
              <a:rPr lang="en-US" smtClean="0"/>
              <a:t>13</a:t>
            </a:fld>
            <a:endParaRPr lang="en-US" dirty="0"/>
          </a:p>
        </p:txBody>
      </p:sp>
    </p:spTree>
    <p:extLst>
      <p:ext uri="{BB962C8B-B14F-4D97-AF65-F5344CB8AC3E}">
        <p14:creationId xmlns:p14="http://schemas.microsoft.com/office/powerpoint/2010/main" val="3667214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9.bin"/><Relationship Id="rId3" Type="http://schemas.openxmlformats.org/officeDocument/2006/relationships/tags" Target="../tags/tag17.xml"/><Relationship Id="rId7" Type="http://schemas.openxmlformats.org/officeDocument/2006/relationships/slideMaster" Target="../slideMasters/slideMaster1.xml"/><Relationship Id="rId12" Type="http://schemas.openxmlformats.org/officeDocument/2006/relationships/oleObject" Target="../embeddings/oleObject18.bin"/><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tags" Target="../tags/tag20.xml"/><Relationship Id="rId11" Type="http://schemas.openxmlformats.org/officeDocument/2006/relationships/oleObject" Target="../embeddings/oleObject17.bin"/><Relationship Id="rId5" Type="http://schemas.openxmlformats.org/officeDocument/2006/relationships/tags" Target="../tags/tag19.xml"/><Relationship Id="rId10" Type="http://schemas.openxmlformats.org/officeDocument/2006/relationships/oleObject" Target="../embeddings/oleObject16.bin"/><Relationship Id="rId4" Type="http://schemas.openxmlformats.org/officeDocument/2006/relationships/tags" Target="../tags/tag18.xml"/><Relationship Id="rId9" Type="http://schemas.openxmlformats.org/officeDocument/2006/relationships/image" Target="../media/image1.emf"/><Relationship Id="rId1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7.bin"/><Relationship Id="rId3" Type="http://schemas.openxmlformats.org/officeDocument/2006/relationships/tags" Target="../tags/tag25.xml"/><Relationship Id="rId7" Type="http://schemas.openxmlformats.org/officeDocument/2006/relationships/slideMaster" Target="../slideMasters/slideMaster1.xml"/><Relationship Id="rId12" Type="http://schemas.openxmlformats.org/officeDocument/2006/relationships/oleObject" Target="../embeddings/oleObject26.bin"/><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tags" Target="../tags/tag28.xml"/><Relationship Id="rId11" Type="http://schemas.openxmlformats.org/officeDocument/2006/relationships/oleObject" Target="../embeddings/oleObject25.bin"/><Relationship Id="rId5" Type="http://schemas.openxmlformats.org/officeDocument/2006/relationships/tags" Target="../tags/tag27.xml"/><Relationship Id="rId10" Type="http://schemas.openxmlformats.org/officeDocument/2006/relationships/oleObject" Target="../embeddings/oleObject24.bin"/><Relationship Id="rId4" Type="http://schemas.openxmlformats.org/officeDocument/2006/relationships/tags" Target="../tags/tag26.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2.bin"/><Relationship Id="rId3" Type="http://schemas.openxmlformats.org/officeDocument/2006/relationships/tags" Target="../tags/tag10.xml"/><Relationship Id="rId7" Type="http://schemas.openxmlformats.org/officeDocument/2006/relationships/slideMaster" Target="../slideMasters/slideMaster1.xml"/><Relationship Id="rId12" Type="http://schemas.openxmlformats.org/officeDocument/2006/relationships/oleObject" Target="../embeddings/oleObject11.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tags" Target="../tags/tag13.xml"/><Relationship Id="rId11" Type="http://schemas.openxmlformats.org/officeDocument/2006/relationships/oleObject" Target="../embeddings/oleObject10.bin"/><Relationship Id="rId5" Type="http://schemas.openxmlformats.org/officeDocument/2006/relationships/tags" Target="../tags/tag12.xml"/><Relationship Id="rId10" Type="http://schemas.openxmlformats.org/officeDocument/2006/relationships/oleObject" Target="../embeddings/oleObject9.bin"/><Relationship Id="rId4" Type="http://schemas.openxmlformats.org/officeDocument/2006/relationships/tags" Target="../tags/tag11.xml"/><Relationship Id="rId9" Type="http://schemas.openxmlformats.org/officeDocument/2006/relationships/image" Target="../media/image1.emf"/><Relationship Id="rId1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able of Conten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81458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055"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49592" y="200073"/>
            <a:ext cx="6492240" cy="402336"/>
          </a:xfrm>
        </p:spPr>
        <p:txBody>
          <a:bodyPr anchor="ctr" anchorCtr="0"/>
          <a:lstStyle/>
          <a:p>
            <a:r>
              <a:rPr lang="en-US" dirty="0"/>
              <a:t>Click to edit Master title style</a:t>
            </a:r>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cxnSp>
        <p:nvCxnSpPr>
          <p:cNvPr id="12" name="Straight Connector 11"/>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6" name="Text Placeholder 5"/>
          <p:cNvSpPr>
            <a:spLocks noGrp="1"/>
          </p:cNvSpPr>
          <p:nvPr>
            <p:ph type="body" sz="quarter" idx="14"/>
          </p:nvPr>
        </p:nvSpPr>
        <p:spPr>
          <a:xfrm>
            <a:off x="349592" y="1480182"/>
            <a:ext cx="4046538"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a:lvl1pPr>
            <a:lvl2pPr marL="0" marR="0" indent="0" algn="l" defTabSz="457200" rtl="0" eaLnBrk="1" fontAlgn="auto" latinLnBrk="0" hangingPunct="1">
              <a:lnSpc>
                <a:spcPct val="100000"/>
              </a:lnSpc>
              <a:spcBef>
                <a:spcPts val="600"/>
              </a:spcBef>
              <a:spcAft>
                <a:spcPts val="600"/>
              </a:spcAft>
              <a:buClrTx/>
              <a:buSzTx/>
              <a:buFont typeface="Arial"/>
              <a:buNone/>
              <a:tabLst/>
              <a:defRPr/>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
        <p:nvSpPr>
          <p:cNvPr id="15" name="Text Placeholder 14"/>
          <p:cNvSpPr>
            <a:spLocks noGrp="1"/>
          </p:cNvSpPr>
          <p:nvPr>
            <p:ph type="body" sz="quarter" idx="16"/>
          </p:nvPr>
        </p:nvSpPr>
        <p:spPr>
          <a:xfrm>
            <a:off x="4741862" y="1480182"/>
            <a:ext cx="4046538"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a:lvl1pPr>
            <a:lvl2pPr marL="0" marR="0" indent="0" algn="l" defTabSz="457200" rtl="0" eaLnBrk="1" fontAlgn="auto" latinLnBrk="0" hangingPunct="1">
              <a:lnSpc>
                <a:spcPct val="100000"/>
              </a:lnSpc>
              <a:spcBef>
                <a:spcPts val="600"/>
              </a:spcBef>
              <a:spcAft>
                <a:spcPts val="600"/>
              </a:spcAft>
              <a:buClrTx/>
              <a:buSzTx/>
              <a:buFont typeface="Arial"/>
              <a:buNone/>
              <a:tabLst/>
              <a:defRPr/>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Tree>
    <p:extLst>
      <p:ext uri="{BB962C8B-B14F-4D97-AF65-F5344CB8AC3E}">
        <p14:creationId xmlns:p14="http://schemas.microsoft.com/office/powerpoint/2010/main" val="24532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_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720794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0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7"/>
          <p:cNvSpPr>
            <a:spLocks noGrp="1"/>
          </p:cNvSpPr>
          <p:nvPr>
            <p:ph type="pic" sz="quarter" idx="16"/>
          </p:nvPr>
        </p:nvSpPr>
        <p:spPr>
          <a:xfrm>
            <a:off x="1" y="885385"/>
            <a:ext cx="6823075" cy="3700463"/>
          </a:xfrm>
        </p:spPr>
        <p:txBody>
          <a:bodyPr anchor="ctr" anchorCtr="1"/>
          <a:lstStyle/>
          <a:p>
            <a:r>
              <a:rPr lang="en-US" dirty="0"/>
              <a:t>Drag picture to placeholder or click icon to add</a:t>
            </a:r>
          </a:p>
        </p:txBody>
      </p:sp>
      <p:sp>
        <p:nvSpPr>
          <p:cNvPr id="16" name="Text Placeholder 8"/>
          <p:cNvSpPr>
            <a:spLocks noGrp="1"/>
          </p:cNvSpPr>
          <p:nvPr>
            <p:ph type="body" sz="quarter" idx="14" hasCustomPrompt="1"/>
          </p:nvPr>
        </p:nvSpPr>
        <p:spPr>
          <a:xfrm>
            <a:off x="227672" y="6461964"/>
            <a:ext cx="4805558" cy="221599"/>
          </a:xfrm>
        </p:spPr>
        <p:txBody>
          <a:bodyPr>
            <a:spAutoFit/>
          </a:bodyPr>
          <a:lstStyle>
            <a:lvl1pPr marL="0" indent="0">
              <a:lnSpc>
                <a:spcPct val="90000"/>
              </a:lnSpc>
              <a:spcBef>
                <a:spcPts val="0"/>
              </a:spcBef>
              <a:spcAft>
                <a:spcPts val="0"/>
              </a:spcAft>
              <a:buFontTx/>
              <a:buNone/>
              <a:defRPr sz="800" b="0" i="0" cap="none" baseline="0">
                <a:solidFill>
                  <a:srgbClr val="5A5A5A"/>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©2018 MUFG Union Bank, </a:t>
            </a:r>
            <a:r>
              <a:rPr lang="en-US" dirty="0" smtClean="0"/>
              <a:t>N.A. </a:t>
            </a:r>
            <a:r>
              <a:rPr lang="en-US" dirty="0"/>
              <a:t>Member FDIC. All rights reserved.</a:t>
            </a:r>
            <a:br>
              <a:rPr lang="en-US" dirty="0"/>
            </a:br>
            <a:r>
              <a:rPr lang="en-US" dirty="0"/>
              <a:t>Union Bank is a registered trademark and brand name of MUFG Union Bank, N.A.</a:t>
            </a:r>
          </a:p>
        </p:txBody>
      </p:sp>
      <p:grpSp>
        <p:nvGrpSpPr>
          <p:cNvPr id="14" name="Group 13"/>
          <p:cNvGrpSpPr/>
          <p:nvPr userDrawn="1"/>
        </p:nvGrpSpPr>
        <p:grpSpPr>
          <a:xfrm>
            <a:off x="2976563" y="3338513"/>
            <a:ext cx="6167437" cy="1719263"/>
            <a:chOff x="2976563" y="3305175"/>
            <a:chExt cx="6167437" cy="1776413"/>
          </a:xfrm>
        </p:grpSpPr>
        <p:sp>
          <p:nvSpPr>
            <p:cNvPr id="18" name="Rectangle 17"/>
            <p:cNvSpPr/>
            <p:nvPr/>
          </p:nvSpPr>
          <p:spPr>
            <a:xfrm>
              <a:off x="2976563" y="3305175"/>
              <a:ext cx="150018" cy="1776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19" name="Rectangle 18"/>
            <p:cNvSpPr/>
            <p:nvPr/>
          </p:nvSpPr>
          <p:spPr>
            <a:xfrm>
              <a:off x="3126581" y="3305175"/>
              <a:ext cx="6017419" cy="1776413"/>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grpSp>
      <p:sp>
        <p:nvSpPr>
          <p:cNvPr id="20" name="Title 1"/>
          <p:cNvSpPr>
            <a:spLocks noGrp="1"/>
          </p:cNvSpPr>
          <p:nvPr>
            <p:ph type="title" hasCustomPrompt="1"/>
          </p:nvPr>
        </p:nvSpPr>
        <p:spPr>
          <a:xfrm>
            <a:off x="3426221" y="3495675"/>
            <a:ext cx="5418138" cy="1390650"/>
          </a:xfrm>
          <a:prstGeom prst="rect">
            <a:avLst/>
          </a:prstGeom>
        </p:spPr>
        <p:txBody>
          <a:bodyPr vert="horz" lIns="0" tIns="0" rIns="0" bIns="0" rtlCol="0" anchor="ctr" anchorCtr="0">
            <a:noAutofit/>
          </a:bodyPr>
          <a:lstStyle>
            <a:lvl1pPr algn="l" defTabSz="457200" rtl="0" eaLnBrk="1" latinLnBrk="0" hangingPunct="1">
              <a:lnSpc>
                <a:spcPct val="80000"/>
              </a:lnSpc>
              <a:spcBef>
                <a:spcPct val="0"/>
              </a:spcBef>
              <a:buNone/>
              <a:defRPr lang="en-US" sz="3000" b="0" kern="1200" baseline="0" dirty="0">
                <a:solidFill>
                  <a:schemeClr val="bg2"/>
                </a:solidFill>
                <a:latin typeface="+mj-lt"/>
                <a:ea typeface="+mj-ea"/>
                <a:cs typeface="+mj-cs"/>
              </a:defRPr>
            </a:lvl1pPr>
          </a:lstStyle>
          <a:p>
            <a:pPr lvl="0"/>
            <a:r>
              <a:rPr lang="en-US" dirty="0"/>
              <a:t>Title goes here </a:t>
            </a:r>
          </a:p>
        </p:txBody>
      </p:sp>
      <p:sp>
        <p:nvSpPr>
          <p:cNvPr id="22" name="Text Placeholder 8"/>
          <p:cNvSpPr>
            <a:spLocks noGrp="1"/>
          </p:cNvSpPr>
          <p:nvPr>
            <p:ph type="body" sz="quarter" idx="13" hasCustomPrompt="1"/>
          </p:nvPr>
        </p:nvSpPr>
        <p:spPr>
          <a:xfrm>
            <a:off x="3426221" y="5207726"/>
            <a:ext cx="5418138" cy="677770"/>
          </a:xfrm>
        </p:spPr>
        <p:txBody>
          <a:bodyPr>
            <a:noAutofit/>
          </a:bodyPr>
          <a:lstStyle>
            <a:lvl1pPr marL="0" indent="0">
              <a:lnSpc>
                <a:spcPct val="100000"/>
              </a:lnSpc>
              <a:spcBef>
                <a:spcPts val="0"/>
              </a:spcBef>
              <a:buFontTx/>
              <a:buNone/>
              <a:defRPr sz="1400" b="0" i="0" cap="none" baseline="0">
                <a:solidFill>
                  <a:srgbClr val="4D4D4C"/>
                </a:solidFill>
                <a:latin typeface="Arial" charset="0"/>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Day month year</a:t>
            </a:r>
            <a:br>
              <a:rPr lang="en-US" dirty="0"/>
            </a:br>
            <a:r>
              <a:rPr lang="en-US" dirty="0"/>
              <a:t>Presented by name</a:t>
            </a:r>
            <a:br>
              <a:rPr lang="en-US" dirty="0"/>
            </a:br>
            <a:r>
              <a:rPr lang="en-US" dirty="0"/>
              <a:t>Title</a:t>
            </a:r>
          </a:p>
        </p:txBody>
      </p:sp>
      <p:pic>
        <p:nvPicPr>
          <p:cNvPr id="11" name="Picture 10"/>
          <p:cNvPicPr>
            <a:picLocks noChangeAspect="1"/>
          </p:cNvPicPr>
          <p:nvPr userDrawn="1"/>
        </p:nvPicPr>
        <p:blipFill rotWithShape="1">
          <a:blip r:embed="rId6"/>
          <a:srcRect b="32275"/>
          <a:stretch/>
        </p:blipFill>
        <p:spPr>
          <a:xfrm>
            <a:off x="7011383" y="200074"/>
            <a:ext cx="1828800" cy="397507"/>
          </a:xfrm>
          <a:prstGeom prst="rect">
            <a:avLst/>
          </a:prstGeom>
        </p:spPr>
      </p:pic>
    </p:spTree>
    <p:extLst>
      <p:ext uri="{BB962C8B-B14F-4D97-AF65-F5344CB8AC3E}">
        <p14:creationId xmlns:p14="http://schemas.microsoft.com/office/powerpoint/2010/main" val="361684434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43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slide with picture">
    <p:bg>
      <p:bgPr>
        <a:solidFill>
          <a:schemeClr val="accent1"/>
        </a:solidFill>
        <a:effectLst/>
      </p:bgPr>
    </p:bg>
    <p:spTree>
      <p:nvGrpSpPr>
        <p:cNvPr id="1" name=""/>
        <p:cNvGrpSpPr/>
        <p:nvPr/>
      </p:nvGrpSpPr>
      <p:grpSpPr>
        <a:xfrm>
          <a:off x="0" y="0"/>
          <a:ext cx="0" cy="0"/>
          <a:chOff x="0" y="0"/>
          <a:chExt cx="0" cy="0"/>
        </a:xfrm>
      </p:grpSpPr>
      <p:sp>
        <p:nvSpPr>
          <p:cNvPr id="19" name="Picture Placeholder 7"/>
          <p:cNvSpPr>
            <a:spLocks noGrp="1"/>
          </p:cNvSpPr>
          <p:nvPr>
            <p:ph type="pic" sz="quarter" idx="16"/>
          </p:nvPr>
        </p:nvSpPr>
        <p:spPr>
          <a:xfrm>
            <a:off x="1" y="885385"/>
            <a:ext cx="6823075" cy="3700463"/>
          </a:xfrm>
        </p:spPr>
        <p:txBody>
          <a:bodyPr anchor="ctr" anchorCtr="1"/>
          <a:lstStyle>
            <a:lvl1pPr>
              <a:defRPr baseline="0">
                <a:solidFill>
                  <a:schemeClr val="bg1"/>
                </a:solidFill>
              </a:defRPr>
            </a:lvl1pPr>
          </a:lstStyle>
          <a:p>
            <a:r>
              <a:rPr lang="en-US" dirty="0"/>
              <a:t>Drag picture to placeholder or click icon to add</a:t>
            </a:r>
          </a:p>
        </p:txBody>
      </p:sp>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655116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5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2" name="Group 21"/>
          <p:cNvGrpSpPr>
            <a:grpSpLocks noChangeAspect="1"/>
          </p:cNvGrpSpPr>
          <p:nvPr userDrawn="1"/>
        </p:nvGrpSpPr>
        <p:grpSpPr>
          <a:xfrm>
            <a:off x="7011383" y="200074"/>
            <a:ext cx="1828800" cy="381000"/>
            <a:chOff x="6904038" y="1662113"/>
            <a:chExt cx="3762375" cy="784225"/>
          </a:xfrm>
        </p:grpSpPr>
        <p:sp>
          <p:nvSpPr>
            <p:cNvPr id="23" name="Freeform 42"/>
            <p:cNvSpPr>
              <a:spLocks noEditPoints="1"/>
            </p:cNvSpPr>
            <p:nvPr userDrawn="1"/>
          </p:nvSpPr>
          <p:spPr bwMode="auto">
            <a:xfrm>
              <a:off x="6904038" y="1662113"/>
              <a:ext cx="627063" cy="784225"/>
            </a:xfrm>
            <a:custGeom>
              <a:avLst/>
              <a:gdLst>
                <a:gd name="T0" fmla="*/ 792 w 792"/>
                <a:gd name="T1" fmla="*/ 265 h 989"/>
                <a:gd name="T2" fmla="*/ 792 w 792"/>
                <a:gd name="T3" fmla="*/ 334 h 989"/>
                <a:gd name="T4" fmla="*/ 792 w 792"/>
                <a:gd name="T5" fmla="*/ 408 h 989"/>
                <a:gd name="T6" fmla="*/ 792 w 792"/>
                <a:gd name="T7" fmla="*/ 603 h 989"/>
                <a:gd name="T8" fmla="*/ 788 w 792"/>
                <a:gd name="T9" fmla="*/ 670 h 989"/>
                <a:gd name="T10" fmla="*/ 761 w 792"/>
                <a:gd name="T11" fmla="*/ 768 h 989"/>
                <a:gd name="T12" fmla="*/ 714 w 792"/>
                <a:gd name="T13" fmla="*/ 847 h 989"/>
                <a:gd name="T14" fmla="*/ 648 w 792"/>
                <a:gd name="T15" fmla="*/ 908 h 989"/>
                <a:gd name="T16" fmla="*/ 567 w 792"/>
                <a:gd name="T17" fmla="*/ 952 h 989"/>
                <a:gd name="T18" fmla="*/ 478 w 792"/>
                <a:gd name="T19" fmla="*/ 978 h 989"/>
                <a:gd name="T20" fmla="*/ 382 w 792"/>
                <a:gd name="T21" fmla="*/ 989 h 989"/>
                <a:gd name="T22" fmla="*/ 286 w 792"/>
                <a:gd name="T23" fmla="*/ 982 h 989"/>
                <a:gd name="T24" fmla="*/ 340 w 792"/>
                <a:gd name="T25" fmla="*/ 962 h 989"/>
                <a:gd name="T26" fmla="*/ 389 w 792"/>
                <a:gd name="T27" fmla="*/ 926 h 989"/>
                <a:gd name="T28" fmla="*/ 424 w 792"/>
                <a:gd name="T29" fmla="*/ 872 h 989"/>
                <a:gd name="T30" fmla="*/ 446 w 792"/>
                <a:gd name="T31" fmla="*/ 797 h 989"/>
                <a:gd name="T32" fmla="*/ 448 w 792"/>
                <a:gd name="T33" fmla="*/ 586 h 989"/>
                <a:gd name="T34" fmla="*/ 453 w 792"/>
                <a:gd name="T35" fmla="*/ 515 h 989"/>
                <a:gd name="T36" fmla="*/ 468 w 792"/>
                <a:gd name="T37" fmla="*/ 448 h 989"/>
                <a:gd name="T38" fmla="*/ 498 w 792"/>
                <a:gd name="T39" fmla="*/ 388 h 989"/>
                <a:gd name="T40" fmla="*/ 549 w 792"/>
                <a:gd name="T41" fmla="*/ 335 h 989"/>
                <a:gd name="T42" fmla="*/ 625 w 792"/>
                <a:gd name="T43" fmla="*/ 295 h 989"/>
                <a:gd name="T44" fmla="*/ 728 w 792"/>
                <a:gd name="T45" fmla="*/ 266 h 989"/>
                <a:gd name="T46" fmla="*/ 0 w 792"/>
                <a:gd name="T47" fmla="*/ 0 h 989"/>
                <a:gd name="T48" fmla="*/ 80 w 792"/>
                <a:gd name="T49" fmla="*/ 5 h 989"/>
                <a:gd name="T50" fmla="*/ 156 w 792"/>
                <a:gd name="T51" fmla="*/ 26 h 989"/>
                <a:gd name="T52" fmla="*/ 223 w 792"/>
                <a:gd name="T53" fmla="*/ 58 h 989"/>
                <a:gd name="T54" fmla="*/ 279 w 792"/>
                <a:gd name="T55" fmla="*/ 108 h 989"/>
                <a:gd name="T56" fmla="*/ 319 w 792"/>
                <a:gd name="T57" fmla="*/ 177 h 989"/>
                <a:gd name="T58" fmla="*/ 341 w 792"/>
                <a:gd name="T59" fmla="*/ 265 h 989"/>
                <a:gd name="T60" fmla="*/ 343 w 792"/>
                <a:gd name="T61" fmla="*/ 682 h 989"/>
                <a:gd name="T62" fmla="*/ 345 w 792"/>
                <a:gd name="T63" fmla="*/ 760 h 989"/>
                <a:gd name="T64" fmla="*/ 353 w 792"/>
                <a:gd name="T65" fmla="*/ 825 h 989"/>
                <a:gd name="T66" fmla="*/ 372 w 792"/>
                <a:gd name="T67" fmla="*/ 871 h 989"/>
                <a:gd name="T68" fmla="*/ 368 w 792"/>
                <a:gd name="T69" fmla="*/ 906 h 989"/>
                <a:gd name="T70" fmla="*/ 316 w 792"/>
                <a:gd name="T71" fmla="*/ 938 h 989"/>
                <a:gd name="T72" fmla="*/ 254 w 792"/>
                <a:gd name="T73" fmla="*/ 952 h 989"/>
                <a:gd name="T74" fmla="*/ 211 w 792"/>
                <a:gd name="T75" fmla="*/ 948 h 989"/>
                <a:gd name="T76" fmla="*/ 176 w 792"/>
                <a:gd name="T77" fmla="*/ 938 h 989"/>
                <a:gd name="T78" fmla="*/ 135 w 792"/>
                <a:gd name="T79" fmla="*/ 920 h 989"/>
                <a:gd name="T80" fmla="*/ 92 w 792"/>
                <a:gd name="T81" fmla="*/ 888 h 989"/>
                <a:gd name="T82" fmla="*/ 53 w 792"/>
                <a:gd name="T83" fmla="*/ 837 h 989"/>
                <a:gd name="T84" fmla="*/ 21 w 792"/>
                <a:gd name="T85" fmla="*/ 768 h 989"/>
                <a:gd name="T86" fmla="*/ 4 w 792"/>
                <a:gd name="T87" fmla="*/ 675 h 989"/>
                <a:gd name="T88" fmla="*/ 0 w 792"/>
                <a:gd name="T89" fmla="*/ 515 h 989"/>
                <a:gd name="T90" fmla="*/ 0 w 792"/>
                <a:gd name="T91" fmla="*/ 413 h 989"/>
                <a:gd name="T92" fmla="*/ 0 w 792"/>
                <a:gd name="T93" fmla="*/ 297 h 989"/>
                <a:gd name="T94" fmla="*/ 0 w 792"/>
                <a:gd name="T95" fmla="*/ 86 h 989"/>
                <a:gd name="T96" fmla="*/ 0 w 792"/>
                <a:gd name="T97" fmla="*/ 1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2" h="989">
                  <a:moveTo>
                    <a:pt x="792" y="258"/>
                  </a:moveTo>
                  <a:lnTo>
                    <a:pt x="792" y="265"/>
                  </a:lnTo>
                  <a:lnTo>
                    <a:pt x="792" y="280"/>
                  </a:lnTo>
                  <a:lnTo>
                    <a:pt x="792" y="334"/>
                  </a:lnTo>
                  <a:lnTo>
                    <a:pt x="792" y="369"/>
                  </a:lnTo>
                  <a:lnTo>
                    <a:pt x="792" y="408"/>
                  </a:lnTo>
                  <a:lnTo>
                    <a:pt x="792" y="583"/>
                  </a:lnTo>
                  <a:lnTo>
                    <a:pt x="792" y="603"/>
                  </a:lnTo>
                  <a:lnTo>
                    <a:pt x="792" y="615"/>
                  </a:lnTo>
                  <a:lnTo>
                    <a:pt x="788" y="670"/>
                  </a:lnTo>
                  <a:lnTo>
                    <a:pt x="778" y="721"/>
                  </a:lnTo>
                  <a:lnTo>
                    <a:pt x="761" y="768"/>
                  </a:lnTo>
                  <a:lnTo>
                    <a:pt x="740" y="810"/>
                  </a:lnTo>
                  <a:lnTo>
                    <a:pt x="714" y="847"/>
                  </a:lnTo>
                  <a:lnTo>
                    <a:pt x="682" y="881"/>
                  </a:lnTo>
                  <a:lnTo>
                    <a:pt x="648" y="908"/>
                  </a:lnTo>
                  <a:lnTo>
                    <a:pt x="610" y="933"/>
                  </a:lnTo>
                  <a:lnTo>
                    <a:pt x="567" y="952"/>
                  </a:lnTo>
                  <a:lnTo>
                    <a:pt x="524" y="967"/>
                  </a:lnTo>
                  <a:lnTo>
                    <a:pt x="478" y="978"/>
                  </a:lnTo>
                  <a:lnTo>
                    <a:pt x="431" y="985"/>
                  </a:lnTo>
                  <a:lnTo>
                    <a:pt x="382" y="989"/>
                  </a:lnTo>
                  <a:lnTo>
                    <a:pt x="333" y="987"/>
                  </a:lnTo>
                  <a:lnTo>
                    <a:pt x="286" y="982"/>
                  </a:lnTo>
                  <a:lnTo>
                    <a:pt x="313" y="973"/>
                  </a:lnTo>
                  <a:lnTo>
                    <a:pt x="340" y="962"/>
                  </a:lnTo>
                  <a:lnTo>
                    <a:pt x="365" y="946"/>
                  </a:lnTo>
                  <a:lnTo>
                    <a:pt x="389" y="926"/>
                  </a:lnTo>
                  <a:lnTo>
                    <a:pt x="409" y="903"/>
                  </a:lnTo>
                  <a:lnTo>
                    <a:pt x="424" y="872"/>
                  </a:lnTo>
                  <a:lnTo>
                    <a:pt x="438" y="837"/>
                  </a:lnTo>
                  <a:lnTo>
                    <a:pt x="446" y="797"/>
                  </a:lnTo>
                  <a:lnTo>
                    <a:pt x="448" y="748"/>
                  </a:lnTo>
                  <a:lnTo>
                    <a:pt x="448" y="586"/>
                  </a:lnTo>
                  <a:lnTo>
                    <a:pt x="449" y="551"/>
                  </a:lnTo>
                  <a:lnTo>
                    <a:pt x="453" y="515"/>
                  </a:lnTo>
                  <a:lnTo>
                    <a:pt x="458" y="482"/>
                  </a:lnTo>
                  <a:lnTo>
                    <a:pt x="468" y="448"/>
                  </a:lnTo>
                  <a:lnTo>
                    <a:pt x="481" y="418"/>
                  </a:lnTo>
                  <a:lnTo>
                    <a:pt x="498" y="388"/>
                  </a:lnTo>
                  <a:lnTo>
                    <a:pt x="522" y="361"/>
                  </a:lnTo>
                  <a:lnTo>
                    <a:pt x="549" y="335"/>
                  </a:lnTo>
                  <a:lnTo>
                    <a:pt x="583" y="313"/>
                  </a:lnTo>
                  <a:lnTo>
                    <a:pt x="625" y="295"/>
                  </a:lnTo>
                  <a:lnTo>
                    <a:pt x="672" y="278"/>
                  </a:lnTo>
                  <a:lnTo>
                    <a:pt x="728" y="266"/>
                  </a:lnTo>
                  <a:lnTo>
                    <a:pt x="792" y="258"/>
                  </a:lnTo>
                  <a:close/>
                  <a:moveTo>
                    <a:pt x="0" y="0"/>
                  </a:moveTo>
                  <a:lnTo>
                    <a:pt x="41" y="2"/>
                  </a:lnTo>
                  <a:lnTo>
                    <a:pt x="80" y="5"/>
                  </a:lnTo>
                  <a:lnTo>
                    <a:pt x="119" y="14"/>
                  </a:lnTo>
                  <a:lnTo>
                    <a:pt x="156" y="26"/>
                  </a:lnTo>
                  <a:lnTo>
                    <a:pt x="191" y="39"/>
                  </a:lnTo>
                  <a:lnTo>
                    <a:pt x="223" y="58"/>
                  </a:lnTo>
                  <a:lnTo>
                    <a:pt x="252" y="81"/>
                  </a:lnTo>
                  <a:lnTo>
                    <a:pt x="279" y="108"/>
                  </a:lnTo>
                  <a:lnTo>
                    <a:pt x="301" y="140"/>
                  </a:lnTo>
                  <a:lnTo>
                    <a:pt x="319" y="177"/>
                  </a:lnTo>
                  <a:lnTo>
                    <a:pt x="333" y="217"/>
                  </a:lnTo>
                  <a:lnTo>
                    <a:pt x="341" y="265"/>
                  </a:lnTo>
                  <a:lnTo>
                    <a:pt x="343" y="315"/>
                  </a:lnTo>
                  <a:lnTo>
                    <a:pt x="343" y="682"/>
                  </a:lnTo>
                  <a:lnTo>
                    <a:pt x="345" y="723"/>
                  </a:lnTo>
                  <a:lnTo>
                    <a:pt x="345" y="760"/>
                  </a:lnTo>
                  <a:lnTo>
                    <a:pt x="348" y="795"/>
                  </a:lnTo>
                  <a:lnTo>
                    <a:pt x="353" y="825"/>
                  </a:lnTo>
                  <a:lnTo>
                    <a:pt x="362" y="850"/>
                  </a:lnTo>
                  <a:lnTo>
                    <a:pt x="372" y="871"/>
                  </a:lnTo>
                  <a:lnTo>
                    <a:pt x="387" y="884"/>
                  </a:lnTo>
                  <a:lnTo>
                    <a:pt x="368" y="906"/>
                  </a:lnTo>
                  <a:lnTo>
                    <a:pt x="343" y="925"/>
                  </a:lnTo>
                  <a:lnTo>
                    <a:pt x="316" y="938"/>
                  </a:lnTo>
                  <a:lnTo>
                    <a:pt x="286" y="948"/>
                  </a:lnTo>
                  <a:lnTo>
                    <a:pt x="254" y="952"/>
                  </a:lnTo>
                  <a:lnTo>
                    <a:pt x="225" y="950"/>
                  </a:lnTo>
                  <a:lnTo>
                    <a:pt x="211" y="948"/>
                  </a:lnTo>
                  <a:lnTo>
                    <a:pt x="195" y="945"/>
                  </a:lnTo>
                  <a:lnTo>
                    <a:pt x="176" y="938"/>
                  </a:lnTo>
                  <a:lnTo>
                    <a:pt x="156" y="930"/>
                  </a:lnTo>
                  <a:lnTo>
                    <a:pt x="135" y="920"/>
                  </a:lnTo>
                  <a:lnTo>
                    <a:pt x="114" y="904"/>
                  </a:lnTo>
                  <a:lnTo>
                    <a:pt x="92" y="888"/>
                  </a:lnTo>
                  <a:lnTo>
                    <a:pt x="71" y="864"/>
                  </a:lnTo>
                  <a:lnTo>
                    <a:pt x="53" y="837"/>
                  </a:lnTo>
                  <a:lnTo>
                    <a:pt x="36" y="807"/>
                  </a:lnTo>
                  <a:lnTo>
                    <a:pt x="21" y="768"/>
                  </a:lnTo>
                  <a:lnTo>
                    <a:pt x="11" y="726"/>
                  </a:lnTo>
                  <a:lnTo>
                    <a:pt x="4" y="675"/>
                  </a:lnTo>
                  <a:lnTo>
                    <a:pt x="0" y="618"/>
                  </a:lnTo>
                  <a:lnTo>
                    <a:pt x="0" y="515"/>
                  </a:lnTo>
                  <a:lnTo>
                    <a:pt x="0" y="467"/>
                  </a:lnTo>
                  <a:lnTo>
                    <a:pt x="0" y="413"/>
                  </a:lnTo>
                  <a:lnTo>
                    <a:pt x="0" y="356"/>
                  </a:lnTo>
                  <a:lnTo>
                    <a:pt x="0" y="297"/>
                  </a:lnTo>
                  <a:lnTo>
                    <a:pt x="0" y="132"/>
                  </a:lnTo>
                  <a:lnTo>
                    <a:pt x="0" y="86"/>
                  </a:lnTo>
                  <a:lnTo>
                    <a:pt x="0" y="47"/>
                  </a:lnTo>
                  <a:lnTo>
                    <a:pt x="0" y="19"/>
                  </a:lnTo>
                  <a:lnTo>
                    <a:pt x="0" y="0"/>
                  </a:lnTo>
                  <a:close/>
                </a:path>
              </a:pathLst>
            </a:custGeom>
            <a:solidFill>
              <a:srgbClr val="F6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43"/>
            <p:cNvSpPr>
              <a:spLocks noEditPoints="1"/>
            </p:cNvSpPr>
            <p:nvPr userDrawn="1"/>
          </p:nvSpPr>
          <p:spPr bwMode="auto">
            <a:xfrm>
              <a:off x="7815263" y="1984376"/>
              <a:ext cx="2851150" cy="384175"/>
            </a:xfrm>
            <a:custGeom>
              <a:avLst/>
              <a:gdLst>
                <a:gd name="T0" fmla="*/ 2443 w 3590"/>
                <a:gd name="T1" fmla="*/ 367 h 483"/>
                <a:gd name="T2" fmla="*/ 2524 w 3590"/>
                <a:gd name="T3" fmla="*/ 431 h 483"/>
                <a:gd name="T4" fmla="*/ 2632 w 3590"/>
                <a:gd name="T5" fmla="*/ 316 h 483"/>
                <a:gd name="T6" fmla="*/ 2203 w 3590"/>
                <a:gd name="T7" fmla="*/ 414 h 483"/>
                <a:gd name="T8" fmla="*/ 2277 w 3590"/>
                <a:gd name="T9" fmla="*/ 316 h 483"/>
                <a:gd name="T10" fmla="*/ 1282 w 3590"/>
                <a:gd name="T11" fmla="*/ 219 h 483"/>
                <a:gd name="T12" fmla="*/ 1221 w 3590"/>
                <a:gd name="T13" fmla="*/ 345 h 483"/>
                <a:gd name="T14" fmla="*/ 1354 w 3590"/>
                <a:gd name="T15" fmla="*/ 325 h 483"/>
                <a:gd name="T16" fmla="*/ 3533 w 3590"/>
                <a:gd name="T17" fmla="*/ 151 h 483"/>
                <a:gd name="T18" fmla="*/ 3553 w 3590"/>
                <a:gd name="T19" fmla="*/ 155 h 483"/>
                <a:gd name="T20" fmla="*/ 3551 w 3590"/>
                <a:gd name="T21" fmla="*/ 143 h 483"/>
                <a:gd name="T22" fmla="*/ 3556 w 3590"/>
                <a:gd name="T23" fmla="*/ 170 h 483"/>
                <a:gd name="T24" fmla="*/ 3524 w 3590"/>
                <a:gd name="T25" fmla="*/ 190 h 483"/>
                <a:gd name="T26" fmla="*/ 3501 w 3590"/>
                <a:gd name="T27" fmla="*/ 168 h 483"/>
                <a:gd name="T28" fmla="*/ 3582 w 3590"/>
                <a:gd name="T29" fmla="*/ 183 h 483"/>
                <a:gd name="T30" fmla="*/ 916 w 3590"/>
                <a:gd name="T31" fmla="*/ 121 h 483"/>
                <a:gd name="T32" fmla="*/ 3577 w 3590"/>
                <a:gd name="T33" fmla="*/ 134 h 483"/>
                <a:gd name="T34" fmla="*/ 3543 w 3590"/>
                <a:gd name="T35" fmla="*/ 215 h 483"/>
                <a:gd name="T36" fmla="*/ 3509 w 3590"/>
                <a:gd name="T37" fmla="*/ 134 h 483"/>
                <a:gd name="T38" fmla="*/ 2657 w 3590"/>
                <a:gd name="T39" fmla="*/ 155 h 483"/>
                <a:gd name="T40" fmla="*/ 2632 w 3590"/>
                <a:gd name="T41" fmla="*/ 436 h 483"/>
                <a:gd name="T42" fmla="*/ 2480 w 3590"/>
                <a:gd name="T43" fmla="*/ 480 h 483"/>
                <a:gd name="T44" fmla="*/ 2379 w 3590"/>
                <a:gd name="T45" fmla="*/ 368 h 483"/>
                <a:gd name="T46" fmla="*/ 2500 w 3590"/>
                <a:gd name="T47" fmla="*/ 252 h 483"/>
                <a:gd name="T48" fmla="*/ 2620 w 3590"/>
                <a:gd name="T49" fmla="*/ 214 h 483"/>
                <a:gd name="T50" fmla="*/ 2433 w 3590"/>
                <a:gd name="T51" fmla="*/ 198 h 483"/>
                <a:gd name="T52" fmla="*/ 2541 w 3590"/>
                <a:gd name="T53" fmla="*/ 116 h 483"/>
                <a:gd name="T54" fmla="*/ 1874 w 3590"/>
                <a:gd name="T55" fmla="*/ 246 h 483"/>
                <a:gd name="T56" fmla="*/ 1715 w 3590"/>
                <a:gd name="T57" fmla="*/ 227 h 483"/>
                <a:gd name="T58" fmla="*/ 1646 w 3590"/>
                <a:gd name="T59" fmla="*/ 476 h 483"/>
                <a:gd name="T60" fmla="*/ 1700 w 3590"/>
                <a:gd name="T61" fmla="*/ 126 h 483"/>
                <a:gd name="T62" fmla="*/ 1424 w 3590"/>
                <a:gd name="T63" fmla="*/ 168 h 483"/>
                <a:gd name="T64" fmla="*/ 1447 w 3590"/>
                <a:gd name="T65" fmla="*/ 402 h 483"/>
                <a:gd name="T66" fmla="*/ 1203 w 3590"/>
                <a:gd name="T67" fmla="*/ 469 h 483"/>
                <a:gd name="T68" fmla="*/ 1090 w 3590"/>
                <a:gd name="T69" fmla="*/ 262 h 483"/>
                <a:gd name="T70" fmla="*/ 1284 w 3590"/>
                <a:gd name="T71" fmla="*/ 114 h 483"/>
                <a:gd name="T72" fmla="*/ 848 w 3590"/>
                <a:gd name="T73" fmla="*/ 246 h 483"/>
                <a:gd name="T74" fmla="*/ 690 w 3590"/>
                <a:gd name="T75" fmla="*/ 227 h 483"/>
                <a:gd name="T76" fmla="*/ 620 w 3590"/>
                <a:gd name="T77" fmla="*/ 476 h 483"/>
                <a:gd name="T78" fmla="*/ 674 w 3590"/>
                <a:gd name="T79" fmla="*/ 126 h 483"/>
                <a:gd name="T80" fmla="*/ 3035 w 3590"/>
                <a:gd name="T81" fmla="*/ 153 h 483"/>
                <a:gd name="T82" fmla="*/ 3008 w 3590"/>
                <a:gd name="T83" fmla="*/ 269 h 483"/>
                <a:gd name="T84" fmla="*/ 2892 w 3590"/>
                <a:gd name="T85" fmla="*/ 175 h 483"/>
                <a:gd name="T86" fmla="*/ 2757 w 3590"/>
                <a:gd name="T87" fmla="*/ 476 h 483"/>
                <a:gd name="T88" fmla="*/ 2903 w 3590"/>
                <a:gd name="T89" fmla="*/ 116 h 483"/>
                <a:gd name="T90" fmla="*/ 2206 w 3590"/>
                <a:gd name="T91" fmla="*/ 197 h 483"/>
                <a:gd name="T92" fmla="*/ 2244 w 3590"/>
                <a:gd name="T93" fmla="*/ 92 h 483"/>
                <a:gd name="T94" fmla="*/ 129 w 3590"/>
                <a:gd name="T95" fmla="*/ 271 h 483"/>
                <a:gd name="T96" fmla="*/ 237 w 3590"/>
                <a:gd name="T97" fmla="*/ 365 h 483"/>
                <a:gd name="T98" fmla="*/ 428 w 3590"/>
                <a:gd name="T99" fmla="*/ 0 h 483"/>
                <a:gd name="T100" fmla="*/ 327 w 3590"/>
                <a:gd name="T101" fmla="*/ 461 h 483"/>
                <a:gd name="T102" fmla="*/ 69 w 3590"/>
                <a:gd name="T103" fmla="*/ 442 h 483"/>
                <a:gd name="T104" fmla="*/ 3131 w 3590"/>
                <a:gd name="T105" fmla="*/ 0 h 483"/>
                <a:gd name="T106" fmla="*/ 3381 w 3590"/>
                <a:gd name="T107" fmla="*/ 476 h 483"/>
                <a:gd name="T108" fmla="*/ 2161 w 3590"/>
                <a:gd name="T109" fmla="*/ 0 h 483"/>
                <a:gd name="T110" fmla="*/ 2320 w 3590"/>
                <a:gd name="T111" fmla="*/ 121 h 483"/>
                <a:gd name="T112" fmla="*/ 2279 w 3590"/>
                <a:gd name="T113" fmla="*/ 239 h 483"/>
                <a:gd name="T114" fmla="*/ 2343 w 3590"/>
                <a:gd name="T115" fmla="*/ 373 h 483"/>
                <a:gd name="T116" fmla="*/ 2169 w 3590"/>
                <a:gd name="T117" fmla="*/ 476 h 483"/>
                <a:gd name="T118" fmla="*/ 916 w 3590"/>
                <a:gd name="T11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0" h="483">
                  <a:moveTo>
                    <a:pt x="2537" y="303"/>
                  </a:moveTo>
                  <a:lnTo>
                    <a:pt x="2509" y="306"/>
                  </a:lnTo>
                  <a:lnTo>
                    <a:pt x="2485" y="311"/>
                  </a:lnTo>
                  <a:lnTo>
                    <a:pt x="2466" y="321"/>
                  </a:lnTo>
                  <a:lnTo>
                    <a:pt x="2453" y="333"/>
                  </a:lnTo>
                  <a:lnTo>
                    <a:pt x="2446" y="348"/>
                  </a:lnTo>
                  <a:lnTo>
                    <a:pt x="2443" y="367"/>
                  </a:lnTo>
                  <a:lnTo>
                    <a:pt x="2443" y="368"/>
                  </a:lnTo>
                  <a:lnTo>
                    <a:pt x="2446" y="385"/>
                  </a:lnTo>
                  <a:lnTo>
                    <a:pt x="2455" y="400"/>
                  </a:lnTo>
                  <a:lnTo>
                    <a:pt x="2466" y="414"/>
                  </a:lnTo>
                  <a:lnTo>
                    <a:pt x="2483" y="422"/>
                  </a:lnTo>
                  <a:lnTo>
                    <a:pt x="2502" y="427"/>
                  </a:lnTo>
                  <a:lnTo>
                    <a:pt x="2524" y="431"/>
                  </a:lnTo>
                  <a:lnTo>
                    <a:pt x="2552" y="427"/>
                  </a:lnTo>
                  <a:lnTo>
                    <a:pt x="2579" y="419"/>
                  </a:lnTo>
                  <a:lnTo>
                    <a:pt x="2601" y="405"/>
                  </a:lnTo>
                  <a:lnTo>
                    <a:pt x="2618" y="389"/>
                  </a:lnTo>
                  <a:lnTo>
                    <a:pt x="2628" y="368"/>
                  </a:lnTo>
                  <a:lnTo>
                    <a:pt x="2632" y="343"/>
                  </a:lnTo>
                  <a:lnTo>
                    <a:pt x="2632" y="316"/>
                  </a:lnTo>
                  <a:lnTo>
                    <a:pt x="2606" y="309"/>
                  </a:lnTo>
                  <a:lnTo>
                    <a:pt x="2574" y="306"/>
                  </a:lnTo>
                  <a:lnTo>
                    <a:pt x="2537" y="303"/>
                  </a:lnTo>
                  <a:close/>
                  <a:moveTo>
                    <a:pt x="2021" y="266"/>
                  </a:moveTo>
                  <a:lnTo>
                    <a:pt x="2021" y="417"/>
                  </a:lnTo>
                  <a:lnTo>
                    <a:pt x="2171" y="417"/>
                  </a:lnTo>
                  <a:lnTo>
                    <a:pt x="2203" y="414"/>
                  </a:lnTo>
                  <a:lnTo>
                    <a:pt x="2230" y="407"/>
                  </a:lnTo>
                  <a:lnTo>
                    <a:pt x="2252" y="395"/>
                  </a:lnTo>
                  <a:lnTo>
                    <a:pt x="2267" y="380"/>
                  </a:lnTo>
                  <a:lnTo>
                    <a:pt x="2277" y="362"/>
                  </a:lnTo>
                  <a:lnTo>
                    <a:pt x="2281" y="340"/>
                  </a:lnTo>
                  <a:lnTo>
                    <a:pt x="2281" y="338"/>
                  </a:lnTo>
                  <a:lnTo>
                    <a:pt x="2277" y="316"/>
                  </a:lnTo>
                  <a:lnTo>
                    <a:pt x="2267" y="299"/>
                  </a:lnTo>
                  <a:lnTo>
                    <a:pt x="2252" y="284"/>
                  </a:lnTo>
                  <a:lnTo>
                    <a:pt x="2228" y="274"/>
                  </a:lnTo>
                  <a:lnTo>
                    <a:pt x="2198" y="267"/>
                  </a:lnTo>
                  <a:lnTo>
                    <a:pt x="2163" y="266"/>
                  </a:lnTo>
                  <a:lnTo>
                    <a:pt x="2021" y="266"/>
                  </a:lnTo>
                  <a:close/>
                  <a:moveTo>
                    <a:pt x="1282" y="219"/>
                  </a:moveTo>
                  <a:lnTo>
                    <a:pt x="1257" y="224"/>
                  </a:lnTo>
                  <a:lnTo>
                    <a:pt x="1236" y="234"/>
                  </a:lnTo>
                  <a:lnTo>
                    <a:pt x="1221" y="252"/>
                  </a:lnTo>
                  <a:lnTo>
                    <a:pt x="1211" y="272"/>
                  </a:lnTo>
                  <a:lnTo>
                    <a:pt x="1208" y="298"/>
                  </a:lnTo>
                  <a:lnTo>
                    <a:pt x="1211" y="323"/>
                  </a:lnTo>
                  <a:lnTo>
                    <a:pt x="1221" y="345"/>
                  </a:lnTo>
                  <a:lnTo>
                    <a:pt x="1238" y="363"/>
                  </a:lnTo>
                  <a:lnTo>
                    <a:pt x="1258" y="373"/>
                  </a:lnTo>
                  <a:lnTo>
                    <a:pt x="1284" y="379"/>
                  </a:lnTo>
                  <a:lnTo>
                    <a:pt x="1309" y="373"/>
                  </a:lnTo>
                  <a:lnTo>
                    <a:pt x="1329" y="363"/>
                  </a:lnTo>
                  <a:lnTo>
                    <a:pt x="1344" y="347"/>
                  </a:lnTo>
                  <a:lnTo>
                    <a:pt x="1354" y="325"/>
                  </a:lnTo>
                  <a:lnTo>
                    <a:pt x="1358" y="299"/>
                  </a:lnTo>
                  <a:lnTo>
                    <a:pt x="1354" y="274"/>
                  </a:lnTo>
                  <a:lnTo>
                    <a:pt x="1344" y="252"/>
                  </a:lnTo>
                  <a:lnTo>
                    <a:pt x="1327" y="235"/>
                  </a:lnTo>
                  <a:lnTo>
                    <a:pt x="1307" y="224"/>
                  </a:lnTo>
                  <a:lnTo>
                    <a:pt x="1282" y="219"/>
                  </a:lnTo>
                  <a:close/>
                  <a:moveTo>
                    <a:pt x="3533" y="151"/>
                  </a:moveTo>
                  <a:lnTo>
                    <a:pt x="3533" y="166"/>
                  </a:lnTo>
                  <a:lnTo>
                    <a:pt x="3544" y="166"/>
                  </a:lnTo>
                  <a:lnTo>
                    <a:pt x="3548" y="166"/>
                  </a:lnTo>
                  <a:lnTo>
                    <a:pt x="3551" y="165"/>
                  </a:lnTo>
                  <a:lnTo>
                    <a:pt x="3553" y="161"/>
                  </a:lnTo>
                  <a:lnTo>
                    <a:pt x="3555" y="158"/>
                  </a:lnTo>
                  <a:lnTo>
                    <a:pt x="3553" y="155"/>
                  </a:lnTo>
                  <a:lnTo>
                    <a:pt x="3551" y="153"/>
                  </a:lnTo>
                  <a:lnTo>
                    <a:pt x="3548" y="151"/>
                  </a:lnTo>
                  <a:lnTo>
                    <a:pt x="3544" y="151"/>
                  </a:lnTo>
                  <a:lnTo>
                    <a:pt x="3533" y="151"/>
                  </a:lnTo>
                  <a:close/>
                  <a:moveTo>
                    <a:pt x="3524" y="143"/>
                  </a:moveTo>
                  <a:lnTo>
                    <a:pt x="3544" y="143"/>
                  </a:lnTo>
                  <a:lnTo>
                    <a:pt x="3551" y="143"/>
                  </a:lnTo>
                  <a:lnTo>
                    <a:pt x="3556" y="144"/>
                  </a:lnTo>
                  <a:lnTo>
                    <a:pt x="3560" y="148"/>
                  </a:lnTo>
                  <a:lnTo>
                    <a:pt x="3563" y="153"/>
                  </a:lnTo>
                  <a:lnTo>
                    <a:pt x="3563" y="158"/>
                  </a:lnTo>
                  <a:lnTo>
                    <a:pt x="3563" y="163"/>
                  </a:lnTo>
                  <a:lnTo>
                    <a:pt x="3561" y="168"/>
                  </a:lnTo>
                  <a:lnTo>
                    <a:pt x="3556" y="170"/>
                  </a:lnTo>
                  <a:lnTo>
                    <a:pt x="3553" y="173"/>
                  </a:lnTo>
                  <a:lnTo>
                    <a:pt x="3565" y="190"/>
                  </a:lnTo>
                  <a:lnTo>
                    <a:pt x="3555" y="190"/>
                  </a:lnTo>
                  <a:lnTo>
                    <a:pt x="3543" y="175"/>
                  </a:lnTo>
                  <a:lnTo>
                    <a:pt x="3533" y="175"/>
                  </a:lnTo>
                  <a:lnTo>
                    <a:pt x="3533" y="190"/>
                  </a:lnTo>
                  <a:lnTo>
                    <a:pt x="3524" y="190"/>
                  </a:lnTo>
                  <a:lnTo>
                    <a:pt x="3524" y="143"/>
                  </a:lnTo>
                  <a:close/>
                  <a:moveTo>
                    <a:pt x="3543" y="124"/>
                  </a:moveTo>
                  <a:lnTo>
                    <a:pt x="3526" y="128"/>
                  </a:lnTo>
                  <a:lnTo>
                    <a:pt x="3512" y="138"/>
                  </a:lnTo>
                  <a:lnTo>
                    <a:pt x="3504" y="151"/>
                  </a:lnTo>
                  <a:lnTo>
                    <a:pt x="3501" y="168"/>
                  </a:lnTo>
                  <a:lnTo>
                    <a:pt x="3501" y="168"/>
                  </a:lnTo>
                  <a:lnTo>
                    <a:pt x="3504" y="185"/>
                  </a:lnTo>
                  <a:lnTo>
                    <a:pt x="3512" y="198"/>
                  </a:lnTo>
                  <a:lnTo>
                    <a:pt x="3526" y="207"/>
                  </a:lnTo>
                  <a:lnTo>
                    <a:pt x="3543" y="208"/>
                  </a:lnTo>
                  <a:lnTo>
                    <a:pt x="3558" y="207"/>
                  </a:lnTo>
                  <a:lnTo>
                    <a:pt x="3571" y="197"/>
                  </a:lnTo>
                  <a:lnTo>
                    <a:pt x="3582" y="183"/>
                  </a:lnTo>
                  <a:lnTo>
                    <a:pt x="3583" y="168"/>
                  </a:lnTo>
                  <a:lnTo>
                    <a:pt x="3583" y="168"/>
                  </a:lnTo>
                  <a:lnTo>
                    <a:pt x="3582" y="151"/>
                  </a:lnTo>
                  <a:lnTo>
                    <a:pt x="3571" y="138"/>
                  </a:lnTo>
                  <a:lnTo>
                    <a:pt x="3558" y="128"/>
                  </a:lnTo>
                  <a:lnTo>
                    <a:pt x="3543" y="124"/>
                  </a:lnTo>
                  <a:close/>
                  <a:moveTo>
                    <a:pt x="916" y="121"/>
                  </a:moveTo>
                  <a:lnTo>
                    <a:pt x="1041" y="121"/>
                  </a:lnTo>
                  <a:lnTo>
                    <a:pt x="1041" y="476"/>
                  </a:lnTo>
                  <a:lnTo>
                    <a:pt x="916" y="476"/>
                  </a:lnTo>
                  <a:lnTo>
                    <a:pt x="916" y="121"/>
                  </a:lnTo>
                  <a:close/>
                  <a:moveTo>
                    <a:pt x="3543" y="119"/>
                  </a:moveTo>
                  <a:lnTo>
                    <a:pt x="3561" y="124"/>
                  </a:lnTo>
                  <a:lnTo>
                    <a:pt x="3577" y="134"/>
                  </a:lnTo>
                  <a:lnTo>
                    <a:pt x="3585" y="150"/>
                  </a:lnTo>
                  <a:lnTo>
                    <a:pt x="3590" y="168"/>
                  </a:lnTo>
                  <a:lnTo>
                    <a:pt x="3590" y="168"/>
                  </a:lnTo>
                  <a:lnTo>
                    <a:pt x="3585" y="187"/>
                  </a:lnTo>
                  <a:lnTo>
                    <a:pt x="3575" y="202"/>
                  </a:lnTo>
                  <a:lnTo>
                    <a:pt x="3561" y="212"/>
                  </a:lnTo>
                  <a:lnTo>
                    <a:pt x="3543" y="215"/>
                  </a:lnTo>
                  <a:lnTo>
                    <a:pt x="3523" y="212"/>
                  </a:lnTo>
                  <a:lnTo>
                    <a:pt x="3509" y="202"/>
                  </a:lnTo>
                  <a:lnTo>
                    <a:pt x="3499" y="187"/>
                  </a:lnTo>
                  <a:lnTo>
                    <a:pt x="3494" y="168"/>
                  </a:lnTo>
                  <a:lnTo>
                    <a:pt x="3494" y="168"/>
                  </a:lnTo>
                  <a:lnTo>
                    <a:pt x="3499" y="150"/>
                  </a:lnTo>
                  <a:lnTo>
                    <a:pt x="3509" y="134"/>
                  </a:lnTo>
                  <a:lnTo>
                    <a:pt x="3524" y="124"/>
                  </a:lnTo>
                  <a:lnTo>
                    <a:pt x="3543" y="119"/>
                  </a:lnTo>
                  <a:close/>
                  <a:moveTo>
                    <a:pt x="2541" y="116"/>
                  </a:moveTo>
                  <a:lnTo>
                    <a:pt x="2576" y="118"/>
                  </a:lnTo>
                  <a:lnTo>
                    <a:pt x="2608" y="126"/>
                  </a:lnTo>
                  <a:lnTo>
                    <a:pt x="2635" y="138"/>
                  </a:lnTo>
                  <a:lnTo>
                    <a:pt x="2657" y="155"/>
                  </a:lnTo>
                  <a:lnTo>
                    <a:pt x="2674" y="176"/>
                  </a:lnTo>
                  <a:lnTo>
                    <a:pt x="2686" y="200"/>
                  </a:lnTo>
                  <a:lnTo>
                    <a:pt x="2692" y="229"/>
                  </a:lnTo>
                  <a:lnTo>
                    <a:pt x="2694" y="261"/>
                  </a:lnTo>
                  <a:lnTo>
                    <a:pt x="2694" y="476"/>
                  </a:lnTo>
                  <a:lnTo>
                    <a:pt x="2632" y="476"/>
                  </a:lnTo>
                  <a:lnTo>
                    <a:pt x="2632" y="436"/>
                  </a:lnTo>
                  <a:lnTo>
                    <a:pt x="2615" y="451"/>
                  </a:lnTo>
                  <a:lnTo>
                    <a:pt x="2595" y="463"/>
                  </a:lnTo>
                  <a:lnTo>
                    <a:pt x="2571" y="474"/>
                  </a:lnTo>
                  <a:lnTo>
                    <a:pt x="2544" y="481"/>
                  </a:lnTo>
                  <a:lnTo>
                    <a:pt x="2514" y="483"/>
                  </a:lnTo>
                  <a:lnTo>
                    <a:pt x="2514" y="483"/>
                  </a:lnTo>
                  <a:lnTo>
                    <a:pt x="2480" y="480"/>
                  </a:lnTo>
                  <a:lnTo>
                    <a:pt x="2449" y="471"/>
                  </a:lnTo>
                  <a:lnTo>
                    <a:pt x="2421" y="454"/>
                  </a:lnTo>
                  <a:lnTo>
                    <a:pt x="2404" y="439"/>
                  </a:lnTo>
                  <a:lnTo>
                    <a:pt x="2390" y="419"/>
                  </a:lnTo>
                  <a:lnTo>
                    <a:pt x="2382" y="397"/>
                  </a:lnTo>
                  <a:lnTo>
                    <a:pt x="2379" y="370"/>
                  </a:lnTo>
                  <a:lnTo>
                    <a:pt x="2379" y="368"/>
                  </a:lnTo>
                  <a:lnTo>
                    <a:pt x="2382" y="341"/>
                  </a:lnTo>
                  <a:lnTo>
                    <a:pt x="2390" y="318"/>
                  </a:lnTo>
                  <a:lnTo>
                    <a:pt x="2404" y="298"/>
                  </a:lnTo>
                  <a:lnTo>
                    <a:pt x="2422" y="281"/>
                  </a:lnTo>
                  <a:lnTo>
                    <a:pt x="2444" y="267"/>
                  </a:lnTo>
                  <a:lnTo>
                    <a:pt x="2471" y="259"/>
                  </a:lnTo>
                  <a:lnTo>
                    <a:pt x="2500" y="252"/>
                  </a:lnTo>
                  <a:lnTo>
                    <a:pt x="2532" y="251"/>
                  </a:lnTo>
                  <a:lnTo>
                    <a:pt x="2569" y="252"/>
                  </a:lnTo>
                  <a:lnTo>
                    <a:pt x="2603" y="257"/>
                  </a:lnTo>
                  <a:lnTo>
                    <a:pt x="2632" y="264"/>
                  </a:lnTo>
                  <a:lnTo>
                    <a:pt x="2632" y="261"/>
                  </a:lnTo>
                  <a:lnTo>
                    <a:pt x="2628" y="234"/>
                  </a:lnTo>
                  <a:lnTo>
                    <a:pt x="2620" y="214"/>
                  </a:lnTo>
                  <a:lnTo>
                    <a:pt x="2606" y="197"/>
                  </a:lnTo>
                  <a:lnTo>
                    <a:pt x="2588" y="185"/>
                  </a:lnTo>
                  <a:lnTo>
                    <a:pt x="2564" y="176"/>
                  </a:lnTo>
                  <a:lnTo>
                    <a:pt x="2536" y="175"/>
                  </a:lnTo>
                  <a:lnTo>
                    <a:pt x="2498" y="176"/>
                  </a:lnTo>
                  <a:lnTo>
                    <a:pt x="2465" y="185"/>
                  </a:lnTo>
                  <a:lnTo>
                    <a:pt x="2433" y="198"/>
                  </a:lnTo>
                  <a:lnTo>
                    <a:pt x="2428" y="202"/>
                  </a:lnTo>
                  <a:lnTo>
                    <a:pt x="2407" y="148"/>
                  </a:lnTo>
                  <a:lnTo>
                    <a:pt x="2412" y="144"/>
                  </a:lnTo>
                  <a:lnTo>
                    <a:pt x="2441" y="133"/>
                  </a:lnTo>
                  <a:lnTo>
                    <a:pt x="2471" y="124"/>
                  </a:lnTo>
                  <a:lnTo>
                    <a:pt x="2505" y="118"/>
                  </a:lnTo>
                  <a:lnTo>
                    <a:pt x="2541" y="116"/>
                  </a:lnTo>
                  <a:close/>
                  <a:moveTo>
                    <a:pt x="1753" y="114"/>
                  </a:moveTo>
                  <a:lnTo>
                    <a:pt x="1788" y="119"/>
                  </a:lnTo>
                  <a:lnTo>
                    <a:pt x="1818" y="131"/>
                  </a:lnTo>
                  <a:lnTo>
                    <a:pt x="1842" y="150"/>
                  </a:lnTo>
                  <a:lnTo>
                    <a:pt x="1859" y="175"/>
                  </a:lnTo>
                  <a:lnTo>
                    <a:pt x="1871" y="207"/>
                  </a:lnTo>
                  <a:lnTo>
                    <a:pt x="1874" y="246"/>
                  </a:lnTo>
                  <a:lnTo>
                    <a:pt x="1874" y="476"/>
                  </a:lnTo>
                  <a:lnTo>
                    <a:pt x="1749" y="476"/>
                  </a:lnTo>
                  <a:lnTo>
                    <a:pt x="1749" y="284"/>
                  </a:lnTo>
                  <a:lnTo>
                    <a:pt x="1746" y="264"/>
                  </a:lnTo>
                  <a:lnTo>
                    <a:pt x="1739" y="247"/>
                  </a:lnTo>
                  <a:lnTo>
                    <a:pt x="1729" y="234"/>
                  </a:lnTo>
                  <a:lnTo>
                    <a:pt x="1715" y="227"/>
                  </a:lnTo>
                  <a:lnTo>
                    <a:pt x="1699" y="225"/>
                  </a:lnTo>
                  <a:lnTo>
                    <a:pt x="1682" y="227"/>
                  </a:lnTo>
                  <a:lnTo>
                    <a:pt x="1668" y="234"/>
                  </a:lnTo>
                  <a:lnTo>
                    <a:pt x="1656" y="247"/>
                  </a:lnTo>
                  <a:lnTo>
                    <a:pt x="1650" y="264"/>
                  </a:lnTo>
                  <a:lnTo>
                    <a:pt x="1646" y="284"/>
                  </a:lnTo>
                  <a:lnTo>
                    <a:pt x="1646" y="476"/>
                  </a:lnTo>
                  <a:lnTo>
                    <a:pt x="1521" y="476"/>
                  </a:lnTo>
                  <a:lnTo>
                    <a:pt x="1521" y="121"/>
                  </a:lnTo>
                  <a:lnTo>
                    <a:pt x="1646" y="121"/>
                  </a:lnTo>
                  <a:lnTo>
                    <a:pt x="1646" y="171"/>
                  </a:lnTo>
                  <a:lnTo>
                    <a:pt x="1661" y="153"/>
                  </a:lnTo>
                  <a:lnTo>
                    <a:pt x="1680" y="138"/>
                  </a:lnTo>
                  <a:lnTo>
                    <a:pt x="1700" y="126"/>
                  </a:lnTo>
                  <a:lnTo>
                    <a:pt x="1724" y="118"/>
                  </a:lnTo>
                  <a:lnTo>
                    <a:pt x="1753" y="114"/>
                  </a:lnTo>
                  <a:close/>
                  <a:moveTo>
                    <a:pt x="1284" y="114"/>
                  </a:moveTo>
                  <a:lnTo>
                    <a:pt x="1324" y="118"/>
                  </a:lnTo>
                  <a:lnTo>
                    <a:pt x="1361" y="129"/>
                  </a:lnTo>
                  <a:lnTo>
                    <a:pt x="1395" y="146"/>
                  </a:lnTo>
                  <a:lnTo>
                    <a:pt x="1424" y="168"/>
                  </a:lnTo>
                  <a:lnTo>
                    <a:pt x="1447" y="195"/>
                  </a:lnTo>
                  <a:lnTo>
                    <a:pt x="1464" y="227"/>
                  </a:lnTo>
                  <a:lnTo>
                    <a:pt x="1476" y="261"/>
                  </a:lnTo>
                  <a:lnTo>
                    <a:pt x="1479" y="298"/>
                  </a:lnTo>
                  <a:lnTo>
                    <a:pt x="1476" y="335"/>
                  </a:lnTo>
                  <a:lnTo>
                    <a:pt x="1464" y="370"/>
                  </a:lnTo>
                  <a:lnTo>
                    <a:pt x="1447" y="402"/>
                  </a:lnTo>
                  <a:lnTo>
                    <a:pt x="1424" y="429"/>
                  </a:lnTo>
                  <a:lnTo>
                    <a:pt x="1395" y="451"/>
                  </a:lnTo>
                  <a:lnTo>
                    <a:pt x="1361" y="468"/>
                  </a:lnTo>
                  <a:lnTo>
                    <a:pt x="1324" y="480"/>
                  </a:lnTo>
                  <a:lnTo>
                    <a:pt x="1282" y="483"/>
                  </a:lnTo>
                  <a:lnTo>
                    <a:pt x="1241" y="480"/>
                  </a:lnTo>
                  <a:lnTo>
                    <a:pt x="1203" y="469"/>
                  </a:lnTo>
                  <a:lnTo>
                    <a:pt x="1170" y="453"/>
                  </a:lnTo>
                  <a:lnTo>
                    <a:pt x="1142" y="429"/>
                  </a:lnTo>
                  <a:lnTo>
                    <a:pt x="1118" y="402"/>
                  </a:lnTo>
                  <a:lnTo>
                    <a:pt x="1101" y="372"/>
                  </a:lnTo>
                  <a:lnTo>
                    <a:pt x="1090" y="336"/>
                  </a:lnTo>
                  <a:lnTo>
                    <a:pt x="1086" y="299"/>
                  </a:lnTo>
                  <a:lnTo>
                    <a:pt x="1090" y="262"/>
                  </a:lnTo>
                  <a:lnTo>
                    <a:pt x="1101" y="227"/>
                  </a:lnTo>
                  <a:lnTo>
                    <a:pt x="1118" y="197"/>
                  </a:lnTo>
                  <a:lnTo>
                    <a:pt x="1142" y="168"/>
                  </a:lnTo>
                  <a:lnTo>
                    <a:pt x="1170" y="146"/>
                  </a:lnTo>
                  <a:lnTo>
                    <a:pt x="1204" y="129"/>
                  </a:lnTo>
                  <a:lnTo>
                    <a:pt x="1241" y="118"/>
                  </a:lnTo>
                  <a:lnTo>
                    <a:pt x="1284" y="114"/>
                  </a:lnTo>
                  <a:close/>
                  <a:moveTo>
                    <a:pt x="728" y="114"/>
                  </a:moveTo>
                  <a:lnTo>
                    <a:pt x="762" y="119"/>
                  </a:lnTo>
                  <a:lnTo>
                    <a:pt x="793" y="131"/>
                  </a:lnTo>
                  <a:lnTo>
                    <a:pt x="816" y="150"/>
                  </a:lnTo>
                  <a:lnTo>
                    <a:pt x="835" y="175"/>
                  </a:lnTo>
                  <a:lnTo>
                    <a:pt x="845" y="207"/>
                  </a:lnTo>
                  <a:lnTo>
                    <a:pt x="848" y="246"/>
                  </a:lnTo>
                  <a:lnTo>
                    <a:pt x="848" y="476"/>
                  </a:lnTo>
                  <a:lnTo>
                    <a:pt x="723" y="476"/>
                  </a:lnTo>
                  <a:lnTo>
                    <a:pt x="723" y="284"/>
                  </a:lnTo>
                  <a:lnTo>
                    <a:pt x="722" y="264"/>
                  </a:lnTo>
                  <a:lnTo>
                    <a:pt x="715" y="247"/>
                  </a:lnTo>
                  <a:lnTo>
                    <a:pt x="705" y="234"/>
                  </a:lnTo>
                  <a:lnTo>
                    <a:pt x="690" y="227"/>
                  </a:lnTo>
                  <a:lnTo>
                    <a:pt x="674" y="225"/>
                  </a:lnTo>
                  <a:lnTo>
                    <a:pt x="656" y="227"/>
                  </a:lnTo>
                  <a:lnTo>
                    <a:pt x="642" y="234"/>
                  </a:lnTo>
                  <a:lnTo>
                    <a:pt x="631" y="247"/>
                  </a:lnTo>
                  <a:lnTo>
                    <a:pt x="624" y="264"/>
                  </a:lnTo>
                  <a:lnTo>
                    <a:pt x="620" y="284"/>
                  </a:lnTo>
                  <a:lnTo>
                    <a:pt x="620" y="476"/>
                  </a:lnTo>
                  <a:lnTo>
                    <a:pt x="496" y="476"/>
                  </a:lnTo>
                  <a:lnTo>
                    <a:pt x="496" y="121"/>
                  </a:lnTo>
                  <a:lnTo>
                    <a:pt x="620" y="121"/>
                  </a:lnTo>
                  <a:lnTo>
                    <a:pt x="620" y="171"/>
                  </a:lnTo>
                  <a:lnTo>
                    <a:pt x="636" y="153"/>
                  </a:lnTo>
                  <a:lnTo>
                    <a:pt x="654" y="138"/>
                  </a:lnTo>
                  <a:lnTo>
                    <a:pt x="674" y="126"/>
                  </a:lnTo>
                  <a:lnTo>
                    <a:pt x="700" y="118"/>
                  </a:lnTo>
                  <a:lnTo>
                    <a:pt x="728" y="114"/>
                  </a:lnTo>
                  <a:close/>
                  <a:moveTo>
                    <a:pt x="2934" y="114"/>
                  </a:moveTo>
                  <a:lnTo>
                    <a:pt x="2964" y="116"/>
                  </a:lnTo>
                  <a:lnTo>
                    <a:pt x="2991" y="124"/>
                  </a:lnTo>
                  <a:lnTo>
                    <a:pt x="3015" y="136"/>
                  </a:lnTo>
                  <a:lnTo>
                    <a:pt x="3035" y="153"/>
                  </a:lnTo>
                  <a:lnTo>
                    <a:pt x="3052" y="175"/>
                  </a:lnTo>
                  <a:lnTo>
                    <a:pt x="3062" y="198"/>
                  </a:lnTo>
                  <a:lnTo>
                    <a:pt x="3070" y="227"/>
                  </a:lnTo>
                  <a:lnTo>
                    <a:pt x="3072" y="257"/>
                  </a:lnTo>
                  <a:lnTo>
                    <a:pt x="3072" y="476"/>
                  </a:lnTo>
                  <a:lnTo>
                    <a:pt x="3008" y="476"/>
                  </a:lnTo>
                  <a:lnTo>
                    <a:pt x="3008" y="269"/>
                  </a:lnTo>
                  <a:lnTo>
                    <a:pt x="3005" y="240"/>
                  </a:lnTo>
                  <a:lnTo>
                    <a:pt x="2998" y="217"/>
                  </a:lnTo>
                  <a:lnTo>
                    <a:pt x="2984" y="198"/>
                  </a:lnTo>
                  <a:lnTo>
                    <a:pt x="2967" y="183"/>
                  </a:lnTo>
                  <a:lnTo>
                    <a:pt x="2946" y="175"/>
                  </a:lnTo>
                  <a:lnTo>
                    <a:pt x="2919" y="171"/>
                  </a:lnTo>
                  <a:lnTo>
                    <a:pt x="2892" y="175"/>
                  </a:lnTo>
                  <a:lnTo>
                    <a:pt x="2868" y="185"/>
                  </a:lnTo>
                  <a:lnTo>
                    <a:pt x="2849" y="200"/>
                  </a:lnTo>
                  <a:lnTo>
                    <a:pt x="2834" y="220"/>
                  </a:lnTo>
                  <a:lnTo>
                    <a:pt x="2824" y="246"/>
                  </a:lnTo>
                  <a:lnTo>
                    <a:pt x="2821" y="274"/>
                  </a:lnTo>
                  <a:lnTo>
                    <a:pt x="2821" y="476"/>
                  </a:lnTo>
                  <a:lnTo>
                    <a:pt x="2757" y="476"/>
                  </a:lnTo>
                  <a:lnTo>
                    <a:pt x="2757" y="121"/>
                  </a:lnTo>
                  <a:lnTo>
                    <a:pt x="2821" y="121"/>
                  </a:lnTo>
                  <a:lnTo>
                    <a:pt x="2821" y="166"/>
                  </a:lnTo>
                  <a:lnTo>
                    <a:pt x="2838" y="150"/>
                  </a:lnTo>
                  <a:lnTo>
                    <a:pt x="2856" y="134"/>
                  </a:lnTo>
                  <a:lnTo>
                    <a:pt x="2878" y="124"/>
                  </a:lnTo>
                  <a:lnTo>
                    <a:pt x="2903" y="116"/>
                  </a:lnTo>
                  <a:lnTo>
                    <a:pt x="2934" y="114"/>
                  </a:lnTo>
                  <a:close/>
                  <a:moveTo>
                    <a:pt x="2156" y="59"/>
                  </a:moveTo>
                  <a:lnTo>
                    <a:pt x="2021" y="59"/>
                  </a:lnTo>
                  <a:lnTo>
                    <a:pt x="2021" y="207"/>
                  </a:lnTo>
                  <a:lnTo>
                    <a:pt x="2152" y="207"/>
                  </a:lnTo>
                  <a:lnTo>
                    <a:pt x="2181" y="203"/>
                  </a:lnTo>
                  <a:lnTo>
                    <a:pt x="2206" y="197"/>
                  </a:lnTo>
                  <a:lnTo>
                    <a:pt x="2227" y="187"/>
                  </a:lnTo>
                  <a:lnTo>
                    <a:pt x="2242" y="171"/>
                  </a:lnTo>
                  <a:lnTo>
                    <a:pt x="2250" y="153"/>
                  </a:lnTo>
                  <a:lnTo>
                    <a:pt x="2254" y="129"/>
                  </a:lnTo>
                  <a:lnTo>
                    <a:pt x="2254" y="128"/>
                  </a:lnTo>
                  <a:lnTo>
                    <a:pt x="2252" y="109"/>
                  </a:lnTo>
                  <a:lnTo>
                    <a:pt x="2244" y="92"/>
                  </a:lnTo>
                  <a:lnTo>
                    <a:pt x="2230" y="79"/>
                  </a:lnTo>
                  <a:lnTo>
                    <a:pt x="2212" y="67"/>
                  </a:lnTo>
                  <a:lnTo>
                    <a:pt x="2186" y="62"/>
                  </a:lnTo>
                  <a:lnTo>
                    <a:pt x="2156" y="59"/>
                  </a:lnTo>
                  <a:close/>
                  <a:moveTo>
                    <a:pt x="0" y="0"/>
                  </a:moveTo>
                  <a:lnTo>
                    <a:pt x="129" y="0"/>
                  </a:lnTo>
                  <a:lnTo>
                    <a:pt x="129" y="271"/>
                  </a:lnTo>
                  <a:lnTo>
                    <a:pt x="131" y="301"/>
                  </a:lnTo>
                  <a:lnTo>
                    <a:pt x="140" y="326"/>
                  </a:lnTo>
                  <a:lnTo>
                    <a:pt x="151" y="345"/>
                  </a:lnTo>
                  <a:lnTo>
                    <a:pt x="168" y="358"/>
                  </a:lnTo>
                  <a:lnTo>
                    <a:pt x="190" y="365"/>
                  </a:lnTo>
                  <a:lnTo>
                    <a:pt x="214" y="368"/>
                  </a:lnTo>
                  <a:lnTo>
                    <a:pt x="237" y="365"/>
                  </a:lnTo>
                  <a:lnTo>
                    <a:pt x="258" y="358"/>
                  </a:lnTo>
                  <a:lnTo>
                    <a:pt x="275" y="345"/>
                  </a:lnTo>
                  <a:lnTo>
                    <a:pt x="288" y="328"/>
                  </a:lnTo>
                  <a:lnTo>
                    <a:pt x="296" y="304"/>
                  </a:lnTo>
                  <a:lnTo>
                    <a:pt x="298" y="274"/>
                  </a:lnTo>
                  <a:lnTo>
                    <a:pt x="298" y="0"/>
                  </a:lnTo>
                  <a:lnTo>
                    <a:pt x="428" y="0"/>
                  </a:lnTo>
                  <a:lnTo>
                    <a:pt x="428" y="269"/>
                  </a:lnTo>
                  <a:lnTo>
                    <a:pt x="425" y="316"/>
                  </a:lnTo>
                  <a:lnTo>
                    <a:pt x="416" y="357"/>
                  </a:lnTo>
                  <a:lnTo>
                    <a:pt x="401" y="390"/>
                  </a:lnTo>
                  <a:lnTo>
                    <a:pt x="381" y="421"/>
                  </a:lnTo>
                  <a:lnTo>
                    <a:pt x="356" y="442"/>
                  </a:lnTo>
                  <a:lnTo>
                    <a:pt x="327" y="461"/>
                  </a:lnTo>
                  <a:lnTo>
                    <a:pt x="291" y="473"/>
                  </a:lnTo>
                  <a:lnTo>
                    <a:pt x="254" y="481"/>
                  </a:lnTo>
                  <a:lnTo>
                    <a:pt x="212" y="483"/>
                  </a:lnTo>
                  <a:lnTo>
                    <a:pt x="170" y="481"/>
                  </a:lnTo>
                  <a:lnTo>
                    <a:pt x="133" y="473"/>
                  </a:lnTo>
                  <a:lnTo>
                    <a:pt x="99" y="461"/>
                  </a:lnTo>
                  <a:lnTo>
                    <a:pt x="69" y="442"/>
                  </a:lnTo>
                  <a:lnTo>
                    <a:pt x="45" y="421"/>
                  </a:lnTo>
                  <a:lnTo>
                    <a:pt x="25" y="392"/>
                  </a:lnTo>
                  <a:lnTo>
                    <a:pt x="11" y="358"/>
                  </a:lnTo>
                  <a:lnTo>
                    <a:pt x="3" y="318"/>
                  </a:lnTo>
                  <a:lnTo>
                    <a:pt x="0" y="272"/>
                  </a:lnTo>
                  <a:lnTo>
                    <a:pt x="0" y="0"/>
                  </a:lnTo>
                  <a:close/>
                  <a:moveTo>
                    <a:pt x="3131" y="0"/>
                  </a:moveTo>
                  <a:lnTo>
                    <a:pt x="3195" y="0"/>
                  </a:lnTo>
                  <a:lnTo>
                    <a:pt x="3195" y="304"/>
                  </a:lnTo>
                  <a:lnTo>
                    <a:pt x="3374" y="121"/>
                  </a:lnTo>
                  <a:lnTo>
                    <a:pt x="3455" y="121"/>
                  </a:lnTo>
                  <a:lnTo>
                    <a:pt x="3303" y="274"/>
                  </a:lnTo>
                  <a:lnTo>
                    <a:pt x="3457" y="476"/>
                  </a:lnTo>
                  <a:lnTo>
                    <a:pt x="3381" y="476"/>
                  </a:lnTo>
                  <a:lnTo>
                    <a:pt x="3259" y="320"/>
                  </a:lnTo>
                  <a:lnTo>
                    <a:pt x="3195" y="384"/>
                  </a:lnTo>
                  <a:lnTo>
                    <a:pt x="3195" y="476"/>
                  </a:lnTo>
                  <a:lnTo>
                    <a:pt x="3131" y="476"/>
                  </a:lnTo>
                  <a:lnTo>
                    <a:pt x="3131" y="0"/>
                  </a:lnTo>
                  <a:close/>
                  <a:moveTo>
                    <a:pt x="1955" y="0"/>
                  </a:moveTo>
                  <a:lnTo>
                    <a:pt x="2161" y="0"/>
                  </a:lnTo>
                  <a:lnTo>
                    <a:pt x="2200" y="3"/>
                  </a:lnTo>
                  <a:lnTo>
                    <a:pt x="2235" y="11"/>
                  </a:lnTo>
                  <a:lnTo>
                    <a:pt x="2264" y="25"/>
                  </a:lnTo>
                  <a:lnTo>
                    <a:pt x="2287" y="42"/>
                  </a:lnTo>
                  <a:lnTo>
                    <a:pt x="2306" y="65"/>
                  </a:lnTo>
                  <a:lnTo>
                    <a:pt x="2316" y="91"/>
                  </a:lnTo>
                  <a:lnTo>
                    <a:pt x="2320" y="121"/>
                  </a:lnTo>
                  <a:lnTo>
                    <a:pt x="2320" y="123"/>
                  </a:lnTo>
                  <a:lnTo>
                    <a:pt x="2316" y="153"/>
                  </a:lnTo>
                  <a:lnTo>
                    <a:pt x="2308" y="178"/>
                  </a:lnTo>
                  <a:lnTo>
                    <a:pt x="2293" y="200"/>
                  </a:lnTo>
                  <a:lnTo>
                    <a:pt x="2276" y="215"/>
                  </a:lnTo>
                  <a:lnTo>
                    <a:pt x="2255" y="229"/>
                  </a:lnTo>
                  <a:lnTo>
                    <a:pt x="2279" y="239"/>
                  </a:lnTo>
                  <a:lnTo>
                    <a:pt x="2301" y="252"/>
                  </a:lnTo>
                  <a:lnTo>
                    <a:pt x="2320" y="269"/>
                  </a:lnTo>
                  <a:lnTo>
                    <a:pt x="2333" y="289"/>
                  </a:lnTo>
                  <a:lnTo>
                    <a:pt x="2343" y="313"/>
                  </a:lnTo>
                  <a:lnTo>
                    <a:pt x="2347" y="341"/>
                  </a:lnTo>
                  <a:lnTo>
                    <a:pt x="2347" y="343"/>
                  </a:lnTo>
                  <a:lnTo>
                    <a:pt x="2343" y="373"/>
                  </a:lnTo>
                  <a:lnTo>
                    <a:pt x="2333" y="399"/>
                  </a:lnTo>
                  <a:lnTo>
                    <a:pt x="2318" y="422"/>
                  </a:lnTo>
                  <a:lnTo>
                    <a:pt x="2298" y="441"/>
                  </a:lnTo>
                  <a:lnTo>
                    <a:pt x="2271" y="456"/>
                  </a:lnTo>
                  <a:lnTo>
                    <a:pt x="2242" y="468"/>
                  </a:lnTo>
                  <a:lnTo>
                    <a:pt x="2208" y="474"/>
                  </a:lnTo>
                  <a:lnTo>
                    <a:pt x="2169" y="476"/>
                  </a:lnTo>
                  <a:lnTo>
                    <a:pt x="1955" y="476"/>
                  </a:lnTo>
                  <a:lnTo>
                    <a:pt x="1955" y="0"/>
                  </a:lnTo>
                  <a:close/>
                  <a:moveTo>
                    <a:pt x="916" y="0"/>
                  </a:moveTo>
                  <a:lnTo>
                    <a:pt x="1041" y="0"/>
                  </a:lnTo>
                  <a:lnTo>
                    <a:pt x="1041" y="81"/>
                  </a:lnTo>
                  <a:lnTo>
                    <a:pt x="916" y="81"/>
                  </a:lnTo>
                  <a:lnTo>
                    <a:pt x="9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Text Placeholder 8"/>
          <p:cNvSpPr>
            <a:spLocks noGrp="1"/>
          </p:cNvSpPr>
          <p:nvPr>
            <p:ph type="body" sz="quarter" idx="14" hasCustomPrompt="1"/>
          </p:nvPr>
        </p:nvSpPr>
        <p:spPr>
          <a:xfrm>
            <a:off x="227672" y="6461964"/>
            <a:ext cx="4805558" cy="221599"/>
          </a:xfrm>
        </p:spPr>
        <p:txBody>
          <a:bodyPr>
            <a:spAutoFit/>
          </a:bodyPr>
          <a:lstStyle>
            <a:lvl1pPr marL="0" indent="0">
              <a:lnSpc>
                <a:spcPct val="90000"/>
              </a:lnSpc>
              <a:spcBef>
                <a:spcPts val="0"/>
              </a:spcBef>
              <a:spcAft>
                <a:spcPts val="0"/>
              </a:spcAft>
              <a:buFontTx/>
              <a:buNone/>
              <a:defRPr sz="800" b="0" i="0" cap="none" baseline="0">
                <a:solidFill>
                  <a:schemeClr val="bg1"/>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©2018 MUFG Union Bank, </a:t>
            </a:r>
            <a:r>
              <a:rPr lang="en-US" dirty="0" smtClean="0"/>
              <a:t>N.A. </a:t>
            </a:r>
            <a:r>
              <a:rPr lang="en-US" dirty="0"/>
              <a:t>Member FDIC. All rights reserved.</a:t>
            </a:r>
            <a:br>
              <a:rPr lang="en-US" dirty="0"/>
            </a:br>
            <a:r>
              <a:rPr lang="en-US" dirty="0"/>
              <a:t>Union Bank is a registered trademark and brand name of MUFG Union Bank, N.A.</a:t>
            </a:r>
          </a:p>
        </p:txBody>
      </p:sp>
      <p:sp>
        <p:nvSpPr>
          <p:cNvPr id="21" name="Text Placeholder 8"/>
          <p:cNvSpPr>
            <a:spLocks noGrp="1"/>
          </p:cNvSpPr>
          <p:nvPr>
            <p:ph type="body" sz="quarter" idx="13" hasCustomPrompt="1"/>
          </p:nvPr>
        </p:nvSpPr>
        <p:spPr>
          <a:xfrm>
            <a:off x="3426221" y="5207726"/>
            <a:ext cx="5418138" cy="677770"/>
          </a:xfrm>
        </p:spPr>
        <p:txBody>
          <a:bodyPr>
            <a:noAutofit/>
          </a:bodyPr>
          <a:lstStyle>
            <a:lvl1pPr marL="0" indent="0">
              <a:lnSpc>
                <a:spcPct val="100000"/>
              </a:lnSpc>
              <a:spcBef>
                <a:spcPts val="0"/>
              </a:spcBef>
              <a:buFontTx/>
              <a:buNone/>
              <a:defRPr sz="1400" b="0" i="0" cap="none" baseline="0">
                <a:solidFill>
                  <a:schemeClr val="bg1"/>
                </a:solidFill>
                <a:latin typeface="Arial" charset="0"/>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Day month year</a:t>
            </a:r>
            <a:br>
              <a:rPr lang="en-US" dirty="0"/>
            </a:br>
            <a:r>
              <a:rPr lang="en-US" dirty="0"/>
              <a:t>Presented by name</a:t>
            </a:r>
            <a:br>
              <a:rPr lang="en-US" dirty="0"/>
            </a:br>
            <a:r>
              <a:rPr lang="en-US" dirty="0"/>
              <a:t>Title</a:t>
            </a:r>
          </a:p>
        </p:txBody>
      </p:sp>
      <p:grpSp>
        <p:nvGrpSpPr>
          <p:cNvPr id="12" name="Group 11"/>
          <p:cNvGrpSpPr/>
          <p:nvPr/>
        </p:nvGrpSpPr>
        <p:grpSpPr>
          <a:xfrm>
            <a:off x="2976563" y="3338513"/>
            <a:ext cx="6167437" cy="1719263"/>
            <a:chOff x="2976563" y="3305175"/>
            <a:chExt cx="6167437" cy="1776413"/>
          </a:xfrm>
        </p:grpSpPr>
        <p:sp>
          <p:nvSpPr>
            <p:cNvPr id="13" name="Rectangle 12"/>
            <p:cNvSpPr/>
            <p:nvPr/>
          </p:nvSpPr>
          <p:spPr>
            <a:xfrm>
              <a:off x="2976563" y="3305175"/>
              <a:ext cx="150018" cy="1776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14" name="Rectangle 13"/>
            <p:cNvSpPr/>
            <p:nvPr/>
          </p:nvSpPr>
          <p:spPr>
            <a:xfrm>
              <a:off x="3126581" y="3305175"/>
              <a:ext cx="6017419" cy="1776413"/>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grpSp>
      <p:sp>
        <p:nvSpPr>
          <p:cNvPr id="20" name="Title 1"/>
          <p:cNvSpPr>
            <a:spLocks noGrp="1"/>
          </p:cNvSpPr>
          <p:nvPr>
            <p:ph type="title" hasCustomPrompt="1"/>
          </p:nvPr>
        </p:nvSpPr>
        <p:spPr>
          <a:xfrm>
            <a:off x="3426221" y="3495675"/>
            <a:ext cx="5418138" cy="1390650"/>
          </a:xfrm>
          <a:prstGeom prst="rect">
            <a:avLst/>
          </a:prstGeom>
        </p:spPr>
        <p:txBody>
          <a:bodyPr vert="horz" lIns="0" tIns="0" rIns="0" bIns="0" rtlCol="0" anchor="ctr" anchorCtr="0">
            <a:noAutofit/>
          </a:bodyPr>
          <a:lstStyle>
            <a:lvl1pPr algn="l" defTabSz="457200" rtl="0" eaLnBrk="1" latinLnBrk="0" hangingPunct="1">
              <a:lnSpc>
                <a:spcPct val="80000"/>
              </a:lnSpc>
              <a:spcBef>
                <a:spcPct val="0"/>
              </a:spcBef>
              <a:buNone/>
              <a:defRPr lang="en-US" sz="3000" b="0" kern="1200" baseline="0" dirty="0">
                <a:solidFill>
                  <a:schemeClr val="bg1"/>
                </a:solidFill>
                <a:latin typeface="+mj-lt"/>
                <a:ea typeface="+mj-ea"/>
                <a:cs typeface="+mj-cs"/>
              </a:defRPr>
            </a:lvl1pPr>
          </a:lstStyle>
          <a:p>
            <a:pPr lvl="0"/>
            <a:r>
              <a:rPr lang="en-US" dirty="0"/>
              <a:t>Title goes here </a:t>
            </a:r>
          </a:p>
        </p:txBody>
      </p:sp>
    </p:spTree>
    <p:extLst>
      <p:ext uri="{BB962C8B-B14F-4D97-AF65-F5344CB8AC3E}">
        <p14:creationId xmlns:p14="http://schemas.microsoft.com/office/powerpoint/2010/main" val="205024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234647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4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349592" y="4527392"/>
            <a:ext cx="5126038" cy="502920"/>
          </a:xfrm>
        </p:spPr>
        <p:txBody>
          <a:bodyPr>
            <a:noAutofit/>
          </a:bodyPr>
          <a:lstStyle>
            <a:lvl1pPr marL="0" indent="0">
              <a:lnSpc>
                <a:spcPct val="100000"/>
              </a:lnSpc>
              <a:spcBef>
                <a:spcPts val="0"/>
              </a:spcBef>
              <a:buFontTx/>
              <a:buNone/>
              <a:defRPr sz="1600" b="1" i="0" cap="none" baseline="0">
                <a:solidFill>
                  <a:srgbClr val="5A5A5A"/>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Section subhead</a:t>
            </a:r>
            <a:br>
              <a:rPr lang="en-US" dirty="0"/>
            </a:br>
            <a:r>
              <a:rPr lang="en-US" dirty="0"/>
              <a:t>Arial bold 16 pt.</a:t>
            </a:r>
          </a:p>
        </p:txBody>
      </p:sp>
      <p:sp>
        <p:nvSpPr>
          <p:cNvPr id="20" name="Slide Number Placeholder 5"/>
          <p:cNvSpPr>
            <a:spLocks noGrp="1"/>
          </p:cNvSpPr>
          <p:nvPr>
            <p:ph type="sldNum" sz="quarter" idx="11"/>
          </p:nvPr>
        </p:nvSpPr>
        <p:spPr>
          <a:xfrm>
            <a:off x="8505826" y="6286852"/>
            <a:ext cx="182562" cy="180272"/>
          </a:xfrm>
        </p:spPr>
        <p:txBody>
          <a:bodyPr/>
          <a:lstStyle>
            <a:lvl1pPr>
              <a:defRPr>
                <a:solidFill>
                  <a:schemeClr val="tx1"/>
                </a:solidFill>
              </a:defRPr>
            </a:lvl1pPr>
          </a:lstStyle>
          <a:p>
            <a:fld id="{8D075B93-D109-AA40-90DC-047F609B1C05}" type="slidenum">
              <a:rPr lang="en-US" smtClean="0"/>
              <a:pPr/>
              <a:t>‹#›</a:t>
            </a:fld>
            <a:endParaRPr lang="en-US" dirty="0"/>
          </a:p>
        </p:txBody>
      </p:sp>
      <p:graphicFrame>
        <p:nvGraphicFramePr>
          <p:cNvPr id="9" name="Object 8" hidden="1"/>
          <p:cNvGraphicFramePr>
            <a:graphicFrameLocks noChangeAspect="1"/>
          </p:cNvGraphicFramePr>
          <p:nvPr>
            <p:custDataLst>
              <p:tags r:id="rId3"/>
            </p:custDataLst>
            <p:extLst>
              <p:ext uri="{D42A27DB-BD31-4B8C-83A1-F6EECF244321}">
                <p14:modId xmlns:p14="http://schemas.microsoft.com/office/powerpoint/2010/main" val="1175095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4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14" name="Object 13" hidden="1"/>
          <p:cNvGraphicFramePr>
            <a:graphicFrameLocks noChangeAspect="1"/>
          </p:cNvGraphicFramePr>
          <p:nvPr>
            <p:custDataLst>
              <p:tags r:id="rId4"/>
            </p:custDataLst>
            <p:extLst>
              <p:ext uri="{D42A27DB-BD31-4B8C-83A1-F6EECF244321}">
                <p14:modId xmlns:p14="http://schemas.microsoft.com/office/powerpoint/2010/main" val="17765293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4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22" name="Object 21" hidden="1"/>
          <p:cNvGraphicFramePr>
            <a:graphicFrameLocks noChangeAspect="1"/>
          </p:cNvGraphicFramePr>
          <p:nvPr>
            <p:custDataLst>
              <p:tags r:id="rId5"/>
            </p:custDataLst>
            <p:extLst>
              <p:ext uri="{D42A27DB-BD31-4B8C-83A1-F6EECF244321}">
                <p14:modId xmlns:p14="http://schemas.microsoft.com/office/powerpoint/2010/main" val="692637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4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26" name="Object 25" hidden="1"/>
          <p:cNvGraphicFramePr>
            <a:graphicFrameLocks noChangeAspect="1"/>
          </p:cNvGraphicFramePr>
          <p:nvPr userDrawn="1">
            <p:custDataLst>
              <p:tags r:id="rId6"/>
            </p:custDataLst>
            <p:extLst>
              <p:ext uri="{D42A27DB-BD31-4B8C-83A1-F6EECF244321}">
                <p14:modId xmlns:p14="http://schemas.microsoft.com/office/powerpoint/2010/main" val="1811251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4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cxnSp>
        <p:nvCxnSpPr>
          <p:cNvPr id="29" name="Straight Connector 28"/>
          <p:cNvCxnSpPr/>
          <p:nvPr userDrawn="1"/>
        </p:nvCxnSpPr>
        <p:spPr>
          <a:xfrm flipV="1">
            <a:off x="349593" y="4246336"/>
            <a:ext cx="617220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rotWithShape="1">
          <a:blip r:embed="rId14"/>
          <a:srcRect b="32275"/>
          <a:stretch/>
        </p:blipFill>
        <p:spPr>
          <a:xfrm>
            <a:off x="7011383" y="200074"/>
            <a:ext cx="1828800" cy="397507"/>
          </a:xfrm>
          <a:prstGeom prst="rect">
            <a:avLst/>
          </a:prstGeom>
        </p:spPr>
      </p:pic>
      <p:grpSp>
        <p:nvGrpSpPr>
          <p:cNvPr id="17" name="Group 16"/>
          <p:cNvGrpSpPr/>
          <p:nvPr userDrawn="1"/>
        </p:nvGrpSpPr>
        <p:grpSpPr>
          <a:xfrm>
            <a:off x="349592" y="2303168"/>
            <a:ext cx="6167437" cy="1719263"/>
            <a:chOff x="2976563" y="3305175"/>
            <a:chExt cx="6167437" cy="1776413"/>
          </a:xfrm>
        </p:grpSpPr>
        <p:sp>
          <p:nvSpPr>
            <p:cNvPr id="18" name="Rectangle 17"/>
            <p:cNvSpPr/>
            <p:nvPr/>
          </p:nvSpPr>
          <p:spPr>
            <a:xfrm>
              <a:off x="2976563" y="3305175"/>
              <a:ext cx="150018" cy="1776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19" name="Rectangle 18"/>
            <p:cNvSpPr/>
            <p:nvPr/>
          </p:nvSpPr>
          <p:spPr>
            <a:xfrm>
              <a:off x="3126581" y="3305175"/>
              <a:ext cx="6017419" cy="1776413"/>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grpSp>
      <p:sp>
        <p:nvSpPr>
          <p:cNvPr id="2" name="Title 1"/>
          <p:cNvSpPr>
            <a:spLocks noGrp="1"/>
          </p:cNvSpPr>
          <p:nvPr>
            <p:ph type="title" hasCustomPrompt="1"/>
          </p:nvPr>
        </p:nvSpPr>
        <p:spPr>
          <a:xfrm>
            <a:off x="794996" y="2461092"/>
            <a:ext cx="5422392" cy="1389888"/>
          </a:xfrm>
        </p:spPr>
        <p:txBody>
          <a:bodyPr/>
          <a:lstStyle>
            <a:lvl1pPr>
              <a:defRPr>
                <a:solidFill>
                  <a:schemeClr val="bg1"/>
                </a:solidFill>
              </a:defRPr>
            </a:lvl1pPr>
          </a:lstStyle>
          <a:p>
            <a:r>
              <a:rPr lang="en-US" dirty="0"/>
              <a:t>Title goes here</a:t>
            </a:r>
          </a:p>
        </p:txBody>
      </p:sp>
    </p:spTree>
    <p:extLst>
      <p:ext uri="{BB962C8B-B14F-4D97-AF65-F5344CB8AC3E}">
        <p14:creationId xmlns:p14="http://schemas.microsoft.com/office/powerpoint/2010/main" val="65538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_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904470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1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349592" y="4527391"/>
            <a:ext cx="5126038" cy="502920"/>
          </a:xfrm>
        </p:spPr>
        <p:txBody>
          <a:bodyPr>
            <a:noAutofit/>
          </a:bodyPr>
          <a:lstStyle>
            <a:lvl1pPr marL="0" indent="0">
              <a:lnSpc>
                <a:spcPct val="100000"/>
              </a:lnSpc>
              <a:spcBef>
                <a:spcPts val="0"/>
              </a:spcBef>
              <a:buFontTx/>
              <a:buNone/>
              <a:defRPr sz="1600" b="1" i="0" cap="none" baseline="0">
                <a:solidFill>
                  <a:srgbClr val="5A5A5A"/>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Section subhead</a:t>
            </a:r>
            <a:br>
              <a:rPr lang="en-US" dirty="0"/>
            </a:br>
            <a:r>
              <a:rPr lang="en-US" dirty="0"/>
              <a:t>Arial bold 16 pt.</a:t>
            </a:r>
          </a:p>
        </p:txBody>
      </p:sp>
      <p:sp>
        <p:nvSpPr>
          <p:cNvPr id="20" name="Slide Number Placeholder 5"/>
          <p:cNvSpPr>
            <a:spLocks noGrp="1"/>
          </p:cNvSpPr>
          <p:nvPr>
            <p:ph type="sldNum" sz="quarter" idx="11"/>
          </p:nvPr>
        </p:nvSpPr>
        <p:spPr>
          <a:xfrm>
            <a:off x="8505826" y="6286852"/>
            <a:ext cx="182562" cy="180272"/>
          </a:xfrm>
        </p:spPr>
        <p:txBody>
          <a:bodyPr/>
          <a:lstStyle>
            <a:lvl1pPr>
              <a:defRPr>
                <a:solidFill>
                  <a:schemeClr val="tx1"/>
                </a:solidFill>
              </a:defRPr>
            </a:lvl1pPr>
          </a:lstStyle>
          <a:p>
            <a:fld id="{8D075B93-D109-AA40-90DC-047F609B1C05}" type="slidenum">
              <a:rPr lang="en-US" smtClean="0"/>
              <a:pPr/>
              <a:t>‹#›</a:t>
            </a:fld>
            <a:endParaRPr lang="en-US" dirty="0"/>
          </a:p>
        </p:txBody>
      </p:sp>
      <p:cxnSp>
        <p:nvCxnSpPr>
          <p:cNvPr id="13" name="Straight Connector 12"/>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18" name="Picture Placeholder 7"/>
          <p:cNvSpPr>
            <a:spLocks noGrp="1"/>
          </p:cNvSpPr>
          <p:nvPr>
            <p:ph type="pic" sz="quarter" idx="16"/>
          </p:nvPr>
        </p:nvSpPr>
        <p:spPr>
          <a:xfrm>
            <a:off x="5475287" y="1576161"/>
            <a:ext cx="3668713" cy="2670175"/>
          </a:xfrm>
        </p:spPr>
        <p:txBody>
          <a:bodyPr/>
          <a:lstStyle/>
          <a:p>
            <a:r>
              <a:rPr lang="en-US" dirty="0"/>
              <a:t>Drag picture to placeholder or click icon to add</a:t>
            </a:r>
          </a:p>
        </p:txBody>
      </p:sp>
      <p:cxnSp>
        <p:nvCxnSpPr>
          <p:cNvPr id="12" name="Straight Connector 11"/>
          <p:cNvCxnSpPr/>
          <p:nvPr userDrawn="1"/>
        </p:nvCxnSpPr>
        <p:spPr>
          <a:xfrm flipV="1">
            <a:off x="349593" y="4246336"/>
            <a:ext cx="6172200"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userDrawn="1"/>
        </p:nvGrpSpPr>
        <p:grpSpPr>
          <a:xfrm>
            <a:off x="349592" y="2303168"/>
            <a:ext cx="6167437" cy="1719263"/>
            <a:chOff x="2976563" y="3305175"/>
            <a:chExt cx="6167437" cy="1776413"/>
          </a:xfrm>
        </p:grpSpPr>
        <p:sp>
          <p:nvSpPr>
            <p:cNvPr id="17" name="Rectangle 16"/>
            <p:cNvSpPr/>
            <p:nvPr/>
          </p:nvSpPr>
          <p:spPr>
            <a:xfrm>
              <a:off x="2976563" y="3305175"/>
              <a:ext cx="150018" cy="17764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19" name="Rectangle 18"/>
            <p:cNvSpPr/>
            <p:nvPr/>
          </p:nvSpPr>
          <p:spPr>
            <a:xfrm>
              <a:off x="3126581" y="3305175"/>
              <a:ext cx="6017419" cy="1776413"/>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grpSp>
      <p:sp>
        <p:nvSpPr>
          <p:cNvPr id="2" name="Title 1"/>
          <p:cNvSpPr>
            <a:spLocks noGrp="1"/>
          </p:cNvSpPr>
          <p:nvPr>
            <p:ph type="title" hasCustomPrompt="1"/>
          </p:nvPr>
        </p:nvSpPr>
        <p:spPr>
          <a:xfrm>
            <a:off x="797123" y="2461092"/>
            <a:ext cx="5422392" cy="1389888"/>
          </a:xfrm>
        </p:spPr>
        <p:txBody>
          <a:bodyPr/>
          <a:lstStyle>
            <a:lvl1pPr>
              <a:defRPr>
                <a:solidFill>
                  <a:schemeClr val="bg1"/>
                </a:solidFill>
              </a:defRPr>
            </a:lvl1pPr>
          </a:lstStyle>
          <a:p>
            <a:r>
              <a:rPr lang="en-US" dirty="0"/>
              <a:t>Title goes here </a:t>
            </a:r>
          </a:p>
        </p:txBody>
      </p:sp>
    </p:spTree>
    <p:extLst>
      <p:ext uri="{BB962C8B-B14F-4D97-AF65-F5344CB8AC3E}">
        <p14:creationId xmlns:p14="http://schemas.microsoft.com/office/powerpoint/2010/main" val="64806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_slide">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655628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6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title" hasCustomPrompt="1"/>
          </p:nvPr>
        </p:nvSpPr>
        <p:spPr>
          <a:xfrm>
            <a:off x="349593" y="3384676"/>
            <a:ext cx="5129784" cy="553998"/>
          </a:xfrm>
          <a:prstGeom prst="rect">
            <a:avLst/>
          </a:prstGeom>
        </p:spPr>
        <p:txBody>
          <a:bodyPr wrap="square" anchor="b" anchorCtr="0">
            <a:spAutoFit/>
          </a:bodyPr>
          <a:lstStyle>
            <a:lvl1pPr>
              <a:lnSpc>
                <a:spcPct val="100000"/>
              </a:lnSpc>
              <a:defRPr sz="3600" b="0">
                <a:solidFill>
                  <a:schemeClr val="bg2"/>
                </a:solidFill>
              </a:defRPr>
            </a:lvl1pPr>
          </a:lstStyle>
          <a:p>
            <a:r>
              <a:rPr lang="en-US" dirty="0"/>
              <a:t>Title goes here </a:t>
            </a:r>
          </a:p>
        </p:txBody>
      </p:sp>
      <p:sp>
        <p:nvSpPr>
          <p:cNvPr id="15" name="Text Placeholder 8"/>
          <p:cNvSpPr>
            <a:spLocks noGrp="1"/>
          </p:cNvSpPr>
          <p:nvPr>
            <p:ph type="body" sz="quarter" idx="13" hasCustomPrompt="1"/>
          </p:nvPr>
        </p:nvSpPr>
        <p:spPr>
          <a:xfrm>
            <a:off x="349593" y="4527391"/>
            <a:ext cx="5126038" cy="502920"/>
          </a:xfrm>
        </p:spPr>
        <p:txBody>
          <a:bodyPr>
            <a:noAutofit/>
          </a:bodyPr>
          <a:lstStyle>
            <a:lvl1pPr marL="0" indent="0">
              <a:lnSpc>
                <a:spcPct val="100000"/>
              </a:lnSpc>
              <a:spcBef>
                <a:spcPts val="0"/>
              </a:spcBef>
              <a:buFontTx/>
              <a:buNone/>
              <a:defRPr sz="1600" b="1" i="0" cap="none" baseline="0">
                <a:solidFill>
                  <a:schemeClr val="bg2"/>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Section subhead</a:t>
            </a:r>
            <a:br>
              <a:rPr lang="en-US" dirty="0"/>
            </a:br>
            <a:r>
              <a:rPr lang="en-US" dirty="0"/>
              <a:t>Arial bold 16 pt.</a:t>
            </a:r>
          </a:p>
        </p:txBody>
      </p:sp>
      <p:sp>
        <p:nvSpPr>
          <p:cNvPr id="14" name="Slide Number Placeholder 5"/>
          <p:cNvSpPr>
            <a:spLocks noGrp="1"/>
          </p:cNvSpPr>
          <p:nvPr>
            <p:ph type="sldNum" sz="quarter" idx="11"/>
          </p:nvPr>
        </p:nvSpPr>
        <p:spPr>
          <a:xfrm>
            <a:off x="8505826" y="6286852"/>
            <a:ext cx="182562" cy="180272"/>
          </a:xfrm>
        </p:spPr>
        <p:txBody>
          <a:bodyPr/>
          <a:lstStyle>
            <a:lvl1pPr>
              <a:defRPr>
                <a:solidFill>
                  <a:schemeClr val="bg2"/>
                </a:solidFill>
              </a:defRPr>
            </a:lvl1pPr>
          </a:lstStyle>
          <a:p>
            <a:fld id="{8D075B93-D109-AA40-90DC-047F609B1C05}" type="slidenum">
              <a:rPr lang="en-US" smtClean="0"/>
              <a:pPr/>
              <a:t>‹#›</a:t>
            </a:fld>
            <a:endParaRPr lang="en-US" dirty="0"/>
          </a:p>
        </p:txBody>
      </p:sp>
      <p:cxnSp>
        <p:nvCxnSpPr>
          <p:cNvPr id="29" name="Straight Connector 28"/>
          <p:cNvCxnSpPr/>
          <p:nvPr/>
        </p:nvCxnSpPr>
        <p:spPr>
          <a:xfrm flipV="1">
            <a:off x="349593" y="4246336"/>
            <a:ext cx="5129784"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a:grpSpLocks noChangeAspect="1"/>
          </p:cNvGrpSpPr>
          <p:nvPr userDrawn="1"/>
        </p:nvGrpSpPr>
        <p:grpSpPr>
          <a:xfrm>
            <a:off x="7011383" y="200074"/>
            <a:ext cx="1828800" cy="381000"/>
            <a:chOff x="6904038" y="1662113"/>
            <a:chExt cx="3762375" cy="784225"/>
          </a:xfrm>
        </p:grpSpPr>
        <p:sp>
          <p:nvSpPr>
            <p:cNvPr id="20" name="Freeform 42"/>
            <p:cNvSpPr>
              <a:spLocks noEditPoints="1"/>
            </p:cNvSpPr>
            <p:nvPr userDrawn="1"/>
          </p:nvSpPr>
          <p:spPr bwMode="auto">
            <a:xfrm>
              <a:off x="6904038" y="1662113"/>
              <a:ext cx="627063" cy="784225"/>
            </a:xfrm>
            <a:custGeom>
              <a:avLst/>
              <a:gdLst>
                <a:gd name="T0" fmla="*/ 792 w 792"/>
                <a:gd name="T1" fmla="*/ 265 h 989"/>
                <a:gd name="T2" fmla="*/ 792 w 792"/>
                <a:gd name="T3" fmla="*/ 334 h 989"/>
                <a:gd name="T4" fmla="*/ 792 w 792"/>
                <a:gd name="T5" fmla="*/ 408 h 989"/>
                <a:gd name="T6" fmla="*/ 792 w 792"/>
                <a:gd name="T7" fmla="*/ 603 h 989"/>
                <a:gd name="T8" fmla="*/ 788 w 792"/>
                <a:gd name="T9" fmla="*/ 670 h 989"/>
                <a:gd name="T10" fmla="*/ 761 w 792"/>
                <a:gd name="T11" fmla="*/ 768 h 989"/>
                <a:gd name="T12" fmla="*/ 714 w 792"/>
                <a:gd name="T13" fmla="*/ 847 h 989"/>
                <a:gd name="T14" fmla="*/ 648 w 792"/>
                <a:gd name="T15" fmla="*/ 908 h 989"/>
                <a:gd name="T16" fmla="*/ 567 w 792"/>
                <a:gd name="T17" fmla="*/ 952 h 989"/>
                <a:gd name="T18" fmla="*/ 478 w 792"/>
                <a:gd name="T19" fmla="*/ 978 h 989"/>
                <a:gd name="T20" fmla="*/ 382 w 792"/>
                <a:gd name="T21" fmla="*/ 989 h 989"/>
                <a:gd name="T22" fmla="*/ 286 w 792"/>
                <a:gd name="T23" fmla="*/ 982 h 989"/>
                <a:gd name="T24" fmla="*/ 340 w 792"/>
                <a:gd name="T25" fmla="*/ 962 h 989"/>
                <a:gd name="T26" fmla="*/ 389 w 792"/>
                <a:gd name="T27" fmla="*/ 926 h 989"/>
                <a:gd name="T28" fmla="*/ 424 w 792"/>
                <a:gd name="T29" fmla="*/ 872 h 989"/>
                <a:gd name="T30" fmla="*/ 446 w 792"/>
                <a:gd name="T31" fmla="*/ 797 h 989"/>
                <a:gd name="T32" fmla="*/ 448 w 792"/>
                <a:gd name="T33" fmla="*/ 586 h 989"/>
                <a:gd name="T34" fmla="*/ 453 w 792"/>
                <a:gd name="T35" fmla="*/ 515 h 989"/>
                <a:gd name="T36" fmla="*/ 468 w 792"/>
                <a:gd name="T37" fmla="*/ 448 h 989"/>
                <a:gd name="T38" fmla="*/ 498 w 792"/>
                <a:gd name="T39" fmla="*/ 388 h 989"/>
                <a:gd name="T40" fmla="*/ 549 w 792"/>
                <a:gd name="T41" fmla="*/ 335 h 989"/>
                <a:gd name="T42" fmla="*/ 625 w 792"/>
                <a:gd name="T43" fmla="*/ 295 h 989"/>
                <a:gd name="T44" fmla="*/ 728 w 792"/>
                <a:gd name="T45" fmla="*/ 266 h 989"/>
                <a:gd name="T46" fmla="*/ 0 w 792"/>
                <a:gd name="T47" fmla="*/ 0 h 989"/>
                <a:gd name="T48" fmla="*/ 80 w 792"/>
                <a:gd name="T49" fmla="*/ 5 h 989"/>
                <a:gd name="T50" fmla="*/ 156 w 792"/>
                <a:gd name="T51" fmla="*/ 26 h 989"/>
                <a:gd name="T52" fmla="*/ 223 w 792"/>
                <a:gd name="T53" fmla="*/ 58 h 989"/>
                <a:gd name="T54" fmla="*/ 279 w 792"/>
                <a:gd name="T55" fmla="*/ 108 h 989"/>
                <a:gd name="T56" fmla="*/ 319 w 792"/>
                <a:gd name="T57" fmla="*/ 177 h 989"/>
                <a:gd name="T58" fmla="*/ 341 w 792"/>
                <a:gd name="T59" fmla="*/ 265 h 989"/>
                <a:gd name="T60" fmla="*/ 343 w 792"/>
                <a:gd name="T61" fmla="*/ 682 h 989"/>
                <a:gd name="T62" fmla="*/ 345 w 792"/>
                <a:gd name="T63" fmla="*/ 760 h 989"/>
                <a:gd name="T64" fmla="*/ 353 w 792"/>
                <a:gd name="T65" fmla="*/ 825 h 989"/>
                <a:gd name="T66" fmla="*/ 372 w 792"/>
                <a:gd name="T67" fmla="*/ 871 h 989"/>
                <a:gd name="T68" fmla="*/ 368 w 792"/>
                <a:gd name="T69" fmla="*/ 906 h 989"/>
                <a:gd name="T70" fmla="*/ 316 w 792"/>
                <a:gd name="T71" fmla="*/ 938 h 989"/>
                <a:gd name="T72" fmla="*/ 254 w 792"/>
                <a:gd name="T73" fmla="*/ 952 h 989"/>
                <a:gd name="T74" fmla="*/ 211 w 792"/>
                <a:gd name="T75" fmla="*/ 948 h 989"/>
                <a:gd name="T76" fmla="*/ 176 w 792"/>
                <a:gd name="T77" fmla="*/ 938 h 989"/>
                <a:gd name="T78" fmla="*/ 135 w 792"/>
                <a:gd name="T79" fmla="*/ 920 h 989"/>
                <a:gd name="T80" fmla="*/ 92 w 792"/>
                <a:gd name="T81" fmla="*/ 888 h 989"/>
                <a:gd name="T82" fmla="*/ 53 w 792"/>
                <a:gd name="T83" fmla="*/ 837 h 989"/>
                <a:gd name="T84" fmla="*/ 21 w 792"/>
                <a:gd name="T85" fmla="*/ 768 h 989"/>
                <a:gd name="T86" fmla="*/ 4 w 792"/>
                <a:gd name="T87" fmla="*/ 675 h 989"/>
                <a:gd name="T88" fmla="*/ 0 w 792"/>
                <a:gd name="T89" fmla="*/ 515 h 989"/>
                <a:gd name="T90" fmla="*/ 0 w 792"/>
                <a:gd name="T91" fmla="*/ 413 h 989"/>
                <a:gd name="T92" fmla="*/ 0 w 792"/>
                <a:gd name="T93" fmla="*/ 297 h 989"/>
                <a:gd name="T94" fmla="*/ 0 w 792"/>
                <a:gd name="T95" fmla="*/ 86 h 989"/>
                <a:gd name="T96" fmla="*/ 0 w 792"/>
                <a:gd name="T97" fmla="*/ 1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2" h="989">
                  <a:moveTo>
                    <a:pt x="792" y="258"/>
                  </a:moveTo>
                  <a:lnTo>
                    <a:pt x="792" y="265"/>
                  </a:lnTo>
                  <a:lnTo>
                    <a:pt x="792" y="280"/>
                  </a:lnTo>
                  <a:lnTo>
                    <a:pt x="792" y="334"/>
                  </a:lnTo>
                  <a:lnTo>
                    <a:pt x="792" y="369"/>
                  </a:lnTo>
                  <a:lnTo>
                    <a:pt x="792" y="408"/>
                  </a:lnTo>
                  <a:lnTo>
                    <a:pt x="792" y="583"/>
                  </a:lnTo>
                  <a:lnTo>
                    <a:pt x="792" y="603"/>
                  </a:lnTo>
                  <a:lnTo>
                    <a:pt x="792" y="615"/>
                  </a:lnTo>
                  <a:lnTo>
                    <a:pt x="788" y="670"/>
                  </a:lnTo>
                  <a:lnTo>
                    <a:pt x="778" y="721"/>
                  </a:lnTo>
                  <a:lnTo>
                    <a:pt x="761" y="768"/>
                  </a:lnTo>
                  <a:lnTo>
                    <a:pt x="740" y="810"/>
                  </a:lnTo>
                  <a:lnTo>
                    <a:pt x="714" y="847"/>
                  </a:lnTo>
                  <a:lnTo>
                    <a:pt x="682" y="881"/>
                  </a:lnTo>
                  <a:lnTo>
                    <a:pt x="648" y="908"/>
                  </a:lnTo>
                  <a:lnTo>
                    <a:pt x="610" y="933"/>
                  </a:lnTo>
                  <a:lnTo>
                    <a:pt x="567" y="952"/>
                  </a:lnTo>
                  <a:lnTo>
                    <a:pt x="524" y="967"/>
                  </a:lnTo>
                  <a:lnTo>
                    <a:pt x="478" y="978"/>
                  </a:lnTo>
                  <a:lnTo>
                    <a:pt x="431" y="985"/>
                  </a:lnTo>
                  <a:lnTo>
                    <a:pt x="382" y="989"/>
                  </a:lnTo>
                  <a:lnTo>
                    <a:pt x="333" y="987"/>
                  </a:lnTo>
                  <a:lnTo>
                    <a:pt x="286" y="982"/>
                  </a:lnTo>
                  <a:lnTo>
                    <a:pt x="313" y="973"/>
                  </a:lnTo>
                  <a:lnTo>
                    <a:pt x="340" y="962"/>
                  </a:lnTo>
                  <a:lnTo>
                    <a:pt x="365" y="946"/>
                  </a:lnTo>
                  <a:lnTo>
                    <a:pt x="389" y="926"/>
                  </a:lnTo>
                  <a:lnTo>
                    <a:pt x="409" y="903"/>
                  </a:lnTo>
                  <a:lnTo>
                    <a:pt x="424" y="872"/>
                  </a:lnTo>
                  <a:lnTo>
                    <a:pt x="438" y="837"/>
                  </a:lnTo>
                  <a:lnTo>
                    <a:pt x="446" y="797"/>
                  </a:lnTo>
                  <a:lnTo>
                    <a:pt x="448" y="748"/>
                  </a:lnTo>
                  <a:lnTo>
                    <a:pt x="448" y="586"/>
                  </a:lnTo>
                  <a:lnTo>
                    <a:pt x="449" y="551"/>
                  </a:lnTo>
                  <a:lnTo>
                    <a:pt x="453" y="515"/>
                  </a:lnTo>
                  <a:lnTo>
                    <a:pt x="458" y="482"/>
                  </a:lnTo>
                  <a:lnTo>
                    <a:pt x="468" y="448"/>
                  </a:lnTo>
                  <a:lnTo>
                    <a:pt x="481" y="418"/>
                  </a:lnTo>
                  <a:lnTo>
                    <a:pt x="498" y="388"/>
                  </a:lnTo>
                  <a:lnTo>
                    <a:pt x="522" y="361"/>
                  </a:lnTo>
                  <a:lnTo>
                    <a:pt x="549" y="335"/>
                  </a:lnTo>
                  <a:lnTo>
                    <a:pt x="583" y="313"/>
                  </a:lnTo>
                  <a:lnTo>
                    <a:pt x="625" y="295"/>
                  </a:lnTo>
                  <a:lnTo>
                    <a:pt x="672" y="278"/>
                  </a:lnTo>
                  <a:lnTo>
                    <a:pt x="728" y="266"/>
                  </a:lnTo>
                  <a:lnTo>
                    <a:pt x="792" y="258"/>
                  </a:lnTo>
                  <a:close/>
                  <a:moveTo>
                    <a:pt x="0" y="0"/>
                  </a:moveTo>
                  <a:lnTo>
                    <a:pt x="41" y="2"/>
                  </a:lnTo>
                  <a:lnTo>
                    <a:pt x="80" y="5"/>
                  </a:lnTo>
                  <a:lnTo>
                    <a:pt x="119" y="14"/>
                  </a:lnTo>
                  <a:lnTo>
                    <a:pt x="156" y="26"/>
                  </a:lnTo>
                  <a:lnTo>
                    <a:pt x="191" y="39"/>
                  </a:lnTo>
                  <a:lnTo>
                    <a:pt x="223" y="58"/>
                  </a:lnTo>
                  <a:lnTo>
                    <a:pt x="252" y="81"/>
                  </a:lnTo>
                  <a:lnTo>
                    <a:pt x="279" y="108"/>
                  </a:lnTo>
                  <a:lnTo>
                    <a:pt x="301" y="140"/>
                  </a:lnTo>
                  <a:lnTo>
                    <a:pt x="319" y="177"/>
                  </a:lnTo>
                  <a:lnTo>
                    <a:pt x="333" y="217"/>
                  </a:lnTo>
                  <a:lnTo>
                    <a:pt x="341" y="265"/>
                  </a:lnTo>
                  <a:lnTo>
                    <a:pt x="343" y="315"/>
                  </a:lnTo>
                  <a:lnTo>
                    <a:pt x="343" y="682"/>
                  </a:lnTo>
                  <a:lnTo>
                    <a:pt x="345" y="723"/>
                  </a:lnTo>
                  <a:lnTo>
                    <a:pt x="345" y="760"/>
                  </a:lnTo>
                  <a:lnTo>
                    <a:pt x="348" y="795"/>
                  </a:lnTo>
                  <a:lnTo>
                    <a:pt x="353" y="825"/>
                  </a:lnTo>
                  <a:lnTo>
                    <a:pt x="362" y="850"/>
                  </a:lnTo>
                  <a:lnTo>
                    <a:pt x="372" y="871"/>
                  </a:lnTo>
                  <a:lnTo>
                    <a:pt x="387" y="884"/>
                  </a:lnTo>
                  <a:lnTo>
                    <a:pt x="368" y="906"/>
                  </a:lnTo>
                  <a:lnTo>
                    <a:pt x="343" y="925"/>
                  </a:lnTo>
                  <a:lnTo>
                    <a:pt x="316" y="938"/>
                  </a:lnTo>
                  <a:lnTo>
                    <a:pt x="286" y="948"/>
                  </a:lnTo>
                  <a:lnTo>
                    <a:pt x="254" y="952"/>
                  </a:lnTo>
                  <a:lnTo>
                    <a:pt x="225" y="950"/>
                  </a:lnTo>
                  <a:lnTo>
                    <a:pt x="211" y="948"/>
                  </a:lnTo>
                  <a:lnTo>
                    <a:pt x="195" y="945"/>
                  </a:lnTo>
                  <a:lnTo>
                    <a:pt x="176" y="938"/>
                  </a:lnTo>
                  <a:lnTo>
                    <a:pt x="156" y="930"/>
                  </a:lnTo>
                  <a:lnTo>
                    <a:pt x="135" y="920"/>
                  </a:lnTo>
                  <a:lnTo>
                    <a:pt x="114" y="904"/>
                  </a:lnTo>
                  <a:lnTo>
                    <a:pt x="92" y="888"/>
                  </a:lnTo>
                  <a:lnTo>
                    <a:pt x="71" y="864"/>
                  </a:lnTo>
                  <a:lnTo>
                    <a:pt x="53" y="837"/>
                  </a:lnTo>
                  <a:lnTo>
                    <a:pt x="36" y="807"/>
                  </a:lnTo>
                  <a:lnTo>
                    <a:pt x="21" y="768"/>
                  </a:lnTo>
                  <a:lnTo>
                    <a:pt x="11" y="726"/>
                  </a:lnTo>
                  <a:lnTo>
                    <a:pt x="4" y="675"/>
                  </a:lnTo>
                  <a:lnTo>
                    <a:pt x="0" y="618"/>
                  </a:lnTo>
                  <a:lnTo>
                    <a:pt x="0" y="515"/>
                  </a:lnTo>
                  <a:lnTo>
                    <a:pt x="0" y="467"/>
                  </a:lnTo>
                  <a:lnTo>
                    <a:pt x="0" y="413"/>
                  </a:lnTo>
                  <a:lnTo>
                    <a:pt x="0" y="356"/>
                  </a:lnTo>
                  <a:lnTo>
                    <a:pt x="0" y="297"/>
                  </a:lnTo>
                  <a:lnTo>
                    <a:pt x="0" y="132"/>
                  </a:lnTo>
                  <a:lnTo>
                    <a:pt x="0" y="86"/>
                  </a:lnTo>
                  <a:lnTo>
                    <a:pt x="0" y="47"/>
                  </a:lnTo>
                  <a:lnTo>
                    <a:pt x="0" y="19"/>
                  </a:lnTo>
                  <a:lnTo>
                    <a:pt x="0" y="0"/>
                  </a:lnTo>
                  <a:close/>
                </a:path>
              </a:pathLst>
            </a:custGeom>
            <a:solidFill>
              <a:srgbClr val="F6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43"/>
            <p:cNvSpPr>
              <a:spLocks noEditPoints="1"/>
            </p:cNvSpPr>
            <p:nvPr userDrawn="1"/>
          </p:nvSpPr>
          <p:spPr bwMode="auto">
            <a:xfrm>
              <a:off x="7815263" y="1984376"/>
              <a:ext cx="2851150" cy="384175"/>
            </a:xfrm>
            <a:custGeom>
              <a:avLst/>
              <a:gdLst>
                <a:gd name="T0" fmla="*/ 2443 w 3590"/>
                <a:gd name="T1" fmla="*/ 367 h 483"/>
                <a:gd name="T2" fmla="*/ 2524 w 3590"/>
                <a:gd name="T3" fmla="*/ 431 h 483"/>
                <a:gd name="T4" fmla="*/ 2632 w 3590"/>
                <a:gd name="T5" fmla="*/ 316 h 483"/>
                <a:gd name="T6" fmla="*/ 2203 w 3590"/>
                <a:gd name="T7" fmla="*/ 414 h 483"/>
                <a:gd name="T8" fmla="*/ 2277 w 3590"/>
                <a:gd name="T9" fmla="*/ 316 h 483"/>
                <a:gd name="T10" fmla="*/ 1282 w 3590"/>
                <a:gd name="T11" fmla="*/ 219 h 483"/>
                <a:gd name="T12" fmla="*/ 1221 w 3590"/>
                <a:gd name="T13" fmla="*/ 345 h 483"/>
                <a:gd name="T14" fmla="*/ 1354 w 3590"/>
                <a:gd name="T15" fmla="*/ 325 h 483"/>
                <a:gd name="T16" fmla="*/ 3533 w 3590"/>
                <a:gd name="T17" fmla="*/ 151 h 483"/>
                <a:gd name="T18" fmla="*/ 3553 w 3590"/>
                <a:gd name="T19" fmla="*/ 155 h 483"/>
                <a:gd name="T20" fmla="*/ 3551 w 3590"/>
                <a:gd name="T21" fmla="*/ 143 h 483"/>
                <a:gd name="T22" fmla="*/ 3556 w 3590"/>
                <a:gd name="T23" fmla="*/ 170 h 483"/>
                <a:gd name="T24" fmla="*/ 3524 w 3590"/>
                <a:gd name="T25" fmla="*/ 190 h 483"/>
                <a:gd name="T26" fmla="*/ 3501 w 3590"/>
                <a:gd name="T27" fmla="*/ 168 h 483"/>
                <a:gd name="T28" fmla="*/ 3582 w 3590"/>
                <a:gd name="T29" fmla="*/ 183 h 483"/>
                <a:gd name="T30" fmla="*/ 916 w 3590"/>
                <a:gd name="T31" fmla="*/ 121 h 483"/>
                <a:gd name="T32" fmla="*/ 3577 w 3590"/>
                <a:gd name="T33" fmla="*/ 134 h 483"/>
                <a:gd name="T34" fmla="*/ 3543 w 3590"/>
                <a:gd name="T35" fmla="*/ 215 h 483"/>
                <a:gd name="T36" fmla="*/ 3509 w 3590"/>
                <a:gd name="T37" fmla="*/ 134 h 483"/>
                <a:gd name="T38" fmla="*/ 2657 w 3590"/>
                <a:gd name="T39" fmla="*/ 155 h 483"/>
                <a:gd name="T40" fmla="*/ 2632 w 3590"/>
                <a:gd name="T41" fmla="*/ 436 h 483"/>
                <a:gd name="T42" fmla="*/ 2480 w 3590"/>
                <a:gd name="T43" fmla="*/ 480 h 483"/>
                <a:gd name="T44" fmla="*/ 2379 w 3590"/>
                <a:gd name="T45" fmla="*/ 368 h 483"/>
                <a:gd name="T46" fmla="*/ 2500 w 3590"/>
                <a:gd name="T47" fmla="*/ 252 h 483"/>
                <a:gd name="T48" fmla="*/ 2620 w 3590"/>
                <a:gd name="T49" fmla="*/ 214 h 483"/>
                <a:gd name="T50" fmla="*/ 2433 w 3590"/>
                <a:gd name="T51" fmla="*/ 198 h 483"/>
                <a:gd name="T52" fmla="*/ 2541 w 3590"/>
                <a:gd name="T53" fmla="*/ 116 h 483"/>
                <a:gd name="T54" fmla="*/ 1874 w 3590"/>
                <a:gd name="T55" fmla="*/ 246 h 483"/>
                <a:gd name="T56" fmla="*/ 1715 w 3590"/>
                <a:gd name="T57" fmla="*/ 227 h 483"/>
                <a:gd name="T58" fmla="*/ 1646 w 3590"/>
                <a:gd name="T59" fmla="*/ 476 h 483"/>
                <a:gd name="T60" fmla="*/ 1700 w 3590"/>
                <a:gd name="T61" fmla="*/ 126 h 483"/>
                <a:gd name="T62" fmla="*/ 1424 w 3590"/>
                <a:gd name="T63" fmla="*/ 168 h 483"/>
                <a:gd name="T64" fmla="*/ 1447 w 3590"/>
                <a:gd name="T65" fmla="*/ 402 h 483"/>
                <a:gd name="T66" fmla="*/ 1203 w 3590"/>
                <a:gd name="T67" fmla="*/ 469 h 483"/>
                <a:gd name="T68" fmla="*/ 1090 w 3590"/>
                <a:gd name="T69" fmla="*/ 262 h 483"/>
                <a:gd name="T70" fmla="*/ 1284 w 3590"/>
                <a:gd name="T71" fmla="*/ 114 h 483"/>
                <a:gd name="T72" fmla="*/ 848 w 3590"/>
                <a:gd name="T73" fmla="*/ 246 h 483"/>
                <a:gd name="T74" fmla="*/ 690 w 3590"/>
                <a:gd name="T75" fmla="*/ 227 h 483"/>
                <a:gd name="T76" fmla="*/ 620 w 3590"/>
                <a:gd name="T77" fmla="*/ 476 h 483"/>
                <a:gd name="T78" fmla="*/ 674 w 3590"/>
                <a:gd name="T79" fmla="*/ 126 h 483"/>
                <a:gd name="T80" fmla="*/ 3035 w 3590"/>
                <a:gd name="T81" fmla="*/ 153 h 483"/>
                <a:gd name="T82" fmla="*/ 3008 w 3590"/>
                <a:gd name="T83" fmla="*/ 269 h 483"/>
                <a:gd name="T84" fmla="*/ 2892 w 3590"/>
                <a:gd name="T85" fmla="*/ 175 h 483"/>
                <a:gd name="T86" fmla="*/ 2757 w 3590"/>
                <a:gd name="T87" fmla="*/ 476 h 483"/>
                <a:gd name="T88" fmla="*/ 2903 w 3590"/>
                <a:gd name="T89" fmla="*/ 116 h 483"/>
                <a:gd name="T90" fmla="*/ 2206 w 3590"/>
                <a:gd name="T91" fmla="*/ 197 h 483"/>
                <a:gd name="T92" fmla="*/ 2244 w 3590"/>
                <a:gd name="T93" fmla="*/ 92 h 483"/>
                <a:gd name="T94" fmla="*/ 129 w 3590"/>
                <a:gd name="T95" fmla="*/ 271 h 483"/>
                <a:gd name="T96" fmla="*/ 237 w 3590"/>
                <a:gd name="T97" fmla="*/ 365 h 483"/>
                <a:gd name="T98" fmla="*/ 428 w 3590"/>
                <a:gd name="T99" fmla="*/ 0 h 483"/>
                <a:gd name="T100" fmla="*/ 327 w 3590"/>
                <a:gd name="T101" fmla="*/ 461 h 483"/>
                <a:gd name="T102" fmla="*/ 69 w 3590"/>
                <a:gd name="T103" fmla="*/ 442 h 483"/>
                <a:gd name="T104" fmla="*/ 3131 w 3590"/>
                <a:gd name="T105" fmla="*/ 0 h 483"/>
                <a:gd name="T106" fmla="*/ 3381 w 3590"/>
                <a:gd name="T107" fmla="*/ 476 h 483"/>
                <a:gd name="T108" fmla="*/ 2161 w 3590"/>
                <a:gd name="T109" fmla="*/ 0 h 483"/>
                <a:gd name="T110" fmla="*/ 2320 w 3590"/>
                <a:gd name="T111" fmla="*/ 121 h 483"/>
                <a:gd name="T112" fmla="*/ 2279 w 3590"/>
                <a:gd name="T113" fmla="*/ 239 h 483"/>
                <a:gd name="T114" fmla="*/ 2343 w 3590"/>
                <a:gd name="T115" fmla="*/ 373 h 483"/>
                <a:gd name="T116" fmla="*/ 2169 w 3590"/>
                <a:gd name="T117" fmla="*/ 476 h 483"/>
                <a:gd name="T118" fmla="*/ 916 w 3590"/>
                <a:gd name="T11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0" h="483">
                  <a:moveTo>
                    <a:pt x="2537" y="303"/>
                  </a:moveTo>
                  <a:lnTo>
                    <a:pt x="2509" y="306"/>
                  </a:lnTo>
                  <a:lnTo>
                    <a:pt x="2485" y="311"/>
                  </a:lnTo>
                  <a:lnTo>
                    <a:pt x="2466" y="321"/>
                  </a:lnTo>
                  <a:lnTo>
                    <a:pt x="2453" y="333"/>
                  </a:lnTo>
                  <a:lnTo>
                    <a:pt x="2446" y="348"/>
                  </a:lnTo>
                  <a:lnTo>
                    <a:pt x="2443" y="367"/>
                  </a:lnTo>
                  <a:lnTo>
                    <a:pt x="2443" y="368"/>
                  </a:lnTo>
                  <a:lnTo>
                    <a:pt x="2446" y="385"/>
                  </a:lnTo>
                  <a:lnTo>
                    <a:pt x="2455" y="400"/>
                  </a:lnTo>
                  <a:lnTo>
                    <a:pt x="2466" y="414"/>
                  </a:lnTo>
                  <a:lnTo>
                    <a:pt x="2483" y="422"/>
                  </a:lnTo>
                  <a:lnTo>
                    <a:pt x="2502" y="427"/>
                  </a:lnTo>
                  <a:lnTo>
                    <a:pt x="2524" y="431"/>
                  </a:lnTo>
                  <a:lnTo>
                    <a:pt x="2552" y="427"/>
                  </a:lnTo>
                  <a:lnTo>
                    <a:pt x="2579" y="419"/>
                  </a:lnTo>
                  <a:lnTo>
                    <a:pt x="2601" y="405"/>
                  </a:lnTo>
                  <a:lnTo>
                    <a:pt x="2618" y="389"/>
                  </a:lnTo>
                  <a:lnTo>
                    <a:pt x="2628" y="368"/>
                  </a:lnTo>
                  <a:lnTo>
                    <a:pt x="2632" y="343"/>
                  </a:lnTo>
                  <a:lnTo>
                    <a:pt x="2632" y="316"/>
                  </a:lnTo>
                  <a:lnTo>
                    <a:pt x="2606" y="309"/>
                  </a:lnTo>
                  <a:lnTo>
                    <a:pt x="2574" y="306"/>
                  </a:lnTo>
                  <a:lnTo>
                    <a:pt x="2537" y="303"/>
                  </a:lnTo>
                  <a:close/>
                  <a:moveTo>
                    <a:pt x="2021" y="266"/>
                  </a:moveTo>
                  <a:lnTo>
                    <a:pt x="2021" y="417"/>
                  </a:lnTo>
                  <a:lnTo>
                    <a:pt x="2171" y="417"/>
                  </a:lnTo>
                  <a:lnTo>
                    <a:pt x="2203" y="414"/>
                  </a:lnTo>
                  <a:lnTo>
                    <a:pt x="2230" y="407"/>
                  </a:lnTo>
                  <a:lnTo>
                    <a:pt x="2252" y="395"/>
                  </a:lnTo>
                  <a:lnTo>
                    <a:pt x="2267" y="380"/>
                  </a:lnTo>
                  <a:lnTo>
                    <a:pt x="2277" y="362"/>
                  </a:lnTo>
                  <a:lnTo>
                    <a:pt x="2281" y="340"/>
                  </a:lnTo>
                  <a:lnTo>
                    <a:pt x="2281" y="338"/>
                  </a:lnTo>
                  <a:lnTo>
                    <a:pt x="2277" y="316"/>
                  </a:lnTo>
                  <a:lnTo>
                    <a:pt x="2267" y="299"/>
                  </a:lnTo>
                  <a:lnTo>
                    <a:pt x="2252" y="284"/>
                  </a:lnTo>
                  <a:lnTo>
                    <a:pt x="2228" y="274"/>
                  </a:lnTo>
                  <a:lnTo>
                    <a:pt x="2198" y="267"/>
                  </a:lnTo>
                  <a:lnTo>
                    <a:pt x="2163" y="266"/>
                  </a:lnTo>
                  <a:lnTo>
                    <a:pt x="2021" y="266"/>
                  </a:lnTo>
                  <a:close/>
                  <a:moveTo>
                    <a:pt x="1282" y="219"/>
                  </a:moveTo>
                  <a:lnTo>
                    <a:pt x="1257" y="224"/>
                  </a:lnTo>
                  <a:lnTo>
                    <a:pt x="1236" y="234"/>
                  </a:lnTo>
                  <a:lnTo>
                    <a:pt x="1221" y="252"/>
                  </a:lnTo>
                  <a:lnTo>
                    <a:pt x="1211" y="272"/>
                  </a:lnTo>
                  <a:lnTo>
                    <a:pt x="1208" y="298"/>
                  </a:lnTo>
                  <a:lnTo>
                    <a:pt x="1211" y="323"/>
                  </a:lnTo>
                  <a:lnTo>
                    <a:pt x="1221" y="345"/>
                  </a:lnTo>
                  <a:lnTo>
                    <a:pt x="1238" y="363"/>
                  </a:lnTo>
                  <a:lnTo>
                    <a:pt x="1258" y="373"/>
                  </a:lnTo>
                  <a:lnTo>
                    <a:pt x="1284" y="379"/>
                  </a:lnTo>
                  <a:lnTo>
                    <a:pt x="1309" y="373"/>
                  </a:lnTo>
                  <a:lnTo>
                    <a:pt x="1329" y="363"/>
                  </a:lnTo>
                  <a:lnTo>
                    <a:pt x="1344" y="347"/>
                  </a:lnTo>
                  <a:lnTo>
                    <a:pt x="1354" y="325"/>
                  </a:lnTo>
                  <a:lnTo>
                    <a:pt x="1358" y="299"/>
                  </a:lnTo>
                  <a:lnTo>
                    <a:pt x="1354" y="274"/>
                  </a:lnTo>
                  <a:lnTo>
                    <a:pt x="1344" y="252"/>
                  </a:lnTo>
                  <a:lnTo>
                    <a:pt x="1327" y="235"/>
                  </a:lnTo>
                  <a:lnTo>
                    <a:pt x="1307" y="224"/>
                  </a:lnTo>
                  <a:lnTo>
                    <a:pt x="1282" y="219"/>
                  </a:lnTo>
                  <a:close/>
                  <a:moveTo>
                    <a:pt x="3533" y="151"/>
                  </a:moveTo>
                  <a:lnTo>
                    <a:pt x="3533" y="166"/>
                  </a:lnTo>
                  <a:lnTo>
                    <a:pt x="3544" y="166"/>
                  </a:lnTo>
                  <a:lnTo>
                    <a:pt x="3548" y="166"/>
                  </a:lnTo>
                  <a:lnTo>
                    <a:pt x="3551" y="165"/>
                  </a:lnTo>
                  <a:lnTo>
                    <a:pt x="3553" y="161"/>
                  </a:lnTo>
                  <a:lnTo>
                    <a:pt x="3555" y="158"/>
                  </a:lnTo>
                  <a:lnTo>
                    <a:pt x="3553" y="155"/>
                  </a:lnTo>
                  <a:lnTo>
                    <a:pt x="3551" y="153"/>
                  </a:lnTo>
                  <a:lnTo>
                    <a:pt x="3548" y="151"/>
                  </a:lnTo>
                  <a:lnTo>
                    <a:pt x="3544" y="151"/>
                  </a:lnTo>
                  <a:lnTo>
                    <a:pt x="3533" y="151"/>
                  </a:lnTo>
                  <a:close/>
                  <a:moveTo>
                    <a:pt x="3524" y="143"/>
                  </a:moveTo>
                  <a:lnTo>
                    <a:pt x="3544" y="143"/>
                  </a:lnTo>
                  <a:lnTo>
                    <a:pt x="3551" y="143"/>
                  </a:lnTo>
                  <a:lnTo>
                    <a:pt x="3556" y="144"/>
                  </a:lnTo>
                  <a:lnTo>
                    <a:pt x="3560" y="148"/>
                  </a:lnTo>
                  <a:lnTo>
                    <a:pt x="3563" y="153"/>
                  </a:lnTo>
                  <a:lnTo>
                    <a:pt x="3563" y="158"/>
                  </a:lnTo>
                  <a:lnTo>
                    <a:pt x="3563" y="163"/>
                  </a:lnTo>
                  <a:lnTo>
                    <a:pt x="3561" y="168"/>
                  </a:lnTo>
                  <a:lnTo>
                    <a:pt x="3556" y="170"/>
                  </a:lnTo>
                  <a:lnTo>
                    <a:pt x="3553" y="173"/>
                  </a:lnTo>
                  <a:lnTo>
                    <a:pt x="3565" y="190"/>
                  </a:lnTo>
                  <a:lnTo>
                    <a:pt x="3555" y="190"/>
                  </a:lnTo>
                  <a:lnTo>
                    <a:pt x="3543" y="175"/>
                  </a:lnTo>
                  <a:lnTo>
                    <a:pt x="3533" y="175"/>
                  </a:lnTo>
                  <a:lnTo>
                    <a:pt x="3533" y="190"/>
                  </a:lnTo>
                  <a:lnTo>
                    <a:pt x="3524" y="190"/>
                  </a:lnTo>
                  <a:lnTo>
                    <a:pt x="3524" y="143"/>
                  </a:lnTo>
                  <a:close/>
                  <a:moveTo>
                    <a:pt x="3543" y="124"/>
                  </a:moveTo>
                  <a:lnTo>
                    <a:pt x="3526" y="128"/>
                  </a:lnTo>
                  <a:lnTo>
                    <a:pt x="3512" y="138"/>
                  </a:lnTo>
                  <a:lnTo>
                    <a:pt x="3504" y="151"/>
                  </a:lnTo>
                  <a:lnTo>
                    <a:pt x="3501" y="168"/>
                  </a:lnTo>
                  <a:lnTo>
                    <a:pt x="3501" y="168"/>
                  </a:lnTo>
                  <a:lnTo>
                    <a:pt x="3504" y="185"/>
                  </a:lnTo>
                  <a:lnTo>
                    <a:pt x="3512" y="198"/>
                  </a:lnTo>
                  <a:lnTo>
                    <a:pt x="3526" y="207"/>
                  </a:lnTo>
                  <a:lnTo>
                    <a:pt x="3543" y="208"/>
                  </a:lnTo>
                  <a:lnTo>
                    <a:pt x="3558" y="207"/>
                  </a:lnTo>
                  <a:lnTo>
                    <a:pt x="3571" y="197"/>
                  </a:lnTo>
                  <a:lnTo>
                    <a:pt x="3582" y="183"/>
                  </a:lnTo>
                  <a:lnTo>
                    <a:pt x="3583" y="168"/>
                  </a:lnTo>
                  <a:lnTo>
                    <a:pt x="3583" y="168"/>
                  </a:lnTo>
                  <a:lnTo>
                    <a:pt x="3582" y="151"/>
                  </a:lnTo>
                  <a:lnTo>
                    <a:pt x="3571" y="138"/>
                  </a:lnTo>
                  <a:lnTo>
                    <a:pt x="3558" y="128"/>
                  </a:lnTo>
                  <a:lnTo>
                    <a:pt x="3543" y="124"/>
                  </a:lnTo>
                  <a:close/>
                  <a:moveTo>
                    <a:pt x="916" y="121"/>
                  </a:moveTo>
                  <a:lnTo>
                    <a:pt x="1041" y="121"/>
                  </a:lnTo>
                  <a:lnTo>
                    <a:pt x="1041" y="476"/>
                  </a:lnTo>
                  <a:lnTo>
                    <a:pt x="916" y="476"/>
                  </a:lnTo>
                  <a:lnTo>
                    <a:pt x="916" y="121"/>
                  </a:lnTo>
                  <a:close/>
                  <a:moveTo>
                    <a:pt x="3543" y="119"/>
                  </a:moveTo>
                  <a:lnTo>
                    <a:pt x="3561" y="124"/>
                  </a:lnTo>
                  <a:lnTo>
                    <a:pt x="3577" y="134"/>
                  </a:lnTo>
                  <a:lnTo>
                    <a:pt x="3585" y="150"/>
                  </a:lnTo>
                  <a:lnTo>
                    <a:pt x="3590" y="168"/>
                  </a:lnTo>
                  <a:lnTo>
                    <a:pt x="3590" y="168"/>
                  </a:lnTo>
                  <a:lnTo>
                    <a:pt x="3585" y="187"/>
                  </a:lnTo>
                  <a:lnTo>
                    <a:pt x="3575" y="202"/>
                  </a:lnTo>
                  <a:lnTo>
                    <a:pt x="3561" y="212"/>
                  </a:lnTo>
                  <a:lnTo>
                    <a:pt x="3543" y="215"/>
                  </a:lnTo>
                  <a:lnTo>
                    <a:pt x="3523" y="212"/>
                  </a:lnTo>
                  <a:lnTo>
                    <a:pt x="3509" y="202"/>
                  </a:lnTo>
                  <a:lnTo>
                    <a:pt x="3499" y="187"/>
                  </a:lnTo>
                  <a:lnTo>
                    <a:pt x="3494" y="168"/>
                  </a:lnTo>
                  <a:lnTo>
                    <a:pt x="3494" y="168"/>
                  </a:lnTo>
                  <a:lnTo>
                    <a:pt x="3499" y="150"/>
                  </a:lnTo>
                  <a:lnTo>
                    <a:pt x="3509" y="134"/>
                  </a:lnTo>
                  <a:lnTo>
                    <a:pt x="3524" y="124"/>
                  </a:lnTo>
                  <a:lnTo>
                    <a:pt x="3543" y="119"/>
                  </a:lnTo>
                  <a:close/>
                  <a:moveTo>
                    <a:pt x="2541" y="116"/>
                  </a:moveTo>
                  <a:lnTo>
                    <a:pt x="2576" y="118"/>
                  </a:lnTo>
                  <a:lnTo>
                    <a:pt x="2608" y="126"/>
                  </a:lnTo>
                  <a:lnTo>
                    <a:pt x="2635" y="138"/>
                  </a:lnTo>
                  <a:lnTo>
                    <a:pt x="2657" y="155"/>
                  </a:lnTo>
                  <a:lnTo>
                    <a:pt x="2674" y="176"/>
                  </a:lnTo>
                  <a:lnTo>
                    <a:pt x="2686" y="200"/>
                  </a:lnTo>
                  <a:lnTo>
                    <a:pt x="2692" y="229"/>
                  </a:lnTo>
                  <a:lnTo>
                    <a:pt x="2694" y="261"/>
                  </a:lnTo>
                  <a:lnTo>
                    <a:pt x="2694" y="476"/>
                  </a:lnTo>
                  <a:lnTo>
                    <a:pt x="2632" y="476"/>
                  </a:lnTo>
                  <a:lnTo>
                    <a:pt x="2632" y="436"/>
                  </a:lnTo>
                  <a:lnTo>
                    <a:pt x="2615" y="451"/>
                  </a:lnTo>
                  <a:lnTo>
                    <a:pt x="2595" y="463"/>
                  </a:lnTo>
                  <a:lnTo>
                    <a:pt x="2571" y="474"/>
                  </a:lnTo>
                  <a:lnTo>
                    <a:pt x="2544" y="481"/>
                  </a:lnTo>
                  <a:lnTo>
                    <a:pt x="2514" y="483"/>
                  </a:lnTo>
                  <a:lnTo>
                    <a:pt x="2514" y="483"/>
                  </a:lnTo>
                  <a:lnTo>
                    <a:pt x="2480" y="480"/>
                  </a:lnTo>
                  <a:lnTo>
                    <a:pt x="2449" y="471"/>
                  </a:lnTo>
                  <a:lnTo>
                    <a:pt x="2421" y="454"/>
                  </a:lnTo>
                  <a:lnTo>
                    <a:pt x="2404" y="439"/>
                  </a:lnTo>
                  <a:lnTo>
                    <a:pt x="2390" y="419"/>
                  </a:lnTo>
                  <a:lnTo>
                    <a:pt x="2382" y="397"/>
                  </a:lnTo>
                  <a:lnTo>
                    <a:pt x="2379" y="370"/>
                  </a:lnTo>
                  <a:lnTo>
                    <a:pt x="2379" y="368"/>
                  </a:lnTo>
                  <a:lnTo>
                    <a:pt x="2382" y="341"/>
                  </a:lnTo>
                  <a:lnTo>
                    <a:pt x="2390" y="318"/>
                  </a:lnTo>
                  <a:lnTo>
                    <a:pt x="2404" y="298"/>
                  </a:lnTo>
                  <a:lnTo>
                    <a:pt x="2422" y="281"/>
                  </a:lnTo>
                  <a:lnTo>
                    <a:pt x="2444" y="267"/>
                  </a:lnTo>
                  <a:lnTo>
                    <a:pt x="2471" y="259"/>
                  </a:lnTo>
                  <a:lnTo>
                    <a:pt x="2500" y="252"/>
                  </a:lnTo>
                  <a:lnTo>
                    <a:pt x="2532" y="251"/>
                  </a:lnTo>
                  <a:lnTo>
                    <a:pt x="2569" y="252"/>
                  </a:lnTo>
                  <a:lnTo>
                    <a:pt x="2603" y="257"/>
                  </a:lnTo>
                  <a:lnTo>
                    <a:pt x="2632" y="264"/>
                  </a:lnTo>
                  <a:lnTo>
                    <a:pt x="2632" y="261"/>
                  </a:lnTo>
                  <a:lnTo>
                    <a:pt x="2628" y="234"/>
                  </a:lnTo>
                  <a:lnTo>
                    <a:pt x="2620" y="214"/>
                  </a:lnTo>
                  <a:lnTo>
                    <a:pt x="2606" y="197"/>
                  </a:lnTo>
                  <a:lnTo>
                    <a:pt x="2588" y="185"/>
                  </a:lnTo>
                  <a:lnTo>
                    <a:pt x="2564" y="176"/>
                  </a:lnTo>
                  <a:lnTo>
                    <a:pt x="2536" y="175"/>
                  </a:lnTo>
                  <a:lnTo>
                    <a:pt x="2498" y="176"/>
                  </a:lnTo>
                  <a:lnTo>
                    <a:pt x="2465" y="185"/>
                  </a:lnTo>
                  <a:lnTo>
                    <a:pt x="2433" y="198"/>
                  </a:lnTo>
                  <a:lnTo>
                    <a:pt x="2428" y="202"/>
                  </a:lnTo>
                  <a:lnTo>
                    <a:pt x="2407" y="148"/>
                  </a:lnTo>
                  <a:lnTo>
                    <a:pt x="2412" y="144"/>
                  </a:lnTo>
                  <a:lnTo>
                    <a:pt x="2441" y="133"/>
                  </a:lnTo>
                  <a:lnTo>
                    <a:pt x="2471" y="124"/>
                  </a:lnTo>
                  <a:lnTo>
                    <a:pt x="2505" y="118"/>
                  </a:lnTo>
                  <a:lnTo>
                    <a:pt x="2541" y="116"/>
                  </a:lnTo>
                  <a:close/>
                  <a:moveTo>
                    <a:pt x="1753" y="114"/>
                  </a:moveTo>
                  <a:lnTo>
                    <a:pt x="1788" y="119"/>
                  </a:lnTo>
                  <a:lnTo>
                    <a:pt x="1818" y="131"/>
                  </a:lnTo>
                  <a:lnTo>
                    <a:pt x="1842" y="150"/>
                  </a:lnTo>
                  <a:lnTo>
                    <a:pt x="1859" y="175"/>
                  </a:lnTo>
                  <a:lnTo>
                    <a:pt x="1871" y="207"/>
                  </a:lnTo>
                  <a:lnTo>
                    <a:pt x="1874" y="246"/>
                  </a:lnTo>
                  <a:lnTo>
                    <a:pt x="1874" y="476"/>
                  </a:lnTo>
                  <a:lnTo>
                    <a:pt x="1749" y="476"/>
                  </a:lnTo>
                  <a:lnTo>
                    <a:pt x="1749" y="284"/>
                  </a:lnTo>
                  <a:lnTo>
                    <a:pt x="1746" y="264"/>
                  </a:lnTo>
                  <a:lnTo>
                    <a:pt x="1739" y="247"/>
                  </a:lnTo>
                  <a:lnTo>
                    <a:pt x="1729" y="234"/>
                  </a:lnTo>
                  <a:lnTo>
                    <a:pt x="1715" y="227"/>
                  </a:lnTo>
                  <a:lnTo>
                    <a:pt x="1699" y="225"/>
                  </a:lnTo>
                  <a:lnTo>
                    <a:pt x="1682" y="227"/>
                  </a:lnTo>
                  <a:lnTo>
                    <a:pt x="1668" y="234"/>
                  </a:lnTo>
                  <a:lnTo>
                    <a:pt x="1656" y="247"/>
                  </a:lnTo>
                  <a:lnTo>
                    <a:pt x="1650" y="264"/>
                  </a:lnTo>
                  <a:lnTo>
                    <a:pt x="1646" y="284"/>
                  </a:lnTo>
                  <a:lnTo>
                    <a:pt x="1646" y="476"/>
                  </a:lnTo>
                  <a:lnTo>
                    <a:pt x="1521" y="476"/>
                  </a:lnTo>
                  <a:lnTo>
                    <a:pt x="1521" y="121"/>
                  </a:lnTo>
                  <a:lnTo>
                    <a:pt x="1646" y="121"/>
                  </a:lnTo>
                  <a:lnTo>
                    <a:pt x="1646" y="171"/>
                  </a:lnTo>
                  <a:lnTo>
                    <a:pt x="1661" y="153"/>
                  </a:lnTo>
                  <a:lnTo>
                    <a:pt x="1680" y="138"/>
                  </a:lnTo>
                  <a:lnTo>
                    <a:pt x="1700" y="126"/>
                  </a:lnTo>
                  <a:lnTo>
                    <a:pt x="1724" y="118"/>
                  </a:lnTo>
                  <a:lnTo>
                    <a:pt x="1753" y="114"/>
                  </a:lnTo>
                  <a:close/>
                  <a:moveTo>
                    <a:pt x="1284" y="114"/>
                  </a:moveTo>
                  <a:lnTo>
                    <a:pt x="1324" y="118"/>
                  </a:lnTo>
                  <a:lnTo>
                    <a:pt x="1361" y="129"/>
                  </a:lnTo>
                  <a:lnTo>
                    <a:pt x="1395" y="146"/>
                  </a:lnTo>
                  <a:lnTo>
                    <a:pt x="1424" y="168"/>
                  </a:lnTo>
                  <a:lnTo>
                    <a:pt x="1447" y="195"/>
                  </a:lnTo>
                  <a:lnTo>
                    <a:pt x="1464" y="227"/>
                  </a:lnTo>
                  <a:lnTo>
                    <a:pt x="1476" y="261"/>
                  </a:lnTo>
                  <a:lnTo>
                    <a:pt x="1479" y="298"/>
                  </a:lnTo>
                  <a:lnTo>
                    <a:pt x="1476" y="335"/>
                  </a:lnTo>
                  <a:lnTo>
                    <a:pt x="1464" y="370"/>
                  </a:lnTo>
                  <a:lnTo>
                    <a:pt x="1447" y="402"/>
                  </a:lnTo>
                  <a:lnTo>
                    <a:pt x="1424" y="429"/>
                  </a:lnTo>
                  <a:lnTo>
                    <a:pt x="1395" y="451"/>
                  </a:lnTo>
                  <a:lnTo>
                    <a:pt x="1361" y="468"/>
                  </a:lnTo>
                  <a:lnTo>
                    <a:pt x="1324" y="480"/>
                  </a:lnTo>
                  <a:lnTo>
                    <a:pt x="1282" y="483"/>
                  </a:lnTo>
                  <a:lnTo>
                    <a:pt x="1241" y="480"/>
                  </a:lnTo>
                  <a:lnTo>
                    <a:pt x="1203" y="469"/>
                  </a:lnTo>
                  <a:lnTo>
                    <a:pt x="1170" y="453"/>
                  </a:lnTo>
                  <a:lnTo>
                    <a:pt x="1142" y="429"/>
                  </a:lnTo>
                  <a:lnTo>
                    <a:pt x="1118" y="402"/>
                  </a:lnTo>
                  <a:lnTo>
                    <a:pt x="1101" y="372"/>
                  </a:lnTo>
                  <a:lnTo>
                    <a:pt x="1090" y="336"/>
                  </a:lnTo>
                  <a:lnTo>
                    <a:pt x="1086" y="299"/>
                  </a:lnTo>
                  <a:lnTo>
                    <a:pt x="1090" y="262"/>
                  </a:lnTo>
                  <a:lnTo>
                    <a:pt x="1101" y="227"/>
                  </a:lnTo>
                  <a:lnTo>
                    <a:pt x="1118" y="197"/>
                  </a:lnTo>
                  <a:lnTo>
                    <a:pt x="1142" y="168"/>
                  </a:lnTo>
                  <a:lnTo>
                    <a:pt x="1170" y="146"/>
                  </a:lnTo>
                  <a:lnTo>
                    <a:pt x="1204" y="129"/>
                  </a:lnTo>
                  <a:lnTo>
                    <a:pt x="1241" y="118"/>
                  </a:lnTo>
                  <a:lnTo>
                    <a:pt x="1284" y="114"/>
                  </a:lnTo>
                  <a:close/>
                  <a:moveTo>
                    <a:pt x="728" y="114"/>
                  </a:moveTo>
                  <a:lnTo>
                    <a:pt x="762" y="119"/>
                  </a:lnTo>
                  <a:lnTo>
                    <a:pt x="793" y="131"/>
                  </a:lnTo>
                  <a:lnTo>
                    <a:pt x="816" y="150"/>
                  </a:lnTo>
                  <a:lnTo>
                    <a:pt x="835" y="175"/>
                  </a:lnTo>
                  <a:lnTo>
                    <a:pt x="845" y="207"/>
                  </a:lnTo>
                  <a:lnTo>
                    <a:pt x="848" y="246"/>
                  </a:lnTo>
                  <a:lnTo>
                    <a:pt x="848" y="476"/>
                  </a:lnTo>
                  <a:lnTo>
                    <a:pt x="723" y="476"/>
                  </a:lnTo>
                  <a:lnTo>
                    <a:pt x="723" y="284"/>
                  </a:lnTo>
                  <a:lnTo>
                    <a:pt x="722" y="264"/>
                  </a:lnTo>
                  <a:lnTo>
                    <a:pt x="715" y="247"/>
                  </a:lnTo>
                  <a:lnTo>
                    <a:pt x="705" y="234"/>
                  </a:lnTo>
                  <a:lnTo>
                    <a:pt x="690" y="227"/>
                  </a:lnTo>
                  <a:lnTo>
                    <a:pt x="674" y="225"/>
                  </a:lnTo>
                  <a:lnTo>
                    <a:pt x="656" y="227"/>
                  </a:lnTo>
                  <a:lnTo>
                    <a:pt x="642" y="234"/>
                  </a:lnTo>
                  <a:lnTo>
                    <a:pt x="631" y="247"/>
                  </a:lnTo>
                  <a:lnTo>
                    <a:pt x="624" y="264"/>
                  </a:lnTo>
                  <a:lnTo>
                    <a:pt x="620" y="284"/>
                  </a:lnTo>
                  <a:lnTo>
                    <a:pt x="620" y="476"/>
                  </a:lnTo>
                  <a:lnTo>
                    <a:pt x="496" y="476"/>
                  </a:lnTo>
                  <a:lnTo>
                    <a:pt x="496" y="121"/>
                  </a:lnTo>
                  <a:lnTo>
                    <a:pt x="620" y="121"/>
                  </a:lnTo>
                  <a:lnTo>
                    <a:pt x="620" y="171"/>
                  </a:lnTo>
                  <a:lnTo>
                    <a:pt x="636" y="153"/>
                  </a:lnTo>
                  <a:lnTo>
                    <a:pt x="654" y="138"/>
                  </a:lnTo>
                  <a:lnTo>
                    <a:pt x="674" y="126"/>
                  </a:lnTo>
                  <a:lnTo>
                    <a:pt x="700" y="118"/>
                  </a:lnTo>
                  <a:lnTo>
                    <a:pt x="728" y="114"/>
                  </a:lnTo>
                  <a:close/>
                  <a:moveTo>
                    <a:pt x="2934" y="114"/>
                  </a:moveTo>
                  <a:lnTo>
                    <a:pt x="2964" y="116"/>
                  </a:lnTo>
                  <a:lnTo>
                    <a:pt x="2991" y="124"/>
                  </a:lnTo>
                  <a:lnTo>
                    <a:pt x="3015" y="136"/>
                  </a:lnTo>
                  <a:lnTo>
                    <a:pt x="3035" y="153"/>
                  </a:lnTo>
                  <a:lnTo>
                    <a:pt x="3052" y="175"/>
                  </a:lnTo>
                  <a:lnTo>
                    <a:pt x="3062" y="198"/>
                  </a:lnTo>
                  <a:lnTo>
                    <a:pt x="3070" y="227"/>
                  </a:lnTo>
                  <a:lnTo>
                    <a:pt x="3072" y="257"/>
                  </a:lnTo>
                  <a:lnTo>
                    <a:pt x="3072" y="476"/>
                  </a:lnTo>
                  <a:lnTo>
                    <a:pt x="3008" y="476"/>
                  </a:lnTo>
                  <a:lnTo>
                    <a:pt x="3008" y="269"/>
                  </a:lnTo>
                  <a:lnTo>
                    <a:pt x="3005" y="240"/>
                  </a:lnTo>
                  <a:lnTo>
                    <a:pt x="2998" y="217"/>
                  </a:lnTo>
                  <a:lnTo>
                    <a:pt x="2984" y="198"/>
                  </a:lnTo>
                  <a:lnTo>
                    <a:pt x="2967" y="183"/>
                  </a:lnTo>
                  <a:lnTo>
                    <a:pt x="2946" y="175"/>
                  </a:lnTo>
                  <a:lnTo>
                    <a:pt x="2919" y="171"/>
                  </a:lnTo>
                  <a:lnTo>
                    <a:pt x="2892" y="175"/>
                  </a:lnTo>
                  <a:lnTo>
                    <a:pt x="2868" y="185"/>
                  </a:lnTo>
                  <a:lnTo>
                    <a:pt x="2849" y="200"/>
                  </a:lnTo>
                  <a:lnTo>
                    <a:pt x="2834" y="220"/>
                  </a:lnTo>
                  <a:lnTo>
                    <a:pt x="2824" y="246"/>
                  </a:lnTo>
                  <a:lnTo>
                    <a:pt x="2821" y="274"/>
                  </a:lnTo>
                  <a:lnTo>
                    <a:pt x="2821" y="476"/>
                  </a:lnTo>
                  <a:lnTo>
                    <a:pt x="2757" y="476"/>
                  </a:lnTo>
                  <a:lnTo>
                    <a:pt x="2757" y="121"/>
                  </a:lnTo>
                  <a:lnTo>
                    <a:pt x="2821" y="121"/>
                  </a:lnTo>
                  <a:lnTo>
                    <a:pt x="2821" y="166"/>
                  </a:lnTo>
                  <a:lnTo>
                    <a:pt x="2838" y="150"/>
                  </a:lnTo>
                  <a:lnTo>
                    <a:pt x="2856" y="134"/>
                  </a:lnTo>
                  <a:lnTo>
                    <a:pt x="2878" y="124"/>
                  </a:lnTo>
                  <a:lnTo>
                    <a:pt x="2903" y="116"/>
                  </a:lnTo>
                  <a:lnTo>
                    <a:pt x="2934" y="114"/>
                  </a:lnTo>
                  <a:close/>
                  <a:moveTo>
                    <a:pt x="2156" y="59"/>
                  </a:moveTo>
                  <a:lnTo>
                    <a:pt x="2021" y="59"/>
                  </a:lnTo>
                  <a:lnTo>
                    <a:pt x="2021" y="207"/>
                  </a:lnTo>
                  <a:lnTo>
                    <a:pt x="2152" y="207"/>
                  </a:lnTo>
                  <a:lnTo>
                    <a:pt x="2181" y="203"/>
                  </a:lnTo>
                  <a:lnTo>
                    <a:pt x="2206" y="197"/>
                  </a:lnTo>
                  <a:lnTo>
                    <a:pt x="2227" y="187"/>
                  </a:lnTo>
                  <a:lnTo>
                    <a:pt x="2242" y="171"/>
                  </a:lnTo>
                  <a:lnTo>
                    <a:pt x="2250" y="153"/>
                  </a:lnTo>
                  <a:lnTo>
                    <a:pt x="2254" y="129"/>
                  </a:lnTo>
                  <a:lnTo>
                    <a:pt x="2254" y="128"/>
                  </a:lnTo>
                  <a:lnTo>
                    <a:pt x="2252" y="109"/>
                  </a:lnTo>
                  <a:lnTo>
                    <a:pt x="2244" y="92"/>
                  </a:lnTo>
                  <a:lnTo>
                    <a:pt x="2230" y="79"/>
                  </a:lnTo>
                  <a:lnTo>
                    <a:pt x="2212" y="67"/>
                  </a:lnTo>
                  <a:lnTo>
                    <a:pt x="2186" y="62"/>
                  </a:lnTo>
                  <a:lnTo>
                    <a:pt x="2156" y="59"/>
                  </a:lnTo>
                  <a:close/>
                  <a:moveTo>
                    <a:pt x="0" y="0"/>
                  </a:moveTo>
                  <a:lnTo>
                    <a:pt x="129" y="0"/>
                  </a:lnTo>
                  <a:lnTo>
                    <a:pt x="129" y="271"/>
                  </a:lnTo>
                  <a:lnTo>
                    <a:pt x="131" y="301"/>
                  </a:lnTo>
                  <a:lnTo>
                    <a:pt x="140" y="326"/>
                  </a:lnTo>
                  <a:lnTo>
                    <a:pt x="151" y="345"/>
                  </a:lnTo>
                  <a:lnTo>
                    <a:pt x="168" y="358"/>
                  </a:lnTo>
                  <a:lnTo>
                    <a:pt x="190" y="365"/>
                  </a:lnTo>
                  <a:lnTo>
                    <a:pt x="214" y="368"/>
                  </a:lnTo>
                  <a:lnTo>
                    <a:pt x="237" y="365"/>
                  </a:lnTo>
                  <a:lnTo>
                    <a:pt x="258" y="358"/>
                  </a:lnTo>
                  <a:lnTo>
                    <a:pt x="275" y="345"/>
                  </a:lnTo>
                  <a:lnTo>
                    <a:pt x="288" y="328"/>
                  </a:lnTo>
                  <a:lnTo>
                    <a:pt x="296" y="304"/>
                  </a:lnTo>
                  <a:lnTo>
                    <a:pt x="298" y="274"/>
                  </a:lnTo>
                  <a:lnTo>
                    <a:pt x="298" y="0"/>
                  </a:lnTo>
                  <a:lnTo>
                    <a:pt x="428" y="0"/>
                  </a:lnTo>
                  <a:lnTo>
                    <a:pt x="428" y="269"/>
                  </a:lnTo>
                  <a:lnTo>
                    <a:pt x="425" y="316"/>
                  </a:lnTo>
                  <a:lnTo>
                    <a:pt x="416" y="357"/>
                  </a:lnTo>
                  <a:lnTo>
                    <a:pt x="401" y="390"/>
                  </a:lnTo>
                  <a:lnTo>
                    <a:pt x="381" y="421"/>
                  </a:lnTo>
                  <a:lnTo>
                    <a:pt x="356" y="442"/>
                  </a:lnTo>
                  <a:lnTo>
                    <a:pt x="327" y="461"/>
                  </a:lnTo>
                  <a:lnTo>
                    <a:pt x="291" y="473"/>
                  </a:lnTo>
                  <a:lnTo>
                    <a:pt x="254" y="481"/>
                  </a:lnTo>
                  <a:lnTo>
                    <a:pt x="212" y="483"/>
                  </a:lnTo>
                  <a:lnTo>
                    <a:pt x="170" y="481"/>
                  </a:lnTo>
                  <a:lnTo>
                    <a:pt x="133" y="473"/>
                  </a:lnTo>
                  <a:lnTo>
                    <a:pt x="99" y="461"/>
                  </a:lnTo>
                  <a:lnTo>
                    <a:pt x="69" y="442"/>
                  </a:lnTo>
                  <a:lnTo>
                    <a:pt x="45" y="421"/>
                  </a:lnTo>
                  <a:lnTo>
                    <a:pt x="25" y="392"/>
                  </a:lnTo>
                  <a:lnTo>
                    <a:pt x="11" y="358"/>
                  </a:lnTo>
                  <a:lnTo>
                    <a:pt x="3" y="318"/>
                  </a:lnTo>
                  <a:lnTo>
                    <a:pt x="0" y="272"/>
                  </a:lnTo>
                  <a:lnTo>
                    <a:pt x="0" y="0"/>
                  </a:lnTo>
                  <a:close/>
                  <a:moveTo>
                    <a:pt x="3131" y="0"/>
                  </a:moveTo>
                  <a:lnTo>
                    <a:pt x="3195" y="0"/>
                  </a:lnTo>
                  <a:lnTo>
                    <a:pt x="3195" y="304"/>
                  </a:lnTo>
                  <a:lnTo>
                    <a:pt x="3374" y="121"/>
                  </a:lnTo>
                  <a:lnTo>
                    <a:pt x="3455" y="121"/>
                  </a:lnTo>
                  <a:lnTo>
                    <a:pt x="3303" y="274"/>
                  </a:lnTo>
                  <a:lnTo>
                    <a:pt x="3457" y="476"/>
                  </a:lnTo>
                  <a:lnTo>
                    <a:pt x="3381" y="476"/>
                  </a:lnTo>
                  <a:lnTo>
                    <a:pt x="3259" y="320"/>
                  </a:lnTo>
                  <a:lnTo>
                    <a:pt x="3195" y="384"/>
                  </a:lnTo>
                  <a:lnTo>
                    <a:pt x="3195" y="476"/>
                  </a:lnTo>
                  <a:lnTo>
                    <a:pt x="3131" y="476"/>
                  </a:lnTo>
                  <a:lnTo>
                    <a:pt x="3131" y="0"/>
                  </a:lnTo>
                  <a:close/>
                  <a:moveTo>
                    <a:pt x="1955" y="0"/>
                  </a:moveTo>
                  <a:lnTo>
                    <a:pt x="2161" y="0"/>
                  </a:lnTo>
                  <a:lnTo>
                    <a:pt x="2200" y="3"/>
                  </a:lnTo>
                  <a:lnTo>
                    <a:pt x="2235" y="11"/>
                  </a:lnTo>
                  <a:lnTo>
                    <a:pt x="2264" y="25"/>
                  </a:lnTo>
                  <a:lnTo>
                    <a:pt x="2287" y="42"/>
                  </a:lnTo>
                  <a:lnTo>
                    <a:pt x="2306" y="65"/>
                  </a:lnTo>
                  <a:lnTo>
                    <a:pt x="2316" y="91"/>
                  </a:lnTo>
                  <a:lnTo>
                    <a:pt x="2320" y="121"/>
                  </a:lnTo>
                  <a:lnTo>
                    <a:pt x="2320" y="123"/>
                  </a:lnTo>
                  <a:lnTo>
                    <a:pt x="2316" y="153"/>
                  </a:lnTo>
                  <a:lnTo>
                    <a:pt x="2308" y="178"/>
                  </a:lnTo>
                  <a:lnTo>
                    <a:pt x="2293" y="200"/>
                  </a:lnTo>
                  <a:lnTo>
                    <a:pt x="2276" y="215"/>
                  </a:lnTo>
                  <a:lnTo>
                    <a:pt x="2255" y="229"/>
                  </a:lnTo>
                  <a:lnTo>
                    <a:pt x="2279" y="239"/>
                  </a:lnTo>
                  <a:lnTo>
                    <a:pt x="2301" y="252"/>
                  </a:lnTo>
                  <a:lnTo>
                    <a:pt x="2320" y="269"/>
                  </a:lnTo>
                  <a:lnTo>
                    <a:pt x="2333" y="289"/>
                  </a:lnTo>
                  <a:lnTo>
                    <a:pt x="2343" y="313"/>
                  </a:lnTo>
                  <a:lnTo>
                    <a:pt x="2347" y="341"/>
                  </a:lnTo>
                  <a:lnTo>
                    <a:pt x="2347" y="343"/>
                  </a:lnTo>
                  <a:lnTo>
                    <a:pt x="2343" y="373"/>
                  </a:lnTo>
                  <a:lnTo>
                    <a:pt x="2333" y="399"/>
                  </a:lnTo>
                  <a:lnTo>
                    <a:pt x="2318" y="422"/>
                  </a:lnTo>
                  <a:lnTo>
                    <a:pt x="2298" y="441"/>
                  </a:lnTo>
                  <a:lnTo>
                    <a:pt x="2271" y="456"/>
                  </a:lnTo>
                  <a:lnTo>
                    <a:pt x="2242" y="468"/>
                  </a:lnTo>
                  <a:lnTo>
                    <a:pt x="2208" y="474"/>
                  </a:lnTo>
                  <a:lnTo>
                    <a:pt x="2169" y="476"/>
                  </a:lnTo>
                  <a:lnTo>
                    <a:pt x="1955" y="476"/>
                  </a:lnTo>
                  <a:lnTo>
                    <a:pt x="1955" y="0"/>
                  </a:lnTo>
                  <a:close/>
                  <a:moveTo>
                    <a:pt x="916" y="0"/>
                  </a:moveTo>
                  <a:lnTo>
                    <a:pt x="1041" y="0"/>
                  </a:lnTo>
                  <a:lnTo>
                    <a:pt x="1041" y="81"/>
                  </a:lnTo>
                  <a:lnTo>
                    <a:pt x="916" y="81"/>
                  </a:lnTo>
                  <a:lnTo>
                    <a:pt x="9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Picture Placeholder 7"/>
          <p:cNvSpPr>
            <a:spLocks noGrp="1"/>
          </p:cNvSpPr>
          <p:nvPr>
            <p:ph type="pic" sz="quarter" idx="16"/>
          </p:nvPr>
        </p:nvSpPr>
        <p:spPr>
          <a:xfrm>
            <a:off x="5475287" y="1576161"/>
            <a:ext cx="3668713" cy="2670175"/>
          </a:xfrm>
        </p:spPr>
        <p:txBody>
          <a:bodyPr anchor="ctr" anchorCtr="1"/>
          <a:lstStyle>
            <a:lvl1pPr>
              <a:defRPr baseline="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2541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88258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6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Rectangle 34"/>
          <p:cNvSpPr/>
          <p:nvPr/>
        </p:nvSpPr>
        <p:spPr>
          <a:xfrm>
            <a:off x="0" y="1817687"/>
            <a:ext cx="150018" cy="8151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39" name="Rectangle 38"/>
          <p:cNvSpPr/>
          <p:nvPr userDrawn="1"/>
        </p:nvSpPr>
        <p:spPr>
          <a:xfrm>
            <a:off x="150018" y="1817687"/>
            <a:ext cx="8993982" cy="815187"/>
          </a:xfrm>
          <a:prstGeom prst="rect">
            <a:avLst/>
          </a:pr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dirty="0"/>
          </a:p>
        </p:txBody>
      </p:sp>
      <p:sp>
        <p:nvSpPr>
          <p:cNvPr id="16" name="Text Placeholder 8"/>
          <p:cNvSpPr>
            <a:spLocks noGrp="1"/>
          </p:cNvSpPr>
          <p:nvPr userDrawn="1">
            <p:ph type="body" sz="quarter" idx="14" hasCustomPrompt="1"/>
          </p:nvPr>
        </p:nvSpPr>
        <p:spPr>
          <a:xfrm>
            <a:off x="227672" y="6461964"/>
            <a:ext cx="4805558" cy="221599"/>
          </a:xfrm>
        </p:spPr>
        <p:txBody>
          <a:bodyPr>
            <a:spAutoFit/>
          </a:bodyPr>
          <a:lstStyle>
            <a:lvl1pPr marL="0" indent="0">
              <a:lnSpc>
                <a:spcPct val="90000"/>
              </a:lnSpc>
              <a:spcBef>
                <a:spcPts val="0"/>
              </a:spcBef>
              <a:buFontTx/>
              <a:buNone/>
              <a:defRPr sz="800" b="0" i="0" cap="none" baseline="0">
                <a:solidFill>
                  <a:srgbClr val="5A5A5A"/>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©2018 MUFG Union Bank, N.A, Member FDIC. All rights reserved.</a:t>
            </a:r>
            <a:br>
              <a:rPr lang="en-US" dirty="0"/>
            </a:br>
            <a:r>
              <a:rPr lang="en-US" dirty="0"/>
              <a:t>Union Bank is a registered trademark and brand name of MUFG Union Bank, N.A.</a:t>
            </a:r>
          </a:p>
        </p:txBody>
      </p:sp>
      <p:sp>
        <p:nvSpPr>
          <p:cNvPr id="20" name="Title 1"/>
          <p:cNvSpPr>
            <a:spLocks noGrp="1"/>
          </p:cNvSpPr>
          <p:nvPr userDrawn="1">
            <p:ph type="title" hasCustomPrompt="1"/>
          </p:nvPr>
        </p:nvSpPr>
        <p:spPr>
          <a:xfrm>
            <a:off x="453528" y="1994448"/>
            <a:ext cx="5418138" cy="461665"/>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lang="en-US" sz="3000" b="0" kern="1200" baseline="0" dirty="0">
                <a:solidFill>
                  <a:schemeClr val="bg2"/>
                </a:solidFill>
                <a:latin typeface="+mj-lt"/>
                <a:ea typeface="+mj-ea"/>
                <a:cs typeface="+mj-cs"/>
              </a:defRPr>
            </a:lvl1pPr>
          </a:lstStyle>
          <a:p>
            <a:pPr lvl="0">
              <a:lnSpc>
                <a:spcPct val="100000"/>
              </a:lnSpc>
            </a:pPr>
            <a:r>
              <a:rPr lang="en-US" dirty="0"/>
              <a:t>Thank You</a:t>
            </a:r>
          </a:p>
        </p:txBody>
      </p:sp>
      <p:sp>
        <p:nvSpPr>
          <p:cNvPr id="27" name="Text Placeholder 8"/>
          <p:cNvSpPr>
            <a:spLocks noGrp="1"/>
          </p:cNvSpPr>
          <p:nvPr>
            <p:ph type="body" sz="quarter" idx="15" hasCustomPrompt="1"/>
          </p:nvPr>
        </p:nvSpPr>
        <p:spPr>
          <a:xfrm>
            <a:off x="453528" y="3205699"/>
            <a:ext cx="4032504" cy="2395728"/>
          </a:xfrm>
        </p:spPr>
        <p:txBody>
          <a:bodyPr anchor="t" anchorCtr="0">
            <a:noAutofit/>
          </a:bodyPr>
          <a:lstStyle>
            <a:lvl1pPr marL="0" indent="0">
              <a:lnSpc>
                <a:spcPct val="90000"/>
              </a:lnSpc>
              <a:spcBef>
                <a:spcPts val="0"/>
              </a:spcBef>
              <a:buFontTx/>
              <a:buNone/>
              <a:defRPr sz="1400" b="1" i="0" cap="none" baseline="0">
                <a:solidFill>
                  <a:srgbClr val="5A5A5A"/>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a:t>Click to add text address here</a:t>
            </a:r>
          </a:p>
        </p:txBody>
      </p:sp>
      <p:pic>
        <p:nvPicPr>
          <p:cNvPr id="9" name="Picture 8"/>
          <p:cNvPicPr>
            <a:picLocks noChangeAspect="1"/>
          </p:cNvPicPr>
          <p:nvPr userDrawn="1"/>
        </p:nvPicPr>
        <p:blipFill rotWithShape="1">
          <a:blip r:embed="rId6"/>
          <a:srcRect b="32275"/>
          <a:stretch/>
        </p:blipFill>
        <p:spPr>
          <a:xfrm>
            <a:off x="7011383" y="200074"/>
            <a:ext cx="1828800" cy="397507"/>
          </a:xfrm>
          <a:prstGeom prst="rect">
            <a:avLst/>
          </a:prstGeom>
        </p:spPr>
      </p:pic>
    </p:spTree>
    <p:extLst>
      <p:ext uri="{BB962C8B-B14F-4D97-AF65-F5344CB8AC3E}">
        <p14:creationId xmlns:p14="http://schemas.microsoft.com/office/powerpoint/2010/main" val="35733022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2184885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3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53121FBD-1BC8-4F0F-93E5-8CC996EE5B9F}" type="slidenum">
              <a:rPr lang="en-US" smtClean="0"/>
              <a:t>‹#›</a:t>
            </a:fld>
            <a:endParaRPr lang="en-US" dirty="0"/>
          </a:p>
        </p:txBody>
      </p:sp>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39320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3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5" name="Object 4" hidden="1"/>
          <p:cNvGraphicFramePr>
            <a:graphicFrameLocks noChangeAspect="1"/>
          </p:cNvGraphicFramePr>
          <p:nvPr>
            <p:custDataLst>
              <p:tags r:id="rId4"/>
            </p:custDataLst>
            <p:extLst>
              <p:ext uri="{D42A27DB-BD31-4B8C-83A1-F6EECF244321}">
                <p14:modId xmlns:p14="http://schemas.microsoft.com/office/powerpoint/2010/main" val="2458295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3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8" name="Object 7" hidden="1"/>
          <p:cNvGraphicFramePr>
            <a:graphicFrameLocks noChangeAspect="1"/>
          </p:cNvGraphicFramePr>
          <p:nvPr>
            <p:custDataLst>
              <p:tags r:id="rId5"/>
            </p:custDataLst>
            <p:extLst>
              <p:ext uri="{D42A27DB-BD31-4B8C-83A1-F6EECF244321}">
                <p14:modId xmlns:p14="http://schemas.microsoft.com/office/powerpoint/2010/main" val="2665543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37"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custDataLst>
              <p:tags r:id="rId6"/>
            </p:custDataLst>
            <p:extLst>
              <p:ext uri="{D42A27DB-BD31-4B8C-83A1-F6EECF244321}">
                <p14:modId xmlns:p14="http://schemas.microsoft.com/office/powerpoint/2010/main" val="196264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38"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54025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_slide">
    <p:bg>
      <p:bgPr>
        <a:solidFill>
          <a:schemeClr val="accent2"/>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6411658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52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1" name="Title 1"/>
          <p:cNvSpPr>
            <a:spLocks noGrp="1"/>
          </p:cNvSpPr>
          <p:nvPr>
            <p:ph type="title" hasCustomPrompt="1"/>
          </p:nvPr>
        </p:nvSpPr>
        <p:spPr>
          <a:xfrm>
            <a:off x="349593" y="3384678"/>
            <a:ext cx="5129784" cy="553998"/>
          </a:xfrm>
          <a:prstGeom prst="rect">
            <a:avLst/>
          </a:prstGeom>
        </p:spPr>
        <p:txBody>
          <a:bodyPr wrap="square" anchor="b" anchorCtr="0">
            <a:spAutoFit/>
          </a:bodyPr>
          <a:lstStyle>
            <a:lvl1pPr>
              <a:lnSpc>
                <a:spcPct val="100000"/>
              </a:lnSpc>
              <a:defRPr sz="3600" b="0">
                <a:solidFill>
                  <a:schemeClr val="bg2"/>
                </a:solidFill>
              </a:defRPr>
            </a:lvl1pPr>
          </a:lstStyle>
          <a:p>
            <a:r>
              <a:rPr lang="en-US" dirty="0" smtClean="0"/>
              <a:t>Title goes here </a:t>
            </a:r>
            <a:endParaRPr lang="en-US" dirty="0"/>
          </a:p>
        </p:txBody>
      </p:sp>
      <p:sp>
        <p:nvSpPr>
          <p:cNvPr id="15" name="Text Placeholder 8"/>
          <p:cNvSpPr>
            <a:spLocks noGrp="1"/>
          </p:cNvSpPr>
          <p:nvPr>
            <p:ph type="body" sz="quarter" idx="13" hasCustomPrompt="1"/>
          </p:nvPr>
        </p:nvSpPr>
        <p:spPr>
          <a:xfrm>
            <a:off x="349593" y="4527395"/>
            <a:ext cx="5126038" cy="430887"/>
          </a:xfrm>
        </p:spPr>
        <p:txBody>
          <a:bodyPr>
            <a:noAutofit/>
          </a:bodyPr>
          <a:lstStyle>
            <a:lvl1pPr marL="0" indent="0">
              <a:lnSpc>
                <a:spcPct val="100000"/>
              </a:lnSpc>
              <a:spcBef>
                <a:spcPts val="0"/>
              </a:spcBef>
              <a:buFontTx/>
              <a:buNone/>
              <a:defRPr sz="1600" b="1" i="0" cap="none" baseline="0">
                <a:solidFill>
                  <a:schemeClr val="bg2"/>
                </a:solidFill>
              </a:defRPr>
            </a:lvl1pPr>
            <a:lvl2pPr marL="0" indent="0">
              <a:lnSpc>
                <a:spcPct val="100000"/>
              </a:lnSpc>
              <a:spcBef>
                <a:spcPts val="0"/>
              </a:spcBef>
              <a:buFontTx/>
              <a:buNone/>
              <a:defRPr sz="2000" b="0" i="0" cap="none">
                <a:solidFill>
                  <a:schemeClr val="tx1"/>
                </a:solidFill>
              </a:defRPr>
            </a:lvl2pPr>
            <a:lvl3pPr marL="0" indent="0">
              <a:lnSpc>
                <a:spcPct val="100000"/>
              </a:lnSpc>
              <a:spcBef>
                <a:spcPts val="0"/>
              </a:spcBef>
              <a:buFontTx/>
              <a:buNone/>
              <a:defRPr sz="2000" b="0" i="0" cap="none">
                <a:solidFill>
                  <a:schemeClr val="tx1"/>
                </a:solidFill>
              </a:defRPr>
            </a:lvl3pPr>
            <a:lvl4pPr marL="0" indent="0">
              <a:lnSpc>
                <a:spcPct val="100000"/>
              </a:lnSpc>
              <a:spcBef>
                <a:spcPts val="0"/>
              </a:spcBef>
              <a:buFontTx/>
              <a:buNone/>
              <a:defRPr sz="2000" b="0" i="0" cap="none">
                <a:solidFill>
                  <a:schemeClr val="tx1"/>
                </a:solidFill>
              </a:defRPr>
            </a:lvl4pPr>
            <a:lvl5pPr marL="0" indent="0">
              <a:lnSpc>
                <a:spcPct val="100000"/>
              </a:lnSpc>
              <a:spcBef>
                <a:spcPts val="0"/>
              </a:spcBef>
              <a:buFontTx/>
              <a:buNone/>
              <a:defRPr sz="2000" b="0" i="0" cap="none">
                <a:solidFill>
                  <a:schemeClr val="tx1"/>
                </a:solidFill>
              </a:defRPr>
            </a:lvl5pPr>
          </a:lstStyle>
          <a:p>
            <a:pPr lvl="0"/>
            <a:r>
              <a:rPr lang="en-US" dirty="0" smtClean="0"/>
              <a:t>Section subhead</a:t>
            </a:r>
            <a:br>
              <a:rPr lang="en-US" dirty="0" smtClean="0"/>
            </a:br>
            <a:r>
              <a:rPr lang="en-US" dirty="0" smtClean="0"/>
              <a:t>Arial bold 16 pt.</a:t>
            </a:r>
            <a:endParaRPr lang="en-US" dirty="0"/>
          </a:p>
        </p:txBody>
      </p:sp>
      <p:sp>
        <p:nvSpPr>
          <p:cNvPr id="14" name="Slide Number Placeholder 5"/>
          <p:cNvSpPr>
            <a:spLocks noGrp="1"/>
          </p:cNvSpPr>
          <p:nvPr>
            <p:ph type="sldNum" sz="quarter" idx="11"/>
          </p:nvPr>
        </p:nvSpPr>
        <p:spPr>
          <a:xfrm>
            <a:off x="8505826" y="6286852"/>
            <a:ext cx="182562" cy="180272"/>
          </a:xfrm>
        </p:spPr>
        <p:txBody>
          <a:bodyPr/>
          <a:lstStyle>
            <a:lvl1pPr>
              <a:defRPr>
                <a:solidFill>
                  <a:schemeClr val="bg2"/>
                </a:solidFill>
              </a:defRPr>
            </a:lvl1pPr>
          </a:lstStyle>
          <a:p>
            <a:fld id="{8D075B93-D109-AA40-90DC-047F609B1C05}" type="slidenum">
              <a:rPr lang="en-US" smtClean="0"/>
              <a:pPr/>
              <a:t>‹#›</a:t>
            </a:fld>
            <a:endParaRPr lang="en-US" dirty="0"/>
          </a:p>
        </p:txBody>
      </p:sp>
      <p:cxnSp>
        <p:nvCxnSpPr>
          <p:cNvPr id="29" name="Straight Connector 28"/>
          <p:cNvCxnSpPr/>
          <p:nvPr/>
        </p:nvCxnSpPr>
        <p:spPr>
          <a:xfrm flipV="1">
            <a:off x="349593" y="4246336"/>
            <a:ext cx="5129784"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l="7007" t="11215" r="6147" b="22300"/>
          <a:stretch/>
        </p:blipFill>
        <p:spPr>
          <a:xfrm>
            <a:off x="7055224" y="167830"/>
            <a:ext cx="1803936" cy="558241"/>
          </a:xfrm>
          <a:prstGeom prst="rect">
            <a:avLst/>
          </a:prstGeom>
        </p:spPr>
      </p:pic>
    </p:spTree>
    <p:extLst>
      <p:ext uri="{BB962C8B-B14F-4D97-AF65-F5344CB8AC3E}">
        <p14:creationId xmlns:p14="http://schemas.microsoft.com/office/powerpoint/2010/main" val="41140317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8788" y="1468712"/>
            <a:ext cx="4046537" cy="4572000"/>
          </a:xfrm>
        </p:spPr>
        <p:txBody>
          <a:bodyPr/>
          <a:lstStyle>
            <a:lvl1pPr>
              <a:spcBef>
                <a:spcPts val="2000"/>
              </a:spcBef>
              <a:tabLst>
                <a:tab pos="3775075" algn="r"/>
              </a:tabLst>
              <a:defRPr/>
            </a:lvl1pPr>
            <a:lvl2pPr marL="569913" indent="-223838">
              <a:lnSpc>
                <a:spcPts val="2000"/>
              </a:lnSpc>
              <a:spcBef>
                <a:spcPts val="400"/>
              </a:spcBef>
              <a:buFont typeface="+mj-lt"/>
              <a:buAutoNum type="alphaLcParenR"/>
              <a:tabLst>
                <a:tab pos="3775075" algn="r"/>
              </a:tabLst>
              <a:defRPr/>
            </a:lvl2pPr>
            <a:lvl3pPr marL="569913" indent="-223838">
              <a:spcBef>
                <a:spcPts val="400"/>
              </a:spcBef>
              <a:tabLst>
                <a:tab pos="3775075" algn="r"/>
              </a:tabLst>
              <a:defRPr/>
            </a:lvl3pPr>
            <a:lvl4pPr marL="569913" indent="-223838">
              <a:spcBef>
                <a:spcPts val="400"/>
              </a:spcBef>
              <a:tabLst>
                <a:tab pos="3775075" algn="r"/>
              </a:tabLst>
              <a:defRPr/>
            </a:lvl4pPr>
            <a:lvl5pPr>
              <a:spcBef>
                <a:spcPts val="400"/>
              </a:spcBef>
              <a:tabLst>
                <a:tab pos="3775075" algn="r"/>
              </a:tabLs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2"/>
          </p:nvPr>
        </p:nvSpPr>
        <p:spPr>
          <a:xfrm>
            <a:off x="457199" y="1025398"/>
            <a:ext cx="8229600" cy="241690"/>
          </a:xfrm>
        </p:spPr>
        <p:txBody>
          <a:bodyPr>
            <a:noAutofit/>
          </a:bodyPr>
          <a:lstStyle>
            <a:lvl1pPr>
              <a:lnSpc>
                <a:spcPts val="1600"/>
              </a:lnSpc>
              <a:spcBef>
                <a:spcPts val="0"/>
              </a:spcBef>
              <a:defRPr sz="1300" b="1" i="0" cap="none"/>
            </a:lvl1pPr>
            <a:lvl2pPr>
              <a:lnSpc>
                <a:spcPts val="1600"/>
              </a:lnSpc>
              <a:spcBef>
                <a:spcPts val="0"/>
              </a:spcBef>
              <a:defRPr sz="1100" b="1" i="0" cap="all"/>
            </a:lvl2pPr>
            <a:lvl3pPr>
              <a:lnSpc>
                <a:spcPts val="1600"/>
              </a:lnSpc>
              <a:spcBef>
                <a:spcPts val="0"/>
              </a:spcBef>
              <a:defRPr sz="1100" b="1" i="0" cap="all"/>
            </a:lvl3pPr>
            <a:lvl4pPr>
              <a:lnSpc>
                <a:spcPts val="1600"/>
              </a:lnSpc>
              <a:spcBef>
                <a:spcPts val="0"/>
              </a:spcBef>
              <a:defRPr sz="1100" b="1" i="0" cap="all"/>
            </a:lvl4pPr>
            <a:lvl5pPr>
              <a:lnSpc>
                <a:spcPts val="1600"/>
              </a:lnSpc>
              <a:spcBef>
                <a:spcPts val="0"/>
              </a:spcBef>
              <a:defRPr sz="1100" b="1" i="0" cap="all"/>
            </a:lvl5pPr>
          </a:lstStyle>
          <a:p>
            <a:pPr lvl="0"/>
            <a:r>
              <a:rPr lang="en-US" smtClean="0"/>
              <a:t>Click to edit Master text styles</a:t>
            </a:r>
          </a:p>
        </p:txBody>
      </p:sp>
      <p:sp>
        <p:nvSpPr>
          <p:cNvPr id="9" name="Content Placeholder 2"/>
          <p:cNvSpPr>
            <a:spLocks noGrp="1"/>
          </p:cNvSpPr>
          <p:nvPr>
            <p:ph idx="13"/>
          </p:nvPr>
        </p:nvSpPr>
        <p:spPr>
          <a:xfrm>
            <a:off x="4637088" y="1463039"/>
            <a:ext cx="4046537" cy="4572000"/>
          </a:xfrm>
        </p:spPr>
        <p:txBody>
          <a:bodyPr/>
          <a:lstStyle>
            <a:lvl1pPr>
              <a:spcBef>
                <a:spcPts val="2000"/>
              </a:spcBef>
              <a:tabLst>
                <a:tab pos="3775075" algn="r"/>
              </a:tabLst>
              <a:defRPr/>
            </a:lvl1pPr>
            <a:lvl2pPr marL="569913" indent="-223838">
              <a:lnSpc>
                <a:spcPts val="2000"/>
              </a:lnSpc>
              <a:spcBef>
                <a:spcPts val="400"/>
              </a:spcBef>
              <a:buFont typeface="+mj-lt"/>
              <a:buAutoNum type="alphaLcParenR"/>
              <a:tabLst>
                <a:tab pos="3775075" algn="r"/>
              </a:tabLst>
              <a:defRPr/>
            </a:lvl2pPr>
            <a:lvl3pPr marL="569913" indent="-223838">
              <a:spcBef>
                <a:spcPts val="400"/>
              </a:spcBef>
              <a:tabLst>
                <a:tab pos="3775075" algn="r"/>
              </a:tabLst>
              <a:defRPr/>
            </a:lvl3pPr>
            <a:lvl4pPr marL="569913" indent="-223838">
              <a:spcBef>
                <a:spcPts val="400"/>
              </a:spcBef>
              <a:tabLst>
                <a:tab pos="3775075" algn="r"/>
              </a:tabLst>
              <a:defRPr/>
            </a:lvl4pPr>
            <a:lvl5pPr>
              <a:spcBef>
                <a:spcPts val="400"/>
              </a:spcBef>
              <a:tabLst>
                <a:tab pos="3775075" algn="r"/>
              </a:tabLs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4CC9DAFC-26B9-4891-A096-59D672A02148}" type="slidenum">
              <a:rPr lang="en-US"/>
              <a:pPr>
                <a:defRPr/>
              </a:pPr>
              <a:t>‹#›</a:t>
            </a:fld>
            <a:endParaRPr lang="en-US" dirty="0"/>
          </a:p>
        </p:txBody>
      </p:sp>
      <p:sp>
        <p:nvSpPr>
          <p:cNvPr id="7" name="Footer Placeholder 4"/>
          <p:cNvSpPr>
            <a:spLocks noGrp="1"/>
          </p:cNvSpPr>
          <p:nvPr>
            <p:ph type="ftr" sz="quarter" idx="15"/>
          </p:nvPr>
        </p:nvSpPr>
        <p:spPr>
          <a:xfrm>
            <a:off x="711200" y="6311900"/>
            <a:ext cx="6692900" cy="158750"/>
          </a:xfrm>
          <a:prstGeom prst="rect">
            <a:avLst/>
          </a:prstGeom>
        </p:spPr>
        <p:txBody>
          <a:bodyPr/>
          <a:lstStyle>
            <a:lvl1pPr>
              <a:defRPr/>
            </a:lvl1pPr>
          </a:lstStyle>
          <a:p>
            <a:pPr>
              <a:defRPr/>
            </a:pPr>
            <a:r>
              <a:rPr lang="en-US" dirty="0"/>
              <a:t>MPFEC and High School Branch Program</a:t>
            </a:r>
          </a:p>
        </p:txBody>
      </p:sp>
    </p:spTree>
    <p:extLst>
      <p:ext uri="{BB962C8B-B14F-4D97-AF65-F5344CB8AC3E}">
        <p14:creationId xmlns:p14="http://schemas.microsoft.com/office/powerpoint/2010/main" val="98715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55799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709"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49593" y="200073"/>
            <a:ext cx="6492240" cy="402336"/>
          </a:xfrm>
        </p:spPr>
        <p:txBody>
          <a:bodyPr/>
          <a:lstStyle/>
          <a:p>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cxnSp>
        <p:nvCxnSpPr>
          <p:cNvPr id="11" name="Straight Connector 10"/>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6" name="Content Placeholder 5"/>
          <p:cNvSpPr>
            <a:spLocks noGrp="1"/>
          </p:cNvSpPr>
          <p:nvPr>
            <p:ph sz="quarter" idx="14"/>
          </p:nvPr>
        </p:nvSpPr>
        <p:spPr>
          <a:xfrm>
            <a:off x="349592" y="1480819"/>
            <a:ext cx="4046538" cy="4384675"/>
          </a:xfrm>
        </p:spPr>
        <p:txBody>
          <a:bodyPr/>
          <a:lstStyle>
            <a:lvl1pPr>
              <a:lnSpc>
                <a:spcPts val="1800"/>
              </a:lnSpc>
              <a:tabLst>
                <a:tab pos="3776472" algn="r"/>
              </a:tabLst>
              <a:defRPr/>
            </a:lvl1pPr>
            <a:lvl2pPr marL="228600" indent="-228600">
              <a:buFont typeface="+mj-lt"/>
              <a:buAutoNum type="alphaLcParenR"/>
              <a:tabLst>
                <a:tab pos="3776472" algn="r"/>
              </a:tabLst>
              <a:defRPr/>
            </a:lvl2pPr>
            <a:lvl3pPr marL="457200" indent="-228600">
              <a:tabLst>
                <a:tab pos="3776472" algn="r"/>
              </a:tabLst>
              <a:defRPr/>
            </a:lvl3pPr>
            <a:lvl4pPr marL="685800" indent="-228600">
              <a:tabLst>
                <a:tab pos="3776472" algn="r"/>
              </a:tabLst>
              <a:defRPr/>
            </a:lvl4pPr>
            <a:lvl5pPr>
              <a:tabLst>
                <a:tab pos="3776472" algn="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text is formatted in red Arial Italic 14 pt.</a:t>
            </a:r>
          </a:p>
        </p:txBody>
      </p:sp>
      <p:sp>
        <p:nvSpPr>
          <p:cNvPr id="12" name="Content Placeholder 11"/>
          <p:cNvSpPr>
            <a:spLocks noGrp="1"/>
          </p:cNvSpPr>
          <p:nvPr>
            <p:ph sz="quarter" idx="15"/>
          </p:nvPr>
        </p:nvSpPr>
        <p:spPr>
          <a:xfrm>
            <a:off x="4741862" y="1480819"/>
            <a:ext cx="4046538" cy="4384675"/>
          </a:xfrm>
        </p:spPr>
        <p:txBody>
          <a:bodyPr/>
          <a:lstStyle>
            <a:lvl1pPr>
              <a:lnSpc>
                <a:spcPts val="1800"/>
              </a:lnSpc>
              <a:tabLst>
                <a:tab pos="3776472" algn="r"/>
              </a:tabLst>
              <a:defRPr/>
            </a:lvl1pPr>
            <a:lvl2pPr marL="228600" indent="-228600">
              <a:buFont typeface="+mj-lt"/>
              <a:buAutoNum type="alphaLcParenR"/>
              <a:tabLst>
                <a:tab pos="3776472" algn="r"/>
              </a:tabLst>
              <a:defRPr/>
            </a:lvl2pPr>
            <a:lvl3pPr marL="457200" indent="-228600">
              <a:tabLst>
                <a:tab pos="3776472" algn="r"/>
              </a:tabLst>
              <a:defRPr/>
            </a:lvl3pPr>
            <a:lvl4pPr marL="685800" indent="-228600">
              <a:tabLst>
                <a:tab pos="3776472" algn="r"/>
              </a:tabLst>
              <a:defRPr/>
            </a:lvl4pPr>
            <a:lvl5pPr>
              <a:tabLst>
                <a:tab pos="3776472" algn="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text is formatted in red Arial Italic 14 pt.</a:t>
            </a:r>
          </a:p>
        </p:txBody>
      </p:sp>
    </p:spTree>
    <p:extLst>
      <p:ext uri="{BB962C8B-B14F-4D97-AF65-F5344CB8AC3E}">
        <p14:creationId xmlns:p14="http://schemas.microsoft.com/office/powerpoint/2010/main" val="1698890090"/>
      </p:ext>
    </p:extLst>
  </p:cSld>
  <p:clrMapOvr>
    <a:masterClrMapping/>
  </p:clrMapOvr>
  <p:extLst mod="1">
    <p:ext uri="{DCECCB84-F9BA-43D5-87BE-67443E8EF086}">
      <p15:sldGuideLst xmlns:p15="http://schemas.microsoft.com/office/powerpoint/2012/main">
        <p15:guide id="1" orient="horz" pos="3702" userDrawn="1">
          <p15:clr>
            <a:srgbClr val="FBAE40"/>
          </p15:clr>
        </p15:guide>
        <p15:guide id="2" pos="215" userDrawn="1">
          <p15:clr>
            <a:srgbClr val="FBAE40"/>
          </p15:clr>
        </p15:guide>
        <p15:guide id="3" orient="horz" pos="927" userDrawn="1">
          <p15:clr>
            <a:srgbClr val="FBAE40"/>
          </p15:clr>
        </p15:guide>
        <p15:guide id="4" pos="2765" userDrawn="1">
          <p15:clr>
            <a:srgbClr val="FBAE40"/>
          </p15:clr>
        </p15:guide>
        <p15:guide id="5" pos="2985" userDrawn="1">
          <p15:clr>
            <a:srgbClr val="FBAE40"/>
          </p15:clr>
        </p15:guide>
        <p15:guide id="6" pos="55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301202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334"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49593" y="200073"/>
            <a:ext cx="6492240" cy="402336"/>
          </a:xfrm>
        </p:spPr>
        <p:txBody>
          <a:bodyPr/>
          <a:lstStyle/>
          <a:p>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cxnSp>
        <p:nvCxnSpPr>
          <p:cNvPr id="11" name="Straight Connector 10"/>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23" name="Text Placeholder 22"/>
          <p:cNvSpPr>
            <a:spLocks noGrp="1"/>
          </p:cNvSpPr>
          <p:nvPr>
            <p:ph type="body" sz="quarter" idx="22" hasCustomPrompt="1"/>
          </p:nvPr>
        </p:nvSpPr>
        <p:spPr>
          <a:xfrm>
            <a:off x="1130300" y="1471613"/>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27" name="Text Placeholder 22"/>
          <p:cNvSpPr>
            <a:spLocks noGrp="1"/>
          </p:cNvSpPr>
          <p:nvPr>
            <p:ph type="body" sz="quarter" idx="23" hasCustomPrompt="1"/>
          </p:nvPr>
        </p:nvSpPr>
        <p:spPr>
          <a:xfrm>
            <a:off x="349594" y="1471613"/>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1</a:t>
            </a:r>
          </a:p>
        </p:txBody>
      </p:sp>
      <p:sp>
        <p:nvSpPr>
          <p:cNvPr id="31" name="Text Placeholder 22"/>
          <p:cNvSpPr>
            <a:spLocks noGrp="1"/>
          </p:cNvSpPr>
          <p:nvPr>
            <p:ph type="body" sz="quarter" idx="27" hasCustomPrompt="1"/>
          </p:nvPr>
        </p:nvSpPr>
        <p:spPr>
          <a:xfrm>
            <a:off x="3863340" y="1471613"/>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36" name="Text Placeholder 22"/>
          <p:cNvSpPr>
            <a:spLocks noGrp="1"/>
          </p:cNvSpPr>
          <p:nvPr>
            <p:ph type="body" sz="quarter" idx="28" hasCustomPrompt="1"/>
          </p:nvPr>
        </p:nvSpPr>
        <p:spPr>
          <a:xfrm>
            <a:off x="1130300" y="2378415"/>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37" name="Text Placeholder 22"/>
          <p:cNvSpPr>
            <a:spLocks noGrp="1"/>
          </p:cNvSpPr>
          <p:nvPr>
            <p:ph type="body" sz="quarter" idx="29" hasCustomPrompt="1"/>
          </p:nvPr>
        </p:nvSpPr>
        <p:spPr>
          <a:xfrm>
            <a:off x="349594" y="2378415"/>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2</a:t>
            </a:r>
          </a:p>
        </p:txBody>
      </p:sp>
      <p:sp>
        <p:nvSpPr>
          <p:cNvPr id="38" name="Text Placeholder 22"/>
          <p:cNvSpPr>
            <a:spLocks noGrp="1"/>
          </p:cNvSpPr>
          <p:nvPr>
            <p:ph type="body" sz="quarter" idx="30" hasCustomPrompt="1"/>
          </p:nvPr>
        </p:nvSpPr>
        <p:spPr>
          <a:xfrm>
            <a:off x="3863340" y="2378415"/>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39" name="Text Placeholder 22"/>
          <p:cNvSpPr>
            <a:spLocks noGrp="1"/>
          </p:cNvSpPr>
          <p:nvPr>
            <p:ph type="body" sz="quarter" idx="31" hasCustomPrompt="1"/>
          </p:nvPr>
        </p:nvSpPr>
        <p:spPr>
          <a:xfrm>
            <a:off x="1130300" y="3285217"/>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40" name="Text Placeholder 22"/>
          <p:cNvSpPr>
            <a:spLocks noGrp="1"/>
          </p:cNvSpPr>
          <p:nvPr>
            <p:ph type="body" sz="quarter" idx="32" hasCustomPrompt="1"/>
          </p:nvPr>
        </p:nvSpPr>
        <p:spPr>
          <a:xfrm>
            <a:off x="349594" y="3285217"/>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3</a:t>
            </a:r>
          </a:p>
        </p:txBody>
      </p:sp>
      <p:sp>
        <p:nvSpPr>
          <p:cNvPr id="41" name="Text Placeholder 22"/>
          <p:cNvSpPr>
            <a:spLocks noGrp="1"/>
          </p:cNvSpPr>
          <p:nvPr>
            <p:ph type="body" sz="quarter" idx="33" hasCustomPrompt="1"/>
          </p:nvPr>
        </p:nvSpPr>
        <p:spPr>
          <a:xfrm>
            <a:off x="3863340" y="3285217"/>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42" name="Text Placeholder 22"/>
          <p:cNvSpPr>
            <a:spLocks noGrp="1"/>
          </p:cNvSpPr>
          <p:nvPr>
            <p:ph type="body" sz="quarter" idx="34" hasCustomPrompt="1"/>
          </p:nvPr>
        </p:nvSpPr>
        <p:spPr>
          <a:xfrm>
            <a:off x="1130300" y="4192019"/>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43" name="Text Placeholder 22"/>
          <p:cNvSpPr>
            <a:spLocks noGrp="1"/>
          </p:cNvSpPr>
          <p:nvPr>
            <p:ph type="body" sz="quarter" idx="35" hasCustomPrompt="1"/>
          </p:nvPr>
        </p:nvSpPr>
        <p:spPr>
          <a:xfrm>
            <a:off x="349594" y="4192019"/>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4</a:t>
            </a:r>
          </a:p>
        </p:txBody>
      </p:sp>
      <p:sp>
        <p:nvSpPr>
          <p:cNvPr id="44" name="Text Placeholder 22"/>
          <p:cNvSpPr>
            <a:spLocks noGrp="1"/>
          </p:cNvSpPr>
          <p:nvPr>
            <p:ph type="body" sz="quarter" idx="36" hasCustomPrompt="1"/>
          </p:nvPr>
        </p:nvSpPr>
        <p:spPr>
          <a:xfrm>
            <a:off x="3863340" y="4192019"/>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45" name="Text Placeholder 22"/>
          <p:cNvSpPr>
            <a:spLocks noGrp="1"/>
          </p:cNvSpPr>
          <p:nvPr>
            <p:ph type="body" sz="quarter" idx="37" hasCustomPrompt="1"/>
          </p:nvPr>
        </p:nvSpPr>
        <p:spPr>
          <a:xfrm>
            <a:off x="1130300" y="5098820"/>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46" name="Text Placeholder 22"/>
          <p:cNvSpPr>
            <a:spLocks noGrp="1"/>
          </p:cNvSpPr>
          <p:nvPr>
            <p:ph type="body" sz="quarter" idx="38" hasCustomPrompt="1"/>
          </p:nvPr>
        </p:nvSpPr>
        <p:spPr>
          <a:xfrm>
            <a:off x="349594" y="5098820"/>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5</a:t>
            </a:r>
          </a:p>
        </p:txBody>
      </p:sp>
      <p:sp>
        <p:nvSpPr>
          <p:cNvPr id="47" name="Text Placeholder 22"/>
          <p:cNvSpPr>
            <a:spLocks noGrp="1"/>
          </p:cNvSpPr>
          <p:nvPr>
            <p:ph type="body" sz="quarter" idx="39" hasCustomPrompt="1"/>
          </p:nvPr>
        </p:nvSpPr>
        <p:spPr>
          <a:xfrm>
            <a:off x="3863340" y="5098820"/>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48" name="Text Placeholder 22"/>
          <p:cNvSpPr>
            <a:spLocks noGrp="1"/>
          </p:cNvSpPr>
          <p:nvPr>
            <p:ph type="body" sz="quarter" idx="40" hasCustomPrompt="1"/>
          </p:nvPr>
        </p:nvSpPr>
        <p:spPr>
          <a:xfrm>
            <a:off x="5522570" y="1471613"/>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49" name="Text Placeholder 22"/>
          <p:cNvSpPr>
            <a:spLocks noGrp="1"/>
          </p:cNvSpPr>
          <p:nvPr>
            <p:ph type="body" sz="quarter" idx="41" hasCustomPrompt="1"/>
          </p:nvPr>
        </p:nvSpPr>
        <p:spPr>
          <a:xfrm>
            <a:off x="4741864" y="1471613"/>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6</a:t>
            </a:r>
          </a:p>
        </p:txBody>
      </p:sp>
      <p:sp>
        <p:nvSpPr>
          <p:cNvPr id="53" name="Text Placeholder 22"/>
          <p:cNvSpPr>
            <a:spLocks noGrp="1"/>
          </p:cNvSpPr>
          <p:nvPr>
            <p:ph type="body" sz="quarter" idx="45" hasCustomPrompt="1"/>
          </p:nvPr>
        </p:nvSpPr>
        <p:spPr>
          <a:xfrm>
            <a:off x="8255610" y="1471613"/>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57" name="Text Placeholder 22"/>
          <p:cNvSpPr>
            <a:spLocks noGrp="1"/>
          </p:cNvSpPr>
          <p:nvPr>
            <p:ph type="body" sz="quarter" idx="46" hasCustomPrompt="1"/>
          </p:nvPr>
        </p:nvSpPr>
        <p:spPr>
          <a:xfrm>
            <a:off x="5522570" y="2378415"/>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58" name="Text Placeholder 22"/>
          <p:cNvSpPr>
            <a:spLocks noGrp="1"/>
          </p:cNvSpPr>
          <p:nvPr>
            <p:ph type="body" sz="quarter" idx="47" hasCustomPrompt="1"/>
          </p:nvPr>
        </p:nvSpPr>
        <p:spPr>
          <a:xfrm>
            <a:off x="4741864" y="2378415"/>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7</a:t>
            </a:r>
          </a:p>
        </p:txBody>
      </p:sp>
      <p:sp>
        <p:nvSpPr>
          <p:cNvPr id="59" name="Text Placeholder 22"/>
          <p:cNvSpPr>
            <a:spLocks noGrp="1"/>
          </p:cNvSpPr>
          <p:nvPr>
            <p:ph type="body" sz="quarter" idx="48" hasCustomPrompt="1"/>
          </p:nvPr>
        </p:nvSpPr>
        <p:spPr>
          <a:xfrm>
            <a:off x="8255610" y="2378415"/>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60" name="Text Placeholder 22"/>
          <p:cNvSpPr>
            <a:spLocks noGrp="1"/>
          </p:cNvSpPr>
          <p:nvPr>
            <p:ph type="body" sz="quarter" idx="49" hasCustomPrompt="1"/>
          </p:nvPr>
        </p:nvSpPr>
        <p:spPr>
          <a:xfrm>
            <a:off x="5522570" y="3285217"/>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61" name="Text Placeholder 22"/>
          <p:cNvSpPr>
            <a:spLocks noGrp="1"/>
          </p:cNvSpPr>
          <p:nvPr>
            <p:ph type="body" sz="quarter" idx="50" hasCustomPrompt="1"/>
          </p:nvPr>
        </p:nvSpPr>
        <p:spPr>
          <a:xfrm>
            <a:off x="4741864" y="3285217"/>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8</a:t>
            </a:r>
          </a:p>
        </p:txBody>
      </p:sp>
      <p:sp>
        <p:nvSpPr>
          <p:cNvPr id="62" name="Text Placeholder 22"/>
          <p:cNvSpPr>
            <a:spLocks noGrp="1"/>
          </p:cNvSpPr>
          <p:nvPr>
            <p:ph type="body" sz="quarter" idx="51" hasCustomPrompt="1"/>
          </p:nvPr>
        </p:nvSpPr>
        <p:spPr>
          <a:xfrm>
            <a:off x="8255610" y="3285217"/>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63" name="Text Placeholder 22"/>
          <p:cNvSpPr>
            <a:spLocks noGrp="1"/>
          </p:cNvSpPr>
          <p:nvPr>
            <p:ph type="body" sz="quarter" idx="52" hasCustomPrompt="1"/>
          </p:nvPr>
        </p:nvSpPr>
        <p:spPr>
          <a:xfrm>
            <a:off x="5522570" y="4192019"/>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64" name="Text Placeholder 22"/>
          <p:cNvSpPr>
            <a:spLocks noGrp="1"/>
          </p:cNvSpPr>
          <p:nvPr>
            <p:ph type="body" sz="quarter" idx="53" hasCustomPrompt="1"/>
          </p:nvPr>
        </p:nvSpPr>
        <p:spPr>
          <a:xfrm>
            <a:off x="4741864" y="4192019"/>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9</a:t>
            </a:r>
          </a:p>
        </p:txBody>
      </p:sp>
      <p:sp>
        <p:nvSpPr>
          <p:cNvPr id="65" name="Text Placeholder 22"/>
          <p:cNvSpPr>
            <a:spLocks noGrp="1"/>
          </p:cNvSpPr>
          <p:nvPr>
            <p:ph type="body" sz="quarter" idx="54" hasCustomPrompt="1"/>
          </p:nvPr>
        </p:nvSpPr>
        <p:spPr>
          <a:xfrm>
            <a:off x="8255610" y="4192019"/>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
        <p:nvSpPr>
          <p:cNvPr id="66" name="Text Placeholder 22"/>
          <p:cNvSpPr>
            <a:spLocks noGrp="1"/>
          </p:cNvSpPr>
          <p:nvPr>
            <p:ph type="body" sz="quarter" idx="55" hasCustomPrompt="1"/>
          </p:nvPr>
        </p:nvSpPr>
        <p:spPr>
          <a:xfrm>
            <a:off x="5522570" y="5098820"/>
            <a:ext cx="2698750" cy="778105"/>
          </a:xfrm>
          <a:solidFill>
            <a:schemeClr val="accent3">
              <a:lumMod val="20000"/>
              <a:lumOff val="80000"/>
            </a:schemeClr>
          </a:solidFill>
        </p:spPr>
        <p:txBody>
          <a:bodyPr lIns="91440" tIns="45720" rIns="45720" bIns="45720" anchor="ctr" anchorCtr="0">
            <a:noAutofit/>
          </a:bodyPr>
          <a:lstStyle>
            <a:lvl1pPr>
              <a:lnSpc>
                <a:spcPct val="100000"/>
              </a:lnSpc>
              <a:spcBef>
                <a:spcPts val="0"/>
              </a:spcBef>
              <a:spcAft>
                <a:spcPts val="0"/>
              </a:spcAft>
              <a:defRPr sz="14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Click to add content</a:t>
            </a:r>
          </a:p>
        </p:txBody>
      </p:sp>
      <p:sp>
        <p:nvSpPr>
          <p:cNvPr id="67" name="Text Placeholder 22"/>
          <p:cNvSpPr>
            <a:spLocks noGrp="1"/>
          </p:cNvSpPr>
          <p:nvPr>
            <p:ph type="body" sz="quarter" idx="56" hasCustomPrompt="1"/>
          </p:nvPr>
        </p:nvSpPr>
        <p:spPr>
          <a:xfrm>
            <a:off x="4741864" y="5098820"/>
            <a:ext cx="698155" cy="778105"/>
          </a:xfrm>
          <a:solidFill>
            <a:schemeClr val="accent1"/>
          </a:solidFill>
        </p:spPr>
        <p:txBody>
          <a:bodyPr lIns="45720" tIns="45720" rIns="45720" bIns="45720" anchor="ctr" anchorCtr="0">
            <a:noAutofit/>
          </a:bodyPr>
          <a:lstStyle>
            <a:lvl1pPr algn="ctr">
              <a:lnSpc>
                <a:spcPct val="100000"/>
              </a:lnSpc>
              <a:spcBef>
                <a:spcPts val="0"/>
              </a:spcBef>
              <a:spcAft>
                <a:spcPts val="0"/>
              </a:spcAft>
              <a:defRPr sz="1400" b="1">
                <a:solidFill>
                  <a:schemeClr val="bg1"/>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10</a:t>
            </a:r>
          </a:p>
        </p:txBody>
      </p:sp>
      <p:sp>
        <p:nvSpPr>
          <p:cNvPr id="68" name="Text Placeholder 22"/>
          <p:cNvSpPr>
            <a:spLocks noGrp="1"/>
          </p:cNvSpPr>
          <p:nvPr>
            <p:ph type="body" sz="quarter" idx="57" hasCustomPrompt="1"/>
          </p:nvPr>
        </p:nvSpPr>
        <p:spPr>
          <a:xfrm>
            <a:off x="8255610" y="5098820"/>
            <a:ext cx="532790" cy="778105"/>
          </a:xfrm>
          <a:noFill/>
        </p:spPr>
        <p:txBody>
          <a:bodyPr lIns="45720" tIns="45720" rIns="45720" bIns="45720" anchor="ctr" anchorCtr="0">
            <a:noAutofit/>
          </a:bodyPr>
          <a:lstStyle>
            <a:lvl1pPr algn="ctr">
              <a:lnSpc>
                <a:spcPct val="100000"/>
              </a:lnSpc>
              <a:spcBef>
                <a:spcPts val="0"/>
              </a:spcBef>
              <a:spcAft>
                <a:spcPts val="0"/>
              </a:spcAft>
              <a:defRPr sz="1400" b="1" baseline="0">
                <a:solidFill>
                  <a:srgbClr val="5A5A5A"/>
                </a:solidFill>
              </a:defRPr>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200"/>
            </a:lvl4pPr>
            <a:lvl5pPr>
              <a:lnSpc>
                <a:spcPct val="100000"/>
              </a:lnSpc>
              <a:spcBef>
                <a:spcPts val="0"/>
              </a:spcBef>
              <a:spcAft>
                <a:spcPts val="0"/>
              </a:spcAft>
              <a:defRPr/>
            </a:lvl5pPr>
          </a:lstStyle>
          <a:p>
            <a:pPr lvl="0"/>
            <a:r>
              <a:rPr lang="en-US" dirty="0"/>
              <a:t>#</a:t>
            </a:r>
          </a:p>
        </p:txBody>
      </p:sp>
    </p:spTree>
    <p:extLst>
      <p:ext uri="{BB962C8B-B14F-4D97-AF65-F5344CB8AC3E}">
        <p14:creationId xmlns:p14="http://schemas.microsoft.com/office/powerpoint/2010/main" val="1546897167"/>
      </p:ext>
    </p:extLst>
  </p:cSld>
  <p:clrMapOvr>
    <a:masterClrMapping/>
  </p:clrMapOvr>
  <p:extLst mod="1">
    <p:ext uri="{DCECCB84-F9BA-43D5-87BE-67443E8EF086}">
      <p15:sldGuideLst xmlns:p15="http://schemas.microsoft.com/office/powerpoint/2012/main">
        <p15:guide id="1" orient="horz" pos="3702">
          <p15:clr>
            <a:srgbClr val="FBAE40"/>
          </p15:clr>
        </p15:guide>
        <p15:guide id="2" pos="215">
          <p15:clr>
            <a:srgbClr val="FBAE40"/>
          </p15:clr>
        </p15:guide>
        <p15:guide id="3" orient="horz" pos="927">
          <p15:clr>
            <a:srgbClr val="FBAE40"/>
          </p15:clr>
        </p15:guide>
        <p15:guide id="4" pos="2765">
          <p15:clr>
            <a:srgbClr val="FBAE40"/>
          </p15:clr>
        </p15:guide>
        <p15:guide id="5" pos="2985">
          <p15:clr>
            <a:srgbClr val="FBAE40"/>
          </p15:clr>
        </p15:guide>
        <p15:guide id="6" pos="55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D075B93-D109-AA40-90DC-047F609B1C05}" type="slidenum">
              <a:rPr lang="en-US" smtClean="0"/>
              <a:pPr/>
              <a:t>‹#›</a:t>
            </a:fld>
            <a:endParaRPr lang="en-US" dirty="0"/>
          </a:p>
        </p:txBody>
      </p:sp>
    </p:spTree>
    <p:extLst>
      <p:ext uri="{BB962C8B-B14F-4D97-AF65-F5344CB8AC3E}">
        <p14:creationId xmlns:p14="http://schemas.microsoft.com/office/powerpoint/2010/main" val="408661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371780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1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49592" y="200074"/>
            <a:ext cx="6492240" cy="402336"/>
          </a:xfrm>
          <a:prstGeom prst="rect">
            <a:avLst/>
          </a:prstGeom>
        </p:spPr>
        <p:txBody>
          <a:bodyPr anchor="ctr"/>
          <a:lstStyle>
            <a:lvl1pPr>
              <a:defRPr sz="1800"/>
            </a:lvl1pPr>
          </a:lstStyle>
          <a:p>
            <a:r>
              <a:rPr lang="en-US" dirty="0"/>
              <a:t>Title</a:t>
            </a:r>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cxnSp>
        <p:nvCxnSpPr>
          <p:cNvPr id="20" name="Straight Connector 19"/>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5" name="Content Placeholder 4"/>
          <p:cNvSpPr>
            <a:spLocks noGrp="1"/>
          </p:cNvSpPr>
          <p:nvPr>
            <p:ph sz="quarter" idx="12"/>
          </p:nvPr>
        </p:nvSpPr>
        <p:spPr>
          <a:xfrm>
            <a:off x="352425" y="1480820"/>
            <a:ext cx="8439150" cy="4381500"/>
          </a:xfrm>
        </p:spPr>
        <p:txBody>
          <a:bodyPr/>
          <a:lstStyle>
            <a:lvl2pPr>
              <a:defRPr/>
            </a:lvl2pPr>
            <a:lvl3pPr>
              <a:defRPr sz="1400"/>
            </a:lvl3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solidFill>
                  <a:schemeClr val="tx2"/>
                </a:solidFill>
              </a:rPr>
              <a:t>Fifth level text is formatted in red Arial Italic 14 pt.</a:t>
            </a:r>
          </a:p>
        </p:txBody>
      </p:sp>
    </p:spTree>
    <p:extLst>
      <p:ext uri="{BB962C8B-B14F-4D97-AF65-F5344CB8AC3E}">
        <p14:creationId xmlns:p14="http://schemas.microsoft.com/office/powerpoint/2010/main" val="26994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16357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49593" y="200073"/>
            <a:ext cx="6492240" cy="402336"/>
          </a:xfrm>
          <a:prstGeom prst="rect">
            <a:avLst/>
          </a:prstGeom>
        </p:spPr>
        <p:txBody>
          <a:bodyPr anchor="ctr"/>
          <a:lstStyle>
            <a:lvl1pPr>
              <a:defRPr sz="1800"/>
            </a:lvl1pPr>
          </a:lstStyle>
          <a:p>
            <a:r>
              <a:rPr lang="en-US" dirty="0"/>
              <a:t>Title</a:t>
            </a:r>
          </a:p>
        </p:txBody>
      </p:sp>
      <p:sp>
        <p:nvSpPr>
          <p:cNvPr id="8" name="Slide Number Placeholder 7"/>
          <p:cNvSpPr>
            <a:spLocks noGrp="1"/>
          </p:cNvSpPr>
          <p:nvPr>
            <p:ph type="sldNum" sz="quarter" idx="11"/>
          </p:nvPr>
        </p:nvSpPr>
        <p:spPr/>
        <p:txBody>
          <a:bodyPr/>
          <a:lstStyle>
            <a:lvl1pPr>
              <a:defRPr>
                <a:solidFill>
                  <a:srgbClr val="5A5A5A"/>
                </a:solidFill>
              </a:defRPr>
            </a:lvl1pPr>
          </a:lstStyle>
          <a:p>
            <a:fld id="{8D075B93-D109-AA40-90DC-047F609B1C05}" type="slidenum">
              <a:rPr lang="en-US" smtClean="0"/>
              <a:pPr/>
              <a:t>‹#›</a:t>
            </a:fld>
            <a:endParaRPr lang="en-US" dirty="0"/>
          </a:p>
        </p:txBody>
      </p:sp>
      <p:cxnSp>
        <p:nvCxnSpPr>
          <p:cNvPr id="10" name="Straight Connector 9"/>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4" name="Content Placeholder 3"/>
          <p:cNvSpPr>
            <a:spLocks noGrp="1"/>
          </p:cNvSpPr>
          <p:nvPr>
            <p:ph sz="quarter" idx="17"/>
          </p:nvPr>
        </p:nvSpPr>
        <p:spPr>
          <a:xfrm>
            <a:off x="349592" y="1480182"/>
            <a:ext cx="4046538"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a:lvl1pPr>
            <a:lvl2pPr marL="0" marR="0" indent="0" algn="l" defTabSz="457200" rtl="0" eaLnBrk="1" fontAlgn="auto" latinLnBrk="0" hangingPunct="1">
              <a:lnSpc>
                <a:spcPct val="100000"/>
              </a:lnSpc>
              <a:spcBef>
                <a:spcPts val="600"/>
              </a:spcBef>
              <a:spcAft>
                <a:spcPts val="600"/>
              </a:spcAft>
              <a:buClrTx/>
              <a:buSzTx/>
              <a:buFont typeface="Arial"/>
              <a:buNone/>
              <a:tabLst/>
              <a:defRPr/>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
        <p:nvSpPr>
          <p:cNvPr id="6" name="Content Placeholder 5"/>
          <p:cNvSpPr>
            <a:spLocks noGrp="1"/>
          </p:cNvSpPr>
          <p:nvPr>
            <p:ph sz="quarter" idx="18"/>
          </p:nvPr>
        </p:nvSpPr>
        <p:spPr>
          <a:xfrm>
            <a:off x="4741862" y="1480182"/>
            <a:ext cx="4046538"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a:lvl1pPr>
            <a:lvl2pPr marL="0" marR="0" indent="0" algn="l" defTabSz="457200" rtl="0" eaLnBrk="1" fontAlgn="auto" latinLnBrk="0" hangingPunct="1">
              <a:lnSpc>
                <a:spcPct val="100000"/>
              </a:lnSpc>
              <a:spcBef>
                <a:spcPts val="600"/>
              </a:spcBef>
              <a:spcAft>
                <a:spcPts val="600"/>
              </a:spcAft>
              <a:buClrTx/>
              <a:buSzTx/>
              <a:buFont typeface="Arial"/>
              <a:buNone/>
              <a:tabLst/>
              <a:defRPr/>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Tree>
    <p:extLst>
      <p:ext uri="{BB962C8B-B14F-4D97-AF65-F5344CB8AC3E}">
        <p14:creationId xmlns:p14="http://schemas.microsoft.com/office/powerpoint/2010/main" val="42327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86289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814"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49594" y="200074"/>
            <a:ext cx="6492240" cy="402336"/>
          </a:xfrm>
        </p:spPr>
        <p:txBody>
          <a:bodyPr/>
          <a:lstStyle/>
          <a:p>
            <a:r>
              <a:rPr lang="en-US" dirty="0"/>
              <a:t>Title</a:t>
            </a:r>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cxnSp>
        <p:nvCxnSpPr>
          <p:cNvPr id="11" name="Straight Connector 10"/>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userDrawn="1"/>
        </p:nvPicPr>
        <p:blipFill rotWithShape="1">
          <a:blip r:embed="rId6"/>
          <a:srcRect b="32275"/>
          <a:stretch/>
        </p:blipFill>
        <p:spPr>
          <a:xfrm>
            <a:off x="7011383" y="200074"/>
            <a:ext cx="1828800" cy="397507"/>
          </a:xfrm>
          <a:prstGeom prst="rect">
            <a:avLst/>
          </a:prstGeom>
        </p:spPr>
      </p:pic>
      <p:sp>
        <p:nvSpPr>
          <p:cNvPr id="6" name="Text Placeholder 5"/>
          <p:cNvSpPr>
            <a:spLocks noGrp="1"/>
          </p:cNvSpPr>
          <p:nvPr>
            <p:ph type="body" sz="quarter" idx="14"/>
          </p:nvPr>
        </p:nvSpPr>
        <p:spPr>
          <a:xfrm>
            <a:off x="349595" y="1480819"/>
            <a:ext cx="1952625"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sz="1400"/>
            </a:lvl1pPr>
            <a:lvl2pPr marL="0" marR="0" indent="0" algn="l" defTabSz="457200" rtl="0" eaLnBrk="1" fontAlgn="auto" latinLnBrk="0" hangingPunct="1">
              <a:lnSpc>
                <a:spcPct val="100000"/>
              </a:lnSpc>
              <a:spcBef>
                <a:spcPts val="600"/>
              </a:spcBef>
              <a:spcAft>
                <a:spcPts val="600"/>
              </a:spcAft>
              <a:buClrTx/>
              <a:buSzTx/>
              <a:buFont typeface="Arial"/>
              <a:buNone/>
              <a:tabLst/>
              <a:defRPr sz="1400"/>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400"/>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200"/>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200"/>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sz="1400"/>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
        <p:nvSpPr>
          <p:cNvPr id="9" name="Content Placeholder 8"/>
          <p:cNvSpPr>
            <a:spLocks noGrp="1"/>
          </p:cNvSpPr>
          <p:nvPr>
            <p:ph sz="quarter" idx="15"/>
          </p:nvPr>
        </p:nvSpPr>
        <p:spPr>
          <a:xfrm>
            <a:off x="2543174" y="1480819"/>
            <a:ext cx="6245225" cy="4384675"/>
          </a:xfrm>
        </p:spPr>
        <p:txBody>
          <a:bodyPr/>
          <a:lstStyle>
            <a:lvl1pPr marL="0" marR="0" indent="0" algn="l" defTabSz="457200" rtl="0" eaLnBrk="1" fontAlgn="auto" latinLnBrk="0" hangingPunct="1">
              <a:lnSpc>
                <a:spcPct val="100000"/>
              </a:lnSpc>
              <a:spcBef>
                <a:spcPts val="600"/>
              </a:spcBef>
              <a:spcAft>
                <a:spcPts val="600"/>
              </a:spcAft>
              <a:buClrTx/>
              <a:buSzTx/>
              <a:buFontTx/>
              <a:buNone/>
              <a:tabLst/>
              <a:defRPr sz="1200"/>
            </a:lvl1pPr>
            <a:lvl2pPr marL="0" marR="0" indent="0" algn="l" defTabSz="457200" rtl="0" eaLnBrk="1" fontAlgn="auto" latinLnBrk="0" hangingPunct="1">
              <a:lnSpc>
                <a:spcPct val="100000"/>
              </a:lnSpc>
              <a:spcBef>
                <a:spcPts val="600"/>
              </a:spcBef>
              <a:spcAft>
                <a:spcPts val="600"/>
              </a:spcAft>
              <a:buClrTx/>
              <a:buSzTx/>
              <a:buFont typeface="Arial"/>
              <a:buNone/>
              <a:tabLst/>
              <a:defRPr sz="1000"/>
            </a:lvl2pPr>
            <a:lvl3pPr marL="18288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000"/>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000"/>
            </a:lvl4pPr>
            <a:lvl5pPr marL="54864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sz="1200"/>
            </a:lvl5pPr>
            <a:lvl6pPr marL="0" marR="0" indent="0" algn="l" defTabSz="-396875" rtl="0" eaLnBrk="1" fontAlgn="auto" latinLnBrk="0" hangingPunct="1">
              <a:lnSpc>
                <a:spcPct val="100000"/>
              </a:lnSpc>
              <a:spcBef>
                <a:spcPts val="600"/>
              </a:spcBef>
              <a:spcAft>
                <a:spcPts val="600"/>
              </a:spcAft>
              <a:buClr>
                <a:srgbClr val="000000"/>
              </a:buClr>
              <a:buSzTx/>
              <a:buFontTx/>
              <a:buNone/>
              <a:tabLst/>
              <a:defRPr sz="1200"/>
            </a:lvl6p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5A5A5A"/>
                </a:solidFill>
                <a:effectLst/>
                <a:uLnTx/>
                <a:uFillTx/>
                <a:latin typeface="+mj-lt"/>
                <a:ea typeface="+mn-ea"/>
                <a:cs typeface="+mn-cs"/>
              </a:rPr>
              <a:t>Click to edit Master text styles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400" b="0" i="0" u="none" strike="noStrike" kern="1200" cap="none" spc="0" normalizeH="0" baseline="0" noProof="0" dirty="0">
                <a:ln>
                  <a:noFill/>
                </a:ln>
                <a:solidFill>
                  <a:srgbClr val="5A5A5A"/>
                </a:solidFill>
                <a:effectLst/>
                <a:uLnTx/>
                <a:uFillTx/>
                <a:latin typeface="+mn-lt"/>
                <a:ea typeface="+mn-ea"/>
                <a:cs typeface="+mn-cs"/>
              </a:rPr>
              <a:t>Second level</a:t>
            </a:r>
          </a:p>
          <a:p>
            <a:pPr marL="182880" marR="0" lvl="2"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Second level</a:t>
            </a:r>
          </a:p>
          <a:p>
            <a:pPr marL="365760" marR="0" lvl="3"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Third level</a:t>
            </a:r>
          </a:p>
          <a:p>
            <a:pPr marL="548640" marR="0" lvl="4"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mn-lt"/>
                <a:ea typeface="+mn-ea"/>
                <a:cs typeface="+mn-cs"/>
              </a:rPr>
              <a:t>Fifth level</a:t>
            </a:r>
          </a:p>
          <a:p>
            <a:pPr marL="0" marR="0" lvl="5" indent="0" algn="l" defTabSz="-396875" rtl="0" eaLnBrk="1" fontAlgn="auto" latinLnBrk="0" hangingPunct="1">
              <a:lnSpc>
                <a:spcPct val="100000"/>
              </a:lnSpc>
              <a:spcBef>
                <a:spcPts val="600"/>
              </a:spcBef>
              <a:spcAft>
                <a:spcPts val="600"/>
              </a:spcAft>
              <a:buClr>
                <a:srgbClr val="000000"/>
              </a:buClr>
              <a:buSzTx/>
              <a:buFontTx/>
              <a:buNone/>
              <a:tabLst/>
              <a:defRPr/>
            </a:pPr>
            <a:r>
              <a:rPr kumimoji="0" lang="en-US" sz="1400" b="0" i="1" u="none" strike="noStrike" kern="1200" cap="none" spc="0" normalizeH="0" baseline="0" noProof="0" dirty="0">
                <a:ln>
                  <a:noFill/>
                </a:ln>
                <a:solidFill>
                  <a:srgbClr val="E60000"/>
                </a:solidFill>
                <a:effectLst/>
                <a:uLnTx/>
                <a:uFillTx/>
                <a:latin typeface="+mn-lt"/>
                <a:ea typeface="+mn-ea"/>
                <a:cs typeface="+mn-cs"/>
              </a:rPr>
              <a:t>Fifth level text is formatted in red Arial Italic 14 pt.</a:t>
            </a:r>
          </a:p>
        </p:txBody>
      </p:sp>
    </p:spTree>
    <p:extLst>
      <p:ext uri="{BB962C8B-B14F-4D97-AF65-F5344CB8AC3E}">
        <p14:creationId xmlns:p14="http://schemas.microsoft.com/office/powerpoint/2010/main" val="95958201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889988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61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49593" y="200074"/>
            <a:ext cx="6492240" cy="402336"/>
          </a:xfrm>
          <a:prstGeom prst="rect">
            <a:avLst/>
          </a:prstGeom>
        </p:spPr>
        <p:txBody>
          <a:bodyPr anchor="ctr"/>
          <a:lstStyle>
            <a:lvl1pPr>
              <a:defRPr sz="1800"/>
            </a:lvl1pPr>
          </a:lstStyle>
          <a:p>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8D075B93-D109-AA40-90DC-047F609B1C05}" type="slidenum">
              <a:rPr lang="en-US" smtClean="0"/>
              <a:pPr/>
              <a:t>‹#›</a:t>
            </a:fld>
            <a:endParaRPr lang="en-US" dirty="0"/>
          </a:p>
        </p:txBody>
      </p:sp>
      <p:graphicFrame>
        <p:nvGraphicFramePr>
          <p:cNvPr id="9" name="Object 8" hidden="1"/>
          <p:cNvGraphicFramePr>
            <a:graphicFrameLocks noChangeAspect="1"/>
          </p:cNvGraphicFramePr>
          <p:nvPr>
            <p:custDataLst>
              <p:tags r:id="rId3"/>
            </p:custDataLst>
            <p:extLst>
              <p:ext uri="{D42A27DB-BD31-4B8C-83A1-F6EECF244321}">
                <p14:modId xmlns:p14="http://schemas.microsoft.com/office/powerpoint/2010/main" val="2785941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61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12" name="Object 11" hidden="1"/>
          <p:cNvGraphicFramePr>
            <a:graphicFrameLocks noChangeAspect="1"/>
          </p:cNvGraphicFramePr>
          <p:nvPr>
            <p:custDataLst>
              <p:tags r:id="rId4"/>
            </p:custDataLst>
            <p:extLst>
              <p:ext uri="{D42A27DB-BD31-4B8C-83A1-F6EECF244321}">
                <p14:modId xmlns:p14="http://schemas.microsoft.com/office/powerpoint/2010/main" val="1336348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61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17" name="Object 16" hidden="1"/>
          <p:cNvGraphicFramePr>
            <a:graphicFrameLocks noChangeAspect="1"/>
          </p:cNvGraphicFramePr>
          <p:nvPr>
            <p:custDataLst>
              <p:tags r:id="rId5"/>
            </p:custDataLst>
            <p:extLst>
              <p:ext uri="{D42A27DB-BD31-4B8C-83A1-F6EECF244321}">
                <p14:modId xmlns:p14="http://schemas.microsoft.com/office/powerpoint/2010/main" val="3230353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61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20" name="Object 19" hidden="1"/>
          <p:cNvGraphicFramePr>
            <a:graphicFrameLocks noChangeAspect="1"/>
          </p:cNvGraphicFramePr>
          <p:nvPr userDrawn="1">
            <p:custDataLst>
              <p:tags r:id="rId6"/>
            </p:custDataLst>
            <p:extLst>
              <p:ext uri="{D42A27DB-BD31-4B8C-83A1-F6EECF244321}">
                <p14:modId xmlns:p14="http://schemas.microsoft.com/office/powerpoint/2010/main" val="1612601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62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cxnSp>
        <p:nvCxnSpPr>
          <p:cNvPr id="14" name="Straight Connector 13"/>
          <p:cNvCxnSpPr/>
          <p:nvPr userDrawn="1"/>
        </p:nvCxnSpPr>
        <p:spPr>
          <a:xfrm flipV="1">
            <a:off x="349593" y="783590"/>
            <a:ext cx="8438807"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userDrawn="1"/>
        </p:nvPicPr>
        <p:blipFill rotWithShape="1">
          <a:blip r:embed="rId14"/>
          <a:srcRect b="32275"/>
          <a:stretch/>
        </p:blipFill>
        <p:spPr>
          <a:xfrm>
            <a:off x="7011383" y="200074"/>
            <a:ext cx="1828800" cy="397507"/>
          </a:xfrm>
          <a:prstGeom prst="rect">
            <a:avLst/>
          </a:prstGeom>
        </p:spPr>
      </p:pic>
    </p:spTree>
    <p:extLst>
      <p:ext uri="{BB962C8B-B14F-4D97-AF65-F5344CB8AC3E}">
        <p14:creationId xmlns:p14="http://schemas.microsoft.com/office/powerpoint/2010/main" val="15803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8D075B93-D109-AA40-90DC-047F609B1C05}" type="slidenum">
              <a:rPr lang="en-US" smtClean="0"/>
              <a:pPr/>
              <a:t>‹#›</a:t>
            </a:fld>
            <a:endParaRPr lang="en-US" dirty="0"/>
          </a:p>
        </p:txBody>
      </p:sp>
    </p:spTree>
    <p:extLst>
      <p:ext uri="{BB962C8B-B14F-4D97-AF65-F5344CB8AC3E}">
        <p14:creationId xmlns:p14="http://schemas.microsoft.com/office/powerpoint/2010/main" val="39015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1"/>
            </p:custDataLst>
            <p:extLst>
              <p:ext uri="{D42A27DB-BD31-4B8C-83A1-F6EECF244321}">
                <p14:modId xmlns:p14="http://schemas.microsoft.com/office/powerpoint/2010/main" val="2897632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571"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6" name="Title Placeholder 1"/>
          <p:cNvSpPr>
            <a:spLocks noGrp="1"/>
          </p:cNvSpPr>
          <p:nvPr>
            <p:ph type="title"/>
          </p:nvPr>
        </p:nvSpPr>
        <p:spPr bwMode="gray">
          <a:xfrm>
            <a:off x="349593" y="200073"/>
            <a:ext cx="8438807" cy="402336"/>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gray">
          <a:xfrm>
            <a:off x="8505826" y="6286852"/>
            <a:ext cx="182562" cy="180272"/>
          </a:xfrm>
          <a:prstGeom prst="rect">
            <a:avLst/>
          </a:prstGeom>
        </p:spPr>
        <p:txBody>
          <a:bodyPr vert="horz" wrap="none" lIns="0" tIns="0" rIns="0" bIns="0" rtlCol="0" anchor="t" anchorCtr="0"/>
          <a:lstStyle>
            <a:lvl1pPr algn="r">
              <a:defRPr sz="800" b="0">
                <a:solidFill>
                  <a:schemeClr val="tx1"/>
                </a:solidFill>
              </a:defRPr>
            </a:lvl1pPr>
          </a:lstStyle>
          <a:p>
            <a:fld id="{8D075B93-D109-AA40-90DC-047F609B1C05}" type="slidenum">
              <a:rPr lang="en-US" smtClean="0"/>
              <a:pPr/>
              <a:t>‹#›</a:t>
            </a:fld>
            <a:endParaRPr lang="en-US" dirty="0"/>
          </a:p>
        </p:txBody>
      </p:sp>
      <p:sp>
        <p:nvSpPr>
          <p:cNvPr id="3" name="Text Placeholder 2"/>
          <p:cNvSpPr>
            <a:spLocks noGrp="1"/>
          </p:cNvSpPr>
          <p:nvPr>
            <p:ph type="body" idx="1"/>
          </p:nvPr>
        </p:nvSpPr>
        <p:spPr bwMode="gray">
          <a:xfrm>
            <a:off x="349593" y="1386114"/>
            <a:ext cx="8438807" cy="464672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Second level</a:t>
            </a:r>
          </a:p>
          <a:p>
            <a:pPr lvl="3"/>
            <a:r>
              <a:rPr lang="en-US" dirty="0"/>
              <a:t>Third level</a:t>
            </a:r>
          </a:p>
          <a:p>
            <a:pPr lvl="4"/>
            <a:r>
              <a:rPr lang="en-US" dirty="0"/>
              <a:t>Fifth level</a:t>
            </a:r>
          </a:p>
          <a:p>
            <a:pPr lvl="5"/>
            <a:r>
              <a:rPr lang="en-US" dirty="0"/>
              <a:t>Fifth level text is formatted in red Arial Italic 14 pt.</a:t>
            </a:r>
          </a:p>
        </p:txBody>
      </p:sp>
    </p:spTree>
    <p:extLst>
      <p:ext uri="{BB962C8B-B14F-4D97-AF65-F5344CB8AC3E}">
        <p14:creationId xmlns:p14="http://schemas.microsoft.com/office/powerpoint/2010/main" val="2689777890"/>
      </p:ext>
    </p:extLst>
  </p:cSld>
  <p:clrMap bg1="lt1" tx1="dk1" bg2="lt2" tx2="dk2" accent1="accent1" accent2="accent2" accent3="accent3" accent4="accent4" accent5="accent5" accent6="accent6" hlink="hlink" folHlink="folHlink"/>
  <p:sldLayoutIdLst>
    <p:sldLayoutId id="2147483782" r:id="rId1"/>
    <p:sldLayoutId id="2147483774" r:id="rId2"/>
    <p:sldLayoutId id="2147483789" r:id="rId3"/>
    <p:sldLayoutId id="2147483787" r:id="rId4"/>
    <p:sldLayoutId id="2147483775" r:id="rId5"/>
    <p:sldLayoutId id="2147483762" r:id="rId6"/>
    <p:sldLayoutId id="2147483776" r:id="rId7"/>
    <p:sldLayoutId id="2147483763" r:id="rId8"/>
    <p:sldLayoutId id="2147483764" r:id="rId9"/>
    <p:sldLayoutId id="2147483785" r:id="rId10"/>
    <p:sldLayoutId id="2147483766" r:id="rId11"/>
    <p:sldLayoutId id="2147483768" r:id="rId12"/>
    <p:sldLayoutId id="2147483786" r:id="rId13"/>
    <p:sldLayoutId id="2147483769" r:id="rId14"/>
    <p:sldLayoutId id="2147483772" r:id="rId15"/>
    <p:sldLayoutId id="2147483771" r:id="rId16"/>
    <p:sldLayoutId id="2147483790" r:id="rId17"/>
    <p:sldLayoutId id="2147483791" r:id="rId18"/>
  </p:sldLayoutIdLst>
  <p:hf hdr="0" dt="0"/>
  <p:txStyles>
    <p:titleStyle>
      <a:lvl1pPr algn="l" defTabSz="457200" rtl="0" eaLnBrk="1" latinLnBrk="0" hangingPunct="1">
        <a:lnSpc>
          <a:spcPts val="2400"/>
        </a:lnSpc>
        <a:spcBef>
          <a:spcPct val="0"/>
        </a:spcBef>
        <a:buNone/>
        <a:defRPr sz="1800" b="0" kern="1200" baseline="0">
          <a:solidFill>
            <a:schemeClr val="accent2"/>
          </a:solidFill>
          <a:latin typeface="+mj-lt"/>
          <a:ea typeface="+mj-ea"/>
          <a:cs typeface="+mj-cs"/>
        </a:defRPr>
      </a:lvl1pPr>
    </p:titleStyle>
    <p:bodyStyle>
      <a:lvl1pPr marL="0" indent="0" algn="l" defTabSz="457200" rtl="0" eaLnBrk="1" latinLnBrk="0" hangingPunct="1">
        <a:lnSpc>
          <a:spcPct val="100000"/>
        </a:lnSpc>
        <a:spcBef>
          <a:spcPts val="600"/>
        </a:spcBef>
        <a:spcAft>
          <a:spcPts val="600"/>
        </a:spcAft>
        <a:buFontTx/>
        <a:buNone/>
        <a:defRPr sz="1400" b="1" kern="1200" baseline="0">
          <a:solidFill>
            <a:srgbClr val="5A5A5A"/>
          </a:solidFill>
          <a:latin typeface="+mj-lt"/>
          <a:ea typeface="+mn-ea"/>
          <a:cs typeface="+mn-cs"/>
        </a:defRPr>
      </a:lvl1pPr>
      <a:lvl2pPr marL="0" indent="0" algn="l" defTabSz="457200" rtl="0" eaLnBrk="1" latinLnBrk="0" hangingPunct="1">
        <a:lnSpc>
          <a:spcPct val="100000"/>
        </a:lnSpc>
        <a:spcBef>
          <a:spcPts val="600"/>
        </a:spcBef>
        <a:spcAft>
          <a:spcPts val="600"/>
        </a:spcAft>
        <a:buClrTx/>
        <a:buFont typeface="Arial"/>
        <a:buNone/>
        <a:defRPr sz="1400" kern="1200">
          <a:solidFill>
            <a:srgbClr val="5A5A5A"/>
          </a:solidFill>
          <a:latin typeface="+mn-lt"/>
          <a:ea typeface="+mn-ea"/>
          <a:cs typeface="+mn-cs"/>
        </a:defRPr>
      </a:lvl2pPr>
      <a:lvl3pPr marL="182880" indent="-182880" algn="l" defTabSz="457200" rtl="0" eaLnBrk="1" latinLnBrk="0" hangingPunct="1">
        <a:lnSpc>
          <a:spcPct val="100000"/>
        </a:lnSpc>
        <a:spcBef>
          <a:spcPts val="600"/>
        </a:spcBef>
        <a:spcAft>
          <a:spcPts val="600"/>
        </a:spcAft>
        <a:buClrTx/>
        <a:buFont typeface="Arial" panose="020B0604020202020204" pitchFamily="34" charset="0"/>
        <a:buChar char="•"/>
        <a:defRPr sz="1200" kern="1200">
          <a:solidFill>
            <a:srgbClr val="5A5A5A"/>
          </a:solidFill>
          <a:latin typeface="+mn-lt"/>
          <a:ea typeface="+mn-ea"/>
          <a:cs typeface="+mn-cs"/>
        </a:defRPr>
      </a:lvl3pPr>
      <a:lvl4pPr marL="365760" marR="0" indent="-18288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lang="en-US" sz="1200" kern="1200" dirty="0" smtClean="0">
          <a:solidFill>
            <a:srgbClr val="5A5A5A"/>
          </a:solidFill>
          <a:latin typeface="+mn-lt"/>
          <a:ea typeface="+mn-ea"/>
          <a:cs typeface="+mn-cs"/>
        </a:defRPr>
      </a:lvl4pPr>
      <a:lvl5pPr marL="548640" indent="-182880" algn="l" defTabSz="457200" rtl="0" eaLnBrk="1" latinLnBrk="0" hangingPunct="1">
        <a:lnSpc>
          <a:spcPct val="100000"/>
        </a:lnSpc>
        <a:spcBef>
          <a:spcPts val="600"/>
        </a:spcBef>
        <a:spcAft>
          <a:spcPts val="600"/>
        </a:spcAft>
        <a:buFont typeface="Arial" panose="020B0604020202020204" pitchFamily="34" charset="0"/>
        <a:buChar char="-"/>
        <a:defRPr lang="en-US" sz="1200" b="0" i="0" kern="1200" dirty="0" smtClean="0">
          <a:solidFill>
            <a:schemeClr val="accent1"/>
          </a:solidFill>
          <a:latin typeface="+mn-lt"/>
          <a:ea typeface="+mn-ea"/>
          <a:cs typeface="+mn-cs"/>
        </a:defRPr>
      </a:lvl5pPr>
      <a:lvl6pPr marL="0" indent="0" algn="l" defTabSz="-396875" rtl="0" eaLnBrk="1" latinLnBrk="0" hangingPunct="1">
        <a:lnSpc>
          <a:spcPct val="100000"/>
        </a:lnSpc>
        <a:spcBef>
          <a:spcPts val="600"/>
        </a:spcBef>
        <a:spcAft>
          <a:spcPts val="600"/>
        </a:spcAft>
        <a:buClr>
          <a:schemeClr val="tx1"/>
        </a:buClr>
        <a:buFontTx/>
        <a:buNone/>
        <a:defRPr sz="1400" b="0" i="1" kern="1200">
          <a:solidFill>
            <a:schemeClr val="tx2"/>
          </a:solidFill>
          <a:latin typeface="+mn-lt"/>
          <a:ea typeface="+mn-ea"/>
          <a:cs typeface="+mn-cs"/>
        </a:defRPr>
      </a:lvl6pPr>
      <a:lvl7pPr marL="0" indent="0" algn="l" defTabSz="457200" rtl="0" eaLnBrk="1" latinLnBrk="0" hangingPunct="1">
        <a:lnSpc>
          <a:spcPts val="14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 indent="-18288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pPr>
              <a:lnSpc>
                <a:spcPct val="100000"/>
              </a:lnSpc>
            </a:pPr>
            <a:r>
              <a:rPr lang="en-US" sz="2400" dirty="0" smtClean="0"/>
              <a:t>Student Run Branch at Laney College in partnership with Peralta Community College District </a:t>
            </a:r>
            <a:endParaRPr lang="en-US" sz="2400" dirty="0"/>
          </a:p>
        </p:txBody>
      </p:sp>
      <p:sp>
        <p:nvSpPr>
          <p:cNvPr id="21" name="Text Placeholder 20"/>
          <p:cNvSpPr>
            <a:spLocks noGrp="1"/>
          </p:cNvSpPr>
          <p:nvPr>
            <p:ph type="body" sz="quarter" idx="14"/>
          </p:nvPr>
        </p:nvSpPr>
        <p:spPr/>
        <p:txBody>
          <a:bodyPr/>
          <a:lstStyle/>
          <a:p>
            <a:r>
              <a:rPr lang="en-US" dirty="0"/>
              <a:t>©2018 MUFG Union Bank, </a:t>
            </a:r>
            <a:r>
              <a:rPr lang="en-US" dirty="0" smtClean="0"/>
              <a:t>N.A. </a:t>
            </a:r>
            <a:r>
              <a:rPr lang="en-US" dirty="0"/>
              <a:t>Member FDIC. All rights reserved.</a:t>
            </a:r>
            <a:br>
              <a:rPr lang="en-US" dirty="0"/>
            </a:br>
            <a:r>
              <a:rPr lang="en-US" dirty="0"/>
              <a:t>Union Bank is a registered trademark and brand name of MUFG Union Bank, N.A.</a:t>
            </a:r>
          </a:p>
        </p:txBody>
      </p:sp>
      <p:sp>
        <p:nvSpPr>
          <p:cNvPr id="20" name="Text Placeholder 19"/>
          <p:cNvSpPr>
            <a:spLocks noGrp="1"/>
          </p:cNvSpPr>
          <p:nvPr>
            <p:ph type="body" sz="quarter" idx="13"/>
          </p:nvPr>
        </p:nvSpPr>
        <p:spPr/>
        <p:txBody>
          <a:bodyPr/>
          <a:lstStyle/>
          <a:p>
            <a:r>
              <a:rPr lang="en-US" dirty="0" smtClean="0"/>
              <a:t>March 20, 2019</a:t>
            </a:r>
            <a:endParaRPr lang="en-US" dirty="0"/>
          </a:p>
        </p:txBody>
      </p:sp>
    </p:spTree>
    <p:extLst>
      <p:ext uri="{BB962C8B-B14F-4D97-AF65-F5344CB8AC3E}">
        <p14:creationId xmlns:p14="http://schemas.microsoft.com/office/powerpoint/2010/main" val="1192514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Laney College</a:t>
            </a:r>
            <a:endParaRPr lang="en-US" dirty="0"/>
          </a:p>
        </p:txBody>
      </p:sp>
      <p:sp>
        <p:nvSpPr>
          <p:cNvPr id="6" name="Slide Number Placeholder 5"/>
          <p:cNvSpPr>
            <a:spLocks noGrp="1"/>
          </p:cNvSpPr>
          <p:nvPr>
            <p:ph type="sldNum" sz="quarter" idx="11"/>
          </p:nvPr>
        </p:nvSpPr>
        <p:spPr/>
        <p:txBody>
          <a:bodyPr/>
          <a:lstStyle/>
          <a:p>
            <a:pPr>
              <a:defRPr/>
            </a:pPr>
            <a:fld id="{4CC9DAFC-26B9-4891-A096-59D672A02148}" type="slidenum">
              <a:rPr lang="en-US" smtClean="0"/>
              <a:pPr>
                <a:defRPr/>
              </a:pPr>
              <a:t>10</a:t>
            </a:fld>
            <a:endParaRPr lang="en-US"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2785741186"/>
              </p:ext>
            </p:extLst>
          </p:nvPr>
        </p:nvGraphicFramePr>
        <p:xfrm>
          <a:off x="352424" y="1481138"/>
          <a:ext cx="8368881" cy="4023360"/>
        </p:xfrm>
        <a:graphic>
          <a:graphicData uri="http://schemas.openxmlformats.org/drawingml/2006/table">
            <a:tbl>
              <a:tblPr firstRow="1" bandRow="1">
                <a:tableStyleId>{5C22544A-7EE6-4342-B048-85BDC9FD1C3A}</a:tableStyleId>
              </a:tblPr>
              <a:tblGrid>
                <a:gridCol w="3034851">
                  <a:extLst>
                    <a:ext uri="{9D8B030D-6E8A-4147-A177-3AD203B41FA5}">
                      <a16:colId xmlns:a16="http://schemas.microsoft.com/office/drawing/2014/main" val="20000"/>
                    </a:ext>
                  </a:extLst>
                </a:gridCol>
                <a:gridCol w="5334030">
                  <a:extLst>
                    <a:ext uri="{9D8B030D-6E8A-4147-A177-3AD203B41FA5}">
                      <a16:colId xmlns:a16="http://schemas.microsoft.com/office/drawing/2014/main" val="20001"/>
                    </a:ext>
                  </a:extLst>
                </a:gridCol>
              </a:tblGrid>
              <a:tr h="370840">
                <a:tc>
                  <a:txBody>
                    <a:bodyPr/>
                    <a:lstStyle/>
                    <a:p>
                      <a:r>
                        <a:rPr lang="en-US" sz="1100" b="1" dirty="0" smtClean="0"/>
                        <a:t>Safe,</a:t>
                      </a:r>
                      <a:r>
                        <a:rPr lang="en-US" sz="1100" b="1" baseline="0" dirty="0" smtClean="0"/>
                        <a:t> Functional, and Satisfying Teaching, Learning and Working Environment</a:t>
                      </a:r>
                      <a:endParaRPr lang="en-US" sz="1100" b="1" dirty="0"/>
                    </a:p>
                  </a:txBody>
                  <a:tcPr/>
                </a:tc>
                <a:tc>
                  <a:txBody>
                    <a:bodyPr/>
                    <a:lstStyle/>
                    <a:p>
                      <a:r>
                        <a:rPr lang="en-US" sz="1100" dirty="0" smtClean="0"/>
                        <a:t>Comments</a:t>
                      </a:r>
                      <a:endParaRPr lang="en-US" sz="1100" dirty="0"/>
                    </a:p>
                  </a:txBody>
                  <a:tcPr/>
                </a:tc>
                <a:extLst>
                  <a:ext uri="{0D108BD9-81ED-4DB2-BD59-A6C34878D82A}">
                    <a16:rowId xmlns:a16="http://schemas.microsoft.com/office/drawing/2014/main" val="10000"/>
                  </a:ext>
                </a:extLst>
              </a:tr>
              <a:tr h="370840">
                <a:tc>
                  <a:txBody>
                    <a:bodyPr/>
                    <a:lstStyle/>
                    <a:p>
                      <a:r>
                        <a:rPr lang="en-US" sz="1000" dirty="0" smtClean="0"/>
                        <a:t>Compliments and enhances quality</a:t>
                      </a:r>
                      <a:r>
                        <a:rPr lang="en-US" sz="1000" baseline="0" dirty="0" smtClean="0"/>
                        <a:t> work spaces (e.g. offices, classrooms, student meeting areas)</a:t>
                      </a:r>
                      <a:endParaRPr lang="en-US" sz="1000" dirty="0"/>
                    </a:p>
                  </a:txBody>
                  <a:tcPr/>
                </a:tc>
                <a:tc>
                  <a:txBody>
                    <a:bodyPr/>
                    <a:lstStyle/>
                    <a:p>
                      <a:r>
                        <a:rPr lang="en-US" sz="1000" dirty="0" smtClean="0"/>
                        <a:t>Union Bank will cover the costs associated with the tenant improvements for the branch.</a:t>
                      </a:r>
                      <a:r>
                        <a:rPr lang="en-US" sz="1000" baseline="0" dirty="0" smtClean="0"/>
                        <a:t>  Union bank is looking to create a “branch of the future” with state-of-the-art facilities.    </a:t>
                      </a:r>
                      <a:endParaRPr lang="en-US" sz="1000" dirty="0"/>
                    </a:p>
                  </a:txBody>
                  <a:tcPr/>
                </a:tc>
                <a:extLst>
                  <a:ext uri="{0D108BD9-81ED-4DB2-BD59-A6C34878D82A}">
                    <a16:rowId xmlns:a16="http://schemas.microsoft.com/office/drawing/2014/main" val="10001"/>
                  </a:ext>
                </a:extLst>
              </a:tr>
              <a:tr h="370840">
                <a:tc>
                  <a:txBody>
                    <a:bodyPr/>
                    <a:lstStyle/>
                    <a:p>
                      <a:r>
                        <a:rPr lang="en-US" sz="1000" dirty="0" smtClean="0"/>
                        <a:t>Mitigates the effects of noise,</a:t>
                      </a:r>
                      <a:r>
                        <a:rPr lang="en-US" sz="1000" baseline="0" dirty="0" smtClean="0"/>
                        <a:t> foot traffic, congestion, litter, etc. within campus(es)</a:t>
                      </a:r>
                      <a:endParaRPr lang="en-US" sz="1000" dirty="0"/>
                    </a:p>
                  </a:txBody>
                  <a:tcPr/>
                </a:tc>
                <a:tc>
                  <a:txBody>
                    <a:bodyPr/>
                    <a:lstStyle/>
                    <a:p>
                      <a:r>
                        <a:rPr lang="en-US" sz="1000" dirty="0" smtClean="0"/>
                        <a:t>We do expect more foot traffic with the establishment of a branch on campus.  Hopefully,</a:t>
                      </a:r>
                      <a:r>
                        <a:rPr lang="en-US" sz="1000" baseline="0" dirty="0" smtClean="0"/>
                        <a:t> this will translate to increased opportunities for people to enroll in the college.  </a:t>
                      </a:r>
                      <a:endParaRPr lang="en-US" sz="1000" dirty="0"/>
                    </a:p>
                  </a:txBody>
                  <a:tcPr/>
                </a:tc>
                <a:extLst>
                  <a:ext uri="{0D108BD9-81ED-4DB2-BD59-A6C34878D82A}">
                    <a16:rowId xmlns:a16="http://schemas.microsoft.com/office/drawing/2014/main" val="10002"/>
                  </a:ext>
                </a:extLst>
              </a:tr>
              <a:tr h="370840">
                <a:tc>
                  <a:txBody>
                    <a:bodyPr/>
                    <a:lstStyle/>
                    <a:p>
                      <a:r>
                        <a:rPr lang="en-US" sz="1000" dirty="0" smtClean="0"/>
                        <a:t>Increases</a:t>
                      </a:r>
                      <a:r>
                        <a:rPr lang="en-US" sz="1000" baseline="0" dirty="0" smtClean="0"/>
                        <a:t> opportunities for professional development</a:t>
                      </a:r>
                      <a:endParaRPr lang="en-US" sz="1000" dirty="0"/>
                    </a:p>
                  </a:txBody>
                  <a:tcPr/>
                </a:tc>
                <a:tc>
                  <a:txBody>
                    <a:bodyPr/>
                    <a:lstStyle/>
                    <a:p>
                      <a:r>
                        <a:rPr lang="en-US" sz="1000" dirty="0" smtClean="0"/>
                        <a:t>The</a:t>
                      </a:r>
                      <a:r>
                        <a:rPr lang="en-US" sz="1000" baseline="0" dirty="0" smtClean="0"/>
                        <a:t> bank trains the interns to be leaders.  Within that we look to develop the interns professionally.  The interns will be meeting with executives and human resource recruiters.  We will have workshops on professional development for all students.   </a:t>
                      </a:r>
                      <a:endParaRPr lang="en-US" sz="1000" dirty="0"/>
                    </a:p>
                  </a:txBody>
                  <a:tcPr/>
                </a:tc>
                <a:extLst>
                  <a:ext uri="{0D108BD9-81ED-4DB2-BD59-A6C34878D82A}">
                    <a16:rowId xmlns:a16="http://schemas.microsoft.com/office/drawing/2014/main" val="10003"/>
                  </a:ext>
                </a:extLst>
              </a:tr>
              <a:tr h="370840">
                <a:tc>
                  <a:txBody>
                    <a:bodyPr/>
                    <a:lstStyle/>
                    <a:p>
                      <a:r>
                        <a:rPr lang="en-US" sz="1000" dirty="0" smtClean="0"/>
                        <a:t>Improves campus safety</a:t>
                      </a:r>
                      <a:endParaRPr lang="en-US" sz="1000" dirty="0"/>
                    </a:p>
                  </a:txBody>
                  <a:tcPr/>
                </a:tc>
                <a:tc>
                  <a:txBody>
                    <a:bodyPr/>
                    <a:lstStyle/>
                    <a:p>
                      <a:r>
                        <a:rPr lang="en-US" sz="1000" dirty="0" smtClean="0"/>
                        <a:t>We look to establish entrance</a:t>
                      </a:r>
                      <a:r>
                        <a:rPr lang="en-US" sz="1000" baseline="0" dirty="0" smtClean="0"/>
                        <a:t> control and safety doors at the branch location.  This will virtually eliminate the threat of robbery.  Safety of our consumers and employees remain the number one priority for all of our branch locations.  </a:t>
                      </a:r>
                      <a:endParaRPr lang="en-US" sz="1000" dirty="0"/>
                    </a:p>
                  </a:txBody>
                  <a:tcPr/>
                </a:tc>
                <a:extLst>
                  <a:ext uri="{0D108BD9-81ED-4DB2-BD59-A6C34878D82A}">
                    <a16:rowId xmlns:a16="http://schemas.microsoft.com/office/drawing/2014/main" val="10004"/>
                  </a:ext>
                </a:extLst>
              </a:tr>
              <a:tr h="370840">
                <a:tc>
                  <a:txBody>
                    <a:bodyPr/>
                    <a:lstStyle/>
                    <a:p>
                      <a:r>
                        <a:rPr lang="en-US" sz="1000" dirty="0" smtClean="0"/>
                        <a:t>Improves campus culture</a:t>
                      </a:r>
                      <a:r>
                        <a:rPr lang="en-US" sz="1000" baseline="0" dirty="0" smtClean="0"/>
                        <a:t> and collegiality</a:t>
                      </a:r>
                      <a:endParaRPr lang="en-US" sz="1000" dirty="0"/>
                    </a:p>
                  </a:txBody>
                  <a:tcPr/>
                </a:tc>
                <a:tc>
                  <a:txBody>
                    <a:bodyPr/>
                    <a:lstStyle/>
                    <a:p>
                      <a:r>
                        <a:rPr lang="en-US" sz="1000" dirty="0" smtClean="0"/>
                        <a:t>By offering the only student run branch</a:t>
                      </a:r>
                      <a:r>
                        <a:rPr lang="en-US" sz="1000" baseline="0" dirty="0" smtClean="0"/>
                        <a:t> on a college campus, Laney College has separated itself from every community college in the country.  Students know that Laney is developing “real world” applications and programs that improves the students opportunities for success.  </a:t>
                      </a:r>
                      <a:r>
                        <a:rPr lang="en-US" sz="1000" dirty="0" smtClean="0"/>
                        <a:t> </a:t>
                      </a:r>
                      <a:endParaRPr lang="en-US" sz="1000" dirty="0"/>
                    </a:p>
                  </a:txBody>
                  <a:tcPr/>
                </a:tc>
                <a:extLst>
                  <a:ext uri="{0D108BD9-81ED-4DB2-BD59-A6C34878D82A}">
                    <a16:rowId xmlns:a16="http://schemas.microsoft.com/office/drawing/2014/main" val="10005"/>
                  </a:ext>
                </a:extLst>
              </a:tr>
              <a:tr h="370840">
                <a:tc>
                  <a:txBody>
                    <a:bodyPr/>
                    <a:lstStyle/>
                    <a:p>
                      <a:r>
                        <a:rPr lang="en-US" sz="1000" dirty="0" smtClean="0"/>
                        <a:t>Improves opportunities for system and progress functionality</a:t>
                      </a:r>
                      <a:endParaRPr lang="en-US" sz="1000" dirty="0"/>
                    </a:p>
                  </a:txBody>
                  <a:tcPr/>
                </a:tc>
                <a:tc>
                  <a:txBody>
                    <a:bodyPr/>
                    <a:lstStyle/>
                    <a:p>
                      <a:r>
                        <a:rPr lang="en-US" sz="1000" dirty="0" smtClean="0"/>
                        <a:t>Working with the college, Union Bank</a:t>
                      </a:r>
                      <a:r>
                        <a:rPr lang="en-US" sz="1000" baseline="0" dirty="0" smtClean="0"/>
                        <a:t> looks to develop a pipeline of applicants for employment opportunities at the bank.  This formalized process will improve the functionality of people seeking employment in the financial services field.  Job opportunities at Union Bank does not only included graduates from the Banking and Finance Program.  It can, and not limited to, the programs in Business Administration, Business Information Systems, Communications, Android and IOS Programming, Computer Programming, Engineering, Media Communications and Video Production.  </a:t>
                      </a:r>
                      <a:endParaRPr lang="en-US"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80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Page (our internal website)</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11</a:t>
            </a:fld>
            <a:endParaRPr lang="en-US" dirty="0"/>
          </a:p>
        </p:txBody>
      </p:sp>
      <p:pic>
        <p:nvPicPr>
          <p:cNvPr id="138242" name="Picture 2"/>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rcRect l="4684" t="19033" r="54915" b="-1254"/>
          <a:stretch/>
        </p:blipFill>
        <p:spPr bwMode="auto">
          <a:xfrm>
            <a:off x="491705" y="1052422"/>
            <a:ext cx="4090306" cy="332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70740" y="1319842"/>
            <a:ext cx="3321170" cy="3183147"/>
          </a:xfrm>
          <a:prstGeom prst="rect">
            <a:avLst/>
          </a:prstGeom>
          <a:noFill/>
        </p:spPr>
        <p:txBody>
          <a:bodyPr wrap="none" lIns="0" tIns="0" rIns="0" bIns="0"/>
          <a:lstStyle/>
          <a:p>
            <a:pPr defTabSz="457200" fontAlgn="base">
              <a:spcBef>
                <a:spcPts val="600"/>
              </a:spcBef>
              <a:spcAft>
                <a:spcPct val="0"/>
              </a:spcAft>
              <a:defRPr/>
            </a:pPr>
            <a:r>
              <a:rPr lang="en-US" sz="1000" b="1" u="sng" dirty="0">
                <a:solidFill>
                  <a:srgbClr val="000000"/>
                </a:solidFill>
                <a:cs typeface="Arial" charset="0"/>
              </a:rPr>
              <a:t>Goals and Outcomes:</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Mentorship</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Job opportunities</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Exposure to </a:t>
            </a:r>
            <a:r>
              <a:rPr lang="en-US" sz="1000" dirty="0" smtClean="0">
                <a:solidFill>
                  <a:srgbClr val="000000"/>
                </a:solidFill>
                <a:cs typeface="Arial" charset="0"/>
              </a:rPr>
              <a:t>different business </a:t>
            </a:r>
            <a:r>
              <a:rPr lang="en-US" sz="1000" dirty="0">
                <a:solidFill>
                  <a:srgbClr val="000000"/>
                </a:solidFill>
                <a:cs typeface="Arial" charset="0"/>
              </a:rPr>
              <a:t>units </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Profile each </a:t>
            </a:r>
            <a:r>
              <a:rPr lang="en-US" sz="1000" dirty="0" smtClean="0">
                <a:solidFill>
                  <a:srgbClr val="000000"/>
                </a:solidFill>
                <a:cs typeface="Arial" charset="0"/>
              </a:rPr>
              <a:t>student intern</a:t>
            </a:r>
            <a:endParaRPr lang="en-US" sz="1000" dirty="0">
              <a:solidFill>
                <a:srgbClr val="000000"/>
              </a:solidFill>
              <a:cs typeface="Arial" charset="0"/>
            </a:endParaRP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Success stories</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Feature the workshops they conduct</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Track alumni from the program </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Professional development</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Pipeline for college internships</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Opportunity to meet executives</a:t>
            </a:r>
          </a:p>
          <a:p>
            <a:pPr marL="285750" indent="-285750" defTabSz="457200" fontAlgn="base">
              <a:spcBef>
                <a:spcPts val="600"/>
              </a:spcBef>
              <a:spcAft>
                <a:spcPct val="0"/>
              </a:spcAft>
              <a:buClr>
                <a:srgbClr val="E60000"/>
              </a:buClr>
              <a:buFont typeface="Arial" panose="020B0604020202020204" pitchFamily="34" charset="0"/>
              <a:buChar char="•"/>
              <a:defRPr/>
            </a:pPr>
            <a:r>
              <a:rPr lang="en-US" sz="1000" dirty="0">
                <a:solidFill>
                  <a:srgbClr val="000000"/>
                </a:solidFill>
                <a:cs typeface="Arial" charset="0"/>
              </a:rPr>
              <a:t>What they are doing in the community</a:t>
            </a:r>
          </a:p>
          <a:p>
            <a:pPr marL="285750" indent="-285750" defTabSz="457200" fontAlgn="base">
              <a:lnSpc>
                <a:spcPct val="120000"/>
              </a:lnSpc>
              <a:spcBef>
                <a:spcPts val="600"/>
              </a:spcBef>
              <a:spcAft>
                <a:spcPct val="0"/>
              </a:spcAft>
              <a:buFont typeface="Arial" panose="020B0604020202020204" pitchFamily="34" charset="0"/>
              <a:buChar char="•"/>
              <a:defRPr/>
            </a:pPr>
            <a:endParaRPr lang="en-US" sz="1400" dirty="0">
              <a:solidFill>
                <a:srgbClr val="000000"/>
              </a:solidFill>
              <a:cs typeface="Arial" charset="0"/>
            </a:endParaRPr>
          </a:p>
        </p:txBody>
      </p:sp>
      <p:pic>
        <p:nvPicPr>
          <p:cNvPr id="13824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046" t="8809" r="69976" b="53198"/>
          <a:stretch/>
        </p:blipFill>
        <p:spPr bwMode="auto">
          <a:xfrm>
            <a:off x="8591910" y="7124295"/>
            <a:ext cx="12887865" cy="358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58" y="4681777"/>
            <a:ext cx="3133536" cy="17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0023" y="4813540"/>
            <a:ext cx="914400" cy="914400"/>
          </a:xfrm>
          <a:prstGeom prst="rect">
            <a:avLst/>
          </a:prstGeom>
          <a:noFill/>
        </p:spPr>
        <p:txBody>
          <a:bodyPr wrap="none" lIns="0" tIns="0" rIns="0" bIns="0" rtlCol="0">
            <a:normAutofit/>
          </a:bodyPr>
          <a:lstStyle/>
          <a:p>
            <a:r>
              <a:rPr lang="en-US" sz="1000" i="1" dirty="0" smtClean="0">
                <a:solidFill>
                  <a:schemeClr val="tx1">
                    <a:lumMod val="75000"/>
                    <a:lumOff val="25000"/>
                  </a:schemeClr>
                </a:solidFill>
              </a:rPr>
              <a:t>We profile each intern and let the employees know about the program.</a:t>
            </a:r>
          </a:p>
          <a:p>
            <a:r>
              <a:rPr lang="en-US" sz="1000" i="1" baseline="0" dirty="0" smtClean="0">
                <a:solidFill>
                  <a:schemeClr val="tx1">
                    <a:lumMod val="75000"/>
                    <a:lumOff val="25000"/>
                  </a:schemeClr>
                </a:solidFill>
              </a:rPr>
              <a:t>It</a:t>
            </a:r>
            <a:r>
              <a:rPr lang="en-US" sz="1000" i="1" dirty="0" smtClean="0">
                <a:solidFill>
                  <a:schemeClr val="tx1">
                    <a:lumMod val="75000"/>
                    <a:lumOff val="25000"/>
                  </a:schemeClr>
                </a:solidFill>
              </a:rPr>
              <a:t> is one of the most popular pages on Bridge.  Our employees love to</a:t>
            </a:r>
          </a:p>
          <a:p>
            <a:r>
              <a:rPr lang="en-US" sz="1000" i="1" dirty="0" smtClean="0">
                <a:solidFill>
                  <a:schemeClr val="tx1">
                    <a:lumMod val="75000"/>
                    <a:lumOff val="25000"/>
                  </a:schemeClr>
                </a:solidFill>
              </a:rPr>
              <a:t>hear about the success of the program and the students.  Our employees </a:t>
            </a:r>
          </a:p>
          <a:p>
            <a:r>
              <a:rPr lang="en-US" sz="1000" i="1" dirty="0" smtClean="0">
                <a:solidFill>
                  <a:schemeClr val="tx1">
                    <a:lumMod val="75000"/>
                    <a:lumOff val="25000"/>
                  </a:schemeClr>
                </a:solidFill>
              </a:rPr>
              <a:t>become mentors for the students and serve as tutors.  </a:t>
            </a:r>
            <a:r>
              <a:rPr lang="en-US" sz="1000" b="1" i="1" dirty="0" smtClean="0">
                <a:solidFill>
                  <a:schemeClr val="tx1">
                    <a:lumMod val="75000"/>
                    <a:lumOff val="25000"/>
                  </a:schemeClr>
                </a:solidFill>
              </a:rPr>
              <a:t>We would create</a:t>
            </a:r>
          </a:p>
          <a:p>
            <a:r>
              <a:rPr lang="en-US" sz="1000" b="1" i="1" dirty="0" smtClean="0">
                <a:solidFill>
                  <a:schemeClr val="tx1">
                    <a:lumMod val="75000"/>
                    <a:lumOff val="25000"/>
                  </a:schemeClr>
                </a:solidFill>
              </a:rPr>
              <a:t>a Laney College page on Bridge.  </a:t>
            </a:r>
            <a:endParaRPr lang="en-US" sz="1000" b="1" i="1" dirty="0">
              <a:solidFill>
                <a:schemeClr val="tx1">
                  <a:lumMod val="75000"/>
                  <a:lumOff val="25000"/>
                </a:schemeClr>
              </a:solidFill>
            </a:endParaRPr>
          </a:p>
          <a:p>
            <a:r>
              <a:rPr lang="en-US" sz="1000" i="1" dirty="0" smtClean="0">
                <a:solidFill>
                  <a:schemeClr val="tx1">
                    <a:lumMod val="75000"/>
                    <a:lumOff val="25000"/>
                  </a:schemeClr>
                </a:solidFill>
              </a:rPr>
              <a:t>  </a:t>
            </a:r>
            <a:endParaRPr lang="en-US" sz="1000" i="1" baseline="0" dirty="0" smtClean="0">
              <a:solidFill>
                <a:schemeClr val="tx1">
                  <a:lumMod val="75000"/>
                  <a:lumOff val="25000"/>
                </a:schemeClr>
              </a:solidFill>
            </a:endParaRPr>
          </a:p>
        </p:txBody>
      </p:sp>
    </p:spTree>
    <p:extLst>
      <p:ext uri="{BB962C8B-B14F-4D97-AF65-F5344CB8AC3E}">
        <p14:creationId xmlns:p14="http://schemas.microsoft.com/office/powerpoint/2010/main" val="163976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 from Executives, Elected Officials &amp; Community Leaders </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12</a:t>
            </a:fld>
            <a:endParaRPr lang="en-US" dirty="0"/>
          </a:p>
        </p:txBody>
      </p:sp>
      <p:pic>
        <p:nvPicPr>
          <p:cNvPr id="7" name="Content Placeholder 11"/>
          <p:cNvPicPr>
            <a:picLocks noGrp="1" noChangeAspect="1"/>
          </p:cNvPicPr>
          <p:nvPr>
            <p:ph sz="quarter" idx="15"/>
          </p:nvPr>
        </p:nvPicPr>
        <p:blipFill>
          <a:blip r:embed="rId2">
            <a:extLst>
              <a:ext uri="{28A0092B-C50C-407E-A947-70E740481C1C}">
                <a14:useLocalDpi xmlns:a14="http://schemas.microsoft.com/office/drawing/2010/main" val="0"/>
              </a:ext>
            </a:extLst>
          </a:blip>
          <a:srcRect/>
          <a:stretch>
            <a:fillRect/>
          </a:stretch>
        </p:blipFill>
        <p:spPr>
          <a:xfrm>
            <a:off x="5704627" y="4317851"/>
            <a:ext cx="2676053" cy="2005311"/>
          </a:xfrm>
        </p:spPr>
      </p:pic>
      <p:sp>
        <p:nvSpPr>
          <p:cNvPr id="8" name="TextBox 7"/>
          <p:cNvSpPr txBox="1"/>
          <p:nvPr/>
        </p:nvSpPr>
        <p:spPr>
          <a:xfrm>
            <a:off x="446221" y="888521"/>
            <a:ext cx="914400" cy="1198175"/>
          </a:xfrm>
          <a:prstGeom prst="rect">
            <a:avLst/>
          </a:prstGeom>
          <a:noFill/>
        </p:spPr>
        <p:txBody>
          <a:bodyPr wrap="none" lIns="0" tIns="0" rIns="0" bIns="0" rtlCol="0">
            <a:normAutofit/>
          </a:bodyPr>
          <a:lstStyle/>
          <a:p>
            <a:r>
              <a:rPr lang="en-US" sz="1000" baseline="0" dirty="0" smtClean="0"/>
              <a:t>Our CEO Steve</a:t>
            </a:r>
            <a:r>
              <a:rPr lang="en-US" sz="1000" dirty="0" smtClean="0"/>
              <a:t> Cummings on </a:t>
            </a:r>
          </a:p>
          <a:p>
            <a:r>
              <a:rPr lang="en-US" sz="1000" b="1" i="1" dirty="0" smtClean="0"/>
              <a:t>Snapchat </a:t>
            </a:r>
            <a:r>
              <a:rPr lang="en-US" sz="1000" dirty="0" smtClean="0"/>
              <a:t>with the interns</a:t>
            </a:r>
            <a:endParaRPr lang="en-US" sz="1000" baseline="0" dirty="0" smtClean="0"/>
          </a:p>
        </p:txBody>
      </p:sp>
      <p:pic>
        <p:nvPicPr>
          <p:cNvPr id="137218" name="Picture 2" descr="U:\All of My Documents\Student Run Branch Program\Pictures\Cumm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20" y="1306124"/>
            <a:ext cx="1773927" cy="2657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0047" y="4080293"/>
            <a:ext cx="914400" cy="914400"/>
          </a:xfrm>
          <a:prstGeom prst="rect">
            <a:avLst/>
          </a:prstGeom>
          <a:noFill/>
        </p:spPr>
        <p:txBody>
          <a:bodyPr wrap="none" lIns="0" tIns="0" rIns="0" bIns="0" rtlCol="0">
            <a:normAutofit/>
          </a:bodyPr>
          <a:lstStyle/>
          <a:p>
            <a:r>
              <a:rPr lang="en-US" sz="1000" baseline="0" dirty="0" smtClean="0"/>
              <a:t>Members</a:t>
            </a:r>
            <a:r>
              <a:rPr lang="en-US" sz="1000" dirty="0" smtClean="0"/>
              <a:t> of the bank’s Community Advisory Board</a:t>
            </a:r>
            <a:endParaRPr lang="en-US" sz="1000" baseline="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518" y="1529361"/>
            <a:ext cx="2912273" cy="2184205"/>
          </a:xfrm>
          <a:prstGeom prst="rect">
            <a:avLst/>
          </a:prstGeom>
        </p:spPr>
      </p:pic>
      <p:sp>
        <p:nvSpPr>
          <p:cNvPr id="6" name="TextBox 5"/>
          <p:cNvSpPr txBox="1"/>
          <p:nvPr/>
        </p:nvSpPr>
        <p:spPr>
          <a:xfrm>
            <a:off x="6191849" y="1233577"/>
            <a:ext cx="914400" cy="914400"/>
          </a:xfrm>
          <a:prstGeom prst="rect">
            <a:avLst/>
          </a:prstGeom>
          <a:noFill/>
        </p:spPr>
        <p:txBody>
          <a:bodyPr wrap="none" lIns="0" tIns="0" rIns="0" bIns="0" rtlCol="0">
            <a:normAutofit/>
          </a:bodyPr>
          <a:lstStyle/>
          <a:p>
            <a:r>
              <a:rPr lang="en-US" sz="1000" baseline="0" dirty="0" smtClean="0"/>
              <a:t>Congressman</a:t>
            </a:r>
            <a:r>
              <a:rPr lang="en-US" sz="1000" dirty="0" smtClean="0"/>
              <a:t> Xavier Becerra </a:t>
            </a:r>
            <a:endParaRPr lang="en-US" sz="1000" baseline="0" dirty="0" smtClean="0"/>
          </a:p>
        </p:txBody>
      </p:sp>
      <p:sp>
        <p:nvSpPr>
          <p:cNvPr id="9" name="TextBox 8"/>
          <p:cNvSpPr txBox="1"/>
          <p:nvPr/>
        </p:nvSpPr>
        <p:spPr>
          <a:xfrm>
            <a:off x="2887496" y="4080293"/>
            <a:ext cx="1725016" cy="603849"/>
          </a:xfrm>
          <a:prstGeom prst="rect">
            <a:avLst/>
          </a:prstGeom>
          <a:noFill/>
        </p:spPr>
        <p:txBody>
          <a:bodyPr wrap="none" lIns="0" tIns="0" rIns="0" bIns="0" rtlCol="0">
            <a:normAutofit/>
          </a:bodyPr>
          <a:lstStyle/>
          <a:p>
            <a:r>
              <a:rPr lang="en-US" sz="1000" baseline="0" dirty="0" smtClean="0"/>
              <a:t>U.S. Representative Jimmy Gomez</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7496" y="4382217"/>
            <a:ext cx="2507412" cy="18805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823" y="4382217"/>
            <a:ext cx="2593200" cy="2074053"/>
          </a:xfrm>
          <a:prstGeom prst="rect">
            <a:avLst/>
          </a:prstGeom>
        </p:spPr>
      </p:pic>
      <p:sp>
        <p:nvSpPr>
          <p:cNvPr id="12" name="TextBox 11"/>
          <p:cNvSpPr txBox="1"/>
          <p:nvPr/>
        </p:nvSpPr>
        <p:spPr>
          <a:xfrm>
            <a:off x="2665562" y="1233577"/>
            <a:ext cx="914400" cy="914400"/>
          </a:xfrm>
          <a:prstGeom prst="rect">
            <a:avLst/>
          </a:prstGeom>
          <a:noFill/>
        </p:spPr>
        <p:txBody>
          <a:bodyPr wrap="none" lIns="0" tIns="0" rIns="0" bIns="0" rtlCol="0">
            <a:normAutofit/>
          </a:bodyPr>
          <a:lstStyle/>
          <a:p>
            <a:r>
              <a:rPr lang="en-US" sz="1000" baseline="0" dirty="0" smtClean="0"/>
              <a:t>Congresswoman Maxine Waters</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283" y="1529362"/>
            <a:ext cx="2730923" cy="2184205"/>
          </a:xfrm>
          <a:prstGeom prst="rect">
            <a:avLst/>
          </a:prstGeom>
        </p:spPr>
      </p:pic>
      <p:sp>
        <p:nvSpPr>
          <p:cNvPr id="14" name="Rectangle 13"/>
          <p:cNvSpPr/>
          <p:nvPr/>
        </p:nvSpPr>
        <p:spPr>
          <a:xfrm>
            <a:off x="188823" y="4079820"/>
            <a:ext cx="2031325" cy="246221"/>
          </a:xfrm>
          <a:prstGeom prst="rect">
            <a:avLst/>
          </a:prstGeom>
        </p:spPr>
        <p:txBody>
          <a:bodyPr wrap="none">
            <a:spAutoFit/>
          </a:bodyPr>
          <a:lstStyle/>
          <a:p>
            <a:r>
              <a:rPr lang="en-US" sz="1000" dirty="0"/>
              <a:t>Congresswoman Maxine Waters</a:t>
            </a:r>
          </a:p>
        </p:txBody>
      </p:sp>
    </p:spTree>
    <p:extLst>
      <p:ext uri="{BB962C8B-B14F-4D97-AF65-F5344CB8AC3E}">
        <p14:creationId xmlns:p14="http://schemas.microsoft.com/office/powerpoint/2010/main" val="252590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Interns, Our Future</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13</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66" y="1196914"/>
            <a:ext cx="1986951" cy="14902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615" y="1207695"/>
            <a:ext cx="2219147" cy="147943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070" y="1207696"/>
            <a:ext cx="1972575" cy="147943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953" y="3002232"/>
            <a:ext cx="1972575" cy="147943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650" y="3002231"/>
            <a:ext cx="2217414" cy="147943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8965" y="3002231"/>
            <a:ext cx="2000250" cy="149889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953" y="4796527"/>
            <a:ext cx="1972575" cy="1478157"/>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2111" y="4796527"/>
            <a:ext cx="2217954" cy="1663466"/>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4155" y="4796527"/>
            <a:ext cx="2280607" cy="1340997"/>
          </a:xfrm>
          <a:prstGeom prst="rect">
            <a:avLst/>
          </a:prstGeom>
        </p:spPr>
      </p:pic>
    </p:spTree>
    <p:extLst>
      <p:ext uri="{BB962C8B-B14F-4D97-AF65-F5344CB8AC3E}">
        <p14:creationId xmlns:p14="http://schemas.microsoft.com/office/powerpoint/2010/main" val="165660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the Community College Student-Run Branch Model</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14</a:t>
            </a:fld>
            <a:endParaRPr lang="en-US" dirty="0"/>
          </a:p>
        </p:txBody>
      </p:sp>
      <p:sp>
        <p:nvSpPr>
          <p:cNvPr id="4" name="Content Placeholder 3"/>
          <p:cNvSpPr>
            <a:spLocks noGrp="1"/>
          </p:cNvSpPr>
          <p:nvPr>
            <p:ph sz="quarter" idx="12"/>
          </p:nvPr>
        </p:nvSpPr>
        <p:spPr>
          <a:xfrm>
            <a:off x="352425" y="1173193"/>
            <a:ext cx="8439150" cy="4689128"/>
          </a:xfrm>
        </p:spPr>
        <p:txBody>
          <a:bodyPr>
            <a:normAutofit/>
          </a:bodyPr>
          <a:lstStyle/>
          <a:p>
            <a:r>
              <a:rPr lang="en-US" altLang="en-US" sz="1000" b="0" dirty="0"/>
              <a:t>Our first objective is to build the branch on the campus.  Then, in time, create a resource center on a community college campus which has a branch, </a:t>
            </a:r>
            <a:r>
              <a:rPr lang="en-US" altLang="en-US" sz="1000" b="0" dirty="0" smtClean="0"/>
              <a:t>a </a:t>
            </a:r>
            <a:r>
              <a:rPr lang="en-US" altLang="en-US" sz="1000" b="0" dirty="0"/>
              <a:t>food panty and wardrobe closet.  The </a:t>
            </a:r>
            <a:r>
              <a:rPr lang="en-US" altLang="en-US" sz="1000" b="0" dirty="0" smtClean="0"/>
              <a:t>Union </a:t>
            </a:r>
            <a:r>
              <a:rPr lang="en-US" altLang="en-US" sz="1000" b="0" dirty="0"/>
              <a:t>Bank </a:t>
            </a:r>
            <a:r>
              <a:rPr lang="en-US" altLang="en-US" sz="1000" b="0" dirty="0" smtClean="0"/>
              <a:t>student-run branch will become a resource center for students.  After discussions with Laney College officials, the bank sees the need to create a resource center with assistance from other private and public community partners.  </a:t>
            </a:r>
          </a:p>
          <a:p>
            <a:r>
              <a:rPr lang="en-US" altLang="en-US" sz="1000" b="0" dirty="0"/>
              <a:t>Data indicates that food insecurity has become a problem on college campuses.  We can direct money from our annual foundation grant to the Alameda County Community Food Bank to establish a food pantry on the campus.  The Alameda County Community Food </a:t>
            </a:r>
            <a:r>
              <a:rPr lang="en-US" altLang="en-US" sz="1000" b="0" dirty="0" smtClean="0"/>
              <a:t>Bank is a client of the bank.  We will ask other corporations to do the same.  Thus creating a food panty to address the issue of food insecurity of our students.  The food panty is offered </a:t>
            </a:r>
            <a:r>
              <a:rPr lang="en-US" altLang="en-US" sz="1000" b="0" dirty="0"/>
              <a:t>to students </a:t>
            </a:r>
            <a:r>
              <a:rPr lang="en-US" altLang="en-US" sz="1000" b="0" dirty="0" smtClean="0"/>
              <a:t>with a valid student ID card.  The bank believes over 50% of the students at Laney College have some form of food insecurity.   Volunteers for the food panty will come from employees of the sponsoring corporations.  We believe we can operate the food panty several days a week</a:t>
            </a:r>
            <a:r>
              <a:rPr lang="en-US" altLang="en-US" sz="1000" b="0" dirty="0"/>
              <a:t>. The food pantry’s objective is to provide </a:t>
            </a:r>
            <a:r>
              <a:rPr lang="en-US" altLang="en-US" sz="1000" b="0" dirty="0" smtClean="0"/>
              <a:t>students </a:t>
            </a:r>
            <a:r>
              <a:rPr lang="en-US" altLang="en-US" sz="1000" b="0" dirty="0"/>
              <a:t>with free food regardless of verified need as a means of supporting their wellbeing.</a:t>
            </a:r>
          </a:p>
          <a:p>
            <a:r>
              <a:rPr lang="en-US" altLang="en-US" sz="1000" b="0" dirty="0" smtClean="0"/>
              <a:t>Wardrobe </a:t>
            </a:r>
            <a:r>
              <a:rPr lang="en-US" altLang="en-US" sz="1000" b="0" dirty="0"/>
              <a:t>Closet is donated business attire for students who need clothing for a job interview or work.  Supported by Union Bank </a:t>
            </a:r>
            <a:r>
              <a:rPr lang="en-US" altLang="en-US" sz="1000" b="0" dirty="0" smtClean="0"/>
              <a:t>and other corporate sponsors, volunteers will assist students through </a:t>
            </a:r>
            <a:r>
              <a:rPr lang="en-US" altLang="en-US" sz="1000" b="0" dirty="0"/>
              <a:t>quarterly clothing drives </a:t>
            </a:r>
            <a:r>
              <a:rPr lang="en-US" altLang="en-US" sz="1000" b="0" dirty="0" smtClean="0"/>
              <a:t>and make the clothing available on campus.  We are also looking for corporate foundation support and a partnership with organizations like Wardrobe for Opportunity.  Volunteers will also work in the wardrobe closet on campus.  The goal is to assist students in their efforts to find a job, keep a job and build a career.  Empowering these students in acquiring interview skills, professional clothing and career support they need to become economically self-sufficient.   </a:t>
            </a:r>
          </a:p>
          <a:p>
            <a:r>
              <a:rPr lang="en-US" altLang="en-US" sz="1000" b="0" dirty="0" smtClean="0"/>
              <a:t>This model has never been attempted before on a community college campus.  If successful, we would like to duplicate it to others community colleges.  Laney College will be the model.  Our </a:t>
            </a:r>
            <a:r>
              <a:rPr lang="en-US" altLang="en-US" sz="1000" b="0" dirty="0"/>
              <a:t>goal is to eliminate as many barriers as possible to ensure ultimate success for </a:t>
            </a:r>
            <a:r>
              <a:rPr lang="en-US" altLang="en-US" sz="1000" b="0" dirty="0" smtClean="0"/>
              <a:t>Laney College students.     </a:t>
            </a:r>
          </a:p>
          <a:p>
            <a:endParaRPr lang="en-US" altLang="en-US" sz="1100" b="0" dirty="0"/>
          </a:p>
          <a:p>
            <a:endParaRPr lang="en-US" altLang="en-US" sz="1100"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4452213"/>
            <a:ext cx="2606377" cy="17329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414" y="4452213"/>
            <a:ext cx="2811733" cy="1745214"/>
          </a:xfrm>
          <a:prstGeom prst="rect">
            <a:avLst/>
          </a:prstGeom>
        </p:spPr>
      </p:pic>
    </p:spTree>
    <p:extLst>
      <p:ext uri="{BB962C8B-B14F-4D97-AF65-F5344CB8AC3E}">
        <p14:creationId xmlns:p14="http://schemas.microsoft.com/office/powerpoint/2010/main" val="752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Laney College Entrepreneurial Challenge</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15</a:t>
            </a:fld>
            <a:endParaRPr lang="en-US" dirty="0"/>
          </a:p>
        </p:txBody>
      </p:sp>
      <p:sp>
        <p:nvSpPr>
          <p:cNvPr id="4" name="Content Placeholder 3"/>
          <p:cNvSpPr>
            <a:spLocks noGrp="1"/>
          </p:cNvSpPr>
          <p:nvPr>
            <p:ph sz="quarter" idx="12"/>
          </p:nvPr>
        </p:nvSpPr>
        <p:spPr>
          <a:xfrm>
            <a:off x="352424" y="1181819"/>
            <a:ext cx="8420639" cy="5244861"/>
          </a:xfrm>
        </p:spPr>
        <p:txBody>
          <a:bodyPr>
            <a:normAutofit/>
          </a:bodyPr>
          <a:lstStyle/>
          <a:p>
            <a:pPr>
              <a:lnSpc>
                <a:spcPct val="120000"/>
              </a:lnSpc>
              <a:spcBef>
                <a:spcPts val="0"/>
              </a:spcBef>
              <a:spcAft>
                <a:spcPts val="0"/>
              </a:spcAft>
            </a:pPr>
            <a:r>
              <a:rPr lang="en-US" sz="1000" b="0" dirty="0"/>
              <a:t>The </a:t>
            </a:r>
            <a:r>
              <a:rPr lang="en-US" sz="1000" b="0" dirty="0" smtClean="0"/>
              <a:t>Laney College Entrepreneurial Challenge, sponsored by Union Bank, is </a:t>
            </a:r>
            <a:r>
              <a:rPr lang="en-US" sz="1000" b="0" dirty="0"/>
              <a:t>an entrepreneurial competition that re-engages youth in school, promotes academic improvement, builds personal character and social skills, encourages team building, promotes community economic development, teaches </a:t>
            </a:r>
            <a:r>
              <a:rPr lang="en-US" sz="1000" b="0" dirty="0" smtClean="0"/>
              <a:t>people </a:t>
            </a:r>
            <a:r>
              <a:rPr lang="en-US" sz="1000" b="0" dirty="0"/>
              <a:t>advanced entrepreneur skills, and fosters cultural appreciation, acceptance, and tolerance, while helping young people create and build their businesses.  Regardless of the extent to which </a:t>
            </a:r>
            <a:r>
              <a:rPr lang="en-US" sz="1000" b="0" dirty="0" smtClean="0"/>
              <a:t>people </a:t>
            </a:r>
            <a:r>
              <a:rPr lang="en-US" sz="1000" b="0" dirty="0"/>
              <a:t>desire to ultimately grow their business, the </a:t>
            </a:r>
            <a:r>
              <a:rPr lang="en-US" sz="1000" b="0" dirty="0" smtClean="0"/>
              <a:t>Laney College Entrepreneurial </a:t>
            </a:r>
            <a:r>
              <a:rPr lang="en-US" sz="1000" b="0" dirty="0"/>
              <a:t>Challenge competition will equip them with knowledge, skills and experience that will serve them well for the entirety of their lives. </a:t>
            </a:r>
          </a:p>
          <a:p>
            <a:pPr>
              <a:lnSpc>
                <a:spcPct val="120000"/>
              </a:lnSpc>
              <a:spcBef>
                <a:spcPts val="0"/>
              </a:spcBef>
              <a:spcAft>
                <a:spcPts val="0"/>
              </a:spcAft>
            </a:pPr>
            <a:endParaRPr lang="en-US" sz="1000" b="0" dirty="0" smtClean="0"/>
          </a:p>
          <a:p>
            <a:pPr>
              <a:lnSpc>
                <a:spcPct val="120000"/>
              </a:lnSpc>
              <a:spcBef>
                <a:spcPts val="0"/>
              </a:spcBef>
              <a:spcAft>
                <a:spcPts val="0"/>
              </a:spcAft>
            </a:pPr>
            <a:r>
              <a:rPr lang="en-US" sz="1000" b="0" dirty="0" smtClean="0"/>
              <a:t>By </a:t>
            </a:r>
            <a:r>
              <a:rPr lang="en-US" sz="1000" b="0" dirty="0"/>
              <a:t>combining business development with competition in a manner similar to the popular show Shark Tank, the Youth Entrepreneurial Challenge presents a uniquely innovative and highly captivating opportunity to change the narrative and trajectory of </a:t>
            </a:r>
            <a:r>
              <a:rPr lang="en-US" sz="1000" b="0" dirty="0" smtClean="0"/>
              <a:t>people that did </a:t>
            </a:r>
            <a:r>
              <a:rPr lang="en-US" sz="1000" b="0" dirty="0"/>
              <a:t>not </a:t>
            </a:r>
            <a:r>
              <a:rPr lang="en-US" sz="1000" b="0" dirty="0" smtClean="0"/>
              <a:t>exist.  The competition is open to the community.  Instruction will come from non-profit organizations, Union Bank and instructors are Laney College.  It will be the catalysts for Laney’s Entrepreneurship – Certificate of Proficiency Program.  Participants have an opportunity to win prize money and pitch their businesses to investors for funding.  </a:t>
            </a:r>
          </a:p>
          <a:p>
            <a:pPr>
              <a:lnSpc>
                <a:spcPct val="120000"/>
              </a:lnSpc>
              <a:spcBef>
                <a:spcPts val="0"/>
              </a:spcBef>
              <a:spcAft>
                <a:spcPts val="0"/>
              </a:spcAft>
            </a:pPr>
            <a:endParaRPr lang="en-US" sz="1000" b="0" dirty="0" smtClean="0"/>
          </a:p>
          <a:p>
            <a:pPr>
              <a:lnSpc>
                <a:spcPct val="120000"/>
              </a:lnSpc>
              <a:spcBef>
                <a:spcPts val="0"/>
              </a:spcBef>
              <a:spcAft>
                <a:spcPts val="0"/>
              </a:spcAft>
            </a:pPr>
            <a:r>
              <a:rPr lang="en-US" sz="1000" b="0" dirty="0" smtClean="0"/>
              <a:t>The benefits of the Laney College Entrepreneurial Challenge:  </a:t>
            </a:r>
            <a:endParaRPr lang="en-US" sz="1000" b="0" dirty="0"/>
          </a:p>
          <a:p>
            <a:pPr>
              <a:lnSpc>
                <a:spcPct val="120000"/>
              </a:lnSpc>
              <a:spcBef>
                <a:spcPts val="0"/>
              </a:spcBef>
              <a:spcAft>
                <a:spcPts val="0"/>
              </a:spcAft>
            </a:pPr>
            <a:r>
              <a:rPr lang="en-US" sz="1000" b="0" dirty="0" smtClean="0"/>
              <a:t>•</a:t>
            </a:r>
            <a:r>
              <a:rPr lang="en-US" sz="1000" b="0" dirty="0"/>
              <a:t>	</a:t>
            </a:r>
            <a:r>
              <a:rPr lang="en-US" sz="1000" b="0" dirty="0" smtClean="0"/>
              <a:t>Laney College becomes the entrepreneurial resource center for the Oakland area</a:t>
            </a:r>
          </a:p>
          <a:p>
            <a:pPr>
              <a:lnSpc>
                <a:spcPct val="120000"/>
              </a:lnSpc>
              <a:spcBef>
                <a:spcPts val="0"/>
              </a:spcBef>
              <a:spcAft>
                <a:spcPts val="0"/>
              </a:spcAft>
            </a:pPr>
            <a:r>
              <a:rPr lang="en-US" sz="1000" b="0" dirty="0" smtClean="0"/>
              <a:t>•	Provides </a:t>
            </a:r>
            <a:r>
              <a:rPr lang="en-US" sz="1000" b="0" dirty="0"/>
              <a:t>greater access to and increases employment and entrepreneurial opportunities </a:t>
            </a:r>
            <a:r>
              <a:rPr lang="en-US" sz="1000" b="0" dirty="0" smtClean="0"/>
              <a:t>   </a:t>
            </a:r>
            <a:endParaRPr lang="en-US" sz="1000" b="0" dirty="0"/>
          </a:p>
          <a:p>
            <a:pPr>
              <a:lnSpc>
                <a:spcPct val="120000"/>
              </a:lnSpc>
              <a:spcBef>
                <a:spcPts val="0"/>
              </a:spcBef>
              <a:spcAft>
                <a:spcPts val="0"/>
              </a:spcAft>
            </a:pPr>
            <a:r>
              <a:rPr lang="en-US" sz="1000" b="0" dirty="0"/>
              <a:t>•	Improves economic outcomes </a:t>
            </a:r>
            <a:r>
              <a:rPr lang="en-US" sz="1000" b="0" dirty="0" smtClean="0"/>
              <a:t>and the </a:t>
            </a:r>
            <a:r>
              <a:rPr lang="en-US" sz="1000" b="0" dirty="0"/>
              <a:t>academic performance of all levels </a:t>
            </a:r>
            <a:r>
              <a:rPr lang="en-US" sz="1000" b="0" dirty="0" smtClean="0"/>
              <a:t>  </a:t>
            </a:r>
            <a:endParaRPr lang="en-US" sz="1000" b="0" dirty="0"/>
          </a:p>
          <a:p>
            <a:pPr>
              <a:lnSpc>
                <a:spcPct val="120000"/>
              </a:lnSpc>
              <a:spcBef>
                <a:spcPts val="0"/>
              </a:spcBef>
              <a:spcAft>
                <a:spcPts val="0"/>
              </a:spcAft>
            </a:pPr>
            <a:r>
              <a:rPr lang="en-US" sz="1000" b="0" dirty="0"/>
              <a:t>•	Re-engages </a:t>
            </a:r>
            <a:r>
              <a:rPr lang="en-US" sz="1000" b="0" dirty="0" smtClean="0"/>
              <a:t>people </a:t>
            </a:r>
            <a:r>
              <a:rPr lang="en-US" sz="1000" b="0" dirty="0"/>
              <a:t>in school or heightens their academic interests by creating a thirst for knowledge </a:t>
            </a:r>
          </a:p>
          <a:p>
            <a:pPr>
              <a:lnSpc>
                <a:spcPct val="120000"/>
              </a:lnSpc>
              <a:spcBef>
                <a:spcPts val="0"/>
              </a:spcBef>
              <a:spcAft>
                <a:spcPts val="0"/>
              </a:spcAft>
            </a:pPr>
            <a:r>
              <a:rPr lang="en-US" sz="1000" b="0" dirty="0"/>
              <a:t>•	Builds bonds of friendship, appreciation, understanding and respect across cultures, ethnicities  and geographies </a:t>
            </a:r>
          </a:p>
          <a:p>
            <a:pPr>
              <a:lnSpc>
                <a:spcPct val="120000"/>
              </a:lnSpc>
              <a:spcBef>
                <a:spcPts val="0"/>
              </a:spcBef>
              <a:spcAft>
                <a:spcPts val="0"/>
              </a:spcAft>
            </a:pPr>
            <a:r>
              <a:rPr lang="en-US" sz="1000" b="0" dirty="0" smtClean="0"/>
              <a:t>•</a:t>
            </a:r>
            <a:r>
              <a:rPr lang="en-US" sz="1000" b="0" dirty="0"/>
              <a:t>	Significantly improves critical thinking, communication, and conflict resolution skills </a:t>
            </a:r>
          </a:p>
          <a:p>
            <a:pPr>
              <a:lnSpc>
                <a:spcPct val="120000"/>
              </a:lnSpc>
              <a:spcBef>
                <a:spcPts val="0"/>
              </a:spcBef>
              <a:spcAft>
                <a:spcPts val="0"/>
              </a:spcAft>
            </a:pPr>
            <a:r>
              <a:rPr lang="en-US" sz="1000" b="0" dirty="0"/>
              <a:t>•	Develops leadership, teamwork, and consensus building </a:t>
            </a:r>
            <a:r>
              <a:rPr lang="en-US" sz="1000" b="0" dirty="0" smtClean="0"/>
              <a:t>and builds </a:t>
            </a:r>
            <a:r>
              <a:rPr lang="en-US" sz="1000" b="0" dirty="0"/>
              <a:t>self-confidence, self-awareness, and self-esteem </a:t>
            </a:r>
          </a:p>
          <a:p>
            <a:pPr>
              <a:lnSpc>
                <a:spcPct val="120000"/>
              </a:lnSpc>
              <a:spcBef>
                <a:spcPts val="0"/>
              </a:spcBef>
              <a:spcAft>
                <a:spcPts val="0"/>
              </a:spcAft>
            </a:pPr>
            <a:r>
              <a:rPr lang="en-US" sz="1000" b="0" dirty="0"/>
              <a:t>•	Provides </a:t>
            </a:r>
            <a:r>
              <a:rPr lang="en-US" sz="1000" b="0" dirty="0" smtClean="0"/>
              <a:t>educators and academic institutions a </a:t>
            </a:r>
            <a:r>
              <a:rPr lang="en-US" sz="1000" b="0" dirty="0"/>
              <a:t>blueprint and vehicle by which to engage </a:t>
            </a:r>
            <a:r>
              <a:rPr lang="en-US" sz="1000" b="0" dirty="0" smtClean="0"/>
              <a:t>people </a:t>
            </a:r>
            <a:r>
              <a:rPr lang="en-US" sz="1000" b="0" dirty="0"/>
              <a:t>in academic pursuits </a:t>
            </a:r>
            <a:endParaRPr lang="en-US" sz="1000" b="0" dirty="0" smtClean="0"/>
          </a:p>
          <a:p>
            <a:pPr>
              <a:lnSpc>
                <a:spcPct val="120000"/>
              </a:lnSpc>
              <a:spcBef>
                <a:spcPts val="0"/>
              </a:spcBef>
              <a:spcAft>
                <a:spcPts val="0"/>
              </a:spcAft>
            </a:pPr>
            <a:endParaRPr lang="en-US" b="0" dirty="0" smtClean="0"/>
          </a:p>
          <a:p>
            <a:pPr>
              <a:lnSpc>
                <a:spcPct val="120000"/>
              </a:lnSpc>
              <a:spcBef>
                <a:spcPts val="0"/>
              </a:spcBef>
              <a:spcAft>
                <a:spcPts val="0"/>
              </a:spcAft>
            </a:pPr>
            <a:endParaRPr lang="en-US" b="0" dirty="0"/>
          </a:p>
          <a:p>
            <a:pPr>
              <a:lnSpc>
                <a:spcPct val="120000"/>
              </a:lnSpc>
              <a:spcBef>
                <a:spcPts val="0"/>
              </a:spcBef>
              <a:spcAft>
                <a:spcPts val="0"/>
              </a:spcAft>
            </a:pPr>
            <a:endParaRPr lang="en-US" b="0" dirty="0" smtClean="0"/>
          </a:p>
          <a:p>
            <a:pPr>
              <a:lnSpc>
                <a:spcPct val="120000"/>
              </a:lnSpc>
              <a:spcBef>
                <a:spcPts val="0"/>
              </a:spcBef>
              <a:spcAft>
                <a:spcPts val="0"/>
              </a:spcAft>
            </a:pPr>
            <a:endParaRPr lang="en-US" b="0" dirty="0"/>
          </a:p>
          <a:p>
            <a:pPr>
              <a:lnSpc>
                <a:spcPct val="120000"/>
              </a:lnSpc>
              <a:spcBef>
                <a:spcPts val="0"/>
              </a:spcBef>
              <a:spcAft>
                <a:spcPts val="0"/>
              </a:spcAft>
            </a:pPr>
            <a:endParaRPr lang="en-US" b="0" dirty="0"/>
          </a:p>
          <a:p>
            <a:endParaRPr lang="en-US" b="0" dirty="0"/>
          </a:p>
        </p:txBody>
      </p:sp>
      <p:pic>
        <p:nvPicPr>
          <p:cNvPr id="137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1532" b="10630"/>
          <a:stretch/>
        </p:blipFill>
        <p:spPr bwMode="auto">
          <a:xfrm>
            <a:off x="3071005" y="5244047"/>
            <a:ext cx="2350068" cy="145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361" y="5309827"/>
            <a:ext cx="1105259" cy="333483"/>
          </a:xfrm>
          <a:prstGeom prst="rect">
            <a:avLst/>
          </a:prstGeom>
        </p:spPr>
      </p:pic>
    </p:spTree>
    <p:extLst>
      <p:ext uri="{BB962C8B-B14F-4D97-AF65-F5344CB8AC3E}">
        <p14:creationId xmlns:p14="http://schemas.microsoft.com/office/powerpoint/2010/main" val="146465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444168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085"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1" name="Title 50"/>
          <p:cNvSpPr>
            <a:spLocks noGrp="1"/>
          </p:cNvSpPr>
          <p:nvPr>
            <p:ph type="title"/>
          </p:nvPr>
        </p:nvSpPr>
        <p:spPr/>
        <p:txBody>
          <a:bodyPr/>
          <a:lstStyle/>
          <a:p>
            <a:r>
              <a:rPr lang="en-US" dirty="0"/>
              <a:t>Contact </a:t>
            </a:r>
            <a:r>
              <a:rPr lang="en-US" dirty="0" smtClean="0"/>
              <a:t>Information</a:t>
            </a:r>
            <a:endParaRPr lang="en-US" dirty="0"/>
          </a:p>
        </p:txBody>
      </p:sp>
      <p:sp>
        <p:nvSpPr>
          <p:cNvPr id="4" name="Slide Number Placeholder 3"/>
          <p:cNvSpPr>
            <a:spLocks noGrp="1"/>
          </p:cNvSpPr>
          <p:nvPr>
            <p:ph type="sldNum" sz="quarter" idx="11"/>
          </p:nvPr>
        </p:nvSpPr>
        <p:spPr/>
        <p:txBody>
          <a:bodyPr/>
          <a:lstStyle/>
          <a:p>
            <a:fld id="{8D075B93-D109-AA40-90DC-047F609B1C05}" type="slidenum">
              <a:rPr lang="en-US" smtClean="0"/>
              <a:pPr/>
              <a:t>16</a:t>
            </a:fld>
            <a:endParaRPr lang="en-US" dirty="0"/>
          </a:p>
        </p:txBody>
      </p:sp>
      <p:grpSp>
        <p:nvGrpSpPr>
          <p:cNvPr id="7" name="Group 6"/>
          <p:cNvGrpSpPr/>
          <p:nvPr/>
        </p:nvGrpSpPr>
        <p:grpSpPr>
          <a:xfrm>
            <a:off x="352427" y="2177851"/>
            <a:ext cx="6514199" cy="861774"/>
            <a:chOff x="352427" y="2177851"/>
            <a:chExt cx="6356241" cy="861774"/>
          </a:xfrm>
        </p:grpSpPr>
        <p:sp>
          <p:nvSpPr>
            <p:cNvPr id="37" name="TextBox 36"/>
            <p:cNvSpPr txBox="1">
              <a:spLocks/>
            </p:cNvSpPr>
            <p:nvPr/>
          </p:nvSpPr>
          <p:spPr bwMode="gray">
            <a:xfrm>
              <a:off x="352427" y="2177851"/>
              <a:ext cx="2002344" cy="861774"/>
            </a:xfrm>
            <a:prstGeom prst="rect">
              <a:avLst/>
            </a:prstGeom>
            <a:noFill/>
          </p:spPr>
          <p:txBody>
            <a:bodyPr wrap="square" lIns="0" tIns="0" rIns="0" bIns="0" rtlCol="0">
              <a:noAutofit/>
            </a:bodyPr>
            <a:lstStyle/>
            <a:p>
              <a:r>
                <a:rPr lang="en-US" sz="1000" b="1" dirty="0" smtClean="0">
                  <a:solidFill>
                    <a:srgbClr val="5A5A5A"/>
                  </a:solidFill>
                </a:rPr>
                <a:t>Julius Robinson</a:t>
              </a:r>
              <a:endParaRPr lang="en-US" sz="1000" b="1" dirty="0">
                <a:solidFill>
                  <a:srgbClr val="5A5A5A"/>
                </a:solidFill>
              </a:endParaRPr>
            </a:p>
            <a:p>
              <a:r>
                <a:rPr lang="en-US" sz="1000" dirty="0" smtClean="0">
                  <a:solidFill>
                    <a:srgbClr val="5A5A5A"/>
                  </a:solidFill>
                </a:rPr>
                <a:t>Head of Corporate Social Responsibility for the Americas</a:t>
              </a:r>
              <a:endParaRPr lang="en-US" sz="1000" dirty="0">
                <a:solidFill>
                  <a:srgbClr val="5A5A5A"/>
                </a:solidFill>
              </a:endParaRPr>
            </a:p>
            <a:p>
              <a:r>
                <a:rPr lang="en-US" sz="1000" dirty="0" smtClean="0">
                  <a:solidFill>
                    <a:srgbClr val="5A5A5A"/>
                  </a:solidFill>
                </a:rPr>
                <a:t>415 765 3883</a:t>
              </a:r>
              <a:endParaRPr lang="en-US" sz="1000" baseline="0" dirty="0">
                <a:solidFill>
                  <a:srgbClr val="5A5A5A"/>
                </a:solidFill>
              </a:endParaRPr>
            </a:p>
            <a:p>
              <a:r>
                <a:rPr lang="en-US" sz="1000" dirty="0" smtClean="0">
                  <a:solidFill>
                    <a:srgbClr val="5A5A5A"/>
                  </a:solidFill>
                </a:rPr>
                <a:t>Julius.robinson@unionbank.com</a:t>
              </a:r>
              <a:endParaRPr lang="en-US" sz="1000" baseline="0" dirty="0">
                <a:solidFill>
                  <a:srgbClr val="5A5A5A"/>
                </a:solidFill>
              </a:endParaRPr>
            </a:p>
          </p:txBody>
        </p:sp>
        <p:sp>
          <p:nvSpPr>
            <p:cNvPr id="39" name="TextBox 38"/>
            <p:cNvSpPr txBox="1">
              <a:spLocks/>
            </p:cNvSpPr>
            <p:nvPr/>
          </p:nvSpPr>
          <p:spPr bwMode="gray">
            <a:xfrm>
              <a:off x="2489888" y="2177851"/>
              <a:ext cx="2002344" cy="861774"/>
            </a:xfrm>
            <a:prstGeom prst="rect">
              <a:avLst/>
            </a:prstGeom>
            <a:noFill/>
          </p:spPr>
          <p:txBody>
            <a:bodyPr wrap="square" lIns="0" tIns="0" rIns="0" bIns="0" rtlCol="0">
              <a:noAutofit/>
            </a:bodyPr>
            <a:lstStyle/>
            <a:p>
              <a:r>
                <a:rPr lang="en-US" sz="1000" b="1" dirty="0" smtClean="0">
                  <a:solidFill>
                    <a:srgbClr val="5A5A5A"/>
                  </a:solidFill>
                </a:rPr>
                <a:t>Fred Mendez</a:t>
              </a:r>
            </a:p>
            <a:p>
              <a:r>
                <a:rPr lang="en-US" sz="1000" dirty="0" smtClean="0">
                  <a:solidFill>
                    <a:srgbClr val="5A5A5A"/>
                  </a:solidFill>
                </a:rPr>
                <a:t>National Community Outreach Manager</a:t>
              </a:r>
            </a:p>
            <a:p>
              <a:r>
                <a:rPr lang="en-US" sz="1000" dirty="0" smtClean="0">
                  <a:solidFill>
                    <a:srgbClr val="5A5A5A"/>
                  </a:solidFill>
                </a:rPr>
                <a:t>415 765 3947</a:t>
              </a:r>
            </a:p>
            <a:p>
              <a:r>
                <a:rPr lang="en-US" sz="1000" dirty="0" smtClean="0">
                  <a:solidFill>
                    <a:srgbClr val="5A5A5A"/>
                  </a:solidFill>
                </a:rPr>
                <a:t>Horacio.mendez@unionbank.com</a:t>
              </a:r>
              <a:endParaRPr lang="en-US" sz="1000" dirty="0">
                <a:solidFill>
                  <a:srgbClr val="5A5A5A"/>
                </a:solidFill>
              </a:endParaRPr>
            </a:p>
          </p:txBody>
        </p:sp>
        <p:sp>
          <p:nvSpPr>
            <p:cNvPr id="40" name="TextBox 39"/>
            <p:cNvSpPr txBox="1">
              <a:spLocks/>
            </p:cNvSpPr>
            <p:nvPr/>
          </p:nvSpPr>
          <p:spPr bwMode="gray">
            <a:xfrm>
              <a:off x="4628978" y="2177851"/>
              <a:ext cx="2079690" cy="861774"/>
            </a:xfrm>
            <a:prstGeom prst="rect">
              <a:avLst/>
            </a:prstGeom>
            <a:noFill/>
          </p:spPr>
          <p:txBody>
            <a:bodyPr wrap="square" lIns="0" tIns="0" rIns="0" bIns="0" rtlCol="0">
              <a:noAutofit/>
            </a:bodyPr>
            <a:lstStyle/>
            <a:p>
              <a:r>
                <a:rPr lang="en-US" sz="1000" b="1" dirty="0" smtClean="0">
                  <a:solidFill>
                    <a:srgbClr val="5A5A5A"/>
                  </a:solidFill>
                </a:rPr>
                <a:t>Bobbie Salgado</a:t>
              </a:r>
              <a:endParaRPr lang="en-US" sz="1000" b="1" dirty="0">
                <a:solidFill>
                  <a:srgbClr val="5A5A5A"/>
                </a:solidFill>
              </a:endParaRPr>
            </a:p>
            <a:p>
              <a:r>
                <a:rPr lang="en-US" sz="1000" dirty="0" smtClean="0">
                  <a:solidFill>
                    <a:srgbClr val="5A5A5A"/>
                  </a:solidFill>
                </a:rPr>
                <a:t>Head of CRA Operations and Strategy</a:t>
              </a:r>
              <a:endParaRPr lang="en-US" sz="1000" dirty="0">
                <a:solidFill>
                  <a:srgbClr val="5A5A5A"/>
                </a:solidFill>
              </a:endParaRPr>
            </a:p>
            <a:p>
              <a:r>
                <a:rPr lang="en-US" sz="1000" dirty="0" smtClean="0">
                  <a:solidFill>
                    <a:srgbClr val="5A5A5A"/>
                  </a:solidFill>
                </a:rPr>
                <a:t>916 449 1343</a:t>
              </a:r>
            </a:p>
            <a:p>
              <a:r>
                <a:rPr lang="en-US" sz="1000" dirty="0" smtClean="0">
                  <a:solidFill>
                    <a:srgbClr val="5A5A5A"/>
                  </a:solidFill>
                </a:rPr>
                <a:t>Bobbie.salgado@unionbank.com</a:t>
              </a:r>
              <a:endParaRPr lang="en-US" sz="1000" dirty="0">
                <a:solidFill>
                  <a:srgbClr val="5A5A5A"/>
                </a:solidFill>
              </a:endParaRPr>
            </a:p>
          </p:txBody>
        </p:sp>
      </p:grpSp>
      <p:grpSp>
        <p:nvGrpSpPr>
          <p:cNvPr id="10" name="Group 9"/>
          <p:cNvGrpSpPr/>
          <p:nvPr/>
        </p:nvGrpSpPr>
        <p:grpSpPr>
          <a:xfrm>
            <a:off x="352426" y="3219940"/>
            <a:ext cx="6278897" cy="0"/>
            <a:chOff x="352426" y="2966277"/>
            <a:chExt cx="6278897" cy="0"/>
          </a:xfrm>
        </p:grpSpPr>
        <p:cxnSp>
          <p:nvCxnSpPr>
            <p:cNvPr id="41" name="Straight Connector 40"/>
            <p:cNvCxnSpPr/>
            <p:nvPr/>
          </p:nvCxnSpPr>
          <p:spPr bwMode="gray">
            <a:xfrm>
              <a:off x="352426" y="2966277"/>
              <a:ext cx="2002345"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bwMode="gray">
            <a:xfrm>
              <a:off x="2491516" y="2966277"/>
              <a:ext cx="2002345"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bwMode="gray">
            <a:xfrm>
              <a:off x="4628978" y="2966277"/>
              <a:ext cx="2002345"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52425" y="4934309"/>
            <a:ext cx="6669477" cy="941604"/>
            <a:chOff x="352427" y="3501048"/>
            <a:chExt cx="6428562" cy="861774"/>
          </a:xfrm>
        </p:grpSpPr>
        <p:sp>
          <p:nvSpPr>
            <p:cNvPr id="49" name="TextBox 48"/>
            <p:cNvSpPr txBox="1">
              <a:spLocks/>
            </p:cNvSpPr>
            <p:nvPr/>
          </p:nvSpPr>
          <p:spPr bwMode="gray">
            <a:xfrm>
              <a:off x="352427" y="3501048"/>
              <a:ext cx="2002344" cy="861774"/>
            </a:xfrm>
            <a:prstGeom prst="rect">
              <a:avLst/>
            </a:prstGeom>
            <a:noFill/>
          </p:spPr>
          <p:txBody>
            <a:bodyPr wrap="square" lIns="0" tIns="0" rIns="0" bIns="0" rtlCol="0">
              <a:noAutofit/>
            </a:bodyPr>
            <a:lstStyle/>
            <a:p>
              <a:r>
                <a:rPr lang="en-US" sz="1000" b="1" dirty="0" smtClean="0">
                  <a:solidFill>
                    <a:srgbClr val="5A5A5A"/>
                  </a:solidFill>
                </a:rPr>
                <a:t>Carolina Gomez</a:t>
              </a:r>
            </a:p>
            <a:p>
              <a:r>
                <a:rPr lang="en-US" sz="1000" dirty="0" smtClean="0">
                  <a:solidFill>
                    <a:srgbClr val="5A5A5A"/>
                  </a:solidFill>
                </a:rPr>
                <a:t>Branch Manager – Loara High School </a:t>
              </a:r>
            </a:p>
            <a:p>
              <a:r>
                <a:rPr lang="en-US" sz="1000" dirty="0" smtClean="0">
                  <a:solidFill>
                    <a:srgbClr val="5A5A5A"/>
                  </a:solidFill>
                </a:rPr>
                <a:t>714 507 3695</a:t>
              </a:r>
            </a:p>
            <a:p>
              <a:r>
                <a:rPr lang="en-US" sz="1000" dirty="0" smtClean="0">
                  <a:solidFill>
                    <a:srgbClr val="5A5A5A"/>
                  </a:solidFill>
                </a:rPr>
                <a:t>Carolina.gomez@unionbank.com</a:t>
              </a:r>
              <a:endParaRPr lang="en-US" sz="1000" dirty="0">
                <a:solidFill>
                  <a:srgbClr val="5A5A5A"/>
                </a:solidFill>
              </a:endParaRPr>
            </a:p>
          </p:txBody>
        </p:sp>
        <p:sp>
          <p:nvSpPr>
            <p:cNvPr id="50" name="TextBox 49"/>
            <p:cNvSpPr txBox="1">
              <a:spLocks/>
            </p:cNvSpPr>
            <p:nvPr/>
          </p:nvSpPr>
          <p:spPr bwMode="gray">
            <a:xfrm>
              <a:off x="2489888" y="3501048"/>
              <a:ext cx="2002344" cy="861774"/>
            </a:xfrm>
            <a:prstGeom prst="rect">
              <a:avLst/>
            </a:prstGeom>
            <a:noFill/>
          </p:spPr>
          <p:txBody>
            <a:bodyPr wrap="square" lIns="0" tIns="0" rIns="0" bIns="0" rtlCol="0">
              <a:noAutofit/>
            </a:bodyPr>
            <a:lstStyle/>
            <a:p>
              <a:r>
                <a:rPr lang="en-US" sz="1000" b="1" dirty="0" smtClean="0">
                  <a:solidFill>
                    <a:srgbClr val="5A5A5A"/>
                  </a:solidFill>
                </a:rPr>
                <a:t>Daniel Hedgecock</a:t>
              </a:r>
              <a:endParaRPr lang="en-US" sz="1000" b="1" dirty="0">
                <a:solidFill>
                  <a:srgbClr val="5A5A5A"/>
                </a:solidFill>
              </a:endParaRPr>
            </a:p>
            <a:p>
              <a:r>
                <a:rPr lang="en-US" sz="1000" dirty="0">
                  <a:solidFill>
                    <a:srgbClr val="5A5A5A"/>
                  </a:solidFill>
                </a:rPr>
                <a:t>Branch Manager </a:t>
              </a:r>
              <a:r>
                <a:rPr lang="en-US" sz="1000" dirty="0" smtClean="0">
                  <a:solidFill>
                    <a:srgbClr val="5A5A5A"/>
                  </a:solidFill>
                </a:rPr>
                <a:t>– McLane High School</a:t>
              </a:r>
              <a:endParaRPr lang="en-US" sz="1000" dirty="0">
                <a:solidFill>
                  <a:srgbClr val="5A5A5A"/>
                </a:solidFill>
              </a:endParaRPr>
            </a:p>
            <a:p>
              <a:r>
                <a:rPr lang="en-US" sz="1000" dirty="0" smtClean="0">
                  <a:solidFill>
                    <a:srgbClr val="5A5A5A"/>
                  </a:solidFill>
                </a:rPr>
                <a:t>559 230 5901</a:t>
              </a:r>
              <a:endParaRPr lang="en-US" sz="1000" dirty="0">
                <a:solidFill>
                  <a:srgbClr val="5A5A5A"/>
                </a:solidFill>
              </a:endParaRPr>
            </a:p>
            <a:p>
              <a:r>
                <a:rPr lang="en-US" sz="1000" dirty="0" smtClean="0">
                  <a:solidFill>
                    <a:srgbClr val="5A5A5A"/>
                  </a:solidFill>
                </a:rPr>
                <a:t>Daniel.hedgecock@unionbank.com</a:t>
              </a:r>
              <a:endParaRPr lang="en-US" sz="1000" dirty="0">
                <a:solidFill>
                  <a:srgbClr val="5A5A5A"/>
                </a:solidFill>
              </a:endParaRPr>
            </a:p>
            <a:p>
              <a:r>
                <a:rPr lang="en-US" sz="1400" dirty="0" smtClean="0">
                  <a:solidFill>
                    <a:srgbClr val="5A5A5A"/>
                  </a:solidFill>
                </a:rPr>
                <a:t>	</a:t>
              </a:r>
              <a:endParaRPr lang="en-US" sz="1400" dirty="0">
                <a:solidFill>
                  <a:srgbClr val="5A5A5A"/>
                </a:solidFill>
              </a:endParaRPr>
            </a:p>
          </p:txBody>
        </p:sp>
        <p:sp>
          <p:nvSpPr>
            <p:cNvPr id="87" name="TextBox 86"/>
            <p:cNvSpPr txBox="1">
              <a:spLocks/>
            </p:cNvSpPr>
            <p:nvPr/>
          </p:nvSpPr>
          <p:spPr bwMode="gray">
            <a:xfrm>
              <a:off x="4628978" y="3501048"/>
              <a:ext cx="2152011" cy="861774"/>
            </a:xfrm>
            <a:prstGeom prst="rect">
              <a:avLst/>
            </a:prstGeom>
            <a:noFill/>
          </p:spPr>
          <p:txBody>
            <a:bodyPr wrap="square" lIns="0" tIns="0" rIns="0" bIns="0" rtlCol="0">
              <a:noAutofit/>
            </a:bodyPr>
            <a:lstStyle/>
            <a:p>
              <a:r>
                <a:rPr lang="en-US" sz="1000" b="1" dirty="0" smtClean="0">
                  <a:solidFill>
                    <a:srgbClr val="5A5A5A"/>
                  </a:solidFill>
                </a:rPr>
                <a:t>Jennifer Aviles</a:t>
              </a:r>
              <a:endParaRPr lang="en-US" sz="1000" b="1" dirty="0">
                <a:solidFill>
                  <a:srgbClr val="5A5A5A"/>
                </a:solidFill>
              </a:endParaRPr>
            </a:p>
            <a:p>
              <a:r>
                <a:rPr lang="en-US" sz="1000" dirty="0" smtClean="0">
                  <a:solidFill>
                    <a:srgbClr val="5A5A5A"/>
                  </a:solidFill>
                </a:rPr>
                <a:t>Branch Manager – Mountain View High School</a:t>
              </a:r>
              <a:endParaRPr lang="en-US" sz="1000" dirty="0">
                <a:solidFill>
                  <a:srgbClr val="5A5A5A"/>
                </a:solidFill>
              </a:endParaRPr>
            </a:p>
            <a:p>
              <a:r>
                <a:rPr lang="en-US" sz="1000" dirty="0" smtClean="0">
                  <a:solidFill>
                    <a:srgbClr val="5A5A5A"/>
                  </a:solidFill>
                </a:rPr>
                <a:t>626 443 6181</a:t>
              </a:r>
              <a:endParaRPr lang="en-US" sz="1000" dirty="0">
                <a:solidFill>
                  <a:srgbClr val="5A5A5A"/>
                </a:solidFill>
              </a:endParaRPr>
            </a:p>
            <a:p>
              <a:r>
                <a:rPr lang="en-US" sz="1000" dirty="0" smtClean="0">
                  <a:solidFill>
                    <a:srgbClr val="5A5A5A"/>
                  </a:solidFill>
                </a:rPr>
                <a:t>Jennifer.aviles@unionbank.com</a:t>
              </a:r>
              <a:endParaRPr lang="en-US" sz="1000" dirty="0">
                <a:solidFill>
                  <a:srgbClr val="5A5A5A"/>
                </a:solidFill>
              </a:endParaRPr>
            </a:p>
          </p:txBody>
        </p:sp>
      </p:grpSp>
      <p:cxnSp>
        <p:nvCxnSpPr>
          <p:cNvPr id="30" name="Straight Connector 29"/>
          <p:cNvCxnSpPr/>
          <p:nvPr/>
        </p:nvCxnSpPr>
        <p:spPr bwMode="gray">
          <a:xfrm flipH="1">
            <a:off x="352425" y="1792613"/>
            <a:ext cx="8439150" cy="0"/>
          </a:xfrm>
          <a:prstGeom prst="line">
            <a:avLst/>
          </a:prstGeom>
          <a:ln w="6350" cmpd="sng">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4"/>
          <p:cNvSpPr txBox="1">
            <a:spLocks/>
          </p:cNvSpPr>
          <p:nvPr/>
        </p:nvSpPr>
        <p:spPr bwMode="gray">
          <a:xfrm>
            <a:off x="352425" y="1494072"/>
            <a:ext cx="8438807" cy="4381841"/>
          </a:xfrm>
          <a:prstGeom prst="rect">
            <a:avLst/>
          </a:prstGeom>
        </p:spPr>
        <p:txBody>
          <a:bodyPr lIns="0" tIns="0" rIns="0" bIns="0"/>
          <a:lstStyle>
            <a:lvl1pPr marL="0" indent="0" algn="l" defTabSz="457200" rtl="0" eaLnBrk="1" latinLnBrk="0" hangingPunct="1">
              <a:lnSpc>
                <a:spcPts val="1500"/>
              </a:lnSpc>
              <a:spcBef>
                <a:spcPts val="600"/>
              </a:spcBef>
              <a:buFontTx/>
              <a:buNone/>
              <a:defRPr sz="1400" kern="1200">
                <a:solidFill>
                  <a:srgbClr val="5A5A5A"/>
                </a:solidFill>
                <a:latin typeface="+mn-lt"/>
                <a:ea typeface="+mn-ea"/>
                <a:cs typeface="+mn-cs"/>
              </a:defRPr>
            </a:lvl1pPr>
            <a:lvl2pPr marL="173038" indent="-173038" algn="l" defTabSz="457200" rtl="0" eaLnBrk="1" latinLnBrk="0" hangingPunct="1">
              <a:lnSpc>
                <a:spcPts val="1800"/>
              </a:lnSpc>
              <a:spcBef>
                <a:spcPts val="1000"/>
              </a:spcBef>
              <a:buClrTx/>
              <a:buFont typeface="Arial"/>
              <a:buChar char="•"/>
              <a:defRPr sz="1400" kern="1200">
                <a:solidFill>
                  <a:srgbClr val="5A5A5A"/>
                </a:solidFill>
                <a:latin typeface="+mn-lt"/>
                <a:ea typeface="+mn-ea"/>
                <a:cs typeface="+mn-cs"/>
              </a:defRPr>
            </a:lvl2pPr>
            <a:lvl3pPr marL="404813" indent="-215900" algn="l" defTabSz="457200" rtl="0" eaLnBrk="1" latinLnBrk="0" hangingPunct="1">
              <a:lnSpc>
                <a:spcPts val="1600"/>
              </a:lnSpc>
              <a:spcBef>
                <a:spcPts val="1000"/>
              </a:spcBef>
              <a:buClrTx/>
              <a:buFont typeface="Arial" panose="020B0604020202020204" pitchFamily="34" charset="0"/>
              <a:buChar char="–"/>
              <a:defRPr sz="1200" kern="1200">
                <a:solidFill>
                  <a:srgbClr val="5A5A5A"/>
                </a:solidFill>
                <a:latin typeface="+mn-lt"/>
                <a:ea typeface="+mn-ea"/>
                <a:cs typeface="+mn-cs"/>
              </a:defRPr>
            </a:lvl3pPr>
            <a:lvl4pPr marL="566738" indent="-161925" algn="l" defTabSz="457200" rtl="0" eaLnBrk="1" latinLnBrk="0" hangingPunct="1">
              <a:lnSpc>
                <a:spcPts val="1400"/>
              </a:lnSpc>
              <a:spcBef>
                <a:spcPts val="1000"/>
              </a:spcBef>
              <a:buClrTx/>
              <a:buFont typeface="Arial" panose="020B0604020202020204" pitchFamily="34" charset="0"/>
              <a:buChar char="-"/>
              <a:defRPr sz="1000" kern="1200">
                <a:solidFill>
                  <a:srgbClr val="5A5A5A"/>
                </a:solidFill>
                <a:latin typeface="+mn-lt"/>
                <a:ea typeface="+mn-ea"/>
                <a:cs typeface="+mn-cs"/>
              </a:defRPr>
            </a:lvl4pPr>
            <a:lvl5pPr marL="0" indent="0" algn="l" defTabSz="457200" rtl="0" eaLnBrk="1" latinLnBrk="0" hangingPunct="1">
              <a:lnSpc>
                <a:spcPts val="2000"/>
              </a:lnSpc>
              <a:spcBef>
                <a:spcPts val="1200"/>
              </a:spcBef>
              <a:buFontTx/>
              <a:buNone/>
              <a:defRPr sz="1500" b="0" i="1" kern="1200">
                <a:solidFill>
                  <a:schemeClr val="accent1"/>
                </a:solidFill>
                <a:latin typeface="+mn-lt"/>
                <a:ea typeface="+mn-ea"/>
                <a:cs typeface="+mn-cs"/>
              </a:defRPr>
            </a:lvl5pPr>
            <a:lvl6pPr marL="0" indent="0" algn="l" defTabSz="-396875" rtl="0" eaLnBrk="1" latinLnBrk="0" hangingPunct="1">
              <a:lnSpc>
                <a:spcPct val="100000"/>
              </a:lnSpc>
              <a:spcBef>
                <a:spcPts val="0"/>
              </a:spcBef>
              <a:spcAft>
                <a:spcPts val="0"/>
              </a:spcAft>
              <a:buClr>
                <a:schemeClr val="tx1"/>
              </a:buClr>
              <a:buFontTx/>
              <a:buNone/>
              <a:defRPr sz="1400" b="1" kern="1200">
                <a:solidFill>
                  <a:schemeClr val="tx1"/>
                </a:solidFill>
                <a:latin typeface="+mn-lt"/>
                <a:ea typeface="+mn-ea"/>
                <a:cs typeface="+mn-cs"/>
              </a:defRPr>
            </a:lvl6pPr>
            <a:lvl7pPr marL="0" indent="0" algn="l" defTabSz="457200" rtl="0" eaLnBrk="1" latinLnBrk="0" hangingPunct="1">
              <a:lnSpc>
                <a:spcPts val="1400"/>
              </a:lnSpc>
              <a:spcBef>
                <a:spcPts val="600"/>
              </a:spcBef>
              <a:buFontTx/>
              <a:buNone/>
              <a:defRPr sz="1000" b="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5"/>
            <a:r>
              <a:rPr lang="en-US" dirty="0">
                <a:solidFill>
                  <a:srgbClr val="5A5A5A"/>
                </a:solidFill>
              </a:rPr>
              <a:t>Your dedicated team at </a:t>
            </a:r>
            <a:r>
              <a:rPr lang="en-US" dirty="0" smtClean="0">
                <a:solidFill>
                  <a:srgbClr val="5A5A5A"/>
                </a:solidFill>
              </a:rPr>
              <a:t>Union Bank	</a:t>
            </a:r>
            <a:endParaRPr lang="en-US" dirty="0">
              <a:solidFill>
                <a:srgbClr val="5A5A5A"/>
              </a:solidFill>
            </a:endParaRPr>
          </a:p>
        </p:txBody>
      </p:sp>
      <p:grpSp>
        <p:nvGrpSpPr>
          <p:cNvPr id="19" name="Group 18"/>
          <p:cNvGrpSpPr/>
          <p:nvPr/>
        </p:nvGrpSpPr>
        <p:grpSpPr>
          <a:xfrm>
            <a:off x="352426" y="3795623"/>
            <a:ext cx="6669476" cy="942187"/>
            <a:chOff x="352427" y="3501048"/>
            <a:chExt cx="6278895" cy="861774"/>
          </a:xfrm>
        </p:grpSpPr>
        <p:sp>
          <p:nvSpPr>
            <p:cNvPr id="20" name="TextBox 19"/>
            <p:cNvSpPr txBox="1">
              <a:spLocks/>
            </p:cNvSpPr>
            <p:nvPr/>
          </p:nvSpPr>
          <p:spPr bwMode="gray">
            <a:xfrm>
              <a:off x="352427" y="3501048"/>
              <a:ext cx="2002344" cy="861774"/>
            </a:xfrm>
            <a:prstGeom prst="rect">
              <a:avLst/>
            </a:prstGeom>
            <a:noFill/>
          </p:spPr>
          <p:txBody>
            <a:bodyPr wrap="square" lIns="0" tIns="0" rIns="0" bIns="0" rtlCol="0">
              <a:noAutofit/>
            </a:bodyPr>
            <a:lstStyle/>
            <a:p>
              <a:r>
                <a:rPr lang="en-US" sz="1000" b="1" dirty="0" smtClean="0">
                  <a:solidFill>
                    <a:srgbClr val="5A5A5A"/>
                  </a:solidFill>
                </a:rPr>
                <a:t>Frank Robinson</a:t>
              </a:r>
            </a:p>
            <a:p>
              <a:r>
                <a:rPr lang="en-US" sz="1000" dirty="0" smtClean="0">
                  <a:solidFill>
                    <a:srgbClr val="5A5A5A"/>
                  </a:solidFill>
                </a:rPr>
                <a:t>Region Manager – Student Run Branch Program </a:t>
              </a:r>
            </a:p>
            <a:p>
              <a:r>
                <a:rPr lang="en-US" sz="1000" dirty="0" smtClean="0">
                  <a:solidFill>
                    <a:srgbClr val="5A5A5A"/>
                  </a:solidFill>
                </a:rPr>
                <a:t>619 230 4500</a:t>
              </a:r>
            </a:p>
            <a:p>
              <a:r>
                <a:rPr lang="en-US" sz="1000" dirty="0" smtClean="0">
                  <a:solidFill>
                    <a:srgbClr val="5A5A5A"/>
                  </a:solidFill>
                </a:rPr>
                <a:t>Frank.robinson@unionbank.com</a:t>
              </a:r>
              <a:endParaRPr lang="en-US" sz="1000" dirty="0">
                <a:solidFill>
                  <a:srgbClr val="5A5A5A"/>
                </a:solidFill>
              </a:endParaRPr>
            </a:p>
          </p:txBody>
        </p:sp>
        <p:sp>
          <p:nvSpPr>
            <p:cNvPr id="21" name="TextBox 20"/>
            <p:cNvSpPr txBox="1">
              <a:spLocks/>
            </p:cNvSpPr>
            <p:nvPr/>
          </p:nvSpPr>
          <p:spPr bwMode="gray">
            <a:xfrm>
              <a:off x="2489888" y="3501048"/>
              <a:ext cx="2002344" cy="861774"/>
            </a:xfrm>
            <a:prstGeom prst="rect">
              <a:avLst/>
            </a:prstGeom>
            <a:noFill/>
          </p:spPr>
          <p:txBody>
            <a:bodyPr wrap="square" lIns="0" tIns="0" rIns="0" bIns="0" rtlCol="0">
              <a:noAutofit/>
            </a:bodyPr>
            <a:lstStyle/>
            <a:p>
              <a:r>
                <a:rPr lang="en-US" sz="1000" b="1" dirty="0" smtClean="0">
                  <a:solidFill>
                    <a:srgbClr val="5A5A5A"/>
                  </a:solidFill>
                </a:rPr>
                <a:t>Vernell Taylor</a:t>
              </a:r>
              <a:endParaRPr lang="en-US" sz="1000" b="1" dirty="0">
                <a:solidFill>
                  <a:srgbClr val="5A5A5A"/>
                </a:solidFill>
              </a:endParaRPr>
            </a:p>
            <a:p>
              <a:r>
                <a:rPr lang="en-US" sz="1000" dirty="0">
                  <a:solidFill>
                    <a:srgbClr val="5A5A5A"/>
                  </a:solidFill>
                </a:rPr>
                <a:t>Branch Manager </a:t>
              </a:r>
              <a:r>
                <a:rPr lang="en-US" sz="1000" dirty="0" smtClean="0">
                  <a:solidFill>
                    <a:srgbClr val="5A5A5A"/>
                  </a:solidFill>
                </a:rPr>
                <a:t>– Crenshaw High School</a:t>
              </a:r>
              <a:endParaRPr lang="en-US" sz="1000" dirty="0">
                <a:solidFill>
                  <a:srgbClr val="5A5A5A"/>
                </a:solidFill>
              </a:endParaRPr>
            </a:p>
            <a:p>
              <a:r>
                <a:rPr lang="en-US" sz="1000" dirty="0">
                  <a:solidFill>
                    <a:srgbClr val="5A5A5A"/>
                  </a:solidFill>
                </a:rPr>
                <a:t>323 </a:t>
              </a:r>
              <a:r>
                <a:rPr lang="en-US" sz="1000" dirty="0" smtClean="0">
                  <a:solidFill>
                    <a:srgbClr val="5A5A5A"/>
                  </a:solidFill>
                </a:rPr>
                <a:t>200 2008</a:t>
              </a:r>
              <a:endParaRPr lang="en-US" sz="1000" dirty="0">
                <a:solidFill>
                  <a:srgbClr val="5A5A5A"/>
                </a:solidFill>
              </a:endParaRPr>
            </a:p>
            <a:p>
              <a:r>
                <a:rPr lang="en-US" sz="1000" dirty="0" smtClean="0">
                  <a:solidFill>
                    <a:srgbClr val="5A5A5A"/>
                  </a:solidFill>
                </a:rPr>
                <a:t>Vernell.taylor@unionbank.com</a:t>
              </a:r>
              <a:endParaRPr lang="en-US" sz="1000" dirty="0">
                <a:solidFill>
                  <a:srgbClr val="5A5A5A"/>
                </a:solidFill>
              </a:endParaRPr>
            </a:p>
            <a:p>
              <a:r>
                <a:rPr lang="en-US" sz="1400" dirty="0" smtClean="0">
                  <a:solidFill>
                    <a:srgbClr val="5A5A5A"/>
                  </a:solidFill>
                </a:rPr>
                <a:t>	</a:t>
              </a:r>
              <a:endParaRPr lang="en-US" sz="1400" dirty="0">
                <a:solidFill>
                  <a:srgbClr val="5A5A5A"/>
                </a:solidFill>
              </a:endParaRPr>
            </a:p>
          </p:txBody>
        </p:sp>
        <p:sp>
          <p:nvSpPr>
            <p:cNvPr id="22" name="TextBox 21"/>
            <p:cNvSpPr txBox="1">
              <a:spLocks/>
            </p:cNvSpPr>
            <p:nvPr/>
          </p:nvSpPr>
          <p:spPr bwMode="gray">
            <a:xfrm>
              <a:off x="4529413" y="3501048"/>
              <a:ext cx="2101909" cy="861774"/>
            </a:xfrm>
            <a:prstGeom prst="rect">
              <a:avLst/>
            </a:prstGeom>
            <a:noFill/>
          </p:spPr>
          <p:txBody>
            <a:bodyPr wrap="square" lIns="0" tIns="0" rIns="0" bIns="0" rtlCol="0">
              <a:noAutofit/>
            </a:bodyPr>
            <a:lstStyle/>
            <a:p>
              <a:r>
                <a:rPr lang="en-US" sz="1000" b="1" dirty="0" smtClean="0">
                  <a:solidFill>
                    <a:srgbClr val="5A5A5A"/>
                  </a:solidFill>
                </a:rPr>
                <a:t>Wendy Estrada</a:t>
              </a:r>
              <a:endParaRPr lang="en-US" sz="1000" b="1" dirty="0">
                <a:solidFill>
                  <a:srgbClr val="5A5A5A"/>
                </a:solidFill>
              </a:endParaRPr>
            </a:p>
            <a:p>
              <a:r>
                <a:rPr lang="en-US" sz="1000" dirty="0" smtClean="0">
                  <a:solidFill>
                    <a:srgbClr val="5A5A5A"/>
                  </a:solidFill>
                </a:rPr>
                <a:t>Branch Manager – Lincoln High School</a:t>
              </a:r>
              <a:endParaRPr lang="en-US" sz="1000" dirty="0">
                <a:solidFill>
                  <a:srgbClr val="5A5A5A"/>
                </a:solidFill>
              </a:endParaRPr>
            </a:p>
            <a:p>
              <a:r>
                <a:rPr lang="en-US" sz="1000" dirty="0" smtClean="0">
                  <a:solidFill>
                    <a:srgbClr val="5A5A5A"/>
                  </a:solidFill>
                </a:rPr>
                <a:t>323 909 1028</a:t>
              </a:r>
              <a:endParaRPr lang="en-US" sz="1000" dirty="0">
                <a:solidFill>
                  <a:srgbClr val="5A5A5A"/>
                </a:solidFill>
              </a:endParaRPr>
            </a:p>
            <a:p>
              <a:r>
                <a:rPr lang="en-US" sz="1000" dirty="0" smtClean="0">
                  <a:solidFill>
                    <a:srgbClr val="5A5A5A"/>
                  </a:solidFill>
                </a:rPr>
                <a:t>Wendy.estrada@unionbank.com</a:t>
              </a:r>
              <a:endParaRPr lang="en-US" sz="1000" dirty="0">
                <a:solidFill>
                  <a:srgbClr val="5A5A5A"/>
                </a:solidFill>
              </a:endParaRPr>
            </a:p>
          </p:txBody>
        </p:sp>
      </p:grpSp>
    </p:spTree>
    <p:extLst>
      <p:ext uri="{BB962C8B-B14F-4D97-AF65-F5344CB8AC3E}">
        <p14:creationId xmlns:p14="http://schemas.microsoft.com/office/powerpoint/2010/main" val="2286878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bwMode="gray"/>
        <p:txBody>
          <a:bodyPr/>
          <a:lstStyle/>
          <a:p>
            <a:r>
              <a:rPr lang="en-US" dirty="0"/>
              <a:t>©2018 MUFG Union Bank, </a:t>
            </a:r>
            <a:r>
              <a:rPr lang="en-US" dirty="0" smtClean="0"/>
              <a:t>N.A. </a:t>
            </a:r>
            <a:r>
              <a:rPr lang="en-US" dirty="0"/>
              <a:t>Member FDIC. All rights reserved.</a:t>
            </a:r>
            <a:br>
              <a:rPr lang="en-US" dirty="0"/>
            </a:br>
            <a:r>
              <a:rPr lang="en-US" dirty="0"/>
              <a:t>Union Bank is a registered trademark and brand name of MUFG Union Bank, N.A.</a:t>
            </a:r>
          </a:p>
        </p:txBody>
      </p:sp>
      <p:sp>
        <p:nvSpPr>
          <p:cNvPr id="6" name="Title 5"/>
          <p:cNvSpPr>
            <a:spLocks noGrp="1"/>
          </p:cNvSpPr>
          <p:nvPr>
            <p:ph type="title"/>
          </p:nvPr>
        </p:nvSpPr>
        <p:spPr bwMode="gray"/>
        <p:txBody>
          <a:bodyPr/>
          <a:lstStyle/>
          <a:p>
            <a:r>
              <a:rPr lang="en-US" dirty="0"/>
              <a:t>Thank you</a:t>
            </a:r>
          </a:p>
        </p:txBody>
      </p:sp>
      <p:sp>
        <p:nvSpPr>
          <p:cNvPr id="8" name="Text Placeholder 7"/>
          <p:cNvSpPr>
            <a:spLocks noGrp="1"/>
          </p:cNvSpPr>
          <p:nvPr>
            <p:ph type="body" sz="quarter" idx="15"/>
          </p:nvPr>
        </p:nvSpPr>
        <p:spPr bwMode="gray">
          <a:xfrm>
            <a:off x="453528" y="3205699"/>
            <a:ext cx="5498698" cy="2395728"/>
          </a:xfrm>
        </p:spPr>
        <p:txBody>
          <a:bodyPr/>
          <a:lstStyle/>
          <a:p>
            <a:pPr>
              <a:lnSpc>
                <a:spcPct val="100000"/>
              </a:lnSpc>
            </a:pPr>
            <a:r>
              <a:rPr lang="en-US" sz="1400" dirty="0">
                <a:solidFill>
                  <a:srgbClr val="5A5A5A"/>
                </a:solidFill>
              </a:rPr>
              <a:t>MUFG Union Bank, </a:t>
            </a:r>
            <a:r>
              <a:rPr lang="en-US" sz="1400" dirty="0" smtClean="0">
                <a:solidFill>
                  <a:srgbClr val="5A5A5A"/>
                </a:solidFill>
              </a:rPr>
              <a:t>N.A.</a:t>
            </a:r>
          </a:p>
          <a:p>
            <a:pPr>
              <a:lnSpc>
                <a:spcPct val="100000"/>
              </a:lnSpc>
            </a:pPr>
            <a:r>
              <a:rPr lang="en-US" dirty="0" smtClean="0"/>
              <a:t>Corporate Social Responsibility for the Americas</a:t>
            </a:r>
            <a:endParaRPr lang="en-US" sz="1400" dirty="0" smtClean="0">
              <a:solidFill>
                <a:srgbClr val="5A5A5A"/>
              </a:solidFill>
            </a:endParaRPr>
          </a:p>
          <a:p>
            <a:pPr>
              <a:lnSpc>
                <a:spcPct val="100000"/>
              </a:lnSpc>
            </a:pPr>
            <a:r>
              <a:rPr lang="en-US" dirty="0" smtClean="0"/>
              <a:t>350 California Street, 11</a:t>
            </a:r>
            <a:r>
              <a:rPr lang="en-US" baseline="30000" dirty="0" smtClean="0"/>
              <a:t>th</a:t>
            </a:r>
            <a:r>
              <a:rPr lang="en-US" dirty="0" smtClean="0"/>
              <a:t> Floor</a:t>
            </a:r>
          </a:p>
          <a:p>
            <a:pPr>
              <a:lnSpc>
                <a:spcPct val="100000"/>
              </a:lnSpc>
            </a:pPr>
            <a:r>
              <a:rPr lang="en-US" sz="1400" dirty="0" smtClean="0">
                <a:solidFill>
                  <a:srgbClr val="5A5A5A"/>
                </a:solidFill>
              </a:rPr>
              <a:t>San Francisco, CA 94101</a:t>
            </a:r>
          </a:p>
        </p:txBody>
      </p:sp>
    </p:spTree>
    <p:extLst>
      <p:ext uri="{BB962C8B-B14F-4D97-AF65-F5344CB8AC3E}">
        <p14:creationId xmlns:p14="http://schemas.microsoft.com/office/powerpoint/2010/main" val="396473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96893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054"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8" name="Title 27"/>
          <p:cNvSpPr>
            <a:spLocks noGrp="1"/>
          </p:cNvSpPr>
          <p:nvPr>
            <p:ph type="title"/>
          </p:nvPr>
        </p:nvSpPr>
        <p:spPr/>
        <p:txBody>
          <a:bodyPr/>
          <a:lstStyle/>
          <a:p>
            <a:r>
              <a:rPr lang="en-US" dirty="0" smtClean="0"/>
              <a:t>Value Proposition</a:t>
            </a:r>
            <a:endParaRPr lang="en-US" dirty="0"/>
          </a:p>
        </p:txBody>
      </p:sp>
      <p:sp>
        <p:nvSpPr>
          <p:cNvPr id="4" name="Slide Number Placeholder 3"/>
          <p:cNvSpPr>
            <a:spLocks noGrp="1"/>
          </p:cNvSpPr>
          <p:nvPr>
            <p:ph type="sldNum" sz="quarter" idx="11"/>
          </p:nvPr>
        </p:nvSpPr>
        <p:spPr/>
        <p:txBody>
          <a:bodyPr/>
          <a:lstStyle/>
          <a:p>
            <a:fld id="{8D075B93-D109-AA40-90DC-047F609B1C05}" type="slidenum">
              <a:rPr lang="en-US" smtClean="0"/>
              <a:pPr/>
              <a:t>2</a:t>
            </a:fld>
            <a:endParaRPr lang="en-US" dirty="0"/>
          </a:p>
        </p:txBody>
      </p:sp>
      <p:sp>
        <p:nvSpPr>
          <p:cNvPr id="3" name="Content Placeholder 2"/>
          <p:cNvSpPr>
            <a:spLocks noGrp="1"/>
          </p:cNvSpPr>
          <p:nvPr>
            <p:ph idx="12"/>
          </p:nvPr>
        </p:nvSpPr>
        <p:spPr>
          <a:xfrm>
            <a:off x="352425" y="1311215"/>
            <a:ext cx="8439150" cy="4882551"/>
          </a:xfrm>
        </p:spPr>
        <p:txBody>
          <a:bodyPr>
            <a:normAutofit lnSpcReduction="10000"/>
          </a:bodyPr>
          <a:lstStyle/>
          <a:p>
            <a:pPr lvl="0" fontAlgn="base">
              <a:spcAft>
                <a:spcPct val="0"/>
              </a:spcAft>
              <a:defRPr/>
            </a:pPr>
            <a:r>
              <a:rPr lang="en-US" altLang="en-US" sz="1200" b="0" dirty="0">
                <a:solidFill>
                  <a:srgbClr val="000000"/>
                </a:solidFill>
              </a:rPr>
              <a:t>How do we measure success? </a:t>
            </a:r>
          </a:p>
          <a:p>
            <a:pPr marL="171450" lvl="0" indent="-171450" fontAlgn="base">
              <a:spcAft>
                <a:spcPct val="0"/>
              </a:spcAft>
              <a:buFont typeface="Arial" panose="020B0604020202020204" pitchFamily="34" charset="0"/>
              <a:buChar char="•"/>
              <a:defRPr/>
            </a:pPr>
            <a:r>
              <a:rPr lang="en-US" altLang="en-US" sz="1200" b="0" dirty="0">
                <a:solidFill>
                  <a:srgbClr val="000000"/>
                </a:solidFill>
              </a:rPr>
              <a:t>We aren’t the most profitable or highest profile bank in the country; we don’t have the ability to write million dollar checks for philanthropy; and we don’t have a stadium named after us. </a:t>
            </a:r>
          </a:p>
          <a:p>
            <a:pPr lvl="0" fontAlgn="base">
              <a:spcAft>
                <a:spcPct val="0"/>
              </a:spcAft>
              <a:defRPr/>
            </a:pPr>
            <a:r>
              <a:rPr lang="en-US" altLang="en-US" sz="1200" b="0" dirty="0">
                <a:solidFill>
                  <a:srgbClr val="000000"/>
                </a:solidFill>
              </a:rPr>
              <a:t>We measure success by the fact that:</a:t>
            </a:r>
          </a:p>
          <a:p>
            <a:pPr marL="171450" lvl="0" indent="-171450" fontAlgn="base">
              <a:spcAft>
                <a:spcPct val="0"/>
              </a:spcAft>
              <a:buFont typeface="Arial" panose="020B0604020202020204" pitchFamily="34" charset="0"/>
              <a:buChar char="•"/>
              <a:defRPr/>
            </a:pPr>
            <a:r>
              <a:rPr lang="en-US" altLang="en-US" sz="1200" b="0" dirty="0">
                <a:solidFill>
                  <a:srgbClr val="000000"/>
                </a:solidFill>
              </a:rPr>
              <a:t>We are one of only 10% of banks that have an Outstanding Community Reinvestment Act (CRA) rating; we were the first bank in the U.S. to voluntarily negotiate a multi-year community commitment; we chose to completely avoid sub-prime mortgage lending as others reaped the benefits (and costs); and we quietly look on as marchers walk by our San Francisco headquarters on their way to protest our Financial District neighbor. </a:t>
            </a:r>
          </a:p>
          <a:p>
            <a:pPr lvl="0" fontAlgn="base">
              <a:spcAft>
                <a:spcPct val="0"/>
              </a:spcAft>
              <a:defRPr/>
            </a:pPr>
            <a:r>
              <a:rPr lang="en-US" altLang="en-US" sz="1200" b="0" dirty="0">
                <a:solidFill>
                  <a:srgbClr val="000000"/>
                </a:solidFill>
              </a:rPr>
              <a:t>We are a humble and conservative bank with a strong record of doing things that matter, irrespective of visibility. We are a bank that uses its limited resources to run a network of 5 branches at closed-campus high schools in </a:t>
            </a:r>
            <a:r>
              <a:rPr lang="en-US" altLang="en-US" sz="1200" b="0" dirty="0" smtClean="0">
                <a:solidFill>
                  <a:srgbClr val="000000"/>
                </a:solidFill>
              </a:rPr>
              <a:t>low-to-moderate income </a:t>
            </a:r>
            <a:r>
              <a:rPr lang="en-US" altLang="en-US" sz="1200" b="0" dirty="0">
                <a:solidFill>
                  <a:srgbClr val="000000"/>
                </a:solidFill>
              </a:rPr>
              <a:t>communities that are run by the </a:t>
            </a:r>
            <a:r>
              <a:rPr lang="en-US" altLang="en-US" sz="1200" b="0" dirty="0" smtClean="0">
                <a:solidFill>
                  <a:srgbClr val="000000"/>
                </a:solidFill>
              </a:rPr>
              <a:t>students</a:t>
            </a:r>
            <a:r>
              <a:rPr lang="en-US" altLang="en-US" sz="1200" b="0" dirty="0">
                <a:solidFill>
                  <a:srgbClr val="000000"/>
                </a:solidFill>
              </a:rPr>
              <a:t>; not because it’s profitable (because it’s not), but because we are committed to economic </a:t>
            </a:r>
            <a:r>
              <a:rPr lang="en-US" altLang="en-US" sz="1200" b="0" dirty="0" smtClean="0">
                <a:solidFill>
                  <a:srgbClr val="000000"/>
                </a:solidFill>
              </a:rPr>
              <a:t>justice.  </a:t>
            </a:r>
            <a:endParaRPr lang="en-US" altLang="en-US" sz="1200" b="0" dirty="0">
              <a:solidFill>
                <a:srgbClr val="000000"/>
              </a:solidFill>
            </a:endParaRPr>
          </a:p>
          <a:p>
            <a:pPr lvl="0" fontAlgn="base">
              <a:spcAft>
                <a:spcPct val="0"/>
              </a:spcAft>
              <a:defRPr/>
            </a:pPr>
            <a:r>
              <a:rPr lang="en-US" altLang="en-US" sz="1200" b="0" dirty="0">
                <a:solidFill>
                  <a:srgbClr val="000000"/>
                </a:solidFill>
              </a:rPr>
              <a:t>Having recently been awarded the contract to bank the City of Oakland, we saw an opportunity to justify the considerable expense of evolving our high school branch program. As such, our ambition is for Laney College to be the first bank-operated student-run branch on a community college in the United States, and to represent a model that can be replicated in other markets and positively impact the lives and career trajectories of students in a manner that wouldn’t be possible through conventional philanthropy.</a:t>
            </a:r>
          </a:p>
          <a:p>
            <a:pPr lvl="0" fontAlgn="base">
              <a:spcAft>
                <a:spcPct val="0"/>
              </a:spcAft>
              <a:defRPr/>
            </a:pPr>
            <a:r>
              <a:rPr lang="en-US" altLang="en-US" sz="1200" b="0" dirty="0">
                <a:solidFill>
                  <a:srgbClr val="000000"/>
                </a:solidFill>
              </a:rPr>
              <a:t>Union Bank will assume all tenant and improvement costs associated with the construction of the branch.  The branch will serve the students, faculty, staff and community.  The student-run program will serve as a recruiting tool to students interested in a career in banking, finance or accounting.  The students selected for the program will receive an educational stipend and positon themselves for future employment with the bank as universal bankers.  These interns will also serve as community ambassadors, going into the community and teaching financial education.  This is in addition to receiving transferrable college credits.</a:t>
            </a:r>
          </a:p>
          <a:p>
            <a:pPr lvl="0" fontAlgn="base">
              <a:spcAft>
                <a:spcPct val="0"/>
              </a:spcAft>
              <a:defRPr/>
            </a:pPr>
            <a:endParaRPr lang="en-US" altLang="en-US" b="0" dirty="0" smtClean="0">
              <a:solidFill>
                <a:srgbClr val="000000"/>
              </a:solidFill>
            </a:endParaRPr>
          </a:p>
          <a:p>
            <a:pPr lvl="0" fontAlgn="base">
              <a:spcAft>
                <a:spcPct val="0"/>
              </a:spcAft>
              <a:defRPr/>
            </a:pPr>
            <a:r>
              <a:rPr lang="en-US" altLang="en-US" b="0" dirty="0" smtClean="0">
                <a:solidFill>
                  <a:srgbClr val="000000"/>
                </a:solidFill>
              </a:rPr>
              <a:t> </a:t>
            </a:r>
            <a:endParaRPr lang="en-US" altLang="en-US" b="0" dirty="0">
              <a:solidFill>
                <a:srgbClr val="000000"/>
              </a:solidFill>
            </a:endParaRPr>
          </a:p>
        </p:txBody>
      </p:sp>
    </p:spTree>
    <p:extLst>
      <p:ext uri="{BB962C8B-B14F-4D97-AF65-F5344CB8AC3E}">
        <p14:creationId xmlns:p14="http://schemas.microsoft.com/office/powerpoint/2010/main" val="258682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755492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09"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8" name="Title 27"/>
          <p:cNvSpPr>
            <a:spLocks noGrp="1"/>
          </p:cNvSpPr>
          <p:nvPr>
            <p:ph type="title"/>
          </p:nvPr>
        </p:nvSpPr>
        <p:spPr/>
        <p:txBody>
          <a:bodyPr/>
          <a:lstStyle/>
          <a:p>
            <a:r>
              <a:rPr lang="en-US" dirty="0" smtClean="0"/>
              <a:t>Overview of the Student Run Branch Program (Statewide)</a:t>
            </a:r>
            <a:endParaRPr lang="en-US" dirty="0"/>
          </a:p>
        </p:txBody>
      </p:sp>
      <p:sp>
        <p:nvSpPr>
          <p:cNvPr id="4" name="Slide Number Placeholder 3"/>
          <p:cNvSpPr>
            <a:spLocks noGrp="1"/>
          </p:cNvSpPr>
          <p:nvPr>
            <p:ph type="sldNum" sz="quarter" idx="11"/>
          </p:nvPr>
        </p:nvSpPr>
        <p:spPr/>
        <p:txBody>
          <a:bodyPr/>
          <a:lstStyle/>
          <a:p>
            <a:fld id="{8D075B93-D109-AA40-90DC-047F609B1C05}" type="slidenum">
              <a:rPr lang="en-US" smtClean="0"/>
              <a:pPr/>
              <a:t>3</a:t>
            </a:fld>
            <a:endParaRPr lang="en-US" dirty="0"/>
          </a:p>
        </p:txBody>
      </p:sp>
      <p:sp>
        <p:nvSpPr>
          <p:cNvPr id="3" name="Content Placeholder 2"/>
          <p:cNvSpPr>
            <a:spLocks noGrp="1"/>
          </p:cNvSpPr>
          <p:nvPr>
            <p:ph idx="12"/>
          </p:nvPr>
        </p:nvSpPr>
        <p:spPr>
          <a:xfrm>
            <a:off x="352425" y="1116281"/>
            <a:ext cx="8439150" cy="5077485"/>
          </a:xfrm>
        </p:spPr>
        <p:txBody>
          <a:bodyPr>
            <a:normAutofit lnSpcReduction="10000"/>
          </a:bodyPr>
          <a:lstStyle/>
          <a:p>
            <a:pPr lvl="0" fontAlgn="base">
              <a:spcAft>
                <a:spcPct val="0"/>
              </a:spcAft>
              <a:defRPr/>
            </a:pPr>
            <a:r>
              <a:rPr lang="en-US" altLang="en-US" sz="1050" dirty="0">
                <a:solidFill>
                  <a:schemeClr val="tx1"/>
                </a:solidFill>
                <a:latin typeface="+mn-lt"/>
              </a:rPr>
              <a:t>Branch Details:</a:t>
            </a:r>
          </a:p>
          <a:p>
            <a:pPr marL="285750" lvl="0" indent="-285750" fontAlgn="base">
              <a:spcAft>
                <a:spcPct val="0"/>
              </a:spcAft>
              <a:buFontTx/>
              <a:buChar char="•"/>
              <a:defRPr/>
            </a:pPr>
            <a:r>
              <a:rPr lang="en-US" altLang="en-US" sz="1050" b="0" dirty="0" smtClean="0">
                <a:solidFill>
                  <a:schemeClr val="tx1"/>
                </a:solidFill>
                <a:latin typeface="+mn-lt"/>
              </a:rPr>
              <a:t>We have been operating the program since 2010</a:t>
            </a:r>
          </a:p>
          <a:p>
            <a:pPr marL="285750" lvl="0" indent="-285750" fontAlgn="base">
              <a:spcAft>
                <a:spcPct val="0"/>
              </a:spcAft>
              <a:buFontTx/>
              <a:buChar char="•"/>
              <a:defRPr/>
            </a:pPr>
            <a:r>
              <a:rPr lang="en-US" altLang="en-US" sz="1050" b="0" dirty="0" smtClean="0">
                <a:solidFill>
                  <a:schemeClr val="tx1"/>
                </a:solidFill>
                <a:latin typeface="+mn-lt"/>
              </a:rPr>
              <a:t>We </a:t>
            </a:r>
            <a:r>
              <a:rPr lang="en-US" altLang="en-US" sz="1050" b="0" dirty="0">
                <a:solidFill>
                  <a:schemeClr val="tx1"/>
                </a:solidFill>
                <a:latin typeface="+mn-lt"/>
              </a:rPr>
              <a:t>have a total of five student-run branches in </a:t>
            </a:r>
            <a:r>
              <a:rPr lang="en-US" altLang="en-US" sz="1050" b="0" dirty="0" smtClean="0">
                <a:solidFill>
                  <a:schemeClr val="tx1"/>
                </a:solidFill>
                <a:latin typeface="+mn-lt"/>
              </a:rPr>
              <a:t>California (two in Los Angeles, one in El Monte, one in Anaheim and one in Fresno)</a:t>
            </a:r>
            <a:endParaRPr lang="en-US" altLang="en-US" sz="1050" b="0" dirty="0">
              <a:solidFill>
                <a:schemeClr val="tx1"/>
              </a:solidFill>
              <a:latin typeface="+mn-lt"/>
            </a:endParaRPr>
          </a:p>
          <a:p>
            <a:pPr marL="285750" lvl="0" indent="-285750" fontAlgn="base">
              <a:spcAft>
                <a:spcPct val="0"/>
              </a:spcAft>
              <a:buFontTx/>
              <a:buChar char="•"/>
              <a:defRPr/>
            </a:pPr>
            <a:r>
              <a:rPr lang="en-US" altLang="en-US" sz="1050" b="0" dirty="0">
                <a:solidFill>
                  <a:schemeClr val="tx1"/>
                </a:solidFill>
                <a:latin typeface="+mn-lt"/>
              </a:rPr>
              <a:t>All are located in Title 1 schools, which target </a:t>
            </a:r>
            <a:r>
              <a:rPr lang="en-US" altLang="en-US" sz="1050" b="0" dirty="0" smtClean="0">
                <a:solidFill>
                  <a:schemeClr val="tx1"/>
                </a:solidFill>
                <a:latin typeface="+mn-lt"/>
              </a:rPr>
              <a:t>low and </a:t>
            </a:r>
            <a:r>
              <a:rPr lang="en-US" altLang="en-US" sz="1050" b="0" dirty="0">
                <a:solidFill>
                  <a:schemeClr val="tx1"/>
                </a:solidFill>
                <a:latin typeface="+mn-lt"/>
              </a:rPr>
              <a:t>moderate-income youth</a:t>
            </a:r>
          </a:p>
          <a:p>
            <a:pPr marL="285750" lvl="1" indent="-285750" fontAlgn="base">
              <a:spcAft>
                <a:spcPct val="0"/>
              </a:spcAft>
              <a:buClr>
                <a:srgbClr val="000000"/>
              </a:buClr>
              <a:buFontTx/>
              <a:buChar char="•"/>
              <a:defRPr/>
            </a:pPr>
            <a:r>
              <a:rPr lang="en-US" altLang="en-US" sz="1050" dirty="0">
                <a:solidFill>
                  <a:schemeClr val="tx1"/>
                </a:solidFill>
              </a:rPr>
              <a:t>The branches operate on closed campuses (limited access branch)</a:t>
            </a:r>
          </a:p>
          <a:p>
            <a:pPr marL="285750" lvl="1" indent="-285750" fontAlgn="base">
              <a:spcAft>
                <a:spcPct val="0"/>
              </a:spcAft>
              <a:buClr>
                <a:srgbClr val="000000"/>
              </a:buClr>
              <a:buFontTx/>
              <a:buChar char="•"/>
              <a:defRPr/>
            </a:pPr>
            <a:r>
              <a:rPr lang="en-US" altLang="en-US" sz="1050" dirty="0">
                <a:solidFill>
                  <a:schemeClr val="tx1"/>
                </a:solidFill>
              </a:rPr>
              <a:t>The branch is run by 10 to </a:t>
            </a:r>
            <a:r>
              <a:rPr lang="en-US" altLang="en-US" sz="1050" dirty="0" smtClean="0">
                <a:solidFill>
                  <a:schemeClr val="tx1"/>
                </a:solidFill>
              </a:rPr>
              <a:t>12 </a:t>
            </a:r>
            <a:r>
              <a:rPr lang="en-US" altLang="en-US" sz="1050" dirty="0">
                <a:solidFill>
                  <a:schemeClr val="tx1"/>
                </a:solidFill>
              </a:rPr>
              <a:t>student interns with support of a branch manager and branch service officer</a:t>
            </a:r>
          </a:p>
          <a:p>
            <a:pPr lvl="0" fontAlgn="base">
              <a:spcAft>
                <a:spcPct val="0"/>
              </a:spcAft>
              <a:defRPr/>
            </a:pPr>
            <a:r>
              <a:rPr lang="en-US" altLang="en-US" sz="1050" dirty="0">
                <a:solidFill>
                  <a:schemeClr val="tx1"/>
                </a:solidFill>
                <a:latin typeface="+mn-lt"/>
              </a:rPr>
              <a:t>Program Details:</a:t>
            </a:r>
          </a:p>
          <a:p>
            <a:pPr marL="285750" lvl="2" indent="-285750" fontAlgn="base">
              <a:spcAft>
                <a:spcPct val="0"/>
              </a:spcAft>
              <a:buFontTx/>
              <a:buChar char="•"/>
              <a:defRPr/>
            </a:pPr>
            <a:r>
              <a:rPr lang="en-US" altLang="en-US" sz="1050" dirty="0">
                <a:solidFill>
                  <a:schemeClr val="tx1"/>
                </a:solidFill>
              </a:rPr>
              <a:t>Students receive classroom credit, and the </a:t>
            </a:r>
            <a:r>
              <a:rPr lang="en-US" sz="1050" dirty="0">
                <a:solidFill>
                  <a:schemeClr val="tx1"/>
                </a:solidFill>
              </a:rPr>
              <a:t>curriculum has been approved as an accredited A-G certified class </a:t>
            </a:r>
            <a:endParaRPr lang="en-US" sz="1050" dirty="0" smtClean="0">
              <a:solidFill>
                <a:schemeClr val="tx1"/>
              </a:solidFill>
            </a:endParaRPr>
          </a:p>
          <a:p>
            <a:pPr marL="285750" lvl="2" indent="-285750" fontAlgn="base">
              <a:spcAft>
                <a:spcPct val="0"/>
              </a:spcAft>
              <a:buFontTx/>
              <a:buChar char="•"/>
              <a:defRPr/>
            </a:pPr>
            <a:r>
              <a:rPr lang="en-US" altLang="en-US" sz="1050" dirty="0" smtClean="0">
                <a:solidFill>
                  <a:schemeClr val="tx1"/>
                </a:solidFill>
              </a:rPr>
              <a:t>The bank paid for all tenant improvements at each location (vault, security cameras, electrical, furniture, signage, computer equipment, etc.)</a:t>
            </a:r>
          </a:p>
          <a:p>
            <a:pPr marL="285750" lvl="2" indent="-285750" fontAlgn="base">
              <a:spcAft>
                <a:spcPct val="0"/>
              </a:spcAft>
              <a:buFontTx/>
              <a:buChar char="•"/>
              <a:defRPr/>
            </a:pPr>
            <a:r>
              <a:rPr lang="en-US" altLang="en-US" sz="1050" dirty="0" smtClean="0">
                <a:solidFill>
                  <a:schemeClr val="tx1"/>
                </a:solidFill>
              </a:rPr>
              <a:t>The branches are run with no expense to the school district </a:t>
            </a:r>
          </a:p>
          <a:p>
            <a:pPr marL="285750" lvl="2" indent="-285750" fontAlgn="base">
              <a:spcAft>
                <a:spcPct val="0"/>
              </a:spcAft>
              <a:buFontTx/>
              <a:buChar char="•"/>
              <a:defRPr/>
            </a:pPr>
            <a:r>
              <a:rPr lang="en-US" altLang="en-US" sz="1050" dirty="0">
                <a:solidFill>
                  <a:schemeClr val="tx1"/>
                </a:solidFill>
              </a:rPr>
              <a:t>The branch </a:t>
            </a:r>
            <a:r>
              <a:rPr lang="en-US" altLang="en-US" sz="1050" dirty="0" smtClean="0">
                <a:solidFill>
                  <a:schemeClr val="tx1"/>
                </a:solidFill>
              </a:rPr>
              <a:t>officers </a:t>
            </a:r>
            <a:r>
              <a:rPr lang="en-US" altLang="en-US" sz="1050" dirty="0">
                <a:solidFill>
                  <a:schemeClr val="tx1"/>
                </a:solidFill>
              </a:rPr>
              <a:t>also serve as </a:t>
            </a:r>
            <a:r>
              <a:rPr lang="en-US" altLang="en-US" sz="1050" dirty="0" smtClean="0">
                <a:solidFill>
                  <a:schemeClr val="tx1"/>
                </a:solidFill>
              </a:rPr>
              <a:t>community outreach </a:t>
            </a:r>
            <a:r>
              <a:rPr lang="en-US" altLang="en-US" sz="1050" dirty="0">
                <a:solidFill>
                  <a:schemeClr val="tx1"/>
                </a:solidFill>
              </a:rPr>
              <a:t>specialists </a:t>
            </a:r>
            <a:r>
              <a:rPr lang="en-US" altLang="en-US" sz="1050" dirty="0" smtClean="0">
                <a:solidFill>
                  <a:schemeClr val="tx1"/>
                </a:solidFill>
              </a:rPr>
              <a:t>Foundation </a:t>
            </a:r>
            <a:r>
              <a:rPr lang="en-US" altLang="en-US" sz="1050" dirty="0">
                <a:solidFill>
                  <a:schemeClr val="tx1"/>
                </a:solidFill>
              </a:rPr>
              <a:t>work and spearheading volunteer </a:t>
            </a:r>
            <a:r>
              <a:rPr lang="en-US" altLang="en-US" sz="1050" dirty="0" smtClean="0">
                <a:solidFill>
                  <a:schemeClr val="tx1"/>
                </a:solidFill>
              </a:rPr>
              <a:t>activities in the community </a:t>
            </a:r>
            <a:endParaRPr lang="en-US" altLang="en-US" sz="1050" dirty="0">
              <a:solidFill>
                <a:schemeClr val="tx1"/>
              </a:solidFill>
            </a:endParaRPr>
          </a:p>
          <a:p>
            <a:pPr marL="285750" lvl="0" indent="-285750" fontAlgn="base">
              <a:spcAft>
                <a:spcPct val="0"/>
              </a:spcAft>
              <a:buFontTx/>
              <a:buChar char="•"/>
              <a:defRPr/>
            </a:pPr>
            <a:r>
              <a:rPr lang="en-US" altLang="en-US" sz="1050" b="0" dirty="0">
                <a:solidFill>
                  <a:schemeClr val="tx1"/>
                </a:solidFill>
                <a:latin typeface="+mn-lt"/>
              </a:rPr>
              <a:t>Students are paid up to $1,500 in educational stipends</a:t>
            </a:r>
          </a:p>
          <a:p>
            <a:pPr marL="285750" lvl="0" indent="-285750" fontAlgn="base">
              <a:spcAft>
                <a:spcPct val="0"/>
              </a:spcAft>
              <a:buFontTx/>
              <a:buChar char="•"/>
              <a:defRPr/>
            </a:pPr>
            <a:r>
              <a:rPr lang="en-US" altLang="en-US" sz="1050" b="0" dirty="0">
                <a:solidFill>
                  <a:schemeClr val="tx1"/>
                </a:solidFill>
                <a:latin typeface="+mn-lt"/>
              </a:rPr>
              <a:t>Student interns as “bankers” provides an innovative “hands on” learning environment </a:t>
            </a:r>
          </a:p>
          <a:p>
            <a:pPr marL="285750" lvl="2" indent="-285750" fontAlgn="base">
              <a:spcAft>
                <a:spcPct val="0"/>
              </a:spcAft>
              <a:buFontTx/>
              <a:buChar char="•"/>
              <a:defRPr/>
            </a:pPr>
            <a:r>
              <a:rPr lang="en-US" altLang="en-US" sz="1050" dirty="0">
                <a:solidFill>
                  <a:schemeClr val="tx1"/>
                </a:solidFill>
              </a:rPr>
              <a:t>Student interns have conducted hundreds of financial education workshops in the school, other area schools and the community</a:t>
            </a:r>
          </a:p>
          <a:p>
            <a:pPr marL="285750" lvl="0" indent="-285750" fontAlgn="base">
              <a:spcAft>
                <a:spcPct val="0"/>
              </a:spcAft>
              <a:buFontTx/>
              <a:buChar char="•"/>
              <a:defRPr/>
            </a:pPr>
            <a:r>
              <a:rPr lang="en-US" altLang="en-US" sz="1050" b="0" dirty="0" smtClean="0">
                <a:solidFill>
                  <a:schemeClr val="tx1"/>
                </a:solidFill>
                <a:latin typeface="+mn-lt"/>
              </a:rPr>
              <a:t>Only </a:t>
            </a:r>
            <a:r>
              <a:rPr lang="en-US" altLang="en-US" sz="1050" b="0" dirty="0">
                <a:solidFill>
                  <a:schemeClr val="tx1"/>
                </a:solidFill>
                <a:latin typeface="+mn-lt"/>
              </a:rPr>
              <a:t>OCC-supervised bank in California with student-run branches</a:t>
            </a:r>
          </a:p>
          <a:p>
            <a:pPr lvl="0" fontAlgn="base">
              <a:spcAft>
                <a:spcPct val="0"/>
              </a:spcAft>
              <a:defRPr/>
            </a:pPr>
            <a:r>
              <a:rPr lang="en-US" altLang="en-US" sz="1050" dirty="0">
                <a:solidFill>
                  <a:schemeClr val="tx1"/>
                </a:solidFill>
                <a:latin typeface="+mn-lt"/>
              </a:rPr>
              <a:t>Program Successes:</a:t>
            </a:r>
          </a:p>
          <a:p>
            <a:pPr marL="285750" lvl="0" indent="-285750" fontAlgn="base">
              <a:spcAft>
                <a:spcPct val="0"/>
              </a:spcAft>
              <a:buFontTx/>
              <a:buChar char="•"/>
              <a:defRPr/>
            </a:pPr>
            <a:r>
              <a:rPr lang="en-US" altLang="en-US" sz="1050" b="0" dirty="0" smtClean="0">
                <a:solidFill>
                  <a:schemeClr val="tx1"/>
                </a:solidFill>
                <a:latin typeface="+mn-lt"/>
              </a:rPr>
              <a:t>Two hundred and seventy five (275) students </a:t>
            </a:r>
            <a:r>
              <a:rPr lang="en-US" altLang="en-US" sz="1050" b="0" dirty="0">
                <a:solidFill>
                  <a:schemeClr val="tx1"/>
                </a:solidFill>
                <a:latin typeface="+mn-lt"/>
              </a:rPr>
              <a:t>have participated in the program, with over 99% graduating from high school and the vast majority have gone on to college </a:t>
            </a:r>
          </a:p>
          <a:p>
            <a:pPr marL="285750" lvl="0" indent="-285750" fontAlgn="base">
              <a:spcAft>
                <a:spcPct val="0"/>
              </a:spcAft>
              <a:buFontTx/>
              <a:buChar char="•"/>
              <a:defRPr/>
            </a:pPr>
            <a:r>
              <a:rPr lang="en-US" altLang="en-US" sz="1050" b="0" dirty="0">
                <a:solidFill>
                  <a:schemeClr val="tx1"/>
                </a:solidFill>
                <a:latin typeface="+mn-lt"/>
              </a:rPr>
              <a:t>The bank has hired </a:t>
            </a:r>
            <a:r>
              <a:rPr lang="en-US" altLang="en-US" sz="1050" b="0" dirty="0" smtClean="0">
                <a:solidFill>
                  <a:schemeClr val="tx1"/>
                </a:solidFill>
                <a:latin typeface="+mn-lt"/>
              </a:rPr>
              <a:t>30 </a:t>
            </a:r>
            <a:r>
              <a:rPr lang="en-US" altLang="en-US" sz="1050" b="0" dirty="0">
                <a:solidFill>
                  <a:schemeClr val="tx1"/>
                </a:solidFill>
                <a:latin typeface="+mn-lt"/>
              </a:rPr>
              <a:t>students once they have graduated from the program as tellers while they attend college</a:t>
            </a:r>
          </a:p>
          <a:p>
            <a:pPr marL="285750" lvl="0" indent="-285750" fontAlgn="base">
              <a:spcAft>
                <a:spcPct val="0"/>
              </a:spcAft>
              <a:buFontTx/>
              <a:buChar char="•"/>
              <a:defRPr/>
            </a:pPr>
            <a:r>
              <a:rPr lang="en-US" altLang="en-US" sz="1050" b="0" dirty="0" smtClean="0">
                <a:solidFill>
                  <a:schemeClr val="tx1"/>
                </a:solidFill>
                <a:latin typeface="+mn-lt"/>
              </a:rPr>
              <a:t>Four </a:t>
            </a:r>
            <a:r>
              <a:rPr lang="en-US" altLang="en-US" sz="1050" b="0" dirty="0">
                <a:solidFill>
                  <a:schemeClr val="tx1"/>
                </a:solidFill>
                <a:latin typeface="+mn-lt"/>
              </a:rPr>
              <a:t>former student interns are now bank officers </a:t>
            </a:r>
            <a:r>
              <a:rPr lang="en-US" altLang="en-US" sz="1050" b="0" dirty="0" smtClean="0">
                <a:solidFill>
                  <a:schemeClr val="tx1"/>
                </a:solidFill>
                <a:latin typeface="+mn-lt"/>
              </a:rPr>
              <a:t>(two are branch </a:t>
            </a:r>
            <a:r>
              <a:rPr lang="en-US" altLang="en-US" sz="1050" b="0" dirty="0">
                <a:solidFill>
                  <a:schemeClr val="tx1"/>
                </a:solidFill>
                <a:latin typeface="+mn-lt"/>
              </a:rPr>
              <a:t>service </a:t>
            </a:r>
            <a:r>
              <a:rPr lang="en-US" altLang="en-US" sz="1050" b="0" dirty="0" smtClean="0">
                <a:solidFill>
                  <a:schemeClr val="tx1"/>
                </a:solidFill>
                <a:latin typeface="+mn-lt"/>
              </a:rPr>
              <a:t>officers, one is a project manager in our Enterprise Program Management Office and </a:t>
            </a:r>
            <a:r>
              <a:rPr lang="en-US" altLang="en-US" sz="1050" b="0" dirty="0">
                <a:solidFill>
                  <a:schemeClr val="tx1"/>
                </a:solidFill>
                <a:latin typeface="+mn-lt"/>
              </a:rPr>
              <a:t>one is a credit analyst in the commercial lending department) </a:t>
            </a:r>
            <a:endParaRPr lang="en-US" altLang="en-US" sz="1050" b="0" dirty="0" smtClean="0">
              <a:solidFill>
                <a:schemeClr val="tx1"/>
              </a:solidFill>
              <a:latin typeface="+mn-lt"/>
            </a:endParaRPr>
          </a:p>
          <a:p>
            <a:pPr marL="285750" lvl="0" indent="-285750" fontAlgn="base">
              <a:spcAft>
                <a:spcPct val="0"/>
              </a:spcAft>
              <a:buFontTx/>
              <a:buChar char="•"/>
              <a:defRPr/>
            </a:pPr>
            <a:r>
              <a:rPr lang="en-US" altLang="en-US" sz="1050" b="0" dirty="0">
                <a:solidFill>
                  <a:schemeClr val="tx1"/>
                </a:solidFill>
                <a:latin typeface="+mn-lt"/>
              </a:rPr>
              <a:t>Realize the majority of the interns do not want a career in banking, we train them to be leaders and great citizens</a:t>
            </a:r>
          </a:p>
          <a:p>
            <a:pPr marL="285750" lvl="0" indent="-285750" fontAlgn="base">
              <a:spcAft>
                <a:spcPct val="0"/>
              </a:spcAft>
              <a:buFontTx/>
              <a:buChar char="•"/>
              <a:defRPr/>
            </a:pPr>
            <a:endParaRPr lang="en-US" altLang="en-US" sz="1000" b="0" dirty="0">
              <a:solidFill>
                <a:srgbClr val="000000"/>
              </a:solidFill>
            </a:endParaRPr>
          </a:p>
          <a:p>
            <a:pPr marL="285750" lvl="0" indent="-285750" fontAlgn="base">
              <a:spcAft>
                <a:spcPct val="0"/>
              </a:spcAft>
              <a:buFontTx/>
              <a:buChar char="•"/>
              <a:defRPr/>
            </a:pPr>
            <a:endParaRPr lang="en-US" altLang="en-US" b="0" dirty="0">
              <a:solidFill>
                <a:srgbClr val="000000"/>
              </a:solidFill>
            </a:endParaRPr>
          </a:p>
        </p:txBody>
      </p:sp>
    </p:spTree>
    <p:extLst>
      <p:ext uri="{BB962C8B-B14F-4D97-AF65-F5344CB8AC3E}">
        <p14:creationId xmlns:p14="http://schemas.microsoft.com/office/powerpoint/2010/main" val="1805334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Run Branch 2.0 (Laney College)</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4</a:t>
            </a:fld>
            <a:endParaRPr lang="en-US" dirty="0"/>
          </a:p>
        </p:txBody>
      </p:sp>
      <p:sp>
        <p:nvSpPr>
          <p:cNvPr id="7" name="Content Placeholder 2"/>
          <p:cNvSpPr>
            <a:spLocks noGrp="1"/>
          </p:cNvSpPr>
          <p:nvPr>
            <p:ph sz="quarter" idx="12"/>
          </p:nvPr>
        </p:nvSpPr>
        <p:spPr>
          <a:xfrm>
            <a:off x="352425" y="1268083"/>
            <a:ext cx="8439150" cy="4594237"/>
          </a:xfrm>
        </p:spPr>
        <p:txBody>
          <a:bodyPr>
            <a:normAutofit/>
          </a:bodyPr>
          <a:lstStyle/>
          <a:p>
            <a:r>
              <a:rPr lang="en-US" altLang="en-US" sz="1100" b="0" dirty="0" smtClean="0">
                <a:solidFill>
                  <a:schemeClr val="tx1"/>
                </a:solidFill>
              </a:rPr>
              <a:t>Laney College is a community college located in Oakland, California (900 Fallon Street, Oakland, CA 94607).  Laney is the largest of the four colleges of the Peralta Community College District which serves northern Alameda County. It offers both certificates and credits for Associate of Arts degree, as well as prerequisites to transfer to four year universities.  It does offer a certificate in banking.  It has over 100 programs in liberal arts, science, business and career technical education.  Laney College offers 44 Associate of Arts Degrees.  </a:t>
            </a:r>
          </a:p>
          <a:p>
            <a:r>
              <a:rPr lang="en-US" altLang="en-US" sz="1100" b="0" dirty="0" smtClean="0">
                <a:solidFill>
                  <a:schemeClr val="tx1"/>
                </a:solidFill>
              </a:rPr>
              <a:t>Laney College will be the first community college west of the Mississippi River with a Student Run Bank on their campus.  The first one is at Piedmont Virginia Community College and is run by The University of Virginia Community Credit Union.  They are only open three days a week for seven and a half hours.  The branch at Laney College will be open longer and will utilize the branch of the future concept.  Laney College will be the first student run branch on a community college in the United States operated by a bank.  </a:t>
            </a:r>
          </a:p>
          <a:p>
            <a:r>
              <a:rPr lang="en-US" altLang="en-US" sz="1100" b="0" dirty="0" smtClean="0">
                <a:solidFill>
                  <a:schemeClr val="tx1"/>
                </a:solidFill>
              </a:rPr>
              <a:t>Union Bank will hire 10 to 12 student interns to run the branch along with a Branch Manager and Branch Service Officer.  The branch will position Laney College to be the “best in class” for banking, finance and accounting because of its “real world” application. </a:t>
            </a:r>
            <a:r>
              <a:rPr lang="en-US" altLang="en-US" sz="1100" b="0" dirty="0">
                <a:solidFill>
                  <a:schemeClr val="tx1"/>
                </a:solidFill>
              </a:rPr>
              <a:t>The course work is required for nine certificate programs of the American Institute of Banking. With </a:t>
            </a:r>
            <a:r>
              <a:rPr lang="en-US" altLang="en-US" sz="1100" b="0" dirty="0" smtClean="0">
                <a:solidFill>
                  <a:schemeClr val="tx1"/>
                </a:solidFill>
              </a:rPr>
              <a:t>the branch in place, we are looking to create an Associates of Arts Degree in Banking. </a:t>
            </a:r>
          </a:p>
          <a:p>
            <a:r>
              <a:rPr lang="en-US" altLang="en-US" sz="1100" b="0" dirty="0" smtClean="0">
                <a:solidFill>
                  <a:schemeClr val="tx1"/>
                </a:solidFill>
              </a:rPr>
              <a:t>The plan is to create the “Branch of the Future.”  Instead of the interns being trained just to do teller functions, we will train them to do much more.  The interns will learn branch operations and new account procedures.  The branch will consist of the following:</a:t>
            </a:r>
          </a:p>
          <a:p>
            <a:pPr marL="171450" indent="-171450">
              <a:buFont typeface="Arial" panose="020B0604020202020204" pitchFamily="34" charset="0"/>
              <a:buChar char="•"/>
            </a:pPr>
            <a:r>
              <a:rPr lang="en-US" altLang="en-US" sz="1100" b="0" dirty="0" smtClean="0">
                <a:solidFill>
                  <a:schemeClr val="tx1"/>
                </a:solidFill>
              </a:rPr>
              <a:t>Two Express Banking Kiosks</a:t>
            </a:r>
          </a:p>
          <a:p>
            <a:pPr marL="171450" indent="-171450">
              <a:buFont typeface="Arial" panose="020B0604020202020204" pitchFamily="34" charset="0"/>
              <a:buChar char="•"/>
            </a:pPr>
            <a:r>
              <a:rPr lang="en-US" altLang="en-US" sz="1100" b="0" dirty="0" smtClean="0">
                <a:solidFill>
                  <a:schemeClr val="tx1"/>
                </a:solidFill>
              </a:rPr>
              <a:t>Welcome Desk</a:t>
            </a:r>
          </a:p>
          <a:p>
            <a:pPr marL="171450" indent="-171450">
              <a:buFont typeface="Arial" panose="020B0604020202020204" pitchFamily="34" charset="0"/>
              <a:buChar char="•"/>
            </a:pPr>
            <a:r>
              <a:rPr lang="en-US" altLang="en-US" sz="1100" b="0" dirty="0" smtClean="0">
                <a:solidFill>
                  <a:schemeClr val="tx1"/>
                </a:solidFill>
              </a:rPr>
              <a:t>Security Door</a:t>
            </a:r>
          </a:p>
          <a:p>
            <a:pPr marL="171450" indent="-171450">
              <a:buFont typeface="Arial" panose="020B0604020202020204" pitchFamily="34" charset="0"/>
              <a:buChar char="•"/>
            </a:pPr>
            <a:r>
              <a:rPr lang="en-US" altLang="en-US" sz="1100" b="0" dirty="0" smtClean="0">
                <a:solidFill>
                  <a:schemeClr val="tx1"/>
                </a:solidFill>
              </a:rPr>
              <a:t>Two Teller and New Accounts Stations</a:t>
            </a:r>
          </a:p>
          <a:p>
            <a:pPr marL="171450" indent="-171450">
              <a:buFont typeface="Arial" panose="020B0604020202020204" pitchFamily="34" charset="0"/>
              <a:buChar char="•"/>
            </a:pPr>
            <a:r>
              <a:rPr lang="en-US" altLang="en-US" sz="1100" b="0" dirty="0" smtClean="0">
                <a:solidFill>
                  <a:schemeClr val="tx1"/>
                </a:solidFill>
              </a:rPr>
              <a:t>ATM</a:t>
            </a:r>
          </a:p>
          <a:p>
            <a:endParaRPr lang="en-US" altLang="en-US" sz="1200" b="0" dirty="0" smtClean="0">
              <a:solidFill>
                <a:schemeClr val="tx1"/>
              </a:solidFill>
            </a:endParaRPr>
          </a:p>
          <a:p>
            <a:pPr marL="285750" indent="-285750">
              <a:buFont typeface="Arial" panose="020B0604020202020204" pitchFamily="34" charset="0"/>
              <a:buChar char="•"/>
            </a:pPr>
            <a:endParaRPr lang="en-US" altLang="en-US" b="0" dirty="0" smtClean="0"/>
          </a:p>
          <a:p>
            <a:pPr marL="285750" indent="-285750">
              <a:buFont typeface="Arial" panose="020B0604020202020204" pitchFamily="34" charset="0"/>
              <a:buChar char="•"/>
            </a:pPr>
            <a:endParaRPr lang="en-US" altLang="en-US" b="0" dirty="0" smtClean="0"/>
          </a:p>
          <a:p>
            <a:pPr marL="285750" indent="-285750">
              <a:buFont typeface="Arial" panose="020B0604020202020204" pitchFamily="34" charset="0"/>
              <a:buChar char="•"/>
            </a:pPr>
            <a:endParaRPr lang="en-US" altLang="en-US" b="0" dirty="0" smtClean="0"/>
          </a:p>
          <a:p>
            <a:endParaRPr lang="en-US" altLang="en-US" dirty="0" smtClean="0"/>
          </a:p>
          <a:p>
            <a:endParaRPr lang="en-US" altLang="en-US" dirty="0" smtClean="0"/>
          </a:p>
        </p:txBody>
      </p:sp>
    </p:spTree>
    <p:extLst>
      <p:ext uri="{BB962C8B-B14F-4D97-AF65-F5344CB8AC3E}">
        <p14:creationId xmlns:p14="http://schemas.microsoft.com/office/powerpoint/2010/main" val="14648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the Student Interns</a:t>
            </a:r>
            <a:endParaRPr lang="en-US" dirty="0"/>
          </a:p>
        </p:txBody>
      </p:sp>
      <p:sp>
        <p:nvSpPr>
          <p:cNvPr id="3" name="Slide Number Placeholder 2"/>
          <p:cNvSpPr>
            <a:spLocks noGrp="1"/>
          </p:cNvSpPr>
          <p:nvPr>
            <p:ph type="sldNum" sz="quarter" idx="11"/>
          </p:nvPr>
        </p:nvSpPr>
        <p:spPr/>
        <p:txBody>
          <a:bodyPr/>
          <a:lstStyle/>
          <a:p>
            <a:fld id="{8D075B93-D109-AA40-90DC-047F609B1C05}" type="slidenum">
              <a:rPr lang="en-US" smtClean="0"/>
              <a:pPr/>
              <a:t>5</a:t>
            </a:fld>
            <a:endParaRPr lang="en-US" dirty="0"/>
          </a:p>
        </p:txBody>
      </p:sp>
      <p:sp>
        <p:nvSpPr>
          <p:cNvPr id="7" name="Content Placeholder 2"/>
          <p:cNvSpPr>
            <a:spLocks noGrp="1"/>
          </p:cNvSpPr>
          <p:nvPr>
            <p:ph sz="quarter" idx="17"/>
          </p:nvPr>
        </p:nvSpPr>
        <p:spPr>
          <a:xfrm>
            <a:off x="349592" y="1480183"/>
            <a:ext cx="4046538" cy="4221878"/>
          </a:xfrm>
        </p:spPr>
        <p:txBody>
          <a:bodyPr>
            <a:normAutofit fontScale="92500" lnSpcReduction="20000"/>
          </a:bodyPr>
          <a:lstStyle/>
          <a:p>
            <a:pPr marL="285750" indent="-285750">
              <a:buFont typeface="Arial" panose="020B0604020202020204" pitchFamily="34" charset="0"/>
              <a:buChar char="•"/>
            </a:pPr>
            <a:r>
              <a:rPr lang="en-US" altLang="en-US" sz="1200" b="0" dirty="0" smtClean="0">
                <a:solidFill>
                  <a:schemeClr val="tx1"/>
                </a:solidFill>
              </a:rPr>
              <a:t>Offer a skill based curriculum program </a:t>
            </a:r>
          </a:p>
          <a:p>
            <a:pPr marL="285750" indent="-285750">
              <a:buFont typeface="Arial" panose="020B0604020202020204" pitchFamily="34" charset="0"/>
              <a:buChar char="•"/>
            </a:pPr>
            <a:r>
              <a:rPr lang="en-US" altLang="en-US" sz="1200" b="0" dirty="0" smtClean="0">
                <a:solidFill>
                  <a:schemeClr val="tx1"/>
                </a:solidFill>
              </a:rPr>
              <a:t>Intern receive 12 units of transferrable credits</a:t>
            </a:r>
          </a:p>
          <a:p>
            <a:pPr marL="285750" indent="-285750">
              <a:buFont typeface="Arial" panose="020B0604020202020204" pitchFamily="34" charset="0"/>
              <a:buChar char="•"/>
            </a:pPr>
            <a:r>
              <a:rPr lang="en-US" altLang="en-US" sz="1200" b="0" dirty="0" smtClean="0">
                <a:solidFill>
                  <a:schemeClr val="tx1"/>
                </a:solidFill>
              </a:rPr>
              <a:t>Create a diverse talent pool of candidates for career opportunities in banking</a:t>
            </a:r>
          </a:p>
          <a:p>
            <a:pPr marL="285750" indent="-285750">
              <a:buFont typeface="Arial" panose="020B0604020202020204" pitchFamily="34" charset="0"/>
              <a:buChar char="•"/>
            </a:pPr>
            <a:r>
              <a:rPr lang="en-US" altLang="en-US" sz="1200" b="0" dirty="0" smtClean="0">
                <a:solidFill>
                  <a:schemeClr val="tx1"/>
                </a:solidFill>
              </a:rPr>
              <a:t>Interns receive an educational stipend</a:t>
            </a:r>
          </a:p>
          <a:p>
            <a:pPr marL="285750" indent="-285750">
              <a:buFont typeface="Arial" panose="020B0604020202020204" pitchFamily="34" charset="0"/>
              <a:buChar char="•"/>
            </a:pPr>
            <a:r>
              <a:rPr lang="en-US" altLang="en-US" sz="1200" b="0" dirty="0" smtClean="0">
                <a:solidFill>
                  <a:schemeClr val="tx1"/>
                </a:solidFill>
              </a:rPr>
              <a:t>Established internships</a:t>
            </a:r>
          </a:p>
          <a:p>
            <a:pPr marL="285750" indent="-285750">
              <a:buFont typeface="Arial" panose="020B0604020202020204" pitchFamily="34" charset="0"/>
              <a:buChar char="•"/>
            </a:pPr>
            <a:r>
              <a:rPr lang="en-US" altLang="en-US" sz="1200" b="0" dirty="0" smtClean="0">
                <a:solidFill>
                  <a:schemeClr val="tx1"/>
                </a:solidFill>
              </a:rPr>
              <a:t>On the job training</a:t>
            </a:r>
          </a:p>
          <a:p>
            <a:pPr marL="285750" indent="-285750">
              <a:buFont typeface="Arial" panose="020B0604020202020204" pitchFamily="34" charset="0"/>
              <a:buChar char="•"/>
            </a:pPr>
            <a:r>
              <a:rPr lang="en-US" altLang="en-US" sz="1200" b="0" dirty="0" smtClean="0">
                <a:solidFill>
                  <a:schemeClr val="tx1"/>
                </a:solidFill>
              </a:rPr>
              <a:t>Meeting with bank executives</a:t>
            </a:r>
          </a:p>
          <a:p>
            <a:pPr marL="285750" indent="-285750">
              <a:buFont typeface="Arial" panose="020B0604020202020204" pitchFamily="34" charset="0"/>
              <a:buChar char="•"/>
            </a:pPr>
            <a:r>
              <a:rPr lang="en-US" altLang="en-US" sz="1200" b="0" dirty="0" smtClean="0">
                <a:solidFill>
                  <a:schemeClr val="tx1"/>
                </a:solidFill>
              </a:rPr>
              <a:t>Opportunities to explore all careers in banking</a:t>
            </a:r>
          </a:p>
          <a:p>
            <a:pPr marL="285750" indent="-285750">
              <a:buFont typeface="Arial" panose="020B0604020202020204" pitchFamily="34" charset="0"/>
              <a:buChar char="•"/>
            </a:pPr>
            <a:r>
              <a:rPr lang="en-US" altLang="en-US" sz="1200" b="0" dirty="0" smtClean="0">
                <a:solidFill>
                  <a:schemeClr val="tx1"/>
                </a:solidFill>
              </a:rPr>
              <a:t>Interpersonal communication training</a:t>
            </a:r>
          </a:p>
          <a:p>
            <a:pPr marL="285750" indent="-285750">
              <a:buFont typeface="Arial" panose="020B0604020202020204" pitchFamily="34" charset="0"/>
              <a:buChar char="•"/>
            </a:pPr>
            <a:r>
              <a:rPr lang="en-US" altLang="en-US" sz="1200" b="0" dirty="0" smtClean="0">
                <a:solidFill>
                  <a:schemeClr val="tx1"/>
                </a:solidFill>
              </a:rPr>
              <a:t>Mentorships </a:t>
            </a:r>
          </a:p>
          <a:p>
            <a:pPr marL="285750" indent="-285750">
              <a:buFont typeface="Arial" panose="020B0604020202020204" pitchFamily="34" charset="0"/>
              <a:buChar char="•"/>
            </a:pPr>
            <a:r>
              <a:rPr lang="en-US" altLang="en-US" sz="1200" b="0" dirty="0" smtClean="0">
                <a:solidFill>
                  <a:schemeClr val="tx1"/>
                </a:solidFill>
              </a:rPr>
              <a:t>Ambassadors in the community </a:t>
            </a:r>
          </a:p>
          <a:p>
            <a:pPr marL="285750" indent="-285750">
              <a:buFont typeface="Arial" panose="020B0604020202020204" pitchFamily="34" charset="0"/>
              <a:buChar char="•"/>
            </a:pPr>
            <a:r>
              <a:rPr lang="en-US" altLang="en-US" sz="1200" b="0" dirty="0" smtClean="0">
                <a:solidFill>
                  <a:schemeClr val="tx1"/>
                </a:solidFill>
              </a:rPr>
              <a:t>Visits to the Federal Reserve</a:t>
            </a:r>
          </a:p>
          <a:p>
            <a:pPr marL="285750" indent="-285750">
              <a:buFont typeface="Arial" panose="020B0604020202020204" pitchFamily="34" charset="0"/>
              <a:buChar char="•"/>
            </a:pPr>
            <a:r>
              <a:rPr lang="en-US" altLang="en-US" sz="1200" b="0" dirty="0" smtClean="0">
                <a:solidFill>
                  <a:schemeClr val="tx1"/>
                </a:solidFill>
              </a:rPr>
              <a:t>Visits to the Union Bank San Francisco Headquarters Building</a:t>
            </a:r>
          </a:p>
          <a:p>
            <a:pPr marL="285750" indent="-285750">
              <a:buFont typeface="Arial" panose="020B0604020202020204" pitchFamily="34" charset="0"/>
              <a:buChar char="•"/>
            </a:pPr>
            <a:r>
              <a:rPr lang="en-US" altLang="en-US" sz="1200" b="0" dirty="0" smtClean="0">
                <a:solidFill>
                  <a:schemeClr val="tx1"/>
                </a:solidFill>
              </a:rPr>
              <a:t>Visits to the Union Bank Operational Centers</a:t>
            </a:r>
          </a:p>
          <a:p>
            <a:pPr marL="285750" indent="-285750">
              <a:buFont typeface="Arial" panose="020B0604020202020204" pitchFamily="34" charset="0"/>
              <a:buChar char="•"/>
            </a:pPr>
            <a:endParaRPr lang="en-US" altLang="en-US" b="0" dirty="0" smtClean="0">
              <a:solidFill>
                <a:schemeClr val="tx1"/>
              </a:solidFill>
            </a:endParaRPr>
          </a:p>
          <a:p>
            <a:pPr marL="285750" indent="-285750">
              <a:buFont typeface="Arial" panose="020B0604020202020204" pitchFamily="34" charset="0"/>
              <a:buChar char="•"/>
            </a:pPr>
            <a:endParaRPr lang="en-US" altLang="en-US" b="0" dirty="0" smtClean="0">
              <a:solidFill>
                <a:schemeClr val="tx1"/>
              </a:solidFill>
            </a:endParaRPr>
          </a:p>
          <a:p>
            <a:pPr marL="285750" indent="-285750">
              <a:buFont typeface="Arial" panose="020B0604020202020204" pitchFamily="34" charset="0"/>
              <a:buChar char="•"/>
            </a:pPr>
            <a:endParaRPr lang="en-US" altLang="en-US" b="0" dirty="0" smtClean="0">
              <a:solidFill>
                <a:schemeClr val="tx1"/>
              </a:solidFill>
            </a:endParaRPr>
          </a:p>
          <a:p>
            <a:pPr marL="285750" indent="-285750">
              <a:buFont typeface="Arial" panose="020B0604020202020204" pitchFamily="34" charset="0"/>
              <a:buChar char="•"/>
            </a:pPr>
            <a:endParaRPr lang="en-US" altLang="en-US" b="0" dirty="0" smtClean="0"/>
          </a:p>
          <a:p>
            <a:pPr marL="285750" indent="-285750">
              <a:buFont typeface="Arial" panose="020B0604020202020204" pitchFamily="34" charset="0"/>
              <a:buChar char="•"/>
            </a:pPr>
            <a:endParaRPr lang="en-US" altLang="en-US" b="0" dirty="0" smtClean="0"/>
          </a:p>
          <a:p>
            <a:pPr marL="285750" indent="-285750">
              <a:buFont typeface="Arial" panose="020B0604020202020204" pitchFamily="34" charset="0"/>
              <a:buChar char="•"/>
            </a:pPr>
            <a:endParaRPr lang="en-US" altLang="en-US" b="0" dirty="0" smtClean="0"/>
          </a:p>
          <a:p>
            <a:endParaRPr lang="en-US" altLang="en-US" dirty="0" smtClean="0"/>
          </a:p>
          <a:p>
            <a:endParaRPr lang="en-US" altLang="en-US" dirty="0" smtClean="0"/>
          </a:p>
        </p:txBody>
      </p:sp>
      <p:sp>
        <p:nvSpPr>
          <p:cNvPr id="4" name="Content Placeholder 3"/>
          <p:cNvSpPr>
            <a:spLocks noGrp="1"/>
          </p:cNvSpPr>
          <p:nvPr>
            <p:ph sz="quarter" idx="18"/>
          </p:nvPr>
        </p:nvSpPr>
        <p:spPr>
          <a:xfrm>
            <a:off x="4741862" y="1480182"/>
            <a:ext cx="4046538" cy="3850943"/>
          </a:xfrm>
        </p:spPr>
        <p:txBody>
          <a:bodyPr>
            <a:normAutofit fontScale="92500" lnSpcReduction="20000"/>
          </a:bodyPr>
          <a:lstStyle/>
          <a:p>
            <a:pPr marL="171450" lvl="0" indent="-171450">
              <a:buFont typeface="Arial" panose="020B0604020202020204" pitchFamily="34" charset="0"/>
              <a:buChar char="•"/>
            </a:pPr>
            <a:r>
              <a:rPr lang="en-US" sz="1200" b="0" dirty="0">
                <a:solidFill>
                  <a:schemeClr val="tx1"/>
                </a:solidFill>
              </a:rPr>
              <a:t>Invite ERGs to establish a mentorship program with the </a:t>
            </a:r>
            <a:r>
              <a:rPr lang="en-US" sz="1200" b="0" dirty="0" smtClean="0">
                <a:solidFill>
                  <a:schemeClr val="tx1"/>
                </a:solidFill>
              </a:rPr>
              <a:t>interns</a:t>
            </a:r>
            <a:endParaRPr lang="en-US" sz="1200" b="0" dirty="0">
              <a:solidFill>
                <a:schemeClr val="tx1"/>
              </a:solidFill>
            </a:endParaRPr>
          </a:p>
          <a:p>
            <a:pPr marL="171450" lvl="0" indent="-171450">
              <a:buFont typeface="Arial" panose="020B0604020202020204" pitchFamily="34" charset="0"/>
              <a:buChar char="•"/>
            </a:pPr>
            <a:r>
              <a:rPr lang="en-US" sz="1200" b="0" dirty="0">
                <a:solidFill>
                  <a:schemeClr val="tx1"/>
                </a:solidFill>
              </a:rPr>
              <a:t>Each student should have at least one mentor (ERG members as one source of mentors)</a:t>
            </a:r>
          </a:p>
          <a:p>
            <a:pPr marL="171450" lvl="0" indent="-171450">
              <a:buFont typeface="Arial" panose="020B0604020202020204" pitchFamily="34" charset="0"/>
              <a:buChar char="•"/>
            </a:pPr>
            <a:r>
              <a:rPr lang="en-US" sz="1200" b="0" dirty="0">
                <a:solidFill>
                  <a:schemeClr val="tx1"/>
                </a:solidFill>
              </a:rPr>
              <a:t>Establish a college pathway program for every student</a:t>
            </a:r>
          </a:p>
          <a:p>
            <a:pPr marL="171450" lvl="0" indent="-171450">
              <a:buFont typeface="Arial" panose="020B0604020202020204" pitchFamily="34" charset="0"/>
              <a:buChar char="•"/>
            </a:pPr>
            <a:r>
              <a:rPr lang="en-US" sz="1200" b="0" dirty="0">
                <a:solidFill>
                  <a:schemeClr val="tx1"/>
                </a:solidFill>
              </a:rPr>
              <a:t>Hold one-day student banker summit (career fair, life skills workshop, community service project, etc.)</a:t>
            </a:r>
          </a:p>
          <a:p>
            <a:pPr marL="171450" lvl="0" indent="-171450">
              <a:buFont typeface="Arial" panose="020B0604020202020204" pitchFamily="34" charset="0"/>
              <a:buChar char="•"/>
            </a:pPr>
            <a:r>
              <a:rPr lang="en-US" sz="1200" b="0" dirty="0">
                <a:solidFill>
                  <a:schemeClr val="tx1"/>
                </a:solidFill>
              </a:rPr>
              <a:t>Hold an alumni night for past student bankers to meet and greet students currently in the program</a:t>
            </a:r>
          </a:p>
          <a:p>
            <a:pPr marL="171450" lvl="0" indent="-171450">
              <a:buFont typeface="Arial" panose="020B0604020202020204" pitchFamily="34" charset="0"/>
              <a:buChar char="•"/>
            </a:pPr>
            <a:r>
              <a:rPr lang="en-US" sz="1200" b="0" dirty="0">
                <a:solidFill>
                  <a:schemeClr val="tx1"/>
                </a:solidFill>
              </a:rPr>
              <a:t>Establish a work readiness program.  Invite the Talent, Acquisition and Staffing to conduct a series of workshops for the general student sponsored by the branch. </a:t>
            </a:r>
          </a:p>
          <a:p>
            <a:pPr marL="171450" lvl="0" indent="-171450">
              <a:buFont typeface="Arial" panose="020B0604020202020204" pitchFamily="34" charset="0"/>
              <a:buChar char="•"/>
            </a:pPr>
            <a:r>
              <a:rPr lang="en-US" sz="1200" b="0" dirty="0">
                <a:solidFill>
                  <a:schemeClr val="tx1"/>
                </a:solidFill>
              </a:rPr>
              <a:t>They participate in a bank’s simulation program (Business of Banking Program) </a:t>
            </a:r>
          </a:p>
          <a:p>
            <a:pPr marL="171450" indent="-171450">
              <a:buFont typeface="Arial" panose="020B0604020202020204" pitchFamily="34" charset="0"/>
              <a:buChar char="•"/>
            </a:pPr>
            <a:r>
              <a:rPr lang="en-US" altLang="en-US" sz="1200" b="0" dirty="0">
                <a:solidFill>
                  <a:schemeClr val="tx1"/>
                </a:solidFill>
              </a:rPr>
              <a:t>Teach financial education to students and in the community</a:t>
            </a:r>
          </a:p>
          <a:p>
            <a:pPr marL="171450" indent="-171450">
              <a:buFont typeface="Arial" panose="020B0604020202020204" pitchFamily="34" charset="0"/>
              <a:buChar char="•"/>
            </a:pPr>
            <a:r>
              <a:rPr lang="en-US" altLang="en-US" sz="1200" b="0" dirty="0">
                <a:solidFill>
                  <a:schemeClr val="tx1"/>
                </a:solidFill>
              </a:rPr>
              <a:t>Volunteer as a team in the </a:t>
            </a:r>
            <a:r>
              <a:rPr lang="en-US" altLang="en-US" sz="1200" b="0" dirty="0" smtClean="0">
                <a:solidFill>
                  <a:schemeClr val="tx1"/>
                </a:solidFill>
              </a:rPr>
              <a:t>community</a:t>
            </a:r>
          </a:p>
          <a:p>
            <a:pPr marL="171450" indent="-171450">
              <a:buFont typeface="Arial" panose="020B0604020202020204" pitchFamily="34" charset="0"/>
              <a:buChar char="•"/>
            </a:pPr>
            <a:r>
              <a:rPr lang="en-US" altLang="en-US" sz="1200" b="0" dirty="0" smtClean="0">
                <a:solidFill>
                  <a:schemeClr val="tx1"/>
                </a:solidFill>
              </a:rPr>
              <a:t>Union Bank employees will serve as volunteer tutors in accounting and finance </a:t>
            </a:r>
            <a:endParaRPr lang="en-US" altLang="en-US" sz="1200" b="0" dirty="0">
              <a:solidFill>
                <a:schemeClr val="tx1"/>
              </a:solidFill>
            </a:endParaRPr>
          </a:p>
          <a:p>
            <a:endParaRPr lang="en-US" dirty="0"/>
          </a:p>
        </p:txBody>
      </p:sp>
    </p:spTree>
    <p:extLst>
      <p:ext uri="{BB962C8B-B14F-4D97-AF65-F5344CB8AC3E}">
        <p14:creationId xmlns:p14="http://schemas.microsoft.com/office/powerpoint/2010/main" val="1928570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Banking Course Work</a:t>
            </a:r>
            <a:endParaRPr lang="en-US" dirty="0"/>
          </a:p>
        </p:txBody>
      </p:sp>
      <p:sp>
        <p:nvSpPr>
          <p:cNvPr id="6" name="Slide Number Placeholder 5"/>
          <p:cNvSpPr>
            <a:spLocks noGrp="1"/>
          </p:cNvSpPr>
          <p:nvPr>
            <p:ph type="sldNum" sz="quarter" idx="11"/>
          </p:nvPr>
        </p:nvSpPr>
        <p:spPr/>
        <p:txBody>
          <a:bodyPr/>
          <a:lstStyle/>
          <a:p>
            <a:pPr>
              <a:defRPr/>
            </a:pPr>
            <a:fld id="{4CC9DAFC-26B9-4891-A096-59D672A02148}" type="slidenum">
              <a:rPr lang="en-US" smtClean="0"/>
              <a:pPr>
                <a:defRPr/>
              </a:pPr>
              <a:t>6</a:t>
            </a:fld>
            <a:endParaRPr lang="en-US" dirty="0"/>
          </a:p>
        </p:txBody>
      </p:sp>
      <p:sp>
        <p:nvSpPr>
          <p:cNvPr id="9" name="Content Placeholder 8"/>
          <p:cNvSpPr>
            <a:spLocks noGrp="1"/>
          </p:cNvSpPr>
          <p:nvPr>
            <p:ph sz="quarter" idx="14"/>
          </p:nvPr>
        </p:nvSpPr>
        <p:spPr>
          <a:xfrm>
            <a:off x="349592" y="1268083"/>
            <a:ext cx="4046538" cy="4183811"/>
          </a:xfrm>
        </p:spPr>
        <p:txBody>
          <a:bodyPr>
            <a:normAutofit/>
          </a:bodyPr>
          <a:lstStyle/>
          <a:p>
            <a:pPr>
              <a:lnSpc>
                <a:spcPct val="100000"/>
              </a:lnSpc>
              <a:spcBef>
                <a:spcPts val="0"/>
              </a:spcBef>
              <a:spcAft>
                <a:spcPts val="0"/>
              </a:spcAft>
            </a:pPr>
            <a:r>
              <a:rPr lang="en-US" sz="1000" dirty="0" smtClean="0">
                <a:solidFill>
                  <a:schemeClr val="tx1"/>
                </a:solidFill>
              </a:rPr>
              <a:t>Union Bank</a:t>
            </a:r>
          </a:p>
          <a:p>
            <a:pPr>
              <a:lnSpc>
                <a:spcPct val="100000"/>
              </a:lnSpc>
              <a:spcBef>
                <a:spcPts val="0"/>
              </a:spcBef>
              <a:spcAft>
                <a:spcPts val="0"/>
              </a:spcAft>
            </a:pPr>
            <a:endParaRPr lang="en-US" sz="1000" dirty="0" smtClean="0">
              <a:solidFill>
                <a:schemeClr val="tx1"/>
              </a:solidFill>
            </a:endParaRPr>
          </a:p>
          <a:p>
            <a:pPr>
              <a:lnSpc>
                <a:spcPct val="100000"/>
              </a:lnSpc>
              <a:spcBef>
                <a:spcPts val="0"/>
              </a:spcBef>
              <a:spcAft>
                <a:spcPts val="0"/>
              </a:spcAft>
            </a:pPr>
            <a:r>
              <a:rPr lang="en-US" sz="1000" dirty="0" smtClean="0">
                <a:solidFill>
                  <a:schemeClr val="tx1"/>
                </a:solidFill>
              </a:rPr>
              <a:t>Teller and Operations Training</a:t>
            </a:r>
          </a:p>
          <a:p>
            <a:pPr marL="285750" indent="-285750">
              <a:lnSpc>
                <a:spcPct val="100000"/>
              </a:lnSpc>
              <a:spcBef>
                <a:spcPts val="0"/>
              </a:spcBef>
              <a:spcAft>
                <a:spcPts val="0"/>
              </a:spcAft>
              <a:buFont typeface="Arial" panose="020B0604020202020204" pitchFamily="34" charset="0"/>
              <a:buChar char="•"/>
            </a:pPr>
            <a:r>
              <a:rPr lang="en-US" sz="1000" b="0" dirty="0">
                <a:solidFill>
                  <a:schemeClr val="tx1"/>
                </a:solidFill>
              </a:rPr>
              <a:t>Interns go through a formal teller training program</a:t>
            </a:r>
          </a:p>
          <a:p>
            <a:pPr marL="285750" indent="-285750">
              <a:lnSpc>
                <a:spcPct val="100000"/>
              </a:lnSpc>
              <a:spcBef>
                <a:spcPts val="0"/>
              </a:spcBef>
              <a:spcAft>
                <a:spcPts val="0"/>
              </a:spcAft>
              <a:buFont typeface="Arial" panose="020B0604020202020204" pitchFamily="34" charset="0"/>
              <a:buChar char="•"/>
            </a:pPr>
            <a:r>
              <a:rPr lang="en-US" sz="1000" b="0" dirty="0">
                <a:solidFill>
                  <a:schemeClr val="tx1"/>
                </a:solidFill>
              </a:rPr>
              <a:t>They job shadow at a traditional </a:t>
            </a:r>
            <a:r>
              <a:rPr lang="en-US" sz="1000" b="0" dirty="0" smtClean="0">
                <a:solidFill>
                  <a:schemeClr val="tx1"/>
                </a:solidFill>
              </a:rPr>
              <a:t>branch</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On-going training and instruction (see appendix)</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The curriculum will be updated for college students</a:t>
            </a:r>
            <a:endParaRPr lang="en-US" sz="1000" b="0" dirty="0">
              <a:solidFill>
                <a:schemeClr val="tx1"/>
              </a:solidFill>
            </a:endParaRPr>
          </a:p>
          <a:p>
            <a:pPr>
              <a:lnSpc>
                <a:spcPct val="100000"/>
              </a:lnSpc>
              <a:spcBef>
                <a:spcPts val="0"/>
              </a:spcBef>
              <a:spcAft>
                <a:spcPts val="0"/>
              </a:spcAft>
            </a:pPr>
            <a:endParaRPr lang="en-US" sz="1000" dirty="0">
              <a:solidFill>
                <a:schemeClr val="tx1"/>
              </a:solidFill>
            </a:endParaRPr>
          </a:p>
          <a:p>
            <a:pPr>
              <a:lnSpc>
                <a:spcPct val="100000"/>
              </a:lnSpc>
              <a:spcBef>
                <a:spcPts val="0"/>
              </a:spcBef>
              <a:spcAft>
                <a:spcPts val="0"/>
              </a:spcAft>
            </a:pPr>
            <a:r>
              <a:rPr lang="en-US" sz="1000" dirty="0" smtClean="0">
                <a:solidFill>
                  <a:schemeClr val="tx1"/>
                </a:solidFill>
              </a:rPr>
              <a:t>Banker Training</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Learn new accounts procedures</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Learn all aspects of branch operations </a:t>
            </a:r>
          </a:p>
          <a:p>
            <a:pPr marL="285750" indent="-285750">
              <a:lnSpc>
                <a:spcPct val="100000"/>
              </a:lnSpc>
              <a:spcBef>
                <a:spcPts val="0"/>
              </a:spcBef>
              <a:spcAft>
                <a:spcPts val="0"/>
              </a:spcAft>
              <a:buFont typeface="Arial" panose="020B0604020202020204" pitchFamily="34" charset="0"/>
              <a:buChar char="•"/>
            </a:pPr>
            <a:r>
              <a:rPr lang="en-US" sz="1000" b="0" dirty="0">
                <a:solidFill>
                  <a:schemeClr val="tx1"/>
                </a:solidFill>
              </a:rPr>
              <a:t>On-going training and instruction (see appendix</a:t>
            </a:r>
            <a:r>
              <a:rPr lang="en-US" sz="1000" b="0" dirty="0" smtClean="0">
                <a:solidFill>
                  <a:schemeClr val="tx1"/>
                </a:solidFill>
              </a:rPr>
              <a:t>)</a:t>
            </a:r>
          </a:p>
          <a:p>
            <a:pPr marL="285750" indent="-285750">
              <a:lnSpc>
                <a:spcPct val="100000"/>
              </a:lnSpc>
              <a:spcBef>
                <a:spcPts val="0"/>
              </a:spcBef>
              <a:spcAft>
                <a:spcPts val="0"/>
              </a:spcAft>
              <a:buFont typeface="Arial" panose="020B0604020202020204" pitchFamily="34" charset="0"/>
              <a:buChar char="•"/>
            </a:pPr>
            <a:r>
              <a:rPr lang="en-US" sz="1000" b="0" dirty="0">
                <a:solidFill>
                  <a:schemeClr val="tx1"/>
                </a:solidFill>
              </a:rPr>
              <a:t>The curriculum will be updated for college </a:t>
            </a:r>
            <a:r>
              <a:rPr lang="en-US" sz="1000" b="0" dirty="0" smtClean="0">
                <a:solidFill>
                  <a:schemeClr val="tx1"/>
                </a:solidFill>
              </a:rPr>
              <a:t>students</a:t>
            </a:r>
          </a:p>
          <a:p>
            <a:pPr>
              <a:lnSpc>
                <a:spcPct val="100000"/>
              </a:lnSpc>
              <a:spcBef>
                <a:spcPts val="0"/>
              </a:spcBef>
              <a:spcAft>
                <a:spcPts val="0"/>
              </a:spcAft>
            </a:pPr>
            <a:endParaRPr lang="en-US" sz="1000" dirty="0">
              <a:solidFill>
                <a:schemeClr val="tx1"/>
              </a:solidFill>
            </a:endParaRPr>
          </a:p>
          <a:p>
            <a:pPr>
              <a:lnSpc>
                <a:spcPct val="100000"/>
              </a:lnSpc>
              <a:spcBef>
                <a:spcPts val="0"/>
              </a:spcBef>
              <a:spcAft>
                <a:spcPts val="0"/>
              </a:spcAft>
            </a:pPr>
            <a:r>
              <a:rPr lang="en-US" sz="1000" dirty="0" smtClean="0">
                <a:solidFill>
                  <a:schemeClr val="tx1"/>
                </a:solidFill>
              </a:rPr>
              <a:t>Leadership Training</a:t>
            </a:r>
          </a:p>
          <a:p>
            <a:pPr marL="285750" lvl="0" indent="-285750">
              <a:lnSpc>
                <a:spcPct val="100000"/>
              </a:lnSpc>
              <a:spcBef>
                <a:spcPts val="0"/>
              </a:spcBef>
              <a:spcAft>
                <a:spcPts val="0"/>
              </a:spcAft>
              <a:buFont typeface="Arial" panose="020B0604020202020204" pitchFamily="34" charset="0"/>
              <a:buChar char="•"/>
            </a:pPr>
            <a:r>
              <a:rPr lang="en-US" sz="1000" b="0" dirty="0">
                <a:solidFill>
                  <a:schemeClr val="tx1"/>
                </a:solidFill>
              </a:rPr>
              <a:t>Annual tour of the Federal Reserve</a:t>
            </a:r>
          </a:p>
          <a:p>
            <a:pPr marL="285750" lvl="0" indent="-285750">
              <a:lnSpc>
                <a:spcPct val="100000"/>
              </a:lnSpc>
              <a:spcBef>
                <a:spcPts val="0"/>
              </a:spcBef>
              <a:spcAft>
                <a:spcPts val="0"/>
              </a:spcAft>
              <a:buFont typeface="Arial" panose="020B0604020202020204" pitchFamily="34" charset="0"/>
              <a:buChar char="•"/>
            </a:pPr>
            <a:r>
              <a:rPr lang="en-US" sz="1000" b="0" dirty="0">
                <a:solidFill>
                  <a:schemeClr val="tx1"/>
                </a:solidFill>
              </a:rPr>
              <a:t>We invite executives to speak to the interns and share their stories of success (many serve as mentors to our students)</a:t>
            </a:r>
          </a:p>
          <a:p>
            <a:pPr marL="285750" lvl="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Our </a:t>
            </a:r>
            <a:r>
              <a:rPr lang="en-US" sz="1000" b="0" dirty="0">
                <a:solidFill>
                  <a:schemeClr val="tx1"/>
                </a:solidFill>
              </a:rPr>
              <a:t>interns have met with our top executives based in </a:t>
            </a:r>
            <a:r>
              <a:rPr lang="en-US" sz="1000" b="0" dirty="0" smtClean="0">
                <a:solidFill>
                  <a:schemeClr val="tx1"/>
                </a:solidFill>
              </a:rPr>
              <a:t>California, New </a:t>
            </a:r>
            <a:r>
              <a:rPr lang="en-US" sz="1000" b="0" dirty="0">
                <a:solidFill>
                  <a:schemeClr val="tx1"/>
                </a:solidFill>
              </a:rPr>
              <a:t>York and Japan</a:t>
            </a:r>
          </a:p>
          <a:p>
            <a:pPr marL="285750" indent="-285750">
              <a:lnSpc>
                <a:spcPct val="100000"/>
              </a:lnSpc>
              <a:spcBef>
                <a:spcPts val="0"/>
              </a:spcBef>
              <a:spcAft>
                <a:spcPts val="0"/>
              </a:spcAft>
              <a:buFont typeface="Arial" panose="020B0604020202020204" pitchFamily="34" charset="0"/>
              <a:buChar char="•"/>
            </a:pPr>
            <a:r>
              <a:rPr lang="en-US" sz="1000" b="0" dirty="0">
                <a:solidFill>
                  <a:schemeClr val="tx1"/>
                </a:solidFill>
              </a:rPr>
              <a:t>They become financial education champions on campus and in their </a:t>
            </a:r>
            <a:r>
              <a:rPr lang="en-US" sz="1000" b="0" dirty="0" smtClean="0">
                <a:solidFill>
                  <a:schemeClr val="tx1"/>
                </a:solidFill>
              </a:rPr>
              <a:t>community</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Sign up in our Campus Corner</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Opportunity to attend community events</a:t>
            </a:r>
          </a:p>
          <a:p>
            <a:pPr marL="285750" indent="-285750">
              <a:lnSpc>
                <a:spcPct val="100000"/>
              </a:lnSpc>
              <a:spcBef>
                <a:spcPts val="0"/>
              </a:spcBef>
              <a:spcAft>
                <a:spcPts val="0"/>
              </a:spcAft>
              <a:buFont typeface="Arial" panose="020B0604020202020204" pitchFamily="34" charset="0"/>
              <a:buChar char="•"/>
            </a:pPr>
            <a:r>
              <a:rPr lang="en-US" sz="1000" b="0" dirty="0" smtClean="0">
                <a:solidFill>
                  <a:schemeClr val="tx1"/>
                </a:solidFill>
              </a:rPr>
              <a:t>Establishing volunteer opportunities at the college and the community</a:t>
            </a:r>
            <a:endParaRPr lang="en-US" sz="1000" b="0" dirty="0">
              <a:solidFill>
                <a:schemeClr val="tx1"/>
              </a:solidFill>
            </a:endParaRPr>
          </a:p>
          <a:p>
            <a:pPr marL="285750" indent="-285750">
              <a:lnSpc>
                <a:spcPct val="100000"/>
              </a:lnSpc>
              <a:spcBef>
                <a:spcPts val="0"/>
              </a:spcBef>
              <a:spcAft>
                <a:spcPts val="0"/>
              </a:spcAft>
              <a:buFont typeface="Arial" panose="020B0604020202020204" pitchFamily="34" charset="0"/>
              <a:buChar char="•"/>
            </a:pPr>
            <a:endParaRPr lang="en-US" b="0" dirty="0">
              <a:solidFill>
                <a:schemeClr val="tx1"/>
              </a:solidFill>
            </a:endParaRPr>
          </a:p>
        </p:txBody>
      </p:sp>
      <p:sp>
        <p:nvSpPr>
          <p:cNvPr id="10" name="Content Placeholder 9"/>
          <p:cNvSpPr>
            <a:spLocks noGrp="1"/>
          </p:cNvSpPr>
          <p:nvPr>
            <p:ph sz="quarter" idx="15"/>
          </p:nvPr>
        </p:nvSpPr>
        <p:spPr>
          <a:xfrm>
            <a:off x="4741862" y="1268083"/>
            <a:ext cx="4046538" cy="4597411"/>
          </a:xfrm>
        </p:spPr>
        <p:txBody>
          <a:bodyPr>
            <a:normAutofit/>
          </a:bodyPr>
          <a:lstStyle/>
          <a:p>
            <a:pPr>
              <a:lnSpc>
                <a:spcPct val="120000"/>
              </a:lnSpc>
              <a:spcBef>
                <a:spcPts val="0"/>
              </a:spcBef>
              <a:spcAft>
                <a:spcPts val="0"/>
              </a:spcAft>
              <a:defRPr/>
            </a:pPr>
            <a:r>
              <a:rPr lang="en-US" altLang="en-US" sz="1000" dirty="0" smtClean="0">
                <a:solidFill>
                  <a:schemeClr val="tx1"/>
                </a:solidFill>
              </a:rPr>
              <a:t>Laney College</a:t>
            </a:r>
          </a:p>
          <a:p>
            <a:pPr>
              <a:lnSpc>
                <a:spcPct val="120000"/>
              </a:lnSpc>
              <a:spcBef>
                <a:spcPts val="0"/>
              </a:spcBef>
              <a:spcAft>
                <a:spcPts val="0"/>
              </a:spcAft>
              <a:defRPr/>
            </a:pPr>
            <a:endParaRPr lang="en-US" altLang="en-US" sz="1000" dirty="0" smtClean="0">
              <a:solidFill>
                <a:schemeClr val="tx1"/>
              </a:solidFill>
            </a:endParaRPr>
          </a:p>
          <a:p>
            <a:pPr>
              <a:lnSpc>
                <a:spcPct val="120000"/>
              </a:lnSpc>
              <a:spcBef>
                <a:spcPts val="0"/>
              </a:spcBef>
              <a:spcAft>
                <a:spcPts val="0"/>
              </a:spcAft>
              <a:defRPr/>
            </a:pPr>
            <a:r>
              <a:rPr lang="en-US" altLang="en-US" sz="1000" dirty="0" smtClean="0">
                <a:solidFill>
                  <a:schemeClr val="tx1"/>
                </a:solidFill>
              </a:rPr>
              <a:t>BNK/F </a:t>
            </a:r>
            <a:r>
              <a:rPr lang="en-US" altLang="en-US" sz="1000" dirty="0">
                <a:solidFill>
                  <a:schemeClr val="tx1"/>
                </a:solidFill>
              </a:rPr>
              <a:t>054: Principles of Banking</a:t>
            </a:r>
          </a:p>
          <a:p>
            <a:pPr marL="285750" indent="-285750">
              <a:lnSpc>
                <a:spcPct val="120000"/>
              </a:lnSpc>
              <a:spcBef>
                <a:spcPts val="0"/>
              </a:spcBef>
              <a:spcAft>
                <a:spcPts val="0"/>
              </a:spcAft>
              <a:buFont typeface="Arial" panose="020B0604020202020204" pitchFamily="34" charset="0"/>
              <a:buChar char="•"/>
              <a:defRPr/>
            </a:pPr>
            <a:r>
              <a:rPr lang="en-US" altLang="en-US" sz="1000" b="0" dirty="0">
                <a:solidFill>
                  <a:schemeClr val="tx1"/>
                </a:solidFill>
              </a:rPr>
              <a:t>Comprehensive introduction to the diversified services and operations of the banking industry: Evaluation of U.S. banking; bank depositor relationships; marketing; bank deposit, loan and investment functions; Federal Reserve functions and services; regulations and controls.</a:t>
            </a:r>
          </a:p>
          <a:p>
            <a:pPr>
              <a:lnSpc>
                <a:spcPct val="120000"/>
              </a:lnSpc>
              <a:spcBef>
                <a:spcPts val="0"/>
              </a:spcBef>
              <a:spcAft>
                <a:spcPts val="0"/>
              </a:spcAft>
              <a:defRPr/>
            </a:pPr>
            <a:endParaRPr lang="en-US" altLang="en-US" sz="1000" dirty="0" smtClean="0">
              <a:solidFill>
                <a:schemeClr val="tx1"/>
              </a:solidFill>
            </a:endParaRPr>
          </a:p>
          <a:p>
            <a:pPr>
              <a:lnSpc>
                <a:spcPct val="120000"/>
              </a:lnSpc>
              <a:spcBef>
                <a:spcPts val="0"/>
              </a:spcBef>
              <a:spcAft>
                <a:spcPts val="0"/>
              </a:spcAft>
              <a:defRPr/>
            </a:pPr>
            <a:r>
              <a:rPr lang="en-US" altLang="en-US" sz="1000" dirty="0" smtClean="0">
                <a:solidFill>
                  <a:schemeClr val="tx1"/>
                </a:solidFill>
              </a:rPr>
              <a:t>BNK/F </a:t>
            </a:r>
            <a:r>
              <a:rPr lang="en-US" altLang="en-US" sz="1000" dirty="0">
                <a:solidFill>
                  <a:schemeClr val="tx1"/>
                </a:solidFill>
              </a:rPr>
              <a:t>055: Money and Banking</a:t>
            </a:r>
          </a:p>
          <a:p>
            <a:pPr marL="285750" indent="-285750">
              <a:lnSpc>
                <a:spcPct val="120000"/>
              </a:lnSpc>
              <a:spcBef>
                <a:spcPts val="0"/>
              </a:spcBef>
              <a:spcAft>
                <a:spcPts val="0"/>
              </a:spcAft>
              <a:buFont typeface="Arial" panose="020B0604020202020204" pitchFamily="34" charset="0"/>
              <a:buChar char="•"/>
              <a:defRPr/>
            </a:pPr>
            <a:r>
              <a:rPr lang="en-US" altLang="en-US" sz="1000" b="0" dirty="0">
                <a:solidFill>
                  <a:schemeClr val="tx1"/>
                </a:solidFill>
              </a:rPr>
              <a:t>How money functions in the U.S. and world economies: The concept of the money supply; role banks play in the creation of money and participants in the nation's payment mechanism; various types operations of financial institutions; workings of monetary and fiscal policies; functions and powers of the Federal Reserve.</a:t>
            </a:r>
          </a:p>
          <a:p>
            <a:pPr>
              <a:lnSpc>
                <a:spcPct val="120000"/>
              </a:lnSpc>
              <a:spcBef>
                <a:spcPts val="0"/>
              </a:spcBef>
              <a:spcAft>
                <a:spcPts val="0"/>
              </a:spcAft>
              <a:defRPr/>
            </a:pPr>
            <a:endParaRPr lang="en-US" altLang="en-US" sz="1000" dirty="0" smtClean="0">
              <a:solidFill>
                <a:schemeClr val="tx1"/>
              </a:solidFill>
            </a:endParaRPr>
          </a:p>
          <a:p>
            <a:pPr>
              <a:lnSpc>
                <a:spcPct val="120000"/>
              </a:lnSpc>
              <a:spcBef>
                <a:spcPts val="0"/>
              </a:spcBef>
              <a:spcAft>
                <a:spcPts val="0"/>
              </a:spcAft>
              <a:defRPr/>
            </a:pPr>
            <a:r>
              <a:rPr lang="en-US" altLang="en-US" sz="1000" dirty="0" smtClean="0">
                <a:solidFill>
                  <a:schemeClr val="tx1"/>
                </a:solidFill>
              </a:rPr>
              <a:t>BNK/F </a:t>
            </a:r>
            <a:r>
              <a:rPr lang="en-US" altLang="en-US" sz="1000" dirty="0">
                <a:solidFill>
                  <a:schemeClr val="tx1"/>
                </a:solidFill>
              </a:rPr>
              <a:t>O56: Bank Management </a:t>
            </a:r>
          </a:p>
          <a:p>
            <a:pPr marL="285750" indent="-285750">
              <a:lnSpc>
                <a:spcPct val="120000"/>
              </a:lnSpc>
              <a:spcBef>
                <a:spcPts val="0"/>
              </a:spcBef>
              <a:spcAft>
                <a:spcPts val="0"/>
              </a:spcAft>
              <a:buFont typeface="Arial" panose="020B0604020202020204" pitchFamily="34" charset="0"/>
              <a:buChar char="•"/>
              <a:defRPr/>
            </a:pPr>
            <a:r>
              <a:rPr lang="en-US" altLang="en-US" sz="1000" b="0" dirty="0">
                <a:solidFill>
                  <a:schemeClr val="tx1"/>
                </a:solidFill>
              </a:rPr>
              <a:t>Introduction to bank management: Day-to-day bank activities; functional foundations in bank management; analytical techniques to measure performance; future expansion </a:t>
            </a:r>
            <a:r>
              <a:rPr lang="en-US" altLang="en-US" sz="1000" b="0" dirty="0" smtClean="0">
                <a:solidFill>
                  <a:schemeClr val="tx1"/>
                </a:solidFill>
              </a:rPr>
              <a:t>opportunities</a:t>
            </a:r>
            <a:endParaRPr lang="en-US" sz="1000" dirty="0"/>
          </a:p>
        </p:txBody>
      </p:sp>
    </p:spTree>
    <p:extLst>
      <p:ext uri="{BB962C8B-B14F-4D97-AF65-F5344CB8AC3E}">
        <p14:creationId xmlns:p14="http://schemas.microsoft.com/office/powerpoint/2010/main" val="359925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Pool of Candidates for Possible Employment at Union Bank</a:t>
            </a:r>
            <a:endParaRPr lang="en-US" dirty="0"/>
          </a:p>
        </p:txBody>
      </p:sp>
      <p:sp>
        <p:nvSpPr>
          <p:cNvPr id="4" name="Text Placeholder 3"/>
          <p:cNvSpPr>
            <a:spLocks noGrp="1"/>
          </p:cNvSpPr>
          <p:nvPr>
            <p:ph type="body" sz="quarter" idx="12"/>
          </p:nvPr>
        </p:nvSpPr>
        <p:spPr>
          <a:xfrm>
            <a:off x="457199" y="923026"/>
            <a:ext cx="8384876" cy="3329798"/>
          </a:xfrm>
        </p:spPr>
        <p:txBody>
          <a:bodyPr/>
          <a:lstStyle/>
          <a:p>
            <a:pPr>
              <a:lnSpc>
                <a:spcPct val="100000"/>
              </a:lnSpc>
              <a:spcAft>
                <a:spcPts val="0"/>
              </a:spcAft>
            </a:pPr>
            <a:r>
              <a:rPr lang="en-US" sz="1000" b="0" dirty="0" smtClean="0">
                <a:solidFill>
                  <a:schemeClr val="tx1"/>
                </a:solidFill>
              </a:rPr>
              <a:t>Over the past nine years, Union Bank has hired 30 interns who have graduated from our Student Run Program at one of our five high school branches.  Four of the former students are now officers in the bank.  All of the interns have been people of color.  One of our bank core values is inclusion.  We look to attract, retain and promote diverse talent.  </a:t>
            </a:r>
            <a:endParaRPr lang="en-US" sz="1000" b="0" dirty="0">
              <a:solidFill>
                <a:schemeClr val="tx1"/>
              </a:solidFill>
            </a:endParaRPr>
          </a:p>
          <a:p>
            <a:pPr>
              <a:lnSpc>
                <a:spcPct val="100000"/>
              </a:lnSpc>
              <a:spcAft>
                <a:spcPts val="0"/>
              </a:spcAft>
            </a:pPr>
            <a:endParaRPr lang="en-US" sz="1000" b="0" dirty="0" smtClean="0">
              <a:solidFill>
                <a:schemeClr val="tx1"/>
              </a:solidFill>
            </a:endParaRPr>
          </a:p>
          <a:p>
            <a:pPr>
              <a:lnSpc>
                <a:spcPct val="100000"/>
              </a:lnSpc>
              <a:spcAft>
                <a:spcPts val="0"/>
              </a:spcAft>
            </a:pPr>
            <a:r>
              <a:rPr lang="en-US" sz="1000" b="0" dirty="0" smtClean="0">
                <a:solidFill>
                  <a:schemeClr val="tx1"/>
                </a:solidFill>
              </a:rPr>
              <a:t>If students transfer to a four year university, the bank has </a:t>
            </a:r>
            <a:r>
              <a:rPr lang="en-US" sz="1000" b="0" dirty="0">
                <a:solidFill>
                  <a:schemeClr val="tx1"/>
                </a:solidFill>
              </a:rPr>
              <a:t>a Student Intern Program. The student intern program at MUFG has a reputation for providing college students with the opportunity to participate in meaningful projects that contribute to the overall business unit objectives. In addition to the assigned projects, interns are given the opportunity to participate in activities that encourage networking with peers, managers, and bank employees.  </a:t>
            </a:r>
            <a:endParaRPr lang="en-US" sz="1000" b="0" dirty="0" smtClean="0">
              <a:solidFill>
                <a:schemeClr val="tx1"/>
              </a:solidFill>
            </a:endParaRPr>
          </a:p>
          <a:p>
            <a:pPr>
              <a:lnSpc>
                <a:spcPct val="100000"/>
              </a:lnSpc>
              <a:spcAft>
                <a:spcPts val="0"/>
              </a:spcAft>
            </a:pPr>
            <a:endParaRPr lang="en-US" sz="1000" b="0" dirty="0">
              <a:solidFill>
                <a:schemeClr val="tx1"/>
              </a:solidFill>
            </a:endParaRPr>
          </a:p>
          <a:p>
            <a:pPr>
              <a:lnSpc>
                <a:spcPct val="100000"/>
              </a:lnSpc>
              <a:spcAft>
                <a:spcPts val="0"/>
              </a:spcAft>
            </a:pPr>
            <a:r>
              <a:rPr lang="en-US" sz="1000" b="0" dirty="0" smtClean="0">
                <a:solidFill>
                  <a:schemeClr val="tx1"/>
                </a:solidFill>
              </a:rPr>
              <a:t>The </a:t>
            </a:r>
            <a:r>
              <a:rPr lang="en-US" sz="1000" b="0" dirty="0">
                <a:solidFill>
                  <a:schemeClr val="tx1"/>
                </a:solidFill>
              </a:rPr>
              <a:t>paid intern positions are full-time during the summer and can extend beyond that time depending on business needs, project requirements, and intern availability.   </a:t>
            </a:r>
            <a:r>
              <a:rPr lang="en-US" sz="1000" b="0" dirty="0" smtClean="0">
                <a:solidFill>
                  <a:schemeClr val="tx1"/>
                </a:solidFill>
              </a:rPr>
              <a:t>Having students go through our internship, we prepare them for career opportunities in the financial services industry.  Under the Student Run Branch 2.0 Model, we look to hire Laney College student interns as Universal Bankers once they complete the program.  </a:t>
            </a:r>
          </a:p>
          <a:p>
            <a:pPr>
              <a:lnSpc>
                <a:spcPct val="100000"/>
              </a:lnSpc>
              <a:spcAft>
                <a:spcPts val="0"/>
              </a:spcAft>
            </a:pPr>
            <a:endParaRPr lang="en-US" sz="1000" b="0" dirty="0">
              <a:solidFill>
                <a:schemeClr val="tx1"/>
              </a:solidFill>
            </a:endParaRPr>
          </a:p>
          <a:p>
            <a:pPr>
              <a:lnSpc>
                <a:spcPct val="100000"/>
              </a:lnSpc>
              <a:spcAft>
                <a:spcPts val="0"/>
              </a:spcAft>
            </a:pPr>
            <a:r>
              <a:rPr lang="en-US" sz="1000" b="0" dirty="0" smtClean="0">
                <a:solidFill>
                  <a:schemeClr val="tx1"/>
                </a:solidFill>
              </a:rPr>
              <a:t>A universal banker’s starting salary is $50,000.  Here are the job duties:</a:t>
            </a:r>
          </a:p>
          <a:p>
            <a:pPr>
              <a:lnSpc>
                <a:spcPct val="100000"/>
              </a:lnSpc>
              <a:spcAft>
                <a:spcPts val="0"/>
              </a:spcAft>
            </a:pPr>
            <a:r>
              <a:rPr lang="en-US" sz="1000" b="0" dirty="0">
                <a:solidFill>
                  <a:schemeClr val="tx1"/>
                </a:solidFill>
              </a:rPr>
              <a:t>•	60% Sales: Develop banking relationships, sell consumer loans, </a:t>
            </a:r>
            <a:r>
              <a:rPr lang="en-US" sz="1000" b="0" dirty="0" smtClean="0">
                <a:solidFill>
                  <a:schemeClr val="tx1"/>
                </a:solidFill>
              </a:rPr>
              <a:t>deposit and investment </a:t>
            </a:r>
            <a:r>
              <a:rPr lang="en-US" sz="1000" b="0" dirty="0">
                <a:solidFill>
                  <a:schemeClr val="tx1"/>
                </a:solidFill>
              </a:rPr>
              <a:t>products </a:t>
            </a:r>
            <a:r>
              <a:rPr lang="en-US" sz="1000" b="0" dirty="0" smtClean="0">
                <a:solidFill>
                  <a:schemeClr val="tx1"/>
                </a:solidFill>
              </a:rPr>
              <a:t>&amp; banking </a:t>
            </a:r>
            <a:r>
              <a:rPr lang="en-US" sz="1000" b="0" dirty="0">
                <a:solidFill>
                  <a:schemeClr val="tx1"/>
                </a:solidFill>
              </a:rPr>
              <a:t>services</a:t>
            </a:r>
          </a:p>
          <a:p>
            <a:pPr>
              <a:lnSpc>
                <a:spcPct val="100000"/>
              </a:lnSpc>
              <a:spcAft>
                <a:spcPts val="0"/>
              </a:spcAft>
            </a:pPr>
            <a:r>
              <a:rPr lang="en-US" sz="1000" b="0" dirty="0">
                <a:solidFill>
                  <a:schemeClr val="tx1"/>
                </a:solidFill>
              </a:rPr>
              <a:t>•	30% Ops: Perform teller transactions, handle cash, support Assistant Manager in day to day operations</a:t>
            </a:r>
          </a:p>
          <a:p>
            <a:pPr>
              <a:lnSpc>
                <a:spcPct val="100000"/>
              </a:lnSpc>
              <a:spcAft>
                <a:spcPts val="0"/>
              </a:spcAft>
            </a:pPr>
            <a:r>
              <a:rPr lang="en-US" sz="1000" b="0" dirty="0">
                <a:solidFill>
                  <a:schemeClr val="tx1"/>
                </a:solidFill>
              </a:rPr>
              <a:t>•	10% Risk: Adhere to all Bank operational policies and procedures</a:t>
            </a:r>
          </a:p>
          <a:p>
            <a:endParaRPr lang="en-US" sz="1200" b="0" dirty="0" smtClean="0">
              <a:solidFill>
                <a:schemeClr val="tx1"/>
              </a:solidFill>
            </a:endParaRPr>
          </a:p>
          <a:p>
            <a:endParaRPr lang="en-US" sz="1200" b="0" dirty="0">
              <a:solidFill>
                <a:schemeClr val="tx1"/>
              </a:solidFill>
            </a:endParaRPr>
          </a:p>
        </p:txBody>
      </p:sp>
      <p:sp>
        <p:nvSpPr>
          <p:cNvPr id="6" name="Slide Number Placeholder 5"/>
          <p:cNvSpPr>
            <a:spLocks noGrp="1"/>
          </p:cNvSpPr>
          <p:nvPr>
            <p:ph type="sldNum" sz="quarter" idx="14"/>
          </p:nvPr>
        </p:nvSpPr>
        <p:spPr/>
        <p:txBody>
          <a:bodyPr/>
          <a:lstStyle/>
          <a:p>
            <a:pPr>
              <a:defRPr/>
            </a:pPr>
            <a:fld id="{4CC9DAFC-26B9-4891-A096-59D672A02148}" type="slidenum">
              <a:rPr lang="en-US" smtClean="0"/>
              <a:pPr>
                <a:defRPr/>
              </a:pPr>
              <a:t>7</a:t>
            </a:fld>
            <a:endParaRPr lang="en-US" dirty="0"/>
          </a:p>
        </p:txBody>
      </p:sp>
      <p:graphicFrame>
        <p:nvGraphicFramePr>
          <p:cNvPr id="10" name="Object 11"/>
          <p:cNvGraphicFramePr>
            <a:graphicFrameLocks noGrp="1"/>
          </p:cNvGraphicFramePr>
          <p:nvPr>
            <p:ph idx="1"/>
            <p:extLst>
              <p:ext uri="{D42A27DB-BD31-4B8C-83A1-F6EECF244321}">
                <p14:modId xmlns:p14="http://schemas.microsoft.com/office/powerpoint/2010/main" val="465348749"/>
              </p:ext>
            </p:extLst>
          </p:nvPr>
        </p:nvGraphicFramePr>
        <p:xfrm>
          <a:off x="1337096" y="3793675"/>
          <a:ext cx="3073340" cy="2598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3"/>
          <p:cNvGraphicFramePr>
            <a:graphicFrameLocks noGrp="1"/>
          </p:cNvGraphicFramePr>
          <p:nvPr>
            <p:ph idx="13"/>
            <p:extLst>
              <p:ext uri="{D42A27DB-BD31-4B8C-83A1-F6EECF244321}">
                <p14:modId xmlns:p14="http://schemas.microsoft.com/office/powerpoint/2010/main" val="843951032"/>
              </p:ext>
            </p:extLst>
          </p:nvPr>
        </p:nvGraphicFramePr>
        <p:xfrm>
          <a:off x="4796287" y="3677669"/>
          <a:ext cx="2921180" cy="2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77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Laney College</a:t>
            </a:r>
            <a:endParaRPr lang="en-US" dirty="0"/>
          </a:p>
        </p:txBody>
      </p:sp>
      <p:sp>
        <p:nvSpPr>
          <p:cNvPr id="6" name="Slide Number Placeholder 5"/>
          <p:cNvSpPr>
            <a:spLocks noGrp="1"/>
          </p:cNvSpPr>
          <p:nvPr>
            <p:ph type="sldNum" sz="quarter" idx="11"/>
          </p:nvPr>
        </p:nvSpPr>
        <p:spPr/>
        <p:txBody>
          <a:bodyPr/>
          <a:lstStyle/>
          <a:p>
            <a:pPr>
              <a:defRPr/>
            </a:pPr>
            <a:fld id="{4CC9DAFC-26B9-4891-A096-59D672A02148}" type="slidenum">
              <a:rPr lang="en-US" smtClean="0"/>
              <a:pPr>
                <a:defRPr/>
              </a:pPr>
              <a:t>8</a:t>
            </a:fld>
            <a:endParaRPr lang="en-US"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1729440190"/>
              </p:ext>
            </p:extLst>
          </p:nvPr>
        </p:nvGraphicFramePr>
        <p:xfrm>
          <a:off x="352424" y="1481138"/>
          <a:ext cx="8343001" cy="4632960"/>
        </p:xfrm>
        <a:graphic>
          <a:graphicData uri="http://schemas.openxmlformats.org/drawingml/2006/table">
            <a:tbl>
              <a:tblPr firstRow="1" bandRow="1">
                <a:tableStyleId>{5C22544A-7EE6-4342-B048-85BDC9FD1C3A}</a:tableStyleId>
              </a:tblPr>
              <a:tblGrid>
                <a:gridCol w="3025466">
                  <a:extLst>
                    <a:ext uri="{9D8B030D-6E8A-4147-A177-3AD203B41FA5}">
                      <a16:colId xmlns:a16="http://schemas.microsoft.com/office/drawing/2014/main" val="20000"/>
                    </a:ext>
                  </a:extLst>
                </a:gridCol>
                <a:gridCol w="5317535">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Delivery</a:t>
                      </a:r>
                      <a:r>
                        <a:rPr lang="en-US" sz="1100" b="1" baseline="0" dirty="0" smtClean="0"/>
                        <a:t> of Educational Services</a:t>
                      </a:r>
                      <a:endParaRPr lang="en-US" sz="1100" b="1" dirty="0" smtClean="0"/>
                    </a:p>
                    <a:p>
                      <a:endParaRPr lang="en-US" sz="1100" dirty="0"/>
                    </a:p>
                  </a:txBody>
                  <a:tcPr/>
                </a:tc>
                <a:tc>
                  <a:txBody>
                    <a:bodyPr/>
                    <a:lstStyle/>
                    <a:p>
                      <a:r>
                        <a:rPr lang="en-US" sz="1100" dirty="0" smtClean="0"/>
                        <a:t>Comments</a:t>
                      </a:r>
                      <a:endParaRPr lang="en-US" sz="1100" dirty="0"/>
                    </a:p>
                  </a:txBody>
                  <a:tcPr/>
                </a:tc>
                <a:extLst>
                  <a:ext uri="{0D108BD9-81ED-4DB2-BD59-A6C34878D82A}">
                    <a16:rowId xmlns:a16="http://schemas.microsoft.com/office/drawing/2014/main" val="10000"/>
                  </a:ext>
                </a:extLst>
              </a:tr>
              <a:tr h="370840">
                <a:tc>
                  <a:txBody>
                    <a:bodyPr/>
                    <a:lstStyle/>
                    <a:p>
                      <a:r>
                        <a:rPr lang="en-US" sz="1000" dirty="0" smtClean="0"/>
                        <a:t>Improves access</a:t>
                      </a:r>
                      <a:r>
                        <a:rPr lang="en-US" sz="1000" baseline="0" dirty="0" smtClean="0"/>
                        <a:t> to lifelong learning</a:t>
                      </a:r>
                      <a:endParaRPr lang="en-US" sz="1000" dirty="0"/>
                    </a:p>
                  </a:txBody>
                  <a:tcPr/>
                </a:tc>
                <a:tc>
                  <a:txBody>
                    <a:bodyPr/>
                    <a:lstStyle/>
                    <a:p>
                      <a:r>
                        <a:rPr lang="en-US" sz="1000" dirty="0" smtClean="0"/>
                        <a:t>As much</a:t>
                      </a:r>
                      <a:r>
                        <a:rPr lang="en-US" sz="1000" baseline="0" dirty="0" smtClean="0"/>
                        <a:t> as we teach them banking, the bank prides itself on teaching leadership and communication skills to our interns.    </a:t>
                      </a:r>
                      <a:endParaRPr lang="en-US" sz="1000" dirty="0"/>
                    </a:p>
                  </a:txBody>
                  <a:tcPr/>
                </a:tc>
                <a:extLst>
                  <a:ext uri="{0D108BD9-81ED-4DB2-BD59-A6C34878D82A}">
                    <a16:rowId xmlns:a16="http://schemas.microsoft.com/office/drawing/2014/main" val="10001"/>
                  </a:ext>
                </a:extLst>
              </a:tr>
              <a:tr h="370840">
                <a:tc>
                  <a:txBody>
                    <a:bodyPr/>
                    <a:lstStyle/>
                    <a:p>
                      <a:r>
                        <a:rPr lang="en-US" sz="1000" dirty="0" smtClean="0"/>
                        <a:t>Improves the quality and acquisition of skills and experiences</a:t>
                      </a:r>
                      <a:r>
                        <a:rPr lang="en-US" sz="1000" baseline="0" dirty="0" smtClean="0"/>
                        <a:t> for students</a:t>
                      </a:r>
                      <a:endParaRPr lang="en-US" sz="1000" dirty="0"/>
                    </a:p>
                  </a:txBody>
                  <a:tcPr/>
                </a:tc>
                <a:tc>
                  <a:txBody>
                    <a:bodyPr/>
                    <a:lstStyle/>
                    <a:p>
                      <a:r>
                        <a:rPr lang="en-US" sz="1000" dirty="0" smtClean="0"/>
                        <a:t>The students</a:t>
                      </a:r>
                      <a:r>
                        <a:rPr lang="en-US" sz="1000" baseline="0" dirty="0" smtClean="0"/>
                        <a:t> are given a “hands on” learning experience.  The officers in the branch structure “soft skills” training into the curriculum.  The students are given the experience of operating a full service branch.  The banking operations and new accounts training can be used to obtain a job at any financial institution.  </a:t>
                      </a:r>
                      <a:endParaRPr lang="en-US" sz="1000" dirty="0"/>
                    </a:p>
                  </a:txBody>
                  <a:tcPr/>
                </a:tc>
                <a:extLst>
                  <a:ext uri="{0D108BD9-81ED-4DB2-BD59-A6C34878D82A}">
                    <a16:rowId xmlns:a16="http://schemas.microsoft.com/office/drawing/2014/main" val="10002"/>
                  </a:ext>
                </a:extLst>
              </a:tr>
              <a:tr h="370840">
                <a:tc>
                  <a:txBody>
                    <a:bodyPr/>
                    <a:lstStyle/>
                    <a:p>
                      <a:r>
                        <a:rPr lang="en-US" sz="1000" dirty="0" smtClean="0"/>
                        <a:t>Promotes civic engagement and empowerment of students</a:t>
                      </a:r>
                      <a:endParaRPr lang="en-US" sz="1000" dirty="0"/>
                    </a:p>
                  </a:txBody>
                  <a:tcPr/>
                </a:tc>
                <a:tc>
                  <a:txBody>
                    <a:bodyPr/>
                    <a:lstStyle/>
                    <a:p>
                      <a:r>
                        <a:rPr lang="en-US" sz="1000" dirty="0" smtClean="0"/>
                        <a:t>The students teach financial education to classmates, advocacy</a:t>
                      </a:r>
                      <a:r>
                        <a:rPr lang="en-US" sz="1000" baseline="0" dirty="0" smtClean="0"/>
                        <a:t> groups and the </a:t>
                      </a:r>
                      <a:r>
                        <a:rPr lang="en-US" sz="1000" dirty="0" smtClean="0"/>
                        <a:t>community.  The</a:t>
                      </a:r>
                      <a:r>
                        <a:rPr lang="en-US" sz="1000" baseline="0" dirty="0" smtClean="0"/>
                        <a:t> bank encourages students to volunteer and be great corporate citizens.  We invite past interns to come back and speak to the current interns thus empowering them to become leaders in their community and on campus.   </a:t>
                      </a:r>
                      <a:endParaRPr lang="en-US" sz="1000" dirty="0"/>
                    </a:p>
                  </a:txBody>
                  <a:tcPr/>
                </a:tc>
                <a:extLst>
                  <a:ext uri="{0D108BD9-81ED-4DB2-BD59-A6C34878D82A}">
                    <a16:rowId xmlns:a16="http://schemas.microsoft.com/office/drawing/2014/main" val="10003"/>
                  </a:ext>
                </a:extLst>
              </a:tr>
              <a:tr h="370840">
                <a:tc>
                  <a:txBody>
                    <a:bodyPr/>
                    <a:lstStyle/>
                    <a:p>
                      <a:r>
                        <a:rPr lang="en-US" sz="1000" dirty="0" smtClean="0"/>
                        <a:t>Increases job placement opportunities</a:t>
                      </a:r>
                      <a:r>
                        <a:rPr lang="en-US" sz="1000" baseline="0" dirty="0" smtClean="0"/>
                        <a:t> for students</a:t>
                      </a:r>
                      <a:endParaRPr lang="en-US" sz="1000" dirty="0"/>
                    </a:p>
                  </a:txBody>
                  <a:tcPr/>
                </a:tc>
                <a:tc>
                  <a:txBody>
                    <a:bodyPr/>
                    <a:lstStyle/>
                    <a:p>
                      <a:r>
                        <a:rPr lang="en-US" sz="1000" dirty="0" smtClean="0"/>
                        <a:t>One of the bank’s goals is to hire the interns are Universal Bankers.  From our</a:t>
                      </a:r>
                      <a:r>
                        <a:rPr lang="en-US" sz="1000" baseline="0" dirty="0" smtClean="0"/>
                        <a:t> high school student-run program, the bank has hired 30 students after graduation.  Many of them use the Education Reimbursement Program to help them with their college education.  The bank will create student-banker alumni career expo and invite our Human Resources team to speak to student interns about career opportunities at the bank.  They will also discuss summer internships and part-time opportunities for those that wish to continue on to a four-year university.  </a:t>
                      </a:r>
                      <a:endParaRPr lang="en-US" sz="1000" dirty="0"/>
                    </a:p>
                  </a:txBody>
                  <a:tcPr/>
                </a:tc>
                <a:extLst>
                  <a:ext uri="{0D108BD9-81ED-4DB2-BD59-A6C34878D82A}">
                    <a16:rowId xmlns:a16="http://schemas.microsoft.com/office/drawing/2014/main" val="10004"/>
                  </a:ext>
                </a:extLst>
              </a:tr>
              <a:tr h="370840">
                <a:tc>
                  <a:txBody>
                    <a:bodyPr/>
                    <a:lstStyle/>
                    <a:p>
                      <a:r>
                        <a:rPr lang="en-US" sz="1000" dirty="0" smtClean="0"/>
                        <a:t>Increases the variety and scope</a:t>
                      </a:r>
                      <a:r>
                        <a:rPr lang="en-US" sz="1000" baseline="0" dirty="0" smtClean="0"/>
                        <a:t> of courses/programs</a:t>
                      </a:r>
                      <a:endParaRPr lang="en-US" sz="1000" dirty="0"/>
                    </a:p>
                  </a:txBody>
                  <a:tcPr/>
                </a:tc>
                <a:tc>
                  <a:txBody>
                    <a:bodyPr/>
                    <a:lstStyle/>
                    <a:p>
                      <a:r>
                        <a:rPr lang="en-US" sz="1000" dirty="0" smtClean="0"/>
                        <a:t>Laney</a:t>
                      </a:r>
                      <a:r>
                        <a:rPr lang="en-US" sz="1000" baseline="0" dirty="0" smtClean="0"/>
                        <a:t> College has three banking courses.  With the branch, we will give practical and real life experience to the students’ course work.  The student will have the opportunity to apply their course work to actual branch banking experience.  Having this kind of experience increases the student’s opportunity to obtain a career in banking.    </a:t>
                      </a:r>
                      <a:endParaRPr lang="en-US" sz="1000" dirty="0"/>
                    </a:p>
                  </a:txBody>
                  <a:tcPr/>
                </a:tc>
                <a:extLst>
                  <a:ext uri="{0D108BD9-81ED-4DB2-BD59-A6C34878D82A}">
                    <a16:rowId xmlns:a16="http://schemas.microsoft.com/office/drawing/2014/main" val="10005"/>
                  </a:ext>
                </a:extLst>
              </a:tr>
              <a:tr h="370840">
                <a:tc>
                  <a:txBody>
                    <a:bodyPr/>
                    <a:lstStyle/>
                    <a:p>
                      <a:r>
                        <a:rPr lang="en-US" sz="1000" dirty="0" smtClean="0"/>
                        <a:t>Improves available resources for quality instruction and support services (e.g. technology, library, tutoring)</a:t>
                      </a:r>
                      <a:endParaRPr lang="en-US" sz="1000" dirty="0"/>
                    </a:p>
                  </a:txBody>
                  <a:tcPr/>
                </a:tc>
                <a:tc>
                  <a:txBody>
                    <a:bodyPr/>
                    <a:lstStyle/>
                    <a:p>
                      <a:r>
                        <a:rPr lang="en-US" sz="1000" dirty="0" smtClean="0"/>
                        <a:t>Real work application to course work improves quality instruction.  In addition, Union Bank employees will serve as mentors and tutors.</a:t>
                      </a:r>
                      <a:r>
                        <a:rPr lang="en-US" sz="1000" baseline="0" dirty="0" smtClean="0"/>
                        <a:t>  As part of our skills based volunteer initiative, bank employees will tutor students in accounting, finance and banking.  </a:t>
                      </a:r>
                      <a:endParaRPr lang="en-US"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0911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Laney College</a:t>
            </a:r>
            <a:endParaRPr lang="en-US" dirty="0"/>
          </a:p>
        </p:txBody>
      </p:sp>
      <p:sp>
        <p:nvSpPr>
          <p:cNvPr id="6" name="Slide Number Placeholder 5"/>
          <p:cNvSpPr>
            <a:spLocks noGrp="1"/>
          </p:cNvSpPr>
          <p:nvPr>
            <p:ph type="sldNum" sz="quarter" idx="11"/>
          </p:nvPr>
        </p:nvSpPr>
        <p:spPr/>
        <p:txBody>
          <a:bodyPr/>
          <a:lstStyle/>
          <a:p>
            <a:pPr>
              <a:defRPr/>
            </a:pPr>
            <a:fld id="{4CC9DAFC-26B9-4891-A096-59D672A02148}" type="slidenum">
              <a:rPr lang="en-US" smtClean="0"/>
              <a:pPr>
                <a:defRPr/>
              </a:pPr>
              <a:t>9</a:t>
            </a:fld>
            <a:endParaRPr lang="en-US"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2136529836"/>
              </p:ext>
            </p:extLst>
          </p:nvPr>
        </p:nvGraphicFramePr>
        <p:xfrm>
          <a:off x="352425" y="1481138"/>
          <a:ext cx="8412013" cy="4389120"/>
        </p:xfrm>
        <a:graphic>
          <a:graphicData uri="http://schemas.openxmlformats.org/drawingml/2006/table">
            <a:tbl>
              <a:tblPr firstRow="1" bandRow="1">
                <a:tableStyleId>{5C22544A-7EE6-4342-B048-85BDC9FD1C3A}</a:tableStyleId>
              </a:tblPr>
              <a:tblGrid>
                <a:gridCol w="3053889">
                  <a:extLst>
                    <a:ext uri="{9D8B030D-6E8A-4147-A177-3AD203B41FA5}">
                      <a16:colId xmlns:a16="http://schemas.microsoft.com/office/drawing/2014/main" val="20000"/>
                    </a:ext>
                  </a:extLst>
                </a:gridCol>
                <a:gridCol w="5358124">
                  <a:extLst>
                    <a:ext uri="{9D8B030D-6E8A-4147-A177-3AD203B41FA5}">
                      <a16:colId xmlns:a16="http://schemas.microsoft.com/office/drawing/2014/main" val="20001"/>
                    </a:ext>
                  </a:extLst>
                </a:gridCol>
              </a:tblGrid>
              <a:tr h="370840">
                <a:tc>
                  <a:txBody>
                    <a:bodyPr/>
                    <a:lstStyle/>
                    <a:p>
                      <a:r>
                        <a:rPr lang="en-US" sz="1100" b="1" dirty="0" smtClean="0"/>
                        <a:t>Regional Enhancement: Social,</a:t>
                      </a:r>
                      <a:r>
                        <a:rPr lang="en-US" sz="1100" b="1" baseline="0" dirty="0" smtClean="0"/>
                        <a:t> Environmental and Economic</a:t>
                      </a:r>
                      <a:endParaRPr lang="en-US" sz="1100" b="1" dirty="0"/>
                    </a:p>
                  </a:txBody>
                  <a:tcPr/>
                </a:tc>
                <a:tc>
                  <a:txBody>
                    <a:bodyPr/>
                    <a:lstStyle/>
                    <a:p>
                      <a:r>
                        <a:rPr lang="en-US" sz="1100" dirty="0" smtClean="0"/>
                        <a:t>Comments</a:t>
                      </a:r>
                      <a:endParaRPr lang="en-US" sz="1100" dirty="0"/>
                    </a:p>
                  </a:txBody>
                  <a:tcPr/>
                </a:tc>
                <a:extLst>
                  <a:ext uri="{0D108BD9-81ED-4DB2-BD59-A6C34878D82A}">
                    <a16:rowId xmlns:a16="http://schemas.microsoft.com/office/drawing/2014/main" val="10000"/>
                  </a:ext>
                </a:extLst>
              </a:tr>
              <a:tr h="370840">
                <a:tc>
                  <a:txBody>
                    <a:bodyPr/>
                    <a:lstStyle/>
                    <a:p>
                      <a:r>
                        <a:rPr lang="en-US" sz="1000" dirty="0" smtClean="0"/>
                        <a:t>Elevates college/district</a:t>
                      </a:r>
                      <a:r>
                        <a:rPr lang="en-US" sz="1000" baseline="0" dirty="0" smtClean="0"/>
                        <a:t> image and ascetics</a:t>
                      </a:r>
                    </a:p>
                  </a:txBody>
                  <a:tcPr/>
                </a:tc>
                <a:tc>
                  <a:txBody>
                    <a:bodyPr/>
                    <a:lstStyle/>
                    <a:p>
                      <a:r>
                        <a:rPr lang="en-US" sz="1000" dirty="0" smtClean="0"/>
                        <a:t>First community college with a bank student-run</a:t>
                      </a:r>
                      <a:r>
                        <a:rPr lang="en-US" sz="1000" baseline="0" dirty="0" smtClean="0"/>
                        <a:t> branch on their campus.  The student run branch program has received over $400,000 in earned media. By being the first on a community college campus, Laney College will receive an enormous amount of positive media coverage.  Laney will be the model from which all community colleges will like to follow.  </a:t>
                      </a:r>
                      <a:endParaRPr lang="en-US" sz="1000" dirty="0"/>
                    </a:p>
                  </a:txBody>
                  <a:tcPr/>
                </a:tc>
                <a:extLst>
                  <a:ext uri="{0D108BD9-81ED-4DB2-BD59-A6C34878D82A}">
                    <a16:rowId xmlns:a16="http://schemas.microsoft.com/office/drawing/2014/main" val="10001"/>
                  </a:ext>
                </a:extLst>
              </a:tr>
              <a:tr h="370840">
                <a:tc>
                  <a:txBody>
                    <a:bodyPr/>
                    <a:lstStyle/>
                    <a:p>
                      <a:r>
                        <a:rPr lang="en-US" sz="1000" dirty="0" smtClean="0"/>
                        <a:t>Improves the likelihood of additional</a:t>
                      </a:r>
                      <a:r>
                        <a:rPr lang="en-US" sz="1000" baseline="0" dirty="0" smtClean="0"/>
                        <a:t> partnerships</a:t>
                      </a:r>
                      <a:endParaRPr lang="en-US" sz="1000" dirty="0"/>
                    </a:p>
                  </a:txBody>
                  <a:tcPr/>
                </a:tc>
                <a:tc>
                  <a:txBody>
                    <a:bodyPr/>
                    <a:lstStyle/>
                    <a:p>
                      <a:r>
                        <a:rPr lang="en-US" sz="1000" dirty="0" smtClean="0"/>
                        <a:t>With the creation</a:t>
                      </a:r>
                      <a:r>
                        <a:rPr lang="en-US" sz="1000" baseline="0" dirty="0" smtClean="0"/>
                        <a:t> of a resource center (food panty and wardrobe closet), we will be working with the Laney College officials to seek out more corporations to support the college.  In addition, we believe we can work with non-profit organizations to alleviate some of the problems students have on campus (i.e. food insecurity, proper professional attire)   </a:t>
                      </a:r>
                      <a:endParaRPr lang="en-US" sz="1000" dirty="0"/>
                    </a:p>
                  </a:txBody>
                  <a:tcPr/>
                </a:tc>
                <a:extLst>
                  <a:ext uri="{0D108BD9-81ED-4DB2-BD59-A6C34878D82A}">
                    <a16:rowId xmlns:a16="http://schemas.microsoft.com/office/drawing/2014/main" val="10002"/>
                  </a:ext>
                </a:extLst>
              </a:tr>
              <a:tr h="370840">
                <a:tc>
                  <a:txBody>
                    <a:bodyPr/>
                    <a:lstStyle/>
                    <a:p>
                      <a:r>
                        <a:rPr lang="en-US" sz="1000" dirty="0" smtClean="0"/>
                        <a:t>Increases opportunities</a:t>
                      </a:r>
                      <a:r>
                        <a:rPr lang="en-US" sz="1000" baseline="0" dirty="0" smtClean="0"/>
                        <a:t> for additional college/district revenue</a:t>
                      </a:r>
                      <a:endParaRPr lang="en-US" sz="1000" dirty="0"/>
                    </a:p>
                  </a:txBody>
                  <a:tcPr/>
                </a:tc>
                <a:tc>
                  <a:txBody>
                    <a:bodyPr/>
                    <a:lstStyle/>
                    <a:p>
                      <a:r>
                        <a:rPr lang="en-US" sz="1000" dirty="0" smtClean="0"/>
                        <a:t>Foundation support</a:t>
                      </a:r>
                      <a:r>
                        <a:rPr lang="en-US" sz="1000" baseline="0" dirty="0" smtClean="0"/>
                        <a:t> from corporations with the creation of the resource center.  The branch also serves as a recruiting tool for students to attend Laney College. With increase enrollment comes increased revenue.   </a:t>
                      </a:r>
                      <a:endParaRPr lang="en-US" sz="1000" dirty="0"/>
                    </a:p>
                  </a:txBody>
                  <a:tcPr/>
                </a:tc>
                <a:extLst>
                  <a:ext uri="{0D108BD9-81ED-4DB2-BD59-A6C34878D82A}">
                    <a16:rowId xmlns:a16="http://schemas.microsoft.com/office/drawing/2014/main" val="10003"/>
                  </a:ext>
                </a:extLst>
              </a:tr>
              <a:tr h="370840">
                <a:tc>
                  <a:txBody>
                    <a:bodyPr/>
                    <a:lstStyle/>
                    <a:p>
                      <a:r>
                        <a:rPr lang="en-US" sz="1000" dirty="0" smtClean="0"/>
                        <a:t>Improves the perception of the college/district in the region</a:t>
                      </a:r>
                      <a:endParaRPr lang="en-US" sz="1000" dirty="0"/>
                    </a:p>
                  </a:txBody>
                  <a:tcPr/>
                </a:tc>
                <a:tc>
                  <a:txBody>
                    <a:bodyPr/>
                    <a:lstStyle/>
                    <a:p>
                      <a:r>
                        <a:rPr lang="en-US" sz="1000" dirty="0" smtClean="0"/>
                        <a:t>Laney</a:t>
                      </a:r>
                      <a:r>
                        <a:rPr lang="en-US" sz="1000" baseline="0" dirty="0" smtClean="0"/>
                        <a:t> College would be a trend setter with a student run branch on the campus.  Leader in the way accounting, finance and banking is taught through “real world” application.  We have heard from the mayor of Oakland Libby Schaaf and Congresswomen Barbara Lee about their support of the branch.  In addition, the California Community College Foundation supports the establishment of a branch at Laney College.  </a:t>
                      </a:r>
                      <a:endParaRPr lang="en-US" sz="1000" dirty="0"/>
                    </a:p>
                  </a:txBody>
                  <a:tcPr/>
                </a:tc>
                <a:extLst>
                  <a:ext uri="{0D108BD9-81ED-4DB2-BD59-A6C34878D82A}">
                    <a16:rowId xmlns:a16="http://schemas.microsoft.com/office/drawing/2014/main" val="10004"/>
                  </a:ext>
                </a:extLst>
              </a:tr>
              <a:tr h="370840">
                <a:tc>
                  <a:txBody>
                    <a:bodyPr/>
                    <a:lstStyle/>
                    <a:p>
                      <a:r>
                        <a:rPr lang="en-US" sz="1000" dirty="0" smtClean="0"/>
                        <a:t>Promotes external community building</a:t>
                      </a:r>
                      <a:endParaRPr lang="en-US" sz="1000" dirty="0"/>
                    </a:p>
                  </a:txBody>
                  <a:tcPr/>
                </a:tc>
                <a:tc>
                  <a:txBody>
                    <a:bodyPr/>
                    <a:lstStyle/>
                    <a:p>
                      <a:r>
                        <a:rPr lang="en-US" sz="1000" dirty="0" smtClean="0"/>
                        <a:t>Having a full service</a:t>
                      </a:r>
                      <a:r>
                        <a:rPr lang="en-US" sz="1000" baseline="0" dirty="0" smtClean="0"/>
                        <a:t> banking branch on campus will serve the financial needs of the community.  Branch officers and student interns will teach financial educations in the community.  The branch officers also serve as community outreach specialists.  When the branch is not opened, the branch officers go into the community and do foundation work, community outreach and volunteer activities on behalf of the bank.  The bank serves as a financial resource center for people in the community.  </a:t>
                      </a:r>
                      <a:endParaRPr lang="en-US" sz="1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47111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W3774_New UB Brand Mass Template_R1_08_FINAL">
  <a:themeElements>
    <a:clrScheme name="Union Bank">
      <a:dk1>
        <a:srgbClr val="000000"/>
      </a:dk1>
      <a:lt1>
        <a:srgbClr val="FFFFFF"/>
      </a:lt1>
      <a:dk2>
        <a:srgbClr val="E60000"/>
      </a:dk2>
      <a:lt2>
        <a:srgbClr val="FFFFFF"/>
      </a:lt2>
      <a:accent1>
        <a:srgbClr val="5A5A5A"/>
      </a:accent1>
      <a:accent2>
        <a:srgbClr val="828282"/>
      </a:accent2>
      <a:accent3>
        <a:srgbClr val="C8C8C8"/>
      </a:accent3>
      <a:accent4>
        <a:srgbClr val="651D32"/>
      </a:accent4>
      <a:accent5>
        <a:srgbClr val="A4C8E1"/>
      </a:accent5>
      <a:accent6>
        <a:srgbClr val="3C1053"/>
      </a:accent6>
      <a:hlink>
        <a:srgbClr val="41B6E6"/>
      </a:hlink>
      <a:folHlink>
        <a:srgbClr val="002553"/>
      </a:folHlink>
    </a:clrScheme>
    <a:fontScheme name="MUF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ADAD"/>
        </a:solidFill>
        <a:ln>
          <a:noFill/>
        </a:ln>
        <a:effectLst/>
      </a:spPr>
      <a:bodyPr lIns="0" tIns="0" rIns="0" bIns="0" rtlCol="0" anchor="t" anchorCtr="0"/>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R1FDBK_BW26524_UBNicklePPT_TEMP_R1-BC-h2" id="{EFECB25C-9864-4AA3-AA55-3820E7A50226}" vid="{2D0F55A8-CB46-4901-94EF-B0BCBC5D98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Group_x0020_Type xmlns="4b4b0a7d-2b81-470d-ac1f-19841f9794a6">Standard</Group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7B77A6AE28E4AAD9C681347C13631" ma:contentTypeVersion="4" ma:contentTypeDescription="Create a new document." ma:contentTypeScope="" ma:versionID="84dd12cf3f21adb129a6c5dd5ac486e9">
  <xsd:schema xmlns:xsd="http://www.w3.org/2001/XMLSchema" xmlns:p="http://schemas.microsoft.com/office/2006/metadata/properties" xmlns:ns2="4b4b0a7d-2b81-470d-ac1f-19841f9794a6" targetNamespace="http://schemas.microsoft.com/office/2006/metadata/properties" ma:root="true" ma:fieldsID="835c6f86d20c1f535792cca501a52e6d" ns2:_="">
    <xsd:import namespace="4b4b0a7d-2b81-470d-ac1f-19841f9794a6"/>
    <xsd:element name="properties">
      <xsd:complexType>
        <xsd:sequence>
          <xsd:element name="documentManagement">
            <xsd:complexType>
              <xsd:all>
                <xsd:element ref="ns2:Group_x0020_Type" minOccurs="0"/>
              </xsd:all>
            </xsd:complexType>
          </xsd:element>
        </xsd:sequence>
      </xsd:complexType>
    </xsd:element>
  </xsd:schema>
  <xsd:schema xmlns:xsd="http://www.w3.org/2001/XMLSchema" xmlns:dms="http://schemas.microsoft.com/office/2006/documentManagement/types" targetNamespace="4b4b0a7d-2b81-470d-ac1f-19841f9794a6" elementFormDefault="qualified">
    <xsd:import namespace="http://schemas.microsoft.com/office/2006/documentManagement/types"/>
    <xsd:element name="Group_x0020_Type" ma:index="8" nillable="true" ma:displayName="Group Type" ma:default="Standard" ma:format="RadioButtons" ma:internalName="Group_x0020_Type">
      <xsd:simpleType>
        <xsd:restriction base="dms:Choice">
          <xsd:enumeration value="Standard"/>
          <xsd:enumeration value="Private B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ECDDD9B-893B-4637-A222-CD78F78D2A3D}">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4b4b0a7d-2b81-470d-ac1f-19841f9794a6"/>
    <ds:schemaRef ds:uri="http://www.w3.org/XML/1998/namespace"/>
    <ds:schemaRef ds:uri="http://purl.org/dc/elements/1.1/"/>
  </ds:schemaRefs>
</ds:datastoreItem>
</file>

<file path=customXml/itemProps2.xml><?xml version="1.0" encoding="utf-8"?>
<ds:datastoreItem xmlns:ds="http://schemas.openxmlformats.org/officeDocument/2006/customXml" ds:itemID="{99DE9354-A266-4084-A440-90A9BDA96574}">
  <ds:schemaRefs>
    <ds:schemaRef ds:uri="http://schemas.microsoft.com/sharepoint/v3/contenttype/forms"/>
  </ds:schemaRefs>
</ds:datastoreItem>
</file>

<file path=customXml/itemProps3.xml><?xml version="1.0" encoding="utf-8"?>
<ds:datastoreItem xmlns:ds="http://schemas.openxmlformats.org/officeDocument/2006/customXml" ds:itemID="{764E69F0-60A0-4C2C-8BB6-BE45B630E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b0a7d-2b81-470d-ac1f-19841f9794a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30424</TotalTime>
  <Words>3950</Words>
  <Application>Microsoft Office PowerPoint</Application>
  <PresentationFormat>On-screen Show (4:3)</PresentationFormat>
  <Paragraphs>283</Paragraphs>
  <Slides>17</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BW3774_New UB Brand Mass Template_R1_08_FINAL</vt:lpstr>
      <vt:lpstr>think-cell Slide</vt:lpstr>
      <vt:lpstr>Student Run Branch at Laney College in partnership with Peralta Community College District </vt:lpstr>
      <vt:lpstr>Value Proposition</vt:lpstr>
      <vt:lpstr>Overview of the Student Run Branch Program (Statewide)</vt:lpstr>
      <vt:lpstr>Student Run Branch 2.0 (Laney College)</vt:lpstr>
      <vt:lpstr>Benefits for the Student Interns</vt:lpstr>
      <vt:lpstr>Banking Course Work</vt:lpstr>
      <vt:lpstr>Diverse Pool of Candidates for Possible Employment at Union Bank</vt:lpstr>
      <vt:lpstr>Laney College</vt:lpstr>
      <vt:lpstr>Laney College</vt:lpstr>
      <vt:lpstr>Laney College</vt:lpstr>
      <vt:lpstr>Bridge Page (our internal website)</vt:lpstr>
      <vt:lpstr>Visits from Executives, Elected Officials &amp; Community Leaders </vt:lpstr>
      <vt:lpstr>Our Interns, Our Future</vt:lpstr>
      <vt:lpstr>Future of the Community College Student-Run Branch Model</vt:lpstr>
      <vt:lpstr>Laney College Entrepreneurial Challenge</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 Glosson</cp:lastModifiedBy>
  <cp:revision>476</cp:revision>
  <cp:lastPrinted>2019-03-14T16:38:12Z</cp:lastPrinted>
  <dcterms:created xsi:type="dcterms:W3CDTF">2017-11-10T23:30:42Z</dcterms:created>
  <dcterms:modified xsi:type="dcterms:W3CDTF">2019-03-15T14:08:03Z</dcterms:modified>
</cp:coreProperties>
</file>