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Lst>
  <p:sldIdLst>
    <p:sldId id="256" r:id="rId2"/>
    <p:sldId id="264" r:id="rId3"/>
    <p:sldId id="257" r:id="rId4"/>
    <p:sldId id="259" r:id="rId5"/>
    <p:sldId id="260" r:id="rId6"/>
    <p:sldId id="263" r:id="rId7"/>
    <p:sldId id="258" r:id="rId8"/>
    <p:sldId id="261" r:id="rId9"/>
    <p:sldId id="265" r:id="rId10"/>
    <p:sldId id="273" r:id="rId11"/>
    <p:sldId id="270" r:id="rId12"/>
    <p:sldId id="272" r:id="rId13"/>
    <p:sldId id="271" r:id="rId14"/>
    <p:sldId id="262" r:id="rId15"/>
    <p:sldId id="268" r:id="rId16"/>
    <p:sldId id="269"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33BC3F-FE97-61E3-E7C5-98523BDB2184}" v="129" dt="2018-08-13T20:39:07.6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5" autoAdjust="0"/>
    <p:restoredTop sz="94660"/>
  </p:normalViewPr>
  <p:slideViewPr>
    <p:cSldViewPr snapToGrid="0">
      <p:cViewPr varScale="1">
        <p:scale>
          <a:sx n="92" d="100"/>
          <a:sy n="92" d="100"/>
        </p:scale>
        <p:origin x="64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322681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22259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0196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1389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77200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extLst>
      <p:ext uri="{BB962C8B-B14F-4D97-AF65-F5344CB8AC3E}">
        <p14:creationId xmlns:p14="http://schemas.microsoft.com/office/powerpoint/2010/main" val="1460902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32096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3109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692142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9/7/18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3312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A87A34-81AB-432B-8DAE-1953F412C126}" type="datetimeFigureOut">
              <a:rPr lang="en-US" dirty="0"/>
              <a:t>9/7/18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1753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48A87A34-81AB-432B-8DAE-1953F412C126}" type="datetimeFigureOut">
              <a:rPr lang="en-US" dirty="0"/>
              <a:t>9/7/18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02805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9/7/18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0280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9/7/18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5154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08399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9/7/18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578088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dirty="0"/>
              <a:pPr/>
              <a:t>9/7/18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394149507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te.org/library/NCTEFiles/Resources/Journals/TETYC/0442-dec2016/TETYC0442Whitepaper.pdf" TargetMode="External"/></Relationships>
</file>

<file path=ppt/slides/_rels/slide11.xml.rels><?xml version="1.0" encoding="UTF-8" standalone="yes"?>
<Relationships xmlns="http://schemas.openxmlformats.org/package/2006/relationships"><Relationship Id="rId1" Type="http://schemas.openxmlformats.org/officeDocument/2006/relationships/video" Target="https://www.youtube.com/embed/KNg5F-8WD8w" TargetMode="External"/><Relationship Id="rId2" Type="http://schemas.openxmlformats.org/officeDocument/2006/relationships/slideLayout" Target="../slideLayouts/slideLayout9.xml"/><Relationship Id="rId3"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solplacement.yccd.edu/noncredit-levels/esol-520/" TargetMode="External"/><Relationship Id="rId4" Type="http://schemas.openxmlformats.org/officeDocument/2006/relationships/hyperlink" Target="https://esolplacement.yccd.edu/noncredit-levels/esol-530/" TargetMode="External"/><Relationship Id="rId5" Type="http://schemas.openxmlformats.org/officeDocument/2006/relationships/hyperlink" Target="https://esolplacement.yccd.edu/noncredit-levels/esol-540/" TargetMode="External"/><Relationship Id="rId1" Type="http://schemas.openxmlformats.org/officeDocument/2006/relationships/slideLayout" Target="../slideLayouts/slideLayout7.xml"/><Relationship Id="rId2" Type="http://schemas.openxmlformats.org/officeDocument/2006/relationships/hyperlink" Target="https://esolplacement.yccd.edu/noncredit-levels/esol-51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752FD7-76EF-4EBF-8807-5A08A9C8EA09}"/>
              </a:ext>
            </a:extLst>
          </p:cNvPr>
          <p:cNvSpPr>
            <a:spLocks noGrp="1"/>
          </p:cNvSpPr>
          <p:nvPr>
            <p:ph type="ctrTitle"/>
          </p:nvPr>
        </p:nvSpPr>
        <p:spPr/>
        <p:txBody>
          <a:bodyPr/>
          <a:lstStyle/>
          <a:p>
            <a:r>
              <a:rPr lang="tr-TR">
                <a:cs typeface="Calibri Light"/>
              </a:rPr>
              <a:t>Multiple </a:t>
            </a:r>
            <a:r>
              <a:rPr lang="tr-TR" dirty="0" err="1">
                <a:cs typeface="Calibri Light"/>
              </a:rPr>
              <a:t>Measures</a:t>
            </a:r>
            <a:r>
              <a:rPr lang="tr-TR" dirty="0">
                <a:cs typeface="Calibri Light"/>
              </a:rPr>
              <a:t> </a:t>
            </a:r>
            <a:r>
              <a:rPr lang="tr-TR" dirty="0" err="1">
                <a:cs typeface="Calibri Light"/>
              </a:rPr>
              <a:t>for</a:t>
            </a:r>
            <a:r>
              <a:rPr lang="tr-TR" dirty="0">
                <a:cs typeface="Calibri Light"/>
              </a:rPr>
              <a:t> ESOL</a:t>
            </a:r>
            <a:endParaRPr lang="tr-TR" dirty="0"/>
          </a:p>
        </p:txBody>
      </p:sp>
      <p:sp>
        <p:nvSpPr>
          <p:cNvPr id="3" name="Subtitle 2">
            <a:extLst>
              <a:ext uri="{FF2B5EF4-FFF2-40B4-BE49-F238E27FC236}">
                <a16:creationId xmlns:a16="http://schemas.microsoft.com/office/drawing/2014/main" xmlns="" id="{F4C8D8C1-1062-49B2-BB56-D9F8E5DA6EB6}"/>
              </a:ext>
            </a:extLst>
          </p:cNvPr>
          <p:cNvSpPr>
            <a:spLocks noGrp="1"/>
          </p:cNvSpPr>
          <p:nvPr>
            <p:ph type="subTitle" idx="1"/>
          </p:nvPr>
        </p:nvSpPr>
        <p:spPr/>
        <p:txBody>
          <a:bodyPr vert="horz" lIns="91440" tIns="0" rIns="91440" bIns="45720" rtlCol="0" anchor="t">
            <a:normAutofit/>
          </a:bodyPr>
          <a:lstStyle/>
          <a:p>
            <a:r>
              <a:rPr lang="tr-TR" dirty="0" err="1"/>
              <a:t>Summary</a:t>
            </a:r>
            <a:r>
              <a:rPr lang="tr-TR" dirty="0"/>
              <a:t> of </a:t>
            </a:r>
            <a:r>
              <a:rPr lang="tr-TR" dirty="0" err="1"/>
              <a:t>Work</a:t>
            </a:r>
            <a:r>
              <a:rPr lang="tr-TR" dirty="0"/>
              <a:t> </a:t>
            </a:r>
            <a:r>
              <a:rPr lang="tr-TR" dirty="0" err="1"/>
              <a:t>Group's</a:t>
            </a:r>
            <a:r>
              <a:rPr lang="tr-TR" dirty="0"/>
              <a:t> </a:t>
            </a:r>
            <a:r>
              <a:rPr lang="tr-TR" dirty="0" err="1"/>
              <a:t>research</a:t>
            </a:r>
            <a:r>
              <a:rPr lang="tr-TR" dirty="0"/>
              <a:t> </a:t>
            </a:r>
            <a:r>
              <a:rPr lang="tr-TR" dirty="0" err="1"/>
              <a:t>and</a:t>
            </a:r>
            <a:r>
              <a:rPr lang="tr-TR" dirty="0"/>
              <a:t> </a:t>
            </a:r>
            <a:r>
              <a:rPr lang="tr-TR" dirty="0" err="1"/>
              <a:t>proposal</a:t>
            </a:r>
          </a:p>
        </p:txBody>
      </p:sp>
    </p:spTree>
    <p:extLst>
      <p:ext uri="{BB962C8B-B14F-4D97-AF65-F5344CB8AC3E}">
        <p14:creationId xmlns:p14="http://schemas.microsoft.com/office/powerpoint/2010/main" val="426286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840C7C-C1C5-4049-87B6-B65087E416F7}"/>
              </a:ext>
            </a:extLst>
          </p:cNvPr>
          <p:cNvSpPr>
            <a:spLocks noGrp="1"/>
          </p:cNvSpPr>
          <p:nvPr>
            <p:ph type="title"/>
          </p:nvPr>
        </p:nvSpPr>
        <p:spPr/>
        <p:txBody>
          <a:bodyPr/>
          <a:lstStyle/>
          <a:p>
            <a:r>
              <a:rPr lang="en-US" dirty="0"/>
              <a:t>Guiding principle :</a:t>
            </a:r>
          </a:p>
        </p:txBody>
      </p:sp>
      <p:sp>
        <p:nvSpPr>
          <p:cNvPr id="3" name="Content Placeholder 2">
            <a:extLst>
              <a:ext uri="{FF2B5EF4-FFF2-40B4-BE49-F238E27FC236}">
                <a16:creationId xmlns:a16="http://schemas.microsoft.com/office/drawing/2014/main" xmlns="" id="{1A35B1B7-0339-4890-98F6-49ECAB9CEE9C}"/>
              </a:ext>
            </a:extLst>
          </p:cNvPr>
          <p:cNvSpPr>
            <a:spLocks noGrp="1"/>
          </p:cNvSpPr>
          <p:nvPr>
            <p:ph idx="1"/>
          </p:nvPr>
        </p:nvSpPr>
        <p:spPr/>
        <p:txBody>
          <a:bodyPr vert="horz" lIns="91440" tIns="45720" rIns="91440" bIns="45720" rtlCol="0" anchor="t">
            <a:normAutofit fontScale="55000" lnSpcReduction="20000"/>
          </a:bodyPr>
          <a:lstStyle/>
          <a:p>
            <a:pPr marL="457200" lvl="1" indent="0">
              <a:lnSpc>
                <a:spcPct val="220000"/>
              </a:lnSpc>
              <a:buNone/>
            </a:pPr>
            <a:r>
              <a:rPr lang="en-US" sz="3600" dirty="0"/>
              <a:t>"To have respect for student agency and an appreciation for the pedagogical value of asking students to reflect on their prior writing experiences in relation to the new writing context they are entering."</a:t>
            </a:r>
          </a:p>
          <a:p>
            <a:pPr marL="457200" lvl="1" indent="0">
              <a:lnSpc>
                <a:spcPct val="220000"/>
              </a:lnSpc>
              <a:buNone/>
            </a:pPr>
            <a:endParaRPr lang="en-US" sz="2800" dirty="0"/>
          </a:p>
          <a:p>
            <a:pPr lvl="1"/>
            <a:endParaRPr lang="en-US" dirty="0"/>
          </a:p>
          <a:p>
            <a:pPr marL="457200" lvl="1" indent="0">
              <a:buNone/>
            </a:pPr>
            <a:r>
              <a:rPr lang="en-US" dirty="0">
                <a:hlinkClick r:id="rId2"/>
              </a:rPr>
              <a:t>http://www.ncte.org/library/NCTEFiles/Resources/Journals/TETYC/0442-dec2016/TETYC0442Whitepaper.pdf</a:t>
            </a:r>
            <a:endParaRPr lang="en-US" dirty="0"/>
          </a:p>
          <a:p>
            <a:endParaRPr lang="en-US" dirty="0"/>
          </a:p>
          <a:p>
            <a:endParaRPr lang="en-US" dirty="0"/>
          </a:p>
        </p:txBody>
      </p:sp>
    </p:spTree>
    <p:extLst>
      <p:ext uri="{BB962C8B-B14F-4D97-AF65-F5344CB8AC3E}">
        <p14:creationId xmlns:p14="http://schemas.microsoft.com/office/powerpoint/2010/main" val="3615589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E49268-E5AF-4F41-AC98-A18B1762E57B}"/>
              </a:ext>
            </a:extLst>
          </p:cNvPr>
          <p:cNvSpPr>
            <a:spLocks noGrp="1"/>
          </p:cNvSpPr>
          <p:nvPr>
            <p:ph type="title"/>
          </p:nvPr>
        </p:nvSpPr>
        <p:spPr/>
        <p:txBody>
          <a:bodyPr>
            <a:normAutofit fontScale="90000"/>
          </a:bodyPr>
          <a:lstStyle/>
          <a:p>
            <a:r>
              <a:rPr lang="en-US" dirty="0"/>
              <a:t>Guided Self-Placement Video from Woodland Community College</a:t>
            </a:r>
          </a:p>
        </p:txBody>
      </p:sp>
      <p:sp>
        <p:nvSpPr>
          <p:cNvPr id="4" name="Text Placeholder 3">
            <a:extLst>
              <a:ext uri="{FF2B5EF4-FFF2-40B4-BE49-F238E27FC236}">
                <a16:creationId xmlns:a16="http://schemas.microsoft.com/office/drawing/2014/main" xmlns="" id="{56349176-5777-4E80-B957-17EBD98B0B78}"/>
              </a:ext>
            </a:extLst>
          </p:cNvPr>
          <p:cNvSpPr>
            <a:spLocks noGrp="1"/>
          </p:cNvSpPr>
          <p:nvPr>
            <p:ph type="body" sz="half" idx="2"/>
          </p:nvPr>
        </p:nvSpPr>
        <p:spPr/>
        <p:txBody>
          <a:bodyPr/>
          <a:lstStyle/>
          <a:p>
            <a:endParaRPr lang="en-US"/>
          </a:p>
        </p:txBody>
      </p:sp>
      <p:pic>
        <p:nvPicPr>
          <p:cNvPr id="3" name="Picture 5">
            <a:hlinkClick r:id="" action="ppaction://media"/>
            <a:extLst>
              <a:ext uri="{FF2B5EF4-FFF2-40B4-BE49-F238E27FC236}">
                <a16:creationId xmlns:a16="http://schemas.microsoft.com/office/drawing/2014/main" xmlns="" id="{1782E85F-C23A-4C22-B27F-A93C2C41DC3E}"/>
              </a:ext>
            </a:extLst>
          </p:cNvPr>
          <p:cNvPicPr>
            <a:picLocks noRot="1" noChangeAspect="1"/>
          </p:cNvPicPr>
          <p:nvPr>
            <a:videoFile r:link="rId1"/>
          </p:nvPr>
        </p:nvPicPr>
        <p:blipFill>
          <a:blip r:embed="rId3"/>
          <a:stretch>
            <a:fillRect/>
          </a:stretch>
        </p:blipFill>
        <p:spPr>
          <a:xfrm>
            <a:off x="1977082" y="341098"/>
            <a:ext cx="6538783" cy="4291398"/>
          </a:xfrm>
          <a:prstGeom prst="rect">
            <a:avLst/>
          </a:prstGeom>
        </p:spPr>
      </p:pic>
    </p:spTree>
    <p:extLst>
      <p:ext uri="{BB962C8B-B14F-4D97-AF65-F5344CB8AC3E}">
        <p14:creationId xmlns:p14="http://schemas.microsoft.com/office/powerpoint/2010/main" val="1242905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654240-7313-4466-956B-971B34ED154C}"/>
              </a:ext>
            </a:extLst>
          </p:cNvPr>
          <p:cNvSpPr>
            <a:spLocks noGrp="1"/>
          </p:cNvSpPr>
          <p:nvPr>
            <p:ph type="title"/>
          </p:nvPr>
        </p:nvSpPr>
        <p:spPr/>
        <p:txBody>
          <a:bodyPr/>
          <a:lstStyle/>
          <a:p>
            <a:r>
              <a:rPr lang="en-US" dirty="0"/>
              <a:t>Sample Prompt:</a:t>
            </a:r>
            <a:br>
              <a:rPr lang="en-US" dirty="0"/>
            </a:br>
            <a:endParaRPr lang="en-US" dirty="0"/>
          </a:p>
        </p:txBody>
      </p:sp>
      <p:sp>
        <p:nvSpPr>
          <p:cNvPr id="3" name="Content Placeholder 2">
            <a:extLst>
              <a:ext uri="{FF2B5EF4-FFF2-40B4-BE49-F238E27FC236}">
                <a16:creationId xmlns:a16="http://schemas.microsoft.com/office/drawing/2014/main" xmlns="" id="{223E9A97-0576-45D9-A388-EE16DB8D1820}"/>
              </a:ext>
            </a:extLst>
          </p:cNvPr>
          <p:cNvSpPr>
            <a:spLocks noGrp="1"/>
          </p:cNvSpPr>
          <p:nvPr>
            <p:ph idx="1"/>
          </p:nvPr>
        </p:nvSpPr>
        <p:spPr/>
        <p:txBody>
          <a:bodyPr vert="horz" lIns="91440" tIns="45720" rIns="91440" bIns="45720" rtlCol="0" anchor="t">
            <a:normAutofit/>
          </a:bodyPr>
          <a:lstStyle/>
          <a:p>
            <a:r>
              <a:rPr lang="en-US" dirty="0"/>
              <a:t>Take out a piece of paper. Write for 30 minutes about the following question. You will use what you write to help you with step three. You can use a dictionary, but don't copy sentences or paragraphs from the internet. This won't help you.</a:t>
            </a:r>
          </a:p>
          <a:p>
            <a:endParaRPr lang="en-US" dirty="0"/>
          </a:p>
          <a:p>
            <a:endParaRPr lang="en-US" dirty="0"/>
          </a:p>
          <a:p>
            <a:pPr algn="ctr"/>
            <a:r>
              <a:rPr lang="en-US" dirty="0"/>
              <a:t>Who is a hero in your life? Why?</a:t>
            </a:r>
          </a:p>
          <a:p>
            <a:endParaRPr lang="en-US" dirty="0"/>
          </a:p>
        </p:txBody>
      </p:sp>
    </p:spTree>
    <p:extLst>
      <p:ext uri="{BB962C8B-B14F-4D97-AF65-F5344CB8AC3E}">
        <p14:creationId xmlns:p14="http://schemas.microsoft.com/office/powerpoint/2010/main" val="321321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3864DF0-A95D-4A38-81CE-E95183273E36}"/>
              </a:ext>
            </a:extLst>
          </p:cNvPr>
          <p:cNvSpPr txBox="1"/>
          <p:nvPr/>
        </p:nvSpPr>
        <p:spPr>
          <a:xfrm>
            <a:off x="327453" y="399534"/>
            <a:ext cx="11454713" cy="59093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dirty="0"/>
              <a:t>Student Example 1: ESOL 510</a:t>
            </a:r>
          </a:p>
          <a:p>
            <a:pPr algn="ctr"/>
            <a:r>
              <a:rPr lang="en-US" dirty="0"/>
              <a:t>God is my hero is the only one.</a:t>
            </a:r>
          </a:p>
          <a:p>
            <a:pPr algn="ctr"/>
            <a:r>
              <a:rPr lang="en-US" dirty="0">
                <a:hlinkClick r:id="rId2"/>
              </a:rPr>
              <a:t>Explore this level more</a:t>
            </a:r>
            <a:endParaRPr lang="en-US"/>
          </a:p>
          <a:p>
            <a:pPr algn="ctr"/>
            <a:endParaRPr lang="en-US" dirty="0"/>
          </a:p>
          <a:p>
            <a:pPr algn="ctr"/>
            <a:r>
              <a:rPr lang="en-US" dirty="0"/>
              <a:t>Student Example 2: ESOL 520</a:t>
            </a:r>
          </a:p>
          <a:p>
            <a:pPr algn="ctr"/>
            <a:r>
              <a:rPr lang="en-US" dirty="0"/>
              <a:t>My hero of my life is my father he is the best person, he like soccer like me. He </a:t>
            </a:r>
            <a:r>
              <a:rPr lang="en-US" dirty="0" err="1"/>
              <a:t>suport</a:t>
            </a:r>
            <a:r>
              <a:rPr lang="en-US" dirty="0"/>
              <a:t> old my </a:t>
            </a:r>
            <a:r>
              <a:rPr lang="en-US" dirty="0" err="1"/>
              <a:t>proyects</a:t>
            </a:r>
            <a:r>
              <a:rPr lang="en-US" dirty="0"/>
              <a:t> and he love my kids. He always try to keep the family together and if we need something, he is always with us.</a:t>
            </a:r>
          </a:p>
          <a:p>
            <a:pPr algn="ctr"/>
            <a:r>
              <a:rPr lang="en-US" dirty="0">
                <a:hlinkClick r:id="rId3"/>
              </a:rPr>
              <a:t>Explore this level more</a:t>
            </a:r>
            <a:endParaRPr lang="en-US"/>
          </a:p>
          <a:p>
            <a:pPr algn="ctr"/>
            <a:endParaRPr lang="en-US" dirty="0"/>
          </a:p>
          <a:p>
            <a:pPr algn="ctr"/>
            <a:r>
              <a:rPr lang="en-US" dirty="0"/>
              <a:t>Student Example 3: ESOL 530</a:t>
            </a:r>
          </a:p>
          <a:p>
            <a:pPr algn="ctr"/>
            <a:r>
              <a:rPr lang="en-US" dirty="0"/>
              <a:t>The person that I consider a hero in my life is my mom because she raised me and my brothers by her self and she is always trying to find the best for us. Also she always is happy no matter what the problem is.</a:t>
            </a:r>
          </a:p>
          <a:p>
            <a:pPr algn="ctr"/>
            <a:r>
              <a:rPr lang="en-US" dirty="0">
                <a:hlinkClick r:id="rId4"/>
              </a:rPr>
              <a:t>Explore this level more</a:t>
            </a:r>
            <a:endParaRPr lang="en-US"/>
          </a:p>
          <a:p>
            <a:pPr algn="ctr"/>
            <a:endParaRPr lang="en-US" dirty="0"/>
          </a:p>
          <a:p>
            <a:pPr algn="ctr"/>
            <a:r>
              <a:rPr lang="en-US" dirty="0"/>
              <a:t>Student Example 4: ESOL 540</a:t>
            </a:r>
          </a:p>
          <a:p>
            <a:pPr algn="ctr"/>
            <a:r>
              <a:rPr lang="en-US" dirty="0"/>
              <a:t>My father is my hero. He is the person most important in my life not only because is my father. He is my hero because all things did for me and my brothers and sister. My mom died when I was 8 years old and my dad took care about us. He did mom stuff and work at the same time. That is the reason because I think he is awesome and he is my hero.</a:t>
            </a:r>
          </a:p>
          <a:p>
            <a:pPr algn="ctr"/>
            <a:r>
              <a:rPr lang="en-US" dirty="0">
                <a:hlinkClick r:id="rId5"/>
              </a:rPr>
              <a:t>Explore this level more</a:t>
            </a:r>
            <a:endParaRPr lang="en-US"/>
          </a:p>
          <a:p>
            <a:pPr algn="ctr"/>
            <a:endParaRPr lang="en-US" dirty="0"/>
          </a:p>
        </p:txBody>
      </p:sp>
    </p:spTree>
    <p:extLst>
      <p:ext uri="{BB962C8B-B14F-4D97-AF65-F5344CB8AC3E}">
        <p14:creationId xmlns:p14="http://schemas.microsoft.com/office/powerpoint/2010/main" val="2899903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CC6F69-556E-4411-B4E0-0508235FB51F}"/>
              </a:ext>
            </a:extLst>
          </p:cNvPr>
          <p:cNvSpPr>
            <a:spLocks noGrp="1"/>
          </p:cNvSpPr>
          <p:nvPr>
            <p:ph type="title"/>
          </p:nvPr>
        </p:nvSpPr>
        <p:spPr/>
        <p:txBody>
          <a:bodyPr/>
          <a:lstStyle/>
          <a:p>
            <a:r>
              <a:rPr lang="en-US" dirty="0">
                <a:cs typeface="Calibri Light"/>
              </a:rPr>
              <a:t>Student Survey</a:t>
            </a:r>
            <a:endParaRPr lang="en-US" dirty="0"/>
          </a:p>
        </p:txBody>
      </p:sp>
      <p:sp>
        <p:nvSpPr>
          <p:cNvPr id="3" name="Content Placeholder 2">
            <a:extLst>
              <a:ext uri="{FF2B5EF4-FFF2-40B4-BE49-F238E27FC236}">
                <a16:creationId xmlns:a16="http://schemas.microsoft.com/office/drawing/2014/main" xmlns="" id="{A4E30B4B-959A-408E-A361-507899663433}"/>
              </a:ext>
            </a:extLst>
          </p:cNvPr>
          <p:cNvSpPr>
            <a:spLocks noGrp="1"/>
          </p:cNvSpPr>
          <p:nvPr>
            <p:ph sz="half" idx="1"/>
          </p:nvPr>
        </p:nvSpPr>
        <p:spPr>
          <a:xfrm>
            <a:off x="4987013" y="2162430"/>
            <a:ext cx="6269591" cy="2382651"/>
          </a:xfrm>
        </p:spPr>
        <p:txBody>
          <a:bodyPr vert="horz" lIns="91440" tIns="45720" rIns="91440" bIns="45720" rtlCol="0" anchor="t">
            <a:normAutofit/>
          </a:bodyPr>
          <a:lstStyle/>
          <a:p>
            <a:r>
              <a:rPr lang="en-US" dirty="0"/>
              <a:t>Extensive student survey to find out about:</a:t>
            </a:r>
          </a:p>
          <a:p>
            <a:pPr lvl="1"/>
            <a:r>
              <a:rPr lang="en-US" dirty="0"/>
              <a:t>educational attainment</a:t>
            </a:r>
          </a:p>
          <a:p>
            <a:pPr lvl="1"/>
            <a:r>
              <a:rPr lang="en-US" dirty="0"/>
              <a:t>Comfort and confidence using English</a:t>
            </a:r>
            <a:endParaRPr lang="en-US" sz="1800" dirty="0"/>
          </a:p>
          <a:p>
            <a:pPr lvl="1"/>
            <a:r>
              <a:rPr lang="en-US" dirty="0"/>
              <a:t>Academic goals</a:t>
            </a:r>
          </a:p>
          <a:p>
            <a:r>
              <a:rPr lang="en-US" dirty="0"/>
              <a:t>Acts a bridge between student and counselor</a:t>
            </a:r>
          </a:p>
        </p:txBody>
      </p:sp>
      <p:sp>
        <p:nvSpPr>
          <p:cNvPr id="4" name="Content Placeholder 3">
            <a:extLst>
              <a:ext uri="{FF2B5EF4-FFF2-40B4-BE49-F238E27FC236}">
                <a16:creationId xmlns:a16="http://schemas.microsoft.com/office/drawing/2014/main" xmlns="" id="{6B694D4B-4748-4868-8AFA-2C665F735809}"/>
              </a:ext>
            </a:extLst>
          </p:cNvPr>
          <p:cNvSpPr>
            <a:spLocks noGrp="1"/>
          </p:cNvSpPr>
          <p:nvPr>
            <p:ph sz="half" idx="2"/>
          </p:nvPr>
        </p:nvSpPr>
        <p:spPr>
          <a:xfrm>
            <a:off x="646759" y="1838617"/>
            <a:ext cx="4184034" cy="3880773"/>
          </a:xfrm>
        </p:spPr>
        <p:txBody>
          <a:bodyPr/>
          <a:lstStyle/>
          <a:p>
            <a:endParaRPr lang="en-US"/>
          </a:p>
        </p:txBody>
      </p:sp>
    </p:spTree>
    <p:extLst>
      <p:ext uri="{BB962C8B-B14F-4D97-AF65-F5344CB8AC3E}">
        <p14:creationId xmlns:p14="http://schemas.microsoft.com/office/powerpoint/2010/main" val="1185061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xmlns="" id="{03E8462A-FEBA-4848-81CC-3F8DA3E477B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4" name="Group 53">
            <a:extLst>
              <a:ext uri="{FF2B5EF4-FFF2-40B4-BE49-F238E27FC236}">
                <a16:creationId xmlns:a16="http://schemas.microsoft.com/office/drawing/2014/main" xmlns="" id="{2109F83F-40FE-4DB3-84CC-09FB3340D06D}"/>
              </a:ext>
              <a:ext uri="{C183D7F6-B498-43B3-948B-1728B52AA6E4}">
                <adec:decorative xmlns="" xmlns:adec="http://schemas.microsoft.com/office/drawing/2017/decorative" val="1"/>
              </a:ext>
            </a:extLst>
          </p:cNvPr>
          <p:cNvGrpSpPr>
            <a:grpSpLocks noGrp="1" noUngrp="1" noRot="1" noChangeAspect="1" noMove="1" noResize="1"/>
          </p:cNvGrpSpPr>
          <p:nvPr>
            <p:extLst/>
          </p:nvPr>
        </p:nvGrpSpPr>
        <p:grpSpPr>
          <a:xfrm>
            <a:off x="0" y="-8467"/>
            <a:ext cx="12192000" cy="6866467"/>
            <a:chOff x="0" y="-8467"/>
            <a:chExt cx="12192000" cy="6866467"/>
          </a:xfrm>
        </p:grpSpPr>
        <p:cxnSp>
          <p:nvCxnSpPr>
            <p:cNvPr id="55" name="Straight Connector 54">
              <a:extLst>
                <a:ext uri="{FF2B5EF4-FFF2-40B4-BE49-F238E27FC236}">
                  <a16:creationId xmlns:a16="http://schemas.microsoft.com/office/drawing/2014/main" xmlns="" id="{1DE492D7-C3C3-48FF-80C8-37021EA0262F}"/>
                </a:ext>
                <a:ext uri="{C183D7F6-B498-43B3-948B-1728B52AA6E4}">
                  <adec:decorative xmlns="" xmlns:adec="http://schemas.microsoft.com/office/drawing/2017/decorative" val="1"/>
                </a:ext>
              </a:extLst>
            </p:cNvPr>
            <p:cNvCxnSpPr/>
            <p:nvPr>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6" name="Rectangle 23">
              <a:extLst>
                <a:ext uri="{FF2B5EF4-FFF2-40B4-BE49-F238E27FC236}">
                  <a16:creationId xmlns:a16="http://schemas.microsoft.com/office/drawing/2014/main" xmlns="" id="{0B30FF97-2E9A-490A-AED2-90BA2E0EC17F}"/>
                </a:ext>
                <a:ext uri="{C183D7F6-B498-43B3-948B-1728B52AA6E4}">
                  <adec:decorative xmlns="" xmlns:adec="http://schemas.microsoft.com/office/drawing/2017/decorative" val="1"/>
                </a:ext>
              </a:extLst>
            </p:cNvPr>
            <p:cNvSpPr/>
            <p:nvPr>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7" name="Rectangle 25">
              <a:extLst>
                <a:ext uri="{FF2B5EF4-FFF2-40B4-BE49-F238E27FC236}">
                  <a16:creationId xmlns:a16="http://schemas.microsoft.com/office/drawing/2014/main" xmlns="" id="{B6D53C7D-A312-47B6-A66A-230A19CFACA6}"/>
                </a:ext>
                <a:ext uri="{C183D7F6-B498-43B3-948B-1728B52AA6E4}">
                  <adec:decorative xmlns="" xmlns:adec="http://schemas.microsoft.com/office/drawing/2017/decorative" val="1"/>
                </a:ext>
              </a:extLst>
            </p:cNvPr>
            <p:cNvSpPr/>
            <p:nvPr>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8" name="Isosceles Triangle 57">
              <a:extLst>
                <a:ext uri="{FF2B5EF4-FFF2-40B4-BE49-F238E27FC236}">
                  <a16:creationId xmlns:a16="http://schemas.microsoft.com/office/drawing/2014/main" xmlns="" id="{9329D58C-0D2E-4A2B-AD6A-9CEE506784A8}"/>
                </a:ext>
                <a:ext uri="{C183D7F6-B498-43B3-948B-1728B52AA6E4}">
                  <adec:decorative xmlns="" xmlns:adec="http://schemas.microsoft.com/office/drawing/2017/decorative" val="1"/>
                </a:ext>
              </a:extLst>
            </p:cNvPr>
            <p:cNvSpPr/>
            <p:nvPr>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9" name="Rectangle 27">
              <a:extLst>
                <a:ext uri="{FF2B5EF4-FFF2-40B4-BE49-F238E27FC236}">
                  <a16:creationId xmlns:a16="http://schemas.microsoft.com/office/drawing/2014/main" xmlns="" id="{9D446EDE-C690-4461-8BF2-7634808FC8B4}"/>
                </a:ext>
                <a:ext uri="{C183D7F6-B498-43B3-948B-1728B52AA6E4}">
                  <adec:decorative xmlns="" xmlns:adec="http://schemas.microsoft.com/office/drawing/2017/decorative" val="1"/>
                </a:ext>
              </a:extLst>
            </p:cNvPr>
            <p:cNvSpPr/>
            <p:nvPr>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0" name="Rectangle 28">
              <a:extLst>
                <a:ext uri="{FF2B5EF4-FFF2-40B4-BE49-F238E27FC236}">
                  <a16:creationId xmlns:a16="http://schemas.microsoft.com/office/drawing/2014/main" xmlns="" id="{323F3D34-6531-4AD7-A8C6-195A090281A1}"/>
                </a:ext>
                <a:ext uri="{C183D7F6-B498-43B3-948B-1728B52AA6E4}">
                  <adec:decorative xmlns="" xmlns:adec="http://schemas.microsoft.com/office/drawing/2017/decorative" val="1"/>
                </a:ext>
              </a:extLst>
            </p:cNvPr>
            <p:cNvSpPr/>
            <p:nvPr>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1" name="Rectangle 29">
              <a:extLst>
                <a:ext uri="{FF2B5EF4-FFF2-40B4-BE49-F238E27FC236}">
                  <a16:creationId xmlns:a16="http://schemas.microsoft.com/office/drawing/2014/main" xmlns="" id="{B9B0AE3F-2350-435F-A9B0-C310BF876385}"/>
                </a:ext>
                <a:ext uri="{C183D7F6-B498-43B3-948B-1728B52AA6E4}">
                  <adec:decorative xmlns="" xmlns:adec="http://schemas.microsoft.com/office/drawing/2017/decorative" val="1"/>
                </a:ext>
              </a:extLst>
            </p:cNvPr>
            <p:cNvSpPr/>
            <p:nvPr>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2" name="Isosceles Triangle 61">
              <a:extLst>
                <a:ext uri="{FF2B5EF4-FFF2-40B4-BE49-F238E27FC236}">
                  <a16:creationId xmlns:a16="http://schemas.microsoft.com/office/drawing/2014/main" xmlns="" id="{4EFA655C-9E50-4C14-A89E-AD7B648E4E2B}"/>
                </a:ext>
                <a:ext uri="{C183D7F6-B498-43B3-948B-1728B52AA6E4}">
                  <adec:decorative xmlns="" xmlns:adec="http://schemas.microsoft.com/office/drawing/2017/decorative" val="1"/>
                </a:ext>
              </a:extLst>
            </p:cNvPr>
            <p:cNvSpPr/>
            <p:nvPr>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63" name="Isosceles Triangle 62">
              <a:extLst>
                <a:ext uri="{FF2B5EF4-FFF2-40B4-BE49-F238E27FC236}">
                  <a16:creationId xmlns:a16="http://schemas.microsoft.com/office/drawing/2014/main" xmlns="" id="{3E843863-7D25-4C01-9A17-E817CB6D998A}"/>
                </a:ext>
                <a:ext uri="{C183D7F6-B498-43B3-948B-1728B52AA6E4}">
                  <adec:decorative xmlns="" xmlns:adec="http://schemas.microsoft.com/office/drawing/2017/decorative" val="1"/>
                </a:ext>
              </a:extLst>
            </p:cNvPr>
            <p:cNvSpPr/>
            <p:nvPr>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5" name="Rectangle 64">
            <a:extLst>
              <a:ext uri="{FF2B5EF4-FFF2-40B4-BE49-F238E27FC236}">
                <a16:creationId xmlns:a16="http://schemas.microsoft.com/office/drawing/2014/main" xmlns="" id="{7941F9B1-B01B-4A84-89D9-B169AEB4E4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47" descr="A close up of text on a white background&#10;&#10;Description generated with very high confidence">
            <a:extLst>
              <a:ext uri="{FF2B5EF4-FFF2-40B4-BE49-F238E27FC236}">
                <a16:creationId xmlns:a16="http://schemas.microsoft.com/office/drawing/2014/main" xmlns="" id="{FD1B088D-28DC-4DED-890D-820BEB41A252}"/>
              </a:ext>
            </a:extLst>
          </p:cNvPr>
          <p:cNvPicPr>
            <a:picLocks noChangeAspect="1"/>
          </p:cNvPicPr>
          <p:nvPr/>
        </p:nvPicPr>
        <p:blipFill>
          <a:blip r:embed="rId2"/>
          <a:stretch>
            <a:fillRect/>
          </a:stretch>
        </p:blipFill>
        <p:spPr>
          <a:xfrm>
            <a:off x="2145188" y="478851"/>
            <a:ext cx="4541261" cy="5853128"/>
          </a:xfrm>
          <a:prstGeom prst="rect">
            <a:avLst/>
          </a:prstGeom>
        </p:spPr>
      </p:pic>
    </p:spTree>
    <p:extLst>
      <p:ext uri="{BB962C8B-B14F-4D97-AF65-F5344CB8AC3E}">
        <p14:creationId xmlns:p14="http://schemas.microsoft.com/office/powerpoint/2010/main" val="54498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03E8462A-FEBA-4848-81CC-3F8DA3E477B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xmlns="" id="{2109F83F-40FE-4DB3-84CC-09FB3340D06D}"/>
              </a:ext>
              <a:ext uri="{C183D7F6-B498-43B3-948B-1728B52AA6E4}">
                <adec:decorative xmlns="" xmlns:adec="http://schemas.microsoft.com/office/drawing/2017/decorative" val="1"/>
              </a:ext>
            </a:extLst>
          </p:cNvPr>
          <p:cNvGrpSpPr>
            <a:grpSpLocks noGrp="1" noUngrp="1" noRot="1" noChangeAspect="1" noMove="1" noResize="1"/>
          </p:cNvGrpSpPr>
          <p:nvPr>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xmlns="" id="{1DE492D7-C3C3-48FF-80C8-37021EA0262F}"/>
                </a:ext>
                <a:ext uri="{C183D7F6-B498-43B3-948B-1728B52AA6E4}">
                  <adec:decorative xmlns="" xmlns:adec="http://schemas.microsoft.com/office/drawing/2017/decorative" val="1"/>
                </a:ext>
              </a:extLst>
            </p:cNvPr>
            <p:cNvCxnSpPr/>
            <p:nvPr>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0B30FF97-2E9A-490A-AED2-90BA2E0EC17F}"/>
                </a:ext>
                <a:ext uri="{C183D7F6-B498-43B3-948B-1728B52AA6E4}">
                  <adec:decorative xmlns="" xmlns:adec="http://schemas.microsoft.com/office/drawing/2017/decorative" val="1"/>
                </a:ext>
              </a:extLst>
            </p:cNvPr>
            <p:cNvSpPr/>
            <p:nvPr>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B6D53C7D-A312-47B6-A66A-230A19CFACA6}"/>
                </a:ext>
                <a:ext uri="{C183D7F6-B498-43B3-948B-1728B52AA6E4}">
                  <adec:decorative xmlns="" xmlns:adec="http://schemas.microsoft.com/office/drawing/2017/decorative" val="1"/>
                </a:ext>
              </a:extLst>
            </p:cNvPr>
            <p:cNvSpPr/>
            <p:nvPr>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9329D58C-0D2E-4A2B-AD6A-9CEE506784A8}"/>
                </a:ext>
                <a:ext uri="{C183D7F6-B498-43B3-948B-1728B52AA6E4}">
                  <adec:decorative xmlns="" xmlns:adec="http://schemas.microsoft.com/office/drawing/2017/decorative" val="1"/>
                </a:ext>
              </a:extLst>
            </p:cNvPr>
            <p:cNvSpPr/>
            <p:nvPr>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9D446EDE-C690-4461-8BF2-7634808FC8B4}"/>
                </a:ext>
                <a:ext uri="{C183D7F6-B498-43B3-948B-1728B52AA6E4}">
                  <adec:decorative xmlns="" xmlns:adec="http://schemas.microsoft.com/office/drawing/2017/decorative" val="1"/>
                </a:ext>
              </a:extLst>
            </p:cNvPr>
            <p:cNvSpPr/>
            <p:nvPr>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323F3D34-6531-4AD7-A8C6-195A090281A1}"/>
                </a:ext>
                <a:ext uri="{C183D7F6-B498-43B3-948B-1728B52AA6E4}">
                  <adec:decorative xmlns="" xmlns:adec="http://schemas.microsoft.com/office/drawing/2017/decorative" val="1"/>
                </a:ext>
              </a:extLst>
            </p:cNvPr>
            <p:cNvSpPr/>
            <p:nvPr>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B9B0AE3F-2350-435F-A9B0-C310BF876385}"/>
                </a:ext>
                <a:ext uri="{C183D7F6-B498-43B3-948B-1728B52AA6E4}">
                  <adec:decorative xmlns="" xmlns:adec="http://schemas.microsoft.com/office/drawing/2017/decorative" val="1"/>
                </a:ext>
              </a:extLst>
            </p:cNvPr>
            <p:cNvSpPr/>
            <p:nvPr>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4EFA655C-9E50-4C14-A89E-AD7B648E4E2B}"/>
                </a:ext>
                <a:ext uri="{C183D7F6-B498-43B3-948B-1728B52AA6E4}">
                  <adec:decorative xmlns="" xmlns:adec="http://schemas.microsoft.com/office/drawing/2017/decorative" val="1"/>
                </a:ext>
              </a:extLst>
            </p:cNvPr>
            <p:cNvSpPr/>
            <p:nvPr>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E843863-7D25-4C01-9A17-E817CB6D998A}"/>
                </a:ext>
                <a:ext uri="{C183D7F6-B498-43B3-948B-1728B52AA6E4}">
                  <adec:decorative xmlns="" xmlns:adec="http://schemas.microsoft.com/office/drawing/2017/decorative" val="1"/>
                </a:ext>
              </a:extLst>
            </p:cNvPr>
            <p:cNvSpPr/>
            <p:nvPr>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 name="Rectangle 19">
            <a:extLst>
              <a:ext uri="{FF2B5EF4-FFF2-40B4-BE49-F238E27FC236}">
                <a16:creationId xmlns:a16="http://schemas.microsoft.com/office/drawing/2014/main" xmlns="" id="{7941F9B1-B01B-4A84-89D9-B169AEB4E4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descr="A close up of text on a white background&#10;&#10;Description generated with very high confidence">
            <a:extLst>
              <a:ext uri="{FF2B5EF4-FFF2-40B4-BE49-F238E27FC236}">
                <a16:creationId xmlns:a16="http://schemas.microsoft.com/office/drawing/2014/main" xmlns="" id="{CA4C2230-044A-42B1-9333-869AFBE2D561}"/>
              </a:ext>
            </a:extLst>
          </p:cNvPr>
          <p:cNvPicPr>
            <a:picLocks noChangeAspect="1"/>
          </p:cNvPicPr>
          <p:nvPr/>
        </p:nvPicPr>
        <p:blipFill>
          <a:blip r:embed="rId2"/>
          <a:stretch>
            <a:fillRect/>
          </a:stretch>
        </p:blipFill>
        <p:spPr>
          <a:xfrm>
            <a:off x="2299883" y="478851"/>
            <a:ext cx="4449587" cy="5755157"/>
          </a:xfrm>
          <a:prstGeom prst="rect">
            <a:avLst/>
          </a:prstGeom>
        </p:spPr>
      </p:pic>
    </p:spTree>
    <p:extLst>
      <p:ext uri="{BB962C8B-B14F-4D97-AF65-F5344CB8AC3E}">
        <p14:creationId xmlns:p14="http://schemas.microsoft.com/office/powerpoint/2010/main" val="768819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D16F31-95E7-4FA5-AE16-677B37EFD418}"/>
              </a:ext>
            </a:extLst>
          </p:cNvPr>
          <p:cNvSpPr>
            <a:spLocks noGrp="1"/>
          </p:cNvSpPr>
          <p:nvPr>
            <p:ph type="title"/>
          </p:nvPr>
        </p:nvSpPr>
        <p:spPr/>
        <p:txBody>
          <a:bodyPr/>
          <a:lstStyle/>
          <a:p>
            <a:r>
              <a:rPr lang="en-US"/>
              <a:t>Implementation Timeline</a:t>
            </a:r>
          </a:p>
        </p:txBody>
      </p:sp>
      <p:sp>
        <p:nvSpPr>
          <p:cNvPr id="3" name="Content Placeholder 2">
            <a:extLst>
              <a:ext uri="{FF2B5EF4-FFF2-40B4-BE49-F238E27FC236}">
                <a16:creationId xmlns:a16="http://schemas.microsoft.com/office/drawing/2014/main" xmlns="" id="{19A3C46E-AEF0-42FB-A6C8-835E9068DD93}"/>
              </a:ext>
            </a:extLst>
          </p:cNvPr>
          <p:cNvSpPr>
            <a:spLocks noGrp="1"/>
          </p:cNvSpPr>
          <p:nvPr>
            <p:ph idx="1"/>
          </p:nvPr>
        </p:nvSpPr>
        <p:spPr/>
        <p:txBody>
          <a:bodyPr vert="horz" lIns="91440" tIns="45720" rIns="91440" bIns="45720" rtlCol="0" anchor="t">
            <a:normAutofit/>
          </a:bodyPr>
          <a:lstStyle/>
          <a:p>
            <a:r>
              <a:rPr lang="en-US"/>
              <a:t>Fall 2018: Create prompts, draft survey with counselors, decide on key elements of onboarding fair. Secure funding (as needed). </a:t>
            </a:r>
          </a:p>
          <a:p>
            <a:r>
              <a:rPr lang="en-US"/>
              <a:t>Spring 2019: Work with IT, PIO and institutional research, Create on-line prototype, Pilot with small sample of students.</a:t>
            </a:r>
          </a:p>
          <a:p>
            <a:r>
              <a:rPr lang="en-US"/>
              <a:t>Summer 2019: Fuller pilot with summer students and get feedback. </a:t>
            </a:r>
          </a:p>
          <a:p>
            <a:r>
              <a:rPr lang="en-US"/>
              <a:t>Fall 2019: Full implementation or continue revising. </a:t>
            </a:r>
          </a:p>
          <a:p>
            <a:r>
              <a:rPr lang="en-US"/>
              <a:t>Spring 2020: Full compliance with AB 705</a:t>
            </a:r>
            <a:endParaRPr lang="en-US" dirty="0"/>
          </a:p>
        </p:txBody>
      </p:sp>
    </p:spTree>
    <p:extLst>
      <p:ext uri="{BB962C8B-B14F-4D97-AF65-F5344CB8AC3E}">
        <p14:creationId xmlns:p14="http://schemas.microsoft.com/office/powerpoint/2010/main" val="1795403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27854A-0BEB-42B8-A02F-57D1E79F826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xmlns="" id="{8E265211-DC1C-4E45-BC4A-CE8CAFF5675F}"/>
              </a:ext>
            </a:extLst>
          </p:cNvPr>
          <p:cNvSpPr>
            <a:spLocks noGrp="1"/>
          </p:cNvSpPr>
          <p:nvPr>
            <p:ph idx="1"/>
          </p:nvPr>
        </p:nvSpPr>
        <p:spPr/>
        <p:txBody>
          <a:bodyPr vert="horz" lIns="91440" tIns="45720" rIns="91440" bIns="45720" rtlCol="0" anchor="t">
            <a:normAutofit/>
          </a:bodyPr>
          <a:lstStyle/>
          <a:p>
            <a:r>
              <a:rPr lang="en-US"/>
              <a:t>AB705</a:t>
            </a:r>
          </a:p>
          <a:p>
            <a:pPr marL="0" indent="0">
              <a:buNone/>
            </a:pPr>
            <a:r>
              <a:rPr lang="en-US"/>
              <a:t>      Colleges must use multiple measures when assessing basic skills students.</a:t>
            </a:r>
          </a:p>
          <a:p>
            <a:pPr marL="0" indent="0">
              <a:buNone/>
            </a:pPr>
            <a:r>
              <a:rPr lang="en-US"/>
              <a:t>High school transcripts have been reliable measures for college placement and success</a:t>
            </a:r>
          </a:p>
          <a:p>
            <a:pPr marL="0" indent="0">
              <a:buNone/>
            </a:pPr>
            <a:r>
              <a:rPr lang="en-US"/>
              <a:t>Only 20-25% of ESOL students have high school transcripts.</a:t>
            </a:r>
          </a:p>
          <a:p>
            <a:pPr marL="0" indent="0">
              <a:buNone/>
            </a:pPr>
            <a:endParaRPr lang="en-US" dirty="0"/>
          </a:p>
        </p:txBody>
      </p:sp>
    </p:spTree>
    <p:extLst>
      <p:ext uri="{BB962C8B-B14F-4D97-AF65-F5344CB8AC3E}">
        <p14:creationId xmlns:p14="http://schemas.microsoft.com/office/powerpoint/2010/main" val="385447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13A030-E123-4872-B32F-14712D208EF7}"/>
              </a:ext>
            </a:extLst>
          </p:cNvPr>
          <p:cNvSpPr>
            <a:spLocks noGrp="1"/>
          </p:cNvSpPr>
          <p:nvPr>
            <p:ph type="title"/>
          </p:nvPr>
        </p:nvSpPr>
        <p:spPr>
          <a:xfrm>
            <a:off x="3344216" y="2074730"/>
            <a:ext cx="5490224" cy="824418"/>
          </a:xfrm>
        </p:spPr>
        <p:txBody>
          <a:bodyPr>
            <a:normAutofit fontScale="90000"/>
          </a:bodyPr>
          <a:lstStyle/>
          <a:p>
            <a:r>
              <a:rPr lang="en-US"/>
              <a:t>ESOL MM Working Group</a:t>
            </a:r>
            <a:endParaRPr lang="en-US" dirty="0"/>
          </a:p>
        </p:txBody>
      </p:sp>
      <p:sp>
        <p:nvSpPr>
          <p:cNvPr id="3" name="Text Placeholder 2">
            <a:extLst>
              <a:ext uri="{FF2B5EF4-FFF2-40B4-BE49-F238E27FC236}">
                <a16:creationId xmlns:a16="http://schemas.microsoft.com/office/drawing/2014/main" xmlns="" id="{65A718AA-8202-46A6-94C5-8931D83362EB}"/>
              </a:ext>
            </a:extLst>
          </p:cNvPr>
          <p:cNvSpPr>
            <a:spLocks noGrp="1"/>
          </p:cNvSpPr>
          <p:nvPr>
            <p:ph type="body" idx="1"/>
          </p:nvPr>
        </p:nvSpPr>
        <p:spPr>
          <a:xfrm>
            <a:off x="3344215" y="3074554"/>
            <a:ext cx="5490223" cy="2156067"/>
          </a:xfrm>
        </p:spPr>
        <p:txBody>
          <a:bodyPr vert="horz" lIns="91440" tIns="0" rIns="91440" bIns="45720" rtlCol="0" anchor="t">
            <a:normAutofit/>
          </a:bodyPr>
          <a:lstStyle/>
          <a:p>
            <a:r>
              <a:rPr lang="en-US" dirty="0"/>
              <a:t>Barbara Yasue</a:t>
            </a:r>
            <a:br>
              <a:rPr lang="en-US" dirty="0"/>
            </a:br>
            <a:r>
              <a:rPr lang="en-US" dirty="0"/>
              <a:t>Beth Maher</a:t>
            </a:r>
            <a:br>
              <a:rPr lang="en-US" dirty="0"/>
            </a:br>
            <a:r>
              <a:rPr lang="en-US" dirty="0"/>
              <a:t>Rebecca Clayton</a:t>
            </a:r>
            <a:br>
              <a:rPr lang="en-US" dirty="0"/>
            </a:br>
            <a:r>
              <a:rPr lang="en-US" dirty="0"/>
              <a:t>Beth Waddell</a:t>
            </a:r>
            <a:br>
              <a:rPr lang="en-US" dirty="0"/>
            </a:br>
            <a:r>
              <a:rPr lang="en-US" dirty="0"/>
              <a:t>Evan Degennaro</a:t>
            </a:r>
          </a:p>
          <a:p>
            <a:endParaRPr lang="en-US" dirty="0"/>
          </a:p>
        </p:txBody>
      </p:sp>
    </p:spTree>
    <p:extLst>
      <p:ext uri="{BB962C8B-B14F-4D97-AF65-F5344CB8AC3E}">
        <p14:creationId xmlns:p14="http://schemas.microsoft.com/office/powerpoint/2010/main" val="3353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6C3A63-5F8E-4BA2-910F-5CEA35DDDDE0}"/>
              </a:ext>
            </a:extLst>
          </p:cNvPr>
          <p:cNvSpPr>
            <a:spLocks noGrp="1"/>
          </p:cNvSpPr>
          <p:nvPr>
            <p:ph type="title"/>
          </p:nvPr>
        </p:nvSpPr>
        <p:spPr>
          <a:xfrm>
            <a:off x="3344216" y="2074730"/>
            <a:ext cx="5490224" cy="608175"/>
          </a:xfrm>
        </p:spPr>
        <p:txBody>
          <a:bodyPr>
            <a:normAutofit fontScale="90000"/>
          </a:bodyPr>
          <a:lstStyle/>
          <a:p>
            <a:r>
              <a:rPr lang="en-US" dirty="0">
                <a:cs typeface="Calibri Light"/>
              </a:rPr>
              <a:t>Our Process</a:t>
            </a:r>
            <a:endParaRPr lang="en-US" dirty="0"/>
          </a:p>
        </p:txBody>
      </p:sp>
      <p:sp>
        <p:nvSpPr>
          <p:cNvPr id="3" name="Text Placeholder 2">
            <a:extLst>
              <a:ext uri="{FF2B5EF4-FFF2-40B4-BE49-F238E27FC236}">
                <a16:creationId xmlns:a16="http://schemas.microsoft.com/office/drawing/2014/main" xmlns="" id="{835440C0-805A-46FF-AA41-45C4C495858E}"/>
              </a:ext>
            </a:extLst>
          </p:cNvPr>
          <p:cNvSpPr>
            <a:spLocks noGrp="1"/>
          </p:cNvSpPr>
          <p:nvPr>
            <p:ph type="body" idx="1"/>
          </p:nvPr>
        </p:nvSpPr>
        <p:spPr>
          <a:xfrm>
            <a:off x="3344215" y="2693554"/>
            <a:ext cx="5490223" cy="2578256"/>
          </a:xfrm>
        </p:spPr>
        <p:txBody>
          <a:bodyPr vert="horz" lIns="91440" tIns="0" rIns="91440" bIns="45720" rtlCol="0" anchor="t">
            <a:normAutofit/>
          </a:bodyPr>
          <a:lstStyle/>
          <a:p>
            <a:pPr marL="285750" indent="-285750">
              <a:buFont typeface="Wingdings" panose="05000000000000000000" pitchFamily="2" charset="2"/>
              <a:buChar char="§"/>
            </a:pPr>
            <a:r>
              <a:rPr lang="en-US"/>
              <a:t>Met several times in Spring 2018</a:t>
            </a:r>
          </a:p>
          <a:p>
            <a:pPr marL="285750" indent="-285750">
              <a:buFont typeface="Wingdings" panose="05000000000000000000" pitchFamily="2" charset="2"/>
              <a:buChar char="§"/>
            </a:pPr>
            <a:r>
              <a:rPr lang="en-US"/>
              <a:t>Researched Laney's current process for in-take and placement</a:t>
            </a:r>
          </a:p>
          <a:p>
            <a:pPr marL="285750" indent="-285750" algn="l">
              <a:buFont typeface="Wingdings" panose="05000000000000000000" pitchFamily="2" charset="2"/>
              <a:buChar char="§"/>
            </a:pPr>
            <a:r>
              <a:rPr lang="en-US" dirty="0"/>
              <a:t>Researched what others are doing or proposing</a:t>
            </a:r>
          </a:p>
          <a:p>
            <a:pPr marL="285750" indent="-285750" algn="l">
              <a:buFont typeface="Wingdings" panose="05000000000000000000" pitchFamily="2" charset="2"/>
              <a:buChar char="§"/>
            </a:pPr>
            <a:r>
              <a:rPr lang="en-US" dirty="0"/>
              <a:t>Made recommendations. </a:t>
            </a:r>
          </a:p>
        </p:txBody>
      </p:sp>
    </p:spTree>
    <p:extLst>
      <p:ext uri="{BB962C8B-B14F-4D97-AF65-F5344CB8AC3E}">
        <p14:creationId xmlns:p14="http://schemas.microsoft.com/office/powerpoint/2010/main" val="359989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2B23BD-F678-4291-9541-D39B9632D643}"/>
              </a:ext>
            </a:extLst>
          </p:cNvPr>
          <p:cNvSpPr>
            <a:spLocks noGrp="1"/>
          </p:cNvSpPr>
          <p:nvPr>
            <p:ph type="title"/>
          </p:nvPr>
        </p:nvSpPr>
        <p:spPr/>
        <p:txBody>
          <a:bodyPr/>
          <a:lstStyle/>
          <a:p>
            <a:r>
              <a:rPr lang="en-US" dirty="0">
                <a:cs typeface="Calibri Light"/>
              </a:rPr>
              <a:t>Propose 3 new activities: </a:t>
            </a:r>
            <a:endParaRPr lang="en-US" dirty="0"/>
          </a:p>
        </p:txBody>
      </p:sp>
      <p:sp>
        <p:nvSpPr>
          <p:cNvPr id="4" name="Content Placeholder 3">
            <a:extLst>
              <a:ext uri="{FF2B5EF4-FFF2-40B4-BE49-F238E27FC236}">
                <a16:creationId xmlns:a16="http://schemas.microsoft.com/office/drawing/2014/main" xmlns="" id="{E9F891A5-6A44-4D9A-A424-4777B3153BF6}"/>
              </a:ext>
            </a:extLst>
          </p:cNvPr>
          <p:cNvSpPr>
            <a:spLocks noGrp="1"/>
          </p:cNvSpPr>
          <p:nvPr>
            <p:ph sz="half" idx="2"/>
          </p:nvPr>
        </p:nvSpPr>
        <p:spPr>
          <a:xfrm>
            <a:off x="5089970" y="2160589"/>
            <a:ext cx="4902901" cy="3880773"/>
          </a:xfrm>
        </p:spPr>
        <p:txBody>
          <a:bodyPr vert="horz" lIns="91440" tIns="45720" rIns="91440" bIns="45720" rtlCol="0" anchor="t">
            <a:normAutofit/>
          </a:bodyPr>
          <a:lstStyle/>
          <a:p>
            <a:r>
              <a:rPr lang="en-US" sz="3200" dirty="0"/>
              <a:t>ESOL Onboarding Fairs</a:t>
            </a:r>
          </a:p>
          <a:p>
            <a:endParaRPr lang="en-US" sz="3200" dirty="0"/>
          </a:p>
          <a:p>
            <a:r>
              <a:rPr lang="en-US" sz="3200" dirty="0"/>
              <a:t>Guided Self-Placement</a:t>
            </a:r>
          </a:p>
          <a:p>
            <a:endParaRPr lang="en-US" sz="3200" dirty="0"/>
          </a:p>
          <a:p>
            <a:r>
              <a:rPr lang="en-US" sz="3200" dirty="0"/>
              <a:t>Student Survey</a:t>
            </a:r>
          </a:p>
        </p:txBody>
      </p:sp>
      <p:sp>
        <p:nvSpPr>
          <p:cNvPr id="6" name="Content Placeholder 5">
            <a:extLst>
              <a:ext uri="{FF2B5EF4-FFF2-40B4-BE49-F238E27FC236}">
                <a16:creationId xmlns:a16="http://schemas.microsoft.com/office/drawing/2014/main" xmlns="" id="{2BC77DA9-6800-4E63-85EF-279FFE91A6C9}"/>
              </a:ext>
            </a:extLst>
          </p:cNvPr>
          <p:cNvSpPr>
            <a:spLocks noGrp="1"/>
          </p:cNvSpPr>
          <p:nvPr>
            <p:ph sz="half" idx="1"/>
          </p:nvPr>
        </p:nvSpPr>
        <p:spPr/>
        <p:txBody>
          <a:bodyPr/>
          <a:lstStyle/>
          <a:p>
            <a:endParaRPr lang="en-US"/>
          </a:p>
        </p:txBody>
      </p:sp>
    </p:spTree>
    <p:extLst>
      <p:ext uri="{BB962C8B-B14F-4D97-AF65-F5344CB8AC3E}">
        <p14:creationId xmlns:p14="http://schemas.microsoft.com/office/powerpoint/2010/main" val="210445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77BEB4-0C75-4522-B920-7FA0DB1ABD65}"/>
              </a:ext>
            </a:extLst>
          </p:cNvPr>
          <p:cNvSpPr>
            <a:spLocks noGrp="1"/>
          </p:cNvSpPr>
          <p:nvPr>
            <p:ph type="title"/>
          </p:nvPr>
        </p:nvSpPr>
        <p:spPr>
          <a:xfrm>
            <a:off x="583918" y="418384"/>
            <a:ext cx="5688387" cy="1539983"/>
          </a:xfrm>
        </p:spPr>
        <p:txBody>
          <a:bodyPr>
            <a:normAutofit/>
          </a:bodyPr>
          <a:lstStyle/>
          <a:p>
            <a:r>
              <a:rPr lang="en-US">
                <a:ea typeface="+mj-lt"/>
                <a:cs typeface="+mj-lt"/>
              </a:rPr>
              <a:t>ESOL Onboarding Fair</a:t>
            </a:r>
            <a:r>
              <a:rPr lang="en-US" dirty="0">
                <a:cs typeface="Calibri Light"/>
              </a:rPr>
              <a:t/>
            </a:r>
            <a:br>
              <a:rPr lang="en-US" dirty="0">
                <a:cs typeface="Calibri Light"/>
              </a:rPr>
            </a:br>
            <a:r>
              <a:rPr lang="en-US">
                <a:cs typeface="Calibri Light"/>
              </a:rPr>
              <a:t>"</a:t>
            </a:r>
            <a:r>
              <a:rPr lang="en-US" sz="2800" dirty="0">
                <a:cs typeface="Calibri Light"/>
              </a:rPr>
              <a:t>One Stop Shopping"</a:t>
            </a:r>
          </a:p>
        </p:txBody>
      </p:sp>
      <p:sp>
        <p:nvSpPr>
          <p:cNvPr id="3" name="Content Placeholder 2">
            <a:extLst>
              <a:ext uri="{FF2B5EF4-FFF2-40B4-BE49-F238E27FC236}">
                <a16:creationId xmlns:a16="http://schemas.microsoft.com/office/drawing/2014/main" xmlns="" id="{E8707523-F6DF-423C-98A6-2B3A4E3B53B2}"/>
              </a:ext>
            </a:extLst>
          </p:cNvPr>
          <p:cNvSpPr>
            <a:spLocks noGrp="1"/>
          </p:cNvSpPr>
          <p:nvPr>
            <p:ph idx="1"/>
          </p:nvPr>
        </p:nvSpPr>
        <p:spPr/>
        <p:txBody>
          <a:bodyPr vert="horz" lIns="91440" tIns="45720" rIns="91440" bIns="45720" rtlCol="0" anchor="t">
            <a:normAutofit/>
          </a:bodyPr>
          <a:lstStyle/>
          <a:p>
            <a:r>
              <a:rPr lang="en-US" sz="2000" dirty="0"/>
              <a:t>8-12 ESOL Onboarding Fairs per year to include:</a:t>
            </a:r>
          </a:p>
          <a:p>
            <a:pPr lvl="1"/>
            <a:r>
              <a:rPr lang="en-US" sz="2000" dirty="0"/>
              <a:t>Information sessions about ESOL Program: credit and noncredit</a:t>
            </a:r>
          </a:p>
          <a:p>
            <a:pPr lvl="1"/>
            <a:r>
              <a:rPr lang="en-US" sz="2000" dirty="0"/>
              <a:t>Workshops to complete Peralta applications</a:t>
            </a:r>
          </a:p>
          <a:p>
            <a:pPr lvl="1"/>
            <a:r>
              <a:rPr lang="en-US" sz="2000" dirty="0"/>
              <a:t>Information on assessment</a:t>
            </a:r>
          </a:p>
          <a:p>
            <a:pPr lvl="1"/>
            <a:r>
              <a:rPr lang="en-US" sz="2000" dirty="0"/>
              <a:t>Assessment and/or appointments for future assessment date</a:t>
            </a:r>
          </a:p>
          <a:p>
            <a:pPr lvl="1"/>
            <a:r>
              <a:rPr lang="en-US" sz="2000" dirty="0"/>
              <a:t>Counseling orientation and appointments</a:t>
            </a:r>
          </a:p>
          <a:p>
            <a:pPr lvl="1"/>
            <a:r>
              <a:rPr lang="en-US" sz="2000" dirty="0"/>
              <a:t>Opportunity to meet ESOL faculty and get advice </a:t>
            </a:r>
          </a:p>
          <a:p>
            <a:pPr lvl="1"/>
            <a:r>
              <a:rPr lang="en-US" sz="2000" dirty="0"/>
              <a:t>Community building</a:t>
            </a:r>
          </a:p>
          <a:p>
            <a:endParaRPr lang="en-US" dirty="0"/>
          </a:p>
        </p:txBody>
      </p:sp>
    </p:spTree>
    <p:extLst>
      <p:ext uri="{BB962C8B-B14F-4D97-AF65-F5344CB8AC3E}">
        <p14:creationId xmlns:p14="http://schemas.microsoft.com/office/powerpoint/2010/main" val="2137141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FA4A3E64-0D0B-4346-B6F8-B4D1EFFE4CB4}"/>
              </a:ext>
            </a:extLst>
          </p:cNvPr>
          <p:cNvSpPr txBox="1"/>
          <p:nvPr/>
        </p:nvSpPr>
        <p:spPr>
          <a:xfrm>
            <a:off x="3048000" y="3200400"/>
            <a:ext cx="6096000" cy="64633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a:p>
            <a:endParaRPr lang="en-US"/>
          </a:p>
        </p:txBody>
      </p:sp>
      <p:graphicFrame>
        <p:nvGraphicFramePr>
          <p:cNvPr id="5" name="Table 4">
            <a:extLst>
              <a:ext uri="{FF2B5EF4-FFF2-40B4-BE49-F238E27FC236}">
                <a16:creationId xmlns:a16="http://schemas.microsoft.com/office/drawing/2014/main" xmlns="" id="{439BA38D-F339-4DFF-B549-3F378325AADE}"/>
              </a:ext>
            </a:extLst>
          </p:cNvPr>
          <p:cNvGraphicFramePr>
            <a:graphicFrameLocks noGrp="1"/>
          </p:cNvGraphicFramePr>
          <p:nvPr>
            <p:extLst>
              <p:ext uri="{D42A27DB-BD31-4B8C-83A1-F6EECF244321}">
                <p14:modId xmlns:p14="http://schemas.microsoft.com/office/powerpoint/2010/main" val="1163594756"/>
              </p:ext>
            </p:extLst>
          </p:nvPr>
        </p:nvGraphicFramePr>
        <p:xfrm>
          <a:off x="1441621" y="51487"/>
          <a:ext cx="6775107" cy="6858000"/>
        </p:xfrm>
        <a:graphic>
          <a:graphicData uri="http://schemas.openxmlformats.org/drawingml/2006/table">
            <a:tbl>
              <a:tblPr firstRow="1" firstCol="1" bandRow="1">
                <a:tableStyleId>{5C22544A-7EE6-4342-B048-85BDC9FD1C3A}</a:tableStyleId>
              </a:tblPr>
              <a:tblGrid>
                <a:gridCol w="2482482">
                  <a:extLst>
                    <a:ext uri="{9D8B030D-6E8A-4147-A177-3AD203B41FA5}">
                      <a16:colId xmlns:a16="http://schemas.microsoft.com/office/drawing/2014/main" xmlns="" val="2022307893"/>
                    </a:ext>
                  </a:extLst>
                </a:gridCol>
                <a:gridCol w="1189522">
                  <a:extLst>
                    <a:ext uri="{9D8B030D-6E8A-4147-A177-3AD203B41FA5}">
                      <a16:colId xmlns:a16="http://schemas.microsoft.com/office/drawing/2014/main" xmlns="" val="3573791399"/>
                    </a:ext>
                  </a:extLst>
                </a:gridCol>
                <a:gridCol w="3103103">
                  <a:extLst>
                    <a:ext uri="{9D8B030D-6E8A-4147-A177-3AD203B41FA5}">
                      <a16:colId xmlns:a16="http://schemas.microsoft.com/office/drawing/2014/main" xmlns="" val="508903984"/>
                    </a:ext>
                  </a:extLst>
                </a:gridCol>
              </a:tblGrid>
              <a:tr h="947351">
                <a:tc>
                  <a:txBody>
                    <a:bodyPr/>
                    <a:lstStyle/>
                    <a:p>
                      <a:pPr>
                        <a:buNone/>
                      </a:pPr>
                      <a:endParaRPr lang="en-US" dirty="0">
                        <a:effectLst/>
                      </a:endParaRPr>
                    </a:p>
                  </a:txBody>
                  <a:tcPr marL="68580" marR="68580" marT="0" marB="0"/>
                </a:tc>
                <a:tc>
                  <a:txBody>
                    <a:bodyPr/>
                    <a:lstStyle/>
                    <a:p>
                      <a:pPr>
                        <a:buNone/>
                      </a:pPr>
                      <a:r>
                        <a:rPr lang="en-US" dirty="0">
                          <a:effectLst/>
                        </a:rPr>
                        <a:t>Current (worst possible) Option</a:t>
                      </a:r>
                    </a:p>
                  </a:txBody>
                  <a:tcPr marL="68580" marR="68580" marT="0" marB="0"/>
                </a:tc>
                <a:tc>
                  <a:txBody>
                    <a:bodyPr/>
                    <a:lstStyle/>
                    <a:p>
                      <a:pPr>
                        <a:buNone/>
                      </a:pPr>
                      <a:r>
                        <a:rPr lang="en-US" dirty="0">
                          <a:effectLst/>
                        </a:rPr>
                        <a:t>Proposed Orientation Model</a:t>
                      </a:r>
                    </a:p>
                  </a:txBody>
                  <a:tcPr marL="68580" marR="68580" marT="0" marB="0"/>
                </a:tc>
                <a:extLst>
                  <a:ext uri="{0D108BD9-81ED-4DB2-BD59-A6C34878D82A}">
                    <a16:rowId xmlns:a16="http://schemas.microsoft.com/office/drawing/2014/main" xmlns="" val="2894440538"/>
                  </a:ext>
                </a:extLst>
              </a:tr>
              <a:tr h="710513">
                <a:tc>
                  <a:txBody>
                    <a:bodyPr/>
                    <a:lstStyle/>
                    <a:p>
                      <a:pPr>
                        <a:buNone/>
                      </a:pPr>
                      <a:r>
                        <a:rPr lang="en-US" dirty="0">
                          <a:effectLst/>
                        </a:rPr>
                        <a:t>Outreach</a:t>
                      </a:r>
                    </a:p>
                  </a:txBody>
                  <a:tcPr marL="68580" marR="68580" marT="0" marB="0"/>
                </a:tc>
                <a:tc>
                  <a:txBody>
                    <a:bodyPr/>
                    <a:lstStyle/>
                    <a:p>
                      <a:pPr>
                        <a:buNone/>
                      </a:pPr>
                      <a:r>
                        <a:rPr lang="en-US" dirty="0">
                          <a:effectLst/>
                        </a:rPr>
                        <a:t>No on-campus event</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186340088"/>
                  </a:ext>
                </a:extLst>
              </a:tr>
              <a:tr h="236837">
                <a:tc>
                  <a:txBody>
                    <a:bodyPr/>
                    <a:lstStyle/>
                    <a:p>
                      <a:pPr>
                        <a:buNone/>
                      </a:pPr>
                      <a:r>
                        <a:rPr lang="en-US" dirty="0">
                          <a:effectLst/>
                        </a:rPr>
                        <a:t>Complete Application</a:t>
                      </a:r>
                    </a:p>
                  </a:txBody>
                  <a:tcPr marL="68580" marR="68580" marT="0" marB="0"/>
                </a:tc>
                <a:tc>
                  <a:txBody>
                    <a:bodyPr/>
                    <a:lstStyle/>
                    <a:p>
                      <a:pPr>
                        <a:buNone/>
                      </a:pPr>
                      <a:r>
                        <a:rPr lang="en-US" dirty="0">
                          <a:effectLst/>
                        </a:rPr>
                        <a:t>Visit 1</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3343916311"/>
                  </a:ext>
                </a:extLst>
              </a:tr>
              <a:tr h="236837">
                <a:tc>
                  <a:txBody>
                    <a:bodyPr/>
                    <a:lstStyle/>
                    <a:p>
                      <a:pPr>
                        <a:buNone/>
                      </a:pPr>
                      <a:r>
                        <a:rPr lang="en-US" dirty="0">
                          <a:effectLst/>
                        </a:rPr>
                        <a:t>Receive ID number</a:t>
                      </a:r>
                    </a:p>
                  </a:txBody>
                  <a:tcPr marL="68580" marR="68580" marT="0" marB="0"/>
                </a:tc>
                <a:tc>
                  <a:txBody>
                    <a:bodyPr/>
                    <a:lstStyle/>
                    <a:p>
                      <a:pPr>
                        <a:buNone/>
                      </a:pPr>
                      <a:r>
                        <a:rPr lang="en-US" dirty="0">
                          <a:effectLst/>
                        </a:rPr>
                        <a:t>Visit 2</a:t>
                      </a:r>
                    </a:p>
                  </a:txBody>
                  <a:tcPr marL="68580" marR="68580" marT="0" marB="0"/>
                </a:tc>
                <a:tc>
                  <a:txBody>
                    <a:bodyPr/>
                    <a:lstStyle/>
                    <a:p>
                      <a:pPr>
                        <a:buNone/>
                      </a:pPr>
                      <a:r>
                        <a:rPr lang="en-US" dirty="0">
                          <a:effectLst/>
                        </a:rPr>
                        <a:t>Visit 2</a:t>
                      </a:r>
                    </a:p>
                  </a:txBody>
                  <a:tcPr marL="68580" marR="68580" marT="0" marB="0"/>
                </a:tc>
                <a:extLst>
                  <a:ext uri="{0D108BD9-81ED-4DB2-BD59-A6C34878D82A}">
                    <a16:rowId xmlns:a16="http://schemas.microsoft.com/office/drawing/2014/main" xmlns="" val="1381716724"/>
                  </a:ext>
                </a:extLst>
              </a:tr>
              <a:tr h="473675">
                <a:tc>
                  <a:txBody>
                    <a:bodyPr/>
                    <a:lstStyle/>
                    <a:p>
                      <a:pPr>
                        <a:buNone/>
                      </a:pPr>
                      <a:r>
                        <a:rPr lang="en-US" dirty="0">
                          <a:effectLst/>
                        </a:rPr>
                        <a:t>Register for assessment Test</a:t>
                      </a:r>
                    </a:p>
                  </a:txBody>
                  <a:tcPr marL="68580" marR="68580" marT="0" marB="0"/>
                </a:tc>
                <a:tc>
                  <a:txBody>
                    <a:bodyPr/>
                    <a:lstStyle/>
                    <a:p>
                      <a:pPr>
                        <a:buNone/>
                      </a:pPr>
                      <a:r>
                        <a:rPr lang="en-US" dirty="0">
                          <a:effectLst/>
                        </a:rPr>
                        <a:t>Visit 2</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4291737725"/>
                  </a:ext>
                </a:extLst>
              </a:tr>
              <a:tr h="236837">
                <a:tc>
                  <a:txBody>
                    <a:bodyPr/>
                    <a:lstStyle/>
                    <a:p>
                      <a:pPr>
                        <a:buNone/>
                      </a:pPr>
                      <a:r>
                        <a:rPr lang="en-US" dirty="0">
                          <a:effectLst/>
                        </a:rPr>
                        <a:t>Take assessment test</a:t>
                      </a:r>
                    </a:p>
                  </a:txBody>
                  <a:tcPr marL="68580" marR="68580" marT="0" marB="0"/>
                </a:tc>
                <a:tc>
                  <a:txBody>
                    <a:bodyPr/>
                    <a:lstStyle/>
                    <a:p>
                      <a:pPr>
                        <a:buNone/>
                      </a:pPr>
                      <a:r>
                        <a:rPr lang="en-US" dirty="0">
                          <a:effectLst/>
                        </a:rPr>
                        <a:t>Visit 3</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2158789707"/>
                  </a:ext>
                </a:extLst>
              </a:tr>
              <a:tr h="710513">
                <a:tc>
                  <a:txBody>
                    <a:bodyPr/>
                    <a:lstStyle/>
                    <a:p>
                      <a:pPr>
                        <a:buNone/>
                      </a:pPr>
                      <a:r>
                        <a:rPr lang="en-US" dirty="0">
                          <a:effectLst/>
                        </a:rPr>
                        <a:t>Meet with an ESOL faculty</a:t>
                      </a:r>
                    </a:p>
                  </a:txBody>
                  <a:tcPr marL="68580" marR="68580" marT="0" marB="0"/>
                </a:tc>
                <a:tc>
                  <a:txBody>
                    <a:bodyPr/>
                    <a:lstStyle/>
                    <a:p>
                      <a:pPr>
                        <a:buNone/>
                      </a:pPr>
                      <a:r>
                        <a:rPr lang="en-US" dirty="0">
                          <a:effectLst/>
                        </a:rPr>
                        <a:t>Visit 3 (at assessment test)</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3547318564"/>
                  </a:ext>
                </a:extLst>
              </a:tr>
              <a:tr h="1184189">
                <a:tc>
                  <a:txBody>
                    <a:bodyPr/>
                    <a:lstStyle/>
                    <a:p>
                      <a:pPr>
                        <a:buNone/>
                      </a:pPr>
                      <a:r>
                        <a:rPr lang="en-US" dirty="0">
                          <a:effectLst/>
                        </a:rPr>
                        <a:t>Retrieve results from assessment test and attend an orientation from counselors</a:t>
                      </a:r>
                    </a:p>
                  </a:txBody>
                  <a:tcPr marL="68580" marR="68580" marT="0" marB="0"/>
                </a:tc>
                <a:tc>
                  <a:txBody>
                    <a:bodyPr/>
                    <a:lstStyle/>
                    <a:p>
                      <a:pPr>
                        <a:buNone/>
                      </a:pPr>
                      <a:r>
                        <a:rPr lang="en-US" dirty="0">
                          <a:effectLst/>
                        </a:rPr>
                        <a:t>Visit 4</a:t>
                      </a:r>
                    </a:p>
                  </a:txBody>
                  <a:tcPr marL="68580" marR="68580" marT="0" marB="0"/>
                </a:tc>
                <a:tc>
                  <a:txBody>
                    <a:bodyPr/>
                    <a:lstStyle/>
                    <a:p>
                      <a:pPr>
                        <a:buNone/>
                      </a:pPr>
                      <a:r>
                        <a:rPr lang="en-US" dirty="0">
                          <a:effectLst/>
                        </a:rPr>
                        <a:t>Visit 1</a:t>
                      </a:r>
                    </a:p>
                    <a:p>
                      <a:pPr>
                        <a:buNone/>
                      </a:pPr>
                      <a:r>
                        <a:rPr lang="en-US" dirty="0">
                          <a:effectLst/>
                        </a:rPr>
                        <a:t>(In this version ESOL faculty will also participate in the orientation, not just counselors)</a:t>
                      </a:r>
                    </a:p>
                  </a:txBody>
                  <a:tcPr marL="68580" marR="68580" marT="0" marB="0"/>
                </a:tc>
                <a:extLst>
                  <a:ext uri="{0D108BD9-81ED-4DB2-BD59-A6C34878D82A}">
                    <a16:rowId xmlns:a16="http://schemas.microsoft.com/office/drawing/2014/main" xmlns="" val="2953097450"/>
                  </a:ext>
                </a:extLst>
              </a:tr>
              <a:tr h="473675">
                <a:tc>
                  <a:txBody>
                    <a:bodyPr/>
                    <a:lstStyle/>
                    <a:p>
                      <a:pPr>
                        <a:buNone/>
                      </a:pPr>
                      <a:r>
                        <a:rPr lang="en-US" dirty="0">
                          <a:effectLst/>
                        </a:rPr>
                        <a:t>Attend counselor orientation session</a:t>
                      </a:r>
                    </a:p>
                  </a:txBody>
                  <a:tcPr marL="68580" marR="68580" marT="0" marB="0"/>
                </a:tc>
                <a:tc>
                  <a:txBody>
                    <a:bodyPr/>
                    <a:lstStyle/>
                    <a:p>
                      <a:pPr>
                        <a:buNone/>
                      </a:pPr>
                      <a:r>
                        <a:rPr lang="en-US" dirty="0">
                          <a:effectLst/>
                        </a:rPr>
                        <a:t>Visit 4</a:t>
                      </a:r>
                    </a:p>
                  </a:txBody>
                  <a:tcPr marL="68580" marR="68580" marT="0" marB="0"/>
                </a:tc>
                <a:tc>
                  <a:txBody>
                    <a:bodyPr/>
                    <a:lstStyle/>
                    <a:p>
                      <a:pPr>
                        <a:buNone/>
                      </a:pPr>
                      <a:r>
                        <a:rPr lang="en-US" dirty="0">
                          <a:effectLst/>
                        </a:rPr>
                        <a:t>Visit 1</a:t>
                      </a:r>
                    </a:p>
                  </a:txBody>
                  <a:tcPr marL="68580" marR="68580" marT="0" marB="0"/>
                </a:tc>
                <a:extLst>
                  <a:ext uri="{0D108BD9-81ED-4DB2-BD59-A6C34878D82A}">
                    <a16:rowId xmlns:a16="http://schemas.microsoft.com/office/drawing/2014/main" xmlns="" val="2754164892"/>
                  </a:ext>
                </a:extLst>
              </a:tr>
              <a:tr h="473675">
                <a:tc>
                  <a:txBody>
                    <a:bodyPr/>
                    <a:lstStyle/>
                    <a:p>
                      <a:pPr>
                        <a:buNone/>
                      </a:pPr>
                      <a:r>
                        <a:rPr lang="en-US" dirty="0">
                          <a:effectLst/>
                        </a:rPr>
                        <a:t>Meet with a counselor to enroll in classes</a:t>
                      </a:r>
                    </a:p>
                  </a:txBody>
                  <a:tcPr marL="68580" marR="68580" marT="0" marB="0"/>
                </a:tc>
                <a:tc>
                  <a:txBody>
                    <a:bodyPr/>
                    <a:lstStyle/>
                    <a:p>
                      <a:pPr>
                        <a:buNone/>
                      </a:pPr>
                      <a:r>
                        <a:rPr lang="en-US" dirty="0">
                          <a:effectLst/>
                        </a:rPr>
                        <a:t>Visit 5</a:t>
                      </a:r>
                    </a:p>
                  </a:txBody>
                  <a:tcPr marL="68580" marR="68580" marT="0" marB="0"/>
                </a:tc>
                <a:tc>
                  <a:txBody>
                    <a:bodyPr/>
                    <a:lstStyle/>
                    <a:p>
                      <a:pPr>
                        <a:buNone/>
                      </a:pPr>
                      <a:r>
                        <a:rPr lang="en-US" dirty="0">
                          <a:effectLst/>
                        </a:rPr>
                        <a:t>Visit 2</a:t>
                      </a:r>
                    </a:p>
                  </a:txBody>
                  <a:tcPr marL="68580" marR="68580" marT="0" marB="0"/>
                </a:tc>
                <a:extLst>
                  <a:ext uri="{0D108BD9-81ED-4DB2-BD59-A6C34878D82A}">
                    <a16:rowId xmlns:a16="http://schemas.microsoft.com/office/drawing/2014/main" xmlns="" val="1622478437"/>
                  </a:ext>
                </a:extLst>
              </a:tr>
            </a:tbl>
          </a:graphicData>
        </a:graphic>
      </p:graphicFrame>
    </p:spTree>
    <p:extLst>
      <p:ext uri="{BB962C8B-B14F-4D97-AF65-F5344CB8AC3E}">
        <p14:creationId xmlns:p14="http://schemas.microsoft.com/office/powerpoint/2010/main" val="119144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604B9-C867-4BA3-B261-533F21721CA7}"/>
              </a:ext>
            </a:extLst>
          </p:cNvPr>
          <p:cNvSpPr>
            <a:spLocks noGrp="1"/>
          </p:cNvSpPr>
          <p:nvPr>
            <p:ph type="title"/>
          </p:nvPr>
        </p:nvSpPr>
        <p:spPr/>
        <p:txBody>
          <a:bodyPr/>
          <a:lstStyle/>
          <a:p>
            <a:r>
              <a:rPr lang="en-US" dirty="0">
                <a:cs typeface="Calibri Light"/>
              </a:rPr>
              <a:t>Guided Self-Placement</a:t>
            </a:r>
            <a:endParaRPr lang="en-US" dirty="0"/>
          </a:p>
        </p:txBody>
      </p:sp>
      <p:sp>
        <p:nvSpPr>
          <p:cNvPr id="3" name="Content Placeholder 2">
            <a:extLst>
              <a:ext uri="{FF2B5EF4-FFF2-40B4-BE49-F238E27FC236}">
                <a16:creationId xmlns:a16="http://schemas.microsoft.com/office/drawing/2014/main" xmlns="" id="{61E0CBEE-5287-4FD3-9765-E44643586D0A}"/>
              </a:ext>
            </a:extLst>
          </p:cNvPr>
          <p:cNvSpPr>
            <a:spLocks noGrp="1"/>
          </p:cNvSpPr>
          <p:nvPr>
            <p:ph idx="1"/>
          </p:nvPr>
        </p:nvSpPr>
        <p:spPr/>
        <p:txBody>
          <a:bodyPr vert="horz" lIns="91440" tIns="45720" rIns="91440" bIns="45720" rtlCol="0" anchor="t">
            <a:normAutofit/>
          </a:bodyPr>
          <a:lstStyle/>
          <a:p>
            <a:pPr lvl="1"/>
            <a:r>
              <a:rPr lang="en-US" sz="2000" dirty="0"/>
              <a:t>What is it? (</a:t>
            </a:r>
            <a:r>
              <a:rPr lang="en-US" i="1" dirty="0"/>
              <a:t>implementation varies site to site...this is one model</a:t>
            </a:r>
            <a:r>
              <a:rPr lang="en-US" sz="2000" dirty="0"/>
              <a:t>)</a:t>
            </a:r>
          </a:p>
          <a:p>
            <a:pPr lvl="2"/>
            <a:r>
              <a:rPr lang="en-US" sz="2000" dirty="0"/>
              <a:t>Students read a prompt and write a paragraph.</a:t>
            </a:r>
          </a:p>
          <a:p>
            <a:pPr lvl="2"/>
            <a:r>
              <a:rPr lang="en-US" sz="2000" dirty="0"/>
              <a:t>Students are shown several responses to the prompt.</a:t>
            </a:r>
          </a:p>
          <a:p>
            <a:pPr lvl="2"/>
            <a:r>
              <a:rPr lang="en-US" sz="2000" dirty="0"/>
              <a:t>They are asked to choose the response that is most like their own. That response is linked to a language level description with more details about the level. </a:t>
            </a:r>
          </a:p>
          <a:p>
            <a:pPr lvl="2"/>
            <a:r>
              <a:rPr lang="en-US" sz="2000" dirty="0"/>
              <a:t> Students select the level they feel most fits their needs.  </a:t>
            </a:r>
            <a:endParaRPr lang="en-US" dirty="0"/>
          </a:p>
          <a:p>
            <a:pPr lvl="2"/>
            <a:r>
              <a:rPr lang="en-US" sz="2000" dirty="0"/>
              <a:t>ESOL faculty mingle and assist. </a:t>
            </a:r>
            <a:endParaRPr lang="en-US" dirty="0"/>
          </a:p>
        </p:txBody>
      </p:sp>
    </p:spTree>
    <p:extLst>
      <p:ext uri="{BB962C8B-B14F-4D97-AF65-F5344CB8AC3E}">
        <p14:creationId xmlns:p14="http://schemas.microsoft.com/office/powerpoint/2010/main" val="3016504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86CC9E-1B4A-438E-A73E-682828201ADF}"/>
              </a:ext>
            </a:extLst>
          </p:cNvPr>
          <p:cNvSpPr>
            <a:spLocks noGrp="1"/>
          </p:cNvSpPr>
          <p:nvPr>
            <p:ph type="title"/>
          </p:nvPr>
        </p:nvSpPr>
        <p:spPr/>
        <p:txBody>
          <a:bodyPr/>
          <a:lstStyle/>
          <a:p>
            <a:r>
              <a:rPr lang="en-US" sz="3200" dirty="0"/>
              <a:t>Guided Self-Placement: </a:t>
            </a:r>
            <a:r>
              <a:rPr lang="en-US" sz="2800" dirty="0"/>
              <a:t>Why we recommend it</a:t>
            </a:r>
          </a:p>
          <a:p>
            <a:endParaRPr lang="en-US" dirty="0"/>
          </a:p>
        </p:txBody>
      </p:sp>
      <p:sp>
        <p:nvSpPr>
          <p:cNvPr id="3" name="Content Placeholder 2">
            <a:extLst>
              <a:ext uri="{FF2B5EF4-FFF2-40B4-BE49-F238E27FC236}">
                <a16:creationId xmlns:a16="http://schemas.microsoft.com/office/drawing/2014/main" xmlns="" id="{4A00E1AF-B043-436C-905D-C8682EE699B7}"/>
              </a:ext>
            </a:extLst>
          </p:cNvPr>
          <p:cNvSpPr>
            <a:spLocks noGrp="1"/>
          </p:cNvSpPr>
          <p:nvPr>
            <p:ph idx="1"/>
          </p:nvPr>
        </p:nvSpPr>
        <p:spPr/>
        <p:txBody>
          <a:bodyPr vert="horz" lIns="91440" tIns="45720" rIns="91440" bIns="45720" rtlCol="0" anchor="t">
            <a:normAutofit/>
          </a:bodyPr>
          <a:lstStyle/>
          <a:p>
            <a:pPr lvl="1"/>
            <a:r>
              <a:rPr lang="en-US" sz="2000" dirty="0"/>
              <a:t>Can use current assessment facilities</a:t>
            </a:r>
            <a:endParaRPr lang="en-US" dirty="0"/>
          </a:p>
          <a:p>
            <a:pPr lvl="1"/>
            <a:r>
              <a:rPr lang="en-US" sz="2000" dirty="0"/>
              <a:t>Effective use of ESOL faculty expertise</a:t>
            </a:r>
            <a:endParaRPr lang="en-US" dirty="0"/>
          </a:p>
          <a:p>
            <a:pPr lvl="1"/>
            <a:r>
              <a:rPr lang="en-US" sz="2000" dirty="0"/>
              <a:t>Creates student buy-in for their placement</a:t>
            </a:r>
          </a:p>
          <a:p>
            <a:pPr lvl="1"/>
            <a:r>
              <a:rPr lang="en-US" sz="2000" dirty="0"/>
              <a:t>Gives students a preview of the ESOL levels and curriculum</a:t>
            </a:r>
          </a:p>
          <a:p>
            <a:pPr lvl="1"/>
            <a:r>
              <a:rPr lang="en-US" sz="2000" dirty="0"/>
              <a:t>Lowers the stakes and addresses "test anxiety"</a:t>
            </a:r>
          </a:p>
          <a:p>
            <a:pPr lvl="1"/>
            <a:endParaRPr lang="en-US" sz="1200" dirty="0"/>
          </a:p>
        </p:txBody>
      </p:sp>
    </p:spTree>
    <p:extLst>
      <p:ext uri="{BB962C8B-B14F-4D97-AF65-F5344CB8AC3E}">
        <p14:creationId xmlns:p14="http://schemas.microsoft.com/office/powerpoint/2010/main" val="42168947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699</Words>
  <Application>Microsoft Macintosh PowerPoint</Application>
  <PresentationFormat>Widescreen</PresentationFormat>
  <Paragraphs>110</Paragraphs>
  <Slides>17</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 Light</vt:lpstr>
      <vt:lpstr>Trebuchet MS</vt:lpstr>
      <vt:lpstr>Wingdings</vt:lpstr>
      <vt:lpstr>Wingdings 3</vt:lpstr>
      <vt:lpstr>Facet</vt:lpstr>
      <vt:lpstr>Multiple Measures for ESOL</vt:lpstr>
      <vt:lpstr>Background</vt:lpstr>
      <vt:lpstr>ESOL MM Working Group</vt:lpstr>
      <vt:lpstr>Our Process</vt:lpstr>
      <vt:lpstr>Propose 3 new activities: </vt:lpstr>
      <vt:lpstr>ESOL Onboarding Fair "One Stop Shopping"</vt:lpstr>
      <vt:lpstr>PowerPoint Presentation</vt:lpstr>
      <vt:lpstr>Guided Self-Placement</vt:lpstr>
      <vt:lpstr>Guided Self-Placement: Why we recommend it </vt:lpstr>
      <vt:lpstr>Guiding principle :</vt:lpstr>
      <vt:lpstr>Guided Self-Placement Video from Woodland Community College</vt:lpstr>
      <vt:lpstr>Sample Prompt: </vt:lpstr>
      <vt:lpstr>PowerPoint Presentation</vt:lpstr>
      <vt:lpstr>Student Survey</vt:lpstr>
      <vt:lpstr>PowerPoint Presentation</vt:lpstr>
      <vt:lpstr>PowerPoint Presentation</vt:lpstr>
      <vt:lpstr>Implementation Timeline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 Maher</dc:creator>
  <cp:lastModifiedBy>Microsoft Office User</cp:lastModifiedBy>
  <cp:revision>168</cp:revision>
  <dcterms:created xsi:type="dcterms:W3CDTF">2017-04-12T06:43:19Z</dcterms:created>
  <dcterms:modified xsi:type="dcterms:W3CDTF">2018-09-07T19:16:56Z</dcterms:modified>
</cp:coreProperties>
</file>