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1pPr>
    <a:lvl2pPr marL="0" marR="0" indent="3429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2pPr>
    <a:lvl3pPr marL="0" marR="0" indent="6858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3pPr>
    <a:lvl4pPr marL="0" marR="0" indent="10287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4pPr>
    <a:lvl5pPr marL="0" marR="0" indent="13716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5pPr>
    <a:lvl6pPr marL="0" marR="0" indent="17145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6pPr>
    <a:lvl7pPr marL="0" marR="0" indent="20574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7pPr>
    <a:lvl8pPr marL="0" marR="0" indent="24003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8pPr>
    <a:lvl9pPr marL="0" marR="0" indent="27432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56533A"/>
        </a:fontRef>
        <a:srgbClr val="56533A"/>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wholeTbl>
    <a:band2H>
      <a:tcTxStyle/>
      <a:tcStyle>
        <a:tcBdr/>
        <a:fill>
          <a:solidFill>
            <a:srgbClr val="9B9B87">
              <a:alpha val="37000"/>
            </a:srgbClr>
          </a:solidFill>
        </a:fill>
      </a:tcStyle>
    </a:band2H>
    <a:firstCol>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firstCol>
    <a:lastRow>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lastRow>
    <a:firstRow>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separator.tiff"/>
          <p:cNvPicPr>
            <a:picLocks noChangeAspect="1"/>
          </p:cNvPicPr>
          <p:nvPr/>
        </p:nvPicPr>
        <p:blipFill>
          <a:blip r:embed="rId2">
            <a:extLst/>
          </a:blip>
          <a:stretch>
            <a:fillRect/>
          </a:stretch>
        </p:blipFill>
        <p:spPr>
          <a:xfrm>
            <a:off x="4191000" y="4800600"/>
            <a:ext cx="4635500" cy="127000"/>
          </a:xfrm>
          <a:prstGeom prst="rect">
            <a:avLst/>
          </a:prstGeom>
          <a:ln w="12700">
            <a:miter lim="400000"/>
          </a:ln>
        </p:spPr>
      </p:pic>
      <p:sp>
        <p:nvSpPr>
          <p:cNvPr id="12" name="Shape 12"/>
          <p:cNvSpPr>
            <a:spLocks noGrp="1"/>
          </p:cNvSpPr>
          <p:nvPr>
            <p:ph type="title"/>
          </p:nvPr>
        </p:nvSpPr>
        <p:spPr>
          <a:xfrm>
            <a:off x="1270000" y="2286000"/>
            <a:ext cx="10464800" cy="2387600"/>
          </a:xfrm>
          <a:prstGeom prst="rect">
            <a:avLst/>
          </a:prstGeom>
        </p:spPr>
        <p:txBody>
          <a:bodyPr anchor="b"/>
          <a:lstStyle/>
          <a:p>
            <a:r>
              <a:t>Title Text</a:t>
            </a:r>
          </a:p>
        </p:txBody>
      </p:sp>
      <p:sp>
        <p:nvSpPr>
          <p:cNvPr id="13" name="Shape 13"/>
          <p:cNvSpPr>
            <a:spLocks noGrp="1"/>
          </p:cNvSpPr>
          <p:nvPr>
            <p:ph type="body" sz="quarter" idx="1"/>
          </p:nvPr>
        </p:nvSpPr>
        <p:spPr>
          <a:xfrm>
            <a:off x="1270000" y="5181600"/>
            <a:ext cx="10464800" cy="16256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0" name="Shape 90"/>
          <p:cNvSpPr>
            <a:spLocks noGrp="1"/>
          </p:cNvSpPr>
          <p:nvPr>
            <p:ph type="pic" sz="quarter" idx="13"/>
          </p:nvPr>
        </p:nvSpPr>
        <p:spPr>
          <a:xfrm>
            <a:off x="7340600" y="2921000"/>
            <a:ext cx="4114800" cy="5486400"/>
          </a:xfrm>
          <a:prstGeom prst="rect">
            <a:avLst/>
          </a:prstGeom>
          <a:ln w="9525">
            <a:round/>
          </a:ln>
          <a:effectLst/>
        </p:spPr>
        <p:txBody>
          <a:bodyPr lIns="91439" tIns="45719" rIns="91439" bIns="45719" anchor="t"/>
          <a:lstStyle/>
          <a:p>
            <a:endParaRPr/>
          </a:p>
        </p:txBody>
      </p:sp>
      <p:sp>
        <p:nvSpPr>
          <p:cNvPr id="91" name="Shape 91"/>
          <p:cNvSpPr>
            <a:spLocks noGrp="1"/>
          </p:cNvSpPr>
          <p:nvPr>
            <p:ph type="title"/>
          </p:nvPr>
        </p:nvSpPr>
        <p:spPr>
          <a:prstGeom prst="rect">
            <a:avLst/>
          </a:prstGeom>
        </p:spPr>
        <p:txBody>
          <a:bodyPr/>
          <a:lstStyle/>
          <a:p>
            <a:r>
              <a:t>Title Text</a:t>
            </a:r>
          </a:p>
        </p:txBody>
      </p:sp>
      <p:sp>
        <p:nvSpPr>
          <p:cNvPr id="92" name="Shape 92"/>
          <p:cNvSpPr>
            <a:spLocks noGrp="1"/>
          </p:cNvSpPr>
          <p:nvPr>
            <p:ph type="body" sz="half" idx="1"/>
          </p:nvPr>
        </p:nvSpPr>
        <p:spPr>
          <a:xfrm>
            <a:off x="1270000" y="2489200"/>
            <a:ext cx="49149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r>
              <a:t>Title Text</a:t>
            </a:r>
          </a:p>
        </p:txBody>
      </p:sp>
      <p:sp>
        <p:nvSpPr>
          <p:cNvPr id="101" name="Shape 101"/>
          <p:cNvSpPr>
            <a:spLocks noGrp="1"/>
          </p:cNvSpPr>
          <p:nvPr>
            <p:ph type="body" sz="half" idx="1"/>
          </p:nvPr>
        </p:nvSpPr>
        <p:spPr>
          <a:xfrm>
            <a:off x="1270000" y="2489200"/>
            <a:ext cx="49149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t>Title Text</a:t>
            </a:r>
          </a:p>
        </p:txBody>
      </p:sp>
      <p:sp>
        <p:nvSpPr>
          <p:cNvPr id="110" name="Shape 110"/>
          <p:cNvSpPr>
            <a:spLocks noGrp="1"/>
          </p:cNvSpPr>
          <p:nvPr>
            <p:ph type="body" sz="half" idx="1"/>
          </p:nvPr>
        </p:nvSpPr>
        <p:spPr>
          <a:xfrm>
            <a:off x="7518400" y="2489200"/>
            <a:ext cx="42164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111" name="Shape 111"/>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numCol="2" spcCol="523240" anchor="t"/>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9" name="Shape 39"/>
          <p:cNvSpPr>
            <a:spLocks noGrp="1"/>
          </p:cNvSpPr>
          <p:nvPr>
            <p:ph type="body" idx="1"/>
          </p:nvPr>
        </p:nvSpPr>
        <p:spPr>
          <a:xfrm>
            <a:off x="1270000" y="914400"/>
            <a:ext cx="10464800" cy="7924800"/>
          </a:xfrm>
          <a:prstGeom prst="rect">
            <a:avLst/>
          </a:prstGeom>
        </p:spPr>
        <p:txBody>
          <a:bodyPr/>
          <a:lstStyle>
            <a:lvl1pPr>
              <a:spcBef>
                <a:spcPts val="5800"/>
              </a:spcBef>
            </a:lvl1pPr>
            <a:lvl2pPr>
              <a:spcBef>
                <a:spcPts val="5800"/>
              </a:spcBef>
            </a:lvl2pPr>
            <a:lvl3pPr>
              <a:spcBef>
                <a:spcPts val="5800"/>
              </a:spcBef>
            </a:lvl3pPr>
            <a:lvl4pPr>
              <a:spcBef>
                <a:spcPts val="5800"/>
              </a:spcBef>
            </a:lvl4pPr>
            <a:lvl5pPr>
              <a:spcBef>
                <a:spcPts val="5800"/>
              </a:spcBef>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2" name="Shape 62"/>
          <p:cNvSpPr>
            <a:spLocks noGrp="1"/>
          </p:cNvSpPr>
          <p:nvPr>
            <p:ph type="title"/>
          </p:nvPr>
        </p:nvSpPr>
        <p:spPr>
          <a:xfrm>
            <a:off x="1270000" y="3683000"/>
            <a:ext cx="10464800" cy="2387600"/>
          </a:xfrm>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70" name="Shape 70"/>
          <p:cNvSpPr>
            <a:spLocks noGrp="1"/>
          </p:cNvSpPr>
          <p:nvPr>
            <p:ph type="pic" sz="quarter" idx="13"/>
          </p:nvPr>
        </p:nvSpPr>
        <p:spPr>
          <a:xfrm>
            <a:off x="3771900" y="2594122"/>
            <a:ext cx="5435600" cy="4064001"/>
          </a:xfrm>
          <a:prstGeom prst="rect">
            <a:avLst/>
          </a:prstGeom>
          <a:ln w="9525">
            <a:round/>
          </a:ln>
          <a:effectLst/>
        </p:spPr>
        <p:txBody>
          <a:bodyPr lIns="91439" tIns="45719" rIns="91439" bIns="45719" anchor="t"/>
          <a:lstStyle/>
          <a:p>
            <a:endParaRPr/>
          </a:p>
        </p:txBody>
      </p:sp>
      <p:sp>
        <p:nvSpPr>
          <p:cNvPr id="71" name="Shape 71"/>
          <p:cNvSpPr>
            <a:spLocks noGrp="1"/>
          </p:cNvSpPr>
          <p:nvPr>
            <p:ph type="title"/>
          </p:nvPr>
        </p:nvSpPr>
        <p:spPr>
          <a:xfrm>
            <a:off x="1270000" y="7264400"/>
            <a:ext cx="10464800" cy="1981200"/>
          </a:xfrm>
          <a:prstGeom prst="rect">
            <a:avLst/>
          </a:prstGeom>
        </p:spPr>
        <p:txBody>
          <a:bodyPr/>
          <a:lstStyle/>
          <a:p>
            <a:r>
              <a:t>Title Text</a:t>
            </a:r>
          </a:p>
        </p:txBody>
      </p:sp>
      <p:sp>
        <p:nvSpPr>
          <p:cNvPr id="72" name="Shape 7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79" name="separator.tiff"/>
          <p:cNvPicPr>
            <a:picLocks noChangeAspect="1"/>
          </p:cNvPicPr>
          <p:nvPr/>
        </p:nvPicPr>
        <p:blipFill>
          <a:blip r:embed="rId2">
            <a:extLst/>
          </a:blip>
          <a:stretch>
            <a:fillRect/>
          </a:stretch>
        </p:blipFill>
        <p:spPr>
          <a:xfrm>
            <a:off x="1244600" y="4800600"/>
            <a:ext cx="4635500" cy="127000"/>
          </a:xfrm>
          <a:prstGeom prst="rect">
            <a:avLst/>
          </a:prstGeom>
          <a:ln w="12700">
            <a:miter lim="400000"/>
          </a:ln>
        </p:spPr>
      </p:pic>
      <p:sp>
        <p:nvSpPr>
          <p:cNvPr id="80" name="Shape 80"/>
          <p:cNvSpPr>
            <a:spLocks noGrp="1"/>
          </p:cNvSpPr>
          <p:nvPr>
            <p:ph type="pic" sz="quarter" idx="13"/>
          </p:nvPr>
        </p:nvSpPr>
        <p:spPr>
          <a:xfrm>
            <a:off x="7340600" y="2146300"/>
            <a:ext cx="4114800" cy="5486400"/>
          </a:xfrm>
          <a:prstGeom prst="rect">
            <a:avLst/>
          </a:prstGeom>
          <a:ln w="9525">
            <a:round/>
          </a:ln>
          <a:effectLst/>
        </p:spPr>
        <p:txBody>
          <a:bodyPr lIns="91439" tIns="45719" rIns="91439" bIns="45719" anchor="t"/>
          <a:lstStyle/>
          <a:p>
            <a:endParaRPr/>
          </a:p>
        </p:txBody>
      </p:sp>
      <p:sp>
        <p:nvSpPr>
          <p:cNvPr id="81" name="Shape 81"/>
          <p:cNvSpPr>
            <a:spLocks noGrp="1"/>
          </p:cNvSpPr>
          <p:nvPr>
            <p:ph type="title"/>
          </p:nvPr>
        </p:nvSpPr>
        <p:spPr>
          <a:xfrm>
            <a:off x="622300" y="1625600"/>
            <a:ext cx="5880100" cy="3048000"/>
          </a:xfrm>
          <a:prstGeom prst="rect">
            <a:avLst/>
          </a:prstGeom>
        </p:spPr>
        <p:txBody>
          <a:bodyPr anchor="b"/>
          <a:lstStyle/>
          <a:p>
            <a:r>
              <a:t>Title Text</a:t>
            </a:r>
          </a:p>
        </p:txBody>
      </p:sp>
      <p:sp>
        <p:nvSpPr>
          <p:cNvPr id="82" name="Shape 82"/>
          <p:cNvSpPr>
            <a:spLocks noGrp="1"/>
          </p:cNvSpPr>
          <p:nvPr>
            <p:ph type="body" sz="quarter" idx="1"/>
          </p:nvPr>
        </p:nvSpPr>
        <p:spPr>
          <a:xfrm>
            <a:off x="622300" y="5181600"/>
            <a:ext cx="5880100" cy="3048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393700"/>
            <a:ext cx="10464800" cy="1981200"/>
          </a:xfrm>
          <a:prstGeom prst="rect">
            <a:avLst/>
          </a:prstGeom>
          <a:ln w="12700">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1270000" y="2489200"/>
            <a:ext cx="10464800" cy="6350000"/>
          </a:xfrm>
          <a:prstGeom prst="rect">
            <a:avLst/>
          </a:prstGeom>
          <a:ln w="12700">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86500" y="9258300"/>
            <a:ext cx="411480" cy="469900"/>
          </a:xfrm>
          <a:prstGeom prst="rect">
            <a:avLst/>
          </a:prstGeom>
          <a:ln w="12700">
            <a:miter lim="400000"/>
          </a:ln>
          <a:effectLst>
            <a:outerShdw blurRad="25400" dist="25400" dir="2700000" rotWithShape="0">
              <a:srgbClr val="FFFFFF">
                <a:alpha val="75000"/>
              </a:srgbClr>
            </a:outerShdw>
          </a:effectLst>
        </p:spPr>
        <p:txBody>
          <a:bodyPr wrap="none" lIns="50800" tIns="50800" rIns="50800" bIns="50800">
            <a:spAutoFit/>
          </a:bodyPr>
          <a:lstStyle>
            <a:lvl1pPr>
              <a:defRPr sz="2400"/>
            </a:lvl1pPr>
          </a:lstStyle>
          <a:p>
            <a:pPr>
              <a:defRPr>
                <a:effectLst/>
              </a:defRPr>
            </a:pPr>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1pPr>
      <a:lvl2pPr marL="0" marR="0" indent="228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2pPr>
      <a:lvl3pPr marL="0" marR="0" indent="457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3pPr>
      <a:lvl4pPr marL="0" marR="0" indent="685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4pPr>
      <a:lvl5pPr marL="0" marR="0" indent="9144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5pPr>
      <a:lvl6pPr marL="0" marR="0" indent="11430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6pPr>
      <a:lvl7pPr marL="0" marR="0" indent="1371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7pPr>
      <a:lvl8pPr marL="0" marR="0" indent="1600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8pPr>
      <a:lvl9pPr marL="0" marR="0" indent="1828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9pPr>
    </p:titleStyle>
    <p:bodyStyle>
      <a:lvl1pPr marL="664649"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1pPr>
      <a:lvl2pPr marL="11768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2pPr>
      <a:lvl3pPr marL="16975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3pPr>
      <a:lvl4pPr marL="22182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4pPr>
      <a:lvl5pPr marL="27389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5pPr>
      <a:lvl6pPr marL="30945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6pPr>
      <a:lvl7pPr marL="34501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7pPr>
      <a:lvl8pPr marL="38057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8pPr>
      <a:lvl9pPr marL="41613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9pPr>
    </p:bodyStyle>
    <p:otherStyle>
      <a:lvl1pPr marL="0" marR="0" indent="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1pPr>
      <a:lvl2pPr marL="0" marR="0" indent="2286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2pPr>
      <a:lvl3pPr marL="0" marR="0" indent="4572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3pPr>
      <a:lvl4pPr marL="0" marR="0" indent="6858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4pPr>
      <a:lvl5pPr marL="0" marR="0" indent="9144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5pPr>
      <a:lvl6pPr marL="0" marR="0" indent="11430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6pPr>
      <a:lvl7pPr marL="0" marR="0" indent="13716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7pPr>
      <a:lvl8pPr marL="0" marR="0" indent="16002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8pPr>
      <a:lvl9pPr marL="0" marR="0" indent="18288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prstGeom prst="rect">
            <a:avLst/>
          </a:prstGeom>
        </p:spPr>
        <p:txBody>
          <a:bodyPr/>
          <a:lstStyle>
            <a:lvl1pPr>
              <a:defRPr>
                <a:latin typeface="Iowan Old Style Roman"/>
                <a:ea typeface="Iowan Old Style Roman"/>
                <a:cs typeface="Iowan Old Style Roman"/>
                <a:sym typeface="Iowan Old Style Roman"/>
              </a:defRPr>
            </a:lvl1pPr>
          </a:lstStyle>
          <a:p>
            <a:pPr>
              <a:defRPr>
                <a:latin typeface="+mn-lt"/>
                <a:ea typeface="+mn-ea"/>
                <a:cs typeface="+mn-cs"/>
                <a:sym typeface="Hoefler Text"/>
              </a:defRPr>
            </a:pPr>
            <a:r>
              <a:rPr>
                <a:latin typeface="Iowan Old Style Roman"/>
                <a:ea typeface="Iowan Old Style Roman"/>
                <a:cs typeface="Iowan Old Style Roman"/>
                <a:sym typeface="Iowan Old Style Roman"/>
              </a:rPr>
              <a:t>How to Format Your Lab Reports and Book 	</a:t>
            </a:r>
          </a:p>
        </p:txBody>
      </p:sp>
      <p:sp>
        <p:nvSpPr>
          <p:cNvPr id="121" name="Shape 121"/>
          <p:cNvSpPr>
            <a:spLocks noGrp="1"/>
          </p:cNvSpPr>
          <p:nvPr>
            <p:ph type="subTitle" sz="quarter" idx="1"/>
          </p:nvPr>
        </p:nvSpPr>
        <p:spPr>
          <a:prstGeom prst="rect">
            <a:avLst/>
          </a:prstGeom>
        </p:spPr>
        <p:txBody>
          <a:bodyPr/>
          <a:lstStyle/>
          <a:p>
            <a:pPr>
              <a:defRPr>
                <a:latin typeface="Iowan Old Style Roman"/>
                <a:ea typeface="Iowan Old Style Roman"/>
                <a:cs typeface="Iowan Old Style Roman"/>
                <a:sym typeface="Iowan Old Style Roman"/>
              </a:defRPr>
            </a:pPr>
            <a:r>
              <a:t>Part 1 </a:t>
            </a:r>
          </a:p>
          <a:p>
            <a:pPr>
              <a:defRPr>
                <a:latin typeface="Iowan Old Style Roman"/>
                <a:ea typeface="Iowan Old Style Roman"/>
                <a:cs typeface="Iowan Old Style Roman"/>
                <a:sym typeface="Iowan Old Style Roman"/>
              </a:defRPr>
            </a:pPr>
            <a:r>
              <a:t>Handouts 1, 1a, 1b, 1c, 2.1, 2.2, &amp; 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Assignment 1: Evaluating purposes for Exp. 2</a:t>
            </a:r>
          </a:p>
        </p:txBody>
      </p:sp>
      <p:sp>
        <p:nvSpPr>
          <p:cNvPr id="151" name="Shape 151"/>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What to do???</a:t>
            </a:r>
          </a:p>
          <a:p>
            <a:pPr marL="1176883" indent="-376783">
              <a:defRPr>
                <a:latin typeface="Goudy Old Style"/>
                <a:ea typeface="Goudy Old Style"/>
                <a:cs typeface="Goudy Old Style"/>
                <a:sym typeface="Goudy Old Style"/>
              </a:defRPr>
            </a:pPr>
            <a:r>
              <a:t>1) Read Exp. 2 carefully</a:t>
            </a:r>
          </a:p>
          <a:p>
            <a:pPr marL="1176883" indent="-376783">
              <a:defRPr>
                <a:latin typeface="Goudy Old Style"/>
                <a:ea typeface="Goudy Old Style"/>
                <a:cs typeface="Goudy Old Style"/>
                <a:sym typeface="Goudy Old Style"/>
              </a:defRPr>
            </a:pPr>
            <a:r>
              <a:t>2) Read the Assignment for evaluating a purpose.</a:t>
            </a:r>
          </a:p>
          <a:p>
            <a:pPr marL="1176883" indent="-376783">
              <a:defRPr>
                <a:latin typeface="Goudy Old Style"/>
                <a:ea typeface="Goudy Old Style"/>
                <a:cs typeface="Goudy Old Style"/>
                <a:sym typeface="Goudy Old Style"/>
              </a:defRPr>
            </a:pPr>
            <a:r>
              <a:t>3) Follow the instructions on the handout.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Assignment 1: Evaluating purposes for Exp. 2, continued</a:t>
            </a:r>
          </a:p>
        </p:txBody>
      </p:sp>
      <p:sp>
        <p:nvSpPr>
          <p:cNvPr id="154" name="Shape 154"/>
          <p:cNvSpPr>
            <a:spLocks noGrp="1"/>
          </p:cNvSpPr>
          <p:nvPr>
            <p:ph type="body" idx="1"/>
          </p:nvPr>
        </p:nvSpPr>
        <p:spPr>
          <a:xfrm>
            <a:off x="1562100" y="2603500"/>
            <a:ext cx="10464800" cy="6350000"/>
          </a:xfrm>
          <a:prstGeom prst="rect">
            <a:avLst/>
          </a:prstGeom>
        </p:spPr>
        <p:txBody>
          <a:bodyPr/>
          <a:lstStyle/>
          <a:p>
            <a:pPr>
              <a:defRPr sz="3000">
                <a:latin typeface="Iowan Old Style Roman"/>
                <a:ea typeface="Iowan Old Style Roman"/>
                <a:cs typeface="Iowan Old Style Roman"/>
                <a:sym typeface="Iowan Old Style Roman"/>
              </a:defRPr>
            </a:pPr>
            <a:r>
              <a:t>You are going to evaluate 12 purposes that could be used in the report for Exp. 2.</a:t>
            </a:r>
          </a:p>
          <a:p>
            <a:pPr>
              <a:defRPr sz="3000">
                <a:latin typeface="Iowan Old Style Roman"/>
                <a:ea typeface="Iowan Old Style Roman"/>
                <a:cs typeface="Iowan Old Style Roman"/>
                <a:sym typeface="Iowan Old Style Roman"/>
              </a:defRPr>
            </a:pPr>
            <a:r>
              <a:t>These purposes will help you write your own purpose for Exp. 2</a:t>
            </a:r>
          </a:p>
          <a:p>
            <a:pPr>
              <a:defRPr sz="3000">
                <a:latin typeface="Iowan Old Style Roman"/>
                <a:ea typeface="Iowan Old Style Roman"/>
                <a:cs typeface="Iowan Old Style Roman"/>
                <a:sym typeface="Iowan Old Style Roman"/>
              </a:defRPr>
            </a:pPr>
            <a:r>
              <a:t>Some of these purposes are really, really awful.</a:t>
            </a:r>
          </a:p>
          <a:p>
            <a:pPr>
              <a:defRPr sz="3000">
                <a:latin typeface="Iowan Old Style Roman"/>
                <a:ea typeface="Iowan Old Style Roman"/>
                <a:cs typeface="Iowan Old Style Roman"/>
                <a:sym typeface="Iowan Old Style Roman"/>
              </a:defRPr>
            </a:pPr>
            <a:r>
              <a:t>Two are really good.</a:t>
            </a:r>
          </a:p>
          <a:p>
            <a:pPr>
              <a:defRPr sz="3000">
                <a:latin typeface="Iowan Old Style Roman"/>
                <a:ea typeface="Iowan Old Style Roman"/>
                <a:cs typeface="Iowan Old Style Roman"/>
                <a:sym typeface="Iowan Old Style Roman"/>
              </a:defRPr>
            </a:pPr>
            <a:r>
              <a:t>You get to use one of the purposes for Exp. 2.  CHOOSE WISELY</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How to write a Introduction/Method</a:t>
            </a:r>
          </a:p>
        </p:txBody>
      </p:sp>
      <p:sp>
        <p:nvSpPr>
          <p:cNvPr id="157" name="Shape 157"/>
          <p:cNvSpPr>
            <a:spLocks noGrp="1"/>
          </p:cNvSpPr>
          <p:nvPr>
            <p:ph type="body" idx="1"/>
          </p:nvPr>
        </p:nvSpPr>
        <p:spPr>
          <a:prstGeom prst="rect">
            <a:avLst/>
          </a:prstGeom>
        </p:spPr>
        <p:txBody>
          <a:bodyPr/>
          <a:lstStyle/>
          <a:p>
            <a:pPr marL="1176883" indent="-376783">
              <a:defRPr>
                <a:latin typeface="Iowan Old Style Roman"/>
                <a:ea typeface="Iowan Old Style Roman"/>
                <a:cs typeface="Iowan Old Style Roman"/>
                <a:sym typeface="Iowan Old Style Roman"/>
              </a:defRPr>
            </a:pPr>
            <a:r>
              <a:t>Look at the pre-lab sheet given for each lab.  </a:t>
            </a:r>
          </a:p>
          <a:p>
            <a:pPr marL="1176883" indent="-376783">
              <a:defRPr>
                <a:latin typeface="Iowan Old Style Roman"/>
                <a:ea typeface="Iowan Old Style Roman"/>
                <a:cs typeface="Iowan Old Style Roman"/>
                <a:sym typeface="Iowan Old Style Roman"/>
              </a:defRPr>
            </a:pPr>
            <a:r>
              <a:t>The sheet has information about the introduction.  The information should be in the introduction that you write.</a:t>
            </a:r>
          </a:p>
          <a:p>
            <a:pPr marL="1176883" indent="-376783">
              <a:defRPr>
                <a:latin typeface="Iowan Old Style Roman"/>
                <a:ea typeface="Iowan Old Style Roman"/>
                <a:cs typeface="Iowan Old Style Roman"/>
                <a:sym typeface="Iowan Old Style Roman"/>
              </a:defRPr>
            </a:pPr>
            <a:r>
              <a:t>Read the lab instructions and take notes.  This will help you write the purpose, method, and procedure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Introduction/Method cont’d</a:t>
            </a:r>
          </a:p>
        </p:txBody>
      </p:sp>
      <p:sp>
        <p:nvSpPr>
          <p:cNvPr id="160" name="Shape 160"/>
          <p:cNvSpPr>
            <a:spLocks noGrp="1"/>
          </p:cNvSpPr>
          <p:nvPr>
            <p:ph type="body" idx="1"/>
          </p:nvPr>
        </p:nvSpPr>
        <p:spPr>
          <a:prstGeom prst="rect">
            <a:avLst/>
          </a:prstGeom>
        </p:spPr>
        <p:txBody>
          <a:bodyPr/>
          <a:lstStyle/>
          <a:p>
            <a:pPr marL="1176883" indent="-376783"/>
            <a:r>
              <a:t>Description of what you hope to accomplish in the lab and how. </a:t>
            </a:r>
          </a:p>
          <a:p>
            <a:pPr marL="1176883" indent="-376783"/>
            <a:r>
              <a:t>Is often a summary of the procedure, but not as detailed as the procedure.</a:t>
            </a:r>
          </a:p>
          <a:p>
            <a:pPr marL="1176883" indent="-376783"/>
            <a:r>
              <a:t>Can contain keywords and concepts from lecture.</a:t>
            </a:r>
          </a:p>
          <a:p>
            <a:pPr marL="1176883" indent="-376783"/>
            <a:r>
              <a:t>Should contain any reactions or mathematical expressions used in the lab</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How to write a procedure</a:t>
            </a:r>
          </a:p>
        </p:txBody>
      </p:sp>
      <p:sp>
        <p:nvSpPr>
          <p:cNvPr id="163" name="Shape 163"/>
          <p:cNvSpPr>
            <a:spLocks noGrp="1"/>
          </p:cNvSpPr>
          <p:nvPr>
            <p:ph type="body" idx="1"/>
          </p:nvPr>
        </p:nvSpPr>
        <p:spPr>
          <a:prstGeom prst="rect">
            <a:avLst/>
          </a:prstGeom>
        </p:spPr>
        <p:txBody>
          <a:bodyPr/>
          <a:lstStyle/>
          <a:p>
            <a:pPr>
              <a:defRPr sz="3000">
                <a:latin typeface="Iowan Old Style Roman"/>
                <a:ea typeface="Iowan Old Style Roman"/>
                <a:cs typeface="Iowan Old Style Roman"/>
                <a:sym typeface="Iowan Old Style Roman"/>
              </a:defRPr>
            </a:pPr>
            <a:r>
              <a:t>The procedure is written on the left hand column of your lab book.</a:t>
            </a:r>
          </a:p>
          <a:p>
            <a:pPr>
              <a:defRPr sz="3000">
                <a:latin typeface="Iowan Old Style Roman"/>
                <a:ea typeface="Iowan Old Style Roman"/>
                <a:cs typeface="Iowan Old Style Roman"/>
                <a:sym typeface="Iowan Old Style Roman"/>
              </a:defRPr>
            </a:pPr>
            <a:r>
              <a:t>Since you are doing this section at home, the procedure, (and the rest of the pre-lab) should be easy to read, and neat.</a:t>
            </a:r>
          </a:p>
          <a:p>
            <a:pPr>
              <a:defRPr sz="3000">
                <a:latin typeface="Iowan Old Style Roman"/>
                <a:ea typeface="Iowan Old Style Roman"/>
                <a:cs typeface="Iowan Old Style Roman"/>
                <a:sym typeface="Iowan Old Style Roman"/>
              </a:defRPr>
            </a:pPr>
            <a:r>
              <a:t>The procedure should by clear enough so that another student can follow it if needed.</a:t>
            </a:r>
          </a:p>
          <a:p>
            <a:pPr>
              <a:defRPr sz="3000">
                <a:latin typeface="Iowan Old Style Roman"/>
                <a:ea typeface="Iowan Old Style Roman"/>
                <a:cs typeface="Iowan Old Style Roman"/>
                <a:sym typeface="Iowan Old Style Roman"/>
              </a:defRPr>
            </a:pPr>
            <a:r>
              <a:t>Space the procedural points so that at least 1 line separates them.</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Procedure </a:t>
            </a:r>
          </a:p>
        </p:txBody>
      </p:sp>
      <p:sp>
        <p:nvSpPr>
          <p:cNvPr id="166" name="Shape 166"/>
          <p:cNvSpPr>
            <a:spLocks noGrp="1"/>
          </p:cNvSpPr>
          <p:nvPr>
            <p:ph type="body" idx="1"/>
          </p:nvPr>
        </p:nvSpPr>
        <p:spPr>
          <a:prstGeom prst="rect">
            <a:avLst/>
          </a:prstGeom>
        </p:spPr>
        <p:txBody>
          <a:bodyPr/>
          <a:lstStyle/>
          <a:p>
            <a:pPr marL="1176883" indent="-376783"/>
            <a:r>
              <a:t>You are writing an outline of the instructions. Summarize when possible; use your own words.</a:t>
            </a:r>
          </a:p>
          <a:p>
            <a:pPr marL="1176883" indent="-376783"/>
            <a:r>
              <a:t>DO NOT COPY THE PROCEDURE AND TAPE IT TO YOUR BOOK!  I know, it is tempting and would seem to save time, but students who use this method, rarely understand what they are doing in lab.</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Observation and Data Collection Section</a:t>
            </a:r>
          </a:p>
        </p:txBody>
      </p:sp>
      <p:sp>
        <p:nvSpPr>
          <p:cNvPr id="169" name="Shape 169"/>
          <p:cNvSpPr>
            <a:spLocks noGrp="1"/>
          </p:cNvSpPr>
          <p:nvPr>
            <p:ph type="body" idx="1"/>
          </p:nvPr>
        </p:nvSpPr>
        <p:spPr>
          <a:prstGeom prst="rect">
            <a:avLst/>
          </a:prstGeom>
        </p:spPr>
        <p:txBody>
          <a:bodyPr/>
          <a:lstStyle/>
          <a:p>
            <a:pPr marL="1097560" indent="-297460">
              <a:defRPr sz="3000"/>
            </a:pPr>
            <a:r>
              <a:t>Data and observations line up with the steps of the procedure.</a:t>
            </a:r>
          </a:p>
          <a:p>
            <a:pPr marL="1097560" indent="-297460">
              <a:defRPr sz="3000"/>
            </a:pPr>
            <a:r>
              <a:t>Data/observations are written in INK.</a:t>
            </a:r>
          </a:p>
          <a:p>
            <a:pPr marL="1097560" indent="-297460">
              <a:defRPr sz="3000"/>
            </a:pPr>
            <a:r>
              <a:t>Do not write on a separate sheet to be copied into the lab book later-TRUST ME, YOU WILL LOSE THAT PAPER.</a:t>
            </a:r>
          </a:p>
          <a:p>
            <a:pPr marL="1097560" indent="-297460">
              <a:defRPr sz="3000"/>
            </a:pPr>
            <a:r>
              <a:t>A good rule of thumb-WRITE IT DOWN AS SOON AS YOU OBSERVE SOMETHING.  DO NOT UNDERESTIMATE HOW QUICKLY YOU WILL FORGET EXPERIMENTAL DETAILS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More on data/observation</a:t>
            </a:r>
          </a:p>
        </p:txBody>
      </p:sp>
      <p:sp>
        <p:nvSpPr>
          <p:cNvPr id="172" name="Shape 172"/>
          <p:cNvSpPr>
            <a:spLocks noGrp="1"/>
          </p:cNvSpPr>
          <p:nvPr>
            <p:ph type="body" idx="1"/>
          </p:nvPr>
        </p:nvSpPr>
        <p:spPr>
          <a:prstGeom prst="rect">
            <a:avLst/>
          </a:prstGeom>
        </p:spPr>
        <p:txBody>
          <a:bodyPr/>
          <a:lstStyle/>
          <a:p>
            <a:pPr>
              <a:defRPr sz="3000"/>
            </a:pPr>
            <a:r>
              <a:t>You can put notes to yourself in this area if it helps you with the lab. </a:t>
            </a:r>
          </a:p>
          <a:p>
            <a:pPr lvl="1">
              <a:defRPr sz="3000"/>
            </a:pPr>
            <a:r>
              <a:t>Data goes in the lab book BEFORE you leave the lab room.</a:t>
            </a:r>
          </a:p>
          <a:p>
            <a:pPr lvl="1">
              <a:defRPr sz="3000"/>
            </a:pPr>
            <a:r>
              <a:t>When you make a mistake, draw a single line through the error, initial and date it.</a:t>
            </a:r>
          </a:p>
          <a:p>
            <a:pPr lvl="1">
              <a:defRPr sz="3000"/>
            </a:pPr>
            <a:r>
              <a:t>Although the handout shows complete sentences, you can write observations using bulleted notes.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Even more notes???-Yes!!</a:t>
            </a:r>
          </a:p>
        </p:txBody>
      </p:sp>
      <p:sp>
        <p:nvSpPr>
          <p:cNvPr id="175" name="Shape 175"/>
          <p:cNvSpPr>
            <a:spLocks noGrp="1"/>
          </p:cNvSpPr>
          <p:nvPr>
            <p:ph type="body" idx="1"/>
          </p:nvPr>
        </p:nvSpPr>
        <p:spPr>
          <a:prstGeom prst="rect">
            <a:avLst/>
          </a:prstGeom>
        </p:spPr>
        <p:txBody>
          <a:bodyPr/>
          <a:lstStyle/>
          <a:p>
            <a:pPr>
              <a:defRPr sz="3000"/>
            </a:pPr>
            <a:r>
              <a:t>Yes! This section is important because it is where you are collecting information.</a:t>
            </a:r>
          </a:p>
          <a:p>
            <a:pPr>
              <a:defRPr sz="3000"/>
            </a:pPr>
            <a:r>
              <a:t>No balanced equations in this section-you can’t observe a balanced equation!</a:t>
            </a:r>
          </a:p>
          <a:p>
            <a:pPr>
              <a:defRPr sz="3000"/>
            </a:pPr>
            <a:r>
              <a:t>No calculations, unless I say it is okay (rarely happens!)</a:t>
            </a:r>
          </a:p>
          <a:p>
            <a:pPr>
              <a:defRPr sz="3000"/>
            </a:pPr>
            <a:r>
              <a:t>Pictures of your apparatus go here too!  You can take a picture with your cell phone.  The apparatus should be something recognizable.  (No Picasso, Dali, Miro, or Impressionist works)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r>
              <a:t>How to format data tables</a:t>
            </a:r>
          </a:p>
        </p:txBody>
      </p:sp>
      <p:sp>
        <p:nvSpPr>
          <p:cNvPr id="178" name="Shape 178"/>
          <p:cNvSpPr>
            <a:spLocks noGrp="1"/>
          </p:cNvSpPr>
          <p:nvPr>
            <p:ph type="body" idx="1"/>
          </p:nvPr>
        </p:nvSpPr>
        <p:spPr>
          <a:prstGeom prst="rect">
            <a:avLst/>
          </a:prstGeom>
        </p:spPr>
        <p:txBody>
          <a:bodyPr/>
          <a:lstStyle/>
          <a:p>
            <a:pPr>
              <a:defRPr sz="3000"/>
            </a:pPr>
            <a:r>
              <a:t>I provide models of data tables to help you.</a:t>
            </a:r>
          </a:p>
          <a:p>
            <a:pPr>
              <a:defRPr sz="3000"/>
            </a:pPr>
            <a:r>
              <a:t>Sometimes data tables record observations only.</a:t>
            </a:r>
          </a:p>
          <a:p>
            <a:pPr>
              <a:defRPr sz="3000"/>
            </a:pPr>
            <a:r>
              <a:t>Sometimes data tables record data only.</a:t>
            </a:r>
          </a:p>
          <a:p>
            <a:pPr>
              <a:defRPr sz="3000"/>
            </a:pPr>
            <a:r>
              <a:t>Read the lab; this will help YOU determine what type of data you are looking for.</a:t>
            </a:r>
          </a:p>
          <a:p>
            <a:pPr>
              <a:defRPr sz="3000"/>
            </a:pPr>
            <a:r>
              <a:t>USE A RULER-make it neat, units and sig figs count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698500" y="393700"/>
            <a:ext cx="10464800" cy="1981200"/>
          </a:xfrm>
          <a:prstGeom prst="rect">
            <a:avLst/>
          </a:prstGeom>
        </p:spPr>
        <p:txBody>
          <a:bodyPr/>
          <a:lstStyle>
            <a:lvl1pPr>
              <a:defRPr>
                <a:latin typeface="Iowan Old Style Roman"/>
                <a:ea typeface="Iowan Old Style Roman"/>
                <a:cs typeface="Iowan Old Style Roman"/>
                <a:sym typeface="Iowan Old Style Roman"/>
              </a:defRPr>
            </a:lvl1pPr>
          </a:lstStyle>
          <a:p>
            <a:r>
              <a:t>Why use lab instructions</a:t>
            </a:r>
          </a:p>
        </p:txBody>
      </p:sp>
      <p:sp>
        <p:nvSpPr>
          <p:cNvPr id="124" name="Shape 124"/>
          <p:cNvSpPr>
            <a:spLocks noGrp="1"/>
          </p:cNvSpPr>
          <p:nvPr>
            <p:ph type="body" idx="1"/>
          </p:nvPr>
        </p:nvSpPr>
        <p:spPr>
          <a:prstGeom prst="rect">
            <a:avLst/>
          </a:prstGeom>
        </p:spPr>
        <p:txBody>
          <a:bodyPr/>
          <a:lstStyle/>
          <a:p>
            <a:pPr marL="1176883" indent="-376783">
              <a:defRPr>
                <a:latin typeface="Iowan Old Style Roman"/>
                <a:ea typeface="Iowan Old Style Roman"/>
                <a:cs typeface="Iowan Old Style Roman"/>
                <a:sym typeface="Iowan Old Style Roman"/>
              </a:defRPr>
            </a:pPr>
            <a:r>
              <a:t>Labs in chemistry are like learning to cook for the first time.</a:t>
            </a:r>
          </a:p>
          <a:p>
            <a:pPr marL="1176883" indent="-376783">
              <a:defRPr>
                <a:latin typeface="Iowan Old Style Roman"/>
                <a:ea typeface="Iowan Old Style Roman"/>
                <a:cs typeface="Iowan Old Style Roman"/>
                <a:sym typeface="Iowan Old Style Roman"/>
              </a:defRPr>
            </a:pPr>
            <a:r>
              <a:t>You need a cook book to learn to cook.</a:t>
            </a:r>
          </a:p>
          <a:p>
            <a:pPr marL="1176883" indent="-376783">
              <a:defRPr>
                <a:latin typeface="Iowan Old Style Roman"/>
                <a:ea typeface="Iowan Old Style Roman"/>
                <a:cs typeface="Iowan Old Style Roman"/>
                <a:sym typeface="Iowan Old Style Roman"/>
              </a:defRPr>
            </a:pPr>
            <a:r>
              <a:t>The lab manual has the same purpose as a good cook book.</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r>
              <a:t>Calculations</a:t>
            </a:r>
          </a:p>
        </p:txBody>
      </p:sp>
      <p:sp>
        <p:nvSpPr>
          <p:cNvPr id="181" name="Shape 181"/>
          <p:cNvSpPr>
            <a:spLocks noGrp="1"/>
          </p:cNvSpPr>
          <p:nvPr>
            <p:ph type="body" idx="1"/>
          </p:nvPr>
        </p:nvSpPr>
        <p:spPr>
          <a:prstGeom prst="rect">
            <a:avLst/>
          </a:prstGeom>
        </p:spPr>
        <p:txBody>
          <a:bodyPr/>
          <a:lstStyle/>
          <a:p>
            <a:pPr marL="1176883" indent="-376783"/>
            <a:r>
              <a:t>Calculations should be easy to follow.</a:t>
            </a:r>
          </a:p>
          <a:p>
            <a:pPr marL="1176883" indent="-376783"/>
            <a:r>
              <a:t>I like keeping the data of each trial together, but some students like doing all the masses, then the volumes, etc.  It is up to you, but in the end, I or a perfect stranger should be able to follow your work.</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Calculations</a:t>
            </a:r>
          </a:p>
        </p:txBody>
      </p:sp>
      <p:sp>
        <p:nvSpPr>
          <p:cNvPr id="184" name="Shape 184"/>
          <p:cNvSpPr>
            <a:spLocks noGrp="1"/>
          </p:cNvSpPr>
          <p:nvPr>
            <p:ph type="body" idx="1"/>
          </p:nvPr>
        </p:nvSpPr>
        <p:spPr>
          <a:prstGeom prst="rect">
            <a:avLst/>
          </a:prstGeom>
        </p:spPr>
        <p:txBody>
          <a:bodyPr/>
          <a:lstStyle/>
          <a:p>
            <a:pPr marL="1176883" indent="-376783"/>
            <a:r>
              <a:t>It is easier for you to plan you results table if your calculation section is well organized.</a:t>
            </a:r>
          </a:p>
          <a:p>
            <a:pPr marL="1176883" indent="-376783"/>
            <a:r>
              <a:t>You might want to consider ordering the calculation section by the “Parts” of the lab</a:t>
            </a:r>
          </a:p>
          <a:p>
            <a:pPr marL="1176883" indent="-376783"/>
            <a:r>
              <a:t>You show set up for each calculation, units, and sig figs.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r>
              <a:t>How to format results tables</a:t>
            </a:r>
          </a:p>
        </p:txBody>
      </p:sp>
      <p:sp>
        <p:nvSpPr>
          <p:cNvPr id="187" name="Shape 187"/>
          <p:cNvSpPr>
            <a:spLocks noGrp="1"/>
          </p:cNvSpPr>
          <p:nvPr>
            <p:ph type="body" idx="1"/>
          </p:nvPr>
        </p:nvSpPr>
        <p:spPr>
          <a:prstGeom prst="rect">
            <a:avLst/>
          </a:prstGeom>
        </p:spPr>
        <p:txBody>
          <a:bodyPr/>
          <a:lstStyle/>
          <a:p>
            <a:pPr marL="1176883" indent="-376783"/>
            <a:r>
              <a:t>Results tables can be used to summarize observations and draw conclusions from those observations.  (balanced equations would go here)</a:t>
            </a:r>
          </a:p>
          <a:p>
            <a:pPr marL="1176883" indent="-376783"/>
            <a:r>
              <a:t>If the results calculations based, final results of the calculations go in the results table.</a:t>
            </a:r>
          </a:p>
          <a:p>
            <a:pPr marL="1176883" indent="-376783"/>
            <a:r>
              <a:t>For example, the result for the calculation of a volume difference would not go here, but the density of the object would.</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a:latin typeface="Iowan Old Style Roman"/>
                <a:ea typeface="Iowan Old Style Roman"/>
                <a:cs typeface="Iowan Old Style Roman"/>
                <a:sym typeface="Iowan Old Style Roman"/>
              </a:defRPr>
            </a:lvl1pPr>
          </a:lstStyle>
          <a:p>
            <a:r>
              <a:t>Format Overview</a:t>
            </a:r>
          </a:p>
        </p:txBody>
      </p:sp>
      <p:sp>
        <p:nvSpPr>
          <p:cNvPr id="127" name="Shape 127"/>
          <p:cNvSpPr>
            <a:spLocks noGrp="1"/>
          </p:cNvSpPr>
          <p:nvPr>
            <p:ph type="body" idx="1"/>
          </p:nvPr>
        </p:nvSpPr>
        <p:spPr>
          <a:prstGeom prst="rect">
            <a:avLst/>
          </a:prstGeom>
        </p:spPr>
        <p:txBody>
          <a:bodyPr/>
          <a:lstStyle/>
          <a:p>
            <a:pPr marL="1038068" indent="-237968">
              <a:defRPr sz="2400">
                <a:latin typeface="Iowan Old Style Roman"/>
                <a:ea typeface="Iowan Old Style Roman"/>
                <a:cs typeface="Iowan Old Style Roman"/>
                <a:sym typeface="Iowan Old Style Roman"/>
              </a:defRPr>
            </a:pPr>
            <a:r>
              <a:t>Title</a:t>
            </a:r>
          </a:p>
          <a:p>
            <a:pPr marL="1038068" indent="-237968">
              <a:defRPr sz="2400">
                <a:latin typeface="Iowan Old Style Roman"/>
                <a:ea typeface="Iowan Old Style Roman"/>
                <a:cs typeface="Iowan Old Style Roman"/>
                <a:sym typeface="Iowan Old Style Roman"/>
              </a:defRPr>
            </a:pPr>
            <a:r>
              <a:t>Purpose</a:t>
            </a:r>
          </a:p>
          <a:p>
            <a:pPr marL="1038068" indent="-237968">
              <a:defRPr sz="2400">
                <a:latin typeface="Iowan Old Style Roman"/>
                <a:ea typeface="Iowan Old Style Roman"/>
                <a:cs typeface="Iowan Old Style Roman"/>
                <a:sym typeface="Iowan Old Style Roman"/>
              </a:defRPr>
            </a:pPr>
            <a:r>
              <a:t>Introduction/Method</a:t>
            </a:r>
          </a:p>
          <a:p>
            <a:pPr marL="1038068" indent="-237968">
              <a:defRPr sz="2400">
                <a:latin typeface="Iowan Old Style Roman"/>
                <a:ea typeface="Iowan Old Style Roman"/>
                <a:cs typeface="Iowan Old Style Roman"/>
                <a:sym typeface="Iowan Old Style Roman"/>
              </a:defRPr>
            </a:pPr>
            <a:r>
              <a:t>Procedure &amp; observations</a:t>
            </a:r>
          </a:p>
          <a:p>
            <a:pPr marL="1038068" indent="-237968">
              <a:defRPr sz="2400">
                <a:latin typeface="Iowan Old Style Roman"/>
                <a:ea typeface="Iowan Old Style Roman"/>
                <a:cs typeface="Iowan Old Style Roman"/>
                <a:sym typeface="Iowan Old Style Roman"/>
              </a:defRPr>
            </a:pPr>
            <a:r>
              <a:t> Data tables</a:t>
            </a:r>
          </a:p>
          <a:p>
            <a:pPr marL="1038068" indent="-237968">
              <a:defRPr sz="2400">
                <a:latin typeface="Iowan Old Style Roman"/>
                <a:ea typeface="Iowan Old Style Roman"/>
                <a:cs typeface="Iowan Old Style Roman"/>
                <a:sym typeface="Iowan Old Style Roman"/>
              </a:defRPr>
            </a:pPr>
            <a:r>
              <a:t>Results Table</a:t>
            </a:r>
          </a:p>
          <a:p>
            <a:pPr marL="1038068" indent="-237968">
              <a:defRPr sz="2400">
                <a:latin typeface="Iowan Old Style Roman"/>
                <a:ea typeface="Iowan Old Style Roman"/>
                <a:cs typeface="Iowan Old Style Roman"/>
                <a:sym typeface="Iowan Old Style Roman"/>
              </a:defRPr>
            </a:pPr>
            <a:r>
              <a:t>Evaluation of the results, error analysis, results statement</a:t>
            </a:r>
          </a:p>
          <a:p>
            <a:pPr marL="1176883" indent="-376783"/>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Common template</a:t>
            </a:r>
          </a:p>
          <a:p>
            <a:pPr>
              <a:defRPr sz="3600"/>
            </a:pPr>
            <a:r>
              <a:t>What your lab report should look like!</a:t>
            </a:r>
          </a:p>
        </p:txBody>
      </p:sp>
      <p:sp>
        <p:nvSpPr>
          <p:cNvPr id="130" name="Shape 130"/>
          <p:cNvSpPr>
            <a:spLocks noGrp="1"/>
          </p:cNvSpPr>
          <p:nvPr>
            <p:ph type="body" idx="1"/>
          </p:nvPr>
        </p:nvSpPr>
        <p:spPr>
          <a:prstGeom prst="rect">
            <a:avLst/>
          </a:prstGeom>
        </p:spPr>
        <p:txBody>
          <a:bodyPr/>
          <a:lstStyle/>
          <a:p>
            <a:pPr marL="1176883" indent="-376783"/>
            <a:endParaRPr/>
          </a:p>
        </p:txBody>
      </p:sp>
      <p:graphicFrame>
        <p:nvGraphicFramePr>
          <p:cNvPr id="131" name="Table 131"/>
          <p:cNvGraphicFramePr/>
          <p:nvPr/>
        </p:nvGraphicFramePr>
        <p:xfrm>
          <a:off x="1320800" y="6108700"/>
          <a:ext cx="3962400" cy="2705099"/>
        </p:xfrm>
        <a:graphic>
          <a:graphicData uri="http://schemas.openxmlformats.org/drawingml/2006/table">
            <a:tbl>
              <a:tblPr firstRow="1">
                <a:tableStyleId>{8F44A2F1-9E1F-4B54-A3A2-5F16C0AD49E2}</a:tableStyleId>
              </a:tblPr>
              <a:tblGrid>
                <a:gridCol w="1981200"/>
                <a:gridCol w="1981200"/>
              </a:tblGrid>
              <a:tr h="1043979">
                <a:tc>
                  <a:txBody>
                    <a:bodyPr/>
                    <a:lstStyle/>
                    <a:p>
                      <a:pPr defTabSz="914400">
                        <a:tabLst>
                          <a:tab pos="711200" algn="l"/>
                        </a:tabLst>
                        <a:defRPr sz="1800" i="0">
                          <a:solidFill>
                            <a:srgbClr val="000000"/>
                          </a:solidFill>
                        </a:defRPr>
                      </a:pPr>
                      <a:r>
                        <a:rPr sz="2400" i="1">
                          <a:solidFill>
                            <a:srgbClr val="FFFFFF"/>
                          </a:solidFill>
                        </a:rPr>
                        <a:t>Procedure</a:t>
                      </a:r>
                    </a:p>
                  </a:txBody>
                  <a:tcPr marL="50800" marR="50800" marT="50800" marB="50800" anchor="ctr" horzOverflow="overflow">
                    <a:blipFill rotWithShape="1">
                      <a:blip r:embed="rId2"/>
                      <a:srcRect/>
                      <a:tile tx="0" ty="0" sx="100000" sy="100000" flip="none" algn="tl"/>
                    </a:blipFill>
                  </a:tcPr>
                </a:tc>
                <a:tc>
                  <a:txBody>
                    <a:bodyPr/>
                    <a:lstStyle/>
                    <a:p>
                      <a:pPr defTabSz="914400">
                        <a:tabLst>
                          <a:tab pos="711200" algn="l"/>
                        </a:tabLst>
                        <a:defRPr sz="1800" i="0">
                          <a:solidFill>
                            <a:srgbClr val="000000"/>
                          </a:solidFill>
                        </a:defRPr>
                      </a:pPr>
                      <a:r>
                        <a:rPr sz="2400" i="1">
                          <a:solidFill>
                            <a:srgbClr val="FFFFFF"/>
                          </a:solidFill>
                        </a:rPr>
                        <a:t>Observation and Raw Data</a:t>
                      </a:r>
                    </a:p>
                  </a:txBody>
                  <a:tcPr marL="50800" marR="50800" marT="50800" marB="50800" anchor="ctr" horzOverflow="overflow">
                    <a:blipFill rotWithShape="1">
                      <a:blip r:embed="rId2"/>
                      <a:srcRect/>
                      <a:tile tx="0" ty="0" sx="100000" sy="100000" flip="none" algn="tl"/>
                    </a:blipFill>
                  </a:tcPr>
                </a:tc>
              </a:tr>
              <a:tr h="1661120">
                <a:tc>
                  <a:txBody>
                    <a:bodyPr/>
                    <a:lstStyle/>
                    <a:p>
                      <a:pPr defTabSz="914400">
                        <a:tabLst>
                          <a:tab pos="711200" algn="l"/>
                        </a:tabLst>
                        <a:defRPr sz="3600"/>
                      </a:pPr>
                      <a:endParaRPr/>
                    </a:p>
                  </a:txBody>
                  <a:tcPr marL="50800" marR="50800" marT="50800" marB="50800" anchor="ctr" horzOverflow="overflow"/>
                </a:tc>
                <a:tc>
                  <a:txBody>
                    <a:bodyPr/>
                    <a:lstStyle/>
                    <a:p>
                      <a:pPr defTabSz="914400">
                        <a:tabLst>
                          <a:tab pos="711200" algn="l"/>
                        </a:tabLst>
                        <a:defRPr sz="3600"/>
                      </a:pPr>
                      <a:endParaRPr/>
                    </a:p>
                  </a:txBody>
                  <a:tcPr marL="50800" marR="50800" marT="50800" marB="50800" anchor="ctr" horzOverflow="overflow"/>
                </a:tc>
              </a:tr>
            </a:tbl>
          </a:graphicData>
        </a:graphic>
      </p:graphicFrame>
      <p:graphicFrame>
        <p:nvGraphicFramePr>
          <p:cNvPr id="132" name="Table 132"/>
          <p:cNvGraphicFramePr/>
          <p:nvPr/>
        </p:nvGraphicFramePr>
        <p:xfrm>
          <a:off x="1320800" y="2502991"/>
          <a:ext cx="3962400" cy="3645592"/>
        </p:xfrm>
        <a:graphic>
          <a:graphicData uri="http://schemas.openxmlformats.org/drawingml/2006/table">
            <a:tbl>
              <a:tblPr>
                <a:tableStyleId>{8F44A2F1-9E1F-4B54-A3A2-5F16C0AD49E2}</a:tableStyleId>
              </a:tblPr>
              <a:tblGrid>
                <a:gridCol w="3962400"/>
              </a:tblGrid>
              <a:tr h="450338">
                <a:tc>
                  <a:txBody>
                    <a:bodyPr/>
                    <a:lstStyle/>
                    <a:p>
                      <a:pPr algn="l" defTabSz="914400">
                        <a:tabLst>
                          <a:tab pos="711200" algn="l"/>
                        </a:tabLst>
                        <a:defRPr sz="1800">
                          <a:solidFill>
                            <a:srgbClr val="000000"/>
                          </a:solidFill>
                        </a:defRPr>
                      </a:pPr>
                      <a:r>
                        <a:rPr sz="2400">
                          <a:solidFill>
                            <a:srgbClr val="56533A"/>
                          </a:solidFill>
                        </a:rPr>
                        <a:t>Exp. #, Title, date</a:t>
                      </a:r>
                    </a:p>
                  </a:txBody>
                  <a:tcPr marL="50800" marR="50800" marT="50800" marB="50800" anchor="ctr" horzOverflow="overflow"/>
                </a:tc>
              </a:tr>
              <a:tr h="407488">
                <a:tc>
                  <a:txBody>
                    <a:bodyPr/>
                    <a:lstStyle/>
                    <a:p>
                      <a:pPr algn="l" defTabSz="914400">
                        <a:tabLst>
                          <a:tab pos="711200" algn="l"/>
                        </a:tabLst>
                        <a:defRPr sz="1800">
                          <a:solidFill>
                            <a:srgbClr val="000000"/>
                          </a:solidFill>
                        </a:defRPr>
                      </a:pPr>
                      <a:r>
                        <a:rPr sz="2400">
                          <a:solidFill>
                            <a:srgbClr val="56533A"/>
                          </a:solidFill>
                        </a:rPr>
                        <a:t>Name</a:t>
                      </a:r>
                    </a:p>
                  </a:txBody>
                  <a:tcPr marL="50800" marR="50800" marT="50800" marB="50800" anchor="ctr" horzOverflow="overflow"/>
                </a:tc>
              </a:tr>
              <a:tr h="565810">
                <a:tc>
                  <a:txBody>
                    <a:bodyPr/>
                    <a:lstStyle/>
                    <a:p>
                      <a:pPr algn="l" defTabSz="914400">
                        <a:tabLst>
                          <a:tab pos="711200" algn="l"/>
                        </a:tabLst>
                        <a:defRPr sz="1800">
                          <a:solidFill>
                            <a:srgbClr val="000000"/>
                          </a:solidFill>
                        </a:defRPr>
                      </a:pPr>
                      <a:r>
                        <a:rPr sz="2400">
                          <a:solidFill>
                            <a:srgbClr val="56533A"/>
                          </a:solidFill>
                        </a:rPr>
                        <a:t>Purpose</a:t>
                      </a:r>
                    </a:p>
                  </a:txBody>
                  <a:tcPr marL="50800" marR="50800" marT="50800" marB="50800" anchor="ctr" horzOverflow="overflow"/>
                </a:tc>
              </a:tr>
              <a:tr h="1072531">
                <a:tc>
                  <a:txBody>
                    <a:bodyPr/>
                    <a:lstStyle/>
                    <a:p>
                      <a:pPr defTabSz="914400">
                        <a:tabLst>
                          <a:tab pos="711200" algn="l"/>
                        </a:tabLst>
                        <a:defRPr sz="1800">
                          <a:solidFill>
                            <a:srgbClr val="000000"/>
                          </a:solidFill>
                        </a:defRPr>
                      </a:pPr>
                      <a:r>
                        <a:rPr sz="2400">
                          <a:solidFill>
                            <a:srgbClr val="56533A"/>
                          </a:solidFill>
                        </a:rPr>
                        <a:t>Introduction</a:t>
                      </a:r>
                    </a:p>
                  </a:txBody>
                  <a:tcPr marL="50800" marR="50800" marT="50800" marB="50800" anchor="ctr" horzOverflow="overflow"/>
                </a:tc>
              </a:tr>
              <a:tr h="1072531">
                <a:tc>
                  <a:txBody>
                    <a:bodyPr/>
                    <a:lstStyle/>
                    <a:p>
                      <a:pPr defTabSz="914400">
                        <a:tabLst>
                          <a:tab pos="711200" algn="l"/>
                        </a:tabLst>
                        <a:defRPr sz="1800">
                          <a:solidFill>
                            <a:srgbClr val="000000"/>
                          </a:solidFill>
                        </a:defRPr>
                      </a:pPr>
                      <a:r>
                        <a:rPr sz="2400" dirty="0">
                          <a:solidFill>
                            <a:srgbClr val="56533A"/>
                          </a:solidFill>
                        </a:rPr>
                        <a:t>Pre-lab questions</a:t>
                      </a:r>
                    </a:p>
                  </a:txBody>
                  <a:tcPr marL="50800" marR="50800" marT="50800" marB="50800" anchor="ctr" horzOverflow="overflow"/>
                </a:tc>
              </a:tr>
            </a:tbl>
          </a:graphicData>
        </a:graphic>
      </p:graphicFrame>
      <p:graphicFrame>
        <p:nvGraphicFramePr>
          <p:cNvPr id="133" name="Table 133"/>
          <p:cNvGraphicFramePr/>
          <p:nvPr/>
        </p:nvGraphicFramePr>
        <p:xfrm>
          <a:off x="5295900" y="2501900"/>
          <a:ext cx="6429623" cy="6324600"/>
        </p:xfrm>
        <a:graphic>
          <a:graphicData uri="http://schemas.openxmlformats.org/drawingml/2006/table">
            <a:tbl>
              <a:tblPr>
                <a:tableStyleId>{8F44A2F1-9E1F-4B54-A3A2-5F16C0AD49E2}</a:tableStyleId>
              </a:tblPr>
              <a:tblGrid>
                <a:gridCol w="3140323"/>
                <a:gridCol w="3289300"/>
              </a:tblGrid>
              <a:tr h="1581150">
                <a:tc>
                  <a:txBody>
                    <a:bodyPr/>
                    <a:lstStyle/>
                    <a:p>
                      <a:pPr defTabSz="914400">
                        <a:tabLst>
                          <a:tab pos="711200" algn="l"/>
                        </a:tabLst>
                        <a:defRPr sz="1800">
                          <a:solidFill>
                            <a:srgbClr val="000000"/>
                          </a:solidFill>
                        </a:defRPr>
                      </a:pPr>
                      <a:r>
                        <a:rPr sz="2400">
                          <a:solidFill>
                            <a:srgbClr val="56533A"/>
                          </a:solidFill>
                        </a:rPr>
                        <a:t>Data tables</a:t>
                      </a:r>
                    </a:p>
                  </a:txBody>
                  <a:tcPr marL="50800" marR="50800" marT="50800" marB="50800" anchor="ctr" horzOverflow="overflow"/>
                </a:tc>
                <a:tc>
                  <a:txBody>
                    <a:bodyPr/>
                    <a:lstStyle/>
                    <a:p>
                      <a:pPr defTabSz="914400">
                        <a:tabLst>
                          <a:tab pos="711200" algn="l"/>
                        </a:tabLst>
                        <a:defRPr sz="1800">
                          <a:solidFill>
                            <a:srgbClr val="000000"/>
                          </a:solidFill>
                        </a:defRPr>
                      </a:pPr>
                      <a:r>
                        <a:rPr sz="2400">
                          <a:solidFill>
                            <a:srgbClr val="56533A"/>
                          </a:solidFill>
                        </a:rPr>
                        <a:t>Evaluation of results or results summary and error analysis</a:t>
                      </a:r>
                    </a:p>
                  </a:txBody>
                  <a:tcPr marL="50800" marR="50800" marT="50800" marB="50800" anchor="ctr" horzOverflow="overflow"/>
                </a:tc>
              </a:tr>
              <a:tr h="1581150">
                <a:tc>
                  <a:txBody>
                    <a:bodyPr/>
                    <a:lstStyle/>
                    <a:p>
                      <a:pPr defTabSz="914400">
                        <a:tabLst>
                          <a:tab pos="711200" algn="l"/>
                        </a:tabLst>
                        <a:defRPr sz="1800">
                          <a:solidFill>
                            <a:srgbClr val="000000"/>
                          </a:solidFill>
                        </a:defRPr>
                      </a:pPr>
                      <a:r>
                        <a:rPr sz="2400">
                          <a:solidFill>
                            <a:srgbClr val="56533A"/>
                          </a:solidFill>
                        </a:rPr>
                        <a:t>Graphs</a:t>
                      </a:r>
                    </a:p>
                  </a:txBody>
                  <a:tcPr marL="50800" marR="50800" marT="50800" marB="50800" anchor="ctr" horzOverflow="overflow"/>
                </a:tc>
                <a:tc>
                  <a:txBody>
                    <a:bodyPr/>
                    <a:lstStyle/>
                    <a:p>
                      <a:pPr defTabSz="914400">
                        <a:tabLst>
                          <a:tab pos="711200" algn="l"/>
                        </a:tabLst>
                        <a:defRPr sz="1800">
                          <a:solidFill>
                            <a:srgbClr val="000000"/>
                          </a:solidFill>
                        </a:defRPr>
                      </a:pPr>
                      <a:r>
                        <a:rPr sz="2400">
                          <a:solidFill>
                            <a:srgbClr val="56533A"/>
                          </a:solidFill>
                        </a:rPr>
                        <a:t>Post lab questions</a:t>
                      </a:r>
                    </a:p>
                  </a:txBody>
                  <a:tcPr marL="50800" marR="50800" marT="50800" marB="50800" anchor="ctr" horzOverflow="overflow"/>
                </a:tc>
              </a:tr>
              <a:tr h="1581150">
                <a:tc>
                  <a:txBody>
                    <a:bodyPr/>
                    <a:lstStyle/>
                    <a:p>
                      <a:pPr defTabSz="914400">
                        <a:tabLst>
                          <a:tab pos="711200" algn="l"/>
                        </a:tabLst>
                        <a:defRPr sz="1800">
                          <a:solidFill>
                            <a:srgbClr val="000000"/>
                          </a:solidFill>
                        </a:defRPr>
                      </a:pPr>
                      <a:r>
                        <a:rPr sz="2400">
                          <a:solidFill>
                            <a:srgbClr val="56533A"/>
                          </a:solidFill>
                        </a:rPr>
                        <a:t>Calculations</a:t>
                      </a:r>
                    </a:p>
                  </a:txBody>
                  <a:tcPr marL="50800" marR="50800" marT="50800" marB="50800" anchor="ctr" horzOverflow="overflow"/>
                </a:tc>
                <a:tc>
                  <a:txBody>
                    <a:bodyPr/>
                    <a:lstStyle/>
                    <a:p>
                      <a:pPr defTabSz="914400">
                        <a:tabLst>
                          <a:tab pos="711200" algn="l"/>
                        </a:tabLst>
                      </a:pPr>
                      <a:endParaRPr/>
                    </a:p>
                  </a:txBody>
                  <a:tcPr marL="50800" marR="50800" marT="50800" marB="50800" anchor="ctr" horzOverflow="overflow"/>
                </a:tc>
              </a:tr>
              <a:tr h="1581150">
                <a:tc>
                  <a:txBody>
                    <a:bodyPr/>
                    <a:lstStyle/>
                    <a:p>
                      <a:pPr defTabSz="914400">
                        <a:tabLst>
                          <a:tab pos="711200" algn="l"/>
                        </a:tabLst>
                        <a:defRPr sz="1800">
                          <a:solidFill>
                            <a:srgbClr val="000000"/>
                          </a:solidFill>
                        </a:defRPr>
                      </a:pPr>
                      <a:r>
                        <a:rPr sz="2400">
                          <a:solidFill>
                            <a:srgbClr val="56533A"/>
                          </a:solidFill>
                        </a:rPr>
                        <a:t>Results tables</a:t>
                      </a:r>
                    </a:p>
                  </a:txBody>
                  <a:tcPr marL="50800" marR="50800" marT="50800" marB="50800" anchor="ctr" horzOverflow="overflow"/>
                </a:tc>
                <a:tc>
                  <a:txBody>
                    <a:bodyPr/>
                    <a:lstStyle/>
                    <a:p>
                      <a:pPr defTabSz="914400">
                        <a:tabLst>
                          <a:tab pos="711200" algn="l"/>
                        </a:tabLst>
                      </a:pPr>
                      <a:endParaRPr/>
                    </a:p>
                  </a:txBody>
                  <a:tcPr marL="50800" marR="50800" marT="50800" marB="50800" anchor="ctr" horzOverflow="overflow"/>
                </a:tc>
              </a:tr>
            </a:tbl>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r>
              <a:t>What you need before you come to lab</a:t>
            </a:r>
          </a:p>
        </p:txBody>
      </p:sp>
      <p:sp>
        <p:nvSpPr>
          <p:cNvPr id="136" name="Shape 136"/>
          <p:cNvSpPr>
            <a:spLocks noGrp="1"/>
          </p:cNvSpPr>
          <p:nvPr>
            <p:ph type="body" idx="1"/>
          </p:nvPr>
        </p:nvSpPr>
        <p:spPr>
          <a:prstGeom prst="rect">
            <a:avLst/>
          </a:prstGeom>
        </p:spPr>
        <p:txBody>
          <a:bodyPr/>
          <a:lstStyle/>
          <a:p>
            <a:pPr marL="1176883" indent="-376783"/>
            <a:r>
              <a:t>A pen</a:t>
            </a:r>
          </a:p>
          <a:p>
            <a:pPr marL="1176883" indent="-376783"/>
            <a:r>
              <a:t>Your lab book-NO LAB BOOK, NO WORK IN LAB-Yes! You get a zero for that lab.</a:t>
            </a:r>
          </a:p>
          <a:p>
            <a:pPr marL="1176883" indent="-376783"/>
            <a:r>
              <a:t>Your pre-lab done: Every lab has a sheet that presents information about the lab. These are found on the website (not MOODLE), and done neatly</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1270000" y="393700"/>
            <a:ext cx="10464800" cy="2298700"/>
          </a:xfrm>
          <a:prstGeom prst="rect">
            <a:avLst/>
          </a:prstGeom>
        </p:spPr>
        <p:txBody>
          <a:bodyPr/>
          <a:lstStyle/>
          <a:p>
            <a:pPr>
              <a:defRPr sz="3600"/>
            </a:pPr>
            <a:r>
              <a:t>Your pre-lab-Don’t do it during lunch!</a:t>
            </a:r>
          </a:p>
          <a:p>
            <a:pPr marL="376783" indent="-376783">
              <a:spcBef>
                <a:spcPts val="3300"/>
              </a:spcBef>
              <a:buSzPct val="125000"/>
              <a:defRPr sz="1800"/>
            </a:pPr>
            <a:r>
              <a:t>Handout 1b) basic blank lab, no data</a:t>
            </a:r>
          </a:p>
        </p:txBody>
      </p:sp>
      <p:sp>
        <p:nvSpPr>
          <p:cNvPr id="139" name="Shape 139"/>
          <p:cNvSpPr>
            <a:spLocks noGrp="1"/>
          </p:cNvSpPr>
          <p:nvPr>
            <p:ph type="body" idx="1"/>
          </p:nvPr>
        </p:nvSpPr>
        <p:spPr>
          <a:prstGeom prst="rect">
            <a:avLst/>
          </a:prstGeom>
        </p:spPr>
        <p:txBody>
          <a:bodyPr/>
          <a:lstStyle/>
          <a:p>
            <a:pPr marL="1176883" indent="-376783">
              <a:defRPr>
                <a:latin typeface="Iowan Old Style Roman"/>
                <a:ea typeface="Iowan Old Style Roman"/>
                <a:cs typeface="Iowan Old Style Roman"/>
                <a:sym typeface="Iowan Old Style Roman"/>
              </a:defRPr>
            </a:pPr>
            <a:r>
              <a:t>Name</a:t>
            </a:r>
          </a:p>
          <a:p>
            <a:pPr marL="1176883" indent="-376783">
              <a:defRPr>
                <a:latin typeface="Iowan Old Style Roman"/>
                <a:ea typeface="Iowan Old Style Roman"/>
                <a:cs typeface="Iowan Old Style Roman"/>
                <a:sym typeface="Iowan Old Style Roman"/>
              </a:defRPr>
            </a:pPr>
            <a:r>
              <a:t>Title of lab &amp; Experiment #</a:t>
            </a:r>
          </a:p>
          <a:p>
            <a:pPr marL="1176883" indent="-376783">
              <a:defRPr>
                <a:latin typeface="Iowan Old Style Roman"/>
                <a:ea typeface="Iowan Old Style Roman"/>
                <a:cs typeface="Iowan Old Style Roman"/>
                <a:sym typeface="Iowan Old Style Roman"/>
              </a:defRPr>
            </a:pPr>
            <a:r>
              <a:t>Partner’s name</a:t>
            </a:r>
          </a:p>
          <a:p>
            <a:pPr marL="1176883" indent="-376783">
              <a:defRPr>
                <a:latin typeface="Iowan Old Style Roman"/>
                <a:ea typeface="Iowan Old Style Roman"/>
                <a:cs typeface="Iowan Old Style Roman"/>
                <a:sym typeface="Iowan Old Style Roman"/>
              </a:defRPr>
            </a:pPr>
            <a:r>
              <a:t>Purpose</a:t>
            </a:r>
          </a:p>
          <a:p>
            <a:pPr marL="1176883" indent="-376783">
              <a:defRPr>
                <a:latin typeface="Iowan Old Style Roman"/>
                <a:ea typeface="Iowan Old Style Roman"/>
                <a:cs typeface="Iowan Old Style Roman"/>
                <a:sym typeface="Iowan Old Style Roman"/>
              </a:defRPr>
            </a:pPr>
            <a:r>
              <a:t>Procedure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lvl1pPr>
              <a:defRPr>
                <a:latin typeface="Iowan Old Style Roman"/>
                <a:ea typeface="Iowan Old Style Roman"/>
                <a:cs typeface="Iowan Old Style Roman"/>
                <a:sym typeface="Iowan Old Style Roman"/>
              </a:defRPr>
            </a:lvl1pPr>
          </a:lstStyle>
          <a:p>
            <a:r>
              <a:t>Pre-lab Exp. 2</a:t>
            </a:r>
          </a:p>
        </p:txBody>
      </p:sp>
      <p:sp>
        <p:nvSpPr>
          <p:cNvPr id="142" name="Shape 142"/>
          <p:cNvSpPr>
            <a:spLocks noGrp="1"/>
          </p:cNvSpPr>
          <p:nvPr>
            <p:ph type="body" idx="1"/>
          </p:nvPr>
        </p:nvSpPr>
        <p:spPr>
          <a:prstGeom prst="rect">
            <a:avLst/>
          </a:prstGeom>
        </p:spPr>
        <p:txBody>
          <a:bodyPr/>
          <a:lstStyle/>
          <a:p>
            <a:pPr marL="1176883" indent="-376783">
              <a:defRPr>
                <a:latin typeface="Iowan Old Style Roman"/>
                <a:ea typeface="Iowan Old Style Roman"/>
                <a:cs typeface="Iowan Old Style Roman"/>
                <a:sym typeface="Iowan Old Style Roman"/>
              </a:defRPr>
            </a:pPr>
            <a:r>
              <a:t>Read Exp. 2 and the pre-lab handout for Exp. 2</a:t>
            </a:r>
          </a:p>
          <a:p>
            <a:pPr marL="1176883" indent="-376783">
              <a:defRPr>
                <a:latin typeface="Iowan Old Style Roman"/>
                <a:ea typeface="Iowan Old Style Roman"/>
                <a:cs typeface="Iowan Old Style Roman"/>
                <a:sym typeface="Iowan Old Style Roman"/>
              </a:defRPr>
            </a:pPr>
            <a:r>
              <a:t>What is presented in the pre-lab that is different from the instructions?</a:t>
            </a:r>
          </a:p>
          <a:p>
            <a:pPr marL="1176883" indent="-376783">
              <a:defRPr>
                <a:latin typeface="Iowan Old Style Roman"/>
                <a:ea typeface="Iowan Old Style Roman"/>
                <a:cs typeface="Iowan Old Style Roman"/>
                <a:sym typeface="Iowan Old Style Roman"/>
              </a:defRPr>
            </a:pPr>
            <a:r>
              <a:t>What results to you hope to obtain?</a:t>
            </a:r>
          </a:p>
          <a:p>
            <a:pPr marL="1176883" indent="-376783">
              <a:defRPr>
                <a:latin typeface="Iowan Old Style Roman"/>
                <a:ea typeface="Iowan Old Style Roman"/>
                <a:cs typeface="Iowan Old Style Roman"/>
                <a:sym typeface="Iowan Old Style Roman"/>
              </a:defRPr>
            </a:pPr>
            <a:r>
              <a:t>Are there parts of the format that you can skip for this lab?</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lvl1pPr>
              <a:defRPr>
                <a:latin typeface="Iowan Old Style Roman"/>
                <a:ea typeface="Iowan Old Style Roman"/>
                <a:cs typeface="Iowan Old Style Roman"/>
                <a:sym typeface="Iowan Old Style Roman"/>
              </a:defRPr>
            </a:lvl1pPr>
          </a:lstStyle>
          <a:p>
            <a:r>
              <a:t>How to write a purpose</a:t>
            </a:r>
          </a:p>
        </p:txBody>
      </p:sp>
      <p:sp>
        <p:nvSpPr>
          <p:cNvPr id="145" name="Shape 145"/>
          <p:cNvSpPr>
            <a:spLocks noGrp="1"/>
          </p:cNvSpPr>
          <p:nvPr>
            <p:ph type="body" idx="1"/>
          </p:nvPr>
        </p:nvSpPr>
        <p:spPr>
          <a:prstGeom prst="rect">
            <a:avLst/>
          </a:prstGeom>
        </p:spPr>
        <p:txBody>
          <a:bodyPr/>
          <a:lstStyle/>
          <a:p>
            <a:pPr marL="1176883" indent="-376783">
              <a:defRPr>
                <a:latin typeface="Iowan Old Style Roman"/>
                <a:ea typeface="Iowan Old Style Roman"/>
                <a:cs typeface="Iowan Old Style Roman"/>
                <a:sym typeface="Iowan Old Style Roman"/>
              </a:defRPr>
            </a:pPr>
            <a:r>
              <a:t>What you will accomplish by doing the lab?</a:t>
            </a:r>
          </a:p>
          <a:p>
            <a:pPr marL="1176883" indent="-376783">
              <a:defRPr>
                <a:latin typeface="Iowan Old Style Roman"/>
                <a:ea typeface="Iowan Old Style Roman"/>
                <a:cs typeface="Iowan Old Style Roman"/>
                <a:sym typeface="Iowan Old Style Roman"/>
              </a:defRPr>
            </a:pPr>
            <a:r>
              <a:t>Should reflect something about the title of the lab. </a:t>
            </a:r>
          </a:p>
          <a:p>
            <a:pPr marL="1176883" indent="-376783">
              <a:defRPr>
                <a:latin typeface="Iowan Old Style Roman"/>
                <a:ea typeface="Iowan Old Style Roman"/>
                <a:cs typeface="Iowan Old Style Roman"/>
                <a:sym typeface="Iowan Old Style Roman"/>
              </a:defRPr>
            </a:pPr>
            <a:r>
              <a:t>Be careful:  sometimes the title on the experiment is NOT a good title for the lab (hint: Exp. 2 has an improper title!!)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1270000" y="393700"/>
            <a:ext cx="10464800" cy="2616200"/>
          </a:xfrm>
          <a:prstGeom prst="rect">
            <a:avLst/>
          </a:prstGeom>
        </p:spPr>
        <p:txBody>
          <a:bodyPr/>
          <a:lstStyle/>
          <a:p>
            <a:pPr>
              <a:defRPr>
                <a:latin typeface="Iowan Old Style Roman"/>
                <a:ea typeface="Iowan Old Style Roman"/>
                <a:cs typeface="Iowan Old Style Roman"/>
                <a:sym typeface="Iowan Old Style Roman"/>
              </a:defRPr>
            </a:pPr>
            <a:r>
              <a:t>Exp. 11 </a:t>
            </a:r>
          </a:p>
          <a:p>
            <a:pPr>
              <a:defRPr>
                <a:latin typeface="Iowan Old Style Roman"/>
                <a:ea typeface="Iowan Old Style Roman"/>
                <a:cs typeface="Iowan Old Style Roman"/>
                <a:sym typeface="Iowan Old Style Roman"/>
              </a:defRPr>
            </a:pPr>
            <a:r>
              <a:t>(An example)</a:t>
            </a:r>
          </a:p>
        </p:txBody>
      </p:sp>
      <p:sp>
        <p:nvSpPr>
          <p:cNvPr id="148" name="Shape 148"/>
          <p:cNvSpPr>
            <a:spLocks noGrp="1"/>
          </p:cNvSpPr>
          <p:nvPr>
            <p:ph type="body" idx="1"/>
          </p:nvPr>
        </p:nvSpPr>
        <p:spPr>
          <a:prstGeom prst="rect">
            <a:avLst/>
          </a:prstGeom>
        </p:spPr>
        <p:txBody>
          <a:bodyPr/>
          <a:lstStyle>
            <a:lvl1pPr marL="1176883" indent="-376783">
              <a:defRPr>
                <a:latin typeface="Iowan Old Style Roman"/>
                <a:ea typeface="Iowan Old Style Roman"/>
                <a:cs typeface="Iowan Old Style Roman"/>
                <a:sym typeface="Iowan Old Style Roman"/>
              </a:defRPr>
            </a:lvl1pPr>
          </a:lstStyle>
          <a:p>
            <a:r>
              <a:t>I will observe and perform five reactions involving copper metal or copper compounds.  The purpose of this lab is to recover as much copper metal as possible at the end of the experiment</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56533A"/>
      </a:dk1>
      <a:lt1>
        <a:srgbClr val="1C2256"/>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oefler Text"/>
        <a:ea typeface="Hoefler Text"/>
        <a:cs typeface="Hoefler Text"/>
      </a:majorFont>
      <a:minorFont>
        <a:latin typeface="Hoefler Text"/>
        <a:ea typeface="Hoefler Text"/>
        <a:cs typeface="Hoefler T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6533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oefler Text"/>
        <a:ea typeface="Hoefler Text"/>
        <a:cs typeface="Hoefler Text"/>
      </a:majorFont>
      <a:minorFont>
        <a:latin typeface="Hoefler Text"/>
        <a:ea typeface="Hoefler Text"/>
        <a:cs typeface="Hoefler T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6533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Macintosh PowerPoint</Application>
  <PresentationFormat>Custom</PresentationFormat>
  <Paragraphs>113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Goudy Old Style</vt:lpstr>
      <vt:lpstr>Hoefler Text</vt:lpstr>
      <vt:lpstr>Iowan Old Style Roman</vt:lpstr>
      <vt:lpstr>Lucida Grande</vt:lpstr>
      <vt:lpstr>White</vt:lpstr>
      <vt:lpstr>How to Format Your Lab Reports and Book  </vt:lpstr>
      <vt:lpstr>Why use lab instructions</vt:lpstr>
      <vt:lpstr>Format Overview</vt:lpstr>
      <vt:lpstr>Common template What your lab report should look like!</vt:lpstr>
      <vt:lpstr>What you need before you come to lab</vt:lpstr>
      <vt:lpstr>Your pre-lab-Don’t do it during lunch! Handout 1b) basic blank lab, no data</vt:lpstr>
      <vt:lpstr>Pre-lab Exp. 2</vt:lpstr>
      <vt:lpstr>How to write a purpose</vt:lpstr>
      <vt:lpstr>Exp. 11  (An example)</vt:lpstr>
      <vt:lpstr>Assignment 1: Evaluating purposes for Exp. 2</vt:lpstr>
      <vt:lpstr>Assignment 1: Evaluating purposes for Exp. 2, continued</vt:lpstr>
      <vt:lpstr>How to write a Introduction/Method</vt:lpstr>
      <vt:lpstr>Introduction/Method cont’d</vt:lpstr>
      <vt:lpstr>How to write a procedure</vt:lpstr>
      <vt:lpstr>Procedure </vt:lpstr>
      <vt:lpstr>Observation and Data Collection Section</vt:lpstr>
      <vt:lpstr>More on data/observation</vt:lpstr>
      <vt:lpstr>Even more notes???-Yes!!</vt:lpstr>
      <vt:lpstr>How to format data tables</vt:lpstr>
      <vt:lpstr>Calculations</vt:lpstr>
      <vt:lpstr>Calculations</vt:lpstr>
      <vt:lpstr>How to format results tables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Format Your Lab Reports and Book  </dc:title>
  <cp:lastModifiedBy>pinar alscher</cp:lastModifiedBy>
  <cp:revision>1</cp:revision>
  <dcterms:modified xsi:type="dcterms:W3CDTF">2017-08-15T03:23:23Z</dcterms:modified>
</cp:coreProperties>
</file>